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90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414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8" r:id="rId41"/>
    <p:sldId id="389" r:id="rId42"/>
    <p:sldId id="390" r:id="rId43"/>
    <p:sldId id="391" r:id="rId44"/>
    <p:sldId id="392" r:id="rId45"/>
    <p:sldId id="393" r:id="rId46"/>
    <p:sldId id="394" r:id="rId47"/>
    <p:sldId id="395" r:id="rId48"/>
    <p:sldId id="396" r:id="rId49"/>
    <p:sldId id="397" r:id="rId50"/>
    <p:sldId id="398" r:id="rId51"/>
    <p:sldId id="399" r:id="rId52"/>
    <p:sldId id="400" r:id="rId53"/>
    <p:sldId id="401" r:id="rId54"/>
    <p:sldId id="402" r:id="rId55"/>
    <p:sldId id="403" r:id="rId56"/>
    <p:sldId id="415" r:id="rId57"/>
    <p:sldId id="405" r:id="rId58"/>
    <p:sldId id="406" r:id="rId59"/>
    <p:sldId id="407" r:id="rId60"/>
    <p:sldId id="408" r:id="rId61"/>
    <p:sldId id="409" r:id="rId62"/>
    <p:sldId id="410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2.jpe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BD1E-798C-4793-9685-227947650E8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27F81-F5C1-4011-AD96-28992A55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9F44-A0DB-44C3-9300-949BE55442F0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4730-E632-4D0E-B296-D74A7C9DAFC2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589-BFA9-4994-A327-B57185085E8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EE9F-6E88-4617-A29F-0D4613B8BA0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C6CD-0CB3-4702-9DCC-73852498A3A4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0824-9086-402A-9EF2-3036647BEDDC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BD9B-906A-4551-B2B5-D6B4653D0FED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9354-23C1-4A6E-8AAF-F22D10476BB6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118B-B43E-4F0E-9D23-96C735F9548B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8F57-6529-4FFF-93EB-34DC62FF15B1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407F-FC18-4F30-8FBD-FC37EE33C56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BEE4-32F2-4B44-BDD1-C9BD1391AE49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Java Server Pages (JSP)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9906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28600" indent="-228600" algn="just">
              <a:lnSpc>
                <a:spcPct val="80000"/>
              </a:lnSpc>
              <a:spcAft>
                <a:spcPts val="120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Objectives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create a simple JSP page 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explain how a JSP page is processed 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use JSP constructs to code JSP script.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use predefined variables and directives in JSP.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use JavaBeans components in JSP.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get and set JavaBeans properties in JSP.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associate JavaBeans properties with input parameters.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forward requests from one JSP page to another.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develop an application for browsing database tables using JSP.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JSP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loop body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even though it contains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statement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must be placed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inside braces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would be wrong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delete the opening brace ({)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closing brace (&lt;% } %&gt;)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previous code.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no semicolon at the end of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For example,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&lt;%=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incorrect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But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must be a semicolon for each Java statement in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scriptlet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For example, &lt;%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0; %&gt;.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JSP and Java elements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sensitive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but HTML is not.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 variables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servlet environment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config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pagecontext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client’s request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is an instance of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HttpServletRequest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You can use it to access request parameters, HTTP headers such as cookies, hostname,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 variables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the servlet environment 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config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pagecontext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servlet’s response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is an instance of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HttpServletResponse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You can use it to set response type and send output to the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 variables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the servlet environment 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config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pagecontext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character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 stream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is an instance of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PrintWriter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obtained from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response.getWriter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().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 can use it to send character content to the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the servlet environment 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config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pagecontext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HttpSession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object associated with the request, obtained from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request.getSession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 variables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the servlet environment 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config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pagecontext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ServletContext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object for storing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persistent data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all clients. The difference between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that session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tied to one client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but application is for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clients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share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persistent data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 variables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servlet environment 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config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pagecontext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ServletConfig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object for the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 variables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the servlet environment 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config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pagecontext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050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PageContext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object.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PageContext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new class introduced in JSP to give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 point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access to many page attributes.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Predefined 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variables in JSP. For convenience, JSP provides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 predefined variables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servlet environment that can be used with JSP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These variables are also known as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implicit objects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2514600"/>
            <a:ext cx="1752600" cy="3429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response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out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config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pagecontext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5908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Page is an alternative to this.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152400"/>
            <a:ext cx="2971800" cy="762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Computing Loan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19800" y="990600"/>
            <a:ext cx="3124200" cy="180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Write an HTML page that prompts the user to enter loan amount, annual interest rate, and number of years. Clicking the Compute Loan Payment button invokes a JSP to compute and display the monthly and total loan payment.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2400" y="152400"/>
            <a:ext cx="5791200" cy="60404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ComputeLoan.html --&gt;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ComputeLoan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 Loan Payment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&lt;form method="get"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action="http://localhost:8080/examples/jsp/ComputeLoan.jsp"&gt;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&lt;p&gt;Loan Amount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&lt;input type="text" name="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 Interest Rate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&lt;input type="text" name="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Years &lt;input type="text" name="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size="3"&gt;&lt;/p&gt;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&lt;p&gt;&lt;input type="submit" name="Submit" value="Compute Loan Payment"&gt;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&lt;input type="reset" value="Reset"&gt;&lt;/p&gt;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429000"/>
            <a:ext cx="3200400" cy="2638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828800" y="304800"/>
            <a:ext cx="5334000" cy="3810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105400" y="3048000"/>
            <a:ext cx="1371600" cy="2514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28600" y="2819400"/>
            <a:ext cx="55626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Java Server Pages (JSP) is 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server-side programming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technology that enables the creation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dynamic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platform-independent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 for building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Web-based applications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JSP enables you to write regular HTML script in the normal way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embed Java code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produce dynamic content.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JSP can be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easily managed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we can easily separate our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 logic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presentation logic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m-E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Servlet technology, we mix our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 logic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presentation logic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m-E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JSP pages are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easier to maintain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 Servlet because we can separate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designing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09600" y="2057400"/>
            <a:ext cx="8382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09600" y="2667000"/>
            <a:ext cx="8382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09600" y="3200400"/>
            <a:ext cx="838200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6553200" cy="63166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ComputeLoan.jsp --&gt;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ComputeLoan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 double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request</a:t>
            </a:r>
            <a:r>
              <a:rPr lang="en-US" sz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.getParameter</a:t>
            </a:r>
            <a:r>
              <a:rPr 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sz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request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.getParameter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request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.getParameter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monthlyInterestRate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/ 1200;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monthlyPayment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monthlyInterestRate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/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(1 - 1 / Math.pow(1 +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monthlyInterestRate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12));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monthlyPayment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* 12;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 Amount: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 Interest Rate: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Years: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&lt;b&gt;Monthly Payment: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monthlyPayment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 Payment: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&gt;&lt;/b&gt;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1371600" y="1295400"/>
            <a:ext cx="1676400" cy="14478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V="1">
            <a:off x="1371600" y="1447800"/>
            <a:ext cx="1524000" cy="18288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5"/>
          <p:cNvSpPr txBox="1">
            <a:spLocks noChangeArrowheads="1"/>
          </p:cNvSpPr>
          <p:nvPr/>
        </p:nvSpPr>
        <p:spPr>
          <a:xfrm>
            <a:off x="2895600" y="838200"/>
            <a:ext cx="1447800" cy="609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Predefined variable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52400"/>
            <a:ext cx="4495800" cy="21415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371600" y="1295400"/>
            <a:ext cx="3276600" cy="33528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H="1">
            <a:off x="1295400" y="1447800"/>
            <a:ext cx="3352800" cy="35052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1371600" y="1600200"/>
            <a:ext cx="3276600" cy="35814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>
            <a:off x="1447800" y="1752600"/>
            <a:ext cx="3276600" cy="37338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1447800" y="1981200"/>
            <a:ext cx="3276600" cy="37338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1295400" y="1447800"/>
            <a:ext cx="1600200" cy="762000"/>
          </a:xfrm>
          <a:prstGeom prst="line">
            <a:avLst/>
          </a:prstGeom>
          <a:ln>
            <a:headEnd type="stealth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382000" cy="566308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JSP directive is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gives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engine information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about the JSP page.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example, if your JSP page uses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class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from a package other than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java.lang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package, you have to use a directive to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 this package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general syntax for a JSP directive is as follows: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&lt;%@ directive attribute="value" %&gt;, or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&lt;%@ directive attribute1="value1" 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attribute2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="value2"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attributen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vlauen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 %&gt;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Three JSP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9916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Three possible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directives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the following: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1600200"/>
            <a:ext cx="1752600" cy="4419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include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tablib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71600" y="1665288"/>
            <a:ext cx="7467600" cy="427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lets you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provide information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page, such as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importing classes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setting up content type. The page directive can appear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anywhere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the JSP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Three JSP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9916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Three possible directives are the following: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1447800"/>
            <a:ext cx="1752600" cy="4419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include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tablib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0" y="1512888"/>
            <a:ext cx="7315200" cy="4811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lets you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 a file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the servlet when the page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translated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a servlet. The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directive must be placed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 you want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file to be inserted.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Three JSP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9916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Three possible directives are the following: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8600" y="1600199"/>
            <a:ext cx="1295400" cy="4419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include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tablib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00200" y="1600200"/>
            <a:ext cx="73152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tablib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lets you define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custom tags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Attributes for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52400" y="957263"/>
            <a:ext cx="16764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import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contentType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buffer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autoFlush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isThreadSafe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errorPage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isErrorPage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one or more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packages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be imported for this page.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example, the directive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&lt;%@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import="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java.util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.*,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java.text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.*" %&gt;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imports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java.util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.*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java.text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.*.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Attributes for page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52400" y="957263"/>
            <a:ext cx="16764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import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contentType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buffer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autoFlush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isThreadSafe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errorPage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isErrorPage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26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MIME(media type)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type for the resultant JSP page. By default, the content type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text/html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JSP. The default content type for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servlets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text/plain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Attributes for page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52400" y="957263"/>
            <a:ext cx="16764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import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contentType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session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buffer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autoFlush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isThreadSafe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errorPage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isErrorPage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a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value to indicate whether the page is part of the session. By default,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Attributes for page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52400" y="957263"/>
            <a:ext cx="16764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import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contentType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buffer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autoFlush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isThreadSafe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errorPage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isErrorPage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 stream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buffer size. By default, it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8KB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For example, the directive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&lt;%@ page buffer="10KB" %&gt;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that the output buffer size is 10KB. The directive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&lt;%@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buffer="none" %&gt;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that a buffer is not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Attributes for page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52400" y="957263"/>
            <a:ext cx="16764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import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contentType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buffer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autoFlush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isThreadSafe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errorPage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isErrorPage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a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value to indicate whether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 buffer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automatically flushed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it is full or whether an exception should be raised when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buffer overflows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By default, this attribute is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In this case, the buffer attribute cannot be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none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6675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 Simple JSP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5486400" cy="51054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&lt;!-- CurrentTime.jsp --&gt;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&lt;head&gt;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&lt;title&gt;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urrent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&lt;/title&gt;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&lt;/head&gt;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&lt;body&gt;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Current time is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&lt;% =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java.util.Date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()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&lt;/body&gt;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&lt;/html&gt;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76400"/>
            <a:ext cx="4524375" cy="1676400"/>
          </a:xfrm>
          <a:prstGeom prst="rect">
            <a:avLst/>
          </a:prstGeom>
          <a:noFill/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667000" y="1447800"/>
            <a:ext cx="4191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3276600" y="2971800"/>
            <a:ext cx="2057400" cy="1676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Attributes for page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52400" y="957263"/>
            <a:ext cx="16764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import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contentType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buffer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autoFlush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isThreadSafe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errorPage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isErrorPage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288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a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value to indicate whether the page can be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accessed simultaneously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without data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corruption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By default, it is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If it is set to false, the JSP page will be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translated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a servlet that implements the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SingleThreadModel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interface.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Attributes for page Directives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52400" y="957263"/>
            <a:ext cx="16764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import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contentType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buffer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autoFlush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isThreadSafe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errorPage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isErrorPage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526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errorPage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specifies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page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is processed when an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exception occurs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current page. For example, the directive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&lt;%@ page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errorPage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="HandleError.jsp" %&gt;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specifies that HandleError.jsp is processed when an exception occurs. 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isErrorPage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a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value to indicate whether the page can be used as an error page. By default, this attribute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800" dirty="0">
                <a:solidFill>
                  <a:srgbClr val="FF0000"/>
                </a:solidFill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867400" y="152400"/>
            <a:ext cx="3276600" cy="114300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Example: Computing Loan Using the Loan Class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67400" y="1447800"/>
            <a:ext cx="31242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class to simplify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ComputingLoan.html.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You can create an object of Loan class and use its </a:t>
            </a:r>
            <a:r>
              <a:rPr lang="en-US" sz="1600" u="sng" dirty="0" err="1">
                <a:latin typeface="Times New Roman" pitchFamily="18" charset="0"/>
                <a:cs typeface="Times New Roman" pitchFamily="18" charset="0"/>
              </a:rPr>
              <a:t>monthlyPayment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u="sng" dirty="0" err="1">
                <a:latin typeface="Times New Roman" pitchFamily="18" charset="0"/>
                <a:cs typeface="Times New Roman" pitchFamily="18" charset="0"/>
              </a:rPr>
              <a:t>totalPayment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methods to compute the monthly payment and total payment.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5562600" cy="62245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ComputeLoan.jsp --&gt;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ComputeLoan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Using the Loan Class&lt;/title&gt;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import = </a:t>
            </a:r>
            <a:r>
              <a:rPr lang="en-US" sz="1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bank.Loan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 double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request.getParameter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request.getParameter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request.getParameter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Loan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Loan(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 Amount: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 Interest Rate: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Years: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&lt;b&gt;Monthly Payment: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loan.monthlyPayment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 Payment: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loan.totalPayment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&gt;&lt;/b&gt;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733800" y="1905000"/>
            <a:ext cx="2438400" cy="1752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28600" y="1828800"/>
            <a:ext cx="35052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867400" y="3657600"/>
            <a:ext cx="31242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Import a class. The class must be placed in a package (e.g. package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bank).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Example: Using Error Pages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763000" cy="12618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example prompts the user to enter an integer and displays the factorial for the integer. If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non-integer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is entered by mistake,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error page is displayed.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0" y="3733800"/>
          <a:ext cx="9144000" cy="2524125"/>
        </p:xfrm>
        <a:graphic>
          <a:graphicData uri="http://schemas.openxmlformats.org/presentationml/2006/ole">
            <p:oleObj spid="_x0000_s2050" r:id="rId3" imgW="7582958" imgH="2095793" progId="PBrush">
              <p:embed/>
            </p:oleObj>
          </a:graphicData>
        </a:graphic>
      </p:graphicFrame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524000" y="1295400"/>
            <a:ext cx="3276600" cy="3657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5334000" y="1295400"/>
            <a:ext cx="2286000" cy="3733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3048000" y="2057400"/>
            <a:ext cx="43434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648200" y="990600"/>
            <a:ext cx="20574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28600" y="1752600"/>
            <a:ext cx="33528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7315200" y="990600"/>
            <a:ext cx="11430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676400"/>
            <a:ext cx="6553200" cy="4394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FactorialInput.html --&gt;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FactorialInput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&lt;FORM method="post"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action="http://localhost:8080/examples/jsp/ComputeFactorial.jsp"&gt;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Enter an integer  &lt;INPUT NAME="number"&gt;&lt;BR&gt;&lt;BR&gt;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&lt;INPUT TYPE="SUBMIT" NAME="Submit" VALUE="Compute Factorial"&gt;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&lt;INPUT TYPE="RESET" VALUE="Reset"&gt;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4419600"/>
            <a:ext cx="16002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066800"/>
            <a:ext cx="3600450" cy="212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Line 13"/>
          <p:cNvSpPr>
            <a:spLocks noChangeShapeType="1"/>
          </p:cNvSpPr>
          <p:nvPr/>
        </p:nvSpPr>
        <p:spPr bwMode="auto">
          <a:xfrm flipH="1">
            <a:off x="1981200" y="2362200"/>
            <a:ext cx="3505200" cy="2057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6553200" cy="63166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ComputeFactorial.jsp --&gt; 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ComputeFactorial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&lt;/TITLE&gt;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import ="java.text.*" %&gt;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errorPage = "FactorialInputError.jsp" %&gt;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  NumberFormat format = NumberFormat.getNumberInstance();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int number = Integer.parseInt(request.getParameter("number")); %&gt;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 of &lt;%= number %&gt; is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&lt;%= format.format(computeFactorial(number)) %&gt; &lt;p&gt;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&lt;%! private long computeFactorial(int n) {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if (n == 0)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else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n * computeFactorial(n - 1);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%&gt;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2590800"/>
            <a:ext cx="45720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343400" y="1219200"/>
            <a:ext cx="838200" cy="1371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876800" y="762000"/>
            <a:ext cx="152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Error page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114800"/>
            <a:ext cx="4419600" cy="209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676400"/>
            <a:ext cx="6553200" cy="384492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FactorialInputError.jsp --&gt; 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FactorialInputError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&lt;/TITLE&gt;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i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isErrorPage = "true" %&gt;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&lt;b&gt;Error&lt;/b&gt; -- Input is not an integer.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3886200"/>
            <a:ext cx="29718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3200400" y="3962400"/>
            <a:ext cx="1447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762000"/>
            <a:ext cx="3600450" cy="1704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648200" y="35814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Indicate it is error page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JavaBean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762000"/>
            <a:ext cx="8763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 algn="just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JavaBeans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are classes that </a:t>
            </a:r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encapsulate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many objects into a </a:t>
            </a:r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(the bean). </a:t>
            </a:r>
          </a:p>
          <a:p>
            <a:pPr lvl="0" algn="just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It is a java class that should follow following conventions: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AutoNum type="arabicParenBoth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 must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public class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AutoNum type="arabicParenBoth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 must have a public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arg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constructor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AutoNum type="arabi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implement the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java.io.Serializable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(This requirement is not necessary in JSP.)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" y="3429000"/>
          <a:ext cx="8001000" cy="3276600"/>
        </p:xfrm>
        <a:graphic>
          <a:graphicData uri="http://schemas.openxmlformats.org/presentationml/2006/ole">
            <p:oleObj spid="_x0000_s3074" r:id="rId3" imgW="5087112" imgH="1772412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048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Why JavaBeans?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610600" cy="3693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JavaBeans technology was developed to enable the programmers to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rapidly build applications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assembling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test them during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design time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thus making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reuse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software more productive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JavaBeans is a software component architecture that extends the power of the Java language by enabling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well-formed objects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be manipulated visually at design time in a pure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builder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tool, such as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JBuilder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NetBeans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7620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JavaBeans Properties and Naming Patterns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219200"/>
            <a:ext cx="8610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get method is named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get&lt;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PropertyName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&gt;(),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which takes no parameters and returns an object of the type identical to the property type.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a property of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boolean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type, the get method should be named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is&lt;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PropertyName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&gt;(),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which returns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boolean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value.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set method should be named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set&lt;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PropertyName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&gt;(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newValue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which takes a single parameter identical to the property type and returns void.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 property may be read-only with a get method but no set method, or write-only with a set method but no get method.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a JSP Processed?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914400"/>
          <a:ext cx="8839200" cy="4721225"/>
        </p:xfrm>
        <a:graphic>
          <a:graphicData uri="http://schemas.openxmlformats.org/presentationml/2006/ole">
            <p:oleObj spid="_x0000_s1026" r:id="rId3" imgW="5658612" imgH="2971800" progId="Word.Picture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7912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page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translated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into a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servlet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when the page is requested for the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time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It is not retranslated if the page is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modified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228600"/>
            <a:ext cx="861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package </a:t>
            </a:r>
            <a:r>
              <a:rPr lang="en-US" dirty="0" err="1" smtClean="0">
                <a:latin typeface="Courier New" pitchFamily="49" charset="0"/>
              </a:rPr>
              <a:t>studentProfile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class Student {   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firstName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mi;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telephone;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street;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city;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state;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email;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private String zip;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getFirstName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this.firstName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setFirstName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firstName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this.firstName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firstName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getMi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this.mi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setMi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mi)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this.mi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mi;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228600"/>
            <a:ext cx="861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getLastName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this.lastName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setLastName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this.lastName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lastName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getTelephone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this.telephone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setTelephone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telephone)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this.telephone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telephone;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getEmail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this.email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setEmail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email)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this.email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email;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getStreet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this.street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setStreet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street) 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this.street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street;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    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228600"/>
            <a:ext cx="861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getCity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this.city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setCity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city)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this.city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city;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state)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this.state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state;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String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getZip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return this.zip;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public void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setZip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(String zip) {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this.zip = zip;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Using JavaBeans in JSP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839200" cy="4365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create an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instance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JavaBeans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component, use the following syntax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jsp:useBean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id="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objectName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" scope="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scopeAttribute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" class="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ClassName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" /&gt;</a:t>
            </a:r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syntax is equivalent to </a:t>
            </a:r>
          </a:p>
          <a:p>
            <a:pPr lvl="1"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&lt;%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ClassName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objectName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= new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ClassName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() %&gt;</a:t>
            </a:r>
          </a:p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except that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scope attribute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specifies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Scope Attributes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28600" y="957263"/>
            <a:ext cx="14478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that the object is bound to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The object can be shared by all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the application.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Scope Attributes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28600" y="957263"/>
            <a:ext cx="14478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that the object is bound to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client’s session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Recall that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client’s session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automatically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created between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 browser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 server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When a client from the same browser accesses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servlets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JSP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pages on the same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same.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Scope Attributes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28600" y="957263"/>
            <a:ext cx="14478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request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default scope, which specifies that the object is bound to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dirty="0">
              <a:solidFill>
                <a:srgbClr val="FFCC00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Scope Attributes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28600" y="957263"/>
            <a:ext cx="1447800" cy="49101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page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request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914400"/>
            <a:ext cx="7162800" cy="534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Specifies that the object is bound to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client’s request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dirty="0">
              <a:solidFill>
                <a:srgbClr val="FFCC00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400" dirty="0"/>
              <a:t>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How Does JSP Find an Object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686800" cy="40318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When &lt;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jsp:useBean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id="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objectName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" scope="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scopeAttribute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" class="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ClassName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" /&gt; is processed, the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engine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first searches for the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of the class with the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 id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found, the preexisting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used; otherwise, a new bean is created. </a:t>
            </a:r>
          </a:p>
          <a:p>
            <a:pPr>
              <a:spcBef>
                <a:spcPct val="50000"/>
              </a:spcBef>
            </a:pPr>
            <a:endParaRPr lang="en-US" sz="3200" dirty="0">
              <a:latin typeface="AGaramond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400" dirty="0"/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Another Syntax for Creating a Bean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8392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Here is another syntax for creating a bean using the following statement:</a:t>
            </a:r>
          </a:p>
          <a:p>
            <a:pPr marL="977900" lvl="1" indent="-520700">
              <a:spcBef>
                <a:spcPct val="50000"/>
              </a:spcBef>
            </a:pPr>
            <a:r>
              <a:rPr lang="en-US" sz="2800" dirty="0">
                <a:solidFill>
                  <a:srgbClr val="FF9900"/>
                </a:solidFill>
                <a:latin typeface="Palatino"/>
                <a:cs typeface="Times New Roman" pitchFamily="18" charset="0"/>
              </a:rPr>
              <a:t> </a:t>
            </a:r>
            <a:r>
              <a:rPr lang="en-US" sz="2800" dirty="0">
                <a:latin typeface="Palatino"/>
                <a:cs typeface="Times New Roman" pitchFamily="18" charset="0"/>
              </a:rPr>
              <a:t>&lt;</a:t>
            </a:r>
            <a:r>
              <a:rPr lang="en-US" sz="2800" dirty="0" err="1">
                <a:latin typeface="Palatino"/>
                <a:cs typeface="Times New Roman" pitchFamily="18" charset="0"/>
              </a:rPr>
              <a:t>jsp:useBean</a:t>
            </a:r>
            <a:r>
              <a:rPr lang="en-US" sz="2800" dirty="0">
                <a:latin typeface="Palatino"/>
                <a:cs typeface="Times New Roman" pitchFamily="18" charset="0"/>
              </a:rPr>
              <a:t> </a:t>
            </a:r>
            <a:r>
              <a:rPr lang="en-US" sz="2800" dirty="0" smtClean="0">
                <a:latin typeface="Palatino"/>
                <a:cs typeface="Times New Roman" pitchFamily="18" charset="0"/>
              </a:rPr>
              <a:t>id = "</a:t>
            </a:r>
            <a:r>
              <a:rPr lang="en-US" sz="2800" dirty="0" err="1">
                <a:latin typeface="Palatino"/>
                <a:cs typeface="Times New Roman" pitchFamily="18" charset="0"/>
              </a:rPr>
              <a:t>objectName</a:t>
            </a:r>
            <a:r>
              <a:rPr lang="en-US" sz="2800" dirty="0">
                <a:latin typeface="Palatino"/>
                <a:cs typeface="Times New Roman" pitchFamily="18" charset="0"/>
              </a:rPr>
              <a:t>"  </a:t>
            </a:r>
            <a:r>
              <a:rPr lang="en-US" sz="2800" dirty="0" smtClean="0">
                <a:latin typeface="Palatino"/>
                <a:cs typeface="Times New Roman" pitchFamily="18" charset="0"/>
              </a:rPr>
              <a:t>scope = "</a:t>
            </a:r>
            <a:r>
              <a:rPr lang="en-US" sz="2800" dirty="0" err="1">
                <a:latin typeface="Palatino"/>
                <a:cs typeface="Times New Roman" pitchFamily="18" charset="0"/>
              </a:rPr>
              <a:t>scopeAttribute</a:t>
            </a:r>
            <a:r>
              <a:rPr lang="en-US" sz="2800" dirty="0">
                <a:latin typeface="Palatino"/>
                <a:cs typeface="Times New Roman" pitchFamily="18" charset="0"/>
              </a:rPr>
              <a:t>“ </a:t>
            </a:r>
            <a:r>
              <a:rPr lang="en-US" sz="2800" dirty="0" smtClean="0">
                <a:latin typeface="Palatino"/>
                <a:cs typeface="Times New Roman" pitchFamily="18" charset="0"/>
              </a:rPr>
              <a:t>class = "</a:t>
            </a:r>
            <a:r>
              <a:rPr lang="en-US" sz="2800" dirty="0" err="1">
                <a:latin typeface="Palatino"/>
                <a:cs typeface="Times New Roman" pitchFamily="18" charset="0"/>
              </a:rPr>
              <a:t>ClassName</a:t>
            </a:r>
            <a:r>
              <a:rPr lang="en-US" sz="2800" dirty="0">
                <a:latin typeface="Palatino"/>
                <a:cs typeface="Times New Roman" pitchFamily="18" charset="0"/>
              </a:rPr>
              <a:t>" &gt;</a:t>
            </a:r>
          </a:p>
          <a:p>
            <a:pPr marL="977900" lvl="1" indent="-520700">
              <a:spcBef>
                <a:spcPct val="50000"/>
              </a:spcBef>
            </a:pPr>
            <a:r>
              <a:rPr lang="en-US" sz="2800" dirty="0">
                <a:latin typeface="Palatino"/>
                <a:cs typeface="Times New Roman" pitchFamily="18" charset="0"/>
              </a:rPr>
              <a:t>  </a:t>
            </a:r>
            <a:r>
              <a:rPr lang="en-US" sz="2800" dirty="0" smtClean="0">
                <a:latin typeface="Palatino"/>
                <a:cs typeface="Times New Roman" pitchFamily="18" charset="0"/>
              </a:rPr>
              <a:t>		some </a:t>
            </a:r>
            <a:r>
              <a:rPr lang="en-US" sz="2800" dirty="0">
                <a:latin typeface="Palatino"/>
                <a:cs typeface="Times New Roman" pitchFamily="18" charset="0"/>
              </a:rPr>
              <a:t>statements</a:t>
            </a:r>
          </a:p>
          <a:p>
            <a:pPr marL="977900" lvl="1" indent="-520700">
              <a:spcBef>
                <a:spcPct val="50000"/>
              </a:spcBef>
            </a:pPr>
            <a:r>
              <a:rPr lang="en-US" sz="2800" dirty="0" smtClean="0">
                <a:latin typeface="Palatino"/>
                <a:cs typeface="Times New Roman" pitchFamily="18" charset="0"/>
              </a:rPr>
              <a:t> &lt;/</a:t>
            </a:r>
            <a:r>
              <a:rPr lang="en-US" sz="2800" dirty="0" err="1" smtClean="0">
                <a:latin typeface="Palatino"/>
                <a:cs typeface="Times New Roman" pitchFamily="18" charset="0"/>
              </a:rPr>
              <a:t>jsp:useBean</a:t>
            </a:r>
            <a:r>
              <a:rPr lang="en-US" sz="2800" dirty="0" smtClean="0">
                <a:latin typeface="Palatino"/>
                <a:cs typeface="Times New Roman" pitchFamily="18" charset="0"/>
              </a:rPr>
              <a:t>&gt;</a:t>
            </a:r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statements are executed when the bean is created. </a:t>
            </a:r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bean with the same id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className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already exists, the statements are not executed.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Constructs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8763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scripting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to insert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code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into the resultant servlet. They are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declarations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52400" y="2133600"/>
            <a:ext cx="1752600" cy="2971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am-ET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expression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/>
              <a:cs typeface="Courier New" pitchFamily="49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Scriptlet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/>
              <a:cs typeface="Courier New" pitchFamily="49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declaration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/>
                <a:cs typeface="Courier New" pitchFamily="49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/>
              <a:cs typeface="Courier New" pitchFamily="49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81200" y="2133600"/>
            <a:ext cx="70104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JSP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used to insert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expression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directly into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It has the following 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m-E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&lt;%=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Java-expression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%&gt;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expression is evaluated, converted into a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string, and sent to the output stream of the servlet.</a:t>
            </a:r>
          </a:p>
          <a:p>
            <a:endParaRPr lang="en-US" sz="2800" dirty="0">
              <a:solidFill>
                <a:srgbClr val="FFCC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Example: Testing Bean Scope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7630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example creates a JavaBeans component named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uses it to count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a page.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228600" y="2209800"/>
          <a:ext cx="8763000" cy="2971800"/>
        </p:xfrm>
        <a:graphic>
          <a:graphicData uri="http://schemas.openxmlformats.org/presentationml/2006/ole">
            <p:oleObj spid="_x0000_s4098" r:id="rId3" imgW="9609524" imgH="233333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676400"/>
            <a:ext cx="6553200" cy="49434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TestBeanScope.jsp --&gt;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import = "chapter35.Count"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jsp:useBean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id="count" scope="application" class="chapter35.Count"&gt;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jsp:useBean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TestBeanScope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&lt;H3&gt;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Testing Bean Scope in JSP (Application)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&lt;/H3&gt;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count.increaseCount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You are visitor number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count.getCount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From host: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request.getRemoteHost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and session: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session.getId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52400"/>
            <a:ext cx="5029200" cy="193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2286000" y="1524000"/>
            <a:ext cx="1752600" cy="3810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019800" y="2438400"/>
            <a:ext cx="3048000" cy="431482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package chapter27;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Count {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int count = 0;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/** Return count property */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int getCount() {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count;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/** Increase count */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increaseCount() {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count++;</a:t>
            </a:r>
            <a:endParaRPr lang="en-US" sz="12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2971800" y="2133600"/>
            <a:ext cx="30480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Getting and Setting Properties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839200" cy="56169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By convention, A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JavaBeans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component provides the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get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and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set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methods for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reading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and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modifying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its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private properties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You 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can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get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the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property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in JSP using the following syntax</a:t>
            </a:r>
            <a:r>
              <a:rPr lang="en-US" sz="32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n-US" sz="2600" dirty="0" smtClean="0">
                <a:latin typeface="Palatino"/>
                <a:ea typeface="MS PGothic" pitchFamily="34" charset="-128"/>
                <a:cs typeface="Times New Roman" pitchFamily="18" charset="0"/>
              </a:rPr>
              <a:t>&lt;</a:t>
            </a:r>
            <a:r>
              <a:rPr lang="en-US" sz="2600" dirty="0" err="1">
                <a:latin typeface="Palatino"/>
                <a:ea typeface="MS PGothic" pitchFamily="34" charset="-128"/>
                <a:cs typeface="Times New Roman" pitchFamily="18" charset="0"/>
              </a:rPr>
              <a:t>jsp:getProperty</a:t>
            </a:r>
            <a:r>
              <a:rPr lang="en-US" sz="2600" dirty="0">
                <a:latin typeface="Palatino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600" dirty="0" smtClean="0">
                <a:latin typeface="Palatino"/>
                <a:ea typeface="MS PGothic" pitchFamily="34" charset="-128"/>
                <a:cs typeface="Times New Roman" pitchFamily="18" charset="0"/>
              </a:rPr>
              <a:t>name = "</a:t>
            </a:r>
            <a:r>
              <a:rPr lang="en-US" sz="2600" dirty="0" err="1">
                <a:latin typeface="Palatino"/>
                <a:ea typeface="MS PGothic" pitchFamily="34" charset="-128"/>
                <a:cs typeface="Times New Roman" pitchFamily="18" charset="0"/>
              </a:rPr>
              <a:t>beanId</a:t>
            </a:r>
            <a:r>
              <a:rPr lang="en-US" sz="2600" dirty="0">
                <a:latin typeface="Palatino"/>
                <a:ea typeface="MS PGothic" pitchFamily="34" charset="-128"/>
                <a:cs typeface="Times New Roman" pitchFamily="18" charset="0"/>
              </a:rPr>
              <a:t>“ </a:t>
            </a:r>
            <a:r>
              <a:rPr lang="en-US" sz="2600" dirty="0" smtClean="0">
                <a:latin typeface="Palatino"/>
                <a:ea typeface="MS PGothic" pitchFamily="34" charset="-128"/>
                <a:cs typeface="Times New Roman" pitchFamily="18" charset="0"/>
              </a:rPr>
              <a:t>    property</a:t>
            </a:r>
            <a:r>
              <a:rPr lang="en-US" sz="2600" dirty="0">
                <a:latin typeface="Palatino"/>
                <a:ea typeface="MS PGothic" pitchFamily="34" charset="-128"/>
                <a:cs typeface="Times New Roman" pitchFamily="18" charset="0"/>
              </a:rPr>
              <a:t>="sample" /&gt;</a:t>
            </a:r>
          </a:p>
          <a:p>
            <a:pPr algn="just">
              <a:spcBef>
                <a:spcPct val="50000"/>
              </a:spcBef>
            </a:pPr>
            <a:r>
              <a:rPr lang="en-US" sz="3200" dirty="0" smtClean="0">
                <a:ea typeface="MS PGothic" pitchFamily="34" charset="-128"/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This is equivalent to </a:t>
            </a:r>
          </a:p>
          <a:p>
            <a:pPr lvl="1">
              <a:spcBef>
                <a:spcPct val="50000"/>
              </a:spcBef>
            </a:pPr>
            <a:r>
              <a:rPr lang="en-US" sz="3200" dirty="0">
                <a:ea typeface="MS PGothic" pitchFamily="34" charset="-128"/>
                <a:cs typeface="Times New Roman" pitchFamily="18" charset="0"/>
              </a:rPr>
              <a:t>  </a:t>
            </a:r>
            <a:r>
              <a:rPr lang="en-US" sz="2600" dirty="0">
                <a:latin typeface="Palatino"/>
                <a:ea typeface="MS PGothic" pitchFamily="34" charset="-128"/>
                <a:cs typeface="Times New Roman" pitchFamily="18" charset="0"/>
              </a:rPr>
              <a:t>&lt;%= </a:t>
            </a:r>
            <a:r>
              <a:rPr lang="en-US" sz="2600" dirty="0" err="1">
                <a:latin typeface="Palatino"/>
                <a:ea typeface="MS PGothic" pitchFamily="34" charset="-128"/>
                <a:cs typeface="Times New Roman" pitchFamily="18" charset="0"/>
              </a:rPr>
              <a:t>beanId.getSample</a:t>
            </a:r>
            <a:r>
              <a:rPr lang="en-US" sz="2600" dirty="0">
                <a:latin typeface="Palatino"/>
                <a:ea typeface="MS PGothic" pitchFamily="34" charset="-128"/>
                <a:cs typeface="Times New Roman" pitchFamily="18" charset="0"/>
              </a:rPr>
              <a:t>() %&gt;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ea typeface="MS PGothic" pitchFamily="34" charset="-128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3400" dirty="0"/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Getting and Setting Properties, cont.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914400"/>
            <a:ext cx="8839200" cy="5213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You can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 JSP using the following syntax:</a:t>
            </a:r>
          </a:p>
          <a:p>
            <a:pPr lvl="1">
              <a:spcBef>
                <a:spcPct val="50000"/>
              </a:spcBef>
            </a:pPr>
            <a:r>
              <a:rPr lang="en-US" sz="3200" dirty="0">
                <a:latin typeface="Palatino"/>
                <a:cs typeface="Times New Roman" pitchFamily="18" charset="0"/>
              </a:rPr>
              <a:t>&lt;</a:t>
            </a:r>
            <a:r>
              <a:rPr lang="en-US" sz="3200" dirty="0" err="1">
                <a:latin typeface="Palatino"/>
                <a:cs typeface="Times New Roman" pitchFamily="18" charset="0"/>
              </a:rPr>
              <a:t>jsp:setProperty</a:t>
            </a:r>
            <a:r>
              <a:rPr lang="en-US" sz="3200" dirty="0">
                <a:latin typeface="Palatino"/>
                <a:cs typeface="Times New Roman" pitchFamily="18" charset="0"/>
              </a:rPr>
              <a:t> name="</a:t>
            </a:r>
            <a:r>
              <a:rPr lang="en-US" sz="3200" dirty="0" err="1">
                <a:latin typeface="Palatino"/>
                <a:cs typeface="Times New Roman" pitchFamily="18" charset="0"/>
              </a:rPr>
              <a:t>beanId</a:t>
            </a:r>
            <a:r>
              <a:rPr lang="en-US" sz="3200" dirty="0">
                <a:latin typeface="Palatino"/>
                <a:cs typeface="Times New Roman" pitchFamily="18" charset="0"/>
              </a:rPr>
              <a:t>“ property="sample“ value="test1" /&gt;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is equivalent to </a:t>
            </a:r>
          </a:p>
          <a:p>
            <a:pPr lvl="1">
              <a:spcBef>
                <a:spcPct val="50000"/>
              </a:spcBef>
            </a:pPr>
            <a:r>
              <a:rPr lang="en-US" sz="3200" dirty="0">
                <a:cs typeface="Times New Roman" pitchFamily="18" charset="0"/>
              </a:rPr>
              <a:t>  </a:t>
            </a:r>
            <a:r>
              <a:rPr lang="en-US" sz="3200" dirty="0">
                <a:latin typeface="Palatino"/>
                <a:cs typeface="Times New Roman" pitchFamily="18" charset="0"/>
              </a:rPr>
              <a:t>&lt;% </a:t>
            </a:r>
            <a:r>
              <a:rPr lang="en-US" sz="3200" dirty="0" err="1">
                <a:latin typeface="Palatino"/>
                <a:cs typeface="Times New Roman" pitchFamily="18" charset="0"/>
              </a:rPr>
              <a:t>beanId.setSample</a:t>
            </a:r>
            <a:r>
              <a:rPr lang="en-US" sz="3200" dirty="0">
                <a:latin typeface="Palatino"/>
                <a:cs typeface="Times New Roman" pitchFamily="18" charset="0"/>
              </a:rPr>
              <a:t>("test1"); %&gt;</a:t>
            </a:r>
          </a:p>
          <a:p>
            <a:pPr>
              <a:spcBef>
                <a:spcPct val="50000"/>
              </a:spcBef>
            </a:pPr>
            <a:endParaRPr lang="en-US" sz="3200" dirty="0">
              <a:solidFill>
                <a:srgbClr val="FF99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AGaramond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4572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Associating Properties with Input Parameters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914401"/>
            <a:ext cx="8839200" cy="57246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Often properties are associated with input parameters.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you want to get the value of the input parameter named score and set it to the JavaBeans property named score. You may write the following code: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cs typeface="Times New Roman" pitchFamily="18" charset="0"/>
              </a:rPr>
              <a:t>  </a:t>
            </a:r>
            <a:r>
              <a:rPr lang="en-US" sz="2800" dirty="0">
                <a:latin typeface="Palatino"/>
                <a:cs typeface="Times New Roman" pitchFamily="18" charset="0"/>
              </a:rPr>
              <a:t>&lt;% double score = </a:t>
            </a:r>
            <a:r>
              <a:rPr lang="en-US" sz="2800" dirty="0" err="1">
                <a:latin typeface="Palatino"/>
                <a:cs typeface="Times New Roman" pitchFamily="18" charset="0"/>
              </a:rPr>
              <a:t>Double.parseDouble</a:t>
            </a:r>
            <a:r>
              <a:rPr lang="en-US" sz="2800" dirty="0">
                <a:latin typeface="Palatino"/>
                <a:cs typeface="Times New Roman" pitchFamily="18" charset="0"/>
              </a:rPr>
              <a:t>(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Palatino"/>
                <a:cs typeface="Times New Roman" pitchFamily="18" charset="0"/>
              </a:rPr>
              <a:t>     </a:t>
            </a:r>
            <a:r>
              <a:rPr lang="en-US" sz="2800" dirty="0" err="1">
                <a:latin typeface="Palatino"/>
                <a:cs typeface="Times New Roman" pitchFamily="18" charset="0"/>
              </a:rPr>
              <a:t>request.getParameter</a:t>
            </a:r>
            <a:r>
              <a:rPr lang="en-US" sz="2800" dirty="0">
                <a:latin typeface="Palatino"/>
                <a:cs typeface="Times New Roman" pitchFamily="18" charset="0"/>
              </a:rPr>
              <a:t>("score")); %&gt;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Palatino"/>
                <a:cs typeface="Times New Roman" pitchFamily="18" charset="0"/>
              </a:rPr>
              <a:t>  &lt;</a:t>
            </a:r>
            <a:r>
              <a:rPr lang="en-US" sz="2800" dirty="0" err="1">
                <a:latin typeface="Palatino"/>
                <a:cs typeface="Times New Roman" pitchFamily="18" charset="0"/>
              </a:rPr>
              <a:t>jsp:setProperty</a:t>
            </a:r>
            <a:r>
              <a:rPr lang="en-US" sz="2800" dirty="0">
                <a:latin typeface="Palatino"/>
                <a:cs typeface="Times New Roman" pitchFamily="18" charset="0"/>
              </a:rPr>
              <a:t> name="</a:t>
            </a:r>
            <a:r>
              <a:rPr lang="en-US" sz="2800" dirty="0" err="1">
                <a:latin typeface="Palatino"/>
                <a:cs typeface="Times New Roman" pitchFamily="18" charset="0"/>
              </a:rPr>
              <a:t>beanId</a:t>
            </a:r>
            <a:r>
              <a:rPr lang="en-US" sz="2800" dirty="0">
                <a:latin typeface="Palatino"/>
                <a:cs typeface="Times New Roman" pitchFamily="18" charset="0"/>
              </a:rPr>
              <a:t>" property="score"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Palatino"/>
                <a:cs typeface="Times New Roman" pitchFamily="18" charset="0"/>
              </a:rPr>
              <a:t>    value</a:t>
            </a:r>
            <a:r>
              <a:rPr lang="en-US" sz="2800" dirty="0" smtClean="0">
                <a:latin typeface="Palatino"/>
                <a:cs typeface="Times New Roman" pitchFamily="18" charset="0"/>
              </a:rPr>
              <a:t>= "&lt;%= </a:t>
            </a:r>
            <a:r>
              <a:rPr lang="en-US" sz="2800" dirty="0">
                <a:latin typeface="Palatino"/>
                <a:cs typeface="Times New Roman" pitchFamily="18" charset="0"/>
              </a:rPr>
              <a:t>score %&gt;" 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Associating Properties with Input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Parameters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839200" cy="507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cumbersome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JSP provides a convenient syntax that can be used to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simplify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it as follows: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Palatino"/>
                <a:cs typeface="Times New Roman" pitchFamily="18" charset="0"/>
              </a:rPr>
              <a:t>&lt;</a:t>
            </a:r>
            <a:r>
              <a:rPr lang="en-US" sz="2800" dirty="0" err="1">
                <a:latin typeface="Palatino"/>
                <a:cs typeface="Times New Roman" pitchFamily="18" charset="0"/>
              </a:rPr>
              <a:t>jsp:setProperty</a:t>
            </a:r>
            <a:r>
              <a:rPr lang="en-US" sz="2800" dirty="0">
                <a:latin typeface="Palatino"/>
                <a:cs typeface="Times New Roman" pitchFamily="18" charset="0"/>
              </a:rPr>
              <a:t> name="</a:t>
            </a:r>
            <a:r>
              <a:rPr lang="en-US" sz="2800" dirty="0" err="1">
                <a:latin typeface="Palatino"/>
                <a:cs typeface="Times New Roman" pitchFamily="18" charset="0"/>
              </a:rPr>
              <a:t>beanId</a:t>
            </a:r>
            <a:r>
              <a:rPr lang="en-US" sz="2800" dirty="0">
                <a:latin typeface="Palatino"/>
                <a:cs typeface="Times New Roman" pitchFamily="18" charset="0"/>
              </a:rPr>
              <a:t>" property="score"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Palatino"/>
                <a:cs typeface="Times New Roman" pitchFamily="18" charset="0"/>
              </a:rPr>
              <a:t>  </a:t>
            </a:r>
            <a:r>
              <a:rPr lang="en-US" sz="2800" dirty="0" err="1">
                <a:latin typeface="Palatino"/>
                <a:cs typeface="Times New Roman" pitchFamily="18" charset="0"/>
              </a:rPr>
              <a:t>param</a:t>
            </a:r>
            <a:r>
              <a:rPr lang="en-US" sz="2800" dirty="0">
                <a:latin typeface="Palatino"/>
                <a:cs typeface="Times New Roman" pitchFamily="18" charset="0"/>
              </a:rPr>
              <a:t>="score" /&gt;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Instead of using the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 attribute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you use the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attribute to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 input parameter.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value of this parameter is set to the property.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Associating All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the bean property and the parameter have the same name.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use the following convenient statement to associate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bean properties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beanId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the parameters that match the property names.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Palatino"/>
                <a:cs typeface="Courier New" pitchFamily="49" charset="0"/>
              </a:rPr>
              <a:t>	&lt;</a:t>
            </a:r>
            <a:r>
              <a:rPr lang="en-US" sz="2800" dirty="0" err="1" smtClean="0">
                <a:latin typeface="Palatino"/>
                <a:cs typeface="Courier New" pitchFamily="49" charset="0"/>
              </a:rPr>
              <a:t>jsp:setProperty</a:t>
            </a:r>
            <a:r>
              <a:rPr lang="en-US" sz="2800" dirty="0" smtClean="0">
                <a:latin typeface="Palatino"/>
                <a:cs typeface="Courier New" pitchFamily="49" charset="0"/>
              </a:rPr>
              <a:t> name="</a:t>
            </a:r>
            <a:r>
              <a:rPr lang="en-US" sz="2800" dirty="0" err="1" smtClean="0">
                <a:latin typeface="Palatino"/>
                <a:cs typeface="Courier New" pitchFamily="49" charset="0"/>
              </a:rPr>
              <a:t>beanId</a:t>
            </a:r>
            <a:r>
              <a:rPr lang="en-US" sz="2800" dirty="0" smtClean="0">
                <a:latin typeface="Palatino"/>
                <a:cs typeface="Courier New" pitchFamily="49" charset="0"/>
              </a:rPr>
              <a:t>" property="*" /&gt;</a:t>
            </a:r>
            <a:r>
              <a:rPr lang="en-US" sz="2800" dirty="0" smtClean="0">
                <a:latin typeface="Palatino"/>
                <a:cs typeface="Times New Roman" pitchFamily="18" charset="0"/>
              </a:rPr>
              <a:t>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Example: Computing Loan Using JavaBeans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6868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Example demonstrates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associating the bean properties with the input parameters.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52400" y="2057400"/>
            <a:ext cx="5867400" cy="4394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ComputeLoan.jsp --&gt;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ComputeLoan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Using the Loan Class&lt;/title&gt;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import = "chapter35.Loan"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jsp:useBean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id="loan" class="chapter35.Loan"&gt;&lt;/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jsp:useBean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jsp:setProperty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name="loan" property="*" /&gt;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 Amount: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loan.getLoanAmount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Annual Interest Rate: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loan.getAnnualInterestRate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Years: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loan.getNumOfYears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&lt;b&gt;Monthly Payment: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loan.monthlyPayment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 Payment: 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loan.totalPayment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%&gt;&lt;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&gt;&lt;/b&gt;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28600" y="4267200"/>
            <a:ext cx="41910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324600" y="2438400"/>
            <a:ext cx="2438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Associating the bean properties with the input parameters. 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4267200" y="2667000"/>
            <a:ext cx="213360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Example: Computing Factorials Using JavaBeans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Create a JavaBeans component named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FactorialBean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use it to compute the factorial of an input number in a JSP page named FactorialBean.jsp.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7391400" cy="415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2400" y="152400"/>
            <a:ext cx="6324600" cy="655564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&lt;!-- FactorialBean.jsp --&gt;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import = "chapter35.FactorialBean"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jsp:useBean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factorialBeanId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class="chapter35.FactorialBean" 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jsp:useBean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jsp:setProperty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factorialBeanId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property="*" /&gt;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&lt;TITLE&gt; </a:t>
            </a:r>
            <a:r>
              <a:rPr lang="en-US" sz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FactorialBean</a:t>
            </a:r>
            <a:r>
              <a:rPr 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&lt;/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TITLE&gt;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H3&gt;Compute 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 Using a </a:t>
            </a:r>
            <a:r>
              <a:rPr 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Bean &lt;/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H3&gt;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&lt;FORM method="post"&gt;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new value: &lt;INPUT NAME="number"&gt;&lt;BR&gt;&lt;BR&gt;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&lt;INPUT TYPE="SUBMIT" NAME="Submit" VALUE="Compute Factorial"&gt;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&lt;INPUT TYPE="RESET" VALUE="Reset"&gt;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&lt;P&gt;Factorial of 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jsp:getProperty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factorialBeanId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property="number" /&gt; is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&lt;%@ page import="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java.text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.*"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NumberFormat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format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NumberFormat.getNumberInstance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format.format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factorialBeanId.getFactorial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 %&gt;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  <a:endParaRPr lang="en-US" sz="12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1447800"/>
            <a:ext cx="51054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553200" y="898525"/>
            <a:ext cx="2438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Associating the bean properties with the input parameters. 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5334000" y="1524000"/>
            <a:ext cx="1295400" cy="7619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28600" y="4724400"/>
            <a:ext cx="55626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010400" y="4495800"/>
            <a:ext cx="182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Getting number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H="1">
            <a:off x="5791200" y="4724400"/>
            <a:ext cx="1219200" cy="4571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Constructs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6868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scripting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to insert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code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into the resultant servlet. They are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declarations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52400" y="2133600"/>
            <a:ext cx="1600200" cy="2971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expression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scriptlet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declaration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8800" y="2133600"/>
            <a:ext cx="70104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JSP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scriptlet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enables you to insert a Java statement into the servlet’s jspService method, which is invoked by the service method. A JSP scriptlet has the following form:</a:t>
            </a:r>
          </a:p>
          <a:p>
            <a:pPr marL="742950" lvl="1" indent="-285750" algn="just">
              <a:lnSpc>
                <a:spcPct val="150000"/>
              </a:lnSpc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&lt;%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Java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statement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%&gt;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800" y="330651"/>
            <a:ext cx="8153400" cy="607014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package chatper35;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3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FactorialBean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number;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/** Return number property */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number;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3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/** Set number property */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setNumber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number =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3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/** Obtain factorial */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long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getFactorial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long factorial = 1;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number;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factorial *= </a:t>
            </a:r>
            <a:r>
              <a:rPr lang="en-US" sz="1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factorial;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Forwarding Requests from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JavaServer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Pages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26776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Web applications developed using JSP generally consist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 pages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linked together.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JSP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provides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forwarding tag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the following syntax that can be used to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forward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page to another page.</a:t>
            </a:r>
          </a:p>
          <a:p>
            <a:pPr lvl="1">
              <a:spcBef>
                <a:spcPct val="50000"/>
              </a:spcBef>
            </a:pPr>
            <a:r>
              <a:rPr lang="en-US" sz="2800" dirty="0">
                <a:latin typeface="Palatino"/>
                <a:cs typeface="Courier New" pitchFamily="49" charset="0"/>
              </a:rPr>
              <a:t>&lt;</a:t>
            </a:r>
            <a:r>
              <a:rPr lang="en-US" sz="2800" dirty="0" err="1">
                <a:latin typeface="Palatino"/>
                <a:cs typeface="Courier New" pitchFamily="49" charset="0"/>
              </a:rPr>
              <a:t>jsp:forward</a:t>
            </a:r>
            <a:r>
              <a:rPr lang="en-US" sz="2800" dirty="0">
                <a:latin typeface="Palatino"/>
                <a:cs typeface="Courier New" pitchFamily="49" charset="0"/>
              </a:rPr>
              <a:t> page="destination" /&gt;</a:t>
            </a:r>
            <a:endParaRPr lang="en-US" sz="2000" dirty="0">
              <a:latin typeface="Palatino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819400"/>
            <a:ext cx="6248400" cy="5334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End!!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JSP Constructs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6868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three types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scripting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to insert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code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into the resultant servlet. They are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scriptlets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declarations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152400" y="2133600"/>
            <a:ext cx="1600200" cy="2971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expression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scriptlet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declaration</a:t>
            </a: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28800" y="2133600"/>
            <a:ext cx="70104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JSP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declaration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for declaring methods or fields into the servlet. It has the following form:</a:t>
            </a:r>
          </a:p>
          <a:p>
            <a:pPr marL="742950" lvl="1" indent="-28575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&lt;%!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Java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method or field declaration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%&gt;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JSP Comment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686800" cy="3631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HTML comments have the following form: 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&lt;!--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HTML Comment --&gt;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you don’t want the comment appear in the resultant HTML file, use the following comment in JSP: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&lt;%--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JSP Comment --%&gt;</a:t>
            </a:r>
          </a:p>
          <a:p>
            <a:pPr>
              <a:spcBef>
                <a:spcPct val="50000"/>
              </a:spcBef>
            </a:pP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152400"/>
            <a:ext cx="4495800" cy="59055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 Computing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Factorials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4267200" cy="63166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&lt;TITLE&gt;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&lt;/TITLE&gt;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  for 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10;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 { %&gt;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Factorial of &lt;%=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%&gt; is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&lt;%=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computeFactorial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%&gt; &lt;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  } %&gt;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&lt;%! private long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computeFactorial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n) {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if (n == 0)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else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n * </a:t>
            </a:r>
            <a:r>
              <a:rPr lang="en-US" sz="1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computeFactorial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 - 1);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%&gt;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2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200" dirty="0">
              <a:latin typeface="Courier New" pitchFamily="49" charset="0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143000"/>
            <a:ext cx="4572000" cy="3400425"/>
          </a:xfrm>
          <a:prstGeom prst="rect">
            <a:avLst/>
          </a:prstGeom>
          <a:noFill/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67000" y="1447800"/>
            <a:ext cx="1371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JSP scriptlet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8600" y="2362200"/>
            <a:ext cx="35052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590800" y="1752600"/>
            <a:ext cx="533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19400" y="3200400"/>
            <a:ext cx="1600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JSP expression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8600" y="2895600"/>
            <a:ext cx="24384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2209800" y="2743200"/>
            <a:ext cx="6858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33800" y="5867400"/>
            <a:ext cx="1600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JSP declaration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3733800" y="5562600"/>
            <a:ext cx="2286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28600" y="3733800"/>
            <a:ext cx="3962400" cy="1828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H="1" flipV="1">
            <a:off x="2362200" y="3124200"/>
            <a:ext cx="5334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371600" y="2667000"/>
            <a:ext cx="8382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5862</TotalTime>
  <Words>4007</Words>
  <Application>Microsoft Office PowerPoint</Application>
  <PresentationFormat>On-screen Show (4:3)</PresentationFormat>
  <Paragraphs>756</Paragraphs>
  <Slides>62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Office Theme</vt:lpstr>
      <vt:lpstr>Microsoft Word Picture</vt:lpstr>
      <vt:lpstr>Java Server Pages (JSP) </vt:lpstr>
      <vt:lpstr>Introduction</vt:lpstr>
      <vt:lpstr>A Simple JSP</vt:lpstr>
      <vt:lpstr>How is a JSP Processed?</vt:lpstr>
      <vt:lpstr>JSP Constructs</vt:lpstr>
      <vt:lpstr>JSP Constructs</vt:lpstr>
      <vt:lpstr>JSP Constructs</vt:lpstr>
      <vt:lpstr>JSP Comment</vt:lpstr>
      <vt:lpstr>Example: Computing Factorials</vt:lpstr>
      <vt:lpstr>CAUTION</vt:lpstr>
      <vt:lpstr>JSP Predefined Variables</vt:lpstr>
      <vt:lpstr>JSP Predefined Variables</vt:lpstr>
      <vt:lpstr>JSP Predefined Variables</vt:lpstr>
      <vt:lpstr>JSP Predefined Variables</vt:lpstr>
      <vt:lpstr>JSP Predefined Variables</vt:lpstr>
      <vt:lpstr>JSP Predefined Variables</vt:lpstr>
      <vt:lpstr>JSP Predefined Variables</vt:lpstr>
      <vt:lpstr>JSP Predefined Variables</vt:lpstr>
      <vt:lpstr>Example: Computing Loan</vt:lpstr>
      <vt:lpstr>Slide 20</vt:lpstr>
      <vt:lpstr>JSP Directives</vt:lpstr>
      <vt:lpstr>Three JSP Directives</vt:lpstr>
      <vt:lpstr>Three JSP Directives</vt:lpstr>
      <vt:lpstr>Three JSP Directives</vt:lpstr>
      <vt:lpstr>Attributes for page Directives</vt:lpstr>
      <vt:lpstr>Attributes for page Directives</vt:lpstr>
      <vt:lpstr>Attributes for page Directives</vt:lpstr>
      <vt:lpstr>Attributes for page Directives</vt:lpstr>
      <vt:lpstr>Attributes for page Directives</vt:lpstr>
      <vt:lpstr>Attributes for page Directives</vt:lpstr>
      <vt:lpstr>Attributes for page Directives</vt:lpstr>
      <vt:lpstr>Example: Computing Loan Using the Loan Class</vt:lpstr>
      <vt:lpstr>Example: Using Error Pages</vt:lpstr>
      <vt:lpstr>Slide 34</vt:lpstr>
      <vt:lpstr>Slide 35</vt:lpstr>
      <vt:lpstr>Slide 36</vt:lpstr>
      <vt:lpstr>What is JavaBean?</vt:lpstr>
      <vt:lpstr>Why JavaBeans?</vt:lpstr>
      <vt:lpstr>JavaBeans Properties and Naming Patterns</vt:lpstr>
      <vt:lpstr>Slide 40</vt:lpstr>
      <vt:lpstr>Slide 41</vt:lpstr>
      <vt:lpstr>Slide 42</vt:lpstr>
      <vt:lpstr>Using JavaBeans in JSP</vt:lpstr>
      <vt:lpstr>Scope Attributes</vt:lpstr>
      <vt:lpstr>Scope Attributes</vt:lpstr>
      <vt:lpstr>Scope Attributes</vt:lpstr>
      <vt:lpstr>Scope Attributes</vt:lpstr>
      <vt:lpstr> How Does JSP Find an Object</vt:lpstr>
      <vt:lpstr> Another Syntax for Creating a Bean</vt:lpstr>
      <vt:lpstr>Example: Testing Bean Scope</vt:lpstr>
      <vt:lpstr>Slide 51</vt:lpstr>
      <vt:lpstr> Getting and Setting Properties</vt:lpstr>
      <vt:lpstr> Getting and Setting Properties, cont.</vt:lpstr>
      <vt:lpstr>Associating Properties with Input Parameters </vt:lpstr>
      <vt:lpstr>Associating Properties with Input Parameters </vt:lpstr>
      <vt:lpstr>Associating All Properties</vt:lpstr>
      <vt:lpstr>Example: Computing Loan Using JavaBeans</vt:lpstr>
      <vt:lpstr>Example: Computing Factorials Using JavaBeans </vt:lpstr>
      <vt:lpstr>Slide 59</vt:lpstr>
      <vt:lpstr>Slide 60</vt:lpstr>
      <vt:lpstr>Forwarding Requests from JavaServer Pages </vt:lpstr>
      <vt:lpstr>The End!!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Hagos</dc:creator>
  <cp:lastModifiedBy>My acer</cp:lastModifiedBy>
  <cp:revision>494</cp:revision>
  <dcterms:created xsi:type="dcterms:W3CDTF">2016-05-14T20:11:01Z</dcterms:created>
  <dcterms:modified xsi:type="dcterms:W3CDTF">2020-05-25T21:36:34Z</dcterms:modified>
</cp:coreProperties>
</file>