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284" r:id="rId2"/>
    <p:sldId id="286" r:id="rId3"/>
    <p:sldId id="291" r:id="rId4"/>
    <p:sldId id="295" r:id="rId5"/>
    <p:sldId id="385" r:id="rId6"/>
    <p:sldId id="296" r:id="rId7"/>
    <p:sldId id="382" r:id="rId8"/>
    <p:sldId id="297" r:id="rId9"/>
    <p:sldId id="298" r:id="rId10"/>
    <p:sldId id="299" r:id="rId11"/>
    <p:sldId id="302" r:id="rId12"/>
    <p:sldId id="332" r:id="rId13"/>
    <p:sldId id="333" r:id="rId14"/>
    <p:sldId id="334" r:id="rId15"/>
    <p:sldId id="335" r:id="rId16"/>
    <p:sldId id="336" r:id="rId17"/>
    <p:sldId id="358" r:id="rId18"/>
    <p:sldId id="337" r:id="rId19"/>
    <p:sldId id="373" r:id="rId20"/>
    <p:sldId id="374" r:id="rId21"/>
    <p:sldId id="359" r:id="rId22"/>
    <p:sldId id="360" r:id="rId23"/>
    <p:sldId id="380" r:id="rId24"/>
    <p:sldId id="361" r:id="rId25"/>
    <p:sldId id="381" r:id="rId26"/>
    <p:sldId id="362" r:id="rId27"/>
    <p:sldId id="363" r:id="rId28"/>
    <p:sldId id="383" r:id="rId29"/>
    <p:sldId id="364" r:id="rId30"/>
    <p:sldId id="365" r:id="rId31"/>
    <p:sldId id="366" r:id="rId32"/>
    <p:sldId id="384" r:id="rId33"/>
    <p:sldId id="367" r:id="rId34"/>
    <p:sldId id="368" r:id="rId35"/>
    <p:sldId id="369" r:id="rId36"/>
    <p:sldId id="371" r:id="rId37"/>
    <p:sldId id="372" r:id="rId38"/>
    <p:sldId id="376" r:id="rId39"/>
    <p:sldId id="379" r:id="rId40"/>
    <p:sldId id="338" r:id="rId41"/>
    <p:sldId id="339" r:id="rId42"/>
    <p:sldId id="340" r:id="rId43"/>
    <p:sldId id="341" r:id="rId44"/>
    <p:sldId id="342" r:id="rId45"/>
    <p:sldId id="343" r:id="rId46"/>
    <p:sldId id="344" r:id="rId47"/>
    <p:sldId id="345" r:id="rId48"/>
    <p:sldId id="346" r:id="rId49"/>
    <p:sldId id="347" r:id="rId50"/>
    <p:sldId id="348" r:id="rId51"/>
    <p:sldId id="349" r:id="rId52"/>
    <p:sldId id="350" r:id="rId53"/>
    <p:sldId id="351" r:id="rId54"/>
    <p:sldId id="352" r:id="rId55"/>
    <p:sldId id="353" r:id="rId56"/>
    <p:sldId id="354" r:id="rId57"/>
    <p:sldId id="355" r:id="rId58"/>
    <p:sldId id="356" r:id="rId59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E3611"/>
    <a:srgbClr val="CC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F0FC57C-0485-4AA1-8E5A-C38EB24B2DE3}" type="datetimeFigureOut">
              <a:rPr lang="en-US"/>
              <a:pPr>
                <a:defRPr/>
              </a:pPr>
              <a:t>5/25/2020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1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E7BB52E-5EC7-416F-A666-C4903E42D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80AB77-AAF2-4269-8739-E4E1F87D097D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m-E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7BB52E-5EC7-416F-A666-C4903E42DAF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m-E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7BB52E-5EC7-416F-A666-C4903E42DAF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EA57D7-AD56-47CA-8233-7DA62A0B3F2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5F1F2A-A979-4B26-B067-29E88D72B86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A8ACDC-9C5A-4664-A8BA-5E70F397D1C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B58D0C-6444-4EE4-9A95-B8A2EF5C13E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7BB52E-5EC7-416F-A666-C4903E42DAF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94098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1BA97D-F988-4B01-A409-CDAC9305D4B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7BB52E-5EC7-416F-A666-C4903E42DAF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62290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7BB52E-5EC7-416F-A666-C4903E42DAF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9515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612A2D-21D3-4350-8748-01D48A0A976B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01950" y="530225"/>
            <a:ext cx="3492500" cy="26193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7BB52E-5EC7-416F-A666-C4903E42DAF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3171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7BB52E-5EC7-416F-A666-C4903E42DAF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0216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7BB52E-5EC7-416F-A666-C4903E42DAF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31214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7BB52E-5EC7-416F-A666-C4903E42DAF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75735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7BB52E-5EC7-416F-A666-C4903E42DAF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93756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7BB52E-5EC7-416F-A666-C4903E42DAF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04458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7BB52E-5EC7-416F-A666-C4903E42DAF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49421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7BB52E-5EC7-416F-A666-C4903E42DAF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42776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7BB52E-5EC7-416F-A666-C4903E42DAF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23645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7BB52E-5EC7-416F-A666-C4903E42DAF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7411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m-E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7BB52E-5EC7-416F-A666-C4903E42DAF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7BB52E-5EC7-416F-A666-C4903E42DAF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09754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7BB52E-5EC7-416F-A666-C4903E42DAF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56645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7BB52E-5EC7-416F-A666-C4903E42DAF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63799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7BB52E-5EC7-416F-A666-C4903E42DAF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09498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7BB52E-5EC7-416F-A666-C4903E42DAF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38182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7BB52E-5EC7-416F-A666-C4903E42DAF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90103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7BB52E-5EC7-416F-A666-C4903E42DAF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73620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7BB52E-5EC7-416F-A666-C4903E42DAF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66192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7BB52E-5EC7-416F-A666-C4903E42DAF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67925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B11FB5-FCD0-445F-9EDF-CFF8F8A720C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m-E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7BB52E-5EC7-416F-A666-C4903E42DAF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1DD7F1-FAE8-4CD6-8AD2-89D32D70B7F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27B39D-1F9E-424C-B447-17CC585784F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3D1E42-A436-47D7-919E-40883C9E2C1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B11EBC-1F38-4C40-BA07-E5FF1D9979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2637CB-68C9-4AC5-8034-EC0C3473C1D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4FD5D3-BF61-4779-BC4B-7936408656B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56A480-AFA9-41C0-83F3-3D4A870F19F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5033F3-2B5F-4715-B54E-5E65295FCB1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1E3F16-DC59-4934-913C-5ACD51C61F4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870E92-0055-443D-A51C-DA2AF172599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m-E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7BB52E-5EC7-416F-A666-C4903E42DAF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358646-EC5E-4018-81CE-5969FEB68E4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9C6788-2DA8-4F97-8B9C-0F95150B553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10137B-1561-4563-8013-951E6D4E312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4131CD-E014-4776-A7BA-33AAD96FA7A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BB7448-60FB-4E34-8F8C-C0B03092878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8F23F4-D27D-4D06-8EEF-689D32E6705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FB541E-ECA1-43F9-A03F-D33C7B5D052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m-E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7BB52E-5EC7-416F-A666-C4903E42DAFF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7BB52E-5EC7-416F-A666-C4903E42DAF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178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m-E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7BB52E-5EC7-416F-A666-C4903E42DAF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m-E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7BB52E-5EC7-416F-A666-C4903E42DAF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m-E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7BB52E-5EC7-416F-A666-C4903E42DAF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E95B7-4591-4BD4-9E81-3C486B808BEE}" type="datetime1">
              <a:rPr lang="en-US" smtClean="0"/>
              <a:pPr>
                <a:defRPr/>
              </a:pPr>
              <a:t>5/25/2020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575E769-EDD8-46F3-87B8-832E1875E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382B4-2AC1-46E9-B6CB-0A3323EEF6F4}" type="datetime1">
              <a:rPr lang="en-US" smtClean="0"/>
              <a:pPr>
                <a:defRPr/>
              </a:pPr>
              <a:t>5/25/2020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5DC63-E8A2-4EBF-9A7A-6CE8A9DE4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91A93-CB92-4F3C-9A32-D1502ED25A43}" type="datetime1">
              <a:rPr lang="en-US" smtClean="0"/>
              <a:pPr>
                <a:defRPr/>
              </a:pPr>
              <a:t>5/25/2020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0E05C-9B22-4D2C-86EC-B93C79EB0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EE4AC-E5EB-4635-9126-8144433CC5AE}" type="datetime1">
              <a:rPr lang="en-US" smtClean="0"/>
              <a:pPr>
                <a:defRPr/>
              </a:pPr>
              <a:t>5/25/2020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793A4-874C-4AF4-A3B1-3C015C9D7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5D8FB-F701-4706-AAD1-1A2D745872C2}" type="datetime1">
              <a:rPr lang="en-US" smtClean="0"/>
              <a:pPr>
                <a:defRPr/>
              </a:pPr>
              <a:t>5/25/2020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E3549-C775-424C-AEE9-831FAF09B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EB718-5C17-4322-B8C2-5476A2973A49}" type="datetime1">
              <a:rPr lang="en-US" smtClean="0"/>
              <a:pPr>
                <a:defRPr/>
              </a:pPr>
              <a:t>5/25/2020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17092-935C-4B68-A987-75E3391B6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8ACCE-2EE3-4CE7-B3F2-7C9418EE5745}" type="datetime1">
              <a:rPr lang="en-US" smtClean="0"/>
              <a:pPr>
                <a:defRPr/>
              </a:pPr>
              <a:t>5/25/2020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5899C-CBFE-49A0-BE96-367880A0E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441CF-03D4-42EC-B957-7EA83A2EA88E}" type="datetime1">
              <a:rPr lang="en-US" smtClean="0"/>
              <a:pPr>
                <a:defRPr/>
              </a:pPr>
              <a:t>5/25/2020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DE0B3-717D-4302-9D6F-88EC231BE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1CCB7-FC4E-4E40-A70D-75E735B69A02}" type="datetime1">
              <a:rPr lang="en-US" smtClean="0"/>
              <a:pPr>
                <a:defRPr/>
              </a:pPr>
              <a:t>5/25/2020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523CE-E00A-4EAF-AB2B-FB84B9A02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109C5-CC20-4919-BEF1-58AD90C40AA0}" type="datetime1">
              <a:rPr lang="en-US" smtClean="0"/>
              <a:pPr>
                <a:defRPr/>
              </a:pPr>
              <a:t>5/25/2020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AD5AA-8CF6-4CFA-8E61-B093CEF06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65BB7-B77D-4AAB-BFA0-8954AD2A2CD3}" type="datetime1">
              <a:rPr lang="en-US" smtClean="0"/>
              <a:pPr>
                <a:defRPr/>
              </a:pPr>
              <a:t>5/25/2020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4F419-B5DE-4DA8-A246-AFB3FF379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40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4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 smtClean="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FFE541-7D6A-4B4F-8509-17FB2BE9BE5B}" type="datetime1">
              <a:rPr lang="en-US" smtClean="0"/>
              <a:pPr>
                <a:defRPr/>
              </a:pPr>
              <a:t>5/25/2020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 smtClean="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6306206F-013E-4C4A-AE5A-2FFAA9400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6" r:id="rId2"/>
    <p:sldLayoutId id="2147483684" r:id="rId3"/>
    <p:sldLayoutId id="2147483677" r:id="rId4"/>
    <p:sldLayoutId id="2147483678" r:id="rId5"/>
    <p:sldLayoutId id="2147483679" r:id="rId6"/>
    <p:sldLayoutId id="2147483680" r:id="rId7"/>
    <p:sldLayoutId id="2147483685" r:id="rId8"/>
    <p:sldLayoutId id="2147483686" r:id="rId9"/>
    <p:sldLayoutId id="2147483681" r:id="rId10"/>
    <p:sldLayoutId id="2147483682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java.sun.com/javase/6/docs/api/javax/swing/JLabel.html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0600" y="1752600"/>
            <a:ext cx="71628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/>
              <a:t>Chapter One</a:t>
            </a:r>
          </a:p>
          <a:p>
            <a:pPr algn="ctr">
              <a:defRPr/>
            </a:pPr>
            <a:r>
              <a:rPr lang="en-US" sz="5400" dirty="0"/>
              <a:t>GUI Programming- Java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B4E72-6EE9-4E32-8081-C28EFEB520A9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97489062"/>
              </p:ext>
            </p:extLst>
          </p:nvPr>
        </p:nvGraphicFramePr>
        <p:xfrm>
          <a:off x="152400" y="762000"/>
          <a:ext cx="8845550" cy="5943599"/>
        </p:xfrm>
        <a:graphic>
          <a:graphicData uri="http://schemas.openxmlformats.org/presentationml/2006/ole">
            <p:oleObj spid="_x0000_s4238" r:id="rId4" imgW="31299150" imgH="20716875" progId="Word.Picture.8">
              <p:embed/>
            </p:oleObj>
          </a:graphicData>
        </a:graphic>
      </p:graphicFrame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>Swing GUI Components 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C7E1B-C133-45E8-BC56-7B64811E310E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455738" y="142875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2066925" y="182880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08517847"/>
              </p:ext>
            </p:extLst>
          </p:nvPr>
        </p:nvGraphicFramePr>
        <p:xfrm>
          <a:off x="146050" y="914400"/>
          <a:ext cx="8851900" cy="5753100"/>
        </p:xfrm>
        <a:graphic>
          <a:graphicData uri="http://schemas.openxmlformats.org/presentationml/2006/ole">
            <p:oleObj spid="_x0000_s7310" name="Picture" r:id="rId4" imgW="30689550" imgH="20574000" progId="Word.Picture.8">
              <p:embed/>
            </p:oleObj>
          </a:graphicData>
        </a:graphic>
      </p:graphicFrame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AWT (Optional)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30F74E-2569-429F-ADEC-8E984C80A87A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7316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Swing - Basic Components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9EE3FC-63BF-4E01-BA31-F2C2C97DB935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4915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724400"/>
          </a:xfrm>
          <a:ln w="38100">
            <a:solidFill>
              <a:srgbClr val="00B0F0"/>
            </a:solidFill>
          </a:ln>
        </p:spPr>
        <p:txBody>
          <a:bodyPr/>
          <a:lstStyle/>
          <a:p>
            <a:r>
              <a:rPr lang="en-US" sz="3600" b="1" dirty="0"/>
              <a:t>A Strategy for Designing  GUI</a:t>
            </a:r>
          </a:p>
          <a:p>
            <a:pPr lvl="1"/>
            <a:r>
              <a:rPr lang="en-US" sz="3600" i="1" dirty="0"/>
              <a:t>Identify needed components</a:t>
            </a:r>
          </a:p>
          <a:p>
            <a:pPr lvl="1"/>
            <a:r>
              <a:rPr lang="en-US" sz="3600" i="1" dirty="0"/>
              <a:t>Choose layout managers</a:t>
            </a:r>
          </a:p>
          <a:p>
            <a:pPr lvl="2"/>
            <a:r>
              <a:rPr lang="en-US" sz="3200" b="1" i="1" dirty="0" err="1"/>
              <a:t>FlowLayout</a:t>
            </a:r>
            <a:endParaRPr lang="en-US" sz="3200" b="1" i="1" dirty="0"/>
          </a:p>
          <a:p>
            <a:pPr lvl="2"/>
            <a:r>
              <a:rPr lang="en-US" sz="3200" b="1" i="1" dirty="0" err="1"/>
              <a:t>GridLayout</a:t>
            </a:r>
            <a:endParaRPr lang="en-US" sz="3200" b="1" i="1" dirty="0"/>
          </a:p>
          <a:p>
            <a:pPr lvl="2"/>
            <a:r>
              <a:rPr lang="en-US" sz="3200" b="1" i="1" dirty="0" err="1"/>
              <a:t>BorderLayout</a:t>
            </a:r>
            <a:endParaRPr lang="en-US" sz="3000" b="1" dirty="0"/>
          </a:p>
          <a:p>
            <a:pPr lvl="1"/>
            <a:r>
              <a:rPr lang="en-US" sz="3600" i="1" dirty="0"/>
              <a:t>Sketch the GUI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7316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Swing - Basic Components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801F-2E1B-4E8B-90C9-F013CC510B63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5018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5029200"/>
          </a:xfrm>
          <a:ln w="38100">
            <a:solidFill>
              <a:srgbClr val="00B0F0"/>
            </a:solidFill>
          </a:ln>
        </p:spPr>
        <p:txBody>
          <a:bodyPr/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Category of components</a:t>
            </a:r>
          </a:p>
          <a:p>
            <a:pPr marL="1062038" lvl="1" indent="-204788"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Container components</a:t>
            </a:r>
          </a:p>
          <a:p>
            <a:pPr marL="1062038" lvl="1" indent="-204788"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Ordinary components</a:t>
            </a:r>
          </a:p>
          <a:p>
            <a:pPr marL="1062038" lvl="1" indent="-204788"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Menu components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7316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Swing - Basic Components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14F49F-9CBB-4F4D-9091-7A3A436081ED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5120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5029200"/>
          </a:xfrm>
          <a:ln w="38100">
            <a:solidFill>
              <a:srgbClr val="00B0F0"/>
            </a:solidFill>
          </a:ln>
        </p:spPr>
        <p:txBody>
          <a:bodyPr/>
          <a:lstStyle/>
          <a:p>
            <a:pPr marL="822325" indent="-474663" algn="ct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4800" b="1" dirty="0">
                <a:solidFill>
                  <a:schemeClr val="dk1"/>
                </a:solidFill>
              </a:rPr>
              <a:t>1. Container Components</a:t>
            </a:r>
          </a:p>
          <a:p>
            <a:pPr lvl="2" indent="-474663"/>
            <a:r>
              <a:rPr lang="en-US" sz="4800" dirty="0" err="1"/>
              <a:t>JFrame</a:t>
            </a:r>
            <a:endParaRPr lang="en-US" sz="4800" dirty="0"/>
          </a:p>
          <a:p>
            <a:pPr lvl="2" indent="-474663"/>
            <a:r>
              <a:rPr lang="en-US" sz="4800" dirty="0" err="1"/>
              <a:t>Jpanel</a:t>
            </a:r>
            <a:endParaRPr lang="en-US" sz="4800" dirty="0"/>
          </a:p>
          <a:p>
            <a:pPr lvl="2" indent="-474663"/>
            <a:r>
              <a:rPr lang="en-US" sz="4800" dirty="0" err="1" smtClean="0"/>
              <a:t>Japplet</a:t>
            </a:r>
            <a:endParaRPr lang="en-US" sz="4800" dirty="0" smtClean="0"/>
          </a:p>
          <a:p>
            <a:pPr lvl="2" indent="-474663"/>
            <a:r>
              <a:rPr lang="en-US" sz="4800" dirty="0" err="1" smtClean="0"/>
              <a:t>JDialog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872" y="76200"/>
            <a:ext cx="8229600" cy="620151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JFrame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7CC41A-1898-4256-ACCF-5756C1298C1E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52230" name="Content Placeholder 2"/>
          <p:cNvSpPr>
            <a:spLocks noGrp="1"/>
          </p:cNvSpPr>
          <p:nvPr>
            <p:ph sz="quarter" idx="1"/>
          </p:nvPr>
        </p:nvSpPr>
        <p:spPr>
          <a:xfrm>
            <a:off x="146050" y="696351"/>
            <a:ext cx="8851900" cy="6019800"/>
          </a:xfrm>
          <a:ln w="38100">
            <a:solidFill>
              <a:srgbClr val="00B0F0"/>
            </a:solidFill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3333FF"/>
                </a:solidFill>
              </a:rPr>
              <a:t>Is an independent window that </a:t>
            </a:r>
            <a:r>
              <a:rPr lang="en-US" sz="2800" dirty="0"/>
              <a:t>can be moved around on the screen independently of any other GUI windows.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Frame is a window that is not contained inside another window.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Frame is the basis to contain other user interface components in Java GUI applications.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The </a:t>
            </a:r>
            <a:r>
              <a:rPr lang="en-US" sz="2800" dirty="0" err="1"/>
              <a:t>JFrame</a:t>
            </a:r>
            <a:r>
              <a:rPr lang="en-US" sz="2800" dirty="0"/>
              <a:t> class can be used to create windows.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For Swing GUI programs, use </a:t>
            </a:r>
            <a:r>
              <a:rPr lang="en-US" sz="2800" dirty="0" err="1"/>
              <a:t>JFrame</a:t>
            </a:r>
            <a:r>
              <a:rPr lang="en-US" sz="2800" dirty="0"/>
              <a:t> class to create widows.</a:t>
            </a:r>
          </a:p>
          <a:p>
            <a:endParaRPr lang="en-US" sz="2800" dirty="0"/>
          </a:p>
          <a:p>
            <a:endParaRPr lang="en-US" sz="2800" dirty="0">
              <a:solidFill>
                <a:srgbClr val="3333FF"/>
              </a:solidFill>
            </a:endParaRPr>
          </a:p>
        </p:txBody>
      </p:sp>
      <p:pic>
        <p:nvPicPr>
          <p:cNvPr id="522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8787" y="3782450"/>
            <a:ext cx="3603625" cy="285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678"/>
            <a:ext cx="8229600" cy="866917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Creating </a:t>
            </a:r>
            <a:r>
              <a:rPr lang="en-US" dirty="0" err="1"/>
              <a:t>JFrame</a:t>
            </a:r>
            <a:r>
              <a:rPr lang="en-US" dirty="0"/>
              <a:t>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E3A1C-AB6B-4879-8F81-E59165717205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53254" name="Content Placeholder 2"/>
          <p:cNvSpPr>
            <a:spLocks noGrp="1"/>
          </p:cNvSpPr>
          <p:nvPr>
            <p:ph sz="quarter" idx="1"/>
          </p:nvPr>
        </p:nvSpPr>
        <p:spPr>
          <a:xfrm>
            <a:off x="149567" y="1142999"/>
            <a:ext cx="8851900" cy="5591319"/>
          </a:xfrm>
          <a:ln w="38100">
            <a:solidFill>
              <a:srgbClr val="00B0F0"/>
            </a:solidFill>
          </a:ln>
        </p:spPr>
        <p:txBody>
          <a:bodyPr/>
          <a:lstStyle/>
          <a:p>
            <a:pPr marL="0" indent="0" eaLnBrk="0" hangingPunct="0"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import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javax.swing.JFrame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;</a:t>
            </a:r>
            <a:endParaRPr lang="en-US" sz="2000" dirty="0">
              <a:latin typeface="Calibri" pitchFamily="34" charset="0"/>
              <a:ea typeface="Calibri" pitchFamily="34" charset="0"/>
              <a:cs typeface="Courier New" pitchFamily="49" charset="0"/>
            </a:endParaRPr>
          </a:p>
          <a:p>
            <a:pPr marL="0" indent="0" eaLnBrk="0" hangingPunct="0"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class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Simple </a:t>
            </a: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extends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JFrame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{</a:t>
            </a:r>
            <a:endParaRPr lang="en-US" sz="2000" dirty="0">
              <a:latin typeface="Calibri" pitchFamily="34" charset="0"/>
              <a:ea typeface="Calibri" pitchFamily="34" charset="0"/>
              <a:cs typeface="Courier New" pitchFamily="49" charset="0"/>
            </a:endParaRPr>
          </a:p>
          <a:p>
            <a:pPr marL="0" indent="0" eaLnBrk="0" hangingPunct="0"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   </a:t>
            </a: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Simple() {</a:t>
            </a:r>
            <a:endParaRPr lang="en-US" sz="2000" dirty="0">
              <a:latin typeface="Calibri" pitchFamily="34" charset="0"/>
              <a:ea typeface="Calibri" pitchFamily="34" charset="0"/>
              <a:cs typeface="Courier New" pitchFamily="49" charset="0"/>
            </a:endParaRPr>
          </a:p>
          <a:p>
            <a:pPr marL="0" indent="0" eaLnBrk="0" hangingPunct="0"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      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setSize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(300, 200);</a:t>
            </a:r>
            <a:endParaRPr lang="en-US" sz="2000" dirty="0">
              <a:latin typeface="Calibri" pitchFamily="34" charset="0"/>
              <a:ea typeface="Calibri" pitchFamily="34" charset="0"/>
              <a:cs typeface="Courier New" pitchFamily="49" charset="0"/>
            </a:endParaRPr>
          </a:p>
          <a:p>
            <a:pPr marL="0" indent="0" eaLnBrk="0" hangingPunct="0"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      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setTitle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(</a:t>
            </a:r>
            <a:r>
              <a:rPr lang="en-US" sz="2000" dirty="0">
                <a:solidFill>
                  <a:srgbClr val="2A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"First </a:t>
            </a:r>
            <a:r>
              <a:rPr lang="en-US" sz="2000" dirty="0" err="1">
                <a:solidFill>
                  <a:srgbClr val="2A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JFrame</a:t>
            </a:r>
            <a:r>
              <a:rPr lang="en-US" sz="2000" dirty="0">
                <a:solidFill>
                  <a:srgbClr val="2A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);</a:t>
            </a:r>
            <a:endParaRPr lang="en-US" sz="2000" dirty="0">
              <a:latin typeface="Calibri" pitchFamily="34" charset="0"/>
              <a:ea typeface="Calibri" pitchFamily="34" charset="0"/>
              <a:cs typeface="Courier New" pitchFamily="49" charset="0"/>
            </a:endParaRPr>
          </a:p>
          <a:p>
            <a:pPr marL="0" indent="0" eaLnBrk="0" hangingPunct="0"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      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setDefaultCloseOperation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JFrame.</a:t>
            </a:r>
            <a:r>
              <a:rPr lang="en-US" sz="2000" i="1" dirty="0" err="1">
                <a:solidFill>
                  <a:srgbClr val="0000C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EXIT_ON_CLOSE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);</a:t>
            </a:r>
          </a:p>
          <a:p>
            <a:pPr marL="0" indent="0" eaLnBrk="0" hangingPunct="0"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	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setLocationRelativeTo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(null);</a:t>
            </a:r>
          </a:p>
          <a:p>
            <a:pPr marL="0" indent="0" eaLnBrk="0" hangingPunct="0"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  }</a:t>
            </a:r>
            <a:endParaRPr lang="en-US" sz="2000" dirty="0">
              <a:latin typeface="Calibri" pitchFamily="34" charset="0"/>
              <a:ea typeface="Calibri" pitchFamily="34" charset="0"/>
              <a:cs typeface="Courier New" pitchFamily="49" charset="0"/>
            </a:endParaRPr>
          </a:p>
          <a:p>
            <a:pPr marL="0" indent="0" eaLnBrk="0" hangingPunct="0"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   </a:t>
            </a: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main(String[]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args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) {</a:t>
            </a:r>
            <a:endParaRPr lang="en-US" sz="2000" dirty="0">
              <a:latin typeface="Calibri" pitchFamily="34" charset="0"/>
              <a:ea typeface="Calibri" pitchFamily="34" charset="0"/>
              <a:cs typeface="Courier New" pitchFamily="49" charset="0"/>
            </a:endParaRPr>
          </a:p>
          <a:p>
            <a:pPr marL="0" indent="0" eaLnBrk="0" hangingPunct="0"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       Simple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simple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= </a:t>
            </a: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new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Simple();</a:t>
            </a:r>
            <a:endParaRPr lang="en-US" sz="2000" dirty="0">
              <a:latin typeface="Calibri" pitchFamily="34" charset="0"/>
              <a:ea typeface="Calibri" pitchFamily="34" charset="0"/>
              <a:cs typeface="Courier New" pitchFamily="49" charset="0"/>
            </a:endParaRPr>
          </a:p>
          <a:p>
            <a:pPr marL="0" indent="0" eaLnBrk="0" hangingPunct="0"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      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simple.setVisible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(</a:t>
            </a: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true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);</a:t>
            </a:r>
            <a:endParaRPr lang="en-US" sz="2000" dirty="0">
              <a:latin typeface="Calibri" pitchFamily="34" charset="0"/>
              <a:ea typeface="Calibri" pitchFamily="34" charset="0"/>
              <a:cs typeface="Courier New" pitchFamily="49" charset="0"/>
            </a:endParaRPr>
          </a:p>
          <a:p>
            <a:pPr marL="0" indent="0" eaLnBrk="0" hangingPunct="0"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   } </a:t>
            </a:r>
            <a:endParaRPr lang="en-US" sz="2000" dirty="0">
              <a:latin typeface="Calibri" pitchFamily="34" charset="0"/>
              <a:ea typeface="Calibri" pitchFamily="34" charset="0"/>
              <a:cs typeface="Courier New" pitchFamily="49" charset="0"/>
            </a:endParaRPr>
          </a:p>
          <a:p>
            <a:pPr marL="0" indent="0" eaLnBrk="0" hangingPunct="0"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 }</a:t>
            </a:r>
            <a:endParaRPr lang="en-US" sz="2300" dirty="0">
              <a:solidFill>
                <a:srgbClr val="3333FF"/>
              </a:solidFill>
            </a:endParaRPr>
          </a:p>
        </p:txBody>
      </p:sp>
      <p:sp>
        <p:nvSpPr>
          <p:cNvPr id="5325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JFrame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793A4-874C-4AF4-A3B1-3C015C9D75F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87" y="1809750"/>
            <a:ext cx="8824913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228600"/>
            <a:ext cx="8229600" cy="1173162"/>
          </a:xfrm>
          <a:prstGeom prst="roundRect">
            <a:avLst/>
          </a:prstGeom>
          <a:ln w="9525" cap="flat" cmpd="sng" algn="ctr">
            <a:solidFill>
              <a:schemeClr val="accent5">
                <a:shade val="60000"/>
                <a:satMod val="110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9144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JFrame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Class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/>
              <a:t>JPanel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BF2FCD-E866-4381-A4C9-60B7B960FFEB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54278" name="Content Placeholder 2"/>
          <p:cNvSpPr>
            <a:spLocks noGrp="1"/>
          </p:cNvSpPr>
          <p:nvPr>
            <p:ph sz="quarter" idx="1"/>
          </p:nvPr>
        </p:nvSpPr>
        <p:spPr>
          <a:xfrm>
            <a:off x="181219" y="774894"/>
            <a:ext cx="8845550" cy="5930705"/>
          </a:xfrm>
          <a:ln w="38100">
            <a:solidFill>
              <a:srgbClr val="00B0F0"/>
            </a:solidFill>
          </a:ln>
        </p:spPr>
        <p:txBody>
          <a:bodyPr/>
          <a:lstStyle/>
          <a:p>
            <a:r>
              <a:rPr lang="en-US" sz="2800" dirty="0"/>
              <a:t>A container can be placed inside another container. </a:t>
            </a:r>
          </a:p>
          <a:p>
            <a:r>
              <a:rPr lang="en-US" sz="2800" dirty="0"/>
              <a:t>Panels can be used as sub-containers to </a:t>
            </a:r>
            <a:r>
              <a:rPr lang="en-US" sz="2800" dirty="0">
                <a:solidFill>
                  <a:srgbClr val="FF0000"/>
                </a:solidFill>
              </a:rPr>
              <a:t>group GUI components </a:t>
            </a:r>
            <a:r>
              <a:rPr lang="en-US" sz="2800" dirty="0"/>
              <a:t>to achieve the desired layout. </a:t>
            </a:r>
          </a:p>
          <a:p>
            <a:r>
              <a:rPr lang="en-US" sz="2800" dirty="0"/>
              <a:t>Panel is a blank rectangular component that can contain other components.</a:t>
            </a:r>
          </a:p>
          <a:p>
            <a:r>
              <a:rPr lang="en-US" sz="2800" dirty="0"/>
              <a:t>Each panel uses a layout manager to determine the position and size of its child components.</a:t>
            </a:r>
          </a:p>
          <a:p>
            <a:pPr>
              <a:lnSpc>
                <a:spcPct val="110000"/>
              </a:lnSpc>
            </a:pPr>
            <a:r>
              <a:rPr lang="en-US" altLang="en-US" sz="2800" dirty="0"/>
              <a:t>It is recommended that you place the user interface components in panels and place the panels in a frame. </a:t>
            </a:r>
          </a:p>
          <a:p>
            <a:r>
              <a:rPr lang="en-US" altLang="en-US" sz="2800" dirty="0"/>
              <a:t>You can also place panels in a panel. </a:t>
            </a:r>
          </a:p>
          <a:p>
            <a:endParaRPr lang="en-US" sz="2800" dirty="0">
              <a:solidFill>
                <a:srgbClr val="3333FF"/>
              </a:solidFill>
            </a:endParaRPr>
          </a:p>
          <a:p>
            <a:endParaRPr lang="en-US" sz="2800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61D738B-4B5D-4C75-8A8F-F8EA71F7C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793A4-874C-4AF4-A3B1-3C015C9D75F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02C6E79F-6CA9-4743-9337-E9F9AFC5B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50" y="838200"/>
            <a:ext cx="88519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fontAlgn="base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2800" dirty="0"/>
              <a:t>To add a component to </a:t>
            </a:r>
            <a:r>
              <a:rPr lang="en-US" altLang="en-US" sz="2800" dirty="0" err="1"/>
              <a:t>JFrame</a:t>
            </a:r>
            <a:r>
              <a:rPr lang="en-US" altLang="en-US" sz="2800" dirty="0"/>
              <a:t>, you actually add it to the content pane of </a:t>
            </a:r>
            <a:r>
              <a:rPr lang="en-US" altLang="en-US" sz="2800" dirty="0" err="1"/>
              <a:t>JFrame</a:t>
            </a:r>
            <a:r>
              <a:rPr lang="en-US" altLang="en-US" sz="2800" dirty="0"/>
              <a:t>. </a:t>
            </a:r>
          </a:p>
          <a:p>
            <a:pPr>
              <a:lnSpc>
                <a:spcPct val="110000"/>
              </a:lnSpc>
            </a:pPr>
            <a:r>
              <a:rPr lang="en-US" altLang="en-US" sz="2800" dirty="0"/>
              <a:t>To add a component to a panel, you add it directly to the panel using the </a:t>
            </a:r>
            <a:r>
              <a:rPr lang="en-US" altLang="en-US" sz="2800" dirty="0">
                <a:solidFill>
                  <a:srgbClr val="FF0000"/>
                </a:solidFill>
              </a:rPr>
              <a:t>add method</a:t>
            </a:r>
            <a:r>
              <a:rPr lang="en-US" altLang="en-US" sz="2800" dirty="0"/>
              <a:t>.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cs typeface="Times New Roman" panose="02020603050405020304" pitchFamily="18" charset="0"/>
              </a:rPr>
              <a:t>You can use </a:t>
            </a:r>
            <a:r>
              <a:rPr lang="en-US" altLang="en-US" sz="2800" u="sng" dirty="0">
                <a:cs typeface="Times New Roman" panose="02020603050405020304" pitchFamily="18" charset="0"/>
              </a:rPr>
              <a:t>new </a:t>
            </a:r>
            <a:r>
              <a:rPr lang="en-US" altLang="en-US" sz="2800" u="sng" dirty="0" err="1">
                <a:cs typeface="Times New Roman" panose="02020603050405020304" pitchFamily="18" charset="0"/>
              </a:rPr>
              <a:t>JPanel</a:t>
            </a:r>
            <a:r>
              <a:rPr lang="en-US" altLang="en-US" sz="2800" u="sng" dirty="0">
                <a:cs typeface="Times New Roman" panose="02020603050405020304" pitchFamily="18" charset="0"/>
              </a:rPr>
              <a:t>()</a:t>
            </a:r>
            <a:r>
              <a:rPr lang="en-US" altLang="en-US" sz="2800" dirty="0">
                <a:cs typeface="Times New Roman" panose="02020603050405020304" pitchFamily="18" charset="0"/>
              </a:rPr>
              <a:t> to create a panel with a default </a:t>
            </a:r>
            <a:r>
              <a:rPr lang="en-US" altLang="en-US" sz="2800" u="sng" dirty="0" err="1">
                <a:cs typeface="Times New Roman" panose="02020603050405020304" pitchFamily="18" charset="0"/>
              </a:rPr>
              <a:t>FlowLayout</a:t>
            </a:r>
            <a:r>
              <a:rPr lang="en-US" altLang="en-US" sz="2800" dirty="0">
                <a:cs typeface="Times New Roman" panose="02020603050405020304" pitchFamily="18" charset="0"/>
              </a:rPr>
              <a:t> manager or </a:t>
            </a:r>
            <a:r>
              <a:rPr lang="en-US" altLang="en-US" sz="2800" u="sng" dirty="0">
                <a:cs typeface="Times New Roman" panose="02020603050405020304" pitchFamily="18" charset="0"/>
              </a:rPr>
              <a:t>new </a:t>
            </a:r>
            <a:r>
              <a:rPr lang="en-US" altLang="en-US" sz="2800" u="sng" dirty="0" err="1">
                <a:cs typeface="Times New Roman" panose="02020603050405020304" pitchFamily="18" charset="0"/>
              </a:rPr>
              <a:t>JPanel</a:t>
            </a:r>
            <a:r>
              <a:rPr lang="en-US" altLang="en-US" sz="2800" u="sng" dirty="0">
                <a:cs typeface="Times New Roman" panose="02020603050405020304" pitchFamily="18" charset="0"/>
              </a:rPr>
              <a:t>(</a:t>
            </a:r>
            <a:r>
              <a:rPr lang="en-US" altLang="en-US" sz="2800" u="sng" dirty="0" err="1">
                <a:cs typeface="Times New Roman" panose="02020603050405020304" pitchFamily="18" charset="0"/>
              </a:rPr>
              <a:t>LayoutManager</a:t>
            </a:r>
            <a:r>
              <a:rPr lang="en-US" altLang="en-US" sz="2800" u="sng" dirty="0">
                <a:cs typeface="Times New Roman" panose="02020603050405020304" pitchFamily="18" charset="0"/>
              </a:rPr>
              <a:t>)</a:t>
            </a:r>
            <a:r>
              <a:rPr lang="en-US" altLang="en-US" sz="2800" dirty="0">
                <a:cs typeface="Times New Roman" panose="02020603050405020304" pitchFamily="18" charset="0"/>
              </a:rPr>
              <a:t> to create a panel with the specified layout manager.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cs typeface="Times New Roman" panose="02020603050405020304" pitchFamily="18" charset="0"/>
              </a:rPr>
              <a:t>Use the </a:t>
            </a:r>
            <a:r>
              <a:rPr lang="en-US" altLang="en-US" sz="2800" u="sng" dirty="0">
                <a:solidFill>
                  <a:srgbClr val="FF0000"/>
                </a:solidFill>
                <a:cs typeface="Times New Roman" panose="02020603050405020304" pitchFamily="18" charset="0"/>
              </a:rPr>
              <a:t>add(Component)</a:t>
            </a:r>
            <a:r>
              <a:rPr lang="en-US" alt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method </a:t>
            </a:r>
            <a:r>
              <a:rPr lang="en-US" altLang="en-US" sz="2800" dirty="0">
                <a:cs typeface="Times New Roman" panose="02020603050405020304" pitchFamily="18" charset="0"/>
              </a:rPr>
              <a:t>to add a component to the panel.</a:t>
            </a:r>
            <a:r>
              <a:rPr lang="en-US" altLang="en-US" sz="2800" dirty="0"/>
              <a:t>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For example,</a:t>
            </a:r>
            <a:r>
              <a:rPr lang="en-US" altLang="en-US" sz="2800" dirty="0">
                <a:cs typeface="Times New Roman" panose="02020603050405020304" pitchFamily="18" charset="0"/>
              </a:rPr>
              <a:t>	</a:t>
            </a:r>
            <a:r>
              <a:rPr lang="en-US" altLang="en-US" sz="2800" u="sng" dirty="0" err="1">
                <a:cs typeface="Times New Roman" panose="02020603050405020304" pitchFamily="18" charset="0"/>
              </a:rPr>
              <a:t>JPanel</a:t>
            </a:r>
            <a:r>
              <a:rPr lang="en-US" altLang="en-US" sz="2800" u="sng" dirty="0">
                <a:cs typeface="Times New Roman" panose="02020603050405020304" pitchFamily="18" charset="0"/>
              </a:rPr>
              <a:t> p = new </a:t>
            </a:r>
            <a:r>
              <a:rPr lang="en-US" altLang="en-US" sz="2800" u="sng" dirty="0" err="1">
                <a:cs typeface="Times New Roman" panose="02020603050405020304" pitchFamily="18" charset="0"/>
              </a:rPr>
              <a:t>JPanel</a:t>
            </a:r>
            <a:r>
              <a:rPr lang="en-US" altLang="en-US" sz="2800" u="sng" dirty="0">
                <a:cs typeface="Times New Roman" panose="02020603050405020304" pitchFamily="18" charset="0"/>
              </a:rPr>
              <a:t>();</a:t>
            </a:r>
          </a:p>
          <a:p>
            <a:pPr marL="0" indent="0">
              <a:lnSpc>
                <a:spcPct val="110000"/>
              </a:lnSpc>
              <a:buFont typeface="Monotype Sorts" pitchFamily="2" charset="2"/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			</a:t>
            </a:r>
            <a:r>
              <a:rPr lang="en-US" altLang="en-US" sz="2800" u="sng" dirty="0" err="1">
                <a:cs typeface="Times New Roman" panose="02020603050405020304" pitchFamily="18" charset="0"/>
              </a:rPr>
              <a:t>p.add</a:t>
            </a:r>
            <a:r>
              <a:rPr lang="en-US" altLang="en-US" sz="2800" u="sng" dirty="0">
                <a:cs typeface="Times New Roman" panose="02020603050405020304" pitchFamily="18" charset="0"/>
              </a:rPr>
              <a:t>(new </a:t>
            </a:r>
            <a:r>
              <a:rPr lang="en-US" altLang="en-US" sz="2800" u="sng" dirty="0" err="1">
                <a:cs typeface="Times New Roman" panose="02020603050405020304" pitchFamily="18" charset="0"/>
              </a:rPr>
              <a:t>JButton</a:t>
            </a:r>
            <a:r>
              <a:rPr lang="en-US" altLang="en-US" sz="2800" u="sng" dirty="0">
                <a:cs typeface="Times New Roman" panose="02020603050405020304" pitchFamily="18" charset="0"/>
              </a:rPr>
              <a:t>("OK"));</a:t>
            </a:r>
          </a:p>
          <a:p>
            <a:pPr>
              <a:lnSpc>
                <a:spcPct val="110000"/>
              </a:lnSpc>
            </a:pPr>
            <a:endParaRPr lang="en-US" altLang="en-US" sz="2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CB827840-7CBC-4036-96A2-D7AE1C775F8B}"/>
              </a:ext>
            </a:extLst>
          </p:cNvPr>
          <p:cNvSpPr txBox="1">
            <a:spLocks/>
          </p:cNvSpPr>
          <p:nvPr/>
        </p:nvSpPr>
        <p:spPr bwMode="auto">
          <a:xfrm>
            <a:off x="457200" y="190500"/>
            <a:ext cx="8229600" cy="609600"/>
          </a:xfrm>
          <a:prstGeom prst="roundRect">
            <a:avLst/>
          </a:prstGeom>
          <a:ln w="9525" cap="flat" cmpd="sng" algn="ctr">
            <a:solidFill>
              <a:schemeClr val="accent5">
                <a:shade val="60000"/>
                <a:satMod val="110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91440" numCol="1" rtlCol="0" anchor="b" anchorCtr="0" compatLnSpc="1">
            <a:prstTxWarp prst="textNoShape">
              <a:avLst/>
            </a:prstTxWarp>
            <a:normAutofit fontScale="82500" lnSpcReduction="2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b="1"/>
              <a:t>JPanel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420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533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Objectives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E6BD4B-D865-49BD-BB6A-93A7C13CFC86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048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914400"/>
            <a:ext cx="8839200" cy="4953000"/>
          </a:xfrm>
        </p:spPr>
        <p:txBody>
          <a:bodyPr/>
          <a:lstStyle/>
          <a:p>
            <a:r>
              <a:rPr lang="en-US" sz="2800">
                <a:cs typeface="Courier New" pitchFamily="49" charset="0"/>
              </a:rPr>
              <a:t>To distinguish simple GUI components.</a:t>
            </a:r>
            <a:endParaRPr lang="en-US" sz="2800">
              <a:cs typeface="Times New Roman" pitchFamily="18" charset="0"/>
            </a:endParaRPr>
          </a:p>
          <a:p>
            <a:r>
              <a:rPr lang="en-US" sz="2800">
                <a:cs typeface="Courier New" pitchFamily="49" charset="0"/>
              </a:rPr>
              <a:t> To describe the Java GUI API hierarchy.</a:t>
            </a:r>
            <a:endParaRPr lang="en-US" sz="2800">
              <a:cs typeface="Times New Roman" pitchFamily="18" charset="0"/>
            </a:endParaRPr>
          </a:p>
          <a:p>
            <a:r>
              <a:rPr lang="en-US" sz="2800">
                <a:cs typeface="Courier New" pitchFamily="49" charset="0"/>
              </a:rPr>
              <a:t>To create user interfaces using frames, panels, and simple UI components.</a:t>
            </a:r>
            <a:endParaRPr lang="en-US" sz="2800">
              <a:cs typeface="Times New Roman" pitchFamily="18" charset="0"/>
            </a:endParaRPr>
          </a:p>
          <a:p>
            <a:r>
              <a:rPr lang="en-US" sz="2800">
                <a:cs typeface="Courier New" pitchFamily="49" charset="0"/>
              </a:rPr>
              <a:t>To understand the role of layout managers.</a:t>
            </a:r>
            <a:endParaRPr lang="en-US" sz="2800">
              <a:cs typeface="Times New Roman" pitchFamily="18" charset="0"/>
            </a:endParaRPr>
          </a:p>
          <a:p>
            <a:r>
              <a:rPr lang="en-US" sz="2800">
                <a:cs typeface="Courier New" pitchFamily="49" charset="0"/>
              </a:rPr>
              <a:t>To use the </a:t>
            </a:r>
            <a:r>
              <a:rPr lang="en-US" sz="2800" u="sng">
                <a:cs typeface="Courier New" pitchFamily="49" charset="0"/>
              </a:rPr>
              <a:t>FlowLayout</a:t>
            </a:r>
            <a:r>
              <a:rPr lang="en-US" sz="2800">
                <a:cs typeface="Courier New" pitchFamily="49" charset="0"/>
              </a:rPr>
              <a:t>, </a:t>
            </a:r>
            <a:r>
              <a:rPr lang="en-US" sz="2800" u="sng">
                <a:cs typeface="Courier New" pitchFamily="49" charset="0"/>
              </a:rPr>
              <a:t>GridLayout</a:t>
            </a:r>
            <a:r>
              <a:rPr lang="en-US" sz="2800">
                <a:cs typeface="Courier New" pitchFamily="49" charset="0"/>
              </a:rPr>
              <a:t>, and </a:t>
            </a:r>
            <a:r>
              <a:rPr lang="en-US" sz="2800" u="sng">
                <a:cs typeface="Courier New" pitchFamily="49" charset="0"/>
              </a:rPr>
              <a:t>BorderLayout</a:t>
            </a:r>
            <a:r>
              <a:rPr lang="en-US" sz="2800">
                <a:cs typeface="Courier New" pitchFamily="49" charset="0"/>
              </a:rPr>
              <a:t> managers to layout components in a container.</a:t>
            </a:r>
            <a:endParaRPr lang="en-US" sz="2800">
              <a:cs typeface="Times New Roman" pitchFamily="18" charset="0"/>
            </a:endParaRPr>
          </a:p>
          <a:p>
            <a:r>
              <a:rPr lang="en-US" sz="2800">
                <a:cs typeface="Courier New" pitchFamily="49" charset="0"/>
              </a:rPr>
              <a:t>To specify colors and fonts using the </a:t>
            </a:r>
            <a:r>
              <a:rPr lang="en-US" sz="2800" u="sng">
                <a:cs typeface="Courier New" pitchFamily="49" charset="0"/>
              </a:rPr>
              <a:t>Color</a:t>
            </a:r>
            <a:r>
              <a:rPr lang="en-US" sz="2800">
                <a:cs typeface="Courier New" pitchFamily="49" charset="0"/>
              </a:rPr>
              <a:t> and </a:t>
            </a:r>
            <a:r>
              <a:rPr lang="en-US" sz="2800" u="sng">
                <a:cs typeface="Courier New" pitchFamily="49" charset="0"/>
              </a:rPr>
              <a:t>Font</a:t>
            </a:r>
            <a:r>
              <a:rPr lang="en-US" sz="2800">
                <a:cs typeface="Courier New" pitchFamily="49" charset="0"/>
              </a:rPr>
              <a:t> classes.</a:t>
            </a:r>
            <a:endParaRPr lang="en-US" sz="2800">
              <a:cs typeface="Times New Roman" pitchFamily="18" charset="0"/>
            </a:endParaRPr>
          </a:p>
          <a:p>
            <a:r>
              <a:rPr lang="en-US" sz="2800">
                <a:cs typeface="Courier New" pitchFamily="49" charset="0"/>
              </a:rPr>
              <a:t>To use JPanel as subcontainers.</a:t>
            </a:r>
            <a:endParaRPr lang="en-US" sz="2800">
              <a:cs typeface="Times New Roman" pitchFamily="18" charset="0"/>
            </a:endParaRPr>
          </a:p>
          <a:p>
            <a:pPr>
              <a:buFont typeface="Monotype Sorts"/>
              <a:buNone/>
            </a:pPr>
            <a:endParaRPr lang="en-US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DC96B0E-EC8F-4A16-9F31-E8D8B460F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793A4-874C-4AF4-A3B1-3C015C9D75F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ACC74BB0-0D04-4E9C-85A5-7C7806E6EE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64638741"/>
              </p:ext>
            </p:extLst>
          </p:nvPr>
        </p:nvGraphicFramePr>
        <p:xfrm>
          <a:off x="338307" y="1307563"/>
          <a:ext cx="3656917" cy="1892836"/>
        </p:xfrm>
        <a:graphic>
          <a:graphicData uri="http://schemas.openxmlformats.org/presentationml/2006/ole">
            <p:oleObj spid="_x0000_s14416" r:id="rId4" imgW="14782800" imgH="7629525" progId="Word.Picture.8">
              <p:embed/>
            </p:oleObj>
          </a:graphicData>
        </a:graphic>
      </p:graphicFrame>
      <p:pic>
        <p:nvPicPr>
          <p:cNvPr id="8" name="Picture 10">
            <a:extLst>
              <a:ext uri="{FF2B5EF4-FFF2-40B4-BE49-F238E27FC236}">
                <a16:creationId xmlns:a16="http://schemas.microsoft.com/office/drawing/2014/main" xmlns="" id="{9E5963E2-2484-4026-B7A1-F22E5BDA3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19201"/>
            <a:ext cx="38862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97A66707-29C5-4467-83A9-92644FB5B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3657601"/>
            <a:ext cx="4695581" cy="297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17664963-928A-4AA2-84C3-6CF4811C5E9E}"/>
              </a:ext>
            </a:extLst>
          </p:cNvPr>
          <p:cNvSpPr txBox="1">
            <a:spLocks/>
          </p:cNvSpPr>
          <p:nvPr/>
        </p:nvSpPr>
        <p:spPr bwMode="auto">
          <a:xfrm>
            <a:off x="338307" y="218343"/>
            <a:ext cx="8229600" cy="609600"/>
          </a:xfrm>
          <a:prstGeom prst="roundRect">
            <a:avLst/>
          </a:prstGeom>
          <a:ln w="9525" cap="flat" cmpd="sng" algn="ctr">
            <a:solidFill>
              <a:schemeClr val="accent5">
                <a:shade val="60000"/>
                <a:satMod val="110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91440" numCol="1" rtlCol="0" anchor="b" anchorCtr="0" compatLnSpc="1">
            <a:prstTxWarp prst="textNoShape">
              <a:avLst/>
            </a:prstTxWarp>
            <a:normAutofit fontScale="82500" lnSpcReduction="2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/>
              <a:t>Creating a </a:t>
            </a:r>
            <a:r>
              <a:rPr lang="en-US" b="1" dirty="0" err="1"/>
              <a:t>JPanel</a:t>
            </a:r>
            <a:r>
              <a:rPr lang="en-US" b="1" dirty="0"/>
              <a:t> Interface -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576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E40075F-1930-438C-8699-9892B7D08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793A4-874C-4AF4-A3B1-3C015C9D75F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9A509133-4912-4050-86A8-434CC2418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50" y="1143000"/>
            <a:ext cx="88519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fontAlgn="base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sz="2800" dirty="0"/>
              <a:t>Each container contains a layout manager, which is an object responsible for laying out the GUI components in the container </a:t>
            </a:r>
          </a:p>
          <a:p>
            <a:pPr algn="just">
              <a:spcBef>
                <a:spcPct val="0"/>
              </a:spcBef>
            </a:pPr>
            <a:endParaRPr lang="en-US" altLang="en-US" sz="2800" dirty="0"/>
          </a:p>
          <a:p>
            <a:pPr algn="just">
              <a:spcBef>
                <a:spcPct val="0"/>
              </a:spcBef>
            </a:pPr>
            <a:r>
              <a:rPr lang="en-US" altLang="en-US" sz="2800" dirty="0"/>
              <a:t>Java’s layout managers provide a level of abstraction to automatically map your user interface on all window systems. </a:t>
            </a:r>
          </a:p>
          <a:p>
            <a:pPr algn="just">
              <a:spcBef>
                <a:spcPct val="0"/>
              </a:spcBef>
              <a:buFont typeface="Monotype Sorts" pitchFamily="2" charset="2"/>
              <a:buNone/>
            </a:pPr>
            <a:endParaRPr lang="en-US" altLang="en-US" sz="2800" dirty="0"/>
          </a:p>
          <a:p>
            <a:pPr algn="just">
              <a:spcBef>
                <a:spcPct val="0"/>
              </a:spcBef>
            </a:pPr>
            <a:r>
              <a:rPr lang="en-US" altLang="en-US" sz="2800" dirty="0"/>
              <a:t>The UI components are placed in containers.  Each container has a layout manager to arrange the UI components within the container. </a:t>
            </a:r>
          </a:p>
          <a:p>
            <a:pPr algn="just">
              <a:spcBef>
                <a:spcPct val="0"/>
              </a:spcBef>
            </a:pPr>
            <a:endParaRPr lang="en-US" altLang="en-US" sz="2800" dirty="0"/>
          </a:p>
          <a:p>
            <a:pPr algn="just">
              <a:spcBef>
                <a:spcPct val="0"/>
              </a:spcBef>
            </a:pPr>
            <a:r>
              <a:rPr lang="en-US" altLang="en-US" sz="2800" dirty="0"/>
              <a:t>Layout managers are set in containers using the </a:t>
            </a:r>
            <a:r>
              <a:rPr lang="en-US" altLang="en-US" sz="2800" dirty="0" err="1">
                <a:solidFill>
                  <a:srgbClr val="FF0000"/>
                </a:solidFill>
              </a:rPr>
              <a:t>setLayout</a:t>
            </a:r>
            <a:r>
              <a:rPr lang="en-US" altLang="en-US" sz="2800" dirty="0">
                <a:solidFill>
                  <a:srgbClr val="FF0000"/>
                </a:solidFill>
              </a:rPr>
              <a:t>(</a:t>
            </a:r>
            <a:r>
              <a:rPr lang="en-US" altLang="en-US" sz="2800" dirty="0" err="1">
                <a:solidFill>
                  <a:srgbClr val="FF0000"/>
                </a:solidFill>
              </a:rPr>
              <a:t>LayoutManager</a:t>
            </a:r>
            <a:r>
              <a:rPr lang="en-US" altLang="en-US" sz="2800" dirty="0">
                <a:solidFill>
                  <a:srgbClr val="FF0000"/>
                </a:solidFill>
              </a:rPr>
              <a:t>) method </a:t>
            </a:r>
            <a:r>
              <a:rPr lang="en-US" altLang="en-US" sz="2800" dirty="0"/>
              <a:t>in a container.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50C4B6EF-EEE6-4B72-BB59-B15C739EB4B3}"/>
              </a:ext>
            </a:extLst>
          </p:cNvPr>
          <p:cNvSpPr txBox="1">
            <a:spLocks/>
          </p:cNvSpPr>
          <p:nvPr/>
        </p:nvSpPr>
        <p:spPr bwMode="auto">
          <a:xfrm>
            <a:off x="457200" y="155331"/>
            <a:ext cx="8229600" cy="914400"/>
          </a:xfrm>
          <a:prstGeom prst="roundRect">
            <a:avLst/>
          </a:prstGeom>
          <a:ln w="9525" cap="flat" cmpd="sng" algn="ctr">
            <a:solidFill>
              <a:schemeClr val="accent5">
                <a:shade val="60000"/>
                <a:satMod val="110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9144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/>
              <a:t>Layout Managers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618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CFD852-0300-4BBE-84E6-E463F857D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793A4-874C-4AF4-A3B1-3C015C9D75F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C866064D-6EA0-49BD-A9E9-24BBC2657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0"/>
            <a:ext cx="8686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fontAlgn="base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/>
              <a:t>There are three basic layout managers in Java.</a:t>
            </a:r>
          </a:p>
          <a:p>
            <a:pPr marL="0" indent="0">
              <a:buNone/>
            </a:pPr>
            <a:endParaRPr lang="en-US" altLang="en-US" sz="3200" dirty="0"/>
          </a:p>
          <a:p>
            <a:pPr marL="788988" lvl="1" indent="-514350">
              <a:buFont typeface="+mj-lt"/>
              <a:buAutoNum type="arabicPeriod"/>
            </a:pPr>
            <a:r>
              <a:rPr lang="en-US" altLang="en-US" sz="3000" dirty="0" err="1"/>
              <a:t>FlowLayout</a:t>
            </a:r>
            <a:r>
              <a:rPr lang="en-US" altLang="en-US" sz="3000" dirty="0"/>
              <a:t> </a:t>
            </a:r>
          </a:p>
          <a:p>
            <a:pPr marL="788988" lvl="1" indent="-514350">
              <a:spcBef>
                <a:spcPct val="100000"/>
              </a:spcBef>
              <a:buFont typeface="+mj-lt"/>
              <a:buAutoNum type="arabicPeriod"/>
            </a:pPr>
            <a:r>
              <a:rPr lang="en-US" altLang="en-US" sz="3000" dirty="0" err="1"/>
              <a:t>GridLayout</a:t>
            </a:r>
            <a:endParaRPr lang="en-US" altLang="en-US" sz="3000" dirty="0"/>
          </a:p>
          <a:p>
            <a:pPr marL="788988" lvl="1" indent="-514350">
              <a:spcBef>
                <a:spcPct val="100000"/>
              </a:spcBef>
              <a:buFont typeface="+mj-lt"/>
              <a:buAutoNum type="arabicPeriod"/>
            </a:pPr>
            <a:r>
              <a:rPr lang="en-US" altLang="en-US" sz="3000" dirty="0" err="1"/>
              <a:t>BorderLayout</a:t>
            </a:r>
            <a:r>
              <a:rPr lang="en-US" altLang="en-US" sz="3000" dirty="0"/>
              <a:t> </a:t>
            </a:r>
            <a:endParaRPr lang="en-US" altLang="en-US" sz="2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D00B698E-ADF2-4A10-8B05-17371E763986}"/>
              </a:ext>
            </a:extLst>
          </p:cNvPr>
          <p:cNvSpPr txBox="1">
            <a:spLocks/>
          </p:cNvSpPr>
          <p:nvPr/>
        </p:nvSpPr>
        <p:spPr bwMode="auto">
          <a:xfrm>
            <a:off x="457200" y="304800"/>
            <a:ext cx="8229600" cy="914400"/>
          </a:xfrm>
          <a:prstGeom prst="roundRect">
            <a:avLst/>
          </a:prstGeom>
          <a:ln w="9525" cap="flat" cmpd="sng" algn="ctr">
            <a:solidFill>
              <a:schemeClr val="accent5">
                <a:shade val="60000"/>
                <a:satMod val="110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9144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/>
              <a:t>Types of Layout Managers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052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116E98-7445-40F9-BF34-7B156693AC5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46050" y="1447800"/>
            <a:ext cx="8845550" cy="4572000"/>
          </a:xfrm>
        </p:spPr>
        <p:txBody>
          <a:bodyPr/>
          <a:lstStyle/>
          <a:p>
            <a:pPr algn="just"/>
            <a:r>
              <a:rPr lang="en-US" b="1" dirty="0" err="1"/>
              <a:t>FlowLayout</a:t>
            </a:r>
            <a:r>
              <a:rPr lang="en-US" b="1" dirty="0"/>
              <a:t> </a:t>
            </a:r>
            <a:r>
              <a:rPr lang="en-US" dirty="0"/>
              <a:t>is the simplest layout manager. </a:t>
            </a:r>
          </a:p>
          <a:p>
            <a:pPr algn="just"/>
            <a:r>
              <a:rPr lang="en-US" dirty="0"/>
              <a:t>The components are arranged in the container from left to right in the order in which they were added. </a:t>
            </a:r>
          </a:p>
          <a:p>
            <a:pPr algn="just"/>
            <a:r>
              <a:rPr lang="en-US" dirty="0"/>
              <a:t>When one row is filled, a new row is started. </a:t>
            </a:r>
          </a:p>
          <a:p>
            <a:pPr algn="just"/>
            <a:r>
              <a:rPr lang="en-US" dirty="0"/>
              <a:t>You can specify the way the components are aligned by using one of three constants:</a:t>
            </a:r>
          </a:p>
          <a:p>
            <a:r>
              <a:rPr lang="en-US" b="1" dirty="0" err="1"/>
              <a:t>FlowLayout.RIGHT</a:t>
            </a:r>
            <a:r>
              <a:rPr lang="en-US" dirty="0"/>
              <a:t>, </a:t>
            </a:r>
          </a:p>
          <a:p>
            <a:r>
              <a:rPr lang="en-US" b="1" dirty="0" err="1"/>
              <a:t>FlowLayout.CENTER</a:t>
            </a:r>
            <a:r>
              <a:rPr lang="en-US" dirty="0"/>
              <a:t>, or </a:t>
            </a:r>
          </a:p>
          <a:p>
            <a:r>
              <a:rPr lang="en-US" b="1" dirty="0" err="1"/>
              <a:t>FlowLayout.LEFT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C24FDD9-C91A-4728-A4B2-1A2F61AE5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793A4-874C-4AF4-A3B1-3C015C9D75F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AD08A44E-61E9-4BA9-A938-66CBB0241EDC}"/>
              </a:ext>
            </a:extLst>
          </p:cNvPr>
          <p:cNvSpPr txBox="1">
            <a:spLocks/>
          </p:cNvSpPr>
          <p:nvPr/>
        </p:nvSpPr>
        <p:spPr bwMode="auto">
          <a:xfrm>
            <a:off x="454025" y="190500"/>
            <a:ext cx="8229600" cy="914400"/>
          </a:xfrm>
          <a:prstGeom prst="roundRect">
            <a:avLst/>
          </a:prstGeom>
          <a:ln w="9525" cap="flat" cmpd="sng" algn="ctr">
            <a:solidFill>
              <a:schemeClr val="accent5">
                <a:shade val="60000"/>
                <a:satMod val="110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9144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/>
              <a:t>The </a:t>
            </a:r>
            <a:r>
              <a:rPr lang="en-US" b="1" i="1" dirty="0" err="1"/>
              <a:t>FlowLayout</a:t>
            </a:r>
            <a:r>
              <a:rPr lang="en-US" b="1" dirty="0"/>
              <a:t> Manager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568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4050A2B-169E-4971-913F-6FE1C3533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793A4-874C-4AF4-A3B1-3C015C9D75F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D9F80351-E92A-465E-805E-435004182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86840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fontAlgn="base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Monotype Sorts" pitchFamily="2" charset="2"/>
              <a:buNone/>
            </a:pPr>
            <a:r>
              <a:rPr lang="en-US" altLang="en-US" sz="2800" dirty="0">
                <a:cs typeface="Courier New" panose="02070309020205020404" pitchFamily="49" charset="0"/>
              </a:rPr>
              <a:t>Write a program that adds three labels and text fields into the content pane of a frame with a </a:t>
            </a:r>
            <a:r>
              <a:rPr lang="en-US" altLang="en-US" sz="2800" u="sng" dirty="0" err="1">
                <a:cs typeface="Courier New" panose="02070309020205020404" pitchFamily="49" charset="0"/>
              </a:rPr>
              <a:t>FlowLayout</a:t>
            </a:r>
            <a:r>
              <a:rPr lang="en-US" altLang="en-US" sz="2800" dirty="0">
                <a:cs typeface="Courier New" panose="02070309020205020404" pitchFamily="49" charset="0"/>
              </a:rPr>
              <a:t> manager.</a:t>
            </a:r>
            <a:r>
              <a:rPr lang="en-US" altLang="en-US" sz="2800" dirty="0"/>
              <a:t> </a:t>
            </a: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xmlns="" id="{C1611499-006D-4997-8322-9FF4B79B2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38388"/>
            <a:ext cx="3200400" cy="20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5B633BC-117D-4C26-8871-100C927DB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971800"/>
            <a:ext cx="3200400" cy="20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4C56D989-F74A-40F9-81F4-82980E92B730}"/>
              </a:ext>
            </a:extLst>
          </p:cNvPr>
          <p:cNvSpPr txBox="1">
            <a:spLocks/>
          </p:cNvSpPr>
          <p:nvPr/>
        </p:nvSpPr>
        <p:spPr bwMode="auto">
          <a:xfrm>
            <a:off x="457200" y="155331"/>
            <a:ext cx="8229600" cy="914400"/>
          </a:xfrm>
          <a:prstGeom prst="roundRect">
            <a:avLst/>
          </a:prstGeom>
          <a:ln w="9525" cap="flat" cmpd="sng" algn="ctr">
            <a:solidFill>
              <a:schemeClr val="accent5">
                <a:shade val="60000"/>
                <a:satMod val="110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9144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b="1" i="1" dirty="0" err="1"/>
              <a:t>FlowLayout</a:t>
            </a:r>
            <a:r>
              <a:rPr lang="en-US" b="1" dirty="0"/>
              <a:t> -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21859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7EFBC3-7226-475C-B24D-F5A1E916C7B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8763000" cy="56769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javax.swing.JLabel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javax.swing.JTextField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javax.swing.JFrame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java.awt.FlowLayout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ShowFlowLayout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ShowFlowLayout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setLayout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FlowLayout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FlowLayout.LEFT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10,20) 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add(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JLabel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"First Name"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));  add(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JTextField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add(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JLabel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"MI"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));  add(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JTextField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add(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JLabel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"Last Name"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));  add(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JTextField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void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main(String[]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ShowFlowLayout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frame =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ShowFlowLayout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frame.setTitle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ShowFlowLayout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frame.setSize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200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200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frame.setLocationRelativeTo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(null); // Center the frame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frame.setDefaultCloseOperation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JFrame.EXIT_ON_CLOSE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frame.setVisible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(true);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}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20E40E-81F9-4F2C-A85E-3D7B947DC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793A4-874C-4AF4-A3B1-3C015C9D75F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06F4BE93-943F-4F99-9BBD-3836F00F09FF}"/>
              </a:ext>
            </a:extLst>
          </p:cNvPr>
          <p:cNvSpPr txBox="1">
            <a:spLocks/>
          </p:cNvSpPr>
          <p:nvPr/>
        </p:nvSpPr>
        <p:spPr bwMode="auto">
          <a:xfrm>
            <a:off x="457200" y="155331"/>
            <a:ext cx="8229600" cy="682869"/>
          </a:xfrm>
          <a:prstGeom prst="roundRect">
            <a:avLst/>
          </a:prstGeom>
          <a:ln w="9525" cap="flat" cmpd="sng" algn="ctr">
            <a:solidFill>
              <a:schemeClr val="accent5">
                <a:shade val="60000"/>
                <a:satMod val="110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91440" numCol="1" rtlCol="0" anchor="b" anchorCtr="0" compatLnSpc="1">
            <a:prstTxWarp prst="textNoShape">
              <a:avLst/>
            </a:prstTxWarp>
            <a:normAutofit fontScale="92500" lnSpcReduction="2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b="1" i="1" dirty="0" err="1"/>
              <a:t>FlowLayout</a:t>
            </a:r>
            <a:r>
              <a:rPr lang="en-US" b="1" dirty="0"/>
              <a:t> - Example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9505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FB39CB8-E9D9-4693-B3C6-B19731220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793A4-874C-4AF4-A3B1-3C015C9D75F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aphicFrame>
        <p:nvGraphicFramePr>
          <p:cNvPr id="6" name="Object 7">
            <a:extLst>
              <a:ext uri="{FF2B5EF4-FFF2-40B4-BE49-F238E27FC236}">
                <a16:creationId xmlns:a16="http://schemas.microsoft.com/office/drawing/2014/main" xmlns="" id="{0D94594D-0935-4A49-B2CF-F4EFB5EE84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72315393"/>
              </p:ext>
            </p:extLst>
          </p:nvPr>
        </p:nvGraphicFramePr>
        <p:xfrm>
          <a:off x="155575" y="1446213"/>
          <a:ext cx="8756650" cy="3667125"/>
        </p:xfrm>
        <a:graphic>
          <a:graphicData uri="http://schemas.openxmlformats.org/presentationml/2006/ole">
            <p:oleObj spid="_x0000_s8334" name="Picture" r:id="rId4" imgW="26260425" imgH="10963275" progId="Word.Picture.8">
              <p:embed/>
            </p:oleObj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xmlns="" id="{21338C6F-B626-418C-8AD3-16ED08E9DE9E}"/>
              </a:ext>
            </a:extLst>
          </p:cNvPr>
          <p:cNvSpPr txBox="1">
            <a:spLocks/>
          </p:cNvSpPr>
          <p:nvPr/>
        </p:nvSpPr>
        <p:spPr bwMode="auto">
          <a:xfrm>
            <a:off x="457200" y="304800"/>
            <a:ext cx="8229600" cy="914400"/>
          </a:xfrm>
          <a:prstGeom prst="roundRect">
            <a:avLst/>
          </a:prstGeom>
          <a:ln w="9525" cap="flat" cmpd="sng" algn="ctr">
            <a:solidFill>
              <a:schemeClr val="accent5">
                <a:shade val="60000"/>
                <a:satMod val="110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9144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b="1" i="1" dirty="0" err="1"/>
              <a:t>FlowLayout</a:t>
            </a:r>
            <a:r>
              <a:rPr lang="en-US" b="1" dirty="0"/>
              <a:t> Class Diagram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6317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AED9777-414C-4205-B633-F742F0984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793A4-874C-4AF4-A3B1-3C015C9D75F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60067988-0930-4052-BBDD-BF7AAC556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81" y="3683696"/>
            <a:ext cx="8845550" cy="132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fontAlgn="base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800" b="1" dirty="0"/>
              <a:t>Example:</a:t>
            </a:r>
            <a:r>
              <a:rPr lang="en-US" altLang="en-US" sz="2800" dirty="0"/>
              <a:t> Rewrite the program in the preceding example using a </a:t>
            </a:r>
            <a:r>
              <a:rPr lang="en-US" altLang="en-US" sz="2800" dirty="0" err="1"/>
              <a:t>GridLayout</a:t>
            </a:r>
            <a:r>
              <a:rPr lang="en-US" altLang="en-US" sz="2800" dirty="0"/>
              <a:t> manager instead of a </a:t>
            </a:r>
            <a:r>
              <a:rPr lang="en-US" altLang="en-US" sz="2800" dirty="0" err="1"/>
              <a:t>FlowLayout</a:t>
            </a:r>
            <a:r>
              <a:rPr lang="en-US" altLang="en-US" sz="2800" dirty="0"/>
              <a:t> manager to display the labels and text fields.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xmlns="" id="{0F80D60F-7503-4226-9E33-A66FD6653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761535"/>
            <a:ext cx="2971800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06F31DCA-6BFD-473F-A9F4-66F59BC97D9B}"/>
              </a:ext>
            </a:extLst>
          </p:cNvPr>
          <p:cNvSpPr txBox="1">
            <a:spLocks/>
          </p:cNvSpPr>
          <p:nvPr/>
        </p:nvSpPr>
        <p:spPr bwMode="auto">
          <a:xfrm>
            <a:off x="457200" y="161777"/>
            <a:ext cx="8229600" cy="945893"/>
          </a:xfrm>
          <a:prstGeom prst="roundRect">
            <a:avLst/>
          </a:prstGeom>
          <a:ln w="9525" cap="flat" cmpd="sng" algn="ctr">
            <a:solidFill>
              <a:schemeClr val="accent5">
                <a:shade val="60000"/>
                <a:satMod val="110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9144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/>
              <a:t>The </a:t>
            </a:r>
            <a:r>
              <a:rPr lang="en-US" b="1" i="1" dirty="0" err="1"/>
              <a:t>GridLayout</a:t>
            </a:r>
            <a:r>
              <a:rPr lang="en-US" b="1" dirty="0"/>
              <a:t> Manager </a:t>
            </a:r>
            <a:endParaRPr lang="en-US" dirty="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xmlns="" id="{1CDCC460-6E10-4578-8A5A-15478951E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90" y="1263743"/>
            <a:ext cx="8845550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fontAlgn="base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The </a:t>
            </a:r>
            <a:r>
              <a:rPr lang="en-US" sz="2800" b="1" dirty="0" err="1"/>
              <a:t>GridLayout</a:t>
            </a:r>
            <a:r>
              <a:rPr lang="en-US" sz="2800" b="1" dirty="0"/>
              <a:t> </a:t>
            </a:r>
            <a:r>
              <a:rPr lang="en-US" sz="2800" dirty="0"/>
              <a:t>manager arranges components in a grid (matrix) formation. 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The components are placed in the grid from left to right, starting with the first row, then the second, and so on, in the order in which they are added.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US" sz="2800" dirty="0"/>
              <a:t> </a:t>
            </a:r>
            <a:br>
              <a:rPr lang="en-US" sz="2800" dirty="0"/>
            </a:b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127377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3B658D-1AD9-4C78-A9FE-6BC8F238970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46050" y="838200"/>
            <a:ext cx="8845550" cy="5829300"/>
          </a:xfrm>
        </p:spPr>
        <p:txBody>
          <a:bodyPr/>
          <a:lstStyle/>
          <a:p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javax.swing.JLabel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javax.swing.JTextField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javax.swing.JFrame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java.awt.GridLayout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ShowGridLayout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extends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ShowGridLayout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b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setLayout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GridLayout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b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  add(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JLabel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"First Name"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)); add(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JTextField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b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  add(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JLabel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"MI"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)); add(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JTextField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b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  add(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JLabel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"Last Name"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)); add(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JTextField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b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  <a:b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void 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main(String[]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ShowGridLayout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frame = 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ShowGridLayout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frame.setTitle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ShowGridLayout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frame.setSize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200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125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frame.setLocationRelativeTo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); // Center the frame</a:t>
            </a:r>
            <a:b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frame.setDefaultCloseOperation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JFrame.EXIT_ON_CLOSE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frame.setVisible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  <a:b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} </a:t>
            </a:r>
            <a:b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B671368-2784-4458-B640-4DEA1B031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793A4-874C-4AF4-A3B1-3C015C9D75F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586B6716-E20E-485D-B71C-39DB5E56577D}"/>
              </a:ext>
            </a:extLst>
          </p:cNvPr>
          <p:cNvSpPr txBox="1">
            <a:spLocks/>
          </p:cNvSpPr>
          <p:nvPr/>
        </p:nvSpPr>
        <p:spPr bwMode="auto">
          <a:xfrm>
            <a:off x="457200" y="76200"/>
            <a:ext cx="8229600" cy="676423"/>
          </a:xfrm>
          <a:prstGeom prst="roundRect">
            <a:avLst/>
          </a:prstGeom>
          <a:ln w="9525" cap="flat" cmpd="sng" algn="ctr">
            <a:solidFill>
              <a:schemeClr val="accent5">
                <a:shade val="60000"/>
                <a:satMod val="110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91440" numCol="1" rtlCol="0" anchor="b" anchorCtr="0" compatLnSpc="1">
            <a:prstTxWarp prst="textNoShape">
              <a:avLst/>
            </a:prstTxWarp>
            <a:normAutofit fontScale="92500" lnSpcReduction="2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b="1" i="1" dirty="0" err="1"/>
              <a:t>GridLayout</a:t>
            </a:r>
            <a:r>
              <a:rPr lang="en-US" b="1" dirty="0"/>
              <a:t> - Example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16875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BD41B0E-5853-41D9-9594-12F0C479C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793A4-874C-4AF4-A3B1-3C015C9D75F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aphicFrame>
        <p:nvGraphicFramePr>
          <p:cNvPr id="6" name="Object 10">
            <a:extLst>
              <a:ext uri="{FF2B5EF4-FFF2-40B4-BE49-F238E27FC236}">
                <a16:creationId xmlns:a16="http://schemas.microsoft.com/office/drawing/2014/main" xmlns="" id="{08E7B8A7-D532-4826-946C-74CB3B7C30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24148066"/>
              </p:ext>
            </p:extLst>
          </p:nvPr>
        </p:nvGraphicFramePr>
        <p:xfrm>
          <a:off x="304800" y="1600200"/>
          <a:ext cx="8458200" cy="3567113"/>
        </p:xfrm>
        <a:graphic>
          <a:graphicData uri="http://schemas.openxmlformats.org/presentationml/2006/ole">
            <p:oleObj spid="_x0000_s9357" name="Picture" r:id="rId4" imgW="28241625" imgH="11896725" progId="Word.Picture.8">
              <p:embed/>
            </p:oleObj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xmlns="" id="{CA542882-1EC1-41A3-8A90-FC310A1A5645}"/>
              </a:ext>
            </a:extLst>
          </p:cNvPr>
          <p:cNvSpPr txBox="1">
            <a:spLocks/>
          </p:cNvSpPr>
          <p:nvPr/>
        </p:nvSpPr>
        <p:spPr bwMode="auto">
          <a:xfrm>
            <a:off x="457200" y="161777"/>
            <a:ext cx="8229600" cy="945893"/>
          </a:xfrm>
          <a:prstGeom prst="roundRect">
            <a:avLst/>
          </a:prstGeom>
          <a:ln w="9525" cap="flat" cmpd="sng" algn="ctr">
            <a:solidFill>
              <a:schemeClr val="accent5">
                <a:shade val="60000"/>
                <a:satMod val="110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9144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b="1" i="1" dirty="0" err="1"/>
              <a:t>GridLayout</a:t>
            </a:r>
            <a:r>
              <a:rPr lang="en-US" b="1" dirty="0"/>
              <a:t> Class Diagram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0235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Creating GUI Objects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AF4263-7834-4BF0-824F-D7C80089D92D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150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685800"/>
            <a:ext cx="8845550" cy="5715000"/>
          </a:xfrm>
        </p:spPr>
        <p:txBody>
          <a:bodyPr/>
          <a:lstStyle/>
          <a:p>
            <a:pPr>
              <a:spcBef>
                <a:spcPct val="0"/>
              </a:spcBef>
              <a:buFont typeface="Monotype Sorts"/>
              <a:buNone/>
            </a:pPr>
            <a:endParaRPr lang="en-US" sz="1400" dirty="0">
              <a:latin typeface="Courier New" pitchFamily="49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 typeface="Monotype Sorts"/>
              <a:buNone/>
            </a:pPr>
            <a:r>
              <a:rPr lang="en-US" sz="1400" dirty="0">
                <a:latin typeface="Courier New" pitchFamily="49" charset="0"/>
                <a:cs typeface="Times New Roman" pitchFamily="18" charset="0"/>
              </a:rPr>
              <a:t>// Create a button with text OK </a:t>
            </a:r>
          </a:p>
          <a:p>
            <a:pPr>
              <a:spcBef>
                <a:spcPct val="0"/>
              </a:spcBef>
              <a:buFont typeface="Monotype Sorts"/>
              <a:buNone/>
            </a:pPr>
            <a:r>
              <a:rPr lang="en-US" sz="1400" b="1" dirty="0" err="1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JButton</a:t>
            </a:r>
            <a:r>
              <a:rPr lang="en-US" sz="1400" b="1" dirty="0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jbtOK</a:t>
            </a:r>
            <a:r>
              <a:rPr lang="en-US" sz="1400" b="1" dirty="0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 = new </a:t>
            </a:r>
            <a:r>
              <a:rPr lang="en-US" sz="1400" b="1" dirty="0" err="1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JButton</a:t>
            </a:r>
            <a:r>
              <a:rPr lang="en-US" sz="1400" b="1" dirty="0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("OK"); </a:t>
            </a:r>
          </a:p>
          <a:p>
            <a:pPr>
              <a:spcBef>
                <a:spcPct val="0"/>
              </a:spcBef>
              <a:buFont typeface="Monotype Sorts"/>
              <a:buNone/>
            </a:pPr>
            <a:r>
              <a:rPr lang="en-US" sz="1400" dirty="0">
                <a:latin typeface="Courier New" pitchFamily="49" charset="0"/>
                <a:cs typeface="Times New Roman" pitchFamily="18" charset="0"/>
              </a:rPr>
              <a:t> </a:t>
            </a:r>
          </a:p>
          <a:p>
            <a:pPr>
              <a:spcBef>
                <a:spcPct val="0"/>
              </a:spcBef>
              <a:buFont typeface="Monotype Sorts"/>
              <a:buNone/>
            </a:pPr>
            <a:r>
              <a:rPr lang="en-US" sz="1400" dirty="0">
                <a:latin typeface="Courier New" pitchFamily="49" charset="0"/>
                <a:cs typeface="Times New Roman" pitchFamily="18" charset="0"/>
              </a:rPr>
              <a:t>// Create a label with text "Enter your name: "</a:t>
            </a:r>
          </a:p>
          <a:p>
            <a:pPr>
              <a:spcBef>
                <a:spcPct val="0"/>
              </a:spcBef>
              <a:buNone/>
            </a:pPr>
            <a:r>
              <a:rPr lang="en-US" sz="1400" b="1" dirty="0" err="1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JLabel</a:t>
            </a:r>
            <a:r>
              <a:rPr lang="en-US" sz="1400" b="1" dirty="0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jlblName</a:t>
            </a:r>
            <a:r>
              <a:rPr lang="en-US" sz="1400" b="1" dirty="0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 = new </a:t>
            </a:r>
            <a:r>
              <a:rPr lang="en-US" sz="1400" b="1" dirty="0" err="1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JLabel</a:t>
            </a:r>
            <a:r>
              <a:rPr lang="en-US" sz="1400" b="1" dirty="0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("Enter your name:"); </a:t>
            </a:r>
          </a:p>
          <a:p>
            <a:pPr>
              <a:spcBef>
                <a:spcPct val="0"/>
              </a:spcBef>
              <a:buFont typeface="Monotype Sorts"/>
              <a:buNone/>
            </a:pPr>
            <a:r>
              <a:rPr lang="en-US" sz="1400" dirty="0">
                <a:latin typeface="Courier New" pitchFamily="49" charset="0"/>
                <a:cs typeface="Times New Roman" pitchFamily="18" charset="0"/>
              </a:rPr>
              <a:t> </a:t>
            </a:r>
          </a:p>
          <a:p>
            <a:pPr>
              <a:spcBef>
                <a:spcPct val="0"/>
              </a:spcBef>
              <a:buFont typeface="Monotype Sorts"/>
              <a:buNone/>
            </a:pPr>
            <a:endParaRPr lang="en-US" sz="1400" dirty="0">
              <a:latin typeface="Courier New" pitchFamily="49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 typeface="Monotype Sorts"/>
              <a:buNone/>
            </a:pPr>
            <a:endParaRPr lang="en-US" sz="1400" dirty="0">
              <a:latin typeface="Courier New" pitchFamily="49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 typeface="Monotype Sorts"/>
              <a:buNone/>
            </a:pPr>
            <a:endParaRPr lang="en-US" sz="1400" dirty="0">
              <a:latin typeface="Courier New" pitchFamily="49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 typeface="Monotype Sorts"/>
              <a:buNone/>
            </a:pPr>
            <a:endParaRPr lang="en-US" sz="1400" dirty="0">
              <a:latin typeface="Courier New" pitchFamily="49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 typeface="Monotype Sorts"/>
              <a:buNone/>
            </a:pPr>
            <a:endParaRPr lang="en-US" sz="1400" dirty="0">
              <a:latin typeface="Courier New" pitchFamily="49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 typeface="Monotype Sorts"/>
              <a:buNone/>
            </a:pPr>
            <a:endParaRPr lang="en-US" sz="1400" dirty="0">
              <a:latin typeface="Courier New" pitchFamily="49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 typeface="Monotype Sorts"/>
              <a:buNone/>
            </a:pPr>
            <a:endParaRPr lang="en-US" sz="1400" dirty="0">
              <a:latin typeface="Courier New" pitchFamily="49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 typeface="Monotype Sorts"/>
              <a:buNone/>
            </a:pPr>
            <a:endParaRPr lang="en-US" sz="1400" dirty="0">
              <a:latin typeface="Courier New" pitchFamily="49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 typeface="Monotype Sorts"/>
              <a:buNone/>
            </a:pPr>
            <a:r>
              <a:rPr lang="en-US" sz="1400" dirty="0">
                <a:latin typeface="Courier New" pitchFamily="49" charset="0"/>
                <a:cs typeface="Times New Roman" pitchFamily="18" charset="0"/>
              </a:rPr>
              <a:t>// Create a text field with text "Type Name Here"</a:t>
            </a:r>
          </a:p>
          <a:p>
            <a:pPr>
              <a:spcBef>
                <a:spcPct val="0"/>
              </a:spcBef>
              <a:buNone/>
            </a:pPr>
            <a:r>
              <a:rPr lang="en-US" sz="1400" b="1" dirty="0" err="1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JTextField jtfName = new JTextField("Type Name Here"); </a:t>
            </a:r>
          </a:p>
          <a:p>
            <a:pPr>
              <a:spcBef>
                <a:spcPct val="0"/>
              </a:spcBef>
              <a:buFont typeface="Monotype Sorts"/>
              <a:buNone/>
            </a:pPr>
            <a:r>
              <a:rPr lang="en-US" sz="1400" dirty="0">
                <a:latin typeface="Courier New" pitchFamily="49" charset="0"/>
                <a:cs typeface="Times New Roman" pitchFamily="18" charset="0"/>
              </a:rPr>
              <a:t> </a:t>
            </a:r>
          </a:p>
          <a:p>
            <a:pPr>
              <a:spcBef>
                <a:spcPct val="0"/>
              </a:spcBef>
              <a:buFont typeface="Monotype Sorts"/>
              <a:buNone/>
            </a:pPr>
            <a:r>
              <a:rPr lang="en-US" sz="1400" dirty="0">
                <a:latin typeface="Courier New" pitchFamily="49" charset="0"/>
                <a:cs typeface="Times New Roman" pitchFamily="18" charset="0"/>
              </a:rPr>
              <a:t>// Create a check box with text bold</a:t>
            </a:r>
          </a:p>
          <a:p>
            <a:pPr>
              <a:spcBef>
                <a:spcPct val="0"/>
              </a:spcBef>
              <a:buFont typeface="Monotype Sorts"/>
              <a:buNone/>
            </a:pPr>
            <a:r>
              <a:rPr lang="en-US" sz="1400" b="1" dirty="0" err="1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JCheckBox</a:t>
            </a:r>
            <a:r>
              <a:rPr lang="en-US" sz="1400" b="1" dirty="0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jchkBold</a:t>
            </a:r>
            <a:r>
              <a:rPr lang="en-US" sz="1400" b="1" dirty="0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 = new </a:t>
            </a:r>
            <a:r>
              <a:rPr lang="en-US" sz="1400" b="1" dirty="0" err="1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JCheckBox</a:t>
            </a:r>
            <a:r>
              <a:rPr lang="en-US" sz="1400" b="1" dirty="0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("Bold"); </a:t>
            </a:r>
          </a:p>
          <a:p>
            <a:pPr>
              <a:spcBef>
                <a:spcPct val="0"/>
              </a:spcBef>
              <a:buFont typeface="Monotype Sorts"/>
              <a:buNone/>
            </a:pPr>
            <a:r>
              <a:rPr lang="en-US" sz="1400" dirty="0">
                <a:latin typeface="Courier New" pitchFamily="49" charset="0"/>
                <a:cs typeface="Times New Roman" pitchFamily="18" charset="0"/>
              </a:rPr>
              <a:t> </a:t>
            </a:r>
          </a:p>
          <a:p>
            <a:pPr>
              <a:spcBef>
                <a:spcPct val="0"/>
              </a:spcBef>
              <a:buFont typeface="Monotype Sorts"/>
              <a:buNone/>
            </a:pPr>
            <a:r>
              <a:rPr lang="en-US" sz="1400" dirty="0">
                <a:latin typeface="Courier New" pitchFamily="49" charset="0"/>
                <a:cs typeface="Times New Roman" pitchFamily="18" charset="0"/>
              </a:rPr>
              <a:t>// Create a radio button with text red</a:t>
            </a:r>
          </a:p>
          <a:p>
            <a:pPr>
              <a:spcBef>
                <a:spcPct val="0"/>
              </a:spcBef>
              <a:buFont typeface="Monotype Sorts"/>
              <a:buNone/>
            </a:pPr>
            <a:r>
              <a:rPr lang="en-US" sz="1400" b="1" dirty="0" err="1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JRadioButton</a:t>
            </a:r>
            <a:r>
              <a:rPr lang="en-US" sz="1400" b="1" dirty="0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jrbRed</a:t>
            </a:r>
            <a:r>
              <a:rPr lang="en-US" sz="1400" b="1" dirty="0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 = new </a:t>
            </a:r>
            <a:r>
              <a:rPr lang="en-US" sz="1400" b="1" dirty="0" err="1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JRadioButton</a:t>
            </a:r>
            <a:r>
              <a:rPr lang="en-US" sz="1400" b="1" dirty="0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("Red"); </a:t>
            </a:r>
          </a:p>
          <a:p>
            <a:pPr>
              <a:spcBef>
                <a:spcPct val="0"/>
              </a:spcBef>
              <a:buFont typeface="Monotype Sorts"/>
              <a:buNone/>
            </a:pPr>
            <a:r>
              <a:rPr lang="en-US" sz="1400" dirty="0">
                <a:latin typeface="Courier New" pitchFamily="49" charset="0"/>
                <a:cs typeface="Times New Roman" pitchFamily="18" charset="0"/>
              </a:rPr>
              <a:t> </a:t>
            </a:r>
          </a:p>
          <a:p>
            <a:pPr>
              <a:spcBef>
                <a:spcPct val="0"/>
              </a:spcBef>
              <a:buFont typeface="Monotype Sorts"/>
              <a:buNone/>
            </a:pPr>
            <a:r>
              <a:rPr lang="en-US" sz="1400" dirty="0">
                <a:latin typeface="Courier New" pitchFamily="49" charset="0"/>
                <a:cs typeface="Times New Roman" pitchFamily="18" charset="0"/>
              </a:rPr>
              <a:t>// Create a combo box with choices red, green, and blue</a:t>
            </a:r>
          </a:p>
          <a:p>
            <a:pPr>
              <a:spcBef>
                <a:spcPct val="0"/>
              </a:spcBef>
              <a:buFont typeface="Monotype Sorts"/>
              <a:buNone/>
            </a:pPr>
            <a:r>
              <a:rPr lang="en-US" sz="1400" b="1" dirty="0" err="1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JComboBox</a:t>
            </a:r>
            <a:r>
              <a:rPr lang="en-US" sz="1400" b="1" dirty="0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jcboColor</a:t>
            </a:r>
            <a:r>
              <a:rPr lang="en-US" sz="1400" b="1" dirty="0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 = new </a:t>
            </a:r>
            <a:r>
              <a:rPr lang="en-US" sz="1400" b="1" dirty="0" err="1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JComboBox</a:t>
            </a:r>
            <a:r>
              <a:rPr lang="en-US" sz="1400" b="1" dirty="0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(new String[]{"</a:t>
            </a:r>
            <a:r>
              <a:rPr lang="en-US" sz="1400" b="1" dirty="0" err="1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Red“,"Green“,"Blue</a:t>
            </a:r>
            <a:r>
              <a:rPr lang="en-US" sz="1400" b="1" dirty="0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"}); </a:t>
            </a:r>
          </a:p>
        </p:txBody>
      </p:sp>
      <p:pic>
        <p:nvPicPr>
          <p:cNvPr id="21509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438400"/>
            <a:ext cx="4276725" cy="1190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64525" name="Line 13"/>
          <p:cNvSpPr>
            <a:spLocks noChangeShapeType="1"/>
          </p:cNvSpPr>
          <p:nvPr/>
        </p:nvSpPr>
        <p:spPr bwMode="auto">
          <a:xfrm>
            <a:off x="4343400" y="2819400"/>
            <a:ext cx="4572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3352800" y="2590800"/>
            <a:ext cx="10668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Button</a:t>
            </a:r>
          </a:p>
        </p:txBody>
      </p:sp>
      <p:sp>
        <p:nvSpPr>
          <p:cNvPr id="64527" name="Line 15"/>
          <p:cNvSpPr>
            <a:spLocks noChangeShapeType="1"/>
          </p:cNvSpPr>
          <p:nvPr/>
        </p:nvSpPr>
        <p:spPr bwMode="auto">
          <a:xfrm>
            <a:off x="5715000" y="2286000"/>
            <a:ext cx="0" cy="457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4528" name="Text Box 16"/>
          <p:cNvSpPr txBox="1">
            <a:spLocks noChangeArrowheads="1"/>
          </p:cNvSpPr>
          <p:nvPr/>
        </p:nvSpPr>
        <p:spPr bwMode="auto">
          <a:xfrm>
            <a:off x="5334000" y="2057400"/>
            <a:ext cx="76200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Label</a:t>
            </a:r>
          </a:p>
        </p:txBody>
      </p:sp>
      <p:sp>
        <p:nvSpPr>
          <p:cNvPr id="64529" name="Line 17"/>
          <p:cNvSpPr>
            <a:spLocks noChangeShapeType="1"/>
          </p:cNvSpPr>
          <p:nvPr/>
        </p:nvSpPr>
        <p:spPr bwMode="auto">
          <a:xfrm>
            <a:off x="6705600" y="2133600"/>
            <a:ext cx="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4530" name="Text Box 18"/>
          <p:cNvSpPr txBox="1">
            <a:spLocks noChangeArrowheads="1"/>
          </p:cNvSpPr>
          <p:nvPr/>
        </p:nvSpPr>
        <p:spPr bwMode="auto">
          <a:xfrm>
            <a:off x="6324600" y="1752600"/>
            <a:ext cx="609600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Text field</a:t>
            </a:r>
          </a:p>
        </p:txBody>
      </p:sp>
      <p:sp>
        <p:nvSpPr>
          <p:cNvPr id="64531" name="Line 19"/>
          <p:cNvSpPr>
            <a:spLocks noChangeShapeType="1"/>
          </p:cNvSpPr>
          <p:nvPr/>
        </p:nvSpPr>
        <p:spPr bwMode="auto">
          <a:xfrm>
            <a:off x="7467600" y="2133600"/>
            <a:ext cx="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4532" name="Text Box 20"/>
          <p:cNvSpPr txBox="1">
            <a:spLocks noChangeArrowheads="1"/>
          </p:cNvSpPr>
          <p:nvPr/>
        </p:nvSpPr>
        <p:spPr bwMode="auto">
          <a:xfrm>
            <a:off x="7086600" y="1752600"/>
            <a:ext cx="762000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Check Box</a:t>
            </a:r>
          </a:p>
        </p:txBody>
      </p:sp>
      <p:sp>
        <p:nvSpPr>
          <p:cNvPr id="64533" name="Line 21"/>
          <p:cNvSpPr>
            <a:spLocks noChangeShapeType="1"/>
          </p:cNvSpPr>
          <p:nvPr/>
        </p:nvSpPr>
        <p:spPr bwMode="auto">
          <a:xfrm flipH="1">
            <a:off x="8001000" y="2209800"/>
            <a:ext cx="228600" cy="457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4534" name="Text Box 22"/>
          <p:cNvSpPr txBox="1">
            <a:spLocks noChangeArrowheads="1"/>
          </p:cNvSpPr>
          <p:nvPr/>
        </p:nvSpPr>
        <p:spPr bwMode="auto">
          <a:xfrm>
            <a:off x="7924800" y="1676400"/>
            <a:ext cx="762000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Radio Button</a:t>
            </a:r>
          </a:p>
        </p:txBody>
      </p:sp>
      <p:sp>
        <p:nvSpPr>
          <p:cNvPr id="64535" name="Line 23"/>
          <p:cNvSpPr>
            <a:spLocks noChangeShapeType="1"/>
          </p:cNvSpPr>
          <p:nvPr/>
        </p:nvSpPr>
        <p:spPr bwMode="auto">
          <a:xfrm flipV="1">
            <a:off x="7620000" y="3276600"/>
            <a:ext cx="609600" cy="457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4536" name="Text Box 24"/>
          <p:cNvSpPr txBox="1">
            <a:spLocks noChangeArrowheads="1"/>
          </p:cNvSpPr>
          <p:nvPr/>
        </p:nvSpPr>
        <p:spPr bwMode="auto">
          <a:xfrm>
            <a:off x="7162800" y="3733800"/>
            <a:ext cx="838200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Combo Box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4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4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4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4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5" grpId="0" animBg="1"/>
      <p:bldP spid="64526" grpId="0" autoUpdateAnimBg="0"/>
      <p:bldP spid="64527" grpId="0" animBg="1"/>
      <p:bldP spid="64528" grpId="0" autoUpdateAnimBg="0"/>
      <p:bldP spid="64529" grpId="0" animBg="1"/>
      <p:bldP spid="64530" grpId="0" autoUpdateAnimBg="0"/>
      <p:bldP spid="64531" grpId="0" animBg="1"/>
      <p:bldP spid="64532" grpId="0" autoUpdateAnimBg="0"/>
      <p:bldP spid="64533" grpId="0" animBg="1"/>
      <p:bldP spid="64534" grpId="0" autoUpdateAnimBg="0"/>
      <p:bldP spid="64535" grpId="0" animBg="1"/>
      <p:bldP spid="64536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1946323-9D12-40E5-AA5A-1A1544187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793A4-874C-4AF4-A3B1-3C015C9D75F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F1A0F26B-7B9A-44FF-9DAD-F0D3AAD03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255" y="1472044"/>
            <a:ext cx="8771696" cy="519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fontAlgn="base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n-US" altLang="en-US" sz="2800" dirty="0"/>
              <a:t>The </a:t>
            </a:r>
            <a:r>
              <a:rPr lang="en-US" altLang="en-US" dirty="0" err="1">
                <a:latin typeface="Courier New" panose="02070309020205020404" pitchFamily="49" charset="0"/>
              </a:rPr>
              <a:t>BorderLayout</a:t>
            </a:r>
            <a:r>
              <a:rPr lang="en-US" altLang="en-US" sz="2800" dirty="0"/>
              <a:t> manager divides the container into five areas: East, South, West, North, and Center. 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en-US" sz="2800" dirty="0"/>
              <a:t>Components are added to a </a:t>
            </a:r>
            <a:r>
              <a:rPr lang="en-US" altLang="en-US" dirty="0" err="1">
                <a:latin typeface="Courier New" panose="02070309020205020404" pitchFamily="49" charset="0"/>
              </a:rPr>
              <a:t>BorderLayout</a:t>
            </a:r>
            <a:r>
              <a:rPr lang="en-US" altLang="en-US" sz="2800" dirty="0"/>
              <a:t> by using the add method.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ourier New" panose="02070309020205020404" pitchFamily="49" charset="0"/>
              </a:rPr>
              <a:t>add(Component, index)</a:t>
            </a:r>
            <a:r>
              <a:rPr lang="en-US" altLang="en-US" sz="2800" dirty="0"/>
              <a:t>, where </a:t>
            </a:r>
            <a:r>
              <a:rPr lang="en-US" altLang="en-US" sz="2800" dirty="0">
                <a:latin typeface="Courier New" panose="02070309020205020404" pitchFamily="49" charset="0"/>
              </a:rPr>
              <a:t>index</a:t>
            </a:r>
            <a:r>
              <a:rPr lang="en-US" altLang="en-US" sz="2800" dirty="0"/>
              <a:t> is a constant </a:t>
            </a:r>
            <a:r>
              <a:rPr lang="en-US" altLang="en-US" sz="2800" dirty="0" err="1">
                <a:latin typeface="Courier New" panose="02070309020205020404" pitchFamily="49" charset="0"/>
              </a:rPr>
              <a:t>BorderLayout.EAST</a:t>
            </a:r>
            <a:r>
              <a:rPr lang="en-US" altLang="en-US" sz="2800" dirty="0"/>
              <a:t>, </a:t>
            </a:r>
            <a:r>
              <a:rPr lang="en-US" altLang="en-US" sz="2800" dirty="0" err="1">
                <a:latin typeface="Courier New" panose="02070309020205020404" pitchFamily="49" charset="0"/>
              </a:rPr>
              <a:t>BorderLayout.SOUTH</a:t>
            </a:r>
            <a:r>
              <a:rPr lang="en-US" altLang="en-US" sz="2800" dirty="0"/>
              <a:t>, </a:t>
            </a:r>
            <a:r>
              <a:rPr lang="en-US" altLang="en-US" sz="2800" dirty="0" err="1">
                <a:latin typeface="Courier New" panose="02070309020205020404" pitchFamily="49" charset="0"/>
              </a:rPr>
              <a:t>BorderLayout.WEST</a:t>
            </a:r>
            <a:r>
              <a:rPr lang="en-US" altLang="en-US" sz="2800" dirty="0"/>
              <a:t>, </a:t>
            </a:r>
            <a:r>
              <a:rPr lang="en-US" altLang="en-US" sz="2800" dirty="0" err="1">
                <a:latin typeface="Courier New" panose="02070309020205020404" pitchFamily="49" charset="0"/>
              </a:rPr>
              <a:t>BorderLayout.NORTH</a:t>
            </a:r>
            <a:r>
              <a:rPr lang="en-US" altLang="en-US" sz="2800" dirty="0"/>
              <a:t>, or </a:t>
            </a:r>
            <a:r>
              <a:rPr lang="en-US" altLang="en-US" sz="2800" dirty="0" err="1">
                <a:latin typeface="Courier New" panose="02070309020205020404" pitchFamily="49" charset="0"/>
              </a:rPr>
              <a:t>BorderLayout.CENTER</a:t>
            </a:r>
            <a:r>
              <a:rPr lang="en-US" altLang="en-US" sz="2800" dirty="0"/>
              <a:t>.</a:t>
            </a:r>
            <a:r>
              <a:rPr lang="en-US" altLang="en-US" sz="32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30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A7171F3C-291C-46E5-A3C5-2665D1E4B922}"/>
              </a:ext>
            </a:extLst>
          </p:cNvPr>
          <p:cNvSpPr txBox="1">
            <a:spLocks/>
          </p:cNvSpPr>
          <p:nvPr/>
        </p:nvSpPr>
        <p:spPr bwMode="auto">
          <a:xfrm>
            <a:off x="457200" y="161777"/>
            <a:ext cx="8229600" cy="945893"/>
          </a:xfrm>
          <a:prstGeom prst="roundRect">
            <a:avLst/>
          </a:prstGeom>
          <a:ln w="9525" cap="flat" cmpd="sng" algn="ctr">
            <a:solidFill>
              <a:schemeClr val="accent5">
                <a:shade val="60000"/>
                <a:satMod val="110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9144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/>
              <a:t>The </a:t>
            </a:r>
            <a:r>
              <a:rPr lang="en-US" b="1" i="1" dirty="0" err="1"/>
              <a:t>BorderLayout</a:t>
            </a:r>
            <a:r>
              <a:rPr lang="en-US" b="1" dirty="0"/>
              <a:t> Manager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77985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24F70C3-D895-418F-98A5-39AC05AFA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793A4-874C-4AF4-A3B1-3C015C9D75F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xmlns="" id="{0638E3CE-66F8-44F0-B023-25E525F44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6750" y="3061091"/>
            <a:ext cx="5105400" cy="340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E6C5B67D-748B-40CF-AA65-803673B97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50" y="1828800"/>
            <a:ext cx="8845550" cy="10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fontAlgn="base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Monotype Sorts" pitchFamily="2" charset="2"/>
              <a:buNone/>
            </a:pPr>
            <a:r>
              <a:rPr lang="en-US" sz="2800" dirty="0"/>
              <a:t>Writer program adds five buttons labeled </a:t>
            </a:r>
            <a:r>
              <a:rPr lang="en-US" sz="2800" b="1" dirty="0"/>
              <a:t>East</a:t>
            </a:r>
            <a:r>
              <a:rPr lang="en-US" sz="2800" dirty="0"/>
              <a:t>, </a:t>
            </a:r>
            <a:r>
              <a:rPr lang="en-US" sz="2800" b="1" dirty="0"/>
              <a:t>South</a:t>
            </a:r>
            <a:r>
              <a:rPr lang="en-US" sz="2800" dirty="0"/>
              <a:t>, </a:t>
            </a:r>
            <a:r>
              <a:rPr lang="en-US" sz="2800" b="1" dirty="0"/>
              <a:t>West</a:t>
            </a:r>
            <a:r>
              <a:rPr lang="en-US" sz="2800" dirty="0"/>
              <a:t>, </a:t>
            </a:r>
            <a:r>
              <a:rPr lang="en-US" sz="2800" b="1" dirty="0"/>
              <a:t>North</a:t>
            </a:r>
            <a:r>
              <a:rPr lang="en-US" sz="2800" dirty="0"/>
              <a:t>, and </a:t>
            </a:r>
            <a:r>
              <a:rPr lang="en-US" sz="2800" b="1" dirty="0"/>
              <a:t>Center </a:t>
            </a:r>
            <a:r>
              <a:rPr lang="en-US" sz="2800" dirty="0"/>
              <a:t>to the frame with a </a:t>
            </a:r>
            <a:r>
              <a:rPr lang="en-US" sz="2800" b="1" dirty="0" err="1"/>
              <a:t>BorderLayout</a:t>
            </a:r>
            <a:r>
              <a:rPr lang="en-US" sz="2800" b="1" dirty="0"/>
              <a:t> </a:t>
            </a:r>
            <a:r>
              <a:rPr lang="en-US" sz="2800" dirty="0"/>
              <a:t>manager</a:t>
            </a:r>
            <a:r>
              <a:rPr lang="en-US" sz="3200" dirty="0"/>
              <a:t> </a:t>
            </a:r>
            <a:r>
              <a:rPr lang="en-US" sz="2800" dirty="0"/>
              <a:t/>
            </a:r>
            <a:br>
              <a:rPr lang="en-US" sz="2800" dirty="0"/>
            </a:br>
            <a:endParaRPr lang="en-US" altLang="en-US" sz="28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41BB5A1A-73D0-43F3-9375-C3D5AAC0E811}"/>
              </a:ext>
            </a:extLst>
          </p:cNvPr>
          <p:cNvSpPr txBox="1">
            <a:spLocks/>
          </p:cNvSpPr>
          <p:nvPr/>
        </p:nvSpPr>
        <p:spPr bwMode="auto">
          <a:xfrm>
            <a:off x="457200" y="203981"/>
            <a:ext cx="8229600" cy="1054491"/>
          </a:xfrm>
          <a:prstGeom prst="roundRect">
            <a:avLst/>
          </a:prstGeom>
          <a:ln w="9525" cap="flat" cmpd="sng" algn="ctr">
            <a:solidFill>
              <a:schemeClr val="accent5">
                <a:shade val="60000"/>
                <a:satMod val="110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9144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b="1" i="1" dirty="0" err="1"/>
              <a:t>BorderLayout</a:t>
            </a:r>
            <a:r>
              <a:rPr lang="en-US" b="1" dirty="0"/>
              <a:t> - Example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78569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4E5419C-6097-4F9B-8FB2-BAD510BD9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793A4-874C-4AF4-A3B1-3C015C9D75F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3F4474BC-EB8F-4B09-A264-235BF206CE0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46050" y="685800"/>
            <a:ext cx="8845550" cy="5829300"/>
          </a:xfrm>
        </p:spPr>
        <p:txBody>
          <a:bodyPr/>
          <a:lstStyle/>
          <a:p>
            <a:pPr marL="274320" indent="-274320"/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javax.swing.JButton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javax.swing.JFrame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java.awt.BorderLayout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ShowBorderLayout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extends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ShowBorderLayout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b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setLayout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BorderLayout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b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add(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"East"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BorderLayout.EAST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add(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"South"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BorderLayout.SOUTH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add(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"West"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BorderLayout.WEST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add(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"North"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BorderLayout.NORTH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add(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"Center"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BorderLayout.CENTER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b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  <a:b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void 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main(String[]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ShowBorderLayout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frame = 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ShowBorderLayout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frame.setTitle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ShowBorderLayout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frame.setSize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300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200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frame.setLocationRelativeTo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); // Center the frame</a:t>
            </a:r>
            <a:b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frame.setDefaultCloseOperation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JFrame.EXIT_ON_CLOSE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frame.setVisible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  <a:b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  } </a:t>
            </a:r>
            <a:b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1B2E3F7F-7C24-4AEB-BFAA-ACA2B3861B81}"/>
              </a:ext>
            </a:extLst>
          </p:cNvPr>
          <p:cNvSpPr txBox="1">
            <a:spLocks/>
          </p:cNvSpPr>
          <p:nvPr/>
        </p:nvSpPr>
        <p:spPr bwMode="auto">
          <a:xfrm>
            <a:off x="457200" y="76200"/>
            <a:ext cx="8229600" cy="609600"/>
          </a:xfrm>
          <a:prstGeom prst="roundRect">
            <a:avLst/>
          </a:prstGeom>
          <a:ln w="9525" cap="flat" cmpd="sng" algn="ctr">
            <a:solidFill>
              <a:schemeClr val="accent5">
                <a:shade val="60000"/>
                <a:satMod val="110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91440" numCol="1" rtlCol="0" anchor="b" anchorCtr="0" compatLnSpc="1">
            <a:prstTxWarp prst="textNoShape">
              <a:avLst/>
            </a:prstTxWarp>
            <a:normAutofit fontScale="77500" lnSpcReduction="2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b="1" i="1" dirty="0" err="1"/>
              <a:t>BorderLayout</a:t>
            </a:r>
            <a:r>
              <a:rPr lang="en-US" b="1" dirty="0"/>
              <a:t> - Example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85244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CF5171C-8C15-4D20-8079-7ADD9807E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793A4-874C-4AF4-A3B1-3C015C9D75F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graphicFrame>
        <p:nvGraphicFramePr>
          <p:cNvPr id="6" name="Object 10">
            <a:extLst>
              <a:ext uri="{FF2B5EF4-FFF2-40B4-BE49-F238E27FC236}">
                <a16:creationId xmlns:a16="http://schemas.microsoft.com/office/drawing/2014/main" xmlns="" id="{80C2EB2D-47CF-4801-931E-8711A47500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45013703"/>
              </p:ext>
            </p:extLst>
          </p:nvPr>
        </p:nvGraphicFramePr>
        <p:xfrm>
          <a:off x="304800" y="1905000"/>
          <a:ext cx="8458200" cy="2566988"/>
        </p:xfrm>
        <a:graphic>
          <a:graphicData uri="http://schemas.openxmlformats.org/presentationml/2006/ole">
            <p:oleObj spid="_x0000_s10383" name="Picture" r:id="rId4" imgW="26689050" imgH="8086725" progId="Word.Picture.8">
              <p:embed/>
            </p:oleObj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xmlns="" id="{B1F56D77-7A3B-42A2-B50F-A758C029A5FC}"/>
              </a:ext>
            </a:extLst>
          </p:cNvPr>
          <p:cNvSpPr txBox="1">
            <a:spLocks/>
          </p:cNvSpPr>
          <p:nvPr/>
        </p:nvSpPr>
        <p:spPr bwMode="auto">
          <a:xfrm>
            <a:off x="457200" y="230579"/>
            <a:ext cx="8229600" cy="914400"/>
          </a:xfrm>
          <a:prstGeom prst="roundRect">
            <a:avLst/>
          </a:prstGeom>
          <a:ln w="9525" cap="flat" cmpd="sng" algn="ctr">
            <a:solidFill>
              <a:schemeClr val="accent5">
                <a:shade val="60000"/>
                <a:satMod val="110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9144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b="1" i="1" dirty="0" err="1"/>
              <a:t>BorderLayout</a:t>
            </a:r>
            <a:r>
              <a:rPr lang="en-US" b="1" dirty="0"/>
              <a:t> Class Diagram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67852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548D83F-2973-44D7-A712-C919519B0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793A4-874C-4AF4-A3B1-3C015C9D75F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5F8C724D-3CBB-4CA8-9284-348F5A5B2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90600"/>
            <a:ext cx="8991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fontAlgn="base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cs typeface="Times New Roman" panose="02020603050405020304" pitchFamily="18" charset="0"/>
              </a:rPr>
              <a:t>Each GUI component has </a:t>
            </a:r>
            <a:r>
              <a:rPr lang="en-US" sz="3000" dirty="0">
                <a:solidFill>
                  <a:srgbClr val="FF0000"/>
                </a:solidFill>
                <a:cs typeface="Times New Roman" panose="02020603050405020304" pitchFamily="18" charset="0"/>
              </a:rPr>
              <a:t>background</a:t>
            </a:r>
            <a:r>
              <a:rPr lang="en-US" sz="3000" dirty="0">
                <a:cs typeface="Times New Roman" panose="02020603050405020304" pitchFamily="18" charset="0"/>
              </a:rPr>
              <a:t> and </a:t>
            </a:r>
            <a:r>
              <a:rPr lang="en-US" sz="3000" dirty="0">
                <a:solidFill>
                  <a:srgbClr val="FF0000"/>
                </a:solidFill>
                <a:cs typeface="Times New Roman" panose="02020603050405020304" pitchFamily="18" charset="0"/>
              </a:rPr>
              <a:t>foreground</a:t>
            </a:r>
            <a:r>
              <a:rPr lang="en-US" sz="3000" dirty="0"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rgbClr val="FF0000"/>
                </a:solidFill>
                <a:cs typeface="Times New Roman" panose="02020603050405020304" pitchFamily="18" charset="0"/>
              </a:rPr>
              <a:t>colors</a:t>
            </a:r>
            <a:r>
              <a:rPr lang="en-US" sz="3000" dirty="0"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cs typeface="Times New Roman" panose="02020603050405020304" pitchFamily="18" charset="0"/>
              </a:rPr>
              <a:t>Colors are objects created from the </a:t>
            </a:r>
            <a:r>
              <a:rPr lang="en-US" sz="3000" b="1" dirty="0">
                <a:cs typeface="Times New Roman" panose="02020603050405020304" pitchFamily="18" charset="0"/>
              </a:rPr>
              <a:t>Color</a:t>
            </a:r>
            <a:r>
              <a:rPr lang="en-US" sz="3000" dirty="0">
                <a:cs typeface="Times New Roman" panose="02020603050405020304" pitchFamily="18" charset="0"/>
              </a:rPr>
              <a:t> class.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3000" dirty="0">
                <a:cs typeface="Times New Roman" panose="02020603050405020304" pitchFamily="18" charset="0"/>
              </a:rPr>
              <a:t>You can set colors for GUI components by using the </a:t>
            </a:r>
            <a:r>
              <a:rPr lang="en-US" altLang="en-US" sz="3000" u="sng" dirty="0" err="1">
                <a:cs typeface="Times New Roman" panose="02020603050405020304" pitchFamily="18" charset="0"/>
              </a:rPr>
              <a:t>java.awt.Color</a:t>
            </a:r>
            <a:r>
              <a:rPr lang="en-US" altLang="en-US" sz="3000" dirty="0">
                <a:cs typeface="Times New Roman" panose="02020603050405020304" pitchFamily="18" charset="0"/>
              </a:rPr>
              <a:t> class.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3000" dirty="0">
                <a:cs typeface="Times New Roman" panose="02020603050405020304" pitchFamily="18" charset="0"/>
              </a:rPr>
              <a:t>Colors are made of </a:t>
            </a:r>
            <a:r>
              <a:rPr lang="en-US" altLang="en-US" sz="3000" dirty="0">
                <a:solidFill>
                  <a:srgbClr val="FF0000"/>
                </a:solidFill>
                <a:cs typeface="Times New Roman" panose="02020603050405020304" pitchFamily="18" charset="0"/>
              </a:rPr>
              <a:t>red</a:t>
            </a:r>
            <a:r>
              <a:rPr lang="en-US" altLang="en-US" sz="3000" dirty="0">
                <a:cs typeface="Times New Roman" panose="02020603050405020304" pitchFamily="18" charset="0"/>
              </a:rPr>
              <a:t>, </a:t>
            </a:r>
            <a:r>
              <a:rPr lang="en-US" altLang="en-US" sz="3000" dirty="0">
                <a:solidFill>
                  <a:srgbClr val="FF0000"/>
                </a:solidFill>
                <a:cs typeface="Times New Roman" panose="02020603050405020304" pitchFamily="18" charset="0"/>
              </a:rPr>
              <a:t>green</a:t>
            </a:r>
            <a:r>
              <a:rPr lang="en-US" altLang="en-US" sz="3000" dirty="0">
                <a:cs typeface="Times New Roman" panose="02020603050405020304" pitchFamily="18" charset="0"/>
              </a:rPr>
              <a:t>, and </a:t>
            </a:r>
            <a:r>
              <a:rPr lang="en-US" altLang="en-US" sz="3000" dirty="0">
                <a:solidFill>
                  <a:srgbClr val="FF0000"/>
                </a:solidFill>
                <a:cs typeface="Times New Roman" panose="02020603050405020304" pitchFamily="18" charset="0"/>
              </a:rPr>
              <a:t>blue</a:t>
            </a:r>
            <a:r>
              <a:rPr lang="en-US" altLang="en-US" sz="3000" dirty="0">
                <a:cs typeface="Times New Roman" panose="02020603050405020304" pitchFamily="18" charset="0"/>
              </a:rPr>
              <a:t> components, each represented by an </a:t>
            </a:r>
            <a:r>
              <a:rPr lang="en-US" altLang="en-US" sz="3000" b="1" dirty="0">
                <a:cs typeface="Times New Roman" panose="02020603050405020304" pitchFamily="18" charset="0"/>
              </a:rPr>
              <a:t>int</a:t>
            </a:r>
            <a:r>
              <a:rPr lang="en-US" altLang="en-US" sz="3000" dirty="0">
                <a:cs typeface="Times New Roman" panose="02020603050405020304" pitchFamily="18" charset="0"/>
              </a:rPr>
              <a:t> value that describes its </a:t>
            </a:r>
            <a:r>
              <a:rPr lang="en-US" altLang="en-US" sz="3000" dirty="0">
                <a:solidFill>
                  <a:srgbClr val="FF0000"/>
                </a:solidFill>
                <a:cs typeface="Times New Roman" panose="02020603050405020304" pitchFamily="18" charset="0"/>
              </a:rPr>
              <a:t>intensity</a:t>
            </a:r>
            <a:r>
              <a:rPr lang="en-US" altLang="en-US" sz="3000" dirty="0">
                <a:cs typeface="Times New Roman" panose="02020603050405020304" pitchFamily="18" charset="0"/>
              </a:rPr>
              <a:t>, ranging from </a:t>
            </a:r>
            <a:r>
              <a:rPr lang="en-US" altLang="en-US" sz="3000" b="1" dirty="0">
                <a:solidFill>
                  <a:srgbClr val="FF000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3000" dirty="0">
                <a:solidFill>
                  <a:srgbClr val="FF0000"/>
                </a:solidFill>
                <a:cs typeface="Times New Roman" panose="02020603050405020304" pitchFamily="18" charset="0"/>
              </a:rPr>
              <a:t> (darkest shade) to </a:t>
            </a:r>
            <a:r>
              <a:rPr lang="en-US" altLang="en-US" sz="3000" b="1" dirty="0">
                <a:solidFill>
                  <a:srgbClr val="FF0000"/>
                </a:solidFill>
                <a:cs typeface="Times New Roman" panose="02020603050405020304" pitchFamily="18" charset="0"/>
              </a:rPr>
              <a:t>255</a:t>
            </a:r>
            <a:r>
              <a:rPr lang="en-US" altLang="en-US" sz="3000" dirty="0">
                <a:solidFill>
                  <a:srgbClr val="FF0000"/>
                </a:solidFill>
                <a:cs typeface="Times New Roman" panose="02020603050405020304" pitchFamily="18" charset="0"/>
              </a:rPr>
              <a:t> (lightest shade).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3000" dirty="0">
                <a:cs typeface="Times New Roman" panose="02020603050405020304" pitchFamily="18" charset="0"/>
              </a:rPr>
              <a:t>This is known as the </a:t>
            </a:r>
            <a:r>
              <a:rPr lang="en-US" altLang="en-US" sz="3000" i="1" dirty="0">
                <a:solidFill>
                  <a:srgbClr val="FF0000"/>
                </a:solidFill>
                <a:cs typeface="Times New Roman" panose="02020603050405020304" pitchFamily="18" charset="0"/>
              </a:rPr>
              <a:t>RGB model</a:t>
            </a:r>
            <a:r>
              <a:rPr lang="en-US" altLang="en-US" sz="3000" dirty="0">
                <a:cs typeface="Times New Roman" panose="02020603050405020304" pitchFamily="18" charset="0"/>
              </a:rPr>
              <a:t>.</a:t>
            </a:r>
            <a:r>
              <a:rPr lang="en-US" altLang="en-US" sz="3000" dirty="0"/>
              <a:t> </a:t>
            </a:r>
            <a:endParaRPr lang="en-US" altLang="en-US" sz="3000" dirty="0">
              <a:latin typeface="Courier New" panose="02070309020205020404" pitchFamily="49" charset="0"/>
            </a:endParaRPr>
          </a:p>
          <a:p>
            <a:pPr lvl="1" algn="just">
              <a:spcBef>
                <a:spcPts val="0"/>
              </a:spcBef>
              <a:buFontTx/>
              <a:buNone/>
            </a:pPr>
            <a:r>
              <a:rPr lang="en-US" altLang="en-US" sz="2600" dirty="0">
                <a:latin typeface="Courier New" panose="02070309020205020404" pitchFamily="49" charset="0"/>
              </a:rPr>
              <a:t>Color c = new Color(r, g, b); </a:t>
            </a:r>
            <a:r>
              <a:rPr lang="en-US" altLang="en-US" sz="2800" dirty="0">
                <a:latin typeface="Courier New" panose="02070309020205020404" pitchFamily="49" charset="0"/>
              </a:rPr>
              <a:t>r</a:t>
            </a:r>
            <a:r>
              <a:rPr lang="en-US" altLang="en-US" sz="3000" dirty="0"/>
              <a:t>, </a:t>
            </a:r>
            <a:r>
              <a:rPr lang="en-US" altLang="en-US" sz="2800" dirty="0">
                <a:latin typeface="Courier New" panose="02070309020205020404" pitchFamily="49" charset="0"/>
              </a:rPr>
              <a:t>g</a:t>
            </a:r>
            <a:r>
              <a:rPr lang="en-US" altLang="en-US" sz="3000" dirty="0"/>
              <a:t>, and </a:t>
            </a:r>
            <a:r>
              <a:rPr lang="en-US" altLang="en-US" sz="2800" dirty="0">
                <a:latin typeface="Courier New" panose="02070309020205020404" pitchFamily="49" charset="0"/>
              </a:rPr>
              <a:t>b</a:t>
            </a:r>
            <a:r>
              <a:rPr lang="en-US" altLang="en-US" sz="3000" dirty="0"/>
              <a:t> specify a color by its red, green, and blue components. </a:t>
            </a:r>
            <a:endParaRPr lang="en-US" altLang="en-US" sz="3000" dirty="0">
              <a:latin typeface="Courier" pitchFamily="49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Monotype Sorts" pitchFamily="2" charset="2"/>
              <a:buNone/>
            </a:pPr>
            <a:r>
              <a:rPr lang="en-US" altLang="en-US" sz="3000" dirty="0"/>
              <a:t>Example: </a:t>
            </a:r>
          </a:p>
          <a:p>
            <a:pPr marL="0" indent="0">
              <a:spcBef>
                <a:spcPts val="0"/>
              </a:spcBef>
              <a:buFont typeface="Monotype Sorts" pitchFamily="2" charset="2"/>
              <a:buNone/>
            </a:pPr>
            <a:r>
              <a:rPr lang="en-US" altLang="en-US" sz="3000" dirty="0">
                <a:latin typeface="Courier New" panose="02070309020205020404" pitchFamily="49" charset="0"/>
              </a:rPr>
              <a:t>	</a:t>
            </a:r>
            <a:r>
              <a:rPr lang="en-US" altLang="en-US" dirty="0">
                <a:latin typeface="Courier New" panose="02070309020205020404" pitchFamily="49" charset="0"/>
              </a:rPr>
              <a:t>Color c = new Color(228, 100, 255);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7AEBBC46-3A11-458D-9262-F11B5E0F74C7}"/>
              </a:ext>
            </a:extLst>
          </p:cNvPr>
          <p:cNvSpPr txBox="1">
            <a:spLocks/>
          </p:cNvSpPr>
          <p:nvPr/>
        </p:nvSpPr>
        <p:spPr bwMode="auto">
          <a:xfrm>
            <a:off x="533400" y="76200"/>
            <a:ext cx="8229600" cy="914400"/>
          </a:xfrm>
          <a:prstGeom prst="roundRect">
            <a:avLst/>
          </a:prstGeom>
          <a:ln w="9525" cap="flat" cmpd="sng" algn="ctr">
            <a:solidFill>
              <a:schemeClr val="accent5">
                <a:shade val="60000"/>
                <a:satMod val="110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9144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/>
              <a:t>The </a:t>
            </a:r>
            <a:r>
              <a:rPr lang="en-US" b="1" i="1" dirty="0"/>
              <a:t>Color</a:t>
            </a:r>
            <a:r>
              <a:rPr lang="en-US" b="1" dirty="0"/>
              <a:t> Class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31348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2321A58-E5C7-415F-B6EC-7961E0FAF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793A4-874C-4AF4-A3B1-3C015C9D75F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D8B3B064-76D0-470C-8D51-3503BF291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6800"/>
            <a:ext cx="8991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fontAlgn="base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100000"/>
              </a:spcBef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FF0000"/>
                </a:solidFill>
                <a:cs typeface="Times New Roman" panose="02020603050405020304" pitchFamily="18" charset="0"/>
              </a:rPr>
              <a:t>Thirteen</a:t>
            </a:r>
            <a:r>
              <a:rPr lang="en-US" altLang="en-US" sz="3000" dirty="0">
                <a:cs typeface="Times New Roman" panose="02020603050405020304" pitchFamily="18" charset="0"/>
              </a:rPr>
              <a:t> standard colors (</a:t>
            </a:r>
            <a:r>
              <a:rPr lang="en-US" altLang="en-US" sz="3000" u="sng" dirty="0">
                <a:cs typeface="Times New Roman" panose="02020603050405020304" pitchFamily="18" charset="0"/>
              </a:rPr>
              <a:t>black</a:t>
            </a:r>
            <a:r>
              <a:rPr lang="en-US" altLang="en-US" sz="3000" dirty="0">
                <a:cs typeface="Times New Roman" panose="02020603050405020304" pitchFamily="18" charset="0"/>
              </a:rPr>
              <a:t>, </a:t>
            </a:r>
            <a:r>
              <a:rPr lang="en-US" altLang="en-US" sz="3000" u="sng" dirty="0">
                <a:cs typeface="Times New Roman" panose="02020603050405020304" pitchFamily="18" charset="0"/>
              </a:rPr>
              <a:t>blue</a:t>
            </a:r>
            <a:r>
              <a:rPr lang="en-US" altLang="en-US" sz="3000" dirty="0">
                <a:cs typeface="Times New Roman" panose="02020603050405020304" pitchFamily="18" charset="0"/>
              </a:rPr>
              <a:t>, </a:t>
            </a:r>
            <a:r>
              <a:rPr lang="en-US" altLang="en-US" sz="3000" u="sng" dirty="0">
                <a:cs typeface="Times New Roman" panose="02020603050405020304" pitchFamily="18" charset="0"/>
              </a:rPr>
              <a:t>cyan</a:t>
            </a:r>
            <a:r>
              <a:rPr lang="en-US" altLang="en-US" sz="3000" dirty="0">
                <a:cs typeface="Times New Roman" panose="02020603050405020304" pitchFamily="18" charset="0"/>
              </a:rPr>
              <a:t>, </a:t>
            </a:r>
            <a:r>
              <a:rPr lang="en-US" altLang="en-US" sz="3000" u="sng" dirty="0" err="1">
                <a:cs typeface="Times New Roman" panose="02020603050405020304" pitchFamily="18" charset="0"/>
              </a:rPr>
              <a:t>darkGray</a:t>
            </a:r>
            <a:r>
              <a:rPr lang="en-US" altLang="en-US" sz="3000" dirty="0">
                <a:cs typeface="Times New Roman" panose="02020603050405020304" pitchFamily="18" charset="0"/>
              </a:rPr>
              <a:t>, </a:t>
            </a:r>
            <a:r>
              <a:rPr lang="en-US" altLang="en-US" sz="3000" u="sng" dirty="0">
                <a:cs typeface="Times New Roman" panose="02020603050405020304" pitchFamily="18" charset="0"/>
              </a:rPr>
              <a:t>gray</a:t>
            </a:r>
            <a:r>
              <a:rPr lang="en-US" altLang="en-US" sz="3000" dirty="0">
                <a:cs typeface="Times New Roman" panose="02020603050405020304" pitchFamily="18" charset="0"/>
              </a:rPr>
              <a:t>, </a:t>
            </a:r>
            <a:r>
              <a:rPr lang="en-US" altLang="en-US" sz="3000" u="sng" dirty="0">
                <a:cs typeface="Times New Roman" panose="02020603050405020304" pitchFamily="18" charset="0"/>
              </a:rPr>
              <a:t>green</a:t>
            </a:r>
            <a:r>
              <a:rPr lang="en-US" altLang="en-US" sz="3000" dirty="0">
                <a:cs typeface="Times New Roman" panose="02020603050405020304" pitchFamily="18" charset="0"/>
              </a:rPr>
              <a:t>, </a:t>
            </a:r>
            <a:r>
              <a:rPr lang="en-US" altLang="en-US" sz="3000" u="sng" dirty="0" err="1">
                <a:cs typeface="Times New Roman" panose="02020603050405020304" pitchFamily="18" charset="0"/>
              </a:rPr>
              <a:t>lightGray</a:t>
            </a:r>
            <a:r>
              <a:rPr lang="en-US" altLang="en-US" sz="3000" dirty="0">
                <a:cs typeface="Times New Roman" panose="02020603050405020304" pitchFamily="18" charset="0"/>
              </a:rPr>
              <a:t>, </a:t>
            </a:r>
            <a:r>
              <a:rPr lang="en-US" altLang="en-US" sz="3000" u="sng" dirty="0">
                <a:cs typeface="Times New Roman" panose="02020603050405020304" pitchFamily="18" charset="0"/>
              </a:rPr>
              <a:t>magenta</a:t>
            </a:r>
            <a:r>
              <a:rPr lang="en-US" altLang="en-US" sz="3000" dirty="0">
                <a:cs typeface="Times New Roman" panose="02020603050405020304" pitchFamily="18" charset="0"/>
              </a:rPr>
              <a:t>, </a:t>
            </a:r>
            <a:r>
              <a:rPr lang="en-US" altLang="en-US" sz="3000" u="sng" dirty="0">
                <a:cs typeface="Times New Roman" panose="02020603050405020304" pitchFamily="18" charset="0"/>
              </a:rPr>
              <a:t>orange</a:t>
            </a:r>
            <a:r>
              <a:rPr lang="en-US" altLang="en-US" sz="3000" dirty="0">
                <a:cs typeface="Times New Roman" panose="02020603050405020304" pitchFamily="18" charset="0"/>
              </a:rPr>
              <a:t>, </a:t>
            </a:r>
            <a:r>
              <a:rPr lang="en-US" altLang="en-US" sz="3000" u="sng" dirty="0">
                <a:cs typeface="Times New Roman" panose="02020603050405020304" pitchFamily="18" charset="0"/>
              </a:rPr>
              <a:t>pink</a:t>
            </a:r>
            <a:r>
              <a:rPr lang="en-US" altLang="en-US" sz="3000" dirty="0">
                <a:cs typeface="Times New Roman" panose="02020603050405020304" pitchFamily="18" charset="0"/>
              </a:rPr>
              <a:t>, </a:t>
            </a:r>
            <a:r>
              <a:rPr lang="en-US" altLang="en-US" sz="3000" u="sng" dirty="0">
                <a:cs typeface="Times New Roman" panose="02020603050405020304" pitchFamily="18" charset="0"/>
              </a:rPr>
              <a:t>red</a:t>
            </a:r>
            <a:r>
              <a:rPr lang="en-US" altLang="en-US" sz="3000" dirty="0">
                <a:cs typeface="Times New Roman" panose="02020603050405020304" pitchFamily="18" charset="0"/>
              </a:rPr>
              <a:t>, </a:t>
            </a:r>
            <a:r>
              <a:rPr lang="en-US" altLang="en-US" sz="3000" u="sng" dirty="0">
                <a:cs typeface="Times New Roman" panose="02020603050405020304" pitchFamily="18" charset="0"/>
              </a:rPr>
              <a:t>white</a:t>
            </a:r>
            <a:r>
              <a:rPr lang="en-US" altLang="en-US" sz="3000" dirty="0">
                <a:cs typeface="Times New Roman" panose="02020603050405020304" pitchFamily="18" charset="0"/>
              </a:rPr>
              <a:t>, </a:t>
            </a:r>
            <a:r>
              <a:rPr lang="en-US" altLang="en-US" sz="3000" u="sng" dirty="0">
                <a:cs typeface="Times New Roman" panose="02020603050405020304" pitchFamily="18" charset="0"/>
              </a:rPr>
              <a:t>yellow</a:t>
            </a:r>
            <a:r>
              <a:rPr lang="en-US" altLang="en-US" sz="3000" dirty="0">
                <a:cs typeface="Times New Roman" panose="02020603050405020304" pitchFamily="18" charset="0"/>
              </a:rPr>
              <a:t>) are defined as </a:t>
            </a:r>
            <a:r>
              <a:rPr lang="en-US" altLang="en-US" sz="3000" dirty="0">
                <a:solidFill>
                  <a:srgbClr val="FF0000"/>
                </a:solidFill>
                <a:cs typeface="Times New Roman" panose="02020603050405020304" pitchFamily="18" charset="0"/>
              </a:rPr>
              <a:t>constants</a:t>
            </a:r>
            <a:r>
              <a:rPr lang="en-US" altLang="en-US" sz="3000" dirty="0">
                <a:cs typeface="Times New Roman" panose="02020603050405020304" pitchFamily="18" charset="0"/>
              </a:rPr>
              <a:t> in </a:t>
            </a:r>
            <a:r>
              <a:rPr lang="en-US" altLang="en-US" sz="3000" u="sng" dirty="0" err="1">
                <a:cs typeface="Times New Roman" panose="02020603050405020304" pitchFamily="18" charset="0"/>
              </a:rPr>
              <a:t>java.awt.Color</a:t>
            </a:r>
            <a:r>
              <a:rPr lang="en-US" altLang="en-US" sz="3000" dirty="0">
                <a:cs typeface="Times New Roman" panose="02020603050405020304" pitchFamily="18" charset="0"/>
              </a:rPr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/>
              <a:t>You can use the following methods to set the component’s </a:t>
            </a:r>
            <a:r>
              <a:rPr lang="en-US" altLang="en-US" sz="2800" dirty="0">
                <a:solidFill>
                  <a:srgbClr val="FF0000"/>
                </a:solidFill>
              </a:rPr>
              <a:t>background</a:t>
            </a:r>
            <a:r>
              <a:rPr lang="en-US" altLang="en-US" sz="2800" dirty="0"/>
              <a:t> and </a:t>
            </a:r>
            <a:r>
              <a:rPr lang="en-US" altLang="en-US" sz="2800" dirty="0">
                <a:solidFill>
                  <a:srgbClr val="FF0000"/>
                </a:solidFill>
              </a:rPr>
              <a:t>foreground</a:t>
            </a:r>
            <a:r>
              <a:rPr lang="en-US" altLang="en-US" sz="2800" dirty="0"/>
              <a:t> colors:</a:t>
            </a:r>
            <a:endParaRPr lang="en-US" altLang="en-US" sz="3000" dirty="0">
              <a:latin typeface="Courier New" panose="02070309020205020404" pitchFamily="49" charset="0"/>
            </a:endParaRPr>
          </a:p>
          <a:p>
            <a:pPr lvl="1">
              <a:spcBef>
                <a:spcPct val="50000"/>
              </a:spcBef>
              <a:buFontTx/>
              <a:buNone/>
            </a:pPr>
            <a:r>
              <a:rPr lang="en-US" altLang="en-US" sz="2100" dirty="0">
                <a:latin typeface="Courier New" panose="02070309020205020404" pitchFamily="49" charset="0"/>
              </a:rPr>
              <a:t>	</a:t>
            </a:r>
            <a:r>
              <a:rPr lang="en-US" altLang="en-US" sz="2100" dirty="0" err="1">
                <a:latin typeface="Courier New" panose="02070309020205020404" pitchFamily="49" charset="0"/>
              </a:rPr>
              <a:t>setBackground</a:t>
            </a:r>
            <a:r>
              <a:rPr lang="en-US" altLang="en-US" sz="2100" dirty="0">
                <a:latin typeface="Courier New" panose="02070309020205020404" pitchFamily="49" charset="0"/>
              </a:rPr>
              <a:t>(Color c) </a:t>
            </a:r>
          </a:p>
          <a:p>
            <a:pPr lvl="1">
              <a:spcBef>
                <a:spcPct val="50000"/>
              </a:spcBef>
              <a:buFontTx/>
              <a:buNone/>
            </a:pPr>
            <a:r>
              <a:rPr lang="en-US" altLang="en-US" sz="2100" dirty="0">
                <a:latin typeface="Courier New" panose="02070309020205020404" pitchFamily="49" charset="0"/>
              </a:rPr>
              <a:t>	</a:t>
            </a:r>
            <a:r>
              <a:rPr lang="en-US" altLang="en-US" sz="2100" dirty="0" err="1">
                <a:latin typeface="Courier New" panose="02070309020205020404" pitchFamily="49" charset="0"/>
              </a:rPr>
              <a:t>setForeground</a:t>
            </a:r>
            <a:r>
              <a:rPr lang="en-US" altLang="en-US" sz="2100" dirty="0">
                <a:latin typeface="Courier New" panose="02070309020205020404" pitchFamily="49" charset="0"/>
              </a:rPr>
              <a:t>(Color c)</a:t>
            </a:r>
            <a:endParaRPr lang="en-US" altLang="en-US" sz="2600" dirty="0">
              <a:latin typeface="Courier New" panose="02070309020205020404" pitchFamily="49" charset="0"/>
            </a:endParaRPr>
          </a:p>
          <a:p>
            <a:pPr marL="0" indent="0">
              <a:spcBef>
                <a:spcPct val="100000"/>
              </a:spcBef>
              <a:buFont typeface="Monotype Sorts" pitchFamily="2" charset="2"/>
              <a:buNone/>
            </a:pPr>
            <a:r>
              <a:rPr lang="en-US" altLang="en-US" sz="2800" dirty="0"/>
              <a:t>Example: </a:t>
            </a:r>
            <a:r>
              <a:rPr lang="en-US" altLang="en-US" sz="2100" dirty="0" err="1">
                <a:latin typeface="Courier New" panose="02070309020205020404" pitchFamily="49" charset="0"/>
              </a:rPr>
              <a:t>JButton</a:t>
            </a:r>
            <a:r>
              <a:rPr lang="en-US" altLang="en-US" sz="2100" dirty="0">
                <a:latin typeface="Courier New" panose="02070309020205020404" pitchFamily="49" charset="0"/>
              </a:rPr>
              <a:t> </a:t>
            </a:r>
            <a:r>
              <a:rPr lang="en-US" altLang="en-US" sz="2100" dirty="0" err="1">
                <a:latin typeface="Courier New" panose="02070309020205020404" pitchFamily="49" charset="0"/>
              </a:rPr>
              <a:t>jbt</a:t>
            </a:r>
            <a:r>
              <a:rPr lang="en-US" altLang="en-US" sz="2100" dirty="0">
                <a:latin typeface="Courier New" panose="02070309020205020404" pitchFamily="49" charset="0"/>
              </a:rPr>
              <a:t> = new </a:t>
            </a:r>
            <a:r>
              <a:rPr lang="en-US" altLang="en-US" sz="2100" dirty="0" err="1">
                <a:latin typeface="Courier New" panose="02070309020205020404" pitchFamily="49" charset="0"/>
              </a:rPr>
              <a:t>JButton</a:t>
            </a:r>
            <a:r>
              <a:rPr lang="en-US" altLang="en-US" sz="2100" dirty="0">
                <a:latin typeface="Courier New" panose="02070309020205020404" pitchFamily="49" charset="0"/>
              </a:rPr>
              <a:t>(</a:t>
            </a:r>
            <a:r>
              <a:rPr lang="en-US" altLang="en-US" sz="2400" dirty="0">
                <a:latin typeface="Courier New" panose="02070309020205020404" pitchFamily="49" charset="0"/>
              </a:rPr>
              <a:t>"</a:t>
            </a:r>
            <a:r>
              <a:rPr lang="en-US" altLang="en-US" sz="2100" dirty="0">
                <a:latin typeface="Courier New" panose="02070309020205020404" pitchFamily="49" charset="0"/>
              </a:rPr>
              <a:t>OK</a:t>
            </a:r>
            <a:r>
              <a:rPr lang="en-US" altLang="en-US" sz="2400" dirty="0">
                <a:latin typeface="Courier New" panose="02070309020205020404" pitchFamily="49" charset="0"/>
              </a:rPr>
              <a:t>"</a:t>
            </a:r>
            <a:r>
              <a:rPr lang="en-US" altLang="en-US" sz="2100" dirty="0">
                <a:latin typeface="Courier New" panose="02070309020205020404" pitchFamily="49" charset="0"/>
              </a:rPr>
              <a:t>);</a:t>
            </a:r>
          </a:p>
          <a:p>
            <a:pPr lvl="1">
              <a:spcBef>
                <a:spcPct val="50000"/>
              </a:spcBef>
              <a:buFontTx/>
              <a:buNone/>
            </a:pPr>
            <a:r>
              <a:rPr lang="en-US" altLang="en-US" sz="2100" dirty="0">
                <a:latin typeface="Courier New" panose="02070309020205020404" pitchFamily="49" charset="0"/>
              </a:rPr>
              <a:t>	</a:t>
            </a:r>
            <a:r>
              <a:rPr lang="en-US" altLang="en-US" sz="2100" dirty="0" err="1">
                <a:latin typeface="Courier New" panose="02070309020205020404" pitchFamily="49" charset="0"/>
              </a:rPr>
              <a:t>jbt.setBackground</a:t>
            </a:r>
            <a:r>
              <a:rPr lang="en-US" altLang="en-US" sz="2100" dirty="0">
                <a:latin typeface="Courier New" panose="02070309020205020404" pitchFamily="49" charset="0"/>
              </a:rPr>
              <a:t>(</a:t>
            </a:r>
            <a:r>
              <a:rPr lang="en-US" altLang="en-US" sz="2100" dirty="0" err="1">
                <a:latin typeface="Courier New" panose="02070309020205020404" pitchFamily="49" charset="0"/>
              </a:rPr>
              <a:t>Color.yellow</a:t>
            </a:r>
            <a:r>
              <a:rPr lang="en-US" altLang="en-US" sz="2100" dirty="0">
                <a:latin typeface="Courier New" panose="02070309020205020404" pitchFamily="49" charset="0"/>
              </a:rPr>
              <a:t>);</a:t>
            </a:r>
          </a:p>
          <a:p>
            <a:pPr lvl="1">
              <a:spcBef>
                <a:spcPct val="50000"/>
              </a:spcBef>
              <a:buFontTx/>
              <a:buNone/>
            </a:pPr>
            <a:r>
              <a:rPr lang="en-US" altLang="en-US" sz="2100" dirty="0">
                <a:latin typeface="Courier New" panose="02070309020205020404" pitchFamily="49" charset="0"/>
              </a:rPr>
              <a:t>	</a:t>
            </a:r>
            <a:r>
              <a:rPr lang="en-US" altLang="en-US" sz="2100" dirty="0" err="1">
                <a:latin typeface="Courier New" panose="02070309020205020404" pitchFamily="49" charset="0"/>
              </a:rPr>
              <a:t>jbt.setForeground</a:t>
            </a:r>
            <a:r>
              <a:rPr lang="en-US" altLang="en-US" sz="2100" dirty="0">
                <a:latin typeface="Courier New" panose="02070309020205020404" pitchFamily="49" charset="0"/>
              </a:rPr>
              <a:t>(</a:t>
            </a:r>
            <a:r>
              <a:rPr lang="en-US" altLang="en-US" sz="2100" dirty="0" err="1">
                <a:latin typeface="Courier New" panose="02070309020205020404" pitchFamily="49" charset="0"/>
              </a:rPr>
              <a:t>Color.red</a:t>
            </a:r>
            <a:r>
              <a:rPr lang="en-US" altLang="en-US" sz="2100" dirty="0">
                <a:latin typeface="Courier New" panose="02070309020205020404" pitchFamily="49" charset="0"/>
              </a:rPr>
              <a:t>);</a:t>
            </a:r>
          </a:p>
          <a:p>
            <a:pPr marL="0" indent="0">
              <a:lnSpc>
                <a:spcPct val="90000"/>
              </a:lnSpc>
              <a:spcBef>
                <a:spcPct val="100000"/>
              </a:spcBef>
              <a:buFont typeface="Monotype Sorts" pitchFamily="2" charset="2"/>
              <a:buNone/>
            </a:pPr>
            <a:endParaRPr lang="en-US" altLang="en-US" sz="3000" dirty="0"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C51B9DAD-387B-4FC3-A314-7D8E8AB6AE0B}"/>
              </a:ext>
            </a:extLst>
          </p:cNvPr>
          <p:cNvSpPr txBox="1">
            <a:spLocks/>
          </p:cNvSpPr>
          <p:nvPr/>
        </p:nvSpPr>
        <p:spPr bwMode="auto">
          <a:xfrm>
            <a:off x="457200" y="152400"/>
            <a:ext cx="8229600" cy="914400"/>
          </a:xfrm>
          <a:prstGeom prst="roundRect">
            <a:avLst/>
          </a:prstGeom>
          <a:ln w="9525" cap="flat" cmpd="sng" algn="ctr">
            <a:solidFill>
              <a:schemeClr val="accent5">
                <a:shade val="60000"/>
                <a:satMod val="110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9144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/>
              <a:t>Standard Colors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86330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870228E-0C18-4EE0-A23E-1F833B650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793A4-874C-4AF4-A3B1-3C015C9D75F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9324AB7B-5DA5-41D4-8F9A-28166BB08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800600"/>
            <a:ext cx="8686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fontAlgn="base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Font </a:t>
            </a:r>
            <a:r>
              <a:rPr lang="en-US" altLang="en-US" sz="2400" dirty="0" err="1">
                <a:latin typeface="Courier New" panose="02070309020205020404" pitchFamily="49" charset="0"/>
              </a:rPr>
              <a:t>myFont</a:t>
            </a:r>
            <a:r>
              <a:rPr lang="en-US" altLang="en-US" sz="2400" dirty="0">
                <a:latin typeface="Courier New" panose="02070309020205020404" pitchFamily="49" charset="0"/>
              </a:rPr>
              <a:t> = new Font(name, style, size);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altLang="en-US" dirty="0"/>
              <a:t>Example: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	Font </a:t>
            </a:r>
            <a:r>
              <a:rPr lang="en-US" altLang="en-US" sz="1400" dirty="0" err="1">
                <a:latin typeface="Courier New" panose="02070309020205020404" pitchFamily="49" charset="0"/>
              </a:rPr>
              <a:t>myFont</a:t>
            </a:r>
            <a:r>
              <a:rPr lang="en-US" altLang="en-US" sz="1400" dirty="0">
                <a:latin typeface="Courier New" panose="02070309020205020404" pitchFamily="49" charset="0"/>
              </a:rPr>
              <a:t> = new Font("</a:t>
            </a:r>
            <a:r>
              <a:rPr lang="en-US" altLang="en-US" sz="1400" dirty="0" err="1">
                <a:latin typeface="Courier New" panose="02070309020205020404" pitchFamily="49" charset="0"/>
              </a:rPr>
              <a:t>SansSerif</a:t>
            </a:r>
            <a:r>
              <a:rPr lang="en-US" altLang="en-US" sz="1400" dirty="0">
                <a:latin typeface="Courier New" panose="02070309020205020404" pitchFamily="49" charset="0"/>
              </a:rPr>
              <a:t> ", </a:t>
            </a:r>
            <a:r>
              <a:rPr lang="en-US" altLang="en-US" sz="1400" dirty="0" err="1">
                <a:latin typeface="Courier New" panose="02070309020205020404" pitchFamily="49" charset="0"/>
              </a:rPr>
              <a:t>Font.BOLD</a:t>
            </a:r>
            <a:r>
              <a:rPr lang="en-US" altLang="en-US" sz="1400" dirty="0">
                <a:latin typeface="Courier New" panose="02070309020205020404" pitchFamily="49" charset="0"/>
              </a:rPr>
              <a:t>, 16);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	Font </a:t>
            </a:r>
            <a:r>
              <a:rPr lang="en-US" altLang="en-US" sz="1400" dirty="0" err="1">
                <a:latin typeface="Courier New" panose="02070309020205020404" pitchFamily="49" charset="0"/>
              </a:rPr>
              <a:t>myFont</a:t>
            </a:r>
            <a:r>
              <a:rPr lang="en-US" altLang="en-US" sz="1400" dirty="0">
                <a:latin typeface="Courier New" panose="02070309020205020404" pitchFamily="49" charset="0"/>
              </a:rPr>
              <a:t> = new Font("Serif", </a:t>
            </a:r>
            <a:r>
              <a:rPr lang="en-US" altLang="en-US" sz="1400" dirty="0" err="1">
                <a:latin typeface="Courier New" panose="02070309020205020404" pitchFamily="49" charset="0"/>
              </a:rPr>
              <a:t>Font.BOLD+Font.ITALIC</a:t>
            </a:r>
            <a:r>
              <a:rPr lang="en-US" altLang="en-US" sz="1400" dirty="0">
                <a:latin typeface="Courier New" panose="02070309020205020404" pitchFamily="49" charset="0"/>
              </a:rPr>
              <a:t>, 12);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sz="1400" dirty="0">
              <a:latin typeface="Courier New" panose="02070309020205020404" pitchFamily="49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	</a:t>
            </a:r>
            <a:r>
              <a:rPr lang="en-US" altLang="en-US" sz="1400" dirty="0" err="1">
                <a:latin typeface="Courier New" panose="02070309020205020404" pitchFamily="49" charset="0"/>
              </a:rPr>
              <a:t>JButton</a:t>
            </a:r>
            <a:r>
              <a:rPr lang="en-US" altLang="en-US" sz="1400" dirty="0">
                <a:latin typeface="Courier New" panose="02070309020205020404" pitchFamily="49" charset="0"/>
              </a:rPr>
              <a:t> </a:t>
            </a:r>
            <a:r>
              <a:rPr lang="en-US" altLang="en-US" sz="1400" dirty="0" err="1">
                <a:latin typeface="Courier New" panose="02070309020205020404" pitchFamily="49" charset="0"/>
              </a:rPr>
              <a:t>jbtOK</a:t>
            </a:r>
            <a:r>
              <a:rPr lang="en-US" altLang="en-US" sz="1400" dirty="0">
                <a:latin typeface="Courier New" panose="02070309020205020404" pitchFamily="49" charset="0"/>
              </a:rPr>
              <a:t> = new </a:t>
            </a:r>
            <a:r>
              <a:rPr lang="en-US" altLang="en-US" sz="1400" dirty="0" err="1">
                <a:latin typeface="Courier New" panose="02070309020205020404" pitchFamily="49" charset="0"/>
              </a:rPr>
              <a:t>JButton</a:t>
            </a:r>
            <a:r>
              <a:rPr lang="en-US" altLang="en-US" sz="1400" dirty="0">
                <a:latin typeface="Courier New" panose="02070309020205020404" pitchFamily="49" charset="0"/>
              </a:rPr>
              <a:t>("OK");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	</a:t>
            </a:r>
            <a:r>
              <a:rPr lang="en-US" altLang="en-US" sz="1400" dirty="0" err="1">
                <a:latin typeface="Courier New" panose="02070309020205020404" pitchFamily="49" charset="0"/>
              </a:rPr>
              <a:t>jbtOK.setFont</a:t>
            </a:r>
            <a:r>
              <a:rPr lang="en-US" altLang="en-US" sz="1400" dirty="0">
                <a:latin typeface="Courier New" panose="02070309020205020404" pitchFamily="49" charset="0"/>
              </a:rPr>
              <a:t>(</a:t>
            </a:r>
            <a:r>
              <a:rPr lang="en-US" altLang="en-US" sz="1400" dirty="0" err="1">
                <a:latin typeface="Courier New" panose="02070309020205020404" pitchFamily="49" charset="0"/>
              </a:rPr>
              <a:t>myFont</a:t>
            </a:r>
            <a:r>
              <a:rPr lang="en-US" altLang="en-US" sz="1400" dirty="0">
                <a:latin typeface="Courier New" panose="02070309020205020404" pitchFamily="49" charset="0"/>
              </a:rPr>
              <a:t>);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endParaRPr lang="en-US" altLang="en-US" sz="1400" dirty="0">
              <a:latin typeface="Courier New" panose="02070309020205020404" pitchFamily="49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5CBFAF35-DECC-4ED7-9473-56066CEFD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743200"/>
            <a:ext cx="3733800" cy="167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Font Names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dirty="0">
                <a:cs typeface="Times New Roman" panose="02020603050405020304" pitchFamily="18" charset="0"/>
              </a:rPr>
              <a:t>Standard font names that are supported in all platforms are: </a:t>
            </a:r>
            <a:r>
              <a:rPr lang="en-US" altLang="en-US" sz="2000" u="sng" dirty="0" err="1">
                <a:cs typeface="Times New Roman" panose="02020603050405020304" pitchFamily="18" charset="0"/>
              </a:rPr>
              <a:t>SansSerif</a:t>
            </a:r>
            <a:r>
              <a:rPr lang="en-US" altLang="en-US" sz="2000" dirty="0">
                <a:cs typeface="Times New Roman" panose="02020603050405020304" pitchFamily="18" charset="0"/>
              </a:rPr>
              <a:t>, </a:t>
            </a:r>
            <a:r>
              <a:rPr lang="en-US" altLang="en-US" sz="2000" u="sng" dirty="0">
                <a:cs typeface="Times New Roman" panose="02020603050405020304" pitchFamily="18" charset="0"/>
              </a:rPr>
              <a:t>Serif</a:t>
            </a:r>
            <a:r>
              <a:rPr lang="en-US" altLang="en-US" sz="2000" dirty="0">
                <a:cs typeface="Times New Roman" panose="02020603050405020304" pitchFamily="18" charset="0"/>
              </a:rPr>
              <a:t>, </a:t>
            </a:r>
            <a:r>
              <a:rPr lang="en-US" altLang="en-US" sz="2000" u="sng" dirty="0">
                <a:cs typeface="Times New Roman" panose="02020603050405020304" pitchFamily="18" charset="0"/>
              </a:rPr>
              <a:t>Monospaced</a:t>
            </a:r>
            <a:r>
              <a:rPr lang="en-US" altLang="en-US" sz="2000" dirty="0">
                <a:cs typeface="Times New Roman" panose="02020603050405020304" pitchFamily="18" charset="0"/>
              </a:rPr>
              <a:t>, </a:t>
            </a:r>
            <a:r>
              <a:rPr lang="en-US" altLang="en-US" sz="2000" u="sng" dirty="0">
                <a:cs typeface="Times New Roman" panose="02020603050405020304" pitchFamily="18" charset="0"/>
              </a:rPr>
              <a:t>Dialog</a:t>
            </a:r>
            <a:r>
              <a:rPr lang="en-US" altLang="en-US" sz="2000" dirty="0">
                <a:cs typeface="Times New Roman" panose="02020603050405020304" pitchFamily="18" charset="0"/>
              </a:rPr>
              <a:t>, or </a:t>
            </a:r>
            <a:r>
              <a:rPr lang="en-US" altLang="en-US" sz="2000" u="sng" dirty="0" err="1">
                <a:cs typeface="Times New Roman" panose="02020603050405020304" pitchFamily="18" charset="0"/>
              </a:rPr>
              <a:t>DialogInput</a:t>
            </a:r>
            <a:r>
              <a:rPr lang="en-US" altLang="en-US" sz="20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1B9B3A1D-778D-4D8D-91C4-F8C98A59C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819400"/>
            <a:ext cx="3962400" cy="1295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Font Style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u="sng" dirty="0" err="1">
                <a:cs typeface="Times New Roman" panose="02020603050405020304" pitchFamily="18" charset="0"/>
              </a:rPr>
              <a:t>Font.PLAIN</a:t>
            </a:r>
            <a:r>
              <a:rPr lang="en-US" altLang="en-US" sz="2000" dirty="0">
                <a:cs typeface="Times New Roman" panose="02020603050405020304" pitchFamily="18" charset="0"/>
              </a:rPr>
              <a:t> (0), </a:t>
            </a:r>
            <a:r>
              <a:rPr lang="en-US" altLang="en-US" sz="2000" u="sng" dirty="0" err="1">
                <a:cs typeface="Times New Roman" panose="02020603050405020304" pitchFamily="18" charset="0"/>
              </a:rPr>
              <a:t>Font.BOLD</a:t>
            </a:r>
            <a:r>
              <a:rPr lang="en-US" altLang="en-US" sz="2000" dirty="0">
                <a:cs typeface="Times New Roman" panose="02020603050405020304" pitchFamily="18" charset="0"/>
              </a:rPr>
              <a:t> (1), </a:t>
            </a:r>
            <a:r>
              <a:rPr lang="en-US" altLang="en-US" sz="2000" u="sng" dirty="0" err="1">
                <a:cs typeface="Times New Roman" panose="02020603050405020304" pitchFamily="18" charset="0"/>
              </a:rPr>
              <a:t>Font.ITALIC</a:t>
            </a:r>
            <a:r>
              <a:rPr lang="en-US" altLang="en-US" sz="2000" dirty="0">
                <a:cs typeface="Times New Roman" panose="02020603050405020304" pitchFamily="18" charset="0"/>
              </a:rPr>
              <a:t> (2), and </a:t>
            </a:r>
            <a:r>
              <a:rPr lang="en-US" altLang="en-US" sz="2000" u="sng" dirty="0" err="1">
                <a:cs typeface="Times New Roman" panose="02020603050405020304" pitchFamily="18" charset="0"/>
              </a:rPr>
              <a:t>Font.BOLD</a:t>
            </a:r>
            <a:r>
              <a:rPr lang="en-US" altLang="en-US" sz="2000" dirty="0">
                <a:cs typeface="Times New Roman" panose="02020603050405020304" pitchFamily="18" charset="0"/>
              </a:rPr>
              <a:t> + </a:t>
            </a:r>
            <a:r>
              <a:rPr lang="en-US" altLang="en-US" sz="2000" u="sng" dirty="0" err="1">
                <a:cs typeface="Times New Roman" panose="02020603050405020304" pitchFamily="18" charset="0"/>
              </a:rPr>
              <a:t>Font.ITALIC</a:t>
            </a:r>
            <a:r>
              <a:rPr lang="en-US" altLang="en-US" sz="2000" dirty="0">
                <a:cs typeface="Times New Roman" panose="02020603050405020304" pitchFamily="18" charset="0"/>
              </a:rPr>
              <a:t> (3)</a:t>
            </a:r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xmlns="" id="{8A38D18F-EC42-4C80-BCF6-F0258A16C7F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4114799"/>
            <a:ext cx="835025" cy="75965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xmlns="" id="{2DAC47F8-C0E2-4A88-A49C-2981E17068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4114799"/>
            <a:ext cx="304800" cy="75965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36F39A33-7829-4E38-8E5E-1C9246C9819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600" y="913228"/>
            <a:ext cx="8763000" cy="1676400"/>
          </a:xfrm>
        </p:spPr>
        <p:txBody>
          <a:bodyPr/>
          <a:lstStyle/>
          <a:p>
            <a:r>
              <a:rPr lang="en-US" sz="2400" i="1" dirty="0"/>
              <a:t>Each GUI component has the </a:t>
            </a:r>
            <a:r>
              <a:rPr lang="en-US" sz="2400" i="1" dirty="0">
                <a:solidFill>
                  <a:srgbClr val="FF0000"/>
                </a:solidFill>
              </a:rPr>
              <a:t>font property</a:t>
            </a:r>
            <a:r>
              <a:rPr lang="en-US" sz="2400" i="1" dirty="0"/>
              <a:t>. </a:t>
            </a:r>
          </a:p>
          <a:p>
            <a:r>
              <a:rPr lang="en-US" sz="2400" i="1" dirty="0"/>
              <a:t>Fonts are objects created from the </a:t>
            </a:r>
            <a:r>
              <a:rPr lang="en-US" sz="2400" b="1" dirty="0"/>
              <a:t>Font </a:t>
            </a:r>
            <a:r>
              <a:rPr lang="en-US" sz="2400" i="1" dirty="0"/>
              <a:t>class.</a:t>
            </a:r>
            <a:r>
              <a:rPr lang="en-US" sz="2400" dirty="0"/>
              <a:t> </a:t>
            </a:r>
          </a:p>
          <a:p>
            <a:r>
              <a:rPr lang="en-US" sz="2400" dirty="0"/>
              <a:t>You can create a font using the </a:t>
            </a:r>
            <a:r>
              <a:rPr lang="en-US" sz="2400" b="1" dirty="0" err="1"/>
              <a:t>java.awt.Font</a:t>
            </a:r>
            <a:r>
              <a:rPr lang="en-US" sz="2400" b="1" dirty="0"/>
              <a:t> </a:t>
            </a:r>
            <a:r>
              <a:rPr lang="en-US" sz="2400" dirty="0"/>
              <a:t>class and set fonts for the components using the </a:t>
            </a:r>
            <a:r>
              <a:rPr lang="en-US" sz="2400" b="1" dirty="0" err="1"/>
              <a:t>setFont</a:t>
            </a:r>
            <a:r>
              <a:rPr lang="en-US" sz="2400" b="1" dirty="0"/>
              <a:t> </a:t>
            </a:r>
            <a:r>
              <a:rPr lang="en-US" sz="2400" dirty="0"/>
              <a:t>method in the </a:t>
            </a:r>
            <a:r>
              <a:rPr lang="en-US" sz="2400" b="1" dirty="0"/>
              <a:t>Component </a:t>
            </a:r>
            <a:r>
              <a:rPr lang="en-US" sz="2400" dirty="0"/>
              <a:t>class.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558FC0F8-DD67-411C-B6B2-77A30E9A21B6}"/>
              </a:ext>
            </a:extLst>
          </p:cNvPr>
          <p:cNvSpPr txBox="1">
            <a:spLocks/>
          </p:cNvSpPr>
          <p:nvPr/>
        </p:nvSpPr>
        <p:spPr bwMode="auto">
          <a:xfrm>
            <a:off x="457200" y="113128"/>
            <a:ext cx="8229600" cy="800099"/>
          </a:xfrm>
          <a:prstGeom prst="roundRect">
            <a:avLst/>
          </a:prstGeom>
          <a:ln w="9525" cap="flat" cmpd="sng" algn="ctr">
            <a:solidFill>
              <a:schemeClr val="accent5">
                <a:shade val="60000"/>
                <a:satMod val="110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91440" numCol="1" rtlCol="0" anchor="b" anchorCtr="0" compatLnSpc="1">
            <a:prstTxWarp prst="textNoShape">
              <a:avLst/>
            </a:prstTxWarp>
            <a:normAutofit lnSpcReduction="1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/>
              <a:t>The </a:t>
            </a:r>
            <a:r>
              <a:rPr lang="en-US" b="1" i="1" dirty="0"/>
              <a:t>Font</a:t>
            </a:r>
            <a:r>
              <a:rPr lang="en-US" b="1" dirty="0"/>
              <a:t> Class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37426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9D70746-C9AA-49B8-A273-7EAF0F8EF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793A4-874C-4AF4-A3B1-3C015C9D75F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F9822286-FBF5-46F6-A966-90CFDCDBC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" y="4648200"/>
            <a:ext cx="8534400" cy="190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fontAlgn="base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000" dirty="0" err="1">
                <a:latin typeface="Courier New" panose="02070309020205020404" pitchFamily="49" charset="0"/>
              </a:rPr>
              <a:t>GraphicsEnvironment</a:t>
            </a:r>
            <a:r>
              <a:rPr lang="en-US" altLang="en-US" sz="2000" dirty="0">
                <a:latin typeface="Courier New" panose="02070309020205020404" pitchFamily="49" charset="0"/>
              </a:rPr>
              <a:t> e = </a:t>
            </a:r>
          </a:p>
          <a:p>
            <a:pPr>
              <a:buFont typeface="Monotype Sorts" pitchFamily="2" charset="2"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  </a:t>
            </a:r>
            <a:r>
              <a:rPr lang="en-US" altLang="en-US" sz="2000" dirty="0" err="1">
                <a:latin typeface="Courier New" panose="02070309020205020404" pitchFamily="49" charset="0"/>
              </a:rPr>
              <a:t>GraphicsEnvironment.getLocalGraphicsEnvironment</a:t>
            </a:r>
            <a:r>
              <a:rPr lang="en-US" altLang="en-US" sz="2000" dirty="0">
                <a:latin typeface="Courier New" panose="02070309020205020404" pitchFamily="49" charset="0"/>
              </a:rPr>
              <a:t>();</a:t>
            </a:r>
          </a:p>
          <a:p>
            <a:pPr>
              <a:buFont typeface="Monotype Sorts" pitchFamily="2" charset="2"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String[] </a:t>
            </a:r>
            <a:r>
              <a:rPr lang="en-US" altLang="en-US" sz="2000" dirty="0" err="1">
                <a:latin typeface="Courier New" panose="02070309020205020404" pitchFamily="49" charset="0"/>
              </a:rPr>
              <a:t>fontnames</a:t>
            </a:r>
            <a:r>
              <a:rPr lang="en-US" altLang="en-US" sz="2000" dirty="0">
                <a:latin typeface="Courier New" panose="02070309020205020404" pitchFamily="49" charset="0"/>
              </a:rPr>
              <a:t> =  </a:t>
            </a:r>
            <a:r>
              <a:rPr lang="en-US" altLang="en-US" sz="2000" dirty="0" err="1">
                <a:latin typeface="Courier New" panose="02070309020205020404" pitchFamily="49" charset="0"/>
              </a:rPr>
              <a:t>e.getAvailableFontFamilyNames</a:t>
            </a:r>
            <a:r>
              <a:rPr lang="en-US" altLang="en-US" sz="2000" dirty="0">
                <a:latin typeface="Courier New" panose="02070309020205020404" pitchFamily="49" charset="0"/>
              </a:rPr>
              <a:t>();</a:t>
            </a:r>
          </a:p>
          <a:p>
            <a:pPr>
              <a:buFont typeface="Monotype Sorts" pitchFamily="2" charset="2"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for (int </a:t>
            </a:r>
            <a:r>
              <a:rPr lang="en-US" altLang="en-US" sz="2000" dirty="0" err="1">
                <a:latin typeface="Courier New" panose="02070309020205020404" pitchFamily="49" charset="0"/>
              </a:rPr>
              <a:t>i</a:t>
            </a:r>
            <a:r>
              <a:rPr lang="en-US" altLang="en-US" sz="2000" dirty="0">
                <a:latin typeface="Courier New" panose="02070309020205020404" pitchFamily="49" charset="0"/>
              </a:rPr>
              <a:t> = 0; </a:t>
            </a:r>
            <a:r>
              <a:rPr lang="en-US" altLang="en-US" sz="2000" dirty="0" err="1">
                <a:latin typeface="Courier New" panose="02070309020205020404" pitchFamily="49" charset="0"/>
              </a:rPr>
              <a:t>i</a:t>
            </a:r>
            <a:r>
              <a:rPr lang="en-US" altLang="en-US" sz="2000" dirty="0">
                <a:latin typeface="Courier New" panose="02070309020205020404" pitchFamily="49" charset="0"/>
              </a:rPr>
              <a:t> &lt; </a:t>
            </a:r>
            <a:r>
              <a:rPr lang="en-US" altLang="en-US" sz="2000" dirty="0" err="1">
                <a:latin typeface="Courier New" panose="02070309020205020404" pitchFamily="49" charset="0"/>
              </a:rPr>
              <a:t>fontnames.length</a:t>
            </a:r>
            <a:r>
              <a:rPr lang="en-US" altLang="en-US" sz="2000" dirty="0">
                <a:latin typeface="Courier New" panose="02070309020205020404" pitchFamily="49" charset="0"/>
              </a:rPr>
              <a:t>; </a:t>
            </a:r>
            <a:r>
              <a:rPr lang="en-US" altLang="en-US" sz="2000" dirty="0" err="1">
                <a:latin typeface="Courier New" panose="02070309020205020404" pitchFamily="49" charset="0"/>
              </a:rPr>
              <a:t>i</a:t>
            </a:r>
            <a:r>
              <a:rPr lang="en-US" altLang="en-US" sz="2000" dirty="0">
                <a:latin typeface="Courier New" panose="02070309020205020404" pitchFamily="49" charset="0"/>
              </a:rPr>
              <a:t>++)</a:t>
            </a:r>
          </a:p>
          <a:p>
            <a:pPr>
              <a:buFont typeface="Monotype Sorts" pitchFamily="2" charset="2"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  </a:t>
            </a:r>
            <a:r>
              <a:rPr lang="en-US" altLang="en-US" sz="2000" dirty="0" err="1">
                <a:latin typeface="Courier New" panose="02070309020205020404" pitchFamily="49" charset="0"/>
              </a:rPr>
              <a:t>System.out.println</a:t>
            </a:r>
            <a:r>
              <a:rPr lang="en-US" altLang="en-US" sz="2000" dirty="0">
                <a:latin typeface="Courier New" panose="02070309020205020404" pitchFamily="49" charset="0"/>
              </a:rPr>
              <a:t>(</a:t>
            </a:r>
            <a:r>
              <a:rPr lang="en-US" altLang="en-US" sz="2000" dirty="0" err="1">
                <a:latin typeface="Courier New" panose="02070309020205020404" pitchFamily="49" charset="0"/>
              </a:rPr>
              <a:t>fontnames</a:t>
            </a:r>
            <a:r>
              <a:rPr lang="en-US" altLang="en-US" sz="2000" dirty="0">
                <a:latin typeface="Courier New" panose="02070309020205020404" pitchFamily="49" charset="0"/>
              </a:rPr>
              <a:t>[</a:t>
            </a:r>
            <a:r>
              <a:rPr lang="en-US" altLang="en-US" sz="2000" dirty="0" err="1">
                <a:latin typeface="Courier New" panose="02070309020205020404" pitchFamily="49" charset="0"/>
              </a:rPr>
              <a:t>i</a:t>
            </a:r>
            <a:r>
              <a:rPr lang="en-US" altLang="en-US" sz="2000" dirty="0">
                <a:latin typeface="Courier New" panose="02070309020205020404" pitchFamily="49" charset="0"/>
              </a:rPr>
              <a:t>]);</a:t>
            </a:r>
          </a:p>
          <a:p>
            <a:pPr>
              <a:buFont typeface="Monotype Sorts" pitchFamily="2" charset="2"/>
              <a:buNone/>
            </a:pPr>
            <a:endParaRPr lang="en-US" altLang="en-US" sz="2000" dirty="0">
              <a:latin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6B6B39A-EBB6-4D9B-A714-158230EF12C8}"/>
              </a:ext>
            </a:extLst>
          </p:cNvPr>
          <p:cNvSpPr txBox="1"/>
          <p:nvPr/>
        </p:nvSpPr>
        <p:spPr>
          <a:xfrm>
            <a:off x="248725" y="1003280"/>
            <a:ext cx="86931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find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fonts available on your system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you need to obtain an instance of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java.awt.GraphicsEnvironment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using its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static method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getLocalGraphicsEnvironment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GraphicsEnvironment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an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abstract class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that describes the graphics environment on a particular system.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You can use its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getAllFonts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()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method to obtain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all the available fonts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on the system and its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getAvailableFontFamilyNames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()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method to obtain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names of all the available fonts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en-US" sz="2400" dirty="0">
                <a:latin typeface="Perpetua (Body)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1435C74E-2F5E-49F2-B771-1A850B06D365}"/>
              </a:ext>
            </a:extLst>
          </p:cNvPr>
          <p:cNvSpPr txBox="1">
            <a:spLocks/>
          </p:cNvSpPr>
          <p:nvPr/>
        </p:nvSpPr>
        <p:spPr bwMode="auto">
          <a:xfrm>
            <a:off x="527734" y="31652"/>
            <a:ext cx="8229600" cy="914400"/>
          </a:xfrm>
          <a:prstGeom prst="roundRect">
            <a:avLst/>
          </a:prstGeom>
          <a:ln w="9525" cap="flat" cmpd="sng" algn="ctr">
            <a:solidFill>
              <a:schemeClr val="accent5">
                <a:shade val="60000"/>
                <a:satMod val="110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9144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/>
              <a:t>Finding All Available </a:t>
            </a:r>
            <a:r>
              <a:rPr lang="en-US" b="1" i="1" dirty="0"/>
              <a:t>Font</a:t>
            </a:r>
            <a:r>
              <a:rPr lang="en-US" b="1" dirty="0"/>
              <a:t> Names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15296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44B88B4-A123-4529-AA5C-66B2A4218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793A4-874C-4AF4-A3B1-3C015C9D75F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graphicFrame>
        <p:nvGraphicFramePr>
          <p:cNvPr id="6" name="Object 7">
            <a:extLst>
              <a:ext uri="{FF2B5EF4-FFF2-40B4-BE49-F238E27FC236}">
                <a16:creationId xmlns:a16="http://schemas.microsoft.com/office/drawing/2014/main" xmlns="" id="{4D589DB7-5183-407D-B67D-E54EC489CA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76352702"/>
              </p:ext>
            </p:extLst>
          </p:nvPr>
        </p:nvGraphicFramePr>
        <p:xfrm>
          <a:off x="533400" y="762000"/>
          <a:ext cx="8382000" cy="5905500"/>
        </p:xfrm>
        <a:graphic>
          <a:graphicData uri="http://schemas.openxmlformats.org/presentationml/2006/ole">
            <p:oleObj spid="_x0000_s12427" name="Picture" r:id="rId4" imgW="31708725" imgH="26908125" progId="Word.Picture.8">
              <p:embed/>
            </p:oleObj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xmlns="" id="{4614A248-0CDD-4074-BEFE-C162AF4840B2}"/>
              </a:ext>
            </a:extLst>
          </p:cNvPr>
          <p:cNvSpPr txBox="1">
            <a:spLocks/>
          </p:cNvSpPr>
          <p:nvPr/>
        </p:nvSpPr>
        <p:spPr bwMode="auto">
          <a:xfrm>
            <a:off x="546295" y="144194"/>
            <a:ext cx="8229600" cy="609600"/>
          </a:xfrm>
          <a:prstGeom prst="roundRect">
            <a:avLst/>
          </a:prstGeom>
          <a:ln w="9525" cap="flat" cmpd="sng" algn="ctr">
            <a:solidFill>
              <a:schemeClr val="accent5">
                <a:shade val="60000"/>
                <a:satMod val="110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91440" numCol="1" rtlCol="0" anchor="b" anchorCtr="0" compatLnSpc="1">
            <a:prstTxWarp prst="textNoShape">
              <a:avLst/>
            </a:prstTxWarp>
            <a:normAutofit fontScale="77500" lnSpcReduction="2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/>
              <a:t>Common Features of Swing Components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07915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7936A4F-2E1F-4F5D-9004-5EC738AD9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793A4-874C-4AF4-A3B1-3C015C9D75F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6544DBDA-1543-4E1D-808D-A29C9C919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90600"/>
            <a:ext cx="876300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fontAlgn="base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Image icons are objects created using the </a:t>
            </a:r>
            <a:r>
              <a:rPr lang="en-US" sz="2800" b="1" dirty="0" err="1"/>
              <a:t>ImageIcon</a:t>
            </a:r>
            <a:r>
              <a:rPr lang="en-US" sz="2800" dirty="0"/>
              <a:t> class. </a:t>
            </a:r>
            <a:br>
              <a:rPr lang="en-US" sz="2800" dirty="0"/>
            </a:br>
            <a:r>
              <a:rPr lang="en-US" altLang="en-US" sz="2800" dirty="0"/>
              <a:t>Java uses the </a:t>
            </a:r>
            <a:r>
              <a:rPr lang="en-US" altLang="en-US" sz="2800" u="sng" dirty="0" err="1"/>
              <a:t>javax.swing.ImageIcon</a:t>
            </a:r>
            <a:r>
              <a:rPr lang="en-US" altLang="en-US" sz="2800" dirty="0"/>
              <a:t> class to represent an icon.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/>
              <a:t>An icon is a fixed-size picture; typically it is small and used to decorate components. 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/>
              <a:t>Images are normally stored in image files. 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/>
              <a:t>You can use </a:t>
            </a:r>
            <a:r>
              <a:rPr lang="en-US" altLang="en-US" sz="2800" u="sng" dirty="0"/>
              <a:t>new </a:t>
            </a:r>
            <a:r>
              <a:rPr lang="en-US" altLang="en-US" sz="2800" u="sng" dirty="0" err="1"/>
              <a:t>ImageIcon</a:t>
            </a:r>
            <a:r>
              <a:rPr lang="en-US" altLang="en-US" sz="2800" u="sng" dirty="0"/>
              <a:t>(filename)</a:t>
            </a:r>
            <a:r>
              <a:rPr lang="en-US" altLang="en-US" sz="2800" dirty="0"/>
              <a:t> to construct an image icon. 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/>
              <a:t>For example, the following statement creates an icon from an image file </a:t>
            </a:r>
            <a:r>
              <a:rPr lang="en-US" altLang="en-US" sz="2800" u="sng" dirty="0"/>
              <a:t>us.gif</a:t>
            </a:r>
            <a:r>
              <a:rPr lang="en-US" altLang="en-US" sz="2800" dirty="0"/>
              <a:t> in the </a:t>
            </a:r>
            <a:r>
              <a:rPr lang="en-US" altLang="en-US" sz="2800" u="sng" dirty="0"/>
              <a:t>image</a:t>
            </a:r>
            <a:r>
              <a:rPr lang="en-US" altLang="en-US" sz="2800" dirty="0"/>
              <a:t> directory under the current class path: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marL="0" indent="0">
              <a:buFont typeface="Monotype Sorts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 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ImageIcon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icon = new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ImageIcon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("image/us.gif");</a:t>
            </a:r>
          </a:p>
          <a:p>
            <a:pPr marL="0" indent="0">
              <a:buFont typeface="Monotype Sorts" pitchFamily="2" charset="2"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p.add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(new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JLable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(icon));</a:t>
            </a:r>
          </a:p>
          <a:p>
            <a:pPr marL="0" indent="0">
              <a:buFont typeface="Monotype Sorts" pitchFamily="2" charset="2"/>
              <a:buNone/>
            </a:pPr>
            <a:endParaRPr lang="en-US" altLang="en-US" u="sng" dirty="0"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75B73F0-DC8F-40C5-AD09-39F1785F3E3E}"/>
              </a:ext>
            </a:extLst>
          </p:cNvPr>
          <p:cNvSpPr txBox="1">
            <a:spLocks/>
          </p:cNvSpPr>
          <p:nvPr/>
        </p:nvSpPr>
        <p:spPr bwMode="auto">
          <a:xfrm>
            <a:off x="457200" y="152400"/>
            <a:ext cx="8229600" cy="762000"/>
          </a:xfrm>
          <a:prstGeom prst="roundRect">
            <a:avLst/>
          </a:prstGeom>
          <a:ln w="9525" cap="flat" cmpd="sng" algn="ctr">
            <a:solidFill>
              <a:schemeClr val="accent5">
                <a:shade val="60000"/>
                <a:satMod val="110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91440" numCol="1" rtlCol="0" anchor="b" anchorCtr="0" compatLnSpc="1">
            <a:prstTxWarp prst="textNoShape">
              <a:avLst/>
            </a:prstTxWarp>
            <a:normAutofit fontScale="92500" lnSpcReduction="1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b="1" i="1" dirty="0" err="1"/>
              <a:t>ImageIcon</a:t>
            </a:r>
            <a:r>
              <a:rPr lang="en-US" b="1" dirty="0"/>
              <a:t> Class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182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Swing vs. AWT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B0DA0B-DCD7-4C5C-8253-DF73B1D18095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662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914400"/>
            <a:ext cx="8769350" cy="54864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buBlip>
                <a:blip r:embed="rId3"/>
              </a:buBlip>
            </a:pPr>
            <a:r>
              <a:rPr lang="en-US" sz="2000" dirty="0">
                <a:cs typeface="Courier New" pitchFamily="49" charset="0"/>
              </a:rPr>
              <a:t>So why do the GUI component classes have a prefix </a:t>
            </a:r>
            <a:r>
              <a:rPr lang="en-US" sz="2000" i="1" dirty="0">
                <a:cs typeface="Courier New" pitchFamily="49" charset="0"/>
              </a:rPr>
              <a:t>J</a:t>
            </a:r>
            <a:r>
              <a:rPr lang="en-US" sz="2000" dirty="0">
                <a:cs typeface="Courier New" pitchFamily="49" charset="0"/>
              </a:rPr>
              <a:t>? Instead of </a:t>
            </a:r>
            <a:r>
              <a:rPr lang="en-US" sz="2000" u="sng" dirty="0" err="1">
                <a:cs typeface="Courier New" pitchFamily="49" charset="0"/>
              </a:rPr>
              <a:t>JButton</a:t>
            </a:r>
            <a:r>
              <a:rPr lang="en-US" sz="2000" dirty="0">
                <a:cs typeface="Courier New" pitchFamily="49" charset="0"/>
              </a:rPr>
              <a:t>, why not name it simply </a:t>
            </a:r>
            <a:r>
              <a:rPr lang="en-US" sz="2000" u="sng" dirty="0">
                <a:cs typeface="Courier New" pitchFamily="49" charset="0"/>
              </a:rPr>
              <a:t>Button</a:t>
            </a:r>
            <a:r>
              <a:rPr lang="en-US" sz="2000" dirty="0">
                <a:cs typeface="Courier New" pitchFamily="49" charset="0"/>
              </a:rPr>
              <a:t>? In fact, there is a class already named </a:t>
            </a:r>
            <a:r>
              <a:rPr lang="en-US" sz="2000" u="sng" dirty="0">
                <a:cs typeface="Courier New" pitchFamily="49" charset="0"/>
              </a:rPr>
              <a:t>Button</a:t>
            </a:r>
            <a:r>
              <a:rPr lang="en-US" sz="2000" dirty="0">
                <a:cs typeface="Courier New" pitchFamily="49" charset="0"/>
              </a:rPr>
              <a:t> in the </a:t>
            </a:r>
            <a:r>
              <a:rPr lang="en-US" sz="2000" u="sng" dirty="0">
                <a:cs typeface="Courier New" pitchFamily="49" charset="0"/>
              </a:rPr>
              <a:t>java.awt</a:t>
            </a:r>
            <a:r>
              <a:rPr lang="en-US" sz="2000" dirty="0">
                <a:cs typeface="Courier New" pitchFamily="49" charset="0"/>
              </a:rPr>
              <a:t> package.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Blip>
                <a:blip r:embed="rId3"/>
              </a:buBlip>
            </a:pPr>
            <a:endParaRPr lang="en-US" sz="2000" dirty="0">
              <a:cs typeface="Courier New" pitchFamily="49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Blip>
                <a:blip r:embed="rId3"/>
              </a:buBlip>
            </a:pPr>
            <a:r>
              <a:rPr lang="en-US" sz="2000" dirty="0">
                <a:cs typeface="Courier New" pitchFamily="49" charset="0"/>
              </a:rPr>
              <a:t>When Java was introduced, the GUI classes were bundled in a library known as the </a:t>
            </a:r>
            <a:r>
              <a:rPr lang="en-US" sz="2000" dirty="0">
                <a:solidFill>
                  <a:srgbClr val="FF0000"/>
                </a:solidFill>
                <a:cs typeface="Courier New" pitchFamily="49" charset="0"/>
              </a:rPr>
              <a:t>Abstract Windows Toolkit (AWT).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en-US" sz="2000" dirty="0">
              <a:solidFill>
                <a:srgbClr val="FF0000"/>
              </a:solidFill>
              <a:cs typeface="Courier New" pitchFamily="49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Blip>
                <a:blip r:embed="rId3"/>
              </a:buBlip>
            </a:pPr>
            <a:r>
              <a:rPr lang="en-US" sz="2000" dirty="0">
                <a:cs typeface="Courier New" pitchFamily="49" charset="0"/>
              </a:rPr>
              <a:t> AWT is fine for developing </a:t>
            </a:r>
            <a:r>
              <a:rPr lang="en-US" sz="2000" dirty="0">
                <a:solidFill>
                  <a:srgbClr val="FF0000"/>
                </a:solidFill>
                <a:cs typeface="Courier New" pitchFamily="49" charset="0"/>
              </a:rPr>
              <a:t>simple graphical user interfaces</a:t>
            </a:r>
            <a:r>
              <a:rPr lang="en-US" sz="2000" dirty="0">
                <a:cs typeface="Courier New" pitchFamily="49" charset="0"/>
              </a:rPr>
              <a:t>, but </a:t>
            </a:r>
            <a:r>
              <a:rPr lang="en-US" sz="2000" dirty="0">
                <a:solidFill>
                  <a:srgbClr val="FF0000"/>
                </a:solidFill>
                <a:cs typeface="Courier New" pitchFamily="49" charset="0"/>
              </a:rPr>
              <a:t>not</a:t>
            </a:r>
            <a:r>
              <a:rPr lang="en-US" sz="2000" dirty="0">
                <a:cs typeface="Courier New" pitchFamily="49" charset="0"/>
              </a:rPr>
              <a:t> for developing </a:t>
            </a:r>
            <a:r>
              <a:rPr lang="en-US" sz="2000" dirty="0">
                <a:solidFill>
                  <a:srgbClr val="FF0000"/>
                </a:solidFill>
                <a:cs typeface="Courier New" pitchFamily="49" charset="0"/>
              </a:rPr>
              <a:t>comprehensive GUI projects</a:t>
            </a:r>
            <a:r>
              <a:rPr lang="en-US" sz="2000" dirty="0">
                <a:cs typeface="Courier New" pitchFamily="49" charset="0"/>
              </a:rPr>
              <a:t>.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Blip>
                <a:blip r:embed="rId3"/>
              </a:buBlip>
            </a:pPr>
            <a:r>
              <a:rPr lang="en-US" sz="2000" dirty="0">
                <a:cs typeface="Courier New" pitchFamily="49" charset="0"/>
              </a:rPr>
              <a:t>Besides, AWT is </a:t>
            </a:r>
            <a:r>
              <a:rPr lang="en-US" sz="2000" i="1" dirty="0">
                <a:solidFill>
                  <a:srgbClr val="FF0000"/>
                </a:solidFill>
                <a:cs typeface="Courier New" pitchFamily="49" charset="0"/>
              </a:rPr>
              <a:t>prone/suffered/ to platform-specific </a:t>
            </a:r>
            <a:r>
              <a:rPr lang="en-US" sz="2000" dirty="0">
                <a:cs typeface="Courier New" pitchFamily="49" charset="0"/>
              </a:rPr>
              <a:t>bugs because its peer-based approach relies heavily on the underlying platform.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Blip>
                <a:blip r:embed="rId3"/>
              </a:buBlip>
            </a:pPr>
            <a:r>
              <a:rPr lang="en-US" sz="2000" dirty="0">
                <a:cs typeface="Courier New" pitchFamily="49" charset="0"/>
              </a:rPr>
              <a:t>With the release of Java 2, the </a:t>
            </a:r>
            <a:r>
              <a:rPr lang="en-US" sz="2000" dirty="0">
                <a:solidFill>
                  <a:srgbClr val="FF0000"/>
                </a:solidFill>
                <a:cs typeface="Courier New" pitchFamily="49" charset="0"/>
              </a:rPr>
              <a:t>AWT user-interface </a:t>
            </a:r>
            <a:r>
              <a:rPr lang="en-US" sz="2000" dirty="0">
                <a:cs typeface="Courier New" pitchFamily="49" charset="0"/>
              </a:rPr>
              <a:t>components were replaced by a more </a:t>
            </a:r>
            <a:r>
              <a:rPr lang="en-US" sz="2000" dirty="0">
                <a:solidFill>
                  <a:srgbClr val="FF0000"/>
                </a:solidFill>
                <a:cs typeface="Courier New" pitchFamily="49" charset="0"/>
              </a:rPr>
              <a:t>robust, versatile, and flexible </a:t>
            </a:r>
            <a:r>
              <a:rPr lang="en-US" sz="2000" dirty="0">
                <a:cs typeface="Courier New" pitchFamily="49" charset="0"/>
              </a:rPr>
              <a:t>library known as </a:t>
            </a:r>
            <a:r>
              <a:rPr lang="en-US" sz="2000" i="1" dirty="0">
                <a:solidFill>
                  <a:srgbClr val="FF0000"/>
                </a:solidFill>
                <a:cs typeface="Courier New" pitchFamily="49" charset="0"/>
              </a:rPr>
              <a:t>Swing components</a:t>
            </a:r>
            <a:r>
              <a:rPr lang="en-US" sz="2000" dirty="0">
                <a:cs typeface="Courier New" pitchFamily="49" charset="0"/>
              </a:rPr>
              <a:t>.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Blip>
                <a:blip r:embed="rId3"/>
              </a:buBlip>
            </a:pPr>
            <a:r>
              <a:rPr lang="en-US" sz="2000" dirty="0">
                <a:cs typeface="Courier New" pitchFamily="49" charset="0"/>
              </a:rPr>
              <a:t>Swing components are painted directly on canvases using Java code, except for components that are subclasses of </a:t>
            </a:r>
            <a:r>
              <a:rPr lang="en-US" sz="2000" u="sng" dirty="0" err="1">
                <a:cs typeface="Courier New" pitchFamily="49" charset="0"/>
              </a:rPr>
              <a:t>java.awt.Window</a:t>
            </a:r>
            <a:r>
              <a:rPr lang="en-US" sz="2000" dirty="0">
                <a:cs typeface="Courier New" pitchFamily="49" charset="0"/>
              </a:rPr>
              <a:t> or </a:t>
            </a:r>
            <a:r>
              <a:rPr lang="en-US" sz="2000" u="sng" dirty="0" err="1">
                <a:cs typeface="Courier New" pitchFamily="49" charset="0"/>
              </a:rPr>
              <a:t>java.awt.Panel</a:t>
            </a:r>
            <a:r>
              <a:rPr lang="en-US" sz="2000" dirty="0">
                <a:cs typeface="Courier New" pitchFamily="49" charset="0"/>
              </a:rPr>
              <a:t>, which must be drawn using native GUI on a specific platform.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Blip>
                <a:blip r:embed="rId3"/>
              </a:buBlip>
            </a:pPr>
            <a:r>
              <a:rPr lang="en-US" sz="2000" dirty="0">
                <a:cs typeface="Courier New" pitchFamily="49" charset="0"/>
              </a:rPr>
              <a:t>Swing components are </a:t>
            </a:r>
            <a:r>
              <a:rPr lang="en-US" sz="2000" dirty="0">
                <a:solidFill>
                  <a:srgbClr val="FF0000"/>
                </a:solidFill>
                <a:cs typeface="Courier New" pitchFamily="49" charset="0"/>
              </a:rPr>
              <a:t>less dependent </a:t>
            </a:r>
            <a:r>
              <a:rPr lang="en-US" sz="2000" dirty="0">
                <a:cs typeface="Courier New" pitchFamily="49" charset="0"/>
              </a:rPr>
              <a:t>on the </a:t>
            </a:r>
            <a:r>
              <a:rPr lang="en-US" sz="2000" dirty="0">
                <a:solidFill>
                  <a:srgbClr val="FF0000"/>
                </a:solidFill>
                <a:cs typeface="Courier New" pitchFamily="49" charset="0"/>
              </a:rPr>
              <a:t>target platform </a:t>
            </a:r>
            <a:r>
              <a:rPr lang="en-US" sz="2000" dirty="0">
                <a:cs typeface="Courier New" pitchFamily="49" charset="0"/>
              </a:rPr>
              <a:t>and use less of the </a:t>
            </a:r>
            <a:r>
              <a:rPr lang="en-US" sz="2000" dirty="0">
                <a:solidFill>
                  <a:srgbClr val="FF0000"/>
                </a:solidFill>
                <a:cs typeface="Courier New" pitchFamily="49" charset="0"/>
              </a:rPr>
              <a:t>native GUI resource.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Blip>
                <a:blip r:embed="rId3"/>
              </a:buBlip>
            </a:pPr>
            <a:r>
              <a:rPr lang="en-US" sz="2000" dirty="0">
                <a:cs typeface="Courier New" pitchFamily="49" charset="0"/>
              </a:rPr>
              <a:t>For this reason, Swing components that don’t rely on native GUI are referred to as </a:t>
            </a:r>
            <a:r>
              <a:rPr lang="en-US" sz="2000" i="1" dirty="0">
                <a:solidFill>
                  <a:srgbClr val="FF0000"/>
                </a:solidFill>
                <a:cs typeface="Courier New" pitchFamily="49" charset="0"/>
              </a:rPr>
              <a:t>lightweight components</a:t>
            </a:r>
            <a:r>
              <a:rPr lang="en-US" sz="2000" i="1" dirty="0">
                <a:cs typeface="Courier New" pitchFamily="49" charset="0"/>
              </a:rPr>
              <a:t>,</a:t>
            </a:r>
            <a:r>
              <a:rPr lang="en-US" sz="2000" dirty="0">
                <a:cs typeface="Courier New" pitchFamily="49" charset="0"/>
              </a:rPr>
              <a:t> and AWT components are referred to as </a:t>
            </a:r>
            <a:r>
              <a:rPr lang="en-US" sz="2000" i="1" dirty="0">
                <a:solidFill>
                  <a:srgbClr val="FF0000"/>
                </a:solidFill>
                <a:cs typeface="Courier New" pitchFamily="49" charset="0"/>
              </a:rPr>
              <a:t>heavyweight components</a:t>
            </a:r>
            <a:r>
              <a:rPr lang="en-US" sz="2000" dirty="0">
                <a:cs typeface="Courier New" pitchFamily="49" charset="0"/>
              </a:rPr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marL="742950" indent="-742950" algn="ctr" fontAlgn="auto">
              <a:spcAft>
                <a:spcPts val="0"/>
              </a:spcAft>
              <a:defRPr/>
            </a:pPr>
            <a:r>
              <a:rPr lang="en-US" sz="4800" b="1" dirty="0"/>
              <a:t>2. Ordinary Components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962DE5-25B9-4601-BA6F-2BD90EEB8F92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1024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14500"/>
            <a:ext cx="8229600" cy="4991100"/>
          </a:xfrm>
          <a:ln w="38100">
            <a:solidFill>
              <a:srgbClr val="00B0F0"/>
            </a:solidFill>
          </a:ln>
        </p:spPr>
        <p:txBody>
          <a:bodyPr numCol="2">
            <a:normAutofit fontScale="92500" lnSpcReduction="1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err="1"/>
              <a:t>JLabel</a:t>
            </a:r>
            <a:endParaRPr lang="en-US" sz="2800" dirty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err="1"/>
              <a:t>JButton</a:t>
            </a:r>
            <a:endParaRPr lang="en-US" sz="2800" dirty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err="1"/>
              <a:t>JCheckBox</a:t>
            </a:r>
            <a:endParaRPr lang="en-US" sz="2800" dirty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err="1"/>
              <a:t>JRadioButton</a:t>
            </a:r>
            <a:endParaRPr lang="en-US" sz="2800" dirty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err="1"/>
              <a:t>JScrollBar</a:t>
            </a:r>
            <a:endParaRPr lang="en-US" sz="2800" dirty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err="1"/>
              <a:t>JTextField</a:t>
            </a:r>
            <a:endParaRPr lang="en-US" sz="2800" dirty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err="1"/>
              <a:t>JPasswordField</a:t>
            </a:r>
            <a:endParaRPr lang="en-US" sz="2800" dirty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err="1" smtClean="0"/>
              <a:t>JTextArea</a:t>
            </a:r>
            <a:endParaRPr lang="en-US" sz="2800" dirty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err="1"/>
              <a:t>JComboBox</a:t>
            </a:r>
            <a:endParaRPr lang="en-US" sz="2800" dirty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err="1"/>
              <a:t>JTable</a:t>
            </a:r>
            <a:endParaRPr lang="en-US" sz="2800" dirty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err="1"/>
              <a:t>JTree</a:t>
            </a:r>
            <a:endParaRPr lang="en-US" sz="2800" dirty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err="1"/>
              <a:t>JSlider</a:t>
            </a:r>
            <a:endParaRPr lang="en-US" sz="2800" dirty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err="1" smtClean="0"/>
              <a:t>JTabbedPane</a:t>
            </a:r>
            <a:endParaRPr lang="en-US" sz="2800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err="1" smtClean="0"/>
              <a:t>Jmenu</a:t>
            </a:r>
            <a:endParaRPr lang="en-US" sz="2800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err="1" smtClean="0"/>
              <a:t>Jspinner</a:t>
            </a:r>
            <a:endParaRPr lang="en-US" sz="2800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err="1" smtClean="0"/>
              <a:t>JColorChooser</a:t>
            </a:r>
            <a:endParaRPr lang="en-US" sz="2800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err="1" smtClean="0"/>
              <a:t>JEditorPane</a:t>
            </a:r>
            <a:endParaRPr lang="en-US" sz="2800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err="1" smtClean="0"/>
              <a:t>JTextPane</a:t>
            </a:r>
            <a:endParaRPr lang="en-US" sz="2800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err="1" smtClean="0"/>
              <a:t>JFileChooser</a:t>
            </a:r>
            <a:endParaRPr lang="en-US" sz="2800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err="1" smtClean="0"/>
              <a:t>JProgressBar</a:t>
            </a:r>
            <a:endParaRPr lang="en-US" sz="2800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err="1" smtClean="0"/>
              <a:t>JDialog</a:t>
            </a:r>
            <a:endParaRPr lang="en-US" sz="2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25CC3A8C-F708-4D39-9FEE-5BD309163967}"/>
              </a:ext>
            </a:extLst>
          </p:cNvPr>
          <p:cNvSpPr txBox="1">
            <a:spLocks/>
          </p:cNvSpPr>
          <p:nvPr/>
        </p:nvSpPr>
        <p:spPr bwMode="auto">
          <a:xfrm>
            <a:off x="76200" y="1104900"/>
            <a:ext cx="8915400" cy="4953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273050" indent="-273050" algn="l" rtl="0" fontAlgn="base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fontAlgn="base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/>
              <a:t>Here is Some of the basic </a:t>
            </a:r>
            <a:r>
              <a:rPr lang="en-US" sz="2400" dirty="0" err="1">
                <a:solidFill>
                  <a:srgbClr val="FF0000"/>
                </a:solidFill>
              </a:rPr>
              <a:t>JComponents</a:t>
            </a:r>
            <a:r>
              <a:rPr lang="en-US" sz="2400" dirty="0"/>
              <a:t> in which the user directly inputs data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/>
              <a:t>JLabel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56908-428C-44B1-B0C2-BEA6FCEFEFE2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56326" name="Content Placeholder 2"/>
          <p:cNvSpPr>
            <a:spLocks noGrp="1"/>
          </p:cNvSpPr>
          <p:nvPr>
            <p:ph sz="quarter" idx="1"/>
          </p:nvPr>
        </p:nvSpPr>
        <p:spPr>
          <a:xfrm>
            <a:off x="146050" y="1066800"/>
            <a:ext cx="8851900" cy="5638800"/>
          </a:xfrm>
          <a:ln w="38100">
            <a:solidFill>
              <a:srgbClr val="00B0F0"/>
            </a:solidFill>
          </a:ln>
        </p:spPr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label </a:t>
            </a:r>
            <a:r>
              <a:rPr lang="en-US" dirty="0"/>
              <a:t>is a display area for a short text, an image, or both. </a:t>
            </a:r>
            <a:endParaRPr lang="en-US" sz="2800" dirty="0"/>
          </a:p>
          <a:p>
            <a:r>
              <a:rPr lang="en-US" sz="2800" dirty="0"/>
              <a:t>With the </a:t>
            </a:r>
            <a:r>
              <a:rPr lang="en-US" sz="2800" dirty="0" err="1">
                <a:hlinkClick r:id="rId3"/>
              </a:rPr>
              <a:t>JLabel</a:t>
            </a:r>
            <a:r>
              <a:rPr lang="en-US" sz="2800" dirty="0"/>
              <a:t> class, you can display </a:t>
            </a:r>
            <a:r>
              <a:rPr lang="en-US" sz="2800" dirty="0">
                <a:solidFill>
                  <a:srgbClr val="FF0000"/>
                </a:solidFill>
              </a:rPr>
              <a:t>un-selectable</a:t>
            </a:r>
            <a:r>
              <a:rPr lang="en-US" sz="2800" dirty="0"/>
              <a:t> text and images.</a:t>
            </a:r>
          </a:p>
          <a:p>
            <a:r>
              <a:rPr lang="en-US" sz="2800" dirty="0" err="1"/>
              <a:t>JFrame</a:t>
            </a:r>
            <a:r>
              <a:rPr lang="en-US" sz="2800" dirty="0"/>
              <a:t> frame = new </a:t>
            </a:r>
            <a:r>
              <a:rPr lang="en-US" sz="2800" dirty="0" err="1"/>
              <a:t>JFrame</a:t>
            </a:r>
            <a:r>
              <a:rPr lang="en-US" sz="2800" dirty="0"/>
              <a:t>();</a:t>
            </a:r>
          </a:p>
          <a:p>
            <a:r>
              <a:rPr lang="en-US" sz="2800" dirty="0" err="1">
                <a:solidFill>
                  <a:srgbClr val="3333FF"/>
                </a:solidFill>
              </a:rPr>
              <a:t>JLabel</a:t>
            </a:r>
            <a:r>
              <a:rPr lang="en-US" sz="2800" dirty="0">
                <a:solidFill>
                  <a:srgbClr val="3333FF"/>
                </a:solidFill>
              </a:rPr>
              <a:t> label = new </a:t>
            </a:r>
            <a:r>
              <a:rPr lang="en-US" sz="2800" dirty="0" err="1">
                <a:solidFill>
                  <a:srgbClr val="3333FF"/>
                </a:solidFill>
              </a:rPr>
              <a:t>JLable</a:t>
            </a:r>
            <a:r>
              <a:rPr lang="en-US" sz="2800" dirty="0">
                <a:solidFill>
                  <a:srgbClr val="3333FF"/>
                </a:solidFill>
              </a:rPr>
              <a:t>(“Name”)</a:t>
            </a:r>
          </a:p>
          <a:p>
            <a:r>
              <a:rPr lang="en-US" sz="2800" dirty="0" err="1">
                <a:solidFill>
                  <a:srgbClr val="3333FF"/>
                </a:solidFill>
              </a:rPr>
              <a:t>frame.add</a:t>
            </a:r>
            <a:r>
              <a:rPr lang="en-US" sz="2800" dirty="0">
                <a:solidFill>
                  <a:srgbClr val="3333FF"/>
                </a:solidFill>
              </a:rPr>
              <a:t>(label);</a:t>
            </a:r>
          </a:p>
        </p:txBody>
      </p:sp>
      <p:pic>
        <p:nvPicPr>
          <p:cNvPr id="56327" name="Picture 4"/>
          <p:cNvPicPr>
            <a:picLocks noChangeAspect="1" noChangeArrowheads="1"/>
          </p:cNvPicPr>
          <p:nvPr/>
        </p:nvPicPr>
        <p:blipFill>
          <a:blip r:embed="rId4" cstate="print"/>
          <a:srcRect l="40063" t="57742" r="19391" b="16814"/>
          <a:stretch>
            <a:fillRect/>
          </a:stretch>
        </p:blipFill>
        <p:spPr bwMode="auto">
          <a:xfrm>
            <a:off x="2590800" y="3962400"/>
            <a:ext cx="6324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7316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/>
              <a:t>JButton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721FA8-3FD9-46F9-979C-3AC10A5C4220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5735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5029200"/>
          </a:xfrm>
          <a:ln w="38100">
            <a:solidFill>
              <a:srgbClr val="00B0F0"/>
            </a:solidFill>
          </a:ln>
        </p:spPr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button </a:t>
            </a:r>
            <a:r>
              <a:rPr lang="en-US" dirty="0"/>
              <a:t>is a component that </a:t>
            </a:r>
            <a:r>
              <a:rPr lang="en-US" dirty="0">
                <a:solidFill>
                  <a:srgbClr val="FF0000"/>
                </a:solidFill>
              </a:rPr>
              <a:t>triggers an action </a:t>
            </a:r>
            <a:r>
              <a:rPr lang="en-US" dirty="0"/>
              <a:t>when clicked.</a:t>
            </a:r>
            <a:endParaRPr lang="en-US" sz="2800" dirty="0"/>
          </a:p>
          <a:p>
            <a:r>
              <a:rPr lang="en-US" sz="2800" dirty="0"/>
              <a:t>There are a few steps in using a button: declaring it, creating it, adding it to a container (the content pane or a </a:t>
            </a:r>
            <a:r>
              <a:rPr lang="en-US" sz="2800" dirty="0" err="1"/>
              <a:t>JPanel</a:t>
            </a:r>
            <a:r>
              <a:rPr lang="en-US" sz="2800" dirty="0"/>
              <a:t>), and adding a listener that has code to execute when the user clicks on the button.</a:t>
            </a:r>
            <a:endParaRPr lang="en-US" sz="2800" dirty="0">
              <a:solidFill>
                <a:srgbClr val="3333FF"/>
              </a:solidFill>
            </a:endParaRPr>
          </a:p>
        </p:txBody>
      </p:sp>
      <p:pic>
        <p:nvPicPr>
          <p:cNvPr id="573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3312" y="3215542"/>
            <a:ext cx="32464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2" name="Rectangle 4"/>
          <p:cNvSpPr>
            <a:spLocks noChangeArrowheads="1"/>
          </p:cNvSpPr>
          <p:nvPr/>
        </p:nvSpPr>
        <p:spPr bwMode="auto">
          <a:xfrm>
            <a:off x="533400" y="5334000"/>
            <a:ext cx="7315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 Unicode MS" pitchFamily="34" charset="-128"/>
                <a:ea typeface="Calibri" pitchFamily="34" charset="0"/>
                <a:cs typeface="Courier New" pitchFamily="49" charset="0"/>
              </a:rPr>
              <a:t>JButton btn =</a:t>
            </a:r>
            <a:r>
              <a:rPr lang="en-US" sz="20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ourier New" pitchFamily="49" charset="0"/>
              </a:rPr>
              <a:t> </a:t>
            </a:r>
            <a:r>
              <a:rPr lang="en-US" sz="2000" b="1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new JButton(</a:t>
            </a:r>
            <a:r>
              <a:rPr lang="en-US" sz="2000" b="1" i="1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text</a:t>
            </a:r>
            <a:r>
              <a:rPr lang="en-US" sz="2000" b="1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)</a:t>
            </a:r>
            <a:r>
              <a:rPr lang="en-US" sz="200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;</a:t>
            </a:r>
            <a:r>
              <a:rPr lang="en-US" sz="20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ourier New" pitchFamily="49" charset="0"/>
              </a:rPr>
              <a:t> </a:t>
            </a:r>
            <a:r>
              <a:rPr lang="en-US" sz="200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/>
            </a:r>
            <a:br>
              <a:rPr lang="en-US" sz="200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</a:br>
            <a:r>
              <a:rPr lang="en-US" sz="2000">
                <a:solidFill>
                  <a:srgbClr val="000000"/>
                </a:solidFill>
                <a:latin typeface="Arial Unicode MS" pitchFamily="34" charset="-128"/>
                <a:ea typeface="Calibri" pitchFamily="34" charset="0"/>
                <a:cs typeface="Courier New" pitchFamily="49" charset="0"/>
              </a:rPr>
              <a:t>JButton btn =</a:t>
            </a:r>
            <a:r>
              <a:rPr lang="en-US" sz="20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ourier New" pitchFamily="49" charset="0"/>
              </a:rPr>
              <a:t> </a:t>
            </a:r>
            <a:r>
              <a:rPr lang="en-US" sz="2000" b="1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new  JButton(</a:t>
            </a:r>
            <a:r>
              <a:rPr lang="en-US" sz="2000" b="1" i="1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text</a:t>
            </a:r>
            <a:r>
              <a:rPr lang="en-US" sz="2000" b="1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,</a:t>
            </a:r>
            <a:r>
              <a:rPr lang="en-US" sz="2000" b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ourier New" pitchFamily="49" charset="0"/>
              </a:rPr>
              <a:t> </a:t>
            </a:r>
            <a:r>
              <a:rPr lang="en-US" sz="2000" b="1" i="1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image</a:t>
            </a:r>
            <a:r>
              <a:rPr lang="en-US" sz="2000" b="1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)</a:t>
            </a:r>
            <a:r>
              <a:rPr lang="en-US" sz="200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;</a:t>
            </a:r>
            <a:r>
              <a:rPr lang="en-US" sz="20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ourier New" pitchFamily="49" charset="0"/>
              </a:rPr>
              <a:t> </a:t>
            </a:r>
            <a:r>
              <a:rPr lang="en-US" sz="200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/>
            </a:r>
            <a:br>
              <a:rPr lang="en-US" sz="200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</a:br>
            <a:r>
              <a:rPr lang="en-US" sz="2000">
                <a:solidFill>
                  <a:srgbClr val="000000"/>
                </a:solidFill>
                <a:latin typeface="Arial Unicode MS" pitchFamily="34" charset="-128"/>
                <a:ea typeface="Calibri" pitchFamily="34" charset="0"/>
                <a:cs typeface="Courier New" pitchFamily="49" charset="0"/>
              </a:rPr>
              <a:t>JButton btn =</a:t>
            </a:r>
            <a:r>
              <a:rPr lang="en-US" sz="20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ourier New" pitchFamily="49" charset="0"/>
              </a:rPr>
              <a:t> </a:t>
            </a:r>
            <a:r>
              <a:rPr lang="en-US" sz="2000" b="1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new JButton(</a:t>
            </a:r>
            <a:r>
              <a:rPr lang="en-US" sz="2000" b="1" i="1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image</a:t>
            </a:r>
            <a:r>
              <a:rPr lang="en-US" sz="2000" b="1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)</a:t>
            </a:r>
            <a:r>
              <a:rPr lang="en-US" sz="200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;</a:t>
            </a:r>
            <a:endParaRPr lang="en-US" sz="2000">
              <a:latin typeface="Calibri" pitchFamily="34" charset="0"/>
              <a:ea typeface="Calibri" pitchFamily="34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7316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/>
              <a:t>JButton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61541D-6E92-4B5A-87E7-4548DB626908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58375" name="Text Box 2"/>
          <p:cNvSpPr txBox="1">
            <a:spLocks noChangeArrowheads="1"/>
          </p:cNvSpPr>
          <p:nvPr/>
        </p:nvSpPr>
        <p:spPr bwMode="auto">
          <a:xfrm>
            <a:off x="152400" y="1371600"/>
            <a:ext cx="8839200" cy="480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/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 lvl="1"/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JButton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mybtn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new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JButton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("Do Something");</a:t>
            </a:r>
          </a:p>
          <a:p>
            <a:pPr lvl="1"/>
            <a:endParaRPr lang="en-US" sz="2000" dirty="0">
              <a:solidFill>
                <a:srgbClr val="000000"/>
              </a:solidFill>
              <a:latin typeface="Courier New" pitchFamily="49" charset="0"/>
            </a:endParaRPr>
          </a:p>
          <a:p>
            <a:pPr lvl="1"/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mybtn.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addActionListener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(new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ActionListener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() {</a:t>
            </a:r>
          </a:p>
          <a:p>
            <a:pPr lvl="1"/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public void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actionPerformed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ActionEvent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e) {</a:t>
            </a:r>
            <a:endParaRPr lang="en-US" sz="2000" dirty="0">
              <a:solidFill>
                <a:srgbClr val="000000"/>
              </a:solidFill>
              <a:latin typeface="Courier New" pitchFamily="49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    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doMyAction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();  // 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code to execute when button is pressed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        }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    }</a:t>
            </a:r>
          </a:p>
          <a:p>
            <a:pPr lvl="1"/>
            <a:endParaRPr lang="en-US" sz="2000" dirty="0">
              <a:solidFill>
                <a:srgbClr val="000000"/>
              </a:solidFill>
              <a:latin typeface="Courier New" pitchFamily="49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. . .</a:t>
            </a:r>
          </a:p>
          <a:p>
            <a:pPr lvl="1"/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JPanel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 content = new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JPanel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content.add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mybtn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); 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// add the button to a </a:t>
            </a:r>
            <a:r>
              <a:rPr lang="en-US" sz="1400" dirty="0" err="1">
                <a:solidFill>
                  <a:srgbClr val="000000"/>
                </a:solidFill>
                <a:latin typeface="Courier New" pitchFamily="49" charset="0"/>
              </a:rPr>
              <a:t>JPanel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 New" pitchFamily="49" charset="0"/>
              </a:rPr>
              <a:t>eg,content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).</a:t>
            </a:r>
            <a:endParaRPr lang="en-US" sz="1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7316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/>
              <a:t>JCheckBox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3DCAB2-D190-42A7-91EF-4488885D1DF6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59398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763000" cy="5029200"/>
          </a:xfrm>
          <a:ln w="38100">
            <a:solidFill>
              <a:srgbClr val="00B0F0"/>
            </a:solidFill>
          </a:ln>
        </p:spPr>
        <p:txBody>
          <a:bodyPr/>
          <a:lstStyle/>
          <a:p>
            <a:r>
              <a:rPr lang="en-US" sz="2800" dirty="0" err="1"/>
              <a:t>JCheckBox</a:t>
            </a:r>
            <a:r>
              <a:rPr lang="en-US" sz="2800" dirty="0"/>
              <a:t> is a widget that has </a:t>
            </a:r>
            <a:r>
              <a:rPr lang="en-US" sz="2800" dirty="0">
                <a:solidFill>
                  <a:srgbClr val="FF0000"/>
                </a:solidFill>
              </a:rPr>
              <a:t>two </a:t>
            </a:r>
            <a:r>
              <a:rPr lang="en-US" sz="2800" dirty="0"/>
              <a:t>states. </a:t>
            </a:r>
            <a:r>
              <a:rPr lang="en-US" sz="2800" dirty="0">
                <a:solidFill>
                  <a:srgbClr val="FF0000"/>
                </a:solidFill>
              </a:rPr>
              <a:t>On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FF0000"/>
                </a:solidFill>
              </a:rPr>
              <a:t>Off</a:t>
            </a:r>
            <a:r>
              <a:rPr lang="en-US" sz="2800" dirty="0"/>
              <a:t>. </a:t>
            </a:r>
          </a:p>
          <a:p>
            <a:r>
              <a:rPr lang="en-US" sz="2800" dirty="0"/>
              <a:t>It is a box with a label.</a:t>
            </a:r>
          </a:p>
          <a:p>
            <a:r>
              <a:rPr lang="en-US" sz="2800" dirty="0"/>
              <a:t>If the checkbox is checked, it is represented by a tick in a box.</a:t>
            </a:r>
          </a:p>
          <a:p>
            <a:r>
              <a:rPr lang="en-US" sz="2800" dirty="0" err="1">
                <a:solidFill>
                  <a:srgbClr val="3333FF"/>
                </a:solidFill>
              </a:rPr>
              <a:t>JCheckBox</a:t>
            </a:r>
            <a:r>
              <a:rPr lang="en-US" sz="2800" dirty="0">
                <a:solidFill>
                  <a:srgbClr val="3333FF"/>
                </a:solidFill>
              </a:rPr>
              <a:t> box = new </a:t>
            </a:r>
            <a:r>
              <a:rPr lang="en-US" sz="2800" dirty="0" err="1">
                <a:solidFill>
                  <a:srgbClr val="3333FF"/>
                </a:solidFill>
              </a:rPr>
              <a:t>JCheckBox</a:t>
            </a:r>
            <a:r>
              <a:rPr lang="en-US" sz="2800" dirty="0">
                <a:solidFill>
                  <a:srgbClr val="3333FF"/>
                </a:solidFill>
              </a:rPr>
              <a:t>()</a:t>
            </a:r>
          </a:p>
        </p:txBody>
      </p:sp>
      <p:sp>
        <p:nvSpPr>
          <p:cNvPr id="5939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3886200" y="3429000"/>
            <a:ext cx="4419600" cy="3276600"/>
            <a:chOff x="6660" y="5400"/>
            <a:chExt cx="3288" cy="2554"/>
          </a:xfrm>
        </p:grpSpPr>
        <p:pic>
          <p:nvPicPr>
            <p:cNvPr id="5940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60" y="5400"/>
              <a:ext cx="3288" cy="2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0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43663" t="56471" r="7594" b="8449"/>
            <a:stretch>
              <a:fillRect/>
            </a:stretch>
          </p:blipFill>
          <p:spPr bwMode="auto">
            <a:xfrm>
              <a:off x="7740" y="5912"/>
              <a:ext cx="1603" cy="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7316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/>
              <a:t>JCheckBox</a:t>
            </a:r>
            <a:r>
              <a:rPr lang="en-US" b="1" dirty="0"/>
              <a:t>…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39C1BE-D16B-42C4-8422-8A583234F5C7}" type="slidenum">
              <a:rPr lang="en-US"/>
              <a:pPr>
                <a:defRPr/>
              </a:pPr>
              <a:t>45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</p:nvPr>
        </p:nvGraphicFramePr>
        <p:xfrm>
          <a:off x="228600" y="1447800"/>
          <a:ext cx="8686800" cy="5257800"/>
        </p:xfrm>
        <a:graphic>
          <a:graphicData uri="http://schemas.openxmlformats.org/drawingml/2006/table">
            <a:tbl>
              <a:tblPr/>
              <a:tblGrid>
                <a:gridCol w="2895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9210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latin typeface="Book Antiqua"/>
                          <a:ea typeface="Times New Roman"/>
                          <a:cs typeface="Courier New"/>
                        </a:rPr>
                        <a:t>Constructors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latin typeface="Book Antiqua"/>
                          <a:ea typeface="Times New Roman"/>
                          <a:cs typeface="Courier New"/>
                        </a:rPr>
                        <a:t>cb</a:t>
                      </a:r>
                      <a:r>
                        <a:rPr lang="en-US" sz="1100">
                          <a:latin typeface="Book Antiqua"/>
                          <a:ea typeface="Times New Roman"/>
                          <a:cs typeface="Courier New"/>
                        </a:rPr>
                        <a:t> =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Book Antiqua"/>
                          <a:ea typeface="Times New Roman"/>
                          <a:cs typeface="Courier New"/>
                        </a:rPr>
                        <a:t>new</a:t>
                      </a:r>
                      <a:r>
                        <a:rPr lang="en-US" sz="1100">
                          <a:latin typeface="Book Antiqua"/>
                          <a:ea typeface="Times New Roman"/>
                          <a:cs typeface="Courier New"/>
                        </a:rPr>
                        <a:t> JCheckBox(text);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Book Antiqua"/>
                          <a:ea typeface="Times New Roman"/>
                          <a:cs typeface="Courier New"/>
                        </a:rPr>
                        <a:t>Creates check box, initially unchecked.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 err="1">
                          <a:latin typeface="Book Antiqua"/>
                          <a:ea typeface="Times New Roman"/>
                          <a:cs typeface="Courier New"/>
                        </a:rPr>
                        <a:t>cb</a:t>
                      </a:r>
                      <a:r>
                        <a:rPr lang="en-US" sz="1100" dirty="0">
                          <a:latin typeface="Book Antiqua"/>
                          <a:ea typeface="Times New Roman"/>
                          <a:cs typeface="Courier New"/>
                        </a:rPr>
                        <a:t> = 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Book Antiqua"/>
                          <a:ea typeface="Times New Roman"/>
                          <a:cs typeface="Courier New"/>
                        </a:rPr>
                        <a:t>new</a:t>
                      </a:r>
                      <a:r>
                        <a:rPr lang="en-US" sz="1100">
                          <a:latin typeface="Book Antiqua"/>
                          <a:ea typeface="Times New Roman"/>
                          <a:cs typeface="Courier New"/>
                        </a:rPr>
                        <a:t> JCheckBox(text, state);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Book Antiqua"/>
                          <a:ea typeface="Times New Roman"/>
                          <a:cs typeface="Courier New"/>
                        </a:rPr>
                        <a:t>Creates check box, checked or not depending on </a:t>
                      </a:r>
                      <a:r>
                        <a:rPr lang="en-US" sz="1100" i="1" dirty="0">
                          <a:latin typeface="Book Antiqua"/>
                          <a:ea typeface="Times New Roman"/>
                          <a:cs typeface="Courier New"/>
                        </a:rPr>
                        <a:t>state</a:t>
                      </a:r>
                      <a:r>
                        <a:rPr lang="en-US" sz="1100" dirty="0">
                          <a:latin typeface="Book Antiqua"/>
                          <a:ea typeface="Times New Roman"/>
                          <a:cs typeface="Courier New"/>
                        </a:rPr>
                        <a:t>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210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latin typeface="Book Antiqua"/>
                          <a:ea typeface="Times New Roman"/>
                          <a:cs typeface="Courier New"/>
                        </a:rPr>
                        <a:t>Methods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latin typeface="Book Antiqua"/>
                          <a:ea typeface="Times New Roman"/>
                          <a:cs typeface="Courier New"/>
                        </a:rPr>
                        <a:t>state</a:t>
                      </a:r>
                      <a:r>
                        <a:rPr lang="en-US" sz="1100">
                          <a:latin typeface="Book Antiqua"/>
                          <a:ea typeface="Times New Roman"/>
                          <a:cs typeface="Courier New"/>
                        </a:rPr>
                        <a:t> =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 err="1">
                          <a:latin typeface="Book Antiqua"/>
                          <a:ea typeface="Times New Roman"/>
                          <a:cs typeface="Courier New"/>
                        </a:rPr>
                        <a:t>cb</a:t>
                      </a:r>
                      <a:r>
                        <a:rPr lang="en-US" sz="1100" dirty="0" err="1">
                          <a:latin typeface="Book Antiqua"/>
                          <a:ea typeface="Times New Roman"/>
                          <a:cs typeface="Courier New"/>
                        </a:rPr>
                        <a:t>.</a:t>
                      </a:r>
                      <a:r>
                        <a:rPr lang="en-US" sz="1100" b="1" dirty="0" err="1">
                          <a:latin typeface="Book Antiqua"/>
                          <a:ea typeface="Times New Roman"/>
                          <a:cs typeface="Courier New"/>
                        </a:rPr>
                        <a:t>isSelected</a:t>
                      </a:r>
                      <a:r>
                        <a:rPr lang="en-US" sz="1100" dirty="0">
                          <a:latin typeface="Book Antiqua"/>
                          <a:ea typeface="Times New Roman"/>
                          <a:cs typeface="Courier New"/>
                        </a:rPr>
                        <a:t>();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Book Antiqua"/>
                          <a:ea typeface="Times New Roman"/>
                          <a:cs typeface="Courier New"/>
                        </a:rPr>
                        <a:t>Returns true if the check box is checked.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Book Antiqua"/>
                          <a:ea typeface="Times New Roman"/>
                          <a:cs typeface="Courier New"/>
                        </a:rPr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 err="1">
                          <a:latin typeface="Book Antiqua"/>
                          <a:ea typeface="Times New Roman"/>
                          <a:cs typeface="Courier New"/>
                        </a:rPr>
                        <a:t>cb</a:t>
                      </a:r>
                      <a:r>
                        <a:rPr lang="en-US" sz="1100" dirty="0" err="1">
                          <a:latin typeface="Book Antiqua"/>
                          <a:ea typeface="Times New Roman"/>
                          <a:cs typeface="Courier New"/>
                        </a:rPr>
                        <a:t>.</a:t>
                      </a:r>
                      <a:r>
                        <a:rPr lang="en-US" sz="1100" b="1" dirty="0" err="1">
                          <a:latin typeface="Book Antiqua"/>
                          <a:ea typeface="Times New Roman"/>
                          <a:cs typeface="Courier New"/>
                        </a:rPr>
                        <a:t>setSelected</a:t>
                      </a:r>
                      <a:r>
                        <a:rPr lang="en-US" sz="1100" dirty="0">
                          <a:latin typeface="Book Antiqua"/>
                          <a:ea typeface="Times New Roman"/>
                          <a:cs typeface="Courier New"/>
                        </a:rPr>
                        <a:t>(</a:t>
                      </a:r>
                      <a:r>
                        <a:rPr lang="en-US" sz="1100" i="1" dirty="0">
                          <a:latin typeface="Book Antiqua"/>
                          <a:ea typeface="Times New Roman"/>
                          <a:cs typeface="Courier New"/>
                        </a:rPr>
                        <a:t>state</a:t>
                      </a:r>
                      <a:r>
                        <a:rPr lang="en-US" sz="1100" dirty="0">
                          <a:latin typeface="Book Antiqua"/>
                          <a:ea typeface="Times New Roman"/>
                          <a:cs typeface="Courier New"/>
                        </a:rPr>
                        <a:t>);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Book Antiqua"/>
                          <a:ea typeface="Times New Roman"/>
                          <a:cs typeface="Courier New"/>
                        </a:rPr>
                        <a:t>Checks (true) or </a:t>
                      </a:r>
                      <a:r>
                        <a:rPr lang="en-US" sz="1100" dirty="0" err="1">
                          <a:latin typeface="Book Antiqua"/>
                          <a:ea typeface="Times New Roman"/>
                          <a:cs typeface="Courier New"/>
                        </a:rPr>
                        <a:t>unchecks</a:t>
                      </a:r>
                      <a:r>
                        <a:rPr lang="en-US" sz="1100" dirty="0">
                          <a:latin typeface="Book Antiqua"/>
                          <a:ea typeface="Times New Roman"/>
                          <a:cs typeface="Courier New"/>
                        </a:rPr>
                        <a:t> check box.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684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Book Antiqua"/>
                          <a:ea typeface="Times New Roman"/>
                          <a:cs typeface="Courier New"/>
                        </a:rPr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latin typeface="Book Antiqua"/>
                          <a:ea typeface="Times New Roman"/>
                          <a:cs typeface="Courier New"/>
                        </a:rPr>
                        <a:t>cb</a:t>
                      </a:r>
                      <a:r>
                        <a:rPr lang="en-US" sz="1100">
                          <a:latin typeface="Book Antiqua"/>
                          <a:ea typeface="Times New Roman"/>
                          <a:cs typeface="Courier New"/>
                        </a:rPr>
                        <a:t>.</a:t>
                      </a:r>
                      <a:r>
                        <a:rPr lang="en-US" sz="1100" b="1">
                          <a:latin typeface="Book Antiqua"/>
                          <a:ea typeface="Times New Roman"/>
                          <a:cs typeface="Courier New"/>
                        </a:rPr>
                        <a:t>addActionListener</a:t>
                      </a:r>
                      <a:r>
                        <a:rPr lang="en-US" sz="1100">
                          <a:latin typeface="Book Antiqua"/>
                          <a:ea typeface="Times New Roman"/>
                          <a:cs typeface="Courier New"/>
                        </a:rPr>
                        <a:t>(</a:t>
                      </a:r>
                      <a:r>
                        <a:rPr lang="en-US" sz="1100" i="1">
                          <a:latin typeface="Book Antiqua"/>
                          <a:ea typeface="Times New Roman"/>
                          <a:cs typeface="Courier New"/>
                        </a:rPr>
                        <a:t>action-listener</a:t>
                      </a:r>
                      <a:r>
                        <a:rPr lang="en-US" sz="1100">
                          <a:latin typeface="Book Antiqua"/>
                          <a:ea typeface="Times New Roman"/>
                          <a:cs typeface="Courier New"/>
                        </a:rPr>
                        <a:t>);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Book Antiqua"/>
                          <a:ea typeface="Times New Roman"/>
                          <a:cs typeface="Courier New"/>
                        </a:rPr>
                        <a:t>Adds an action listener to the radio button. The action listener will be called if button is selected.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684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Book Antiqua"/>
                          <a:ea typeface="Times New Roman"/>
                          <a:cs typeface="Courier New"/>
                        </a:rPr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latin typeface="Book Antiqua"/>
                          <a:ea typeface="Times New Roman"/>
                          <a:cs typeface="Courier New"/>
                        </a:rPr>
                        <a:t>cb</a:t>
                      </a:r>
                      <a:r>
                        <a:rPr lang="en-US" sz="1100">
                          <a:latin typeface="Book Antiqua"/>
                          <a:ea typeface="Times New Roman"/>
                          <a:cs typeface="Courier New"/>
                        </a:rPr>
                        <a:t>.</a:t>
                      </a:r>
                      <a:r>
                        <a:rPr lang="en-US" sz="1100" b="1">
                          <a:latin typeface="Book Antiqua"/>
                          <a:ea typeface="Times New Roman"/>
                          <a:cs typeface="Courier New"/>
                        </a:rPr>
                        <a:t>addItemListener</a:t>
                      </a:r>
                      <a:r>
                        <a:rPr lang="en-US" sz="1100">
                          <a:latin typeface="Book Antiqua"/>
                          <a:ea typeface="Times New Roman"/>
                          <a:cs typeface="Courier New"/>
                        </a:rPr>
                        <a:t>(</a:t>
                      </a:r>
                      <a:r>
                        <a:rPr lang="en-US" sz="1100" i="1">
                          <a:latin typeface="Book Antiqua"/>
                          <a:ea typeface="Times New Roman"/>
                          <a:cs typeface="Courier New"/>
                        </a:rPr>
                        <a:t>item-listener</a:t>
                      </a:r>
                      <a:r>
                        <a:rPr lang="en-US" sz="1100">
                          <a:latin typeface="Book Antiqua"/>
                          <a:ea typeface="Times New Roman"/>
                          <a:cs typeface="Courier New"/>
                        </a:rPr>
                        <a:t>);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Book Antiqua"/>
                          <a:ea typeface="Times New Roman"/>
                          <a:cs typeface="Courier New"/>
                        </a:rPr>
                        <a:t>Add an item listener to a radio button. The item listener will be called if the button is selected or deselected.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044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7316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/>
              <a:t>JRadioButton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3346F-66F3-41DA-BEB5-550F7703841B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6144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5029200"/>
          </a:xfrm>
          <a:ln w="38100">
            <a:solidFill>
              <a:srgbClr val="00B0F0"/>
            </a:solidFill>
          </a:ln>
        </p:spPr>
        <p:txBody>
          <a:bodyPr/>
          <a:lstStyle/>
          <a:p>
            <a:r>
              <a:rPr lang="en-US" sz="2800" dirty="0"/>
              <a:t>Radio buttons are groups of buttons in which only one button at a time can be selected.</a:t>
            </a:r>
          </a:p>
          <a:p>
            <a:endParaRPr lang="en-US" sz="2800" dirty="0">
              <a:solidFill>
                <a:srgbClr val="3333FF"/>
              </a:solidFill>
            </a:endParaRPr>
          </a:p>
        </p:txBody>
      </p:sp>
      <p:sp>
        <p:nvSpPr>
          <p:cNvPr id="6144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4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4343400" y="2438400"/>
            <a:ext cx="4038600" cy="3886200"/>
            <a:chOff x="4680" y="10620"/>
            <a:chExt cx="4293" cy="2934"/>
          </a:xfrm>
        </p:grpSpPr>
        <p:pic>
          <p:nvPicPr>
            <p:cNvPr id="614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80" y="10620"/>
              <a:ext cx="4293" cy="2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5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38007" t="56471" r="7260" b="8331"/>
            <a:stretch>
              <a:fillRect/>
            </a:stretch>
          </p:blipFill>
          <p:spPr bwMode="auto">
            <a:xfrm>
              <a:off x="6300" y="11354"/>
              <a:ext cx="2160" cy="1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7316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/>
              <a:t>JRadioButton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BFA6B-E83D-46C4-A494-3F98B6B71A03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6247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4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473" name="Text Box 2"/>
          <p:cNvSpPr txBox="1">
            <a:spLocks noChangeArrowheads="1"/>
          </p:cNvSpPr>
          <p:nvPr/>
        </p:nvSpPr>
        <p:spPr bwMode="auto">
          <a:xfrm>
            <a:off x="457200" y="1676400"/>
            <a:ext cx="8229600" cy="449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1">
              <a:spcAft>
                <a:spcPts val="1000"/>
              </a:spcAft>
            </a:pPr>
            <a:r>
              <a:rPr lang="en-US" sz="2000" dirty="0">
                <a:solidFill>
                  <a:srgbClr val="FFFFFF"/>
                </a:solidFill>
                <a:latin typeface="Courier New" pitchFamily="49" charset="0"/>
              </a:rPr>
              <a:t>    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JRadioButton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 bird = </a:t>
            </a:r>
            <a:r>
              <a:rPr lang="en-US" sz="2000" dirty="0">
                <a:solidFill>
                  <a:srgbClr val="7F0055"/>
                </a:solidFill>
                <a:latin typeface="Courier New" pitchFamily="49" charset="0"/>
              </a:rPr>
              <a:t>new 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JRadioButton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dirty="0">
                <a:solidFill>
                  <a:srgbClr val="2A00FF"/>
                </a:solidFill>
                <a:latin typeface="Courier New" pitchFamily="49" charset="0"/>
              </a:rPr>
              <a:t>"Bird"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r>
              <a:rPr lang="en-US" sz="2000" dirty="0">
                <a:latin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</a:rPr>
            </a:br>
            <a:r>
              <a:rPr lang="en-US" sz="2000" dirty="0">
                <a:solidFill>
                  <a:srgbClr val="FFFFFF"/>
                </a:solidFill>
                <a:latin typeface="Courier New" pitchFamily="49" charset="0"/>
              </a:rPr>
              <a:t>    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JRadioButton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 cat = </a:t>
            </a:r>
            <a:r>
              <a:rPr lang="en-US" sz="2000" dirty="0">
                <a:solidFill>
                  <a:srgbClr val="7F0055"/>
                </a:solidFill>
                <a:latin typeface="Courier New" pitchFamily="49" charset="0"/>
              </a:rPr>
              <a:t>new 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JRadioButton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dirty="0">
                <a:solidFill>
                  <a:srgbClr val="2A00FF"/>
                </a:solidFill>
                <a:latin typeface="Courier New" pitchFamily="49" charset="0"/>
              </a:rPr>
              <a:t>"Cat"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r>
              <a:rPr lang="en-US" sz="2000" dirty="0">
                <a:latin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</a:rPr>
            </a:br>
            <a:r>
              <a:rPr lang="en-US" sz="2000" dirty="0">
                <a:solidFill>
                  <a:srgbClr val="FFFFFF"/>
                </a:solidFill>
                <a:latin typeface="Courier New" pitchFamily="49" charset="0"/>
              </a:rPr>
              <a:t>    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JRadioButton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 dog = </a:t>
            </a:r>
            <a:r>
              <a:rPr lang="en-US" sz="2000" dirty="0">
                <a:solidFill>
                  <a:srgbClr val="7F0055"/>
                </a:solidFill>
                <a:latin typeface="Courier New" pitchFamily="49" charset="0"/>
              </a:rPr>
              <a:t>new 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JRadioButton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dirty="0">
                <a:solidFill>
                  <a:srgbClr val="2A00FF"/>
                </a:solidFill>
                <a:latin typeface="Courier New" pitchFamily="49" charset="0"/>
              </a:rPr>
              <a:t>"Dog"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lvl="1"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ButtonGroup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 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bg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 = </a:t>
            </a:r>
            <a:r>
              <a:rPr lang="en-US" sz="2000" dirty="0">
                <a:solidFill>
                  <a:srgbClr val="7F0055"/>
                </a:solidFill>
                <a:latin typeface="Courier New" pitchFamily="49" charset="0"/>
              </a:rPr>
              <a:t>new 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ButtonGroup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r>
              <a:rPr lang="en-US" sz="2000" dirty="0">
                <a:latin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</a:rPr>
            </a:br>
            <a:r>
              <a:rPr lang="en-US" sz="2000" dirty="0">
                <a:solidFill>
                  <a:srgbClr val="FFFFFF"/>
                </a:solidFill>
                <a:latin typeface="Courier New" pitchFamily="49" charset="0"/>
              </a:rPr>
              <a:t>    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bg.add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(bird);</a:t>
            </a:r>
            <a:r>
              <a:rPr lang="en-US" sz="2000" dirty="0">
                <a:latin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</a:rPr>
            </a:br>
            <a:r>
              <a:rPr lang="en-US" sz="2000" dirty="0">
                <a:solidFill>
                  <a:srgbClr val="FFFFFF"/>
                </a:solidFill>
                <a:latin typeface="Courier New" pitchFamily="49" charset="0"/>
              </a:rPr>
              <a:t>    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bg.add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(cat);</a:t>
            </a:r>
            <a:r>
              <a:rPr lang="en-US" sz="2000" dirty="0">
                <a:latin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</a:rPr>
            </a:br>
            <a:r>
              <a:rPr lang="en-US" sz="2000" dirty="0">
                <a:solidFill>
                  <a:srgbClr val="FFFFFF"/>
                </a:solidFill>
                <a:latin typeface="Courier New" pitchFamily="49" charset="0"/>
              </a:rPr>
              <a:t>    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bg.add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(dog);</a:t>
            </a:r>
            <a:endParaRPr lang="en-US" sz="2000" dirty="0">
              <a:latin typeface="Times New Roman" pitchFamily="18" charset="0"/>
            </a:endParaRPr>
          </a:p>
          <a:p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5"/>
            <a:ext cx="8229600" cy="72389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/>
              <a:t>JTextField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4EF58-AE8D-42D9-A12F-AA9F3C701144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63494" name="Content Placeholder 2"/>
          <p:cNvSpPr>
            <a:spLocks noGrp="1"/>
          </p:cNvSpPr>
          <p:nvPr>
            <p:ph sz="quarter" idx="1"/>
          </p:nvPr>
        </p:nvSpPr>
        <p:spPr>
          <a:xfrm>
            <a:off x="146050" y="952504"/>
            <a:ext cx="8851900" cy="5714996"/>
          </a:xfrm>
          <a:ln w="38100">
            <a:solidFill>
              <a:srgbClr val="00B0F0"/>
            </a:solidFill>
          </a:ln>
        </p:spPr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text field </a:t>
            </a:r>
            <a:r>
              <a:rPr lang="en-US" dirty="0"/>
              <a:t>can be used to enter or display a string.</a:t>
            </a:r>
            <a:r>
              <a:rPr lang="en-US" sz="2800" dirty="0"/>
              <a:t> </a:t>
            </a:r>
            <a:br>
              <a:rPr lang="en-US" sz="2800" dirty="0"/>
            </a:br>
            <a:endParaRPr lang="en-US" sz="2800" dirty="0">
              <a:solidFill>
                <a:srgbClr val="3333FF"/>
              </a:solidFill>
            </a:endParaRPr>
          </a:p>
        </p:txBody>
      </p:sp>
      <p:sp>
        <p:nvSpPr>
          <p:cNvPr id="6349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4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63497" name="Picture 16"/>
          <p:cNvPicPr>
            <a:picLocks noChangeAspect="1" noChangeArrowheads="1"/>
          </p:cNvPicPr>
          <p:nvPr/>
        </p:nvPicPr>
        <p:blipFill>
          <a:blip r:embed="rId3" cstate="print"/>
          <a:srcRect l="20441" t="57916" r="47202" b="31447"/>
          <a:stretch>
            <a:fillRect/>
          </a:stretch>
        </p:blipFill>
        <p:spPr bwMode="auto">
          <a:xfrm>
            <a:off x="457200" y="1676400"/>
            <a:ext cx="4476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5562600"/>
            <a:ext cx="431165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9" name="AutoShape 3"/>
          <p:cNvSpPr>
            <a:spLocks noChangeArrowheads="1"/>
          </p:cNvSpPr>
          <p:nvPr/>
        </p:nvSpPr>
        <p:spPr bwMode="auto">
          <a:xfrm>
            <a:off x="533400" y="2819400"/>
            <a:ext cx="8077200" cy="2667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lvl="1">
              <a:spcAft>
                <a:spcPts val="1000"/>
              </a:spcAft>
            </a:pPr>
            <a:r>
              <a:rPr lang="en-US" dirty="0">
                <a:solidFill>
                  <a:srgbClr val="FFFFFF"/>
                </a:solidFill>
                <a:latin typeface="Courier New" pitchFamily="49" charset="0"/>
              </a:rPr>
              <a:t>    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JTextField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firstName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 = </a:t>
            </a:r>
            <a:r>
              <a:rPr lang="en-US" dirty="0">
                <a:solidFill>
                  <a:srgbClr val="7F0055"/>
                </a:solidFill>
                <a:latin typeface="Courier New" pitchFamily="49" charset="0"/>
              </a:rPr>
              <a:t>new 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JTextField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(20);</a:t>
            </a:r>
          </a:p>
          <a:p>
            <a:pPr lvl="1">
              <a:spcAft>
                <a:spcPts val="1000"/>
              </a:spcAft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JTextField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surName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 = </a:t>
            </a:r>
            <a:r>
              <a:rPr lang="en-US" dirty="0">
                <a:solidFill>
                  <a:srgbClr val="7F0055"/>
                </a:solidFill>
                <a:latin typeface="Courier New" pitchFamily="49" charset="0"/>
              </a:rPr>
              <a:t>new 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JTextField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(20);</a:t>
            </a:r>
          </a:p>
          <a:p>
            <a:pPr lvl="1">
              <a:spcAft>
                <a:spcPts val="1000"/>
              </a:spcAft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JTextField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 address = </a:t>
            </a:r>
            <a:r>
              <a:rPr lang="en-US" dirty="0">
                <a:solidFill>
                  <a:srgbClr val="7F0055"/>
                </a:solidFill>
                <a:latin typeface="Courier New" pitchFamily="49" charset="0"/>
              </a:rPr>
              <a:t>new 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JTextField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(60);</a:t>
            </a:r>
          </a:p>
          <a:p>
            <a:pPr lvl="1">
              <a:spcAft>
                <a:spcPts val="1000"/>
              </a:spcAft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JPanel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p=new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JPanel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();	</a:t>
            </a:r>
          </a:p>
          <a:p>
            <a:pPr lvl="1">
              <a:spcAft>
                <a:spcPts val="1000"/>
              </a:spcAft>
            </a:pPr>
            <a:r>
              <a:rPr lang="en-US" dirty="0">
                <a:solidFill>
                  <a:srgbClr val="FFFFFF"/>
                </a:solidFill>
                <a:latin typeface="Courier New" pitchFamily="49" charset="0"/>
              </a:rPr>
              <a:t>    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p.add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firstName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r>
              <a:rPr lang="en-US" dirty="0">
                <a:latin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</a:rPr>
            </a:br>
            <a:r>
              <a:rPr lang="en-US" dirty="0">
                <a:solidFill>
                  <a:srgbClr val="FFFFFF"/>
                </a:solidFill>
                <a:latin typeface="Courier New" pitchFamily="49" charset="0"/>
              </a:rPr>
              <a:t>    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p.add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surName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r>
              <a:rPr lang="en-US" dirty="0">
                <a:latin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</a:rPr>
            </a:br>
            <a:r>
              <a:rPr lang="en-US" dirty="0">
                <a:solidFill>
                  <a:srgbClr val="FFFFFF"/>
                </a:solidFill>
                <a:latin typeface="Courier New" pitchFamily="49" charset="0"/>
              </a:rPr>
              <a:t>    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p.add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(address);</a:t>
            </a:r>
            <a:endParaRPr lang="en-US" dirty="0">
              <a:latin typeface="Times New Roman" pitchFamily="18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7316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/>
              <a:t>JPasswordField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7C78C-521B-4714-BAD5-62E16FA856DD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6451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45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4521" name="AutoShape 3"/>
          <p:cNvSpPr>
            <a:spLocks noChangeArrowheads="1"/>
          </p:cNvSpPr>
          <p:nvPr/>
        </p:nvSpPr>
        <p:spPr bwMode="auto">
          <a:xfrm>
            <a:off x="609600" y="3581400"/>
            <a:ext cx="8077200" cy="1752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b="1" dirty="0" err="1">
                <a:latin typeface="Calibri" pitchFamily="34" charset="0"/>
              </a:rPr>
              <a:t>JPasswordField</a:t>
            </a:r>
            <a:r>
              <a:rPr lang="en-US" b="1" dirty="0">
                <a:latin typeface="Calibri" pitchFamily="34" charset="0"/>
              </a:rPr>
              <a:t> </a:t>
            </a:r>
            <a:r>
              <a:rPr lang="en-US" b="1" dirty="0" err="1">
                <a:latin typeface="Calibri" pitchFamily="34" charset="0"/>
              </a:rPr>
              <a:t>userName</a:t>
            </a:r>
            <a:r>
              <a:rPr lang="en-US" b="1" dirty="0">
                <a:latin typeface="Calibri" pitchFamily="34" charset="0"/>
              </a:rPr>
              <a:t> = new </a:t>
            </a:r>
            <a:r>
              <a:rPr lang="en-US" b="1" dirty="0" err="1">
                <a:latin typeface="Calibri" pitchFamily="34" charset="0"/>
              </a:rPr>
              <a:t>JPasswordField</a:t>
            </a:r>
            <a:r>
              <a:rPr lang="en-US" b="1" dirty="0">
                <a:latin typeface="Calibri" pitchFamily="34" charset="0"/>
              </a:rPr>
              <a:t>(20);</a:t>
            </a:r>
            <a:endParaRPr lang="en-US" sz="2400" dirty="0">
              <a:latin typeface="Calibri" pitchFamily="34" charset="0"/>
            </a:endParaRPr>
          </a:p>
          <a:p>
            <a:r>
              <a:rPr lang="en-US" b="1" dirty="0" err="1">
                <a:latin typeface="Calibri" pitchFamily="34" charset="0"/>
              </a:rPr>
              <a:t>JFrame</a:t>
            </a:r>
            <a:r>
              <a:rPr lang="en-US" b="1" dirty="0">
                <a:latin typeface="Calibri" pitchFamily="34" charset="0"/>
              </a:rPr>
              <a:t> f=new </a:t>
            </a:r>
            <a:r>
              <a:rPr lang="en-US" b="1" dirty="0" err="1">
                <a:latin typeface="Calibri" pitchFamily="34" charset="0"/>
              </a:rPr>
              <a:t>JFrame</a:t>
            </a:r>
            <a:r>
              <a:rPr lang="en-US" b="1" dirty="0">
                <a:latin typeface="Calibri" pitchFamily="34" charset="0"/>
              </a:rPr>
              <a:t>(“Example 01”);	//you may use another container</a:t>
            </a:r>
            <a:endParaRPr lang="en-US" sz="2400" dirty="0">
              <a:latin typeface="Calibri" pitchFamily="34" charset="0"/>
            </a:endParaRPr>
          </a:p>
          <a:p>
            <a:r>
              <a:rPr lang="en-US" b="1" dirty="0" err="1">
                <a:latin typeface="Calibri" pitchFamily="34" charset="0"/>
              </a:rPr>
              <a:t>f.add</a:t>
            </a:r>
            <a:r>
              <a:rPr lang="en-US" b="1" dirty="0">
                <a:latin typeface="Calibri" pitchFamily="34" charset="0"/>
              </a:rPr>
              <a:t>(</a:t>
            </a:r>
            <a:r>
              <a:rPr lang="en-US" b="1" dirty="0" err="1">
                <a:latin typeface="Calibri" pitchFamily="34" charset="0"/>
              </a:rPr>
              <a:t>userName</a:t>
            </a:r>
            <a:r>
              <a:rPr lang="en-US" b="1" dirty="0">
                <a:latin typeface="Calibri" pitchFamily="34" charset="0"/>
              </a:rPr>
              <a:t>);//adds the password field to a container</a:t>
            </a:r>
            <a:endParaRPr lang="en-US" sz="2400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645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609600" y="1600200"/>
            <a:ext cx="4953000" cy="1905000"/>
            <a:chOff x="4048" y="10980"/>
            <a:chExt cx="6212" cy="2527"/>
          </a:xfrm>
        </p:grpSpPr>
        <p:pic>
          <p:nvPicPr>
            <p:cNvPr id="64526" name="Picture 19"/>
            <p:cNvPicPr>
              <a:picLocks noChangeAspect="1" noChangeArrowheads="1"/>
            </p:cNvPicPr>
            <p:nvPr/>
          </p:nvPicPr>
          <p:blipFill>
            <a:blip r:embed="rId3" cstate="print"/>
            <a:srcRect l="37979" t="30052" r="30193" b="45691"/>
            <a:stretch>
              <a:fillRect/>
            </a:stretch>
          </p:blipFill>
          <p:spPr bwMode="auto">
            <a:xfrm>
              <a:off x="4048" y="11225"/>
              <a:ext cx="4143" cy="2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2"/>
            <p:cNvGrpSpPr>
              <a:grpSpLocks/>
            </p:cNvGrpSpPr>
            <p:nvPr/>
          </p:nvGrpSpPr>
          <p:grpSpPr bwMode="auto">
            <a:xfrm>
              <a:off x="7200" y="10980"/>
              <a:ext cx="3060" cy="900"/>
              <a:chOff x="7200" y="10980"/>
              <a:chExt cx="3060" cy="900"/>
            </a:xfrm>
          </p:grpSpPr>
          <p:sp>
            <p:nvSpPr>
              <p:cNvPr id="64528" name="Line 4"/>
              <p:cNvSpPr>
                <a:spLocks noChangeShapeType="1"/>
              </p:cNvSpPr>
              <p:nvPr/>
            </p:nvSpPr>
            <p:spPr bwMode="auto">
              <a:xfrm flipV="1">
                <a:off x="7200" y="11340"/>
                <a:ext cx="144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29" name="Rectangle 3"/>
              <p:cNvSpPr>
                <a:spLocks noChangeArrowheads="1"/>
              </p:cNvSpPr>
              <p:nvPr/>
            </p:nvSpPr>
            <p:spPr bwMode="auto">
              <a:xfrm>
                <a:off x="8640" y="10980"/>
                <a:ext cx="1620" cy="7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sz="1200">
                    <a:latin typeface="Calibri" pitchFamily="34" charset="0"/>
                    <a:cs typeface="Times New Roman" pitchFamily="18" charset="0"/>
                  </a:rPr>
                  <a:t>Password field</a:t>
                </a:r>
                <a:endParaRPr lang="en-US">
                  <a:latin typeface="Calibri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1701800"/>
          <a:ext cx="8763000" cy="458317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791000"/>
                <a:gridCol w="3972000"/>
              </a:tblGrid>
              <a:tr h="34002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Java AWT</a:t>
                      </a:r>
                    </a:p>
                  </a:txBody>
                  <a:tcPr marL="46713" marR="46713" marT="23356" marB="233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Java Swing</a:t>
                      </a:r>
                    </a:p>
                  </a:txBody>
                  <a:tcPr marL="46713" marR="46713" marT="23356" marB="23356" anchor="ctr"/>
                </a:tc>
              </a:tr>
              <a:tr h="706601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/>
                        <a:t>AWT components are </a:t>
                      </a:r>
                      <a:r>
                        <a:rPr lang="en-US" sz="2000" b="1" dirty="0"/>
                        <a:t>platform-dependent</a:t>
                      </a:r>
                      <a:r>
                        <a:rPr lang="en-US" sz="2000" dirty="0"/>
                        <a:t>.</a:t>
                      </a:r>
                    </a:p>
                  </a:txBody>
                  <a:tcPr marL="46713" marR="46713" marT="23356" marB="23356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/>
                        <a:t>Java swing components are </a:t>
                      </a:r>
                      <a:r>
                        <a:rPr lang="en-US" sz="2000" b="1" dirty="0"/>
                        <a:t>platform-independent.</a:t>
                      </a:r>
                    </a:p>
                  </a:txBody>
                  <a:tcPr marL="46713" marR="46713" marT="23356" marB="23356" anchor="ctr"/>
                </a:tc>
              </a:tr>
              <a:tr h="380477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/>
                        <a:t>AWT components are </a:t>
                      </a:r>
                      <a:r>
                        <a:rPr lang="en-US" sz="2000" b="1" dirty="0"/>
                        <a:t>heavyweight</a:t>
                      </a:r>
                      <a:r>
                        <a:rPr lang="en-US" sz="2000" dirty="0"/>
                        <a:t>.</a:t>
                      </a:r>
                    </a:p>
                  </a:txBody>
                  <a:tcPr marL="46713" marR="46713" marT="23356" marB="23356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/>
                        <a:t>Swing components are </a:t>
                      </a:r>
                      <a:r>
                        <a:rPr lang="en-US" sz="2000" b="1" dirty="0"/>
                        <a:t>lightweight</a:t>
                      </a:r>
                      <a:r>
                        <a:rPr lang="en-US" sz="2000" dirty="0"/>
                        <a:t>.</a:t>
                      </a:r>
                    </a:p>
                  </a:txBody>
                  <a:tcPr marL="46713" marR="46713" marT="23356" marB="23356" anchor="ctr"/>
                </a:tc>
              </a:tr>
              <a:tr h="543539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/>
                        <a:t>AWT </a:t>
                      </a:r>
                      <a:r>
                        <a:rPr lang="en-US" sz="2000" b="1" dirty="0"/>
                        <a:t>doesn't support pluggable look and feel</a:t>
                      </a:r>
                      <a:r>
                        <a:rPr lang="en-US" sz="2000" dirty="0"/>
                        <a:t>.</a:t>
                      </a:r>
                    </a:p>
                  </a:txBody>
                  <a:tcPr marL="46713" marR="46713" marT="23356" marB="23356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/>
                        <a:t>Swing </a:t>
                      </a:r>
                      <a:r>
                        <a:rPr lang="en-US" sz="2000" b="1" dirty="0"/>
                        <a:t>supports pluggable look and feel.</a:t>
                      </a:r>
                    </a:p>
                  </a:txBody>
                  <a:tcPr marL="46713" marR="46713" marT="23356" marB="23356" anchor="ctr"/>
                </a:tc>
              </a:tr>
              <a:tr h="1116671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/>
                        <a:t>AWT provides </a:t>
                      </a:r>
                      <a:r>
                        <a:rPr lang="en-US" sz="2000" b="1" dirty="0"/>
                        <a:t>less components </a:t>
                      </a:r>
                      <a:r>
                        <a:rPr lang="en-US" sz="2000" dirty="0"/>
                        <a:t>than Swing.</a:t>
                      </a:r>
                    </a:p>
                  </a:txBody>
                  <a:tcPr marL="46713" marR="46713" marT="23356" marB="23356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/>
                        <a:t>Swing provides </a:t>
                      </a:r>
                      <a:r>
                        <a:rPr lang="en-US" sz="2000" b="1" dirty="0"/>
                        <a:t>more powerful components</a:t>
                      </a:r>
                      <a:r>
                        <a:rPr lang="en-US" sz="2000" dirty="0"/>
                        <a:t> such as tables, lists, </a:t>
                      </a:r>
                      <a:r>
                        <a:rPr lang="en-US" sz="2000" dirty="0" err="1"/>
                        <a:t>scrollpanes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colorchooser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tabbedpane</a:t>
                      </a:r>
                      <a:r>
                        <a:rPr lang="en-US" sz="2000" dirty="0"/>
                        <a:t> etc. </a:t>
                      </a:r>
                    </a:p>
                  </a:txBody>
                  <a:tcPr marL="46713" marR="46713" marT="23356" marB="23356" anchor="ctr"/>
                </a:tc>
              </a:tr>
              <a:tr h="1371600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/>
                        <a:t>AWT </a:t>
                      </a:r>
                      <a:r>
                        <a:rPr lang="en-US" sz="2000" b="1" dirty="0"/>
                        <a:t>doesn't follows MVC</a:t>
                      </a:r>
                      <a:r>
                        <a:rPr lang="en-US" sz="2000" dirty="0"/>
                        <a:t>(Model View Controller) where model represents data, view represents presentation and controller acts as an interface between model and view.</a:t>
                      </a:r>
                    </a:p>
                  </a:txBody>
                  <a:tcPr marL="46713" marR="46713" marT="23356" marB="23356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/>
                        <a:t>Swing </a:t>
                      </a:r>
                      <a:r>
                        <a:rPr lang="en-US" sz="2000" b="1" dirty="0"/>
                        <a:t>follows MVC</a:t>
                      </a:r>
                      <a:r>
                        <a:rPr lang="en-US" sz="2000" dirty="0"/>
                        <a:t>. </a:t>
                      </a:r>
                    </a:p>
                  </a:txBody>
                  <a:tcPr marL="46713" marR="46713" marT="23356" marB="23356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793A4-874C-4AF4-A3B1-3C015C9D75F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Swing vs. AWT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199"/>
            <a:ext cx="8229600" cy="864171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/>
              <a:t>JTextArea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E89CA-021A-4D99-AEAE-06CB2352D5CB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65542" name="Content Placeholder 2"/>
          <p:cNvSpPr>
            <a:spLocks noGrp="1"/>
          </p:cNvSpPr>
          <p:nvPr>
            <p:ph sz="quarter" idx="1"/>
          </p:nvPr>
        </p:nvSpPr>
        <p:spPr>
          <a:xfrm>
            <a:off x="146050" y="990600"/>
            <a:ext cx="8851900" cy="5676880"/>
          </a:xfrm>
          <a:ln w="38100">
            <a:solidFill>
              <a:srgbClr val="00B0F0"/>
            </a:solidFill>
          </a:ln>
        </p:spPr>
        <p:txBody>
          <a:bodyPr/>
          <a:lstStyle/>
          <a:p>
            <a:r>
              <a:rPr lang="en-US" i="1" dirty="0"/>
              <a:t>A </a:t>
            </a:r>
            <a:r>
              <a:rPr lang="en-US" b="1" dirty="0" err="1"/>
              <a:t>JTextArea</a:t>
            </a:r>
            <a:r>
              <a:rPr lang="en-US" b="1" dirty="0"/>
              <a:t> </a:t>
            </a:r>
            <a:r>
              <a:rPr lang="en-US" i="1" dirty="0"/>
              <a:t>enables the user to </a:t>
            </a:r>
            <a:r>
              <a:rPr lang="en-US" i="1" dirty="0">
                <a:solidFill>
                  <a:srgbClr val="FF0000"/>
                </a:solidFill>
              </a:rPr>
              <a:t>enter multiple lines </a:t>
            </a:r>
            <a:r>
              <a:rPr lang="en-US" i="1" dirty="0"/>
              <a:t>of text</a:t>
            </a:r>
            <a:r>
              <a:rPr lang="en-US" sz="2800" dirty="0"/>
              <a:t> </a:t>
            </a:r>
            <a:endParaRPr lang="en-US" sz="2800" dirty="0">
              <a:solidFill>
                <a:srgbClr val="3333FF"/>
              </a:solidFill>
            </a:endParaRPr>
          </a:p>
        </p:txBody>
      </p:sp>
      <p:sp>
        <p:nvSpPr>
          <p:cNvPr id="6554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55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655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752600"/>
            <a:ext cx="34956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3733800" y="1676400"/>
            <a:ext cx="3433763" cy="1676400"/>
            <a:chOff x="5393" y="6867"/>
            <a:chExt cx="4687" cy="1467"/>
          </a:xfrm>
        </p:grpSpPr>
        <p:cxnSp>
          <p:nvCxnSpPr>
            <p:cNvPr id="65549" name="AutoShape 4"/>
            <p:cNvCxnSpPr>
              <a:cxnSpLocks noChangeShapeType="1"/>
            </p:cNvCxnSpPr>
            <p:nvPr/>
          </p:nvCxnSpPr>
          <p:spPr bwMode="auto">
            <a:xfrm flipH="1">
              <a:off x="5393" y="7112"/>
              <a:ext cx="1195" cy="23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65550" name="AutoShape 5"/>
            <p:cNvSpPr>
              <a:spLocks noChangeArrowheads="1"/>
            </p:cNvSpPr>
            <p:nvPr/>
          </p:nvSpPr>
          <p:spPr bwMode="auto">
            <a:xfrm>
              <a:off x="6588" y="6867"/>
              <a:ext cx="1209" cy="47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1100">
                  <a:latin typeface="Calibri" pitchFamily="34" charset="0"/>
                </a:rPr>
                <a:t>Text Area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65551" name="AutoShape 6"/>
            <p:cNvSpPr>
              <a:spLocks noChangeArrowheads="1"/>
            </p:cNvSpPr>
            <p:nvPr/>
          </p:nvSpPr>
          <p:spPr bwMode="auto">
            <a:xfrm>
              <a:off x="7363" y="7858"/>
              <a:ext cx="2717" cy="47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1100">
                  <a:latin typeface="Calibri" pitchFamily="34" charset="0"/>
                </a:rPr>
                <a:t>Effect of Scroll Pane</a:t>
              </a:r>
              <a:endParaRPr lang="en-US">
                <a:latin typeface="Calibri" pitchFamily="34" charset="0"/>
              </a:endParaRPr>
            </a:p>
          </p:txBody>
        </p:sp>
        <p:cxnSp>
          <p:nvCxnSpPr>
            <p:cNvPr id="65552" name="AutoShape 7"/>
            <p:cNvCxnSpPr>
              <a:cxnSpLocks noChangeShapeType="1"/>
            </p:cNvCxnSpPr>
            <p:nvPr/>
          </p:nvCxnSpPr>
          <p:spPr bwMode="auto">
            <a:xfrm flipH="1" flipV="1">
              <a:off x="5719" y="7737"/>
              <a:ext cx="1644" cy="35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65547" name="AutoShape 8"/>
          <p:cNvSpPr>
            <a:spLocks noChangeArrowheads="1"/>
          </p:cNvSpPr>
          <p:nvPr/>
        </p:nvSpPr>
        <p:spPr bwMode="auto">
          <a:xfrm>
            <a:off x="609600" y="3886200"/>
            <a:ext cx="8305800" cy="2667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2000" dirty="0" err="1">
                <a:latin typeface="Courier New" pitchFamily="49" charset="0"/>
              </a:rPr>
              <a:t>JTextArea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textArea</a:t>
            </a:r>
            <a:r>
              <a:rPr lang="en-US" sz="2000" dirty="0">
                <a:latin typeface="Courier New" pitchFamily="49" charset="0"/>
              </a:rPr>
              <a:t> = new </a:t>
            </a:r>
            <a:r>
              <a:rPr lang="en-US" sz="2000" dirty="0" err="1">
                <a:latin typeface="Courier New" pitchFamily="49" charset="0"/>
              </a:rPr>
              <a:t>JTextArea</a:t>
            </a:r>
            <a:r>
              <a:rPr lang="en-US" sz="2000" dirty="0">
                <a:latin typeface="Courier New" pitchFamily="49" charset="0"/>
              </a:rPr>
              <a:t>(5, 20);</a:t>
            </a:r>
          </a:p>
          <a:p>
            <a:r>
              <a:rPr lang="en-US" sz="2000" dirty="0" err="1">
                <a:latin typeface="Courier New" pitchFamily="49" charset="0"/>
              </a:rPr>
              <a:t>JScrollPane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scrollPane</a:t>
            </a:r>
            <a:r>
              <a:rPr lang="en-US" sz="2000" dirty="0">
                <a:latin typeface="Courier New" pitchFamily="49" charset="0"/>
              </a:rPr>
              <a:t> = new </a:t>
            </a:r>
            <a:r>
              <a:rPr lang="en-US" sz="2000" dirty="0" err="1">
                <a:latin typeface="Courier New" pitchFamily="49" charset="0"/>
              </a:rPr>
              <a:t>JScrollPane</a:t>
            </a:r>
            <a:r>
              <a:rPr lang="en-US" sz="2000" dirty="0">
                <a:latin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</a:rPr>
              <a:t>textArea</a:t>
            </a:r>
            <a:r>
              <a:rPr lang="en-US" sz="2000" dirty="0">
                <a:latin typeface="Courier New" pitchFamily="49" charset="0"/>
              </a:rPr>
              <a:t>); </a:t>
            </a:r>
          </a:p>
          <a:p>
            <a:r>
              <a:rPr lang="en-US" sz="2000" dirty="0" err="1">
                <a:latin typeface="Courier New" pitchFamily="49" charset="0"/>
              </a:rPr>
              <a:t>textArea.setEditable</a:t>
            </a:r>
            <a:r>
              <a:rPr lang="en-US" sz="2000" dirty="0">
                <a:latin typeface="Courier New" pitchFamily="49" charset="0"/>
              </a:rPr>
              <a:t>(true);</a:t>
            </a:r>
          </a:p>
          <a:p>
            <a:r>
              <a:rPr lang="en-US" sz="2000" dirty="0" err="1">
                <a:latin typeface="Courier New" pitchFamily="49" charset="0"/>
              </a:rPr>
              <a:t>JPanel</a:t>
            </a:r>
            <a:r>
              <a:rPr lang="en-US" sz="2000" dirty="0">
                <a:latin typeface="Courier New" pitchFamily="49" charset="0"/>
              </a:rPr>
              <a:t> p=new </a:t>
            </a:r>
            <a:r>
              <a:rPr lang="en-US" sz="2000" dirty="0" err="1">
                <a:latin typeface="Courier New" pitchFamily="49" charset="0"/>
              </a:rPr>
              <a:t>JPanel</a:t>
            </a:r>
            <a:r>
              <a:rPr lang="en-US" sz="2000" dirty="0">
                <a:latin typeface="Courier New" pitchFamily="49" charset="0"/>
              </a:rPr>
              <a:t>();</a:t>
            </a:r>
          </a:p>
          <a:p>
            <a:r>
              <a:rPr lang="en-US" sz="2000" dirty="0" err="1">
                <a:latin typeface="Courier New" pitchFamily="49" charset="0"/>
              </a:rPr>
              <a:t>p.add</a:t>
            </a:r>
            <a:r>
              <a:rPr lang="en-US" sz="2000" dirty="0">
                <a:latin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</a:rPr>
              <a:t>scrollPane</a:t>
            </a:r>
            <a:r>
              <a:rPr lang="en-US" sz="2000" dirty="0">
                <a:latin typeface="Courier New" pitchFamily="49" charset="0"/>
              </a:rPr>
              <a:t>);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39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/>
              <a:t>JTextArea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4E73E8-055C-4645-AD3A-C20CBDA7EC68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6656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65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665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9200"/>
            <a:ext cx="8458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199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/>
              <a:t>JComboBox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18A60-F601-499A-95BC-74E09A13C323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6759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75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67593" name="Picture 21"/>
          <p:cNvPicPr>
            <a:picLocks noChangeAspect="1" noChangeArrowheads="1"/>
          </p:cNvPicPr>
          <p:nvPr/>
        </p:nvPicPr>
        <p:blipFill>
          <a:blip r:embed="rId3" cstate="print"/>
          <a:srcRect l="25653" t="51106" r="24965" b="17677"/>
          <a:stretch>
            <a:fillRect/>
          </a:stretch>
        </p:blipFill>
        <p:spPr bwMode="auto">
          <a:xfrm>
            <a:off x="609600" y="20574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4038609E-0651-4BD9-BFA2-61AE7358E1F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46050" y="990599"/>
            <a:ext cx="8851900" cy="5676895"/>
          </a:xfrm>
          <a:ln w="38100">
            <a:solidFill>
              <a:srgbClr val="00B0F0"/>
            </a:solidFill>
          </a:ln>
        </p:spPr>
        <p:txBody>
          <a:bodyPr/>
          <a:lstStyle/>
          <a:p>
            <a:r>
              <a:rPr lang="en-US" i="1" dirty="0"/>
              <a:t>A </a:t>
            </a:r>
            <a:r>
              <a:rPr lang="en-US" dirty="0"/>
              <a:t>combo box</a:t>
            </a:r>
            <a:r>
              <a:rPr lang="en-US" i="1" dirty="0"/>
              <a:t>, also known as a </a:t>
            </a:r>
            <a:r>
              <a:rPr lang="en-US" dirty="0">
                <a:solidFill>
                  <a:srgbClr val="FF0000"/>
                </a:solidFill>
              </a:rPr>
              <a:t>choice list </a:t>
            </a:r>
            <a:r>
              <a:rPr lang="en-US" i="1" dirty="0"/>
              <a:t>or </a:t>
            </a:r>
            <a:r>
              <a:rPr lang="en-US" dirty="0">
                <a:solidFill>
                  <a:srgbClr val="FF0000"/>
                </a:solidFill>
              </a:rPr>
              <a:t>drop-down list</a:t>
            </a:r>
            <a:r>
              <a:rPr lang="en-US" i="1" dirty="0"/>
              <a:t>, contains a list of items from which the user can choose</a:t>
            </a:r>
            <a:r>
              <a:rPr lang="en-US" sz="2800" dirty="0"/>
              <a:t> </a:t>
            </a:r>
            <a:br>
              <a:rPr lang="en-US" sz="2800" dirty="0"/>
            </a:br>
            <a:endParaRPr lang="en-US" sz="2800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7316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/>
              <a:t>JComboBox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E12FB-825E-49D9-B97B-A3F6DB9A59AB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6861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86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8617" name="AutoShape 2"/>
          <p:cNvSpPr>
            <a:spLocks noChangeArrowheads="1"/>
          </p:cNvSpPr>
          <p:nvPr/>
        </p:nvSpPr>
        <p:spPr bwMode="auto">
          <a:xfrm>
            <a:off x="146050" y="1524000"/>
            <a:ext cx="8845550" cy="2362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Courier New" pitchFamily="49" charset="0"/>
              </a:rPr>
              <a:t>String[] pet = {"Bird", "Cat", "Dog", "Rabbit", "Pig"};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FF0000"/>
                </a:solidFill>
                <a:latin typeface="Courier New" pitchFamily="49" charset="0"/>
              </a:rPr>
              <a:t>	//Create the combo box, select item at index 4.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Courier New" pitchFamily="49" charset="0"/>
              </a:rPr>
              <a:t>	//Indices start at 0, so 4 specifies the pig.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Courier New" pitchFamily="49" charset="0"/>
              </a:rPr>
              <a:t>JComboBox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petList</a:t>
            </a:r>
            <a:r>
              <a:rPr lang="en-US" sz="2000" dirty="0">
                <a:latin typeface="Courier New" pitchFamily="49" charset="0"/>
              </a:rPr>
              <a:t> = new </a:t>
            </a:r>
            <a:r>
              <a:rPr lang="en-US" sz="2000" dirty="0" err="1">
                <a:latin typeface="Courier New" pitchFamily="49" charset="0"/>
              </a:rPr>
              <a:t>JComboBox</a:t>
            </a:r>
            <a:r>
              <a:rPr lang="en-US" sz="2000" dirty="0">
                <a:latin typeface="Courier New" pitchFamily="49" charset="0"/>
              </a:rPr>
              <a:t>(pet);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Courier New" pitchFamily="49" charset="0"/>
              </a:rPr>
              <a:t>petList.setSelectedIndex</a:t>
            </a:r>
            <a:r>
              <a:rPr lang="en-US" sz="2000" dirty="0">
                <a:latin typeface="Courier New" pitchFamily="49" charset="0"/>
              </a:rPr>
              <a:t>(4);</a:t>
            </a:r>
          </a:p>
          <a:p>
            <a:endParaRPr lang="en-US" sz="2000" dirty="0">
              <a:latin typeface="Calibri" pitchFamily="34" charset="0"/>
            </a:endParaRPr>
          </a:p>
        </p:txBody>
      </p:sp>
      <p:pic>
        <p:nvPicPr>
          <p:cNvPr id="686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038600"/>
            <a:ext cx="25146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114800"/>
            <a:ext cx="23622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198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/>
              <a:t>JList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C319B-990E-4928-B39F-52536B52E963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6963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96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69641" name="Picture 1"/>
          <p:cNvPicPr>
            <a:picLocks noChangeAspect="1" noChangeArrowheads="1"/>
          </p:cNvPicPr>
          <p:nvPr/>
        </p:nvPicPr>
        <p:blipFill>
          <a:blip r:embed="rId3" cstate="print"/>
          <a:srcRect l="851" t="1341" r="1039" b="23792"/>
          <a:stretch>
            <a:fillRect/>
          </a:stretch>
        </p:blipFill>
        <p:spPr bwMode="auto">
          <a:xfrm>
            <a:off x="3200400" y="4038600"/>
            <a:ext cx="42322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56E667DD-8BBA-4745-BD92-A23ADD6FF29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46050" y="990599"/>
            <a:ext cx="8851900" cy="5676895"/>
          </a:xfrm>
          <a:ln w="38100">
            <a:solidFill>
              <a:srgbClr val="00B0F0"/>
            </a:solidFill>
          </a:ln>
        </p:spPr>
        <p:txBody>
          <a:bodyPr/>
          <a:lstStyle/>
          <a:p>
            <a:pPr marL="60325" lvl="1"/>
            <a:r>
              <a:rPr lang="en-US" i="1" dirty="0"/>
              <a:t>A </a:t>
            </a:r>
            <a:r>
              <a:rPr lang="en-US" dirty="0"/>
              <a:t>list </a:t>
            </a:r>
            <a:r>
              <a:rPr lang="en-US" i="1" dirty="0"/>
              <a:t>is a component that basically performs the </a:t>
            </a:r>
            <a:r>
              <a:rPr lang="en-US" i="1" dirty="0">
                <a:solidFill>
                  <a:srgbClr val="FF0000"/>
                </a:solidFill>
              </a:rPr>
              <a:t>same function </a:t>
            </a:r>
            <a:r>
              <a:rPr lang="en-US" i="1" dirty="0"/>
              <a:t>as a </a:t>
            </a:r>
            <a:r>
              <a:rPr lang="en-US" i="1" dirty="0">
                <a:solidFill>
                  <a:srgbClr val="FF0000"/>
                </a:solidFill>
              </a:rPr>
              <a:t>combo box</a:t>
            </a:r>
            <a:r>
              <a:rPr lang="en-US" i="1" dirty="0"/>
              <a:t>, but it enables the user to choose a </a:t>
            </a:r>
            <a:r>
              <a:rPr lang="en-US" i="1" dirty="0">
                <a:solidFill>
                  <a:srgbClr val="FF0000"/>
                </a:solidFill>
              </a:rPr>
              <a:t>single value </a:t>
            </a:r>
            <a:r>
              <a:rPr lang="en-US" i="1" dirty="0"/>
              <a:t>or </a:t>
            </a:r>
            <a:r>
              <a:rPr lang="en-US" i="1" dirty="0">
                <a:solidFill>
                  <a:srgbClr val="FF0000"/>
                </a:solidFill>
              </a:rPr>
              <a:t>multiple values</a:t>
            </a:r>
            <a:r>
              <a:rPr lang="en-US" i="1" dirty="0"/>
              <a:t>.</a:t>
            </a:r>
          </a:p>
          <a:p>
            <a:pPr marL="0" lvl="1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sz="1900" dirty="0">
                <a:latin typeface="Courier New" pitchFamily="49" charset="0"/>
              </a:rPr>
              <a:t>String[] str = {"Math", "Computer", "Physics", "Chemistry"};</a:t>
            </a:r>
          </a:p>
          <a:p>
            <a:pPr marL="0" lvl="1" indent="0">
              <a:buNone/>
            </a:pPr>
            <a:r>
              <a:rPr lang="en-US" sz="1900" dirty="0">
                <a:latin typeface="Courier New" pitchFamily="49" charset="0"/>
              </a:rPr>
              <a:t> </a:t>
            </a:r>
            <a:r>
              <a:rPr lang="en-US" sz="1900" dirty="0" err="1">
                <a:latin typeface="Courier New" pitchFamily="49" charset="0"/>
              </a:rPr>
              <a:t>JList</a:t>
            </a:r>
            <a:r>
              <a:rPr lang="en-US" sz="1900" dirty="0">
                <a:latin typeface="Courier New" pitchFamily="49" charset="0"/>
              </a:rPr>
              <a:t> list=new </a:t>
            </a:r>
            <a:r>
              <a:rPr lang="en-US" sz="1900" dirty="0" err="1">
                <a:latin typeface="Courier New" pitchFamily="49" charset="0"/>
              </a:rPr>
              <a:t>JList</a:t>
            </a:r>
            <a:r>
              <a:rPr lang="en-US" sz="1900" dirty="0">
                <a:latin typeface="Courier New" pitchFamily="49" charset="0"/>
              </a:rPr>
              <a:t>(str);</a:t>
            </a:r>
          </a:p>
          <a:p>
            <a:pPr marL="0" lvl="1" indent="0">
              <a:buNone/>
            </a:pPr>
            <a:r>
              <a:rPr lang="en-US" sz="1900" dirty="0">
                <a:latin typeface="Courier New" pitchFamily="49" charset="0"/>
              </a:rPr>
              <a:t> </a:t>
            </a:r>
            <a:r>
              <a:rPr lang="en-US" sz="1900" dirty="0" err="1">
                <a:latin typeface="Courier New" pitchFamily="49" charset="0"/>
              </a:rPr>
              <a:t>JPanel</a:t>
            </a:r>
            <a:r>
              <a:rPr lang="en-US" sz="1900" dirty="0">
                <a:latin typeface="Courier New" pitchFamily="49" charset="0"/>
              </a:rPr>
              <a:t> p=new </a:t>
            </a:r>
            <a:r>
              <a:rPr lang="en-US" sz="1900" dirty="0" err="1">
                <a:latin typeface="Courier New" pitchFamily="49" charset="0"/>
              </a:rPr>
              <a:t>JPanel</a:t>
            </a:r>
            <a:r>
              <a:rPr lang="en-US" sz="1900" dirty="0">
                <a:latin typeface="Courier New" pitchFamily="49" charset="0"/>
              </a:rPr>
              <a:t>();</a:t>
            </a:r>
          </a:p>
          <a:p>
            <a:pPr marL="0" lvl="1" indent="0">
              <a:buNone/>
            </a:pPr>
            <a:r>
              <a:rPr lang="en-US" sz="1900" dirty="0">
                <a:latin typeface="Courier New" pitchFamily="49" charset="0"/>
              </a:rPr>
              <a:t> </a:t>
            </a:r>
            <a:r>
              <a:rPr lang="en-US" sz="1900" dirty="0" err="1">
                <a:latin typeface="Courier New" pitchFamily="49" charset="0"/>
              </a:rPr>
              <a:t>p.add</a:t>
            </a:r>
            <a:r>
              <a:rPr lang="en-US" sz="1900" dirty="0">
                <a:latin typeface="Courier New" pitchFamily="49" charset="0"/>
              </a:rPr>
              <a:t>(list);</a:t>
            </a:r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endParaRPr lang="en-US" sz="2800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7316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/>
              <a:t>JList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290DB-2169-4BF4-8D2E-6DCAFD60B678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7066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5029200"/>
          </a:xfrm>
          <a:ln w="38100">
            <a:solidFill>
              <a:srgbClr val="00B0F0"/>
            </a:solidFill>
          </a:ln>
        </p:spPr>
        <p:txBody>
          <a:bodyPr/>
          <a:lstStyle/>
          <a:p>
            <a:r>
              <a:rPr lang="en-US" sz="2800" dirty="0">
                <a:solidFill>
                  <a:srgbClr val="3333FF"/>
                </a:solidFill>
              </a:rPr>
              <a:t>Home work?</a:t>
            </a:r>
          </a:p>
        </p:txBody>
      </p:sp>
      <p:sp>
        <p:nvSpPr>
          <p:cNvPr id="7066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06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066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838200" y="2286000"/>
            <a:ext cx="7848600" cy="4191000"/>
            <a:chOff x="2250" y="4638"/>
            <a:chExt cx="7485" cy="2732"/>
          </a:xfrm>
        </p:grpSpPr>
        <p:pic>
          <p:nvPicPr>
            <p:cNvPr id="7066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50" y="4638"/>
              <a:ext cx="3845" cy="2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2"/>
            <p:cNvGrpSpPr>
              <a:grpSpLocks/>
            </p:cNvGrpSpPr>
            <p:nvPr/>
          </p:nvGrpSpPr>
          <p:grpSpPr bwMode="auto">
            <a:xfrm>
              <a:off x="4315" y="5108"/>
              <a:ext cx="5420" cy="2262"/>
              <a:chOff x="3505" y="5122"/>
              <a:chExt cx="5420" cy="2262"/>
            </a:xfrm>
          </p:grpSpPr>
          <p:sp>
            <p:nvSpPr>
              <p:cNvPr id="70670" name="Freeform 6"/>
              <p:cNvSpPr>
                <a:spLocks/>
              </p:cNvSpPr>
              <p:nvPr/>
            </p:nvSpPr>
            <p:spPr bwMode="auto">
              <a:xfrm>
                <a:off x="3505" y="6385"/>
                <a:ext cx="2418" cy="999"/>
              </a:xfrm>
              <a:custGeom>
                <a:avLst/>
                <a:gdLst>
                  <a:gd name="T0" fmla="*/ 0 w 2418"/>
                  <a:gd name="T1" fmla="*/ 489 h 999"/>
                  <a:gd name="T2" fmla="*/ 68 w 2418"/>
                  <a:gd name="T3" fmla="*/ 652 h 999"/>
                  <a:gd name="T4" fmla="*/ 81 w 2418"/>
                  <a:gd name="T5" fmla="*/ 706 h 999"/>
                  <a:gd name="T6" fmla="*/ 312 w 2418"/>
                  <a:gd name="T7" fmla="*/ 856 h 999"/>
                  <a:gd name="T8" fmla="*/ 475 w 2418"/>
                  <a:gd name="T9" fmla="*/ 910 h 999"/>
                  <a:gd name="T10" fmla="*/ 679 w 2418"/>
                  <a:gd name="T11" fmla="*/ 964 h 999"/>
                  <a:gd name="T12" fmla="*/ 1100 w 2418"/>
                  <a:gd name="T13" fmla="*/ 978 h 999"/>
                  <a:gd name="T14" fmla="*/ 1141 w 2418"/>
                  <a:gd name="T15" fmla="*/ 992 h 999"/>
                  <a:gd name="T16" fmla="*/ 1766 w 2418"/>
                  <a:gd name="T17" fmla="*/ 910 h 999"/>
                  <a:gd name="T18" fmla="*/ 1861 w 2418"/>
                  <a:gd name="T19" fmla="*/ 869 h 999"/>
                  <a:gd name="T20" fmla="*/ 2010 w 2418"/>
                  <a:gd name="T21" fmla="*/ 733 h 999"/>
                  <a:gd name="T22" fmla="*/ 2024 w 2418"/>
                  <a:gd name="T23" fmla="*/ 693 h 999"/>
                  <a:gd name="T24" fmla="*/ 2051 w 2418"/>
                  <a:gd name="T25" fmla="*/ 652 h 999"/>
                  <a:gd name="T26" fmla="*/ 2133 w 2418"/>
                  <a:gd name="T27" fmla="*/ 407 h 999"/>
                  <a:gd name="T28" fmla="*/ 2228 w 2418"/>
                  <a:gd name="T29" fmla="*/ 272 h 999"/>
                  <a:gd name="T30" fmla="*/ 2269 w 2418"/>
                  <a:gd name="T31" fmla="*/ 136 h 999"/>
                  <a:gd name="T32" fmla="*/ 2337 w 2418"/>
                  <a:gd name="T33" fmla="*/ 68 h 999"/>
                  <a:gd name="T34" fmla="*/ 2350 w 2418"/>
                  <a:gd name="T35" fmla="*/ 27 h 999"/>
                  <a:gd name="T36" fmla="*/ 2418 w 2418"/>
                  <a:gd name="T37" fmla="*/ 0 h 99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418"/>
                  <a:gd name="T58" fmla="*/ 0 h 999"/>
                  <a:gd name="T59" fmla="*/ 2418 w 2418"/>
                  <a:gd name="T60" fmla="*/ 999 h 99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418" h="999">
                    <a:moveTo>
                      <a:pt x="0" y="489"/>
                    </a:moveTo>
                    <a:cubicBezTo>
                      <a:pt x="33" y="540"/>
                      <a:pt x="54" y="592"/>
                      <a:pt x="68" y="652"/>
                    </a:cubicBezTo>
                    <a:cubicBezTo>
                      <a:pt x="72" y="670"/>
                      <a:pt x="71" y="690"/>
                      <a:pt x="81" y="706"/>
                    </a:cubicBezTo>
                    <a:cubicBezTo>
                      <a:pt x="128" y="781"/>
                      <a:pt x="232" y="828"/>
                      <a:pt x="312" y="856"/>
                    </a:cubicBezTo>
                    <a:cubicBezTo>
                      <a:pt x="360" y="902"/>
                      <a:pt x="411" y="897"/>
                      <a:pt x="475" y="910"/>
                    </a:cubicBezTo>
                    <a:cubicBezTo>
                      <a:pt x="541" y="923"/>
                      <a:pt x="612" y="960"/>
                      <a:pt x="679" y="964"/>
                    </a:cubicBezTo>
                    <a:cubicBezTo>
                      <a:pt x="819" y="972"/>
                      <a:pt x="960" y="973"/>
                      <a:pt x="1100" y="978"/>
                    </a:cubicBezTo>
                    <a:cubicBezTo>
                      <a:pt x="1114" y="983"/>
                      <a:pt x="1127" y="992"/>
                      <a:pt x="1141" y="992"/>
                    </a:cubicBezTo>
                    <a:cubicBezTo>
                      <a:pt x="1226" y="992"/>
                      <a:pt x="1632" y="999"/>
                      <a:pt x="1766" y="910"/>
                    </a:cubicBezTo>
                    <a:cubicBezTo>
                      <a:pt x="1823" y="873"/>
                      <a:pt x="1791" y="887"/>
                      <a:pt x="1861" y="869"/>
                    </a:cubicBezTo>
                    <a:cubicBezTo>
                      <a:pt x="1963" y="802"/>
                      <a:pt x="1932" y="813"/>
                      <a:pt x="2010" y="733"/>
                    </a:cubicBezTo>
                    <a:cubicBezTo>
                      <a:pt x="2015" y="720"/>
                      <a:pt x="2018" y="706"/>
                      <a:pt x="2024" y="693"/>
                    </a:cubicBezTo>
                    <a:cubicBezTo>
                      <a:pt x="2031" y="678"/>
                      <a:pt x="2044" y="667"/>
                      <a:pt x="2051" y="652"/>
                    </a:cubicBezTo>
                    <a:cubicBezTo>
                      <a:pt x="2077" y="592"/>
                      <a:pt x="2099" y="458"/>
                      <a:pt x="2133" y="407"/>
                    </a:cubicBezTo>
                    <a:cubicBezTo>
                      <a:pt x="2200" y="307"/>
                      <a:pt x="2167" y="352"/>
                      <a:pt x="2228" y="272"/>
                    </a:cubicBezTo>
                    <a:cubicBezTo>
                      <a:pt x="2234" y="245"/>
                      <a:pt x="2255" y="150"/>
                      <a:pt x="2269" y="136"/>
                    </a:cubicBezTo>
                    <a:cubicBezTo>
                      <a:pt x="2292" y="113"/>
                      <a:pt x="2337" y="68"/>
                      <a:pt x="2337" y="68"/>
                    </a:cubicBezTo>
                    <a:cubicBezTo>
                      <a:pt x="2341" y="54"/>
                      <a:pt x="2340" y="37"/>
                      <a:pt x="2350" y="27"/>
                    </a:cubicBezTo>
                    <a:cubicBezTo>
                      <a:pt x="2367" y="10"/>
                      <a:pt x="2396" y="11"/>
                      <a:pt x="2418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71" name="AutoShape 5"/>
              <p:cNvSpPr>
                <a:spLocks noChangeArrowheads="1"/>
              </p:cNvSpPr>
              <p:nvPr/>
            </p:nvSpPr>
            <p:spPr bwMode="auto">
              <a:xfrm>
                <a:off x="5923" y="6140"/>
                <a:ext cx="1304" cy="625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sz="110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Text box</a:t>
                </a:r>
                <a:endParaRPr lang="en-US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70672" name="AutoShape 4"/>
              <p:cNvSpPr>
                <a:spLocks noChangeArrowheads="1"/>
              </p:cNvSpPr>
              <p:nvPr/>
            </p:nvSpPr>
            <p:spPr bwMode="auto">
              <a:xfrm>
                <a:off x="7621" y="5122"/>
                <a:ext cx="1304" cy="625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sz="110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List area</a:t>
                </a:r>
                <a:endParaRPr lang="en-US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cxnSp>
            <p:nvCxnSpPr>
              <p:cNvPr id="70673" name="AutoShape 3"/>
              <p:cNvCxnSpPr>
                <a:cxnSpLocks noChangeShapeType="1"/>
              </p:cNvCxnSpPr>
              <p:nvPr/>
            </p:nvCxnSpPr>
            <p:spPr bwMode="auto">
              <a:xfrm flipH="1">
                <a:off x="4945" y="5366"/>
                <a:ext cx="2676" cy="19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7316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/>
              <a:t>3. Menu Components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9B02C4-E884-4797-ACB2-F2C852624246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7168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5029200"/>
          </a:xfrm>
          <a:ln w="38100">
            <a:solidFill>
              <a:srgbClr val="00B0F0"/>
            </a:solidFill>
          </a:ln>
        </p:spPr>
        <p:txBody>
          <a:bodyPr/>
          <a:lstStyle/>
          <a:p>
            <a:endParaRPr lang="en-US" sz="2800">
              <a:solidFill>
                <a:srgbClr val="3333FF"/>
              </a:solidFill>
            </a:endParaRPr>
          </a:p>
        </p:txBody>
      </p:sp>
      <p:sp>
        <p:nvSpPr>
          <p:cNvPr id="7168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6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68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716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0"/>
            <a:ext cx="7848600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59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Menu Components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50B7E2-DDAF-478B-97FA-B43BBE400878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72710" name="Content Placeholder 2"/>
          <p:cNvSpPr>
            <a:spLocks noGrp="1"/>
          </p:cNvSpPr>
          <p:nvPr>
            <p:ph sz="quarter" idx="1"/>
          </p:nvPr>
        </p:nvSpPr>
        <p:spPr>
          <a:xfrm>
            <a:off x="146050" y="761994"/>
            <a:ext cx="8851900" cy="5905506"/>
          </a:xfrm>
          <a:ln w="38100">
            <a:solidFill>
              <a:srgbClr val="00B0F0"/>
            </a:solidFill>
          </a:ln>
        </p:spPr>
        <p:txBody>
          <a:bodyPr/>
          <a:lstStyle/>
          <a:p>
            <a:pPr marL="319088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Courier New" pitchFamily="49" charset="0"/>
              </a:rPr>
              <a:t>import </a:t>
            </a:r>
            <a:r>
              <a:rPr lang="en-US" sz="1500" dirty="0" err="1">
                <a:latin typeface="Courier New" pitchFamily="49" charset="0"/>
              </a:rPr>
              <a:t>java.awt.event</a:t>
            </a:r>
            <a:r>
              <a:rPr lang="en-US" sz="1500" dirty="0">
                <a:latin typeface="Courier New" pitchFamily="49" charset="0"/>
              </a:rPr>
              <a:t>.*;</a:t>
            </a:r>
          </a:p>
          <a:p>
            <a:pPr marL="319088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Courier New" pitchFamily="49" charset="0"/>
              </a:rPr>
              <a:t>import </a:t>
            </a:r>
            <a:r>
              <a:rPr lang="en-US" sz="1500" dirty="0" err="1">
                <a:latin typeface="Courier New" pitchFamily="49" charset="0"/>
              </a:rPr>
              <a:t>javax.swing</a:t>
            </a:r>
            <a:r>
              <a:rPr lang="en-US" sz="1500" dirty="0">
                <a:latin typeface="Courier New" pitchFamily="49" charset="0"/>
              </a:rPr>
              <a:t>.*;</a:t>
            </a:r>
          </a:p>
          <a:p>
            <a:pPr marL="319088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Courier New" pitchFamily="49" charset="0"/>
              </a:rPr>
              <a:t>public class </a:t>
            </a:r>
            <a:r>
              <a:rPr lang="en-US" sz="1500" dirty="0" err="1">
                <a:latin typeface="Courier New" pitchFamily="49" charset="0"/>
              </a:rPr>
              <a:t>MenuComponent</a:t>
            </a:r>
            <a:r>
              <a:rPr lang="en-US" sz="1500" dirty="0">
                <a:latin typeface="Courier New" pitchFamily="49" charset="0"/>
              </a:rPr>
              <a:t> extends </a:t>
            </a:r>
            <a:r>
              <a:rPr lang="en-US" sz="1500" dirty="0" err="1">
                <a:latin typeface="Courier New" pitchFamily="49" charset="0"/>
              </a:rPr>
              <a:t>JFrame</a:t>
            </a:r>
            <a:r>
              <a:rPr lang="en-US" sz="1500" dirty="0">
                <a:latin typeface="Courier New" pitchFamily="49" charset="0"/>
              </a:rPr>
              <a:t>{</a:t>
            </a:r>
          </a:p>
          <a:p>
            <a:pPr marL="319088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Courier New" pitchFamily="49" charset="0"/>
              </a:rPr>
              <a:t>	public </a:t>
            </a:r>
            <a:r>
              <a:rPr lang="en-US" sz="1500" dirty="0" err="1">
                <a:latin typeface="Courier New" pitchFamily="49" charset="0"/>
              </a:rPr>
              <a:t>MenuComponent</a:t>
            </a:r>
            <a:r>
              <a:rPr lang="en-US" sz="1500" dirty="0">
                <a:latin typeface="Courier New" pitchFamily="49" charset="0"/>
              </a:rPr>
              <a:t>(){</a:t>
            </a:r>
          </a:p>
          <a:p>
            <a:pPr marL="319088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Courier New" pitchFamily="49" charset="0"/>
              </a:rPr>
              <a:t>		</a:t>
            </a:r>
            <a:r>
              <a:rPr lang="en-US" sz="1500" dirty="0" err="1">
                <a:latin typeface="Courier New" pitchFamily="49" charset="0"/>
              </a:rPr>
              <a:t>JMenuBar</a:t>
            </a:r>
            <a:r>
              <a:rPr lang="en-US" sz="1500" dirty="0">
                <a:latin typeface="Courier New" pitchFamily="49" charset="0"/>
              </a:rPr>
              <a:t> </a:t>
            </a:r>
            <a:r>
              <a:rPr lang="en-US" sz="1500" dirty="0" err="1">
                <a:latin typeface="Courier New" pitchFamily="49" charset="0"/>
              </a:rPr>
              <a:t>menuBar</a:t>
            </a:r>
            <a:r>
              <a:rPr lang="en-US" sz="1500" dirty="0">
                <a:latin typeface="Courier New" pitchFamily="49" charset="0"/>
              </a:rPr>
              <a:t> = new </a:t>
            </a:r>
            <a:r>
              <a:rPr lang="en-US" sz="1500" dirty="0" err="1">
                <a:latin typeface="Courier New" pitchFamily="49" charset="0"/>
              </a:rPr>
              <a:t>JMenuBar</a:t>
            </a:r>
            <a:r>
              <a:rPr lang="en-US" sz="1500" dirty="0">
                <a:latin typeface="Courier New" pitchFamily="49" charset="0"/>
              </a:rPr>
              <a:t>();</a:t>
            </a:r>
          </a:p>
          <a:p>
            <a:pPr marL="319088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Courier New" pitchFamily="49" charset="0"/>
              </a:rPr>
              <a:t>		</a:t>
            </a:r>
            <a:r>
              <a:rPr lang="en-US" sz="1500" dirty="0" err="1">
                <a:latin typeface="Courier New" pitchFamily="49" charset="0"/>
              </a:rPr>
              <a:t>JMenu</a:t>
            </a:r>
            <a:r>
              <a:rPr lang="en-US" sz="1500" dirty="0">
                <a:latin typeface="Courier New" pitchFamily="49" charset="0"/>
              </a:rPr>
              <a:t> menu = new </a:t>
            </a:r>
            <a:r>
              <a:rPr lang="en-US" sz="1500" dirty="0" err="1">
                <a:latin typeface="Courier New" pitchFamily="49" charset="0"/>
              </a:rPr>
              <a:t>JMenu</a:t>
            </a:r>
            <a:r>
              <a:rPr lang="en-US" sz="1500" dirty="0">
                <a:latin typeface="Courier New" pitchFamily="49" charset="0"/>
              </a:rPr>
              <a:t>("File");</a:t>
            </a:r>
          </a:p>
          <a:p>
            <a:pPr marL="319088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Courier New" pitchFamily="49" charset="0"/>
              </a:rPr>
              <a:t>		</a:t>
            </a:r>
            <a:r>
              <a:rPr lang="en-US" sz="1500" dirty="0" err="1">
                <a:latin typeface="Courier New" pitchFamily="49" charset="0"/>
              </a:rPr>
              <a:t>menu.setMnemonic</a:t>
            </a:r>
            <a:r>
              <a:rPr lang="en-US" sz="1500" dirty="0">
                <a:latin typeface="Courier New" pitchFamily="49" charset="0"/>
              </a:rPr>
              <a:t>(</a:t>
            </a:r>
            <a:r>
              <a:rPr lang="en-US" sz="1500" dirty="0" err="1">
                <a:latin typeface="Courier New" pitchFamily="49" charset="0"/>
              </a:rPr>
              <a:t>KeyEvent.VK_F</a:t>
            </a:r>
            <a:r>
              <a:rPr lang="en-US" sz="1500" dirty="0">
                <a:latin typeface="Courier New" pitchFamily="49" charset="0"/>
              </a:rPr>
              <a:t>);</a:t>
            </a:r>
          </a:p>
          <a:p>
            <a:pPr marL="319088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Courier New" pitchFamily="49" charset="0"/>
              </a:rPr>
              <a:t>		</a:t>
            </a:r>
            <a:r>
              <a:rPr lang="en-US" sz="1500" dirty="0" err="1">
                <a:latin typeface="Courier New" pitchFamily="49" charset="0"/>
              </a:rPr>
              <a:t>JMenuItem</a:t>
            </a:r>
            <a:r>
              <a:rPr lang="en-US" sz="1500" dirty="0">
                <a:latin typeface="Courier New" pitchFamily="49" charset="0"/>
              </a:rPr>
              <a:t> mi1 = new </a:t>
            </a:r>
            <a:r>
              <a:rPr lang="en-US" sz="1500" dirty="0" err="1">
                <a:latin typeface="Courier New" pitchFamily="49" charset="0"/>
              </a:rPr>
              <a:t>JMenuItem</a:t>
            </a:r>
            <a:r>
              <a:rPr lang="en-US" sz="1500" dirty="0">
                <a:latin typeface="Courier New" pitchFamily="49" charset="0"/>
              </a:rPr>
              <a:t>("Sub Menu 1");</a:t>
            </a:r>
          </a:p>
          <a:p>
            <a:pPr marL="319088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Courier New" pitchFamily="49" charset="0"/>
              </a:rPr>
              <a:t>		</a:t>
            </a:r>
            <a:r>
              <a:rPr lang="en-US" sz="1500" dirty="0" err="1">
                <a:latin typeface="Courier New" pitchFamily="49" charset="0"/>
              </a:rPr>
              <a:t>menu.add</a:t>
            </a:r>
            <a:r>
              <a:rPr lang="en-US" sz="1500" dirty="0">
                <a:latin typeface="Courier New" pitchFamily="49" charset="0"/>
              </a:rPr>
              <a:t>(mi1);</a:t>
            </a:r>
          </a:p>
          <a:p>
            <a:pPr marL="319088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Courier New" pitchFamily="49" charset="0"/>
              </a:rPr>
              <a:t>		</a:t>
            </a:r>
            <a:r>
              <a:rPr lang="en-US" sz="1500" dirty="0" err="1">
                <a:latin typeface="Courier New" pitchFamily="49" charset="0"/>
              </a:rPr>
              <a:t>JMenuItem</a:t>
            </a:r>
            <a:r>
              <a:rPr lang="en-US" sz="1500" dirty="0">
                <a:latin typeface="Courier New" pitchFamily="49" charset="0"/>
              </a:rPr>
              <a:t> mi2 = new </a:t>
            </a:r>
            <a:r>
              <a:rPr lang="en-US" sz="1500" dirty="0" err="1">
                <a:latin typeface="Courier New" pitchFamily="49" charset="0"/>
              </a:rPr>
              <a:t>JMenuItem</a:t>
            </a:r>
            <a:r>
              <a:rPr lang="en-US" sz="1500" dirty="0">
                <a:latin typeface="Courier New" pitchFamily="49" charset="0"/>
              </a:rPr>
              <a:t>("Sub Menu 2");</a:t>
            </a:r>
          </a:p>
          <a:p>
            <a:pPr marL="319088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Courier New" pitchFamily="49" charset="0"/>
              </a:rPr>
              <a:t>		</a:t>
            </a:r>
            <a:r>
              <a:rPr lang="en-US" sz="1500" dirty="0" err="1">
                <a:latin typeface="Courier New" pitchFamily="49" charset="0"/>
              </a:rPr>
              <a:t>menu.add</a:t>
            </a:r>
            <a:r>
              <a:rPr lang="en-US" sz="1500" dirty="0">
                <a:latin typeface="Courier New" pitchFamily="49" charset="0"/>
              </a:rPr>
              <a:t>(mi2);</a:t>
            </a:r>
          </a:p>
          <a:p>
            <a:pPr marL="319088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Courier New" pitchFamily="49" charset="0"/>
              </a:rPr>
              <a:t>		</a:t>
            </a:r>
            <a:r>
              <a:rPr lang="en-US" sz="1500" dirty="0" err="1">
                <a:latin typeface="Courier New" pitchFamily="49" charset="0"/>
              </a:rPr>
              <a:t>JMenuItem</a:t>
            </a:r>
            <a:r>
              <a:rPr lang="en-US" sz="1500" dirty="0">
                <a:latin typeface="Courier New" pitchFamily="49" charset="0"/>
              </a:rPr>
              <a:t> mi3 = new </a:t>
            </a:r>
            <a:r>
              <a:rPr lang="en-US" sz="1500" dirty="0" err="1">
                <a:latin typeface="Courier New" pitchFamily="49" charset="0"/>
              </a:rPr>
              <a:t>JMenuItem</a:t>
            </a:r>
            <a:r>
              <a:rPr lang="en-US" sz="1500" dirty="0">
                <a:latin typeface="Courier New" pitchFamily="49" charset="0"/>
              </a:rPr>
              <a:t>("Sub Menu 3");</a:t>
            </a:r>
          </a:p>
          <a:p>
            <a:pPr marL="319088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Courier New" pitchFamily="49" charset="0"/>
              </a:rPr>
              <a:t>		</a:t>
            </a:r>
            <a:r>
              <a:rPr lang="en-US" sz="1500" dirty="0" err="1">
                <a:latin typeface="Courier New" pitchFamily="49" charset="0"/>
              </a:rPr>
              <a:t>menu.add</a:t>
            </a:r>
            <a:r>
              <a:rPr lang="en-US" sz="1500" dirty="0">
                <a:latin typeface="Courier New" pitchFamily="49" charset="0"/>
              </a:rPr>
              <a:t>(mi3);</a:t>
            </a:r>
          </a:p>
          <a:p>
            <a:pPr marL="319088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Courier New" pitchFamily="49" charset="0"/>
              </a:rPr>
              <a:t>		</a:t>
            </a:r>
            <a:r>
              <a:rPr lang="en-US" sz="1500" dirty="0" err="1">
                <a:latin typeface="Courier New" pitchFamily="49" charset="0"/>
              </a:rPr>
              <a:t>menuBar.add</a:t>
            </a:r>
            <a:r>
              <a:rPr lang="en-US" sz="1500" dirty="0">
                <a:latin typeface="Courier New" pitchFamily="49" charset="0"/>
              </a:rPr>
              <a:t>(menu);</a:t>
            </a:r>
          </a:p>
          <a:p>
            <a:pPr marL="319088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Courier New" pitchFamily="49" charset="0"/>
              </a:rPr>
              <a:t>		</a:t>
            </a:r>
            <a:r>
              <a:rPr lang="en-US" sz="1500" dirty="0" err="1">
                <a:latin typeface="Courier New" pitchFamily="49" charset="0"/>
              </a:rPr>
              <a:t>setJMenuBar</a:t>
            </a:r>
            <a:r>
              <a:rPr lang="en-US" sz="1500" dirty="0">
                <a:latin typeface="Courier New" pitchFamily="49" charset="0"/>
              </a:rPr>
              <a:t>(</a:t>
            </a:r>
            <a:r>
              <a:rPr lang="en-US" sz="1500" dirty="0" err="1">
                <a:latin typeface="Courier New" pitchFamily="49" charset="0"/>
              </a:rPr>
              <a:t>menuBar</a:t>
            </a:r>
            <a:r>
              <a:rPr lang="en-US" sz="1500" dirty="0">
                <a:latin typeface="Courier New" pitchFamily="49" charset="0"/>
              </a:rPr>
              <a:t>);</a:t>
            </a:r>
          </a:p>
          <a:p>
            <a:pPr marL="319088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Courier New" pitchFamily="49" charset="0"/>
              </a:rPr>
              <a:t>	}</a:t>
            </a:r>
          </a:p>
          <a:p>
            <a:pPr marL="319088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Courier New" pitchFamily="49" charset="0"/>
              </a:rPr>
              <a:t>	public static void main(String[] </a:t>
            </a:r>
            <a:r>
              <a:rPr lang="en-US" sz="1500" dirty="0" err="1">
                <a:latin typeface="Courier New" pitchFamily="49" charset="0"/>
              </a:rPr>
              <a:t>args</a:t>
            </a:r>
            <a:r>
              <a:rPr lang="en-US" sz="1500" dirty="0">
                <a:latin typeface="Courier New" pitchFamily="49" charset="0"/>
              </a:rPr>
              <a:t>){</a:t>
            </a:r>
          </a:p>
          <a:p>
            <a:pPr marL="319088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Courier New" pitchFamily="49" charset="0"/>
              </a:rPr>
              <a:t>		</a:t>
            </a:r>
            <a:r>
              <a:rPr lang="en-US" sz="1500" dirty="0" err="1">
                <a:latin typeface="Courier New" pitchFamily="49" charset="0"/>
              </a:rPr>
              <a:t>MenuComponent</a:t>
            </a:r>
            <a:r>
              <a:rPr lang="en-US" sz="1500" dirty="0">
                <a:latin typeface="Courier New" pitchFamily="49" charset="0"/>
              </a:rPr>
              <a:t> frame = new </a:t>
            </a:r>
            <a:r>
              <a:rPr lang="en-US" sz="1500" dirty="0" err="1">
                <a:latin typeface="Courier New" pitchFamily="49" charset="0"/>
              </a:rPr>
              <a:t>MenuComponent</a:t>
            </a:r>
            <a:r>
              <a:rPr lang="en-US" sz="1500" dirty="0">
                <a:latin typeface="Courier New" pitchFamily="49" charset="0"/>
              </a:rPr>
              <a:t>();</a:t>
            </a:r>
          </a:p>
          <a:p>
            <a:pPr marL="319088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Courier New" pitchFamily="49" charset="0"/>
              </a:rPr>
              <a:t>		</a:t>
            </a:r>
            <a:r>
              <a:rPr lang="en-US" sz="1500" dirty="0" err="1">
                <a:latin typeface="Courier New" pitchFamily="49" charset="0"/>
              </a:rPr>
              <a:t>frame.setTitle</a:t>
            </a:r>
            <a:r>
              <a:rPr lang="en-US" sz="1500" dirty="0">
                <a:latin typeface="Courier New" pitchFamily="49" charset="0"/>
              </a:rPr>
              <a:t>("Menu Demo");</a:t>
            </a:r>
          </a:p>
          <a:p>
            <a:pPr marL="319088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Courier New" pitchFamily="49" charset="0"/>
              </a:rPr>
              <a:t>		</a:t>
            </a:r>
            <a:r>
              <a:rPr lang="en-US" sz="1500" dirty="0" err="1">
                <a:latin typeface="Courier New" pitchFamily="49" charset="0"/>
              </a:rPr>
              <a:t>frame.setSize</a:t>
            </a:r>
            <a:r>
              <a:rPr lang="en-US" sz="1500" dirty="0">
                <a:latin typeface="Courier New" pitchFamily="49" charset="0"/>
              </a:rPr>
              <a:t>(400,300);</a:t>
            </a:r>
          </a:p>
          <a:p>
            <a:pPr marL="319088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Courier New" pitchFamily="49" charset="0"/>
              </a:rPr>
              <a:t>		</a:t>
            </a:r>
            <a:r>
              <a:rPr lang="en-US" sz="1500" dirty="0" err="1">
                <a:latin typeface="Courier New" pitchFamily="49" charset="0"/>
              </a:rPr>
              <a:t>frame.setLocationRelativeTo</a:t>
            </a:r>
            <a:r>
              <a:rPr lang="en-US" sz="1500" dirty="0">
                <a:latin typeface="Courier New" pitchFamily="49" charset="0"/>
              </a:rPr>
              <a:t>(null);</a:t>
            </a:r>
          </a:p>
          <a:p>
            <a:pPr marL="319088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Courier New" pitchFamily="49" charset="0"/>
              </a:rPr>
              <a:t>		</a:t>
            </a:r>
            <a:r>
              <a:rPr lang="en-US" sz="1500" dirty="0" err="1">
                <a:latin typeface="Courier New" pitchFamily="49" charset="0"/>
              </a:rPr>
              <a:t>frame.setDefaultCloseOperation</a:t>
            </a:r>
            <a:r>
              <a:rPr lang="en-US" sz="1500" dirty="0">
                <a:latin typeface="Courier New" pitchFamily="49" charset="0"/>
              </a:rPr>
              <a:t>(</a:t>
            </a:r>
            <a:r>
              <a:rPr lang="en-US" sz="1500" dirty="0" err="1">
                <a:latin typeface="Courier New" pitchFamily="49" charset="0"/>
              </a:rPr>
              <a:t>JFrame.EXIT_ON_CLOSE</a:t>
            </a:r>
            <a:r>
              <a:rPr lang="en-US" sz="1500" dirty="0">
                <a:latin typeface="Courier New" pitchFamily="49" charset="0"/>
              </a:rPr>
              <a:t>);</a:t>
            </a:r>
          </a:p>
          <a:p>
            <a:pPr marL="319088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Courier New" pitchFamily="49" charset="0"/>
              </a:rPr>
              <a:t>		</a:t>
            </a:r>
            <a:r>
              <a:rPr lang="en-US" sz="1500" dirty="0" err="1">
                <a:latin typeface="Courier New" pitchFamily="49" charset="0"/>
              </a:rPr>
              <a:t>frame.setVisible</a:t>
            </a:r>
            <a:r>
              <a:rPr lang="en-US" sz="1500" dirty="0">
                <a:latin typeface="Courier New" pitchFamily="49" charset="0"/>
              </a:rPr>
              <a:t>(true);</a:t>
            </a:r>
          </a:p>
          <a:p>
            <a:pPr marL="319088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Courier New" pitchFamily="49" charset="0"/>
              </a:rPr>
              <a:t>	}</a:t>
            </a:r>
          </a:p>
          <a:p>
            <a:pPr marL="319088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Courier New" pitchFamily="49" charset="0"/>
              </a:rPr>
              <a:t>}</a:t>
            </a:r>
          </a:p>
          <a:p>
            <a:endParaRPr lang="en-US" sz="2800" dirty="0">
              <a:solidFill>
                <a:srgbClr val="3333FF"/>
              </a:solidFill>
            </a:endParaRPr>
          </a:p>
        </p:txBody>
      </p:sp>
      <p:sp>
        <p:nvSpPr>
          <p:cNvPr id="727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39570-1810-46D8-9A4D-D44F242B1A58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7373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5029200"/>
          </a:xfrm>
          <a:ln w="38100">
            <a:solidFill>
              <a:srgbClr val="00B0F0"/>
            </a:solidFill>
          </a:ln>
        </p:spPr>
        <p:txBody>
          <a:bodyPr/>
          <a:lstStyle/>
          <a:p>
            <a:pPr>
              <a:buFont typeface="Wingdings 2" pitchFamily="18" charset="2"/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>
              <a:buFont typeface="Wingdings 2" pitchFamily="18" charset="2"/>
              <a:buNone/>
            </a:pP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373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3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3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3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4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41" name="Rectangle 3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100">
                <a:latin typeface="Calibri" pitchFamily="34" charset="0"/>
              </a:rPr>
              <a:t> </a:t>
            </a:r>
            <a:endParaRPr lang="en-US">
              <a:latin typeface="Calibri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95400" y="2362200"/>
            <a:ext cx="5486400" cy="2895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/>
              <a:t>End!!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1B8412A-7825-45B4-B88A-355A3687B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7" y="838200"/>
            <a:ext cx="8736013" cy="57912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GUI Class Hierarchy (</a:t>
            </a:r>
            <a:r>
              <a:rPr lang="en-US" dirty="0" smtClean="0"/>
              <a:t>Swing and AWT)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7FC648-5BF4-4E6A-9835-8411ED8C64DF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0D469F-F593-4FDB-BE8D-0AD3DC2D4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715962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Java GUI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A3801E-A486-41C4-A4FF-8970AFAE6F8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46050" y="723900"/>
            <a:ext cx="8769350" cy="5943600"/>
          </a:xfrm>
        </p:spPr>
        <p:txBody>
          <a:bodyPr/>
          <a:lstStyle/>
          <a:p>
            <a:r>
              <a:rPr lang="en-US" dirty="0"/>
              <a:t>The GUI API contains classes that can be classified into three groups: </a:t>
            </a:r>
            <a:r>
              <a:rPr lang="en-US" dirty="0">
                <a:solidFill>
                  <a:srgbClr val="FF0000"/>
                </a:solidFill>
              </a:rPr>
              <a:t>Component classes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Container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classes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Helper classes</a:t>
            </a:r>
            <a:r>
              <a:rPr lang="en-US" dirty="0"/>
              <a:t>. </a:t>
            </a:r>
          </a:p>
          <a:p>
            <a:r>
              <a:rPr lang="en-US" b="1" dirty="0" smtClean="0"/>
              <a:t>Component Classes</a:t>
            </a:r>
            <a:r>
              <a:rPr lang="en-US" dirty="0" smtClean="0"/>
              <a:t>: Component classes are elementary GUI entities, such as </a:t>
            </a:r>
            <a:r>
              <a:rPr lang="en-US" dirty="0" err="1" smtClean="0"/>
              <a:t>JButton</a:t>
            </a:r>
            <a:r>
              <a:rPr lang="en-US" dirty="0" smtClean="0"/>
              <a:t>, </a:t>
            </a:r>
            <a:r>
              <a:rPr lang="en-US" dirty="0" err="1" smtClean="0"/>
              <a:t>JLabel</a:t>
            </a:r>
            <a:r>
              <a:rPr lang="en-US" dirty="0" smtClean="0"/>
              <a:t>, </a:t>
            </a:r>
            <a:r>
              <a:rPr lang="en-US" dirty="0" err="1" smtClean="0"/>
              <a:t>JTextField</a:t>
            </a:r>
            <a:r>
              <a:rPr lang="en-US" dirty="0" smtClean="0"/>
              <a:t> etc.</a:t>
            </a:r>
            <a:endParaRPr lang="en-US" dirty="0"/>
          </a:p>
          <a:p>
            <a:r>
              <a:rPr lang="en-US" b="1" dirty="0" smtClean="0"/>
              <a:t>Container Classes</a:t>
            </a:r>
            <a:r>
              <a:rPr lang="en-US" dirty="0" smtClean="0"/>
              <a:t>: The </a:t>
            </a:r>
            <a:r>
              <a:rPr lang="en-US" dirty="0"/>
              <a:t>classes, such as </a:t>
            </a:r>
            <a:r>
              <a:rPr lang="en-US" b="1" dirty="0" err="1"/>
              <a:t>JFrame</a:t>
            </a:r>
            <a:r>
              <a:rPr lang="en-US" dirty="0"/>
              <a:t>, </a:t>
            </a:r>
            <a:r>
              <a:rPr lang="en-US" b="1" dirty="0" err="1"/>
              <a:t>JPanel</a:t>
            </a:r>
            <a:r>
              <a:rPr lang="en-US" dirty="0"/>
              <a:t>, and </a:t>
            </a:r>
            <a:r>
              <a:rPr lang="en-US" b="1" dirty="0" err="1"/>
              <a:t>JApplet</a:t>
            </a:r>
            <a:r>
              <a:rPr lang="en-US" dirty="0"/>
              <a:t>, </a:t>
            </a:r>
            <a:r>
              <a:rPr lang="en-US" b="1" dirty="0" err="1" smtClean="0"/>
              <a:t>JDialog</a:t>
            </a:r>
            <a:r>
              <a:rPr lang="en-US" dirty="0" smtClean="0"/>
              <a:t> are </a:t>
            </a:r>
            <a:r>
              <a:rPr lang="en-US" dirty="0"/>
              <a:t>called </a:t>
            </a:r>
            <a:r>
              <a:rPr lang="en-US" i="1" dirty="0">
                <a:solidFill>
                  <a:srgbClr val="FF0000"/>
                </a:solidFill>
              </a:rPr>
              <a:t>container classes </a:t>
            </a:r>
            <a:r>
              <a:rPr lang="en-US" dirty="0"/>
              <a:t>used to contain other components. </a:t>
            </a:r>
          </a:p>
          <a:p>
            <a:r>
              <a:rPr lang="en-US" b="1" dirty="0" smtClean="0"/>
              <a:t>Helper Classes</a:t>
            </a:r>
            <a:r>
              <a:rPr lang="en-US" dirty="0" smtClean="0"/>
              <a:t>: The </a:t>
            </a:r>
            <a:r>
              <a:rPr lang="en-US" dirty="0"/>
              <a:t>classes, such as </a:t>
            </a:r>
            <a:r>
              <a:rPr lang="en-US" b="1" dirty="0"/>
              <a:t>Graphics</a:t>
            </a:r>
            <a:r>
              <a:rPr lang="en-US" dirty="0"/>
              <a:t>, </a:t>
            </a:r>
            <a:r>
              <a:rPr lang="en-US" b="1" dirty="0"/>
              <a:t>Color</a:t>
            </a:r>
            <a:r>
              <a:rPr lang="en-US" dirty="0"/>
              <a:t>, </a:t>
            </a:r>
            <a:r>
              <a:rPr lang="en-US" b="1" dirty="0"/>
              <a:t>Font</a:t>
            </a:r>
            <a:r>
              <a:rPr lang="en-US" dirty="0"/>
              <a:t>, </a:t>
            </a:r>
            <a:r>
              <a:rPr lang="en-US" b="1" dirty="0" err="1"/>
              <a:t>FontMetrics</a:t>
            </a:r>
            <a:r>
              <a:rPr lang="en-US" dirty="0"/>
              <a:t>, and </a:t>
            </a:r>
            <a:r>
              <a:rPr lang="en-US" b="1" dirty="0"/>
              <a:t>Dimension </a:t>
            </a:r>
            <a:r>
              <a:rPr lang="en-US" dirty="0"/>
              <a:t>and</a:t>
            </a:r>
            <a:r>
              <a:rPr lang="en-US" b="1" dirty="0"/>
              <a:t> </a:t>
            </a:r>
            <a:r>
              <a:rPr lang="en-US" b="1" dirty="0" err="1"/>
              <a:t>LayoutManager</a:t>
            </a:r>
            <a:r>
              <a:rPr lang="en-US" dirty="0"/>
              <a:t>, are called </a:t>
            </a:r>
            <a:r>
              <a:rPr lang="en-US" i="1" dirty="0">
                <a:solidFill>
                  <a:srgbClr val="FF0000"/>
                </a:solidFill>
              </a:rPr>
              <a:t>helper classes</a:t>
            </a:r>
            <a:r>
              <a:rPr lang="en-US" i="1" dirty="0"/>
              <a:t> </a:t>
            </a:r>
            <a:r>
              <a:rPr lang="en-US" dirty="0"/>
              <a:t>used to support GUI components. </a:t>
            </a:r>
          </a:p>
          <a:p>
            <a:r>
              <a:rPr lang="en-US" b="1" dirty="0"/>
              <a:t>Component </a:t>
            </a:r>
            <a:r>
              <a:rPr lang="en-US" dirty="0"/>
              <a:t>is the root class of all the </a:t>
            </a:r>
            <a:r>
              <a:rPr lang="en-US" dirty="0">
                <a:solidFill>
                  <a:srgbClr val="FF0000"/>
                </a:solidFill>
              </a:rPr>
              <a:t>user-interface classes </a:t>
            </a:r>
            <a:r>
              <a:rPr lang="en-US" dirty="0"/>
              <a:t>including container classes, and </a:t>
            </a:r>
            <a:r>
              <a:rPr lang="en-US" b="1" dirty="0" err="1"/>
              <a:t>JComponent</a:t>
            </a:r>
            <a:r>
              <a:rPr lang="en-US" b="1" dirty="0"/>
              <a:t> </a:t>
            </a:r>
            <a:r>
              <a:rPr lang="en-US" dirty="0"/>
              <a:t>is the root class of all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lightweight Swing </a:t>
            </a:r>
            <a:r>
              <a:rPr lang="en-US" dirty="0"/>
              <a:t>components. </a:t>
            </a:r>
          </a:p>
          <a:p>
            <a:r>
              <a:rPr lang="en-US" dirty="0"/>
              <a:t>Both </a:t>
            </a:r>
            <a:r>
              <a:rPr lang="en-US" b="1" dirty="0"/>
              <a:t>Component </a:t>
            </a:r>
            <a:r>
              <a:rPr lang="en-US" dirty="0"/>
              <a:t>and </a:t>
            </a:r>
            <a:r>
              <a:rPr lang="en-US" b="1" dirty="0" err="1"/>
              <a:t>JComponent</a:t>
            </a:r>
            <a:r>
              <a:rPr lang="en-US" b="1" dirty="0"/>
              <a:t> </a:t>
            </a:r>
            <a:r>
              <a:rPr lang="en-US" dirty="0"/>
              <a:t>are abstract classes.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B5085D1-A2B5-40B7-85AB-0C745022D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793A4-874C-4AF4-A3B1-3C015C9D75F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645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762000"/>
            <a:ext cx="8915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04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6667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Container Classes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808391-BDCC-431E-911A-8B16EBE2069F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054" name="Text Box 1028"/>
          <p:cNvSpPr txBox="1">
            <a:spLocks noChangeArrowheads="1"/>
          </p:cNvSpPr>
          <p:nvPr/>
        </p:nvSpPr>
        <p:spPr bwMode="auto">
          <a:xfrm>
            <a:off x="228600" y="4953000"/>
            <a:ext cx="3733800" cy="1187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Container classes can contain other GUI components.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52400" y="838200"/>
          <a:ext cx="8763000" cy="5867399"/>
        </p:xfrm>
        <a:graphic>
          <a:graphicData uri="http://schemas.openxmlformats.org/presentationml/2006/ole">
            <p:oleObj spid="_x0000_s3213" name="Picture" r:id="rId4" imgW="35718750" imgH="20716875" progId="Word.Picture.8">
              <p:embed/>
            </p:oleObj>
          </a:graphicData>
        </a:graphic>
      </p:graphicFrame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609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GUI Helper Classes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7A69C-D398-4972-B407-5FCF1978FECC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3078" name="Text Box 4"/>
          <p:cNvSpPr txBox="1">
            <a:spLocks noChangeArrowheads="1"/>
          </p:cNvSpPr>
          <p:nvPr/>
        </p:nvSpPr>
        <p:spPr bwMode="auto">
          <a:xfrm>
            <a:off x="533400" y="5229761"/>
            <a:ext cx="3429000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helper classes are not subclasses of </a:t>
            </a:r>
            <a:r>
              <a:rPr lang="en-US" sz="16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Component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They are used to describe the properties of GUI components such as graphics context, colors, fonts, and dimension</a:t>
            </a:r>
            <a:r>
              <a:rPr lang="en-US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6127</TotalTime>
  <Words>2326</Words>
  <Application>Microsoft Office PowerPoint</Application>
  <PresentationFormat>On-screen Show (4:3)</PresentationFormat>
  <Paragraphs>495</Paragraphs>
  <Slides>58</Slides>
  <Notes>57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1" baseType="lpstr">
      <vt:lpstr>Equity</vt:lpstr>
      <vt:lpstr>Picture</vt:lpstr>
      <vt:lpstr>Microsoft Word Picture</vt:lpstr>
      <vt:lpstr>Slide 1</vt:lpstr>
      <vt:lpstr>Objectives</vt:lpstr>
      <vt:lpstr>Creating GUI Objects</vt:lpstr>
      <vt:lpstr>Swing vs. AWT</vt:lpstr>
      <vt:lpstr>Swing vs. AWT</vt:lpstr>
      <vt:lpstr>GUI Class Hierarchy (Swing and AWT)</vt:lpstr>
      <vt:lpstr>The Java GUI API</vt:lpstr>
      <vt:lpstr>Container Classes</vt:lpstr>
      <vt:lpstr>GUI Helper Classes</vt:lpstr>
      <vt:lpstr>Swing GUI Components </vt:lpstr>
      <vt:lpstr>AWT (Optional)</vt:lpstr>
      <vt:lpstr>Swing - Basic Components</vt:lpstr>
      <vt:lpstr>Swing - Basic Components</vt:lpstr>
      <vt:lpstr>Swing - Basic Components</vt:lpstr>
      <vt:lpstr>JFrame</vt:lpstr>
      <vt:lpstr>Creating JFrame…</vt:lpstr>
      <vt:lpstr>JFrame Class</vt:lpstr>
      <vt:lpstr>JPanel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2. Ordinary Components</vt:lpstr>
      <vt:lpstr>JLabel</vt:lpstr>
      <vt:lpstr>JButton</vt:lpstr>
      <vt:lpstr>JButton</vt:lpstr>
      <vt:lpstr>JCheckBox</vt:lpstr>
      <vt:lpstr>JCheckBox…</vt:lpstr>
      <vt:lpstr>JRadioButton</vt:lpstr>
      <vt:lpstr>JRadioButton</vt:lpstr>
      <vt:lpstr>JTextField</vt:lpstr>
      <vt:lpstr>JPasswordField</vt:lpstr>
      <vt:lpstr>JTextArea</vt:lpstr>
      <vt:lpstr>JTextArea</vt:lpstr>
      <vt:lpstr>JComboBox</vt:lpstr>
      <vt:lpstr>JComboBox</vt:lpstr>
      <vt:lpstr>JList</vt:lpstr>
      <vt:lpstr>JList</vt:lpstr>
      <vt:lpstr>3. Menu Components </vt:lpstr>
      <vt:lpstr>Menu Components </vt:lpstr>
      <vt:lpstr>Slide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Swing and awt</dc:title>
  <dc:creator>TMFM</dc:creator>
  <cp:lastModifiedBy>My acer</cp:lastModifiedBy>
  <cp:revision>307</cp:revision>
  <cp:lastPrinted>2018-07-27T22:06:23Z</cp:lastPrinted>
  <dcterms:created xsi:type="dcterms:W3CDTF">2009-12-04T15:49:20Z</dcterms:created>
  <dcterms:modified xsi:type="dcterms:W3CDTF">2020-05-25T21:32:28Z</dcterms:modified>
</cp:coreProperties>
</file>