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2" r:id="rId2"/>
    <p:sldId id="313" r:id="rId3"/>
    <p:sldId id="323" r:id="rId4"/>
    <p:sldId id="324" r:id="rId5"/>
    <p:sldId id="321" r:id="rId6"/>
    <p:sldId id="320" r:id="rId7"/>
    <p:sldId id="325" r:id="rId8"/>
    <p:sldId id="326" r:id="rId9"/>
    <p:sldId id="327" r:id="rId10"/>
    <p:sldId id="328" r:id="rId11"/>
    <p:sldId id="331" r:id="rId12"/>
    <p:sldId id="330" r:id="rId13"/>
    <p:sldId id="332" r:id="rId14"/>
    <p:sldId id="333" r:id="rId15"/>
    <p:sldId id="314" r:id="rId16"/>
    <p:sldId id="315" r:id="rId17"/>
    <p:sldId id="316" r:id="rId18"/>
    <p:sldId id="317" r:id="rId19"/>
    <p:sldId id="318" r:id="rId20"/>
    <p:sldId id="334" r:id="rId21"/>
    <p:sldId id="335" r:id="rId22"/>
    <p:sldId id="336" r:id="rId23"/>
    <p:sldId id="338" r:id="rId24"/>
    <p:sldId id="340" r:id="rId25"/>
    <p:sldId id="33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69" d="100"/>
          <a:sy n="69" d="100"/>
        </p:scale>
        <p:origin x="-96" y="-1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AAD9FC-11CF-452A-9FFB-EDFC3143762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B9D84-8A12-4697-A6B9-3F182FB821CC}" type="slidenum">
              <a:rPr lang="en-US" smtClean="0"/>
              <a:t>‹#›</a:t>
            </a:fld>
            <a:endParaRPr lang="en-US"/>
          </a:p>
        </p:txBody>
      </p:sp>
    </p:spTree>
    <p:extLst>
      <p:ext uri="{BB962C8B-B14F-4D97-AF65-F5344CB8AC3E}">
        <p14:creationId xmlns:p14="http://schemas.microsoft.com/office/powerpoint/2010/main" val="1630065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AAD9FC-11CF-452A-9FFB-EDFC3143762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B9D84-8A12-4697-A6B9-3F182FB821CC}" type="slidenum">
              <a:rPr lang="en-US" smtClean="0"/>
              <a:t>‹#›</a:t>
            </a:fld>
            <a:endParaRPr lang="en-US"/>
          </a:p>
        </p:txBody>
      </p:sp>
    </p:spTree>
    <p:extLst>
      <p:ext uri="{BB962C8B-B14F-4D97-AF65-F5344CB8AC3E}">
        <p14:creationId xmlns:p14="http://schemas.microsoft.com/office/powerpoint/2010/main" val="358785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AAD9FC-11CF-452A-9FFB-EDFC3143762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B9D84-8A12-4697-A6B9-3F182FB821CC}" type="slidenum">
              <a:rPr lang="en-US" smtClean="0"/>
              <a:t>‹#›</a:t>
            </a:fld>
            <a:endParaRPr lang="en-US"/>
          </a:p>
        </p:txBody>
      </p:sp>
    </p:spTree>
    <p:extLst>
      <p:ext uri="{BB962C8B-B14F-4D97-AF65-F5344CB8AC3E}">
        <p14:creationId xmlns:p14="http://schemas.microsoft.com/office/powerpoint/2010/main" val="382489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AAD9FC-11CF-452A-9FFB-EDFC3143762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B9D84-8A12-4697-A6B9-3F182FB821CC}" type="slidenum">
              <a:rPr lang="en-US" smtClean="0"/>
              <a:t>‹#›</a:t>
            </a:fld>
            <a:endParaRPr lang="en-US"/>
          </a:p>
        </p:txBody>
      </p:sp>
    </p:spTree>
    <p:extLst>
      <p:ext uri="{BB962C8B-B14F-4D97-AF65-F5344CB8AC3E}">
        <p14:creationId xmlns:p14="http://schemas.microsoft.com/office/powerpoint/2010/main" val="469991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AAD9FC-11CF-452A-9FFB-EDFC3143762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B9D84-8A12-4697-A6B9-3F182FB821CC}" type="slidenum">
              <a:rPr lang="en-US" smtClean="0"/>
              <a:t>‹#›</a:t>
            </a:fld>
            <a:endParaRPr lang="en-US"/>
          </a:p>
        </p:txBody>
      </p:sp>
    </p:spTree>
    <p:extLst>
      <p:ext uri="{BB962C8B-B14F-4D97-AF65-F5344CB8AC3E}">
        <p14:creationId xmlns:p14="http://schemas.microsoft.com/office/powerpoint/2010/main" val="4132380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AAD9FC-11CF-452A-9FFB-EDFC31437620}"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B9D84-8A12-4697-A6B9-3F182FB821CC}" type="slidenum">
              <a:rPr lang="en-US" smtClean="0"/>
              <a:t>‹#›</a:t>
            </a:fld>
            <a:endParaRPr lang="en-US"/>
          </a:p>
        </p:txBody>
      </p:sp>
    </p:spTree>
    <p:extLst>
      <p:ext uri="{BB962C8B-B14F-4D97-AF65-F5344CB8AC3E}">
        <p14:creationId xmlns:p14="http://schemas.microsoft.com/office/powerpoint/2010/main" val="3130643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AAD9FC-11CF-452A-9FFB-EDFC31437620}" type="datetimeFigureOut">
              <a:rPr lang="en-US" smtClean="0"/>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3B9D84-8A12-4697-A6B9-3F182FB821CC}" type="slidenum">
              <a:rPr lang="en-US" smtClean="0"/>
              <a:t>‹#›</a:t>
            </a:fld>
            <a:endParaRPr lang="en-US"/>
          </a:p>
        </p:txBody>
      </p:sp>
    </p:spTree>
    <p:extLst>
      <p:ext uri="{BB962C8B-B14F-4D97-AF65-F5344CB8AC3E}">
        <p14:creationId xmlns:p14="http://schemas.microsoft.com/office/powerpoint/2010/main" val="3897499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AAD9FC-11CF-452A-9FFB-EDFC31437620}" type="datetimeFigureOut">
              <a:rPr lang="en-US" smtClean="0"/>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3B9D84-8A12-4697-A6B9-3F182FB821CC}" type="slidenum">
              <a:rPr lang="en-US" smtClean="0"/>
              <a:t>‹#›</a:t>
            </a:fld>
            <a:endParaRPr lang="en-US"/>
          </a:p>
        </p:txBody>
      </p:sp>
    </p:spTree>
    <p:extLst>
      <p:ext uri="{BB962C8B-B14F-4D97-AF65-F5344CB8AC3E}">
        <p14:creationId xmlns:p14="http://schemas.microsoft.com/office/powerpoint/2010/main" val="3362048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AAD9FC-11CF-452A-9FFB-EDFC31437620}" type="datetimeFigureOut">
              <a:rPr lang="en-US" smtClean="0"/>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3B9D84-8A12-4697-A6B9-3F182FB821CC}" type="slidenum">
              <a:rPr lang="en-US" smtClean="0"/>
              <a:t>‹#›</a:t>
            </a:fld>
            <a:endParaRPr lang="en-US"/>
          </a:p>
        </p:txBody>
      </p:sp>
    </p:spTree>
    <p:extLst>
      <p:ext uri="{BB962C8B-B14F-4D97-AF65-F5344CB8AC3E}">
        <p14:creationId xmlns:p14="http://schemas.microsoft.com/office/powerpoint/2010/main" val="1904603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AAD9FC-11CF-452A-9FFB-EDFC31437620}"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B9D84-8A12-4697-A6B9-3F182FB821CC}" type="slidenum">
              <a:rPr lang="en-US" smtClean="0"/>
              <a:t>‹#›</a:t>
            </a:fld>
            <a:endParaRPr lang="en-US"/>
          </a:p>
        </p:txBody>
      </p:sp>
    </p:spTree>
    <p:extLst>
      <p:ext uri="{BB962C8B-B14F-4D97-AF65-F5344CB8AC3E}">
        <p14:creationId xmlns:p14="http://schemas.microsoft.com/office/powerpoint/2010/main" val="677233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AAD9FC-11CF-452A-9FFB-EDFC31437620}"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B9D84-8A12-4697-A6B9-3F182FB821CC}" type="slidenum">
              <a:rPr lang="en-US" smtClean="0"/>
              <a:t>‹#›</a:t>
            </a:fld>
            <a:endParaRPr lang="en-US"/>
          </a:p>
        </p:txBody>
      </p:sp>
    </p:spTree>
    <p:extLst>
      <p:ext uri="{BB962C8B-B14F-4D97-AF65-F5344CB8AC3E}">
        <p14:creationId xmlns:p14="http://schemas.microsoft.com/office/powerpoint/2010/main" val="2069276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AAD9FC-11CF-452A-9FFB-EDFC31437620}" type="datetimeFigureOut">
              <a:rPr lang="en-US" smtClean="0"/>
              <a:t>5/21/2020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B9D84-8A12-4697-A6B9-3F182FB821CC}" type="slidenum">
              <a:rPr lang="en-US" smtClean="0"/>
              <a:t>‹#›</a:t>
            </a:fld>
            <a:endParaRPr lang="en-US"/>
          </a:p>
        </p:txBody>
      </p:sp>
    </p:spTree>
    <p:extLst>
      <p:ext uri="{BB962C8B-B14F-4D97-AF65-F5344CB8AC3E}">
        <p14:creationId xmlns:p14="http://schemas.microsoft.com/office/powerpoint/2010/main" val="172515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projectengineer.net/the-10-primary-project-rol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projectengineer.net/defining-project-success/" TargetMode="External"/><Relationship Id="rId2" Type="http://schemas.openxmlformats.org/officeDocument/2006/relationships/hyperlink" Target="https://www.projectengineer.net/what-is-a-project-management-offic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projectengineer.net/wp-content/uploads/2019/12/project-organization-composite.p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projectengineer.net/30-example-project-resources/" TargetMode="External"/><Relationship Id="rId2" Type="http://schemas.openxmlformats.org/officeDocument/2006/relationships/hyperlink" Target="https://www.projectengineer.net/the-5-main-roles-of-the-project-manage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projectengineer.net/the-role-of-the-project-tea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8490" y="1159099"/>
            <a:ext cx="10555310" cy="3206840"/>
          </a:xfrm>
        </p:spPr>
        <p:txBody>
          <a:bodyPr>
            <a:normAutofit fontScale="77500" lnSpcReduction="20000"/>
          </a:bodyPr>
          <a:lstStyle/>
          <a:p>
            <a:pPr marL="0" indent="0" algn="ctr">
              <a:buNone/>
            </a:pPr>
            <a:endParaRPr lang="en-US" b="1" dirty="0" smtClean="0"/>
          </a:p>
          <a:p>
            <a:pPr marL="0" indent="0" algn="ctr">
              <a:buNone/>
            </a:pPr>
            <a:endParaRPr lang="en-US" b="1" dirty="0"/>
          </a:p>
          <a:p>
            <a:pPr marL="0" indent="0" algn="ctr">
              <a:buNone/>
            </a:pPr>
            <a:endParaRPr lang="en-US" b="1" dirty="0" smtClean="0"/>
          </a:p>
          <a:p>
            <a:pPr marL="0" indent="0" algn="ctr">
              <a:buNone/>
            </a:pPr>
            <a:r>
              <a:rPr lang="en-US" sz="4300" b="1" dirty="0" smtClean="0"/>
              <a:t>CHAPTER </a:t>
            </a:r>
            <a:r>
              <a:rPr lang="en-US" sz="4300" b="1" dirty="0"/>
              <a:t>5</a:t>
            </a:r>
            <a:br>
              <a:rPr lang="en-US" sz="4300" b="1" dirty="0"/>
            </a:br>
            <a:r>
              <a:rPr lang="en-US" sz="4300" b="1" dirty="0" smtClean="0"/>
              <a:t>Project and site organization</a:t>
            </a:r>
            <a:endParaRPr lang="en-US" sz="4300" dirty="0"/>
          </a:p>
          <a:p>
            <a:pPr marL="0" indent="0" algn="ctr">
              <a:buNone/>
            </a:pPr>
            <a:r>
              <a:rPr lang="en-US" sz="4300" b="1" dirty="0"/>
              <a:t/>
            </a:r>
            <a:br>
              <a:rPr lang="en-US" sz="4300" b="1" dirty="0"/>
            </a:br>
            <a:r>
              <a:rPr lang="en-GB" sz="4300" b="1" dirty="0"/>
              <a:t/>
            </a:r>
            <a:br>
              <a:rPr lang="en-GB" sz="4300" b="1" dirty="0"/>
            </a:br>
            <a:endParaRPr lang="en-US" sz="4300" dirty="0"/>
          </a:p>
        </p:txBody>
      </p:sp>
    </p:spTree>
    <p:extLst>
      <p:ext uri="{BB962C8B-B14F-4D97-AF65-F5344CB8AC3E}">
        <p14:creationId xmlns:p14="http://schemas.microsoft.com/office/powerpoint/2010/main" val="468238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945" y="332508"/>
            <a:ext cx="11623963" cy="6289965"/>
          </a:xfrm>
        </p:spPr>
        <p:txBody>
          <a:bodyPr/>
          <a:lstStyle/>
          <a:p>
            <a:pPr algn="just"/>
            <a:r>
              <a:rPr lang="en-US" dirty="0"/>
              <a:t>From a theoretical point of view, there are two more adjustments that can be made.  A </a:t>
            </a:r>
            <a:r>
              <a:rPr lang="en-US" b="1" i="1" dirty="0"/>
              <a:t>weak matrix</a:t>
            </a:r>
            <a:r>
              <a:rPr lang="en-US" dirty="0"/>
              <a:t> retains the management of the project in the hands of the functional managers instead of the project team, like this:</a:t>
            </a:r>
          </a:p>
          <a:p>
            <a:pPr marL="0"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545" y="1939636"/>
            <a:ext cx="10390909" cy="4530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9752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0945" y="290945"/>
            <a:ext cx="11720946" cy="4971618"/>
          </a:xfrm>
        </p:spPr>
        <p:txBody>
          <a:bodyPr/>
          <a:lstStyle/>
          <a:p>
            <a:pPr algn="just"/>
            <a:r>
              <a:rPr lang="en-US" dirty="0"/>
              <a:t>On the other side, a </a:t>
            </a:r>
            <a:r>
              <a:rPr lang="en-US" b="1" i="1" dirty="0"/>
              <a:t>strong matrix</a:t>
            </a:r>
            <a:r>
              <a:rPr lang="en-US" dirty="0"/>
              <a:t> is still a functional organizational structure, but has a completely separate project management arm. All of the </a:t>
            </a:r>
            <a:r>
              <a:rPr lang="en-US" u="sng" dirty="0">
                <a:hlinkClick r:id="rId2"/>
              </a:rPr>
              <a:t>project roles</a:t>
            </a:r>
            <a:r>
              <a:rPr lang="en-US" dirty="0"/>
              <a:t> are still fulfilled within the functional departments, but the project manager is on the same level as the functional managers.</a:t>
            </a:r>
          </a:p>
          <a:p>
            <a:endParaRPr lang="en-US" dirty="0"/>
          </a:p>
        </p:txBody>
      </p:sp>
      <p:pic>
        <p:nvPicPr>
          <p:cNvPr id="5" name="Picture 4" descr="https://www.projectengineer.net/wp-content/uploads/2019/12/project-organization-matrix-strong.png"/>
          <p:cNvPicPr/>
          <p:nvPr/>
        </p:nvPicPr>
        <p:blipFill>
          <a:blip r:embed="rId3"/>
          <a:srcRect/>
          <a:stretch>
            <a:fillRect/>
          </a:stretch>
        </p:blipFill>
        <p:spPr bwMode="auto">
          <a:xfrm>
            <a:off x="1052945" y="2036618"/>
            <a:ext cx="10183091" cy="4391891"/>
          </a:xfrm>
          <a:prstGeom prst="rect">
            <a:avLst/>
          </a:prstGeom>
          <a:noFill/>
          <a:ln w="9525">
            <a:noFill/>
            <a:miter lim="800000"/>
            <a:headEnd/>
            <a:tailEnd/>
          </a:ln>
        </p:spPr>
      </p:pic>
    </p:spTree>
    <p:extLst>
      <p:ext uri="{BB962C8B-B14F-4D97-AF65-F5344CB8AC3E}">
        <p14:creationId xmlns:p14="http://schemas.microsoft.com/office/powerpoint/2010/main" val="3687006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3" y="595744"/>
            <a:ext cx="11333018" cy="5708073"/>
          </a:xfrm>
        </p:spPr>
        <p:txBody>
          <a:bodyPr>
            <a:normAutofit/>
          </a:bodyPr>
          <a:lstStyle/>
          <a:p>
            <a:pPr algn="just"/>
            <a:r>
              <a:rPr lang="en-US" dirty="0"/>
              <a:t>This project management arm often takes the form of a </a:t>
            </a:r>
            <a:r>
              <a:rPr lang="en-US" u="sng" dirty="0">
                <a:hlinkClick r:id="rId2"/>
              </a:rPr>
              <a:t>Project Management Office</a:t>
            </a:r>
            <a:r>
              <a:rPr lang="en-US" dirty="0"/>
              <a:t>, or PMO.</a:t>
            </a:r>
          </a:p>
          <a:p>
            <a:pPr algn="just"/>
            <a:r>
              <a:rPr lang="en-US" dirty="0"/>
              <a:t>In spite of its name, the terms strong and weak matrix are not meant to imply a level of desirability to the organization.  The names have been coined by the project management industry which has studied the role of projects within organizations, and hence they correspond to strength or weakness in achieving </a:t>
            </a:r>
            <a:r>
              <a:rPr lang="en-US" u="sng" dirty="0">
                <a:hlinkClick r:id="rId3"/>
              </a:rPr>
              <a:t>project success</a:t>
            </a:r>
            <a:r>
              <a:rPr lang="en-US" dirty="0"/>
              <a:t>.  But if that comes at the expense of poorer delivery of functional services, the </a:t>
            </a:r>
            <a:r>
              <a:rPr lang="en-US" dirty="0" err="1"/>
              <a:t>organizational’s</a:t>
            </a:r>
            <a:r>
              <a:rPr lang="en-US" dirty="0"/>
              <a:t> goals are not necessarily being achieved.  Hence, the correct project organizational structure is one which achieves the organization’s goals, and this can fall anywhere along the project/functional spectrum according to the specific needs of the organization and/or project.</a:t>
            </a:r>
          </a:p>
          <a:p>
            <a:pPr algn="just"/>
            <a:endParaRPr lang="en-US" dirty="0"/>
          </a:p>
        </p:txBody>
      </p:sp>
    </p:spTree>
    <p:extLst>
      <p:ext uri="{BB962C8B-B14F-4D97-AF65-F5344CB8AC3E}">
        <p14:creationId xmlns:p14="http://schemas.microsoft.com/office/powerpoint/2010/main" val="20673622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6364" y="332509"/>
            <a:ext cx="11485418" cy="5985164"/>
          </a:xfrm>
        </p:spPr>
        <p:txBody>
          <a:bodyPr>
            <a:normAutofit fontScale="92500" lnSpcReduction="20000"/>
          </a:bodyPr>
          <a:lstStyle/>
          <a:p>
            <a:pPr marL="0" indent="0" algn="just">
              <a:buNone/>
            </a:pPr>
            <a:r>
              <a:rPr lang="en-US" b="1" dirty="0"/>
              <a:t>Composite</a:t>
            </a:r>
          </a:p>
          <a:p>
            <a:pPr algn="just"/>
            <a:r>
              <a:rPr lang="en-US" dirty="0"/>
              <a:t>Functional organizations and project-oriented organizations are at opposite ends of the spectrum and matrix organizations fall somewhere in between.  But it is possible to utilize </a:t>
            </a:r>
            <a:r>
              <a:rPr lang="en-US" b="1" i="1" dirty="0"/>
              <a:t>both</a:t>
            </a:r>
            <a:r>
              <a:rPr lang="en-US" dirty="0"/>
              <a:t> structures at the same time.  Therefore, there is a fourth option that requires mention, the composite structure.</a:t>
            </a:r>
          </a:p>
          <a:p>
            <a:pPr algn="just"/>
            <a:r>
              <a:rPr lang="en-US" dirty="0"/>
              <a:t>This occurs when a project structure and a functional structure both report to a central executive.</a:t>
            </a:r>
          </a:p>
          <a:p>
            <a:pPr algn="just"/>
            <a:r>
              <a:rPr lang="en-US" dirty="0"/>
              <a:t>For example, a state government department of transportation has a maintenance division which seeks to maintain the level of service of the state’s roads and bridges, and a capital projects division which builds new roads and bridges.  The maintenance division and the capital projects division are located side by side, reporting to the executive.  This is a </a:t>
            </a:r>
            <a:r>
              <a:rPr lang="en-US" b="1" i="1" dirty="0"/>
              <a:t>composite</a:t>
            </a:r>
            <a:r>
              <a:rPr lang="en-US" dirty="0"/>
              <a:t> organizational structure (A matrix structure would require new construction to occur within one of the maintenance departments – the project manager would report to a functional manager rather than the executive).</a:t>
            </a:r>
          </a:p>
          <a:p>
            <a:pPr algn="just"/>
            <a:r>
              <a:rPr lang="en-US" dirty="0"/>
              <a:t>Most organizations lean one way or the other rather than using both structures, because of the drastically different management styles necessary to perform each of the roles well.</a:t>
            </a:r>
          </a:p>
          <a:p>
            <a:pPr algn="just"/>
            <a:endParaRPr lang="en-US" dirty="0"/>
          </a:p>
        </p:txBody>
      </p:sp>
    </p:spTree>
    <p:extLst>
      <p:ext uri="{BB962C8B-B14F-4D97-AF65-F5344CB8AC3E}">
        <p14:creationId xmlns:p14="http://schemas.microsoft.com/office/powerpoint/2010/main" val="4020642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mposite organizational structure">
            <a:hlinkClick r:id="rId2"/>
          </p:cNvPr>
          <p:cNvPicPr>
            <a:picLocks noGrp="1"/>
          </p:cNvPicPr>
          <p:nvPr>
            <p:ph idx="1"/>
          </p:nvPr>
        </p:nvPicPr>
        <p:blipFill>
          <a:blip r:embed="rId3"/>
          <a:srcRect/>
          <a:stretch>
            <a:fillRect/>
          </a:stretch>
        </p:blipFill>
        <p:spPr bwMode="auto">
          <a:xfrm>
            <a:off x="498763" y="429492"/>
            <a:ext cx="10764981" cy="5680364"/>
          </a:xfrm>
          <a:prstGeom prst="rect">
            <a:avLst/>
          </a:prstGeom>
          <a:noFill/>
          <a:ln w="9525">
            <a:noFill/>
            <a:miter lim="800000"/>
            <a:headEnd/>
            <a:tailEnd/>
          </a:ln>
        </p:spPr>
      </p:pic>
    </p:spTree>
    <p:extLst>
      <p:ext uri="{BB962C8B-B14F-4D97-AF65-F5344CB8AC3E}">
        <p14:creationId xmlns:p14="http://schemas.microsoft.com/office/powerpoint/2010/main" val="453630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0904" y="447200"/>
            <a:ext cx="10515600" cy="5496399"/>
          </a:xfrm>
        </p:spPr>
        <p:txBody>
          <a:bodyPr>
            <a:normAutofit/>
          </a:bodyPr>
          <a:lstStyle/>
          <a:p>
            <a:pPr marL="0" indent="0">
              <a:buNone/>
            </a:pPr>
            <a:r>
              <a:rPr lang="en-US" b="1" dirty="0"/>
              <a:t>Site </a:t>
            </a:r>
            <a:r>
              <a:rPr lang="en-US" b="1" dirty="0" smtClean="0"/>
              <a:t>management</a:t>
            </a:r>
          </a:p>
          <a:p>
            <a:pPr marL="0" indent="0" algn="just">
              <a:buNone/>
            </a:pPr>
            <a:r>
              <a:rPr lang="en-US" dirty="0"/>
              <a:t> </a:t>
            </a:r>
            <a:r>
              <a:rPr lang="en-US" dirty="0" smtClean="0"/>
              <a:t> is the </a:t>
            </a:r>
            <a:r>
              <a:rPr lang="en-US" dirty="0"/>
              <a:t>day-to-day on site control of a construction project</a:t>
            </a:r>
          </a:p>
          <a:p>
            <a:pPr marL="0" indent="0" algn="just">
              <a:buNone/>
            </a:pPr>
            <a:r>
              <a:rPr lang="en-US" dirty="0"/>
              <a:t>• to </a:t>
            </a:r>
            <a:r>
              <a:rPr lang="en-US" b="1" dirty="0"/>
              <a:t>prepare the site for the construction,</a:t>
            </a:r>
          </a:p>
          <a:p>
            <a:pPr marL="0" indent="0" algn="just">
              <a:buNone/>
            </a:pPr>
            <a:r>
              <a:rPr lang="en-US" dirty="0"/>
              <a:t>• to keep it </a:t>
            </a:r>
            <a:r>
              <a:rPr lang="en-US" b="1" dirty="0"/>
              <a:t>within the timescale and budget,</a:t>
            </a:r>
          </a:p>
          <a:p>
            <a:pPr marL="0" indent="0" algn="just">
              <a:buNone/>
            </a:pPr>
            <a:r>
              <a:rPr lang="en-US" dirty="0"/>
              <a:t>• to </a:t>
            </a:r>
            <a:r>
              <a:rPr lang="en-US" b="1" dirty="0"/>
              <a:t>tackle with any delays or problems</a:t>
            </a:r>
          </a:p>
          <a:p>
            <a:pPr marL="0" indent="0" algn="just">
              <a:buNone/>
            </a:pPr>
            <a:r>
              <a:rPr lang="en-US" dirty="0"/>
              <a:t>• to ensure </a:t>
            </a:r>
            <a:r>
              <a:rPr lang="en-US" b="1" dirty="0"/>
              <a:t>quality and health and safety</a:t>
            </a:r>
          </a:p>
          <a:p>
            <a:pPr marL="0" indent="0" algn="just">
              <a:buNone/>
            </a:pPr>
            <a:r>
              <a:rPr lang="en-US" dirty="0"/>
              <a:t>• to coordinate </a:t>
            </a:r>
            <a:r>
              <a:rPr lang="en-US" b="1" dirty="0"/>
              <a:t>communications between all parties involved </a:t>
            </a:r>
            <a:r>
              <a:rPr lang="en-US" b="1" dirty="0" smtClean="0"/>
              <a:t>in </a:t>
            </a:r>
            <a:r>
              <a:rPr lang="en-US" dirty="0" smtClean="0"/>
              <a:t>the </a:t>
            </a:r>
            <a:r>
              <a:rPr lang="en-US" b="1" dirty="0"/>
              <a:t>on-site development and with the public.</a:t>
            </a:r>
            <a:endParaRPr lang="en-US" dirty="0"/>
          </a:p>
        </p:txBody>
      </p:sp>
    </p:spTree>
    <p:extLst>
      <p:ext uri="{BB962C8B-B14F-4D97-AF65-F5344CB8AC3E}">
        <p14:creationId xmlns:p14="http://schemas.microsoft.com/office/powerpoint/2010/main" val="21077533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SITE LOGISTICS</a:t>
            </a:r>
          </a:p>
        </p:txBody>
      </p:sp>
      <p:sp>
        <p:nvSpPr>
          <p:cNvPr id="3" name="Content Placeholder 2"/>
          <p:cNvSpPr>
            <a:spLocks noGrp="1"/>
          </p:cNvSpPr>
          <p:nvPr>
            <p:ph idx="1"/>
          </p:nvPr>
        </p:nvSpPr>
        <p:spPr/>
        <p:txBody>
          <a:bodyPr/>
          <a:lstStyle/>
          <a:p>
            <a:r>
              <a:rPr lang="en-US" dirty="0"/>
              <a:t>Information and </a:t>
            </a:r>
            <a:r>
              <a:rPr lang="en-US" dirty="0" smtClean="0"/>
              <a:t>management                       Material </a:t>
            </a:r>
            <a:r>
              <a:rPr lang="en-US" dirty="0"/>
              <a:t>and components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6287" y="2647666"/>
            <a:ext cx="9321420" cy="221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8484" y="4647063"/>
            <a:ext cx="6755642" cy="1897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00712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149" y="436728"/>
            <a:ext cx="11150221" cy="6059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14025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7672"/>
            <a:ext cx="10515600" cy="5699291"/>
          </a:xfrm>
        </p:spPr>
        <p:txBody>
          <a:bodyPr/>
          <a:lstStyle/>
          <a:p>
            <a:pPr marL="0" indent="0">
              <a:buNone/>
            </a:pPr>
            <a:r>
              <a:rPr lang="en-US" dirty="0"/>
              <a:t>WASTE MANAGEMENT ON THE SITE</a:t>
            </a:r>
          </a:p>
          <a:p>
            <a:r>
              <a:rPr lang="en-US" dirty="0"/>
              <a:t>minimum </a:t>
            </a:r>
            <a:r>
              <a:rPr lang="en-US" dirty="0" smtClean="0"/>
              <a:t>requirements – </a:t>
            </a:r>
            <a:r>
              <a:rPr lang="en-US" dirty="0"/>
              <a:t>separation </a:t>
            </a:r>
            <a:r>
              <a:rPr lang="en-US" dirty="0" smtClean="0"/>
              <a:t>groups</a:t>
            </a:r>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1690" y="1719618"/>
            <a:ext cx="6632812" cy="3179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2383" y="5253251"/>
            <a:ext cx="7151426" cy="138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13677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1445"/>
            <a:ext cx="10515600" cy="5535518"/>
          </a:xfrm>
        </p:spPr>
        <p:txBody>
          <a:bodyPr/>
          <a:lstStyle/>
          <a:p>
            <a:pPr marL="0" indent="0">
              <a:buNone/>
            </a:pPr>
            <a:r>
              <a:rPr lang="en-US" dirty="0"/>
              <a:t>CONSTRUCTION SITE COMMUNICATION</a:t>
            </a:r>
          </a:p>
          <a:p>
            <a:endParaRPr lang="en-US" dirty="0"/>
          </a:p>
        </p:txBody>
      </p:sp>
      <p:sp>
        <p:nvSpPr>
          <p:cNvPr id="2" name="Rectangle 1"/>
          <p:cNvSpPr/>
          <p:nvPr/>
        </p:nvSpPr>
        <p:spPr>
          <a:xfrm>
            <a:off x="263236" y="1864034"/>
            <a:ext cx="6096000" cy="2062103"/>
          </a:xfrm>
          <a:prstGeom prst="rect">
            <a:avLst/>
          </a:prstGeom>
        </p:spPr>
        <p:txBody>
          <a:bodyPr>
            <a:spAutoFit/>
          </a:bodyPr>
          <a:lstStyle/>
          <a:p>
            <a:pPr marL="285750" indent="-285750" algn="just">
              <a:buFont typeface="Arial" pitchFamily="34" charset="0"/>
              <a:buChar char="•"/>
            </a:pPr>
            <a:r>
              <a:rPr lang="en-US" sz="3200" dirty="0" smtClean="0"/>
              <a:t>information </a:t>
            </a:r>
            <a:r>
              <a:rPr lang="en-US" sz="3200" dirty="0"/>
              <a:t>management</a:t>
            </a:r>
          </a:p>
          <a:p>
            <a:pPr algn="just"/>
            <a:r>
              <a:rPr lang="en-US" sz="3200" dirty="0"/>
              <a:t>• information distribution</a:t>
            </a:r>
          </a:p>
          <a:p>
            <a:pPr algn="just"/>
            <a:r>
              <a:rPr lang="en-US" sz="3200" dirty="0"/>
              <a:t>• plan utilization</a:t>
            </a:r>
          </a:p>
          <a:p>
            <a:pPr algn="just"/>
            <a:r>
              <a:rPr lang="en-US" sz="3200" dirty="0"/>
              <a:t>• change management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3999" y="872836"/>
            <a:ext cx="5652655" cy="5278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2964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6"/>
            <a:ext cx="10515600" cy="858982"/>
          </a:xfrm>
        </p:spPr>
        <p:txBody>
          <a:bodyPr>
            <a:normAutofit fontScale="90000"/>
          </a:bodyPr>
          <a:lstStyle/>
          <a:p>
            <a:r>
              <a:rPr lang="en-US" b="1" dirty="0" smtClean="0"/>
              <a:t/>
            </a:r>
            <a:br>
              <a:rPr lang="en-US" b="1" dirty="0" smtClean="0"/>
            </a:br>
            <a:r>
              <a:rPr lang="en-US" b="1" dirty="0" smtClean="0"/>
              <a:t>Project </a:t>
            </a:r>
            <a:r>
              <a:rPr lang="en-US" b="1" dirty="0" smtClean="0"/>
              <a:t>Organization</a:t>
            </a:r>
            <a:br>
              <a:rPr lang="en-US" b="1" dirty="0" smtClean="0"/>
            </a:br>
            <a:endParaRPr lang="en-US" dirty="0"/>
          </a:p>
        </p:txBody>
      </p:sp>
      <p:sp>
        <p:nvSpPr>
          <p:cNvPr id="3" name="Content Placeholder 2"/>
          <p:cNvSpPr>
            <a:spLocks noGrp="1"/>
          </p:cNvSpPr>
          <p:nvPr>
            <p:ph idx="1"/>
          </p:nvPr>
        </p:nvSpPr>
        <p:spPr>
          <a:xfrm>
            <a:off x="244929" y="1136073"/>
            <a:ext cx="11756571" cy="5574969"/>
          </a:xfrm>
        </p:spPr>
        <p:txBody>
          <a:bodyPr>
            <a:noAutofit/>
          </a:bodyPr>
          <a:lstStyle/>
          <a:p>
            <a:pPr lvl="1" algn="just">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The main task of any organization is to plan, direct and control.</a:t>
            </a:r>
          </a:p>
          <a:p>
            <a:pPr lvl="1" algn="just">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Poor organization result in poor productivity.</a:t>
            </a:r>
          </a:p>
          <a:p>
            <a:pPr lvl="1" algn="just">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Defining individual positions of authority and responsibility will lead to an effective operating environment and good productivity</a:t>
            </a:r>
            <a:r>
              <a:rPr lang="en-US" sz="3000" dirty="0" smtClean="0">
                <a:latin typeface="Times New Roman" panose="02020603050405020304" pitchFamily="18" charset="0"/>
                <a:cs typeface="Times New Roman" panose="02020603050405020304" pitchFamily="18" charset="0"/>
              </a:rPr>
              <a:t>.</a:t>
            </a:r>
          </a:p>
          <a:p>
            <a:pPr lvl="1" algn="just">
              <a:buFont typeface="Wingdings" panose="05000000000000000000" pitchFamily="2" charset="2"/>
              <a:buChar char="Ø"/>
            </a:pPr>
            <a:r>
              <a:rPr lang="en-US" sz="3000" dirty="0" smtClean="0">
                <a:latin typeface="Times New Roman" panose="02020603050405020304" pitchFamily="18" charset="0"/>
                <a:cs typeface="Times New Roman" panose="02020603050405020304" pitchFamily="18" charset="0"/>
              </a:rPr>
              <a:t>Site layout of the project is a very important organization tasks.</a:t>
            </a:r>
          </a:p>
          <a:p>
            <a:pPr lvl="1" algn="just">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The assigned location of different job components affects productivity, safety, workers satisfaction, and communication.</a:t>
            </a:r>
          </a:p>
          <a:p>
            <a:pPr lvl="1" algn="just">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Approximately, 7% of a day is nonproductive because of a non optimal site layout.</a:t>
            </a:r>
          </a:p>
          <a:p>
            <a:pPr lvl="1" algn="just">
              <a:buFont typeface="Wingdings" panose="05000000000000000000" pitchFamily="2" charset="2"/>
              <a:buChar char="Ø"/>
            </a:pP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2908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63237"/>
            <a:ext cx="11277599" cy="5957454"/>
          </a:xfrm>
        </p:spPr>
        <p:txBody>
          <a:bodyPr/>
          <a:lstStyle/>
          <a:p>
            <a:pPr marL="0" indent="0">
              <a:buNone/>
            </a:pPr>
            <a:r>
              <a:rPr lang="en-US" dirty="0"/>
              <a:t>SITE SECURITY AND SAFETY</a:t>
            </a:r>
          </a:p>
          <a:p>
            <a:pPr marL="0" indent="0">
              <a:buNone/>
            </a:pPr>
            <a:r>
              <a:rPr lang="en-US" dirty="0"/>
              <a:t>• to avoid losses of materials and plant through theft, </a:t>
            </a:r>
            <a:r>
              <a:rPr lang="en-US" dirty="0" smtClean="0"/>
              <a:t>and vandalism </a:t>
            </a:r>
            <a:r>
              <a:rPr lang="en-US" dirty="0"/>
              <a:t>and careless </a:t>
            </a:r>
            <a:r>
              <a:rPr lang="en-US" dirty="0" smtClean="0"/>
              <a:t>behavior</a:t>
            </a:r>
            <a:endParaRPr lang="en-US" dirty="0"/>
          </a:p>
          <a:p>
            <a:pPr marL="0" indent="0">
              <a:buNone/>
            </a:pPr>
            <a:r>
              <a:rPr lang="en-US" dirty="0"/>
              <a:t>• to prevent fire on site </a:t>
            </a:r>
          </a:p>
          <a:p>
            <a:pPr marL="0" indent="0">
              <a:buNone/>
            </a:pPr>
            <a:r>
              <a:rPr lang="en-US" dirty="0"/>
              <a:t>• to prevent health injury, to avoid accident</a:t>
            </a:r>
          </a:p>
          <a:p>
            <a:pPr marL="0" indent="0">
              <a:buNone/>
            </a:pPr>
            <a:r>
              <a:rPr lang="en-US" dirty="0"/>
              <a:t>• to protect equipment and machinery (</a:t>
            </a:r>
            <a:r>
              <a:rPr lang="en-US" dirty="0" smtClean="0"/>
              <a:t>property)</a:t>
            </a:r>
          </a:p>
          <a:p>
            <a:r>
              <a:rPr lang="en-US" dirty="0" smtClean="0"/>
              <a:t> </a:t>
            </a:r>
            <a:r>
              <a:rPr lang="en-US" dirty="0"/>
              <a:t>to protect public</a:t>
            </a:r>
          </a:p>
        </p:txBody>
      </p:sp>
    </p:spTree>
    <p:extLst>
      <p:ext uri="{BB962C8B-B14F-4D97-AF65-F5344CB8AC3E}">
        <p14:creationId xmlns:p14="http://schemas.microsoft.com/office/powerpoint/2010/main" val="4098835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1673" y="290945"/>
            <a:ext cx="11623963" cy="6276110"/>
          </a:xfrm>
        </p:spPr>
        <p:txBody>
          <a:bodyPr/>
          <a:lstStyle/>
          <a:p>
            <a:pPr marL="0" indent="0" algn="just">
              <a:buNone/>
            </a:pPr>
            <a:r>
              <a:rPr lang="en-US" dirty="0"/>
              <a:t>CONSTRUCTION EQUIPMENT </a:t>
            </a:r>
            <a:r>
              <a:rPr lang="en-US" dirty="0" smtClean="0"/>
              <a:t>LOGISTICS</a:t>
            </a:r>
          </a:p>
          <a:p>
            <a:pPr marL="0" indent="0" algn="just">
              <a:buNone/>
            </a:pPr>
            <a:r>
              <a:rPr lang="en-US" dirty="0"/>
              <a:t>• optimal use of material and construction work capacity</a:t>
            </a:r>
          </a:p>
          <a:p>
            <a:pPr marL="0" indent="0" algn="just">
              <a:buNone/>
            </a:pPr>
            <a:r>
              <a:rPr lang="en-US" dirty="0"/>
              <a:t>• optimal use machinery and equipment</a:t>
            </a:r>
          </a:p>
          <a:p>
            <a:pPr marL="0" indent="0" algn="just">
              <a:buNone/>
            </a:pPr>
            <a:r>
              <a:rPr lang="en-US" dirty="0"/>
              <a:t>• to minimize/reduce waste</a:t>
            </a:r>
          </a:p>
          <a:p>
            <a:pPr marL="0" indent="0" algn="just">
              <a:buNone/>
            </a:pPr>
            <a:r>
              <a:rPr lang="en-US" dirty="0"/>
              <a:t>• to minimize material movement</a:t>
            </a:r>
          </a:p>
          <a:p>
            <a:pPr marL="0" indent="0" algn="just">
              <a:buNone/>
            </a:pPr>
            <a:r>
              <a:rPr lang="en-US" b="1" dirty="0"/>
              <a:t>Construction site layout planning (site planning):</a:t>
            </a:r>
          </a:p>
          <a:p>
            <a:pPr algn="just"/>
            <a:r>
              <a:rPr lang="en-US" dirty="0"/>
              <a:t>is a plan for the construction, which is prepared by the contractor as </a:t>
            </a:r>
          </a:p>
          <a:p>
            <a:pPr algn="just"/>
            <a:r>
              <a:rPr lang="en-US" dirty="0"/>
              <a:t>part of their mobilization activities before work on site commences. </a:t>
            </a:r>
          </a:p>
        </p:txBody>
      </p:sp>
    </p:spTree>
    <p:extLst>
      <p:ext uri="{BB962C8B-B14F-4D97-AF65-F5344CB8AC3E}">
        <p14:creationId xmlns:p14="http://schemas.microsoft.com/office/powerpoint/2010/main" val="11617791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909" y="221673"/>
            <a:ext cx="10515600" cy="568036"/>
          </a:xfrm>
        </p:spPr>
        <p:txBody>
          <a:bodyPr/>
          <a:lstStyle/>
          <a:p>
            <a:pPr marL="0" indent="0">
              <a:buNone/>
            </a:pPr>
            <a:r>
              <a:rPr lang="en-US" dirty="0"/>
              <a:t>WHAT IS IT </a:t>
            </a:r>
            <a:r>
              <a:rPr lang="en-US" dirty="0" smtClean="0"/>
              <a:t>USED </a:t>
            </a:r>
            <a:r>
              <a:rPr lang="en-US" dirty="0"/>
              <a:t>FOR </a:t>
            </a:r>
            <a:r>
              <a:rPr lang="en-US" dirty="0" smtClean="0"/>
              <a:t>?</a:t>
            </a:r>
          </a:p>
          <a:p>
            <a:pPr marL="0" indent="0">
              <a:buNone/>
            </a:pP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218" y="581891"/>
            <a:ext cx="11416146" cy="6026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78743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273" y="301625"/>
            <a:ext cx="10515600" cy="543502"/>
          </a:xfrm>
        </p:spPr>
        <p:txBody>
          <a:bodyPr/>
          <a:lstStyle/>
          <a:p>
            <a:pPr marL="0" indent="0">
              <a:buNone/>
            </a:pPr>
            <a:r>
              <a:rPr lang="en-US" dirty="0"/>
              <a:t>WHAT ARE THE REQUIREMENTS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709" y="817418"/>
            <a:ext cx="10778836" cy="5472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86761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1734"/>
            <a:ext cx="10515600" cy="4351338"/>
          </a:xfrm>
        </p:spPr>
        <p:txBody>
          <a:bodyPr/>
          <a:lstStyle/>
          <a:p>
            <a:pPr marL="0" indent="0">
              <a:buNone/>
            </a:pPr>
            <a:r>
              <a:rPr lang="en-US" dirty="0" smtClean="0"/>
              <a:t>METHODS</a:t>
            </a:r>
          </a:p>
          <a:p>
            <a:pPr marL="0" indent="0">
              <a:buNone/>
            </a:pP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6690" y="1080655"/>
            <a:ext cx="10543310" cy="5320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23060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818" y="384752"/>
            <a:ext cx="11804073" cy="6362412"/>
          </a:xfrm>
        </p:spPr>
        <p:txBody>
          <a:bodyPr>
            <a:normAutofit fontScale="92500"/>
          </a:bodyPr>
          <a:lstStyle/>
          <a:p>
            <a:pPr marL="0" indent="0" algn="just">
              <a:buNone/>
            </a:pPr>
            <a:r>
              <a:rPr lang="en-US" dirty="0"/>
              <a:t>TRANSPORTATION AND STORING MATERIALS</a:t>
            </a:r>
          </a:p>
          <a:p>
            <a:pPr marL="0" indent="0" algn="just">
              <a:buNone/>
            </a:pPr>
            <a:r>
              <a:rPr lang="en-US" dirty="0" smtClean="0"/>
              <a:t>• </a:t>
            </a:r>
            <a:r>
              <a:rPr lang="en-US" dirty="0"/>
              <a:t>Is it necessary to store components or is it possible to lift them directly to its </a:t>
            </a:r>
            <a:r>
              <a:rPr lang="en-US" dirty="0" smtClean="0"/>
              <a:t>ultimate place</a:t>
            </a:r>
            <a:r>
              <a:rPr lang="en-US" dirty="0"/>
              <a:t>?</a:t>
            </a:r>
          </a:p>
          <a:p>
            <a:pPr marL="0" indent="0" algn="just">
              <a:buNone/>
            </a:pPr>
            <a:r>
              <a:rPr lang="en-US" dirty="0"/>
              <a:t>• Is it necessary to store material or is it possible to distribute it to the place of use?</a:t>
            </a:r>
          </a:p>
          <a:p>
            <a:pPr marL="0" indent="0" algn="just">
              <a:buNone/>
            </a:pPr>
            <a:r>
              <a:rPr lang="en-US" dirty="0"/>
              <a:t>• Is the size of the component standard and easily transportable or does it need special </a:t>
            </a:r>
            <a:r>
              <a:rPr lang="en-US" dirty="0" smtClean="0"/>
              <a:t>handling</a:t>
            </a:r>
            <a:r>
              <a:rPr lang="en-US" dirty="0"/>
              <a:t>?</a:t>
            </a:r>
          </a:p>
          <a:p>
            <a:pPr marL="0" indent="0" algn="just">
              <a:buNone/>
            </a:pPr>
            <a:r>
              <a:rPr lang="en-US" dirty="0"/>
              <a:t>• What is the required amount of material? How much is applied at once? Is it worth to </a:t>
            </a:r>
            <a:r>
              <a:rPr lang="en-US" dirty="0" smtClean="0"/>
              <a:t>deliver </a:t>
            </a:r>
            <a:r>
              <a:rPr lang="en-US" dirty="0"/>
              <a:t>separated  packages?</a:t>
            </a:r>
          </a:p>
          <a:p>
            <a:pPr marL="0" indent="0" algn="just">
              <a:buNone/>
            </a:pPr>
            <a:r>
              <a:rPr lang="en-US" dirty="0"/>
              <a:t>• Is it possible to place one onto the other? Which position it have to be stored in? (The </a:t>
            </a:r>
            <a:r>
              <a:rPr lang="en-US" dirty="0" smtClean="0"/>
              <a:t> same </a:t>
            </a:r>
            <a:r>
              <a:rPr lang="en-US" dirty="0"/>
              <a:t>as the ultimate position in the building.) How many packages can be stored </a:t>
            </a:r>
            <a:r>
              <a:rPr lang="en-US" dirty="0" smtClean="0"/>
              <a:t>on top </a:t>
            </a:r>
            <a:r>
              <a:rPr lang="en-US" dirty="0"/>
              <a:t>of each other? How many is reasonable to be stored on each other? </a:t>
            </a:r>
          </a:p>
          <a:p>
            <a:pPr marL="0" indent="0" algn="just">
              <a:buNone/>
            </a:pPr>
            <a:r>
              <a:rPr lang="en-US" dirty="0"/>
              <a:t>• Is the material sensitive for weather effects as wind, UV radiation, temperature, </a:t>
            </a:r>
            <a:r>
              <a:rPr lang="en-US" dirty="0" smtClean="0"/>
              <a:t>rain, moisture</a:t>
            </a:r>
            <a:r>
              <a:rPr lang="en-US" dirty="0"/>
              <a:t>, etc.?</a:t>
            </a:r>
          </a:p>
          <a:p>
            <a:pPr marL="0" indent="0" algn="just">
              <a:buNone/>
            </a:pPr>
            <a:r>
              <a:rPr lang="en-US" dirty="0"/>
              <a:t>• Are there alternative materials to reduce cost and/or time?</a:t>
            </a:r>
          </a:p>
        </p:txBody>
      </p:sp>
    </p:spTree>
    <p:extLst>
      <p:ext uri="{BB962C8B-B14F-4D97-AF65-F5344CB8AC3E}">
        <p14:creationId xmlns:p14="http://schemas.microsoft.com/office/powerpoint/2010/main" val="778485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2137"/>
            <a:ext cx="10515600" cy="5794826"/>
          </a:xfrm>
        </p:spPr>
        <p:txBody>
          <a:bodyPr/>
          <a:lstStyle/>
          <a:p>
            <a:r>
              <a:rPr lang="en-US" dirty="0" smtClean="0"/>
              <a:t>There are four type of organizational structures  each of which has  their own unique set of influences on the management of the organizations projects.:-</a:t>
            </a:r>
          </a:p>
          <a:p>
            <a:pPr marL="514350" indent="-514350">
              <a:buAutoNum type="arabicPeriod"/>
            </a:pPr>
            <a:r>
              <a:rPr lang="en-US" dirty="0" smtClean="0"/>
              <a:t>Functional</a:t>
            </a:r>
          </a:p>
          <a:p>
            <a:pPr marL="514350" indent="-514350">
              <a:buAutoNum type="arabicPeriod"/>
            </a:pPr>
            <a:r>
              <a:rPr lang="en-US" dirty="0" smtClean="0"/>
              <a:t>Project </a:t>
            </a:r>
          </a:p>
          <a:p>
            <a:pPr marL="514350" indent="-514350">
              <a:buAutoNum type="arabicPeriod"/>
            </a:pPr>
            <a:r>
              <a:rPr lang="en-US" dirty="0" smtClean="0"/>
              <a:t>Matrix or composite</a:t>
            </a:r>
          </a:p>
          <a:p>
            <a:pPr marL="514350" indent="-514350">
              <a:buAutoNum type="arabicPeriod"/>
            </a:pPr>
            <a:endParaRPr lang="en-US" dirty="0"/>
          </a:p>
        </p:txBody>
      </p:sp>
    </p:spTree>
    <p:extLst>
      <p:ext uri="{BB962C8B-B14F-4D97-AF65-F5344CB8AC3E}">
        <p14:creationId xmlns:p14="http://schemas.microsoft.com/office/powerpoint/2010/main" val="2388400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122830"/>
            <a:ext cx="11794561" cy="6416515"/>
          </a:xfrm>
        </p:spPr>
        <p:txBody>
          <a:bodyPr>
            <a:normAutofit fontScale="90000"/>
          </a:bodyPr>
          <a:lstStyle/>
          <a:p>
            <a:pPr algn="just">
              <a:lnSpc>
                <a:spcPct val="150000"/>
              </a:lnSpc>
            </a:pPr>
            <a:r>
              <a:rPr lang="en-US" sz="2800" dirty="0" smtClean="0"/>
              <a:t>Functional</a:t>
            </a:r>
            <a:br>
              <a:rPr lang="en-US" sz="2800" dirty="0" smtClean="0"/>
            </a:br>
            <a:r>
              <a:rPr lang="en-US" sz="2800" dirty="0" smtClean="0"/>
              <a:t>most organizations are divided along functional lines that is each </a:t>
            </a:r>
            <a:r>
              <a:rPr lang="en-US" sz="2800" dirty="0" err="1" smtClean="0"/>
              <a:t>devision</a:t>
            </a:r>
            <a:r>
              <a:rPr lang="en-US" sz="2800" dirty="0" smtClean="0"/>
              <a:t> is organized by work type such as engineering production or sales.</a:t>
            </a:r>
            <a:br>
              <a:rPr lang="en-US" sz="2800" dirty="0" smtClean="0"/>
            </a:br>
            <a:r>
              <a:rPr lang="en-US" sz="2800" dirty="0" smtClean="0"/>
              <a:t>In the functional organizational structure projects are initiated and executed by the divisional managers, who assume the project manager duties in addition to their regular functional roles .they are often given secondary titles such as coordinator of project x.</a:t>
            </a:r>
            <a:br>
              <a:rPr lang="en-US" sz="2800" dirty="0" smtClean="0"/>
            </a:br>
            <a:r>
              <a:rPr lang="en-US" sz="2800" dirty="0" smtClean="0"/>
              <a:t>in this structure, project manager usually don’t have a lot of authority to obtain resource or to manage schedules and budgets. They must obtain approvals to utilize resources from other departments which can be a complex undertaking. This is because the functional organization is designed to focus on the provision of the divisional services rather than project deliverables </a:t>
            </a:r>
            <a:endParaRPr lang="en-US" sz="2800" dirty="0"/>
          </a:p>
        </p:txBody>
      </p:sp>
    </p:spTree>
    <p:extLst>
      <p:ext uri="{BB962C8B-B14F-4D97-AF65-F5344CB8AC3E}">
        <p14:creationId xmlns:p14="http://schemas.microsoft.com/office/powerpoint/2010/main" val="2948185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www.projectengineer.net/wp-content/uploads/2019/12/project-organization-functional.png"/>
          <p:cNvPicPr/>
          <p:nvPr/>
        </p:nvPicPr>
        <p:blipFill>
          <a:blip r:embed="rId2"/>
          <a:srcRect/>
          <a:stretch>
            <a:fillRect/>
          </a:stretch>
        </p:blipFill>
        <p:spPr bwMode="auto">
          <a:xfrm>
            <a:off x="180109" y="152400"/>
            <a:ext cx="11817927" cy="6497781"/>
          </a:xfrm>
          <a:prstGeom prst="rect">
            <a:avLst/>
          </a:prstGeom>
          <a:noFill/>
          <a:ln w="9525">
            <a:noFill/>
            <a:miter lim="800000"/>
            <a:headEnd/>
            <a:tailEnd/>
          </a:ln>
        </p:spPr>
      </p:pic>
    </p:spTree>
    <p:extLst>
      <p:ext uri="{BB962C8B-B14F-4D97-AF65-F5344CB8AC3E}">
        <p14:creationId xmlns:p14="http://schemas.microsoft.com/office/powerpoint/2010/main" val="137002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89" y="150125"/>
            <a:ext cx="11518711" cy="6537278"/>
          </a:xfrm>
        </p:spPr>
        <p:txBody>
          <a:bodyPr>
            <a:noAutofit/>
          </a:bodyPr>
          <a:lstStyle/>
          <a:p>
            <a:pPr algn="just"/>
            <a:r>
              <a:rPr lang="en-US" sz="2800" dirty="0" smtClean="0"/>
              <a:t>Project oriented</a:t>
            </a:r>
            <a:r>
              <a:rPr lang="en-US" sz="2800" dirty="0" smtClean="0"/>
              <a:t/>
            </a:r>
            <a:br>
              <a:rPr lang="en-US" sz="2800" dirty="0" smtClean="0"/>
            </a:br>
            <a:r>
              <a:rPr lang="en-US" sz="2800" dirty="0" smtClean="0"/>
              <a:t>on the other end of the scale is the project oriented organization. These companies do most of their work on a project basis and are therefore structured around projects. This includes construction contractors, architectural firms and consultant.</a:t>
            </a:r>
            <a:br>
              <a:rPr lang="en-US" sz="2800" dirty="0" smtClean="0"/>
            </a:br>
            <a:r>
              <a:rPr lang="en-US" sz="2800" dirty="0"/>
              <a:t>Project managers are usually full time in the </a:t>
            </a:r>
            <a:r>
              <a:rPr lang="en-US" sz="2800" dirty="0">
                <a:solidFill>
                  <a:schemeClr val="accent1"/>
                </a:solidFill>
                <a:hlinkClick r:id="rId2"/>
              </a:rPr>
              <a:t>role</a:t>
            </a:r>
            <a:r>
              <a:rPr lang="en-US" sz="2800" dirty="0"/>
              <a:t>, and for small projects they might manage several projects at once.</a:t>
            </a:r>
            <a:br>
              <a:rPr lang="en-US" sz="2800" dirty="0"/>
            </a:br>
            <a:r>
              <a:rPr lang="en-US" sz="2800" dirty="0"/>
              <a:t>In this structure project managers usually have a great deal of independence and authority.  They are able to draw on resources with little required approval.</a:t>
            </a:r>
            <a:br>
              <a:rPr lang="en-US" sz="2800" dirty="0"/>
            </a:br>
            <a:r>
              <a:rPr lang="en-US" sz="2800" dirty="0"/>
              <a:t>In fact, most of these types of organizations have some form of functional divisions which are placeholders for </a:t>
            </a:r>
            <a:r>
              <a:rPr lang="en-US" sz="2800" u="sng" dirty="0">
                <a:hlinkClick r:id="rId3"/>
              </a:rPr>
              <a:t>resources</a:t>
            </a:r>
            <a:r>
              <a:rPr lang="en-US" sz="2800" dirty="0"/>
              <a:t> that can be utilized by all projects.  They are usually called “departments.”</a:t>
            </a:r>
            <a:br>
              <a:rPr lang="en-US" sz="2800" dirty="0"/>
            </a:br>
            <a:r>
              <a:rPr lang="en-US" sz="2800" dirty="0"/>
              <a:t>For example, at an engineering firm the geotechnical department is available as an expert resource to all projects within the firm.</a:t>
            </a:r>
            <a:br>
              <a:rPr lang="en-US" sz="2800" dirty="0"/>
            </a:br>
            <a:endParaRPr lang="en-US" sz="2800" dirty="0"/>
          </a:p>
        </p:txBody>
      </p:sp>
    </p:spTree>
    <p:extLst>
      <p:ext uri="{BB962C8B-B14F-4D97-AF65-F5344CB8AC3E}">
        <p14:creationId xmlns:p14="http://schemas.microsoft.com/office/powerpoint/2010/main" val="1728187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www.projectengineer.net/wp-content/uploads/2019/12/project-organization-project-oriented.png"/>
          <p:cNvPicPr>
            <a:picLocks noGrp="1"/>
          </p:cNvPicPr>
          <p:nvPr>
            <p:ph idx="1"/>
          </p:nvPr>
        </p:nvPicPr>
        <p:blipFill>
          <a:blip r:embed="rId2"/>
          <a:srcRect/>
          <a:stretch>
            <a:fillRect/>
          </a:stretch>
        </p:blipFill>
        <p:spPr bwMode="auto">
          <a:xfrm>
            <a:off x="368490" y="286604"/>
            <a:ext cx="11423175" cy="5890360"/>
          </a:xfrm>
          <a:prstGeom prst="rect">
            <a:avLst/>
          </a:prstGeom>
          <a:noFill/>
          <a:ln w="9525">
            <a:noFill/>
            <a:miter lim="800000"/>
            <a:headEnd/>
            <a:tailEnd/>
          </a:ln>
        </p:spPr>
      </p:pic>
    </p:spTree>
    <p:extLst>
      <p:ext uri="{BB962C8B-B14F-4D97-AF65-F5344CB8AC3E}">
        <p14:creationId xmlns:p14="http://schemas.microsoft.com/office/powerpoint/2010/main" val="2479979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182" y="95534"/>
            <a:ext cx="11914495" cy="6646460"/>
          </a:xfrm>
        </p:spPr>
        <p:txBody>
          <a:bodyPr>
            <a:noAutofit/>
          </a:bodyPr>
          <a:lstStyle/>
          <a:p>
            <a:pPr marL="0" indent="0" algn="just">
              <a:buNone/>
            </a:pPr>
            <a:r>
              <a:rPr lang="en-US" b="1" dirty="0"/>
              <a:t>Matrix</a:t>
            </a:r>
          </a:p>
          <a:p>
            <a:pPr algn="just"/>
            <a:r>
              <a:rPr lang="en-US" dirty="0"/>
              <a:t>Although the project-oriented and functional structures are at opposite ends of the spectrum, it is possible to be located somewhere in between (a hybrid).  In fact, most organizations are along some level of the spectrum, utilizing a structure that gives project managers a bit more authority without losing focus on the provision of functional services.</a:t>
            </a:r>
          </a:p>
          <a:p>
            <a:pPr algn="just"/>
            <a:r>
              <a:rPr lang="en-US" dirty="0"/>
              <a:t>In the typical matrix structure, a project manager is assigned from within one of the functional departments in either a part time or full time capacity.  They are assigned project team members from various departments, who are released from their departmental duties (at least partially).  Thus, a high priority can be placed on the project while maintaining the functional division services.</a:t>
            </a:r>
          </a:p>
          <a:p>
            <a:pPr algn="just"/>
            <a:r>
              <a:rPr lang="en-US" dirty="0"/>
              <a:t>However, the project manager and </a:t>
            </a:r>
            <a:r>
              <a:rPr lang="en-US" u="sng" dirty="0">
                <a:hlinkClick r:id="rId2"/>
              </a:rPr>
              <a:t>team members</a:t>
            </a:r>
            <a:r>
              <a:rPr lang="en-US" dirty="0"/>
              <a:t> are still paid by their respective functional departments, thus the final accountability for the project still lies at the functional level.  For example, if one of the department managers thinks that they have contributed more than their fair share, the project will stall quickly.</a:t>
            </a:r>
          </a:p>
          <a:p>
            <a:pPr algn="just"/>
            <a:endParaRPr lang="en-US" dirty="0"/>
          </a:p>
        </p:txBody>
      </p:sp>
    </p:spTree>
    <p:extLst>
      <p:ext uri="{BB962C8B-B14F-4D97-AF65-F5344CB8AC3E}">
        <p14:creationId xmlns:p14="http://schemas.microsoft.com/office/powerpoint/2010/main" val="2607806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www.projectengineer.net/wp-content/uploads/2019/12/project-organization-matrix-balanced.png"/>
          <p:cNvPicPr>
            <a:picLocks noGrp="1"/>
          </p:cNvPicPr>
          <p:nvPr>
            <p:ph idx="1"/>
          </p:nvPr>
        </p:nvPicPr>
        <p:blipFill>
          <a:blip r:embed="rId2"/>
          <a:srcRect/>
          <a:stretch>
            <a:fillRect/>
          </a:stretch>
        </p:blipFill>
        <p:spPr bwMode="auto">
          <a:xfrm>
            <a:off x="346364" y="193964"/>
            <a:ext cx="11707091" cy="6289963"/>
          </a:xfrm>
          <a:prstGeom prst="rect">
            <a:avLst/>
          </a:prstGeom>
          <a:noFill/>
          <a:ln w="9525">
            <a:noFill/>
            <a:miter lim="800000"/>
            <a:headEnd/>
            <a:tailEnd/>
          </a:ln>
        </p:spPr>
      </p:pic>
    </p:spTree>
    <p:extLst>
      <p:ext uri="{BB962C8B-B14F-4D97-AF65-F5344CB8AC3E}">
        <p14:creationId xmlns:p14="http://schemas.microsoft.com/office/powerpoint/2010/main" val="2313901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670</Words>
  <Application>Microsoft Office PowerPoint</Application>
  <PresentationFormat>Custom</PresentationFormat>
  <Paragraphs>72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 Project Organization </vt:lpstr>
      <vt:lpstr>PowerPoint Presentation</vt:lpstr>
      <vt:lpstr>Functional most organizations are divided along functional lines that is each devision is organized by work type such as engineering production or sales. In the functional organizational structure projects are initiated and executed by the divisional managers, who assume the project manager duties in addition to their regular functional roles .they are often given secondary titles such as coordinator of project x. in this structure, project manager usually don’t have a lot of authority to obtain resource or to manage schedules and budgets. They must obtain approvals to utilize resources from other departments which can be a complex undertaking. This is because the functional organization is designed to focus on the provision of the divisional services rather than project deliverables </vt:lpstr>
      <vt:lpstr>PowerPoint Presentation</vt:lpstr>
      <vt:lpstr>Project oriented on the other end of the scale is the project oriented organization. These companies do most of their work on a project basis and are therefore structured around projects. This includes construction contractors, architectural firms and consultant. Project managers are usually full time in the role, and for small projects they might manage several projects at once. In this structure project managers usually have a great deal of independence and authority.  They are able to draw on resources with little required approval. In fact, most of these types of organizations have some form of functional divisions which are placeholders for resources that can be utilized by all projects.  They are usually called “departments.” For example, at an engineering firm the geotechnical department is available as an expert resource to all projects within the firm.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SITE LOGISTICS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Mercy</cp:lastModifiedBy>
  <cp:revision>131</cp:revision>
  <dcterms:created xsi:type="dcterms:W3CDTF">2020-03-16T04:02:34Z</dcterms:created>
  <dcterms:modified xsi:type="dcterms:W3CDTF">2020-05-22T02:37:03Z</dcterms:modified>
</cp:coreProperties>
</file>