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56" r:id="rId3"/>
    <p:sldId id="257" r:id="rId4"/>
    <p:sldId id="258" r:id="rId5"/>
    <p:sldId id="263" r:id="rId6"/>
    <p:sldId id="262" r:id="rId7"/>
    <p:sldId id="260" r:id="rId8"/>
    <p:sldId id="261" r:id="rId9"/>
    <p:sldId id="25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D6B19-F8D4-42CB-9CE6-65218F77F640}" type="doc">
      <dgm:prSet loTypeId="urn:microsoft.com/office/officeart/2005/8/layout/arrow2#2" loCatId="process" qsTypeId="urn:microsoft.com/office/officeart/2005/8/quickstyle/simple1#1" qsCatId="simple" csTypeId="urn:microsoft.com/office/officeart/2005/8/colors/accent1_2#3" csCatId="accent1" phldr="1"/>
      <dgm:spPr/>
    </dgm:pt>
    <dgm:pt modelId="{22AC4CF9-1535-483A-8ABB-BB628A8D2636}">
      <dgm:prSet phldrT="[Text]" custT="1"/>
      <dgm:spPr>
        <a:ln w="28575">
          <a:solidFill>
            <a:srgbClr val="00B050"/>
          </a:solidFill>
        </a:ln>
      </dgm:spPr>
      <dgm:t>
        <a:bodyPr/>
        <a:lstStyle/>
        <a:p>
          <a:r>
            <a:rPr lang="en-US" sz="1400" b="1" dirty="0" smtClean="0"/>
            <a:t>Operator Quality Control</a:t>
          </a:r>
        </a:p>
        <a:p>
          <a:r>
            <a:rPr lang="en-US" sz="900" b="1" dirty="0" smtClean="0"/>
            <a:t>before the 19th century</a:t>
          </a:r>
          <a:endParaRPr lang="en-US" sz="900" b="1" dirty="0"/>
        </a:p>
      </dgm:t>
    </dgm:pt>
    <dgm:pt modelId="{C938928C-1347-459D-8B20-B2A4E08E783D}" type="parTrans" cxnId="{4A469F15-F52A-44FE-91C8-BD40EF29882F}">
      <dgm:prSet/>
      <dgm:spPr/>
      <dgm:t>
        <a:bodyPr/>
        <a:lstStyle/>
        <a:p>
          <a:endParaRPr lang="en-US"/>
        </a:p>
      </dgm:t>
    </dgm:pt>
    <dgm:pt modelId="{47E7F996-FF4F-4A55-82BA-C21E94C0A14D}" type="sibTrans" cxnId="{4A469F15-F52A-44FE-91C8-BD40EF29882F}">
      <dgm:prSet/>
      <dgm:spPr/>
      <dgm:t>
        <a:bodyPr/>
        <a:lstStyle/>
        <a:p>
          <a:endParaRPr lang="en-US"/>
        </a:p>
      </dgm:t>
    </dgm:pt>
    <dgm:pt modelId="{E65C9DEE-7598-4D4F-9691-E12A5A12B042}">
      <dgm:prSet phldrT="[Text]" custT="1"/>
      <dgm:spPr>
        <a:ln w="28575">
          <a:solidFill>
            <a:srgbClr val="FFFF00"/>
          </a:solidFill>
        </a:ln>
      </dgm:spPr>
      <dgm:t>
        <a:bodyPr/>
        <a:lstStyle/>
        <a:p>
          <a:r>
            <a:rPr lang="en-US" sz="1900" b="1" dirty="0" smtClean="0"/>
            <a:t>Foreman Quality Control</a:t>
          </a:r>
        </a:p>
        <a:p>
          <a:r>
            <a:rPr lang="en-US" sz="1200" b="1" dirty="0" smtClean="0"/>
            <a:t>between 1900 and 1918</a:t>
          </a:r>
          <a:endParaRPr lang="en-US" sz="1200" b="1" dirty="0"/>
        </a:p>
      </dgm:t>
    </dgm:pt>
    <dgm:pt modelId="{1D99250B-3DE6-4F8B-B273-0B4D7F0192E9}" type="parTrans" cxnId="{CA63B052-9536-4C19-8CC1-A1E26259342E}">
      <dgm:prSet/>
      <dgm:spPr/>
      <dgm:t>
        <a:bodyPr/>
        <a:lstStyle/>
        <a:p>
          <a:endParaRPr lang="en-US"/>
        </a:p>
      </dgm:t>
    </dgm:pt>
    <dgm:pt modelId="{A7F2BA0C-46F3-4036-9972-0F79090DC057}" type="sibTrans" cxnId="{CA63B052-9536-4C19-8CC1-A1E26259342E}">
      <dgm:prSet/>
      <dgm:spPr/>
      <dgm:t>
        <a:bodyPr/>
        <a:lstStyle/>
        <a:p>
          <a:endParaRPr lang="en-US"/>
        </a:p>
      </dgm:t>
    </dgm:pt>
    <dgm:pt modelId="{E779E901-087B-4986-BDA1-4DE77299C240}">
      <dgm:prSet phldrT="[Text]" phldr="1"/>
      <dgm:spPr/>
      <dgm:t>
        <a:bodyPr/>
        <a:lstStyle/>
        <a:p>
          <a:endParaRPr lang="en-US" dirty="0"/>
        </a:p>
      </dgm:t>
    </dgm:pt>
    <dgm:pt modelId="{21EB597F-536B-4ADA-8A0F-309364DE4A99}" type="parTrans" cxnId="{0DC0AB73-6B38-493B-B6FA-6B325ED69167}">
      <dgm:prSet/>
      <dgm:spPr/>
      <dgm:t>
        <a:bodyPr/>
        <a:lstStyle/>
        <a:p>
          <a:endParaRPr lang="en-US"/>
        </a:p>
      </dgm:t>
    </dgm:pt>
    <dgm:pt modelId="{22BD23DF-0F90-4A2E-82AA-25C77878FFB8}" type="sibTrans" cxnId="{0DC0AB73-6B38-493B-B6FA-6B325ED69167}">
      <dgm:prSet/>
      <dgm:spPr/>
      <dgm:t>
        <a:bodyPr/>
        <a:lstStyle/>
        <a:p>
          <a:endParaRPr lang="en-US"/>
        </a:p>
      </dgm:t>
    </dgm:pt>
    <dgm:pt modelId="{BAA7CE60-D253-49A3-B195-DBE13FA169A3}">
      <dgm:prSet/>
      <dgm:spPr/>
      <dgm:t>
        <a:bodyPr/>
        <a:lstStyle/>
        <a:p>
          <a:endParaRPr lang="en-US" dirty="0"/>
        </a:p>
      </dgm:t>
    </dgm:pt>
    <dgm:pt modelId="{F243E972-9461-42BC-A26C-817426DF86E5}" type="parTrans" cxnId="{64819357-4FB3-4402-94BB-EFAE478BE619}">
      <dgm:prSet/>
      <dgm:spPr/>
      <dgm:t>
        <a:bodyPr/>
        <a:lstStyle/>
        <a:p>
          <a:endParaRPr lang="en-US"/>
        </a:p>
      </dgm:t>
    </dgm:pt>
    <dgm:pt modelId="{25318895-4182-431A-8AA5-8CDEACCD922B}" type="sibTrans" cxnId="{64819357-4FB3-4402-94BB-EFAE478BE619}">
      <dgm:prSet/>
      <dgm:spPr/>
      <dgm:t>
        <a:bodyPr/>
        <a:lstStyle/>
        <a:p>
          <a:endParaRPr lang="en-US"/>
        </a:p>
      </dgm:t>
    </dgm:pt>
    <dgm:pt modelId="{522CBB35-6EE1-4AF9-B00E-F220FF743D7A}">
      <dgm:prSet/>
      <dgm:spPr/>
      <dgm:t>
        <a:bodyPr/>
        <a:lstStyle/>
        <a:p>
          <a:endParaRPr lang="en-US" dirty="0"/>
        </a:p>
      </dgm:t>
    </dgm:pt>
    <dgm:pt modelId="{FA133D72-A4BB-437B-A267-D4C7D7435C5E}" type="parTrans" cxnId="{889A9CD6-261E-4A5F-8A73-5A34EEF7606E}">
      <dgm:prSet/>
      <dgm:spPr/>
      <dgm:t>
        <a:bodyPr/>
        <a:lstStyle/>
        <a:p>
          <a:endParaRPr lang="en-US"/>
        </a:p>
      </dgm:t>
    </dgm:pt>
    <dgm:pt modelId="{48BBB2EC-0C25-402E-80F9-52BD73F3CEF5}" type="sibTrans" cxnId="{889A9CD6-261E-4A5F-8A73-5A34EEF7606E}">
      <dgm:prSet/>
      <dgm:spPr/>
      <dgm:t>
        <a:bodyPr/>
        <a:lstStyle/>
        <a:p>
          <a:endParaRPr lang="en-US"/>
        </a:p>
      </dgm:t>
    </dgm:pt>
    <dgm:pt modelId="{802BBAD0-6DE4-4D1C-B708-542F8A32B22B}">
      <dgm:prSet phldrT="[Text]" custT="1"/>
      <dgm:spPr>
        <a:ln w="19050">
          <a:solidFill>
            <a:srgbClr val="FF0000"/>
          </a:solidFill>
        </a:ln>
      </dgm:spPr>
      <dgm:t>
        <a:bodyPr/>
        <a:lstStyle/>
        <a:p>
          <a:r>
            <a:rPr lang="en-US" sz="2000" b="1" dirty="0" smtClean="0"/>
            <a:t>Inspection Quality Control </a:t>
          </a:r>
        </a:p>
        <a:p>
          <a:r>
            <a:rPr lang="en-US" sz="2000" b="1" dirty="0" smtClean="0"/>
            <a:t> </a:t>
          </a:r>
          <a:r>
            <a:rPr lang="en-US" sz="1200" b="1" dirty="0" smtClean="0"/>
            <a:t>during the World War I</a:t>
          </a:r>
          <a:endParaRPr lang="en-US" sz="1200" b="1" dirty="0"/>
        </a:p>
      </dgm:t>
    </dgm:pt>
    <dgm:pt modelId="{694A8C0D-E7AB-45CA-A1E2-A91792D9FC8D}" type="parTrans" cxnId="{3BD05F41-9D7C-4256-8BFB-43D8998FCBB6}">
      <dgm:prSet/>
      <dgm:spPr/>
      <dgm:t>
        <a:bodyPr/>
        <a:lstStyle/>
        <a:p>
          <a:endParaRPr lang="en-US"/>
        </a:p>
      </dgm:t>
    </dgm:pt>
    <dgm:pt modelId="{3DA385F1-E242-47DB-B97C-16F733A048C0}" type="sibTrans" cxnId="{3BD05F41-9D7C-4256-8BFB-43D8998FCBB6}">
      <dgm:prSet/>
      <dgm:spPr/>
      <dgm:t>
        <a:bodyPr/>
        <a:lstStyle/>
        <a:p>
          <a:endParaRPr lang="en-US"/>
        </a:p>
      </dgm:t>
    </dgm:pt>
    <dgm:pt modelId="{D11CBB79-58C9-49E5-976C-18689EEFFCA1}">
      <dgm:prSet phldrT="[Text]" custT="1"/>
      <dgm:spPr>
        <a:ln w="38100">
          <a:solidFill>
            <a:srgbClr val="00B050"/>
          </a:solidFill>
        </a:ln>
      </dgm:spPr>
      <dgm:t>
        <a:bodyPr/>
        <a:lstStyle/>
        <a:p>
          <a:r>
            <a:rPr lang="en-US" sz="1900" b="1" dirty="0" smtClean="0"/>
            <a:t>Statistical Quality Control </a:t>
          </a:r>
        </a:p>
        <a:p>
          <a:r>
            <a:rPr lang="en-US" sz="1200" b="1" dirty="0" smtClean="0"/>
            <a:t>between 1937 and 1960</a:t>
          </a:r>
          <a:endParaRPr lang="en-US" sz="1200" b="1" dirty="0"/>
        </a:p>
      </dgm:t>
    </dgm:pt>
    <dgm:pt modelId="{2C1A6264-7B25-4261-9EA5-7846275BC0ED}" type="parTrans" cxnId="{24CA8799-021E-4ADC-916E-E18F0417B836}">
      <dgm:prSet/>
      <dgm:spPr/>
      <dgm:t>
        <a:bodyPr/>
        <a:lstStyle/>
        <a:p>
          <a:endParaRPr lang="en-US"/>
        </a:p>
      </dgm:t>
    </dgm:pt>
    <dgm:pt modelId="{095B30C9-DEF4-4BD4-986B-B2843842156D}" type="sibTrans" cxnId="{24CA8799-021E-4ADC-916E-E18F0417B836}">
      <dgm:prSet/>
      <dgm:spPr/>
      <dgm:t>
        <a:bodyPr/>
        <a:lstStyle/>
        <a:p>
          <a:endParaRPr lang="en-US"/>
        </a:p>
      </dgm:t>
    </dgm:pt>
    <dgm:pt modelId="{355C9C92-8961-4419-8123-BFE22BB522F8}">
      <dgm:prSet phldrT="[Text]" custT="1"/>
      <dgm:spPr>
        <a:ln w="38100">
          <a:solidFill>
            <a:srgbClr val="FFFF00"/>
          </a:solidFill>
        </a:ln>
      </dgm:spPr>
      <dgm:t>
        <a:bodyPr/>
        <a:lstStyle/>
        <a:p>
          <a:r>
            <a:rPr lang="en-US" sz="1900" b="1" dirty="0" smtClean="0"/>
            <a:t>Total Quality Control (TQC)</a:t>
          </a:r>
        </a:p>
        <a:p>
          <a:r>
            <a:rPr lang="en-US" sz="1200" b="1" dirty="0" smtClean="0"/>
            <a:t>started in the 1960</a:t>
          </a:r>
          <a:endParaRPr lang="en-US" sz="1200" b="1" dirty="0"/>
        </a:p>
      </dgm:t>
    </dgm:pt>
    <dgm:pt modelId="{BFD70252-3B6D-4CEF-949E-131CF4D39166}" type="parTrans" cxnId="{1065DEC8-274B-4C4D-A144-9D557D27D0C3}">
      <dgm:prSet/>
      <dgm:spPr/>
      <dgm:t>
        <a:bodyPr/>
        <a:lstStyle/>
        <a:p>
          <a:endParaRPr lang="en-US"/>
        </a:p>
      </dgm:t>
    </dgm:pt>
    <dgm:pt modelId="{C4792769-AAB8-4C64-A4C7-66B446C7EA4E}" type="sibTrans" cxnId="{1065DEC8-274B-4C4D-A144-9D557D27D0C3}">
      <dgm:prSet/>
      <dgm:spPr/>
      <dgm:t>
        <a:bodyPr/>
        <a:lstStyle/>
        <a:p>
          <a:endParaRPr lang="en-US"/>
        </a:p>
      </dgm:t>
    </dgm:pt>
    <dgm:pt modelId="{AE4DC67E-1EEF-40FB-A1F8-F01D46F9122A}" type="pres">
      <dgm:prSet presAssocID="{9D8D6B19-F8D4-42CB-9CE6-65218F77F640}" presName="arrowDiagram" presStyleCnt="0">
        <dgm:presLayoutVars>
          <dgm:chMax val="5"/>
          <dgm:dir/>
          <dgm:resizeHandles val="exact"/>
        </dgm:presLayoutVars>
      </dgm:prSet>
      <dgm:spPr/>
    </dgm:pt>
    <dgm:pt modelId="{BB3DB9BD-4EC8-45FE-A19B-1E3F784058D5}" type="pres">
      <dgm:prSet presAssocID="{9D8D6B19-F8D4-42CB-9CE6-65218F77F640}" presName="arrow" presStyleLbl="bgShp" presStyleIdx="0" presStyleCnt="1"/>
      <dgm:spPr/>
    </dgm:pt>
    <dgm:pt modelId="{3BB8C6BD-8F4B-4A66-8D8D-F7D3480D5FAF}" type="pres">
      <dgm:prSet presAssocID="{9D8D6B19-F8D4-42CB-9CE6-65218F77F640}" presName="arrowDiagram5" presStyleCnt="0"/>
      <dgm:spPr/>
    </dgm:pt>
    <dgm:pt modelId="{7403A2FC-17B5-4BBF-A496-6416429BF15E}" type="pres">
      <dgm:prSet presAssocID="{22AC4CF9-1535-483A-8ABB-BB628A8D2636}" presName="bullet5a" presStyleLbl="node1" presStyleIdx="0" presStyleCnt="5"/>
      <dgm:spPr/>
    </dgm:pt>
    <dgm:pt modelId="{4E4D0046-3D61-4440-8A1F-0DD9F5C1290E}" type="pres">
      <dgm:prSet presAssocID="{22AC4CF9-1535-483A-8ABB-BB628A8D2636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AC25A-7424-406C-812B-C75602640658}" type="pres">
      <dgm:prSet presAssocID="{E65C9DEE-7598-4D4F-9691-E12A5A12B042}" presName="bullet5b" presStyleLbl="node1" presStyleIdx="1" presStyleCnt="5"/>
      <dgm:spPr/>
    </dgm:pt>
    <dgm:pt modelId="{CA21DD9D-468F-43BA-9736-A8F210115200}" type="pres">
      <dgm:prSet presAssocID="{E65C9DEE-7598-4D4F-9691-E12A5A12B042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E35C3-20ED-4E99-A0ED-AB0E4FB362FE}" type="pres">
      <dgm:prSet presAssocID="{802BBAD0-6DE4-4D1C-B708-542F8A32B22B}" presName="bullet5c" presStyleLbl="node1" presStyleIdx="2" presStyleCnt="5"/>
      <dgm:spPr/>
    </dgm:pt>
    <dgm:pt modelId="{DA7DC855-4D5C-42DC-8174-94D5B9E52C87}" type="pres">
      <dgm:prSet presAssocID="{802BBAD0-6DE4-4D1C-B708-542F8A32B22B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3DCCA-7580-471F-905F-4656E686B2EC}" type="pres">
      <dgm:prSet presAssocID="{D11CBB79-58C9-49E5-976C-18689EEFFCA1}" presName="bullet5d" presStyleLbl="node1" presStyleIdx="3" presStyleCnt="5"/>
      <dgm:spPr/>
    </dgm:pt>
    <dgm:pt modelId="{6A546094-EF3C-4AAB-8C64-24BBEF8CC8CF}" type="pres">
      <dgm:prSet presAssocID="{D11CBB79-58C9-49E5-976C-18689EEFFCA1}" presName="textBox5d" presStyleLbl="revTx" presStyleIdx="3" presStyleCnt="5" custScaleY="64180" custLinFactNeighborX="3432" custLinFactNeighborY="-16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F3A90-7954-49AA-A234-0123991D090D}" type="pres">
      <dgm:prSet presAssocID="{355C9C92-8961-4419-8123-BFE22BB522F8}" presName="bullet5e" presStyleLbl="node1" presStyleIdx="4" presStyleCnt="5"/>
      <dgm:spPr/>
    </dgm:pt>
    <dgm:pt modelId="{00A4FCDF-90F1-4043-8879-46EE57652EC6}" type="pres">
      <dgm:prSet presAssocID="{355C9C92-8961-4419-8123-BFE22BB522F8}" presName="textBox5e" presStyleLbl="revTx" presStyleIdx="4" presStyleCnt="5" custScaleY="54552" custLinFactNeighborX="-2818" custLinFactNeighborY="-21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5378DE-03E9-4B6A-8A50-16A705ACB572}" type="presOf" srcId="{E65C9DEE-7598-4D4F-9691-E12A5A12B042}" destId="{CA21DD9D-468F-43BA-9736-A8F210115200}" srcOrd="0" destOrd="0" presId="urn:microsoft.com/office/officeart/2005/8/layout/arrow2#2"/>
    <dgm:cxn modelId="{11DE0F90-2D3C-4A9D-BA06-53AAE18B0C27}" type="presOf" srcId="{355C9C92-8961-4419-8123-BFE22BB522F8}" destId="{00A4FCDF-90F1-4043-8879-46EE57652EC6}" srcOrd="0" destOrd="0" presId="urn:microsoft.com/office/officeart/2005/8/layout/arrow2#2"/>
    <dgm:cxn modelId="{0DC0AB73-6B38-493B-B6FA-6B325ED69167}" srcId="{9D8D6B19-F8D4-42CB-9CE6-65218F77F640}" destId="{E779E901-087B-4986-BDA1-4DE77299C240}" srcOrd="7" destOrd="0" parTransId="{21EB597F-536B-4ADA-8A0F-309364DE4A99}" sibTransId="{22BD23DF-0F90-4A2E-82AA-25C77878FFB8}"/>
    <dgm:cxn modelId="{24043AE0-092C-4889-AA2A-E9AA1C6C55CE}" type="presOf" srcId="{802BBAD0-6DE4-4D1C-B708-542F8A32B22B}" destId="{DA7DC855-4D5C-42DC-8174-94D5B9E52C87}" srcOrd="0" destOrd="0" presId="urn:microsoft.com/office/officeart/2005/8/layout/arrow2#2"/>
    <dgm:cxn modelId="{A256A586-4161-4BB9-A948-301B4DAEB1FB}" type="presOf" srcId="{9D8D6B19-F8D4-42CB-9CE6-65218F77F640}" destId="{AE4DC67E-1EEF-40FB-A1F8-F01D46F9122A}" srcOrd="0" destOrd="0" presId="urn:microsoft.com/office/officeart/2005/8/layout/arrow2#2"/>
    <dgm:cxn modelId="{CA63B052-9536-4C19-8CC1-A1E26259342E}" srcId="{9D8D6B19-F8D4-42CB-9CE6-65218F77F640}" destId="{E65C9DEE-7598-4D4F-9691-E12A5A12B042}" srcOrd="1" destOrd="0" parTransId="{1D99250B-3DE6-4F8B-B273-0B4D7F0192E9}" sibTransId="{A7F2BA0C-46F3-4036-9972-0F79090DC057}"/>
    <dgm:cxn modelId="{24CA8799-021E-4ADC-916E-E18F0417B836}" srcId="{9D8D6B19-F8D4-42CB-9CE6-65218F77F640}" destId="{D11CBB79-58C9-49E5-976C-18689EEFFCA1}" srcOrd="3" destOrd="0" parTransId="{2C1A6264-7B25-4261-9EA5-7846275BC0ED}" sibTransId="{095B30C9-DEF4-4BD4-986B-B2843842156D}"/>
    <dgm:cxn modelId="{A4D2436B-3F68-45DD-9BB5-A755715E7974}" type="presOf" srcId="{D11CBB79-58C9-49E5-976C-18689EEFFCA1}" destId="{6A546094-EF3C-4AAB-8C64-24BBEF8CC8CF}" srcOrd="0" destOrd="0" presId="urn:microsoft.com/office/officeart/2005/8/layout/arrow2#2"/>
    <dgm:cxn modelId="{855DB552-CFA9-4559-8A78-E9C7923AAA2F}" type="presOf" srcId="{22AC4CF9-1535-483A-8ABB-BB628A8D2636}" destId="{4E4D0046-3D61-4440-8A1F-0DD9F5C1290E}" srcOrd="0" destOrd="0" presId="urn:microsoft.com/office/officeart/2005/8/layout/arrow2#2"/>
    <dgm:cxn modelId="{3BD05F41-9D7C-4256-8BFB-43D8998FCBB6}" srcId="{9D8D6B19-F8D4-42CB-9CE6-65218F77F640}" destId="{802BBAD0-6DE4-4D1C-B708-542F8A32B22B}" srcOrd="2" destOrd="0" parTransId="{694A8C0D-E7AB-45CA-A1E2-A91792D9FC8D}" sibTransId="{3DA385F1-E242-47DB-B97C-16F733A048C0}"/>
    <dgm:cxn modelId="{64819357-4FB3-4402-94BB-EFAE478BE619}" srcId="{9D8D6B19-F8D4-42CB-9CE6-65218F77F640}" destId="{BAA7CE60-D253-49A3-B195-DBE13FA169A3}" srcOrd="5" destOrd="0" parTransId="{F243E972-9461-42BC-A26C-817426DF86E5}" sibTransId="{25318895-4182-431A-8AA5-8CDEACCD922B}"/>
    <dgm:cxn modelId="{889A9CD6-261E-4A5F-8A73-5A34EEF7606E}" srcId="{9D8D6B19-F8D4-42CB-9CE6-65218F77F640}" destId="{522CBB35-6EE1-4AF9-B00E-F220FF743D7A}" srcOrd="6" destOrd="0" parTransId="{FA133D72-A4BB-437B-A267-D4C7D7435C5E}" sibTransId="{48BBB2EC-0C25-402E-80F9-52BD73F3CEF5}"/>
    <dgm:cxn modelId="{1065DEC8-274B-4C4D-A144-9D557D27D0C3}" srcId="{9D8D6B19-F8D4-42CB-9CE6-65218F77F640}" destId="{355C9C92-8961-4419-8123-BFE22BB522F8}" srcOrd="4" destOrd="0" parTransId="{BFD70252-3B6D-4CEF-949E-131CF4D39166}" sibTransId="{C4792769-AAB8-4C64-A4C7-66B446C7EA4E}"/>
    <dgm:cxn modelId="{4A469F15-F52A-44FE-91C8-BD40EF29882F}" srcId="{9D8D6B19-F8D4-42CB-9CE6-65218F77F640}" destId="{22AC4CF9-1535-483A-8ABB-BB628A8D2636}" srcOrd="0" destOrd="0" parTransId="{C938928C-1347-459D-8B20-B2A4E08E783D}" sibTransId="{47E7F996-FF4F-4A55-82BA-C21E94C0A14D}"/>
    <dgm:cxn modelId="{284C30D5-1B01-444E-BDCE-C1C989BDEE7A}" type="presParOf" srcId="{AE4DC67E-1EEF-40FB-A1F8-F01D46F9122A}" destId="{BB3DB9BD-4EC8-45FE-A19B-1E3F784058D5}" srcOrd="0" destOrd="0" presId="urn:microsoft.com/office/officeart/2005/8/layout/arrow2#2"/>
    <dgm:cxn modelId="{1ED695B8-589B-4724-86B9-BA9610C53BFF}" type="presParOf" srcId="{AE4DC67E-1EEF-40FB-A1F8-F01D46F9122A}" destId="{3BB8C6BD-8F4B-4A66-8D8D-F7D3480D5FAF}" srcOrd="1" destOrd="0" presId="urn:microsoft.com/office/officeart/2005/8/layout/arrow2#2"/>
    <dgm:cxn modelId="{5A1BA470-E607-443B-8EF7-671E635FF402}" type="presParOf" srcId="{3BB8C6BD-8F4B-4A66-8D8D-F7D3480D5FAF}" destId="{7403A2FC-17B5-4BBF-A496-6416429BF15E}" srcOrd="0" destOrd="0" presId="urn:microsoft.com/office/officeart/2005/8/layout/arrow2#2"/>
    <dgm:cxn modelId="{B47B186E-91B8-463E-B079-223CAE0B4AB1}" type="presParOf" srcId="{3BB8C6BD-8F4B-4A66-8D8D-F7D3480D5FAF}" destId="{4E4D0046-3D61-4440-8A1F-0DD9F5C1290E}" srcOrd="1" destOrd="0" presId="urn:microsoft.com/office/officeart/2005/8/layout/arrow2#2"/>
    <dgm:cxn modelId="{75F934FB-7351-4635-8EA7-D710B6F01CB5}" type="presParOf" srcId="{3BB8C6BD-8F4B-4A66-8D8D-F7D3480D5FAF}" destId="{4BBAC25A-7424-406C-812B-C75602640658}" srcOrd="2" destOrd="0" presId="urn:microsoft.com/office/officeart/2005/8/layout/arrow2#2"/>
    <dgm:cxn modelId="{82AB82B5-8263-4C56-BD2E-626AD670CE3D}" type="presParOf" srcId="{3BB8C6BD-8F4B-4A66-8D8D-F7D3480D5FAF}" destId="{CA21DD9D-468F-43BA-9736-A8F210115200}" srcOrd="3" destOrd="0" presId="urn:microsoft.com/office/officeart/2005/8/layout/arrow2#2"/>
    <dgm:cxn modelId="{72FE6E0A-C919-4CDA-97CE-372B0E2154A1}" type="presParOf" srcId="{3BB8C6BD-8F4B-4A66-8D8D-F7D3480D5FAF}" destId="{07CE35C3-20ED-4E99-A0ED-AB0E4FB362FE}" srcOrd="4" destOrd="0" presId="urn:microsoft.com/office/officeart/2005/8/layout/arrow2#2"/>
    <dgm:cxn modelId="{8EFA60CA-9D21-4289-8C08-A667053C3F03}" type="presParOf" srcId="{3BB8C6BD-8F4B-4A66-8D8D-F7D3480D5FAF}" destId="{DA7DC855-4D5C-42DC-8174-94D5B9E52C87}" srcOrd="5" destOrd="0" presId="urn:microsoft.com/office/officeart/2005/8/layout/arrow2#2"/>
    <dgm:cxn modelId="{383EC4DD-D9D9-4D47-9838-FAF9AC78121F}" type="presParOf" srcId="{3BB8C6BD-8F4B-4A66-8D8D-F7D3480D5FAF}" destId="{3193DCCA-7580-471F-905F-4656E686B2EC}" srcOrd="6" destOrd="0" presId="urn:microsoft.com/office/officeart/2005/8/layout/arrow2#2"/>
    <dgm:cxn modelId="{24EEBA6B-497A-40DD-B54A-239EB764C6FF}" type="presParOf" srcId="{3BB8C6BD-8F4B-4A66-8D8D-F7D3480D5FAF}" destId="{6A546094-EF3C-4AAB-8C64-24BBEF8CC8CF}" srcOrd="7" destOrd="0" presId="urn:microsoft.com/office/officeart/2005/8/layout/arrow2#2"/>
    <dgm:cxn modelId="{1F3F4669-33F7-4206-AE2A-B0167DF951B7}" type="presParOf" srcId="{3BB8C6BD-8F4B-4A66-8D8D-F7D3480D5FAF}" destId="{E7BF3A90-7954-49AA-A234-0123991D090D}" srcOrd="8" destOrd="0" presId="urn:microsoft.com/office/officeart/2005/8/layout/arrow2#2"/>
    <dgm:cxn modelId="{566AD9AB-1858-46A1-987E-2FBE98F92B9A}" type="presParOf" srcId="{3BB8C6BD-8F4B-4A66-8D8D-F7D3480D5FAF}" destId="{00A4FCDF-90F1-4043-8879-46EE57652EC6}" srcOrd="9" destOrd="0" presId="urn:microsoft.com/office/officeart/2005/8/layout/arrow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4D1B7D-5C26-47A5-9810-DFE4A8385644}" type="doc">
      <dgm:prSet loTypeId="urn:microsoft.com/office/officeart/2005/8/layout/arrow2#1" loCatId="process" qsTypeId="urn:microsoft.com/office/officeart/2005/8/quickstyle/simple5#1" qsCatId="simple" csTypeId="urn:microsoft.com/office/officeart/2005/8/colors/accent1_2#2" csCatId="accent1" phldr="1"/>
      <dgm:spPr/>
    </dgm:pt>
    <dgm:pt modelId="{8A98E14D-7DD3-4259-9D14-F4204C96DA12}">
      <dgm:prSet phldrT="[Text]"/>
      <dgm:spPr/>
      <dgm:t>
        <a:bodyPr/>
        <a:lstStyle/>
        <a:p>
          <a:r>
            <a:rPr lang="en-IN" dirty="0" smtClean="0"/>
            <a:t>Mass Inspection</a:t>
          </a:r>
          <a:endParaRPr lang="en-IN" dirty="0"/>
        </a:p>
      </dgm:t>
    </dgm:pt>
    <dgm:pt modelId="{B29B5EDD-BE1E-4428-A19D-3E76B2644AA8}" type="parTrans" cxnId="{C550AA9A-7456-4E32-BD9D-5CDD91837366}">
      <dgm:prSet/>
      <dgm:spPr/>
      <dgm:t>
        <a:bodyPr/>
        <a:lstStyle/>
        <a:p>
          <a:endParaRPr lang="en-IN"/>
        </a:p>
      </dgm:t>
    </dgm:pt>
    <dgm:pt modelId="{93504CD7-B530-4CF2-A08D-70B1225A62C4}" type="sibTrans" cxnId="{C550AA9A-7456-4E32-BD9D-5CDD91837366}">
      <dgm:prSet/>
      <dgm:spPr/>
      <dgm:t>
        <a:bodyPr/>
        <a:lstStyle/>
        <a:p>
          <a:endParaRPr lang="en-IN"/>
        </a:p>
      </dgm:t>
    </dgm:pt>
    <dgm:pt modelId="{37E42219-530B-474B-9AF6-F65E7E17F28C}">
      <dgm:prSet phldrT="[Text]"/>
      <dgm:spPr/>
      <dgm:t>
        <a:bodyPr/>
        <a:lstStyle/>
        <a:p>
          <a:r>
            <a:rPr lang="en-IN" dirty="0" smtClean="0"/>
            <a:t>Quality Control (Acceptance Sampling)</a:t>
          </a:r>
          <a:endParaRPr lang="en-IN" dirty="0"/>
        </a:p>
      </dgm:t>
    </dgm:pt>
    <dgm:pt modelId="{FECCA092-F59D-4254-B4B7-27E7EA5F1F41}" type="parTrans" cxnId="{7D501DE9-542C-494D-AB6C-FCC0CCE6A57C}">
      <dgm:prSet/>
      <dgm:spPr/>
      <dgm:t>
        <a:bodyPr/>
        <a:lstStyle/>
        <a:p>
          <a:endParaRPr lang="en-IN"/>
        </a:p>
      </dgm:t>
    </dgm:pt>
    <dgm:pt modelId="{7ED4EC05-1F22-4D01-BF2D-4C14400AACE0}" type="sibTrans" cxnId="{7D501DE9-542C-494D-AB6C-FCC0CCE6A57C}">
      <dgm:prSet/>
      <dgm:spPr/>
      <dgm:t>
        <a:bodyPr/>
        <a:lstStyle/>
        <a:p>
          <a:endParaRPr lang="en-IN"/>
        </a:p>
      </dgm:t>
    </dgm:pt>
    <dgm:pt modelId="{194E2B4E-11AF-47CC-B23A-192249B30889}">
      <dgm:prSet phldrT="[Text]"/>
      <dgm:spPr/>
      <dgm:t>
        <a:bodyPr/>
        <a:lstStyle/>
        <a:p>
          <a:r>
            <a:rPr lang="en-IN" dirty="0" smtClean="0"/>
            <a:t>Quality Assurance</a:t>
          </a:r>
          <a:endParaRPr lang="en-IN" dirty="0"/>
        </a:p>
      </dgm:t>
    </dgm:pt>
    <dgm:pt modelId="{D8D12534-F4BB-47DD-9E09-1C62254DD9E1}" type="parTrans" cxnId="{A93D2875-500E-4372-B87F-97A9C493BEFC}">
      <dgm:prSet/>
      <dgm:spPr/>
      <dgm:t>
        <a:bodyPr/>
        <a:lstStyle/>
        <a:p>
          <a:endParaRPr lang="en-IN"/>
        </a:p>
      </dgm:t>
    </dgm:pt>
    <dgm:pt modelId="{535DFE7E-FE9C-4650-B001-4B454111FFA7}" type="sibTrans" cxnId="{A93D2875-500E-4372-B87F-97A9C493BEFC}">
      <dgm:prSet/>
      <dgm:spPr/>
      <dgm:t>
        <a:bodyPr/>
        <a:lstStyle/>
        <a:p>
          <a:endParaRPr lang="en-IN"/>
        </a:p>
      </dgm:t>
    </dgm:pt>
    <dgm:pt modelId="{31DF0577-E3DE-4D11-971E-06A641DF1042}">
      <dgm:prSet/>
      <dgm:spPr/>
      <dgm:t>
        <a:bodyPr/>
        <a:lstStyle/>
        <a:p>
          <a:endParaRPr lang="en-IN" dirty="0"/>
        </a:p>
      </dgm:t>
    </dgm:pt>
    <dgm:pt modelId="{EF3FE9F9-2A12-4B83-A94A-C72158B54B3B}" type="parTrans" cxnId="{4897760E-9ACF-4C89-BD5C-94662684F091}">
      <dgm:prSet/>
      <dgm:spPr/>
      <dgm:t>
        <a:bodyPr/>
        <a:lstStyle/>
        <a:p>
          <a:endParaRPr lang="en-IN"/>
        </a:p>
      </dgm:t>
    </dgm:pt>
    <dgm:pt modelId="{8C401201-5828-45DB-A4D0-2AAD8243AE16}" type="sibTrans" cxnId="{4897760E-9ACF-4C89-BD5C-94662684F091}">
      <dgm:prSet/>
      <dgm:spPr/>
      <dgm:t>
        <a:bodyPr/>
        <a:lstStyle/>
        <a:p>
          <a:endParaRPr lang="en-IN"/>
        </a:p>
      </dgm:t>
    </dgm:pt>
    <dgm:pt modelId="{C768ED10-94D7-44EE-A526-9F4B8ABEAB42}">
      <dgm:prSet phldrT="[Text]"/>
      <dgm:spPr/>
      <dgm:t>
        <a:bodyPr/>
        <a:lstStyle/>
        <a:p>
          <a:r>
            <a:rPr lang="en-IN" dirty="0" smtClean="0"/>
            <a:t>Total Quality Control</a:t>
          </a:r>
          <a:endParaRPr lang="en-IN" dirty="0"/>
        </a:p>
      </dgm:t>
    </dgm:pt>
    <dgm:pt modelId="{A01B16C8-C8BC-4EF9-8A53-C211EB180459}" type="parTrans" cxnId="{2F6636DE-05D9-4C66-B201-E92DD3F6062C}">
      <dgm:prSet/>
      <dgm:spPr/>
      <dgm:t>
        <a:bodyPr/>
        <a:lstStyle/>
        <a:p>
          <a:endParaRPr lang="en-IN"/>
        </a:p>
      </dgm:t>
    </dgm:pt>
    <dgm:pt modelId="{C17AD903-1589-4A6C-8847-B8E002C81957}" type="sibTrans" cxnId="{2F6636DE-05D9-4C66-B201-E92DD3F6062C}">
      <dgm:prSet/>
      <dgm:spPr/>
      <dgm:t>
        <a:bodyPr/>
        <a:lstStyle/>
        <a:p>
          <a:endParaRPr lang="en-IN"/>
        </a:p>
      </dgm:t>
    </dgm:pt>
    <dgm:pt modelId="{63F3EF80-5763-477C-88DE-24E76495670C}">
      <dgm:prSet phldrT="[Text]"/>
      <dgm:spPr/>
      <dgm:t>
        <a:bodyPr/>
        <a:lstStyle/>
        <a:p>
          <a:r>
            <a:rPr lang="en-IN" dirty="0" smtClean="0"/>
            <a:t>Company wide Quality Control</a:t>
          </a:r>
          <a:endParaRPr lang="en-IN" dirty="0"/>
        </a:p>
      </dgm:t>
    </dgm:pt>
    <dgm:pt modelId="{87432910-1154-4EB4-B1E6-0564702CB411}" type="parTrans" cxnId="{B12EC20C-C7A7-4056-A1C8-D01D3964161C}">
      <dgm:prSet/>
      <dgm:spPr/>
      <dgm:t>
        <a:bodyPr/>
        <a:lstStyle/>
        <a:p>
          <a:endParaRPr lang="en-IN"/>
        </a:p>
      </dgm:t>
    </dgm:pt>
    <dgm:pt modelId="{46BD76A7-10A4-4EB1-9329-3733301B4447}" type="sibTrans" cxnId="{B12EC20C-C7A7-4056-A1C8-D01D3964161C}">
      <dgm:prSet/>
      <dgm:spPr/>
      <dgm:t>
        <a:bodyPr/>
        <a:lstStyle/>
        <a:p>
          <a:endParaRPr lang="en-IN"/>
        </a:p>
      </dgm:t>
    </dgm:pt>
    <dgm:pt modelId="{482A94C0-AF6A-4F72-AEF6-320BC0820EAA}">
      <dgm:prSet phldrT="[Text]"/>
      <dgm:spPr/>
      <dgm:t>
        <a:bodyPr/>
        <a:lstStyle/>
        <a:p>
          <a:endParaRPr lang="en-IN" dirty="0"/>
        </a:p>
      </dgm:t>
    </dgm:pt>
    <dgm:pt modelId="{6C89F1E0-3E77-42BD-BCF7-04C055431E53}" type="parTrans" cxnId="{9732E68C-14A8-485C-859C-7E7A6A172E40}">
      <dgm:prSet/>
      <dgm:spPr/>
      <dgm:t>
        <a:bodyPr/>
        <a:lstStyle/>
        <a:p>
          <a:endParaRPr lang="en-IN"/>
        </a:p>
      </dgm:t>
    </dgm:pt>
    <dgm:pt modelId="{67E97E2F-1E34-445A-AB19-BFD05B5D8277}" type="sibTrans" cxnId="{9732E68C-14A8-485C-859C-7E7A6A172E40}">
      <dgm:prSet/>
      <dgm:spPr/>
      <dgm:t>
        <a:bodyPr/>
        <a:lstStyle/>
        <a:p>
          <a:endParaRPr lang="en-IN"/>
        </a:p>
      </dgm:t>
    </dgm:pt>
    <dgm:pt modelId="{A7874952-30E9-486B-93AC-0301E706E63F}" type="pres">
      <dgm:prSet presAssocID="{064D1B7D-5C26-47A5-9810-DFE4A8385644}" presName="arrowDiagram" presStyleCnt="0">
        <dgm:presLayoutVars>
          <dgm:chMax val="5"/>
          <dgm:dir/>
          <dgm:resizeHandles val="exact"/>
        </dgm:presLayoutVars>
      </dgm:prSet>
      <dgm:spPr/>
    </dgm:pt>
    <dgm:pt modelId="{E923566B-D70F-4C57-9E22-E3B39A55A06C}" type="pres">
      <dgm:prSet presAssocID="{064D1B7D-5C26-47A5-9810-DFE4A8385644}" presName="arrow" presStyleLbl="bgShp" presStyleIdx="0" presStyleCnt="1" custLinFactNeighborX="1175" custLinFactNeighborY="-6324"/>
      <dgm:spPr/>
      <dgm:t>
        <a:bodyPr/>
        <a:lstStyle/>
        <a:p>
          <a:endParaRPr lang="en-US"/>
        </a:p>
      </dgm:t>
    </dgm:pt>
    <dgm:pt modelId="{045ABBE8-6D4E-4888-8A30-72D539301C52}" type="pres">
      <dgm:prSet presAssocID="{064D1B7D-5C26-47A5-9810-DFE4A8385644}" presName="arrowDiagram5" presStyleCnt="0"/>
      <dgm:spPr/>
    </dgm:pt>
    <dgm:pt modelId="{4F328236-1EE9-46DC-818C-8F7E9B434EDB}" type="pres">
      <dgm:prSet presAssocID="{8A98E14D-7DD3-4259-9D14-F4204C96DA12}" presName="bullet5a" presStyleLbl="node1" presStyleIdx="0" presStyleCnt="5"/>
      <dgm:spPr>
        <a:solidFill>
          <a:srgbClr val="C00000"/>
        </a:solidFill>
      </dgm:spPr>
    </dgm:pt>
    <dgm:pt modelId="{FC9E3A5E-B7C7-4B66-B971-371D781A4B34}" type="pres">
      <dgm:prSet presAssocID="{8A98E14D-7DD3-4259-9D14-F4204C96DA12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9CD2372-F7A2-4BA7-9988-FFE439A3F219}" type="pres">
      <dgm:prSet presAssocID="{37E42219-530B-474B-9AF6-F65E7E17F28C}" presName="bullet5b" presStyleLbl="node1" presStyleIdx="1" presStyleCnt="5"/>
      <dgm:spPr>
        <a:solidFill>
          <a:srgbClr val="C00000"/>
        </a:solidFill>
      </dgm:spPr>
    </dgm:pt>
    <dgm:pt modelId="{2FB22893-FE64-4C6A-8B0E-BF4354A88B73}" type="pres">
      <dgm:prSet presAssocID="{37E42219-530B-474B-9AF6-F65E7E17F28C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C868623-3496-4526-9182-6B13F0DAFB4E}" type="pres">
      <dgm:prSet presAssocID="{194E2B4E-11AF-47CC-B23A-192249B30889}" presName="bullet5c" presStyleLbl="node1" presStyleIdx="2" presStyleCnt="5"/>
      <dgm:spPr>
        <a:solidFill>
          <a:srgbClr val="C00000"/>
        </a:solidFill>
      </dgm:spPr>
    </dgm:pt>
    <dgm:pt modelId="{A577F318-D3E0-4006-8FCC-D1D5F4FC2A85}" type="pres">
      <dgm:prSet presAssocID="{194E2B4E-11AF-47CC-B23A-192249B30889}" presName="textBox5c" presStyleLbl="revTx" presStyleIdx="2" presStyleCnt="5" custLinFactNeighborX="753" custLinFactNeighborY="-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F1C948-0DC2-4950-B20D-A02FF3ED8853}" type="pres">
      <dgm:prSet presAssocID="{C768ED10-94D7-44EE-A526-9F4B8ABEAB42}" presName="bullet5d" presStyleLbl="node1" presStyleIdx="3" presStyleCnt="5"/>
      <dgm:spPr>
        <a:solidFill>
          <a:srgbClr val="C00000"/>
        </a:solidFill>
      </dgm:spPr>
    </dgm:pt>
    <dgm:pt modelId="{A9AA7EDD-8BA0-40E6-A963-D79291972747}" type="pres">
      <dgm:prSet presAssocID="{C768ED10-94D7-44EE-A526-9F4B8ABEAB42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ED087D6-294F-4378-9B01-F85623E3CBDC}" type="pres">
      <dgm:prSet presAssocID="{63F3EF80-5763-477C-88DE-24E76495670C}" presName="bullet5e" presStyleLbl="node1" presStyleIdx="4" presStyleCnt="5"/>
      <dgm:spPr>
        <a:solidFill>
          <a:srgbClr val="C00000"/>
        </a:solidFill>
      </dgm:spPr>
    </dgm:pt>
    <dgm:pt modelId="{96DBDD37-C40B-4D34-BB54-4827504EB523}" type="pres">
      <dgm:prSet presAssocID="{63F3EF80-5763-477C-88DE-24E76495670C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12EC20C-C7A7-4056-A1C8-D01D3964161C}" srcId="{064D1B7D-5C26-47A5-9810-DFE4A8385644}" destId="{63F3EF80-5763-477C-88DE-24E76495670C}" srcOrd="4" destOrd="0" parTransId="{87432910-1154-4EB4-B1E6-0564702CB411}" sibTransId="{46BD76A7-10A4-4EB1-9329-3733301B4447}"/>
    <dgm:cxn modelId="{9732E68C-14A8-485C-859C-7E7A6A172E40}" srcId="{064D1B7D-5C26-47A5-9810-DFE4A8385644}" destId="{482A94C0-AF6A-4F72-AEF6-320BC0820EAA}" srcOrd="5" destOrd="0" parTransId="{6C89F1E0-3E77-42BD-BCF7-04C055431E53}" sibTransId="{67E97E2F-1E34-445A-AB19-BFD05B5D8277}"/>
    <dgm:cxn modelId="{A93D2875-500E-4372-B87F-97A9C493BEFC}" srcId="{064D1B7D-5C26-47A5-9810-DFE4A8385644}" destId="{194E2B4E-11AF-47CC-B23A-192249B30889}" srcOrd="2" destOrd="0" parTransId="{D8D12534-F4BB-47DD-9E09-1C62254DD9E1}" sibTransId="{535DFE7E-FE9C-4650-B001-4B454111FFA7}"/>
    <dgm:cxn modelId="{D8F96A56-F0DF-4134-9EA6-6C0CB3D0F21D}" type="presOf" srcId="{63F3EF80-5763-477C-88DE-24E76495670C}" destId="{96DBDD37-C40B-4D34-BB54-4827504EB523}" srcOrd="0" destOrd="0" presId="urn:microsoft.com/office/officeart/2005/8/layout/arrow2#1"/>
    <dgm:cxn modelId="{AC431F2E-0730-40F0-9929-7D19DCE3A9C0}" type="presOf" srcId="{C768ED10-94D7-44EE-A526-9F4B8ABEAB42}" destId="{A9AA7EDD-8BA0-40E6-A963-D79291972747}" srcOrd="0" destOrd="0" presId="urn:microsoft.com/office/officeart/2005/8/layout/arrow2#1"/>
    <dgm:cxn modelId="{7D501DE9-542C-494D-AB6C-FCC0CCE6A57C}" srcId="{064D1B7D-5C26-47A5-9810-DFE4A8385644}" destId="{37E42219-530B-474B-9AF6-F65E7E17F28C}" srcOrd="1" destOrd="0" parTransId="{FECCA092-F59D-4254-B4B7-27E7EA5F1F41}" sibTransId="{7ED4EC05-1F22-4D01-BF2D-4C14400AACE0}"/>
    <dgm:cxn modelId="{2F6636DE-05D9-4C66-B201-E92DD3F6062C}" srcId="{064D1B7D-5C26-47A5-9810-DFE4A8385644}" destId="{C768ED10-94D7-44EE-A526-9F4B8ABEAB42}" srcOrd="3" destOrd="0" parTransId="{A01B16C8-C8BC-4EF9-8A53-C211EB180459}" sibTransId="{C17AD903-1589-4A6C-8847-B8E002C81957}"/>
    <dgm:cxn modelId="{1BE62E43-81C0-4F18-B273-E24B6AC17288}" type="presOf" srcId="{194E2B4E-11AF-47CC-B23A-192249B30889}" destId="{A577F318-D3E0-4006-8FCC-D1D5F4FC2A85}" srcOrd="0" destOrd="0" presId="urn:microsoft.com/office/officeart/2005/8/layout/arrow2#1"/>
    <dgm:cxn modelId="{C550AA9A-7456-4E32-BD9D-5CDD91837366}" srcId="{064D1B7D-5C26-47A5-9810-DFE4A8385644}" destId="{8A98E14D-7DD3-4259-9D14-F4204C96DA12}" srcOrd="0" destOrd="0" parTransId="{B29B5EDD-BE1E-4428-A19D-3E76B2644AA8}" sibTransId="{93504CD7-B530-4CF2-A08D-70B1225A62C4}"/>
    <dgm:cxn modelId="{4897760E-9ACF-4C89-BD5C-94662684F091}" srcId="{064D1B7D-5C26-47A5-9810-DFE4A8385644}" destId="{31DF0577-E3DE-4D11-971E-06A641DF1042}" srcOrd="6" destOrd="0" parTransId="{EF3FE9F9-2A12-4B83-A94A-C72158B54B3B}" sibTransId="{8C401201-5828-45DB-A4D0-2AAD8243AE16}"/>
    <dgm:cxn modelId="{D7CD15B5-73DA-4ECB-AF68-AB7FFAEDE850}" type="presOf" srcId="{37E42219-530B-474B-9AF6-F65E7E17F28C}" destId="{2FB22893-FE64-4C6A-8B0E-BF4354A88B73}" srcOrd="0" destOrd="0" presId="urn:microsoft.com/office/officeart/2005/8/layout/arrow2#1"/>
    <dgm:cxn modelId="{E0AE07AC-053C-44F1-977C-D536E878D072}" type="presOf" srcId="{064D1B7D-5C26-47A5-9810-DFE4A8385644}" destId="{A7874952-30E9-486B-93AC-0301E706E63F}" srcOrd="0" destOrd="0" presId="urn:microsoft.com/office/officeart/2005/8/layout/arrow2#1"/>
    <dgm:cxn modelId="{404AF278-5ABF-425B-B4D3-38466EB725DE}" type="presOf" srcId="{8A98E14D-7DD3-4259-9D14-F4204C96DA12}" destId="{FC9E3A5E-B7C7-4B66-B971-371D781A4B34}" srcOrd="0" destOrd="0" presId="urn:microsoft.com/office/officeart/2005/8/layout/arrow2#1"/>
    <dgm:cxn modelId="{1C4ABCFC-7B7E-4179-989D-9C47F5E5F586}" type="presParOf" srcId="{A7874952-30E9-486B-93AC-0301E706E63F}" destId="{E923566B-D70F-4C57-9E22-E3B39A55A06C}" srcOrd="0" destOrd="0" presId="urn:microsoft.com/office/officeart/2005/8/layout/arrow2#1"/>
    <dgm:cxn modelId="{B57C695A-B7A2-4872-910F-5E8CC7A8D0A3}" type="presParOf" srcId="{A7874952-30E9-486B-93AC-0301E706E63F}" destId="{045ABBE8-6D4E-4888-8A30-72D539301C52}" srcOrd="1" destOrd="0" presId="urn:microsoft.com/office/officeart/2005/8/layout/arrow2#1"/>
    <dgm:cxn modelId="{BED7170D-5B37-458C-8AC0-EC4FFDCB049D}" type="presParOf" srcId="{045ABBE8-6D4E-4888-8A30-72D539301C52}" destId="{4F328236-1EE9-46DC-818C-8F7E9B434EDB}" srcOrd="0" destOrd="0" presId="urn:microsoft.com/office/officeart/2005/8/layout/arrow2#1"/>
    <dgm:cxn modelId="{B63C6ED3-66FC-4A96-8975-121C7EB56B82}" type="presParOf" srcId="{045ABBE8-6D4E-4888-8A30-72D539301C52}" destId="{FC9E3A5E-B7C7-4B66-B971-371D781A4B34}" srcOrd="1" destOrd="0" presId="urn:microsoft.com/office/officeart/2005/8/layout/arrow2#1"/>
    <dgm:cxn modelId="{980E665A-3F20-4A47-B6E1-800A0D2D4523}" type="presParOf" srcId="{045ABBE8-6D4E-4888-8A30-72D539301C52}" destId="{C9CD2372-F7A2-4BA7-9988-FFE439A3F219}" srcOrd="2" destOrd="0" presId="urn:microsoft.com/office/officeart/2005/8/layout/arrow2#1"/>
    <dgm:cxn modelId="{0F6056DB-C971-4E9A-A783-F41CF25C2BBC}" type="presParOf" srcId="{045ABBE8-6D4E-4888-8A30-72D539301C52}" destId="{2FB22893-FE64-4C6A-8B0E-BF4354A88B73}" srcOrd="3" destOrd="0" presId="urn:microsoft.com/office/officeart/2005/8/layout/arrow2#1"/>
    <dgm:cxn modelId="{AA679BE3-B7E7-4C94-B6ED-57D78FA5EA02}" type="presParOf" srcId="{045ABBE8-6D4E-4888-8A30-72D539301C52}" destId="{3C868623-3496-4526-9182-6B13F0DAFB4E}" srcOrd="4" destOrd="0" presId="urn:microsoft.com/office/officeart/2005/8/layout/arrow2#1"/>
    <dgm:cxn modelId="{91A75E79-0D11-4869-8E2D-173F76423A36}" type="presParOf" srcId="{045ABBE8-6D4E-4888-8A30-72D539301C52}" destId="{A577F318-D3E0-4006-8FCC-D1D5F4FC2A85}" srcOrd="5" destOrd="0" presId="urn:microsoft.com/office/officeart/2005/8/layout/arrow2#1"/>
    <dgm:cxn modelId="{74375055-269A-454D-B2DC-194E5BEE2E81}" type="presParOf" srcId="{045ABBE8-6D4E-4888-8A30-72D539301C52}" destId="{F3F1C948-0DC2-4950-B20D-A02FF3ED8853}" srcOrd="6" destOrd="0" presId="urn:microsoft.com/office/officeart/2005/8/layout/arrow2#1"/>
    <dgm:cxn modelId="{89988202-9EDC-47BB-BD42-372608475F9B}" type="presParOf" srcId="{045ABBE8-6D4E-4888-8A30-72D539301C52}" destId="{A9AA7EDD-8BA0-40E6-A963-D79291972747}" srcOrd="7" destOrd="0" presId="urn:microsoft.com/office/officeart/2005/8/layout/arrow2#1"/>
    <dgm:cxn modelId="{3270FEB1-A515-4B1C-8C16-030DC0F104C1}" type="presParOf" srcId="{045ABBE8-6D4E-4888-8A30-72D539301C52}" destId="{3ED087D6-294F-4378-9B01-F85623E3CBDC}" srcOrd="8" destOrd="0" presId="urn:microsoft.com/office/officeart/2005/8/layout/arrow2#1"/>
    <dgm:cxn modelId="{0156943D-7511-4CF8-A9A5-336491DF8642}" type="presParOf" srcId="{045ABBE8-6D4E-4888-8A30-72D539301C52}" destId="{96DBDD37-C40B-4D34-BB54-4827504EB523}" srcOrd="9" destOrd="0" presId="urn:microsoft.com/office/officeart/2005/8/layout/arrow2#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DB9BD-4EC8-45FE-A19B-1E3F784058D5}">
      <dsp:nvSpPr>
        <dsp:cNvPr id="0" name=""/>
        <dsp:cNvSpPr/>
      </dsp:nvSpPr>
      <dsp:spPr>
        <a:xfrm>
          <a:off x="1598566" y="0"/>
          <a:ext cx="6844937" cy="427808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3A2FC-17B5-4BBF-A496-6416429BF15E}">
      <dsp:nvSpPr>
        <dsp:cNvPr id="0" name=""/>
        <dsp:cNvSpPr/>
      </dsp:nvSpPr>
      <dsp:spPr>
        <a:xfrm>
          <a:off x="2272793" y="3181184"/>
          <a:ext cx="157433" cy="157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D0046-3D61-4440-8A1F-0DD9F5C1290E}">
      <dsp:nvSpPr>
        <dsp:cNvPr id="0" name=""/>
        <dsp:cNvSpPr/>
      </dsp:nvSpPr>
      <dsp:spPr>
        <a:xfrm>
          <a:off x="2351509" y="3259901"/>
          <a:ext cx="896686" cy="1018184"/>
        </a:xfrm>
        <a:prstGeom prst="rect">
          <a:avLst/>
        </a:prstGeom>
        <a:noFill/>
        <a:ln w="28575">
          <a:solidFill>
            <a:srgbClr val="00B05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2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Operator Quality Control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before the 19th century</a:t>
          </a:r>
          <a:endParaRPr lang="en-US" sz="900" b="1" kern="1200" dirty="0"/>
        </a:p>
      </dsp:txBody>
      <dsp:txXfrm>
        <a:off x="2351509" y="3259901"/>
        <a:ext cx="896686" cy="1018184"/>
      </dsp:txXfrm>
    </dsp:sp>
    <dsp:sp modelId="{4BBAC25A-7424-406C-812B-C75602640658}">
      <dsp:nvSpPr>
        <dsp:cNvPr id="0" name=""/>
        <dsp:cNvSpPr/>
      </dsp:nvSpPr>
      <dsp:spPr>
        <a:xfrm>
          <a:off x="3124987" y="2362359"/>
          <a:ext cx="246417" cy="246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1DD9D-468F-43BA-9736-A8F210115200}">
      <dsp:nvSpPr>
        <dsp:cNvPr id="0" name=""/>
        <dsp:cNvSpPr/>
      </dsp:nvSpPr>
      <dsp:spPr>
        <a:xfrm>
          <a:off x="3248196" y="2485567"/>
          <a:ext cx="1136259" cy="1792518"/>
        </a:xfrm>
        <a:prstGeom prst="rect">
          <a:avLst/>
        </a:prstGeom>
        <a:noFill/>
        <a:ln w="28575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572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Foreman Quality Control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between 1900 and 1918</a:t>
          </a:r>
          <a:endParaRPr lang="en-US" sz="1200" b="1" kern="1200" dirty="0"/>
        </a:p>
      </dsp:txBody>
      <dsp:txXfrm>
        <a:off x="3248196" y="2485567"/>
        <a:ext cx="1136259" cy="1792518"/>
      </dsp:txXfrm>
    </dsp:sp>
    <dsp:sp modelId="{07CE35C3-20ED-4E99-A0ED-AB0E4FB362FE}">
      <dsp:nvSpPr>
        <dsp:cNvPr id="0" name=""/>
        <dsp:cNvSpPr/>
      </dsp:nvSpPr>
      <dsp:spPr>
        <a:xfrm>
          <a:off x="4220177" y="1709523"/>
          <a:ext cx="328557" cy="3285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DC855-4D5C-42DC-8174-94D5B9E52C87}">
      <dsp:nvSpPr>
        <dsp:cNvPr id="0" name=""/>
        <dsp:cNvSpPr/>
      </dsp:nvSpPr>
      <dsp:spPr>
        <a:xfrm>
          <a:off x="4384456" y="1873801"/>
          <a:ext cx="1321072" cy="2404284"/>
        </a:xfrm>
        <a:prstGeom prst="rect">
          <a:avLst/>
        </a:prstGeom>
        <a:noFill/>
        <a:ln w="19050">
          <a:solidFill>
            <a:srgbClr val="FF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09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Inspection Quality Control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</a:t>
          </a:r>
          <a:r>
            <a:rPr lang="en-US" sz="1200" b="1" kern="1200" dirty="0" smtClean="0"/>
            <a:t>during the World War I</a:t>
          </a:r>
          <a:endParaRPr lang="en-US" sz="1200" b="1" kern="1200" dirty="0"/>
        </a:p>
      </dsp:txBody>
      <dsp:txXfrm>
        <a:off x="4384456" y="1873801"/>
        <a:ext cx="1321072" cy="2404284"/>
      </dsp:txXfrm>
    </dsp:sp>
    <dsp:sp modelId="{3193DCCA-7580-471F-905F-4656E686B2EC}">
      <dsp:nvSpPr>
        <dsp:cNvPr id="0" name=""/>
        <dsp:cNvSpPr/>
      </dsp:nvSpPr>
      <dsp:spPr>
        <a:xfrm>
          <a:off x="5493336" y="1199575"/>
          <a:ext cx="424386" cy="4243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46094-EF3C-4AAB-8C64-24BBEF8CC8CF}">
      <dsp:nvSpPr>
        <dsp:cNvPr id="0" name=""/>
        <dsp:cNvSpPr/>
      </dsp:nvSpPr>
      <dsp:spPr>
        <a:xfrm>
          <a:off x="5752512" y="1449173"/>
          <a:ext cx="1368987" cy="1839602"/>
        </a:xfrm>
        <a:prstGeom prst="rect">
          <a:avLst/>
        </a:prstGeom>
        <a:noFill/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873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Statistical Quality Control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between 1937 and 1960</a:t>
          </a:r>
          <a:endParaRPr lang="en-US" sz="1200" b="1" kern="1200" dirty="0"/>
        </a:p>
      </dsp:txBody>
      <dsp:txXfrm>
        <a:off x="5752512" y="1449173"/>
        <a:ext cx="1368987" cy="1839602"/>
      </dsp:txXfrm>
    </dsp:sp>
    <dsp:sp modelId="{E7BF3A90-7954-49AA-A234-0123991D090D}">
      <dsp:nvSpPr>
        <dsp:cNvPr id="0" name=""/>
        <dsp:cNvSpPr/>
      </dsp:nvSpPr>
      <dsp:spPr>
        <a:xfrm>
          <a:off x="6804141" y="859039"/>
          <a:ext cx="540750" cy="540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4FCDF-90F1-4043-8879-46EE57652EC6}">
      <dsp:nvSpPr>
        <dsp:cNvPr id="0" name=""/>
        <dsp:cNvSpPr/>
      </dsp:nvSpPr>
      <dsp:spPr>
        <a:xfrm>
          <a:off x="7035938" y="1170032"/>
          <a:ext cx="1368987" cy="1717663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532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Total Quality Control (TQC)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started in the 1960</a:t>
          </a:r>
          <a:endParaRPr lang="en-US" sz="1200" b="1" kern="1200" dirty="0"/>
        </a:p>
      </dsp:txBody>
      <dsp:txXfrm>
        <a:off x="7035938" y="1170032"/>
        <a:ext cx="1368987" cy="1717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3566B-D70F-4C57-9E22-E3B39A55A06C}">
      <dsp:nvSpPr>
        <dsp:cNvPr id="0" name=""/>
        <dsp:cNvSpPr/>
      </dsp:nvSpPr>
      <dsp:spPr>
        <a:xfrm>
          <a:off x="898043" y="0"/>
          <a:ext cx="7023099" cy="438943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328236-1EE9-46DC-818C-8F7E9B434EDB}">
      <dsp:nvSpPr>
        <dsp:cNvPr id="0" name=""/>
        <dsp:cNvSpPr/>
      </dsp:nvSpPr>
      <dsp:spPr>
        <a:xfrm>
          <a:off x="1507297" y="3263985"/>
          <a:ext cx="161531" cy="16153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9E3A5E-B7C7-4B66-B971-371D781A4B34}">
      <dsp:nvSpPr>
        <dsp:cNvPr id="0" name=""/>
        <dsp:cNvSpPr/>
      </dsp:nvSpPr>
      <dsp:spPr>
        <a:xfrm>
          <a:off x="1588063" y="3344750"/>
          <a:ext cx="920025" cy="1044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92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Mass Inspection</a:t>
          </a:r>
          <a:endParaRPr lang="en-IN" sz="1500" kern="1200" dirty="0"/>
        </a:p>
      </dsp:txBody>
      <dsp:txXfrm>
        <a:off x="1588063" y="3344750"/>
        <a:ext cx="920025" cy="1044686"/>
      </dsp:txXfrm>
    </dsp:sp>
    <dsp:sp modelId="{C9CD2372-F7A2-4BA7-9988-FFE439A3F219}">
      <dsp:nvSpPr>
        <dsp:cNvPr id="0" name=""/>
        <dsp:cNvSpPr/>
      </dsp:nvSpPr>
      <dsp:spPr>
        <a:xfrm>
          <a:off x="2381673" y="2423847"/>
          <a:ext cx="252831" cy="25283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B22893-FE64-4C6A-8B0E-BF4354A88B73}">
      <dsp:nvSpPr>
        <dsp:cNvPr id="0" name=""/>
        <dsp:cNvSpPr/>
      </dsp:nvSpPr>
      <dsp:spPr>
        <a:xfrm>
          <a:off x="2508089" y="2550262"/>
          <a:ext cx="1165834" cy="1839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97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Quality Control (Acceptance Sampling)</a:t>
          </a:r>
          <a:endParaRPr lang="en-IN" sz="1500" kern="1200" dirty="0"/>
        </a:p>
      </dsp:txBody>
      <dsp:txXfrm>
        <a:off x="2508089" y="2550262"/>
        <a:ext cx="1165834" cy="1839174"/>
      </dsp:txXfrm>
    </dsp:sp>
    <dsp:sp modelId="{3C868623-3496-4526-9182-6B13F0DAFB4E}">
      <dsp:nvSpPr>
        <dsp:cNvPr id="0" name=""/>
        <dsp:cNvSpPr/>
      </dsp:nvSpPr>
      <dsp:spPr>
        <a:xfrm>
          <a:off x="3505369" y="1754019"/>
          <a:ext cx="337108" cy="337108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77F318-D3E0-4006-8FCC-D1D5F4FC2A85}">
      <dsp:nvSpPr>
        <dsp:cNvPr id="0" name=""/>
        <dsp:cNvSpPr/>
      </dsp:nvSpPr>
      <dsp:spPr>
        <a:xfrm>
          <a:off x="3684130" y="1922474"/>
          <a:ext cx="1355458" cy="2466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627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Quality Assurance</a:t>
          </a:r>
          <a:endParaRPr lang="en-IN" sz="1500" kern="1200" dirty="0"/>
        </a:p>
      </dsp:txBody>
      <dsp:txXfrm>
        <a:off x="3684130" y="1922474"/>
        <a:ext cx="1355458" cy="2466863"/>
      </dsp:txXfrm>
    </dsp:sp>
    <dsp:sp modelId="{F3F1C948-0DC2-4950-B20D-A02FF3ED8853}">
      <dsp:nvSpPr>
        <dsp:cNvPr id="0" name=""/>
        <dsp:cNvSpPr/>
      </dsp:nvSpPr>
      <dsp:spPr>
        <a:xfrm>
          <a:off x="4811665" y="1230798"/>
          <a:ext cx="435432" cy="43543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AA7EDD-8BA0-40E6-A963-D79291972747}">
      <dsp:nvSpPr>
        <dsp:cNvPr id="0" name=""/>
        <dsp:cNvSpPr/>
      </dsp:nvSpPr>
      <dsp:spPr>
        <a:xfrm>
          <a:off x="5029381" y="1448514"/>
          <a:ext cx="1404619" cy="2940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726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Total Quality Control</a:t>
          </a:r>
          <a:endParaRPr lang="en-IN" sz="1500" kern="1200" dirty="0"/>
        </a:p>
      </dsp:txBody>
      <dsp:txXfrm>
        <a:off x="5029381" y="1448514"/>
        <a:ext cx="1404619" cy="2940922"/>
      </dsp:txXfrm>
    </dsp:sp>
    <dsp:sp modelId="{3ED087D6-294F-4378-9B01-F85623E3CBDC}">
      <dsp:nvSpPr>
        <dsp:cNvPr id="0" name=""/>
        <dsp:cNvSpPr/>
      </dsp:nvSpPr>
      <dsp:spPr>
        <a:xfrm>
          <a:off x="6156589" y="881398"/>
          <a:ext cx="554824" cy="55482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DBDD37-C40B-4D34-BB54-4827504EB523}">
      <dsp:nvSpPr>
        <dsp:cNvPr id="0" name=""/>
        <dsp:cNvSpPr/>
      </dsp:nvSpPr>
      <dsp:spPr>
        <a:xfrm>
          <a:off x="6434001" y="1158811"/>
          <a:ext cx="1404619" cy="323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99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Company wide Quality Control</a:t>
          </a:r>
          <a:endParaRPr lang="en-IN" sz="1500" kern="1200" dirty="0"/>
        </a:p>
      </dsp:txBody>
      <dsp:txXfrm>
        <a:off x="6434001" y="1158811"/>
        <a:ext cx="1404619" cy="3230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#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#1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D9FC-11CF-452A-9FFB-EDFC3143762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D84-8A12-4697-A6B9-3F182FB8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6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D9FC-11CF-452A-9FFB-EDFC3143762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D84-8A12-4697-A6B9-3F182FB8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D9FC-11CF-452A-9FFB-EDFC3143762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D84-8A12-4697-A6B9-3F182FB8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9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D9FC-11CF-452A-9FFB-EDFC3143762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D84-8A12-4697-A6B9-3F182FB8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D9FC-11CF-452A-9FFB-EDFC3143762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D84-8A12-4697-A6B9-3F182FB8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D9FC-11CF-452A-9FFB-EDFC3143762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D84-8A12-4697-A6B9-3F182FB8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4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D9FC-11CF-452A-9FFB-EDFC3143762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D84-8A12-4697-A6B9-3F182FB8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9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D9FC-11CF-452A-9FFB-EDFC3143762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D84-8A12-4697-A6B9-3F182FB8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4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D9FC-11CF-452A-9FFB-EDFC3143762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D84-8A12-4697-A6B9-3F182FB8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0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D9FC-11CF-452A-9FFB-EDFC3143762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D84-8A12-4697-A6B9-3F182FB8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3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D9FC-11CF-452A-9FFB-EDFC3143762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D84-8A12-4697-A6B9-3F182FB8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7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AD9FC-11CF-452A-9FFB-EDFC3143762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9D84-8A12-4697-A6B9-3F182FB8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90" y="1159099"/>
            <a:ext cx="10555310" cy="32068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4300" b="1" dirty="0" smtClean="0"/>
              <a:t>CHAPTER 2</a:t>
            </a:r>
            <a:r>
              <a:rPr lang="en-US" sz="4300" b="1" dirty="0"/>
              <a:t/>
            </a:r>
            <a:br>
              <a:rPr lang="en-US" sz="4300" b="1" dirty="0"/>
            </a:br>
            <a:r>
              <a:rPr lang="en-US" sz="4300" b="1" dirty="0"/>
              <a:t>Quality Management</a:t>
            </a:r>
            <a:endParaRPr lang="en-US" sz="4300" dirty="0"/>
          </a:p>
          <a:p>
            <a:pPr marL="0" indent="0" algn="ctr">
              <a:buNone/>
            </a:pPr>
            <a:r>
              <a:rPr lang="en-US" sz="4300" b="1" dirty="0"/>
              <a:t/>
            </a:r>
            <a:br>
              <a:rPr lang="en-US" sz="4300" b="1" dirty="0"/>
            </a:br>
            <a:r>
              <a:rPr lang="en-GB" sz="4300" b="1" dirty="0"/>
              <a:t/>
            </a:r>
            <a:br>
              <a:rPr lang="en-GB" sz="4300" b="1" dirty="0"/>
            </a:b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46823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24" y="969827"/>
            <a:ext cx="120245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Quality control activities: </a:t>
            </a:r>
            <a:r>
              <a:rPr lang="en-US" sz="2800" dirty="0"/>
              <a:t>describe the major quality control activities and techniques that will be used on this project. Quality control has to be planned. </a:t>
            </a:r>
          </a:p>
          <a:p>
            <a:pPr lvl="2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Quality standards: </a:t>
            </a:r>
            <a:r>
              <a:rPr lang="en-US" sz="2800" dirty="0"/>
              <a:t>List any quality standards that </a:t>
            </a:r>
            <a:r>
              <a:rPr lang="en-US" sz="2800" dirty="0" smtClean="0"/>
              <a:t>the company/organization </a:t>
            </a:r>
            <a:r>
              <a:rPr lang="en-US" sz="2800" dirty="0"/>
              <a:t>has previously</a:t>
            </a:r>
          </a:p>
          <a:p>
            <a:pPr lvl="2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Quality tools: </a:t>
            </a:r>
            <a:r>
              <a:rPr lang="en-US" sz="2800" dirty="0"/>
              <a:t>List any quality-related tools that this project will utilize </a:t>
            </a:r>
          </a:p>
        </p:txBody>
      </p:sp>
    </p:spTree>
    <p:extLst>
      <p:ext uri="{BB962C8B-B14F-4D97-AF65-F5344CB8AC3E}">
        <p14:creationId xmlns:p14="http://schemas.microsoft.com/office/powerpoint/2010/main" val="2769904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0301" y="938243"/>
            <a:ext cx="93236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buFont typeface="Wingdings" panose="05000000000000000000" pitchFamily="2" charset="2"/>
              <a:buAutoNum type="alphaLcParenR"/>
              <a:defRPr/>
            </a:pPr>
            <a:r>
              <a:rPr lang="en-US" sz="2800" b="1" dirty="0">
                <a:latin typeface="Gill Sans MT" panose="020B0502020104020203" pitchFamily="34" charset="0"/>
              </a:rPr>
              <a:t>Prevention Cost – </a:t>
            </a:r>
            <a:r>
              <a:rPr lang="en-US" sz="2800" dirty="0">
                <a:latin typeface="Gill Sans MT" panose="020B0502020104020203" pitchFamily="34" charset="0"/>
              </a:rPr>
              <a:t>cost to plan and execute a project so that it will be error free. </a:t>
            </a:r>
          </a:p>
          <a:p>
            <a:pPr marL="990600" lvl="1" indent="-533400" algn="just">
              <a:buFont typeface="Wingdings" panose="05000000000000000000" pitchFamily="2" charset="2"/>
              <a:buNone/>
              <a:defRPr/>
            </a:pPr>
            <a:r>
              <a:rPr lang="en-US" sz="2800" dirty="0" err="1">
                <a:latin typeface="Gill Sans MT" panose="020B0502020104020203" pitchFamily="34" charset="0"/>
              </a:rPr>
              <a:t>i</a:t>
            </a:r>
            <a:r>
              <a:rPr lang="en-US" sz="2800" dirty="0">
                <a:latin typeface="Gill Sans MT" panose="020B0502020104020203" pitchFamily="34" charset="0"/>
              </a:rPr>
              <a:t> Training, </a:t>
            </a:r>
          </a:p>
          <a:p>
            <a:pPr marL="990600" lvl="1" indent="-533400" algn="just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Gill Sans MT" panose="020B0502020104020203" pitchFamily="34" charset="0"/>
              </a:rPr>
              <a:t>ii. Process capabilities studies, </a:t>
            </a:r>
          </a:p>
          <a:p>
            <a:pPr marL="990600" lvl="1" indent="-533400" algn="just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Gill Sans MT" panose="020B0502020104020203" pitchFamily="34" charset="0"/>
              </a:rPr>
              <a:t>iii. Surveys of vendors/suppliers,            </a:t>
            </a:r>
          </a:p>
          <a:p>
            <a:pPr marL="990600" lvl="1" indent="-533400" algn="just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Gill Sans MT" panose="020B0502020104020203" pitchFamily="34" charset="0"/>
              </a:rPr>
              <a:t>iv. Surveys of subcontractors)</a:t>
            </a:r>
          </a:p>
          <a:p>
            <a:pPr marL="508000" indent="-508000" algn="just">
              <a:buFontTx/>
              <a:buAutoNum type="alphaLcParenR" startAt="2"/>
              <a:defRPr/>
            </a:pPr>
            <a:r>
              <a:rPr lang="en-US" sz="2800" b="1" dirty="0">
                <a:latin typeface="Gill Sans MT" panose="020B0502020104020203" pitchFamily="34" charset="0"/>
              </a:rPr>
              <a:t>Appraisal Cost- </a:t>
            </a:r>
            <a:r>
              <a:rPr lang="en-US" sz="2800" dirty="0">
                <a:latin typeface="Gill Sans MT" panose="020B0502020104020203" pitchFamily="34" charset="0"/>
              </a:rPr>
              <a:t>cost of evaluating the processes and the output of the process to ensure the product is error free. ( inspection and testing of products, maintenance and test equipment, cost to process and report inspection data)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46314" y="517070"/>
            <a:ext cx="2133600" cy="47407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2400" dirty="0" smtClean="0">
              <a:latin typeface="Gill Sans MT" panose="020B0502020104020203" pitchFamily="34" charset="0"/>
            </a:endParaRPr>
          </a:p>
          <a:p>
            <a:pPr algn="ctr">
              <a:buFontTx/>
              <a:buNone/>
            </a:pPr>
            <a:endParaRPr lang="en-US" sz="2400" b="1" dirty="0" smtClean="0">
              <a:latin typeface="Gill Sans MT" panose="020B0502020104020203" pitchFamily="34" charset="0"/>
            </a:endParaRPr>
          </a:p>
          <a:p>
            <a:pPr algn="ctr">
              <a:buFontTx/>
              <a:buNone/>
            </a:pPr>
            <a:r>
              <a:rPr lang="en-US" sz="2400" b="1" dirty="0" smtClean="0">
                <a:latin typeface="Gill Sans MT" panose="020B0502020104020203" pitchFamily="34" charset="0"/>
              </a:rPr>
              <a:t>Cost of </a:t>
            </a:r>
            <a:r>
              <a:rPr lang="en-US" b="1" dirty="0" smtClean="0">
                <a:latin typeface="Gill Sans MT" panose="020B0502020104020203" pitchFamily="34" charset="0"/>
              </a:rPr>
              <a:t>Quality</a:t>
            </a:r>
            <a:r>
              <a:rPr lang="en-US" sz="2400" b="1" dirty="0" smtClean="0">
                <a:latin typeface="Gill Sans MT" panose="020B0502020104020203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5092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350" y="257576"/>
            <a:ext cx="9607640" cy="5821251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en-US" b="1" dirty="0">
                <a:latin typeface="Gill Sans MT" panose="020B0502020104020203" pitchFamily="34" charset="0"/>
              </a:rPr>
              <a:t>Failure Cost: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Gill Sans MT" panose="020B0502020104020203" pitchFamily="34" charset="0"/>
              </a:rPr>
              <a:t>Internal Failure Cost </a:t>
            </a:r>
            <a:r>
              <a:rPr lang="en-US" dirty="0">
                <a:latin typeface="Gill Sans MT" panose="020B0502020104020203" pitchFamily="34" charset="0"/>
              </a:rPr>
              <a:t>– cost incurred to correct an identified defect before the customer receives the product. (scrap and rework, inventory costs)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Gill Sans MT" panose="020B0502020104020203" pitchFamily="34" charset="0"/>
              </a:rPr>
              <a:t>External Failure Cost </a:t>
            </a:r>
            <a:r>
              <a:rPr lang="en-US" dirty="0">
                <a:latin typeface="Gill Sans MT" panose="020B0502020104020203" pitchFamily="34" charset="0"/>
              </a:rPr>
              <a:t>– relates to all errors not detected and corrected before delivery to the customer. (warranty cost, product liability)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Gill Sans MT" panose="020B0502020104020203" pitchFamily="34" charset="0"/>
              </a:rPr>
              <a:t>The cost of preventing mistakes is generally much less than the cost of correcting them, as revealed by inspection/assessment</a:t>
            </a:r>
          </a:p>
          <a:p>
            <a:pPr algn="just"/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81000" y="1905000"/>
            <a:ext cx="22479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2400" dirty="0" smtClean="0">
              <a:latin typeface="Gill Sans MT" panose="020B0502020104020203" pitchFamily="34" charset="0"/>
            </a:endParaRPr>
          </a:p>
          <a:p>
            <a:pPr algn="ctr">
              <a:buFontTx/>
              <a:buNone/>
            </a:pPr>
            <a:endParaRPr lang="en-US" sz="2400" b="1" dirty="0" smtClean="0">
              <a:latin typeface="Gill Sans MT" panose="020B0502020104020203" pitchFamily="34" charset="0"/>
            </a:endParaRPr>
          </a:p>
          <a:p>
            <a:pPr algn="ctr">
              <a:buFontTx/>
              <a:buNone/>
            </a:pPr>
            <a:r>
              <a:rPr lang="en-US" b="1" dirty="0" smtClean="0">
                <a:latin typeface="Gill Sans MT" panose="020B0502020104020203" pitchFamily="34" charset="0"/>
              </a:rPr>
              <a:t>Cost of Quality  </a:t>
            </a:r>
          </a:p>
        </p:txBody>
      </p:sp>
    </p:spTree>
    <p:extLst>
      <p:ext uri="{BB962C8B-B14F-4D97-AF65-F5344CB8AC3E}">
        <p14:creationId xmlns:p14="http://schemas.microsoft.com/office/powerpoint/2010/main" val="78217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692" t="17262" r="15952" b="34375"/>
          <a:stretch>
            <a:fillRect/>
          </a:stretch>
        </p:blipFill>
        <p:spPr bwMode="auto">
          <a:xfrm>
            <a:off x="571500" y="296214"/>
            <a:ext cx="11364686" cy="634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8781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MT" panose="020B0502020104020203" pitchFamily="34" charset="0"/>
              </a:rPr>
              <a:t>Quality Performance Measures </a:t>
            </a:r>
            <a:br>
              <a:rPr lang="en-US" b="1" dirty="0">
                <a:latin typeface="Gill Sans MT" panose="020B0502020104020203" pitchFamily="34" charset="0"/>
              </a:rPr>
            </a:b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10507" t="16325" r="16583" b="18834"/>
          <a:stretch>
            <a:fillRect/>
          </a:stretch>
        </p:blipFill>
        <p:spPr>
          <a:xfrm>
            <a:off x="293914" y="1191986"/>
            <a:ext cx="11430000" cy="5355771"/>
          </a:xfrm>
        </p:spPr>
      </p:pic>
    </p:spTree>
    <p:extLst>
      <p:ext uri="{BB962C8B-B14F-4D97-AF65-F5344CB8AC3E}">
        <p14:creationId xmlns:p14="http://schemas.microsoft.com/office/powerpoint/2010/main" val="803986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89" y="396070"/>
            <a:ext cx="10515600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Tx/>
              <a:buNone/>
              <a:defRPr/>
            </a:pPr>
            <a:r>
              <a:rPr lang="en-US" b="1" dirty="0"/>
              <a:t>Corporate</a:t>
            </a:r>
            <a:r>
              <a:rPr lang="en-US" dirty="0"/>
              <a:t> </a:t>
            </a:r>
            <a:r>
              <a:rPr lang="en-US" b="1" dirty="0"/>
              <a:t>level Quality Measures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/>
              <a:t>Corporate quality refers to the </a:t>
            </a:r>
            <a:r>
              <a:rPr lang="en-US" dirty="0">
                <a:solidFill>
                  <a:srgbClr val="FF0000"/>
                </a:solidFill>
              </a:rPr>
              <a:t>image that customers have of an organization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/>
              <a:t>corporate quality are, therefore, defined at organizational rather than project level.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60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8418" t="10416" r="17789" b="11459"/>
          <a:stretch>
            <a:fillRect/>
          </a:stretch>
        </p:blipFill>
        <p:spPr>
          <a:xfrm>
            <a:off x="450761" y="257577"/>
            <a:ext cx="11307650" cy="6413679"/>
          </a:xfrm>
        </p:spPr>
      </p:pic>
    </p:spTree>
    <p:extLst>
      <p:ext uri="{BB962C8B-B14F-4D97-AF65-F5344CB8AC3E}">
        <p14:creationId xmlns:p14="http://schemas.microsoft.com/office/powerpoint/2010/main" val="337934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21964" t="12621" r="19708" b="9570"/>
          <a:stretch>
            <a:fillRect/>
          </a:stretch>
        </p:blipFill>
        <p:spPr>
          <a:xfrm>
            <a:off x="631065" y="215765"/>
            <a:ext cx="11449318" cy="6519885"/>
          </a:xfrm>
        </p:spPr>
      </p:pic>
    </p:spTree>
    <p:extLst>
      <p:ext uri="{BB962C8B-B14F-4D97-AF65-F5344CB8AC3E}">
        <p14:creationId xmlns:p14="http://schemas.microsoft.com/office/powerpoint/2010/main" val="3566713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2" y="241523"/>
            <a:ext cx="11624257" cy="5991851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b="1" dirty="0"/>
              <a:t>Product level Quality Measures</a:t>
            </a:r>
          </a:p>
          <a:p>
            <a:pPr algn="just">
              <a:defRPr/>
            </a:pPr>
            <a:r>
              <a:rPr lang="en-US" dirty="0"/>
              <a:t>In terms of projects, the final output of the construction process consists of products and services, so customer satisfaction at this level will result from both elements. </a:t>
            </a:r>
          </a:p>
          <a:p>
            <a:pPr algn="just">
              <a:defRPr/>
            </a:pPr>
            <a:r>
              <a:rPr lang="en-US" dirty="0"/>
              <a:t>With reference to product quality, Garvin (1984) suggested </a:t>
            </a:r>
            <a:r>
              <a:rPr lang="en-US" dirty="0">
                <a:solidFill>
                  <a:srgbClr val="FF0000"/>
                </a:solidFill>
              </a:rPr>
              <a:t>eight dimensions </a:t>
            </a:r>
            <a:r>
              <a:rPr lang="en-US" dirty="0"/>
              <a:t>which according to </a:t>
            </a:r>
            <a:r>
              <a:rPr lang="en-US" dirty="0" err="1"/>
              <a:t>Yasamis</a:t>
            </a:r>
            <a:r>
              <a:rPr lang="en-US" dirty="0"/>
              <a:t> et al. (2002) are applicable to the products of the construction industry.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66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326570"/>
            <a:ext cx="10787743" cy="6237515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b="1" dirty="0"/>
              <a:t>Service</a:t>
            </a:r>
            <a:r>
              <a:rPr lang="en-US" dirty="0"/>
              <a:t> </a:t>
            </a:r>
            <a:r>
              <a:rPr lang="en-US" b="1" dirty="0"/>
              <a:t>level Quality Measures</a:t>
            </a:r>
          </a:p>
          <a:p>
            <a:pPr algn="just">
              <a:defRPr/>
            </a:pPr>
            <a:r>
              <a:rPr lang="en-US" dirty="0"/>
              <a:t>While product quality is mainly associated with the users and occupants of the finished facility (clients could also be users), in construction clients are the direct recipients of service quality.</a:t>
            </a:r>
          </a:p>
          <a:p>
            <a:pPr algn="just">
              <a:defRPr/>
            </a:pPr>
            <a:r>
              <a:rPr lang="en-US" dirty="0" err="1"/>
              <a:t>Parasuraman</a:t>
            </a:r>
            <a:r>
              <a:rPr lang="en-US" dirty="0"/>
              <a:t> (1985) suggested </a:t>
            </a:r>
            <a:r>
              <a:rPr lang="en-US" dirty="0">
                <a:solidFill>
                  <a:srgbClr val="FF0000"/>
                </a:solidFill>
              </a:rPr>
              <a:t>10 dimensions </a:t>
            </a:r>
            <a:r>
              <a:rPr lang="en-US" dirty="0"/>
              <a:t>for service quality, which according to Maloney (2002), could be adopted in the construction industry.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/>
          <p:nvPr/>
        </p:nvSpPr>
        <p:spPr>
          <a:xfrm>
            <a:off x="4045269" y="631066"/>
            <a:ext cx="7873529" cy="57019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3600" dirty="0" smtClean="0"/>
              <a:t>The degree of excellence of something. </a:t>
            </a:r>
            <a:r>
              <a:rPr lang="en-US" sz="1600" dirty="0" smtClean="0"/>
              <a:t> (Oxford Dictionary)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3600" dirty="0" smtClean="0"/>
              <a:t>Conformance to customer’s requirements. </a:t>
            </a:r>
            <a:r>
              <a:rPr lang="en-US" sz="1600" dirty="0" smtClean="0"/>
              <a:t>(Philip B Crosby )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3600" dirty="0" smtClean="0"/>
              <a:t> Fitness for purpose.</a:t>
            </a:r>
            <a:r>
              <a:rPr lang="en-US" sz="3600" i="1" dirty="0" smtClean="0"/>
              <a:t> </a:t>
            </a:r>
            <a:r>
              <a:rPr lang="en-US" sz="1600" i="1" dirty="0" smtClean="0"/>
              <a:t>(</a:t>
            </a:r>
            <a:r>
              <a:rPr lang="en-US" sz="1600" dirty="0" smtClean="0"/>
              <a:t>Gunter </a:t>
            </a:r>
            <a:r>
              <a:rPr lang="en-US" sz="1600" dirty="0" err="1" smtClean="0"/>
              <a:t>Zietlow</a:t>
            </a:r>
            <a:r>
              <a:rPr lang="en-US" sz="1600" dirty="0" smtClean="0"/>
              <a:t> )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3600" dirty="0" smtClean="0"/>
              <a:t>Ability to satisfy stated and implied needs.</a:t>
            </a:r>
            <a:r>
              <a:rPr lang="en-US" sz="1600" dirty="0" smtClean="0"/>
              <a:t>(British Standard, BS4778)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3600" dirty="0" smtClean="0"/>
              <a:t>How well a set of inherent characteristics comply with set of requirements?      </a:t>
            </a:r>
            <a:r>
              <a:rPr lang="en-US" sz="1600" dirty="0" smtClean="0"/>
              <a:t>ISO 9000,9001,9004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en-US" sz="1600" dirty="0" smtClean="0"/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en-US" sz="3600" dirty="0" smtClean="0"/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en-US" dirty="0"/>
          </a:p>
        </p:txBody>
      </p:sp>
      <p:sp>
        <p:nvSpPr>
          <p:cNvPr id="7" name="Content Placeholder 3"/>
          <p:cNvSpPr txBox="1"/>
          <p:nvPr/>
        </p:nvSpPr>
        <p:spPr bwMode="auto">
          <a:xfrm>
            <a:off x="390556" y="1337103"/>
            <a:ext cx="3434469" cy="4497027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endParaRPr lang="en-US" sz="2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en-US" sz="2800" b="1" dirty="0"/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b="1" dirty="0"/>
              <a:t>Definitions of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b="1" dirty="0"/>
              <a:t>Quality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en-US" sz="2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28789"/>
            <a:ext cx="12372301" cy="5022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Quality Management</a:t>
            </a:r>
            <a:endParaRPr lang="en-US" sz="3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18942" y="6332972"/>
            <a:ext cx="11861442" cy="954107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Gill Sans MT" panose="020B0502020104020203" pitchFamily="34" charset="0"/>
              </a:rPr>
              <a:t>However, what satisfies customers today may not be satisfying tomorrow….</a:t>
            </a:r>
          </a:p>
        </p:txBody>
      </p:sp>
    </p:spTree>
    <p:extLst>
      <p:ext uri="{BB962C8B-B14F-4D97-AF65-F5344CB8AC3E}">
        <p14:creationId xmlns:p14="http://schemas.microsoft.com/office/powerpoint/2010/main" val="1549396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21964" t="14473" r="19708" b="11424"/>
          <a:stretch>
            <a:fillRect/>
          </a:stretch>
        </p:blipFill>
        <p:spPr>
          <a:xfrm>
            <a:off x="212272" y="179654"/>
            <a:ext cx="11838214" cy="6498732"/>
          </a:xfrm>
        </p:spPr>
      </p:pic>
    </p:spTree>
    <p:extLst>
      <p:ext uri="{BB962C8B-B14F-4D97-AF65-F5344CB8AC3E}">
        <p14:creationId xmlns:p14="http://schemas.microsoft.com/office/powerpoint/2010/main" val="3905808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981200"/>
            <a:ext cx="4267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6243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881531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9539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066800"/>
            <a:ext cx="81108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5041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457200"/>
            <a:ext cx="4048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5515" y="2732468"/>
            <a:ext cx="895871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7633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33400"/>
            <a:ext cx="481148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1641" y="2771104"/>
            <a:ext cx="865990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1113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874986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3731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906549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3297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6082" y="762000"/>
            <a:ext cx="914191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2251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609600"/>
            <a:ext cx="814118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306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305"/>
            <a:ext cx="10515600" cy="845489"/>
          </a:xfrm>
        </p:spPr>
        <p:txBody>
          <a:bodyPr/>
          <a:lstStyle/>
          <a:p>
            <a:r>
              <a:rPr lang="en-US" b="1" dirty="0" smtClean="0"/>
              <a:t>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168802"/>
            <a:ext cx="11269013" cy="516760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means; inspection, quality control, quality assurance, and total quality management.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quality of construction will cause redoing work.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Redoing work affects the production rate and decrease the output.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output decreases, productivity decreases.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935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307057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019801"/>
            <a:ext cx="5334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238876"/>
            <a:ext cx="6248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04800"/>
            <a:ext cx="7924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146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1600200"/>
            <a:ext cx="848478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4334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685801"/>
            <a:ext cx="3886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81201"/>
            <a:ext cx="9144000" cy="182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7023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2798" y="2399763"/>
            <a:ext cx="853740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9471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457200"/>
            <a:ext cx="25040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86000"/>
            <a:ext cx="853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7034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1336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2242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762000"/>
            <a:ext cx="807875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0010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533400"/>
            <a:ext cx="87286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5623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57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1" y="1371600"/>
            <a:ext cx="3038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828800"/>
            <a:ext cx="7924800" cy="465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1" y="6467476"/>
            <a:ext cx="738873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8452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1" y="533401"/>
            <a:ext cx="34575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1" y="1219200"/>
            <a:ext cx="8566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685674"/>
            <a:ext cx="8610600" cy="317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212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29" y="167426"/>
            <a:ext cx="11723914" cy="6009538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3200" dirty="0"/>
              <a:t>Definition of quality from different perspectives </a:t>
            </a:r>
          </a:p>
          <a:p>
            <a:pPr algn="just"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Engineers: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is conformance to specifications</a:t>
            </a:r>
          </a:p>
          <a:p>
            <a:pPr algn="just"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manufacturing point of view: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quality is fitness for use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customer point of view: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Quality means fitness for use and meeting customer satisfaction.</a:t>
            </a:r>
          </a:p>
          <a:p>
            <a:pPr algn="just"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process point of view: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Quality means conformance with the process design, standards and specifications. </a:t>
            </a:r>
          </a:p>
          <a:p>
            <a:pPr algn="just"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product point of view: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means the degree of excellence at an acceptable price. Quality is all about reducing variations: precision and accuracy of production. There are natural (unavoidable variation) and assignable (avoidable, caused simply by mistake and random) variations (Deming).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303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0943" y="1371600"/>
            <a:ext cx="89291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64930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896333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50702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762001"/>
            <a:ext cx="7239000" cy="425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1749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09600"/>
            <a:ext cx="865022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6271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914400"/>
            <a:ext cx="829100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12718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304801"/>
            <a:ext cx="1514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865958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26265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5392" y="1066800"/>
            <a:ext cx="899260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2315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57200"/>
            <a:ext cx="842932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95001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838200"/>
            <a:ext cx="7543800" cy="460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0159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386" y="1600200"/>
            <a:ext cx="882061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923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28762310"/>
              </p:ext>
            </p:extLst>
          </p:nvPr>
        </p:nvGraphicFramePr>
        <p:xfrm>
          <a:off x="947057" y="2030186"/>
          <a:ext cx="10042071" cy="4278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5"/>
          <p:cNvGraphicFramePr/>
          <p:nvPr>
            <p:extLst>
              <p:ext uri="{D42A27DB-BD31-4B8C-83A1-F6EECF244321}">
                <p14:modId xmlns:p14="http://schemas.microsoft.com/office/powerpoint/2010/main" val="2954563417"/>
              </p:ext>
            </p:extLst>
          </p:nvPr>
        </p:nvGraphicFramePr>
        <p:xfrm>
          <a:off x="146956" y="555172"/>
          <a:ext cx="8654144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Content Placeholder 4"/>
          <p:cNvSpPr txBox="1">
            <a:spLocks/>
          </p:cNvSpPr>
          <p:nvPr/>
        </p:nvSpPr>
        <p:spPr>
          <a:xfrm>
            <a:off x="8022770" y="1175657"/>
            <a:ext cx="1295400" cy="854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b="1" dirty="0" smtClean="0">
                <a:latin typeface="Gill Sans MT" panose="020B0502020104020203" pitchFamily="34" charset="0"/>
              </a:rPr>
              <a:t>TQM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3529" y="160338"/>
            <a:ext cx="10711541" cy="7050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IN" sz="4000" b="1" dirty="0" smtClean="0">
                <a:latin typeface="Gill Sans MT" panose="020B0502020104020203" pitchFamily="34" charset="0"/>
              </a:rPr>
              <a:t>Evolution of Quality Management</a:t>
            </a:r>
            <a:endParaRPr lang="en-US" sz="4000" b="1" dirty="0" smtClean="0">
              <a:latin typeface="Gill Sans MT" panose="020B0502020104020203" pitchFamily="34" charset="0"/>
            </a:endParaRPr>
          </a:p>
        </p:txBody>
      </p:sp>
      <p:sp>
        <p:nvSpPr>
          <p:cNvPr id="11" name="Content Placeholder 4"/>
          <p:cNvSpPr txBox="1"/>
          <p:nvPr/>
        </p:nvSpPr>
        <p:spPr bwMode="auto">
          <a:xfrm>
            <a:off x="9195707" y="2939143"/>
            <a:ext cx="1162050" cy="1371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200" b="1" dirty="0"/>
              <a:t>TQM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400" b="1" dirty="0"/>
              <a:t>evolved in the 1980s</a:t>
            </a:r>
          </a:p>
        </p:txBody>
      </p:sp>
    </p:spTree>
    <p:extLst>
      <p:ext uri="{BB962C8B-B14F-4D97-AF65-F5344CB8AC3E}">
        <p14:creationId xmlns:p14="http://schemas.microsoft.com/office/powerpoint/2010/main" val="2430881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1"/>
            <a:ext cx="4038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066800"/>
            <a:ext cx="8035768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3263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133600"/>
            <a:ext cx="897722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96634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7620000" cy="439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492123"/>
            <a:ext cx="8763000" cy="236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93844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1"/>
            <a:ext cx="3352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0420" y="1676400"/>
            <a:ext cx="876758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77061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2" y="2133600"/>
            <a:ext cx="9143999" cy="164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83880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9601"/>
            <a:ext cx="8839200" cy="556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335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759" t="16370" r="24649" b="15923"/>
          <a:stretch>
            <a:fillRect/>
          </a:stretch>
        </p:blipFill>
        <p:spPr bwMode="auto">
          <a:xfrm>
            <a:off x="555171" y="114300"/>
            <a:ext cx="11462657" cy="649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1846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310243"/>
            <a:ext cx="11805557" cy="6335486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key elements of quality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The three quality elements which influence a product or serviceability to satisfy customer needs are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b="1" dirty="0"/>
              <a:t>Quality of Design:</a:t>
            </a:r>
            <a:r>
              <a:rPr lang="en-US" dirty="0"/>
              <a:t> A product needs to be designed to satisfy customer needs.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b="1" dirty="0"/>
              <a:t>Quality of Conformance:</a:t>
            </a:r>
            <a:r>
              <a:rPr lang="en-US" dirty="0"/>
              <a:t> Closeness with which the finished product or supplied service matches the specifications of the original design.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b="1" dirty="0"/>
              <a:t>Quality of Reliability:</a:t>
            </a:r>
            <a:r>
              <a:rPr lang="en-US" dirty="0"/>
              <a:t> ability of the finished product to provide trouble free performance in the field, over an acceptable time period. </a:t>
            </a: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7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 Quality Management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322614"/>
            <a:ext cx="11590986" cy="532288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FontTx/>
              <a:buNone/>
              <a:defRPr/>
            </a:pPr>
            <a:endParaRPr lang="en-US" b="1" dirty="0"/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r>
              <a:rPr lang="en-US" dirty="0"/>
              <a:t>The major project quality management processes are: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b="1" dirty="0"/>
              <a:t>Quality planning: </a:t>
            </a:r>
            <a:r>
              <a:rPr lang="en-US" dirty="0"/>
              <a:t>identifying which quality standards are relevant to the project and determining how to satisfy them.</a:t>
            </a:r>
            <a:endParaRPr lang="en-US" b="1" dirty="0"/>
          </a:p>
          <a:p>
            <a:pPr algn="just">
              <a:lnSpc>
                <a:spcPct val="150000"/>
              </a:lnSpc>
              <a:defRPr/>
            </a:pPr>
            <a:r>
              <a:rPr lang="en-US" b="1" dirty="0"/>
              <a:t>Quality Assurance: </a:t>
            </a:r>
            <a:r>
              <a:rPr lang="en-US" dirty="0"/>
              <a:t>evaluating overall project performance on a regular basis to provide confidence that the project will satisfy the relevant quality standards. </a:t>
            </a:r>
            <a:endParaRPr lang="en-US" b="1" dirty="0"/>
          </a:p>
          <a:p>
            <a:pPr algn="just">
              <a:lnSpc>
                <a:spcPct val="150000"/>
              </a:lnSpc>
              <a:defRPr/>
            </a:pPr>
            <a:r>
              <a:rPr lang="en-US" b="1" dirty="0"/>
              <a:t>Quality Control: </a:t>
            </a:r>
            <a:r>
              <a:rPr lang="en-US" dirty="0"/>
              <a:t>monitoring specific project results to determine if they comply with relevant quality standards and identifying ways to eliminate causes of unsatisfactory performance.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4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244698"/>
            <a:ext cx="11539471" cy="6375043"/>
          </a:xfrm>
        </p:spPr>
        <p:txBody>
          <a:bodyPr>
            <a:noAutofit/>
          </a:bodyPr>
          <a:lstStyle/>
          <a:p>
            <a:pPr marL="914400" lvl="2" indent="0" algn="just">
              <a:lnSpc>
                <a:spcPct val="150000"/>
              </a:lnSpc>
              <a:buFontTx/>
              <a:buNone/>
              <a:defRPr/>
            </a:pPr>
            <a:r>
              <a:rPr lang="en-US" sz="2400" dirty="0"/>
              <a:t>The quality management plan includes the    following information:</a:t>
            </a:r>
            <a:endParaRPr lang="en-US" sz="2400" dirty="0">
              <a:solidFill>
                <a:srgbClr val="FF0000"/>
              </a:solidFill>
            </a:endParaRPr>
          </a:p>
          <a:p>
            <a:pPr lvl="2" algn="just">
              <a:lnSpc>
                <a:spcPct val="150000"/>
              </a:lnSpc>
              <a:defRPr/>
            </a:pPr>
            <a:r>
              <a:rPr lang="en-US" sz="2400" dirty="0">
                <a:solidFill>
                  <a:srgbClr val="FF0000"/>
                </a:solidFill>
              </a:rPr>
              <a:t>Roles and responsibilities</a:t>
            </a:r>
            <a:r>
              <a:rPr lang="en-US" sz="2400" dirty="0"/>
              <a:t>: describes the different quality related roles on the project. These could include </a:t>
            </a:r>
            <a:r>
              <a:rPr lang="en-US" sz="2400" dirty="0">
                <a:solidFill>
                  <a:srgbClr val="FF0000"/>
                </a:solidFill>
              </a:rPr>
              <a:t>quality audits, third-party testing,  </a:t>
            </a:r>
            <a:r>
              <a:rPr lang="en-US" sz="2400" dirty="0" err="1">
                <a:solidFill>
                  <a:srgbClr val="FF0000"/>
                </a:solidFill>
              </a:rPr>
              <a:t>etc</a:t>
            </a:r>
            <a:endParaRPr lang="en-US" sz="2400" dirty="0">
              <a:solidFill>
                <a:srgbClr val="FF0000"/>
              </a:solidFill>
            </a:endParaRPr>
          </a:p>
          <a:p>
            <a:pPr lvl="2" algn="just">
              <a:lnSpc>
                <a:spcPct val="150000"/>
              </a:lnSpc>
              <a:defRPr/>
            </a:pPr>
            <a:r>
              <a:rPr lang="en-US" sz="2400" dirty="0">
                <a:solidFill>
                  <a:srgbClr val="FF0000"/>
                </a:solidFill>
              </a:rPr>
              <a:t>Completeness and correctness criteria</a:t>
            </a:r>
            <a:r>
              <a:rPr lang="en-US" sz="2400" dirty="0"/>
              <a:t>: its purpose is to work with the client to define what it means for a deliverable to be considered complete and correct.</a:t>
            </a:r>
          </a:p>
          <a:p>
            <a:pPr lvl="2"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Quality requirements process</a:t>
            </a:r>
            <a:r>
              <a:rPr lang="en-US" sz="2400" dirty="0"/>
              <a:t>: Describe the process you will use to uncover and validate the customer’s expectations for quality.   </a:t>
            </a:r>
          </a:p>
          <a:p>
            <a:pPr lvl="2"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Quality assurance activities</a:t>
            </a:r>
            <a:r>
              <a:rPr lang="en-US" sz="2400" dirty="0"/>
              <a:t>: Describe the major quality assurance activities and techniques that will be used on this project like; </a:t>
            </a:r>
            <a:r>
              <a:rPr lang="en-US" sz="2400" dirty="0">
                <a:solidFill>
                  <a:srgbClr val="FF0000"/>
                </a:solidFill>
              </a:rPr>
              <a:t>Quality audits, Quality training (training </a:t>
            </a:r>
            <a:r>
              <a:rPr lang="en-US" sz="2400" dirty="0"/>
              <a:t>is a way to prevent errors) and </a:t>
            </a:r>
            <a:r>
              <a:rPr lang="en-US" sz="2400" dirty="0">
                <a:solidFill>
                  <a:srgbClr val="FF0000"/>
                </a:solidFill>
              </a:rPr>
              <a:t>quality assurance checklist </a:t>
            </a:r>
            <a:r>
              <a:rPr lang="en-US" sz="2400" dirty="0"/>
              <a:t>(ensures that a standard process was followed)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2449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930</Words>
  <Application>Microsoft Office PowerPoint</Application>
  <PresentationFormat>Widescreen</PresentationFormat>
  <Paragraphs>92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Gill Sans MT</vt:lpstr>
      <vt:lpstr>Times New Roman</vt:lpstr>
      <vt:lpstr>Wingdings</vt:lpstr>
      <vt:lpstr>Office Theme</vt:lpstr>
      <vt:lpstr>PowerPoint Presentation</vt:lpstr>
      <vt:lpstr>PowerPoint Presentation</vt:lpstr>
      <vt:lpstr>Quality</vt:lpstr>
      <vt:lpstr>PowerPoint Presentation</vt:lpstr>
      <vt:lpstr>PowerPoint Presentation</vt:lpstr>
      <vt:lpstr>PowerPoint Presentation</vt:lpstr>
      <vt:lpstr>PowerPoint Presentation</vt:lpstr>
      <vt:lpstr>Project Quality Management Process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Quality Performance Measures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user1</cp:lastModifiedBy>
  <cp:revision>65</cp:revision>
  <dcterms:created xsi:type="dcterms:W3CDTF">2020-03-16T04:02:34Z</dcterms:created>
  <dcterms:modified xsi:type="dcterms:W3CDTF">2020-05-26T06:07:29Z</dcterms:modified>
</cp:coreProperties>
</file>