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36" autoAdjust="0"/>
  </p:normalViewPr>
  <p:slideViewPr>
    <p:cSldViewPr>
      <p:cViewPr varScale="1">
        <p:scale>
          <a:sx n="66" d="100"/>
          <a:sy n="66" d="100"/>
        </p:scale>
        <p:origin x="-1506" y="-108"/>
      </p:cViewPr>
      <p:guideLst>
        <p:guide orient="horz" pos="2160"/>
        <p:guide pos="2880"/>
      </p:guideLst>
    </p:cSldViewPr>
  </p:slideViewPr>
  <p:outlineViewPr>
    <p:cViewPr>
      <p:scale>
        <a:sx n="33" d="100"/>
        <a:sy n="33" d="100"/>
      </p:scale>
      <p:origin x="0" y="16326"/>
    </p:cViewPr>
  </p:outlineViewPr>
  <p:notesTextViewPr>
    <p:cViewPr>
      <p:scale>
        <a:sx n="1" d="1"/>
        <a:sy n="1" d="1"/>
      </p:scale>
      <p:origin x="0" y="0"/>
    </p:cViewPr>
  </p:notesTextViewPr>
  <p:sorterViewPr>
    <p:cViewPr>
      <p:scale>
        <a:sx n="100" d="100"/>
        <a:sy n="100" d="100"/>
      </p:scale>
      <p:origin x="0" y="20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B3D18F-FF75-4DCE-93E4-68A4D1B3ED4F}"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3381344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B3D18F-FF75-4DCE-93E4-68A4D1B3ED4F}"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221040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B3D18F-FF75-4DCE-93E4-68A4D1B3ED4F}"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154164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B3D18F-FF75-4DCE-93E4-68A4D1B3ED4F}"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2631680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B3D18F-FF75-4DCE-93E4-68A4D1B3ED4F}"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450588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B3D18F-FF75-4DCE-93E4-68A4D1B3ED4F}"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1575420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B3D18F-FF75-4DCE-93E4-68A4D1B3ED4F}" type="datetimeFigureOut">
              <a:rPr lang="en-US" smtClean="0"/>
              <a:t>5/27/2020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1255973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B3D18F-FF75-4DCE-93E4-68A4D1B3ED4F}" type="datetimeFigureOut">
              <a:rPr lang="en-US" smtClean="0"/>
              <a:t>5/27/2020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572799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B3D18F-FF75-4DCE-93E4-68A4D1B3ED4F}" type="datetimeFigureOut">
              <a:rPr lang="en-US" smtClean="0"/>
              <a:t>5/27/2020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2727878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B3D18F-FF75-4DCE-93E4-68A4D1B3ED4F}"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2063880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B3D18F-FF75-4DCE-93E4-68A4D1B3ED4F}"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DE046F-B861-4A97-9DA3-5D7306F10CCD}" type="slidenum">
              <a:rPr lang="en-US" smtClean="0"/>
              <a:t>‹#›</a:t>
            </a:fld>
            <a:endParaRPr lang="en-US"/>
          </a:p>
        </p:txBody>
      </p:sp>
    </p:spTree>
    <p:extLst>
      <p:ext uri="{BB962C8B-B14F-4D97-AF65-F5344CB8AC3E}">
        <p14:creationId xmlns:p14="http://schemas.microsoft.com/office/powerpoint/2010/main" val="2569539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3D18F-FF75-4DCE-93E4-68A4D1B3ED4F}" type="datetimeFigureOut">
              <a:rPr lang="en-US" smtClean="0"/>
              <a:t>5/27/2020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E046F-B861-4A97-9DA3-5D7306F10CCD}" type="slidenum">
              <a:rPr lang="en-US" smtClean="0"/>
              <a:t>‹#›</a:t>
            </a:fld>
            <a:endParaRPr lang="en-US"/>
          </a:p>
        </p:txBody>
      </p:sp>
    </p:spTree>
    <p:extLst>
      <p:ext uri="{BB962C8B-B14F-4D97-AF65-F5344CB8AC3E}">
        <p14:creationId xmlns:p14="http://schemas.microsoft.com/office/powerpoint/2010/main" val="2185616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8001000" cy="3600450"/>
          </a:xfrm>
        </p:spPr>
        <p:txBody>
          <a:bodyPr>
            <a:normAutofit/>
          </a:bodyPr>
          <a:lstStyle/>
          <a:p>
            <a:r>
              <a:rPr lang="en-US" b="1" dirty="0" smtClean="0">
                <a:solidFill>
                  <a:srgbClr val="002060"/>
                </a:solidFill>
                <a:latin typeface="Times New Roman" pitchFamily="18" charset="0"/>
                <a:cs typeface="Times New Roman" pitchFamily="18" charset="0"/>
              </a:rPr>
              <a:t>AUWC</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SPECIFICATION AND QUANTITY SURVEY</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US" b="1" dirty="0" smtClean="0">
                <a:solidFill>
                  <a:srgbClr val="002060"/>
                </a:solidFill>
                <a:latin typeface="Times New Roman" pitchFamily="18" charset="0"/>
                <a:cs typeface="Times New Roman" pitchFamily="18" charset="0"/>
              </a:rPr>
              <a:t>CHAPTER 1</a:t>
            </a:r>
            <a:endParaRPr lang="en-US" b="1" dirty="0">
              <a:solidFill>
                <a:srgbClr val="002060"/>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600" y="3886200"/>
            <a:ext cx="7543800" cy="1752600"/>
          </a:xfrm>
        </p:spPr>
        <p:txBody>
          <a:bodyPr>
            <a:normAutofit lnSpcReduction="10000"/>
          </a:bodyPr>
          <a:lstStyle/>
          <a:p>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SPECIFICATION</a:t>
            </a:r>
          </a:p>
          <a:p>
            <a:endPar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r"/>
            <a:r>
              <a:rPr lang="en-US" sz="2800" b="1" dirty="0">
                <a:solidFill>
                  <a:srgbClr val="00B050"/>
                </a:solidFill>
              </a:rPr>
              <a:t>October </a:t>
            </a:r>
            <a:r>
              <a:rPr lang="en-US" sz="2800" b="1" dirty="0" smtClean="0">
                <a:solidFill>
                  <a:srgbClr val="00B050"/>
                </a:solidFill>
              </a:rPr>
              <a:t>2019  </a:t>
            </a: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Organized by </a:t>
            </a:r>
            <a:r>
              <a:rPr lang="en-US" sz="28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Eshetu</a:t>
            </a: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Ts</a:t>
            </a: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4937738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3.</a:t>
            </a:r>
            <a:r>
              <a:rPr lang="en-US" sz="4000" b="1" dirty="0">
                <a:latin typeface="Times New Roman" pitchFamily="18" charset="0"/>
                <a:cs typeface="Times New Roman" pitchFamily="18" charset="0"/>
              </a:rPr>
              <a:t> Type of Specification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95400"/>
            <a:ext cx="8458200" cy="5410200"/>
          </a:xfrm>
        </p:spPr>
        <p:txBody>
          <a:bodyPr>
            <a:normAutofit fontScale="77500" lnSpcReduction="20000"/>
          </a:bodyPr>
          <a:lstStyle/>
          <a:p>
            <a:pPr marL="0" indent="0">
              <a:lnSpc>
                <a:spcPct val="120000"/>
              </a:lnSpc>
              <a:buNone/>
            </a:pPr>
            <a:r>
              <a:rPr lang="en-US" b="1" dirty="0" smtClean="0">
                <a:solidFill>
                  <a:srgbClr val="C00000"/>
                </a:solidFill>
                <a:latin typeface="Times New Roman" pitchFamily="18" charset="0"/>
                <a:cs typeface="Times New Roman" pitchFamily="18" charset="0"/>
              </a:rPr>
              <a:t>General specification</a:t>
            </a:r>
          </a:p>
          <a:p>
            <a:pPr>
              <a:lnSpc>
                <a:spcPct val="120000"/>
              </a:lnSpc>
              <a:buFont typeface="Wingdings" pitchFamily="2" charset="2"/>
              <a:buChar char="q"/>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general, specifications can be broadly classified into four categories as follows:</a:t>
            </a:r>
          </a:p>
          <a:p>
            <a:pPr>
              <a:lnSpc>
                <a:spcPct val="120000"/>
              </a:lnSpc>
              <a:buNone/>
            </a:pPr>
            <a:r>
              <a:rPr lang="en-US" b="1" dirty="0" smtClean="0">
                <a:solidFill>
                  <a:srgbClr val="C00000"/>
                </a:solidFill>
                <a:latin typeface="Times New Roman" pitchFamily="18" charset="0"/>
                <a:cs typeface="Times New Roman" pitchFamily="18" charset="0"/>
              </a:rPr>
              <a:t>A. Manufacturer’s </a:t>
            </a:r>
            <a:r>
              <a:rPr lang="en-US" b="1" dirty="0">
                <a:solidFill>
                  <a:srgbClr val="C00000"/>
                </a:solidFill>
                <a:latin typeface="Times New Roman" pitchFamily="18" charset="0"/>
                <a:cs typeface="Times New Roman" pitchFamily="18" charset="0"/>
              </a:rPr>
              <a:t>specification</a:t>
            </a:r>
            <a:r>
              <a:rPr lang="en-US" b="1" dirty="0">
                <a:solidFill>
                  <a:schemeClr val="accent3">
                    <a:lumMod val="60000"/>
                    <a:lumOff val="40000"/>
                  </a:schemeClr>
                </a:solidFill>
                <a:latin typeface="Times New Roman" pitchFamily="18" charset="0"/>
                <a:cs typeface="Times New Roman" pitchFamily="18" charset="0"/>
              </a:rPr>
              <a:t>: </a:t>
            </a:r>
            <a:r>
              <a:rPr lang="en-US" dirty="0">
                <a:latin typeface="Times New Roman" pitchFamily="18" charset="0"/>
                <a:cs typeface="Times New Roman" pitchFamily="18" charset="0"/>
              </a:rPr>
              <a:t>Manufacturers prepare specification of their product for the guidance of their users, which may include property description and installation guide lines.</a:t>
            </a:r>
          </a:p>
          <a:p>
            <a:pPr>
              <a:lnSpc>
                <a:spcPct val="120000"/>
              </a:lnSpc>
              <a:buNone/>
            </a:pPr>
            <a:r>
              <a:rPr lang="en-US" b="1" dirty="0" smtClean="0">
                <a:solidFill>
                  <a:srgbClr val="C00000"/>
                </a:solidFill>
                <a:latin typeface="Times New Roman" pitchFamily="18" charset="0"/>
                <a:cs typeface="Times New Roman" pitchFamily="18" charset="0"/>
              </a:rPr>
              <a:t>B. Guide Specification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Specifications prepared by an </a:t>
            </a:r>
            <a:r>
              <a:rPr lang="en-US" dirty="0" smtClean="0">
                <a:latin typeface="Times New Roman" pitchFamily="18" charset="0"/>
                <a:cs typeface="Times New Roman" pitchFamily="18" charset="0"/>
              </a:rPr>
              <a:t>individual or </a:t>
            </a:r>
            <a:r>
              <a:rPr lang="en-US" dirty="0">
                <a:latin typeface="Times New Roman" pitchFamily="18" charset="0"/>
                <a:cs typeface="Times New Roman" pitchFamily="18" charset="0"/>
              </a:rPr>
              <a:t>group of individuals based on manufacturer’s specifications, established trends of workmanship, service and laboratory tests and research findings to be used as guide lines for preparation of contract specifications.</a:t>
            </a:r>
          </a:p>
          <a:p>
            <a:pPr>
              <a:lnSpc>
                <a:spcPct val="12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7052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5962"/>
          </a:xfrm>
        </p:spPr>
        <p:txBody>
          <a:bodyPr>
            <a:normAutofit fontScale="90000"/>
          </a:bodyPr>
          <a:lstStyle/>
          <a:p>
            <a:pPr algn="l"/>
            <a:r>
              <a:rPr lang="en-US" dirty="0" smtClean="0">
                <a:latin typeface="Times New Roman" pitchFamily="18" charset="0"/>
                <a:cs typeface="Times New Roman" pitchFamily="18" charset="0"/>
              </a:rPr>
              <a:t>Conti….</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914400"/>
            <a:ext cx="8534400" cy="5638800"/>
          </a:xfrm>
        </p:spPr>
        <p:txBody>
          <a:bodyPr>
            <a:normAutofit/>
          </a:bodyPr>
          <a:lstStyle/>
          <a:p>
            <a:pPr>
              <a:buNone/>
            </a:pPr>
            <a:r>
              <a:rPr lang="en-US" b="1" dirty="0" smtClean="0">
                <a:solidFill>
                  <a:srgbClr val="C00000"/>
                </a:solidFill>
                <a:latin typeface="Times New Roman" pitchFamily="18" charset="0"/>
                <a:cs typeface="Times New Roman" pitchFamily="18" charset="0"/>
              </a:rPr>
              <a:t>C. Standard Specification: </a:t>
            </a:r>
            <a:r>
              <a:rPr lang="en-US" dirty="0" smtClean="0">
                <a:latin typeface="Times New Roman" pitchFamily="18" charset="0"/>
                <a:cs typeface="Times New Roman" pitchFamily="18" charset="0"/>
              </a:rPr>
              <a:t>Specifications which are intended to be used as a reference standard in the construction of a project. The guide specification which has been standardized by a recognized authority is considered as standard specification.</a:t>
            </a:r>
          </a:p>
          <a:p>
            <a:pPr>
              <a:buNone/>
            </a:pPr>
            <a:r>
              <a:rPr lang="en-US" b="1" dirty="0" smtClean="0">
                <a:solidFill>
                  <a:srgbClr val="C00000"/>
                </a:solidFill>
                <a:latin typeface="Times New Roman" pitchFamily="18" charset="0"/>
                <a:cs typeface="Times New Roman" pitchFamily="18" charset="0"/>
              </a:rPr>
              <a:t>D. Contract (Project) Specification:</a:t>
            </a:r>
            <a:r>
              <a:rPr lang="en-US" b="1" dirty="0" smtClean="0">
                <a:solidFill>
                  <a:schemeClr val="accent3">
                    <a:lumMod val="60000"/>
                    <a:lumOff val="40000"/>
                  </a:schemeClr>
                </a:solidFill>
                <a:latin typeface="Times New Roman" pitchFamily="18" charset="0"/>
                <a:cs typeface="Times New Roman" pitchFamily="18" charset="0"/>
              </a:rPr>
              <a:t> </a:t>
            </a:r>
            <a:r>
              <a:rPr lang="en-US" dirty="0" smtClean="0">
                <a:latin typeface="Times New Roman" pitchFamily="18" charset="0"/>
                <a:cs typeface="Times New Roman" pitchFamily="18" charset="0"/>
              </a:rPr>
              <a:t>the specification prepared for a particular project to accompany the drawings and other contract documents.</a:t>
            </a:r>
            <a:r>
              <a:rPr lang="en-US" b="1" dirty="0" smtClean="0">
                <a:solidFill>
                  <a:schemeClr val="accent3">
                    <a:lumMod val="60000"/>
                    <a:lumOff val="40000"/>
                  </a:schemeClr>
                </a:solidFill>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51459152"/>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sz="4900" dirty="0">
                <a:latin typeface="Times New Roman" pitchFamily="18" charset="0"/>
                <a:cs typeface="Times New Roman" pitchFamily="18" charset="0"/>
              </a:rPr>
              <a:t>Conti</a:t>
            </a:r>
            <a:r>
              <a:rPr lang="en-US" dirty="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a:xfrm>
            <a:off x="304800" y="914400"/>
            <a:ext cx="8382000" cy="5791200"/>
          </a:xfrm>
        </p:spPr>
        <p:txBody>
          <a:bodyPr>
            <a:normAutofit fontScale="62500" lnSpcReduction="20000"/>
          </a:bodyPr>
          <a:lstStyle/>
          <a:p>
            <a:pPr marL="0" indent="0">
              <a:lnSpc>
                <a:spcPct val="120000"/>
              </a:lnSpc>
              <a:buNone/>
            </a:pPr>
            <a:r>
              <a:rPr lang="en-US" sz="4100" dirty="0" smtClean="0">
                <a:latin typeface="Times New Roman" pitchFamily="18" charset="0"/>
                <a:cs typeface="Times New Roman" pitchFamily="18" charset="0"/>
              </a:rPr>
              <a:t>The specifications described above can be prepared following the format which has general and specific parts(General Specification and Specific Specification</a:t>
            </a:r>
            <a:r>
              <a:rPr lang="en-US" sz="4100" dirty="0">
                <a:latin typeface="Times New Roman" pitchFamily="18" charset="0"/>
                <a:cs typeface="Times New Roman" pitchFamily="18" charset="0"/>
              </a:rPr>
              <a:t>).</a:t>
            </a:r>
          </a:p>
          <a:p>
            <a:pPr>
              <a:lnSpc>
                <a:spcPct val="120000"/>
              </a:lnSpc>
              <a:buFont typeface="Wingdings" pitchFamily="2" charset="2"/>
              <a:buChar char="Ø"/>
            </a:pPr>
            <a:r>
              <a:rPr lang="en-US" sz="4100" dirty="0" smtClean="0">
                <a:latin typeface="Times New Roman" pitchFamily="18" charset="0"/>
                <a:cs typeface="Times New Roman" pitchFamily="18" charset="0"/>
              </a:rPr>
              <a:t>In the general part of the specification the following items are included:</a:t>
            </a:r>
          </a:p>
          <a:p>
            <a:pPr>
              <a:lnSpc>
                <a:spcPct val="120000"/>
              </a:lnSpc>
              <a:buFont typeface="Wingdings" pitchFamily="2" charset="2"/>
              <a:buChar char="ü"/>
            </a:pPr>
            <a:r>
              <a:rPr lang="en-US" sz="4100" dirty="0" smtClean="0">
                <a:latin typeface="Times New Roman" pitchFamily="18" charset="0"/>
                <a:cs typeface="Times New Roman" pitchFamily="18" charset="0"/>
              </a:rPr>
              <a:t>Administrative and Procedural Requirements;</a:t>
            </a:r>
          </a:p>
          <a:p>
            <a:pPr>
              <a:lnSpc>
                <a:spcPct val="120000"/>
              </a:lnSpc>
              <a:buFont typeface="Wingdings" pitchFamily="2" charset="2"/>
              <a:buChar char="ü"/>
            </a:pPr>
            <a:r>
              <a:rPr lang="en-US" sz="4100" dirty="0" smtClean="0">
                <a:latin typeface="Times New Roman" pitchFamily="18" charset="0"/>
                <a:cs typeface="Times New Roman" pitchFamily="18" charset="0"/>
              </a:rPr>
              <a:t>Scope, definition;</a:t>
            </a:r>
          </a:p>
          <a:p>
            <a:pPr>
              <a:lnSpc>
                <a:spcPct val="120000"/>
              </a:lnSpc>
              <a:buFont typeface="Wingdings" pitchFamily="2" charset="2"/>
              <a:buChar char="ü"/>
            </a:pPr>
            <a:r>
              <a:rPr lang="en-US" sz="4100" dirty="0" smtClean="0">
                <a:latin typeface="Times New Roman" pitchFamily="18" charset="0"/>
                <a:cs typeface="Times New Roman" pitchFamily="18" charset="0"/>
              </a:rPr>
              <a:t>Reference Organization and Standards;</a:t>
            </a:r>
          </a:p>
          <a:p>
            <a:pPr>
              <a:lnSpc>
                <a:spcPct val="120000"/>
              </a:lnSpc>
              <a:buFont typeface="Wingdings" pitchFamily="2" charset="2"/>
              <a:buChar char="ü"/>
            </a:pPr>
            <a:r>
              <a:rPr lang="en-US" sz="4100" dirty="0" smtClean="0">
                <a:latin typeface="Times New Roman" pitchFamily="18" charset="0"/>
                <a:cs typeface="Times New Roman" pitchFamily="18" charset="0"/>
              </a:rPr>
              <a:t>Project Description, site facilities;</a:t>
            </a:r>
          </a:p>
          <a:p>
            <a:pPr>
              <a:lnSpc>
                <a:spcPct val="120000"/>
              </a:lnSpc>
              <a:buFont typeface="Wingdings" pitchFamily="2" charset="2"/>
              <a:buChar char="ü"/>
            </a:pPr>
            <a:r>
              <a:rPr lang="en-US" sz="4100" dirty="0" smtClean="0">
                <a:latin typeface="Times New Roman" pitchFamily="18" charset="0"/>
                <a:cs typeface="Times New Roman" pitchFamily="18" charset="0"/>
              </a:rPr>
              <a:t>Submittal sand quality assurance;</a:t>
            </a:r>
          </a:p>
          <a:p>
            <a:pPr>
              <a:lnSpc>
                <a:spcPct val="120000"/>
              </a:lnSpc>
              <a:buFont typeface="Wingdings" pitchFamily="2" charset="2"/>
              <a:buChar char="ü"/>
            </a:pPr>
            <a:r>
              <a:rPr lang="en-US" sz="4100" dirty="0" smtClean="0">
                <a:latin typeface="Times New Roman" pitchFamily="18" charset="0"/>
                <a:cs typeface="Times New Roman" pitchFamily="18" charset="0"/>
              </a:rPr>
              <a:t>Delivery, storage and handling; and</a:t>
            </a:r>
          </a:p>
          <a:p>
            <a:pPr>
              <a:lnSpc>
                <a:spcPct val="120000"/>
              </a:lnSpc>
              <a:buFont typeface="Wingdings" pitchFamily="2" charset="2"/>
              <a:buChar char="ü"/>
            </a:pPr>
            <a:r>
              <a:rPr lang="en-US" sz="4100" dirty="0" smtClean="0">
                <a:latin typeface="Times New Roman" pitchFamily="18" charset="0"/>
                <a:cs typeface="Times New Roman" pitchFamily="18" charset="0"/>
              </a:rPr>
              <a:t>Project records, Insurances other general requirements</a:t>
            </a:r>
            <a:endParaRPr lang="en-US" sz="41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6937186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800" dirty="0">
                <a:latin typeface="Times New Roman" pitchFamily="18" charset="0"/>
                <a:cs typeface="Times New Roman" pitchFamily="18" charset="0"/>
              </a:rPr>
              <a:t>Conti</a:t>
            </a:r>
            <a:r>
              <a:rPr lang="en-US" dirty="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a:xfrm>
            <a:off x="381000" y="1219200"/>
            <a:ext cx="8763000" cy="4830763"/>
          </a:xfrm>
        </p:spPr>
        <p:txBody>
          <a:bodyPr anchor="ctr"/>
          <a:lstStyle/>
          <a:p>
            <a:pPr marL="0" indent="0">
              <a:buNone/>
            </a:pPr>
            <a:r>
              <a:rPr lang="en-US" sz="2800" dirty="0" smtClean="0">
                <a:latin typeface="Times New Roman" pitchFamily="18" charset="0"/>
                <a:cs typeface="Times New Roman" pitchFamily="18" charset="0"/>
              </a:rPr>
              <a:t>In the specific part of the standard specification the following are included</a:t>
            </a:r>
            <a:r>
              <a:rPr lang="en-US" sz="2800" dirty="0">
                <a:latin typeface="Times New Roman" pitchFamily="18" charset="0"/>
                <a:cs typeface="Times New Roman" pitchFamily="18" charset="0"/>
              </a:rPr>
              <a:t>:</a:t>
            </a:r>
          </a:p>
          <a:p>
            <a:pPr>
              <a:buFont typeface="Wingdings" pitchFamily="2" charset="2"/>
              <a:buChar char="ü"/>
            </a:pPr>
            <a:r>
              <a:rPr lang="en-US" sz="2800" dirty="0" smtClean="0">
                <a:latin typeface="Times New Roman" pitchFamily="18" charset="0"/>
                <a:cs typeface="Times New Roman" pitchFamily="18" charset="0"/>
              </a:rPr>
              <a:t>Detailed description of the quality of items to be used; and</a:t>
            </a:r>
            <a:endParaRPr lang="en-US" sz="2800" dirty="0">
              <a:latin typeface="Times New Roman" pitchFamily="18" charset="0"/>
              <a:cs typeface="Times New Roman" pitchFamily="18" charset="0"/>
            </a:endParaRPr>
          </a:p>
          <a:p>
            <a:pPr>
              <a:buFont typeface="Wingdings" pitchFamily="2" charset="2"/>
              <a:buChar char="ü"/>
            </a:pPr>
            <a:r>
              <a:rPr lang="en-US" sz="2800" dirty="0" smtClean="0">
                <a:latin typeface="Times New Roman" pitchFamily="18" charset="0"/>
                <a:cs typeface="Times New Roman" pitchFamily="18" charset="0"/>
              </a:rPr>
              <a:t>Preparatory actions and methods of incorporating the items</a:t>
            </a:r>
            <a:r>
              <a:rPr lang="en-US" sz="2800"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2852169243"/>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sz="4900" dirty="0">
                <a:latin typeface="Times New Roman" pitchFamily="18" charset="0"/>
                <a:cs typeface="Times New Roman" pitchFamily="18" charset="0"/>
              </a:rPr>
              <a:t>Conti</a:t>
            </a:r>
            <a:r>
              <a:rPr lang="en-US" dirty="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a:xfrm>
            <a:off x="304800" y="914400"/>
            <a:ext cx="8686800" cy="5867400"/>
          </a:xfrm>
        </p:spPr>
        <p:txBody>
          <a:bodyPr>
            <a:noAutofit/>
          </a:bodyPr>
          <a:lstStyle/>
          <a:p>
            <a:pPr marL="0" indent="0">
              <a:lnSpc>
                <a:spcPct val="120000"/>
              </a:lnSpc>
              <a:buNone/>
            </a:pPr>
            <a:r>
              <a:rPr lang="en-US" sz="2400" dirty="0" smtClean="0">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Compliance or Conformance Classification</a:t>
            </a:r>
            <a:endParaRPr lang="en-US" sz="2400" b="1" dirty="0">
              <a:solidFill>
                <a:srgbClr val="C00000"/>
              </a:solidFill>
              <a:latin typeface="Times New Roman" pitchFamily="18" charset="0"/>
              <a:cs typeface="Times New Roman" pitchFamily="18" charset="0"/>
            </a:endParaRPr>
          </a:p>
          <a:p>
            <a:pPr>
              <a:lnSpc>
                <a:spcPct val="120000"/>
              </a:lnSpc>
              <a:buFont typeface="Wingdings" pitchFamily="2" charset="2"/>
              <a:buChar char="q"/>
            </a:pPr>
            <a:r>
              <a:rPr lang="en-US" sz="2400" dirty="0" smtClean="0">
                <a:latin typeface="Times New Roman" pitchFamily="18" charset="0"/>
                <a:cs typeface="Times New Roman" pitchFamily="18" charset="0"/>
              </a:rPr>
              <a:t> Specification can also be classified as Material and Workmanship Specification and Performance Specification.</a:t>
            </a:r>
            <a:endParaRPr lang="en-US" sz="2400" dirty="0">
              <a:latin typeface="Times New Roman" pitchFamily="18" charset="0"/>
              <a:cs typeface="Times New Roman" pitchFamily="18" charset="0"/>
            </a:endParaRPr>
          </a:p>
          <a:p>
            <a:pPr marL="0" indent="0">
              <a:lnSpc>
                <a:spcPct val="120000"/>
              </a:lnSpc>
              <a:buNone/>
            </a:pPr>
            <a:r>
              <a:rPr lang="en-US" sz="2400" b="1" dirty="0" smtClean="0">
                <a:solidFill>
                  <a:srgbClr val="C00000"/>
                </a:solidFill>
                <a:latin typeface="Times New Roman" pitchFamily="18" charset="0"/>
                <a:cs typeface="Times New Roman" pitchFamily="18" charset="0"/>
              </a:rPr>
              <a:t>Material and Workmanship Specifications</a:t>
            </a:r>
            <a:endParaRPr lang="en-US" sz="2400" b="1" dirty="0">
              <a:solidFill>
                <a:srgbClr val="C00000"/>
              </a:solidFill>
              <a:latin typeface="Times New Roman" pitchFamily="18" charset="0"/>
              <a:cs typeface="Times New Roman" pitchFamily="18" charset="0"/>
            </a:endParaRPr>
          </a:p>
          <a:p>
            <a:pPr>
              <a:lnSpc>
                <a:spcPct val="120000"/>
              </a:lnSpc>
              <a:buFont typeface="Wingdings" pitchFamily="2" charset="2"/>
              <a:buChar char="q"/>
            </a:pPr>
            <a:r>
              <a:rPr lang="en-US" sz="2400" dirty="0" smtClean="0">
                <a:latin typeface="Times New Roman" pitchFamily="18" charset="0"/>
                <a:cs typeface="Times New Roman" pitchFamily="18" charset="0"/>
              </a:rPr>
              <a:t>This form of specification includes</a:t>
            </a:r>
            <a:r>
              <a:rPr lang="en-US" sz="2400" dirty="0">
                <a:latin typeface="Times New Roman" pitchFamily="18" charset="0"/>
                <a:cs typeface="Times New Roman" pitchFamily="18" charset="0"/>
              </a:rPr>
              <a:t>:</a:t>
            </a:r>
          </a:p>
          <a:p>
            <a:pPr marL="857250" lvl="1" indent="-457200">
              <a:lnSpc>
                <a:spcPct val="120000"/>
              </a:lnSpc>
              <a:buFont typeface="Wingdings" pitchFamily="2" charset="2"/>
              <a:buChar char="ü"/>
            </a:pPr>
            <a:r>
              <a:rPr lang="en-US" sz="2400" dirty="0" smtClean="0">
                <a:latin typeface="Times New Roman" pitchFamily="18" charset="0"/>
                <a:cs typeface="Times New Roman" pitchFamily="18" charset="0"/>
              </a:rPr>
              <a:t>The description of the scope of the works</a:t>
            </a:r>
            <a:r>
              <a:rPr lang="en-US" sz="2400" dirty="0">
                <a:latin typeface="Times New Roman" pitchFamily="18" charset="0"/>
                <a:cs typeface="Times New Roman" pitchFamily="18" charset="0"/>
              </a:rPr>
              <a:t>;</a:t>
            </a:r>
          </a:p>
          <a:p>
            <a:pPr marL="857250" lvl="1" indent="-457200">
              <a:lnSpc>
                <a:spcPct val="120000"/>
              </a:lnSpc>
              <a:buFont typeface="Wingdings" pitchFamily="2" charset="2"/>
              <a:buChar char="ü"/>
            </a:pPr>
            <a:r>
              <a:rPr lang="en-US" sz="2400" dirty="0" smtClean="0">
                <a:latin typeface="Times New Roman" pitchFamily="18" charset="0"/>
                <a:cs typeface="Times New Roman" pitchFamily="18" charset="0"/>
              </a:rPr>
              <a:t>The general and specific requirements that are necessary for the execution of the work</a:t>
            </a:r>
            <a:r>
              <a:rPr lang="en-US" sz="2400" dirty="0">
                <a:latin typeface="Times New Roman" pitchFamily="18" charset="0"/>
                <a:cs typeface="Times New Roman" pitchFamily="18" charset="0"/>
              </a:rPr>
              <a:t>;</a:t>
            </a:r>
          </a:p>
          <a:p>
            <a:pPr marL="857250" lvl="1" indent="-457200">
              <a:lnSpc>
                <a:spcPct val="120000"/>
              </a:lnSpc>
              <a:buFont typeface="Wingdings" pitchFamily="2" charset="2"/>
              <a:buChar char="ü"/>
            </a:pPr>
            <a:r>
              <a:rPr lang="en-US" sz="2400" dirty="0" smtClean="0">
                <a:latin typeface="Times New Roman" pitchFamily="18" charset="0"/>
                <a:cs typeface="Times New Roman" pitchFamily="18" charset="0"/>
              </a:rPr>
              <a:t>Material requirements</a:t>
            </a:r>
            <a:r>
              <a:rPr lang="en-US" sz="2400" dirty="0">
                <a:latin typeface="Times New Roman" pitchFamily="18" charset="0"/>
                <a:cs typeface="Times New Roman" pitchFamily="18" charset="0"/>
              </a:rPr>
              <a:t>;</a:t>
            </a:r>
          </a:p>
          <a:p>
            <a:pPr marL="857250" lvl="1" indent="-457200">
              <a:lnSpc>
                <a:spcPct val="120000"/>
              </a:lnSpc>
              <a:buFont typeface="Wingdings" pitchFamily="2" charset="2"/>
              <a:buChar char="ü"/>
            </a:pPr>
            <a:r>
              <a:rPr lang="en-US" sz="2400" dirty="0" smtClean="0">
                <a:latin typeface="Times New Roman" pitchFamily="18" charset="0"/>
                <a:cs typeface="Times New Roman" pitchFamily="18" charset="0"/>
              </a:rPr>
              <a:t>Construction details; and</a:t>
            </a:r>
            <a:endParaRPr lang="en-US" sz="2400" dirty="0">
              <a:latin typeface="Times New Roman" pitchFamily="18" charset="0"/>
              <a:cs typeface="Times New Roman" pitchFamily="18" charset="0"/>
            </a:endParaRPr>
          </a:p>
          <a:p>
            <a:pPr marL="857250" lvl="1" indent="-457200">
              <a:lnSpc>
                <a:spcPct val="120000"/>
              </a:lnSpc>
              <a:buFont typeface="Wingdings" pitchFamily="2" charset="2"/>
              <a:buChar char="ü"/>
            </a:pPr>
            <a:r>
              <a:rPr lang="en-US" sz="2400" dirty="0" smtClean="0">
                <a:latin typeface="Times New Roman" pitchFamily="18" charset="0"/>
                <a:cs typeface="Times New Roman" pitchFamily="18" charset="0"/>
              </a:rPr>
              <a:t>Method of measurement and payments for completed works</a:t>
            </a:r>
            <a:r>
              <a:rPr lang="en-US" sz="2400" dirty="0">
                <a:latin typeface="Times New Roman" pitchFamily="18" charset="0"/>
                <a:cs typeface="Times New Roman" pitchFamily="18" charset="0"/>
              </a:rPr>
              <a:t>.</a:t>
            </a:r>
          </a:p>
          <a:p>
            <a:endParaRPr lang="en-US" sz="2400" dirty="0"/>
          </a:p>
        </p:txBody>
      </p:sp>
    </p:spTree>
    <p:extLst>
      <p:ext uri="{BB962C8B-B14F-4D97-AF65-F5344CB8AC3E}">
        <p14:creationId xmlns:p14="http://schemas.microsoft.com/office/powerpoint/2010/main" val="3609523497"/>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457200" y="1600200"/>
            <a:ext cx="8229600" cy="4800600"/>
          </a:xfrm>
        </p:spPr>
        <p:txBody>
          <a:bodyPr anchor="ctr">
            <a:normAutofit/>
          </a:bodyPr>
          <a:lstStyle/>
          <a:p>
            <a:pPr marL="457200" lvl="1" indent="0">
              <a:buNone/>
            </a:pPr>
            <a:r>
              <a:rPr lang="en-US" b="1" i="1" dirty="0" smtClean="0">
                <a:solidFill>
                  <a:srgbClr val="C00000"/>
                </a:solidFill>
                <a:latin typeface="Times New Roman" pitchFamily="18" charset="0"/>
                <a:cs typeface="Times New Roman" pitchFamily="18" charset="0"/>
              </a:rPr>
              <a:t>A. Material Specifications</a:t>
            </a:r>
            <a:endParaRPr lang="en-US" dirty="0">
              <a:solidFill>
                <a:srgbClr val="C00000"/>
              </a:solidFill>
              <a:latin typeface="Times New Roman" pitchFamily="18" charset="0"/>
              <a:cs typeface="Times New Roman" pitchFamily="18" charset="0"/>
            </a:endParaRPr>
          </a:p>
          <a:p>
            <a:pPr marL="0" indent="0">
              <a:lnSpc>
                <a:spcPct val="130000"/>
              </a:lnSpc>
              <a:buNone/>
            </a:pPr>
            <a:r>
              <a:rPr lang="en-US" sz="2600" dirty="0" smtClean="0">
                <a:latin typeface="Times New Roman" pitchFamily="18" charset="0"/>
                <a:cs typeface="Times New Roman" pitchFamily="18" charset="0"/>
              </a:rPr>
              <a:t>These descriptions generally include</a:t>
            </a:r>
            <a:r>
              <a:rPr lang="en-US" sz="2600" dirty="0">
                <a:latin typeface="Times New Roman" pitchFamily="18" charset="0"/>
                <a:cs typeface="Times New Roman" pitchFamily="18" charset="0"/>
              </a:rPr>
              <a:t>:</a:t>
            </a:r>
          </a:p>
          <a:p>
            <a:pPr>
              <a:lnSpc>
                <a:spcPct val="130000"/>
              </a:lnSpc>
              <a:buFont typeface="Wingdings" pitchFamily="2" charset="2"/>
              <a:buChar char="ü"/>
            </a:pPr>
            <a:r>
              <a:rPr lang="en-US" sz="2600" dirty="0" smtClean="0">
                <a:latin typeface="Times New Roman" pitchFamily="18" charset="0"/>
                <a:cs typeface="Times New Roman" pitchFamily="18" charset="0"/>
              </a:rPr>
              <a:t>Physical properties, such as strength, durability, hardness, and electricity</a:t>
            </a:r>
            <a:r>
              <a:rPr lang="en-US" sz="2600" dirty="0">
                <a:latin typeface="Times New Roman" pitchFamily="18" charset="0"/>
                <a:cs typeface="Times New Roman" pitchFamily="18" charset="0"/>
              </a:rPr>
              <a:t>;</a:t>
            </a:r>
          </a:p>
          <a:p>
            <a:pPr>
              <a:lnSpc>
                <a:spcPct val="130000"/>
              </a:lnSpc>
              <a:buFont typeface="Wingdings" pitchFamily="2" charset="2"/>
              <a:buChar char="ü"/>
            </a:pPr>
            <a:r>
              <a:rPr lang="en-US" sz="2600" dirty="0" smtClean="0">
                <a:latin typeface="Times New Roman" pitchFamily="18" charset="0"/>
                <a:cs typeface="Times New Roman" pitchFamily="18" charset="0"/>
              </a:rPr>
              <a:t>Chemical composition</a:t>
            </a:r>
            <a:r>
              <a:rPr lang="en-US" sz="2600" dirty="0">
                <a:latin typeface="Times New Roman" pitchFamily="18" charset="0"/>
                <a:cs typeface="Times New Roman" pitchFamily="18" charset="0"/>
              </a:rPr>
              <a:t>;</a:t>
            </a:r>
          </a:p>
          <a:p>
            <a:pPr>
              <a:lnSpc>
                <a:spcPct val="130000"/>
              </a:lnSpc>
              <a:buFont typeface="Wingdings" pitchFamily="2" charset="2"/>
              <a:buChar char="ü"/>
            </a:pPr>
            <a:r>
              <a:rPr lang="en-US" sz="2600" dirty="0" smtClean="0">
                <a:latin typeface="Times New Roman" pitchFamily="18" charset="0"/>
                <a:cs typeface="Times New Roman" pitchFamily="18" charset="0"/>
              </a:rPr>
              <a:t>Electrical and thermal and acoustical properties; and</a:t>
            </a:r>
            <a:endParaRPr lang="en-US" sz="2600" dirty="0">
              <a:latin typeface="Times New Roman" pitchFamily="18" charset="0"/>
              <a:cs typeface="Times New Roman" pitchFamily="18" charset="0"/>
            </a:endParaRPr>
          </a:p>
          <a:p>
            <a:pPr>
              <a:lnSpc>
                <a:spcPct val="130000"/>
              </a:lnSpc>
              <a:buFont typeface="Wingdings" pitchFamily="2" charset="2"/>
              <a:buChar char="ü"/>
            </a:pPr>
            <a:r>
              <a:rPr lang="en-US" sz="2600" dirty="0" smtClean="0">
                <a:latin typeface="Times New Roman" pitchFamily="18" charset="0"/>
                <a:cs typeface="Times New Roman" pitchFamily="18" charset="0"/>
              </a:rPr>
              <a:t>Appearance including color, texture, pattern and finishes</a:t>
            </a:r>
            <a:endParaRPr lang="en-US" sz="26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4148041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sz="4900" dirty="0">
                <a:latin typeface="Times New Roman" pitchFamily="18" charset="0"/>
                <a:cs typeface="Times New Roman" pitchFamily="18" charset="0"/>
              </a:rPr>
              <a:t>Conti</a:t>
            </a:r>
            <a:r>
              <a:rPr lang="en-US" dirty="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a:xfrm>
            <a:off x="228600" y="990600"/>
            <a:ext cx="8610600" cy="5791200"/>
          </a:xfrm>
        </p:spPr>
        <p:txBody>
          <a:bodyPr anchor="ctr">
            <a:noAutofit/>
          </a:bodyPr>
          <a:lstStyle/>
          <a:p>
            <a:pPr marL="0" indent="0">
              <a:buNone/>
            </a:pPr>
            <a:r>
              <a:rPr lang="en-US" sz="2400" b="1" i="1" dirty="0" smtClean="0">
                <a:solidFill>
                  <a:srgbClr val="C00000"/>
                </a:solidFill>
                <a:latin typeface="Times New Roman" pitchFamily="18" charset="0"/>
                <a:cs typeface="Times New Roman" pitchFamily="18" charset="0"/>
              </a:rPr>
              <a:t>	</a:t>
            </a:r>
            <a:r>
              <a:rPr lang="en-US" sz="2800" b="1" i="1" dirty="0" smtClean="0">
                <a:solidFill>
                  <a:srgbClr val="C00000"/>
                </a:solidFill>
                <a:latin typeface="Times New Roman" pitchFamily="18" charset="0"/>
                <a:cs typeface="Times New Roman" pitchFamily="18" charset="0"/>
              </a:rPr>
              <a:t>B</a:t>
            </a:r>
            <a:r>
              <a:rPr lang="en-US" sz="2800" b="1" i="1" dirty="0">
                <a:solidFill>
                  <a:srgbClr val="C00000"/>
                </a:solidFill>
                <a:latin typeface="Times New Roman" pitchFamily="18" charset="0"/>
                <a:cs typeface="Times New Roman" pitchFamily="18" charset="0"/>
              </a:rPr>
              <a:t>.</a:t>
            </a:r>
            <a:r>
              <a:rPr lang="en-US" sz="2800" i="1" dirty="0" smtClean="0">
                <a:latin typeface="Times New Roman" pitchFamily="18" charset="0"/>
                <a:cs typeface="Times New Roman" pitchFamily="18" charset="0"/>
              </a:rPr>
              <a:t> </a:t>
            </a:r>
            <a:r>
              <a:rPr lang="en-US" sz="2800" b="1" i="1" dirty="0" smtClean="0">
                <a:solidFill>
                  <a:srgbClr val="C00000"/>
                </a:solidFill>
                <a:latin typeface="Times New Roman" pitchFamily="18" charset="0"/>
                <a:cs typeface="Times New Roman" pitchFamily="18" charset="0"/>
              </a:rPr>
              <a:t>Workmanship </a:t>
            </a:r>
            <a:r>
              <a:rPr lang="en-US" sz="2800" b="1" i="1" dirty="0">
                <a:solidFill>
                  <a:srgbClr val="C00000"/>
                </a:solidFill>
                <a:latin typeface="Times New Roman" pitchFamily="18" charset="0"/>
                <a:cs typeface="Times New Roman" pitchFamily="18" charset="0"/>
              </a:rPr>
              <a:t>Specifications</a:t>
            </a:r>
          </a:p>
          <a:p>
            <a:pPr>
              <a:lnSpc>
                <a:spcPct val="150000"/>
              </a:lnSpc>
              <a:buFont typeface="Wingdings" pitchFamily="2" charset="2"/>
              <a:buChar char="Ø"/>
            </a:pPr>
            <a:r>
              <a:rPr lang="en-US" sz="2400" dirty="0" smtClean="0">
                <a:latin typeface="Times New Roman" pitchFamily="18" charset="0"/>
                <a:cs typeface="Times New Roman" pitchFamily="18" charset="0"/>
              </a:rPr>
              <a:t>It describes the desired results that need to be achieved in the works which include</a:t>
            </a:r>
            <a:r>
              <a:rPr lang="en-US" sz="2400" dirty="0">
                <a:latin typeface="Times New Roman" pitchFamily="18" charset="0"/>
                <a:cs typeface="Times New Roman" pitchFamily="18" charset="0"/>
              </a:rPr>
              <a:t>:</a:t>
            </a:r>
          </a:p>
          <a:p>
            <a:pPr>
              <a:lnSpc>
                <a:spcPct val="150000"/>
              </a:lnSpc>
              <a:buFont typeface="Wingdings" pitchFamily="2" charset="2"/>
              <a:buChar char="ü"/>
            </a:pPr>
            <a:r>
              <a:rPr lang="en-US" sz="2400" dirty="0" smtClean="0">
                <a:latin typeface="Times New Roman" pitchFamily="18" charset="0"/>
                <a:cs typeface="Times New Roman" pitchFamily="18" charset="0"/>
              </a:rPr>
              <a:t>Specify the desired results as to the quality of workmanship</a:t>
            </a:r>
            <a:r>
              <a:rPr lang="en-US" sz="2400" dirty="0">
                <a:latin typeface="Times New Roman" pitchFamily="18" charset="0"/>
                <a:cs typeface="Times New Roman" pitchFamily="18" charset="0"/>
              </a:rPr>
              <a:t>;</a:t>
            </a:r>
          </a:p>
          <a:p>
            <a:pPr>
              <a:lnSpc>
                <a:spcPct val="150000"/>
              </a:lnSpc>
              <a:buFont typeface="Wingdings" pitchFamily="2" charset="2"/>
              <a:buChar char="ü"/>
            </a:pPr>
            <a:r>
              <a:rPr lang="en-US" sz="2400" dirty="0" smtClean="0">
                <a:latin typeface="Times New Roman" pitchFamily="18" charset="0"/>
                <a:cs typeface="Times New Roman" pitchFamily="18" charset="0"/>
              </a:rPr>
              <a:t>State any detailed construction methods or procedures necessary for the accomplishment of particular purposes</a:t>
            </a:r>
            <a:r>
              <a:rPr lang="en-US" sz="2400" dirty="0">
                <a:latin typeface="Times New Roman" pitchFamily="18" charset="0"/>
                <a:cs typeface="Times New Roman" pitchFamily="18" charset="0"/>
              </a:rPr>
              <a:t>;</a:t>
            </a:r>
          </a:p>
          <a:p>
            <a:pPr>
              <a:lnSpc>
                <a:spcPct val="150000"/>
              </a:lnSpc>
              <a:buFont typeface="Wingdings" pitchFamily="2" charset="2"/>
              <a:buChar char="ü"/>
            </a:pPr>
            <a:r>
              <a:rPr lang="en-US" sz="2400" dirty="0" smtClean="0">
                <a:latin typeface="Times New Roman" pitchFamily="18" charset="0"/>
                <a:cs typeface="Times New Roman" pitchFamily="18" charset="0"/>
              </a:rPr>
              <a:t>Stipulate any desired limitations or restrictions to be placed on the contractor's methods in the interest of coordination of the work</a:t>
            </a:r>
            <a:r>
              <a:rPr lang="en-US" sz="2400" dirty="0">
                <a:latin typeface="Times New Roman" pitchFamily="18" charset="0"/>
                <a:cs typeface="Times New Roman" pitchFamily="18" charset="0"/>
              </a:rPr>
              <a:t>;</a:t>
            </a:r>
          </a:p>
          <a:p>
            <a:endParaRPr lang="en-US" sz="2400" dirty="0"/>
          </a:p>
        </p:txBody>
      </p:sp>
    </p:spTree>
    <p:extLst>
      <p:ext uri="{BB962C8B-B14F-4D97-AF65-F5344CB8AC3E}">
        <p14:creationId xmlns:p14="http://schemas.microsoft.com/office/powerpoint/2010/main" val="2313522555"/>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304800" y="914400"/>
            <a:ext cx="8458200" cy="5791200"/>
          </a:xfrm>
        </p:spPr>
        <p:txBody>
          <a:bodyPr>
            <a:normAutofit fontScale="92500" lnSpcReduction="20000"/>
          </a:bodyPr>
          <a:lstStyle/>
          <a:p>
            <a:pPr>
              <a:lnSpc>
                <a:spcPct val="160000"/>
              </a:lnSpc>
              <a:buFont typeface="Wingdings" pitchFamily="2" charset="2"/>
              <a:buChar char="ü"/>
            </a:pPr>
            <a:r>
              <a:rPr lang="en-US" sz="2800" dirty="0">
                <a:latin typeface="Times New Roman" pitchFamily="18" charset="0"/>
                <a:cs typeface="Times New Roman" pitchFamily="18" charset="0"/>
              </a:rPr>
              <a:t>Give any precautions necessary for the protection of the work or adjacent property; and</a:t>
            </a:r>
          </a:p>
          <a:p>
            <a:pPr>
              <a:lnSpc>
                <a:spcPct val="160000"/>
              </a:lnSpc>
              <a:buFont typeface="Wingdings" pitchFamily="2" charset="2"/>
              <a:buChar char="ü"/>
            </a:pPr>
            <a:r>
              <a:rPr lang="en-US" sz="2800" dirty="0">
                <a:latin typeface="Times New Roman" pitchFamily="18" charset="0"/>
                <a:cs typeface="Times New Roman" pitchFamily="18" charset="0"/>
              </a:rPr>
              <a:t>Specify the methods of inspection and tests to which the work is to be subjected</a:t>
            </a:r>
          </a:p>
          <a:p>
            <a:pPr marL="0" indent="0">
              <a:lnSpc>
                <a:spcPct val="160000"/>
              </a:lnSpc>
              <a:buNone/>
            </a:pPr>
            <a:r>
              <a:rPr lang="en-US" sz="3300" b="1" i="1" dirty="0" smtClean="0">
                <a:solidFill>
                  <a:srgbClr val="C00000"/>
                </a:solidFill>
                <a:latin typeface="Times New Roman" pitchFamily="18" charset="0"/>
                <a:cs typeface="Times New Roman" pitchFamily="18" charset="0"/>
              </a:rPr>
              <a:t>C</a:t>
            </a:r>
            <a:r>
              <a:rPr lang="en-US" sz="3300" b="1" i="1" dirty="0">
                <a:solidFill>
                  <a:srgbClr val="C00000"/>
                </a:solidFill>
                <a:latin typeface="Times New Roman" pitchFamily="18" charset="0"/>
                <a:cs typeface="Times New Roman" pitchFamily="18" charset="0"/>
              </a:rPr>
              <a:t>. Performance Specifications</a:t>
            </a:r>
          </a:p>
          <a:p>
            <a:pPr>
              <a:lnSpc>
                <a:spcPct val="160000"/>
              </a:lnSpc>
              <a:buFont typeface="Wingdings" pitchFamily="2" charset="2"/>
              <a:buChar char="ü"/>
            </a:pPr>
            <a:r>
              <a:rPr lang="en-US" sz="2800" dirty="0" smtClean="0">
                <a:latin typeface="Times New Roman" pitchFamily="18" charset="0"/>
                <a:cs typeface="Times New Roman" pitchFamily="18" charset="0"/>
              </a:rPr>
              <a:t>Such types of specification, define the </a:t>
            </a:r>
            <a:r>
              <a:rPr lang="en-US" sz="2800" b="1" i="1" dirty="0" smtClean="0">
                <a:latin typeface="Times New Roman" pitchFamily="18" charset="0"/>
                <a:cs typeface="Times New Roman" pitchFamily="18" charset="0"/>
              </a:rPr>
              <a:t>performance requirements </a:t>
            </a:r>
            <a:r>
              <a:rPr lang="en-US" sz="2800" dirty="0" smtClean="0">
                <a:latin typeface="Times New Roman" pitchFamily="18" charset="0"/>
                <a:cs typeface="Times New Roman" pitchFamily="18" charset="0"/>
              </a:rPr>
              <a:t>for machinery and plant operating equipment</a:t>
            </a:r>
            <a:r>
              <a:rPr lang="en-US" sz="2800" dirty="0">
                <a:latin typeface="Times New Roman" pitchFamily="18" charset="0"/>
                <a:cs typeface="Times New Roman" pitchFamily="18" charset="0"/>
              </a:rPr>
              <a:t>.</a:t>
            </a:r>
          </a:p>
          <a:p>
            <a:pPr>
              <a:lnSpc>
                <a:spcPct val="160000"/>
              </a:lnSpc>
              <a:buFont typeface="Wingdings" pitchFamily="2" charset="2"/>
              <a:buChar char="ü"/>
            </a:pPr>
            <a:r>
              <a:rPr lang="en-US" sz="2800" dirty="0" smtClean="0">
                <a:latin typeface="Times New Roman" pitchFamily="18" charset="0"/>
                <a:cs typeface="Times New Roman" pitchFamily="18" charset="0"/>
              </a:rPr>
              <a:t>This allows the advance manufacturer and procurement of such equipment, or the of the standard brands.</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237488690"/>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411162"/>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228600" y="533400"/>
            <a:ext cx="8686800" cy="6324600"/>
          </a:xfrm>
        </p:spPr>
        <p:txBody>
          <a:bodyPr>
            <a:noAutofit/>
          </a:bodyPr>
          <a:lstStyle/>
          <a:p>
            <a:pPr>
              <a:buNone/>
            </a:pPr>
            <a:r>
              <a:rPr lang="en-US" sz="2800" b="1" i="1" dirty="0">
                <a:solidFill>
                  <a:srgbClr val="C00000"/>
                </a:solidFill>
                <a:latin typeface="Times New Roman" pitchFamily="18" charset="0"/>
                <a:cs typeface="Times New Roman" pitchFamily="18" charset="0"/>
              </a:rPr>
              <a:t>Technical Specification</a:t>
            </a:r>
          </a:p>
          <a:p>
            <a:r>
              <a:rPr lang="en-US" sz="2800" dirty="0" smtClean="0">
                <a:latin typeface="Times New Roman" pitchFamily="18" charset="0"/>
                <a:cs typeface="Times New Roman" pitchFamily="18" charset="0"/>
              </a:rPr>
              <a:t>Specification could be written in several ways, with the prime emphasis given to either the producer company’s brand or the performance capacity of the material and soon. </a:t>
            </a:r>
            <a:endParaRPr lang="en-US" sz="2800" dirty="0">
              <a:latin typeface="Times New Roman" pitchFamily="18" charset="0"/>
              <a:cs typeface="Times New Roman" pitchFamily="18" charset="0"/>
            </a:endParaRPr>
          </a:p>
          <a:p>
            <a:pPr>
              <a:buFont typeface="Wingdings" pitchFamily="2" charset="2"/>
              <a:buChar char="q"/>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There are the following types of technical specifications:</a:t>
            </a:r>
          </a:p>
          <a:p>
            <a:pPr marL="491490" indent="-514350">
              <a:lnSpc>
                <a:spcPct val="120000"/>
              </a:lnSpc>
              <a:buAutoNum type="alphaLcParenR"/>
            </a:pPr>
            <a:r>
              <a:rPr lang="en-US" sz="2800" b="1" i="1" dirty="0" smtClean="0">
                <a:solidFill>
                  <a:srgbClr val="C00000"/>
                </a:solidFill>
                <a:latin typeface="Times New Roman" pitchFamily="18" charset="0"/>
                <a:cs typeface="Times New Roman" pitchFamily="18" charset="0"/>
              </a:rPr>
              <a:t>Proprietary </a:t>
            </a:r>
            <a:r>
              <a:rPr lang="en-US" sz="2800" b="1" i="1" dirty="0">
                <a:solidFill>
                  <a:srgbClr val="C00000"/>
                </a:solidFill>
                <a:latin typeface="Times New Roman" pitchFamily="18" charset="0"/>
                <a:cs typeface="Times New Roman" pitchFamily="18" charset="0"/>
              </a:rPr>
              <a:t>Specifications: </a:t>
            </a:r>
            <a:r>
              <a:rPr lang="en-US" sz="2800" dirty="0">
                <a:latin typeface="Times New Roman" pitchFamily="18" charset="0"/>
                <a:cs typeface="Times New Roman" pitchFamily="18" charset="0"/>
              </a:rPr>
              <a:t>This specifications call </a:t>
            </a:r>
            <a:r>
              <a:rPr lang="en-US" sz="2800" dirty="0" smtClean="0">
                <a:latin typeface="Times New Roman" pitchFamily="18" charset="0"/>
                <a:cs typeface="Times New Roman" pitchFamily="18" charset="0"/>
              </a:rPr>
              <a:t>for desired materials, producers</a:t>
            </a:r>
            <a:r>
              <a:rPr lang="en-US" sz="2800" dirty="0">
                <a:latin typeface="Times New Roman" pitchFamily="18" charset="0"/>
                <a:cs typeface="Times New Roman" pitchFamily="18" charset="0"/>
              </a:rPr>
              <a:t>, systems, and </a:t>
            </a:r>
            <a:r>
              <a:rPr lang="en-US" sz="2800" dirty="0" smtClean="0">
                <a:latin typeface="Times New Roman" pitchFamily="18" charset="0"/>
                <a:cs typeface="Times New Roman" pitchFamily="18" charset="0"/>
              </a:rPr>
              <a:t>equipment by </a:t>
            </a:r>
            <a:r>
              <a:rPr lang="en-US" sz="2800" dirty="0">
                <a:latin typeface="Times New Roman" pitchFamily="18" charset="0"/>
                <a:cs typeface="Times New Roman" pitchFamily="18" charset="0"/>
              </a:rPr>
              <a:t>their </a:t>
            </a:r>
            <a:r>
              <a:rPr lang="en-US" sz="2800" i="1" dirty="0">
                <a:solidFill>
                  <a:srgbClr val="C00000"/>
                </a:solidFill>
                <a:latin typeface="Times New Roman" pitchFamily="18" charset="0"/>
                <a:cs typeface="Times New Roman" pitchFamily="18" charset="0"/>
              </a:rPr>
              <a:t>trade names </a:t>
            </a:r>
            <a:r>
              <a:rPr lang="en-US" sz="2800" dirty="0">
                <a:latin typeface="Times New Roman" pitchFamily="18" charset="0"/>
                <a:cs typeface="Times New Roman" pitchFamily="18" charset="0"/>
              </a:rPr>
              <a:t>and </a:t>
            </a:r>
            <a:r>
              <a:rPr lang="en-US" sz="2800" dirty="0">
                <a:solidFill>
                  <a:srgbClr val="C00000"/>
                </a:solidFill>
                <a:latin typeface="Times New Roman" pitchFamily="18" charset="0"/>
                <a:cs typeface="Times New Roman" pitchFamily="18" charset="0"/>
              </a:rPr>
              <a:t>model numbers</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For </a:t>
            </a:r>
            <a:r>
              <a:rPr lang="en-US" sz="2800" dirty="0">
                <a:latin typeface="Times New Roman" pitchFamily="18" charset="0"/>
                <a:cs typeface="Times New Roman" pitchFamily="18" charset="0"/>
              </a:rPr>
              <a:t>detailed </a:t>
            </a:r>
            <a:r>
              <a:rPr lang="en-US" sz="2800" dirty="0" smtClean="0">
                <a:latin typeface="Times New Roman" pitchFamily="18" charset="0"/>
                <a:cs typeface="Times New Roman" pitchFamily="18" charset="0"/>
              </a:rPr>
              <a:t>description </a:t>
            </a:r>
            <a:r>
              <a:rPr lang="en-US" sz="2800" dirty="0">
                <a:latin typeface="Times New Roman" pitchFamily="18" charset="0"/>
                <a:cs typeface="Times New Roman" pitchFamily="18" charset="0"/>
              </a:rPr>
              <a:t>reference should be made </a:t>
            </a:r>
            <a:r>
              <a:rPr lang="en-US" sz="2800" dirty="0" smtClean="0">
                <a:latin typeface="Times New Roman" pitchFamily="18" charset="0"/>
                <a:cs typeface="Times New Roman" pitchFamily="18" charset="0"/>
              </a:rPr>
              <a:t>to manufacturer’s </a:t>
            </a:r>
            <a:r>
              <a:rPr lang="en-US" sz="2800" dirty="0">
                <a:latin typeface="Times New Roman" pitchFamily="18" charset="0"/>
                <a:cs typeface="Times New Roman" pitchFamily="18" charset="0"/>
              </a:rPr>
              <a:t>specifications</a:t>
            </a:r>
            <a:r>
              <a:rPr lang="en-US" sz="2800" dirty="0" smtClean="0">
                <a:latin typeface="Times New Roman" pitchFamily="18" charset="0"/>
                <a:cs typeface="Times New Roman" pitchFamily="18" charset="0"/>
              </a:rPr>
              <a:t>.</a:t>
            </a:r>
          </a:p>
          <a:p>
            <a:pPr>
              <a:buFont typeface="Wingdings" pitchFamily="2" charset="2"/>
              <a:buChar char="ü"/>
            </a:pPr>
            <a:r>
              <a:rPr lang="en-US" sz="2800" dirty="0">
                <a:latin typeface="Times New Roman" pitchFamily="18" charset="0"/>
                <a:cs typeface="Times New Roman" pitchFamily="18" charset="0"/>
              </a:rPr>
              <a:t>For detailed descriptions reference should be made </a:t>
            </a:r>
            <a:r>
              <a:rPr lang="en-US" sz="2800" dirty="0" smtClean="0">
                <a:latin typeface="Times New Roman" pitchFamily="18" charset="0"/>
                <a:cs typeface="Times New Roman" pitchFamily="18" charset="0"/>
              </a:rPr>
              <a:t>on manufacture’s </a:t>
            </a:r>
            <a:r>
              <a:rPr lang="en-US" sz="2800" dirty="0">
                <a:latin typeface="Times New Roman" pitchFamily="18" charset="0"/>
                <a:cs typeface="Times New Roman" pitchFamily="18" charset="0"/>
              </a:rPr>
              <a:t>specifications.</a:t>
            </a:r>
          </a:p>
        </p:txBody>
      </p:sp>
    </p:spTree>
    <p:extLst>
      <p:ext uri="{BB962C8B-B14F-4D97-AF65-F5344CB8AC3E}">
        <p14:creationId xmlns:p14="http://schemas.microsoft.com/office/powerpoint/2010/main" val="33360624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dirty="0" smtClean="0">
                <a:latin typeface="Times New Roman" pitchFamily="18" charset="0"/>
                <a:cs typeface="Times New Roman" pitchFamily="18" charset="0"/>
              </a:rPr>
              <a:t>Conti..</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686800" cy="5486400"/>
          </a:xfrm>
        </p:spPr>
        <p:txBody>
          <a:bodyPr>
            <a:normAutofit fontScale="85000" lnSpcReduction="10000"/>
          </a:bodyPr>
          <a:lstStyle/>
          <a:p>
            <a:pPr marL="0" indent="0">
              <a:buNone/>
            </a:pPr>
            <a:r>
              <a:rPr lang="en-US" b="1" i="1" dirty="0" smtClean="0">
                <a:solidFill>
                  <a:srgbClr val="C00000"/>
                </a:solidFill>
                <a:latin typeface="Times New Roman" pitchFamily="18" charset="0"/>
                <a:cs typeface="Times New Roman" pitchFamily="18" charset="0"/>
              </a:rPr>
              <a:t>b) Performance </a:t>
            </a:r>
            <a:r>
              <a:rPr lang="en-US" b="1" i="1" dirty="0">
                <a:solidFill>
                  <a:srgbClr val="C00000"/>
                </a:solidFill>
                <a:latin typeface="Times New Roman" pitchFamily="18" charset="0"/>
                <a:cs typeface="Times New Roman" pitchFamily="18" charset="0"/>
              </a:rPr>
              <a:t>Specification:</a:t>
            </a:r>
            <a:endParaRPr lang="en-US" i="1" dirty="0">
              <a:solidFill>
                <a:srgbClr val="C00000"/>
              </a:solidFill>
              <a:latin typeface="Times New Roman" pitchFamily="18" charset="0"/>
              <a:cs typeface="Times New Roman" pitchFamily="18" charset="0"/>
            </a:endParaRPr>
          </a:p>
          <a:p>
            <a:pPr>
              <a:lnSpc>
                <a:spcPct val="120000"/>
              </a:lnSpc>
              <a:buFont typeface="Wingdings" pitchFamily="2" charset="2"/>
              <a:buChar char="ü"/>
            </a:pPr>
            <a:r>
              <a:rPr lang="en-US" dirty="0" smtClean="0">
                <a:latin typeface="Times New Roman" pitchFamily="18" charset="0"/>
                <a:cs typeface="Times New Roman" pitchFamily="18" charset="0"/>
              </a:rPr>
              <a:t>Specifications which define products based on desired end results which are performance oriented</a:t>
            </a:r>
            <a:r>
              <a:rPr lang="en-US" dirty="0">
                <a:latin typeface="Times New Roman" pitchFamily="18" charset="0"/>
                <a:cs typeface="Times New Roman" pitchFamily="18" charset="0"/>
              </a:rPr>
              <a:t>.</a:t>
            </a:r>
          </a:p>
          <a:p>
            <a:pPr>
              <a:lnSpc>
                <a:spcPct val="120000"/>
              </a:lnSpc>
              <a:buFont typeface="Wingdings" pitchFamily="2" charset="2"/>
              <a:buChar char="ü"/>
            </a:pPr>
            <a:r>
              <a:rPr lang="en-US" dirty="0" smtClean="0">
                <a:latin typeface="Times New Roman" pitchFamily="18" charset="0"/>
                <a:cs typeface="Times New Roman" pitchFamily="18" charset="0"/>
              </a:rPr>
              <a:t>Most appropriate when new or unusual products or systems are required or when innovation is necessary</a:t>
            </a:r>
            <a:r>
              <a:rPr lang="en-US" dirty="0">
                <a:latin typeface="Times New Roman" pitchFamily="18" charset="0"/>
                <a:cs typeface="Times New Roman" pitchFamily="18" charset="0"/>
              </a:rPr>
              <a:t>.</a:t>
            </a:r>
          </a:p>
          <a:p>
            <a:pPr>
              <a:lnSpc>
                <a:spcPct val="120000"/>
              </a:lnSpc>
              <a:buFont typeface="Wingdings" pitchFamily="2" charset="2"/>
              <a:buChar char="ü"/>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Describing the problems or condition under which the products or system must operate, and the parameters for the acceptable solutions is difficult and challenging</a:t>
            </a:r>
            <a:r>
              <a:rPr lang="en-US" dirty="0">
                <a:latin typeface="Times New Roman" pitchFamily="18" charset="0"/>
                <a:cs typeface="Times New Roman" pitchFamily="18" charset="0"/>
              </a:rPr>
              <a:t>.</a:t>
            </a:r>
          </a:p>
          <a:p>
            <a:pPr>
              <a:lnSpc>
                <a:spcPct val="120000"/>
              </a:lnSpc>
              <a:buFont typeface="Wingdings" pitchFamily="2" charset="2"/>
              <a:buChar char="ü"/>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Testing methods and evaluation procedures for defining the required performance must be explicitly specified</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96530108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ea typeface="+mn-ea"/>
                <a:cs typeface="Times New Roman" pitchFamily="18" charset="0"/>
              </a:rPr>
              <a:t>SPECIFICATION </a:t>
            </a:r>
            <a:endParaRPr lang="en-US" sz="3600" b="1" dirty="0">
              <a:latin typeface="Times New Roman" pitchFamily="18" charset="0"/>
              <a:ea typeface="+mn-ea"/>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pPr marL="0" indent="0" algn="ctr">
              <a:buNone/>
            </a:pPr>
            <a:r>
              <a:rPr lang="en-US" b="1" u="sng" dirty="0" smtClean="0">
                <a:solidFill>
                  <a:srgbClr val="C00000"/>
                </a:solidFill>
                <a:latin typeface="Times New Roman" pitchFamily="18" charset="0"/>
                <a:cs typeface="Times New Roman" pitchFamily="18" charset="0"/>
              </a:rPr>
              <a:t>CONTENTS</a:t>
            </a:r>
            <a:r>
              <a:rPr lang="en-US" u="sng" dirty="0">
                <a:solidFill>
                  <a:srgbClr val="C00000"/>
                </a:solidFill>
                <a:latin typeface="Times New Roman" pitchFamily="18" charset="0"/>
                <a:cs typeface="Times New Roman" pitchFamily="18" charset="0"/>
              </a:rPr>
              <a:t> </a:t>
            </a:r>
            <a:endParaRPr lang="en-US" u="sng" dirty="0" smtClean="0">
              <a:solidFill>
                <a:srgbClr val="C00000"/>
              </a:solidFill>
              <a:latin typeface="Times New Roman" pitchFamily="18" charset="0"/>
              <a:cs typeface="Times New Roman" pitchFamily="18" charset="0"/>
            </a:endParaRPr>
          </a:p>
          <a:p>
            <a:pPr lvl="1">
              <a:lnSpc>
                <a:spcPct val="150000"/>
              </a:lnSpc>
              <a:buFont typeface="Wingdings" pitchFamily="2" charset="2"/>
              <a:buChar char="q"/>
            </a:pPr>
            <a:r>
              <a:rPr lang="en-US" b="1" i="1" dirty="0">
                <a:latin typeface="Times New Roman" pitchFamily="18" charset="0"/>
                <a:cs typeface="Times New Roman" pitchFamily="18" charset="0"/>
              </a:rPr>
              <a:t> </a:t>
            </a:r>
            <a:r>
              <a:rPr lang="en-US" sz="3200" b="1" i="1" dirty="0" smtClean="0">
                <a:latin typeface="Times New Roman" pitchFamily="18" charset="0"/>
                <a:cs typeface="Times New Roman" pitchFamily="18" charset="0"/>
              </a:rPr>
              <a:t>Introduction</a:t>
            </a:r>
            <a:r>
              <a:rPr lang="en-US" sz="3200" dirty="0">
                <a:latin typeface="Times New Roman" pitchFamily="18" charset="0"/>
                <a:cs typeface="Times New Roman" pitchFamily="18" charset="0"/>
              </a:rPr>
              <a:t> </a:t>
            </a:r>
          </a:p>
          <a:p>
            <a:pPr lvl="1">
              <a:lnSpc>
                <a:spcPct val="150000"/>
              </a:lnSpc>
              <a:buFont typeface="Wingdings" pitchFamily="2" charset="2"/>
              <a:buChar char="q"/>
            </a:pPr>
            <a:r>
              <a:rPr lang="en-US" sz="3200" b="1" i="1" dirty="0" smtClean="0">
                <a:latin typeface="Times New Roman" pitchFamily="18" charset="0"/>
                <a:cs typeface="Times New Roman" pitchFamily="18" charset="0"/>
              </a:rPr>
              <a:t> Purpose </a:t>
            </a:r>
            <a:r>
              <a:rPr lang="en-US" sz="3200" b="1" i="1" dirty="0">
                <a:latin typeface="Times New Roman" pitchFamily="18" charset="0"/>
                <a:cs typeface="Times New Roman" pitchFamily="18" charset="0"/>
              </a:rPr>
              <a:t>of </a:t>
            </a:r>
            <a:r>
              <a:rPr lang="en-US" sz="3200" b="1" i="1" dirty="0" smtClean="0">
                <a:latin typeface="Times New Roman" pitchFamily="18" charset="0"/>
                <a:cs typeface="Times New Roman" pitchFamily="18" charset="0"/>
              </a:rPr>
              <a:t>specification</a:t>
            </a:r>
            <a:r>
              <a:rPr lang="en-US" sz="3200" dirty="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lvl="1">
              <a:lnSpc>
                <a:spcPct val="150000"/>
              </a:lnSpc>
              <a:buFont typeface="Wingdings" pitchFamily="2" charset="2"/>
              <a:buChar char="q"/>
            </a:pPr>
            <a:r>
              <a:rPr lang="en-US" sz="3200" b="1" i="1" dirty="0" smtClean="0">
                <a:latin typeface="Times New Roman" pitchFamily="18" charset="0"/>
                <a:cs typeface="Times New Roman" pitchFamily="18" charset="0"/>
              </a:rPr>
              <a:t> Types </a:t>
            </a:r>
            <a:r>
              <a:rPr lang="en-US" sz="3200" b="1" i="1" dirty="0">
                <a:latin typeface="Times New Roman" pitchFamily="18" charset="0"/>
                <a:cs typeface="Times New Roman" pitchFamily="18" charset="0"/>
              </a:rPr>
              <a:t>of </a:t>
            </a:r>
            <a:r>
              <a:rPr lang="en-US" sz="3200" b="1" i="1" dirty="0" smtClean="0">
                <a:latin typeface="Times New Roman" pitchFamily="18" charset="0"/>
                <a:cs typeface="Times New Roman" pitchFamily="18" charset="0"/>
              </a:rPr>
              <a:t>specification</a:t>
            </a:r>
            <a:r>
              <a:rPr lang="en-US" sz="3200" dirty="0">
                <a:latin typeface="Times New Roman" pitchFamily="18" charset="0"/>
                <a:cs typeface="Times New Roman" pitchFamily="18" charset="0"/>
              </a:rPr>
              <a:t> </a:t>
            </a:r>
          </a:p>
          <a:p>
            <a:pPr lvl="1">
              <a:lnSpc>
                <a:spcPct val="150000"/>
              </a:lnSpc>
              <a:buFont typeface="Wingdings" pitchFamily="2" charset="2"/>
              <a:buChar char="q"/>
            </a:pPr>
            <a:r>
              <a:rPr lang="en-US" sz="3200" b="1" i="1" dirty="0" smtClean="0">
                <a:latin typeface="Times New Roman" pitchFamily="18" charset="0"/>
                <a:cs typeface="Times New Roman" pitchFamily="18" charset="0"/>
              </a:rPr>
              <a:t> Specification Writing</a:t>
            </a:r>
            <a:endParaRPr lang="en-US" sz="3200" dirty="0" smtClean="0">
              <a:latin typeface="Times New Roman" pitchFamily="18" charset="0"/>
              <a:cs typeface="Times New Roman" pitchFamily="18" charset="0"/>
            </a:endParaRPr>
          </a:p>
          <a:p>
            <a:pPr lvl="2">
              <a:lnSpc>
                <a:spcPct val="150000"/>
              </a:lnSpc>
              <a:buFont typeface="Wingdings" pitchFamily="2" charset="2"/>
              <a:buChar char="q"/>
            </a:pPr>
            <a:r>
              <a:rPr lang="en-US" sz="2800" i="1" dirty="0" smtClean="0">
                <a:latin typeface="Times New Roman" pitchFamily="18" charset="0"/>
                <a:cs typeface="Times New Roman" pitchFamily="18" charset="0"/>
              </a:rPr>
              <a:t>Reference </a:t>
            </a:r>
            <a:r>
              <a:rPr lang="en-US" sz="2800" i="1" dirty="0">
                <a:latin typeface="Times New Roman" pitchFamily="18" charset="0"/>
                <a:cs typeface="Times New Roman" pitchFamily="18" charset="0"/>
              </a:rPr>
              <a:t>for specification </a:t>
            </a:r>
            <a:r>
              <a:rPr lang="en-US" sz="2800" i="1" dirty="0" smtClean="0">
                <a:latin typeface="Times New Roman" pitchFamily="18" charset="0"/>
                <a:cs typeface="Times New Roman" pitchFamily="18" charset="0"/>
              </a:rPr>
              <a:t>writing</a:t>
            </a:r>
            <a:endParaRPr lang="en-US" sz="2800" dirty="0" smtClean="0">
              <a:latin typeface="Times New Roman" pitchFamily="18" charset="0"/>
              <a:cs typeface="Times New Roman" pitchFamily="18" charset="0"/>
            </a:endParaRPr>
          </a:p>
          <a:p>
            <a:pPr lvl="2">
              <a:lnSpc>
                <a:spcPct val="150000"/>
              </a:lnSpc>
              <a:buFont typeface="Wingdings" pitchFamily="2" charset="2"/>
              <a:buChar char="q"/>
            </a:pPr>
            <a:r>
              <a:rPr lang="en-US" sz="2800" i="1" dirty="0" smtClean="0">
                <a:latin typeface="Times New Roman" pitchFamily="18" charset="0"/>
                <a:cs typeface="Times New Roman" pitchFamily="18" charset="0"/>
              </a:rPr>
              <a:t>Specification Language</a:t>
            </a:r>
            <a:endParaRPr lang="en-US" sz="2800" dirty="0">
              <a:latin typeface="Times New Roman" pitchFamily="18" charset="0"/>
              <a:cs typeface="Times New Roman" pitchFamily="18" charset="0"/>
            </a:endParaRPr>
          </a:p>
          <a:p>
            <a:pPr lvl="2">
              <a:lnSpc>
                <a:spcPct val="150000"/>
              </a:lnSpc>
              <a:buFont typeface="Wingdings" pitchFamily="2" charset="2"/>
              <a:buChar char="q"/>
            </a:pPr>
            <a:r>
              <a:rPr lang="en-US" sz="2800" i="1" dirty="0" smtClean="0">
                <a:latin typeface="Times New Roman" pitchFamily="18" charset="0"/>
                <a:cs typeface="Times New Roman" pitchFamily="18" charset="0"/>
              </a:rPr>
              <a:t>Guidelines</a:t>
            </a:r>
            <a:endParaRPr lang="en-US" sz="2800" dirty="0">
              <a:latin typeface="Times New Roman" pitchFamily="18" charset="0"/>
              <a:cs typeface="Times New Roman" pitchFamily="18" charset="0"/>
            </a:endParaRPr>
          </a:p>
          <a:p>
            <a:pPr>
              <a:lnSpc>
                <a:spcPct val="15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060682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dirty="0" smtClean="0">
                <a:latin typeface="Times New Roman" pitchFamily="18" charset="0"/>
                <a:cs typeface="Times New Roman" pitchFamily="18" charset="0"/>
              </a:rPr>
              <a:t>Conti</a:t>
            </a:r>
            <a:r>
              <a:rPr lang="en-US" dirty="0" smtClean="0"/>
              <a:t>…</a:t>
            </a:r>
            <a:endParaRPr lang="en-US" dirty="0"/>
          </a:p>
        </p:txBody>
      </p:sp>
      <p:sp>
        <p:nvSpPr>
          <p:cNvPr id="3" name="Content Placeholder 2"/>
          <p:cNvSpPr>
            <a:spLocks noGrp="1"/>
          </p:cNvSpPr>
          <p:nvPr>
            <p:ph idx="1"/>
          </p:nvPr>
        </p:nvSpPr>
        <p:spPr>
          <a:xfrm>
            <a:off x="152400" y="1066800"/>
            <a:ext cx="8763000" cy="5562600"/>
          </a:xfrm>
        </p:spPr>
        <p:txBody>
          <a:bodyPr>
            <a:normAutofit/>
          </a:bodyPr>
          <a:lstStyle/>
          <a:p>
            <a:pPr marL="0" indent="0">
              <a:buNone/>
            </a:pPr>
            <a:r>
              <a:rPr lang="en-US" b="1" i="1" dirty="0" smtClean="0">
                <a:solidFill>
                  <a:srgbClr val="C00000"/>
                </a:solidFill>
                <a:latin typeface="Times New Roman" pitchFamily="18" charset="0"/>
                <a:cs typeface="Times New Roman" pitchFamily="18" charset="0"/>
              </a:rPr>
              <a:t>c) Standard </a:t>
            </a:r>
            <a:r>
              <a:rPr lang="en-US" b="1" i="1" dirty="0">
                <a:solidFill>
                  <a:srgbClr val="C00000"/>
                </a:solidFill>
                <a:latin typeface="Times New Roman" pitchFamily="18" charset="0"/>
                <a:cs typeface="Times New Roman" pitchFamily="18" charset="0"/>
              </a:rPr>
              <a:t>brand Specification: </a:t>
            </a:r>
            <a:r>
              <a:rPr lang="en-US" dirty="0">
                <a:latin typeface="Times New Roman" pitchFamily="18" charset="0"/>
                <a:cs typeface="Times New Roman" pitchFamily="18" charset="0"/>
              </a:rPr>
              <a:t>The terms are specified brand and they can be used as separate or in connection with other process or component of the </a:t>
            </a:r>
            <a:r>
              <a:rPr lang="en-US" dirty="0" smtClean="0">
                <a:latin typeface="Times New Roman" pitchFamily="18" charset="0"/>
                <a:cs typeface="Times New Roman" pitchFamily="18" charset="0"/>
              </a:rPr>
              <a:t>work.</a:t>
            </a:r>
          </a:p>
          <a:p>
            <a:pPr marL="0" indent="0">
              <a:buNone/>
            </a:pPr>
            <a:r>
              <a:rPr lang="en-US" b="1" i="1" dirty="0" smtClean="0">
                <a:solidFill>
                  <a:srgbClr val="C00000"/>
                </a:solidFill>
                <a:latin typeface="Times New Roman" pitchFamily="18" charset="0"/>
                <a:cs typeface="Times New Roman" pitchFamily="18" charset="0"/>
              </a:rPr>
              <a:t>d) Reference </a:t>
            </a:r>
            <a:r>
              <a:rPr lang="en-US" b="1" i="1" dirty="0">
                <a:solidFill>
                  <a:srgbClr val="C00000"/>
                </a:solidFill>
                <a:latin typeface="Times New Roman" pitchFamily="18" charset="0"/>
                <a:cs typeface="Times New Roman" pitchFamily="18" charset="0"/>
              </a:rPr>
              <a:t>Specifications</a:t>
            </a:r>
            <a:r>
              <a:rPr lang="en-US" i="1" dirty="0">
                <a:solidFill>
                  <a:srgbClr val="C00000"/>
                </a:solidFill>
                <a:latin typeface="Times New Roman" pitchFamily="18" charset="0"/>
                <a:cs typeface="Times New Roman" pitchFamily="18" charset="0"/>
              </a:rPr>
              <a:t>: </a:t>
            </a:r>
            <a:r>
              <a:rPr lang="en-US" dirty="0">
                <a:latin typeface="Times New Roman" pitchFamily="18" charset="0"/>
                <a:cs typeface="Times New Roman" pitchFamily="18" charset="0"/>
              </a:rPr>
              <a:t>Specifications which refer to levels of quality established by recognized testing authority or standards set by quality control authorities. These specifications are also used in conjunction with other types of specifications.</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50503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dirty="0" smtClean="0">
                <a:latin typeface="Times New Roman" pitchFamily="18" charset="0"/>
                <a:cs typeface="Times New Roman" pitchFamily="18" charset="0"/>
              </a:rPr>
              <a:t>Conti..</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534400" cy="5638800"/>
          </a:xfrm>
        </p:spPr>
        <p:txBody>
          <a:bodyPr/>
          <a:lstStyle/>
          <a:p>
            <a:pPr marL="0" indent="0">
              <a:buNone/>
            </a:pPr>
            <a:r>
              <a:rPr lang="en-US" b="1" i="1" dirty="0" smtClean="0">
                <a:solidFill>
                  <a:srgbClr val="C00000"/>
                </a:solidFill>
                <a:latin typeface="Times New Roman" pitchFamily="18" charset="0"/>
                <a:cs typeface="Times New Roman" pitchFamily="18" charset="0"/>
              </a:rPr>
              <a:t>e) Descriptive </a:t>
            </a:r>
            <a:r>
              <a:rPr lang="en-US" b="1" i="1" dirty="0">
                <a:solidFill>
                  <a:srgbClr val="C00000"/>
                </a:solidFill>
                <a:latin typeface="Times New Roman" pitchFamily="18" charset="0"/>
                <a:cs typeface="Times New Roman" pitchFamily="18" charset="0"/>
              </a:rPr>
              <a:t>Specifications : </a:t>
            </a:r>
            <a:r>
              <a:rPr lang="en-US" dirty="0" smtClean="0">
                <a:latin typeface="Times New Roman" pitchFamily="18" charset="0"/>
                <a:cs typeface="Times New Roman" pitchFamily="18" charset="0"/>
              </a:rPr>
              <a:t>Specifications which describe </a:t>
            </a:r>
            <a:r>
              <a:rPr lang="en-US" dirty="0">
                <a:latin typeface="Times New Roman" pitchFamily="18" charset="0"/>
                <a:cs typeface="Times New Roman" pitchFamily="18" charset="0"/>
              </a:rPr>
              <a:t>all components of products, </a:t>
            </a:r>
            <a:r>
              <a:rPr lang="en-US" dirty="0" smtClean="0">
                <a:latin typeface="Times New Roman" pitchFamily="18" charset="0"/>
                <a:cs typeface="Times New Roman" pitchFamily="18" charset="0"/>
              </a:rPr>
              <a:t>their arrangements </a:t>
            </a:r>
            <a:r>
              <a:rPr lang="en-US" dirty="0">
                <a:latin typeface="Times New Roman" pitchFamily="18" charset="0"/>
                <a:cs typeface="Times New Roman" pitchFamily="18" charset="0"/>
              </a:rPr>
              <a:t>and methods of assembly, physical and chemical properties, arrangement and relationship of parts and numerous other details.</a:t>
            </a:r>
          </a:p>
          <a:p>
            <a:pPr marL="0" indent="0">
              <a:buNone/>
            </a:pPr>
            <a:r>
              <a:rPr lang="en-US" b="1" i="1" dirty="0" smtClean="0">
                <a:solidFill>
                  <a:srgbClr val="C00000"/>
                </a:solidFill>
                <a:latin typeface="Times New Roman" pitchFamily="18" charset="0"/>
                <a:cs typeface="Times New Roman" pitchFamily="18" charset="0"/>
              </a:rPr>
              <a:t>f) Cash Allowance Specifications: </a:t>
            </a:r>
            <a:r>
              <a:rPr lang="en-US" dirty="0" smtClean="0">
                <a:latin typeface="Times New Roman" pitchFamily="18" charset="0"/>
                <a:cs typeface="Times New Roman" pitchFamily="18" charset="0"/>
              </a:rPr>
              <a:t>Specifications meant to direct bidders to set as idea specified amount of money to be applied to the construction work at the direction of the </a:t>
            </a:r>
            <a:r>
              <a:rPr lang="en-US" dirty="0" err="1" smtClean="0">
                <a:latin typeface="Times New Roman" pitchFamily="18" charset="0"/>
                <a:cs typeface="Times New Roman" pitchFamily="18" charset="0"/>
              </a:rPr>
              <a:t>specifier</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20168273"/>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4. Specification </a:t>
            </a:r>
            <a:r>
              <a:rPr lang="en-US" b="1" dirty="0">
                <a:latin typeface="Times New Roman" pitchFamily="18" charset="0"/>
                <a:cs typeface="Times New Roman" pitchFamily="18" charset="0"/>
              </a:rPr>
              <a:t>Writing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534400" cy="5334000"/>
          </a:xfrm>
        </p:spPr>
        <p:txBody>
          <a:bodyPr>
            <a:normAutofit fontScale="77500" lnSpcReduction="20000"/>
          </a:bodyPr>
          <a:lstStyle/>
          <a:p>
            <a:pPr marL="0" indent="0">
              <a:buNone/>
            </a:pPr>
            <a:r>
              <a:rPr lang="en-US" b="1" dirty="0" smtClean="0">
                <a:latin typeface="Times New Roman" pitchFamily="18" charset="0"/>
                <a:cs typeface="Times New Roman" pitchFamily="18" charset="0"/>
              </a:rPr>
              <a:t> </a:t>
            </a:r>
            <a:r>
              <a:rPr lang="en-US" sz="3600" b="1" i="1" dirty="0" smtClean="0">
                <a:solidFill>
                  <a:srgbClr val="C00000"/>
                </a:solidFill>
                <a:latin typeface="Times New Roman" pitchFamily="18" charset="0"/>
                <a:cs typeface="Times New Roman" pitchFamily="18" charset="0"/>
              </a:rPr>
              <a:t>Planning Specification Writing</a:t>
            </a:r>
            <a:endParaRPr lang="en-US" i="1" dirty="0">
              <a:solidFill>
                <a:srgbClr val="C00000"/>
              </a:solidFill>
              <a:latin typeface="Times New Roman" pitchFamily="18" charset="0"/>
              <a:cs typeface="Times New Roman" pitchFamily="18" charset="0"/>
            </a:endParaRPr>
          </a:p>
          <a:p>
            <a:pPr>
              <a:buFont typeface="Wingdings" pitchFamily="2" charset="2"/>
              <a:buChar char="Ø"/>
            </a:pPr>
            <a:r>
              <a:rPr lang="en-US" dirty="0" smtClean="0">
                <a:latin typeface="Times New Roman" pitchFamily="18" charset="0"/>
                <a:cs typeface="Times New Roman" pitchFamily="18" charset="0"/>
              </a:rPr>
              <a:t>Basically specifications are not to be created; they are prepared based on existing standards, codes, guidelines, and laws</a:t>
            </a:r>
            <a:r>
              <a:rPr lang="en-US" dirty="0">
                <a:latin typeface="Times New Roman" pitchFamily="18" charset="0"/>
                <a:cs typeface="Times New Roman" pitchFamily="18" charset="0"/>
              </a:rPr>
              <a:t>.</a:t>
            </a:r>
          </a:p>
          <a:p>
            <a:pPr>
              <a:buFont typeface="Wingdings" pitchFamily="2" charset="2"/>
              <a:buChar char="Ø"/>
            </a:pPr>
            <a:r>
              <a:rPr lang="en-US" dirty="0" smtClean="0">
                <a:latin typeface="Times New Roman" pitchFamily="18" charset="0"/>
                <a:cs typeface="Times New Roman" pitchFamily="18" charset="0"/>
              </a:rPr>
              <a:t>When planning to write specifications one should start first of all with</a:t>
            </a:r>
            <a:r>
              <a:rPr lang="en-US" dirty="0">
                <a:latin typeface="Times New Roman" pitchFamily="18" charset="0"/>
                <a:cs typeface="Times New Roman" pitchFamily="18" charset="0"/>
              </a:rPr>
              <a:t>:</a:t>
            </a:r>
          </a:p>
          <a:p>
            <a:pPr>
              <a:buFont typeface="Wingdings" pitchFamily="2" charset="2"/>
              <a:buChar char="ü"/>
            </a:pPr>
            <a:r>
              <a:rPr lang="en-US" dirty="0" smtClean="0">
                <a:latin typeface="Times New Roman" pitchFamily="18" charset="0"/>
                <a:cs typeface="Times New Roman" pitchFamily="18" charset="0"/>
              </a:rPr>
              <a:t>An </a:t>
            </a:r>
            <a:r>
              <a:rPr lang="en-US" b="1" i="1" dirty="0" smtClean="0">
                <a:solidFill>
                  <a:srgbClr val="C00000"/>
                </a:solidFill>
                <a:latin typeface="Times New Roman" pitchFamily="18" charset="0"/>
                <a:cs typeface="Times New Roman" pitchFamily="18" charset="0"/>
              </a:rPr>
              <a:t>over all analysis of the work</a:t>
            </a:r>
            <a:r>
              <a:rPr lang="en-US"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to bed one</a:t>
            </a:r>
            <a:r>
              <a:rPr lang="en-US" dirty="0">
                <a:latin typeface="Times New Roman" pitchFamily="18" charset="0"/>
                <a:cs typeface="Times New Roman" pitchFamily="18" charset="0"/>
              </a:rPr>
              <a:t>;</a:t>
            </a:r>
          </a:p>
          <a:p>
            <a:pPr>
              <a:buFont typeface="Wingdings" pitchFamily="2" charset="2"/>
              <a:buChar char="ü"/>
            </a:pPr>
            <a:r>
              <a:rPr lang="en-US" dirty="0" smtClean="0">
                <a:latin typeface="Times New Roman" pitchFamily="18" charset="0"/>
                <a:cs typeface="Times New Roman" pitchFamily="18" charset="0"/>
              </a:rPr>
              <a:t>The </a:t>
            </a:r>
            <a:r>
              <a:rPr lang="en-US" b="1" i="1" dirty="0" smtClean="0">
                <a:solidFill>
                  <a:srgbClr val="C00000"/>
                </a:solidFill>
                <a:latin typeface="Times New Roman" pitchFamily="18" charset="0"/>
                <a:cs typeface="Times New Roman" pitchFamily="18" charset="0"/>
              </a:rPr>
              <a:t>requirements necessary</a:t>
            </a:r>
            <a:r>
              <a:rPr lang="en-US"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to achieve the required level of quality</a:t>
            </a:r>
            <a:r>
              <a:rPr lang="en-US" dirty="0">
                <a:latin typeface="Times New Roman" pitchFamily="18" charset="0"/>
                <a:cs typeface="Times New Roman" pitchFamily="18" charset="0"/>
              </a:rPr>
              <a:t>;</a:t>
            </a:r>
          </a:p>
          <a:p>
            <a:pPr>
              <a:buFont typeface="Wingdings" pitchFamily="2" charset="2"/>
              <a:buChar char="ü"/>
            </a:pPr>
            <a:r>
              <a:rPr lang="en-US" b="1" i="1" dirty="0" smtClean="0">
                <a:solidFill>
                  <a:srgbClr val="C00000"/>
                </a:solidFill>
                <a:latin typeface="Times New Roman" pitchFamily="18" charset="0"/>
                <a:cs typeface="Times New Roman" pitchFamily="18" charset="0"/>
              </a:rPr>
              <a:t>Conditions</a:t>
            </a:r>
            <a:r>
              <a:rPr lang="en-US"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under which it must be done</a:t>
            </a:r>
            <a:r>
              <a:rPr lang="en-US" dirty="0">
                <a:latin typeface="Times New Roman" pitchFamily="18" charset="0"/>
                <a:cs typeface="Times New Roman" pitchFamily="18" charset="0"/>
              </a:rPr>
              <a:t>;</a:t>
            </a:r>
          </a:p>
          <a:p>
            <a:pPr>
              <a:buFont typeface="Wingdings" pitchFamily="2" charset="2"/>
              <a:buChar char="ü"/>
            </a:pPr>
            <a:r>
              <a:rPr lang="en-US" b="1" i="1" dirty="0" smtClean="0">
                <a:solidFill>
                  <a:srgbClr val="C00000"/>
                </a:solidFill>
                <a:latin typeface="Times New Roman" pitchFamily="18" charset="0"/>
                <a:cs typeface="Times New Roman" pitchFamily="18" charset="0"/>
              </a:rPr>
              <a:t>Materials required</a:t>
            </a:r>
            <a:r>
              <a:rPr lang="en-US" dirty="0" smtClean="0">
                <a:latin typeface="Times New Roman" pitchFamily="18" charset="0"/>
                <a:cs typeface="Times New Roman" pitchFamily="18" charset="0"/>
              </a:rPr>
              <a:t>; and</a:t>
            </a:r>
            <a:endParaRPr lang="en-US" dirty="0">
              <a:latin typeface="Times New Roman" pitchFamily="18" charset="0"/>
              <a:cs typeface="Times New Roman" pitchFamily="18" charset="0"/>
            </a:endParaRPr>
          </a:p>
          <a:p>
            <a:pPr>
              <a:buFont typeface="Wingdings" pitchFamily="2" charset="2"/>
              <a:buChar char="ü"/>
            </a:pPr>
            <a:r>
              <a:rPr lang="en-US" b="1" i="1" dirty="0" smtClean="0">
                <a:solidFill>
                  <a:srgbClr val="C00000"/>
                </a:solidFill>
                <a:latin typeface="Times New Roman" pitchFamily="18" charset="0"/>
                <a:cs typeface="Times New Roman" pitchFamily="18" charset="0"/>
              </a:rPr>
              <a:t>Details</a:t>
            </a:r>
            <a:r>
              <a:rPr lang="en-US"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of the construction</a:t>
            </a:r>
            <a:r>
              <a:rPr lang="en-US" dirty="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Hence </a:t>
            </a:r>
            <a:r>
              <a:rPr lang="en-US" b="1" i="1" dirty="0" smtClean="0">
                <a:solidFill>
                  <a:srgbClr val="C00000"/>
                </a:solidFill>
                <a:latin typeface="Times New Roman" pitchFamily="18" charset="0"/>
                <a:cs typeface="Times New Roman" pitchFamily="18" charset="0"/>
              </a:rPr>
              <a:t>preparing an outline </a:t>
            </a:r>
            <a:r>
              <a:rPr lang="en-US" dirty="0" smtClean="0">
                <a:latin typeface="Times New Roman" pitchFamily="18" charset="0"/>
                <a:cs typeface="Times New Roman" pitchFamily="18" charset="0"/>
              </a:rPr>
              <a:t>of the details of the work is the first step in writing a good specification</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749406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lgn="l"/>
            <a:r>
              <a:rPr lang="en-US" dirty="0" smtClean="0">
                <a:latin typeface="Times New Roman" pitchFamily="18" charset="0"/>
                <a:cs typeface="Times New Roman" pitchFamily="18" charset="0"/>
              </a:rPr>
              <a:t>Conti</a:t>
            </a:r>
            <a:r>
              <a:rPr lang="en-US" dirty="0" smtClean="0"/>
              <a:t>…</a:t>
            </a:r>
            <a:endParaRPr lang="en-US" dirty="0"/>
          </a:p>
        </p:txBody>
      </p:sp>
      <p:sp>
        <p:nvSpPr>
          <p:cNvPr id="3" name="Content Placeholder 2"/>
          <p:cNvSpPr>
            <a:spLocks noGrp="1"/>
          </p:cNvSpPr>
          <p:nvPr>
            <p:ph idx="1"/>
          </p:nvPr>
        </p:nvSpPr>
        <p:spPr>
          <a:xfrm>
            <a:off x="228600" y="838200"/>
            <a:ext cx="8915400" cy="6019800"/>
          </a:xfrm>
        </p:spPr>
        <p:txBody>
          <a:bodyPr>
            <a:noAutofit/>
          </a:bodyPr>
          <a:lstStyle/>
          <a:p>
            <a:pPr marL="0" indent="0">
              <a:buNone/>
            </a:pPr>
            <a:r>
              <a:rPr lang="en-US" sz="2800" b="1" i="1" dirty="0" smtClean="0">
                <a:solidFill>
                  <a:srgbClr val="C00000"/>
                </a:solidFill>
                <a:latin typeface="Times New Roman" pitchFamily="18" charset="0"/>
                <a:cs typeface="Times New Roman" pitchFamily="18" charset="0"/>
              </a:rPr>
              <a:t>2 Considerations </a:t>
            </a:r>
            <a:r>
              <a:rPr lang="en-US" sz="2800" b="1" i="1" dirty="0">
                <a:solidFill>
                  <a:srgbClr val="C00000"/>
                </a:solidFill>
                <a:latin typeface="Times New Roman" pitchFamily="18" charset="0"/>
                <a:cs typeface="Times New Roman" pitchFamily="18" charset="0"/>
              </a:rPr>
              <a:t>in Specification Writing</a:t>
            </a:r>
          </a:p>
          <a:p>
            <a:pPr>
              <a:buFont typeface="Wingdings" pitchFamily="2" charset="2"/>
              <a:buChar char="Ø"/>
            </a:pPr>
            <a:r>
              <a:rPr lang="en-US" sz="2400" dirty="0" smtClean="0">
                <a:latin typeface="Times New Roman" pitchFamily="18" charset="0"/>
                <a:cs typeface="Times New Roman" pitchFamily="18" charset="0"/>
              </a:rPr>
              <a:t>Specification writing embodies certain methods of presenting information and instructions</a:t>
            </a:r>
            <a:r>
              <a:rPr lang="en-US" sz="2400" dirty="0">
                <a:latin typeface="Times New Roman" pitchFamily="18" charset="0"/>
                <a:cs typeface="Times New Roman" pitchFamily="18" charset="0"/>
              </a:rPr>
              <a:t>.</a:t>
            </a:r>
          </a:p>
          <a:p>
            <a:pPr>
              <a:buFont typeface="Wingdings" pitchFamily="2" charset="2"/>
              <a:buChar char="Ø"/>
            </a:pPr>
            <a:r>
              <a:rPr lang="en-US" sz="2400" dirty="0" smtClean="0">
                <a:latin typeface="Times New Roman" pitchFamily="18" charset="0"/>
                <a:cs typeface="Times New Roman" pitchFamily="18" charset="0"/>
              </a:rPr>
              <a:t>When specifications </a:t>
            </a:r>
            <a:r>
              <a:rPr lang="en-US" sz="2400" dirty="0">
                <a:latin typeface="Times New Roman" pitchFamily="18" charset="0"/>
                <a:cs typeface="Times New Roman" pitchFamily="18" charset="0"/>
              </a:rPr>
              <a:t>are to be written, the following shall be taken to considerations:</a:t>
            </a:r>
          </a:p>
          <a:p>
            <a:pPr marL="0" indent="0">
              <a:buNone/>
            </a:pPr>
            <a:r>
              <a:rPr lang="en-US" sz="2400" dirty="0" smtClean="0">
                <a:latin typeface="Times New Roman" pitchFamily="18" charset="0"/>
                <a:cs typeface="Times New Roman" pitchFamily="18" charset="0"/>
              </a:rPr>
              <a:t>a. Specification </a:t>
            </a:r>
            <a:r>
              <a:rPr lang="en-US" sz="2400" dirty="0">
                <a:latin typeface="Times New Roman" pitchFamily="18" charset="0"/>
                <a:cs typeface="Times New Roman" pitchFamily="18" charset="0"/>
              </a:rPr>
              <a:t>writing require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0">
              <a:buNone/>
            </a:pPr>
            <a:r>
              <a:rPr lang="en-US" sz="2400" b="1" i="1" dirty="0" smtClean="0">
                <a:latin typeface="Times New Roman" pitchFamily="18" charset="0"/>
                <a:cs typeface="Times New Roman" pitchFamily="18" charset="0"/>
              </a:rPr>
              <a:t>i</a:t>
            </a:r>
            <a:r>
              <a:rPr lang="en-US" sz="2400" b="1" i="1" dirty="0" smtClean="0">
                <a:solidFill>
                  <a:srgbClr val="C00000"/>
                </a:solidFill>
                <a:latin typeface="Times New Roman" pitchFamily="18" charset="0"/>
                <a:cs typeface="Times New Roman" pitchFamily="18" charset="0"/>
              </a:rPr>
              <a:t>. Visualization </a:t>
            </a:r>
            <a:r>
              <a:rPr lang="en-US" sz="2400" dirty="0">
                <a:latin typeface="Times New Roman" pitchFamily="18" charset="0"/>
                <a:cs typeface="Times New Roman" pitchFamily="18" charset="0"/>
              </a:rPr>
              <a:t>(Having clear picture of the system</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0">
              <a:buNone/>
            </a:pPr>
            <a:r>
              <a:rPr lang="en-US" sz="2400" b="1" i="1" dirty="0" smtClean="0">
                <a:latin typeface="Times New Roman" pitchFamily="18" charset="0"/>
                <a:cs typeface="Times New Roman" pitchFamily="18" charset="0"/>
              </a:rPr>
              <a:t>ii</a:t>
            </a:r>
            <a:r>
              <a:rPr lang="en-US" sz="2400" b="1" i="1" dirty="0" smtClean="0">
                <a:solidFill>
                  <a:srgbClr val="C00000"/>
                </a:solidFill>
                <a:latin typeface="Times New Roman" pitchFamily="18" charset="0"/>
                <a:cs typeface="Times New Roman" pitchFamily="18" charset="0"/>
              </a:rPr>
              <a:t>. Research </a:t>
            </a:r>
            <a:r>
              <a:rPr lang="en-US" sz="2400" dirty="0">
                <a:latin typeface="Times New Roman" pitchFamily="18" charset="0"/>
                <a:cs typeface="Times New Roman" pitchFamily="18" charset="0"/>
              </a:rPr>
              <a:t>(to know </a:t>
            </a:r>
            <a:r>
              <a:rPr lang="en-US" sz="2400" dirty="0" smtClean="0">
                <a:latin typeface="Times New Roman" pitchFamily="18" charset="0"/>
                <a:cs typeface="Times New Roman" pitchFamily="18" charset="0"/>
              </a:rPr>
              <a:t>the legal </a:t>
            </a:r>
            <a:r>
              <a:rPr lang="en-US" sz="2400" dirty="0">
                <a:latin typeface="Times New Roman" pitchFamily="18" charset="0"/>
                <a:cs typeface="Times New Roman" pitchFamily="18" charset="0"/>
              </a:rPr>
              <a:t>impact correctly</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0">
              <a:buNone/>
            </a:pPr>
            <a:r>
              <a:rPr lang="en-US" sz="2400" b="1" i="1" dirty="0" smtClean="0">
                <a:latin typeface="Times New Roman" pitchFamily="18" charset="0"/>
                <a:cs typeface="Times New Roman" pitchFamily="18" charset="0"/>
              </a:rPr>
              <a:t>iii. </a:t>
            </a:r>
            <a:r>
              <a:rPr lang="en-US" sz="2400" b="1" i="1" dirty="0">
                <a:solidFill>
                  <a:srgbClr val="C00000"/>
                </a:solidFill>
                <a:latin typeface="Times New Roman" pitchFamily="18" charset="0"/>
                <a:cs typeface="Times New Roman" pitchFamily="18" charset="0"/>
              </a:rPr>
              <a:t>Clear thinking </a:t>
            </a:r>
            <a:r>
              <a:rPr lang="en-US" sz="2400" dirty="0" smtClean="0">
                <a:latin typeface="Times New Roman" pitchFamily="18" charset="0"/>
                <a:cs typeface="Times New Roman" pitchFamily="18" charset="0"/>
              </a:rPr>
              <a:t>(understanding things directly without misleading)</a:t>
            </a:r>
            <a:r>
              <a:rPr lang="en-US" sz="2400" dirty="0">
                <a:latin typeface="Times New Roman" pitchFamily="18" charset="0"/>
                <a:cs typeface="Times New Roman" pitchFamily="18" charset="0"/>
              </a:rPr>
              <a:t> </a:t>
            </a:r>
          </a:p>
          <a:p>
            <a:pPr marL="0" indent="0">
              <a:buNone/>
            </a:pPr>
            <a:r>
              <a:rPr lang="en-US" sz="2400" b="1" i="1" dirty="0" smtClean="0">
                <a:latin typeface="Times New Roman" pitchFamily="18" charset="0"/>
                <a:cs typeface="Times New Roman" pitchFamily="18" charset="0"/>
              </a:rPr>
              <a:t>iv. </a:t>
            </a:r>
            <a:r>
              <a:rPr lang="en-US" sz="2400" b="1" i="1" dirty="0">
                <a:solidFill>
                  <a:srgbClr val="C00000"/>
                </a:solidFill>
                <a:latin typeface="Times New Roman" pitchFamily="18" charset="0"/>
                <a:cs typeface="Times New Roman" pitchFamily="18" charset="0"/>
              </a:rPr>
              <a:t>Organizing</a:t>
            </a:r>
            <a:r>
              <a:rPr lang="en-US" sz="2400" b="1" i="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(organizing what we know to write the specification)</a:t>
            </a:r>
          </a:p>
          <a:p>
            <a:pPr marL="0" indent="0">
              <a:buNone/>
            </a:pPr>
            <a:r>
              <a:rPr lang="en-US" sz="2400" dirty="0">
                <a:latin typeface="Times New Roman" pitchFamily="18" charset="0"/>
                <a:cs typeface="Times New Roman" pitchFamily="18" charset="0"/>
              </a:rPr>
              <a:t>b. </a:t>
            </a:r>
            <a:r>
              <a:rPr lang="en-US" sz="2400" dirty="0" smtClean="0">
                <a:latin typeface="Times New Roman" pitchFamily="18" charset="0"/>
                <a:cs typeface="Times New Roman" pitchFamily="18" charset="0"/>
              </a:rPr>
              <a:t>Specification writing </a:t>
            </a:r>
            <a:r>
              <a:rPr lang="en-US" sz="2400" b="1" i="1" dirty="0">
                <a:solidFill>
                  <a:srgbClr val="C00000"/>
                </a:solidFill>
                <a:latin typeface="Times New Roman" pitchFamily="18" charset="0"/>
                <a:cs typeface="Times New Roman" pitchFamily="18" charset="0"/>
              </a:rPr>
              <a:t>requires professional ability </a:t>
            </a:r>
            <a:r>
              <a:rPr lang="en-US" sz="2400" dirty="0" smtClean="0">
                <a:latin typeface="Times New Roman" pitchFamily="18" charset="0"/>
                <a:cs typeface="Times New Roman" pitchFamily="18" charset="0"/>
              </a:rPr>
              <a:t>to read drawings.</a:t>
            </a:r>
          </a:p>
          <a:p>
            <a:pPr marL="0" indent="0">
              <a:buNone/>
            </a:pPr>
            <a:r>
              <a:rPr lang="en-US" sz="2400" dirty="0" smtClean="0">
                <a:latin typeface="Times New Roman" pitchFamily="18" charset="0"/>
                <a:cs typeface="Times New Roman" pitchFamily="18" charset="0"/>
              </a:rPr>
              <a:t>c</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Specification writing </a:t>
            </a:r>
            <a:r>
              <a:rPr lang="en-US" sz="2400" b="1" i="1" dirty="0">
                <a:solidFill>
                  <a:srgbClr val="C00000"/>
                </a:solidFill>
                <a:latin typeface="Times New Roman" pitchFamily="18" charset="0"/>
                <a:cs typeface="Times New Roman" pitchFamily="18" charset="0"/>
              </a:rPr>
              <a:t>require wide knowledge </a:t>
            </a:r>
            <a:r>
              <a:rPr lang="en-US" sz="2400" dirty="0">
                <a:latin typeface="Times New Roman" pitchFamily="18" charset="0"/>
                <a:cs typeface="Times New Roman" pitchFamily="18" charset="0"/>
              </a:rPr>
              <a:t>of the </a:t>
            </a:r>
            <a:r>
              <a:rPr lang="en-US" sz="2400" b="1" i="1" dirty="0">
                <a:solidFill>
                  <a:srgbClr val="C00000"/>
                </a:solidFill>
                <a:latin typeface="Times New Roman" pitchFamily="18" charset="0"/>
                <a:cs typeface="Times New Roman" pitchFamily="18" charset="0"/>
              </a:rPr>
              <a:t>construction materials, various levels of workmanship, different construction </a:t>
            </a:r>
            <a:r>
              <a:rPr lang="en-US" sz="2400" b="1" i="1" dirty="0" err="1">
                <a:solidFill>
                  <a:srgbClr val="C00000"/>
                </a:solidFill>
                <a:latin typeface="Times New Roman" pitchFamily="18" charset="0"/>
                <a:cs typeface="Times New Roman" pitchFamily="18" charset="0"/>
              </a:rPr>
              <a:t>equipments</a:t>
            </a:r>
            <a:r>
              <a:rPr lang="en-US" sz="2400" b="1" i="1" dirty="0">
                <a:solidFill>
                  <a:srgbClr val="C00000"/>
                </a:solidFill>
                <a:latin typeface="Times New Roman" pitchFamily="18" charset="0"/>
                <a:cs typeface="Times New Roman" pitchFamily="18" charset="0"/>
              </a:rPr>
              <a:t> </a:t>
            </a:r>
            <a:r>
              <a:rPr lang="en-US" sz="2400" dirty="0">
                <a:latin typeface="Times New Roman" pitchFamily="18" charset="0"/>
                <a:cs typeface="Times New Roman" pitchFamily="18" charset="0"/>
              </a:rPr>
              <a:t>and </a:t>
            </a:r>
            <a:r>
              <a:rPr lang="en-US" sz="2400" b="1" i="1" dirty="0">
                <a:solidFill>
                  <a:srgbClr val="C00000"/>
                </a:solidFill>
                <a:latin typeface="Times New Roman" pitchFamily="18" charset="0"/>
                <a:cs typeface="Times New Roman" pitchFamily="18" charset="0"/>
              </a:rPr>
              <a:t>method</a:t>
            </a:r>
            <a:r>
              <a:rPr lang="en-US" sz="2800" b="1" i="1" dirty="0">
                <a:solidFill>
                  <a:srgbClr val="C00000"/>
                </a:solidFill>
                <a:latin typeface="Times New Roman" pitchFamily="18" charset="0"/>
                <a:cs typeface="Times New Roman" pitchFamily="18" charset="0"/>
              </a:rPr>
              <a:t> </a:t>
            </a:r>
            <a:r>
              <a:rPr lang="en-US" sz="2400" b="1" i="1" dirty="0">
                <a:solidFill>
                  <a:srgbClr val="C00000"/>
                </a:solidFill>
                <a:latin typeface="Times New Roman" pitchFamily="18" charset="0"/>
                <a:cs typeface="Times New Roman" pitchFamily="18" charset="0"/>
              </a:rPr>
              <a:t>of</a:t>
            </a:r>
            <a:r>
              <a:rPr lang="en-US" sz="2800" b="1" i="1" dirty="0">
                <a:solidFill>
                  <a:srgbClr val="C00000"/>
                </a:solidFill>
                <a:latin typeface="Times New Roman" pitchFamily="18" charset="0"/>
                <a:cs typeface="Times New Roman" pitchFamily="18" charset="0"/>
              </a:rPr>
              <a:t> </a:t>
            </a:r>
            <a:r>
              <a:rPr lang="en-US" sz="2400" b="1" i="1" dirty="0">
                <a:solidFill>
                  <a:srgbClr val="C00000"/>
                </a:solidFill>
                <a:latin typeface="Times New Roman" pitchFamily="18" charset="0"/>
                <a:cs typeface="Times New Roman" pitchFamily="18" charset="0"/>
              </a:rPr>
              <a:t>construction</a:t>
            </a:r>
            <a:r>
              <a:rPr lang="en-US" sz="2800" b="1" i="1" dirty="0">
                <a:solidFill>
                  <a:srgbClr val="C00000"/>
                </a:solidFill>
                <a:latin typeface="Times New Roman" pitchFamily="18" charset="0"/>
                <a:cs typeface="Times New Roman" pitchFamily="18" charset="0"/>
              </a:rPr>
              <a:t> </a:t>
            </a:r>
            <a:r>
              <a:rPr lang="en-US" sz="2400" dirty="0">
                <a:latin typeface="Times New Roman" pitchFamily="18" charset="0"/>
                <a:cs typeface="Times New Roman" pitchFamily="18" charset="0"/>
              </a:rPr>
              <a:t>to be employed</a:t>
            </a:r>
          </a:p>
        </p:txBody>
      </p:sp>
    </p:spTree>
    <p:extLst>
      <p:ext uri="{BB962C8B-B14F-4D97-AF65-F5344CB8AC3E}">
        <p14:creationId xmlns:p14="http://schemas.microsoft.com/office/powerpoint/2010/main" val="2100961095"/>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152400" y="762000"/>
            <a:ext cx="8915400" cy="6096000"/>
          </a:xfrm>
        </p:spPr>
        <p:txBody>
          <a:bodyPr>
            <a:noAutofit/>
          </a:bodyPr>
          <a:lstStyle/>
          <a:p>
            <a:pPr marL="0" indent="0">
              <a:buNone/>
            </a:pPr>
            <a:r>
              <a:rPr lang="en-US" sz="2800" dirty="0" smtClean="0">
                <a:latin typeface="Times New Roman" pitchFamily="18" charset="0"/>
                <a:cs typeface="Times New Roman" pitchFamily="18" charset="0"/>
              </a:rPr>
              <a:t>d. </a:t>
            </a:r>
            <a:r>
              <a:rPr lang="en-US" sz="2400" dirty="0" smtClean="0">
                <a:latin typeface="Times New Roman" pitchFamily="18" charset="0"/>
                <a:cs typeface="Times New Roman" pitchFamily="18" charset="0"/>
              </a:rPr>
              <a:t>Specifications </a:t>
            </a:r>
            <a:r>
              <a:rPr lang="en-US" sz="2400" b="1" i="1" dirty="0">
                <a:solidFill>
                  <a:srgbClr val="C00000"/>
                </a:solidFill>
                <a:latin typeface="Times New Roman" pitchFamily="18" charset="0"/>
                <a:cs typeface="Times New Roman" pitchFamily="18" charset="0"/>
              </a:rPr>
              <a:t>use simple and clear language </a:t>
            </a:r>
            <a:r>
              <a:rPr lang="en-US" sz="2400" dirty="0">
                <a:latin typeface="Times New Roman" pitchFamily="18" charset="0"/>
                <a:cs typeface="Times New Roman" pitchFamily="18" charset="0"/>
              </a:rPr>
              <a:t>such that it can </a:t>
            </a:r>
            <a:r>
              <a:rPr lang="en-US" sz="2400" dirty="0" smtClean="0">
                <a:latin typeface="Times New Roman" pitchFamily="18" charset="0"/>
                <a:cs typeface="Times New Roman" pitchFamily="18" charset="0"/>
              </a:rPr>
              <a:t>readily be </a:t>
            </a:r>
            <a:r>
              <a:rPr lang="en-US" sz="2400" dirty="0">
                <a:latin typeface="Times New Roman" pitchFamily="18" charset="0"/>
                <a:cs typeface="Times New Roman" pitchFamily="18" charset="0"/>
              </a:rPr>
              <a:t>understood.</a:t>
            </a:r>
          </a:p>
          <a:p>
            <a:pPr marL="0" indent="0">
              <a:buNone/>
            </a:pPr>
            <a:r>
              <a:rPr lang="en-US" sz="2800" dirty="0" smtClean="0">
                <a:latin typeface="Times New Roman" pitchFamily="18" charset="0"/>
                <a:cs typeface="Times New Roman" pitchFamily="18" charset="0"/>
              </a:rPr>
              <a:t>e. </a:t>
            </a:r>
            <a:r>
              <a:rPr lang="en-US" sz="2400" dirty="0" smtClean="0">
                <a:latin typeface="Times New Roman" pitchFamily="18" charset="0"/>
                <a:cs typeface="Times New Roman" pitchFamily="18" charset="0"/>
              </a:rPr>
              <a:t>Specifications </a:t>
            </a:r>
            <a:r>
              <a:rPr lang="en-US" sz="2400" dirty="0">
                <a:latin typeface="Times New Roman" pitchFamily="18" charset="0"/>
                <a:cs typeface="Times New Roman" pitchFamily="18" charset="0"/>
              </a:rPr>
              <a:t>shall be </a:t>
            </a:r>
            <a:r>
              <a:rPr lang="en-US" sz="2400" b="1" i="1" dirty="0">
                <a:solidFill>
                  <a:srgbClr val="C00000"/>
                </a:solidFill>
                <a:latin typeface="Times New Roman" pitchFamily="18" charset="0"/>
                <a:cs typeface="Times New Roman" pitchFamily="18" charset="0"/>
              </a:rPr>
              <a:t>brief and shor</a:t>
            </a:r>
            <a:r>
              <a:rPr lang="en-US" sz="2400" b="1" i="1" dirty="0">
                <a:latin typeface="Times New Roman" pitchFamily="18" charset="0"/>
                <a:cs typeface="Times New Roman" pitchFamily="18" charset="0"/>
              </a:rPr>
              <a:t>t </a:t>
            </a:r>
            <a:r>
              <a:rPr lang="en-US" sz="2400" dirty="0">
                <a:latin typeface="Times New Roman" pitchFamily="18" charset="0"/>
                <a:cs typeface="Times New Roman" pitchFamily="18" charset="0"/>
              </a:rPr>
              <a:t>as </a:t>
            </a:r>
            <a:r>
              <a:rPr lang="en-US" sz="2400" dirty="0" smtClean="0">
                <a:latin typeface="Times New Roman" pitchFamily="18" charset="0"/>
                <a:cs typeface="Times New Roman" pitchFamily="18" charset="0"/>
              </a:rPr>
              <a:t>much as </a:t>
            </a:r>
            <a:r>
              <a:rPr lang="en-US" sz="2400" dirty="0">
                <a:latin typeface="Times New Roman" pitchFamily="18" charset="0"/>
                <a:cs typeface="Times New Roman" pitchFamily="18" charset="0"/>
              </a:rPr>
              <a:t>possible (avoid long sentences without punctuation)</a:t>
            </a:r>
          </a:p>
          <a:p>
            <a:pPr marL="0" indent="0">
              <a:buNone/>
            </a:pPr>
            <a:r>
              <a:rPr lang="en-US" sz="2800" dirty="0" smtClean="0">
                <a:latin typeface="Times New Roman" pitchFamily="18" charset="0"/>
                <a:cs typeface="Times New Roman" pitchFamily="18" charset="0"/>
              </a:rPr>
              <a:t>f. </a:t>
            </a:r>
            <a:r>
              <a:rPr lang="en-US" sz="2400" dirty="0" smtClean="0">
                <a:latin typeface="Times New Roman" pitchFamily="18" charset="0"/>
                <a:cs typeface="Times New Roman" pitchFamily="18" charset="0"/>
              </a:rPr>
              <a:t>Specifications </a:t>
            </a:r>
            <a:r>
              <a:rPr lang="en-US" sz="2400" dirty="0">
                <a:latin typeface="Times New Roman" pitchFamily="18" charset="0"/>
                <a:cs typeface="Times New Roman" pitchFamily="18" charset="0"/>
              </a:rPr>
              <a:t>shall include </a:t>
            </a:r>
            <a:r>
              <a:rPr lang="en-US" sz="2400" b="1" i="1" dirty="0">
                <a:solidFill>
                  <a:srgbClr val="C00000"/>
                </a:solidFill>
                <a:latin typeface="Times New Roman" pitchFamily="18" charset="0"/>
                <a:cs typeface="Times New Roman" pitchFamily="18" charset="0"/>
              </a:rPr>
              <a:t>all items affecting the cost </a:t>
            </a:r>
            <a:r>
              <a:rPr lang="en-US" sz="2400" dirty="0">
                <a:latin typeface="Times New Roman" pitchFamily="18" charset="0"/>
                <a:cs typeface="Times New Roman" pitchFamily="18" charset="0"/>
              </a:rPr>
              <a:t>of the work.</a:t>
            </a:r>
          </a:p>
          <a:p>
            <a:pPr marL="0" indent="0">
              <a:buNone/>
            </a:pPr>
            <a:r>
              <a:rPr lang="en-US" sz="2800" dirty="0" smtClean="0">
                <a:latin typeface="Times New Roman" pitchFamily="18" charset="0"/>
                <a:cs typeface="Times New Roman" pitchFamily="18" charset="0"/>
              </a:rPr>
              <a:t>g. </a:t>
            </a:r>
            <a:r>
              <a:rPr lang="en-US" sz="2400" dirty="0" smtClean="0">
                <a:latin typeface="Times New Roman" pitchFamily="18" charset="0"/>
                <a:cs typeface="Times New Roman" pitchFamily="18" charset="0"/>
              </a:rPr>
              <a:t>Specifications </a:t>
            </a:r>
            <a:r>
              <a:rPr lang="en-US" sz="2400" b="1" i="1" dirty="0">
                <a:solidFill>
                  <a:srgbClr val="C00000"/>
                </a:solidFill>
                <a:latin typeface="Times New Roman" pitchFamily="18" charset="0"/>
                <a:cs typeface="Times New Roman" pitchFamily="18" charset="0"/>
              </a:rPr>
              <a:t>shall be fair </a:t>
            </a:r>
            <a:r>
              <a:rPr lang="en-US" sz="2400" dirty="0">
                <a:latin typeface="Times New Roman" pitchFamily="18" charset="0"/>
                <a:cs typeface="Times New Roman" pitchFamily="18" charset="0"/>
              </a:rPr>
              <a:t>and do not attempt to throw all the risks  and  responsibilities  on  one  of  the  parties  signing  the contract.</a:t>
            </a:r>
          </a:p>
          <a:p>
            <a:pPr marL="0" indent="0">
              <a:buNone/>
            </a:pPr>
            <a:r>
              <a:rPr lang="en-US" sz="2800" dirty="0" smtClean="0">
                <a:latin typeface="Times New Roman" pitchFamily="18" charset="0"/>
                <a:cs typeface="Times New Roman" pitchFamily="18" charset="0"/>
              </a:rPr>
              <a:t>h</a:t>
            </a:r>
            <a:r>
              <a:rPr lang="en-US" sz="2400" dirty="0" smtClean="0">
                <a:latin typeface="Times New Roman" pitchFamily="18" charset="0"/>
                <a:cs typeface="Times New Roman" pitchFamily="18" charset="0"/>
              </a:rPr>
              <a:t>. Specifications  </a:t>
            </a:r>
            <a:r>
              <a:rPr lang="en-US" sz="2400" b="1" i="1" dirty="0">
                <a:solidFill>
                  <a:srgbClr val="C00000"/>
                </a:solidFill>
                <a:latin typeface="Times New Roman" pitchFamily="18" charset="0"/>
                <a:cs typeface="Times New Roman" pitchFamily="18" charset="0"/>
              </a:rPr>
              <a:t>shall avoid repetition</a:t>
            </a:r>
            <a:r>
              <a:rPr lang="en-US" sz="2400" b="1" i="1" dirty="0">
                <a:latin typeface="Times New Roman" pitchFamily="18" charset="0"/>
                <a:cs typeface="Times New Roman" pitchFamily="18" charset="0"/>
              </a:rPr>
              <a:t> </a:t>
            </a:r>
            <a:r>
              <a:rPr lang="en-US" sz="2400" dirty="0">
                <a:latin typeface="Times New Roman" pitchFamily="18" charset="0"/>
                <a:cs typeface="Times New Roman" pitchFamily="18" charset="0"/>
              </a:rPr>
              <a:t>of information  shown on drawings to avoid mistakes and duplication within the specification drawings.</a:t>
            </a:r>
          </a:p>
          <a:p>
            <a:pPr marL="0" indent="0">
              <a:buNone/>
            </a:pPr>
            <a:r>
              <a:rPr lang="en-US" sz="2800" dirty="0">
                <a:latin typeface="Times New Roman" pitchFamily="18" charset="0"/>
                <a:cs typeface="Times New Roman" pitchFamily="18" charset="0"/>
              </a:rPr>
              <a:t>i. </a:t>
            </a:r>
            <a:r>
              <a:rPr lang="en-US" sz="2400" dirty="0" smtClean="0">
                <a:latin typeface="Times New Roman" pitchFamily="18" charset="0"/>
                <a:cs typeface="Times New Roman" pitchFamily="18" charset="0"/>
              </a:rPr>
              <a:t>Specification  </a:t>
            </a:r>
            <a:r>
              <a:rPr lang="en-US" sz="2400" b="1" i="1" dirty="0">
                <a:solidFill>
                  <a:srgbClr val="C00000"/>
                </a:solidFill>
                <a:latin typeface="Times New Roman" pitchFamily="18" charset="0"/>
                <a:cs typeface="Times New Roman" pitchFamily="18" charset="0"/>
              </a:rPr>
              <a:t>shall  not  include  inapplicable  text  </a:t>
            </a:r>
            <a:r>
              <a:rPr lang="en-US" sz="2400" dirty="0">
                <a:latin typeface="Times New Roman" pitchFamily="18" charset="0"/>
                <a:cs typeface="Times New Roman" pitchFamily="18" charset="0"/>
              </a:rPr>
              <a:t>and  do  not specify the impossible or anything not intended to be enforced.</a:t>
            </a:r>
          </a:p>
          <a:p>
            <a:pPr marL="0" indent="0">
              <a:buNone/>
            </a:pPr>
            <a:endParaRPr lang="en-US" sz="24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8711460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997"/>
            <a:ext cx="8229600" cy="639762"/>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152400" y="685800"/>
            <a:ext cx="8839200" cy="6172200"/>
          </a:xfrm>
        </p:spPr>
        <p:txBody>
          <a:bodyPr>
            <a:noAutofit/>
          </a:bodyPr>
          <a:lstStyle/>
          <a:p>
            <a:pPr marL="0" indent="0">
              <a:buNone/>
            </a:pPr>
            <a:r>
              <a:rPr lang="en-US" sz="2800" b="1" i="1" dirty="0" smtClean="0">
                <a:solidFill>
                  <a:srgbClr val="C00000"/>
                </a:solidFill>
                <a:latin typeface="Times New Roman" pitchFamily="18" charset="0"/>
                <a:cs typeface="Times New Roman" pitchFamily="18" charset="0"/>
              </a:rPr>
              <a:t>References </a:t>
            </a:r>
            <a:r>
              <a:rPr lang="en-US" sz="2800" b="1" i="1" dirty="0">
                <a:solidFill>
                  <a:srgbClr val="C00000"/>
                </a:solidFill>
                <a:latin typeface="Times New Roman" pitchFamily="18" charset="0"/>
                <a:cs typeface="Times New Roman" pitchFamily="18" charset="0"/>
              </a:rPr>
              <a:t>for Specification </a:t>
            </a:r>
            <a:r>
              <a:rPr lang="en-US" sz="2800" b="1" i="1" dirty="0" smtClean="0">
                <a:solidFill>
                  <a:srgbClr val="C00000"/>
                </a:solidFill>
                <a:latin typeface="Times New Roman" pitchFamily="18" charset="0"/>
                <a:cs typeface="Times New Roman" pitchFamily="18" charset="0"/>
              </a:rPr>
              <a:t>Writing</a:t>
            </a:r>
            <a:endParaRPr lang="en-US" sz="2800" dirty="0">
              <a:solidFill>
                <a:srgbClr val="C00000"/>
              </a:solidFill>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following are useful references in specification writing:</a:t>
            </a:r>
          </a:p>
          <a:p>
            <a:pPr marL="0" indent="0">
              <a:buNone/>
            </a:pPr>
            <a:r>
              <a:rPr lang="en-US" sz="2400" b="1" i="1" dirty="0" smtClean="0">
                <a:solidFill>
                  <a:srgbClr val="C00000"/>
                </a:solidFill>
                <a:latin typeface="Times New Roman" pitchFamily="18" charset="0"/>
                <a:cs typeface="Times New Roman" pitchFamily="18" charset="0"/>
              </a:rPr>
              <a:t>a. Codes </a:t>
            </a:r>
            <a:r>
              <a:rPr lang="en-US" sz="2400" b="1" i="1" dirty="0">
                <a:solidFill>
                  <a:srgbClr val="C00000"/>
                </a:solidFill>
                <a:latin typeface="Times New Roman" pitchFamily="18" charset="0"/>
                <a:cs typeface="Times New Roman" pitchFamily="18" charset="0"/>
              </a:rPr>
              <a:t>and ordinances of governments</a:t>
            </a:r>
            <a:r>
              <a:rPr lang="en-US" sz="2400" dirty="0">
                <a:latin typeface="Times New Roman" pitchFamily="18" charset="0"/>
                <a:cs typeface="Times New Roman" pitchFamily="18" charset="0"/>
              </a:rPr>
              <a:t>, cities, or municipalities.</a:t>
            </a:r>
          </a:p>
          <a:p>
            <a:pPr marL="0" indent="0">
              <a:buNone/>
            </a:pPr>
            <a:r>
              <a:rPr lang="en-US" sz="2400" dirty="0">
                <a:latin typeface="Times New Roman" pitchFamily="18" charset="0"/>
                <a:cs typeface="Times New Roman" pitchFamily="18" charset="0"/>
              </a:rPr>
              <a:t>E.g. EBCS</a:t>
            </a:r>
          </a:p>
          <a:p>
            <a:pPr marL="0" indent="0">
              <a:buNone/>
            </a:pPr>
            <a:r>
              <a:rPr lang="en-US" sz="2400" b="1" i="1" dirty="0" smtClean="0">
                <a:latin typeface="Times New Roman" pitchFamily="18" charset="0"/>
                <a:cs typeface="Times New Roman" pitchFamily="18" charset="0"/>
              </a:rPr>
              <a:t>b. </a:t>
            </a:r>
            <a:r>
              <a:rPr lang="en-US" sz="2400" b="1" i="1" dirty="0" smtClean="0">
                <a:solidFill>
                  <a:srgbClr val="C00000"/>
                </a:solidFill>
                <a:latin typeface="Times New Roman" pitchFamily="18" charset="0"/>
                <a:cs typeface="Times New Roman" pitchFamily="18" charset="0"/>
              </a:rPr>
              <a:t>Standards</a:t>
            </a:r>
            <a:r>
              <a:rPr lang="en-US" sz="2400" b="1" i="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prepared by </a:t>
            </a:r>
            <a:r>
              <a:rPr lang="en-US" sz="2400" b="1" i="1" dirty="0">
                <a:solidFill>
                  <a:srgbClr val="C00000"/>
                </a:solidFill>
                <a:latin typeface="Times New Roman" pitchFamily="18" charset="0"/>
                <a:cs typeface="Times New Roman" pitchFamily="18" charset="0"/>
              </a:rPr>
              <a:t>distinct societies and government agents</a:t>
            </a:r>
            <a:r>
              <a:rPr lang="en-US" sz="2400" dirty="0">
                <a:latin typeface="Times New Roman" pitchFamily="18" charset="0"/>
                <a:cs typeface="Times New Roman" pitchFamily="18" charset="0"/>
              </a:rPr>
              <a:t>.</a:t>
            </a:r>
          </a:p>
          <a:p>
            <a:pPr marL="0" indent="0">
              <a:buNone/>
            </a:pPr>
            <a:r>
              <a:rPr lang="en-US" sz="2400" dirty="0">
                <a:latin typeface="Times New Roman" pitchFamily="18" charset="0"/>
                <a:cs typeface="Times New Roman" pitchFamily="18" charset="0"/>
              </a:rPr>
              <a:t>E.g. ACI standards, ASTM standards, BS, ES.</a:t>
            </a:r>
          </a:p>
          <a:p>
            <a:pPr marL="0" indent="0">
              <a:buNone/>
            </a:pPr>
            <a:r>
              <a:rPr lang="en-US" sz="2400" b="1" i="1" dirty="0">
                <a:latin typeface="Times New Roman" pitchFamily="18" charset="0"/>
                <a:cs typeface="Times New Roman" pitchFamily="18" charset="0"/>
              </a:rPr>
              <a:t>c. </a:t>
            </a:r>
            <a:r>
              <a:rPr lang="en-US" sz="2400" b="1" i="1" dirty="0" smtClean="0">
                <a:solidFill>
                  <a:srgbClr val="C00000"/>
                </a:solidFill>
                <a:latin typeface="Times New Roman" pitchFamily="18" charset="0"/>
                <a:cs typeface="Times New Roman" pitchFamily="18" charset="0"/>
              </a:rPr>
              <a:t>Standards </a:t>
            </a:r>
            <a:r>
              <a:rPr lang="en-US" sz="2400" b="1" i="1" dirty="0">
                <a:solidFill>
                  <a:srgbClr val="C00000"/>
                </a:solidFill>
                <a:latin typeface="Times New Roman" pitchFamily="18" charset="0"/>
                <a:cs typeface="Times New Roman" pitchFamily="18" charset="0"/>
              </a:rPr>
              <a:t>or model specifications </a:t>
            </a:r>
            <a:r>
              <a:rPr lang="en-US" sz="2400" dirty="0">
                <a:latin typeface="Times New Roman" pitchFamily="18" charset="0"/>
                <a:cs typeface="Times New Roman" pitchFamily="18" charset="0"/>
              </a:rPr>
              <a:t>prepared by manufacturers, professional societies, and government bodies.</a:t>
            </a:r>
          </a:p>
          <a:p>
            <a:pPr marL="0" indent="0">
              <a:buNone/>
            </a:pPr>
            <a:r>
              <a:rPr lang="en-US" sz="2400" b="1" i="1" dirty="0" smtClean="0">
                <a:latin typeface="Times New Roman" pitchFamily="18" charset="0"/>
                <a:cs typeface="Times New Roman" pitchFamily="18" charset="0"/>
              </a:rPr>
              <a:t>d. </a:t>
            </a:r>
            <a:r>
              <a:rPr lang="en-US" sz="2400" b="1" i="1" dirty="0" smtClean="0">
                <a:solidFill>
                  <a:srgbClr val="C00000"/>
                </a:solidFill>
                <a:latin typeface="Times New Roman" pitchFamily="18" charset="0"/>
                <a:cs typeface="Times New Roman" pitchFamily="18" charset="0"/>
              </a:rPr>
              <a:t>Master </a:t>
            </a:r>
            <a:r>
              <a:rPr lang="en-US" sz="2400" b="1" i="1" dirty="0">
                <a:solidFill>
                  <a:srgbClr val="C00000"/>
                </a:solidFill>
                <a:latin typeface="Times New Roman" pitchFamily="18" charset="0"/>
                <a:cs typeface="Times New Roman" pitchFamily="18" charset="0"/>
              </a:rPr>
              <a:t>Specification </a:t>
            </a:r>
            <a:r>
              <a:rPr lang="en-US" sz="2400" dirty="0">
                <a:latin typeface="Times New Roman" pitchFamily="18" charset="0"/>
                <a:cs typeface="Times New Roman" pitchFamily="18" charset="0"/>
              </a:rPr>
              <a:t>and </a:t>
            </a:r>
            <a:r>
              <a:rPr lang="en-US" sz="2400" b="1" i="1" dirty="0">
                <a:solidFill>
                  <a:srgbClr val="C00000"/>
                </a:solidFill>
                <a:latin typeface="Times New Roman" pitchFamily="18" charset="0"/>
                <a:cs typeface="Times New Roman" pitchFamily="18" charset="0"/>
              </a:rPr>
              <a:t>previous specifications</a:t>
            </a:r>
            <a:r>
              <a:rPr lang="en-US" sz="2400" dirty="0">
                <a:latin typeface="Times New Roman" pitchFamily="18" charset="0"/>
                <a:cs typeface="Times New Roman" pitchFamily="18" charset="0"/>
              </a:rPr>
              <a:t>.</a:t>
            </a:r>
          </a:p>
          <a:p>
            <a:pPr marL="0" indent="0">
              <a:buNone/>
            </a:pPr>
            <a:r>
              <a:rPr lang="en-US" sz="2400" b="1" i="1" dirty="0">
                <a:latin typeface="Times New Roman" pitchFamily="18" charset="0"/>
                <a:cs typeface="Times New Roman" pitchFamily="18" charset="0"/>
              </a:rPr>
              <a:t>e</a:t>
            </a:r>
            <a:r>
              <a:rPr lang="en-US" sz="2400" b="1" i="1" dirty="0">
                <a:solidFill>
                  <a:srgbClr val="C00000"/>
                </a:solidFill>
                <a:latin typeface="Times New Roman" pitchFamily="18" charset="0"/>
                <a:cs typeface="Times New Roman" pitchFamily="18" charset="0"/>
              </a:rPr>
              <a:t>. </a:t>
            </a:r>
            <a:r>
              <a:rPr lang="en-US" sz="2400" b="1" i="1" dirty="0" smtClean="0">
                <a:solidFill>
                  <a:srgbClr val="C00000"/>
                </a:solidFill>
                <a:latin typeface="Times New Roman" pitchFamily="18" charset="0"/>
                <a:cs typeface="Times New Roman" pitchFamily="18" charset="0"/>
              </a:rPr>
              <a:t>Information </a:t>
            </a:r>
            <a:r>
              <a:rPr lang="en-US" sz="2400" b="1" i="1" dirty="0">
                <a:solidFill>
                  <a:srgbClr val="C00000"/>
                </a:solidFill>
                <a:latin typeface="Times New Roman" pitchFamily="18" charset="0"/>
                <a:cs typeface="Times New Roman" pitchFamily="18" charset="0"/>
              </a:rPr>
              <a:t>or experience </a:t>
            </a:r>
            <a:r>
              <a:rPr lang="en-US" sz="2400" dirty="0">
                <a:latin typeface="Times New Roman" pitchFamily="18" charset="0"/>
                <a:cs typeface="Times New Roman" pitchFamily="18" charset="0"/>
              </a:rPr>
              <a:t>acquired by personal observation and contract with trained or experienced people in the construction industry.</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35741955"/>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748"/>
            <a:ext cx="8229600" cy="605852"/>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152400" y="762000"/>
            <a:ext cx="8839200" cy="6096000"/>
          </a:xfrm>
        </p:spPr>
        <p:txBody>
          <a:bodyPr>
            <a:noAutofit/>
          </a:bodyPr>
          <a:lstStyle/>
          <a:p>
            <a:pPr marL="0" indent="0">
              <a:buNone/>
            </a:pPr>
            <a:r>
              <a:rPr lang="en-US" sz="2800" b="1" i="1" dirty="0">
                <a:solidFill>
                  <a:srgbClr val="C00000"/>
                </a:solidFill>
                <a:latin typeface="Times New Roman" pitchFamily="18" charset="0"/>
                <a:cs typeface="Times New Roman" pitchFamily="18" charset="0"/>
              </a:rPr>
              <a:t>Specification </a:t>
            </a:r>
            <a:r>
              <a:rPr lang="en-US" sz="2800" b="1" i="1" dirty="0" smtClean="0">
                <a:solidFill>
                  <a:srgbClr val="C00000"/>
                </a:solidFill>
                <a:latin typeface="Times New Roman" pitchFamily="18" charset="0"/>
                <a:cs typeface="Times New Roman" pitchFamily="18" charset="0"/>
              </a:rPr>
              <a:t>Language</a:t>
            </a:r>
            <a:r>
              <a:rPr lang="en-US" sz="2800" dirty="0">
                <a:solidFill>
                  <a:srgbClr val="C00000"/>
                </a:solidFill>
                <a:latin typeface="Times New Roman" pitchFamily="18" charset="0"/>
                <a:cs typeface="Times New Roman" pitchFamily="18" charset="0"/>
              </a:rPr>
              <a:t> </a:t>
            </a:r>
          </a:p>
          <a:p>
            <a:pPr>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specification writer should present his instructions regarding the particular work under consideration in such a manner that:-</a:t>
            </a:r>
          </a:p>
          <a:p>
            <a:pPr marL="0" indent="0">
              <a:buNone/>
            </a:pPr>
            <a:r>
              <a:rPr lang="en-US" sz="2800" dirty="0">
                <a:latin typeface="Times New Roman" pitchFamily="18" charset="0"/>
                <a:cs typeface="Times New Roman" pitchFamily="18" charset="0"/>
              </a:rPr>
              <a:t>1.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drawings are more clearly interpreted, not duplicated.</a:t>
            </a:r>
          </a:p>
          <a:p>
            <a:pPr marL="0" indent="0">
              <a:buNone/>
            </a:pPr>
            <a:r>
              <a:rPr lang="en-US" sz="2800" dirty="0">
                <a:latin typeface="Times New Roman" pitchFamily="18" charset="0"/>
                <a:cs typeface="Times New Roman" pitchFamily="18" charset="0"/>
              </a:rPr>
              <a:t>2. </a:t>
            </a:r>
            <a:r>
              <a:rPr lang="en-US" sz="2800" dirty="0" smtClean="0">
                <a:latin typeface="Times New Roman" pitchFamily="18" charset="0"/>
                <a:cs typeface="Times New Roman" pitchFamily="18" charset="0"/>
              </a:rPr>
              <a:t>Rights</a:t>
            </a:r>
            <a:r>
              <a:rPr lang="en-US" sz="2800" dirty="0">
                <a:latin typeface="Times New Roman" pitchFamily="18" charset="0"/>
                <a:cs typeface="Times New Roman" pitchFamily="18" charset="0"/>
              </a:rPr>
              <a:t>, Obligations, and remedial measures shall be designated without </a:t>
            </a:r>
            <a:r>
              <a:rPr lang="en-US" sz="2800" dirty="0" smtClean="0">
                <a:latin typeface="Times New Roman" pitchFamily="18" charset="0"/>
                <a:cs typeface="Times New Roman" pitchFamily="18" charset="0"/>
              </a:rPr>
              <a:t>ambiguity or </a:t>
            </a:r>
            <a:r>
              <a:rPr lang="en-US" sz="2800" dirty="0">
                <a:latin typeface="Times New Roman" pitchFamily="18" charset="0"/>
                <a:cs typeface="Times New Roman" pitchFamily="18" charset="0"/>
              </a:rPr>
              <a:t>prejudice .</a:t>
            </a:r>
          </a:p>
          <a:p>
            <a:pPr marL="0" indent="0">
              <a:buNone/>
            </a:pPr>
            <a:r>
              <a:rPr lang="en-US" sz="2800" dirty="0">
                <a:latin typeface="Times New Roman" pitchFamily="18" charset="0"/>
                <a:cs typeface="Times New Roman" pitchFamily="18" charset="0"/>
              </a:rPr>
              <a:t>3. </a:t>
            </a:r>
            <a:r>
              <a:rPr lang="en-US" sz="2800" dirty="0" smtClean="0">
                <a:latin typeface="Times New Roman" pitchFamily="18" charset="0"/>
                <a:cs typeface="Times New Roman" pitchFamily="18" charset="0"/>
              </a:rPr>
              <a:t>Clearly express the extent of works under consideration therefore, the phraseology used </a:t>
            </a:r>
            <a:r>
              <a:rPr lang="en-US" sz="2800" dirty="0">
                <a:latin typeface="Times New Roman" pitchFamily="18" charset="0"/>
                <a:cs typeface="Times New Roman" pitchFamily="18" charset="0"/>
              </a:rPr>
              <a:t>in this regard shall be: -</a:t>
            </a:r>
          </a:p>
          <a:p>
            <a:pPr marL="0" indent="0">
              <a:buNone/>
            </a:pPr>
            <a:r>
              <a:rPr lang="en-US" sz="2800" dirty="0" smtClean="0">
                <a:latin typeface="Times New Roman" pitchFamily="18" charset="0"/>
                <a:cs typeface="Times New Roman" pitchFamily="18" charset="0"/>
              </a:rPr>
              <a:t>	I) </a:t>
            </a:r>
            <a:r>
              <a:rPr lang="en-US" sz="2800" dirty="0">
                <a:latin typeface="Times New Roman" pitchFamily="18" charset="0"/>
                <a:cs typeface="Times New Roman" pitchFamily="18" charset="0"/>
              </a:rPr>
              <a:t>Judged by its quality not its </a:t>
            </a:r>
            <a:r>
              <a:rPr lang="en-US" sz="2800" dirty="0" smtClean="0">
                <a:latin typeface="Times New Roman" pitchFamily="18" charset="0"/>
                <a:cs typeface="Times New Roman" pitchFamily="18" charset="0"/>
              </a:rPr>
              <a:t>length</a:t>
            </a:r>
            <a:endParaRPr lang="en-US" sz="2800" dirty="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	ii</a:t>
            </a:r>
            <a:r>
              <a:rPr lang="en-US" sz="2800" dirty="0">
                <a:latin typeface="Times New Roman" pitchFamily="18" charset="0"/>
                <a:cs typeface="Times New Roman" pitchFamily="18" charset="0"/>
              </a:rPr>
              <a:t>) Should be concise and short and written with commonly </a:t>
            </a:r>
            <a:r>
              <a:rPr lang="en-US" sz="2800" dirty="0" smtClean="0">
                <a:latin typeface="Times New Roman" pitchFamily="18" charset="0"/>
                <a:cs typeface="Times New Roman" pitchFamily="18" charset="0"/>
              </a:rPr>
              <a:t>used words</a:t>
            </a:r>
            <a:r>
              <a:rPr lang="en-US" sz="2800" dirty="0">
                <a:latin typeface="Times New Roman" pitchFamily="18" charset="0"/>
                <a:cs typeface="Times New Roman" pitchFamily="18" charset="0"/>
              </a:rPr>
              <a:t>.</a:t>
            </a:r>
          </a:p>
          <a:p>
            <a:pPr marL="0" indent="0">
              <a:buNone/>
            </a:pPr>
            <a:r>
              <a:rPr lang="en-US" sz="2800" dirty="0" smtClean="0">
                <a:latin typeface="Times New Roman" pitchFamily="18" charset="0"/>
                <a:cs typeface="Times New Roman" pitchFamily="18" charset="0"/>
              </a:rPr>
              <a:t>	iii</a:t>
            </a:r>
            <a:r>
              <a:rPr lang="en-US" sz="2800" dirty="0">
                <a:latin typeface="Times New Roman" pitchFamily="18" charset="0"/>
                <a:cs typeface="Times New Roman" pitchFamily="18" charset="0"/>
              </a:rPr>
              <a:t>) Punctuations are important but their usage shall be limited to </a:t>
            </a:r>
            <a:r>
              <a:rPr lang="en-US" sz="2800" dirty="0" smtClean="0">
                <a:latin typeface="Times New Roman" pitchFamily="18" charset="0"/>
                <a:cs typeface="Times New Roman" pitchFamily="18" charset="0"/>
              </a:rPr>
              <a:t>few</a:t>
            </a:r>
            <a:endParaRPr lang="en-US" sz="2800"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7035165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457200" y="1066800"/>
            <a:ext cx="8229600" cy="5486400"/>
          </a:xfrm>
        </p:spPr>
        <p:txBody>
          <a:bodyPr anchor="ctr">
            <a:normAutofit fontScale="92500"/>
          </a:bodyPr>
          <a:lstStyle/>
          <a:p>
            <a:pPr marL="0" indent="0">
              <a:buNone/>
            </a:pPr>
            <a:r>
              <a:rPr lang="en-US" dirty="0" smtClean="0">
                <a:latin typeface="Times New Roman" pitchFamily="18" charset="0"/>
                <a:cs typeface="Times New Roman" pitchFamily="18" charset="0"/>
              </a:rPr>
              <a:t>4. Capitalizing the first letters is mandatory for the following </a:t>
            </a:r>
            <a:r>
              <a:rPr lang="en-US" dirty="0">
                <a:latin typeface="Times New Roman" pitchFamily="18" charset="0"/>
                <a:cs typeface="Times New Roman" pitchFamily="18" charset="0"/>
              </a:rPr>
              <a:t>expressions: </a:t>
            </a:r>
            <a:r>
              <a:rPr lang="en-US" dirty="0" smtClean="0">
                <a:latin typeface="Times New Roman" pitchFamily="18" charset="0"/>
                <a:cs typeface="Times New Roman" pitchFamily="18" charset="0"/>
              </a:rPr>
              <a:t>-</a:t>
            </a:r>
          </a:p>
          <a:p>
            <a:pPr marL="914400" lvl="1" indent="-514350">
              <a:buFont typeface="+mj-lt"/>
              <a:buAutoNum type="alphaLcParenR"/>
            </a:pPr>
            <a:r>
              <a:rPr lang="en-US" dirty="0" smtClean="0">
                <a:latin typeface="Times New Roman" pitchFamily="18" charset="0"/>
                <a:cs typeface="Times New Roman" pitchFamily="18" charset="0"/>
              </a:rPr>
              <a:t>Parties to the contract</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e.g</a:t>
            </a:r>
            <a:r>
              <a:rPr lang="en-US" dirty="0">
                <a:latin typeface="Times New Roman" pitchFamily="18" charset="0"/>
                <a:cs typeface="Times New Roman" pitchFamily="18" charset="0"/>
              </a:rPr>
              <a:t>.   Employer/Client/Contractor/ Engineer</a:t>
            </a:r>
          </a:p>
          <a:p>
            <a:pPr marL="914400" lvl="1" indent="-514350">
              <a:buFont typeface="+mj-lt"/>
              <a:buAutoNum type="alphaLcParenR"/>
            </a:pPr>
            <a:r>
              <a:rPr lang="en-US" sz="3000" dirty="0" smtClean="0">
                <a:latin typeface="Times New Roman" pitchFamily="18" charset="0"/>
                <a:cs typeface="Times New Roman" pitchFamily="18" charset="0"/>
              </a:rPr>
              <a:t>Space </a:t>
            </a:r>
            <a:r>
              <a:rPr lang="en-US" sz="3000" dirty="0">
                <a:latin typeface="Times New Roman" pitchFamily="18" charset="0"/>
                <a:cs typeface="Times New Roman" pitchFamily="18" charset="0"/>
              </a:rPr>
              <a:t>within the building; e.g. Bed Room, Toilet, Living </a:t>
            </a:r>
            <a:r>
              <a:rPr lang="en-US" sz="3000" dirty="0" smtClean="0">
                <a:latin typeface="Times New Roman" pitchFamily="18" charset="0"/>
                <a:cs typeface="Times New Roman" pitchFamily="18" charset="0"/>
              </a:rPr>
              <a:t>Room</a:t>
            </a:r>
          </a:p>
          <a:p>
            <a:pPr marL="914400" lvl="1" indent="-514350">
              <a:buFont typeface="+mj-lt"/>
              <a:buAutoNum type="alphaLcParenR"/>
            </a:pPr>
            <a:r>
              <a:rPr lang="en-US" dirty="0" smtClean="0">
                <a:latin typeface="Times New Roman" pitchFamily="18" charset="0"/>
                <a:cs typeface="Times New Roman" pitchFamily="18" charset="0"/>
              </a:rPr>
              <a:t>Contract </a:t>
            </a:r>
            <a:r>
              <a:rPr lang="en-US" dirty="0">
                <a:latin typeface="Times New Roman" pitchFamily="18" charset="0"/>
                <a:cs typeface="Times New Roman" pitchFamily="18" charset="0"/>
              </a:rPr>
              <a:t>documents; e.g. Bill of Quantity, </a:t>
            </a:r>
            <a:r>
              <a:rPr lang="en-US" dirty="0" smtClean="0">
                <a:latin typeface="Times New Roman" pitchFamily="18" charset="0"/>
                <a:cs typeface="Times New Roman" pitchFamily="18" charset="0"/>
              </a:rPr>
              <a:t>Working Drawing, Specification</a:t>
            </a: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5. Rights</a:t>
            </a:r>
            <a:r>
              <a:rPr lang="en-US" dirty="0">
                <a:latin typeface="Times New Roman" pitchFamily="18" charset="0"/>
                <a:cs typeface="Times New Roman" pitchFamily="18" charset="0"/>
              </a:rPr>
              <a:t>, Obligations, and remedial measures shall be designated without ambiguity or prejudice.</a:t>
            </a:r>
          </a:p>
          <a:p>
            <a:pPr marL="0" indent="0">
              <a:buNone/>
            </a:pPr>
            <a:r>
              <a:rPr lang="en-US" dirty="0" smtClean="0">
                <a:latin typeface="Times New Roman" pitchFamily="18" charset="0"/>
                <a:cs typeface="Times New Roman" pitchFamily="18" charset="0"/>
              </a:rPr>
              <a:t>6. Minimize </a:t>
            </a:r>
            <a:r>
              <a:rPr lang="en-US" dirty="0">
                <a:latin typeface="Times New Roman" pitchFamily="18" charset="0"/>
                <a:cs typeface="Times New Roman" pitchFamily="18" charset="0"/>
              </a:rPr>
              <a:t>the use of symbols</a:t>
            </a:r>
          </a:p>
        </p:txBody>
      </p:sp>
    </p:spTree>
    <p:extLst>
      <p:ext uri="{BB962C8B-B14F-4D97-AF65-F5344CB8AC3E}">
        <p14:creationId xmlns:p14="http://schemas.microsoft.com/office/powerpoint/2010/main" val="2821980317"/>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579438"/>
          </a:xfrm>
        </p:spPr>
        <p:txBody>
          <a:bodyPr>
            <a:normAutofit fontScale="90000"/>
          </a:bodyPr>
          <a:lstStyle/>
          <a:p>
            <a:pPr algn="l"/>
            <a:r>
              <a:rPr lang="en-US" dirty="0" smtClean="0">
                <a:latin typeface="Times New Roman" pitchFamily="18" charset="0"/>
                <a:cs typeface="Times New Roman" pitchFamily="18" charset="0"/>
              </a:rPr>
              <a:t>Conti</a:t>
            </a:r>
            <a:r>
              <a:rPr lang="en-US" dirty="0" smtClean="0"/>
              <a:t>…</a:t>
            </a:r>
            <a:endParaRPr lang="en-US" dirty="0"/>
          </a:p>
        </p:txBody>
      </p:sp>
      <p:sp>
        <p:nvSpPr>
          <p:cNvPr id="3" name="Content Placeholder 2"/>
          <p:cNvSpPr>
            <a:spLocks noGrp="1"/>
          </p:cNvSpPr>
          <p:nvPr>
            <p:ph idx="1"/>
          </p:nvPr>
        </p:nvSpPr>
        <p:spPr>
          <a:xfrm>
            <a:off x="152400" y="914400"/>
            <a:ext cx="8991600" cy="5943600"/>
          </a:xfrm>
        </p:spPr>
        <p:txBody>
          <a:bodyPr>
            <a:noAutofit/>
          </a:bodyPr>
          <a:lstStyle/>
          <a:p>
            <a:pPr marL="0" indent="0">
              <a:buNone/>
            </a:pPr>
            <a:r>
              <a:rPr lang="en-US" sz="2800" dirty="0">
                <a:latin typeface="Times New Roman" pitchFamily="18" charset="0"/>
                <a:cs typeface="Times New Roman" pitchFamily="18" charset="0"/>
              </a:rPr>
              <a:t>8.   Do not use foot notes, do not underline within a sentence for emphasis</a:t>
            </a:r>
          </a:p>
          <a:p>
            <a:pPr marL="0" indent="0">
              <a:buNone/>
            </a:pPr>
            <a:r>
              <a:rPr lang="en-US" sz="2800" dirty="0">
                <a:latin typeface="Times New Roman" pitchFamily="18" charset="0"/>
                <a:cs typeface="Times New Roman" pitchFamily="18" charset="0"/>
              </a:rPr>
              <a:t>9.  </a:t>
            </a:r>
            <a:r>
              <a:rPr lang="en-US" sz="2800" dirty="0" smtClean="0">
                <a:latin typeface="Times New Roman" pitchFamily="18" charset="0"/>
                <a:cs typeface="Times New Roman" pitchFamily="18" charset="0"/>
              </a:rPr>
              <a:t>Words </a:t>
            </a:r>
            <a:r>
              <a:rPr lang="en-US" sz="2800" dirty="0">
                <a:latin typeface="Times New Roman" pitchFamily="18" charset="0"/>
                <a:cs typeface="Times New Roman" pitchFamily="18" charset="0"/>
              </a:rPr>
              <a:t>shall be used as follows</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	</a:t>
            </a:r>
          </a:p>
          <a:p>
            <a:pPr marL="457200" indent="-457200">
              <a:buAutoNum type="alphaLcParenR"/>
            </a:pPr>
            <a:r>
              <a:rPr lang="en-US" sz="2800" dirty="0" smtClean="0">
                <a:latin typeface="Times New Roman" pitchFamily="18" charset="0"/>
                <a:cs typeface="Times New Roman" pitchFamily="18" charset="0"/>
              </a:rPr>
              <a:t>shall </a:t>
            </a:r>
            <a:r>
              <a:rPr lang="en-US" sz="2800" dirty="0">
                <a:latin typeface="Times New Roman" pitchFamily="18" charset="0"/>
                <a:cs typeface="Times New Roman" pitchFamily="18" charset="0"/>
              </a:rPr>
              <a:t>in place of must; use “shall” for the duties of the contractor or the consultant to represent the </a:t>
            </a:r>
            <a:r>
              <a:rPr lang="en-US" sz="2800" dirty="0" err="1" smtClean="0">
                <a:latin typeface="Times New Roman" pitchFamily="18" charset="0"/>
                <a:cs typeface="Times New Roman" pitchFamily="18" charset="0"/>
              </a:rPr>
              <a:t>word“must</a:t>
            </a:r>
            <a:r>
              <a:rPr lang="en-US" sz="2800" dirty="0" smtClean="0">
                <a:latin typeface="Times New Roman" pitchFamily="18" charset="0"/>
                <a:cs typeface="Times New Roman" pitchFamily="18" charset="0"/>
              </a:rPr>
              <a:t>”</a:t>
            </a:r>
          </a:p>
          <a:p>
            <a:pPr marL="0" indent="0">
              <a:buNone/>
            </a:pPr>
            <a:r>
              <a:rPr lang="en-US" sz="2800" dirty="0" smtClean="0">
                <a:latin typeface="Times New Roman" pitchFamily="18" charset="0"/>
                <a:cs typeface="Times New Roman" pitchFamily="18" charset="0"/>
              </a:rPr>
              <a:t>b</a:t>
            </a:r>
            <a:r>
              <a:rPr lang="en-US" sz="2800" dirty="0">
                <a:latin typeface="Times New Roman" pitchFamily="18" charset="0"/>
                <a:cs typeface="Times New Roman" pitchFamily="18" charset="0"/>
              </a:rPr>
              <a:t>) “will” is used for the duties of the employer to represent the </a:t>
            </a:r>
            <a:r>
              <a:rPr lang="en-US" sz="2800" dirty="0" smtClean="0">
                <a:latin typeface="Times New Roman" pitchFamily="18" charset="0"/>
                <a:cs typeface="Times New Roman" pitchFamily="18" charset="0"/>
              </a:rPr>
              <a:t>word “must”</a:t>
            </a:r>
            <a:r>
              <a:rPr lang="en-US" sz="2800" dirty="0">
                <a:latin typeface="Times New Roman" pitchFamily="18" charset="0"/>
                <a:cs typeface="Times New Roman" pitchFamily="18" charset="0"/>
              </a:rPr>
              <a:t> </a:t>
            </a:r>
          </a:p>
          <a:p>
            <a:pPr marL="0" indent="0">
              <a:buNone/>
            </a:pPr>
            <a:r>
              <a:rPr lang="en-US" sz="2800" dirty="0">
                <a:latin typeface="Times New Roman" pitchFamily="18" charset="0"/>
                <a:cs typeface="Times New Roman" pitchFamily="18" charset="0"/>
              </a:rPr>
              <a:t>c)  Avoid the use of the word “must” and substitute by the word shall to prevent the inference of different degrees of obligation</a:t>
            </a:r>
          </a:p>
          <a:p>
            <a:pPr marL="0" indent="0">
              <a:buNone/>
            </a:pPr>
            <a:r>
              <a:rPr lang="en-US" sz="2800" dirty="0" smtClean="0">
                <a:latin typeface="Times New Roman" pitchFamily="18" charset="0"/>
                <a:cs typeface="Times New Roman" pitchFamily="18" charset="0"/>
              </a:rPr>
              <a:t>d) Avoid the use </a:t>
            </a:r>
            <a:r>
              <a:rPr lang="en-US" sz="2800" dirty="0">
                <a:latin typeface="Times New Roman" pitchFamily="18" charset="0"/>
                <a:cs typeface="Times New Roman" pitchFamily="18" charset="0"/>
              </a:rPr>
              <a:t>of </a:t>
            </a:r>
            <a:r>
              <a:rPr lang="en-US" sz="2800" dirty="0" smtClean="0">
                <a:latin typeface="Times New Roman" pitchFamily="18" charset="0"/>
                <a:cs typeface="Times New Roman" pitchFamily="18" charset="0"/>
              </a:rPr>
              <a:t>words which have indefinite meanings or limitless and ambiguous in their meanings. For  </a:t>
            </a:r>
            <a:r>
              <a:rPr lang="en-US" sz="2800" dirty="0">
                <a:latin typeface="Times New Roman" pitchFamily="18" charset="0"/>
                <a:cs typeface="Times New Roman" pitchFamily="18" charset="0"/>
              </a:rPr>
              <a:t>example,  </a:t>
            </a:r>
            <a:r>
              <a:rPr lang="en-US" sz="2800" dirty="0" smtClean="0">
                <a:latin typeface="Times New Roman" pitchFamily="18" charset="0"/>
                <a:cs typeface="Times New Roman" pitchFamily="18" charset="0"/>
              </a:rPr>
              <a:t>any, either</a:t>
            </a:r>
            <a:r>
              <a:rPr lang="en-US" sz="2800" dirty="0">
                <a:latin typeface="Times New Roman" pitchFamily="18" charset="0"/>
                <a:cs typeface="Times New Roman" pitchFamily="18" charset="0"/>
              </a:rPr>
              <a:t>, same, similar, etc.</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9730921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304800" y="990600"/>
            <a:ext cx="8610600" cy="5715000"/>
          </a:xfrm>
        </p:spPr>
        <p:txBody>
          <a:bodyPr>
            <a:noAutofit/>
          </a:bodyPr>
          <a:lstStyle/>
          <a:p>
            <a:pPr marL="0" indent="0">
              <a:buNone/>
            </a:pPr>
            <a:r>
              <a:rPr lang="en-US" sz="2800" b="1" i="1" dirty="0">
                <a:solidFill>
                  <a:srgbClr val="C00000"/>
                </a:solidFill>
                <a:latin typeface="Times New Roman" pitchFamily="18" charset="0"/>
                <a:cs typeface="Times New Roman" pitchFamily="18" charset="0"/>
              </a:rPr>
              <a:t>Specific Guidelines  for Specification </a:t>
            </a:r>
            <a:r>
              <a:rPr lang="en-US" sz="2800" b="1" i="1" dirty="0" smtClean="0">
                <a:solidFill>
                  <a:srgbClr val="C00000"/>
                </a:solidFill>
                <a:latin typeface="Times New Roman" pitchFamily="18" charset="0"/>
                <a:cs typeface="Times New Roman" pitchFamily="18" charset="0"/>
              </a:rPr>
              <a:t>Writing</a:t>
            </a:r>
            <a:r>
              <a:rPr lang="en-US" sz="2800" dirty="0">
                <a:latin typeface="Times New Roman" pitchFamily="18" charset="0"/>
                <a:cs typeface="Times New Roman" pitchFamily="18" charset="0"/>
              </a:rPr>
              <a:t> </a:t>
            </a:r>
          </a:p>
          <a:p>
            <a:pPr marL="0" indent="0">
              <a:buNone/>
            </a:pPr>
            <a:r>
              <a:rPr lang="en-US" sz="2800" dirty="0" smtClean="0">
                <a:latin typeface="Times New Roman" pitchFamily="18" charset="0"/>
                <a:cs typeface="Times New Roman" pitchFamily="18" charset="0"/>
              </a:rPr>
              <a:t>Below </a:t>
            </a:r>
            <a:r>
              <a:rPr lang="en-US" sz="2800" dirty="0">
                <a:latin typeface="Times New Roman" pitchFamily="18" charset="0"/>
                <a:cs typeface="Times New Roman" pitchFamily="18" charset="0"/>
              </a:rPr>
              <a:t>are some specific guidelines that one needs to follow when preparing a specification</a:t>
            </a:r>
            <a:r>
              <a:rPr lang="en-US" sz="2800" dirty="0" smtClean="0">
                <a:latin typeface="Times New Roman" pitchFamily="18" charset="0"/>
                <a:cs typeface="Times New Roman" pitchFamily="18" charset="0"/>
              </a:rPr>
              <a:t>: </a:t>
            </a:r>
          </a:p>
          <a:p>
            <a:pPr>
              <a:buFont typeface="Wingdings" pitchFamily="2" charset="2"/>
              <a:buChar char="ü"/>
            </a:pPr>
            <a:r>
              <a:rPr lang="en-US" sz="2800" dirty="0" smtClean="0">
                <a:latin typeface="Times New Roman" pitchFamily="18" charset="0"/>
                <a:cs typeface="Times New Roman" pitchFamily="18" charset="0"/>
              </a:rPr>
              <a:t>Be </a:t>
            </a:r>
            <a:r>
              <a:rPr lang="en-US" sz="2800" dirty="0">
                <a:latin typeface="Times New Roman" pitchFamily="18" charset="0"/>
                <a:cs typeface="Times New Roman" pitchFamily="18" charset="0"/>
              </a:rPr>
              <a:t>specific and not </a:t>
            </a:r>
            <a:r>
              <a:rPr lang="en-US" sz="2800" dirty="0" smtClean="0">
                <a:latin typeface="Times New Roman" pitchFamily="18" charset="0"/>
                <a:cs typeface="Times New Roman" pitchFamily="18" charset="0"/>
              </a:rPr>
              <a:t>indefinite</a:t>
            </a:r>
            <a:r>
              <a:rPr lang="en-US" sz="2800" dirty="0">
                <a:latin typeface="Times New Roman" pitchFamily="18" charset="0"/>
                <a:cs typeface="Times New Roman" pitchFamily="18" charset="0"/>
              </a:rPr>
              <a:t> </a:t>
            </a:r>
          </a:p>
          <a:p>
            <a:pPr>
              <a:buFont typeface="Wingdings" pitchFamily="2" charset="2"/>
              <a:buChar char="ü"/>
            </a:pPr>
            <a:r>
              <a:rPr lang="en-US" sz="2800" dirty="0" smtClean="0">
                <a:latin typeface="Times New Roman" pitchFamily="18" charset="0"/>
                <a:cs typeface="Times New Roman" pitchFamily="18" charset="0"/>
              </a:rPr>
              <a:t> Be </a:t>
            </a:r>
            <a:r>
              <a:rPr lang="en-US" sz="2800" dirty="0">
                <a:latin typeface="Times New Roman" pitchFamily="18" charset="0"/>
                <a:cs typeface="Times New Roman" pitchFamily="18" charset="0"/>
              </a:rPr>
              <a:t>brief, avoid unnecessary words or </a:t>
            </a:r>
            <a:r>
              <a:rPr lang="en-US" sz="2800" dirty="0" smtClean="0">
                <a:latin typeface="Times New Roman" pitchFamily="18" charset="0"/>
                <a:cs typeface="Times New Roman" pitchFamily="18" charset="0"/>
              </a:rPr>
              <a:t>phrases</a:t>
            </a:r>
            <a:r>
              <a:rPr lang="en-US" sz="2800" dirty="0">
                <a:latin typeface="Times New Roman" pitchFamily="18" charset="0"/>
                <a:cs typeface="Times New Roman" pitchFamily="18" charset="0"/>
              </a:rPr>
              <a:t> </a:t>
            </a:r>
          </a:p>
          <a:p>
            <a:pPr>
              <a:buFont typeface="Wingdings" pitchFamily="2" charset="2"/>
              <a:buChar char="ü"/>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Give all the necessary </a:t>
            </a:r>
            <a:r>
              <a:rPr lang="en-US" sz="2800" dirty="0" smtClean="0">
                <a:latin typeface="Times New Roman" pitchFamily="18" charset="0"/>
                <a:cs typeface="Times New Roman" pitchFamily="18" charset="0"/>
              </a:rPr>
              <a:t>facts</a:t>
            </a:r>
            <a:r>
              <a:rPr lang="en-US" sz="2800" dirty="0">
                <a:latin typeface="Times New Roman" pitchFamily="18" charset="0"/>
                <a:cs typeface="Times New Roman" pitchFamily="18" charset="0"/>
              </a:rPr>
              <a:t> </a:t>
            </a:r>
          </a:p>
          <a:p>
            <a:pPr>
              <a:buFont typeface="Wingdings" pitchFamily="2" charset="2"/>
              <a:buChar char="ü"/>
            </a:pPr>
            <a:r>
              <a:rPr lang="en-US" sz="2800" dirty="0" smtClean="0">
                <a:latin typeface="Times New Roman" pitchFamily="18" charset="0"/>
                <a:cs typeface="Times New Roman" pitchFamily="18" charset="0"/>
              </a:rPr>
              <a:t>Avoid repetition</a:t>
            </a:r>
            <a:r>
              <a:rPr lang="en-US" sz="2800" dirty="0">
                <a:latin typeface="Times New Roman" pitchFamily="18" charset="0"/>
                <a:cs typeface="Times New Roman" pitchFamily="18" charset="0"/>
              </a:rPr>
              <a:t> </a:t>
            </a:r>
          </a:p>
          <a:p>
            <a:pPr>
              <a:buFont typeface="Wingdings" pitchFamily="2" charset="2"/>
              <a:buChar char="ü"/>
            </a:pPr>
            <a:r>
              <a:rPr lang="en-US" sz="2800" dirty="0" smtClean="0">
                <a:latin typeface="Times New Roman" pitchFamily="18" charset="0"/>
                <a:cs typeface="Times New Roman" pitchFamily="18" charset="0"/>
              </a:rPr>
              <a:t>Specify </a:t>
            </a:r>
            <a:r>
              <a:rPr lang="en-US" sz="2800" dirty="0">
                <a:latin typeface="Times New Roman" pitchFamily="18" charset="0"/>
                <a:cs typeface="Times New Roman" pitchFamily="18" charset="0"/>
              </a:rPr>
              <a:t>in the positive </a:t>
            </a:r>
            <a:r>
              <a:rPr lang="en-US" sz="2800" dirty="0" smtClean="0">
                <a:latin typeface="Times New Roman" pitchFamily="18" charset="0"/>
                <a:cs typeface="Times New Roman" pitchFamily="18" charset="0"/>
              </a:rPr>
              <a:t>form</a:t>
            </a:r>
            <a:r>
              <a:rPr lang="en-US" sz="2800" dirty="0">
                <a:latin typeface="Times New Roman" pitchFamily="18" charset="0"/>
                <a:cs typeface="Times New Roman" pitchFamily="18" charset="0"/>
              </a:rPr>
              <a:t> </a:t>
            </a:r>
          </a:p>
          <a:p>
            <a:pPr>
              <a:buFont typeface="Wingdings" pitchFamily="2" charset="2"/>
              <a:buChar char="ü"/>
            </a:pPr>
            <a:r>
              <a:rPr lang="en-US" sz="2800" dirty="0" smtClean="0">
                <a:latin typeface="Times New Roman" pitchFamily="18" charset="0"/>
                <a:cs typeface="Times New Roman" pitchFamily="18" charset="0"/>
              </a:rPr>
              <a:t>Use </a:t>
            </a:r>
            <a:r>
              <a:rPr lang="en-US" sz="2800" dirty="0">
                <a:latin typeface="Times New Roman" pitchFamily="18" charset="0"/>
                <a:cs typeface="Times New Roman" pitchFamily="18" charset="0"/>
              </a:rPr>
              <a:t>correct </a:t>
            </a:r>
            <a:r>
              <a:rPr lang="en-US" sz="2800" dirty="0" smtClean="0">
                <a:latin typeface="Times New Roman" pitchFamily="18" charset="0"/>
                <a:cs typeface="Times New Roman" pitchFamily="18" charset="0"/>
              </a:rPr>
              <a:t>grammar</a:t>
            </a:r>
            <a:r>
              <a:rPr lang="en-US" sz="2800" dirty="0">
                <a:latin typeface="Times New Roman" pitchFamily="18" charset="0"/>
                <a:cs typeface="Times New Roman" pitchFamily="18" charset="0"/>
              </a:rPr>
              <a:t> </a:t>
            </a:r>
          </a:p>
          <a:p>
            <a:pPr>
              <a:buFont typeface="Wingdings" pitchFamily="2" charset="2"/>
              <a:buChar char="ü"/>
            </a:pPr>
            <a:r>
              <a:rPr lang="en-US" sz="2800" dirty="0" smtClean="0">
                <a:latin typeface="Times New Roman" pitchFamily="18" charset="0"/>
                <a:cs typeface="Times New Roman" pitchFamily="18" charset="0"/>
              </a:rPr>
              <a:t>Direct </a:t>
            </a:r>
            <a:r>
              <a:rPr lang="en-US" sz="2800" dirty="0">
                <a:latin typeface="Times New Roman" pitchFamily="18" charset="0"/>
                <a:cs typeface="Times New Roman" pitchFamily="18" charset="0"/>
              </a:rPr>
              <a:t>rather than </a:t>
            </a:r>
            <a:r>
              <a:rPr lang="en-US" sz="2800" dirty="0" smtClean="0">
                <a:latin typeface="Times New Roman" pitchFamily="18" charset="0"/>
                <a:cs typeface="Times New Roman" pitchFamily="18" charset="0"/>
              </a:rPr>
              <a:t>suggest</a:t>
            </a:r>
            <a:r>
              <a:rPr lang="en-US" sz="2800" dirty="0">
                <a:latin typeface="Times New Roman" pitchFamily="18" charset="0"/>
                <a:cs typeface="Times New Roman" pitchFamily="18" charset="0"/>
              </a:rPr>
              <a:t> </a:t>
            </a:r>
          </a:p>
          <a:p>
            <a:pPr>
              <a:buFont typeface="Wingdings" pitchFamily="2" charset="2"/>
              <a:buChar char="ü"/>
            </a:pPr>
            <a:r>
              <a:rPr lang="en-US" sz="2800" dirty="0" smtClean="0">
                <a:latin typeface="Times New Roman" pitchFamily="18" charset="0"/>
                <a:cs typeface="Times New Roman" pitchFamily="18" charset="0"/>
              </a:rPr>
              <a:t>Use </a:t>
            </a:r>
            <a:r>
              <a:rPr lang="en-US" sz="2800" dirty="0">
                <a:latin typeface="Times New Roman" pitchFamily="18" charset="0"/>
                <a:cs typeface="Times New Roman" pitchFamily="18" charset="0"/>
              </a:rPr>
              <a:t>short rather than long </a:t>
            </a:r>
            <a:r>
              <a:rPr lang="en-US" sz="2800" dirty="0" smtClean="0">
                <a:latin typeface="Times New Roman" pitchFamily="18" charset="0"/>
                <a:cs typeface="Times New Roman" pitchFamily="18" charset="0"/>
              </a:rPr>
              <a:t>sentences</a:t>
            </a:r>
            <a:r>
              <a:rPr lang="en-US" sz="2800" dirty="0">
                <a:latin typeface="Times New Roman" pitchFamily="18" charset="0"/>
                <a:cs typeface="Times New Roman" pitchFamily="18" charset="0"/>
              </a:rPr>
              <a:t> </a:t>
            </a:r>
          </a:p>
        </p:txBody>
      </p:sp>
    </p:spTree>
    <p:extLst>
      <p:ext uri="{BB962C8B-B14F-4D97-AF65-F5344CB8AC3E}">
        <p14:creationId xmlns:p14="http://schemas.microsoft.com/office/powerpoint/2010/main" val="37830043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1. Introduction </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95400"/>
            <a:ext cx="8686800" cy="5334000"/>
          </a:xfrm>
        </p:spPr>
        <p:txBody>
          <a:bodyPr>
            <a:normAutofit/>
          </a:bodyPr>
          <a:lstStyle/>
          <a:p>
            <a:pPr>
              <a:buFont typeface="Wingdings" pitchFamily="2" charset="2"/>
              <a:buChar char="q"/>
            </a:pPr>
            <a:r>
              <a:rPr lang="en-US" b="1" i="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specification</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dirty="0" smtClean="0">
                <a:latin typeface="Times New Roman" pitchFamily="18" charset="0"/>
                <a:cs typeface="Times New Roman" pitchFamily="18" charset="0"/>
              </a:rPr>
              <a:t>-is defined as the </a:t>
            </a:r>
            <a:r>
              <a:rPr lang="en-US" b="1" i="1" dirty="0" smtClean="0">
                <a:solidFill>
                  <a:srgbClr val="C00000"/>
                </a:solidFill>
                <a:latin typeface="Times New Roman" pitchFamily="18" charset="0"/>
                <a:cs typeface="Times New Roman" pitchFamily="18" charset="0"/>
              </a:rPr>
              <a:t>designation</a:t>
            </a:r>
            <a:r>
              <a:rPr lang="en-US" dirty="0" smtClean="0">
                <a:latin typeface="Times New Roman" pitchFamily="18" charset="0"/>
                <a:cs typeface="Times New Roman" pitchFamily="18" charset="0"/>
              </a:rPr>
              <a:t> or </a:t>
            </a:r>
            <a:r>
              <a:rPr lang="en-US" b="1" i="1" dirty="0" smtClean="0">
                <a:solidFill>
                  <a:srgbClr val="C00000"/>
                </a:solidFill>
                <a:latin typeface="Times New Roman" pitchFamily="18" charset="0"/>
                <a:cs typeface="Times New Roman" pitchFamily="18" charset="0"/>
              </a:rPr>
              <a:t>statemen</a:t>
            </a:r>
            <a:r>
              <a:rPr lang="en-US" dirty="0" smtClean="0">
                <a:solidFill>
                  <a:srgbClr val="C00000"/>
                </a:solidFill>
                <a:latin typeface="Times New Roman" pitchFamily="18" charset="0"/>
                <a:cs typeface="Times New Roman" pitchFamily="18" charset="0"/>
              </a:rPr>
              <a:t>t</a:t>
            </a:r>
            <a:r>
              <a:rPr lang="en-US" dirty="0" smtClean="0">
                <a:latin typeface="Times New Roman" pitchFamily="18" charset="0"/>
                <a:cs typeface="Times New Roman" pitchFamily="18" charset="0"/>
              </a:rPr>
              <a:t> by which written instructions are given distinguishing and/or limiting and describing the particular trade of work to be executed.</a:t>
            </a:r>
            <a:endParaRPr lang="en-US" b="1" dirty="0" smtClean="0">
              <a:solidFill>
                <a:schemeClr val="accent5"/>
              </a:solidFill>
              <a:latin typeface="Times New Roman" pitchFamily="18" charset="0"/>
              <a:cs typeface="Times New Roman" pitchFamily="18" charset="0"/>
            </a:endParaRPr>
          </a:p>
          <a:p>
            <a:pPr>
              <a:buFont typeface="Wingdings" pitchFamily="2" charset="2"/>
              <a:buChar char="q"/>
            </a:pPr>
            <a:r>
              <a:rPr lang="en-US" dirty="0" smtClean="0">
                <a:latin typeface="Times New Roman" pitchFamily="18" charset="0"/>
                <a:cs typeface="Times New Roman" pitchFamily="18" charset="0"/>
              </a:rPr>
              <a:t> In short Specification is a statement of particular instructions of how to execute some task.</a:t>
            </a:r>
          </a:p>
          <a:p>
            <a:pPr>
              <a:buFont typeface="Wingdings" pitchFamily="2" charset="2"/>
              <a:buChar char="q"/>
            </a:pPr>
            <a:r>
              <a:rPr lang="en-US" dirty="0" smtClean="0">
                <a:latin typeface="Times New Roman" pitchFamily="18" charset="0"/>
                <a:cs typeface="Times New Roman" pitchFamily="18" charset="0"/>
              </a:rPr>
              <a:t> In </a:t>
            </a:r>
            <a:r>
              <a:rPr lang="en-US" dirty="0">
                <a:latin typeface="Times New Roman" pitchFamily="18" charset="0"/>
                <a:cs typeface="Times New Roman" pitchFamily="18" charset="0"/>
              </a:rPr>
              <a:t>terms of an engineering project a </a:t>
            </a:r>
            <a:r>
              <a:rPr lang="en-US" dirty="0" smtClean="0">
                <a:latin typeface="Times New Roman" pitchFamily="18" charset="0"/>
                <a:cs typeface="Times New Roman" pitchFamily="18" charset="0"/>
              </a:rPr>
              <a:t>specification contains a </a:t>
            </a:r>
            <a:r>
              <a:rPr lang="en-US" b="1" i="1" dirty="0" smtClean="0">
                <a:solidFill>
                  <a:srgbClr val="C00000"/>
                </a:solidFill>
                <a:latin typeface="Times New Roman" pitchFamily="18" charset="0"/>
                <a:cs typeface="Times New Roman" pitchFamily="18" charset="0"/>
              </a:rPr>
              <a:t>detailed written description </a:t>
            </a:r>
            <a:r>
              <a:rPr lang="en-US" dirty="0" smtClean="0">
                <a:latin typeface="Times New Roman" pitchFamily="18" charset="0"/>
                <a:cs typeface="Times New Roman" pitchFamily="18" charset="0"/>
              </a:rPr>
              <a:t>of the </a:t>
            </a:r>
            <a:r>
              <a:rPr lang="en-US" b="1" i="1" dirty="0" smtClean="0">
                <a:solidFill>
                  <a:srgbClr val="C00000"/>
                </a:solidFill>
                <a:latin typeface="Times New Roman" pitchFamily="18" charset="0"/>
                <a:cs typeface="Times New Roman" pitchFamily="18" charset="0"/>
              </a:rPr>
              <a:t>quality of materials</a:t>
            </a:r>
            <a:r>
              <a:rPr lang="en-US"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b="1" i="1" dirty="0" smtClean="0">
                <a:solidFill>
                  <a:srgbClr val="C00000"/>
                </a:solidFill>
                <a:latin typeface="Times New Roman" pitchFamily="18" charset="0"/>
                <a:cs typeface="Times New Roman" pitchFamily="18" charset="0"/>
              </a:rPr>
              <a:t>workmanship</a:t>
            </a:r>
            <a:r>
              <a:rPr lang="en-US" dirty="0" smtClean="0">
                <a:latin typeface="Times New Roman" pitchFamily="18" charset="0"/>
                <a:cs typeface="Times New Roman" pitchFamily="18" charset="0"/>
              </a:rPr>
              <a:t> necessary to complete the work</a:t>
            </a:r>
            <a:r>
              <a:rPr lang="en-US" dirty="0"/>
              <a:t>.</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925291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4000" dirty="0" smtClean="0">
                <a:latin typeface="Times New Roman" pitchFamily="18" charset="0"/>
                <a:cs typeface="Times New Roman" pitchFamily="18" charset="0"/>
              </a:rPr>
              <a:t>Conti…</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763000" cy="5867400"/>
          </a:xfrm>
        </p:spPr>
        <p:txBody>
          <a:bodyPr anchor="ctr">
            <a:normAutofit fontScale="70000" lnSpcReduction="20000"/>
          </a:bodyPr>
          <a:lstStyle/>
          <a:p>
            <a:pPr>
              <a:buFont typeface="Wingdings" pitchFamily="2" charset="2"/>
              <a:buChar char="ü"/>
            </a:pPr>
            <a:r>
              <a:rPr lang="en-US" sz="3400" dirty="0">
                <a:latin typeface="Times New Roman" pitchFamily="18" charset="0"/>
                <a:cs typeface="Times New Roman" pitchFamily="18" charset="0"/>
              </a:rPr>
              <a:t>Do not specify both methods and results </a:t>
            </a:r>
          </a:p>
          <a:p>
            <a:pPr>
              <a:buFont typeface="Wingdings" pitchFamily="2" charset="2"/>
              <a:buChar char="ü"/>
            </a:pPr>
            <a:r>
              <a:rPr lang="en-US" sz="3400" dirty="0" smtClean="0">
                <a:latin typeface="Times New Roman" pitchFamily="18" charset="0"/>
                <a:cs typeface="Times New Roman" pitchFamily="18" charset="0"/>
              </a:rPr>
              <a:t>Do </a:t>
            </a:r>
            <a:r>
              <a:rPr lang="en-US" sz="3400" dirty="0">
                <a:latin typeface="Times New Roman" pitchFamily="18" charset="0"/>
                <a:cs typeface="Times New Roman" pitchFamily="18" charset="0"/>
              </a:rPr>
              <a:t>not specify requirements in conflict with each other </a:t>
            </a:r>
          </a:p>
          <a:p>
            <a:pPr>
              <a:buFont typeface="Wingdings" pitchFamily="2" charset="2"/>
              <a:buChar char="ü"/>
            </a:pPr>
            <a:r>
              <a:rPr lang="en-US" sz="3400" dirty="0" smtClean="0">
                <a:latin typeface="Times New Roman" pitchFamily="18" charset="0"/>
                <a:cs typeface="Times New Roman" pitchFamily="18" charset="0"/>
              </a:rPr>
              <a:t>Do </a:t>
            </a:r>
            <a:r>
              <a:rPr lang="en-US" sz="3400" dirty="0">
                <a:latin typeface="Times New Roman" pitchFamily="18" charset="0"/>
                <a:cs typeface="Times New Roman" pitchFamily="18" charset="0"/>
              </a:rPr>
              <a:t>not justify a requirement</a:t>
            </a:r>
          </a:p>
          <a:p>
            <a:pPr>
              <a:buFont typeface="Wingdings" pitchFamily="2" charset="2"/>
              <a:buChar char="ü"/>
            </a:pPr>
            <a:r>
              <a:rPr lang="en-US" sz="3400" dirty="0">
                <a:latin typeface="Times New Roman" pitchFamily="18" charset="0"/>
                <a:cs typeface="Times New Roman" pitchFamily="18" charset="0"/>
              </a:rPr>
              <a:t>Avoid sentences that require other than the simplest punctuation</a:t>
            </a:r>
            <a:r>
              <a:rPr lang="en-US" sz="3400" dirty="0" smtClean="0">
                <a:latin typeface="Times New Roman" pitchFamily="18" charset="0"/>
                <a:cs typeface="Times New Roman" pitchFamily="18" charset="0"/>
              </a:rPr>
              <a:t>.</a:t>
            </a:r>
            <a:endParaRPr lang="en-US" sz="3400" dirty="0">
              <a:latin typeface="Times New Roman" pitchFamily="18" charset="0"/>
              <a:cs typeface="Times New Roman" pitchFamily="18" charset="0"/>
            </a:endParaRPr>
          </a:p>
          <a:p>
            <a:pPr>
              <a:buFont typeface="Wingdings" pitchFamily="2" charset="2"/>
              <a:buChar char="ü"/>
            </a:pPr>
            <a:r>
              <a:rPr lang="en-US" sz="3400" dirty="0" smtClean="0">
                <a:latin typeface="Times New Roman" pitchFamily="18" charset="0"/>
                <a:cs typeface="Times New Roman" pitchFamily="18" charset="0"/>
              </a:rPr>
              <a:t>Avoid words that are  </a:t>
            </a:r>
            <a:r>
              <a:rPr lang="en-US" sz="3400" dirty="0">
                <a:latin typeface="Times New Roman" pitchFamily="18" charset="0"/>
                <a:cs typeface="Times New Roman" pitchFamily="18" charset="0"/>
              </a:rPr>
              <a:t>likely </a:t>
            </a:r>
            <a:r>
              <a:rPr lang="en-US" sz="3400" dirty="0" smtClean="0">
                <a:latin typeface="Times New Roman" pitchFamily="18" charset="0"/>
                <a:cs typeface="Times New Roman" pitchFamily="18" charset="0"/>
              </a:rPr>
              <a:t>to be unknown to the </a:t>
            </a:r>
            <a:r>
              <a:rPr lang="en-US" sz="3400" dirty="0">
                <a:latin typeface="Times New Roman" pitchFamily="18" charset="0"/>
                <a:cs typeface="Times New Roman" pitchFamily="18" charset="0"/>
              </a:rPr>
              <a:t>user </a:t>
            </a:r>
            <a:r>
              <a:rPr lang="en-US" sz="3400" dirty="0" smtClean="0">
                <a:latin typeface="Times New Roman" pitchFamily="18" charset="0"/>
                <a:cs typeface="Times New Roman" pitchFamily="18" charset="0"/>
              </a:rPr>
              <a:t>of the specification </a:t>
            </a:r>
            <a:r>
              <a:rPr lang="en-US" sz="3400" dirty="0">
                <a:latin typeface="Times New Roman" pitchFamily="18" charset="0"/>
                <a:cs typeface="Times New Roman" pitchFamily="18" charset="0"/>
              </a:rPr>
              <a:t>( </a:t>
            </a:r>
            <a:r>
              <a:rPr lang="en-US" sz="3400" dirty="0" smtClean="0">
                <a:latin typeface="Times New Roman" pitchFamily="18" charset="0"/>
                <a:cs typeface="Times New Roman" pitchFamily="18" charset="0"/>
              </a:rPr>
              <a:t>words with </a:t>
            </a:r>
            <a:r>
              <a:rPr lang="en-US" sz="3400" dirty="0">
                <a:latin typeface="Times New Roman" pitchFamily="18" charset="0"/>
                <a:cs typeface="Times New Roman" pitchFamily="18" charset="0"/>
              </a:rPr>
              <a:t>more than one meaning)</a:t>
            </a:r>
          </a:p>
          <a:p>
            <a:pPr>
              <a:buFont typeface="Wingdings" pitchFamily="2" charset="2"/>
              <a:buChar char="ü"/>
            </a:pPr>
            <a:r>
              <a:rPr lang="en-US" sz="3400" dirty="0" smtClean="0">
                <a:latin typeface="Times New Roman" pitchFamily="18" charset="0"/>
                <a:cs typeface="Times New Roman" pitchFamily="18" charset="0"/>
              </a:rPr>
              <a:t>Arrange </a:t>
            </a:r>
            <a:r>
              <a:rPr lang="en-US" sz="3400" dirty="0">
                <a:latin typeface="Times New Roman" pitchFamily="18" charset="0"/>
                <a:cs typeface="Times New Roman" pitchFamily="18" charset="0"/>
              </a:rPr>
              <a:t>the specification in the order of the execution of the </a:t>
            </a:r>
            <a:r>
              <a:rPr lang="en-US" sz="3400" dirty="0" smtClean="0">
                <a:latin typeface="Times New Roman" pitchFamily="18" charset="0"/>
                <a:cs typeface="Times New Roman" pitchFamily="18" charset="0"/>
              </a:rPr>
              <a:t>work. E.g</a:t>
            </a:r>
            <a:r>
              <a:rPr lang="en-US" sz="3400" dirty="0">
                <a:latin typeface="Times New Roman" pitchFamily="18" charset="0"/>
                <a:cs typeface="Times New Roman" pitchFamily="18" charset="0"/>
              </a:rPr>
              <a:t>. Formwork, concrete mixing, concrete placing, curing, etc</a:t>
            </a:r>
            <a:r>
              <a:rPr lang="en-US" sz="3400" dirty="0" smtClean="0">
                <a:latin typeface="Times New Roman" pitchFamily="18" charset="0"/>
                <a:cs typeface="Times New Roman" pitchFamily="18" charset="0"/>
              </a:rPr>
              <a:t>..</a:t>
            </a:r>
            <a:r>
              <a:rPr lang="en-US" sz="3400" dirty="0">
                <a:latin typeface="Times New Roman" pitchFamily="18" charset="0"/>
                <a:cs typeface="Times New Roman" pitchFamily="18" charset="0"/>
              </a:rPr>
              <a:t> </a:t>
            </a:r>
            <a:endParaRPr lang="en-US" sz="3400" dirty="0" smtClean="0">
              <a:latin typeface="Times New Roman" pitchFamily="18" charset="0"/>
              <a:cs typeface="Times New Roman" pitchFamily="18" charset="0"/>
            </a:endParaRPr>
          </a:p>
          <a:p>
            <a:pPr>
              <a:buFont typeface="Wingdings" pitchFamily="2" charset="2"/>
              <a:buChar char="ü"/>
            </a:pPr>
            <a:r>
              <a:rPr lang="en-US" sz="3400" dirty="0" smtClean="0">
                <a:latin typeface="Times New Roman" pitchFamily="18" charset="0"/>
                <a:cs typeface="Times New Roman" pitchFamily="18" charset="0"/>
              </a:rPr>
              <a:t>Address </a:t>
            </a:r>
            <a:r>
              <a:rPr lang="en-US" sz="3400" dirty="0">
                <a:latin typeface="Times New Roman" pitchFamily="18" charset="0"/>
                <a:cs typeface="Times New Roman" pitchFamily="18" charset="0"/>
              </a:rPr>
              <a:t>measurement and payment </a:t>
            </a:r>
            <a:r>
              <a:rPr lang="en-US" sz="3400" dirty="0" smtClean="0">
                <a:latin typeface="Times New Roman" pitchFamily="18" charset="0"/>
                <a:cs typeface="Times New Roman" pitchFamily="18" charset="0"/>
              </a:rPr>
              <a:t>issue</a:t>
            </a:r>
            <a:r>
              <a:rPr lang="en-US" sz="3400" dirty="0">
                <a:latin typeface="Times New Roman" pitchFamily="18" charset="0"/>
                <a:cs typeface="Times New Roman" pitchFamily="18" charset="0"/>
              </a:rPr>
              <a:t> </a:t>
            </a:r>
          </a:p>
          <a:p>
            <a:pPr>
              <a:buFont typeface="Wingdings" pitchFamily="2" charset="2"/>
              <a:buChar char="ü"/>
            </a:pPr>
            <a:r>
              <a:rPr lang="en-US" sz="3400" dirty="0" smtClean="0">
                <a:latin typeface="Times New Roman" pitchFamily="18" charset="0"/>
                <a:cs typeface="Times New Roman" pitchFamily="18" charset="0"/>
              </a:rPr>
              <a:t>Refer </a:t>
            </a:r>
            <a:r>
              <a:rPr lang="en-US" sz="3400" dirty="0">
                <a:latin typeface="Times New Roman" pitchFamily="18" charset="0"/>
                <a:cs typeface="Times New Roman" pitchFamily="18" charset="0"/>
              </a:rPr>
              <a:t>only to the principal parties in the contract, Owner, Engineer, Contractor.</a:t>
            </a:r>
          </a:p>
          <a:p>
            <a:pPr>
              <a:buFont typeface="Wingdings" pitchFamily="2" charset="2"/>
              <a:buChar char="ü"/>
            </a:pPr>
            <a:r>
              <a:rPr lang="en-US" sz="3400" dirty="0" smtClean="0">
                <a:latin typeface="Times New Roman" pitchFamily="18" charset="0"/>
                <a:cs typeface="Times New Roman" pitchFamily="18" charset="0"/>
              </a:rPr>
              <a:t>Use </a:t>
            </a:r>
            <a:r>
              <a:rPr lang="en-US" sz="3400" dirty="0">
                <a:latin typeface="Times New Roman" pitchFamily="18" charset="0"/>
                <a:cs typeface="Times New Roman" pitchFamily="18" charset="0"/>
              </a:rPr>
              <a:t>“these specifications” rather than “this specifications”. Use the plural.</a:t>
            </a:r>
          </a:p>
          <a:p>
            <a:pPr>
              <a:buFont typeface="Wingdings" pitchFamily="2" charset="2"/>
              <a:buChar char="ü"/>
            </a:pPr>
            <a:r>
              <a:rPr lang="en-US" sz="3400" dirty="0" smtClean="0">
                <a:latin typeface="Times New Roman" pitchFamily="18" charset="0"/>
                <a:cs typeface="Times New Roman" pitchFamily="18" charset="0"/>
              </a:rPr>
              <a:t>Workmanship </a:t>
            </a:r>
            <a:r>
              <a:rPr lang="en-US" sz="3400" dirty="0">
                <a:latin typeface="Times New Roman" pitchFamily="18" charset="0"/>
                <a:cs typeface="Times New Roman" pitchFamily="18" charset="0"/>
              </a:rPr>
              <a:t>should be in </a:t>
            </a:r>
            <a:r>
              <a:rPr lang="en-US" sz="3400">
                <a:latin typeface="Times New Roman" pitchFamily="18" charset="0"/>
                <a:cs typeface="Times New Roman" pitchFamily="18" charset="0"/>
              </a:rPr>
              <a:t>accordance </a:t>
            </a:r>
            <a:r>
              <a:rPr lang="en-US" sz="3400" smtClean="0">
                <a:latin typeface="Times New Roman" pitchFamily="18" charset="0"/>
                <a:cs typeface="Times New Roman" pitchFamily="18" charset="0"/>
              </a:rPr>
              <a:t>with.</a:t>
            </a:r>
          </a:p>
          <a:p>
            <a:pPr>
              <a:buFont typeface="Wingdings" pitchFamily="2" charset="2"/>
              <a:buChar char="ü"/>
            </a:pPr>
            <a:r>
              <a:rPr lang="en-US" sz="340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Materials </a:t>
            </a:r>
            <a:r>
              <a:rPr lang="en-US" sz="3400" dirty="0">
                <a:latin typeface="Times New Roman" pitchFamily="18" charset="0"/>
                <a:cs typeface="Times New Roman" pitchFamily="18" charset="0"/>
              </a:rPr>
              <a:t>should confirm to ….A reference specification.</a:t>
            </a:r>
          </a:p>
          <a:p>
            <a:pPr>
              <a:buFont typeface="Wingdings" pitchFamily="2" charset="2"/>
              <a:buChar char="ü"/>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63978792"/>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244334"/>
            <a:ext cx="8382000" cy="1200329"/>
          </a:xfrm>
          <a:prstGeom prst="rect">
            <a:avLst/>
          </a:prstGeom>
        </p:spPr>
        <p:txBody>
          <a:bodyPr wrap="square">
            <a:spAutoFit/>
          </a:bodyPr>
          <a:lstStyle/>
          <a:p>
            <a:r>
              <a:rPr lang="en-US" sz="7200" b="1" i="1" dirty="0" smtClean="0">
                <a:solidFill>
                  <a:srgbClr val="FF0000"/>
                </a:solidFill>
                <a:latin typeface="Lucida Calligraphy" pitchFamily="66" charset="0"/>
              </a:rPr>
              <a:t>THANK</a:t>
            </a:r>
            <a:r>
              <a:rPr lang="en-US" sz="7200" b="1" dirty="0" smtClean="0">
                <a:solidFill>
                  <a:srgbClr val="FF0000"/>
                </a:solidFill>
                <a:latin typeface="Lucida Calligraphy" pitchFamily="66" charset="0"/>
              </a:rPr>
              <a:t> YOU</a:t>
            </a:r>
            <a:r>
              <a:rPr lang="en-US" sz="7200" b="1" dirty="0">
                <a:solidFill>
                  <a:srgbClr val="FF0000"/>
                </a:solidFill>
                <a:latin typeface="Lucida Calligraphy" pitchFamily="66" charset="0"/>
              </a:rPr>
              <a:t>!</a:t>
            </a:r>
            <a:endParaRPr lang="en-US" sz="7200" dirty="0">
              <a:solidFill>
                <a:srgbClr val="FF0000"/>
              </a:solidFill>
              <a:latin typeface="Lucida Calligraphy" pitchFamily="66" charset="0"/>
            </a:endParaRPr>
          </a:p>
        </p:txBody>
      </p:sp>
    </p:spTree>
    <p:extLst>
      <p:ext uri="{BB962C8B-B14F-4D97-AF65-F5344CB8AC3E}">
        <p14:creationId xmlns:p14="http://schemas.microsoft.com/office/powerpoint/2010/main" val="143705621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2"/>
                                        </p:tgtEl>
                                      </p:cBhvr>
                                    </p:animEffect>
                                    <p:anim calcmode="lin" valueType="num">
                                      <p:cBhvr>
                                        <p:cTn id="7"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2"/>
                                        </p:tgtEl>
                                        <p:attrNameLst>
                                          <p:attrName>ppt_h</p:attrName>
                                        </p:attrNameLst>
                                      </p:cBhvr>
                                      <p:tavLst>
                                        <p:tav tm="0">
                                          <p:val>
                                            <p:strVal val="ppt_h"/>
                                          </p:val>
                                        </p:tav>
                                        <p:tav tm="100000">
                                          <p:val>
                                            <p:strVal val="ppt_h"/>
                                          </p:val>
                                        </p:tav>
                                      </p:tavLst>
                                    </p:anim>
                                    <p:set>
                                      <p:cBhvr>
                                        <p:cTn id="9"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dirty="0" smtClean="0">
                <a:latin typeface="Times New Roman" pitchFamily="18" charset="0"/>
                <a:cs typeface="Times New Roman" pitchFamily="18" charset="0"/>
              </a:rPr>
              <a:t>Conti…</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382000" cy="5486400"/>
          </a:xfrm>
        </p:spPr>
        <p:txBody>
          <a:bodyPr>
            <a:normAutofit fontScale="85000" lnSpcReduction="10000"/>
          </a:bodyPr>
          <a:lstStyle/>
          <a:p>
            <a:pPr>
              <a:buFont typeface="Wingdings" pitchFamily="2" charset="2"/>
              <a:buChar char="q"/>
            </a:pPr>
            <a:r>
              <a:rPr lang="en-US" dirty="0" smtClean="0">
                <a:latin typeface="Times New Roman" pitchFamily="18" charset="0"/>
                <a:cs typeface="Times New Roman" pitchFamily="18" charset="0"/>
              </a:rPr>
              <a:t>Specification is one of the contract documents.</a:t>
            </a:r>
          </a:p>
          <a:p>
            <a:pPr>
              <a:buFont typeface="Wingdings" pitchFamily="2" charset="2"/>
              <a:buChar char="q"/>
            </a:pPr>
            <a:r>
              <a:rPr lang="en-US" dirty="0" smtClean="0">
                <a:latin typeface="Times New Roman" pitchFamily="18" charset="0"/>
                <a:cs typeface="Times New Roman" pitchFamily="18" charset="0"/>
              </a:rPr>
              <a:t> Specifications are written based on the prepared:</a:t>
            </a:r>
          </a:p>
          <a:p>
            <a:pPr>
              <a:buFont typeface="Wingdings" pitchFamily="2" charset="2"/>
              <a:buChar char="ü"/>
            </a:pPr>
            <a:r>
              <a:rPr lang="en-US" dirty="0" smtClean="0">
                <a:latin typeface="Times New Roman" pitchFamily="18" charset="0"/>
                <a:cs typeface="Times New Roman" pitchFamily="18" charset="0"/>
              </a:rPr>
              <a:t>design,</a:t>
            </a:r>
          </a:p>
          <a:p>
            <a:pPr>
              <a:buFont typeface="Wingdings" pitchFamily="2" charset="2"/>
              <a:buChar char="ü"/>
            </a:pPr>
            <a:r>
              <a:rPr lang="en-US" dirty="0" smtClean="0">
                <a:latin typeface="Times New Roman" pitchFamily="18" charset="0"/>
                <a:cs typeface="Times New Roman" pitchFamily="18" charset="0"/>
              </a:rPr>
              <a:t> drawings, </a:t>
            </a:r>
          </a:p>
          <a:p>
            <a:pPr>
              <a:buFont typeface="Wingdings" pitchFamily="2" charset="2"/>
              <a:buChar char="ü"/>
            </a:pPr>
            <a:r>
              <a:rPr lang="en-US" dirty="0" smtClean="0">
                <a:latin typeface="Times New Roman" pitchFamily="18" charset="0"/>
                <a:cs typeface="Times New Roman" pitchFamily="18" charset="0"/>
              </a:rPr>
              <a:t>general and scientific trends of workmanship, </a:t>
            </a:r>
          </a:p>
          <a:p>
            <a:pPr>
              <a:buFont typeface="Wingdings" pitchFamily="2" charset="2"/>
              <a:buChar char="ü"/>
            </a:pPr>
            <a:r>
              <a:rPr lang="en-US" dirty="0" smtClean="0">
                <a:latin typeface="Times New Roman" pitchFamily="18" charset="0"/>
                <a:cs typeface="Times New Roman" pitchFamily="18" charset="0"/>
              </a:rPr>
              <a:t>quality expected, </a:t>
            </a:r>
          </a:p>
          <a:p>
            <a:pPr>
              <a:buFont typeface="Wingdings" pitchFamily="2" charset="2"/>
              <a:buChar char="ü"/>
            </a:pPr>
            <a:r>
              <a:rPr lang="en-US" dirty="0" smtClean="0">
                <a:latin typeface="Times New Roman" pitchFamily="18" charset="0"/>
                <a:cs typeface="Times New Roman" pitchFamily="18" charset="0"/>
              </a:rPr>
              <a:t>equipment involved and</a:t>
            </a:r>
          </a:p>
          <a:p>
            <a:pPr>
              <a:buFont typeface="Wingdings" pitchFamily="2" charset="2"/>
              <a:buChar char="ü"/>
            </a:pPr>
            <a:r>
              <a:rPr lang="en-US" dirty="0" smtClean="0">
                <a:latin typeface="Times New Roman" pitchFamily="18" charset="0"/>
                <a:cs typeface="Times New Roman" pitchFamily="18" charset="0"/>
              </a:rPr>
              <a:t> materials to be used for the particular trade of work</a:t>
            </a:r>
          </a:p>
          <a:p>
            <a:pPr>
              <a:buFont typeface="Wingdings" pitchFamily="2" charset="2"/>
              <a:buChar char="q"/>
            </a:pPr>
            <a:r>
              <a:rPr lang="en-US" dirty="0" smtClean="0">
                <a:latin typeface="Times New Roman" pitchFamily="18" charset="0"/>
                <a:cs typeface="Times New Roman" pitchFamily="18" charset="0"/>
              </a:rPr>
              <a:t> The information that is needed for </a:t>
            </a:r>
            <a:r>
              <a:rPr lang="en-US" b="1" i="1" dirty="0" smtClean="0">
                <a:solidFill>
                  <a:srgbClr val="C00000"/>
                </a:solidFill>
                <a:latin typeface="Times New Roman" pitchFamily="18" charset="0"/>
                <a:cs typeface="Times New Roman" pitchFamily="18" charset="0"/>
              </a:rPr>
              <a:t>construction</a:t>
            </a:r>
            <a:r>
              <a:rPr lang="en-US" dirty="0" smtClean="0">
                <a:latin typeface="Times New Roman" pitchFamily="18" charset="0"/>
                <a:cs typeface="Times New Roman" pitchFamily="18" charset="0"/>
              </a:rPr>
              <a:t> is usually conveyed by two basic communication lines. They are </a:t>
            </a:r>
            <a:r>
              <a:rPr lang="en-US" b="1" i="1" dirty="0" smtClean="0">
                <a:solidFill>
                  <a:srgbClr val="C00000"/>
                </a:solidFill>
                <a:latin typeface="Times New Roman" pitchFamily="18" charset="0"/>
                <a:cs typeface="Times New Roman" pitchFamily="18" charset="0"/>
              </a:rPr>
              <a:t>Drawings (pictorial</a:t>
            </a:r>
            <a:r>
              <a:rPr lang="en-US" b="1" i="1" dirty="0" smtClean="0">
                <a:solidFill>
                  <a:schemeClr val="accent5"/>
                </a:solidFill>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b="1" i="1" dirty="0" smtClean="0">
                <a:solidFill>
                  <a:srgbClr val="C00000"/>
                </a:solidFill>
                <a:latin typeface="Times New Roman" pitchFamily="18" charset="0"/>
                <a:cs typeface="Times New Roman" pitchFamily="18" charset="0"/>
              </a:rPr>
              <a:t>Specifications (written)</a:t>
            </a:r>
            <a:r>
              <a:rPr lang="en-US" b="1" dirty="0" smtClean="0">
                <a:solidFill>
                  <a:srgbClr val="C00000"/>
                </a:solidFill>
                <a:latin typeface="Times New Roman" pitchFamily="18" charset="0"/>
                <a:cs typeface="Times New Roman" pitchFamily="18" charset="0"/>
              </a:rPr>
              <a:t>.</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8474789"/>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152400" y="990600"/>
            <a:ext cx="8534400" cy="5638800"/>
          </a:xfrm>
        </p:spPr>
        <p:txBody>
          <a:bodyPr>
            <a:normAutofit fontScale="85000" lnSpcReduction="20000"/>
          </a:bodyPr>
          <a:lstStyle/>
          <a:p>
            <a:pPr>
              <a:lnSpc>
                <a:spcPct val="120000"/>
              </a:lnSpc>
              <a:buFont typeface="Wingdings" pitchFamily="2" charset="2"/>
              <a:buChar char="q"/>
            </a:pPr>
            <a:r>
              <a:rPr lang="en-US" dirty="0" smtClean="0">
                <a:latin typeface="Times New Roman" pitchFamily="18" charset="0"/>
                <a:cs typeface="Times New Roman" pitchFamily="18" charset="0"/>
              </a:rPr>
              <a:t>Specifications are devices for organizing the </a:t>
            </a:r>
            <a:r>
              <a:rPr lang="en-US" b="1" i="1" dirty="0" smtClean="0">
                <a:solidFill>
                  <a:srgbClr val="C00000"/>
                </a:solidFill>
                <a:latin typeface="Times New Roman" pitchFamily="18" charset="0"/>
                <a:cs typeface="Times New Roman" pitchFamily="18" charset="0"/>
              </a:rPr>
              <a:t>information </a:t>
            </a:r>
            <a:r>
              <a:rPr lang="en-US" dirty="0" smtClean="0">
                <a:latin typeface="Times New Roman" pitchFamily="18" charset="0"/>
                <a:cs typeface="Times New Roman" pitchFamily="18" charset="0"/>
              </a:rPr>
              <a:t>depicted on the drawings and they are written descriptions of the </a:t>
            </a:r>
            <a:r>
              <a:rPr lang="en-US" b="1" i="1" dirty="0" smtClean="0">
                <a:solidFill>
                  <a:srgbClr val="C00000"/>
                </a:solidFill>
                <a:latin typeface="Times New Roman" pitchFamily="18" charset="0"/>
                <a:cs typeface="Times New Roman" pitchFamily="18" charset="0"/>
              </a:rPr>
              <a:t>legal</a:t>
            </a:r>
            <a:r>
              <a:rPr lang="en-US" dirty="0" smtClean="0">
                <a:latin typeface="Times New Roman" pitchFamily="18" charset="0"/>
                <a:cs typeface="Times New Roman" pitchFamily="18" charset="0"/>
              </a:rPr>
              <a:t> and </a:t>
            </a:r>
            <a:r>
              <a:rPr lang="en-US" b="1" i="1" dirty="0" smtClean="0">
                <a:solidFill>
                  <a:srgbClr val="C00000"/>
                </a:solidFill>
                <a:latin typeface="Times New Roman" pitchFamily="18" charset="0"/>
                <a:cs typeface="Times New Roman" pitchFamily="18" charset="0"/>
              </a:rPr>
              <a:t>technical requirement</a:t>
            </a:r>
            <a:r>
              <a:rPr lang="en-US" i="1" dirty="0" smtClean="0">
                <a:solidFill>
                  <a:srgbClr val="C00000"/>
                </a:solidFill>
                <a:latin typeface="Times New Roman" pitchFamily="18" charset="0"/>
                <a:cs typeface="Times New Roman" pitchFamily="18" charset="0"/>
              </a:rPr>
              <a:t>s </a:t>
            </a:r>
            <a:r>
              <a:rPr lang="en-US" dirty="0" smtClean="0">
                <a:latin typeface="Times New Roman" pitchFamily="18" charset="0"/>
                <a:cs typeface="Times New Roman" pitchFamily="18" charset="0"/>
              </a:rPr>
              <a:t>forming the contract documents.</a:t>
            </a:r>
          </a:p>
          <a:p>
            <a:pPr>
              <a:lnSpc>
                <a:spcPct val="120000"/>
              </a:lnSpc>
              <a:buNone/>
            </a:pPr>
            <a:r>
              <a:rPr lang="en-US" sz="3600" b="1" i="1" dirty="0" smtClean="0">
                <a:solidFill>
                  <a:srgbClr val="C00000"/>
                </a:solidFill>
                <a:latin typeface="Times New Roman" pitchFamily="18" charset="0"/>
                <a:cs typeface="Times New Roman" pitchFamily="18" charset="0"/>
              </a:rPr>
              <a:t>Drawings:</a:t>
            </a:r>
            <a:r>
              <a:rPr lang="en-US" dirty="0" smtClean="0">
                <a:latin typeface="Times New Roman" pitchFamily="18" charset="0"/>
                <a:cs typeface="Times New Roman" pitchFamily="18" charset="0"/>
              </a:rPr>
              <a:t> should generally show the following:</a:t>
            </a:r>
          </a:p>
          <a:p>
            <a:pPr>
              <a:lnSpc>
                <a:spcPct val="120000"/>
              </a:lnSpc>
              <a:buFont typeface="Wingdings" pitchFamily="2" charset="2"/>
              <a:buChar char="Ø"/>
            </a:pPr>
            <a:r>
              <a:rPr lang="en-US" dirty="0" smtClean="0">
                <a:latin typeface="Times New Roman" pitchFamily="18" charset="0"/>
                <a:cs typeface="Times New Roman" pitchFamily="18" charset="0"/>
              </a:rPr>
              <a:t> Dimensions, extents, size, shape, and location of component parts </a:t>
            </a:r>
          </a:p>
          <a:p>
            <a:pPr>
              <a:lnSpc>
                <a:spcPct val="120000"/>
              </a:lnSpc>
              <a:buFont typeface="Wingdings" pitchFamily="2" charset="2"/>
              <a:buChar char="Ø"/>
            </a:pPr>
            <a:r>
              <a:rPr lang="en-US" dirty="0" smtClean="0">
                <a:latin typeface="Times New Roman" pitchFamily="18" charset="0"/>
                <a:cs typeface="Times New Roman" pitchFamily="18" charset="0"/>
              </a:rPr>
              <a:t>Location of materials, machineries, and fixtures</a:t>
            </a:r>
          </a:p>
          <a:p>
            <a:pPr>
              <a:lnSpc>
                <a:spcPct val="120000"/>
              </a:lnSpc>
              <a:buFont typeface="Wingdings" pitchFamily="2" charset="2"/>
              <a:buChar char="Ø"/>
            </a:pPr>
            <a:r>
              <a:rPr lang="en-US" dirty="0" smtClean="0">
                <a:latin typeface="Times New Roman" pitchFamily="18" charset="0"/>
                <a:cs typeface="Times New Roman" pitchFamily="18" charset="0"/>
              </a:rPr>
              <a:t>Interaction of furniture, </a:t>
            </a:r>
            <a:r>
              <a:rPr lang="en-US" dirty="0" err="1" smtClean="0">
                <a:latin typeface="Times New Roman" pitchFamily="18" charset="0"/>
                <a:cs typeface="Times New Roman" pitchFamily="18" charset="0"/>
              </a:rPr>
              <a:t>equipments</a:t>
            </a:r>
            <a:r>
              <a:rPr lang="en-US" dirty="0" smtClean="0">
                <a:latin typeface="Times New Roman" pitchFamily="18" charset="0"/>
                <a:cs typeface="Times New Roman" pitchFamily="18" charset="0"/>
              </a:rPr>
              <a:t> and space</a:t>
            </a:r>
          </a:p>
          <a:p>
            <a:pPr>
              <a:lnSpc>
                <a:spcPct val="120000"/>
              </a:lnSpc>
              <a:buFont typeface="Wingdings" pitchFamily="2" charset="2"/>
              <a:buChar char="Ø"/>
            </a:pPr>
            <a:r>
              <a:rPr lang="en-US" dirty="0" smtClean="0">
                <a:latin typeface="Times New Roman" pitchFamily="18" charset="0"/>
                <a:cs typeface="Times New Roman" pitchFamily="18" charset="0"/>
              </a:rPr>
              <a:t> Schedules of finishes, windows and doors</a:t>
            </a:r>
          </a:p>
          <a:p>
            <a:pPr>
              <a:lnSpc>
                <a:spcPct val="120000"/>
              </a:lnSpc>
              <a:buFont typeface="Wingdings" pitchFamily="2" charset="2"/>
              <a:buChar char="q"/>
            </a:pPr>
            <a:r>
              <a:rPr lang="en-US" dirty="0" smtClean="0">
                <a:latin typeface="Times New Roman" pitchFamily="18" charset="0"/>
                <a:cs typeface="Times New Roman" pitchFamily="18" charset="0"/>
              </a:rPr>
              <a:t>The drawings with the specification will give complete requirements of the structure</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108220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304800" y="990600"/>
            <a:ext cx="8534400" cy="5562600"/>
          </a:xfrm>
        </p:spPr>
        <p:txBody>
          <a:bodyPr>
            <a:normAutofit/>
          </a:bodyPr>
          <a:lstStyle/>
          <a:p>
            <a:pPr>
              <a:buFont typeface="Wingdings" pitchFamily="2" charset="2"/>
              <a:buChar char="q"/>
            </a:pPr>
            <a:r>
              <a:rPr lang="en-US" sz="2700" dirty="0">
                <a:latin typeface="Times New Roman" pitchFamily="18" charset="0"/>
                <a:cs typeface="Times New Roman" pitchFamily="18" charset="0"/>
              </a:rPr>
              <a:t>The specifications should clearly specify: -</a:t>
            </a:r>
          </a:p>
          <a:p>
            <a:pPr marL="457200" lvl="1" indent="-457200">
              <a:buFont typeface="Wingdings" pitchFamily="2" charset="2"/>
              <a:buChar char="ü"/>
            </a:pPr>
            <a:r>
              <a:rPr lang="en-US" sz="2700" dirty="0">
                <a:latin typeface="Times New Roman" pitchFamily="18" charset="0"/>
                <a:cs typeface="Times New Roman" pitchFamily="18" charset="0"/>
              </a:rPr>
              <a:t>Type and quality of materials, </a:t>
            </a:r>
            <a:r>
              <a:rPr lang="en-US" sz="2700" dirty="0" err="1">
                <a:latin typeface="Times New Roman" pitchFamily="18" charset="0"/>
                <a:cs typeface="Times New Roman" pitchFamily="18" charset="0"/>
              </a:rPr>
              <a:t>equipments</a:t>
            </a:r>
            <a:r>
              <a:rPr lang="en-US" sz="2700" dirty="0">
                <a:latin typeface="Times New Roman" pitchFamily="18" charset="0"/>
                <a:cs typeface="Times New Roman" pitchFamily="18" charset="0"/>
              </a:rPr>
              <a:t>, labor or workmanship</a:t>
            </a:r>
          </a:p>
          <a:p>
            <a:pPr marL="457200" lvl="1" indent="-457200">
              <a:buFont typeface="Wingdings" pitchFamily="2" charset="2"/>
              <a:buChar char="ü"/>
            </a:pPr>
            <a:r>
              <a:rPr lang="en-US" sz="2700" dirty="0">
                <a:latin typeface="Times New Roman" pitchFamily="18" charset="0"/>
                <a:cs typeface="Times New Roman" pitchFamily="18" charset="0"/>
              </a:rPr>
              <a:t>Methods of fabrication, installation and erection</a:t>
            </a:r>
          </a:p>
          <a:p>
            <a:pPr marL="457200" lvl="1" indent="-457200">
              <a:buFont typeface="Wingdings" pitchFamily="2" charset="2"/>
              <a:buChar char="ü"/>
            </a:pPr>
            <a:r>
              <a:rPr lang="en-US" sz="2700" dirty="0">
                <a:latin typeface="Times New Roman" pitchFamily="18" charset="0"/>
                <a:cs typeface="Times New Roman" pitchFamily="18" charset="0"/>
              </a:rPr>
              <a:t>Standards, codes and tests</a:t>
            </a:r>
          </a:p>
          <a:p>
            <a:pPr marL="457200" lvl="1" indent="-457200">
              <a:buFont typeface="Wingdings" pitchFamily="2" charset="2"/>
              <a:buChar char="ü"/>
            </a:pPr>
            <a:r>
              <a:rPr lang="en-US" sz="2700" dirty="0">
                <a:latin typeface="Times New Roman" pitchFamily="18" charset="0"/>
                <a:cs typeface="Times New Roman" pitchFamily="18" charset="0"/>
              </a:rPr>
              <a:t>Allowance, submittals and substitutions</a:t>
            </a:r>
          </a:p>
          <a:p>
            <a:pPr marL="457200" lvl="1" indent="-457200">
              <a:buFont typeface="Wingdings" pitchFamily="2" charset="2"/>
              <a:buChar char="ü"/>
            </a:pPr>
            <a:r>
              <a:rPr lang="en-US" sz="2700" dirty="0">
                <a:latin typeface="Times New Roman" pitchFamily="18" charset="0"/>
                <a:cs typeface="Times New Roman" pitchFamily="18" charset="0"/>
              </a:rPr>
              <a:t>Cost included, insurance and bonds</a:t>
            </a:r>
          </a:p>
          <a:p>
            <a:pPr marL="457200" lvl="1" indent="-457200">
              <a:buFont typeface="Wingdings" pitchFamily="2" charset="2"/>
              <a:buChar char="ü"/>
            </a:pPr>
            <a:r>
              <a:rPr lang="en-US" sz="2700" dirty="0">
                <a:latin typeface="Times New Roman" pitchFamily="18" charset="0"/>
                <a:cs typeface="Times New Roman" pitchFamily="18" charset="0"/>
              </a:rPr>
              <a:t>Project records and site facilities.</a:t>
            </a:r>
          </a:p>
          <a:p>
            <a:pPr>
              <a:buFont typeface="Wingdings" pitchFamily="2" charset="2"/>
              <a:buChar char="q"/>
            </a:pPr>
            <a:r>
              <a:rPr lang="en-US" sz="2700" dirty="0">
                <a:latin typeface="Times New Roman" pitchFamily="18" charset="0"/>
                <a:cs typeface="Times New Roman" pitchFamily="18" charset="0"/>
              </a:rPr>
              <a:t> Specifications should be clear, concise, and brief descriptions of what is required to execute the proposed trade of work.</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893226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itchFamily="18" charset="0"/>
                <a:cs typeface="Times New Roman" pitchFamily="18" charset="0"/>
              </a:rPr>
              <a:t>2. Purpose of Specification</a:t>
            </a:r>
          </a:p>
        </p:txBody>
      </p:sp>
      <p:sp>
        <p:nvSpPr>
          <p:cNvPr id="3" name="Content Placeholder 2"/>
          <p:cNvSpPr>
            <a:spLocks noGrp="1"/>
          </p:cNvSpPr>
          <p:nvPr>
            <p:ph idx="1"/>
          </p:nvPr>
        </p:nvSpPr>
        <p:spPr>
          <a:xfrm>
            <a:off x="152400" y="1219200"/>
            <a:ext cx="8839200" cy="5410200"/>
          </a:xfrm>
        </p:spPr>
        <p:txBody>
          <a:bodyPr>
            <a:normAutofit/>
          </a:bodyPr>
          <a:lstStyle/>
          <a:p>
            <a:pPr marL="0" indent="0">
              <a:buNone/>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purpose of specifications generally includes:</a:t>
            </a:r>
          </a:p>
          <a:p>
            <a:pPr>
              <a:buFont typeface="Wingdings" pitchFamily="2" charset="2"/>
              <a:buChar char="Ø"/>
            </a:pPr>
            <a:r>
              <a:rPr lang="en-US" sz="2800" dirty="0">
                <a:latin typeface="Times New Roman" pitchFamily="18" charset="0"/>
                <a:cs typeface="Times New Roman" pitchFamily="18" charset="0"/>
              </a:rPr>
              <a:t>Guide the bidder at the time of tendering to arrive at a reasonable cost for the </a:t>
            </a:r>
            <a:r>
              <a:rPr lang="en-US" sz="2800" dirty="0" smtClean="0">
                <a:latin typeface="Times New Roman" pitchFamily="18" charset="0"/>
                <a:cs typeface="Times New Roman" pitchFamily="18" charset="0"/>
              </a:rPr>
              <a:t>work.</a:t>
            </a: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Provide guidance for execution and supervision </a:t>
            </a:r>
            <a:r>
              <a:rPr lang="en-US" sz="2800" dirty="0" smtClean="0">
                <a:latin typeface="Times New Roman" pitchFamily="18" charset="0"/>
                <a:cs typeface="Times New Roman" pitchFamily="18" charset="0"/>
              </a:rPr>
              <a:t>of works</a:t>
            </a:r>
            <a:r>
              <a:rPr lang="en-US" sz="2800" dirty="0">
                <a:latin typeface="Times New Roman" pitchFamily="18" charset="0"/>
                <a:cs typeface="Times New Roman" pitchFamily="18" charset="0"/>
              </a:rPr>
              <a:t>.</a:t>
            </a:r>
          </a:p>
          <a:p>
            <a:pPr>
              <a:buFont typeface="Wingdings" pitchFamily="2" charset="2"/>
              <a:buChar char="Ø"/>
            </a:pPr>
            <a:r>
              <a:rPr lang="en-US" sz="2800" dirty="0">
                <a:latin typeface="Times New Roman" pitchFamily="18" charset="0"/>
                <a:cs typeface="Times New Roman" pitchFamily="18" charset="0"/>
              </a:rPr>
              <a:t>Guide the contractor for the purchase of materials</a:t>
            </a:r>
          </a:p>
          <a:p>
            <a:pPr>
              <a:buFont typeface="Wingdings" pitchFamily="2" charset="2"/>
              <a:buChar char="Ø"/>
            </a:pPr>
            <a:r>
              <a:rPr lang="en-US" sz="2800" dirty="0">
                <a:latin typeface="Times New Roman" pitchFamily="18" charset="0"/>
                <a:cs typeface="Times New Roman" pitchFamily="18" charset="0"/>
              </a:rPr>
              <a:t>Serve as a part of contract document to limit and describe the rights and obligations of each contracting parties.</a:t>
            </a:r>
          </a:p>
          <a:p>
            <a:pPr>
              <a:buFont typeface="Wingdings" pitchFamily="2" charset="2"/>
              <a:buChar char="Ø"/>
            </a:pPr>
            <a:r>
              <a:rPr lang="en-US" sz="2800" dirty="0">
                <a:latin typeface="Times New Roman" pitchFamily="18" charset="0"/>
                <a:cs typeface="Times New Roman" pitchFamily="18" charset="0"/>
              </a:rPr>
              <a:t>Guide the bidder to identify his capacity to execute the </a:t>
            </a:r>
            <a:r>
              <a:rPr lang="en-US" sz="2800" dirty="0" smtClean="0">
                <a:latin typeface="Times New Roman" pitchFamily="18" charset="0"/>
                <a:cs typeface="Times New Roman" pitchFamily="18" charset="0"/>
              </a:rPr>
              <a:t>work.</a:t>
            </a:r>
          </a:p>
          <a:p>
            <a:pPr>
              <a:buFont typeface="Wingdings" pitchFamily="2" charset="2"/>
              <a:buChar char="Ø"/>
            </a:pPr>
            <a:r>
              <a:rPr lang="en-US" sz="2800" dirty="0" smtClean="0">
                <a:latin typeface="Times New Roman" pitchFamily="18" charset="0"/>
                <a:cs typeface="Times New Roman" pitchFamily="18" charset="0"/>
              </a:rPr>
              <a:t>Serve </a:t>
            </a:r>
            <a:r>
              <a:rPr lang="en-US" sz="2800" dirty="0">
                <a:latin typeface="Times New Roman" pitchFamily="18" charset="0"/>
                <a:cs typeface="Times New Roman" pitchFamily="18" charset="0"/>
              </a:rPr>
              <a:t>as fabrication and installation guide for temporary and permanent works.</a:t>
            </a:r>
          </a:p>
          <a:p>
            <a:pPr algn="ct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99110031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457200"/>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152400" y="533400"/>
            <a:ext cx="8839200" cy="6324600"/>
          </a:xfrm>
        </p:spPr>
        <p:txBody>
          <a:bodyPr anchor="t">
            <a:noAutofit/>
          </a:bodyPr>
          <a:lstStyle/>
          <a:p>
            <a:pPr>
              <a:buFont typeface="Wingdings" pitchFamily="2" charset="2"/>
              <a:buChar char="Ø"/>
            </a:pPr>
            <a:r>
              <a:rPr lang="en-US" sz="2800" dirty="0" smtClean="0">
                <a:latin typeface="Times New Roman" pitchFamily="18" charset="0"/>
                <a:cs typeface="Times New Roman" pitchFamily="18" charset="0"/>
              </a:rPr>
              <a:t>Guide </a:t>
            </a:r>
            <a:r>
              <a:rPr lang="en-US" sz="2800" dirty="0">
                <a:latin typeface="Times New Roman" pitchFamily="18" charset="0"/>
                <a:cs typeface="Times New Roman" pitchFamily="18" charset="0"/>
              </a:rPr>
              <a:t>the contractor for the purchase and/or hiring of </a:t>
            </a:r>
            <a:r>
              <a:rPr lang="en-US" sz="2800" dirty="0" err="1">
                <a:latin typeface="Times New Roman" pitchFamily="18" charset="0"/>
                <a:cs typeface="Times New Roman" pitchFamily="18" charset="0"/>
              </a:rPr>
              <a:t>equipments</a:t>
            </a:r>
            <a:r>
              <a:rPr lang="en-US" sz="2800" dirty="0">
                <a:latin typeface="Times New Roman" pitchFamily="18" charset="0"/>
                <a:cs typeface="Times New Roman" pitchFamily="18" charset="0"/>
              </a:rPr>
              <a:t>.</a:t>
            </a:r>
          </a:p>
          <a:p>
            <a:pPr>
              <a:buFont typeface="Wingdings" pitchFamily="2" charset="2"/>
              <a:buChar char="Ø"/>
            </a:pPr>
            <a:r>
              <a:rPr lang="en-US" sz="2800" dirty="0">
                <a:latin typeface="Times New Roman" pitchFamily="18" charset="0"/>
                <a:cs typeface="Times New Roman" pitchFamily="18" charset="0"/>
              </a:rPr>
              <a:t>Serve for the owner to know what he/she is entitled to receive</a:t>
            </a:r>
          </a:p>
          <a:p>
            <a:pPr>
              <a:buFont typeface="Wingdings" pitchFamily="2" charset="2"/>
              <a:buChar char="Ø"/>
            </a:pPr>
            <a:r>
              <a:rPr lang="en-US" sz="2800" dirty="0">
                <a:latin typeface="Times New Roman" pitchFamily="18" charset="0"/>
                <a:cs typeface="Times New Roman" pitchFamily="18" charset="0"/>
              </a:rPr>
              <a:t>Serve for the manufacturers of construction materials, </a:t>
            </a:r>
            <a:r>
              <a:rPr lang="en-US" sz="2800" dirty="0" err="1">
                <a:latin typeface="Times New Roman" pitchFamily="18" charset="0"/>
                <a:cs typeface="Times New Roman" pitchFamily="18" charset="0"/>
              </a:rPr>
              <a:t>equipments</a:t>
            </a:r>
            <a:r>
              <a:rPr lang="en-US" sz="2800" dirty="0">
                <a:latin typeface="Times New Roman" pitchFamily="18" charset="0"/>
                <a:cs typeface="Times New Roman" pitchFamily="18" charset="0"/>
              </a:rPr>
              <a:t>, tools </a:t>
            </a:r>
            <a:r>
              <a:rPr lang="en-US" sz="2800" dirty="0" err="1">
                <a:latin typeface="Times New Roman" pitchFamily="18" charset="0"/>
                <a:cs typeface="Times New Roman" pitchFamily="18" charset="0"/>
              </a:rPr>
              <a:t>etc</a:t>
            </a:r>
            <a:r>
              <a:rPr lang="en-US" sz="2800" dirty="0">
                <a:latin typeface="Times New Roman" pitchFamily="18" charset="0"/>
                <a:cs typeface="Times New Roman" pitchFamily="18" charset="0"/>
              </a:rPr>
              <a:t> to grade, classify, and improve qualities of their produces.</a:t>
            </a:r>
          </a:p>
          <a:p>
            <a:pPr>
              <a:lnSpc>
                <a:spcPct val="120000"/>
              </a:lnSpc>
              <a:buFont typeface="Wingdings" pitchFamily="2" charset="2"/>
              <a:buChar char="Ø"/>
            </a:pPr>
            <a:r>
              <a:rPr lang="en-US" sz="2800" dirty="0">
                <a:latin typeface="Times New Roman" pitchFamily="18" charset="0"/>
                <a:cs typeface="Times New Roman" pitchFamily="18" charset="0"/>
              </a:rPr>
              <a:t>Indirectly, the specifications are very much related to the </a:t>
            </a:r>
            <a:r>
              <a:rPr lang="en-US" sz="2800" i="1" dirty="0">
                <a:solidFill>
                  <a:srgbClr val="C00000"/>
                </a:solidFill>
                <a:latin typeface="Times New Roman" pitchFamily="18" charset="0"/>
                <a:cs typeface="Times New Roman" pitchFamily="18" charset="0"/>
              </a:rPr>
              <a:t>legal considerations</a:t>
            </a:r>
            <a:r>
              <a:rPr lang="en-US" sz="2800" dirty="0">
                <a:latin typeface="Times New Roman" pitchFamily="18" charset="0"/>
                <a:cs typeface="Times New Roman" pitchFamily="18" charset="0"/>
              </a:rPr>
              <a:t>, </a:t>
            </a:r>
            <a:r>
              <a:rPr lang="en-US" sz="2800" i="1" dirty="0">
                <a:solidFill>
                  <a:srgbClr val="C00000"/>
                </a:solidFill>
                <a:latin typeface="Times New Roman" pitchFamily="18" charset="0"/>
                <a:cs typeface="Times New Roman" pitchFamily="18" charset="0"/>
              </a:rPr>
              <a:t>insurance</a:t>
            </a:r>
            <a:r>
              <a:rPr lang="en-US" sz="2800" dirty="0">
                <a:solidFill>
                  <a:srgbClr val="C00000"/>
                </a:solidFill>
                <a:latin typeface="Times New Roman" pitchFamily="18" charset="0"/>
                <a:cs typeface="Times New Roman" pitchFamily="18" charset="0"/>
              </a:rPr>
              <a:t> </a:t>
            </a:r>
            <a:r>
              <a:rPr lang="en-US" sz="2800" i="1" dirty="0">
                <a:solidFill>
                  <a:srgbClr val="C00000"/>
                </a:solidFill>
                <a:latin typeface="Times New Roman" pitchFamily="18" charset="0"/>
                <a:cs typeface="Times New Roman" pitchFamily="18" charset="0"/>
              </a:rPr>
              <a:t>considerations</a:t>
            </a:r>
            <a:r>
              <a:rPr lang="en-US" sz="2800" dirty="0">
                <a:latin typeface="Times New Roman" pitchFamily="18" charset="0"/>
                <a:cs typeface="Times New Roman" pitchFamily="18" charset="0"/>
              </a:rPr>
              <a:t>, </a:t>
            </a:r>
            <a:r>
              <a:rPr lang="en-US" sz="2800" i="1" dirty="0">
                <a:solidFill>
                  <a:srgbClr val="C00000"/>
                </a:solidFill>
                <a:latin typeface="Times New Roman" pitchFamily="18" charset="0"/>
                <a:cs typeface="Times New Roman" pitchFamily="18" charset="0"/>
              </a:rPr>
              <a:t>bidding</a:t>
            </a:r>
            <a:r>
              <a:rPr lang="en-US" sz="2800" dirty="0">
                <a:solidFill>
                  <a:srgbClr val="C00000"/>
                </a:solidFill>
                <a:latin typeface="Times New Roman" pitchFamily="18" charset="0"/>
                <a:cs typeface="Times New Roman" pitchFamily="18" charset="0"/>
              </a:rPr>
              <a:t> requirements</a:t>
            </a:r>
            <a:r>
              <a:rPr lang="en-US" sz="2800" dirty="0">
                <a:latin typeface="Times New Roman" pitchFamily="18" charset="0"/>
                <a:cs typeface="Times New Roman" pitchFamily="18" charset="0"/>
              </a:rPr>
              <a:t>, </a:t>
            </a:r>
            <a:r>
              <a:rPr lang="en-US" sz="2800" i="1" dirty="0">
                <a:solidFill>
                  <a:srgbClr val="C00000"/>
                </a:solidFill>
                <a:latin typeface="Times New Roman" pitchFamily="18" charset="0"/>
                <a:cs typeface="Times New Roman" pitchFamily="18" charset="0"/>
              </a:rPr>
              <a:t>alternates and options</a:t>
            </a:r>
            <a:r>
              <a:rPr lang="en-US" sz="2800" dirty="0">
                <a:latin typeface="Times New Roman" pitchFamily="18" charset="0"/>
                <a:cs typeface="Times New Roman" pitchFamily="18" charset="0"/>
              </a:rPr>
              <a:t>, </a:t>
            </a:r>
            <a:r>
              <a:rPr lang="en-US" sz="2800" i="1" dirty="0">
                <a:solidFill>
                  <a:srgbClr val="C00000"/>
                </a:solidFill>
                <a:latin typeface="Times New Roman" pitchFamily="18" charset="0"/>
                <a:cs typeface="Times New Roman" pitchFamily="18" charset="0"/>
              </a:rPr>
              <a:t>rights, obligations and remedial measures</a:t>
            </a:r>
            <a:r>
              <a:rPr lang="en-US" sz="2800" dirty="0">
                <a:latin typeface="Times New Roman" pitchFamily="18" charset="0"/>
                <a:cs typeface="Times New Roman" pitchFamily="18" charset="0"/>
              </a:rPr>
              <a:t> for the contracting parties.</a:t>
            </a:r>
          </a:p>
          <a:p>
            <a:pPr marL="0" indent="0">
              <a:buNone/>
            </a:pPr>
            <a:r>
              <a:rPr lang="en-US" sz="2800" dirty="0">
                <a:latin typeface="Times New Roman" pitchFamily="18" charset="0"/>
                <a:cs typeface="Times New Roman" pitchFamily="18" charset="0"/>
              </a:rPr>
              <a:t>Note: In the events of conflicts between specification and drawings, the specification governs.</a:t>
            </a:r>
          </a:p>
          <a:p>
            <a:endParaRPr lang="en-US" sz="2800" dirty="0"/>
          </a:p>
        </p:txBody>
      </p:sp>
    </p:spTree>
    <p:extLst>
      <p:ext uri="{BB962C8B-B14F-4D97-AF65-F5344CB8AC3E}">
        <p14:creationId xmlns:p14="http://schemas.microsoft.com/office/powerpoint/2010/main" val="3723885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l"/>
            <a:r>
              <a:rPr lang="en-US" dirty="0">
                <a:latin typeface="Times New Roman" pitchFamily="18" charset="0"/>
                <a:cs typeface="Times New Roman" pitchFamily="18" charset="0"/>
              </a:rPr>
              <a:t>Conti…</a:t>
            </a:r>
            <a:endParaRPr lang="en-US" dirty="0"/>
          </a:p>
        </p:txBody>
      </p:sp>
      <p:sp>
        <p:nvSpPr>
          <p:cNvPr id="3" name="Content Placeholder 2"/>
          <p:cNvSpPr>
            <a:spLocks noGrp="1"/>
          </p:cNvSpPr>
          <p:nvPr>
            <p:ph idx="1"/>
          </p:nvPr>
        </p:nvSpPr>
        <p:spPr>
          <a:xfrm>
            <a:off x="228600" y="685800"/>
            <a:ext cx="8458200" cy="5943600"/>
          </a:xfrm>
        </p:spPr>
        <p:txBody>
          <a:bodyPr anchor="ctr">
            <a:normAutofit/>
          </a:bodyPr>
          <a:lstStyle/>
          <a:p>
            <a:pPr>
              <a:buNone/>
            </a:pPr>
            <a:r>
              <a:rPr lang="en-US" sz="2600" b="1" i="1" dirty="0">
                <a:solidFill>
                  <a:srgbClr val="C00000"/>
                </a:solidFill>
                <a:latin typeface="Times New Roman" pitchFamily="18" charset="0"/>
                <a:cs typeface="Times New Roman" pitchFamily="18" charset="0"/>
              </a:rPr>
              <a:t>Main purposes</a:t>
            </a:r>
            <a:r>
              <a:rPr lang="en-US" sz="2600" dirty="0">
                <a:latin typeface="Times New Roman" pitchFamily="18" charset="0"/>
                <a:cs typeface="Times New Roman" pitchFamily="18" charset="0"/>
              </a:rPr>
              <a:t>:</a:t>
            </a:r>
          </a:p>
          <a:p>
            <a:pPr marL="514350" indent="-514350">
              <a:buFont typeface="+mj-lt"/>
              <a:buAutoNum type="arabicPeriod"/>
            </a:pPr>
            <a:r>
              <a:rPr lang="en-US" sz="2600" dirty="0">
                <a:latin typeface="Times New Roman" pitchFamily="18" charset="0"/>
                <a:cs typeface="Times New Roman" pitchFamily="18" charset="0"/>
              </a:rPr>
              <a:t>help the estimator to price the work.</a:t>
            </a:r>
          </a:p>
          <a:p>
            <a:pPr marL="514350" indent="-514350">
              <a:buFont typeface="+mj-lt"/>
              <a:buAutoNum type="arabicPeriod"/>
            </a:pPr>
            <a:r>
              <a:rPr lang="en-US" sz="2600" dirty="0">
                <a:latin typeface="Times New Roman" pitchFamily="18" charset="0"/>
                <a:cs typeface="Times New Roman" pitchFamily="18" charset="0"/>
              </a:rPr>
              <a:t>It will become a tendering a contract document &amp; must therefore free of ambiguities</a:t>
            </a:r>
          </a:p>
          <a:p>
            <a:pPr marL="514350" indent="-514350">
              <a:buFont typeface="+mj-lt"/>
              <a:buAutoNum type="arabicPeriod"/>
            </a:pPr>
            <a:r>
              <a:rPr lang="en-US" sz="2600" dirty="0">
                <a:latin typeface="Times New Roman" pitchFamily="18" charset="0"/>
                <a:cs typeface="Times New Roman" pitchFamily="18" charset="0"/>
              </a:rPr>
              <a:t>It must be a management document to inform the contractor of exactly what work is physically to be performed on site and to assist quantity surveyor/engineer in their cost control function</a:t>
            </a:r>
          </a:p>
          <a:p>
            <a:pPr marL="514350" indent="-514350">
              <a:buFont typeface="+mj-lt"/>
              <a:buAutoNum type="arabicPeriod"/>
            </a:pPr>
            <a:r>
              <a:rPr lang="en-US" sz="2600" dirty="0">
                <a:latin typeface="Times New Roman" pitchFamily="18" charset="0"/>
                <a:cs typeface="Times New Roman" pitchFamily="18" charset="0"/>
              </a:rPr>
              <a:t>seek to ensure that materials and workmanships achieve an acceptable standard of quality, describes the work to be done</a:t>
            </a:r>
          </a:p>
          <a:p>
            <a:endParaRPr lang="en-US" dirty="0"/>
          </a:p>
        </p:txBody>
      </p:sp>
    </p:spTree>
    <p:extLst>
      <p:ext uri="{BB962C8B-B14F-4D97-AF65-F5344CB8AC3E}">
        <p14:creationId xmlns:p14="http://schemas.microsoft.com/office/powerpoint/2010/main" val="2702758006"/>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1806</Words>
  <Application>Microsoft Office PowerPoint</Application>
  <PresentationFormat>On-screen Show (4:3)</PresentationFormat>
  <Paragraphs>218</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AUWC  SPECIFICATION AND QUANTITY SURVEY CHAPTER 1</vt:lpstr>
      <vt:lpstr>SPECIFICATION </vt:lpstr>
      <vt:lpstr>1. Introduction </vt:lpstr>
      <vt:lpstr>Conti…</vt:lpstr>
      <vt:lpstr>Conti…</vt:lpstr>
      <vt:lpstr>Conti…</vt:lpstr>
      <vt:lpstr>2. Purpose of Specification</vt:lpstr>
      <vt:lpstr>Conti…</vt:lpstr>
      <vt:lpstr>Conti…</vt:lpstr>
      <vt:lpstr>3. Type of Specification</vt:lpstr>
      <vt:lpstr>Conti….</vt:lpstr>
      <vt:lpstr>Conti….</vt:lpstr>
      <vt:lpstr>Conti….</vt:lpstr>
      <vt:lpstr>Conti….</vt:lpstr>
      <vt:lpstr>Conti….</vt:lpstr>
      <vt:lpstr>Conti….</vt:lpstr>
      <vt:lpstr>Conti….</vt:lpstr>
      <vt:lpstr>Conti…</vt:lpstr>
      <vt:lpstr>Conti..</vt:lpstr>
      <vt:lpstr>Conti…</vt:lpstr>
      <vt:lpstr>Conti..</vt:lpstr>
      <vt:lpstr>4. Specification Writing</vt:lpstr>
      <vt:lpstr>Conti…</vt:lpstr>
      <vt:lpstr>Conti…</vt:lpstr>
      <vt:lpstr>Conti…</vt:lpstr>
      <vt:lpstr>Conti…</vt:lpstr>
      <vt:lpstr>Conti…</vt:lpstr>
      <vt:lpstr>Conti…</vt:lpstr>
      <vt:lpstr>Conti…</vt:lpstr>
      <vt:lpstr>Conti…</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muhi</dc:creator>
  <cp:lastModifiedBy>HP</cp:lastModifiedBy>
  <cp:revision>55</cp:revision>
  <dcterms:created xsi:type="dcterms:W3CDTF">2016-10-25T04:24:38Z</dcterms:created>
  <dcterms:modified xsi:type="dcterms:W3CDTF">2020-05-27T10:52:29Z</dcterms:modified>
</cp:coreProperties>
</file>