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DF87664-2776-4E86-A09A-79D17C49C44E}" type="datetimeFigureOut">
              <a:rPr lang="en-US" smtClean="0"/>
              <a:pPr/>
              <a:t>5/26/2020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1530498-D411-45F8-8E92-4DB899BCBCD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87664-2776-4E86-A09A-79D17C49C44E}"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87664-2776-4E86-A09A-79D17C49C44E}"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87664-2776-4E86-A09A-79D17C49C44E}"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87664-2776-4E86-A09A-79D17C49C44E}"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1530498-D411-45F8-8E92-4DB899BCBC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87664-2776-4E86-A09A-79D17C49C44E}"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87664-2776-4E86-A09A-79D17C49C44E}" type="datetimeFigureOut">
              <a:rPr lang="en-US" smtClean="0"/>
              <a:pPr/>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87664-2776-4E86-A09A-79D17C49C44E}" type="datetimeFigureOut">
              <a:rPr lang="en-US" smtClean="0"/>
              <a:pPr/>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87664-2776-4E86-A09A-79D17C49C44E}" type="datetimeFigureOut">
              <a:rPr lang="en-US" smtClean="0"/>
              <a:pPr/>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87664-2776-4E86-A09A-79D17C49C44E}"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87664-2776-4E86-A09A-79D17C49C44E}"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30498-D411-45F8-8E92-4DB899BCBC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DF87664-2776-4E86-A09A-79D17C49C44E}" type="datetimeFigureOut">
              <a:rPr lang="en-US" smtClean="0"/>
              <a:pPr/>
              <a:t>5/26/2020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1530498-D411-45F8-8E92-4DB899BCBCD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ctrTitle"/>
          </p:nvPr>
        </p:nvSpPr>
        <p:spPr/>
        <p:txBody>
          <a:bodyPr>
            <a:normAutofit/>
          </a:bodyPr>
          <a:lstStyle/>
          <a:p>
            <a:pPr eaLnBrk="1" hangingPunct="1"/>
            <a:r>
              <a:rPr lang="en-US" sz="4800" dirty="0" smtClean="0"/>
              <a:t>Chapter-Three </a:t>
            </a:r>
          </a:p>
        </p:txBody>
      </p:sp>
      <p:sp>
        <p:nvSpPr>
          <p:cNvPr id="4" name="Slide Number Placeholder 3"/>
          <p:cNvSpPr>
            <a:spLocks noGrp="1"/>
          </p:cNvSpPr>
          <p:nvPr>
            <p:ph type="sldNum" sz="quarter" idx="12"/>
          </p:nvPr>
        </p:nvSpPr>
        <p:spPr/>
        <p:txBody>
          <a:bodyPr/>
          <a:lstStyle/>
          <a:p>
            <a:fld id="{6C254859-A5BC-483F-B1E5-F8AC4B58FE1F}" type="slidenum">
              <a:rPr lang="en-US" smtClean="0"/>
              <a:pPr/>
              <a:t>1</a:t>
            </a:fld>
            <a:endParaRPr lang="en-US" dirty="0"/>
          </a:p>
        </p:txBody>
      </p:sp>
      <p:sp>
        <p:nvSpPr>
          <p:cNvPr id="35843" name="Rectangle 3"/>
          <p:cNvSpPr>
            <a:spLocks noGrp="1"/>
          </p:cNvSpPr>
          <p:nvPr>
            <p:ph type="subTitle" idx="1"/>
          </p:nvPr>
        </p:nvSpPr>
        <p:spPr>
          <a:xfrm>
            <a:off x="228600" y="3899938"/>
            <a:ext cx="8915400" cy="1752600"/>
          </a:xfrm>
        </p:spPr>
        <p:txBody>
          <a:bodyPr>
            <a:normAutofit fontScale="92500" lnSpcReduction="10000"/>
          </a:bodyPr>
          <a:lstStyle/>
          <a:p>
            <a:pPr eaLnBrk="1" hangingPunct="1">
              <a:buFont typeface="Wingdings 2" pitchFamily="18" charset="2"/>
              <a:buNone/>
            </a:pPr>
            <a:endParaRPr lang="en-US" sz="3600" b="1" dirty="0" smtClean="0"/>
          </a:p>
          <a:p>
            <a:pPr eaLnBrk="1" hangingPunct="1">
              <a:buFont typeface="Wingdings 2" pitchFamily="18" charset="2"/>
              <a:buNone/>
            </a:pPr>
            <a:r>
              <a:rPr lang="en-US" sz="4000" b="1" dirty="0" smtClean="0"/>
              <a:t>Stake holder’s responsibility in construction projects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533400" y="457200"/>
            <a:ext cx="8229600" cy="762000"/>
          </a:xfrm>
        </p:spPr>
        <p:txBody>
          <a:bodyPr>
            <a:normAutofit/>
          </a:bodyPr>
          <a:lstStyle/>
          <a:p>
            <a:pPr algn="r" eaLnBrk="1" hangingPunct="1"/>
            <a:r>
              <a:rPr lang="en-US" sz="3600" dirty="0" smtClean="0"/>
              <a:t>….Continued</a:t>
            </a:r>
          </a:p>
        </p:txBody>
      </p:sp>
      <p:sp>
        <p:nvSpPr>
          <p:cNvPr id="49155" name="Rectangle 3"/>
          <p:cNvSpPr>
            <a:spLocks noGrp="1"/>
          </p:cNvSpPr>
          <p:nvPr>
            <p:ph idx="1"/>
          </p:nvPr>
        </p:nvSpPr>
        <p:spPr>
          <a:xfrm>
            <a:off x="228600" y="1524000"/>
            <a:ext cx="8763000" cy="5050536"/>
          </a:xfrm>
        </p:spPr>
        <p:txBody>
          <a:bodyPr>
            <a:normAutofit/>
          </a:bodyPr>
          <a:lstStyle/>
          <a:p>
            <a:pPr marL="1053084" lvl="2" indent="-495300">
              <a:lnSpc>
                <a:spcPct val="90000"/>
              </a:lnSpc>
              <a:buFont typeface="+mj-lt"/>
              <a:buAutoNum type="alphaLcParenR" startAt="2"/>
            </a:pPr>
            <a:r>
              <a:rPr lang="en-GB" sz="2000" dirty="0" smtClean="0">
                <a:latin typeface="+mj-lt"/>
              </a:rPr>
              <a:t>if the Contractor questions any communication of the Engineer’s Representative he may refer the matter to the Engineer who shall confirm, reverse or vary the contents of such communication.</a:t>
            </a:r>
          </a:p>
          <a:p>
            <a:pPr marL="495300" indent="-495300" eaLnBrk="1" hangingPunct="1">
              <a:lnSpc>
                <a:spcPct val="90000"/>
              </a:lnSpc>
              <a:buFont typeface="Wingdings" pitchFamily="2" charset="2"/>
              <a:buChar char="ü"/>
            </a:pPr>
            <a:r>
              <a:rPr lang="en-GB" sz="2200" dirty="0" smtClean="0">
                <a:solidFill>
                  <a:srgbClr val="33CC33"/>
                </a:solidFill>
              </a:rPr>
              <a:t>The Engineer or the Engineer’s Representative may appoint any number of</a:t>
            </a:r>
            <a:r>
              <a:rPr lang="en-GB" sz="2200" b="1" dirty="0" smtClean="0">
                <a:solidFill>
                  <a:srgbClr val="33CC33"/>
                </a:solidFill>
              </a:rPr>
              <a:t> </a:t>
            </a:r>
            <a:r>
              <a:rPr lang="en-GB" sz="2200" dirty="0" smtClean="0">
                <a:solidFill>
                  <a:srgbClr val="33CC33"/>
                </a:solidFill>
              </a:rPr>
              <a:t>persons to assist the Engineer's Representative in the carrying out of his duties under Sub-Clause 2.2.</a:t>
            </a:r>
            <a:r>
              <a:rPr lang="en-GB" sz="2200" dirty="0" smtClean="0"/>
              <a:t> </a:t>
            </a:r>
            <a:endParaRPr lang="en-US" sz="2900" dirty="0" smtClean="0"/>
          </a:p>
          <a:p>
            <a:pPr marL="495300" indent="-495300" eaLnBrk="1" hangingPunct="1">
              <a:lnSpc>
                <a:spcPct val="90000"/>
              </a:lnSpc>
              <a:buFont typeface="Wingdings 2" pitchFamily="18" charset="2"/>
              <a:buNone/>
            </a:pPr>
            <a:endParaRPr lang="en-US" sz="2200"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533400" y="457200"/>
            <a:ext cx="8229600" cy="838200"/>
          </a:xfrm>
        </p:spPr>
        <p:txBody>
          <a:bodyPr>
            <a:normAutofit fontScale="90000"/>
          </a:bodyPr>
          <a:lstStyle/>
          <a:p>
            <a:pPr eaLnBrk="1" hangingPunct="1"/>
            <a:r>
              <a:rPr lang="en-US" sz="3600" dirty="0" smtClean="0"/>
              <a:t>Engineer and Engineer’s Representative</a:t>
            </a:r>
          </a:p>
        </p:txBody>
      </p:sp>
      <p:sp>
        <p:nvSpPr>
          <p:cNvPr id="50179" name="Rectangle 3"/>
          <p:cNvSpPr>
            <a:spLocks noGrp="1"/>
          </p:cNvSpPr>
          <p:nvPr>
            <p:ph idx="1"/>
          </p:nvPr>
        </p:nvSpPr>
        <p:spPr>
          <a:xfrm>
            <a:off x="0" y="1371600"/>
            <a:ext cx="9144000" cy="5334000"/>
          </a:xfrm>
        </p:spPr>
        <p:txBody>
          <a:bodyPr>
            <a:normAutofit/>
          </a:bodyPr>
          <a:lstStyle/>
          <a:p>
            <a:pPr marL="419100" indent="-419100" eaLnBrk="1" hangingPunct="1">
              <a:lnSpc>
                <a:spcPct val="80000"/>
              </a:lnSpc>
              <a:buFont typeface="Wingdings" pitchFamily="2" charset="2"/>
              <a:buChar char="q"/>
            </a:pPr>
            <a:r>
              <a:rPr lang="en-GB" sz="2200" b="1" dirty="0" smtClean="0"/>
              <a:t>Engineer to Act Impartially</a:t>
            </a:r>
          </a:p>
          <a:p>
            <a:pPr marL="419100" indent="-419100" eaLnBrk="1" hangingPunct="1">
              <a:lnSpc>
                <a:spcPct val="80000"/>
              </a:lnSpc>
              <a:buFont typeface="Wingdings 2" pitchFamily="18" charset="2"/>
              <a:buNone/>
            </a:pPr>
            <a:r>
              <a:rPr lang="en-GB" sz="2200" b="1" dirty="0" smtClean="0"/>
              <a:t>Wherever, under the Contract, the Engineer is required to exercise his discretion by:</a:t>
            </a:r>
          </a:p>
          <a:p>
            <a:pPr marL="419100" indent="-419100" eaLnBrk="1" hangingPunct="1">
              <a:lnSpc>
                <a:spcPct val="80000"/>
              </a:lnSpc>
              <a:buFont typeface="Wingdings 2" pitchFamily="18" charset="2"/>
              <a:buAutoNum type="alphaLcParenBoth"/>
            </a:pPr>
            <a:r>
              <a:rPr lang="en-GB" sz="2200" b="1" dirty="0" smtClean="0"/>
              <a:t>giving his decision, opinion or consent,</a:t>
            </a:r>
          </a:p>
          <a:p>
            <a:pPr marL="419100" indent="-419100" eaLnBrk="1" hangingPunct="1">
              <a:lnSpc>
                <a:spcPct val="80000"/>
              </a:lnSpc>
              <a:buFont typeface="Wingdings 2" pitchFamily="18" charset="2"/>
              <a:buAutoNum type="alphaLcParenBoth"/>
            </a:pPr>
            <a:r>
              <a:rPr lang="en-GB" sz="2200" b="1" dirty="0" smtClean="0"/>
              <a:t> expressing his satisfaction or approval,</a:t>
            </a:r>
          </a:p>
          <a:p>
            <a:pPr marL="419100" indent="-419100" eaLnBrk="1" hangingPunct="1">
              <a:lnSpc>
                <a:spcPct val="80000"/>
              </a:lnSpc>
              <a:buFont typeface="Wingdings 2" pitchFamily="18" charset="2"/>
              <a:buAutoNum type="alphaLcParenBoth"/>
            </a:pPr>
            <a:r>
              <a:rPr lang="en-GB" sz="2200" b="1" dirty="0" smtClean="0"/>
              <a:t>determining value, or</a:t>
            </a:r>
          </a:p>
          <a:p>
            <a:pPr marL="419100" indent="-419100" eaLnBrk="1" hangingPunct="1">
              <a:lnSpc>
                <a:spcPct val="80000"/>
              </a:lnSpc>
              <a:buFont typeface="Wingdings 2" pitchFamily="18" charset="2"/>
              <a:buAutoNum type="alphaLcParenBoth"/>
            </a:pPr>
            <a:r>
              <a:rPr lang="en-GB" sz="2200" b="1" dirty="0" smtClean="0"/>
              <a:t>otherwise taking action which may affect the rights and obligations of the Employer or the Contractor</a:t>
            </a:r>
          </a:p>
          <a:p>
            <a:pPr marL="419100" indent="-419100" eaLnBrk="1" hangingPunct="1">
              <a:lnSpc>
                <a:spcPct val="80000"/>
              </a:lnSpc>
              <a:buFont typeface="Wingdings 2" pitchFamily="18" charset="2"/>
              <a:buNone/>
            </a:pPr>
            <a:r>
              <a:rPr lang="en-GB" sz="2200" b="1" dirty="0" smtClean="0"/>
              <a:t>he shall exercise such discretion impartially within the terms</a:t>
            </a:r>
          </a:p>
          <a:p>
            <a:pPr marL="419100" indent="-419100" eaLnBrk="1" hangingPunct="1">
              <a:lnSpc>
                <a:spcPct val="80000"/>
              </a:lnSpc>
              <a:buFont typeface="Wingdings 2" pitchFamily="18" charset="2"/>
              <a:buNone/>
            </a:pPr>
            <a:r>
              <a:rPr lang="en-GB" sz="2200" b="1" dirty="0" smtClean="0"/>
              <a:t>of the Contract and having regard to all the circumstances.</a:t>
            </a:r>
          </a:p>
          <a:p>
            <a:pPr marL="419100" indent="-419100" eaLnBrk="1" hangingPunct="1">
              <a:lnSpc>
                <a:spcPct val="80000"/>
              </a:lnSpc>
              <a:buFont typeface="Wingdings 2" pitchFamily="18" charset="2"/>
              <a:buNone/>
            </a:pPr>
            <a:r>
              <a:rPr lang="en-GB" sz="2200" b="1" dirty="0" smtClean="0"/>
              <a:t>Any such decision, opinion, consent, expression of</a:t>
            </a:r>
          </a:p>
          <a:p>
            <a:pPr marL="419100" indent="-419100" eaLnBrk="1" hangingPunct="1">
              <a:lnSpc>
                <a:spcPct val="80000"/>
              </a:lnSpc>
              <a:buFont typeface="Wingdings 2" pitchFamily="18" charset="2"/>
              <a:buNone/>
            </a:pPr>
            <a:r>
              <a:rPr lang="en-GB" sz="2200" b="1" dirty="0" smtClean="0"/>
              <a:t>satisfaction, or approval, determination of value or action</a:t>
            </a:r>
          </a:p>
          <a:p>
            <a:pPr marL="419100" indent="-419100" eaLnBrk="1" hangingPunct="1">
              <a:lnSpc>
                <a:spcPct val="80000"/>
              </a:lnSpc>
              <a:buFont typeface="Wingdings 2" pitchFamily="18" charset="2"/>
              <a:buNone/>
            </a:pPr>
            <a:r>
              <a:rPr lang="en-GB" sz="2200" b="1" dirty="0" smtClean="0"/>
              <a:t>may be opened up, reviewed or revised as provided in Clause</a:t>
            </a:r>
          </a:p>
          <a:p>
            <a:pPr marL="419100" indent="-419100" eaLnBrk="1" hangingPunct="1">
              <a:lnSpc>
                <a:spcPct val="80000"/>
              </a:lnSpc>
              <a:buFont typeface="Wingdings 2" pitchFamily="18" charset="2"/>
              <a:buNone/>
            </a:pPr>
            <a:r>
              <a:rPr lang="en-GB" sz="2200" b="1" dirty="0" smtClean="0"/>
              <a:t>67(Settlement of Disputes).</a:t>
            </a:r>
            <a:endParaRPr lang="en-US" sz="2200" b="1"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normAutofit fontScale="90000"/>
          </a:bodyPr>
          <a:lstStyle/>
          <a:p>
            <a:pPr eaLnBrk="1" hangingPunct="1"/>
            <a:r>
              <a:rPr lang="en-US" sz="3600" dirty="0" smtClean="0"/>
              <a:t>Engineer and Engineer’s Representative</a:t>
            </a:r>
          </a:p>
        </p:txBody>
      </p:sp>
      <p:sp>
        <p:nvSpPr>
          <p:cNvPr id="51203" name="Rectangle 3"/>
          <p:cNvSpPr>
            <a:spLocks noGrp="1"/>
          </p:cNvSpPr>
          <p:nvPr>
            <p:ph idx="1"/>
          </p:nvPr>
        </p:nvSpPr>
        <p:spPr/>
        <p:txBody>
          <a:bodyPr/>
          <a:lstStyle/>
          <a:p>
            <a:pPr eaLnBrk="1" hangingPunct="1">
              <a:lnSpc>
                <a:spcPct val="90000"/>
              </a:lnSpc>
              <a:buFont typeface="Wingdings 2" pitchFamily="18" charset="2"/>
              <a:buNone/>
            </a:pPr>
            <a:r>
              <a:rPr lang="en-US" sz="2200" dirty="0" smtClean="0">
                <a:solidFill>
                  <a:srgbClr val="33CC33"/>
                </a:solidFill>
              </a:rPr>
              <a:t>In general the main responsibility of the resident engineer</a:t>
            </a:r>
          </a:p>
          <a:p>
            <a:pPr eaLnBrk="1" hangingPunct="1">
              <a:lnSpc>
                <a:spcPct val="90000"/>
              </a:lnSpc>
              <a:buFont typeface="Wingdings 2" pitchFamily="18" charset="2"/>
              <a:buNone/>
            </a:pPr>
            <a:r>
              <a:rPr lang="en-US" sz="2200" dirty="0" smtClean="0">
                <a:solidFill>
                  <a:srgbClr val="33CC33"/>
                </a:solidFill>
              </a:rPr>
              <a:t>(RE) include, among other things;</a:t>
            </a:r>
          </a:p>
          <a:p>
            <a:pPr eaLnBrk="1" hangingPunct="1">
              <a:lnSpc>
                <a:spcPct val="90000"/>
              </a:lnSpc>
              <a:buFont typeface="Wingdings" pitchFamily="2" charset="2"/>
              <a:buChar char="ü"/>
            </a:pPr>
            <a:r>
              <a:rPr lang="en-US" sz="2000" dirty="0" smtClean="0"/>
              <a:t>To check and certify the contractors work program</a:t>
            </a:r>
          </a:p>
          <a:p>
            <a:pPr eaLnBrk="1" hangingPunct="1">
              <a:lnSpc>
                <a:spcPct val="90000"/>
              </a:lnSpc>
              <a:buFont typeface="Wingdings" pitchFamily="2" charset="2"/>
              <a:buChar char="ü"/>
            </a:pPr>
            <a:r>
              <a:rPr lang="en-US" sz="2000" dirty="0" smtClean="0"/>
              <a:t>To certify the contractors method of carrying out the works</a:t>
            </a:r>
          </a:p>
          <a:p>
            <a:pPr eaLnBrk="1" hangingPunct="1">
              <a:lnSpc>
                <a:spcPct val="90000"/>
              </a:lnSpc>
              <a:buFont typeface="Wingdings" pitchFamily="2" charset="2"/>
              <a:buChar char="ü"/>
            </a:pPr>
            <a:r>
              <a:rPr lang="en-US" sz="2000" dirty="0" smtClean="0"/>
              <a:t>To check that the works comply with the drawings </a:t>
            </a:r>
          </a:p>
          <a:p>
            <a:pPr eaLnBrk="1" hangingPunct="1">
              <a:lnSpc>
                <a:spcPct val="90000"/>
              </a:lnSpc>
              <a:buFont typeface="Wingdings" pitchFamily="2" charset="2"/>
              <a:buChar char="ü"/>
            </a:pPr>
            <a:r>
              <a:rPr lang="en-US" sz="2000" dirty="0" smtClean="0"/>
              <a:t>To see that the requirements of the specifications in regard to materials and workmanship are adhered to</a:t>
            </a:r>
          </a:p>
          <a:p>
            <a:pPr eaLnBrk="1" hangingPunct="1">
              <a:lnSpc>
                <a:spcPct val="90000"/>
              </a:lnSpc>
              <a:buFont typeface="Wingdings" pitchFamily="2" charset="2"/>
              <a:buChar char="ü"/>
            </a:pPr>
            <a:r>
              <a:rPr lang="en-US" sz="2000" dirty="0" smtClean="0"/>
              <a:t>To watch for faulty materials and workmanship</a:t>
            </a:r>
          </a:p>
          <a:p>
            <a:pPr eaLnBrk="1" hangingPunct="1">
              <a:lnSpc>
                <a:spcPct val="90000"/>
              </a:lnSpc>
              <a:buFont typeface="Wingdings" pitchFamily="2" charset="2"/>
              <a:buChar char="ü"/>
            </a:pPr>
            <a:r>
              <a:rPr lang="en-US" sz="2000" dirty="0" smtClean="0"/>
              <a:t>To issue further instructions and clarifications if necessary </a:t>
            </a:r>
          </a:p>
          <a:p>
            <a:pPr eaLnBrk="1" hangingPunct="1">
              <a:lnSpc>
                <a:spcPct val="90000"/>
              </a:lnSpc>
              <a:buFont typeface="Wingdings" pitchFamily="2" charset="2"/>
              <a:buChar char="ü"/>
            </a:pPr>
            <a:r>
              <a:rPr lang="en-US" sz="2000" dirty="0" smtClean="0"/>
              <a:t>To measure the amount of work done for payment purposes</a:t>
            </a:r>
          </a:p>
          <a:p>
            <a:pPr eaLnBrk="1" hangingPunct="1">
              <a:lnSpc>
                <a:spcPct val="90000"/>
              </a:lnSpc>
              <a:buFont typeface="Wingdings" pitchFamily="2" charset="2"/>
              <a:buChar char="ü"/>
            </a:pPr>
            <a:r>
              <a:rPr lang="en-US" sz="2000" dirty="0" smtClean="0"/>
              <a:t>To keep a record of all works measurement</a:t>
            </a:r>
          </a:p>
          <a:p>
            <a:pPr eaLnBrk="1" hangingPunct="1">
              <a:lnSpc>
                <a:spcPct val="90000"/>
              </a:lnSpc>
              <a:buFont typeface="Wingdings" pitchFamily="2" charset="2"/>
              <a:buChar char="ü"/>
            </a:pPr>
            <a:r>
              <a:rPr lang="en-US" sz="2000" dirty="0" smtClean="0"/>
              <a:t>To periodically report to the owner the progress of the works.  </a:t>
            </a:r>
          </a:p>
          <a:p>
            <a:pPr eaLnBrk="1" hangingPunct="1">
              <a:lnSpc>
                <a:spcPct val="90000"/>
              </a:lnSpc>
              <a:buFont typeface="Wingdings 2" pitchFamily="18" charset="2"/>
              <a:buNone/>
            </a:pPr>
            <a:endParaRPr lang="en-US" sz="2000" dirty="0" smtClean="0"/>
          </a:p>
          <a:p>
            <a:pPr eaLnBrk="1" hangingPunct="1">
              <a:lnSpc>
                <a:spcPct val="90000"/>
              </a:lnSpc>
              <a:buFont typeface="Wingdings 2" pitchFamily="18" charset="2"/>
              <a:buNone/>
            </a:pPr>
            <a:endParaRPr lang="en-US" sz="2200" dirty="0" smtClean="0"/>
          </a:p>
          <a:p>
            <a:pPr eaLnBrk="1" hangingPunct="1">
              <a:lnSpc>
                <a:spcPct val="90000"/>
              </a:lnSpc>
              <a:buFont typeface="Wingdings 2" pitchFamily="18" charset="2"/>
              <a:buNone/>
            </a:pPr>
            <a:endParaRPr lang="en-US" sz="2200" dirty="0" smtClean="0"/>
          </a:p>
          <a:p>
            <a:pPr eaLnBrk="1" hangingPunct="1">
              <a:lnSpc>
                <a:spcPct val="90000"/>
              </a:lnSpc>
              <a:buFont typeface="Wingdings 2" pitchFamily="18" charset="2"/>
              <a:buNone/>
            </a:pPr>
            <a:endParaRPr lang="en-US" sz="2200"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533400" y="457200"/>
            <a:ext cx="8229600" cy="838200"/>
          </a:xfrm>
        </p:spPr>
        <p:txBody>
          <a:bodyPr/>
          <a:lstStyle/>
          <a:p>
            <a:pPr eaLnBrk="1" hangingPunct="1"/>
            <a:r>
              <a:rPr lang="en-US" dirty="0" smtClean="0"/>
              <a:t>Contractor</a:t>
            </a:r>
          </a:p>
        </p:txBody>
      </p:sp>
      <p:sp>
        <p:nvSpPr>
          <p:cNvPr id="40963" name="Rectangle 3"/>
          <p:cNvSpPr>
            <a:spLocks noGrp="1"/>
          </p:cNvSpPr>
          <p:nvPr>
            <p:ph idx="1"/>
          </p:nvPr>
        </p:nvSpPr>
        <p:spPr>
          <a:xfrm>
            <a:off x="0" y="1295400"/>
            <a:ext cx="9144000" cy="5562600"/>
          </a:xfrm>
        </p:spPr>
        <p:txBody>
          <a:bodyPr/>
          <a:lstStyle/>
          <a:p>
            <a:pPr eaLnBrk="1" hangingPunct="1">
              <a:buFont typeface="Wingdings" pitchFamily="2" charset="2"/>
              <a:buChar char="q"/>
            </a:pPr>
            <a:r>
              <a:rPr lang="en-US" b="1" dirty="0" smtClean="0"/>
              <a:t>Contactors:</a:t>
            </a:r>
            <a:r>
              <a:rPr lang="en-US" dirty="0" smtClean="0"/>
              <a:t> are the parties that change the drawings and specification made by the consultants into a physical structure( “construction is physical realization of design”)</a:t>
            </a:r>
          </a:p>
          <a:p>
            <a:pPr lvl="2" eaLnBrk="1" hangingPunct="1">
              <a:buFont typeface="Wingdings 2" pitchFamily="18" charset="2"/>
              <a:buChar char="P"/>
            </a:pPr>
            <a:r>
              <a:rPr lang="en-US" dirty="0" smtClean="0"/>
              <a:t> Prepares a bid document</a:t>
            </a:r>
          </a:p>
          <a:p>
            <a:pPr lvl="2" eaLnBrk="1" hangingPunct="1">
              <a:buFont typeface="Wingdings 2" pitchFamily="18" charset="2"/>
              <a:buChar char="P"/>
            </a:pPr>
            <a:r>
              <a:rPr lang="en-US" dirty="0" smtClean="0"/>
              <a:t>Provides the resources needed to execute the project</a:t>
            </a:r>
          </a:p>
          <a:p>
            <a:pPr lvl="2" eaLnBrk="1" hangingPunct="1">
              <a:buFont typeface="Wingdings 2" pitchFamily="18" charset="2"/>
              <a:buChar char="P"/>
            </a:pPr>
            <a:r>
              <a:rPr lang="en-US" dirty="0" smtClean="0"/>
              <a:t>Executes the project according to the specification and legal requirements</a:t>
            </a:r>
          </a:p>
          <a:p>
            <a:pPr lvl="2" eaLnBrk="1" hangingPunct="1">
              <a:buFont typeface="Wingdings 2" pitchFamily="18" charset="2"/>
              <a:buChar char="P"/>
            </a:pPr>
            <a:r>
              <a:rPr lang="en-US" dirty="0" smtClean="0"/>
              <a:t>Monitors project execution</a:t>
            </a:r>
          </a:p>
          <a:p>
            <a:pPr lvl="2" eaLnBrk="1" hangingPunct="1">
              <a:buFont typeface="Wingdings 2" pitchFamily="18" charset="2"/>
              <a:buChar char="P"/>
            </a:pPr>
            <a:r>
              <a:rPr lang="en-US" dirty="0" smtClean="0"/>
              <a:t>Rectifies defects</a:t>
            </a:r>
          </a:p>
        </p:txBody>
      </p:sp>
      <p:sp>
        <p:nvSpPr>
          <p:cNvPr id="4" name="Slide Number Placeholder 3"/>
          <p:cNvSpPr>
            <a:spLocks noGrp="1"/>
          </p:cNvSpPr>
          <p:nvPr>
            <p:ph type="sldNum" sz="quarter" idx="12"/>
          </p:nvPr>
        </p:nvSpPr>
        <p:spPr/>
        <p:txBody>
          <a:bodyPr/>
          <a:lstStyle/>
          <a:p>
            <a:fld id="{6C254859-A5BC-483F-B1E5-F8AC4B58FE1F}"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pPr eaLnBrk="1" hangingPunct="1"/>
            <a:r>
              <a:rPr lang="en-GB" sz="3200" b="1" dirty="0" smtClean="0"/>
              <a:t>Contractor’s General Responsibilities</a:t>
            </a:r>
            <a:endParaRPr lang="en-US" sz="3200" b="1" dirty="0" smtClean="0"/>
          </a:p>
        </p:txBody>
      </p:sp>
      <p:sp>
        <p:nvSpPr>
          <p:cNvPr id="52227" name="Rectangle 3"/>
          <p:cNvSpPr>
            <a:spLocks noGrp="1"/>
          </p:cNvSpPr>
          <p:nvPr>
            <p:ph idx="1"/>
          </p:nvPr>
        </p:nvSpPr>
        <p:spPr/>
        <p:txBody>
          <a:bodyPr>
            <a:normAutofit lnSpcReduction="10000"/>
          </a:bodyPr>
          <a:lstStyle/>
          <a:p>
            <a:pPr eaLnBrk="1" hangingPunct="1">
              <a:lnSpc>
                <a:spcPct val="80000"/>
              </a:lnSpc>
              <a:buFont typeface="Wingdings 2" pitchFamily="18" charset="2"/>
              <a:buNone/>
            </a:pPr>
            <a:r>
              <a:rPr lang="en-GB" sz="2000" dirty="0" smtClean="0">
                <a:solidFill>
                  <a:srgbClr val="FF3300"/>
                </a:solidFill>
              </a:rPr>
              <a:t>Under general obligation sub clause 8.1;</a:t>
            </a:r>
          </a:p>
          <a:p>
            <a:pPr eaLnBrk="1" hangingPunct="1">
              <a:lnSpc>
                <a:spcPct val="80000"/>
              </a:lnSpc>
              <a:buFont typeface="Wingdings 2" pitchFamily="18" charset="2"/>
              <a:buNone/>
            </a:pPr>
            <a:r>
              <a:rPr lang="en-GB" sz="2000" dirty="0" smtClean="0"/>
              <a:t>The Contractor shall, with due care and diligence, design (to the extent</a:t>
            </a:r>
          </a:p>
          <a:p>
            <a:pPr eaLnBrk="1" hangingPunct="1">
              <a:lnSpc>
                <a:spcPct val="80000"/>
              </a:lnSpc>
              <a:buFont typeface="Wingdings 2" pitchFamily="18" charset="2"/>
              <a:buNone/>
            </a:pPr>
            <a:r>
              <a:rPr lang="en-GB" sz="2000" dirty="0" smtClean="0"/>
              <a:t>provided for by the Contract), execute and complete the Works and</a:t>
            </a:r>
          </a:p>
          <a:p>
            <a:pPr eaLnBrk="1" hangingPunct="1">
              <a:lnSpc>
                <a:spcPct val="80000"/>
              </a:lnSpc>
              <a:buFont typeface="Wingdings 2" pitchFamily="18" charset="2"/>
              <a:buNone/>
            </a:pPr>
            <a:r>
              <a:rPr lang="en-GB" sz="2000" dirty="0" smtClean="0"/>
              <a:t>remedy any defects therein in accordance with the provisions of the</a:t>
            </a:r>
          </a:p>
          <a:p>
            <a:pPr eaLnBrk="1" hangingPunct="1">
              <a:lnSpc>
                <a:spcPct val="80000"/>
              </a:lnSpc>
              <a:buFont typeface="Wingdings 2" pitchFamily="18" charset="2"/>
              <a:buNone/>
            </a:pPr>
            <a:r>
              <a:rPr lang="en-GB" sz="2000" dirty="0" smtClean="0"/>
              <a:t>Contract. The Contractor shall provide all superintendence, labour,</a:t>
            </a:r>
          </a:p>
          <a:p>
            <a:pPr eaLnBrk="1" hangingPunct="1">
              <a:lnSpc>
                <a:spcPct val="80000"/>
              </a:lnSpc>
              <a:buFont typeface="Wingdings 2" pitchFamily="18" charset="2"/>
              <a:buNone/>
            </a:pPr>
            <a:r>
              <a:rPr lang="en-GB" sz="2000" dirty="0" smtClean="0"/>
              <a:t>materials, Plant, Contractor’s Equipment and all other things, whether</a:t>
            </a:r>
          </a:p>
          <a:p>
            <a:pPr eaLnBrk="1" hangingPunct="1">
              <a:lnSpc>
                <a:spcPct val="80000"/>
              </a:lnSpc>
              <a:buFont typeface="Wingdings 2" pitchFamily="18" charset="2"/>
              <a:buNone/>
            </a:pPr>
            <a:r>
              <a:rPr lang="en-GB" sz="2000" dirty="0" smtClean="0"/>
              <a:t>of a temporary or permanent nature, required in and for such design,</a:t>
            </a:r>
          </a:p>
          <a:p>
            <a:pPr eaLnBrk="1" hangingPunct="1">
              <a:lnSpc>
                <a:spcPct val="80000"/>
              </a:lnSpc>
              <a:buFont typeface="Wingdings 2" pitchFamily="18" charset="2"/>
              <a:buNone/>
            </a:pPr>
            <a:r>
              <a:rPr lang="en-GB" sz="2000" dirty="0" smtClean="0"/>
              <a:t>execution, completion and remedying of any defects, so far as the</a:t>
            </a:r>
          </a:p>
          <a:p>
            <a:pPr eaLnBrk="1" hangingPunct="1">
              <a:lnSpc>
                <a:spcPct val="80000"/>
              </a:lnSpc>
              <a:buFont typeface="Wingdings 2" pitchFamily="18" charset="2"/>
              <a:buNone/>
            </a:pPr>
            <a:r>
              <a:rPr lang="en-GB" sz="2000" dirty="0" smtClean="0"/>
              <a:t>necessity for providing the same is specified in or is reasonably to be</a:t>
            </a:r>
          </a:p>
          <a:p>
            <a:pPr eaLnBrk="1" hangingPunct="1">
              <a:lnSpc>
                <a:spcPct val="80000"/>
              </a:lnSpc>
              <a:buFont typeface="Wingdings 2" pitchFamily="18" charset="2"/>
              <a:buNone/>
            </a:pPr>
            <a:r>
              <a:rPr lang="en-GB" sz="2000" dirty="0" smtClean="0"/>
              <a:t>inferred from the Contract.</a:t>
            </a:r>
          </a:p>
          <a:p>
            <a:pPr eaLnBrk="1" hangingPunct="1">
              <a:lnSpc>
                <a:spcPct val="80000"/>
              </a:lnSpc>
              <a:buFont typeface="Wingdings 2" pitchFamily="18" charset="2"/>
              <a:buNone/>
            </a:pPr>
            <a:r>
              <a:rPr lang="en-GB" sz="2000" dirty="0" smtClean="0"/>
              <a:t>The Contractor shall give prompt notice to the Engineer, with a copy to</a:t>
            </a:r>
          </a:p>
          <a:p>
            <a:pPr eaLnBrk="1" hangingPunct="1">
              <a:lnSpc>
                <a:spcPct val="80000"/>
              </a:lnSpc>
              <a:buFont typeface="Wingdings 2" pitchFamily="18" charset="2"/>
              <a:buNone/>
            </a:pPr>
            <a:r>
              <a:rPr lang="en-GB" sz="2000" dirty="0" smtClean="0"/>
              <a:t>the Employer, of any error, omission, fault or other defect in the design</a:t>
            </a:r>
          </a:p>
          <a:p>
            <a:pPr eaLnBrk="1" hangingPunct="1">
              <a:lnSpc>
                <a:spcPct val="80000"/>
              </a:lnSpc>
              <a:buFont typeface="Wingdings 2" pitchFamily="18" charset="2"/>
              <a:buNone/>
            </a:pPr>
            <a:r>
              <a:rPr lang="en-GB" sz="2000" dirty="0" smtClean="0"/>
              <a:t>of or Specification for the Works which he discovers when reviewing</a:t>
            </a:r>
          </a:p>
          <a:p>
            <a:pPr eaLnBrk="1" hangingPunct="1">
              <a:lnSpc>
                <a:spcPct val="80000"/>
              </a:lnSpc>
              <a:buFont typeface="Wingdings 2" pitchFamily="18" charset="2"/>
              <a:buNone/>
            </a:pPr>
            <a:r>
              <a:rPr lang="en-GB" sz="2000" dirty="0" smtClean="0"/>
              <a:t>the Contract or executing the Works.</a:t>
            </a:r>
            <a:endParaRPr lang="en-US" sz="2000"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14</a:t>
            </a:fld>
            <a:endParaRPr lang="en-US" dirty="0"/>
          </a:p>
        </p:txBody>
      </p:sp>
    </p:spTree>
  </p:cSld>
  <p:clrMapOvr>
    <a:masterClrMapping/>
  </p:clrMapOvr>
  <p:transition advClick="0" advTm="4000">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normAutofit fontScale="90000"/>
          </a:bodyPr>
          <a:lstStyle/>
          <a:p>
            <a:pPr eaLnBrk="1" hangingPunct="1"/>
            <a:r>
              <a:rPr lang="en-GB" sz="3600" b="1" dirty="0" smtClean="0"/>
              <a:t>Contractor’s General Responsibilities</a:t>
            </a:r>
            <a:endParaRPr lang="en-US" sz="3600" b="1" dirty="0" smtClean="0"/>
          </a:p>
        </p:txBody>
      </p:sp>
      <p:sp>
        <p:nvSpPr>
          <p:cNvPr id="53251" name="Rectangle 3"/>
          <p:cNvSpPr>
            <a:spLocks noGrp="1"/>
          </p:cNvSpPr>
          <p:nvPr>
            <p:ph idx="1"/>
          </p:nvPr>
        </p:nvSpPr>
        <p:spPr/>
        <p:txBody>
          <a:bodyPr/>
          <a:lstStyle/>
          <a:p>
            <a:pPr eaLnBrk="1" hangingPunct="1">
              <a:buFont typeface="Wingdings 2" pitchFamily="18" charset="2"/>
              <a:buNone/>
            </a:pPr>
            <a:r>
              <a:rPr lang="en-US" dirty="0" smtClean="0"/>
              <a:t>The contractor’s right </a:t>
            </a:r>
          </a:p>
          <a:p>
            <a:pPr eaLnBrk="1" hangingPunct="1">
              <a:buFont typeface="Wingdings" pitchFamily="2" charset="2"/>
              <a:buChar char="ü"/>
            </a:pPr>
            <a:r>
              <a:rPr lang="en-US" sz="2000" dirty="0" smtClean="0"/>
              <a:t>Within the exercise of the construction activities the contractor has rights and obligations that are specifically indicated in the contract documents. The inspector must therefore consider these rights of the contractor whenever involvement in site inspection is necessary.</a:t>
            </a:r>
          </a:p>
          <a:p>
            <a:pPr eaLnBrk="1" hangingPunct="1">
              <a:buFont typeface="Wingdings" pitchFamily="2" charset="2"/>
              <a:buChar char="ü"/>
            </a:pPr>
            <a:r>
              <a:rPr lang="en-US" sz="2000" dirty="0" smtClean="0"/>
              <a:t>Such an action would necessitate the careful understanding and observance of the stipulations of the contract documents, including pre tender, tender documents, pre tender site visits minutes of meetings, memorandums of understanding signed during tender negotiations time, pre construction job site conference minutes, drawings, specifications, bill of quantities, addendum, soil investigation reports, standards specified in the contracts etc. </a:t>
            </a:r>
          </a:p>
        </p:txBody>
      </p:sp>
      <p:sp>
        <p:nvSpPr>
          <p:cNvPr id="4" name="Slide Number Placeholder 3"/>
          <p:cNvSpPr>
            <a:spLocks noGrp="1"/>
          </p:cNvSpPr>
          <p:nvPr>
            <p:ph type="sldNum" sz="quarter" idx="12"/>
          </p:nvPr>
        </p:nvSpPr>
        <p:spPr/>
        <p:txBody>
          <a:bodyPr/>
          <a:lstStyle/>
          <a:p>
            <a:fld id="{6C254859-A5BC-483F-B1E5-F8AC4B58FE1F}"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381000" y="381000"/>
            <a:ext cx="8229600" cy="914400"/>
          </a:xfrm>
        </p:spPr>
        <p:txBody>
          <a:bodyPr/>
          <a:lstStyle/>
          <a:p>
            <a:pPr eaLnBrk="1" hangingPunct="1"/>
            <a:r>
              <a:rPr lang="en-US" dirty="0" smtClean="0"/>
              <a:t>Statutory bodies</a:t>
            </a:r>
          </a:p>
        </p:txBody>
      </p:sp>
      <p:sp>
        <p:nvSpPr>
          <p:cNvPr id="41987" name="Rectangle 3"/>
          <p:cNvSpPr>
            <a:spLocks noGrp="1"/>
          </p:cNvSpPr>
          <p:nvPr>
            <p:ph idx="1"/>
          </p:nvPr>
        </p:nvSpPr>
        <p:spPr>
          <a:xfrm>
            <a:off x="0" y="1295400"/>
            <a:ext cx="9144000" cy="5279136"/>
          </a:xfrm>
        </p:spPr>
        <p:txBody>
          <a:bodyPr/>
          <a:lstStyle/>
          <a:p>
            <a:pPr eaLnBrk="1" hangingPunct="1">
              <a:buFont typeface="Wingdings" pitchFamily="2" charset="2"/>
              <a:buChar char="q"/>
            </a:pPr>
            <a:r>
              <a:rPr lang="en-US" b="1" dirty="0" smtClean="0"/>
              <a:t>Statutory bodies</a:t>
            </a:r>
            <a:r>
              <a:rPr lang="en-US" dirty="0" smtClean="0"/>
              <a:t>: </a:t>
            </a:r>
            <a:r>
              <a:rPr lang="en-US" sz="2000" dirty="0" smtClean="0"/>
              <a:t>are government bodies that looks after the project’s compliance with the general public’s interest</a:t>
            </a:r>
          </a:p>
          <a:p>
            <a:pPr lvl="2" eaLnBrk="1" hangingPunct="1">
              <a:buFont typeface="Wingdings 2" pitchFamily="18" charset="2"/>
              <a:buChar char="P"/>
            </a:pPr>
            <a:r>
              <a:rPr lang="en-US" sz="2000" dirty="0" smtClean="0"/>
              <a:t>Prepare a general development scheme and make sure that the project satisfies the specified requirements .</a:t>
            </a:r>
          </a:p>
          <a:p>
            <a:pPr lvl="2" eaLnBrk="1" hangingPunct="1">
              <a:buFont typeface="Wingdings 2" pitchFamily="18" charset="2"/>
              <a:buChar char="P"/>
            </a:pPr>
            <a:r>
              <a:rPr lang="en-US" sz="2000" dirty="0" smtClean="0"/>
              <a:t>Look after the safety, legal, commercial etc issues associated with the project.</a:t>
            </a:r>
          </a:p>
          <a:p>
            <a:pPr lvl="2" eaLnBrk="1" hangingPunct="1">
              <a:buFont typeface="Wingdings 2" pitchFamily="18" charset="2"/>
              <a:buChar char="P"/>
            </a:pPr>
            <a:r>
              <a:rPr lang="en-US" sz="2000" dirty="0" smtClean="0"/>
              <a:t>Look into the environmental, cultural and social effect that the project can cause,</a:t>
            </a:r>
          </a:p>
          <a:p>
            <a:pPr lvl="2" eaLnBrk="1" hangingPunct="1">
              <a:buFont typeface="Wingdings 2" pitchFamily="18" charset="2"/>
              <a:buNone/>
            </a:pPr>
            <a:endParaRPr lang="en-US" sz="2000"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pPr algn="r" eaLnBrk="1" hangingPunct="1"/>
            <a:r>
              <a:rPr lang="en-US" dirty="0" smtClean="0"/>
              <a:t>…….Continued</a:t>
            </a:r>
          </a:p>
        </p:txBody>
      </p:sp>
      <p:sp>
        <p:nvSpPr>
          <p:cNvPr id="43011" name="Rectangle 3"/>
          <p:cNvSpPr>
            <a:spLocks noGrp="1"/>
          </p:cNvSpPr>
          <p:nvPr>
            <p:ph idx="1"/>
          </p:nvPr>
        </p:nvSpPr>
        <p:spPr/>
        <p:txBody>
          <a:bodyPr/>
          <a:lstStyle/>
          <a:p>
            <a:pPr eaLnBrk="1" hangingPunct="1">
              <a:buFont typeface="Wingdings 2" pitchFamily="18" charset="2"/>
              <a:buNone/>
            </a:pPr>
            <a:r>
              <a:rPr lang="en-US" sz="2000" dirty="0" smtClean="0"/>
              <a:t>In Ethiopia, the major statutory bodies involved in the construction industry includes: </a:t>
            </a:r>
          </a:p>
          <a:p>
            <a:pPr eaLnBrk="1" hangingPunct="1">
              <a:buFont typeface="Wingdings" pitchFamily="2" charset="2"/>
              <a:buChar char="ü"/>
            </a:pPr>
            <a:r>
              <a:rPr lang="en-US" sz="2000" b="1" dirty="0" smtClean="0"/>
              <a:t>Municipalities</a:t>
            </a:r>
            <a:r>
              <a:rPr lang="en-US" sz="2000" dirty="0" smtClean="0"/>
              <a:t>: Bodies who are given the mandate to look after urban housing construction and its associated legalities;</a:t>
            </a:r>
          </a:p>
          <a:p>
            <a:pPr eaLnBrk="1" hangingPunct="1">
              <a:buFont typeface="Wingdings" pitchFamily="2" charset="2"/>
              <a:buChar char="ü"/>
            </a:pPr>
            <a:r>
              <a:rPr lang="en-US" sz="2000" dirty="0" smtClean="0"/>
              <a:t> the </a:t>
            </a:r>
            <a:r>
              <a:rPr lang="en-US" sz="2000" b="1" dirty="0" smtClean="0"/>
              <a:t>Ethiopian Road Authority</a:t>
            </a:r>
            <a:r>
              <a:rPr lang="en-US" sz="2000" dirty="0" smtClean="0"/>
              <a:t>: Besides being a major client of the road sector by itself, the ERA is the party mandated to look after the road sector construction works; </a:t>
            </a:r>
          </a:p>
          <a:p>
            <a:pPr eaLnBrk="1" hangingPunct="1">
              <a:buFont typeface="Wingdings" pitchFamily="2" charset="2"/>
              <a:buChar char="ü"/>
            </a:pPr>
            <a:r>
              <a:rPr lang="en-US" sz="2000" dirty="0" smtClean="0"/>
              <a:t>the </a:t>
            </a:r>
            <a:r>
              <a:rPr lang="en-US" sz="2000" b="1" dirty="0" smtClean="0"/>
              <a:t>Ministry of Water Resources</a:t>
            </a:r>
            <a:r>
              <a:rPr lang="en-US" sz="2000" dirty="0" smtClean="0"/>
              <a:t>; is the party mandated to overlook water sector development programs;</a:t>
            </a:r>
          </a:p>
          <a:p>
            <a:pPr eaLnBrk="1" hangingPunct="1">
              <a:buFont typeface="Wingdings" pitchFamily="2" charset="2"/>
              <a:buChar char="ü"/>
            </a:pPr>
            <a:r>
              <a:rPr lang="en-US" sz="2000" dirty="0" smtClean="0"/>
              <a:t> the </a:t>
            </a:r>
            <a:r>
              <a:rPr lang="en-US" sz="2000" b="1" dirty="0" smtClean="0"/>
              <a:t>Ministry of Works and Urban Development, </a:t>
            </a:r>
            <a:r>
              <a:rPr lang="en-US" sz="2000" dirty="0" smtClean="0"/>
              <a:t>the party mandated to regulate and promulgate bylaws, codes, standards, etc meant to promote efficiency, transparency, accountability as well as growth in the industry</a:t>
            </a:r>
            <a:r>
              <a:rPr lang="en-US" sz="2000" b="1" dirty="0" smtClean="0"/>
              <a:t>; </a:t>
            </a:r>
            <a:r>
              <a:rPr lang="en-US" sz="2000" dirty="0" smtClean="0"/>
              <a:t>Etc</a:t>
            </a:r>
            <a:r>
              <a:rPr lang="en-US" sz="2200" dirty="0" smtClean="0"/>
              <a:t> </a:t>
            </a:r>
          </a:p>
        </p:txBody>
      </p:sp>
      <p:sp>
        <p:nvSpPr>
          <p:cNvPr id="4" name="Slide Number Placeholder 3"/>
          <p:cNvSpPr>
            <a:spLocks noGrp="1"/>
          </p:cNvSpPr>
          <p:nvPr>
            <p:ph type="sldNum" sz="quarter" idx="12"/>
          </p:nvPr>
        </p:nvSpPr>
        <p:spPr/>
        <p:txBody>
          <a:bodyPr/>
          <a:lstStyle/>
          <a:p>
            <a:fld id="{6C254859-A5BC-483F-B1E5-F8AC4B58FE1F}"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pPr eaLnBrk="1" hangingPunct="1"/>
            <a:r>
              <a:rPr lang="en-US" dirty="0" smtClean="0"/>
              <a:t>Other stakeholders</a:t>
            </a:r>
          </a:p>
        </p:txBody>
      </p:sp>
      <p:sp>
        <p:nvSpPr>
          <p:cNvPr id="44035" name="Rectangle 3"/>
          <p:cNvSpPr>
            <a:spLocks noGrp="1"/>
          </p:cNvSpPr>
          <p:nvPr>
            <p:ph idx="1"/>
          </p:nvPr>
        </p:nvSpPr>
        <p:spPr/>
        <p:txBody>
          <a:bodyPr>
            <a:normAutofit/>
          </a:bodyPr>
          <a:lstStyle/>
          <a:p>
            <a:pPr eaLnBrk="1" hangingPunct="1"/>
            <a:r>
              <a:rPr lang="en-US" sz="2200" b="1" dirty="0" smtClean="0">
                <a:solidFill>
                  <a:schemeClr val="bg1"/>
                </a:solidFill>
              </a:rPr>
              <a:t>Suppliers</a:t>
            </a:r>
            <a:r>
              <a:rPr lang="en-US" sz="2200" dirty="0" smtClean="0">
                <a:solidFill>
                  <a:schemeClr val="bg1"/>
                </a:solidFill>
              </a:rPr>
              <a:t>: are parties that supply the varies materials, equipments and services needed for the project</a:t>
            </a:r>
            <a:endParaRPr lang="en-US" sz="2200" b="1" dirty="0" smtClean="0">
              <a:solidFill>
                <a:schemeClr val="bg1"/>
              </a:solidFill>
            </a:endParaRPr>
          </a:p>
          <a:p>
            <a:pPr eaLnBrk="1" hangingPunct="1"/>
            <a:r>
              <a:rPr lang="en-US" sz="2200" b="1" dirty="0" smtClean="0">
                <a:solidFill>
                  <a:schemeClr val="bg1"/>
                </a:solidFill>
              </a:rPr>
              <a:t>Financers (Financial institutions)</a:t>
            </a:r>
            <a:r>
              <a:rPr lang="en-US" sz="2200" dirty="0" smtClean="0">
                <a:solidFill>
                  <a:schemeClr val="bg1"/>
                </a:solidFill>
              </a:rPr>
              <a:t>: are donating or loaning agencies or institutions like banks, insurances, pension agencies etc who could provide loan services for the project</a:t>
            </a:r>
            <a:endParaRPr lang="en-US" sz="2200" b="1" dirty="0" smtClean="0">
              <a:solidFill>
                <a:schemeClr val="bg1"/>
              </a:solidFill>
            </a:endParaRPr>
          </a:p>
          <a:p>
            <a:pPr eaLnBrk="1" hangingPunct="1"/>
            <a:r>
              <a:rPr lang="en-US" sz="2200" b="1" dirty="0" smtClean="0">
                <a:solidFill>
                  <a:schemeClr val="bg1"/>
                </a:solidFill>
              </a:rPr>
              <a:t>Works in the industry</a:t>
            </a:r>
            <a:r>
              <a:rPr lang="en-US" sz="2200" dirty="0" smtClean="0">
                <a:solidFill>
                  <a:schemeClr val="bg1"/>
                </a:solidFill>
              </a:rPr>
              <a:t>: are professionals, occupational or unskilled laborers who earn their living from working in the industry or its supply chain. </a:t>
            </a:r>
            <a:endParaRPr lang="en-US" sz="2200" b="1" dirty="0" smtClean="0">
              <a:solidFill>
                <a:schemeClr val="bg1"/>
              </a:solidFill>
            </a:endParaRPr>
          </a:p>
          <a:p>
            <a:pPr eaLnBrk="1" hangingPunct="1"/>
            <a:r>
              <a:rPr lang="en-US" sz="2200" b="1" dirty="0" smtClean="0">
                <a:solidFill>
                  <a:schemeClr val="bg1"/>
                </a:solidFill>
              </a:rPr>
              <a:t>Trade Unions</a:t>
            </a:r>
            <a:r>
              <a:rPr lang="en-US" sz="2200" dirty="0" smtClean="0">
                <a:solidFill>
                  <a:schemeClr val="bg1"/>
                </a:solidFill>
              </a:rPr>
              <a:t>: Though not much visible in Ethiopian context, are unions of the working class that look after unfair treatment of workers (like payment issues, firing issues) as well as issues related to occupational health and safety.</a:t>
            </a:r>
            <a:endParaRPr lang="en-US" sz="2200" b="1" dirty="0" smtClean="0">
              <a:solidFill>
                <a:schemeClr val="bg1"/>
              </a:solidFill>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pPr algn="r" eaLnBrk="1" hangingPunct="1"/>
            <a:r>
              <a:rPr lang="en-US" dirty="0" smtClean="0"/>
              <a:t>……..Continued</a:t>
            </a:r>
          </a:p>
        </p:txBody>
      </p:sp>
      <p:sp>
        <p:nvSpPr>
          <p:cNvPr id="45059" name="Rectangle 3"/>
          <p:cNvSpPr>
            <a:spLocks noGrp="1"/>
          </p:cNvSpPr>
          <p:nvPr>
            <p:ph idx="1"/>
          </p:nvPr>
        </p:nvSpPr>
        <p:spPr/>
        <p:txBody>
          <a:bodyPr/>
          <a:lstStyle/>
          <a:p>
            <a:pPr eaLnBrk="1" hangingPunct="1"/>
            <a:r>
              <a:rPr lang="en-US" b="1" dirty="0" smtClean="0">
                <a:solidFill>
                  <a:schemeClr val="bg1"/>
                </a:solidFill>
              </a:rPr>
              <a:t>Project product users</a:t>
            </a:r>
            <a:r>
              <a:rPr lang="en-US" dirty="0" smtClean="0">
                <a:solidFill>
                  <a:schemeClr val="bg1"/>
                </a:solidFill>
              </a:rPr>
              <a:t>: are parties who may be using the end product of the project</a:t>
            </a:r>
            <a:endParaRPr lang="en-US" b="1" dirty="0" smtClean="0">
              <a:solidFill>
                <a:schemeClr val="bg1"/>
              </a:solidFill>
            </a:endParaRPr>
          </a:p>
          <a:p>
            <a:pPr eaLnBrk="1" hangingPunct="1"/>
            <a:r>
              <a:rPr lang="en-US" b="1" dirty="0" smtClean="0">
                <a:solidFill>
                  <a:schemeClr val="bg1"/>
                </a:solidFill>
              </a:rPr>
              <a:t>The general public</a:t>
            </a:r>
            <a:r>
              <a:rPr lang="en-US" dirty="0" smtClean="0">
                <a:solidFill>
                  <a:schemeClr val="bg1"/>
                </a:solidFill>
              </a:rPr>
              <a:t>: are communities of the locality, the general society of a country or even the globe who may have a vested interest in the project.</a:t>
            </a:r>
            <a:endParaRPr lang="en-US" b="1" dirty="0" smtClean="0">
              <a:solidFill>
                <a:schemeClr val="bg1"/>
              </a:solidFill>
            </a:endParaRPr>
          </a:p>
          <a:p>
            <a:pPr eaLnBrk="1" hangingPunct="1"/>
            <a:r>
              <a:rPr lang="en-US" b="1" dirty="0" smtClean="0">
                <a:solidFill>
                  <a:schemeClr val="bg1"/>
                </a:solidFill>
              </a:rPr>
              <a:t>Other sectors</a:t>
            </a:r>
            <a:r>
              <a:rPr lang="en-US" dirty="0" smtClean="0">
                <a:solidFill>
                  <a:schemeClr val="bg1"/>
                </a:solidFill>
              </a:rPr>
              <a:t>: are sectors which could have interest in the process or product on the construction project</a:t>
            </a:r>
          </a:p>
          <a:p>
            <a:pPr eaLnBrk="1" hangingPunct="1"/>
            <a:endParaRPr lang="en-US"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381000" y="609600"/>
            <a:ext cx="8229600" cy="1066800"/>
          </a:xfrm>
        </p:spPr>
        <p:txBody>
          <a:bodyPr/>
          <a:lstStyle/>
          <a:p>
            <a:pPr eaLnBrk="1" hangingPunct="1"/>
            <a:r>
              <a:rPr lang="en-US" dirty="0" smtClean="0"/>
              <a:t>Introduction </a:t>
            </a:r>
          </a:p>
        </p:txBody>
      </p:sp>
      <p:sp>
        <p:nvSpPr>
          <p:cNvPr id="36867" name="Rectangle 3"/>
          <p:cNvSpPr>
            <a:spLocks noGrp="1"/>
          </p:cNvSpPr>
          <p:nvPr>
            <p:ph idx="1"/>
          </p:nvPr>
        </p:nvSpPr>
        <p:spPr>
          <a:xfrm>
            <a:off x="0" y="1524000"/>
            <a:ext cx="9144000" cy="5334000"/>
          </a:xfrm>
        </p:spPr>
        <p:txBody>
          <a:bodyPr/>
          <a:lstStyle/>
          <a:p>
            <a:pPr eaLnBrk="1" hangingPunct="1">
              <a:buFont typeface="Wingdings" pitchFamily="2" charset="2"/>
              <a:buChar char="q"/>
            </a:pPr>
            <a:r>
              <a:rPr lang="en-US" sz="2400" dirty="0" smtClean="0"/>
              <a:t>Definition </a:t>
            </a:r>
          </a:p>
          <a:p>
            <a:pPr lvl="1">
              <a:buFont typeface="Wingdings" pitchFamily="2" charset="2"/>
              <a:buChar char="ü"/>
            </a:pPr>
            <a:r>
              <a:rPr lang="en-US" sz="2400" dirty="0" smtClean="0"/>
              <a:t>Stake holder’s can be defined as either individuals or units or the organization itself for which they claim a stake in the project such that they get benefit from or affected by the whole processes of the project and its deliverables.</a:t>
            </a:r>
          </a:p>
          <a:p>
            <a:pPr lvl="1">
              <a:buFont typeface="Wingdings" pitchFamily="2" charset="2"/>
              <a:buChar char="ü"/>
            </a:pPr>
            <a:r>
              <a:rPr lang="en-US" altLang="ja-JP" sz="2200" dirty="0" smtClean="0">
                <a:ea typeface="MS PGothic" pitchFamily="34" charset="-128"/>
              </a:rPr>
              <a:t>In the construction context then, they are parties who will be interested in projects undertaken or products delivered by the industry. </a:t>
            </a:r>
          </a:p>
          <a:p>
            <a:pPr lvl="1">
              <a:buNone/>
            </a:pPr>
            <a:endParaRPr lang="en-US" sz="2200" dirty="0" smtClean="0"/>
          </a:p>
          <a:p>
            <a:pPr eaLnBrk="1" hangingPunct="1">
              <a:buFont typeface="Wingdings 2" pitchFamily="18" charset="2"/>
              <a:buNone/>
            </a:pPr>
            <a:endParaRPr lang="en-US" sz="2400" b="1" dirty="0" smtClean="0"/>
          </a:p>
          <a:p>
            <a:pPr eaLnBrk="1" hangingPunct="1">
              <a:buFont typeface="Wingdings 2" pitchFamily="18" charset="2"/>
              <a:buNone/>
            </a:pPr>
            <a:endParaRPr lang="en-US" sz="4400" b="1"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57200" y="457200"/>
            <a:ext cx="8229600" cy="914400"/>
          </a:xfrm>
        </p:spPr>
        <p:txBody>
          <a:bodyPr>
            <a:normAutofit fontScale="90000"/>
          </a:bodyPr>
          <a:lstStyle/>
          <a:p>
            <a:pPr eaLnBrk="1" hangingPunct="1"/>
            <a:r>
              <a:rPr lang="en-US" dirty="0" smtClean="0"/>
              <a:t>Major stakeholders in const. project</a:t>
            </a:r>
          </a:p>
        </p:txBody>
      </p:sp>
      <p:sp>
        <p:nvSpPr>
          <p:cNvPr id="37891" name="Rectangle 3"/>
          <p:cNvSpPr>
            <a:spLocks noGrp="1"/>
          </p:cNvSpPr>
          <p:nvPr>
            <p:ph idx="1"/>
          </p:nvPr>
        </p:nvSpPr>
        <p:spPr>
          <a:xfrm>
            <a:off x="0" y="1295400"/>
            <a:ext cx="9144000" cy="5562600"/>
          </a:xfrm>
        </p:spPr>
        <p:txBody>
          <a:bodyPr>
            <a:normAutofit/>
          </a:bodyPr>
          <a:lstStyle/>
          <a:p>
            <a:pPr>
              <a:buFont typeface="Wingdings" pitchFamily="2" charset="2"/>
              <a:buChar char="q"/>
            </a:pPr>
            <a:r>
              <a:rPr lang="en-US" sz="2000" dirty="0" smtClean="0"/>
              <a:t>The major stakeholders of the construction industry are the client who finance the projects, the contractors who implement the projects, </a:t>
            </a:r>
            <a:r>
              <a:rPr lang="en-US" sz="2000" dirty="0" smtClean="0">
                <a:solidFill>
                  <a:srgbClr val="66FF66"/>
                </a:solidFill>
              </a:rPr>
              <a:t>the consultants who design and supervise the works</a:t>
            </a:r>
            <a:r>
              <a:rPr lang="en-US" sz="2000" dirty="0" smtClean="0"/>
              <a:t>, and the regulators who regulate how the industry and its actions functions.</a:t>
            </a:r>
            <a:r>
              <a:rPr lang="en-US" dirty="0" smtClean="0"/>
              <a:t> </a:t>
            </a:r>
          </a:p>
          <a:p>
            <a:pPr eaLnBrk="1" hangingPunct="1"/>
            <a:r>
              <a:rPr lang="en-US" b="1" dirty="0" smtClean="0"/>
              <a:t>Client/Employer</a:t>
            </a:r>
            <a:r>
              <a:rPr lang="en-US" dirty="0" smtClean="0"/>
              <a:t>: </a:t>
            </a:r>
            <a:r>
              <a:rPr lang="en-US" sz="2000" dirty="0" smtClean="0"/>
              <a:t>are the parties (public or private) under who finance the project is executed</a:t>
            </a:r>
          </a:p>
          <a:p>
            <a:pPr lvl="2" eaLnBrk="1" hangingPunct="1">
              <a:buFont typeface="Wingdings 2" pitchFamily="18" charset="2"/>
              <a:buChar char="P"/>
            </a:pPr>
            <a:r>
              <a:rPr lang="en-US" dirty="0" smtClean="0"/>
              <a:t>Comes up with the investment needs such as project idea, land, capital etc.</a:t>
            </a:r>
            <a:r>
              <a:rPr lang="en-US" altLang="ja-JP" dirty="0" smtClean="0">
                <a:ea typeface="MS PGothic" pitchFamily="34" charset="-128"/>
              </a:rPr>
              <a:t> </a:t>
            </a:r>
          </a:p>
          <a:p>
            <a:pPr lvl="2">
              <a:buFont typeface="Wingdings 2" pitchFamily="18" charset="2"/>
              <a:buChar char="P"/>
            </a:pPr>
            <a:r>
              <a:rPr lang="en-US" dirty="0" smtClean="0"/>
              <a:t>Responsible for Project Scope Definition; Project Financing; Administration (Limited); Organization and Risk allocations</a:t>
            </a:r>
            <a:endParaRPr lang="en-US" altLang="ja-JP" dirty="0" smtClean="0">
              <a:ea typeface="MS PGothic" pitchFamily="34" charset="-128"/>
            </a:endParaRPr>
          </a:p>
          <a:p>
            <a:pPr lvl="2" eaLnBrk="1" hangingPunct="1">
              <a:buFont typeface="Wingdings 2" pitchFamily="18" charset="2"/>
              <a:buChar char="P"/>
            </a:pPr>
            <a:r>
              <a:rPr lang="en-US" altLang="ja-JP" dirty="0" smtClean="0">
                <a:ea typeface="MS PGothic" pitchFamily="34" charset="-128"/>
              </a:rPr>
              <a:t>Usually provides the infrastructure needed</a:t>
            </a:r>
          </a:p>
          <a:p>
            <a:pPr lvl="2" eaLnBrk="1" hangingPunct="1">
              <a:buFont typeface="Wingdings 2" pitchFamily="18" charset="2"/>
              <a:buChar char="P"/>
            </a:pPr>
            <a:r>
              <a:rPr lang="en-US" altLang="ja-JP" dirty="0" smtClean="0">
                <a:ea typeface="MS PGothic" pitchFamily="34" charset="-128"/>
              </a:rPr>
              <a:t>Takes care of some  of the legal constraints &amp; permits</a:t>
            </a:r>
          </a:p>
          <a:p>
            <a:pPr lvl="2" eaLnBrk="1" hangingPunct="1">
              <a:buNone/>
            </a:pPr>
            <a:endParaRPr lang="en-US"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xfrm>
            <a:off x="457200" y="457200"/>
            <a:ext cx="8229600" cy="914400"/>
          </a:xfrm>
        </p:spPr>
        <p:txBody>
          <a:bodyPr>
            <a:normAutofit fontScale="90000"/>
          </a:bodyPr>
          <a:lstStyle/>
          <a:p>
            <a:pPr eaLnBrk="1" hangingPunct="1"/>
            <a:r>
              <a:rPr lang="en-GB" sz="4600" b="1" dirty="0" smtClean="0"/>
              <a:t>Employer’s Responsibilities</a:t>
            </a:r>
            <a:endParaRPr lang="en-US" sz="4600" b="1" dirty="0" smtClean="0"/>
          </a:p>
        </p:txBody>
      </p:sp>
      <p:sp>
        <p:nvSpPr>
          <p:cNvPr id="54275" name="Rectangle 3"/>
          <p:cNvSpPr>
            <a:spLocks noGrp="1"/>
          </p:cNvSpPr>
          <p:nvPr>
            <p:ph idx="1"/>
          </p:nvPr>
        </p:nvSpPr>
        <p:spPr>
          <a:xfrm>
            <a:off x="0" y="1371600"/>
            <a:ext cx="9144000" cy="5486400"/>
          </a:xfrm>
        </p:spPr>
        <p:txBody>
          <a:bodyPr>
            <a:normAutofit/>
          </a:bodyPr>
          <a:lstStyle/>
          <a:p>
            <a:pPr marL="419100" indent="-419100" eaLnBrk="1" hangingPunct="1">
              <a:lnSpc>
                <a:spcPct val="90000"/>
              </a:lnSpc>
              <a:buFont typeface="Wingdings" pitchFamily="2" charset="2"/>
              <a:buChar char="q"/>
            </a:pPr>
            <a:r>
              <a:rPr lang="en-US" sz="3200" b="1" dirty="0" smtClean="0"/>
              <a:t>Right of Access to the Site</a:t>
            </a:r>
          </a:p>
          <a:p>
            <a:pPr marL="711708" lvl="1" indent="-419100">
              <a:lnSpc>
                <a:spcPct val="90000"/>
              </a:lnSpc>
              <a:buFont typeface="Wingdings" pitchFamily="2" charset="2"/>
              <a:buChar char="ü"/>
            </a:pPr>
            <a:r>
              <a:rPr lang="en-US" dirty="0" smtClean="0"/>
              <a:t>The Employer shall give the Contractor right of access to, and possession of, all parts of the Site within the time (or times) stated in the Contract Data.</a:t>
            </a:r>
          </a:p>
          <a:p>
            <a:pPr marL="419100" indent="-419100" eaLnBrk="1" hangingPunct="1">
              <a:lnSpc>
                <a:spcPct val="90000"/>
              </a:lnSpc>
              <a:buFont typeface="Wingdings" pitchFamily="2" charset="2"/>
              <a:buChar char="q"/>
            </a:pPr>
            <a:r>
              <a:rPr lang="en-US" sz="3200" b="1" dirty="0" smtClean="0"/>
              <a:t>Permits, Licenses or Approvals</a:t>
            </a:r>
          </a:p>
          <a:p>
            <a:pPr marL="711708" lvl="1" indent="-419100">
              <a:lnSpc>
                <a:spcPct val="90000"/>
              </a:lnSpc>
              <a:buFont typeface="Wingdings" pitchFamily="2" charset="2"/>
              <a:buChar char="ü"/>
            </a:pPr>
            <a:r>
              <a:rPr lang="en-US" dirty="0" smtClean="0"/>
              <a:t>The Employer shall provide, at the request of the Contractor, such reasonable assistance as to allow the Contractor to obtain properly</a:t>
            </a:r>
          </a:p>
          <a:p>
            <a:pPr marL="1271016" lvl="3" indent="-457200">
              <a:lnSpc>
                <a:spcPct val="90000"/>
              </a:lnSpc>
              <a:buFont typeface="+mj-lt"/>
              <a:buAutoNum type="alphaLcParenR"/>
            </a:pPr>
            <a:r>
              <a:rPr lang="en-US" dirty="0" smtClean="0"/>
              <a:t>copies of the Laws of the Country which are relevant to the Contract but are not readily available, and</a:t>
            </a:r>
          </a:p>
          <a:p>
            <a:pPr marL="1271016" lvl="3" indent="-457200">
              <a:lnSpc>
                <a:spcPct val="90000"/>
              </a:lnSpc>
              <a:buFont typeface="+mj-lt"/>
              <a:buAutoNum type="alphaLcParenR"/>
            </a:pPr>
            <a:r>
              <a:rPr lang="en-US" dirty="0" smtClean="0"/>
              <a:t>any permits, licenses or approvals required by the Laws of the Country</a:t>
            </a:r>
          </a:p>
          <a:p>
            <a:pPr marL="1232916" lvl="3" indent="-419100">
              <a:lnSpc>
                <a:spcPct val="90000"/>
              </a:lnSpc>
              <a:buNone/>
            </a:pPr>
            <a:r>
              <a:rPr lang="en-US" b="1" dirty="0" smtClean="0"/>
              <a:t>	(2.3 )Employer’s Personnel and (2.4 )Employer’s Financial Arrangements</a:t>
            </a:r>
          </a:p>
          <a:p>
            <a:pPr marL="419100" indent="-419100" eaLnBrk="1" hangingPunct="1">
              <a:lnSpc>
                <a:spcPct val="90000"/>
              </a:lnSpc>
              <a:buFont typeface="Wingdings 2" pitchFamily="18" charset="2"/>
              <a:buNone/>
            </a:pPr>
            <a:r>
              <a:rPr lang="en-US" sz="2800" b="1" dirty="0" smtClean="0">
                <a:solidFill>
                  <a:srgbClr val="FF3300"/>
                </a:solidFill>
              </a:rPr>
              <a:t>Refer FIDIC 1999/ harmonized FIDIC</a:t>
            </a:r>
          </a:p>
        </p:txBody>
      </p:sp>
      <p:sp>
        <p:nvSpPr>
          <p:cNvPr id="4" name="Slide Number Placeholder 3"/>
          <p:cNvSpPr>
            <a:spLocks noGrp="1"/>
          </p:cNvSpPr>
          <p:nvPr>
            <p:ph type="sldNum" sz="quarter" idx="12"/>
          </p:nvPr>
        </p:nvSpPr>
        <p:spPr/>
        <p:txBody>
          <a:bodyPr/>
          <a:lstStyle/>
          <a:p>
            <a:fld id="{6C254859-A5BC-483F-B1E5-F8AC4B58FE1F}"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457200" y="457200"/>
            <a:ext cx="8229600" cy="762000"/>
          </a:xfrm>
        </p:spPr>
        <p:txBody>
          <a:bodyPr>
            <a:normAutofit/>
          </a:bodyPr>
          <a:lstStyle/>
          <a:p>
            <a:pPr eaLnBrk="1" hangingPunct="1"/>
            <a:r>
              <a:rPr lang="en-US" dirty="0" smtClean="0"/>
              <a:t>Client/Employer</a:t>
            </a:r>
          </a:p>
        </p:txBody>
      </p:sp>
      <p:sp>
        <p:nvSpPr>
          <p:cNvPr id="38915" name="Rectangle 3"/>
          <p:cNvSpPr>
            <a:spLocks noGrp="1"/>
          </p:cNvSpPr>
          <p:nvPr>
            <p:ph idx="1"/>
          </p:nvPr>
        </p:nvSpPr>
        <p:spPr>
          <a:xfrm>
            <a:off x="0" y="1219200"/>
            <a:ext cx="9144000" cy="5355336"/>
          </a:xfrm>
        </p:spPr>
        <p:txBody>
          <a:bodyPr/>
          <a:lstStyle/>
          <a:p>
            <a:pPr eaLnBrk="1" hangingPunct="1">
              <a:lnSpc>
                <a:spcPct val="90000"/>
              </a:lnSpc>
              <a:buFont typeface="Wingdings" pitchFamily="2" charset="2"/>
              <a:buChar char="q"/>
            </a:pPr>
            <a:r>
              <a:rPr lang="en-US" dirty="0" smtClean="0"/>
              <a:t> </a:t>
            </a:r>
            <a:r>
              <a:rPr lang="en-US" sz="2400" dirty="0" smtClean="0"/>
              <a:t>In Ethiopian context, the major public clients in the construction industry include ;</a:t>
            </a:r>
          </a:p>
          <a:p>
            <a:pPr lvl="1">
              <a:lnSpc>
                <a:spcPct val="90000"/>
              </a:lnSpc>
              <a:buFont typeface="Wingdings" pitchFamily="2" charset="2"/>
              <a:buChar char="ü"/>
            </a:pPr>
            <a:r>
              <a:rPr lang="en-US" sz="2400" dirty="0" smtClean="0"/>
              <a:t>The Integrated Urban Housing Development Program Office (IUHDPO) under MoWUD,</a:t>
            </a:r>
          </a:p>
          <a:p>
            <a:pPr lvl="1">
              <a:lnSpc>
                <a:spcPct val="90000"/>
              </a:lnSpc>
              <a:buFont typeface="Wingdings" pitchFamily="2" charset="2"/>
              <a:buChar char="ü"/>
            </a:pPr>
            <a:r>
              <a:rPr lang="en-US" sz="2400" dirty="0" smtClean="0"/>
              <a:t> The Ethiopian Road Authority (ERA),</a:t>
            </a:r>
          </a:p>
          <a:p>
            <a:pPr lvl="1">
              <a:lnSpc>
                <a:spcPct val="90000"/>
              </a:lnSpc>
              <a:buFont typeface="Wingdings" pitchFamily="2" charset="2"/>
              <a:buChar char="ü"/>
            </a:pPr>
            <a:r>
              <a:rPr lang="en-US" sz="2400" dirty="0" smtClean="0"/>
              <a:t> The Ethiopian Electric Power Corporation (EEPCO),</a:t>
            </a:r>
          </a:p>
          <a:p>
            <a:pPr lvl="1">
              <a:lnSpc>
                <a:spcPct val="90000"/>
              </a:lnSpc>
              <a:buFont typeface="Wingdings" pitchFamily="2" charset="2"/>
              <a:buChar char="ü"/>
            </a:pPr>
            <a:r>
              <a:rPr lang="en-US" sz="2400" dirty="0" smtClean="0"/>
              <a:t> The Ministry of Water Resources (MoWR), </a:t>
            </a:r>
          </a:p>
          <a:p>
            <a:pPr lvl="1">
              <a:lnSpc>
                <a:spcPct val="90000"/>
              </a:lnSpc>
              <a:buFont typeface="Wingdings" pitchFamily="2" charset="2"/>
              <a:buChar char="ü"/>
            </a:pPr>
            <a:r>
              <a:rPr lang="en-US" sz="2400" dirty="0" smtClean="0"/>
              <a:t>The Defense Force, Ministry of Health, Ministry of Education, etc and their regional subsidiaries/equivalents. </a:t>
            </a:r>
          </a:p>
          <a:p>
            <a:pPr lvl="1">
              <a:lnSpc>
                <a:spcPct val="90000"/>
              </a:lnSpc>
              <a:buFont typeface="Wingdings" pitchFamily="2" charset="2"/>
              <a:buChar char="ü"/>
            </a:pPr>
            <a:r>
              <a:rPr lang="en-US" sz="2400" dirty="0" smtClean="0"/>
              <a:t>Besides, the private sector also takes a huge stake as a client, particularly in the housing sector. </a:t>
            </a:r>
          </a:p>
        </p:txBody>
      </p:sp>
      <p:sp>
        <p:nvSpPr>
          <p:cNvPr id="4" name="Slide Number Placeholder 3"/>
          <p:cNvSpPr>
            <a:spLocks noGrp="1"/>
          </p:cNvSpPr>
          <p:nvPr>
            <p:ph type="sldNum" sz="quarter" idx="12"/>
          </p:nvPr>
        </p:nvSpPr>
        <p:spPr/>
        <p:txBody>
          <a:bodyPr/>
          <a:lstStyle/>
          <a:p>
            <a:fld id="{6C254859-A5BC-483F-B1E5-F8AC4B58FE1F}"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Effect transition="in" filter="blinds(horizontal)">
                                      <p:cBhvr>
                                        <p:cTn id="7" dur="500"/>
                                        <p:tgtEl>
                                          <p:spTgt spid="389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blinds(horizontal)">
                                      <p:cBhvr>
                                        <p:cTn id="12" dur="5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animEffect transition="in" filter="blinds(horizontal)">
                                      <p:cBhvr>
                                        <p:cTn id="17" dur="500"/>
                                        <p:tgtEl>
                                          <p:spTgt spid="389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8915">
                                            <p:txEl>
                                              <p:pRg st="4" end="4"/>
                                            </p:txEl>
                                          </p:spTgt>
                                        </p:tgtEl>
                                        <p:attrNameLst>
                                          <p:attrName>style.visibility</p:attrName>
                                        </p:attrNameLst>
                                      </p:cBhvr>
                                      <p:to>
                                        <p:strVal val="visible"/>
                                      </p:to>
                                    </p:set>
                                    <p:animEffect transition="in" filter="blinds(horizontal)">
                                      <p:cBhvr>
                                        <p:cTn id="22" dur="500"/>
                                        <p:tgtEl>
                                          <p:spTgt spid="389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blinds(horizontal)">
                                      <p:cBhvr>
                                        <p:cTn id="27" dur="500"/>
                                        <p:tgtEl>
                                          <p:spTgt spid="389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8915">
                                            <p:txEl>
                                              <p:pRg st="6" end="6"/>
                                            </p:txEl>
                                          </p:spTgt>
                                        </p:tgtEl>
                                        <p:attrNameLst>
                                          <p:attrName>style.visibility</p:attrName>
                                        </p:attrNameLst>
                                      </p:cBhvr>
                                      <p:to>
                                        <p:strVal val="visible"/>
                                      </p:to>
                                    </p:set>
                                    <p:animEffect transition="in" filter="blinds(horizontal)">
                                      <p:cBhvr>
                                        <p:cTn id="32" dur="500"/>
                                        <p:tgtEl>
                                          <p:spTgt spid="389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57200" y="457200"/>
            <a:ext cx="8229600" cy="838200"/>
          </a:xfrm>
        </p:spPr>
        <p:txBody>
          <a:bodyPr/>
          <a:lstStyle/>
          <a:p>
            <a:pPr eaLnBrk="1" hangingPunct="1"/>
            <a:r>
              <a:rPr lang="en-US" dirty="0" smtClean="0"/>
              <a:t>Consultant/Engineer</a:t>
            </a:r>
          </a:p>
        </p:txBody>
      </p:sp>
      <p:sp>
        <p:nvSpPr>
          <p:cNvPr id="39939" name="Rectangle 3"/>
          <p:cNvSpPr>
            <a:spLocks noGrp="1"/>
          </p:cNvSpPr>
          <p:nvPr>
            <p:ph idx="1"/>
          </p:nvPr>
        </p:nvSpPr>
        <p:spPr>
          <a:xfrm>
            <a:off x="0" y="1371600"/>
            <a:ext cx="9144000" cy="5486400"/>
          </a:xfrm>
        </p:spPr>
        <p:txBody>
          <a:bodyPr/>
          <a:lstStyle/>
          <a:p>
            <a:pPr eaLnBrk="1" hangingPunct="1">
              <a:buFont typeface="Wingdings" pitchFamily="2" charset="2"/>
              <a:buChar char="q"/>
            </a:pPr>
            <a:r>
              <a:rPr lang="en-US" b="1" dirty="0" smtClean="0"/>
              <a:t>Consultants</a:t>
            </a:r>
            <a:r>
              <a:rPr lang="en-US" dirty="0" smtClean="0"/>
              <a:t>: </a:t>
            </a:r>
            <a:r>
              <a:rPr lang="en-US" sz="2400" dirty="0" smtClean="0"/>
              <a:t>are professional bodies who design the project</a:t>
            </a:r>
          </a:p>
          <a:p>
            <a:pPr lvl="2" eaLnBrk="1" hangingPunct="1">
              <a:buFont typeface="Wingdings" pitchFamily="2" charset="2"/>
              <a:buChar char="ü"/>
            </a:pPr>
            <a:r>
              <a:rPr lang="en-US" sz="2000" dirty="0" smtClean="0"/>
              <a:t> Change the clients project idea into economic and constructible artifact</a:t>
            </a:r>
          </a:p>
          <a:p>
            <a:pPr lvl="2" eaLnBrk="1" hangingPunct="1">
              <a:buFont typeface="Wingdings" pitchFamily="2" charset="2"/>
              <a:buChar char="ü"/>
            </a:pPr>
            <a:r>
              <a:rPr lang="en-US" sz="2000" dirty="0" smtClean="0"/>
              <a:t>Make sure that design satisfies requirements</a:t>
            </a:r>
          </a:p>
          <a:p>
            <a:pPr lvl="2" eaLnBrk="1" hangingPunct="1">
              <a:buFont typeface="Wingdings" pitchFamily="2" charset="2"/>
              <a:buChar char="ü"/>
            </a:pPr>
            <a:r>
              <a:rPr lang="en-US" sz="2000" dirty="0" smtClean="0"/>
              <a:t>[Usually] prepare BoQ and contract documents</a:t>
            </a:r>
            <a:endParaRPr lang="en-US" sz="2000" b="1" dirty="0" smtClean="0"/>
          </a:p>
          <a:p>
            <a:pPr>
              <a:buFont typeface="Wingdings" pitchFamily="2" charset="2"/>
              <a:buChar char="q"/>
            </a:pPr>
            <a:r>
              <a:rPr lang="en-US" sz="2400" b="1" dirty="0" smtClean="0">
                <a:solidFill>
                  <a:srgbClr val="33CC33"/>
                </a:solidFill>
              </a:rPr>
              <a:t>If assigned  to supervise:</a:t>
            </a:r>
          </a:p>
          <a:p>
            <a:pPr lvl="4" eaLnBrk="1" hangingPunct="1">
              <a:buClr>
                <a:schemeClr val="hlink"/>
              </a:buClr>
              <a:buFont typeface="Wingdings" pitchFamily="2" charset="2"/>
              <a:buChar char="Ø"/>
            </a:pPr>
            <a:r>
              <a:rPr lang="en-US" b="1" dirty="0" smtClean="0">
                <a:solidFill>
                  <a:srgbClr val="33CC33"/>
                </a:solidFill>
              </a:rPr>
              <a:t>Look after proper execution of project</a:t>
            </a:r>
          </a:p>
          <a:p>
            <a:pPr lvl="4" eaLnBrk="1" hangingPunct="1">
              <a:buClr>
                <a:schemeClr val="hlink"/>
              </a:buClr>
              <a:buFont typeface="Wingdings" pitchFamily="2" charset="2"/>
              <a:buChar char="Ø"/>
            </a:pPr>
            <a:r>
              <a:rPr lang="en-US" b="1" dirty="0" smtClean="0">
                <a:solidFill>
                  <a:srgbClr val="33CC33"/>
                </a:solidFill>
              </a:rPr>
              <a:t>Administer the contract</a:t>
            </a:r>
          </a:p>
          <a:p>
            <a:pPr lvl="4" eaLnBrk="1" hangingPunct="1">
              <a:buClr>
                <a:schemeClr val="hlink"/>
              </a:buClr>
              <a:buFont typeface="Wingdings" pitchFamily="2" charset="2"/>
              <a:buChar char="Ø"/>
            </a:pPr>
            <a:r>
              <a:rPr lang="en-US" b="1" dirty="0" smtClean="0">
                <a:solidFill>
                  <a:srgbClr val="33CC33"/>
                </a:solidFill>
              </a:rPr>
              <a:t>Certify payment certificates</a:t>
            </a:r>
          </a:p>
          <a:p>
            <a:pPr lvl="4" eaLnBrk="1" hangingPunct="1">
              <a:buClr>
                <a:schemeClr val="hlink"/>
              </a:buClr>
              <a:buFont typeface="Wingdings" pitchFamily="2" charset="2"/>
              <a:buChar char="Ø"/>
            </a:pPr>
            <a:r>
              <a:rPr lang="en-US" b="1" dirty="0" smtClean="0">
                <a:solidFill>
                  <a:srgbClr val="33CC33"/>
                </a:solidFill>
              </a:rPr>
              <a:t>Issue provisional and final acceptance certificate etc. </a:t>
            </a:r>
          </a:p>
          <a:p>
            <a:pPr lvl="4" eaLnBrk="1" hangingPunct="1">
              <a:buClr>
                <a:schemeClr val="hlink"/>
              </a:buClr>
              <a:buFont typeface="Wingdings" pitchFamily="2" charset="2"/>
              <a:buNone/>
            </a:pPr>
            <a:endParaRPr lang="en-US" b="1" dirty="0" smtClean="0">
              <a:solidFill>
                <a:srgbClr val="33CC33"/>
              </a:solidFill>
            </a:endParaRPr>
          </a:p>
        </p:txBody>
      </p:sp>
      <p:sp>
        <p:nvSpPr>
          <p:cNvPr id="4" name="Slide Number Placeholder 3"/>
          <p:cNvSpPr>
            <a:spLocks noGrp="1"/>
          </p:cNvSpPr>
          <p:nvPr>
            <p:ph type="sldNum" sz="quarter" idx="12"/>
          </p:nvPr>
        </p:nvSpPr>
        <p:spPr/>
        <p:txBody>
          <a:bodyPr/>
          <a:lstStyle/>
          <a:p>
            <a:fld id="{6C254859-A5BC-483F-B1E5-F8AC4B58FE1F}"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304800" y="381000"/>
            <a:ext cx="8229600" cy="838200"/>
          </a:xfrm>
        </p:spPr>
        <p:txBody>
          <a:bodyPr>
            <a:normAutofit fontScale="90000"/>
          </a:bodyPr>
          <a:lstStyle/>
          <a:p>
            <a:pPr eaLnBrk="1" hangingPunct="1"/>
            <a:r>
              <a:rPr lang="en-US" sz="3600" dirty="0" smtClean="0"/>
              <a:t>Engineer and Engineer’s Representative</a:t>
            </a:r>
            <a:r>
              <a:rPr lang="en-US" sz="4600" dirty="0" smtClean="0"/>
              <a:t> </a:t>
            </a:r>
          </a:p>
        </p:txBody>
      </p:sp>
      <p:sp>
        <p:nvSpPr>
          <p:cNvPr id="46083" name="Rectangle 3"/>
          <p:cNvSpPr>
            <a:spLocks noGrp="1"/>
          </p:cNvSpPr>
          <p:nvPr>
            <p:ph idx="1"/>
          </p:nvPr>
        </p:nvSpPr>
        <p:spPr>
          <a:xfrm>
            <a:off x="0" y="1219200"/>
            <a:ext cx="9144000" cy="5638800"/>
          </a:xfrm>
        </p:spPr>
        <p:txBody>
          <a:bodyPr>
            <a:normAutofit lnSpcReduction="10000"/>
          </a:bodyPr>
          <a:lstStyle/>
          <a:p>
            <a:pPr marL="381000" indent="-381000" eaLnBrk="1" hangingPunct="1">
              <a:lnSpc>
                <a:spcPct val="80000"/>
              </a:lnSpc>
              <a:buFont typeface="Wingdings" pitchFamily="2" charset="2"/>
              <a:buChar char="q"/>
            </a:pPr>
            <a:r>
              <a:rPr lang="en-US" b="1" dirty="0" smtClean="0"/>
              <a:t>Definition </a:t>
            </a:r>
          </a:p>
          <a:p>
            <a:pPr marL="673608" lvl="1" indent="-381000">
              <a:lnSpc>
                <a:spcPct val="80000"/>
              </a:lnSpc>
              <a:buFont typeface="Wingdings" pitchFamily="2" charset="2"/>
              <a:buChar char="ü"/>
            </a:pPr>
            <a:r>
              <a:rPr lang="en-GB" sz="2400" dirty="0" smtClean="0">
                <a:latin typeface="+mj-lt"/>
              </a:rPr>
              <a:t>“Engineer” means the person appointed by the Employer to act as Engineer for the purposes of the Contract whose duties and autorities are listed below.</a:t>
            </a:r>
          </a:p>
          <a:p>
            <a:pPr marL="381000" indent="-381000" eaLnBrk="1" hangingPunct="1">
              <a:lnSpc>
                <a:spcPct val="80000"/>
              </a:lnSpc>
              <a:buFont typeface="Wingdings" pitchFamily="2" charset="2"/>
              <a:buChar char="q"/>
            </a:pPr>
            <a:r>
              <a:rPr lang="en-GB" b="1" dirty="0" smtClean="0">
                <a:latin typeface="+mj-lt"/>
              </a:rPr>
              <a:t>Engineer’s Duties and Authority</a:t>
            </a:r>
          </a:p>
          <a:p>
            <a:pPr marL="673608" lvl="1" indent="-381000">
              <a:lnSpc>
                <a:spcPct val="80000"/>
              </a:lnSpc>
              <a:buFont typeface="Wingdings" pitchFamily="2" charset="2"/>
              <a:buAutoNum type="alphaLcParenBoth"/>
            </a:pPr>
            <a:r>
              <a:rPr lang="en-GB" sz="2200" dirty="0" smtClean="0">
                <a:latin typeface="+mj-lt"/>
              </a:rPr>
              <a:t>The Engineer shall carry out the duties specified in the Contract.</a:t>
            </a:r>
          </a:p>
          <a:p>
            <a:pPr marL="673608" lvl="1" indent="-381000">
              <a:lnSpc>
                <a:spcPct val="80000"/>
              </a:lnSpc>
              <a:buFont typeface="Wingdings" pitchFamily="2" charset="2"/>
              <a:buAutoNum type="alphaLcParenBoth"/>
            </a:pPr>
            <a:r>
              <a:rPr lang="en-GB" sz="2200" dirty="0" smtClean="0">
                <a:latin typeface="+mj-lt"/>
              </a:rPr>
              <a:t>The Engineer may exercise the authority specified in or necessarily to be implied from the Contract, provided, however, that if the Engineer is required, under, the terms of his appointment by the Employer, to obtain the specific approval of the Employer before exercising any such authority, particulars of such requirements shall be set out in Part II of these Conditions. Provided further that any requisite approval shall be deemed to have been given by the Employer for any such authority exercised by the Engineer.</a:t>
            </a:r>
          </a:p>
          <a:p>
            <a:pPr marL="673608" lvl="1" indent="-381000">
              <a:lnSpc>
                <a:spcPct val="80000"/>
              </a:lnSpc>
              <a:buFont typeface="Wingdings" pitchFamily="2" charset="2"/>
              <a:buAutoNum type="alphaLcParenBoth"/>
            </a:pPr>
            <a:r>
              <a:rPr lang="en-GB" sz="2200" dirty="0" smtClean="0">
                <a:latin typeface="+mj-lt"/>
              </a:rPr>
              <a:t>Except as expressly stated in the Contract, </a:t>
            </a:r>
            <a:r>
              <a:rPr lang="en-GB" sz="2200" dirty="0" smtClean="0">
                <a:solidFill>
                  <a:srgbClr val="FF0000"/>
                </a:solidFill>
                <a:latin typeface="+mj-lt"/>
              </a:rPr>
              <a:t>the Engineer shall have no authority to relieve the Contractor of any of his obligations under the Contract.</a:t>
            </a:r>
          </a:p>
        </p:txBody>
      </p:sp>
      <p:sp>
        <p:nvSpPr>
          <p:cNvPr id="4" name="Slide Number Placeholder 3"/>
          <p:cNvSpPr>
            <a:spLocks noGrp="1"/>
          </p:cNvSpPr>
          <p:nvPr>
            <p:ph type="sldNum" sz="quarter" idx="12"/>
          </p:nvPr>
        </p:nvSpPr>
        <p:spPr/>
        <p:txBody>
          <a:bodyPr/>
          <a:lstStyle/>
          <a:p>
            <a:fld id="{6C254859-A5BC-483F-B1E5-F8AC4B58FE1F}"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533400" y="533400"/>
            <a:ext cx="8229600" cy="838200"/>
          </a:xfrm>
        </p:spPr>
        <p:txBody>
          <a:bodyPr>
            <a:normAutofit fontScale="90000"/>
          </a:bodyPr>
          <a:lstStyle/>
          <a:p>
            <a:pPr eaLnBrk="1" hangingPunct="1"/>
            <a:r>
              <a:rPr lang="en-US" sz="3600" dirty="0" smtClean="0"/>
              <a:t>Engineer and Engineer’s Representative</a:t>
            </a:r>
          </a:p>
        </p:txBody>
      </p:sp>
      <p:sp>
        <p:nvSpPr>
          <p:cNvPr id="47107" name="Rectangle 3"/>
          <p:cNvSpPr>
            <a:spLocks noGrp="1"/>
          </p:cNvSpPr>
          <p:nvPr>
            <p:ph idx="1"/>
          </p:nvPr>
        </p:nvSpPr>
        <p:spPr>
          <a:xfrm>
            <a:off x="0" y="1905000"/>
            <a:ext cx="9144000" cy="4953000"/>
          </a:xfrm>
        </p:spPr>
        <p:txBody>
          <a:bodyPr/>
          <a:lstStyle/>
          <a:p>
            <a:pPr eaLnBrk="1" hangingPunct="1">
              <a:buFont typeface="Wingdings" pitchFamily="2" charset="2"/>
              <a:buChar char="q"/>
            </a:pPr>
            <a:r>
              <a:rPr lang="en-GB" dirty="0" smtClean="0"/>
              <a:t>“Engineer’s Representative” means a person appointed from time to time by the Engineer under Sub-Clause</a:t>
            </a:r>
            <a:r>
              <a:rPr lang="en-GB" b="1" dirty="0" smtClean="0"/>
              <a:t> </a:t>
            </a:r>
            <a:r>
              <a:rPr lang="en-GB" dirty="0" smtClean="0"/>
              <a:t>2.2</a:t>
            </a:r>
          </a:p>
          <a:p>
            <a:pPr eaLnBrk="1" hangingPunct="1">
              <a:buFont typeface="Wingdings" pitchFamily="2" charset="2"/>
              <a:buChar char="q"/>
            </a:pPr>
            <a:r>
              <a:rPr lang="en-GB" sz="2800" dirty="0" smtClean="0"/>
              <a:t>Sub-Clause</a:t>
            </a:r>
            <a:r>
              <a:rPr lang="en-GB" sz="2800" b="1" dirty="0" smtClean="0"/>
              <a:t> </a:t>
            </a:r>
            <a:r>
              <a:rPr lang="en-GB" sz="2800" dirty="0" smtClean="0"/>
              <a:t>2.2(</a:t>
            </a:r>
            <a:r>
              <a:rPr lang="en-GB" sz="2800" b="1" dirty="0" smtClean="0"/>
              <a:t>Engineer’s Representative2.2)</a:t>
            </a:r>
          </a:p>
          <a:p>
            <a:pPr lvl="1">
              <a:buFont typeface="Wingdings" pitchFamily="2" charset="2"/>
              <a:buChar char="ü"/>
            </a:pPr>
            <a:r>
              <a:rPr lang="en-GB" sz="2200" dirty="0" smtClean="0">
                <a:latin typeface="+mj-lt"/>
              </a:rPr>
              <a:t>The Engineer’s Representative shall be appointed by and be responsible to the Engineer and shall carry out such duties and exercise such authority as may be delegated to him by the Engineer under Sub-Clause 2.3</a:t>
            </a:r>
            <a:r>
              <a:rPr lang="en-US" sz="2200" dirty="0" smtClean="0">
                <a:latin typeface="+mj-lt"/>
              </a:rPr>
              <a:t> </a:t>
            </a:r>
            <a:endParaRPr lang="en-GB" sz="2200" dirty="0" smtClean="0">
              <a:latin typeface="+mj-lt"/>
            </a:endParaRPr>
          </a:p>
          <a:p>
            <a:pPr eaLnBrk="1" hangingPunct="1">
              <a:buFont typeface="Wingdings" pitchFamily="2" charset="2"/>
              <a:buChar char="ü"/>
            </a:pPr>
            <a:endParaRPr lang="en-US" dirty="0" smtClean="0"/>
          </a:p>
          <a:p>
            <a:pPr eaLnBrk="1" hangingPunct="1"/>
            <a:endParaRPr lang="en-US"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457200" y="533400"/>
            <a:ext cx="8229600" cy="914400"/>
          </a:xfrm>
        </p:spPr>
        <p:txBody>
          <a:bodyPr>
            <a:normAutofit fontScale="90000"/>
          </a:bodyPr>
          <a:lstStyle/>
          <a:p>
            <a:pPr eaLnBrk="1" hangingPunct="1"/>
            <a:r>
              <a:rPr lang="en-US" sz="3600" b="1" dirty="0" smtClean="0"/>
              <a:t>Engineer and Engineer’s Representative</a:t>
            </a:r>
          </a:p>
        </p:txBody>
      </p:sp>
      <p:sp>
        <p:nvSpPr>
          <p:cNvPr id="48131" name="Rectangle 3"/>
          <p:cNvSpPr>
            <a:spLocks noGrp="1"/>
          </p:cNvSpPr>
          <p:nvPr>
            <p:ph idx="1"/>
          </p:nvPr>
        </p:nvSpPr>
        <p:spPr>
          <a:xfrm>
            <a:off x="0" y="1524000"/>
            <a:ext cx="9144000" cy="5050536"/>
          </a:xfrm>
        </p:spPr>
        <p:txBody>
          <a:bodyPr>
            <a:normAutofit lnSpcReduction="10000"/>
          </a:bodyPr>
          <a:lstStyle/>
          <a:p>
            <a:pPr marL="381000" indent="-381000" eaLnBrk="1" hangingPunct="1">
              <a:lnSpc>
                <a:spcPct val="80000"/>
              </a:lnSpc>
              <a:buFont typeface="Wingdings 2" pitchFamily="18" charset="2"/>
              <a:buNone/>
            </a:pPr>
            <a:r>
              <a:rPr lang="en-GB" sz="2800" b="1" dirty="0" smtClean="0"/>
              <a:t>	Engineer’s Authority to Delegate his representatives</a:t>
            </a:r>
          </a:p>
          <a:p>
            <a:pPr marL="381000" indent="-381000" eaLnBrk="1" hangingPunct="1">
              <a:lnSpc>
                <a:spcPct val="80000"/>
              </a:lnSpc>
              <a:buFont typeface="Wingdings" pitchFamily="2" charset="2"/>
              <a:buChar char="q"/>
            </a:pPr>
            <a:r>
              <a:rPr lang="en-GB" sz="2400" dirty="0" smtClean="0">
                <a:latin typeface="+mj-lt"/>
              </a:rPr>
              <a:t>The Engineer may from time to time delegate to the Engineer’s	Representative any of the duties and authorities vested in the Engineer and he may at any time revoke such delegation. Any such delegation or revocation shall be in writing and shall not take effect until a copy thereof has been delivered to the Employer and the Contractor.</a:t>
            </a:r>
          </a:p>
          <a:p>
            <a:pPr marL="381000" indent="-381000" eaLnBrk="1" hangingPunct="1">
              <a:lnSpc>
                <a:spcPct val="80000"/>
              </a:lnSpc>
              <a:buFont typeface="Wingdings" pitchFamily="2" charset="2"/>
              <a:buChar char="q"/>
            </a:pPr>
            <a:r>
              <a:rPr lang="en-GB" sz="2400" dirty="0" smtClean="0">
                <a:latin typeface="+mj-lt"/>
              </a:rPr>
              <a:t>Any communication given by the Engineer’s Representative to the	Contractor in accordance with such delegation shall have the same effect as though it had been given by the Engineer.</a:t>
            </a:r>
          </a:p>
          <a:p>
            <a:pPr marL="381000" indent="-381000" eaLnBrk="1" hangingPunct="1">
              <a:lnSpc>
                <a:spcPct val="80000"/>
              </a:lnSpc>
              <a:buFont typeface="Wingdings" pitchFamily="2" charset="2"/>
              <a:buChar char="q"/>
            </a:pPr>
            <a:r>
              <a:rPr lang="en-GB" sz="2000" dirty="0" smtClean="0">
                <a:latin typeface="+mj-lt"/>
              </a:rPr>
              <a:t>Provided that:</a:t>
            </a:r>
          </a:p>
          <a:p>
            <a:pPr marL="1053084" lvl="2" indent="-495300">
              <a:lnSpc>
                <a:spcPct val="90000"/>
              </a:lnSpc>
              <a:buFont typeface="+mj-lt"/>
              <a:buAutoNum type="alphaLcParenR"/>
            </a:pPr>
            <a:r>
              <a:rPr lang="en-GB" sz="2000" dirty="0" smtClean="0">
                <a:latin typeface="+mj-lt"/>
              </a:rPr>
              <a:t>any failure of the Engineer’s Representative to disapprove any work, materials or Plant shall not prejudice the authority of the Engineer to disapprove such work, materials or Plant and to give instructions for the rectification thereof, and</a:t>
            </a:r>
          </a:p>
          <a:p>
            <a:pPr marL="381000" indent="-381000" eaLnBrk="1" hangingPunct="1">
              <a:lnSpc>
                <a:spcPct val="80000"/>
              </a:lnSpc>
              <a:buFont typeface="Wingdings 2" pitchFamily="18" charset="2"/>
              <a:buAutoNum type="alphaLcParenBoth"/>
            </a:pPr>
            <a:endParaRPr lang="en-GB" sz="2000"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TotalTime>
  <Words>1693</Words>
  <Application>Microsoft Office PowerPoint</Application>
  <PresentationFormat>On-screen Show (4:3)</PresentationFormat>
  <Paragraphs>154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Chapter-Three </vt:lpstr>
      <vt:lpstr>Introduction </vt:lpstr>
      <vt:lpstr>Major stakeholders in const. project</vt:lpstr>
      <vt:lpstr>Employer’s Responsibilities</vt:lpstr>
      <vt:lpstr>Client/Employer</vt:lpstr>
      <vt:lpstr>Consultant/Engineer</vt:lpstr>
      <vt:lpstr>Engineer and Engineer’s Representative </vt:lpstr>
      <vt:lpstr>Engineer and Engineer’s Representative</vt:lpstr>
      <vt:lpstr>Engineer and Engineer’s Representative</vt:lpstr>
      <vt:lpstr>….Continued</vt:lpstr>
      <vt:lpstr>Engineer and Engineer’s Representative</vt:lpstr>
      <vt:lpstr>Engineer and Engineer’s Representative</vt:lpstr>
      <vt:lpstr>Contractor</vt:lpstr>
      <vt:lpstr>Contractor’s General Responsibilities</vt:lpstr>
      <vt:lpstr>Contractor’s General Responsibilities</vt:lpstr>
      <vt:lpstr>Statutory bodies</vt:lpstr>
      <vt:lpstr>…….Continued</vt:lpstr>
      <vt:lpstr>Other stakeholders</vt:lpstr>
      <vt:lpstr>……..Continued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Chapter-Three </dc:title>
  <dc:creator>toshiba</dc:creator>
  <cp:lastModifiedBy>Inspiron 5567</cp:lastModifiedBy>
  <cp:revision>4</cp:revision>
  <dcterms:created xsi:type="dcterms:W3CDTF">2012-03-25T18:15:44Z</dcterms:created>
  <dcterms:modified xsi:type="dcterms:W3CDTF">2020-05-26T09:27:10Z</dcterms:modified>
</cp:coreProperties>
</file>