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59F8728-FE6F-46CC-833D-C34CAE772536}" type="datetimeFigureOut">
              <a:rPr lang="en-US" smtClean="0"/>
              <a:pPr/>
              <a:t>5/26/2020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E30C141-D53F-48C2-8BB4-320BF3A3EC42}"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9F8728-FE6F-46CC-833D-C34CAE772536}"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0C141-D53F-48C2-8BB4-320BF3A3EC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9F8728-FE6F-46CC-833D-C34CAE772536}"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0C141-D53F-48C2-8BB4-320BF3A3EC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9F8728-FE6F-46CC-833D-C34CAE772536}"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0C141-D53F-48C2-8BB4-320BF3A3EC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59F8728-FE6F-46CC-833D-C34CAE772536}"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E30C141-D53F-48C2-8BB4-320BF3A3EC4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59F8728-FE6F-46CC-833D-C34CAE772536}"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0C141-D53F-48C2-8BB4-320BF3A3EC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59F8728-FE6F-46CC-833D-C34CAE772536}" type="datetimeFigureOut">
              <a:rPr lang="en-US" smtClean="0"/>
              <a:pPr/>
              <a:t>5/26/2020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0C141-D53F-48C2-8BB4-320BF3A3EC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59F8728-FE6F-46CC-833D-C34CAE772536}" type="datetimeFigureOut">
              <a:rPr lang="en-US" smtClean="0"/>
              <a:pPr/>
              <a:t>5/26/2020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0C141-D53F-48C2-8BB4-320BF3A3EC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F8728-FE6F-46CC-833D-C34CAE772536}" type="datetimeFigureOut">
              <a:rPr lang="en-US" smtClean="0"/>
              <a:pPr/>
              <a:t>5/26/2020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0C141-D53F-48C2-8BB4-320BF3A3EC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59F8728-FE6F-46CC-833D-C34CAE772536}"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0C141-D53F-48C2-8BB4-320BF3A3EC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59F8728-FE6F-46CC-833D-C34CAE772536}"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0C141-D53F-48C2-8BB4-320BF3A3EC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59F8728-FE6F-46CC-833D-C34CAE772536}" type="datetimeFigureOut">
              <a:rPr lang="en-US" smtClean="0"/>
              <a:pPr/>
              <a:t>5/26/2020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E30C141-D53F-48C2-8BB4-320BF3A3EC4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ctrTitle"/>
          </p:nvPr>
        </p:nvSpPr>
        <p:spPr/>
        <p:txBody>
          <a:bodyPr>
            <a:noAutofit/>
          </a:bodyPr>
          <a:lstStyle/>
          <a:p>
            <a:pPr eaLnBrk="1" hangingPunct="1"/>
            <a:r>
              <a:rPr lang="en-US" sz="8000" dirty="0" smtClean="0"/>
              <a:t>Chapter-Four </a:t>
            </a:r>
          </a:p>
        </p:txBody>
      </p:sp>
      <p:sp>
        <p:nvSpPr>
          <p:cNvPr id="70659" name="Rectangle 3"/>
          <p:cNvSpPr>
            <a:spLocks noGrp="1"/>
          </p:cNvSpPr>
          <p:nvPr>
            <p:ph type="subTitle" idx="1"/>
          </p:nvPr>
        </p:nvSpPr>
        <p:spPr>
          <a:xfrm>
            <a:off x="457200" y="3899938"/>
            <a:ext cx="8686800" cy="1752600"/>
          </a:xfrm>
        </p:spPr>
        <p:txBody>
          <a:bodyPr>
            <a:normAutofit/>
          </a:bodyPr>
          <a:lstStyle/>
          <a:p>
            <a:pPr eaLnBrk="1" hangingPunct="1">
              <a:buFont typeface="Wingdings 2" pitchFamily="18" charset="2"/>
              <a:buNone/>
            </a:pPr>
            <a:endParaRPr lang="en-US" dirty="0" smtClean="0"/>
          </a:p>
          <a:p>
            <a:pPr eaLnBrk="1" hangingPunct="1">
              <a:buFont typeface="Wingdings 2" pitchFamily="18" charset="2"/>
              <a:buNone/>
            </a:pPr>
            <a:r>
              <a:rPr lang="en-US" sz="4400" b="1" dirty="0" smtClean="0"/>
              <a:t>Time control and monitoring</a:t>
            </a:r>
            <a:r>
              <a:rPr lang="en-US" sz="4400"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914400"/>
          </a:xfrm>
        </p:spPr>
        <p:txBody>
          <a:bodyPr/>
          <a:lstStyle/>
          <a:p>
            <a:pPr algn="r"/>
            <a:r>
              <a:rPr lang="en-US" dirty="0" smtClean="0"/>
              <a:t>…Cont’d</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a:buFont typeface="Wingdings" pitchFamily="2" charset="2"/>
              <a:buChar char="q"/>
            </a:pPr>
            <a:r>
              <a:rPr lang="en-US" dirty="0" smtClean="0"/>
              <a:t>Clause 29, (Acceleration)</a:t>
            </a:r>
          </a:p>
          <a:p>
            <a:pPr>
              <a:buFont typeface="Wingdings" pitchFamily="2" charset="2"/>
              <a:buChar char="q"/>
            </a:pPr>
            <a:r>
              <a:rPr lang="en-US" dirty="0" smtClean="0"/>
              <a:t>Clause 29.1 and 29.2</a:t>
            </a:r>
          </a:p>
          <a:p>
            <a:pPr lvl="1">
              <a:buFont typeface="Wingdings" pitchFamily="2" charset="2"/>
              <a:buChar char="ü"/>
            </a:pPr>
            <a:r>
              <a:rPr lang="es-ES_tradnl" dirty="0" smtClean="0"/>
              <a:t>When the Employer wants the Contractor to finish before the Intended Completion Date, the Engineer will obtain priced proposals for achieving the necessary acceleration from the Contractor</a:t>
            </a:r>
          </a:p>
          <a:p>
            <a:pPr lvl="1">
              <a:buFont typeface="Wingdings" pitchFamily="2" charset="2"/>
              <a:buChar char="ü"/>
            </a:pPr>
            <a:r>
              <a:rPr lang="es-ES_tradnl" dirty="0" smtClean="0"/>
              <a:t>If the Employer accepts these proposals, </a:t>
            </a:r>
          </a:p>
          <a:p>
            <a:pPr marL="1161288" lvl="2" indent="-457200">
              <a:buFont typeface="+mj-lt"/>
              <a:buAutoNum type="arabicPeriod"/>
            </a:pPr>
            <a:r>
              <a:rPr lang="es-ES_tradnl" dirty="0" smtClean="0"/>
              <a:t>the Intended Completion Date will be adjusted accordingly and confirmed by both the Employer and the Contractor.</a:t>
            </a:r>
          </a:p>
          <a:p>
            <a:pPr marL="1161288" lvl="2" indent="-457200">
              <a:buFont typeface="+mj-lt"/>
              <a:buAutoNum type="arabicPeriod"/>
            </a:pPr>
            <a:r>
              <a:rPr lang="es-ES_tradnl" dirty="0" smtClean="0"/>
              <a:t>The new proposal will be incorporated in the Contract Price and it will be treated as a Variation.</a:t>
            </a: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838200"/>
          </a:xfrm>
        </p:spPr>
        <p:txBody>
          <a:bodyPr/>
          <a:lstStyle/>
          <a:p>
            <a:pPr algn="r"/>
            <a:r>
              <a:rPr lang="en-US" dirty="0" smtClean="0"/>
              <a:t>…Cont’d</a:t>
            </a:r>
            <a:endParaRPr lang="en-US" dirty="0"/>
          </a:p>
        </p:txBody>
      </p:sp>
      <p:sp>
        <p:nvSpPr>
          <p:cNvPr id="3" name="Content Placeholder 2"/>
          <p:cNvSpPr>
            <a:spLocks noGrp="1"/>
          </p:cNvSpPr>
          <p:nvPr>
            <p:ph idx="1"/>
          </p:nvPr>
        </p:nvSpPr>
        <p:spPr>
          <a:xfrm>
            <a:off x="0" y="1143000"/>
            <a:ext cx="9144000" cy="5715000"/>
          </a:xfrm>
        </p:spPr>
        <p:txBody>
          <a:bodyPr/>
          <a:lstStyle/>
          <a:p>
            <a:pPr>
              <a:buFont typeface="Wingdings" pitchFamily="2" charset="2"/>
              <a:buChar char="q"/>
            </a:pPr>
            <a:r>
              <a:rPr lang="en-US" dirty="0" smtClean="0"/>
              <a:t>Clause 30, (Delays ordered by the Engineer)</a:t>
            </a:r>
          </a:p>
          <a:p>
            <a:pPr>
              <a:buFont typeface="Wingdings" pitchFamily="2" charset="2"/>
              <a:buChar char="q"/>
            </a:pPr>
            <a:r>
              <a:rPr lang="en-US" dirty="0" smtClean="0"/>
              <a:t>Clause 30.1</a:t>
            </a:r>
          </a:p>
          <a:p>
            <a:pPr lvl="1">
              <a:buFont typeface="Wingdings" pitchFamily="2" charset="2"/>
              <a:buChar char="ü"/>
            </a:pPr>
            <a:r>
              <a:rPr lang="es-ES_tradnl" dirty="0" smtClean="0"/>
              <a:t>The Engineer may instruct the Contractor to delay the start or progress of any activity within the Works.</a:t>
            </a:r>
          </a:p>
          <a:p>
            <a:pPr>
              <a:buFont typeface="Wingdings" pitchFamily="2" charset="2"/>
              <a:buChar char="q"/>
            </a:pPr>
            <a:r>
              <a:rPr lang="es-ES_tradnl" dirty="0" smtClean="0"/>
              <a:t>Clause 31, ( Management Meetings)</a:t>
            </a:r>
          </a:p>
          <a:p>
            <a:pPr>
              <a:buFont typeface="Wingdings" pitchFamily="2" charset="2"/>
              <a:buChar char="q"/>
            </a:pPr>
            <a:r>
              <a:rPr lang="es-ES_tradnl" dirty="0" smtClean="0"/>
              <a:t>Clause 31.1</a:t>
            </a:r>
          </a:p>
          <a:p>
            <a:pPr lvl="1">
              <a:buFont typeface="Wingdings" pitchFamily="2" charset="2"/>
              <a:buChar char="ü"/>
            </a:pPr>
            <a:r>
              <a:rPr lang="es-ES_tradnl" dirty="0" smtClean="0"/>
              <a:t>Either the Engineer or the Contractor may require the other to attend a Management meeting,</a:t>
            </a:r>
          </a:p>
          <a:p>
            <a:pPr>
              <a:buFont typeface="Wingdings" pitchFamily="2" charset="2"/>
              <a:buChar char="q"/>
            </a:pPr>
            <a:r>
              <a:rPr lang="es-ES_tradnl" dirty="0" smtClean="0"/>
              <a:t>Clause 31.2</a:t>
            </a:r>
          </a:p>
          <a:p>
            <a:pPr lvl="1">
              <a:buFont typeface="Wingdings" pitchFamily="2" charset="2"/>
              <a:buChar char="ü"/>
            </a:pPr>
            <a:r>
              <a:rPr lang="es-ES_tradnl" dirty="0" smtClean="0"/>
              <a:t>The Engineer shall record the business of management meetings and provide copies of the record to those attending the meeting and to the Employer</a:t>
            </a: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pPr algn="r"/>
            <a:r>
              <a:rPr lang="en-US" dirty="0" smtClean="0"/>
              <a:t>…Cont’d</a:t>
            </a:r>
            <a:endParaRPr lang="en-US" dirty="0"/>
          </a:p>
        </p:txBody>
      </p:sp>
      <p:sp>
        <p:nvSpPr>
          <p:cNvPr id="3" name="Content Placeholder 2"/>
          <p:cNvSpPr>
            <a:spLocks noGrp="1"/>
          </p:cNvSpPr>
          <p:nvPr>
            <p:ph idx="1"/>
          </p:nvPr>
        </p:nvSpPr>
        <p:spPr>
          <a:xfrm>
            <a:off x="0" y="1219200"/>
            <a:ext cx="9144000" cy="5638800"/>
          </a:xfrm>
        </p:spPr>
        <p:txBody>
          <a:bodyPr>
            <a:normAutofit lnSpcReduction="10000"/>
          </a:bodyPr>
          <a:lstStyle/>
          <a:p>
            <a:pPr>
              <a:buFont typeface="Wingdings" pitchFamily="2" charset="2"/>
              <a:buChar char="q"/>
            </a:pPr>
            <a:r>
              <a:rPr lang="en-US" dirty="0" smtClean="0"/>
              <a:t>Clause 32, (Early Warning)</a:t>
            </a:r>
          </a:p>
          <a:p>
            <a:pPr>
              <a:buFont typeface="Wingdings" pitchFamily="2" charset="2"/>
              <a:buChar char="q"/>
            </a:pPr>
            <a:r>
              <a:rPr lang="en-US" dirty="0" smtClean="0"/>
              <a:t>Clause 32.1</a:t>
            </a:r>
          </a:p>
          <a:p>
            <a:pPr lvl="1">
              <a:buFont typeface="Wingdings" pitchFamily="2" charset="2"/>
              <a:buChar char="ü"/>
            </a:pPr>
            <a:r>
              <a:rPr lang="es-ES_tradnl" dirty="0" smtClean="0"/>
              <a:t>The Contractor shall warn the Engineer at the earliest opportunity of specific likely future events or circumstances that may adversely affect the quality of the work, increase the Contract Price or delay the execution of the Works.</a:t>
            </a:r>
          </a:p>
          <a:p>
            <a:pPr lvl="1">
              <a:buFont typeface="Wingdings" pitchFamily="2" charset="2"/>
              <a:buChar char="ü"/>
            </a:pPr>
            <a:r>
              <a:rPr lang="es-ES_tradnl" dirty="0" smtClean="0"/>
              <a:t>The Engineer may require the Contractor to provide an estimate of the expected effect of the future event or circumstance on the Contract Price and Completion Date</a:t>
            </a:r>
          </a:p>
          <a:p>
            <a:pPr>
              <a:buFont typeface="Wingdings" pitchFamily="2" charset="2"/>
              <a:buChar char="q"/>
            </a:pPr>
            <a:r>
              <a:rPr lang="es-ES_tradnl" dirty="0" smtClean="0"/>
              <a:t>Clause 32.2</a:t>
            </a:r>
          </a:p>
          <a:p>
            <a:pPr lvl="1">
              <a:buFont typeface="Wingdings" pitchFamily="2" charset="2"/>
              <a:buChar char="ü"/>
            </a:pPr>
            <a:r>
              <a:rPr lang="es-ES_tradnl" dirty="0" smtClean="0"/>
              <a:t>The Contractor shall cooperate with the Engineer in making and considering proposals for how the effect of </a:t>
            </a:r>
            <a:r>
              <a:rPr lang="es-ES_tradnl" dirty="0" err="1" smtClean="0"/>
              <a:t>such</a:t>
            </a:r>
            <a:r>
              <a:rPr lang="es-ES_tradnl" dirty="0" smtClean="0"/>
              <a:t> an event or circumstance can be </a:t>
            </a: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smtClean="0"/>
              <a:t>Performance reports</a:t>
            </a:r>
          </a:p>
        </p:txBody>
      </p:sp>
      <p:sp>
        <p:nvSpPr>
          <p:cNvPr id="74755" name="Content Placeholder 2"/>
          <p:cNvSpPr>
            <a:spLocks noGrp="1"/>
          </p:cNvSpPr>
          <p:nvPr>
            <p:ph idx="1"/>
          </p:nvPr>
        </p:nvSpPr>
        <p:spPr/>
        <p:txBody>
          <a:bodyPr>
            <a:normAutofit fontScale="92500"/>
          </a:bodyPr>
          <a:lstStyle/>
          <a:p>
            <a:pPr>
              <a:buFont typeface="Wingdings" pitchFamily="2" charset="2"/>
              <a:buChar char="q"/>
            </a:pPr>
            <a:r>
              <a:rPr lang="en-US" dirty="0" smtClean="0">
                <a:latin typeface="+mj-lt"/>
              </a:rPr>
              <a:t>Performance reports provide information on schedule performance such as which planned dates have been met and which have not. It may also alert the project team to issues which may cause problems in the future.</a:t>
            </a:r>
          </a:p>
          <a:p>
            <a:pPr>
              <a:buFont typeface="Wingdings" pitchFamily="2" charset="2"/>
              <a:buChar char="q"/>
            </a:pPr>
            <a:r>
              <a:rPr lang="en-US" dirty="0" smtClean="0">
                <a:latin typeface="+mj-lt"/>
              </a:rPr>
              <a:t>Performance reporting involves collecting and disseminating performance information in order to provide stakeholders with information about how resources are being used to achieve project objectives. </a:t>
            </a:r>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5778" name="Title 1"/>
          <p:cNvSpPr>
            <a:spLocks noGrp="1"/>
          </p:cNvSpPr>
          <p:nvPr>
            <p:ph type="title"/>
          </p:nvPr>
        </p:nvSpPr>
        <p:spPr>
          <a:xfrm>
            <a:off x="457200" y="533400"/>
            <a:ext cx="8229600" cy="1066800"/>
          </a:xfrm>
        </p:spPr>
        <p:txBody>
          <a:bodyPr/>
          <a:lstStyle/>
          <a:p>
            <a:r>
              <a:rPr lang="en-US" dirty="0" smtClean="0">
                <a:solidFill>
                  <a:srgbClr val="EEECE1"/>
                </a:solidFill>
              </a:rPr>
              <a:t>Performance reports</a:t>
            </a:r>
            <a:endParaRPr lang="en-US" dirty="0" smtClean="0"/>
          </a:p>
        </p:txBody>
      </p:sp>
      <p:sp>
        <p:nvSpPr>
          <p:cNvPr id="75779" name="Content Placeholder 2"/>
          <p:cNvSpPr>
            <a:spLocks noGrp="1"/>
          </p:cNvSpPr>
          <p:nvPr>
            <p:ph idx="1"/>
          </p:nvPr>
        </p:nvSpPr>
        <p:spPr>
          <a:xfrm>
            <a:off x="457200" y="1600200"/>
            <a:ext cx="8229600" cy="2133600"/>
          </a:xfrm>
        </p:spPr>
        <p:txBody>
          <a:bodyPr/>
          <a:lstStyle/>
          <a:p>
            <a:r>
              <a:rPr lang="en-US" sz="2000" dirty="0" smtClean="0">
                <a:solidFill>
                  <a:srgbClr val="C00000"/>
                </a:solidFill>
              </a:rPr>
              <a:t>Status reporting</a:t>
            </a:r>
            <a:r>
              <a:rPr lang="en-US" sz="2000" dirty="0" smtClean="0"/>
              <a:t>_ describing where the project now stands</a:t>
            </a:r>
          </a:p>
          <a:p>
            <a:r>
              <a:rPr lang="en-US" sz="2000" dirty="0" smtClean="0">
                <a:solidFill>
                  <a:srgbClr val="C00000"/>
                </a:solidFill>
              </a:rPr>
              <a:t>Progress reporting- </a:t>
            </a:r>
            <a:r>
              <a:rPr lang="en-US" sz="2000" dirty="0" smtClean="0"/>
              <a:t>describing what the project team has accomplished</a:t>
            </a:r>
          </a:p>
          <a:p>
            <a:r>
              <a:rPr lang="en-US" sz="2000" dirty="0" smtClean="0">
                <a:solidFill>
                  <a:srgbClr val="C00000"/>
                </a:solidFill>
              </a:rPr>
              <a:t>Forecasting-</a:t>
            </a:r>
            <a:r>
              <a:rPr lang="en-US" sz="2000" dirty="0" smtClean="0"/>
              <a:t> predicting future project status and progress. </a:t>
            </a:r>
          </a:p>
          <a:p>
            <a:r>
              <a:rPr lang="en-US" sz="2000" dirty="0" smtClean="0"/>
              <a:t>Performance reporting should generally provide information </a:t>
            </a:r>
            <a:r>
              <a:rPr lang="en-US" sz="2000" dirty="0" smtClean="0">
                <a:solidFill>
                  <a:srgbClr val="C00000"/>
                </a:solidFill>
              </a:rPr>
              <a:t>on scope, schedule, cost, and quality.</a:t>
            </a:r>
          </a:p>
          <a:p>
            <a:endParaRPr lang="en-US" sz="2000" dirty="0" smtClean="0"/>
          </a:p>
        </p:txBody>
      </p:sp>
      <p:pic>
        <p:nvPicPr>
          <p:cNvPr id="75780" name="Picture 2"/>
          <p:cNvPicPr>
            <a:picLocks noChangeAspect="1" noChangeArrowheads="1"/>
          </p:cNvPicPr>
          <p:nvPr/>
        </p:nvPicPr>
        <p:blipFill>
          <a:blip r:embed="rId2"/>
          <a:srcRect/>
          <a:stretch>
            <a:fillRect/>
          </a:stretch>
        </p:blipFill>
        <p:spPr bwMode="auto">
          <a:xfrm>
            <a:off x="0" y="3810000"/>
            <a:ext cx="9047163" cy="324802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smtClean="0"/>
              <a:t>Change requests </a:t>
            </a:r>
          </a:p>
        </p:txBody>
      </p:sp>
      <p:sp>
        <p:nvSpPr>
          <p:cNvPr id="3" name="Content Placeholder 2"/>
          <p:cNvSpPr>
            <a:spLocks noGrp="1"/>
          </p:cNvSpPr>
          <p:nvPr>
            <p:ph idx="1"/>
          </p:nvPr>
        </p:nvSpPr>
        <p:spPr/>
        <p:txBody>
          <a:bodyPr>
            <a:normAutofit/>
          </a:bodyPr>
          <a:lstStyle/>
          <a:p>
            <a:pPr>
              <a:buFont typeface="Wingdings" pitchFamily="2" charset="2"/>
              <a:buChar char="q"/>
              <a:defRPr/>
            </a:pPr>
            <a:r>
              <a:rPr lang="en-US" dirty="0" smtClean="0"/>
              <a:t>Change requisites may occur in many forms-</a:t>
            </a:r>
            <a:r>
              <a:rPr lang="en-US" dirty="0" smtClean="0">
                <a:solidFill>
                  <a:srgbClr val="C00000"/>
                </a:solidFill>
              </a:rPr>
              <a:t>oral </a:t>
            </a:r>
            <a:r>
              <a:rPr lang="en-US" dirty="0" smtClean="0"/>
              <a:t>or written, direct or indirect, externally or internally initiated, and legally mandated or optional. Changes may require extending the schedule or may allow accelerating it</a:t>
            </a:r>
          </a:p>
          <a:p>
            <a:pPr>
              <a:buNone/>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a:xfrm>
            <a:off x="381000" y="457200"/>
            <a:ext cx="8229600" cy="1066800"/>
          </a:xfrm>
        </p:spPr>
        <p:txBody>
          <a:bodyPr>
            <a:normAutofit fontScale="90000"/>
          </a:bodyPr>
          <a:lstStyle/>
          <a:p>
            <a:pPr algn="ctr" eaLnBrk="1" hangingPunct="1"/>
            <a:r>
              <a:rPr lang="en-US" sz="2800" dirty="0" smtClean="0"/>
              <a:t>Construction work progress recordings</a:t>
            </a:r>
            <a:br>
              <a:rPr lang="en-US" sz="2800" dirty="0" smtClean="0"/>
            </a:br>
            <a:r>
              <a:rPr lang="en-US" sz="2800" dirty="0" smtClean="0"/>
              <a:t>and keeping dairies </a:t>
            </a:r>
            <a:r>
              <a:rPr lang="en-US" sz="4000" dirty="0" smtClean="0"/>
              <a:t> </a:t>
            </a:r>
            <a:endParaRPr lang="en-US" sz="4600" dirty="0" smtClean="0"/>
          </a:p>
        </p:txBody>
      </p:sp>
      <p:sp>
        <p:nvSpPr>
          <p:cNvPr id="77827" name="Rectangle 3"/>
          <p:cNvSpPr>
            <a:spLocks noGrp="1"/>
          </p:cNvSpPr>
          <p:nvPr>
            <p:ph idx="1"/>
          </p:nvPr>
        </p:nvSpPr>
        <p:spPr>
          <a:xfrm>
            <a:off x="152400" y="1524000"/>
            <a:ext cx="8839200" cy="5181600"/>
          </a:xfrm>
        </p:spPr>
        <p:txBody>
          <a:bodyPr>
            <a:normAutofit fontScale="92500" lnSpcReduction="10000"/>
          </a:bodyPr>
          <a:lstStyle/>
          <a:p>
            <a:pPr eaLnBrk="1" hangingPunct="1">
              <a:buFont typeface="Wingdings" pitchFamily="2" charset="2"/>
              <a:buChar char="q"/>
            </a:pPr>
            <a:r>
              <a:rPr lang="en-US" dirty="0" smtClean="0">
                <a:solidFill>
                  <a:srgbClr val="FF3300"/>
                </a:solidFill>
              </a:rPr>
              <a:t>Site records</a:t>
            </a:r>
            <a:r>
              <a:rPr lang="en-US" sz="2200" dirty="0" smtClean="0">
                <a:solidFill>
                  <a:srgbClr val="FF3300"/>
                </a:solidFill>
              </a:rPr>
              <a:t> </a:t>
            </a:r>
          </a:p>
          <a:p>
            <a:pPr eaLnBrk="1" hangingPunct="1">
              <a:buFont typeface="Wingdings" pitchFamily="2" charset="2"/>
              <a:buChar char="ü"/>
            </a:pPr>
            <a:r>
              <a:rPr lang="en-US" sz="2000" dirty="0" smtClean="0"/>
              <a:t>Delay in construction projects are very common specially in countries like Ethiopia.</a:t>
            </a:r>
          </a:p>
          <a:p>
            <a:pPr eaLnBrk="1" hangingPunct="1">
              <a:buFont typeface="Wingdings" pitchFamily="2" charset="2"/>
              <a:buChar char="ü"/>
            </a:pPr>
            <a:r>
              <a:rPr lang="en-US" sz="2000" dirty="0" smtClean="0"/>
              <a:t>This demand the follow up of the activities over a prolonged time.</a:t>
            </a:r>
          </a:p>
          <a:p>
            <a:pPr eaLnBrk="1" hangingPunct="1">
              <a:buFont typeface="Wingdings" pitchFamily="2" charset="2"/>
              <a:buChar char="ü"/>
            </a:pPr>
            <a:r>
              <a:rPr lang="en-US" sz="2000" dirty="0" smtClean="0"/>
              <a:t>Therefore keeping accurate records plays a significant role, particularly when there is a tendency for varying the work.</a:t>
            </a:r>
          </a:p>
          <a:p>
            <a:pPr eaLnBrk="1" hangingPunct="1">
              <a:buFont typeface="Wingdings" pitchFamily="2" charset="2"/>
              <a:buChar char="ü"/>
            </a:pPr>
            <a:r>
              <a:rPr lang="en-US" sz="2000" dirty="0" smtClean="0"/>
              <a:t> It is therefore become imperative to maintain accurate written site records, which include;</a:t>
            </a:r>
            <a:endParaRPr lang="en-US" dirty="0" smtClean="0">
              <a:solidFill>
                <a:srgbClr val="FF3300"/>
              </a:solidFill>
            </a:endParaRPr>
          </a:p>
          <a:p>
            <a:pPr lvl="2" eaLnBrk="1" hangingPunct="1">
              <a:buFont typeface="Wingdings" pitchFamily="2" charset="2"/>
              <a:buChar char="ü"/>
            </a:pPr>
            <a:r>
              <a:rPr lang="en-US" sz="1900" dirty="0" smtClean="0"/>
              <a:t>Work progress</a:t>
            </a:r>
          </a:p>
          <a:p>
            <a:pPr lvl="2" eaLnBrk="1" hangingPunct="1">
              <a:buFont typeface="Wingdings" pitchFamily="2" charset="2"/>
              <a:buChar char="ü"/>
            </a:pPr>
            <a:r>
              <a:rPr lang="en-US" sz="1900" dirty="0" smtClean="0"/>
              <a:t>Material quality</a:t>
            </a:r>
            <a:r>
              <a:rPr lang="en-US" sz="1900" dirty="0" smtClean="0">
                <a:sym typeface="Wingdings" pitchFamily="2" charset="2"/>
              </a:rPr>
              <a:t> for quality control</a:t>
            </a:r>
            <a:endParaRPr lang="en-US" sz="1900" dirty="0" smtClean="0"/>
          </a:p>
          <a:p>
            <a:pPr lvl="2" eaLnBrk="1" hangingPunct="1">
              <a:buFont typeface="Wingdings" pitchFamily="2" charset="2"/>
              <a:buChar char="ü"/>
            </a:pPr>
            <a:r>
              <a:rPr lang="en-US" sz="1900" dirty="0" smtClean="0"/>
              <a:t>Weather data</a:t>
            </a:r>
          </a:p>
          <a:p>
            <a:pPr lvl="2" eaLnBrk="1" hangingPunct="1">
              <a:buFont typeface="Wingdings" pitchFamily="2" charset="2"/>
              <a:buChar char="ü"/>
            </a:pPr>
            <a:r>
              <a:rPr lang="en-US" sz="1900" dirty="0" smtClean="0"/>
              <a:t>Working hours</a:t>
            </a:r>
          </a:p>
          <a:p>
            <a:pPr lvl="2" eaLnBrk="1" hangingPunct="1">
              <a:buFont typeface="Wingdings" pitchFamily="2" charset="2"/>
              <a:buChar char="ü"/>
            </a:pPr>
            <a:r>
              <a:rPr lang="en-US" sz="1900" dirty="0" smtClean="0"/>
              <a:t>Any incidents</a:t>
            </a:r>
          </a:p>
          <a:p>
            <a:pPr lvl="2" eaLnBrk="1" hangingPunct="1">
              <a:buFont typeface="Wingdings" pitchFamily="2" charset="2"/>
              <a:buChar char="ü"/>
            </a:pPr>
            <a:r>
              <a:rPr lang="en-US" sz="1900" dirty="0" smtClean="0"/>
              <a:t>Material on sites</a:t>
            </a:r>
          </a:p>
          <a:p>
            <a:pPr lvl="2" eaLnBrk="1" hangingPunct="1">
              <a:buFont typeface="Wingdings" pitchFamily="2" charset="2"/>
              <a:buChar char="ü"/>
            </a:pPr>
            <a:r>
              <a:rPr lang="en-US" sz="1900" dirty="0" smtClean="0"/>
              <a:t>Labor and equipment deployed</a:t>
            </a:r>
          </a:p>
          <a:p>
            <a:pPr lvl="2" eaLnBrk="1" hangingPunct="1">
              <a:buFont typeface="Wingdings" pitchFamily="2" charset="2"/>
              <a:buChar char="ü"/>
            </a:pPr>
            <a:r>
              <a:rPr lang="en-US" sz="1900" dirty="0" smtClean="0"/>
              <a:t>Instructions issued (co-signed by all)</a:t>
            </a:r>
          </a:p>
          <a:p>
            <a:pPr eaLnBrk="1" hangingPunct="1">
              <a:buFont typeface="Wingdings 2" pitchFamily="18" charset="2"/>
              <a:buNone/>
            </a:pPr>
            <a:endParaRPr lang="en-US" sz="2200" dirty="0" smtClean="0"/>
          </a:p>
          <a:p>
            <a:pPr eaLnBrk="1" hangingPunct="1">
              <a:buFont typeface="Wingdings 2" pitchFamily="18" charset="2"/>
              <a:buNone/>
            </a:pPr>
            <a:endParaRPr lang="en-US" sz="22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p:txBody>
          <a:bodyPr>
            <a:normAutofit fontScale="90000"/>
          </a:bodyPr>
          <a:lstStyle/>
          <a:p>
            <a:pPr eaLnBrk="1" hangingPunct="1"/>
            <a:r>
              <a:rPr lang="en-US" sz="3600" dirty="0" smtClean="0"/>
              <a:t>Construction work progress recordings</a:t>
            </a:r>
            <a:br>
              <a:rPr lang="en-US" sz="3600" dirty="0" smtClean="0"/>
            </a:br>
            <a:r>
              <a:rPr lang="en-US" sz="3600" dirty="0" smtClean="0"/>
              <a:t>and keeping dairies</a:t>
            </a:r>
          </a:p>
        </p:txBody>
      </p:sp>
      <p:sp>
        <p:nvSpPr>
          <p:cNvPr id="78851" name="Rectangle 3"/>
          <p:cNvSpPr>
            <a:spLocks noGrp="1"/>
          </p:cNvSpPr>
          <p:nvPr>
            <p:ph idx="1"/>
          </p:nvPr>
        </p:nvSpPr>
        <p:spPr/>
        <p:txBody>
          <a:bodyPr>
            <a:normAutofit lnSpcReduction="10000"/>
          </a:bodyPr>
          <a:lstStyle/>
          <a:p>
            <a:pPr eaLnBrk="1" hangingPunct="1">
              <a:lnSpc>
                <a:spcPct val="90000"/>
              </a:lnSpc>
              <a:buFont typeface="Wingdings" pitchFamily="2" charset="2"/>
              <a:buChar char="q"/>
            </a:pPr>
            <a:r>
              <a:rPr lang="en-US" dirty="0" smtClean="0">
                <a:solidFill>
                  <a:srgbClr val="FF3300"/>
                </a:solidFill>
              </a:rPr>
              <a:t>Maintain work progress</a:t>
            </a:r>
          </a:p>
          <a:p>
            <a:pPr eaLnBrk="1" hangingPunct="1">
              <a:lnSpc>
                <a:spcPct val="90000"/>
              </a:lnSpc>
              <a:buFont typeface="Wingdings" pitchFamily="2" charset="2"/>
              <a:buChar char="q"/>
            </a:pPr>
            <a:r>
              <a:rPr lang="en-US" dirty="0" smtClean="0">
                <a:solidFill>
                  <a:srgbClr val="FF3300"/>
                </a:solidFill>
              </a:rPr>
              <a:t>Maintain a log sheet of materials delivered/used</a:t>
            </a:r>
          </a:p>
          <a:p>
            <a:pPr eaLnBrk="1" hangingPunct="1">
              <a:lnSpc>
                <a:spcPct val="90000"/>
              </a:lnSpc>
              <a:buFont typeface="Wingdings" pitchFamily="2" charset="2"/>
              <a:buChar char="q"/>
            </a:pPr>
            <a:r>
              <a:rPr lang="en-US" dirty="0" smtClean="0">
                <a:solidFill>
                  <a:srgbClr val="FF3300"/>
                </a:solidFill>
              </a:rPr>
              <a:t>Maintain record of instructions, date given and to whom given</a:t>
            </a:r>
          </a:p>
          <a:p>
            <a:pPr eaLnBrk="1" hangingPunct="1">
              <a:lnSpc>
                <a:spcPct val="90000"/>
              </a:lnSpc>
              <a:buFont typeface="Wingdings" pitchFamily="2" charset="2"/>
              <a:buChar char="q"/>
            </a:pPr>
            <a:r>
              <a:rPr lang="en-US" dirty="0" smtClean="0">
                <a:solidFill>
                  <a:srgbClr val="FF3300"/>
                </a:solidFill>
              </a:rPr>
              <a:t>Maintain record of variation orders given, date given and to whom given</a:t>
            </a:r>
          </a:p>
          <a:p>
            <a:pPr eaLnBrk="1" hangingPunct="1">
              <a:lnSpc>
                <a:spcPct val="90000"/>
              </a:lnSpc>
              <a:buFont typeface="Wingdings" pitchFamily="2" charset="2"/>
              <a:buChar char="q"/>
            </a:pPr>
            <a:r>
              <a:rPr lang="en-US" dirty="0" smtClean="0">
                <a:solidFill>
                  <a:srgbClr val="FF3300"/>
                </a:solidFill>
              </a:rPr>
              <a:t>Keep record of measurements, co-signed</a:t>
            </a:r>
          </a:p>
          <a:p>
            <a:pPr eaLnBrk="1" hangingPunct="1">
              <a:lnSpc>
                <a:spcPct val="90000"/>
              </a:lnSpc>
              <a:buFont typeface="Wingdings" pitchFamily="2" charset="2"/>
              <a:buChar char="q"/>
            </a:pPr>
            <a:r>
              <a:rPr lang="en-US" dirty="0" smtClean="0">
                <a:solidFill>
                  <a:srgbClr val="FF3300"/>
                </a:solidFill>
              </a:rPr>
              <a:t>Record details of works before covering up( ex. Foundations)</a:t>
            </a:r>
          </a:p>
          <a:p>
            <a:pPr eaLnBrk="1" hangingPunct="1">
              <a:lnSpc>
                <a:spcPct val="90000"/>
              </a:lnSpc>
              <a:buFont typeface="Wingdings" pitchFamily="2" charset="2"/>
              <a:buChar char="q"/>
            </a:pPr>
            <a:r>
              <a:rPr lang="en-US" dirty="0" smtClean="0">
                <a:solidFill>
                  <a:srgbClr val="FF3300"/>
                </a:solidFill>
              </a:rPr>
              <a:t>Keep record of tests and relevant material data</a:t>
            </a:r>
            <a:r>
              <a:rPr lang="en-US"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xfrm>
            <a:off x="609600" y="685800"/>
            <a:ext cx="8229600" cy="1066800"/>
          </a:xfrm>
        </p:spPr>
        <p:txBody>
          <a:bodyPr>
            <a:normAutofit/>
          </a:bodyPr>
          <a:lstStyle/>
          <a:p>
            <a:pPr eaLnBrk="1" hangingPunct="1"/>
            <a:r>
              <a:rPr lang="en-US" sz="2800" dirty="0" smtClean="0"/>
              <a:t>Construction work progress recordings</a:t>
            </a:r>
            <a:br>
              <a:rPr lang="en-US" sz="2800" dirty="0" smtClean="0"/>
            </a:br>
            <a:r>
              <a:rPr lang="en-US" sz="2800" dirty="0" smtClean="0"/>
              <a:t>and keeping dairies</a:t>
            </a:r>
          </a:p>
        </p:txBody>
      </p:sp>
      <p:sp>
        <p:nvSpPr>
          <p:cNvPr id="79875" name="Rectangle 3"/>
          <p:cNvSpPr>
            <a:spLocks noGrp="1"/>
          </p:cNvSpPr>
          <p:nvPr>
            <p:ph idx="1"/>
          </p:nvPr>
        </p:nvSpPr>
        <p:spPr>
          <a:xfrm>
            <a:off x="0" y="1752600"/>
            <a:ext cx="9144000" cy="5105400"/>
          </a:xfrm>
        </p:spPr>
        <p:txBody>
          <a:bodyPr>
            <a:normAutofit fontScale="92500"/>
          </a:bodyPr>
          <a:lstStyle/>
          <a:p>
            <a:pPr eaLnBrk="1" hangingPunct="1">
              <a:lnSpc>
                <a:spcPct val="80000"/>
              </a:lnSpc>
              <a:buFont typeface="Wingdings" pitchFamily="2" charset="2"/>
              <a:buChar char="q"/>
            </a:pPr>
            <a:r>
              <a:rPr lang="en-US" sz="3000" dirty="0" smtClean="0"/>
              <a:t>The following items should also be a part of the construction administration record keeping  </a:t>
            </a:r>
          </a:p>
          <a:p>
            <a:pPr eaLnBrk="1" hangingPunct="1">
              <a:lnSpc>
                <a:spcPct val="80000"/>
              </a:lnSpc>
              <a:buNone/>
            </a:pPr>
            <a:endParaRPr lang="en-US" sz="3000" dirty="0" smtClean="0"/>
          </a:p>
          <a:p>
            <a:pPr lvl="1">
              <a:lnSpc>
                <a:spcPct val="80000"/>
              </a:lnSpc>
              <a:buFont typeface="Wingdings" pitchFamily="2" charset="2"/>
              <a:buChar char="ü"/>
            </a:pPr>
            <a:r>
              <a:rPr lang="en-US" dirty="0" smtClean="0"/>
              <a:t>Field observations reports: follow-ups on all unresolved items</a:t>
            </a:r>
          </a:p>
          <a:p>
            <a:pPr lvl="1">
              <a:lnSpc>
                <a:spcPct val="80000"/>
              </a:lnSpc>
              <a:buFont typeface="Wingdings" pitchFamily="2" charset="2"/>
              <a:buChar char="ü"/>
            </a:pPr>
            <a:r>
              <a:rPr lang="en-US" dirty="0" smtClean="0"/>
              <a:t>Shop drawings, samples, product data, checklist of all required submissions </a:t>
            </a:r>
          </a:p>
          <a:p>
            <a:pPr lvl="1">
              <a:lnSpc>
                <a:spcPct val="80000"/>
              </a:lnSpc>
              <a:buFont typeface="Wingdings" pitchFamily="2" charset="2"/>
              <a:buChar char="ü"/>
            </a:pPr>
            <a:r>
              <a:rPr lang="en-US" dirty="0" smtClean="0"/>
              <a:t>Submittals: checklist of all required submittals correspondence</a:t>
            </a:r>
          </a:p>
          <a:p>
            <a:pPr lvl="1">
              <a:lnSpc>
                <a:spcPct val="80000"/>
              </a:lnSpc>
              <a:buFont typeface="Wingdings" pitchFamily="2" charset="2"/>
              <a:buChar char="ü"/>
            </a:pPr>
            <a:r>
              <a:rPr lang="en-US" dirty="0" smtClean="0"/>
              <a:t>Payment requests, schedules of contract sum and time, change orders</a:t>
            </a:r>
          </a:p>
          <a:p>
            <a:pPr lvl="1">
              <a:lnSpc>
                <a:spcPct val="80000"/>
              </a:lnSpc>
              <a:buFont typeface="Wingdings" pitchFamily="2" charset="2"/>
              <a:buChar char="ü"/>
            </a:pPr>
            <a:r>
              <a:rPr lang="en-US" dirty="0" smtClean="0"/>
              <a:t>Change orders and construction change directives</a:t>
            </a:r>
          </a:p>
          <a:p>
            <a:pPr lvl="1">
              <a:lnSpc>
                <a:spcPct val="80000"/>
              </a:lnSpc>
              <a:buFont typeface="Wingdings" pitchFamily="2" charset="2"/>
              <a:buChar char="ü"/>
            </a:pPr>
            <a:r>
              <a:rPr lang="en-US" dirty="0" smtClean="0"/>
              <a:t>Drawings and revisions </a:t>
            </a:r>
          </a:p>
          <a:p>
            <a:pPr lvl="1">
              <a:lnSpc>
                <a:spcPct val="80000"/>
              </a:lnSpc>
              <a:buFont typeface="Wingdings" pitchFamily="2" charset="2"/>
              <a:buChar char="ü"/>
            </a:pPr>
            <a:r>
              <a:rPr lang="en-US" dirty="0" smtClean="0"/>
              <a:t>Specifications and revisions</a:t>
            </a:r>
          </a:p>
          <a:p>
            <a:pPr lvl="1">
              <a:lnSpc>
                <a:spcPct val="80000"/>
              </a:lnSpc>
              <a:buFont typeface="Wingdings" pitchFamily="2" charset="2"/>
              <a:buChar char="ü"/>
            </a:pPr>
            <a:r>
              <a:rPr lang="en-US" dirty="0" smtClean="0"/>
              <a:t>Status of requests for information's and requests for quotations </a:t>
            </a:r>
          </a:p>
          <a:p>
            <a:pPr lvl="1">
              <a:lnSpc>
                <a:spcPct val="80000"/>
              </a:lnSpc>
              <a:buFont typeface="Wingdings" pitchFamily="2" charset="2"/>
              <a:buChar char="ü"/>
            </a:pPr>
            <a:r>
              <a:rPr lang="en-US" dirty="0" smtClean="0"/>
              <a:t>Memos on delay caused by weather, strikes, unavailability of materials, and other things.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a:xfrm>
            <a:off x="381000" y="152400"/>
            <a:ext cx="7924800" cy="762000"/>
          </a:xfrm>
        </p:spPr>
        <p:txBody>
          <a:bodyPr>
            <a:normAutofit/>
          </a:bodyPr>
          <a:lstStyle/>
          <a:p>
            <a:pPr eaLnBrk="1" hangingPunct="1"/>
            <a:r>
              <a:rPr lang="en-US" dirty="0" smtClean="0"/>
              <a:t>Reports </a:t>
            </a:r>
          </a:p>
        </p:txBody>
      </p:sp>
      <p:sp>
        <p:nvSpPr>
          <p:cNvPr id="81923" name="Rectangle 3"/>
          <p:cNvSpPr>
            <a:spLocks noGrp="1"/>
          </p:cNvSpPr>
          <p:nvPr>
            <p:ph idx="1"/>
          </p:nvPr>
        </p:nvSpPr>
        <p:spPr>
          <a:xfrm>
            <a:off x="0" y="914400"/>
            <a:ext cx="9144000" cy="5715001"/>
          </a:xfrm>
        </p:spPr>
        <p:txBody>
          <a:bodyPr>
            <a:noAutofit/>
          </a:bodyPr>
          <a:lstStyle/>
          <a:p>
            <a:pPr eaLnBrk="1" hangingPunct="1">
              <a:lnSpc>
                <a:spcPct val="90000"/>
              </a:lnSpc>
              <a:buFont typeface="Wingdings" pitchFamily="2" charset="2"/>
              <a:buChar char="q"/>
            </a:pPr>
            <a:r>
              <a:rPr lang="en-US" dirty="0" smtClean="0"/>
              <a:t>The purpose of the inspector’s site visit is to become “</a:t>
            </a:r>
            <a:r>
              <a:rPr lang="en-US" b="1" dirty="0" smtClean="0"/>
              <a:t>generally familiar</a:t>
            </a:r>
            <a:r>
              <a:rPr lang="en-US" dirty="0" smtClean="0"/>
              <a:t>” with the progress and quality of the work and to determine if the work is being done</a:t>
            </a:r>
          </a:p>
          <a:p>
            <a:pPr eaLnBrk="1" hangingPunct="1">
              <a:lnSpc>
                <a:spcPct val="90000"/>
              </a:lnSpc>
              <a:buFont typeface="Wingdings 2" pitchFamily="18" charset="2"/>
              <a:buNone/>
            </a:pPr>
            <a:r>
              <a:rPr lang="en-US" dirty="0" smtClean="0"/>
              <a:t>   in a manner which will yield results consistent with the contract documents.</a:t>
            </a:r>
          </a:p>
          <a:p>
            <a:pPr eaLnBrk="1" hangingPunct="1">
              <a:lnSpc>
                <a:spcPct val="90000"/>
              </a:lnSpc>
              <a:buFont typeface="Wingdings" pitchFamily="2" charset="2"/>
              <a:buChar char="q"/>
            </a:pPr>
            <a:r>
              <a:rPr lang="en-US" dirty="0" smtClean="0"/>
              <a:t>The supervisor is required to keep the owner informed of the progress and quality of the work.</a:t>
            </a:r>
          </a:p>
          <a:p>
            <a:pPr eaLnBrk="1" hangingPunct="1">
              <a:lnSpc>
                <a:spcPct val="90000"/>
              </a:lnSpc>
              <a:buFont typeface="Wingdings" pitchFamily="2" charset="2"/>
              <a:buChar char="q"/>
            </a:pPr>
            <a:r>
              <a:rPr lang="en-US" dirty="0" smtClean="0"/>
              <a:t>Most inspectors discharge this continuing obligations by sending the owner a written report of each site visit with a copy sent to the contractor.</a:t>
            </a:r>
          </a:p>
          <a:p>
            <a:pPr eaLnBrk="1" hangingPunct="1">
              <a:lnSpc>
                <a:spcPct val="90000"/>
              </a:lnSpc>
              <a:buFont typeface="Wingdings" pitchFamily="2" charset="2"/>
              <a:buChar char="q"/>
            </a:pPr>
            <a:r>
              <a:rPr lang="en-US" dirty="0" smtClean="0"/>
              <a:t>The report should be a complete record of the proceedings at the inspector’s job site visit and should include;</a:t>
            </a:r>
            <a:r>
              <a:rPr lang="en-US" dirty="0" smtClean="0">
                <a:latin typeface="+mj-lt"/>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lstStyle/>
          <a:p>
            <a:r>
              <a:rPr lang="en-US" dirty="0" smtClean="0"/>
              <a:t>Introduction</a:t>
            </a:r>
            <a:endParaRPr lang="en-US" dirty="0"/>
          </a:p>
        </p:txBody>
      </p:sp>
      <p:sp>
        <p:nvSpPr>
          <p:cNvPr id="3" name="Content Placeholder 2"/>
          <p:cNvSpPr>
            <a:spLocks noGrp="1"/>
          </p:cNvSpPr>
          <p:nvPr>
            <p:ph idx="1"/>
          </p:nvPr>
        </p:nvSpPr>
        <p:spPr>
          <a:xfrm>
            <a:off x="0" y="1447800"/>
            <a:ext cx="9144000" cy="5410200"/>
          </a:xfrm>
        </p:spPr>
        <p:txBody>
          <a:bodyPr>
            <a:normAutofit fontScale="92500" lnSpcReduction="10000"/>
          </a:bodyPr>
          <a:lstStyle/>
          <a:p>
            <a:pPr>
              <a:buFont typeface="Wingdings" pitchFamily="2" charset="2"/>
              <a:buChar char="q"/>
            </a:pPr>
            <a:r>
              <a:rPr lang="en-US" dirty="0" smtClean="0"/>
              <a:t>Scheduling is a mechanical process for laying out the various activities of a certain project or program along a time scale and in a proper sequence. </a:t>
            </a:r>
          </a:p>
          <a:p>
            <a:pPr>
              <a:buFont typeface="Wingdings" pitchFamily="2" charset="2"/>
              <a:buChar char="q"/>
            </a:pPr>
            <a:r>
              <a:rPr lang="en-US" dirty="0" smtClean="0"/>
              <a:t>In other words, scheduling is the preparation of a time table or an action plan which serves as a guide for the implementation of the activities and computation of resources required at different stages in time. </a:t>
            </a:r>
          </a:p>
          <a:p>
            <a:pPr>
              <a:buFont typeface="Wingdings" pitchFamily="2" charset="2"/>
              <a:buChar char="q"/>
            </a:pPr>
            <a:r>
              <a:rPr lang="en-US" dirty="0" smtClean="0"/>
              <a:t>Every construction projects are time bounded.</a:t>
            </a:r>
          </a:p>
          <a:p>
            <a:pPr>
              <a:buFont typeface="Wingdings" pitchFamily="2" charset="2"/>
              <a:buChar char="q"/>
            </a:pPr>
            <a:r>
              <a:rPr lang="en-US" dirty="0" smtClean="0"/>
              <a:t>Due to the above nature, based on the contract time delays results to penalties while early completion might earn rewards </a:t>
            </a:r>
          </a:p>
          <a:p>
            <a:pPr>
              <a:buFont typeface="Wingdings" pitchFamily="2" charset="2"/>
              <a:buChar char="q"/>
            </a:pPr>
            <a:r>
              <a:rPr lang="en-US" dirty="0" smtClean="0"/>
              <a:t>There may be many reasons both </a:t>
            </a:r>
            <a:r>
              <a:rPr lang="en-US" b="1" dirty="0" smtClean="0"/>
              <a:t>foreseeable</a:t>
            </a:r>
            <a:r>
              <a:rPr lang="en-US" dirty="0" smtClean="0"/>
              <a:t> and </a:t>
            </a:r>
            <a:r>
              <a:rPr lang="en-US" b="1" dirty="0" smtClean="0"/>
              <a:t>unforeseeable</a:t>
            </a:r>
            <a:r>
              <a:rPr lang="en-US" dirty="0" smtClean="0"/>
              <a:t>, for non-completion of a project on the intended completion time.</a:t>
            </a:r>
          </a:p>
        </p:txBody>
      </p:sp>
      <p:sp>
        <p:nvSpPr>
          <p:cNvPr id="4" name="Slide Number Placeholder 3"/>
          <p:cNvSpPr>
            <a:spLocks noGrp="1"/>
          </p:cNvSpPr>
          <p:nvPr>
            <p:ph type="sldNum" sz="quarter" idx="12"/>
          </p:nvPr>
        </p:nvSpPr>
        <p:spPr/>
        <p:txBody>
          <a:bodyPr/>
          <a:lstStyle/>
          <a:p>
            <a:fld id="{6C254859-A5BC-483F-B1E5-F8AC4B58FE1F}"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p:nvPr>
        </p:nvSpPr>
        <p:spPr/>
        <p:txBody>
          <a:bodyPr/>
          <a:lstStyle/>
          <a:p>
            <a:pPr eaLnBrk="1" hangingPunct="1"/>
            <a:r>
              <a:rPr lang="en-US" dirty="0" smtClean="0"/>
              <a:t>Reports</a:t>
            </a:r>
          </a:p>
        </p:txBody>
      </p:sp>
      <p:sp>
        <p:nvSpPr>
          <p:cNvPr id="82947" name="Rectangle 3"/>
          <p:cNvSpPr>
            <a:spLocks noGrp="1"/>
          </p:cNvSpPr>
          <p:nvPr>
            <p:ph idx="1"/>
          </p:nvPr>
        </p:nvSpPr>
        <p:spPr/>
        <p:txBody>
          <a:bodyPr/>
          <a:lstStyle/>
          <a:p>
            <a:pPr eaLnBrk="1" hangingPunct="1">
              <a:buFont typeface="Wingdings" pitchFamily="2" charset="2"/>
              <a:buChar char="ü"/>
            </a:pPr>
            <a:r>
              <a:rPr lang="en-US" sz="2000" dirty="0" smtClean="0"/>
              <a:t>Date</a:t>
            </a:r>
          </a:p>
          <a:p>
            <a:pPr eaLnBrk="1" hangingPunct="1">
              <a:buFont typeface="Wingdings" pitchFamily="2" charset="2"/>
              <a:buChar char="ü"/>
            </a:pPr>
            <a:r>
              <a:rPr lang="en-US" sz="2000" dirty="0" smtClean="0"/>
              <a:t>Time, duration</a:t>
            </a:r>
          </a:p>
          <a:p>
            <a:pPr eaLnBrk="1" hangingPunct="1">
              <a:buFont typeface="Wingdings" pitchFamily="2" charset="2"/>
              <a:buChar char="ü"/>
            </a:pPr>
            <a:r>
              <a:rPr lang="en-US" sz="2000" dirty="0" smtClean="0"/>
              <a:t>Weather conditions</a:t>
            </a:r>
          </a:p>
          <a:p>
            <a:pPr eaLnBrk="1" hangingPunct="1">
              <a:buFont typeface="Wingdings" pitchFamily="2" charset="2"/>
              <a:buChar char="ü"/>
            </a:pPr>
            <a:r>
              <a:rPr lang="en-US" sz="2000" dirty="0" smtClean="0"/>
              <a:t>Persons present</a:t>
            </a:r>
          </a:p>
          <a:p>
            <a:pPr eaLnBrk="1" hangingPunct="1">
              <a:buFont typeface="Wingdings" pitchFamily="2" charset="2"/>
              <a:buChar char="ü"/>
            </a:pPr>
            <a:r>
              <a:rPr lang="en-US" sz="2000" dirty="0" smtClean="0"/>
              <a:t>Percentage of work completed by trade</a:t>
            </a:r>
          </a:p>
          <a:p>
            <a:pPr eaLnBrk="1" hangingPunct="1">
              <a:buFont typeface="Wingdings" pitchFamily="2" charset="2"/>
              <a:buChar char="ü"/>
            </a:pPr>
            <a:r>
              <a:rPr lang="en-US" sz="2000" dirty="0" smtClean="0"/>
              <a:t>Work progress compared to schedule </a:t>
            </a:r>
          </a:p>
          <a:p>
            <a:pPr eaLnBrk="1" hangingPunct="1">
              <a:buFont typeface="Wingdings" pitchFamily="2" charset="2"/>
              <a:buChar char="ü"/>
            </a:pPr>
            <a:r>
              <a:rPr lang="en-US" sz="2000" dirty="0" smtClean="0"/>
              <a:t>Work now being accomplished, work scheduled before next visit</a:t>
            </a:r>
          </a:p>
          <a:p>
            <a:pPr eaLnBrk="1" hangingPunct="1">
              <a:buFont typeface="Wingdings" pitchFamily="2" charset="2"/>
              <a:buChar char="ü"/>
            </a:pPr>
            <a:r>
              <a:rPr lang="en-US" sz="2000" dirty="0" smtClean="0"/>
              <a:t>Questions raised by the contractor or owner</a:t>
            </a:r>
          </a:p>
          <a:p>
            <a:pPr eaLnBrk="1" hangingPunct="1">
              <a:buFont typeface="Wingdings" pitchFamily="2" charset="2"/>
              <a:buChar char="ü"/>
            </a:pPr>
            <a:r>
              <a:rPr lang="en-US" sz="2000" dirty="0" smtClean="0"/>
              <a:t>Determinations made by the engineer</a:t>
            </a:r>
          </a:p>
          <a:p>
            <a:pPr eaLnBrk="1" hangingPunct="1">
              <a:buFont typeface="Wingdings" pitchFamily="2" charset="2"/>
              <a:buChar char="ü"/>
            </a:pPr>
            <a:r>
              <a:rPr lang="en-US" sz="2000" dirty="0" smtClean="0"/>
              <a:t>Any questions or actions which remain pending for appropriate later attention. </a:t>
            </a:r>
          </a:p>
          <a:p>
            <a:pPr eaLnBrk="1" hangingPunct="1"/>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…Formats</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sz="5400" dirty="0" smtClean="0"/>
              <a:t>Site Diary</a:t>
            </a:r>
          </a:p>
          <a:p>
            <a:pPr>
              <a:buFont typeface="Wingdings" pitchFamily="2" charset="2"/>
              <a:buChar char="ü"/>
            </a:pPr>
            <a:r>
              <a:rPr lang="en-US" sz="5400" dirty="0" smtClean="0"/>
              <a:t>Progress report</a:t>
            </a:r>
          </a:p>
          <a:p>
            <a:pPr>
              <a:buFont typeface="Wingdings" pitchFamily="2" charset="2"/>
              <a:buChar char="ü"/>
            </a:pPr>
            <a:r>
              <a:rPr lang="en-US" sz="5400" dirty="0" smtClean="0"/>
              <a:t>Schedule</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21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pPr algn="r"/>
            <a:r>
              <a:rPr lang="en-US" dirty="0" smtClean="0"/>
              <a:t>…Cont’d</a:t>
            </a:r>
            <a:endParaRPr lang="en-US" dirty="0"/>
          </a:p>
        </p:txBody>
      </p:sp>
      <p:sp>
        <p:nvSpPr>
          <p:cNvPr id="3" name="Content Placeholder 2"/>
          <p:cNvSpPr>
            <a:spLocks noGrp="1"/>
          </p:cNvSpPr>
          <p:nvPr>
            <p:ph idx="1"/>
          </p:nvPr>
        </p:nvSpPr>
        <p:spPr>
          <a:xfrm>
            <a:off x="152400" y="1676400"/>
            <a:ext cx="8991600" cy="5181600"/>
          </a:xfrm>
        </p:spPr>
        <p:txBody>
          <a:bodyPr>
            <a:normAutofit/>
          </a:bodyPr>
          <a:lstStyle/>
          <a:p>
            <a:pPr>
              <a:buFont typeface="Wingdings" pitchFamily="2" charset="2"/>
              <a:buChar char="q"/>
            </a:pPr>
            <a:r>
              <a:rPr lang="en-US" dirty="0" smtClean="0"/>
              <a:t>The absence of a project time plan almost makes certain that a project cannot be completed on schedule without incurring extra costs.</a:t>
            </a:r>
          </a:p>
          <a:p>
            <a:pPr>
              <a:buFont typeface="Wingdings" pitchFamily="2" charset="2"/>
              <a:buChar char="q"/>
            </a:pPr>
            <a:r>
              <a:rPr lang="en-US" dirty="0" smtClean="0"/>
              <a:t>Advantages  of having a Construction plan/ Work program before the commencing the construction project is:</a:t>
            </a:r>
          </a:p>
          <a:p>
            <a:pPr lvl="1">
              <a:buFont typeface="Wingdings" pitchFamily="2" charset="2"/>
              <a:buChar char="ü"/>
            </a:pPr>
            <a:r>
              <a:rPr lang="en-US" dirty="0" smtClean="0"/>
              <a:t>Formulating directions,  </a:t>
            </a:r>
          </a:p>
          <a:p>
            <a:pPr lvl="1">
              <a:buFont typeface="Wingdings" pitchFamily="2" charset="2"/>
              <a:buChar char="ü"/>
            </a:pPr>
            <a:r>
              <a:rPr lang="en-US" dirty="0" smtClean="0"/>
              <a:t>Optimum utilization and orderly arrangements of resources, </a:t>
            </a:r>
          </a:p>
          <a:p>
            <a:pPr lvl="1">
              <a:buFont typeface="Wingdings" pitchFamily="2" charset="2"/>
              <a:buChar char="ü"/>
            </a:pPr>
            <a:r>
              <a:rPr lang="en-US" dirty="0" smtClean="0"/>
              <a:t>control of cost, progress and quality of executed work, </a:t>
            </a:r>
          </a:p>
          <a:p>
            <a:pPr lvl="1">
              <a:buFont typeface="Wingdings" pitchFamily="2" charset="2"/>
              <a:buChar char="ü"/>
            </a:pPr>
            <a:r>
              <a:rPr lang="en-US" dirty="0" smtClean="0"/>
              <a:t>Controlling performance and motivating people</a:t>
            </a: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pPr algn="r"/>
            <a:r>
              <a:rPr lang="en-US" dirty="0" smtClean="0"/>
              <a:t>…Cont’d</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Font typeface="Wingdings" pitchFamily="2" charset="2"/>
              <a:buChar char="q"/>
            </a:pPr>
            <a:r>
              <a:rPr lang="en-US" dirty="0" smtClean="0"/>
              <a:t>Planning requires an intimate knowledge of construction methods combined with the ability to visualize distinct work elements and to establish their mutual interdependencies.</a:t>
            </a:r>
          </a:p>
          <a:p>
            <a:pPr>
              <a:buFont typeface="Wingdings" pitchFamily="2" charset="2"/>
              <a:buChar char="q"/>
            </a:pPr>
            <a:r>
              <a:rPr lang="en-US" dirty="0" smtClean="0"/>
              <a:t>Construction planning is a fundamental and challenging activity in the management and execution of construction projects.</a:t>
            </a:r>
          </a:p>
          <a:p>
            <a:pPr>
              <a:buFont typeface="Wingdings" pitchFamily="2" charset="2"/>
              <a:buChar char="q"/>
            </a:pPr>
            <a:r>
              <a:rPr lang="en-US" dirty="0" smtClean="0"/>
              <a:t>A good construction plan is the basis for developing the budget and the schedule for works.</a:t>
            </a:r>
          </a:p>
        </p:txBody>
      </p:sp>
      <p:sp>
        <p:nvSpPr>
          <p:cNvPr id="4" name="Slide Number Placeholder 3"/>
          <p:cNvSpPr>
            <a:spLocks noGrp="1"/>
          </p:cNvSpPr>
          <p:nvPr>
            <p:ph type="sldNum" sz="quarter" idx="12"/>
          </p:nvPr>
        </p:nvSpPr>
        <p:spPr/>
        <p:txBody>
          <a:bodyPr/>
          <a:lstStyle/>
          <a:p>
            <a:fld id="{6C254859-A5BC-483F-B1E5-F8AC4B58FE1F}"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066800"/>
          </a:xfrm>
        </p:spPr>
        <p:txBody>
          <a:bodyPr/>
          <a:lstStyle/>
          <a:p>
            <a:pPr algn="r"/>
            <a:r>
              <a:rPr lang="en-US" dirty="0" smtClean="0"/>
              <a:t>…Cont’d</a:t>
            </a:r>
            <a:endParaRPr lang="en-US" dirty="0"/>
          </a:p>
        </p:txBody>
      </p:sp>
      <p:sp>
        <p:nvSpPr>
          <p:cNvPr id="3" name="Content Placeholder 2"/>
          <p:cNvSpPr>
            <a:spLocks noGrp="1"/>
          </p:cNvSpPr>
          <p:nvPr>
            <p:ph idx="1"/>
          </p:nvPr>
        </p:nvSpPr>
        <p:spPr>
          <a:xfrm>
            <a:off x="457200" y="2249424"/>
            <a:ext cx="8458200" cy="4325112"/>
          </a:xfrm>
        </p:spPr>
        <p:txBody>
          <a:bodyPr/>
          <a:lstStyle/>
          <a:p>
            <a:pPr>
              <a:buFont typeface="Wingdings" pitchFamily="2" charset="2"/>
              <a:buChar char="q"/>
            </a:pPr>
            <a:r>
              <a:rPr lang="en-US" dirty="0" smtClean="0"/>
              <a:t>Construction planning consists of the following basic steps</a:t>
            </a:r>
          </a:p>
          <a:p>
            <a:pPr lvl="1">
              <a:buFont typeface="Wingdings" pitchFamily="2" charset="2"/>
              <a:buChar char="ü"/>
            </a:pPr>
            <a:r>
              <a:rPr lang="en-US" dirty="0" smtClean="0"/>
              <a:t>Choice of technology and method of construction, </a:t>
            </a:r>
          </a:p>
          <a:p>
            <a:pPr lvl="1">
              <a:buFont typeface="Wingdings" pitchFamily="2" charset="2"/>
              <a:buChar char="ü"/>
            </a:pPr>
            <a:r>
              <a:rPr lang="en-US" dirty="0" smtClean="0"/>
              <a:t>Definition of work tasks, </a:t>
            </a:r>
          </a:p>
          <a:p>
            <a:pPr lvl="1">
              <a:buFont typeface="Wingdings" pitchFamily="2" charset="2"/>
              <a:buChar char="ü"/>
            </a:pPr>
            <a:r>
              <a:rPr lang="en-US" dirty="0" smtClean="0"/>
              <a:t>Creating logical relationship among individual tasks</a:t>
            </a:r>
          </a:p>
          <a:p>
            <a:pPr lvl="1">
              <a:buFont typeface="Wingdings" pitchFamily="2" charset="2"/>
              <a:buChar char="ü"/>
            </a:pPr>
            <a:r>
              <a:rPr lang="en-US" dirty="0" smtClean="0"/>
              <a:t>Estimation of the required resources and durations for individual tasks, and</a:t>
            </a:r>
          </a:p>
          <a:p>
            <a:pPr>
              <a:buFont typeface="Wingdings" pitchFamily="2" charset="2"/>
              <a:buChar char="q"/>
            </a:pP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a:spLocks noGrp="1"/>
          </p:cNvSpPr>
          <p:nvPr>
            <p:ph idx="1"/>
          </p:nvPr>
        </p:nvSpPr>
        <p:spPr>
          <a:xfrm>
            <a:off x="457200" y="1066800"/>
            <a:ext cx="8229600" cy="5257800"/>
          </a:xfrm>
        </p:spPr>
        <p:txBody>
          <a:bodyPr>
            <a:normAutofit/>
          </a:bodyPr>
          <a:lstStyle/>
          <a:p>
            <a:pPr marL="0" indent="0">
              <a:buFont typeface="Wingdings 2" pitchFamily="18" charset="2"/>
              <a:buNone/>
            </a:pPr>
            <a:r>
              <a:rPr lang="en-US" sz="3600" b="1" dirty="0" smtClean="0"/>
              <a:t>Project schedule </a:t>
            </a:r>
          </a:p>
          <a:p>
            <a:pPr marL="0" indent="0">
              <a:buFont typeface="Wingdings" pitchFamily="2" charset="2"/>
              <a:buChar char="q"/>
            </a:pPr>
            <a:r>
              <a:rPr lang="en-US" dirty="0" smtClean="0"/>
              <a:t>The approved Master schedule, called the schedule baseline, is a component of the overall project plan. </a:t>
            </a:r>
          </a:p>
          <a:p>
            <a:pPr marL="0" indent="0">
              <a:buFont typeface="Wingdings" pitchFamily="2" charset="2"/>
              <a:buChar char="q"/>
            </a:pPr>
            <a:r>
              <a:rPr lang="en-US" dirty="0" smtClean="0"/>
              <a:t>It provides the basis for measuring and reporting schedule performance. </a:t>
            </a:r>
          </a:p>
          <a:p>
            <a:pPr marL="0" indent="0">
              <a:buFont typeface="Wingdings" pitchFamily="2" charset="2"/>
              <a:buChar char="q"/>
            </a:pPr>
            <a:r>
              <a:rPr lang="en-US" dirty="0" smtClean="0"/>
              <a:t>In PPA, the general conditions of contract  Clause 29-32 has clear stipulation on project schedule(program),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Time Control (PPA)</a:t>
            </a:r>
            <a:endParaRPr lang="en-US" dirty="0"/>
          </a:p>
        </p:txBody>
      </p:sp>
      <p:sp>
        <p:nvSpPr>
          <p:cNvPr id="6" name="Content Placeholder 5"/>
          <p:cNvSpPr>
            <a:spLocks noGrp="1"/>
          </p:cNvSpPr>
          <p:nvPr>
            <p:ph idx="1"/>
          </p:nvPr>
        </p:nvSpPr>
        <p:spPr/>
        <p:txBody>
          <a:bodyPr>
            <a:normAutofit/>
          </a:bodyPr>
          <a:lstStyle/>
          <a:p>
            <a:pPr>
              <a:buFont typeface="Wingdings" pitchFamily="2" charset="2"/>
              <a:buChar char="q"/>
            </a:pPr>
            <a:r>
              <a:rPr lang="en-US" dirty="0" smtClean="0"/>
              <a:t>Clause 27.1</a:t>
            </a:r>
          </a:p>
          <a:p>
            <a:pPr lvl="1">
              <a:buFont typeface="Wingdings" pitchFamily="2" charset="2"/>
              <a:buChar char="ü"/>
            </a:pPr>
            <a:r>
              <a:rPr lang="en-US" dirty="0" smtClean="0"/>
              <a:t>The Contractor shall submit the work program </a:t>
            </a:r>
            <a:r>
              <a:rPr lang="es-ES_tradnl" dirty="0" smtClean="0"/>
              <a:t>showing the general methods, arrangements, order, and timing for </a:t>
            </a:r>
            <a:r>
              <a:rPr lang="es-ES_tradnl" dirty="0" err="1" smtClean="0"/>
              <a:t>all</a:t>
            </a:r>
            <a:r>
              <a:rPr lang="es-ES_tradnl" dirty="0" smtClean="0"/>
              <a:t> the activities in the Works </a:t>
            </a:r>
            <a:r>
              <a:rPr lang="en-US" dirty="0" smtClean="0"/>
              <a:t>within the time stated in special condition of contract</a:t>
            </a:r>
          </a:p>
          <a:p>
            <a:pPr>
              <a:buFont typeface="Wingdings" pitchFamily="2" charset="2"/>
              <a:buChar char="q"/>
            </a:pPr>
            <a:r>
              <a:rPr lang="en-US" dirty="0" smtClean="0"/>
              <a:t>Clause 27.2</a:t>
            </a:r>
          </a:p>
          <a:p>
            <a:pPr lvl="1">
              <a:buFont typeface="Wingdings" pitchFamily="2" charset="2"/>
              <a:buChar char="ü"/>
            </a:pPr>
            <a:r>
              <a:rPr lang="en-US" dirty="0" smtClean="0"/>
              <a:t>The work program shall be updated based on the progress of the work including any changes </a:t>
            </a:r>
          </a:p>
          <a:p>
            <a:pPr>
              <a:buFont typeface="Wingdings" pitchFamily="2" charset="2"/>
              <a:buChar char="q"/>
            </a:pPr>
            <a:r>
              <a:rPr lang="en-US" dirty="0" smtClean="0"/>
              <a:t>Clause 27.3</a:t>
            </a:r>
          </a:p>
          <a:p>
            <a:pPr marL="630936" lvl="2" indent="-256032">
              <a:buClr>
                <a:schemeClr val="accent3"/>
              </a:buClr>
              <a:buFont typeface="Wingdings" pitchFamily="2" charset="2"/>
              <a:buChar char="ü"/>
            </a:pPr>
            <a:r>
              <a:rPr lang="en-US" dirty="0" smtClean="0"/>
              <a:t> The contractor is responsible for updating the work program within the time stated in SCC</a:t>
            </a:r>
          </a:p>
          <a:p>
            <a:pPr>
              <a:buFont typeface="Wingdings" pitchFamily="2" charset="2"/>
              <a:buChar char="q"/>
            </a:pPr>
            <a:endParaRPr lang="en-US" dirty="0" smtClean="0"/>
          </a:p>
          <a:p>
            <a:pPr>
              <a:buFont typeface="Wingdings" pitchFamily="2" charset="2"/>
              <a:buChar char="q"/>
            </a:pPr>
            <a:endParaRPr lang="en-US" dirty="0" smtClean="0"/>
          </a:p>
          <a:p>
            <a:pPr lvl="1">
              <a:buFont typeface="Wingdings" pitchFamily="2" charset="2"/>
              <a:buChar char="ü"/>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685800"/>
          </a:xfrm>
        </p:spPr>
        <p:txBody>
          <a:bodyPr>
            <a:normAutofit fontScale="90000"/>
          </a:bodyPr>
          <a:lstStyle/>
          <a:p>
            <a:pPr algn="r"/>
            <a:r>
              <a:rPr lang="en-US" dirty="0" smtClean="0"/>
              <a:t>…Cont’d</a:t>
            </a:r>
            <a:endParaRPr lang="en-US" dirty="0"/>
          </a:p>
        </p:txBody>
      </p:sp>
      <p:sp>
        <p:nvSpPr>
          <p:cNvPr id="3" name="Content Placeholder 2"/>
          <p:cNvSpPr>
            <a:spLocks noGrp="1"/>
          </p:cNvSpPr>
          <p:nvPr>
            <p:ph idx="1"/>
          </p:nvPr>
        </p:nvSpPr>
        <p:spPr>
          <a:xfrm>
            <a:off x="0" y="1295400"/>
            <a:ext cx="9144000" cy="5562600"/>
          </a:xfrm>
        </p:spPr>
        <p:txBody>
          <a:bodyPr/>
          <a:lstStyle/>
          <a:p>
            <a:pPr>
              <a:buFont typeface="Wingdings" pitchFamily="2" charset="2"/>
              <a:buChar char="q"/>
            </a:pPr>
            <a:r>
              <a:rPr lang="en-US" dirty="0" smtClean="0"/>
              <a:t>Clause 27.4</a:t>
            </a:r>
          </a:p>
          <a:p>
            <a:pPr lvl="1">
              <a:buFont typeface="Wingdings" pitchFamily="2" charset="2"/>
              <a:buChar char="ü"/>
            </a:pPr>
            <a:r>
              <a:rPr lang="es-ES_tradnl" dirty="0" smtClean="0"/>
              <a:t> The Engineer’s approval of the Program shall not alter the Contractor’s obligations,</a:t>
            </a:r>
          </a:p>
          <a:p>
            <a:pPr lvl="1">
              <a:buFont typeface="Wingdings" pitchFamily="2" charset="2"/>
              <a:buChar char="ü"/>
            </a:pPr>
            <a:r>
              <a:rPr lang="es-ES_tradnl" dirty="0" smtClean="0"/>
              <a:t>The Contractor may revise the Program and submit it to the Engineer again at any time. </a:t>
            </a:r>
          </a:p>
          <a:p>
            <a:pPr lvl="1">
              <a:buFont typeface="Wingdings" pitchFamily="2" charset="2"/>
              <a:buChar char="ü"/>
            </a:pPr>
            <a:r>
              <a:rPr lang="es-ES_tradnl" dirty="0" smtClean="0"/>
              <a:t>A revised Program shall show the effect of Variations and Compensation Events.</a:t>
            </a:r>
          </a:p>
          <a:p>
            <a:pPr>
              <a:buFont typeface="Wingdings" pitchFamily="2" charset="2"/>
              <a:buChar char="q"/>
            </a:pPr>
            <a:r>
              <a:rPr lang="en-US" dirty="0" smtClean="0"/>
              <a:t>Clause 28, Extension of the intended completion date</a:t>
            </a:r>
          </a:p>
          <a:p>
            <a:pPr>
              <a:buFont typeface="Wingdings" pitchFamily="2" charset="2"/>
              <a:buChar char="q"/>
            </a:pPr>
            <a:r>
              <a:rPr lang="en-US" dirty="0" smtClean="0"/>
              <a:t>Clause 28.1</a:t>
            </a:r>
          </a:p>
          <a:p>
            <a:pPr lvl="1">
              <a:buFont typeface="Wingdings" pitchFamily="2" charset="2"/>
              <a:buChar char="ü"/>
            </a:pPr>
            <a:r>
              <a:rPr lang="es-ES_tradnl" dirty="0" smtClean="0"/>
              <a:t>The Engineer shall extend the Intended Completion Date if a Compensation Event occurs or a Variation are issued </a:t>
            </a:r>
            <a:endParaRPr lang="en-US" dirty="0" smtClean="0"/>
          </a:p>
          <a:p>
            <a:pPr>
              <a:buFont typeface="Wingdings" pitchFamily="2" charset="2"/>
              <a:buChar char="q"/>
            </a:pPr>
            <a:endParaRPr lang="en-US" dirty="0" smtClean="0"/>
          </a:p>
          <a:p>
            <a:pPr lvl="8">
              <a:buFont typeface="Wingdings" pitchFamily="2" charset="2"/>
              <a:buChar char="q"/>
            </a:pPr>
            <a:endParaRPr lang="en-US" dirty="0" smtClean="0"/>
          </a:p>
          <a:p>
            <a:pPr>
              <a:buNone/>
            </a:pPr>
            <a:endParaRPr lang="en-US" dirty="0" smtClean="0"/>
          </a:p>
          <a:p>
            <a:pPr>
              <a:buFont typeface="Wingdings" pitchFamily="2" charset="2"/>
              <a:buChar char="q"/>
            </a:pP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…Cont’d</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s-ES_tradnl" dirty="0" smtClean="0"/>
              <a:t>Clause 28.2</a:t>
            </a:r>
          </a:p>
          <a:p>
            <a:pPr lvl="1">
              <a:buFont typeface="Wingdings" pitchFamily="2" charset="2"/>
              <a:buChar char="ü"/>
            </a:pPr>
            <a:r>
              <a:rPr lang="es-ES_tradnl" dirty="0" smtClean="0"/>
              <a:t>The Engineer shall decide whether and by how much to extend the Intended Completion Date within 21 days after recipt of the time extention claim.</a:t>
            </a:r>
          </a:p>
          <a:p>
            <a:pPr lvl="1">
              <a:buFont typeface="Wingdings" pitchFamily="2" charset="2"/>
              <a:buChar char="ü"/>
            </a:pPr>
            <a:r>
              <a:rPr lang="es-ES_tradnl" dirty="0" smtClean="0"/>
              <a:t>If the Contractor has failed to give early warning of a delay or has failed to cooperate in </a:t>
            </a:r>
            <a:r>
              <a:rPr lang="es-ES_tradnl" dirty="0" err="1" smtClean="0"/>
              <a:t>dealing</a:t>
            </a:r>
            <a:r>
              <a:rPr lang="es-ES_tradnl" dirty="0" smtClean="0"/>
              <a:t> with a delay, the delay by </a:t>
            </a:r>
            <a:r>
              <a:rPr lang="es-ES_tradnl" dirty="0" err="1" smtClean="0"/>
              <a:t>this</a:t>
            </a:r>
            <a:r>
              <a:rPr lang="es-ES_tradnl" dirty="0" smtClean="0"/>
              <a:t> </a:t>
            </a:r>
            <a:r>
              <a:rPr lang="es-ES_tradnl" dirty="0" err="1" smtClean="0"/>
              <a:t>failure</a:t>
            </a:r>
            <a:r>
              <a:rPr lang="es-ES_tradnl" dirty="0" smtClean="0"/>
              <a:t> shall not be considered in </a:t>
            </a:r>
            <a:r>
              <a:rPr lang="es-ES_tradnl" dirty="0" err="1" smtClean="0"/>
              <a:t>assessing</a:t>
            </a:r>
            <a:r>
              <a:rPr lang="es-ES_tradnl" dirty="0" smtClean="0"/>
              <a:t> the new Intended Completion Date.</a:t>
            </a: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TotalTime>
  <Words>1419</Words>
  <Application>Microsoft Office PowerPoint</Application>
  <PresentationFormat>On-screen Show (4:3)</PresentationFormat>
  <Paragraphs>150</Paragraphs>
  <Slides>21</Slides>
  <Notes>0</Notes>
  <HiddenSlides>1</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Chapter-Four </vt:lpstr>
      <vt:lpstr>Introduction</vt:lpstr>
      <vt:lpstr>…Cont’d</vt:lpstr>
      <vt:lpstr>…Cont’d</vt:lpstr>
      <vt:lpstr>…Cont’d</vt:lpstr>
      <vt:lpstr>Slide 6</vt:lpstr>
      <vt:lpstr>Time Control (PPA)</vt:lpstr>
      <vt:lpstr>…Cont’d</vt:lpstr>
      <vt:lpstr>…Cont’d</vt:lpstr>
      <vt:lpstr>…Cont’d</vt:lpstr>
      <vt:lpstr>…Cont’d</vt:lpstr>
      <vt:lpstr>…Cont’d</vt:lpstr>
      <vt:lpstr>Performance reports</vt:lpstr>
      <vt:lpstr>Performance reports</vt:lpstr>
      <vt:lpstr>Change requests </vt:lpstr>
      <vt:lpstr>Construction work progress recordings and keeping dairies  </vt:lpstr>
      <vt:lpstr>Construction work progress recordings and keeping dairies</vt:lpstr>
      <vt:lpstr>Construction work progress recordings and keeping dairies</vt:lpstr>
      <vt:lpstr>Reports </vt:lpstr>
      <vt:lpstr>Reports</vt:lpstr>
      <vt:lpstr>…Formats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Chapter-Four </dc:title>
  <dc:creator>toshiba</dc:creator>
  <cp:lastModifiedBy>Inspiron 5567</cp:lastModifiedBy>
  <cp:revision>4</cp:revision>
  <dcterms:created xsi:type="dcterms:W3CDTF">2012-03-25T18:16:50Z</dcterms:created>
  <dcterms:modified xsi:type="dcterms:W3CDTF">2020-05-26T08:30:50Z</dcterms:modified>
</cp:coreProperties>
</file>