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8ACC8DB-6D96-4246-8BBB-F063D2EB04DF}" type="datetimeFigureOut">
              <a:rPr lang="en-US" smtClean="0"/>
              <a:pPr/>
              <a:t>5/26/2020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54A0549-1FB9-4D20-A4FC-14C92AA12F1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ACC8DB-6D96-4246-8BBB-F063D2EB04DF}"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ACC8DB-6D96-4246-8BBB-F063D2EB04DF}"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ACC8DB-6D96-4246-8BBB-F063D2EB04DF}"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ACC8DB-6D96-4246-8BBB-F063D2EB04DF}"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54A0549-1FB9-4D20-A4FC-14C92AA12F1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ACC8DB-6D96-4246-8BBB-F063D2EB04DF}"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ACC8DB-6D96-4246-8BBB-F063D2EB04DF}"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ACC8DB-6D96-4246-8BBB-F063D2EB04DF}" type="datetimeFigureOut">
              <a:rPr lang="en-US" smtClean="0"/>
              <a:pPr/>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DB-6D96-4246-8BBB-F063D2EB04DF}"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ACC8DB-6D96-4246-8BBB-F063D2EB04DF}"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ACC8DB-6D96-4246-8BBB-F063D2EB04DF}"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A0549-1FB9-4D20-A4FC-14C92AA12F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8ACC8DB-6D96-4246-8BBB-F063D2EB04DF}" type="datetimeFigureOut">
              <a:rPr lang="en-US" smtClean="0"/>
              <a:pPr/>
              <a:t>5/26/2020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54A0549-1FB9-4D20-A4FC-14C92AA12F1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ctrTitle"/>
          </p:nvPr>
        </p:nvSpPr>
        <p:spPr/>
        <p:txBody>
          <a:bodyPr>
            <a:noAutofit/>
          </a:bodyPr>
          <a:lstStyle/>
          <a:p>
            <a:pPr eaLnBrk="1" hangingPunct="1"/>
            <a:r>
              <a:rPr lang="en-US" sz="8000" dirty="0" smtClean="0"/>
              <a:t>Chapter-Five </a:t>
            </a:r>
          </a:p>
        </p:txBody>
      </p:sp>
      <p:sp>
        <p:nvSpPr>
          <p:cNvPr id="70659" name="Rectangle 3"/>
          <p:cNvSpPr>
            <a:spLocks noGrp="1"/>
          </p:cNvSpPr>
          <p:nvPr>
            <p:ph type="subTitle" idx="1"/>
          </p:nvPr>
        </p:nvSpPr>
        <p:spPr>
          <a:xfrm>
            <a:off x="457200" y="3899938"/>
            <a:ext cx="8458200" cy="1752600"/>
          </a:xfrm>
        </p:spPr>
        <p:txBody>
          <a:bodyPr>
            <a:normAutofit/>
          </a:bodyPr>
          <a:lstStyle/>
          <a:p>
            <a:pPr eaLnBrk="1" hangingPunct="1">
              <a:buFont typeface="Wingdings 2" pitchFamily="18" charset="2"/>
              <a:buNone/>
            </a:pPr>
            <a:endParaRPr lang="en-US" dirty="0" smtClean="0"/>
          </a:p>
          <a:p>
            <a:pPr eaLnBrk="1" hangingPunct="1">
              <a:buFont typeface="Wingdings 2" pitchFamily="18" charset="2"/>
              <a:buNone/>
            </a:pPr>
            <a:r>
              <a:rPr lang="en-US" sz="4400" b="1" dirty="0" smtClean="0"/>
              <a:t>Cost control and monitoring</a:t>
            </a:r>
            <a:r>
              <a:rPr lang="en-US" sz="4400"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pPr algn="r"/>
            <a:r>
              <a:rPr lang="en-US" dirty="0" smtClean="0"/>
              <a:t>…Continued</a:t>
            </a:r>
            <a:endParaRPr lang="en-US" dirty="0"/>
          </a:p>
        </p:txBody>
      </p:sp>
      <p:sp>
        <p:nvSpPr>
          <p:cNvPr id="3" name="Content Placeholder 2"/>
          <p:cNvSpPr>
            <a:spLocks noGrp="1"/>
          </p:cNvSpPr>
          <p:nvPr>
            <p:ph idx="1"/>
          </p:nvPr>
        </p:nvSpPr>
        <p:spPr>
          <a:xfrm>
            <a:off x="0" y="1371600"/>
            <a:ext cx="9144000" cy="5486400"/>
          </a:xfrm>
        </p:spPr>
        <p:txBody>
          <a:bodyPr>
            <a:normAutofit lnSpcReduction="10000"/>
          </a:bodyPr>
          <a:lstStyle/>
          <a:p>
            <a:pPr>
              <a:buFont typeface="Wingdings" pitchFamily="2" charset="2"/>
              <a:buChar char="q"/>
            </a:pPr>
            <a:r>
              <a:rPr lang="en-US" dirty="0" smtClean="0"/>
              <a:t>Clause 47: Price </a:t>
            </a:r>
            <a:r>
              <a:rPr lang="en-US" dirty="0" err="1" smtClean="0"/>
              <a:t>Adjustements</a:t>
            </a:r>
            <a:endParaRPr lang="en-US" dirty="0" smtClean="0"/>
          </a:p>
          <a:p>
            <a:pPr lvl="1">
              <a:buFont typeface="Wingdings" pitchFamily="2" charset="2"/>
              <a:buChar char="ü"/>
            </a:pPr>
            <a:r>
              <a:rPr lang="en-US" dirty="0" smtClean="0"/>
              <a:t>Price Adjustments formula</a:t>
            </a:r>
          </a:p>
          <a:p>
            <a:pPr lvl="1">
              <a:buFont typeface="Wingdings" pitchFamily="2" charset="2"/>
              <a:buChar char="ü"/>
            </a:pPr>
            <a:endParaRPr lang="en-US" dirty="0" smtClean="0"/>
          </a:p>
          <a:p>
            <a:pPr lvl="1">
              <a:buFont typeface="Wingdings" pitchFamily="2" charset="2"/>
              <a:buChar char="ü"/>
            </a:pPr>
            <a:endParaRPr lang="en-US" dirty="0" smtClean="0"/>
          </a:p>
          <a:p>
            <a:pPr lvl="1">
              <a:buFont typeface="Wingdings" pitchFamily="2" charset="2"/>
              <a:buChar char="ü"/>
            </a:pPr>
            <a:endParaRPr lang="en-US" dirty="0" smtClean="0"/>
          </a:p>
          <a:p>
            <a:pPr>
              <a:buFont typeface="Wingdings" pitchFamily="2" charset="2"/>
              <a:buChar char="q"/>
            </a:pPr>
            <a:r>
              <a:rPr lang="en-US" dirty="0" smtClean="0"/>
              <a:t>Clause 48: Retention</a:t>
            </a:r>
          </a:p>
          <a:p>
            <a:pPr>
              <a:buFont typeface="Wingdings" pitchFamily="2" charset="2"/>
              <a:buChar char="q"/>
            </a:pPr>
            <a:r>
              <a:rPr lang="en-US" dirty="0" smtClean="0"/>
              <a:t>Clause 49: Liquidated damage</a:t>
            </a:r>
          </a:p>
          <a:p>
            <a:pPr>
              <a:buFont typeface="Wingdings" pitchFamily="2" charset="2"/>
              <a:buChar char="q"/>
            </a:pPr>
            <a:r>
              <a:rPr lang="en-US" dirty="0" smtClean="0"/>
              <a:t>Clause 50: Bonus</a:t>
            </a:r>
          </a:p>
          <a:p>
            <a:pPr>
              <a:buFont typeface="Wingdings" pitchFamily="2" charset="2"/>
              <a:buChar char="q"/>
            </a:pPr>
            <a:r>
              <a:rPr lang="en-US" dirty="0" smtClean="0"/>
              <a:t>Clause 51: Advance Payment</a:t>
            </a:r>
          </a:p>
          <a:p>
            <a:pPr>
              <a:buFont typeface="Wingdings" pitchFamily="2" charset="2"/>
              <a:buChar char="q"/>
            </a:pPr>
            <a:r>
              <a:rPr lang="en-US" dirty="0" smtClean="0"/>
              <a:t>Clause 52: </a:t>
            </a:r>
            <a:r>
              <a:rPr lang="en-GB" dirty="0" smtClean="0"/>
              <a:t>Securities</a:t>
            </a:r>
          </a:p>
          <a:p>
            <a:pPr>
              <a:buFont typeface="Wingdings" pitchFamily="2" charset="2"/>
              <a:buChar char="q"/>
            </a:pPr>
            <a:r>
              <a:rPr lang="en-GB" dirty="0" smtClean="0"/>
              <a:t>Clause 53: Day work</a:t>
            </a:r>
          </a:p>
          <a:p>
            <a:pPr>
              <a:buFont typeface="Wingdings" pitchFamily="2" charset="2"/>
              <a:buChar char="q"/>
            </a:pPr>
            <a:r>
              <a:rPr lang="en-GB" dirty="0" smtClean="0"/>
              <a:t>Clause 54: Cost of repair</a:t>
            </a:r>
            <a:endParaRPr lang="en-US" dirty="0" smtClean="0"/>
          </a:p>
          <a:p>
            <a:pPr lvl="1">
              <a:buFont typeface="Wingdings" pitchFamily="2" charset="2"/>
              <a:buChar char="ü"/>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10</a:t>
            </a:fld>
            <a:endParaRPr lang="en-US" dirty="0"/>
          </a:p>
        </p:txBody>
      </p:sp>
      <p:graphicFrame>
        <p:nvGraphicFramePr>
          <p:cNvPr id="1026" name="Object 2"/>
          <p:cNvGraphicFramePr>
            <a:graphicFrameLocks noChangeAspect="1"/>
          </p:cNvGraphicFramePr>
          <p:nvPr/>
        </p:nvGraphicFramePr>
        <p:xfrm>
          <a:off x="838200" y="2362200"/>
          <a:ext cx="6400800" cy="1066800"/>
        </p:xfrm>
        <a:graphic>
          <a:graphicData uri="http://schemas.openxmlformats.org/presentationml/2006/ole">
            <p:oleObj spid="_x0000_s1026" name="Equation" r:id="rId3" imgW="2184120" imgH="39348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In countries like Ethiopia most construction projects didn’t completed with the estimated project cost because of the following reasons:</a:t>
            </a:r>
          </a:p>
          <a:p>
            <a:pPr lvl="1">
              <a:buFont typeface="Wingdings" pitchFamily="2" charset="2"/>
              <a:buChar char="ü"/>
            </a:pPr>
            <a:r>
              <a:rPr lang="en-US" dirty="0" smtClean="0"/>
              <a:t>Variations due to request from either parties,</a:t>
            </a:r>
          </a:p>
          <a:p>
            <a:pPr lvl="1">
              <a:buFont typeface="Wingdings" pitchFamily="2" charset="2"/>
              <a:buChar char="ü"/>
            </a:pPr>
            <a:r>
              <a:rPr lang="en-US" dirty="0" smtClean="0"/>
              <a:t>Delay,</a:t>
            </a:r>
          </a:p>
          <a:p>
            <a:pPr lvl="1">
              <a:buFont typeface="Wingdings" pitchFamily="2" charset="2"/>
              <a:buChar char="ü"/>
            </a:pPr>
            <a:r>
              <a:rPr lang="en-US" dirty="0" smtClean="0"/>
              <a:t>Under estimated quantities,</a:t>
            </a:r>
          </a:p>
          <a:p>
            <a:pPr lvl="1">
              <a:buFont typeface="Wingdings" pitchFamily="2" charset="2"/>
              <a:buChar char="ü"/>
            </a:pPr>
            <a:r>
              <a:rPr lang="en-US" dirty="0" smtClean="0"/>
              <a:t>Incompleteness of designs,</a:t>
            </a:r>
          </a:p>
          <a:p>
            <a:pPr>
              <a:buFont typeface="Wingdings" pitchFamily="2" charset="2"/>
              <a:buChar char="q"/>
            </a:pPr>
            <a:r>
              <a:rPr lang="en-US" dirty="0" smtClean="0"/>
              <a:t>The method of cost controlling in PPA has been defined from clause 37 up to 54 of General conditions of contract.</a:t>
            </a:r>
          </a:p>
          <a:p>
            <a:pPr>
              <a:buFont typeface="Wingdings" pitchFamily="2" charset="2"/>
              <a:buChar char="q"/>
            </a:pP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a:xfrm>
            <a:off x="457200" y="304800"/>
            <a:ext cx="8229600" cy="838200"/>
          </a:xfrm>
        </p:spPr>
        <p:txBody>
          <a:bodyPr/>
          <a:lstStyle/>
          <a:p>
            <a:pPr algn="r" eaLnBrk="1" hangingPunct="1"/>
            <a:r>
              <a:rPr lang="en-US" sz="4600" dirty="0" smtClean="0"/>
              <a:t>Cost Control</a:t>
            </a:r>
          </a:p>
        </p:txBody>
      </p:sp>
      <p:sp>
        <p:nvSpPr>
          <p:cNvPr id="94211" name="Rectangle 3"/>
          <p:cNvSpPr>
            <a:spLocks noGrp="1"/>
          </p:cNvSpPr>
          <p:nvPr>
            <p:ph idx="1"/>
          </p:nvPr>
        </p:nvSpPr>
        <p:spPr>
          <a:xfrm>
            <a:off x="0" y="1219200"/>
            <a:ext cx="9144000" cy="5638800"/>
          </a:xfrm>
        </p:spPr>
        <p:txBody>
          <a:bodyPr>
            <a:normAutofit lnSpcReduction="10000"/>
          </a:bodyPr>
          <a:lstStyle/>
          <a:p>
            <a:pPr marL="419100" indent="-419100">
              <a:buFont typeface="Wingdings" pitchFamily="2" charset="2"/>
              <a:buChar char="v"/>
            </a:pPr>
            <a:r>
              <a:rPr lang="en-GB" sz="2400" dirty="0" smtClean="0"/>
              <a:t>Clause 37 : Bill of Quantities or activity schedule</a:t>
            </a:r>
          </a:p>
          <a:p>
            <a:pPr marL="711708" lvl="1" indent="-419100">
              <a:buFont typeface="Wingdings" pitchFamily="2" charset="2"/>
              <a:buChar char="q"/>
            </a:pPr>
            <a:r>
              <a:rPr lang="en-GB" sz="2200" dirty="0" smtClean="0"/>
              <a:t>Types of Contract</a:t>
            </a:r>
          </a:p>
          <a:p>
            <a:pPr marL="976884" lvl="2" indent="-419100">
              <a:buFont typeface="Wingdings" pitchFamily="2" charset="2"/>
              <a:buChar char="ü"/>
            </a:pPr>
            <a:r>
              <a:rPr lang="en-GB" sz="2000" dirty="0" smtClean="0"/>
              <a:t>Admeasurements contract » BOQ</a:t>
            </a:r>
          </a:p>
          <a:p>
            <a:pPr marL="976884" lvl="2" indent="-419100">
              <a:buFont typeface="Wingdings" pitchFamily="2" charset="2"/>
              <a:buChar char="ü"/>
            </a:pPr>
            <a:r>
              <a:rPr lang="en-GB" sz="2000" dirty="0" smtClean="0"/>
              <a:t>Lump sum » Activity schedule</a:t>
            </a:r>
          </a:p>
          <a:p>
            <a:pPr marL="711708" lvl="1" indent="-419100">
              <a:buFont typeface="Wingdings" pitchFamily="2" charset="2"/>
              <a:buChar char="q"/>
            </a:pPr>
            <a:r>
              <a:rPr lang="en-GB" sz="2000" dirty="0" smtClean="0"/>
              <a:t>The quantities set out in the Bill of Quantities are the estimated quantities for the Works, and they are not to be taken as the actual and correct quantities of the Works to be executed by the Contractor in fulfilment of his obligations under the Contract</a:t>
            </a:r>
            <a:r>
              <a:rPr lang="en-GB" sz="1600" dirty="0" smtClean="0"/>
              <a:t>.</a:t>
            </a:r>
          </a:p>
          <a:p>
            <a:pPr marL="419100" indent="-419100" eaLnBrk="1" hangingPunct="1">
              <a:buFont typeface="Wingdings" pitchFamily="2" charset="2"/>
              <a:buChar char="v"/>
            </a:pPr>
            <a:r>
              <a:rPr lang="en-GB" sz="2400" dirty="0" smtClean="0"/>
              <a:t>Clause 38: Change in bill of quantities</a:t>
            </a:r>
          </a:p>
          <a:p>
            <a:pPr marL="711708" lvl="1" indent="-419100">
              <a:buFont typeface="Wingdings" pitchFamily="2" charset="2"/>
              <a:buChar char="q"/>
            </a:pPr>
            <a:r>
              <a:rPr lang="en-GB" sz="2200" dirty="0" smtClean="0">
                <a:solidFill>
                  <a:schemeClr val="accent2"/>
                </a:solidFill>
              </a:rPr>
              <a:t>Option 1: Changes in the Bill of Quantities for Admeasurements Contracts</a:t>
            </a:r>
            <a:endParaRPr lang="en-US" sz="2200" dirty="0" smtClean="0">
              <a:solidFill>
                <a:schemeClr val="accent2"/>
              </a:solidFill>
            </a:endParaRPr>
          </a:p>
          <a:p>
            <a:pPr marL="976884" lvl="2" indent="-419100">
              <a:buFont typeface="Wingdings" pitchFamily="2" charset="2"/>
              <a:buChar char="ü"/>
            </a:pPr>
            <a:r>
              <a:rPr lang="en-GB" sz="2000" dirty="0" smtClean="0"/>
              <a:t>If final qty &gt;qty in BOQ by 25% provided that the change exceeds 5% of the contract price, the engineer shall adjust the unit rate.</a:t>
            </a:r>
          </a:p>
          <a:p>
            <a:pPr marL="976884" lvl="2" indent="-419100">
              <a:buFont typeface="Wingdings" pitchFamily="2" charset="2"/>
              <a:buChar char="ü"/>
            </a:pPr>
            <a:r>
              <a:rPr lang="en-GB" sz="2000" dirty="0" smtClean="0"/>
              <a:t>The engineer shall not adjust the unit rate if the change exceeds 15% of the contract price.</a:t>
            </a:r>
          </a:p>
          <a:p>
            <a:pPr marL="976884" lvl="2" indent="-419100">
              <a:buFont typeface="Wingdings" pitchFamily="2" charset="2"/>
              <a:buChar char="ü"/>
            </a:pPr>
            <a:r>
              <a:rPr lang="en-GB" sz="2000" dirty="0" smtClean="0"/>
              <a:t>The contractor shall submit the cost breakdown up on request</a:t>
            </a:r>
          </a:p>
          <a:p>
            <a:pPr marL="711708" lvl="1" indent="-419100">
              <a:buFont typeface="Wingdings" pitchFamily="2" charset="2"/>
              <a:buChar char="ü"/>
            </a:pPr>
            <a:endParaRPr lang="en-GB" sz="2200" dirty="0" smtClean="0"/>
          </a:p>
          <a:p>
            <a:pPr marL="419100" indent="-419100" eaLnBrk="1" hangingPunct="1">
              <a:buFont typeface="Wingdings 2" pitchFamily="18" charset="2"/>
              <a:buNone/>
            </a:pPr>
            <a:endParaRPr lang="en-GB" sz="2000" dirty="0" smtClean="0"/>
          </a:p>
          <a:p>
            <a:pPr marL="419100" indent="-419100" eaLnBrk="1" hangingPunct="1">
              <a:buFont typeface="Wingdings 2" pitchFamily="18" charset="2"/>
              <a:buNone/>
            </a:pP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7620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1143000"/>
            <a:ext cx="8991600" cy="5715000"/>
          </a:xfrm>
        </p:spPr>
        <p:txBody>
          <a:bodyPr/>
          <a:lstStyle/>
          <a:p>
            <a:pPr marL="365760" lvl="1" indent="-256032">
              <a:buClr>
                <a:schemeClr val="accent3"/>
              </a:buClr>
              <a:buFont typeface="Wingdings" pitchFamily="2" charset="2"/>
              <a:buChar char="q"/>
            </a:pPr>
            <a:r>
              <a:rPr lang="en-GB" sz="2200" b="1" dirty="0" smtClean="0"/>
              <a:t>Option 2</a:t>
            </a:r>
            <a:r>
              <a:rPr lang="en-GB" sz="2200" dirty="0" smtClean="0"/>
              <a:t>: Changes in the Activity Schedule for Lump Sum Contracts</a:t>
            </a:r>
            <a:endParaRPr lang="en-US" sz="2200" dirty="0" smtClean="0"/>
          </a:p>
          <a:p>
            <a:pPr marL="976884" lvl="2" indent="-419100">
              <a:buFont typeface="Wingdings" pitchFamily="2" charset="2"/>
              <a:buChar char="ü"/>
            </a:pPr>
            <a:r>
              <a:rPr lang="es-ES_tradnl" sz="2000" dirty="0" smtClean="0"/>
              <a:t>Prices in the Activity Schedule shall not be altered</a:t>
            </a:r>
            <a:r>
              <a:rPr lang="en-GB" sz="2000" dirty="0" smtClean="0"/>
              <a:t>.</a:t>
            </a:r>
          </a:p>
          <a:p>
            <a:pPr marL="419100" indent="-419100">
              <a:buFont typeface="Wingdings" pitchFamily="2" charset="2"/>
              <a:buChar char="v"/>
            </a:pPr>
            <a:r>
              <a:rPr lang="en-GB" sz="2400" dirty="0" smtClean="0"/>
              <a:t>Clause 39: Variations</a:t>
            </a:r>
          </a:p>
          <a:p>
            <a:pPr marL="886968" lvl="3" indent="-256032">
              <a:buClr>
                <a:schemeClr val="accent3"/>
              </a:buClr>
              <a:buFont typeface="Wingdings" pitchFamily="2" charset="2"/>
              <a:buChar char="ü"/>
            </a:pPr>
            <a:r>
              <a:rPr lang="es-ES_tradnl" sz="2000" dirty="0" smtClean="0"/>
              <a:t>All Variations shall be included in updated program </a:t>
            </a:r>
            <a:r>
              <a:rPr lang="es-ES_tradnl" dirty="0" smtClean="0"/>
              <a:t>produced by the Contractor</a:t>
            </a:r>
          </a:p>
          <a:p>
            <a:pPr marL="419100" lvl="3" indent="-419100">
              <a:buClr>
                <a:schemeClr val="accent3"/>
              </a:buClr>
              <a:buFont typeface="Wingdings" pitchFamily="2" charset="2"/>
              <a:buChar char="v"/>
            </a:pPr>
            <a:r>
              <a:rPr lang="en-GB" sz="2400" dirty="0" smtClean="0">
                <a:solidFill>
                  <a:schemeClr val="tx1"/>
                </a:solidFill>
              </a:rPr>
              <a:t>Clause 40: Payment for Variations</a:t>
            </a:r>
          </a:p>
          <a:p>
            <a:pPr marL="886968" lvl="3" indent="-256032">
              <a:buClr>
                <a:schemeClr val="accent3"/>
              </a:buClr>
              <a:buFont typeface="Wingdings" pitchFamily="2" charset="2"/>
              <a:buChar char="ü"/>
            </a:pPr>
            <a:r>
              <a:rPr lang="es-ES_tradnl" sz="2000" dirty="0" smtClean="0"/>
              <a:t>For both Admeasurement and Lump Sum Contracts, the Contractor shall provide the Engineer with a quotation for carrying </a:t>
            </a:r>
            <a:r>
              <a:rPr lang="es-ES_tradnl" sz="2000" dirty="0" err="1" smtClean="0"/>
              <a:t>out</a:t>
            </a:r>
            <a:r>
              <a:rPr lang="es-ES_tradnl" sz="2000" dirty="0" smtClean="0"/>
              <a:t> the Variation when requested to do so by the Engineer. </a:t>
            </a:r>
          </a:p>
          <a:p>
            <a:pPr marL="886968" lvl="3" indent="-256032">
              <a:buClr>
                <a:schemeClr val="accent3"/>
              </a:buClr>
              <a:buFont typeface="Wingdings" pitchFamily="2" charset="2"/>
              <a:buChar char="ü"/>
            </a:pPr>
            <a:r>
              <a:rPr lang="es-ES_tradnl" sz="2000" dirty="0" smtClean="0"/>
              <a:t>For Admeasurement Contracts </a:t>
            </a:r>
            <a:r>
              <a:rPr lang="es-ES_tradnl" sz="2000" dirty="0" err="1" smtClean="0"/>
              <a:t>only</a:t>
            </a:r>
            <a:r>
              <a:rPr lang="es-ES_tradnl" sz="2000" dirty="0" smtClean="0"/>
              <a:t>, if the work in the Variation corresponds with an item description in the Bill of Quantities and if, in the opinion of the Engineer, the quantity of work </a:t>
            </a:r>
            <a:r>
              <a:rPr lang="es-ES_tradnl" sz="2000" dirty="0" err="1" smtClean="0"/>
              <a:t>above</a:t>
            </a:r>
            <a:r>
              <a:rPr lang="es-ES_tradnl" sz="2000" dirty="0" smtClean="0"/>
              <a:t> the limit stated in Sub-Clause 38.1 or the timing of </a:t>
            </a:r>
            <a:r>
              <a:rPr lang="es-ES_tradnl" sz="2000" dirty="0" err="1" smtClean="0"/>
              <a:t>its</a:t>
            </a:r>
            <a:r>
              <a:rPr lang="es-ES_tradnl" sz="2000" dirty="0" smtClean="0"/>
              <a:t> execution do not cause the cost per unit of quantity to change, the </a:t>
            </a:r>
            <a:r>
              <a:rPr lang="es-ES_tradnl" sz="2000" dirty="0" err="1" smtClean="0"/>
              <a:t>rate</a:t>
            </a:r>
            <a:r>
              <a:rPr lang="es-ES_tradnl" sz="2000" dirty="0" smtClean="0"/>
              <a:t> in the Bill of Quantities shall be </a:t>
            </a:r>
            <a:r>
              <a:rPr lang="es-ES_tradnl" sz="2000" dirty="0" err="1" smtClean="0"/>
              <a:t>used</a:t>
            </a:r>
            <a:r>
              <a:rPr lang="es-ES_tradnl" sz="2000" dirty="0" smtClean="0"/>
              <a:t> to calculate the value of the Variation</a:t>
            </a:r>
          </a:p>
          <a:p>
            <a:pPr marL="886968" lvl="3" indent="-256032">
              <a:buClr>
                <a:schemeClr val="accent3"/>
              </a:buClr>
              <a:buFont typeface="Wingdings" pitchFamily="2" charset="2"/>
              <a:buChar char="ü"/>
            </a:pPr>
            <a:endParaRPr lang="en-GB" sz="2400" dirty="0" smtClean="0">
              <a:solidFill>
                <a:schemeClr val="tx1"/>
              </a:solidFill>
            </a:endParaRPr>
          </a:p>
          <a:p>
            <a:pPr marL="886968" lvl="3" indent="-256032">
              <a:buClr>
                <a:schemeClr val="accent3"/>
              </a:buClr>
              <a:buNone/>
            </a:pPr>
            <a:endParaRPr lang="en-US" sz="2200" dirty="0" smtClean="0"/>
          </a:p>
          <a:p>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7620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1295400"/>
            <a:ext cx="9144000" cy="5562600"/>
          </a:xfrm>
        </p:spPr>
        <p:txBody>
          <a:bodyPr>
            <a:normAutofit/>
          </a:bodyPr>
          <a:lstStyle/>
          <a:p>
            <a:pPr marL="365760" lvl="3" indent="-256032">
              <a:buFont typeface="Wingdings" pitchFamily="2" charset="2"/>
              <a:buChar char="ü"/>
            </a:pPr>
            <a:r>
              <a:rPr lang="es-ES_tradnl" dirty="0" smtClean="0"/>
              <a:t>If the cost per unit of quantity changes, or if the nature or timing of the work in the Variation does not correspond with items in the Bill of Quantities, the quotation by the Contractor shall be in the form of new rates for the relevant items of work.</a:t>
            </a:r>
          </a:p>
          <a:p>
            <a:pPr marL="365760" lvl="3" indent="-256032">
              <a:buFont typeface="Wingdings" pitchFamily="2" charset="2"/>
              <a:buChar char="ü"/>
            </a:pPr>
            <a:r>
              <a:rPr lang="es-ES_tradnl" dirty="0" smtClean="0"/>
              <a:t>For both Admeasurement and Lump Sum Contracts, if the Contractor’s quotation is unreasonable, the Engineer may order the Variation and make a change to the Contract Price, which shall be based on the Engineer’s own forecast of the effects of the Variation on the Contractor’s costs.</a:t>
            </a:r>
          </a:p>
          <a:p>
            <a:pPr marL="365760" lvl="3" indent="-256032">
              <a:buFont typeface="Wingdings" pitchFamily="2" charset="2"/>
              <a:buChar char="ü"/>
            </a:pPr>
            <a:r>
              <a:rPr lang="es-ES_tradnl" dirty="0" smtClean="0"/>
              <a:t>For both Admeasurement and Lump Sum Contracts, if the Engineer decides that the urgency of varying the work would prevent a quotation being given and considered without delaying the work, no quotation shall be given and the Variation shall be treated as a Compensation Event</a:t>
            </a:r>
          </a:p>
          <a:p>
            <a:pPr marL="365760" lvl="3" indent="-256032">
              <a:buFont typeface="Wingdings" pitchFamily="2" charset="2"/>
              <a:buChar char="ü"/>
            </a:pPr>
            <a:r>
              <a:rPr lang="es-ES_tradnl" dirty="0" smtClean="0"/>
              <a:t>For both Admeasurement and Lump Sum Contracts, the Contractor shall not be entitled to additional payment for costs that could have been avoided by giving early warning.</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a:normAutofit fontScale="90000"/>
          </a:bodyPr>
          <a:lstStyle/>
          <a:p>
            <a:pPr algn="r"/>
            <a:r>
              <a:rPr lang="en-US" dirty="0" smtClean="0"/>
              <a:t>…Continued</a:t>
            </a:r>
            <a:endParaRPr lang="en-US" dirty="0"/>
          </a:p>
        </p:txBody>
      </p:sp>
      <p:sp>
        <p:nvSpPr>
          <p:cNvPr id="3" name="Content Placeholder 2"/>
          <p:cNvSpPr>
            <a:spLocks noGrp="1"/>
          </p:cNvSpPr>
          <p:nvPr>
            <p:ph idx="1"/>
          </p:nvPr>
        </p:nvSpPr>
        <p:spPr>
          <a:xfrm>
            <a:off x="0" y="1447800"/>
            <a:ext cx="9144000" cy="5410200"/>
          </a:xfrm>
        </p:spPr>
        <p:txBody>
          <a:bodyPr/>
          <a:lstStyle/>
          <a:p>
            <a:pPr>
              <a:buFont typeface="Wingdings" pitchFamily="2" charset="2"/>
              <a:buChar char="q"/>
            </a:pPr>
            <a:r>
              <a:rPr lang="en-US" dirty="0" smtClean="0"/>
              <a:t>Clause 41: Cash flow forecast</a:t>
            </a:r>
          </a:p>
          <a:p>
            <a:pPr lvl="1">
              <a:buFont typeface="Wingdings" pitchFamily="2" charset="2"/>
              <a:buChar char="ü"/>
            </a:pPr>
            <a:r>
              <a:rPr lang="es-ES_tradnl" dirty="0" smtClean="0"/>
              <a:t>When the Program is updated, the Contractor shall provide the Engineer with an updated cash flow forecast.</a:t>
            </a:r>
            <a:endParaRPr lang="en-US" dirty="0" smtClean="0"/>
          </a:p>
          <a:p>
            <a:pPr>
              <a:buFont typeface="Wingdings" pitchFamily="2" charset="2"/>
              <a:buChar char="q"/>
            </a:pPr>
            <a:r>
              <a:rPr lang="en-US" dirty="0" smtClean="0"/>
              <a:t>Clause 42: </a:t>
            </a:r>
            <a:r>
              <a:rPr lang="en-GB" dirty="0" smtClean="0"/>
              <a:t>Payment Certificates</a:t>
            </a:r>
          </a:p>
          <a:p>
            <a:pPr lvl="1">
              <a:buFont typeface="Wingdings" pitchFamily="2" charset="2"/>
              <a:buChar char="ü"/>
            </a:pPr>
            <a:r>
              <a:rPr lang="es-ES_tradnl" dirty="0" smtClean="0"/>
              <a:t>The Contractor shall </a:t>
            </a:r>
            <a:r>
              <a:rPr lang="es-ES_tradnl" dirty="0" err="1" smtClean="0"/>
              <a:t>submit</a:t>
            </a:r>
            <a:r>
              <a:rPr lang="es-ES_tradnl" dirty="0" smtClean="0"/>
              <a:t> to the Engineer </a:t>
            </a:r>
            <a:r>
              <a:rPr lang="es-ES_tradnl" dirty="0" err="1" smtClean="0"/>
              <a:t>monthly</a:t>
            </a:r>
            <a:r>
              <a:rPr lang="es-ES_tradnl" dirty="0" smtClean="0"/>
              <a:t> </a:t>
            </a:r>
            <a:r>
              <a:rPr lang="es-ES_tradnl" dirty="0" err="1" smtClean="0"/>
              <a:t>statements</a:t>
            </a:r>
            <a:r>
              <a:rPr lang="es-ES_tradnl" dirty="0" smtClean="0"/>
              <a:t> of the </a:t>
            </a:r>
            <a:r>
              <a:rPr lang="es-ES_tradnl" dirty="0" err="1" smtClean="0"/>
              <a:t>estimated</a:t>
            </a:r>
            <a:r>
              <a:rPr lang="es-ES_tradnl" dirty="0" smtClean="0"/>
              <a:t> value of the work </a:t>
            </a:r>
            <a:r>
              <a:rPr lang="es-ES_tradnl" dirty="0" err="1" smtClean="0"/>
              <a:t>executed</a:t>
            </a:r>
            <a:r>
              <a:rPr lang="es-ES_tradnl" dirty="0" smtClean="0"/>
              <a:t> </a:t>
            </a:r>
            <a:r>
              <a:rPr lang="es-ES_tradnl" dirty="0" err="1" smtClean="0"/>
              <a:t>less</a:t>
            </a:r>
            <a:r>
              <a:rPr lang="es-ES_tradnl" dirty="0" smtClean="0"/>
              <a:t> the </a:t>
            </a:r>
            <a:r>
              <a:rPr lang="es-ES_tradnl" dirty="0" err="1" smtClean="0"/>
              <a:t>cumulative</a:t>
            </a:r>
            <a:r>
              <a:rPr lang="es-ES_tradnl" dirty="0" smtClean="0"/>
              <a:t> </a:t>
            </a:r>
            <a:r>
              <a:rPr lang="es-ES_tradnl" dirty="0" err="1" smtClean="0"/>
              <a:t>amount</a:t>
            </a:r>
            <a:r>
              <a:rPr lang="es-ES_tradnl" dirty="0" smtClean="0"/>
              <a:t> certified previously</a:t>
            </a:r>
          </a:p>
          <a:p>
            <a:pPr lvl="1">
              <a:buFont typeface="Wingdings" pitchFamily="2" charset="2"/>
              <a:buChar char="ü"/>
            </a:pPr>
            <a:r>
              <a:rPr lang="en-GB" dirty="0" smtClean="0"/>
              <a:t>The Engineer shall check the Contractor’s monthly statement and certify the amount to be paid to the Contractor.</a:t>
            </a:r>
            <a:endParaRPr lang="en-US" dirty="0" smtClean="0"/>
          </a:p>
          <a:p>
            <a:pPr lvl="1">
              <a:buFont typeface="Wingdings" pitchFamily="2" charset="2"/>
              <a:buChar char="ü"/>
            </a:pPr>
            <a:r>
              <a:rPr lang="es-ES_tradnl" dirty="0" smtClean="0"/>
              <a:t>The value of work </a:t>
            </a:r>
            <a:r>
              <a:rPr lang="es-ES_tradnl" dirty="0" err="1" smtClean="0"/>
              <a:t>executed</a:t>
            </a:r>
            <a:r>
              <a:rPr lang="es-ES_tradnl" dirty="0" smtClean="0"/>
              <a:t> shall </a:t>
            </a:r>
            <a:r>
              <a:rPr lang="es-ES_tradnl" dirty="0" err="1" smtClean="0"/>
              <a:t>be</a:t>
            </a:r>
            <a:r>
              <a:rPr lang="es-ES_tradnl" dirty="0" smtClean="0"/>
              <a:t> </a:t>
            </a:r>
            <a:r>
              <a:rPr lang="es-ES_tradnl" dirty="0" err="1" smtClean="0"/>
              <a:t>determined</a:t>
            </a:r>
            <a:r>
              <a:rPr lang="es-ES_tradnl" dirty="0" smtClean="0"/>
              <a:t> </a:t>
            </a:r>
            <a:r>
              <a:rPr lang="es-ES_tradnl" dirty="0" err="1" smtClean="0"/>
              <a:t>by</a:t>
            </a:r>
            <a:r>
              <a:rPr lang="es-ES_tradnl" dirty="0" smtClean="0"/>
              <a:t> the Engineer.</a:t>
            </a:r>
          </a:p>
        </p:txBody>
      </p:sp>
      <p:sp>
        <p:nvSpPr>
          <p:cNvPr id="4" name="Slide Number Placeholder 3"/>
          <p:cNvSpPr>
            <a:spLocks noGrp="1"/>
          </p:cNvSpPr>
          <p:nvPr>
            <p:ph type="sldNum" sz="quarter" idx="12"/>
          </p:nvPr>
        </p:nvSpPr>
        <p:spPr/>
        <p:txBody>
          <a:bodyPr/>
          <a:lstStyle/>
          <a:p>
            <a:fld id="{6C254859-A5BC-483F-B1E5-F8AC4B58FE1F}"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914400"/>
          </a:xfrm>
        </p:spPr>
        <p:txBody>
          <a:bodyPr/>
          <a:lstStyle/>
          <a:p>
            <a:pPr algn="r"/>
            <a:r>
              <a:rPr lang="en-US" dirty="0" smtClean="0"/>
              <a:t>…Continued</a:t>
            </a:r>
            <a:endParaRPr lang="en-US" dirty="0"/>
          </a:p>
        </p:txBody>
      </p:sp>
      <p:sp>
        <p:nvSpPr>
          <p:cNvPr id="3" name="Content Placeholder 2"/>
          <p:cNvSpPr>
            <a:spLocks noGrp="1"/>
          </p:cNvSpPr>
          <p:nvPr>
            <p:ph idx="1"/>
          </p:nvPr>
        </p:nvSpPr>
        <p:spPr>
          <a:xfrm>
            <a:off x="0" y="1447800"/>
            <a:ext cx="9144000" cy="5410200"/>
          </a:xfrm>
        </p:spPr>
        <p:txBody>
          <a:bodyPr/>
          <a:lstStyle/>
          <a:p>
            <a:pPr lvl="1">
              <a:buFont typeface="Wingdings 2" pitchFamily="18" charset="2"/>
              <a:buChar char="P"/>
            </a:pPr>
            <a:r>
              <a:rPr lang="en-GB" dirty="0" smtClean="0"/>
              <a:t>The value of work executed shall comprise the value of:</a:t>
            </a:r>
            <a:endParaRPr lang="en-US" dirty="0" smtClean="0"/>
          </a:p>
          <a:p>
            <a:pPr marL="1161288" lvl="2" indent="-457200">
              <a:buFont typeface="+mj-lt"/>
              <a:buAutoNum type="alphaLcParenR"/>
            </a:pPr>
            <a:r>
              <a:rPr lang="en-US" dirty="0" smtClean="0"/>
              <a:t>The quantities of the items in the Bill of Quantities completed in the case of Admeasurement Contracts; or</a:t>
            </a:r>
          </a:p>
          <a:p>
            <a:pPr marL="1161288" lvl="2" indent="-457200">
              <a:buFont typeface="+mj-lt"/>
              <a:buAutoNum type="alphaLcParenR"/>
            </a:pPr>
            <a:r>
              <a:rPr lang="en-US" dirty="0" smtClean="0"/>
              <a:t>Completed activities in the Activity Schedule in the case of Lump Sum Contracts. </a:t>
            </a:r>
          </a:p>
          <a:p>
            <a:pPr marL="896112" lvl="1" indent="-457200">
              <a:buFont typeface="Wingdings" pitchFamily="2" charset="2"/>
              <a:buChar char="ü"/>
            </a:pPr>
            <a:r>
              <a:rPr lang="en-GB" dirty="0" smtClean="0"/>
              <a:t>The value of work executed shall include the valuation of Variations and Compensation Events.</a:t>
            </a:r>
            <a:endParaRPr lang="en-US" dirty="0" smtClean="0"/>
          </a:p>
          <a:p>
            <a:pPr marL="896112" lvl="1" indent="-457200">
              <a:buFont typeface="Wingdings" pitchFamily="2" charset="2"/>
              <a:buChar char="ü"/>
            </a:pPr>
            <a:r>
              <a:rPr lang="es-ES_tradnl" dirty="0" smtClean="0"/>
              <a:t>The Engineer may exclude any item certified in a previous certificate or reduce the proportion of any item previously certified in any certificate in the light of later information.</a:t>
            </a:r>
            <a:endParaRPr lang="en-US" dirty="0" smtClean="0"/>
          </a:p>
        </p:txBody>
      </p:sp>
      <p:sp>
        <p:nvSpPr>
          <p:cNvPr id="4" name="Slide Number Placeholder 3"/>
          <p:cNvSpPr>
            <a:spLocks noGrp="1"/>
          </p:cNvSpPr>
          <p:nvPr>
            <p:ph type="sldNum" sz="quarter" idx="12"/>
          </p:nvPr>
        </p:nvSpPr>
        <p:spPr/>
        <p:txBody>
          <a:bodyPr/>
          <a:lstStyle/>
          <a:p>
            <a:fld id="{6C254859-A5BC-483F-B1E5-F8AC4B58FE1F}"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838200"/>
          </a:xfrm>
        </p:spPr>
        <p:txBody>
          <a:bodyPr/>
          <a:lstStyle/>
          <a:p>
            <a:pPr algn="r"/>
            <a:r>
              <a:rPr lang="en-US" dirty="0" smtClean="0"/>
              <a:t>…Continued</a:t>
            </a:r>
            <a:endParaRPr lang="en-US" dirty="0"/>
          </a:p>
        </p:txBody>
      </p:sp>
      <p:sp>
        <p:nvSpPr>
          <p:cNvPr id="3" name="Content Placeholder 2"/>
          <p:cNvSpPr>
            <a:spLocks noGrp="1"/>
          </p:cNvSpPr>
          <p:nvPr>
            <p:ph idx="1"/>
          </p:nvPr>
        </p:nvSpPr>
        <p:spPr>
          <a:xfrm>
            <a:off x="0" y="1295400"/>
            <a:ext cx="9144000" cy="5562600"/>
          </a:xfrm>
        </p:spPr>
        <p:txBody>
          <a:bodyPr>
            <a:normAutofit/>
          </a:bodyPr>
          <a:lstStyle/>
          <a:p>
            <a:pPr>
              <a:buFont typeface="Wingdings" pitchFamily="2" charset="2"/>
              <a:buChar char="q"/>
            </a:pPr>
            <a:r>
              <a:rPr lang="en-US" dirty="0" smtClean="0"/>
              <a:t>Clause 43: Payments</a:t>
            </a:r>
          </a:p>
          <a:p>
            <a:pPr marL="916686" lvl="1" indent="-514350">
              <a:buFont typeface="Wingdings" pitchFamily="2" charset="2"/>
              <a:buChar char="ü"/>
            </a:pPr>
            <a:r>
              <a:rPr lang="es-ES_tradnl" dirty="0" err="1" smtClean="0"/>
              <a:t>Payments</a:t>
            </a:r>
            <a:r>
              <a:rPr lang="es-ES_tradnl" dirty="0" smtClean="0"/>
              <a:t> shall </a:t>
            </a:r>
            <a:r>
              <a:rPr lang="es-ES_tradnl" dirty="0" err="1" smtClean="0"/>
              <a:t>be</a:t>
            </a:r>
            <a:r>
              <a:rPr lang="es-ES_tradnl" dirty="0" smtClean="0"/>
              <a:t> </a:t>
            </a:r>
            <a:r>
              <a:rPr lang="es-ES_tradnl" dirty="0" err="1" smtClean="0"/>
              <a:t>adjusted</a:t>
            </a:r>
            <a:r>
              <a:rPr lang="es-ES_tradnl" dirty="0" smtClean="0"/>
              <a:t> for </a:t>
            </a:r>
            <a:r>
              <a:rPr lang="es-ES_tradnl" dirty="0" err="1" smtClean="0"/>
              <a:t>deductions</a:t>
            </a:r>
            <a:r>
              <a:rPr lang="es-ES_tradnl" dirty="0" smtClean="0"/>
              <a:t> for </a:t>
            </a:r>
            <a:r>
              <a:rPr lang="es-ES_tradnl" dirty="0" err="1" smtClean="0"/>
              <a:t>advance</a:t>
            </a:r>
            <a:r>
              <a:rPr lang="es-ES_tradnl" dirty="0" smtClean="0"/>
              <a:t> </a:t>
            </a:r>
            <a:r>
              <a:rPr lang="es-ES_tradnl" dirty="0" err="1" smtClean="0"/>
              <a:t>payments</a:t>
            </a:r>
            <a:r>
              <a:rPr lang="es-ES_tradnl" dirty="0" smtClean="0"/>
              <a:t> and </a:t>
            </a:r>
            <a:r>
              <a:rPr lang="es-ES_tradnl" dirty="0" err="1" smtClean="0"/>
              <a:t>retention</a:t>
            </a:r>
            <a:endParaRPr lang="es-ES_tradnl" dirty="0" smtClean="0"/>
          </a:p>
          <a:p>
            <a:pPr marL="916686" lvl="1" indent="-514350">
              <a:buFont typeface="Wingdings" pitchFamily="2" charset="2"/>
              <a:buChar char="ü"/>
            </a:pPr>
            <a:r>
              <a:rPr lang="es-ES_tradnl" dirty="0" smtClean="0"/>
              <a:t>If an </a:t>
            </a:r>
            <a:r>
              <a:rPr lang="es-ES_tradnl" dirty="0" err="1" smtClean="0"/>
              <a:t>amount</a:t>
            </a:r>
            <a:r>
              <a:rPr lang="es-ES_tradnl" dirty="0" smtClean="0"/>
              <a:t> certified is </a:t>
            </a:r>
            <a:r>
              <a:rPr lang="es-ES_tradnl" dirty="0" err="1" smtClean="0"/>
              <a:t>increased</a:t>
            </a:r>
            <a:r>
              <a:rPr lang="es-ES_tradnl" dirty="0" smtClean="0"/>
              <a:t> in a later certificate or as a </a:t>
            </a:r>
            <a:r>
              <a:rPr lang="es-ES_tradnl" dirty="0" err="1" smtClean="0"/>
              <a:t>result</a:t>
            </a:r>
            <a:r>
              <a:rPr lang="es-ES_tradnl" dirty="0" smtClean="0"/>
              <a:t> of an </a:t>
            </a:r>
            <a:r>
              <a:rPr lang="es-ES_tradnl" dirty="0" err="1" smtClean="0"/>
              <a:t>award</a:t>
            </a:r>
            <a:r>
              <a:rPr lang="es-ES_tradnl" dirty="0" smtClean="0"/>
              <a:t> </a:t>
            </a:r>
            <a:r>
              <a:rPr lang="es-ES_tradnl" dirty="0" err="1" smtClean="0"/>
              <a:t>by</a:t>
            </a:r>
            <a:r>
              <a:rPr lang="es-ES_tradnl" dirty="0" smtClean="0"/>
              <a:t> the </a:t>
            </a:r>
            <a:r>
              <a:rPr lang="es-ES_tradnl" dirty="0" err="1" smtClean="0"/>
              <a:t>Adjudicator</a:t>
            </a:r>
            <a:r>
              <a:rPr lang="es-ES_tradnl" dirty="0" smtClean="0"/>
              <a:t> or an </a:t>
            </a:r>
            <a:r>
              <a:rPr lang="es-ES_tradnl" dirty="0" err="1" smtClean="0"/>
              <a:t>Arbitrator</a:t>
            </a:r>
            <a:r>
              <a:rPr lang="es-ES_tradnl" dirty="0" smtClean="0"/>
              <a:t>, the Contractor shall </a:t>
            </a:r>
            <a:r>
              <a:rPr lang="es-ES_tradnl" dirty="0" err="1" smtClean="0"/>
              <a:t>be</a:t>
            </a:r>
            <a:r>
              <a:rPr lang="es-ES_tradnl" dirty="0" smtClean="0"/>
              <a:t> </a:t>
            </a:r>
            <a:r>
              <a:rPr lang="es-ES_tradnl" dirty="0" err="1" smtClean="0"/>
              <a:t>paid</a:t>
            </a:r>
            <a:r>
              <a:rPr lang="es-ES_tradnl" dirty="0" smtClean="0"/>
              <a:t> </a:t>
            </a:r>
            <a:r>
              <a:rPr lang="es-ES_tradnl" dirty="0" err="1" smtClean="0"/>
              <a:t>interest</a:t>
            </a:r>
            <a:r>
              <a:rPr lang="es-ES_tradnl" dirty="0" smtClean="0"/>
              <a:t> </a:t>
            </a:r>
            <a:r>
              <a:rPr lang="es-ES_tradnl" dirty="0" err="1" smtClean="0"/>
              <a:t>upon</a:t>
            </a:r>
            <a:r>
              <a:rPr lang="es-ES_tradnl" dirty="0" smtClean="0"/>
              <a:t> the </a:t>
            </a:r>
            <a:r>
              <a:rPr lang="es-ES_tradnl" dirty="0" err="1" smtClean="0"/>
              <a:t>delayed</a:t>
            </a:r>
            <a:r>
              <a:rPr lang="es-ES_tradnl" dirty="0" smtClean="0"/>
              <a:t> payment as set </a:t>
            </a:r>
            <a:r>
              <a:rPr lang="es-ES_tradnl" dirty="0" err="1" smtClean="0"/>
              <a:t>out</a:t>
            </a:r>
            <a:r>
              <a:rPr lang="es-ES_tradnl" dirty="0" smtClean="0"/>
              <a:t> in </a:t>
            </a:r>
            <a:r>
              <a:rPr lang="es-ES_tradnl" dirty="0" err="1" smtClean="0"/>
              <a:t>this</a:t>
            </a:r>
            <a:r>
              <a:rPr lang="es-ES_tradnl" dirty="0" smtClean="0"/>
              <a:t> </a:t>
            </a:r>
            <a:r>
              <a:rPr lang="es-ES_tradnl" dirty="0" err="1" smtClean="0"/>
              <a:t>clause</a:t>
            </a:r>
            <a:endParaRPr lang="es-ES_tradnl" dirty="0" smtClean="0"/>
          </a:p>
          <a:p>
            <a:pPr marL="916686" lvl="1" indent="-514350">
              <a:buFont typeface="Wingdings" pitchFamily="2" charset="2"/>
              <a:buChar char="ü"/>
            </a:pPr>
            <a:r>
              <a:rPr lang="en-GB" dirty="0" smtClean="0"/>
              <a:t>Unless otherwise stated, all payments and deductions will be paid or charged in the proportions of currencies comprising the Contract Price.</a:t>
            </a:r>
            <a:endParaRPr lang="en-US" dirty="0" smtClean="0"/>
          </a:p>
          <a:p>
            <a:pPr marL="916686" lvl="1" indent="-514350">
              <a:buFont typeface="Wingdings" pitchFamily="2" charset="2"/>
              <a:buChar char="ü"/>
            </a:pPr>
            <a:r>
              <a:rPr lang="es-ES_tradnl" dirty="0" smtClean="0"/>
              <a:t>Items of the Works for which no </a:t>
            </a:r>
            <a:r>
              <a:rPr lang="es-ES_tradnl" dirty="0" err="1" smtClean="0"/>
              <a:t>rate</a:t>
            </a:r>
            <a:r>
              <a:rPr lang="es-ES_tradnl" dirty="0" smtClean="0"/>
              <a:t> or </a:t>
            </a:r>
            <a:r>
              <a:rPr lang="es-ES_tradnl" dirty="0" err="1" smtClean="0"/>
              <a:t>price</a:t>
            </a:r>
            <a:r>
              <a:rPr lang="es-ES_tradnl" dirty="0" smtClean="0"/>
              <a:t> has been </a:t>
            </a:r>
            <a:r>
              <a:rPr lang="es-ES_tradnl" dirty="0" err="1" smtClean="0"/>
              <a:t>entered</a:t>
            </a:r>
            <a:r>
              <a:rPr lang="es-ES_tradnl" dirty="0" smtClean="0"/>
              <a:t> in </a:t>
            </a:r>
            <a:r>
              <a:rPr lang="es-ES_tradnl" dirty="0" err="1" smtClean="0"/>
              <a:t>will</a:t>
            </a:r>
            <a:r>
              <a:rPr lang="es-ES_tradnl" dirty="0" smtClean="0"/>
              <a:t> not </a:t>
            </a:r>
            <a:r>
              <a:rPr lang="es-ES_tradnl" dirty="0" err="1" smtClean="0"/>
              <a:t>be</a:t>
            </a:r>
            <a:r>
              <a:rPr lang="es-ES_tradnl" dirty="0" smtClean="0"/>
              <a:t> </a:t>
            </a:r>
            <a:r>
              <a:rPr lang="es-ES_tradnl" dirty="0" err="1" smtClean="0"/>
              <a:t>paid</a:t>
            </a:r>
            <a:r>
              <a:rPr lang="es-ES_tradnl" dirty="0" smtClean="0"/>
              <a:t> for </a:t>
            </a:r>
            <a:r>
              <a:rPr lang="es-ES_tradnl" dirty="0" err="1" smtClean="0"/>
              <a:t>by</a:t>
            </a:r>
            <a:r>
              <a:rPr lang="es-ES_tradnl" dirty="0" smtClean="0"/>
              <a:t> the </a:t>
            </a:r>
            <a:r>
              <a:rPr lang="es-ES_tradnl" dirty="0" err="1" smtClean="0"/>
              <a:t>Employer</a:t>
            </a:r>
            <a:r>
              <a:rPr lang="es-ES_tradnl" dirty="0" smtClean="0"/>
              <a:t> and shall </a:t>
            </a:r>
            <a:r>
              <a:rPr lang="es-ES_tradnl" dirty="0" err="1" smtClean="0"/>
              <a:t>be</a:t>
            </a:r>
            <a:r>
              <a:rPr lang="es-ES_tradnl" dirty="0" smtClean="0"/>
              <a:t> </a:t>
            </a:r>
            <a:r>
              <a:rPr lang="es-ES_tradnl" dirty="0" err="1" smtClean="0"/>
              <a:t>deemed</a:t>
            </a:r>
            <a:r>
              <a:rPr lang="es-ES_tradnl" dirty="0" smtClean="0"/>
              <a:t> </a:t>
            </a:r>
            <a:r>
              <a:rPr lang="es-ES_tradnl" dirty="0" err="1" smtClean="0"/>
              <a:t>covered</a:t>
            </a:r>
            <a:r>
              <a:rPr lang="es-ES_tradnl" dirty="0" smtClean="0"/>
              <a:t> </a:t>
            </a:r>
            <a:r>
              <a:rPr lang="es-ES_tradnl" dirty="0" err="1" smtClean="0"/>
              <a:t>by</a:t>
            </a:r>
            <a:r>
              <a:rPr lang="es-ES_tradnl" dirty="0" smtClean="0"/>
              <a:t> other rates and </a:t>
            </a:r>
            <a:r>
              <a:rPr lang="es-ES_tradnl" dirty="0" err="1" smtClean="0"/>
              <a:t>prices</a:t>
            </a:r>
            <a:r>
              <a:rPr lang="es-ES_tradnl" dirty="0" smtClean="0"/>
              <a:t> in the Contract</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pPr algn="r"/>
            <a:r>
              <a:rPr lang="en-US" dirty="0" smtClean="0"/>
              <a:t>…Continued</a:t>
            </a:r>
            <a:endParaRPr lang="en-US" dirty="0"/>
          </a:p>
        </p:txBody>
      </p:sp>
      <p:sp>
        <p:nvSpPr>
          <p:cNvPr id="3" name="Content Placeholder 2"/>
          <p:cNvSpPr>
            <a:spLocks noGrp="1"/>
          </p:cNvSpPr>
          <p:nvPr>
            <p:ph idx="1"/>
          </p:nvPr>
        </p:nvSpPr>
        <p:spPr>
          <a:xfrm>
            <a:off x="0" y="1295400"/>
            <a:ext cx="9144000" cy="5562600"/>
          </a:xfrm>
        </p:spPr>
        <p:txBody>
          <a:bodyPr/>
          <a:lstStyle/>
          <a:p>
            <a:pPr>
              <a:buFont typeface="Wingdings" pitchFamily="2" charset="2"/>
              <a:buChar char="q"/>
            </a:pPr>
            <a:r>
              <a:rPr lang="en-US" dirty="0" smtClean="0"/>
              <a:t>Clause 44: Compensation event</a:t>
            </a:r>
          </a:p>
          <a:p>
            <a:pPr>
              <a:buFont typeface="Wingdings" pitchFamily="2" charset="2"/>
              <a:buChar char="q"/>
            </a:pPr>
            <a:r>
              <a:rPr lang="en-US" dirty="0" smtClean="0"/>
              <a:t>Clause 45: Tax</a:t>
            </a:r>
          </a:p>
          <a:p>
            <a:pPr lvl="1">
              <a:buFont typeface="Wingdings" pitchFamily="2" charset="2"/>
              <a:buChar char="ü"/>
            </a:pPr>
            <a:r>
              <a:rPr lang="es-ES_tradnl" dirty="0" err="1" smtClean="0"/>
              <a:t>Unless</a:t>
            </a:r>
            <a:r>
              <a:rPr lang="es-ES_tradnl" dirty="0" smtClean="0"/>
              <a:t> </a:t>
            </a:r>
            <a:r>
              <a:rPr lang="es-ES_tradnl" dirty="0" err="1" smtClean="0"/>
              <a:t>otherwise</a:t>
            </a:r>
            <a:r>
              <a:rPr lang="es-ES_tradnl" dirty="0" smtClean="0"/>
              <a:t> </a:t>
            </a:r>
            <a:r>
              <a:rPr lang="es-ES_tradnl" dirty="0" err="1" smtClean="0"/>
              <a:t>specified</a:t>
            </a:r>
            <a:r>
              <a:rPr lang="es-ES_tradnl" dirty="0" smtClean="0"/>
              <a:t> in the SCC, the Engineer shall not </a:t>
            </a:r>
            <a:r>
              <a:rPr lang="es-ES_tradnl" dirty="0" err="1" smtClean="0"/>
              <a:t>adjust</a:t>
            </a:r>
            <a:r>
              <a:rPr lang="es-ES_tradnl" dirty="0" smtClean="0"/>
              <a:t> the Contract Price if </a:t>
            </a:r>
            <a:r>
              <a:rPr lang="es-ES_tradnl" dirty="0" err="1" smtClean="0"/>
              <a:t>taxes</a:t>
            </a:r>
            <a:r>
              <a:rPr lang="es-ES_tradnl" dirty="0" smtClean="0"/>
              <a:t>, </a:t>
            </a:r>
            <a:r>
              <a:rPr lang="es-ES_tradnl" dirty="0" err="1" smtClean="0"/>
              <a:t>duties</a:t>
            </a:r>
            <a:r>
              <a:rPr lang="es-ES_tradnl" dirty="0" smtClean="0"/>
              <a:t>, and other </a:t>
            </a:r>
            <a:r>
              <a:rPr lang="es-ES_tradnl" dirty="0" err="1" smtClean="0"/>
              <a:t>levies</a:t>
            </a:r>
            <a:r>
              <a:rPr lang="es-ES_tradnl" dirty="0" smtClean="0"/>
              <a:t> are </a:t>
            </a:r>
            <a:r>
              <a:rPr lang="es-ES_tradnl" dirty="0" err="1" smtClean="0"/>
              <a:t>changed</a:t>
            </a:r>
            <a:r>
              <a:rPr lang="es-ES_tradnl" dirty="0" smtClean="0"/>
              <a:t> that </a:t>
            </a:r>
            <a:r>
              <a:rPr lang="es-ES_tradnl" dirty="0" err="1" smtClean="0"/>
              <a:t>subsequently</a:t>
            </a:r>
            <a:r>
              <a:rPr lang="es-ES_tradnl" dirty="0" smtClean="0"/>
              <a:t> affect the Contract Price. </a:t>
            </a:r>
          </a:p>
          <a:p>
            <a:pPr>
              <a:buFont typeface="Wingdings" pitchFamily="2" charset="2"/>
              <a:buChar char="q"/>
            </a:pPr>
            <a:r>
              <a:rPr lang="es-ES_tradnl" dirty="0" smtClean="0"/>
              <a:t>Clause 46: </a:t>
            </a:r>
            <a:r>
              <a:rPr lang="en-GB" dirty="0" smtClean="0"/>
              <a:t>Currencies</a:t>
            </a:r>
          </a:p>
          <a:p>
            <a:pPr lvl="1">
              <a:buFont typeface="Wingdings" pitchFamily="2" charset="2"/>
              <a:buChar char="ü"/>
            </a:pPr>
            <a:r>
              <a:rPr lang="es-ES_tradnl" dirty="0" err="1" smtClean="0"/>
              <a:t>Where</a:t>
            </a:r>
            <a:r>
              <a:rPr lang="es-ES_tradnl" dirty="0" smtClean="0"/>
              <a:t> </a:t>
            </a:r>
            <a:r>
              <a:rPr lang="es-ES_tradnl" dirty="0" err="1" smtClean="0"/>
              <a:t>payments</a:t>
            </a:r>
            <a:r>
              <a:rPr lang="es-ES_tradnl" dirty="0" smtClean="0"/>
              <a:t> are </a:t>
            </a:r>
            <a:r>
              <a:rPr lang="es-ES_tradnl" dirty="0" err="1" smtClean="0"/>
              <a:t>made</a:t>
            </a:r>
            <a:r>
              <a:rPr lang="es-ES_tradnl" dirty="0" smtClean="0"/>
              <a:t> in </a:t>
            </a:r>
            <a:r>
              <a:rPr lang="es-ES_tradnl" dirty="0" err="1" smtClean="0"/>
              <a:t>currencies</a:t>
            </a:r>
            <a:r>
              <a:rPr lang="es-ES_tradnl" dirty="0" smtClean="0"/>
              <a:t> other </a:t>
            </a:r>
            <a:r>
              <a:rPr lang="es-ES_tradnl" dirty="0" err="1" smtClean="0"/>
              <a:t>than</a:t>
            </a:r>
            <a:r>
              <a:rPr lang="es-ES_tradnl" dirty="0" smtClean="0"/>
              <a:t> </a:t>
            </a:r>
            <a:r>
              <a:rPr lang="es-ES_tradnl" dirty="0" err="1" smtClean="0"/>
              <a:t>Ethiopian</a:t>
            </a:r>
            <a:r>
              <a:rPr lang="es-ES_tradnl" dirty="0" smtClean="0"/>
              <a:t> </a:t>
            </a:r>
            <a:r>
              <a:rPr lang="es-ES_tradnl" dirty="0" err="1" smtClean="0"/>
              <a:t>Birr</a:t>
            </a:r>
            <a:r>
              <a:rPr lang="es-ES_tradnl" dirty="0" smtClean="0"/>
              <a:t>, the </a:t>
            </a:r>
            <a:r>
              <a:rPr lang="es-ES_tradnl" dirty="0" err="1" smtClean="0"/>
              <a:t>exchange</a:t>
            </a:r>
            <a:r>
              <a:rPr lang="es-ES_tradnl" dirty="0" smtClean="0"/>
              <a:t> rates </a:t>
            </a:r>
            <a:r>
              <a:rPr lang="es-ES_tradnl" dirty="0" err="1" smtClean="0"/>
              <a:t>used</a:t>
            </a:r>
            <a:r>
              <a:rPr lang="es-ES_tradnl" dirty="0" smtClean="0"/>
              <a:t> for </a:t>
            </a:r>
            <a:r>
              <a:rPr lang="es-ES_tradnl" dirty="0" err="1" smtClean="0"/>
              <a:t>calculating</a:t>
            </a:r>
            <a:r>
              <a:rPr lang="es-ES_tradnl" dirty="0" smtClean="0"/>
              <a:t> the </a:t>
            </a:r>
            <a:r>
              <a:rPr lang="es-ES_tradnl" dirty="0" err="1" smtClean="0"/>
              <a:t>amounts</a:t>
            </a:r>
            <a:r>
              <a:rPr lang="es-ES_tradnl" dirty="0" smtClean="0"/>
              <a:t> to </a:t>
            </a:r>
            <a:r>
              <a:rPr lang="es-ES_tradnl" dirty="0" err="1" smtClean="0"/>
              <a:t>be</a:t>
            </a:r>
            <a:r>
              <a:rPr lang="es-ES_tradnl" dirty="0" smtClean="0"/>
              <a:t> </a:t>
            </a:r>
            <a:r>
              <a:rPr lang="es-ES_tradnl" dirty="0" err="1" smtClean="0"/>
              <a:t>paid</a:t>
            </a:r>
            <a:r>
              <a:rPr lang="es-ES_tradnl" dirty="0" smtClean="0"/>
              <a:t> shall </a:t>
            </a:r>
            <a:r>
              <a:rPr lang="es-ES_tradnl" dirty="0" err="1" smtClean="0"/>
              <a:t>be</a:t>
            </a:r>
            <a:r>
              <a:rPr lang="es-ES_tradnl" dirty="0" smtClean="0"/>
              <a:t> the </a:t>
            </a:r>
            <a:r>
              <a:rPr lang="es-ES_tradnl" dirty="0" err="1" smtClean="0"/>
              <a:t>exchange</a:t>
            </a:r>
            <a:r>
              <a:rPr lang="es-ES_tradnl" dirty="0" smtClean="0"/>
              <a:t> rates stated in the Contractor’s </a:t>
            </a:r>
            <a:r>
              <a:rPr lang="es-ES_tradnl" dirty="0" err="1" smtClean="0"/>
              <a:t>Bid</a:t>
            </a:r>
            <a:r>
              <a:rPr lang="es-ES_tradnl" dirty="0" smtClean="0"/>
              <a:t>.</a:t>
            </a:r>
            <a:endParaRPr lang="en-US" dirty="0"/>
          </a:p>
        </p:txBody>
      </p:sp>
      <p:sp>
        <p:nvSpPr>
          <p:cNvPr id="4" name="Slide Number Placeholder 3"/>
          <p:cNvSpPr>
            <a:spLocks noGrp="1"/>
          </p:cNvSpPr>
          <p:nvPr>
            <p:ph type="sldNum" sz="quarter" idx="12"/>
          </p:nvPr>
        </p:nvSpPr>
        <p:spPr/>
        <p:txBody>
          <a:bodyPr/>
          <a:lstStyle/>
          <a:p>
            <a:fld id="{6C254859-A5BC-483F-B1E5-F8AC4B58FE1F}"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TotalTime>
  <Words>973</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Apex</vt:lpstr>
      <vt:lpstr>Equation</vt:lpstr>
      <vt:lpstr>Chapter-Five </vt:lpstr>
      <vt:lpstr>Introduction</vt:lpstr>
      <vt:lpstr>Cost Control</vt:lpstr>
      <vt:lpstr>…Continued</vt:lpstr>
      <vt:lpstr>…Continued</vt:lpstr>
      <vt:lpstr>…Continued</vt:lpstr>
      <vt:lpstr>…Continued</vt:lpstr>
      <vt:lpstr>…Continued</vt:lpstr>
      <vt:lpstr>…Continued</vt:lpstr>
      <vt:lpstr>…Continued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Chapter-Five </dc:title>
  <dc:creator>toshiba</dc:creator>
  <cp:lastModifiedBy>Inspiron 5567</cp:lastModifiedBy>
  <cp:revision>4</cp:revision>
  <dcterms:created xsi:type="dcterms:W3CDTF">2012-03-25T18:18:43Z</dcterms:created>
  <dcterms:modified xsi:type="dcterms:W3CDTF">2020-05-26T08:46:36Z</dcterms:modified>
</cp:coreProperties>
</file>