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7"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70E2A8-02CA-4078-B252-1ECE5995238C}" type="datetimeFigureOut">
              <a:rPr lang="en-US" smtClean="0"/>
              <a:pPr/>
              <a:t>5/26/2020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161A41-B056-4EFC-9728-4A08A002CC1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11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C80EAB-4E05-41E1-A483-AC19D51346BE}" type="slidenum">
              <a:rPr lang="en-US" smtClean="0"/>
              <a:pPr fontAlgn="base">
                <a:spcBef>
                  <a:spcPct val="0"/>
                </a:spcBef>
                <a:spcAft>
                  <a:spcPct val="0"/>
                </a:spcAft>
              </a:pPr>
              <a:t>1</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959CA8-A8E9-422E-BC6A-6A6C4932F00A}" type="slidenum">
              <a:rPr lang="en-US" smtClean="0"/>
              <a:pPr fontAlgn="base">
                <a:spcBef>
                  <a:spcPct val="0"/>
                </a:spcBef>
                <a:spcAft>
                  <a:spcPct val="0"/>
                </a:spcAft>
              </a:pPr>
              <a:t>27</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p:spPr>
      </p:sp>
      <p:sp>
        <p:nvSpPr>
          <p:cNvPr id="1310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310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C4DAEC-725F-4F03-86E4-3E6FB11A7674}" type="slidenum">
              <a:rPr lang="en-US" smtClean="0"/>
              <a:pPr fontAlgn="base">
                <a:spcBef>
                  <a:spcPct val="0"/>
                </a:spcBef>
                <a:spcAft>
                  <a:spcPct val="0"/>
                </a:spcAft>
              </a:pPr>
              <a:t>28</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32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C3A7C1-D10D-46EB-9E01-2BB20D4083F6}" type="slidenum">
              <a:rPr lang="en-US" smtClean="0"/>
              <a:pPr fontAlgn="base">
                <a:spcBef>
                  <a:spcPct val="0"/>
                </a:spcBef>
                <a:spcAft>
                  <a:spcPct val="0"/>
                </a:spcAft>
              </a:pPr>
              <a:t>29</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341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0DA0A6-153D-4769-B7C7-98D67BB08DB1}" type="slidenum">
              <a:rPr lang="en-US" smtClean="0"/>
              <a:pPr fontAlgn="base">
                <a:spcBef>
                  <a:spcPct val="0"/>
                </a:spcBef>
                <a:spcAft>
                  <a:spcPct val="0"/>
                </a:spcAft>
              </a:pPr>
              <a:t>30</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36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23636A-01CC-4F96-82EB-963F3A37A73C}" type="slidenum">
              <a:rPr lang="en-US" smtClean="0"/>
              <a:pPr fontAlgn="base">
                <a:spcBef>
                  <a:spcPct val="0"/>
                </a:spcBef>
                <a:spcAft>
                  <a:spcPct val="0"/>
                </a:spcAft>
              </a:pPr>
              <a:t>31</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8DC044-ED69-41D6-BD78-0F9DA165E045}" type="slidenum">
              <a:rPr lang="en-US" smtClean="0"/>
              <a:pPr fontAlgn="base">
                <a:spcBef>
                  <a:spcPct val="0"/>
                </a:spcBef>
                <a:spcAft>
                  <a:spcPct val="0"/>
                </a:spcAft>
              </a:pPr>
              <a:t>2</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136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7AE41CC-422F-49DC-BD0A-C0BEFC3C54B9}" type="slidenum">
              <a:rPr lang="en-US" smtClean="0"/>
              <a:pPr fontAlgn="base">
                <a:spcBef>
                  <a:spcPct val="0"/>
                </a:spcBef>
                <a:spcAft>
                  <a:spcPct val="0"/>
                </a:spcAft>
              </a:pPr>
              <a:t>3</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146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D9DC0D-A776-4671-96DB-1FC22773F74B}" type="slidenum">
              <a:rPr lang="en-US" smtClean="0"/>
              <a:pPr fontAlgn="base">
                <a:spcBef>
                  <a:spcPct val="0"/>
                </a:spcBef>
                <a:spcAft>
                  <a:spcPct val="0"/>
                </a:spcAft>
              </a:pPr>
              <a:t>4</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A7DB7B-75C9-4C7D-B660-506A9C81D3F1}" type="slidenum">
              <a:rPr lang="en-US" smtClean="0"/>
              <a:pPr fontAlgn="base">
                <a:spcBef>
                  <a:spcPct val="0"/>
                </a:spcBef>
                <a:spcAft>
                  <a:spcPct val="0"/>
                </a:spcAft>
              </a:pPr>
              <a:t>17</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p:spPr>
      </p:sp>
      <p:sp>
        <p:nvSpPr>
          <p:cNvPr id="1249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249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D19BCAE-CB18-44E4-8EC2-1DD5449DFAB6}" type="slidenum">
              <a:rPr lang="en-US" smtClean="0"/>
              <a:pPr fontAlgn="base">
                <a:spcBef>
                  <a:spcPct val="0"/>
                </a:spcBef>
                <a:spcAft>
                  <a:spcPct val="0"/>
                </a:spcAft>
              </a:pPr>
              <a:t>19</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BC1D78-DD7F-4A53-A84B-48D230370220}" type="slidenum">
              <a:rPr lang="en-US" smtClean="0"/>
              <a:pPr fontAlgn="base">
                <a:spcBef>
                  <a:spcPct val="0"/>
                </a:spcBef>
                <a:spcAft>
                  <a:spcPct val="0"/>
                </a:spcAft>
              </a:pPr>
              <a:t>21</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167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33F0CC-7E2E-4B0D-AE8F-B833B4782CFF}" type="slidenum">
              <a:rPr lang="en-US" smtClean="0"/>
              <a:pPr fontAlgn="base">
                <a:spcBef>
                  <a:spcPct val="0"/>
                </a:spcBef>
                <a:spcAft>
                  <a:spcPct val="0"/>
                </a:spcAft>
              </a:pPr>
              <a:t>22</a:t>
            </a:fld>
            <a:endParaRPr lang="en-US" dirty="0" smtClean="0"/>
          </a:p>
        </p:txBody>
      </p:sp>
      <p:sp>
        <p:nvSpPr>
          <p:cNvPr id="5" name="Footer Placeholder 4"/>
          <p:cNvSpPr>
            <a:spLocks noGrp="1"/>
          </p:cNvSpPr>
          <p:nvPr>
            <p:ph type="ftr" sz="quarter" idx="10"/>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41A9560-9B5D-4C1D-88E5-E10CE03C5E93}" type="datetimeFigureOut">
              <a:rPr lang="en-US" smtClean="0"/>
              <a:pPr/>
              <a:t>5/26/2020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53D221E-6460-4F8B-8803-6FFD438A483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1A9560-9B5D-4C1D-88E5-E10CE03C5E93}"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D221E-6460-4F8B-8803-6FFD438A48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1A9560-9B5D-4C1D-88E5-E10CE03C5E93}"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D221E-6460-4F8B-8803-6FFD438A48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41A9560-9B5D-4C1D-88E5-E10CE03C5E93}" type="datetimeFigureOut">
              <a:rPr lang="en-US" smtClean="0"/>
              <a:pPr/>
              <a:t>5/26/2020</a:t>
            </a:fld>
            <a:endParaRPr lang="en-US"/>
          </a:p>
        </p:txBody>
      </p:sp>
      <p:sp>
        <p:nvSpPr>
          <p:cNvPr id="9" name="Slide Number Placeholder 8"/>
          <p:cNvSpPr>
            <a:spLocks noGrp="1"/>
          </p:cNvSpPr>
          <p:nvPr>
            <p:ph type="sldNum" sz="quarter" idx="15"/>
          </p:nvPr>
        </p:nvSpPr>
        <p:spPr/>
        <p:txBody>
          <a:bodyPr rtlCol="0"/>
          <a:lstStyle/>
          <a:p>
            <a:fld id="{653D221E-6460-4F8B-8803-6FFD438A4834}"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41A9560-9B5D-4C1D-88E5-E10CE03C5E93}" type="datetimeFigureOut">
              <a:rPr lang="en-US" smtClean="0"/>
              <a:pPr/>
              <a:t>5/26/2020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53D221E-6460-4F8B-8803-6FFD438A483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1A9560-9B5D-4C1D-88E5-E10CE03C5E93}"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D221E-6460-4F8B-8803-6FFD438A4834}"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41A9560-9B5D-4C1D-88E5-E10CE03C5E93}" type="datetimeFigureOut">
              <a:rPr lang="en-US" smtClean="0"/>
              <a:pPr/>
              <a:t>5/26/2020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3D221E-6460-4F8B-8803-6FFD438A4834}"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41A9560-9B5D-4C1D-88E5-E10CE03C5E93}" type="datetimeFigureOut">
              <a:rPr lang="en-US" smtClean="0"/>
              <a:pPr/>
              <a:t>5/26/2020</a:t>
            </a:fld>
            <a:endParaRPr lang="en-US"/>
          </a:p>
        </p:txBody>
      </p:sp>
      <p:sp>
        <p:nvSpPr>
          <p:cNvPr id="7" name="Slide Number Placeholder 6"/>
          <p:cNvSpPr>
            <a:spLocks noGrp="1"/>
          </p:cNvSpPr>
          <p:nvPr>
            <p:ph type="sldNum" sz="quarter" idx="11"/>
          </p:nvPr>
        </p:nvSpPr>
        <p:spPr/>
        <p:txBody>
          <a:bodyPr rtlCol="0"/>
          <a:lstStyle/>
          <a:p>
            <a:fld id="{653D221E-6460-4F8B-8803-6FFD438A4834}"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1A9560-9B5D-4C1D-88E5-E10CE03C5E93}" type="datetimeFigureOut">
              <a:rPr lang="en-US" smtClean="0"/>
              <a:pPr/>
              <a:t>5/26/2020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3D221E-6460-4F8B-8803-6FFD438A48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41A9560-9B5D-4C1D-88E5-E10CE03C5E93}" type="datetimeFigureOut">
              <a:rPr lang="en-US" smtClean="0"/>
              <a:pPr/>
              <a:t>5/26/2020</a:t>
            </a:fld>
            <a:endParaRPr lang="en-US"/>
          </a:p>
        </p:txBody>
      </p:sp>
      <p:sp>
        <p:nvSpPr>
          <p:cNvPr id="22" name="Slide Number Placeholder 21"/>
          <p:cNvSpPr>
            <a:spLocks noGrp="1"/>
          </p:cNvSpPr>
          <p:nvPr>
            <p:ph type="sldNum" sz="quarter" idx="15"/>
          </p:nvPr>
        </p:nvSpPr>
        <p:spPr/>
        <p:txBody>
          <a:bodyPr rtlCol="0"/>
          <a:lstStyle/>
          <a:p>
            <a:fld id="{653D221E-6460-4F8B-8803-6FFD438A4834}"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41A9560-9B5D-4C1D-88E5-E10CE03C5E93}" type="datetimeFigureOut">
              <a:rPr lang="en-US" smtClean="0"/>
              <a:pPr/>
              <a:t>5/26/2020</a:t>
            </a:fld>
            <a:endParaRPr lang="en-US"/>
          </a:p>
        </p:txBody>
      </p:sp>
      <p:sp>
        <p:nvSpPr>
          <p:cNvPr id="18" name="Slide Number Placeholder 17"/>
          <p:cNvSpPr>
            <a:spLocks noGrp="1"/>
          </p:cNvSpPr>
          <p:nvPr>
            <p:ph type="sldNum" sz="quarter" idx="11"/>
          </p:nvPr>
        </p:nvSpPr>
        <p:spPr/>
        <p:txBody>
          <a:bodyPr rtlCol="0"/>
          <a:lstStyle/>
          <a:p>
            <a:fld id="{653D221E-6460-4F8B-8803-6FFD438A4834}"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1A9560-9B5D-4C1D-88E5-E10CE03C5E93}" type="datetimeFigureOut">
              <a:rPr lang="en-US" smtClean="0"/>
              <a:pPr/>
              <a:t>5/26/2020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53D221E-6460-4F8B-8803-6FFD438A48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47800"/>
          </a:xfrm>
          <a:extLst>
            <a:ext uri="{909E8E84-426E-40DD-AFC4-6F175D3DCCD1}">
              <a14:hiddenFill xmlns:a14="http://schemas.microsoft.com/office/drawing/2010/main" xmlns="">
                <a:solidFill>
                  <a:srgbClr xmlns:mc="http://schemas.openxmlformats.org/markup-compatibility/2006" val="FFFFFF" mc:Ignorable=""/>
                </a:solidFill>
              </a14:hiddenFill>
            </a:ext>
            <a:ext uri="{91240B29-F687-4F45-9708-019B960494DF}">
              <a14:hiddenLine xmlns:a14="http://schemas.microsoft.com/office/drawing/2010/main" xmlns="" w="9525">
                <a:solidFill>
                  <a:srgbClr xmlns:mc="http://schemas.openxmlformats.org/markup-compatibility/2006" val="000000" mc:Ignorable=""/>
                </a:solidFill>
                <a:miter lim="800000"/>
                <a:headEnd/>
                <a:tailEnd/>
              </a14:hiddenLine>
            </a:ext>
          </a:extLst>
        </p:spPr>
        <p:txBody>
          <a:bodyPr>
            <a:noAutofit/>
          </a:bodyPr>
          <a:lstStyle/>
          <a:p>
            <a:pPr algn="ctr" eaLnBrk="1" fontAlgn="auto" hangingPunct="1">
              <a:spcAft>
                <a:spcPts val="0"/>
              </a:spcAft>
              <a:defRPr/>
            </a:pPr>
            <a:r>
              <a:rPr lang="en-US" sz="3200" dirty="0" smtClean="0"/>
              <a:t>Chapter  Two</a:t>
            </a:r>
            <a:br>
              <a:rPr lang="en-US" sz="3200" dirty="0" smtClean="0"/>
            </a:br>
            <a:r>
              <a:rPr lang="en-US" sz="3200" dirty="0" smtClean="0"/>
              <a:t>Bidding Procedures and Contract Types</a:t>
            </a:r>
            <a:endParaRPr lang="en-US" sz="3200" dirty="0"/>
          </a:p>
        </p:txBody>
      </p:sp>
      <p:sp>
        <p:nvSpPr>
          <p:cNvPr id="8195" name="Subtitle 2"/>
          <p:cNvSpPr>
            <a:spLocks noGrp="1"/>
          </p:cNvSpPr>
          <p:nvPr>
            <p:ph type="subTitle" idx="1"/>
          </p:nvPr>
        </p:nvSpPr>
        <p:spPr>
          <a:xfrm>
            <a:off x="0" y="1447800"/>
            <a:ext cx="9144000" cy="5410200"/>
          </a:xfrm>
        </p:spPr>
        <p:txBody>
          <a:bodyPr>
            <a:normAutofit/>
          </a:bodyPr>
          <a:lstStyle/>
          <a:p>
            <a:pPr marR="0" algn="l" eaLnBrk="1" hangingPunct="1"/>
            <a:endParaRPr lang="en-US" sz="2800" dirty="0" smtClean="0"/>
          </a:p>
          <a:p>
            <a:pPr marR="0" algn="l" eaLnBrk="1" hangingPunct="1"/>
            <a:r>
              <a:rPr lang="en-US" sz="2800" dirty="0" smtClean="0"/>
              <a:t>Learning Objectives: </a:t>
            </a:r>
          </a:p>
          <a:p>
            <a:pPr marR="0" algn="l" eaLnBrk="1" hangingPunct="1"/>
            <a:r>
              <a:rPr lang="en-US" sz="2800" dirty="0" smtClean="0"/>
              <a:t> At the end of this Chapter , students should be able to:</a:t>
            </a:r>
          </a:p>
          <a:p>
            <a:pPr lvl="1" algn="l">
              <a:buFont typeface="Wingdings" pitchFamily="2" charset="2"/>
              <a:buChar char="ü"/>
            </a:pPr>
            <a:r>
              <a:rPr lang="en-US" dirty="0" smtClean="0"/>
              <a:t>Explain the bidding procedures for engineering works and service contract</a:t>
            </a:r>
          </a:p>
          <a:p>
            <a:pPr lvl="1" algn="l">
              <a:buFont typeface="Wingdings" pitchFamily="2" charset="2"/>
              <a:buChar char="ü"/>
            </a:pPr>
            <a:r>
              <a:rPr lang="en-US" dirty="0" smtClean="0"/>
              <a:t>Mention the different types of tendering </a:t>
            </a:r>
          </a:p>
          <a:p>
            <a:pPr lvl="1" algn="l">
              <a:buFont typeface="Wingdings" pitchFamily="2" charset="2"/>
              <a:buChar char="ü"/>
            </a:pPr>
            <a:r>
              <a:rPr lang="en-US" dirty="0" smtClean="0"/>
              <a:t>List the different types of service and works contract.</a:t>
            </a:r>
          </a:p>
          <a:p>
            <a:pPr lvl="1" algn="l">
              <a:buFont typeface="Wingdings" pitchFamily="2" charset="2"/>
              <a:buChar char="ü"/>
            </a:pPr>
            <a:r>
              <a:rPr lang="en-US" dirty="0" smtClean="0"/>
              <a:t>Understand the major components of contract document</a:t>
            </a:r>
          </a:p>
          <a:p>
            <a:pPr marR="0" algn="l" eaLnBrk="1" hangingPunct="1">
              <a:buFont typeface="Wingdings" pitchFamily="2" charset="2"/>
              <a:buChar char="ü"/>
            </a:pPr>
            <a:endParaRPr lang="en-US" sz="3200" dirty="0" smtClean="0"/>
          </a:p>
          <a:p>
            <a:pPr marR="0" algn="l" eaLnBrk="1" hangingPunct="1">
              <a:buFont typeface="Wingdings" pitchFamily="2" charset="2"/>
              <a:buChar char="ü"/>
            </a:pPr>
            <a:endParaRPr lang="en-US" sz="3200" dirty="0" smtClean="0"/>
          </a:p>
          <a:p>
            <a:pPr marR="0" algn="l" eaLnBrk="1" hangingPunct="1">
              <a:buFont typeface="Wingdings" pitchFamily="2" charset="2"/>
              <a:buChar char="ü"/>
            </a:pPr>
            <a:endParaRPr lang="en-US" sz="3200"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066800"/>
          </a:xfrm>
        </p:spPr>
        <p:txBody>
          <a:bodyPr>
            <a:normAutofit/>
          </a:bodyPr>
          <a:lstStyle/>
          <a:p>
            <a:r>
              <a:rPr lang="en-GB" dirty="0" smtClean="0"/>
              <a:t>Bidding Period and Receipt of Proposals</a:t>
            </a:r>
            <a:endParaRPr lang="en-US" dirty="0"/>
          </a:p>
        </p:txBody>
      </p:sp>
      <p:sp>
        <p:nvSpPr>
          <p:cNvPr id="3" name="Content Placeholder 2"/>
          <p:cNvSpPr>
            <a:spLocks noGrp="1"/>
          </p:cNvSpPr>
          <p:nvPr>
            <p:ph sz="quarter" idx="1"/>
          </p:nvPr>
        </p:nvSpPr>
        <p:spPr>
          <a:xfrm>
            <a:off x="0" y="1524000"/>
            <a:ext cx="9144000" cy="5181600"/>
          </a:xfrm>
        </p:spPr>
        <p:txBody>
          <a:bodyPr>
            <a:normAutofit/>
          </a:bodyPr>
          <a:lstStyle/>
          <a:p>
            <a:pPr>
              <a:buFont typeface="Wingdings" pitchFamily="2" charset="2"/>
              <a:buChar char="q"/>
            </a:pPr>
            <a:r>
              <a:rPr lang="en-GB" dirty="0" smtClean="0"/>
              <a:t>The Bidder is responsible for proposal preparation and the submission of its proposal. During the bidding period, the Procuring Entity shall:</a:t>
            </a:r>
          </a:p>
          <a:p>
            <a:pPr lvl="1">
              <a:buFont typeface="Wingdings 2" pitchFamily="18" charset="2"/>
              <a:buChar char="P"/>
            </a:pPr>
            <a:r>
              <a:rPr lang="en-GB" dirty="0" smtClean="0"/>
              <a:t>Hold any pre bid meeting, if one is required, and issue minutes promptly;</a:t>
            </a:r>
            <a:endParaRPr lang="en-US" dirty="0" smtClean="0"/>
          </a:p>
          <a:p>
            <a:pPr lvl="1">
              <a:buFont typeface="Wingdings 2" pitchFamily="18" charset="2"/>
              <a:buChar char="P"/>
            </a:pPr>
            <a:r>
              <a:rPr lang="en-GB" dirty="0" smtClean="0"/>
              <a:t>Promptly respond to requests for clarifications from Bidders;</a:t>
            </a:r>
            <a:endParaRPr lang="en-US" dirty="0" smtClean="0"/>
          </a:p>
          <a:p>
            <a:pPr lvl="1">
              <a:buFont typeface="Wingdings 2" pitchFamily="18" charset="2"/>
              <a:buChar char="P"/>
            </a:pPr>
            <a:r>
              <a:rPr lang="en-GB" dirty="0" smtClean="0"/>
              <a:t>Issue amendments to the RFP if necessary;</a:t>
            </a:r>
            <a:endParaRPr lang="en-US" dirty="0" smtClean="0"/>
          </a:p>
          <a:p>
            <a:pPr lvl="1">
              <a:buFont typeface="Wingdings 2" pitchFamily="18" charset="2"/>
              <a:buChar char="P"/>
            </a:pPr>
            <a:r>
              <a:rPr lang="en-GB" dirty="0" smtClean="0"/>
              <a:t>Receive and record sealed proposals from Bidders or make a Bid Box available up to the deadline for proposal submission;</a:t>
            </a:r>
            <a:endParaRPr lang="en-US" dirty="0" smtClean="0"/>
          </a:p>
          <a:p>
            <a:pPr lvl="1">
              <a:buFont typeface="Wingdings 2" pitchFamily="18" charset="2"/>
              <a:buChar char="P"/>
            </a:pPr>
            <a:r>
              <a:rPr lang="en-GB" dirty="0" smtClean="0"/>
              <a:t>Close bidding at the precise date and time of the deadline and ensure that no late proposals are received;</a:t>
            </a:r>
            <a:endParaRPr lang="en-US" dirty="0" smtClean="0"/>
          </a:p>
          <a:p>
            <a:pPr lvl="1">
              <a:buFont typeface="Wingdings 2" pitchFamily="18" charset="2"/>
              <a:buChar char="P"/>
            </a:pPr>
            <a:r>
              <a:rPr lang="en-GB" dirty="0" smtClean="0"/>
              <a:t>Keep all proposals received secure until the time for proposal opening.</a:t>
            </a:r>
            <a:endParaRPr lang="en-US" dirty="0" smtClean="0"/>
          </a:p>
          <a:p>
            <a:pPr lvl="1">
              <a:buFont typeface="Wingdings" pitchFamily="2" charset="2"/>
              <a:buChar char="q"/>
            </a:pPr>
            <a:endParaRPr lang="en-US" dirty="0" smtClean="0"/>
          </a:p>
          <a:p>
            <a:endParaRPr lang="en-US" dirty="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066800"/>
          </a:xfrm>
        </p:spPr>
        <p:txBody>
          <a:bodyPr/>
          <a:lstStyle/>
          <a:p>
            <a:r>
              <a:rPr lang="en-GB" dirty="0" smtClean="0"/>
              <a:t>Proposal Opening</a:t>
            </a:r>
            <a:endParaRPr lang="en-US" dirty="0"/>
          </a:p>
        </p:txBody>
      </p:sp>
      <p:sp>
        <p:nvSpPr>
          <p:cNvPr id="3" name="Content Placeholder 2"/>
          <p:cNvSpPr>
            <a:spLocks noGrp="1"/>
          </p:cNvSpPr>
          <p:nvPr>
            <p:ph sz="quarter" idx="1"/>
          </p:nvPr>
        </p:nvSpPr>
        <p:spPr>
          <a:xfrm>
            <a:off x="0" y="1295400"/>
            <a:ext cx="9144000" cy="5562600"/>
          </a:xfrm>
        </p:spPr>
        <p:txBody>
          <a:bodyPr>
            <a:normAutofit/>
          </a:bodyPr>
          <a:lstStyle/>
          <a:p>
            <a:pPr>
              <a:buFont typeface="Wingdings" pitchFamily="2" charset="2"/>
              <a:buChar char="q"/>
            </a:pPr>
            <a:r>
              <a:rPr lang="en-GB" dirty="0" smtClean="0"/>
              <a:t>The Tender Committee is responsible for the Proposal Opening, which is a critical event in the procurement process. </a:t>
            </a:r>
          </a:p>
          <a:p>
            <a:pPr lvl="1">
              <a:buFont typeface="Wingdings" pitchFamily="2" charset="2"/>
              <a:buChar char="ü"/>
            </a:pPr>
            <a:r>
              <a:rPr lang="en-GB" dirty="0" smtClean="0"/>
              <a:t>Conduct the Proposal Opening strictly following the procedures specified in the ITB Sub-Clause 20 for all proposals received on or prior to the date and time of the proposal submission deadline. </a:t>
            </a:r>
          </a:p>
          <a:p>
            <a:pPr lvl="1">
              <a:buFont typeface="Wingdings" pitchFamily="2" charset="2"/>
              <a:buChar char="ü"/>
            </a:pPr>
            <a:r>
              <a:rPr lang="en-GB" dirty="0" smtClean="0"/>
              <a:t>Ensure that all proposals that were received on time </a:t>
            </a:r>
            <a:r>
              <a:rPr lang="en-GB" b="1" dirty="0" smtClean="0"/>
              <a:t>are accounted for, before starting</a:t>
            </a:r>
            <a:r>
              <a:rPr lang="en-GB" dirty="0" smtClean="0"/>
              <a:t> the Proposal Opening, as proposals that are not opened and read out at Proposal Opening shall not be further considered. </a:t>
            </a:r>
            <a:endParaRPr lang="en-US" dirty="0" smtClean="0"/>
          </a:p>
          <a:p>
            <a:pPr lvl="1">
              <a:buFont typeface="Wingdings" pitchFamily="2" charset="2"/>
              <a:buChar char="ü"/>
            </a:pPr>
            <a:r>
              <a:rPr lang="en-GB" dirty="0" smtClean="0"/>
              <a:t>Ensure that only technical proposals are opened and that financial proposals are kept sealed and removed to a secure place after the opening. </a:t>
            </a:r>
            <a:endParaRPr lang="en-US" dirty="0" smtClean="0"/>
          </a:p>
          <a:p>
            <a:pPr lvl="1">
              <a:buNone/>
            </a:pPr>
            <a:endParaRPr lang="en-US" dirty="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066800"/>
          </a:xfrm>
        </p:spPr>
        <p:txBody>
          <a:bodyPr/>
          <a:lstStyle/>
          <a:p>
            <a:pPr algn="r"/>
            <a:r>
              <a:rPr lang="en-US" dirty="0" smtClean="0"/>
              <a:t>…Continued</a:t>
            </a:r>
            <a:endParaRPr lang="en-US" dirty="0"/>
          </a:p>
        </p:txBody>
      </p:sp>
      <p:sp>
        <p:nvSpPr>
          <p:cNvPr id="3" name="Content Placeholder 2"/>
          <p:cNvSpPr>
            <a:spLocks noGrp="1"/>
          </p:cNvSpPr>
          <p:nvPr>
            <p:ph sz="quarter" idx="1"/>
          </p:nvPr>
        </p:nvSpPr>
        <p:spPr>
          <a:xfrm>
            <a:off x="0" y="1371600"/>
            <a:ext cx="9144000" cy="5486400"/>
          </a:xfrm>
        </p:spPr>
        <p:txBody>
          <a:bodyPr/>
          <a:lstStyle/>
          <a:p>
            <a:pPr>
              <a:buFont typeface="Wingdings" pitchFamily="2" charset="2"/>
              <a:buChar char="q"/>
            </a:pPr>
            <a:r>
              <a:rPr lang="en-GB" dirty="0" smtClean="0"/>
              <a:t>Agree before the Proposal Opening on the details to be read out</a:t>
            </a:r>
          </a:p>
          <a:p>
            <a:pPr>
              <a:buFont typeface="Wingdings" pitchFamily="2" charset="2"/>
              <a:buChar char="q"/>
            </a:pPr>
            <a:r>
              <a:rPr lang="en-GB" dirty="0" smtClean="0"/>
              <a:t>Not reject any proposal at Proposal Opening, except for late proposals received after the date and time of proposal submission deadline.</a:t>
            </a:r>
          </a:p>
          <a:p>
            <a:pPr>
              <a:buFont typeface="Wingdings" pitchFamily="2" charset="2"/>
              <a:buChar char="q"/>
            </a:pPr>
            <a:r>
              <a:rPr lang="en-GB" dirty="0" smtClean="0"/>
              <a:t>Examine the proposals at Proposal Opening in accordance with the provisions of ITB Sub-Clause 17 </a:t>
            </a:r>
            <a:endParaRPr lang="en-US" dirty="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algn="ctr"/>
            <a:r>
              <a:rPr lang="en-GB" dirty="0" smtClean="0"/>
              <a:t>Proposal Evaluation </a:t>
            </a:r>
            <a:endParaRPr lang="en-US" dirty="0"/>
          </a:p>
        </p:txBody>
      </p:sp>
      <p:sp>
        <p:nvSpPr>
          <p:cNvPr id="3" name="Content Placeholder 2"/>
          <p:cNvSpPr>
            <a:spLocks noGrp="1"/>
          </p:cNvSpPr>
          <p:nvPr>
            <p:ph sz="quarter" idx="1"/>
          </p:nvPr>
        </p:nvSpPr>
        <p:spPr>
          <a:xfrm>
            <a:off x="0" y="1676400"/>
            <a:ext cx="9144000" cy="5181600"/>
          </a:xfrm>
        </p:spPr>
        <p:txBody>
          <a:bodyPr>
            <a:normAutofit/>
          </a:bodyPr>
          <a:lstStyle/>
          <a:p>
            <a:pPr>
              <a:buFont typeface="Wingdings" pitchFamily="2" charset="2"/>
              <a:buChar char="q"/>
            </a:pPr>
            <a:r>
              <a:rPr lang="en-GB" dirty="0" smtClean="0"/>
              <a:t>For Consultancy services, proposal evaluation will be conducted in two stages and Tender Committee approval of the technical evaluation report must be obtained before opening financial proposals and conducting the financial evaluation.</a:t>
            </a:r>
          </a:p>
          <a:p>
            <a:pPr hangingPunct="0">
              <a:buFont typeface="Wingdings" pitchFamily="2" charset="2"/>
              <a:buChar char="q"/>
            </a:pPr>
            <a:r>
              <a:rPr lang="en-GB" dirty="0" smtClean="0"/>
              <a:t>The Tender Committee shall:</a:t>
            </a:r>
            <a:endParaRPr lang="en-US" dirty="0" smtClean="0"/>
          </a:p>
          <a:p>
            <a:pPr lvl="1" hangingPunct="0">
              <a:buFont typeface="Wingdings 2" pitchFamily="18" charset="2"/>
              <a:buChar char="P"/>
            </a:pPr>
            <a:r>
              <a:rPr lang="en-GB" dirty="0" smtClean="0"/>
              <a:t>Maintain the evaluation process strictly confidential</a:t>
            </a:r>
            <a:endParaRPr lang="en-US" dirty="0" smtClean="0"/>
          </a:p>
          <a:p>
            <a:pPr lvl="1" hangingPunct="0">
              <a:buFont typeface="Wingdings 2" pitchFamily="18" charset="2"/>
              <a:buChar char="P"/>
            </a:pPr>
            <a:r>
              <a:rPr lang="en-GB" dirty="0" smtClean="0"/>
              <a:t>Reject any attempts or pressures to distort the outcome of the evaluation, including fraud and corruption</a:t>
            </a:r>
            <a:endParaRPr lang="en-US" dirty="0" smtClean="0"/>
          </a:p>
          <a:p>
            <a:pPr>
              <a:buFont typeface="Wingdings" pitchFamily="2" charset="2"/>
              <a:buChar char="q"/>
            </a:pPr>
            <a:endParaRPr lang="en-US" dirty="0" smtClean="0"/>
          </a:p>
          <a:p>
            <a:endParaRPr lang="en-US" dirty="0"/>
          </a:p>
        </p:txBody>
      </p:sp>
      <p:sp>
        <p:nvSpPr>
          <p:cNvPr id="4" name="Slide Number Placeholder 3"/>
          <p:cNvSpPr>
            <a:spLocks noGrp="1"/>
          </p:cNvSpPr>
          <p:nvPr>
            <p:ph type="sldNum" sz="quarter" idx="15"/>
          </p:nvPr>
        </p:nvSpPr>
        <p:spPr/>
        <p:txBody>
          <a:bodyPr/>
          <a:lstStyle/>
          <a:p>
            <a:fld id="{6C254859-A5BC-483F-B1E5-F8AC4B58FE1F}"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pPr algn="r"/>
            <a:r>
              <a:rPr lang="en-US" dirty="0" smtClean="0"/>
              <a:t>…Continued</a:t>
            </a:r>
            <a:endParaRPr lang="en-US" dirty="0"/>
          </a:p>
        </p:txBody>
      </p:sp>
      <p:sp>
        <p:nvSpPr>
          <p:cNvPr id="3" name="Content Placeholder 2"/>
          <p:cNvSpPr>
            <a:spLocks noGrp="1"/>
          </p:cNvSpPr>
          <p:nvPr>
            <p:ph sz="quarter" idx="1"/>
          </p:nvPr>
        </p:nvSpPr>
        <p:spPr>
          <a:xfrm>
            <a:off x="0" y="1600200"/>
            <a:ext cx="9144000" cy="4974336"/>
          </a:xfrm>
        </p:spPr>
        <p:txBody>
          <a:bodyPr/>
          <a:lstStyle/>
          <a:p>
            <a:pPr lvl="1">
              <a:buFont typeface="Wingdings" pitchFamily="2" charset="2"/>
              <a:buChar char="ü"/>
            </a:pPr>
            <a:r>
              <a:rPr lang="en-GB" dirty="0" smtClean="0"/>
              <a:t>Strictly apply only and all of the evaluation criteria specified in the RFP to determine the proposals which proceed to the financial evaluation and subsequently to make a recommendation for award of contract to the Tender Committee.</a:t>
            </a:r>
          </a:p>
          <a:p>
            <a:pPr>
              <a:buFont typeface="Wingdings" pitchFamily="2" charset="2"/>
              <a:buChar char="q"/>
            </a:pPr>
            <a:r>
              <a:rPr lang="en-GB" dirty="0" smtClean="0"/>
              <a:t>For consultancy services, negotiations are often held with the recommended Bidder, to finalise all technical details, prior to placing the contract. </a:t>
            </a:r>
            <a:endParaRPr lang="en-US" dirty="0" smtClean="0"/>
          </a:p>
          <a:p>
            <a:endParaRPr lang="en-US" dirty="0"/>
          </a:p>
        </p:txBody>
      </p:sp>
      <p:sp>
        <p:nvSpPr>
          <p:cNvPr id="4" name="Slide Number Placeholder 3"/>
          <p:cNvSpPr>
            <a:spLocks noGrp="1"/>
          </p:cNvSpPr>
          <p:nvPr>
            <p:ph type="sldNum" sz="quarter" idx="15"/>
          </p:nvPr>
        </p:nvSpPr>
        <p:spPr/>
        <p:txBody>
          <a:bodyPr/>
          <a:lstStyle/>
          <a:p>
            <a:fld id="{6C254859-A5BC-483F-B1E5-F8AC4B58FE1F}"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fontScale="90000"/>
          </a:bodyPr>
          <a:lstStyle/>
          <a:p>
            <a:r>
              <a:rPr lang="en-US" b="1" dirty="0" smtClean="0"/>
              <a:t/>
            </a:r>
            <a:br>
              <a:rPr lang="en-US" b="1" dirty="0" smtClean="0"/>
            </a:br>
            <a:r>
              <a:rPr lang="en-GB" sz="5400" b="1" dirty="0" smtClean="0"/>
              <a:t> </a:t>
            </a:r>
            <a:br>
              <a:rPr lang="en-GB" sz="5400" b="1" dirty="0" smtClean="0"/>
            </a:br>
            <a:r>
              <a:rPr lang="en-GB" sz="5400" b="1" dirty="0" smtClean="0"/>
              <a:t/>
            </a:r>
            <a:br>
              <a:rPr lang="en-GB" sz="5400" b="1" dirty="0" smtClean="0"/>
            </a:br>
            <a:r>
              <a:rPr lang="en-GB" sz="5300" b="1" dirty="0" smtClean="0"/>
              <a:t>Bid Acceptance and Contract Award </a:t>
            </a:r>
            <a:endParaRPr lang="en-US" dirty="0"/>
          </a:p>
        </p:txBody>
      </p:sp>
      <p:sp>
        <p:nvSpPr>
          <p:cNvPr id="3" name="Content Placeholder 2"/>
          <p:cNvSpPr>
            <a:spLocks noGrp="1"/>
          </p:cNvSpPr>
          <p:nvPr>
            <p:ph sz="quarter" idx="1"/>
          </p:nvPr>
        </p:nvSpPr>
        <p:spPr>
          <a:xfrm>
            <a:off x="0" y="1447800"/>
            <a:ext cx="9144000" cy="5126736"/>
          </a:xfrm>
        </p:spPr>
        <p:txBody>
          <a:bodyPr>
            <a:normAutofit/>
          </a:bodyPr>
          <a:lstStyle/>
          <a:p>
            <a:pPr>
              <a:buFont typeface="Wingdings" pitchFamily="2" charset="2"/>
              <a:buChar char="q"/>
            </a:pPr>
            <a:r>
              <a:rPr lang="en-GB" dirty="0" smtClean="0"/>
              <a:t>The following procedure is required for bid acceptance and award of the contract</a:t>
            </a:r>
            <a:endParaRPr lang="en-US" dirty="0" smtClean="0"/>
          </a:p>
          <a:p>
            <a:pPr lvl="1">
              <a:buFont typeface="Wingdings" pitchFamily="2" charset="2"/>
              <a:buChar char="ü"/>
            </a:pPr>
            <a:r>
              <a:rPr lang="en-GB" dirty="0" smtClean="0"/>
              <a:t>The head of the Procuring Entity makes a contract award decision.</a:t>
            </a:r>
            <a:endParaRPr lang="en-US" dirty="0" smtClean="0"/>
          </a:p>
          <a:p>
            <a:pPr lvl="1">
              <a:buFont typeface="Wingdings" pitchFamily="2" charset="2"/>
              <a:buChar char="ü"/>
            </a:pPr>
            <a:r>
              <a:rPr lang="en-GB" dirty="0" smtClean="0"/>
              <a:t>The Procuring Entity notifies all Bidders of the results of the evaluation.</a:t>
            </a:r>
          </a:p>
          <a:p>
            <a:pPr lvl="1">
              <a:buFont typeface="Wingdings 2" pitchFamily="18" charset="2"/>
              <a:buChar char="P"/>
            </a:pPr>
            <a:r>
              <a:rPr lang="en-GB" dirty="0" smtClean="0"/>
              <a:t>After a period of five working days, if no complaint has been received by the Procuring Entity, the PE awards the contract by either issuing a Letter of Acceptance to the successful bidder or signing a contract (which is often done following the successful conclusion of any negotiations). </a:t>
            </a:r>
            <a:endParaRPr lang="en-US" dirty="0" smtClean="0"/>
          </a:p>
          <a:p>
            <a:pPr lvl="1">
              <a:buFont typeface="Wingdings 2" pitchFamily="18" charset="2"/>
              <a:buChar char="P"/>
            </a:pPr>
            <a:r>
              <a:rPr lang="en-GB" dirty="0" smtClean="0"/>
              <a:t>Where a Letter of Acceptance is issued, the contract will be confirmed by issue of a full conformed Contract Document. </a:t>
            </a:r>
            <a:endParaRPr lang="en-US" dirty="0" smtClean="0"/>
          </a:p>
          <a:p>
            <a:pPr lvl="1">
              <a:buFont typeface="Wingdings" pitchFamily="2" charset="2"/>
              <a:buChar char="ü"/>
            </a:pPr>
            <a:endParaRPr lang="en-US" dirty="0" smtClean="0"/>
          </a:p>
          <a:p>
            <a:endParaRPr lang="en-US" dirty="0"/>
          </a:p>
        </p:txBody>
      </p:sp>
      <p:sp>
        <p:nvSpPr>
          <p:cNvPr id="4" name="Slide Number Placeholder 3"/>
          <p:cNvSpPr>
            <a:spLocks noGrp="1"/>
          </p:cNvSpPr>
          <p:nvPr>
            <p:ph type="sldNum" sz="quarter" idx="15"/>
          </p:nvPr>
        </p:nvSpPr>
        <p:spPr/>
        <p:txBody>
          <a:bodyPr/>
          <a:lstStyle/>
          <a:p>
            <a:fld id="{6C254859-A5BC-483F-B1E5-F8AC4B58FE1F}"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371600"/>
          </a:xfrm>
        </p:spPr>
        <p:txBody>
          <a:bodyPr>
            <a:normAutofit/>
          </a:bodyPr>
          <a:lstStyle/>
          <a:p>
            <a:r>
              <a:rPr lang="en-US" sz="3200" dirty="0" smtClean="0"/>
              <a:t>Summary of BP for Service Contract</a:t>
            </a:r>
            <a:endParaRPr lang="en-US" sz="3200" dirty="0"/>
          </a:p>
        </p:txBody>
      </p:sp>
      <p:sp>
        <p:nvSpPr>
          <p:cNvPr id="3" name="Content Placeholder 2"/>
          <p:cNvSpPr>
            <a:spLocks noGrp="1"/>
          </p:cNvSpPr>
          <p:nvPr>
            <p:ph sz="quarter" idx="1"/>
          </p:nvPr>
        </p:nvSpPr>
        <p:spPr>
          <a:xfrm>
            <a:off x="0" y="990600"/>
            <a:ext cx="9144000" cy="5867400"/>
          </a:xfrm>
        </p:spPr>
        <p:txBody>
          <a:bodyPr>
            <a:normAutofit/>
          </a:bodyPr>
          <a:lstStyle/>
          <a:p>
            <a:pPr>
              <a:buFont typeface="Wingdings" pitchFamily="2" charset="2"/>
              <a:buChar char="q"/>
            </a:pPr>
            <a:r>
              <a:rPr lang="en-US" dirty="0" smtClean="0"/>
              <a:t>Preparation of Terms of Reference (TOR)</a:t>
            </a:r>
          </a:p>
          <a:p>
            <a:pPr>
              <a:buFont typeface="Wingdings" pitchFamily="2" charset="2"/>
              <a:buChar char="q"/>
            </a:pPr>
            <a:r>
              <a:rPr lang="en-US" dirty="0" smtClean="0"/>
              <a:t>Preparation of Cost Estimate</a:t>
            </a:r>
          </a:p>
          <a:p>
            <a:pPr>
              <a:buFont typeface="Wingdings" pitchFamily="2" charset="2"/>
              <a:buChar char="q"/>
            </a:pPr>
            <a:r>
              <a:rPr lang="en-US" dirty="0" smtClean="0"/>
              <a:t>Advertize for expression of interest</a:t>
            </a:r>
          </a:p>
          <a:p>
            <a:pPr>
              <a:buFont typeface="Wingdings" pitchFamily="2" charset="2"/>
              <a:buChar char="q"/>
            </a:pPr>
            <a:r>
              <a:rPr lang="en-US" dirty="0" smtClean="0"/>
              <a:t>Prepare short list</a:t>
            </a:r>
          </a:p>
          <a:p>
            <a:pPr>
              <a:buFont typeface="Wingdings" pitchFamily="2" charset="2"/>
              <a:buChar char="q"/>
            </a:pPr>
            <a:r>
              <a:rPr lang="en-US" dirty="0" smtClean="0"/>
              <a:t>Prepare and issue Request for Proposal (RFP)</a:t>
            </a:r>
          </a:p>
          <a:p>
            <a:pPr>
              <a:buFont typeface="Wingdings" pitchFamily="2" charset="2"/>
              <a:buChar char="q"/>
            </a:pPr>
            <a:r>
              <a:rPr lang="en-US" dirty="0" smtClean="0"/>
              <a:t>Evaluate Technical proposal</a:t>
            </a:r>
          </a:p>
          <a:p>
            <a:pPr>
              <a:buFont typeface="Wingdings" pitchFamily="2" charset="2"/>
              <a:buChar char="q"/>
            </a:pPr>
            <a:r>
              <a:rPr lang="en-US" dirty="0" smtClean="0"/>
              <a:t>Notify Unsuccessful Bidder</a:t>
            </a:r>
          </a:p>
          <a:p>
            <a:pPr>
              <a:buFont typeface="Wingdings" pitchFamily="2" charset="2"/>
              <a:buChar char="q"/>
            </a:pPr>
            <a:r>
              <a:rPr lang="en-US" dirty="0" smtClean="0"/>
              <a:t>Notify bidders (passing technical Requirements) about the date of financial opening</a:t>
            </a:r>
          </a:p>
          <a:p>
            <a:pPr>
              <a:buFont typeface="Wingdings" pitchFamily="2" charset="2"/>
              <a:buChar char="q"/>
            </a:pPr>
            <a:r>
              <a:rPr lang="en-US" dirty="0" smtClean="0"/>
              <a:t>Open financial opening in public</a:t>
            </a:r>
          </a:p>
          <a:p>
            <a:pPr>
              <a:buFont typeface="Wingdings" pitchFamily="2" charset="2"/>
              <a:buChar char="q"/>
            </a:pPr>
            <a:r>
              <a:rPr lang="en-US" dirty="0" smtClean="0"/>
              <a:t>Evaluate financial proposal</a:t>
            </a:r>
          </a:p>
          <a:p>
            <a:pPr>
              <a:buFont typeface="Wingdings" pitchFamily="2" charset="2"/>
              <a:buChar char="q"/>
            </a:pPr>
            <a:r>
              <a:rPr lang="en-US" dirty="0" smtClean="0"/>
              <a:t>Negotiate price and sign contract </a:t>
            </a:r>
          </a:p>
          <a:p>
            <a:pPr>
              <a:buFont typeface="Wingdings" pitchFamily="2" charset="2"/>
              <a:buChar char="q"/>
            </a:pPr>
            <a:endParaRPr lang="en-US" dirty="0" smtClean="0"/>
          </a:p>
          <a:p>
            <a:pPr>
              <a:buFont typeface="Wingdings" pitchFamily="2" charset="2"/>
              <a:buChar char="q"/>
            </a:pPr>
            <a:endParaRPr lang="en-US" dirty="0" smtClean="0"/>
          </a:p>
          <a:p>
            <a:pPr>
              <a:buFont typeface="Wingdings" pitchFamily="2" charset="2"/>
              <a:buChar char="q"/>
            </a:pPr>
            <a:endParaRPr lang="en-US" dirty="0"/>
          </a:p>
        </p:txBody>
      </p:sp>
      <p:sp>
        <p:nvSpPr>
          <p:cNvPr id="4" name="Slide Number Placeholder 3"/>
          <p:cNvSpPr>
            <a:spLocks noGrp="1"/>
          </p:cNvSpPr>
          <p:nvPr>
            <p:ph type="sldNum" sz="quarter" idx="15"/>
          </p:nvPr>
        </p:nvSpPr>
        <p:spPr/>
        <p:txBody>
          <a:bodyPr/>
          <a:lstStyle/>
          <a:p>
            <a:fld id="{6C254859-A5BC-483F-B1E5-F8AC4B58FE1F}"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704850"/>
            <a:ext cx="8229600" cy="666750"/>
          </a:xfrm>
        </p:spPr>
        <p:txBody>
          <a:bodyPr>
            <a:normAutofit/>
          </a:bodyPr>
          <a:lstStyle/>
          <a:p>
            <a:pPr algn="r" eaLnBrk="1" fontAlgn="auto" hangingPunct="1">
              <a:spcAft>
                <a:spcPts val="0"/>
              </a:spcAft>
              <a:defRPr/>
            </a:pPr>
            <a:r>
              <a:rPr lang="en-US" sz="3600" dirty="0" smtClean="0">
                <a:solidFill>
                  <a:schemeClr val="accent3"/>
                </a:solidFill>
                <a:latin typeface="Times New Roman" pitchFamily="18" charset="0"/>
                <a:cs typeface="Times New Roman" pitchFamily="18" charset="0"/>
              </a:rPr>
              <a:t>…continued</a:t>
            </a:r>
          </a:p>
        </p:txBody>
      </p:sp>
      <p:sp>
        <p:nvSpPr>
          <p:cNvPr id="15363" name="Content Placeholder 2"/>
          <p:cNvSpPr>
            <a:spLocks noGrp="1"/>
          </p:cNvSpPr>
          <p:nvPr>
            <p:ph sz="quarter" idx="1"/>
          </p:nvPr>
        </p:nvSpPr>
        <p:spPr>
          <a:xfrm>
            <a:off x="228600" y="1371600"/>
            <a:ext cx="8458200" cy="5202936"/>
          </a:xfrm>
        </p:spPr>
        <p:txBody>
          <a:bodyPr/>
          <a:lstStyle/>
          <a:p>
            <a:pPr lvl="1">
              <a:buFont typeface="Wingdings" pitchFamily="2" charset="2"/>
              <a:buChar char="q"/>
            </a:pPr>
            <a:r>
              <a:rPr lang="en-GB" sz="3200" dirty="0" smtClean="0"/>
              <a:t>The TOR normally consist of </a:t>
            </a:r>
          </a:p>
          <a:p>
            <a:pPr lvl="2">
              <a:buFont typeface="Wingdings" pitchFamily="2" charset="2"/>
              <a:buChar char="ü"/>
            </a:pPr>
            <a:r>
              <a:rPr lang="en-GB" sz="2800" dirty="0" smtClean="0"/>
              <a:t>Background of the project; </a:t>
            </a:r>
          </a:p>
          <a:p>
            <a:pPr lvl="2">
              <a:buFont typeface="Wingdings" pitchFamily="2" charset="2"/>
              <a:buChar char="ü"/>
            </a:pPr>
            <a:r>
              <a:rPr lang="en-GB" sz="2800" dirty="0" smtClean="0"/>
              <a:t>Objectives of the Assignment; </a:t>
            </a:r>
          </a:p>
          <a:p>
            <a:pPr lvl="2">
              <a:buFont typeface="Wingdings" pitchFamily="2" charset="2"/>
              <a:buChar char="ü"/>
            </a:pPr>
            <a:r>
              <a:rPr lang="en-GB" sz="2800" dirty="0" smtClean="0"/>
              <a:t>Scope of work; </a:t>
            </a:r>
          </a:p>
          <a:p>
            <a:pPr lvl="2">
              <a:buFont typeface="Wingdings" pitchFamily="2" charset="2"/>
              <a:buChar char="ü"/>
            </a:pPr>
            <a:r>
              <a:rPr lang="en-GB" sz="2800" dirty="0" smtClean="0"/>
              <a:t>Transfer of knowledge; </a:t>
            </a:r>
          </a:p>
          <a:p>
            <a:pPr lvl="2">
              <a:buFont typeface="Wingdings" pitchFamily="2" charset="2"/>
              <a:buChar char="ü"/>
            </a:pPr>
            <a:r>
              <a:rPr lang="en-GB" sz="2800" dirty="0" smtClean="0"/>
              <a:t>List of reports, schedule of deliveries, period of performance; </a:t>
            </a:r>
          </a:p>
          <a:p>
            <a:pPr lvl="2">
              <a:buFont typeface="Wingdings" pitchFamily="2" charset="2"/>
              <a:buChar char="ü"/>
            </a:pPr>
            <a:r>
              <a:rPr lang="en-GB" sz="2800" dirty="0" smtClean="0"/>
              <a:t>Data, local services, personnel, and facilities to be provided by the borrower; and </a:t>
            </a:r>
          </a:p>
          <a:p>
            <a:pPr lvl="2">
              <a:buFont typeface="Wingdings" pitchFamily="2" charset="2"/>
              <a:buChar char="ü"/>
            </a:pPr>
            <a:r>
              <a:rPr lang="en-GB" sz="2800" dirty="0" smtClean="0"/>
              <a:t>Institutional arrangements. </a:t>
            </a:r>
            <a:endParaRPr lang="en-US" sz="2800" dirty="0" smtClean="0"/>
          </a:p>
          <a:p>
            <a:pPr eaLnBrk="1" hangingPunct="1"/>
            <a:endParaRPr lang="en-US" dirty="0" smtClean="0"/>
          </a:p>
        </p:txBody>
      </p:sp>
      <p:sp>
        <p:nvSpPr>
          <p:cNvPr id="4" name="Slide Number Placeholder 3"/>
          <p:cNvSpPr>
            <a:spLocks noGrp="1"/>
          </p:cNvSpPr>
          <p:nvPr>
            <p:ph type="sldNum" sz="quarter" idx="15"/>
          </p:nvPr>
        </p:nvSpPr>
        <p:spPr/>
        <p:txBody>
          <a:bodyPr/>
          <a:lstStyle/>
          <a:p>
            <a:fld id="{6C254859-A5BC-483F-B1E5-F8AC4B58FE1F}"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04800" y="-609600"/>
            <a:ext cx="8534400" cy="2057400"/>
          </a:xfrm>
        </p:spPr>
        <p:txBody>
          <a:bodyPr>
            <a:normAutofit fontScale="90000"/>
          </a:bodyPr>
          <a:lstStyle/>
          <a:p>
            <a:pPr>
              <a:defRPr/>
            </a:pP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solidFill>
                  <a:schemeClr val="accent3"/>
                </a:solidFill>
              </a:rPr>
              <a:t> Types of  Service Contracts based on method of evaluation of proposal</a:t>
            </a:r>
            <a:endParaRPr lang="en-US" sz="3600" dirty="0" smtClean="0">
              <a:latin typeface="Times New Roman" pitchFamily="18" charset="0"/>
              <a:cs typeface="Times New Roman" pitchFamily="18" charset="0"/>
            </a:endParaRPr>
          </a:p>
        </p:txBody>
      </p:sp>
      <p:sp>
        <p:nvSpPr>
          <p:cNvPr id="27651" name="Content Placeholder 2"/>
          <p:cNvSpPr>
            <a:spLocks noGrp="1"/>
          </p:cNvSpPr>
          <p:nvPr>
            <p:ph sz="quarter" idx="1"/>
          </p:nvPr>
        </p:nvSpPr>
        <p:spPr>
          <a:xfrm>
            <a:off x="0" y="1447800"/>
            <a:ext cx="9144000" cy="5410200"/>
          </a:xfrm>
        </p:spPr>
        <p:txBody>
          <a:bodyPr>
            <a:normAutofit fontScale="85000" lnSpcReduction="20000"/>
          </a:bodyPr>
          <a:lstStyle/>
          <a:p>
            <a:pPr marL="514350" indent="-514350" eaLnBrk="1" fontAlgn="auto" hangingPunct="1">
              <a:spcAft>
                <a:spcPts val="0"/>
              </a:spcAft>
              <a:buClr>
                <a:schemeClr val="accent3"/>
              </a:buClr>
              <a:buNone/>
              <a:defRPr/>
            </a:pPr>
            <a:r>
              <a:rPr lang="en-US" sz="2600" dirty="0" smtClean="0">
                <a:latin typeface="Times New Roman" pitchFamily="18" charset="0"/>
                <a:cs typeface="Times New Roman" pitchFamily="18" charset="0"/>
              </a:rPr>
              <a:t>1.  Competitive Selection  Process Quality v Cost based (QCBS):</a:t>
            </a:r>
          </a:p>
          <a:p>
            <a:pPr lvl="2" indent="-246888">
              <a:buFont typeface="Wingdings 2" pitchFamily="18" charset="2"/>
              <a:buChar char=""/>
              <a:defRPr/>
            </a:pPr>
            <a:r>
              <a:rPr lang="en-US" sz="2200" dirty="0" smtClean="0"/>
              <a:t>Financial proposal and Technical proposal is evaluated(</a:t>
            </a:r>
            <a:r>
              <a:rPr lang="en-GB" sz="2000" i="1" dirty="0" smtClean="0">
                <a:solidFill>
                  <a:srgbClr val="00B0F0"/>
                </a:solidFill>
              </a:rPr>
              <a:t>Sf = 100 </a:t>
            </a:r>
            <a:r>
              <a:rPr lang="en-GB" sz="2000" dirty="0" smtClean="0">
                <a:solidFill>
                  <a:srgbClr val="00B0F0"/>
                </a:solidFill>
              </a:rPr>
              <a:t>x</a:t>
            </a:r>
            <a:r>
              <a:rPr lang="en-GB" sz="2000" i="1" dirty="0" smtClean="0">
                <a:solidFill>
                  <a:srgbClr val="00B0F0"/>
                </a:solidFill>
              </a:rPr>
              <a:t> Fm/F </a:t>
            </a:r>
            <a:endParaRPr lang="en-US" sz="2200" dirty="0" smtClean="0">
              <a:solidFill>
                <a:srgbClr val="00B0F0"/>
              </a:solidFill>
            </a:endParaRPr>
          </a:p>
          <a:p>
            <a:pPr lvl="2" indent="-246888">
              <a:buFont typeface="Wingdings 2" pitchFamily="18" charset="2"/>
              <a:buChar char=""/>
              <a:defRPr/>
            </a:pPr>
            <a:r>
              <a:rPr lang="en-US" sz="2200" dirty="0" smtClean="0"/>
              <a:t>Two envelope system used </a:t>
            </a:r>
            <a:r>
              <a:rPr lang="en-US" sz="2200" dirty="0" smtClean="0">
                <a:solidFill>
                  <a:srgbClr val="00B0F0"/>
                </a:solidFill>
              </a:rPr>
              <a:t>(</a:t>
            </a:r>
            <a:r>
              <a:rPr lang="en-GB" sz="2000" dirty="0" smtClean="0">
                <a:solidFill>
                  <a:srgbClr val="00B0F0"/>
                </a:solidFill>
              </a:rPr>
              <a:t>S = (St x T%) + (Sf x P%)</a:t>
            </a:r>
            <a:endParaRPr lang="en-US" sz="2200" dirty="0" smtClean="0">
              <a:solidFill>
                <a:srgbClr val="00B0F0"/>
              </a:solidFill>
            </a:endParaRPr>
          </a:p>
          <a:p>
            <a:pPr lvl="2" indent="-246888">
              <a:buFont typeface="Wingdings 2" pitchFamily="18" charset="2"/>
              <a:buChar char=""/>
              <a:defRPr/>
            </a:pPr>
            <a:r>
              <a:rPr lang="en-US" sz="2200" dirty="0" smtClean="0"/>
              <a:t>Financial proposal opened in public, Example 100,000.00 Birr project.</a:t>
            </a:r>
          </a:p>
          <a:p>
            <a:pPr marL="514350" indent="-514350">
              <a:buNone/>
              <a:defRPr/>
            </a:pPr>
            <a:r>
              <a:rPr lang="en-US" sz="2600" dirty="0" smtClean="0">
                <a:latin typeface="Times New Roman" pitchFamily="18" charset="0"/>
                <a:cs typeface="Times New Roman" pitchFamily="18" charset="0"/>
              </a:rPr>
              <a:t>2.  Competition</a:t>
            </a:r>
            <a:r>
              <a:rPr lang="en-US" dirty="0" smtClean="0">
                <a:latin typeface="Times New Roman" pitchFamily="18" charset="0"/>
                <a:cs typeface="Times New Roman" pitchFamily="18" charset="0"/>
              </a:rPr>
              <a:t> on quality (QBS)</a:t>
            </a:r>
          </a:p>
          <a:p>
            <a:pPr marL="832104" lvl="2" indent="-274320">
              <a:buClr>
                <a:schemeClr val="accent3"/>
              </a:buClr>
              <a:buFont typeface="Wingdings" pitchFamily="2" charset="2"/>
              <a:buChar char="ü"/>
              <a:defRPr/>
            </a:pPr>
            <a:r>
              <a:rPr lang="en-US" sz="2200" dirty="0" smtClean="0"/>
              <a:t> T</a:t>
            </a:r>
            <a:r>
              <a:rPr lang="en-US" sz="2200" dirty="0" smtClean="0">
                <a:latin typeface="Times New Roman" pitchFamily="18" charset="0"/>
                <a:cs typeface="Times New Roman" pitchFamily="18" charset="0"/>
              </a:rPr>
              <a:t>echnical  Evaluation Only</a:t>
            </a:r>
          </a:p>
          <a:p>
            <a:pPr marL="832104" lvl="2" indent="-274320">
              <a:buClr>
                <a:schemeClr val="accent3"/>
              </a:buClr>
              <a:buFont typeface="Wingdings" pitchFamily="2" charset="2"/>
              <a:buChar char="ü"/>
              <a:defRPr/>
            </a:pPr>
            <a:r>
              <a:rPr lang="en-US" sz="2200" dirty="0" smtClean="0">
                <a:latin typeface="Times New Roman" pitchFamily="18" charset="0"/>
                <a:cs typeface="Times New Roman" pitchFamily="18" charset="0"/>
              </a:rPr>
              <a:t> Negotiations on Price</a:t>
            </a:r>
          </a:p>
          <a:p>
            <a:pPr marL="342900" indent="-342900" eaLnBrk="1" fontAlgn="auto" hangingPunct="1">
              <a:spcAft>
                <a:spcPts val="0"/>
              </a:spcAft>
              <a:buClr>
                <a:schemeClr val="accent3"/>
              </a:buClr>
              <a:buNone/>
              <a:defRPr/>
            </a:pPr>
            <a:r>
              <a:rPr lang="en-US" sz="2600" dirty="0" smtClean="0">
                <a:latin typeface="Times New Roman" pitchFamily="18" charset="0"/>
                <a:cs typeface="Times New Roman" pitchFamily="18" charset="0"/>
              </a:rPr>
              <a:t>3</a:t>
            </a:r>
            <a:r>
              <a:rPr lang="en-US" sz="18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Selection under fixed budget (SFB)</a:t>
            </a:r>
          </a:p>
          <a:p>
            <a:pPr marL="566928" lvl="1" indent="-274320">
              <a:buFont typeface="Wingdings" pitchFamily="2" charset="2"/>
              <a:buChar char="q"/>
              <a:defRPr/>
            </a:pPr>
            <a:r>
              <a:rPr lang="en-US" sz="2100" dirty="0" smtClean="0"/>
              <a:t>Technical and financial proposals in two separate envelopes</a:t>
            </a:r>
          </a:p>
          <a:p>
            <a:pPr lvl="2" indent="-246888" eaLnBrk="1" fontAlgn="auto" hangingPunct="1">
              <a:spcAft>
                <a:spcPts val="0"/>
              </a:spcAft>
              <a:buFont typeface="Wingdings 2" pitchFamily="18" charset="2"/>
              <a:buChar char=""/>
              <a:defRPr/>
            </a:pPr>
            <a:r>
              <a:rPr lang="en-US" sz="2200" dirty="0" smtClean="0"/>
              <a:t>Financial proposals to be within specified fixed budget</a:t>
            </a:r>
          </a:p>
          <a:p>
            <a:pPr lvl="2" indent="-246888" eaLnBrk="1" fontAlgn="auto" hangingPunct="1">
              <a:spcAft>
                <a:spcPts val="0"/>
              </a:spcAft>
              <a:buFont typeface="Wingdings 2" pitchFamily="18" charset="2"/>
              <a:buChar char=""/>
              <a:defRPr/>
            </a:pPr>
            <a:r>
              <a:rPr lang="en-US" sz="2200" dirty="0" smtClean="0"/>
              <a:t>Technical evaluation (quality) first </a:t>
            </a:r>
          </a:p>
          <a:p>
            <a:pPr lvl="2" indent="-246888" eaLnBrk="1" fontAlgn="auto" hangingPunct="1">
              <a:spcAft>
                <a:spcPts val="0"/>
              </a:spcAft>
              <a:buFont typeface="Wingdings 2" pitchFamily="18" charset="2"/>
              <a:buChar char=""/>
              <a:defRPr/>
            </a:pPr>
            <a:r>
              <a:rPr lang="en-US" sz="2200" dirty="0" smtClean="0"/>
              <a:t>Public opening of financial proposals</a:t>
            </a:r>
          </a:p>
          <a:p>
            <a:pPr lvl="2" indent="-246888" eaLnBrk="1" fontAlgn="auto" hangingPunct="1">
              <a:spcAft>
                <a:spcPts val="0"/>
              </a:spcAft>
              <a:buFont typeface="Wingdings 2" pitchFamily="18" charset="2"/>
              <a:buChar char=""/>
              <a:defRPr/>
            </a:pPr>
            <a:r>
              <a:rPr lang="en-US" sz="2200" dirty="0" smtClean="0"/>
              <a:t>Rejection of proposals exceeding fixed budget</a:t>
            </a:r>
          </a:p>
          <a:p>
            <a:pPr lvl="2" indent="-246888" eaLnBrk="1" fontAlgn="auto" hangingPunct="1">
              <a:spcAft>
                <a:spcPts val="0"/>
              </a:spcAft>
              <a:buFont typeface="Wingdings 2" pitchFamily="18" charset="2"/>
              <a:buChar char=""/>
              <a:defRPr/>
            </a:pPr>
            <a:r>
              <a:rPr lang="en-US" sz="2200" dirty="0" smtClean="0"/>
              <a:t>Highest rated technical proposal (within fixed budget) selected</a:t>
            </a:r>
          </a:p>
          <a:p>
            <a:pPr marL="514350" lvl="2" indent="-514350">
              <a:buClr>
                <a:schemeClr val="accent3"/>
              </a:buClr>
              <a:buAutoNum type="arabicPeriod" startAt="4"/>
              <a:defRPr/>
            </a:pPr>
            <a:r>
              <a:rPr lang="en-US" sz="2600" dirty="0" smtClean="0">
                <a:solidFill>
                  <a:schemeClr val="tx1"/>
                </a:solidFill>
                <a:latin typeface="Times New Roman" pitchFamily="18" charset="0"/>
                <a:cs typeface="Times New Roman" pitchFamily="18" charset="0"/>
              </a:rPr>
              <a:t>Least Cost Selection (LCS)</a:t>
            </a:r>
          </a:p>
          <a:p>
            <a:pPr marL="1200150" lvl="5" indent="-514350">
              <a:buFont typeface="Wingdings" pitchFamily="2" charset="2"/>
              <a:buChar char="ü"/>
              <a:defRPr/>
            </a:pPr>
            <a:r>
              <a:rPr lang="en-US" sz="2200" dirty="0" smtClean="0">
                <a:solidFill>
                  <a:schemeClr val="accent1"/>
                </a:solidFill>
              </a:rPr>
              <a:t>Financial Proposal will be ranked</a:t>
            </a:r>
          </a:p>
          <a:p>
            <a:pPr marL="1200150" lvl="5" indent="-514350">
              <a:buFont typeface="Wingdings" pitchFamily="2" charset="2"/>
              <a:buChar char="ü"/>
              <a:defRPr/>
            </a:pPr>
            <a:r>
              <a:rPr lang="en-US" sz="2200" dirty="0" smtClean="0">
                <a:solidFill>
                  <a:schemeClr val="accent1"/>
                </a:solidFill>
              </a:rPr>
              <a:t>The lowest priced proposal will be recommended for contract </a:t>
            </a:r>
            <a:r>
              <a:rPr lang="en-GB" sz="2200" dirty="0" smtClean="0">
                <a:solidFill>
                  <a:schemeClr val="accent1"/>
                </a:solidFill>
              </a:rPr>
              <a:t>award, subject to satisfactory negotiations.</a:t>
            </a:r>
            <a:r>
              <a:rPr lang="en-GB" dirty="0" smtClean="0"/>
              <a:t> </a:t>
            </a:r>
            <a:endParaRPr lang="en-US" sz="4200" dirty="0" smtClean="0">
              <a:solidFill>
                <a:schemeClr val="tx1"/>
              </a:solidFill>
              <a:latin typeface="Times New Roman" pitchFamily="18" charset="0"/>
              <a:cs typeface="Times New Roman" pitchFamily="18" charset="0"/>
            </a:endParaRPr>
          </a:p>
          <a:p>
            <a:pPr marL="1200150" lvl="5" indent="-514350">
              <a:buFont typeface="Wingdings" pitchFamily="2" charset="2"/>
              <a:buChar char="ü"/>
              <a:defRPr/>
            </a:pPr>
            <a:endParaRPr lang="en-US" sz="2200" dirty="0" smtClean="0">
              <a:solidFill>
                <a:schemeClr val="tx1"/>
              </a:solidFill>
              <a:latin typeface="Times New Roman" pitchFamily="18" charset="0"/>
              <a:cs typeface="Times New Roman" pitchFamily="18" charset="0"/>
            </a:endParaRPr>
          </a:p>
          <a:p>
            <a:pPr marL="514350" lvl="2" indent="-514350">
              <a:buClr>
                <a:schemeClr val="accent3"/>
              </a:buClr>
              <a:buAutoNum type="arabicPeriod" startAt="4"/>
              <a:defRPr/>
            </a:pPr>
            <a:endParaRPr lang="en-US" sz="2600" dirty="0" smtClean="0">
              <a:solidFill>
                <a:schemeClr val="tx1"/>
              </a:solidFill>
              <a:latin typeface="Times New Roman" pitchFamily="18" charset="0"/>
              <a:cs typeface="Times New Roman" pitchFamily="18" charset="0"/>
            </a:endParaRPr>
          </a:p>
          <a:p>
            <a:pPr lvl="2" indent="-246888" eaLnBrk="1" fontAlgn="auto" hangingPunct="1">
              <a:spcAft>
                <a:spcPts val="0"/>
              </a:spcAft>
              <a:buNone/>
              <a:defRPr/>
            </a:pPr>
            <a:endParaRPr lang="en-US" sz="1800" dirty="0" smtClean="0">
              <a:solidFill>
                <a:schemeClr val="tx1"/>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en-US" sz="1800" dirty="0" smtClean="0"/>
          </a:p>
          <a:p>
            <a:pPr marL="274320" indent="-274320" eaLnBrk="1" fontAlgn="auto" hangingPunct="1">
              <a:spcBef>
                <a:spcPts val="1200"/>
              </a:spcBef>
              <a:spcAft>
                <a:spcPts val="0"/>
              </a:spcAft>
              <a:buClr>
                <a:schemeClr val="accent3"/>
              </a:buClr>
              <a:buFont typeface="Wingdings 2"/>
              <a:buNone/>
              <a:defRPr/>
            </a:pPr>
            <a:endParaRPr lang="en-US" sz="1800" dirty="0" smtClean="0">
              <a:latin typeface="Times New Roman" pitchFamily="18" charset="0"/>
              <a:cs typeface="Times New Roman" pitchFamily="18" charset="0"/>
            </a:endParaRPr>
          </a:p>
          <a:p>
            <a:pPr lvl="2" indent="-246888" eaLnBrk="1" fontAlgn="auto" hangingPunct="1">
              <a:spcAft>
                <a:spcPts val="0"/>
              </a:spcAft>
              <a:buFont typeface="Wingdings 2"/>
              <a:buNone/>
              <a:defRPr/>
            </a:pPr>
            <a:endParaRPr lang="en-US" sz="18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en-US" sz="1800" dirty="0" smtClean="0">
              <a:latin typeface="Times New Roman" pitchFamily="18" charset="0"/>
              <a:cs typeface="Times New Roman" pitchFamily="18" charset="0"/>
            </a:endParaRPr>
          </a:p>
          <a:p>
            <a:pPr marL="514350" indent="-514350" eaLnBrk="1" fontAlgn="auto" hangingPunct="1">
              <a:spcAft>
                <a:spcPts val="0"/>
              </a:spcAft>
              <a:buClr>
                <a:schemeClr val="accent3"/>
              </a:buClr>
              <a:buFont typeface="Wingdings 2"/>
              <a:buNone/>
              <a:defRPr/>
            </a:pPr>
            <a:endParaRPr lang="en-US" sz="1800" dirty="0" smtClean="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6C254859-A5BC-483F-B1E5-F8AC4B58FE1F}"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0" y="609600"/>
            <a:ext cx="9144000" cy="838200"/>
          </a:xfrm>
        </p:spPr>
        <p:txBody>
          <a:bodyPr>
            <a:normAutofit fontScale="90000"/>
          </a:bodyPr>
          <a:lstStyle/>
          <a:p>
            <a:pPr algn="ctr" eaLnBrk="1" fontAlgn="auto" hangingPunct="1">
              <a:spcAft>
                <a:spcPts val="0"/>
              </a:spcAft>
              <a:defRPr/>
            </a:pPr>
            <a:r>
              <a:rPr lang="en-US" sz="3600" dirty="0" smtClean="0">
                <a:solidFill>
                  <a:schemeClr val="accent3"/>
                </a:solidFill>
              </a:rPr>
              <a:t>Types of  Service Contracts based on mode of payment</a:t>
            </a:r>
          </a:p>
        </p:txBody>
      </p:sp>
      <p:sp>
        <p:nvSpPr>
          <p:cNvPr id="22531" name="Content Placeholder 2"/>
          <p:cNvSpPr>
            <a:spLocks noGrp="1"/>
          </p:cNvSpPr>
          <p:nvPr>
            <p:ph sz="quarter" idx="1"/>
          </p:nvPr>
        </p:nvSpPr>
        <p:spPr>
          <a:xfrm>
            <a:off x="0" y="1676400"/>
            <a:ext cx="9144000" cy="5181600"/>
          </a:xfrm>
        </p:spPr>
        <p:txBody>
          <a:bodyPr>
            <a:normAutofit fontScale="92500" lnSpcReduction="20000"/>
          </a:bodyPr>
          <a:lstStyle/>
          <a:p>
            <a:pPr marL="681228" indent="-571500" eaLnBrk="1" hangingPunct="1">
              <a:buAutoNum type="romanUcPeriod"/>
            </a:pPr>
            <a:r>
              <a:rPr lang="en-US" sz="3300" dirty="0" smtClean="0">
                <a:latin typeface="Times New Roman" pitchFamily="18" charset="0"/>
                <a:cs typeface="Times New Roman" pitchFamily="18" charset="0"/>
              </a:rPr>
              <a:t>lump-sum</a:t>
            </a:r>
          </a:p>
          <a:p>
            <a:pPr marL="953262" lvl="1" indent="-514350">
              <a:buFont typeface="Wingdings" pitchFamily="2" charset="2"/>
              <a:buChar char="ü"/>
            </a:pPr>
            <a:r>
              <a:rPr lang="en-US" dirty="0" smtClean="0">
                <a:latin typeface="Times New Roman" pitchFamily="18" charset="0"/>
                <a:cs typeface="Times New Roman" pitchFamily="18" charset="0"/>
              </a:rPr>
              <a:t>planning and feasibility studies, environmental studies, Design etc. </a:t>
            </a:r>
          </a:p>
          <a:p>
            <a:pPr marL="953262" lvl="1" indent="-514350">
              <a:buFont typeface="Wingdings" pitchFamily="2" charset="2"/>
              <a:buChar char="ü"/>
            </a:pPr>
            <a:r>
              <a:rPr lang="en-US" dirty="0" smtClean="0">
                <a:latin typeface="Times New Roman" pitchFamily="18" charset="0"/>
                <a:cs typeface="Times New Roman" pitchFamily="18" charset="0"/>
              </a:rPr>
              <a:t>Contents, duration, and output clearly defined.  payments linked to outputs only.   </a:t>
            </a:r>
          </a:p>
          <a:p>
            <a:pPr>
              <a:buNone/>
            </a:pPr>
            <a:r>
              <a:rPr lang="en-US" sz="3300" dirty="0" smtClean="0">
                <a:latin typeface="Times New Roman" pitchFamily="18" charset="0"/>
                <a:cs typeface="Times New Roman" pitchFamily="18" charset="0"/>
              </a:rPr>
              <a:t>II. Time-based</a:t>
            </a:r>
          </a:p>
          <a:p>
            <a:pPr marL="953262" lvl="1" indent="-514350">
              <a:buFont typeface="Wingdings" pitchFamily="2" charset="2"/>
              <a:buChar char="ü"/>
            </a:pPr>
            <a:r>
              <a:rPr lang="en-US" dirty="0" smtClean="0">
                <a:latin typeface="Times New Roman" pitchFamily="18" charset="0"/>
                <a:cs typeface="Times New Roman" pitchFamily="18" charset="0"/>
              </a:rPr>
              <a:t> Quality Control, supervision, Contract administration, technical assistance. </a:t>
            </a:r>
          </a:p>
          <a:p>
            <a:pPr marL="953262" lvl="1" indent="-514350">
              <a:buFont typeface="Wingdings" pitchFamily="2" charset="2"/>
              <a:buChar char="ü"/>
            </a:pPr>
            <a:r>
              <a:rPr lang="en-US" dirty="0" smtClean="0">
                <a:latin typeface="Times New Roman" pitchFamily="18" charset="0"/>
                <a:cs typeface="Times New Roman" pitchFamily="18" charset="0"/>
              </a:rPr>
              <a:t> payments linked to inputs, agreed staff rates and reimbursable items. Example: AAHDPO</a:t>
            </a:r>
          </a:p>
          <a:p>
            <a:pPr>
              <a:lnSpc>
                <a:spcPct val="90000"/>
              </a:lnSpc>
              <a:buNone/>
            </a:pPr>
            <a:r>
              <a:rPr lang="en-US" sz="3300" dirty="0" smtClean="0"/>
              <a:t>III. Percentage contracts</a:t>
            </a:r>
          </a:p>
          <a:p>
            <a:pPr marL="953262" lvl="1" indent="-514350">
              <a:lnSpc>
                <a:spcPct val="90000"/>
              </a:lnSpc>
              <a:buFont typeface="Wingdings" pitchFamily="2" charset="2"/>
              <a:buChar char="ü"/>
            </a:pPr>
            <a:r>
              <a:rPr lang="en-US" dirty="0" smtClean="0">
                <a:latin typeface="Times New Roman" pitchFamily="18" charset="0"/>
                <a:cs typeface="Times New Roman" pitchFamily="18" charset="0"/>
              </a:rPr>
              <a:t>The consultant will paid based on a percentage of the works being executed (Cost plus %) or % of the project cost</a:t>
            </a:r>
          </a:p>
          <a:p>
            <a:pPr>
              <a:buNone/>
            </a:pPr>
            <a:r>
              <a:rPr lang="en-US" sz="3300" dirty="0" smtClean="0">
                <a:latin typeface="Times New Roman" pitchFamily="18" charset="0"/>
                <a:cs typeface="Times New Roman" pitchFamily="18" charset="0"/>
              </a:rPr>
              <a:t>V. Indefinite delivery contracts</a:t>
            </a:r>
          </a:p>
          <a:p>
            <a:pPr marL="953262" lvl="1" indent="-514350">
              <a:lnSpc>
                <a:spcPct val="90000"/>
              </a:lnSpc>
              <a:buFont typeface="Wingdings" pitchFamily="2" charset="2"/>
              <a:buChar char="ü"/>
            </a:pPr>
            <a:r>
              <a:rPr lang="en-US" dirty="0" smtClean="0">
                <a:latin typeface="Times New Roman" pitchFamily="18" charset="0"/>
                <a:cs typeface="Times New Roman" pitchFamily="18" charset="0"/>
              </a:rPr>
              <a:t>specialized services “on call”</a:t>
            </a:r>
          </a:p>
          <a:p>
            <a:pPr marL="953262" lvl="1" indent="-514350">
              <a:lnSpc>
                <a:spcPct val="90000"/>
              </a:lnSpc>
              <a:buNone/>
            </a:pPr>
            <a:endParaRPr lang="en-US" sz="2200" dirty="0" smtClean="0">
              <a:latin typeface="Times New Roman" pitchFamily="18" charset="0"/>
              <a:cs typeface="Times New Roman" pitchFamily="18" charset="0"/>
            </a:endParaRPr>
          </a:p>
          <a:p>
            <a:pPr marL="953262" lvl="1" indent="-514350">
              <a:buNone/>
            </a:pPr>
            <a:endParaRPr lang="en-US" sz="2200" dirty="0" smtClean="0">
              <a:latin typeface="Times New Roman" pitchFamily="18" charset="0"/>
              <a:cs typeface="Times New Roman" pitchFamily="18" charset="0"/>
            </a:endParaRPr>
          </a:p>
          <a:p>
            <a:pPr eaLnBrk="1" hangingPunct="1">
              <a:buNone/>
            </a:pPr>
            <a:r>
              <a:rPr lang="en-US" sz="1800" dirty="0" smtClean="0">
                <a:latin typeface="Times New Roman" pitchFamily="18" charset="0"/>
                <a:cs typeface="Times New Roman" pitchFamily="18" charset="0"/>
              </a:rPr>
              <a:t> </a:t>
            </a:r>
          </a:p>
        </p:txBody>
      </p:sp>
      <p:sp>
        <p:nvSpPr>
          <p:cNvPr id="4" name="Slide Number Placeholder 3"/>
          <p:cNvSpPr>
            <a:spLocks noGrp="1"/>
          </p:cNvSpPr>
          <p:nvPr>
            <p:ph type="sldNum" sz="quarter" idx="15"/>
          </p:nvPr>
        </p:nvSpPr>
        <p:spPr/>
        <p:txBody>
          <a:bodyPr/>
          <a:lstStyle/>
          <a:p>
            <a:fld id="{6C254859-A5BC-483F-B1E5-F8AC4B58FE1F}"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3400" y="609600"/>
            <a:ext cx="8229600" cy="838200"/>
          </a:xfrm>
        </p:spPr>
        <p:txBody>
          <a:bodyPr>
            <a:normAutofit/>
          </a:bodyPr>
          <a:lstStyle/>
          <a:p>
            <a:pPr eaLnBrk="1" hangingPunct="1"/>
            <a:r>
              <a:rPr lang="en-US" sz="4400" dirty="0" smtClean="0"/>
              <a:t>Standard Bidding Document</a:t>
            </a:r>
          </a:p>
        </p:txBody>
      </p:sp>
      <p:sp>
        <p:nvSpPr>
          <p:cNvPr id="3" name="Content Placeholder 2"/>
          <p:cNvSpPr>
            <a:spLocks noGrp="1"/>
          </p:cNvSpPr>
          <p:nvPr>
            <p:ph sz="quarter" idx="1"/>
          </p:nvPr>
        </p:nvSpPr>
        <p:spPr>
          <a:xfrm>
            <a:off x="0" y="1295400"/>
            <a:ext cx="9144000" cy="5562600"/>
          </a:xfrm>
        </p:spPr>
        <p:txBody>
          <a:bodyPr>
            <a:normAutofit/>
          </a:bodyPr>
          <a:lstStyle/>
          <a:p>
            <a:pPr marL="274320" indent="-274320" eaLnBrk="1" fontAlgn="auto" hangingPunct="1">
              <a:spcAft>
                <a:spcPts val="0"/>
              </a:spcAft>
              <a:buClr>
                <a:schemeClr val="accent3"/>
              </a:buClr>
              <a:buFont typeface="Wingdings" pitchFamily="2" charset="2"/>
              <a:buChar char="q"/>
              <a:defRPr/>
            </a:pPr>
            <a:r>
              <a:rPr lang="en-US" dirty="0" smtClean="0"/>
              <a:t>The significance of having standard bidding procedure, specially for  public funded projects is: </a:t>
            </a:r>
          </a:p>
          <a:p>
            <a:pPr lvl="2" indent="-246888">
              <a:buFont typeface="Wingdings" pitchFamily="2" charset="2"/>
              <a:buChar char="ü"/>
              <a:defRPr/>
            </a:pPr>
            <a:r>
              <a:rPr lang="en-US" sz="2800" dirty="0" smtClean="0"/>
              <a:t>To </a:t>
            </a:r>
            <a:r>
              <a:rPr lang="en-GB" dirty="0" smtClean="0"/>
              <a:t>simplify the drafting of a specific bidding document for Procurement of Works by procurement staff; </a:t>
            </a:r>
            <a:endParaRPr lang="en-US" dirty="0" smtClean="0"/>
          </a:p>
          <a:p>
            <a:pPr lvl="2" indent="-246888">
              <a:buFont typeface="Wingdings" pitchFamily="2" charset="2"/>
              <a:buChar char="ü"/>
              <a:defRPr/>
            </a:pPr>
            <a:r>
              <a:rPr lang="en-GB" dirty="0" smtClean="0"/>
              <a:t>To minimise the time required by the Tender Committee to approve Bidding Documents prior to release;</a:t>
            </a:r>
            <a:endParaRPr lang="en-US" sz="2400" dirty="0" smtClean="0"/>
          </a:p>
          <a:p>
            <a:pPr lvl="2" indent="-246888">
              <a:buFont typeface="Wingdings" pitchFamily="2" charset="2"/>
              <a:buChar char="ü"/>
              <a:defRPr/>
            </a:pPr>
            <a:r>
              <a:rPr lang="en-GB" dirty="0" smtClean="0"/>
              <a:t>To reduce Bidders’ time and effort in the preparation of Bids; </a:t>
            </a:r>
          </a:p>
          <a:p>
            <a:pPr lvl="2" indent="-246888">
              <a:buFont typeface="Wingdings" pitchFamily="2" charset="2"/>
              <a:buChar char="ü"/>
              <a:defRPr/>
            </a:pPr>
            <a:r>
              <a:rPr lang="en-GB" dirty="0" smtClean="0"/>
              <a:t>To facilitate and simplify the evaluation and comparison of bids and Contract award by the Procuring Entity</a:t>
            </a:r>
            <a:endParaRPr lang="en-US" sz="2400" dirty="0" smtClean="0"/>
          </a:p>
          <a:p>
            <a:pPr marL="274320" indent="-274320" eaLnBrk="1" fontAlgn="auto" hangingPunct="1">
              <a:spcAft>
                <a:spcPts val="0"/>
              </a:spcAft>
              <a:buClr>
                <a:schemeClr val="accent3"/>
              </a:buClr>
              <a:buFont typeface="Wingdings" pitchFamily="2" charset="2"/>
              <a:buChar char="q"/>
              <a:defRPr/>
            </a:pPr>
            <a:r>
              <a:rPr lang="en-US" sz="2900" dirty="0" smtClean="0"/>
              <a:t>To ensure this, for instance,  the Ethiopian government established an agency (PPA) that supervises procuring entities  and sets procedures of public procurement [proclamation no. 430/2005]</a:t>
            </a:r>
          </a:p>
          <a:p>
            <a:pPr lvl="2" indent="-246888" eaLnBrk="1" fontAlgn="auto" hangingPunct="1">
              <a:spcAft>
                <a:spcPts val="0"/>
              </a:spcAft>
              <a:buFont typeface="Wingdings 2"/>
              <a:buNone/>
              <a:defRPr/>
            </a:pPr>
            <a:endParaRPr lang="en-US" sz="2400" dirty="0" smtClean="0"/>
          </a:p>
          <a:p>
            <a:pPr lvl="2" indent="-246888" eaLnBrk="1" fontAlgn="auto" hangingPunct="1">
              <a:spcAft>
                <a:spcPts val="0"/>
              </a:spcAft>
              <a:buFont typeface="Wingdings 2"/>
              <a:buNone/>
              <a:defRPr/>
            </a:pPr>
            <a:endParaRPr lang="en-US" sz="2400" dirty="0" smtClean="0"/>
          </a:p>
          <a:p>
            <a:pPr lvl="2" indent="-246888" eaLnBrk="1" fontAlgn="auto" hangingPunct="1">
              <a:spcAft>
                <a:spcPts val="0"/>
              </a:spcAft>
              <a:buFont typeface="Wingdings 2"/>
              <a:buNone/>
              <a:defRPr/>
            </a:pPr>
            <a:endParaRPr lang="en-US" sz="2400" dirty="0" smtClean="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Bidding procedure for works</a:t>
            </a:r>
            <a:endParaRPr lang="en-US" dirty="0"/>
          </a:p>
        </p:txBody>
      </p:sp>
      <p:sp>
        <p:nvSpPr>
          <p:cNvPr id="3" name="Content Placeholder 2"/>
          <p:cNvSpPr>
            <a:spLocks noGrp="1"/>
          </p:cNvSpPr>
          <p:nvPr>
            <p:ph sz="quarter" idx="1"/>
          </p:nvPr>
        </p:nvSpPr>
        <p:spPr>
          <a:xfrm>
            <a:off x="0" y="1752600"/>
            <a:ext cx="9144000" cy="5105400"/>
          </a:xfrm>
        </p:spPr>
        <p:txBody>
          <a:bodyPr/>
          <a:lstStyle/>
          <a:p>
            <a:pPr>
              <a:buFont typeface="Wingdings" pitchFamily="2" charset="2"/>
              <a:buChar char="q"/>
            </a:pPr>
            <a:r>
              <a:rPr lang="en-GB" dirty="0" smtClean="0"/>
              <a:t>The relevant parts of the bidding process are summarised here as follows: </a:t>
            </a:r>
          </a:p>
          <a:p>
            <a:pPr lvl="1">
              <a:buFont typeface="Wingdings" pitchFamily="2" charset="2"/>
              <a:buChar char="ü"/>
            </a:pPr>
            <a:r>
              <a:rPr lang="en-GB" dirty="0" smtClean="0"/>
              <a:t>Selection of Bidders;</a:t>
            </a:r>
            <a:endParaRPr lang="en-US" dirty="0" smtClean="0"/>
          </a:p>
          <a:p>
            <a:pPr lvl="1">
              <a:buFont typeface="Wingdings" pitchFamily="2" charset="2"/>
              <a:buChar char="ü"/>
            </a:pPr>
            <a:r>
              <a:rPr lang="en-GB" dirty="0" smtClean="0"/>
              <a:t>Preparation and Issue of Bidding Documents; </a:t>
            </a:r>
            <a:endParaRPr lang="en-US" dirty="0" smtClean="0"/>
          </a:p>
          <a:p>
            <a:pPr lvl="1">
              <a:buFont typeface="Wingdings" pitchFamily="2" charset="2"/>
              <a:buChar char="ü"/>
            </a:pPr>
            <a:r>
              <a:rPr lang="en-GB" dirty="0" smtClean="0"/>
              <a:t>Bidding Period and Bid Receipt; </a:t>
            </a:r>
            <a:endParaRPr lang="en-US" dirty="0" smtClean="0"/>
          </a:p>
          <a:p>
            <a:pPr lvl="1">
              <a:buFont typeface="Wingdings" pitchFamily="2" charset="2"/>
              <a:buChar char="ü"/>
            </a:pPr>
            <a:r>
              <a:rPr lang="en-GB" dirty="0" smtClean="0"/>
              <a:t>Bid Opening;</a:t>
            </a:r>
            <a:endParaRPr lang="en-US" dirty="0" smtClean="0"/>
          </a:p>
          <a:p>
            <a:pPr lvl="1">
              <a:buFont typeface="Wingdings" pitchFamily="2" charset="2"/>
              <a:buChar char="ü"/>
            </a:pPr>
            <a:r>
              <a:rPr lang="en-GB" dirty="0" smtClean="0"/>
              <a:t>Bid Evaluation; and </a:t>
            </a:r>
            <a:endParaRPr lang="en-US" dirty="0" smtClean="0"/>
          </a:p>
          <a:p>
            <a:pPr lvl="1">
              <a:buFont typeface="Wingdings" pitchFamily="2" charset="2"/>
              <a:buChar char="ü"/>
            </a:pPr>
            <a:r>
              <a:rPr lang="en-GB" dirty="0" smtClean="0"/>
              <a:t>Bid Acceptance, Contract Award and Signing.</a:t>
            </a:r>
            <a:endParaRPr lang="en-US" dirty="0" smtClean="0"/>
          </a:p>
        </p:txBody>
      </p:sp>
      <p:sp>
        <p:nvSpPr>
          <p:cNvPr id="4" name="Slide Number Placeholder 3"/>
          <p:cNvSpPr>
            <a:spLocks noGrp="1"/>
          </p:cNvSpPr>
          <p:nvPr>
            <p:ph type="sldNum" sz="quarter" idx="15"/>
          </p:nvPr>
        </p:nvSpPr>
        <p:spPr/>
        <p:txBody>
          <a:bodyPr/>
          <a:lstStyle/>
          <a:p>
            <a:fld id="{6C254859-A5BC-483F-B1E5-F8AC4B58FE1F}"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533400"/>
            <a:ext cx="8229600" cy="838200"/>
          </a:xfrm>
        </p:spPr>
        <p:txBody>
          <a:bodyPr/>
          <a:lstStyle/>
          <a:p>
            <a:r>
              <a:rPr lang="en-GB" sz="4400" b="1" dirty="0" smtClean="0"/>
              <a:t>Selection of Bidders</a:t>
            </a:r>
            <a:endParaRPr lang="en-US" sz="4400" b="1" dirty="0"/>
          </a:p>
        </p:txBody>
      </p:sp>
      <p:sp>
        <p:nvSpPr>
          <p:cNvPr id="3" name="Content Placeholder 2"/>
          <p:cNvSpPr>
            <a:spLocks noGrp="1"/>
          </p:cNvSpPr>
          <p:nvPr>
            <p:ph sz="quarter" idx="1"/>
          </p:nvPr>
        </p:nvSpPr>
        <p:spPr>
          <a:xfrm>
            <a:off x="0" y="1295400"/>
            <a:ext cx="9144000" cy="5562600"/>
          </a:xfrm>
        </p:spPr>
        <p:txBody>
          <a:bodyPr>
            <a:normAutofit/>
          </a:bodyPr>
          <a:lstStyle/>
          <a:p>
            <a:pPr marL="514350" indent="-514350" eaLnBrk="1" fontAlgn="auto" hangingPunct="1">
              <a:spcAft>
                <a:spcPts val="0"/>
              </a:spcAft>
              <a:buClr>
                <a:schemeClr val="accent3"/>
              </a:buClr>
              <a:buFont typeface="Wingdings 2"/>
              <a:buAutoNum type="alphaLcPeriod"/>
              <a:defRPr/>
            </a:pPr>
            <a:r>
              <a:rPr lang="en-US" dirty="0" smtClean="0"/>
              <a:t>Open tendering without pre-Qualification</a:t>
            </a:r>
          </a:p>
          <a:p>
            <a:pPr marL="806958" lvl="1" indent="-514350">
              <a:buFont typeface="Wingdings" pitchFamily="2" charset="2"/>
              <a:buChar char="ü"/>
              <a:defRPr/>
            </a:pPr>
            <a:r>
              <a:rPr lang="en-GB" dirty="0" smtClean="0"/>
              <a:t>The PE must publish an Invitation to Bid notice, so that bidding is open to all interested bidders</a:t>
            </a:r>
          </a:p>
          <a:p>
            <a:pPr marL="806958" lvl="1" indent="-514350">
              <a:buFont typeface="Wingdings" pitchFamily="2" charset="2"/>
              <a:buChar char="ü"/>
              <a:defRPr/>
            </a:pPr>
            <a:r>
              <a:rPr lang="en-GB" dirty="0" smtClean="0"/>
              <a:t>The notice must be published in at least one national newspaper of general circulation</a:t>
            </a:r>
          </a:p>
          <a:p>
            <a:pPr marL="806958" lvl="1" indent="-514350">
              <a:buFont typeface="Wingdings" pitchFamily="2" charset="2"/>
              <a:buChar char="ü"/>
              <a:defRPr/>
            </a:pPr>
            <a:r>
              <a:rPr lang="en-GB" dirty="0" smtClean="0"/>
              <a:t>Where tendering is international, the notice must also be published, in a newspaper using the same language as the notice and of sufficient circulation to attract foreign competition</a:t>
            </a:r>
          </a:p>
          <a:p>
            <a:pPr marL="806958" lvl="1" indent="-514350">
              <a:buFont typeface="Wingdings" pitchFamily="2" charset="2"/>
              <a:buChar char="ü"/>
              <a:defRPr/>
            </a:pPr>
            <a:r>
              <a:rPr lang="en-GB" dirty="0" smtClean="0"/>
              <a:t>Notices should also be published on the internet, wherever possible. </a:t>
            </a:r>
            <a:endParaRPr lang="en-US" dirty="0" smtClean="0"/>
          </a:p>
          <a:p>
            <a:pPr marL="806958" lvl="1" indent="-514350">
              <a:buFont typeface="Wingdings" pitchFamily="2" charset="2"/>
              <a:buChar char="ü"/>
              <a:defRPr/>
            </a:pPr>
            <a:r>
              <a:rPr lang="en-GB" dirty="0" smtClean="0"/>
              <a:t>PEs should also ensure that bidding documents are finalised and approved before publishing the Invitation to Bid notice, to avoid any delays in the process. </a:t>
            </a:r>
            <a:endParaRPr lang="en-US" dirty="0" smtClean="0"/>
          </a:p>
          <a:p>
            <a:pPr marL="806958" lvl="1" indent="-514350">
              <a:buNone/>
              <a:defRPr/>
            </a:pPr>
            <a:endParaRPr lang="en-US" dirty="0" smtClean="0"/>
          </a:p>
        </p:txBody>
      </p:sp>
      <p:sp>
        <p:nvSpPr>
          <p:cNvPr id="4" name="Slide Number Placeholder 3"/>
          <p:cNvSpPr>
            <a:spLocks noGrp="1"/>
          </p:cNvSpPr>
          <p:nvPr>
            <p:ph type="sldNum" sz="quarter" idx="15"/>
          </p:nvPr>
        </p:nvSpPr>
        <p:spPr/>
        <p:txBody>
          <a:bodyPr/>
          <a:lstStyle/>
          <a:p>
            <a:fld id="{6C254859-A5BC-483F-B1E5-F8AC4B58FE1F}"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685800"/>
            <a:ext cx="8229600" cy="1066800"/>
          </a:xfrm>
        </p:spPr>
        <p:txBody>
          <a:bodyPr/>
          <a:lstStyle/>
          <a:p>
            <a:pPr algn="r" eaLnBrk="1" hangingPunct="1"/>
            <a:r>
              <a:rPr lang="en-US" dirty="0" smtClean="0"/>
              <a:t>….Continued</a:t>
            </a:r>
          </a:p>
        </p:txBody>
      </p:sp>
      <p:sp>
        <p:nvSpPr>
          <p:cNvPr id="13315" name="Content Placeholder 2"/>
          <p:cNvSpPr>
            <a:spLocks noGrp="1"/>
          </p:cNvSpPr>
          <p:nvPr>
            <p:ph sz="quarter" idx="1"/>
          </p:nvPr>
        </p:nvSpPr>
        <p:spPr>
          <a:xfrm>
            <a:off x="0" y="1676400"/>
            <a:ext cx="9144000" cy="4952999"/>
          </a:xfrm>
        </p:spPr>
        <p:txBody>
          <a:bodyPr>
            <a:normAutofit/>
          </a:bodyPr>
          <a:lstStyle/>
          <a:p>
            <a:pPr eaLnBrk="1" hangingPunct="1">
              <a:buFont typeface="Wingdings 2" pitchFamily="18" charset="2"/>
              <a:buNone/>
            </a:pPr>
            <a:r>
              <a:rPr lang="en-US" dirty="0" smtClean="0"/>
              <a:t>b.  Restricted Tendering</a:t>
            </a:r>
          </a:p>
          <a:p>
            <a:pPr lvl="1">
              <a:buFont typeface="Wingdings" pitchFamily="2" charset="2"/>
              <a:buChar char="ü"/>
            </a:pPr>
            <a:r>
              <a:rPr lang="en-GB" dirty="0" smtClean="0"/>
              <a:t>the bidders invited will be those included on the shortlist, who should be selected from among contractors registered in the contractors list.</a:t>
            </a:r>
          </a:p>
          <a:p>
            <a:pPr lvl="1">
              <a:buFont typeface="Wingdings" pitchFamily="2" charset="2"/>
              <a:buChar char="ü"/>
            </a:pPr>
            <a:r>
              <a:rPr lang="en-GB" dirty="0" smtClean="0"/>
              <a:t>There is no need to publish an Invitation to Bid notice, but the bidding document should be accompanied by an invitation to bid letter</a:t>
            </a:r>
          </a:p>
          <a:p>
            <a:pPr lvl="1">
              <a:buFont typeface="Wingdings" pitchFamily="2" charset="2"/>
              <a:buChar char="ü"/>
            </a:pPr>
            <a:r>
              <a:rPr lang="en-US" dirty="0" smtClean="0"/>
              <a:t> </a:t>
            </a:r>
            <a:r>
              <a:rPr lang="en-GB" dirty="0" smtClean="0"/>
              <a:t>the Procuring Entity may advertise the opportunity, to invite companies to express interest in being invited to bid.</a:t>
            </a:r>
            <a:endParaRPr lang="en-US" dirty="0" smtClean="0"/>
          </a:p>
        </p:txBody>
      </p:sp>
      <p:sp>
        <p:nvSpPr>
          <p:cNvPr id="4" name="Slide Number Placeholder 3"/>
          <p:cNvSpPr>
            <a:spLocks noGrp="1"/>
          </p:cNvSpPr>
          <p:nvPr>
            <p:ph type="sldNum" sz="quarter" idx="15"/>
          </p:nvPr>
        </p:nvSpPr>
        <p:spPr/>
        <p:txBody>
          <a:bodyPr/>
          <a:lstStyle/>
          <a:p>
            <a:fld id="{6C254859-A5BC-483F-B1E5-F8AC4B58FE1F}"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447800"/>
          </a:xfrm>
        </p:spPr>
        <p:txBody>
          <a:bodyPr>
            <a:normAutofit fontScale="90000"/>
          </a:bodyPr>
          <a:lstStyle/>
          <a:p>
            <a:r>
              <a:rPr lang="en-GB" b="1" dirty="0" smtClean="0"/>
              <a:t>Preparation and Issue of Bidding Documents</a:t>
            </a:r>
            <a:r>
              <a:rPr lang="en-US" b="1" dirty="0" smtClean="0"/>
              <a:t/>
            </a:r>
            <a:br>
              <a:rPr lang="en-US" b="1" dirty="0" smtClean="0"/>
            </a:br>
            <a:endParaRPr lang="en-US" dirty="0"/>
          </a:p>
        </p:txBody>
      </p:sp>
      <p:sp>
        <p:nvSpPr>
          <p:cNvPr id="3" name="Content Placeholder 2"/>
          <p:cNvSpPr>
            <a:spLocks noGrp="1"/>
          </p:cNvSpPr>
          <p:nvPr>
            <p:ph sz="quarter" idx="1"/>
          </p:nvPr>
        </p:nvSpPr>
        <p:spPr>
          <a:xfrm>
            <a:off x="0" y="1752600"/>
            <a:ext cx="9144000" cy="5105400"/>
          </a:xfrm>
        </p:spPr>
        <p:txBody>
          <a:bodyPr/>
          <a:lstStyle/>
          <a:p>
            <a:pPr>
              <a:buFont typeface="Wingdings" pitchFamily="2" charset="2"/>
              <a:buChar char="q"/>
            </a:pPr>
            <a:r>
              <a:rPr lang="en-GB" dirty="0" smtClean="0"/>
              <a:t>The Procuring Entity is responsible for the preparation and issue of the Bidding Document and must use the appropriate SBD, as this is a mandatory requirement for contracts to be funded by the Government.</a:t>
            </a:r>
          </a:p>
          <a:p>
            <a:pPr>
              <a:buFont typeface="Wingdings" pitchFamily="2" charset="2"/>
              <a:buChar char="q"/>
            </a:pPr>
            <a:r>
              <a:rPr lang="en-GB" dirty="0" smtClean="0"/>
              <a:t>A record must be kept of the Bidders to whom Bidding Documents have been issued. Receipts must be issued for all fees paid</a:t>
            </a:r>
            <a:endParaRPr lang="en-US" dirty="0"/>
          </a:p>
        </p:txBody>
      </p:sp>
      <p:sp>
        <p:nvSpPr>
          <p:cNvPr id="4" name="Slide Number Placeholder 3"/>
          <p:cNvSpPr>
            <a:spLocks noGrp="1"/>
          </p:cNvSpPr>
          <p:nvPr>
            <p:ph type="sldNum" sz="quarter" idx="15"/>
          </p:nvPr>
        </p:nvSpPr>
        <p:spPr/>
        <p:txBody>
          <a:bodyPr/>
          <a:lstStyle/>
          <a:p>
            <a:fld id="{6C254859-A5BC-483F-B1E5-F8AC4B58FE1F}"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GB" b="1" dirty="0" smtClean="0"/>
              <a:t>Bidding Period and Bid Receipt</a:t>
            </a:r>
            <a:r>
              <a:rPr lang="en-US" b="1" dirty="0" smtClean="0"/>
              <a:t/>
            </a:r>
            <a:br>
              <a:rPr lang="en-US" b="1" dirty="0" smtClean="0"/>
            </a:br>
            <a:endParaRPr lang="en-US" dirty="0"/>
          </a:p>
        </p:txBody>
      </p:sp>
      <p:sp>
        <p:nvSpPr>
          <p:cNvPr id="3" name="Content Placeholder 2"/>
          <p:cNvSpPr>
            <a:spLocks noGrp="1"/>
          </p:cNvSpPr>
          <p:nvPr>
            <p:ph sz="quarter" idx="1"/>
          </p:nvPr>
        </p:nvSpPr>
        <p:spPr>
          <a:xfrm>
            <a:off x="0" y="1371600"/>
            <a:ext cx="9144000" cy="5486400"/>
          </a:xfrm>
        </p:spPr>
        <p:txBody>
          <a:bodyPr>
            <a:normAutofit/>
          </a:bodyPr>
          <a:lstStyle/>
          <a:p>
            <a:pPr>
              <a:buFont typeface="Wingdings" pitchFamily="2" charset="2"/>
              <a:buChar char="q"/>
            </a:pPr>
            <a:r>
              <a:rPr lang="en-GB" dirty="0" smtClean="0"/>
              <a:t>During the bidding period, the Procuring Entity shall:</a:t>
            </a:r>
            <a:endParaRPr lang="en-US" dirty="0" smtClean="0"/>
          </a:p>
          <a:p>
            <a:pPr lvl="1">
              <a:buFont typeface="Wingdings 2" pitchFamily="18" charset="2"/>
              <a:buChar char="P"/>
            </a:pPr>
            <a:r>
              <a:rPr lang="en-GB" dirty="0" smtClean="0"/>
              <a:t>Hold any pre bid meeting or site visit and issue minutes promptly;</a:t>
            </a:r>
            <a:endParaRPr lang="en-US" dirty="0" smtClean="0"/>
          </a:p>
          <a:p>
            <a:pPr lvl="1">
              <a:buFont typeface="Wingdings 2" pitchFamily="18" charset="2"/>
              <a:buChar char="P"/>
            </a:pPr>
            <a:r>
              <a:rPr lang="en-GB" dirty="0" smtClean="0"/>
              <a:t>Promptly respond to requests for clarifications from Bidders;</a:t>
            </a:r>
            <a:endParaRPr lang="en-US" dirty="0" smtClean="0"/>
          </a:p>
          <a:p>
            <a:pPr lvl="1">
              <a:buFont typeface="Wingdings 2" pitchFamily="18" charset="2"/>
              <a:buChar char="P"/>
            </a:pPr>
            <a:r>
              <a:rPr lang="en-GB" dirty="0" smtClean="0"/>
              <a:t>Issue amendments to the Bidding Documents if necessary;</a:t>
            </a:r>
            <a:endParaRPr lang="en-US" dirty="0" smtClean="0"/>
          </a:p>
          <a:p>
            <a:pPr lvl="1">
              <a:buFont typeface="Wingdings 2" pitchFamily="18" charset="2"/>
              <a:buChar char="P"/>
            </a:pPr>
            <a:r>
              <a:rPr lang="en-GB" dirty="0" smtClean="0"/>
              <a:t>Receive and record sealed bids from Bidders or make a Bid Box available up to the deadline for bid submission;</a:t>
            </a:r>
            <a:endParaRPr lang="en-US" dirty="0" smtClean="0"/>
          </a:p>
          <a:p>
            <a:pPr lvl="1">
              <a:buFont typeface="Wingdings 2" pitchFamily="18" charset="2"/>
              <a:buChar char="P"/>
            </a:pPr>
            <a:r>
              <a:rPr lang="en-GB" dirty="0" smtClean="0"/>
              <a:t>Close bidding at the precise date and time of the deadline and ensure that no late bids are received; and</a:t>
            </a:r>
            <a:endParaRPr lang="en-US" dirty="0" smtClean="0"/>
          </a:p>
          <a:p>
            <a:pPr lvl="1">
              <a:buFont typeface="Wingdings 2" pitchFamily="18" charset="2"/>
              <a:buChar char="P"/>
            </a:pPr>
            <a:r>
              <a:rPr lang="en-GB" dirty="0" smtClean="0"/>
              <a:t>Keep all bids received secure until the time for bid opening.</a:t>
            </a:r>
            <a:endParaRPr lang="en-US" dirty="0"/>
          </a:p>
        </p:txBody>
      </p:sp>
      <p:sp>
        <p:nvSpPr>
          <p:cNvPr id="4" name="Slide Number Placeholder 3"/>
          <p:cNvSpPr>
            <a:spLocks noGrp="1"/>
          </p:cNvSpPr>
          <p:nvPr>
            <p:ph type="sldNum" sz="quarter" idx="15"/>
          </p:nvPr>
        </p:nvSpPr>
        <p:spPr/>
        <p:txBody>
          <a:bodyPr/>
          <a:lstStyle/>
          <a:p>
            <a:fld id="{6C254859-A5BC-483F-B1E5-F8AC4B58FE1F}"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GB" b="1" dirty="0" smtClean="0"/>
              <a:t>Bid Opening</a:t>
            </a:r>
            <a:r>
              <a:rPr lang="en-US" b="1" dirty="0" smtClean="0"/>
              <a:t/>
            </a:r>
            <a:br>
              <a:rPr lang="en-US" b="1" dirty="0" smtClean="0"/>
            </a:br>
            <a:endParaRPr lang="en-US" dirty="0"/>
          </a:p>
        </p:txBody>
      </p:sp>
      <p:sp>
        <p:nvSpPr>
          <p:cNvPr id="3" name="Content Placeholder 2"/>
          <p:cNvSpPr>
            <a:spLocks noGrp="1"/>
          </p:cNvSpPr>
          <p:nvPr>
            <p:ph sz="quarter" idx="1"/>
          </p:nvPr>
        </p:nvSpPr>
        <p:spPr>
          <a:xfrm>
            <a:off x="0" y="1447800"/>
            <a:ext cx="9144000" cy="5410200"/>
          </a:xfrm>
        </p:spPr>
        <p:txBody>
          <a:bodyPr/>
          <a:lstStyle/>
          <a:p>
            <a:pPr>
              <a:buFont typeface="Wingdings" pitchFamily="2" charset="2"/>
              <a:buChar char="q"/>
            </a:pPr>
            <a:r>
              <a:rPr lang="en-GB" b="1" dirty="0" smtClean="0"/>
              <a:t>Best Bid-Opening Practices to Observe</a:t>
            </a:r>
          </a:p>
          <a:p>
            <a:pPr lvl="1">
              <a:buFont typeface="Wingdings" pitchFamily="2" charset="2"/>
              <a:buChar char="ü"/>
            </a:pPr>
            <a:r>
              <a:rPr lang="en-GB" dirty="0" smtClean="0"/>
              <a:t>Conduct the Bid Opening strictly following the procedures specified in the ITB Sub-Clause 23 for all bids received on or prior to the date and time of the bid submission deadline. </a:t>
            </a:r>
          </a:p>
          <a:p>
            <a:pPr lvl="1">
              <a:buFont typeface="Wingdings" pitchFamily="2" charset="2"/>
              <a:buChar char="ü"/>
            </a:pPr>
            <a:r>
              <a:rPr lang="en-GB" dirty="0" smtClean="0"/>
              <a:t>Ensure that all bids that were received on time </a:t>
            </a:r>
            <a:r>
              <a:rPr lang="en-GB" b="1" dirty="0" smtClean="0"/>
              <a:t>are accounted for, before starting</a:t>
            </a:r>
            <a:r>
              <a:rPr lang="en-GB" dirty="0" smtClean="0"/>
              <a:t> the Bid Opening,</a:t>
            </a:r>
          </a:p>
          <a:p>
            <a:pPr lvl="1">
              <a:buFont typeface="Wingdings" pitchFamily="2" charset="2"/>
              <a:buChar char="ü"/>
            </a:pPr>
            <a:r>
              <a:rPr lang="en-GB" dirty="0" smtClean="0"/>
              <a:t>Examine the bids at Bid Opening in accordance with the provisions of ITB Sub-Clause 19.</a:t>
            </a:r>
            <a:endParaRPr lang="en-US" b="1" dirty="0"/>
          </a:p>
        </p:txBody>
      </p:sp>
      <p:sp>
        <p:nvSpPr>
          <p:cNvPr id="4" name="Slide Number Placeholder 3"/>
          <p:cNvSpPr>
            <a:spLocks noGrp="1"/>
          </p:cNvSpPr>
          <p:nvPr>
            <p:ph type="sldNum" sz="quarter" idx="15"/>
          </p:nvPr>
        </p:nvSpPr>
        <p:spPr/>
        <p:txBody>
          <a:bodyPr/>
          <a:lstStyle/>
          <a:p>
            <a:fld id="{6C254859-A5BC-483F-B1E5-F8AC4B58FE1F}"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GB" b="1" dirty="0" smtClean="0"/>
              <a:t>Bid Evaluation</a:t>
            </a:r>
            <a:endParaRPr lang="en-US" b="1" dirty="0"/>
          </a:p>
        </p:txBody>
      </p:sp>
      <p:sp>
        <p:nvSpPr>
          <p:cNvPr id="3" name="Content Placeholder 2"/>
          <p:cNvSpPr>
            <a:spLocks noGrp="1"/>
          </p:cNvSpPr>
          <p:nvPr>
            <p:ph sz="quarter" idx="1"/>
          </p:nvPr>
        </p:nvSpPr>
        <p:spPr>
          <a:xfrm>
            <a:off x="0" y="1524000"/>
            <a:ext cx="9144000" cy="5334000"/>
          </a:xfrm>
        </p:spPr>
        <p:txBody>
          <a:bodyPr/>
          <a:lstStyle/>
          <a:p>
            <a:pPr>
              <a:buFont typeface="Wingdings" pitchFamily="2" charset="2"/>
              <a:buChar char="q"/>
            </a:pPr>
            <a:r>
              <a:rPr lang="en-GB" sz="3200" dirty="0" smtClean="0"/>
              <a:t>The Tender Committee shall:</a:t>
            </a:r>
          </a:p>
          <a:p>
            <a:pPr lvl="1">
              <a:buFont typeface="Wingdings 2" pitchFamily="18" charset="2"/>
              <a:buChar char="P"/>
            </a:pPr>
            <a:r>
              <a:rPr lang="en-GB" sz="2800" dirty="0" smtClean="0"/>
              <a:t>Maintain the bid evaluation process strictly confidential</a:t>
            </a:r>
            <a:endParaRPr lang="en-US" sz="2800" dirty="0" smtClean="0"/>
          </a:p>
          <a:p>
            <a:pPr lvl="1">
              <a:buFont typeface="Wingdings 2" pitchFamily="18" charset="2"/>
              <a:buChar char="P"/>
            </a:pPr>
            <a:r>
              <a:rPr lang="en-GB" sz="2800" dirty="0" smtClean="0"/>
              <a:t>Reject any attempts or pressures to distort the outcome of the evaluation, including fraud and corruption</a:t>
            </a:r>
            <a:endParaRPr lang="en-US" sz="2800" dirty="0" smtClean="0"/>
          </a:p>
          <a:p>
            <a:pPr lvl="1">
              <a:buFont typeface="Wingdings 2" pitchFamily="18" charset="2"/>
              <a:buChar char="P"/>
            </a:pPr>
            <a:r>
              <a:rPr lang="en-GB" sz="2800" dirty="0" smtClean="0"/>
              <a:t>Strictly apply only and all of the evaluation and qualification criteria specified in the Bidding Documents to determine the lowest evaluated bid and to make a recommendation for award of contract to the Tender Committee. </a:t>
            </a:r>
            <a:endParaRPr lang="en-US" sz="2800" dirty="0" smtClean="0"/>
          </a:p>
          <a:p>
            <a:pPr>
              <a:buNone/>
            </a:pPr>
            <a:endParaRPr lang="en-US" dirty="0" smtClean="0"/>
          </a:p>
          <a:p>
            <a:endParaRPr lang="en-US" dirty="0"/>
          </a:p>
        </p:txBody>
      </p:sp>
      <p:sp>
        <p:nvSpPr>
          <p:cNvPr id="4" name="Slide Number Placeholder 3"/>
          <p:cNvSpPr>
            <a:spLocks noGrp="1"/>
          </p:cNvSpPr>
          <p:nvPr>
            <p:ph type="sldNum" sz="quarter" idx="15"/>
          </p:nvPr>
        </p:nvSpPr>
        <p:spPr/>
        <p:txBody>
          <a:bodyPr/>
          <a:lstStyle/>
          <a:p>
            <a:fld id="{6C254859-A5BC-483F-B1E5-F8AC4B58FE1F}"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p:nvPr>
        </p:nvSpPr>
        <p:spPr>
          <a:xfrm>
            <a:off x="457200" y="533400"/>
            <a:ext cx="8229600" cy="590550"/>
          </a:xfrm>
        </p:spPr>
        <p:txBody>
          <a:bodyPr>
            <a:noAutofit/>
          </a:bodyPr>
          <a:lstStyle/>
          <a:p>
            <a:pPr eaLnBrk="1" fontAlgn="auto" hangingPunct="1">
              <a:spcAft>
                <a:spcPts val="0"/>
              </a:spcAft>
              <a:defRPr/>
            </a:pPr>
            <a:r>
              <a:rPr lang="en-US" sz="4000" dirty="0" smtClean="0">
                <a:solidFill>
                  <a:schemeClr val="accent3"/>
                </a:solidFill>
                <a:latin typeface="Times New Roman" pitchFamily="18" charset="0"/>
                <a:cs typeface="Times New Roman" pitchFamily="18" charset="0"/>
              </a:rPr>
              <a:t>Types of Works Contract </a:t>
            </a:r>
            <a:endParaRPr lang="en-US" sz="4000" dirty="0" smtClean="0">
              <a:solidFill>
                <a:schemeClr val="accent1">
                  <a:tint val="88000"/>
                  <a:satMod val="150000"/>
                </a:schemeClr>
              </a:solidFill>
            </a:endParaRPr>
          </a:p>
        </p:txBody>
      </p:sp>
      <p:sp>
        <p:nvSpPr>
          <p:cNvPr id="111619" name="Rectangle 3"/>
          <p:cNvSpPr>
            <a:spLocks noGrp="1"/>
          </p:cNvSpPr>
          <p:nvPr>
            <p:ph sz="quarter" idx="1"/>
          </p:nvPr>
        </p:nvSpPr>
        <p:spPr>
          <a:xfrm>
            <a:off x="0" y="1066801"/>
            <a:ext cx="9144000" cy="5791200"/>
          </a:xfrm>
        </p:spPr>
        <p:txBody>
          <a:bodyPr>
            <a:normAutofit/>
          </a:bodyPr>
          <a:lstStyle/>
          <a:p>
            <a:pPr marL="609600" indent="-609600" eaLnBrk="1" fontAlgn="auto" hangingPunct="1">
              <a:lnSpc>
                <a:spcPct val="90000"/>
              </a:lnSpc>
              <a:spcAft>
                <a:spcPts val="0"/>
              </a:spcAft>
              <a:buClr>
                <a:schemeClr val="accent3"/>
              </a:buClr>
              <a:buFont typeface="Wingdings" pitchFamily="2" charset="2"/>
              <a:buChar char="q"/>
              <a:defRPr/>
            </a:pPr>
            <a:r>
              <a:rPr lang="en-US" b="1" dirty="0" smtClean="0"/>
              <a:t>Type of contracts:</a:t>
            </a:r>
          </a:p>
          <a:p>
            <a:pPr marL="1423416" lvl="3" indent="-609600">
              <a:lnSpc>
                <a:spcPct val="90000"/>
              </a:lnSpc>
              <a:buClr>
                <a:schemeClr val="accent3"/>
              </a:buClr>
              <a:buFont typeface="Arial" charset="0"/>
              <a:buNone/>
              <a:defRPr/>
            </a:pPr>
            <a:r>
              <a:rPr lang="en-US" sz="2400" b="1" dirty="0" smtClean="0"/>
              <a:t>1. lump sum contract</a:t>
            </a:r>
          </a:p>
          <a:p>
            <a:pPr marL="1633728" lvl="4" indent="-609600">
              <a:lnSpc>
                <a:spcPct val="90000"/>
              </a:lnSpc>
              <a:buFont typeface="Wingdings 2" pitchFamily="18" charset="2"/>
              <a:buChar char="P"/>
              <a:defRPr/>
            </a:pPr>
            <a:r>
              <a:rPr lang="en-US" sz="2400" dirty="0" smtClean="0"/>
              <a:t>Such a contract might be used for the supply of a particular unit of process plant or material, or for a package deal in which the Contractor is responsible for both</a:t>
            </a:r>
          </a:p>
          <a:p>
            <a:pPr marL="1843151" lvl="5" indent="-609600">
              <a:lnSpc>
                <a:spcPct val="90000"/>
              </a:lnSpc>
              <a:buFont typeface="Courier New" pitchFamily="49" charset="0"/>
              <a:buChar char="o"/>
              <a:defRPr/>
            </a:pPr>
            <a:r>
              <a:rPr lang="en-US" sz="2000" dirty="0" smtClean="0"/>
              <a:t>Detailed design and </a:t>
            </a:r>
          </a:p>
          <a:p>
            <a:pPr marL="1843151" lvl="5" indent="-609600">
              <a:lnSpc>
                <a:spcPct val="90000"/>
              </a:lnSpc>
              <a:buFont typeface="Courier New" pitchFamily="49" charset="0"/>
              <a:buChar char="o"/>
              <a:defRPr/>
            </a:pPr>
            <a:r>
              <a:rPr lang="en-US" sz="2000" dirty="0" smtClean="0"/>
              <a:t>Construction.</a:t>
            </a:r>
          </a:p>
          <a:p>
            <a:pPr marL="1843151" lvl="5" indent="-609600">
              <a:lnSpc>
                <a:spcPct val="90000"/>
              </a:lnSpc>
              <a:buNone/>
              <a:defRPr/>
            </a:pPr>
            <a:endParaRPr lang="en-US" sz="2000" dirty="0" smtClean="0"/>
          </a:p>
          <a:p>
            <a:pPr marL="1423416" lvl="3" indent="-609600" fontAlgn="auto">
              <a:lnSpc>
                <a:spcPct val="90000"/>
              </a:lnSpc>
              <a:spcAft>
                <a:spcPts val="0"/>
              </a:spcAft>
              <a:buClr>
                <a:schemeClr val="accent3"/>
              </a:buClr>
              <a:buNone/>
              <a:defRPr/>
            </a:pPr>
            <a:r>
              <a:rPr lang="en-US" sz="2400" b="1" dirty="0" smtClean="0"/>
              <a:t>2. Cost - reimbursable contract</a:t>
            </a:r>
          </a:p>
          <a:p>
            <a:pPr marL="1633728" lvl="4" indent="-609600">
              <a:lnSpc>
                <a:spcPct val="90000"/>
              </a:lnSpc>
              <a:buFont typeface="Wingdings 2" pitchFamily="18" charset="2"/>
              <a:buChar char="P"/>
              <a:defRPr/>
            </a:pPr>
            <a:r>
              <a:rPr lang="en-US" dirty="0" smtClean="0"/>
              <a:t>Cost- reimbursable contracts are used when the requirements of the promoter are vague or </a:t>
            </a:r>
          </a:p>
          <a:p>
            <a:pPr marL="1633728" lvl="4" indent="-609600">
              <a:lnSpc>
                <a:spcPct val="90000"/>
              </a:lnSpc>
              <a:buFont typeface="Wingdings 2" pitchFamily="18" charset="2"/>
              <a:buChar char="P"/>
              <a:defRPr/>
            </a:pPr>
            <a:r>
              <a:rPr lang="en-US" dirty="0" smtClean="0"/>
              <a:t>when it is desirable for design to proceed concurrently with construction. </a:t>
            </a:r>
          </a:p>
          <a:p>
            <a:pPr marL="1633728" lvl="4" indent="-609600">
              <a:lnSpc>
                <a:spcPct val="90000"/>
              </a:lnSpc>
              <a:buFont typeface="Wingdings 2" pitchFamily="18" charset="2"/>
              <a:buChar char="P"/>
              <a:defRPr/>
            </a:pPr>
            <a:r>
              <a:rPr lang="en-US" dirty="0" smtClean="0"/>
              <a:t>Such contracts are also used when the promoter wishes to be directly involved in the management of the contract or to reduce the financial risk to the contractor </a:t>
            </a:r>
          </a:p>
          <a:p>
            <a:pPr marL="609600" indent="-609600" eaLnBrk="1" fontAlgn="auto" hangingPunct="1">
              <a:lnSpc>
                <a:spcPct val="90000"/>
              </a:lnSpc>
              <a:spcAft>
                <a:spcPts val="0"/>
              </a:spcAft>
              <a:buClr>
                <a:schemeClr val="accent3"/>
              </a:buClr>
              <a:buFont typeface="Arial" charset="0"/>
              <a:buNone/>
              <a:defRPr/>
            </a:pPr>
            <a:endParaRPr lang="en-US" sz="2000" dirty="0" smtClean="0"/>
          </a:p>
        </p:txBody>
      </p:sp>
      <p:sp>
        <p:nvSpPr>
          <p:cNvPr id="4" name="Slide Number Placeholder 3"/>
          <p:cNvSpPr>
            <a:spLocks noGrp="1"/>
          </p:cNvSpPr>
          <p:nvPr>
            <p:ph type="sldNum" sz="quarter" idx="15"/>
          </p:nvPr>
        </p:nvSpPr>
        <p:spPr/>
        <p:txBody>
          <a:bodyPr/>
          <a:lstStyle/>
          <a:p>
            <a:fld id="{6C254859-A5BC-483F-B1E5-F8AC4B58FE1F}"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p:cNvSpPr>
          <p:nvPr>
            <p:ph type="title"/>
          </p:nvPr>
        </p:nvSpPr>
        <p:spPr>
          <a:xfrm>
            <a:off x="457200" y="533400"/>
            <a:ext cx="8229600" cy="514350"/>
          </a:xfrm>
        </p:spPr>
        <p:txBody>
          <a:bodyPr>
            <a:noAutofit/>
          </a:bodyPr>
          <a:lstStyle/>
          <a:p>
            <a:pPr eaLnBrk="1" fontAlgn="auto" hangingPunct="1">
              <a:spcAft>
                <a:spcPts val="0"/>
              </a:spcAft>
              <a:defRPr/>
            </a:pPr>
            <a:r>
              <a:rPr lang="en-US" sz="4000" dirty="0" smtClean="0">
                <a:solidFill>
                  <a:schemeClr val="accent3"/>
                </a:solidFill>
                <a:latin typeface="Times New Roman" pitchFamily="18" charset="0"/>
                <a:cs typeface="Times New Roman" pitchFamily="18" charset="0"/>
              </a:rPr>
              <a:t>Types of Works Contract </a:t>
            </a:r>
            <a:endParaRPr lang="en-US" sz="4000" dirty="0" smtClean="0">
              <a:solidFill>
                <a:schemeClr val="accent1">
                  <a:tint val="88000"/>
                  <a:satMod val="150000"/>
                </a:schemeClr>
              </a:solidFill>
            </a:endParaRPr>
          </a:p>
        </p:txBody>
      </p:sp>
      <p:sp>
        <p:nvSpPr>
          <p:cNvPr id="28675" name="Rectangle 3"/>
          <p:cNvSpPr>
            <a:spLocks noGrp="1"/>
          </p:cNvSpPr>
          <p:nvPr>
            <p:ph sz="quarter" idx="1"/>
          </p:nvPr>
        </p:nvSpPr>
        <p:spPr>
          <a:xfrm>
            <a:off x="0" y="1219200"/>
            <a:ext cx="9144000" cy="5638800"/>
          </a:xfrm>
        </p:spPr>
        <p:txBody>
          <a:bodyPr/>
          <a:lstStyle/>
          <a:p>
            <a:pPr eaLnBrk="1" hangingPunct="1">
              <a:lnSpc>
                <a:spcPct val="90000"/>
              </a:lnSpc>
              <a:buFont typeface="Arial" pitchFamily="34" charset="0"/>
              <a:buNone/>
            </a:pPr>
            <a:r>
              <a:rPr lang="en-US" b="1" dirty="0" smtClean="0"/>
              <a:t>3. Cost - plus contract </a:t>
            </a:r>
            <a:endParaRPr lang="en-US" dirty="0" smtClean="0"/>
          </a:p>
          <a:p>
            <a:pPr lvl="2">
              <a:lnSpc>
                <a:spcPct val="90000"/>
              </a:lnSpc>
              <a:buFont typeface="Wingdings" pitchFamily="2" charset="2"/>
              <a:buChar char="q"/>
            </a:pPr>
            <a:r>
              <a:rPr lang="en-US" dirty="0" smtClean="0"/>
              <a:t>A cost-plus contract is the extreme form of the cost reimbursable type and is so called because </a:t>
            </a:r>
          </a:p>
          <a:p>
            <a:pPr lvl="3" algn="just">
              <a:lnSpc>
                <a:spcPct val="90000"/>
              </a:lnSpc>
              <a:buFont typeface="Wingdings" pitchFamily="2" charset="2"/>
              <a:buChar char="ü"/>
            </a:pPr>
            <a:r>
              <a:rPr lang="en-US" sz="2000" dirty="0" smtClean="0"/>
              <a:t>      The contractor is reimbursed for all costs incurred during the                                                                      	fulfillment of the contract,</a:t>
            </a:r>
          </a:p>
          <a:p>
            <a:pPr lvl="3" algn="just">
              <a:lnSpc>
                <a:spcPct val="90000"/>
              </a:lnSpc>
              <a:buFont typeface="Wingdings" pitchFamily="2" charset="2"/>
              <a:buChar char="ü"/>
            </a:pPr>
            <a:r>
              <a:rPr lang="en-US" sz="2000" dirty="0" smtClean="0"/>
              <a:t>      Plus an agreed fee to cover overheads and profit.</a:t>
            </a:r>
          </a:p>
          <a:p>
            <a:pPr lvl="3" algn="just">
              <a:lnSpc>
                <a:spcPct val="90000"/>
              </a:lnSpc>
              <a:buFont typeface="Wingdings" pitchFamily="2" charset="2"/>
              <a:buChar char="ü"/>
            </a:pPr>
            <a:r>
              <a:rPr lang="en-US" sz="2000" dirty="0" smtClean="0"/>
              <a:t>      The fee may be defined as a percentage of the agreed actual cost    	or as a fixed amount </a:t>
            </a:r>
          </a:p>
          <a:p>
            <a:pPr eaLnBrk="1" hangingPunct="1">
              <a:lnSpc>
                <a:spcPct val="90000"/>
              </a:lnSpc>
              <a:buFont typeface="Arial" pitchFamily="34" charset="0"/>
              <a:buNone/>
            </a:pPr>
            <a:r>
              <a:rPr lang="en-US" b="1" dirty="0" smtClean="0"/>
              <a:t>4. Admeasurements Contracts</a:t>
            </a:r>
          </a:p>
          <a:p>
            <a:pPr lvl="2">
              <a:lnSpc>
                <a:spcPct val="90000"/>
              </a:lnSpc>
              <a:buFont typeface="Wingdings" pitchFamily="2" charset="2"/>
              <a:buChar char="q"/>
            </a:pPr>
            <a:r>
              <a:rPr lang="en-US" dirty="0" smtClean="0"/>
              <a:t>The most common types of construction contract which facilitate competitive tendering but </a:t>
            </a:r>
          </a:p>
          <a:p>
            <a:pPr lvl="2" algn="just">
              <a:lnSpc>
                <a:spcPct val="90000"/>
              </a:lnSpc>
              <a:buFont typeface="Wingdings" pitchFamily="2" charset="2"/>
              <a:buChar char="q"/>
            </a:pPr>
            <a:r>
              <a:rPr lang="en-US" dirty="0" smtClean="0"/>
              <a:t>Which incorporate some mechanism for the introduction and evaluation of changes in the work content of the contract. </a:t>
            </a:r>
          </a:p>
        </p:txBody>
      </p:sp>
      <p:sp>
        <p:nvSpPr>
          <p:cNvPr id="4" name="Slide Number Placeholder 3"/>
          <p:cNvSpPr>
            <a:spLocks noGrp="1"/>
          </p:cNvSpPr>
          <p:nvPr>
            <p:ph type="sldNum" sz="quarter" idx="15"/>
          </p:nvPr>
        </p:nvSpPr>
        <p:spPr/>
        <p:txBody>
          <a:bodyPr/>
          <a:lstStyle/>
          <a:p>
            <a:fld id="{6C254859-A5BC-483F-B1E5-F8AC4B58FE1F}"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a:xfrm>
            <a:off x="457200" y="457200"/>
            <a:ext cx="8229600" cy="666750"/>
          </a:xfrm>
        </p:spPr>
        <p:txBody>
          <a:bodyPr>
            <a:normAutofit fontScale="90000"/>
          </a:bodyPr>
          <a:lstStyle/>
          <a:p>
            <a:pPr eaLnBrk="1" fontAlgn="auto" hangingPunct="1">
              <a:spcAft>
                <a:spcPts val="0"/>
              </a:spcAft>
              <a:defRPr/>
            </a:pPr>
            <a:r>
              <a:rPr lang="en-US" sz="4000" dirty="0" smtClean="0">
                <a:solidFill>
                  <a:schemeClr val="accent3"/>
                </a:solidFill>
                <a:latin typeface="Times New Roman" pitchFamily="18" charset="0"/>
                <a:cs typeface="Times New Roman" pitchFamily="18" charset="0"/>
              </a:rPr>
              <a:t>Types of Works Contract </a:t>
            </a:r>
            <a:endParaRPr lang="en-US" sz="4000" dirty="0" smtClean="0">
              <a:solidFill>
                <a:schemeClr val="accent1">
                  <a:tint val="88000"/>
                  <a:satMod val="150000"/>
                </a:schemeClr>
              </a:solidFill>
            </a:endParaRPr>
          </a:p>
        </p:txBody>
      </p:sp>
      <p:sp>
        <p:nvSpPr>
          <p:cNvPr id="29699" name="Rectangle 3"/>
          <p:cNvSpPr>
            <a:spLocks noGrp="1"/>
          </p:cNvSpPr>
          <p:nvPr>
            <p:ph sz="quarter" idx="1"/>
          </p:nvPr>
        </p:nvSpPr>
        <p:spPr>
          <a:xfrm>
            <a:off x="0" y="1298575"/>
            <a:ext cx="9144000" cy="5559425"/>
          </a:xfrm>
        </p:spPr>
        <p:txBody>
          <a:bodyPr/>
          <a:lstStyle/>
          <a:p>
            <a:pPr marL="609600" indent="-609600" eaLnBrk="1" hangingPunct="1">
              <a:buFont typeface="Arial" pitchFamily="34" charset="0"/>
              <a:buAutoNum type="alphaLcParenR"/>
            </a:pPr>
            <a:r>
              <a:rPr lang="en-US" sz="2000" b="1" i="1" dirty="0" smtClean="0"/>
              <a:t>Bill of quantities</a:t>
            </a:r>
            <a:r>
              <a:rPr lang="en-US" sz="2000" b="1" dirty="0" smtClean="0"/>
              <a:t> :</a:t>
            </a:r>
            <a:r>
              <a:rPr lang="en-US" sz="2000" dirty="0" smtClean="0"/>
              <a:t>Bidders  are required to enter unit prices against the estimated quantities of many items of completed work </a:t>
            </a:r>
          </a:p>
          <a:p>
            <a:pPr marL="609600" indent="-609600" eaLnBrk="1" hangingPunct="1">
              <a:buFont typeface="Arial" pitchFamily="34" charset="0"/>
              <a:buAutoNum type="alphaLcParenR"/>
            </a:pPr>
            <a:r>
              <a:rPr lang="en-US" sz="2000" b="1" i="1" dirty="0" smtClean="0"/>
              <a:t>Activity Schedule </a:t>
            </a:r>
            <a:r>
              <a:rPr lang="en-US" sz="2000" dirty="0" smtClean="0"/>
              <a:t>:</a:t>
            </a:r>
          </a:p>
          <a:p>
            <a:pPr marL="609600" indent="-609600" eaLnBrk="1" hangingPunct="1">
              <a:buNone/>
            </a:pPr>
            <a:r>
              <a:rPr lang="en-US" sz="2000" dirty="0" smtClean="0"/>
              <a:t>	This types of contract is similar to the bill of quantities, but the estimated quantities of work items which are expected to be less accurate than those given in the bill of quantities.</a:t>
            </a:r>
          </a:p>
          <a:p>
            <a:pPr marL="609600" indent="-609600" eaLnBrk="1" hangingPunct="1">
              <a:buNone/>
            </a:pPr>
            <a:r>
              <a:rPr lang="en-US" sz="2000" dirty="0" smtClean="0"/>
              <a:t> </a:t>
            </a:r>
          </a:p>
          <a:p>
            <a:pPr marL="609600" indent="-609600" eaLnBrk="1" hangingPunct="1">
              <a:buFont typeface="Arial" pitchFamily="34" charset="0"/>
              <a:buNone/>
            </a:pPr>
            <a:r>
              <a:rPr lang="en-US" b="1" dirty="0" smtClean="0"/>
              <a:t>5. Target Contracts:</a:t>
            </a:r>
          </a:p>
          <a:p>
            <a:pPr marL="1167384" lvl="2" indent="-609600">
              <a:buFont typeface="Wingdings" pitchFamily="2" charset="2"/>
              <a:buChar char="q"/>
            </a:pPr>
            <a:r>
              <a:rPr lang="en-US" dirty="0" smtClean="0"/>
              <a:t> A promoter may introduce additional incentives into a contract by offering the contractor a bonus payment for the achievement of some previously defined target in terms of </a:t>
            </a:r>
          </a:p>
          <a:p>
            <a:pPr marL="1413383" lvl="3" indent="-609600">
              <a:buFont typeface="Wingdings" pitchFamily="2" charset="2"/>
              <a:buChar char="ü"/>
            </a:pPr>
            <a:r>
              <a:rPr lang="en-US" sz="2000" dirty="0" smtClean="0"/>
              <a:t>Time, </a:t>
            </a:r>
          </a:p>
          <a:p>
            <a:pPr marL="1413383" lvl="3" indent="-609600">
              <a:buFont typeface="Wingdings" pitchFamily="2" charset="2"/>
              <a:buChar char="ü"/>
            </a:pPr>
            <a:r>
              <a:rPr lang="en-US" sz="2000" dirty="0" smtClean="0"/>
              <a:t>Cost, or </a:t>
            </a:r>
          </a:p>
          <a:p>
            <a:pPr marL="1413383" lvl="3" indent="-609600">
              <a:buFont typeface="Wingdings" pitchFamily="2" charset="2"/>
              <a:buChar char="ü"/>
            </a:pPr>
            <a:r>
              <a:rPr lang="en-US" sz="2000" dirty="0" smtClean="0"/>
              <a:t>Performance </a:t>
            </a:r>
          </a:p>
        </p:txBody>
      </p:sp>
      <p:sp>
        <p:nvSpPr>
          <p:cNvPr id="4" name="Slide Number Placeholder 3"/>
          <p:cNvSpPr>
            <a:spLocks noGrp="1"/>
          </p:cNvSpPr>
          <p:nvPr>
            <p:ph type="sldNum" sz="quarter" idx="15"/>
          </p:nvPr>
        </p:nvSpPr>
        <p:spPr/>
        <p:txBody>
          <a:bodyPr/>
          <a:lstStyle/>
          <a:p>
            <a:fld id="{6C254859-A5BC-483F-B1E5-F8AC4B58FE1F}"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457200"/>
            <a:ext cx="8229600" cy="762000"/>
          </a:xfrm>
        </p:spPr>
        <p:txBody>
          <a:bodyPr>
            <a:normAutofit fontScale="90000"/>
          </a:bodyPr>
          <a:lstStyle/>
          <a:p>
            <a:r>
              <a:rPr lang="en-GB" sz="4400" b="1" dirty="0" smtClean="0"/>
              <a:t>Scope and Value of Contract</a:t>
            </a:r>
            <a:endParaRPr lang="en-US" sz="4400" dirty="0"/>
          </a:p>
        </p:txBody>
      </p:sp>
      <p:sp>
        <p:nvSpPr>
          <p:cNvPr id="10243" name="Content Placeholder 2"/>
          <p:cNvSpPr>
            <a:spLocks noGrp="1"/>
          </p:cNvSpPr>
          <p:nvPr>
            <p:ph sz="quarter" idx="1"/>
          </p:nvPr>
        </p:nvSpPr>
        <p:spPr>
          <a:xfrm>
            <a:off x="0" y="1219200"/>
            <a:ext cx="9144000" cy="5638800"/>
          </a:xfrm>
        </p:spPr>
        <p:txBody>
          <a:bodyPr>
            <a:normAutofit/>
          </a:bodyPr>
          <a:lstStyle/>
          <a:p>
            <a:pPr>
              <a:buFont typeface="Wingdings" pitchFamily="2" charset="2"/>
              <a:buChar char="q"/>
            </a:pPr>
            <a:r>
              <a:rPr lang="en-GB" dirty="0" smtClean="0"/>
              <a:t>This SBD is suitable for a standard contract, where the works have been fully designed by or for the Procuring Entity (Employer), prior to bidding, and the Contractor will be responsible for construction only. </a:t>
            </a:r>
            <a:endParaRPr lang="en-US" dirty="0" smtClean="0">
              <a:solidFill>
                <a:schemeClr val="tx1"/>
              </a:solidFill>
            </a:endParaRPr>
          </a:p>
          <a:p>
            <a:pPr>
              <a:buFont typeface="Wingdings" pitchFamily="2" charset="2"/>
              <a:buChar char="q"/>
            </a:pPr>
            <a:r>
              <a:rPr lang="en-GB" dirty="0" smtClean="0"/>
              <a:t>It is suitable for works valued at up to US$10 million. </a:t>
            </a:r>
          </a:p>
          <a:p>
            <a:pPr>
              <a:buFont typeface="Wingdings" pitchFamily="2" charset="2"/>
              <a:buChar char="q"/>
            </a:pPr>
            <a:r>
              <a:rPr lang="en-GB" dirty="0" smtClean="0"/>
              <a:t>This SBD for the Procurement of Works is </a:t>
            </a:r>
            <a:r>
              <a:rPr lang="en-GB" b="1" i="1" dirty="0" smtClean="0"/>
              <a:t>not</a:t>
            </a:r>
            <a:r>
              <a:rPr lang="en-GB" b="1" dirty="0" smtClean="0"/>
              <a:t> suitable </a:t>
            </a:r>
            <a:r>
              <a:rPr lang="en-GB" dirty="0" smtClean="0"/>
              <a:t>for the following situations:</a:t>
            </a:r>
            <a:endParaRPr lang="en-US" dirty="0" smtClean="0"/>
          </a:p>
          <a:p>
            <a:pPr lvl="1">
              <a:buFont typeface="Wingdings 2" pitchFamily="18" charset="2"/>
              <a:buChar char="P"/>
            </a:pPr>
            <a:r>
              <a:rPr lang="en-GB" dirty="0" smtClean="0"/>
              <a:t>Complex works under US$10 million, such as large water treatment plants;</a:t>
            </a:r>
            <a:endParaRPr lang="en-US" dirty="0" smtClean="0"/>
          </a:p>
          <a:p>
            <a:pPr lvl="1">
              <a:buFont typeface="Wingdings 2" pitchFamily="18" charset="2"/>
              <a:buChar char="P"/>
            </a:pPr>
            <a:r>
              <a:rPr lang="en-GB" dirty="0" smtClean="0"/>
              <a:t>Works over US$10 million;</a:t>
            </a:r>
            <a:endParaRPr lang="en-US" dirty="0" smtClean="0"/>
          </a:p>
          <a:p>
            <a:pPr lvl="1">
              <a:buFont typeface="Wingdings 2" pitchFamily="18" charset="2"/>
              <a:buChar char="P"/>
            </a:pPr>
            <a:r>
              <a:rPr lang="en-GB" dirty="0" smtClean="0"/>
              <a:t>Works designed by the Contractor, including turnkey contracts. </a:t>
            </a:r>
            <a:endParaRPr lang="en-US" dirty="0" smtClean="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381000"/>
            <a:ext cx="8229600" cy="590550"/>
          </a:xfrm>
        </p:spPr>
        <p:txBody>
          <a:bodyPr>
            <a:normAutofit fontScale="90000"/>
          </a:bodyPr>
          <a:lstStyle/>
          <a:p>
            <a:pPr eaLnBrk="1" fontAlgn="auto" hangingPunct="1">
              <a:spcAft>
                <a:spcPts val="0"/>
              </a:spcAft>
              <a:defRPr/>
            </a:pPr>
            <a:r>
              <a:rPr lang="en-US" sz="2800" dirty="0" smtClean="0">
                <a:solidFill>
                  <a:schemeClr val="accent1">
                    <a:tint val="88000"/>
                    <a:satMod val="150000"/>
                  </a:schemeClr>
                </a:solidFill>
                <a:latin typeface="+mn-lt"/>
              </a:rPr>
              <a:t>Provisions of Contract/Contract  Document</a:t>
            </a:r>
          </a:p>
        </p:txBody>
      </p:sp>
      <p:sp>
        <p:nvSpPr>
          <p:cNvPr id="31747" name="Content Placeholder 2"/>
          <p:cNvSpPr>
            <a:spLocks noGrp="1"/>
          </p:cNvSpPr>
          <p:nvPr>
            <p:ph sz="quarter" idx="1"/>
          </p:nvPr>
        </p:nvSpPr>
        <p:spPr>
          <a:xfrm>
            <a:off x="0" y="914400"/>
            <a:ext cx="9144000" cy="5943600"/>
          </a:xfrm>
        </p:spPr>
        <p:txBody>
          <a:bodyPr>
            <a:normAutofit/>
          </a:bodyPr>
          <a:lstStyle/>
          <a:p>
            <a:pPr marL="265113" indent="-265113" eaLnBrk="1" hangingPunct="1">
              <a:buFont typeface="Wingdings 2" pitchFamily="18" charset="2"/>
              <a:buNone/>
            </a:pPr>
            <a:r>
              <a:rPr lang="en-US" sz="2000" dirty="0" smtClean="0">
                <a:cs typeface="Times New Roman" pitchFamily="18" charset="0"/>
              </a:rPr>
              <a:t>For works contract include:</a:t>
            </a:r>
          </a:p>
          <a:p>
            <a:pPr marL="739775" lvl="1" indent="-457200" eaLnBrk="1" hangingPunct="1">
              <a:buFont typeface="Calibri" pitchFamily="34" charset="0"/>
              <a:buAutoNum type="alphaLcPeriod"/>
            </a:pPr>
            <a:r>
              <a:rPr lang="en-US" sz="2000" dirty="0" smtClean="0">
                <a:cs typeface="Times New Roman" pitchFamily="18" charset="0"/>
              </a:rPr>
              <a:t>Invitation to Bid;</a:t>
            </a:r>
          </a:p>
          <a:p>
            <a:pPr marL="739775" lvl="1" indent="-457200" eaLnBrk="1" hangingPunct="1">
              <a:buFont typeface="Calibri" pitchFamily="34" charset="0"/>
              <a:buAutoNum type="alphaLcPeriod"/>
            </a:pPr>
            <a:r>
              <a:rPr lang="en-US" sz="2000" dirty="0" smtClean="0">
                <a:cs typeface="Times New Roman" pitchFamily="18" charset="0"/>
              </a:rPr>
              <a:t>Construction Agreement and its Appendices; </a:t>
            </a:r>
          </a:p>
          <a:p>
            <a:pPr marL="739775" lvl="1" indent="-457200" eaLnBrk="1" hangingPunct="1">
              <a:buFont typeface="Calibri" pitchFamily="34" charset="0"/>
              <a:buAutoNum type="alphaLcPeriod"/>
            </a:pPr>
            <a:r>
              <a:rPr lang="en-US" sz="2000" dirty="0" smtClean="0">
                <a:cs typeface="Times New Roman" pitchFamily="18" charset="0"/>
              </a:rPr>
              <a:t>Letter of Acceptance;</a:t>
            </a:r>
          </a:p>
          <a:p>
            <a:pPr marL="739775" lvl="1" indent="-457200" eaLnBrk="1" hangingPunct="1">
              <a:buFont typeface="Calibri" pitchFamily="34" charset="0"/>
              <a:buAutoNum type="alphaLcPeriod"/>
            </a:pPr>
            <a:r>
              <a:rPr lang="en-US" sz="2000" dirty="0" smtClean="0">
                <a:cs typeface="Times New Roman" pitchFamily="18" charset="0"/>
              </a:rPr>
              <a:t>Signed form of Bid of the Contractor, Appendices and Annexes ;</a:t>
            </a:r>
          </a:p>
          <a:p>
            <a:pPr marL="739775" lvl="1" indent="-457200">
              <a:buFont typeface="Arial" pitchFamily="34" charset="0"/>
              <a:buAutoNum type="alphaLcPeriod" startAt="5"/>
            </a:pPr>
            <a:r>
              <a:rPr lang="en-US" sz="2000" dirty="0" smtClean="0">
                <a:cs typeface="Times New Roman" pitchFamily="18" charset="0"/>
              </a:rPr>
              <a:t>Particular Conditions of Contract </a:t>
            </a:r>
          </a:p>
          <a:p>
            <a:pPr marL="739775" lvl="1" indent="-457200">
              <a:buFont typeface="Arial" pitchFamily="34" charset="0"/>
              <a:buAutoNum type="alphaLcPeriod" startAt="5"/>
            </a:pPr>
            <a:r>
              <a:rPr lang="en-US" sz="2000" dirty="0" smtClean="0">
                <a:cs typeface="Times New Roman" pitchFamily="18" charset="0"/>
              </a:rPr>
              <a:t>General Condition of Contract;</a:t>
            </a:r>
          </a:p>
          <a:p>
            <a:pPr marL="739775" lvl="1" indent="-457200">
              <a:buFont typeface="Arial" pitchFamily="34" charset="0"/>
              <a:buAutoNum type="alphaLcPeriod" startAt="5"/>
            </a:pPr>
            <a:r>
              <a:rPr lang="en-US" sz="2000" dirty="0" smtClean="0">
                <a:cs typeface="Times New Roman" pitchFamily="18" charset="0"/>
              </a:rPr>
              <a:t>Priced Bill of Quantities;</a:t>
            </a:r>
          </a:p>
          <a:p>
            <a:pPr marL="739775" lvl="1" indent="-457200">
              <a:buFont typeface="Arial" pitchFamily="34" charset="0"/>
              <a:buAutoNum type="alphaLcPeriod" startAt="5"/>
            </a:pPr>
            <a:r>
              <a:rPr lang="en-US" sz="2000" dirty="0" smtClean="0">
                <a:cs typeface="Times New Roman" pitchFamily="18" charset="0"/>
              </a:rPr>
              <a:t>Drawings; </a:t>
            </a:r>
          </a:p>
          <a:p>
            <a:pPr marL="739775" lvl="1" indent="-457200">
              <a:buFont typeface="Arial" pitchFamily="34" charset="0"/>
              <a:buAutoNum type="alphaLcPeriod" startAt="5"/>
            </a:pPr>
            <a:r>
              <a:rPr lang="en-US" sz="2000" dirty="0" smtClean="0">
                <a:cs typeface="Times New Roman" pitchFamily="18" charset="0"/>
              </a:rPr>
              <a:t>Technical Specifications and Methods of Measurement; </a:t>
            </a:r>
          </a:p>
          <a:p>
            <a:pPr marL="739775" lvl="1" indent="-457200">
              <a:buFont typeface="Arial" pitchFamily="34" charset="0"/>
              <a:buAutoNum type="alphaLcPeriod" startAt="5"/>
            </a:pPr>
            <a:r>
              <a:rPr lang="en-US" sz="2000" dirty="0" smtClean="0">
                <a:cs typeface="Times New Roman" pitchFamily="18" charset="0"/>
              </a:rPr>
              <a:t>The Standard Instructions and Information to Bidders for Building </a:t>
            </a:r>
          </a:p>
          <a:p>
            <a:pPr marL="739775" lvl="1" indent="-457200">
              <a:buFont typeface="Arial" pitchFamily="34" charset="0"/>
              <a:buAutoNum type="alphaLcPeriod" startAt="5"/>
            </a:pPr>
            <a:r>
              <a:rPr lang="en-US" sz="2000" dirty="0" smtClean="0">
                <a:cs typeface="Times New Roman" pitchFamily="18" charset="0"/>
              </a:rPr>
              <a:t>Construction Works and the Particular Project Information and    </a:t>
            </a:r>
          </a:p>
          <a:p>
            <a:pPr marL="739775" lvl="1" indent="-457200">
              <a:buNone/>
            </a:pPr>
            <a:r>
              <a:rPr lang="en-US" sz="2000" dirty="0" smtClean="0">
                <a:cs typeface="Times New Roman" pitchFamily="18" charset="0"/>
              </a:rPr>
              <a:t>	Instruction thereto;</a:t>
            </a:r>
          </a:p>
          <a:p>
            <a:pPr marL="739775" lvl="1" indent="-457200">
              <a:buNone/>
            </a:pPr>
            <a:r>
              <a:rPr lang="en-US" sz="2000" dirty="0" smtClean="0">
                <a:cs typeface="Times New Roman" pitchFamily="18" charset="0"/>
              </a:rPr>
              <a:t>l.	Any other documents required to form part of the Contract.  </a:t>
            </a:r>
          </a:p>
          <a:p>
            <a:pPr marL="739775" lvl="1" indent="-457200" eaLnBrk="1" hangingPunct="1">
              <a:buFont typeface="Verdana" pitchFamily="34" charset="0"/>
              <a:buNone/>
            </a:pPr>
            <a:endParaRPr lang="en-US" sz="2000" dirty="0" smtClean="0">
              <a:cs typeface="Times New Roman" pitchFamily="18" charset="0"/>
            </a:endParaRPr>
          </a:p>
          <a:p>
            <a:pPr marL="265113" indent="-265113" eaLnBrk="1" hangingPunct="1">
              <a:buFont typeface="Arial" pitchFamily="34" charset="0"/>
              <a:buNone/>
            </a:pPr>
            <a:endParaRPr lang="en-US" sz="2000" dirty="0" smtClean="0">
              <a:cs typeface="Times New Roman" pitchFamily="18" charset="0"/>
            </a:endParaRPr>
          </a:p>
        </p:txBody>
      </p:sp>
      <p:sp>
        <p:nvSpPr>
          <p:cNvPr id="4" name="Slide Number Placeholder 3"/>
          <p:cNvSpPr>
            <a:spLocks noGrp="1"/>
          </p:cNvSpPr>
          <p:nvPr>
            <p:ph type="sldNum" sz="quarter" idx="15"/>
          </p:nvPr>
        </p:nvSpPr>
        <p:spPr/>
        <p:txBody>
          <a:bodyPr/>
          <a:lstStyle/>
          <a:p>
            <a:fld id="{6C254859-A5BC-483F-B1E5-F8AC4B58FE1F}"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533400"/>
            <a:ext cx="8229600" cy="1066800"/>
          </a:xfrm>
        </p:spPr>
        <p:txBody>
          <a:bodyPr>
            <a:normAutofit fontScale="90000"/>
          </a:bodyPr>
          <a:lstStyle/>
          <a:p>
            <a:pPr eaLnBrk="1" hangingPunct="1"/>
            <a:r>
              <a:rPr lang="en-US" sz="4000" dirty="0" smtClean="0"/>
              <a:t>Commencement of site Supervision</a:t>
            </a:r>
          </a:p>
        </p:txBody>
      </p:sp>
      <p:sp>
        <p:nvSpPr>
          <p:cNvPr id="33795" name="Content Placeholder 2"/>
          <p:cNvSpPr>
            <a:spLocks noGrp="1"/>
          </p:cNvSpPr>
          <p:nvPr>
            <p:ph sz="quarter" idx="1"/>
          </p:nvPr>
        </p:nvSpPr>
        <p:spPr>
          <a:xfrm>
            <a:off x="0" y="1447800"/>
            <a:ext cx="9144000" cy="5126736"/>
          </a:xfrm>
        </p:spPr>
        <p:txBody>
          <a:bodyPr>
            <a:normAutofit/>
          </a:bodyPr>
          <a:lstStyle/>
          <a:p>
            <a:pPr eaLnBrk="1" hangingPunct="1">
              <a:buFont typeface="Wingdings" pitchFamily="2" charset="2"/>
              <a:buChar char="q"/>
            </a:pPr>
            <a:r>
              <a:rPr lang="en-US" dirty="0" smtClean="0"/>
              <a:t>As per sub clause 41.1 of the GCC of FIDIC 1987 edition, the Contractor shall commence the Works as soon as is reasonably possible after the receipt by him of a notice to this effect from the Engineer, which notice shall be issued within the time stated in the Appendix to tender  after the date of the Letter of Acceptance</a:t>
            </a:r>
          </a:p>
          <a:p>
            <a:pPr eaLnBrk="1" hangingPunct="1"/>
            <a:endParaRPr lang="en-US" dirty="0" smtClean="0"/>
          </a:p>
          <a:p>
            <a:pPr eaLnBrk="1" hangingPunct="1">
              <a:buFont typeface="Wingdings" pitchFamily="2" charset="2"/>
              <a:buChar char="q"/>
            </a:pPr>
            <a:r>
              <a:rPr lang="en-US" dirty="0" smtClean="0"/>
              <a:t>Hence, the supervision service of the Engineer will commence  in parallel</a:t>
            </a:r>
          </a:p>
        </p:txBody>
      </p:sp>
      <p:sp>
        <p:nvSpPr>
          <p:cNvPr id="4" name="Slide Number Placeholder 3"/>
          <p:cNvSpPr>
            <a:spLocks noGrp="1"/>
          </p:cNvSpPr>
          <p:nvPr>
            <p:ph type="sldNum" sz="quarter" idx="15"/>
          </p:nvPr>
        </p:nvSpPr>
        <p:spPr/>
        <p:txBody>
          <a:bodyPr/>
          <a:lstStyle/>
          <a:p>
            <a:fld id="{6C254859-A5BC-483F-B1E5-F8AC4B58FE1F}" type="slidenum">
              <a:rPr lang="en-US" smtClean="0"/>
              <a:pPr/>
              <a:t>31</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533400"/>
            <a:ext cx="8229600" cy="1066800"/>
          </a:xfrm>
        </p:spPr>
        <p:txBody>
          <a:bodyPr/>
          <a:lstStyle/>
          <a:p>
            <a:pPr eaLnBrk="1" hangingPunct="1"/>
            <a:r>
              <a:rPr lang="en-US" sz="4400" dirty="0" smtClean="0"/>
              <a:t>Types of tender</a:t>
            </a:r>
          </a:p>
        </p:txBody>
      </p:sp>
      <p:sp>
        <p:nvSpPr>
          <p:cNvPr id="11267" name="Content Placeholder 2"/>
          <p:cNvSpPr>
            <a:spLocks noGrp="1"/>
          </p:cNvSpPr>
          <p:nvPr>
            <p:ph sz="quarter" idx="1"/>
          </p:nvPr>
        </p:nvSpPr>
        <p:spPr>
          <a:xfrm>
            <a:off x="228600" y="1752600"/>
            <a:ext cx="8915400" cy="5105400"/>
          </a:xfrm>
        </p:spPr>
        <p:txBody>
          <a:bodyPr/>
          <a:lstStyle/>
          <a:p>
            <a:pPr eaLnBrk="1" hangingPunct="1">
              <a:buNone/>
            </a:pPr>
            <a:endParaRPr lang="en-US" dirty="0" smtClean="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4</a:t>
            </a:fld>
            <a:endParaRPr lang="en-US" dirty="0"/>
          </a:p>
        </p:txBody>
      </p:sp>
      <p:graphicFrame>
        <p:nvGraphicFramePr>
          <p:cNvPr id="6" name="Table 5"/>
          <p:cNvGraphicFramePr>
            <a:graphicFrameLocks noGrp="1"/>
          </p:cNvGraphicFramePr>
          <p:nvPr/>
        </p:nvGraphicFramePr>
        <p:xfrm>
          <a:off x="152400" y="1828800"/>
          <a:ext cx="8915400" cy="4704736"/>
        </p:xfrm>
        <a:graphic>
          <a:graphicData uri="http://schemas.openxmlformats.org/drawingml/2006/table">
            <a:tbl>
              <a:tblPr/>
              <a:tblGrid>
                <a:gridCol w="1096117"/>
                <a:gridCol w="1113683"/>
                <a:gridCol w="1371600"/>
                <a:gridCol w="1600200"/>
                <a:gridCol w="1524000"/>
                <a:gridCol w="2209800"/>
              </a:tblGrid>
              <a:tr h="1851370">
                <a:tc>
                  <a:txBody>
                    <a:bodyPr/>
                    <a:lstStyle/>
                    <a:p>
                      <a:pPr marL="0" marR="0" algn="ctr">
                        <a:lnSpc>
                          <a:spcPct val="150000"/>
                        </a:lnSpc>
                        <a:spcBef>
                          <a:spcPts val="0"/>
                        </a:spcBef>
                        <a:spcAft>
                          <a:spcPts val="0"/>
                        </a:spcAft>
                      </a:pP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b="1" dirty="0">
                          <a:solidFill>
                            <a:srgbClr val="000000"/>
                          </a:solidFill>
                          <a:latin typeface="Tw Cen MT" pitchFamily="34" charset="0"/>
                          <a:ea typeface="Times New Roman"/>
                          <a:cs typeface="Times New Roman"/>
                        </a:rPr>
                        <a:t>Bases</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lnSpc>
                          <a:spcPct val="150000"/>
                        </a:lnSpc>
                        <a:spcBef>
                          <a:spcPts val="0"/>
                        </a:spcBef>
                        <a:spcAft>
                          <a:spcPts val="0"/>
                        </a:spcAft>
                      </a:pPr>
                      <a:r>
                        <a:rPr lang="en-US" sz="2000" b="1" dirty="0">
                          <a:solidFill>
                            <a:srgbClr val="000000"/>
                          </a:solidFill>
                          <a:latin typeface="Tw Cen MT" pitchFamily="34" charset="0"/>
                          <a:ea typeface="Times New Roman"/>
                          <a:cs typeface="Times New Roman"/>
                        </a:rPr>
                        <a:t>Things Procured</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lnSpc>
                          <a:spcPct val="150000"/>
                        </a:lnSpc>
                        <a:spcBef>
                          <a:spcPts val="0"/>
                        </a:spcBef>
                        <a:spcAft>
                          <a:spcPts val="0"/>
                        </a:spcAft>
                      </a:pPr>
                      <a:r>
                        <a:rPr lang="en-US" sz="2000" b="1" dirty="0">
                          <a:solidFill>
                            <a:srgbClr val="000000"/>
                          </a:solidFill>
                          <a:latin typeface="Tw Cen MT" pitchFamily="34" charset="0"/>
                          <a:ea typeface="Times New Roman"/>
                          <a:cs typeface="Times New Roman"/>
                        </a:rPr>
                        <a:t>Bidders’ Coverage</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lnSpc>
                          <a:spcPct val="150000"/>
                        </a:lnSpc>
                        <a:spcBef>
                          <a:spcPts val="0"/>
                        </a:spcBef>
                        <a:spcAft>
                          <a:spcPts val="0"/>
                        </a:spcAft>
                      </a:pPr>
                      <a:r>
                        <a:rPr lang="en-US" sz="2000" b="1" dirty="0">
                          <a:solidFill>
                            <a:srgbClr val="000000"/>
                          </a:solidFill>
                          <a:latin typeface="Tw Cen MT" pitchFamily="34" charset="0"/>
                          <a:ea typeface="Times New Roman"/>
                          <a:cs typeface="Times New Roman"/>
                        </a:rPr>
                        <a:t>Geographical Coverage</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lnSpc>
                          <a:spcPct val="150000"/>
                        </a:lnSpc>
                        <a:spcBef>
                          <a:spcPts val="0"/>
                        </a:spcBef>
                        <a:spcAft>
                          <a:spcPts val="0"/>
                        </a:spcAft>
                      </a:pPr>
                      <a:r>
                        <a:rPr lang="en-US" sz="2000" b="1" dirty="0">
                          <a:solidFill>
                            <a:srgbClr val="000000"/>
                          </a:solidFill>
                          <a:latin typeface="Tw Cen MT" pitchFamily="34" charset="0"/>
                          <a:ea typeface="Times New Roman"/>
                          <a:cs typeface="Times New Roman"/>
                        </a:rPr>
                        <a:t>Procurement Awareness</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lnSpc>
                          <a:spcPct val="150000"/>
                        </a:lnSpc>
                        <a:spcBef>
                          <a:spcPts val="0"/>
                        </a:spcBef>
                        <a:spcAft>
                          <a:spcPts val="0"/>
                        </a:spcAft>
                      </a:pPr>
                      <a:r>
                        <a:rPr lang="en-US" sz="2000" b="1" dirty="0">
                          <a:solidFill>
                            <a:srgbClr val="000000"/>
                          </a:solidFill>
                          <a:latin typeface="Tw Cen MT" pitchFamily="34" charset="0"/>
                          <a:ea typeface="Times New Roman"/>
                          <a:cs typeface="Times New Roman"/>
                        </a:rPr>
                        <a:t>Procurement </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b="1" dirty="0">
                          <a:solidFill>
                            <a:srgbClr val="000000"/>
                          </a:solidFill>
                          <a:latin typeface="Tw Cen MT" pitchFamily="34" charset="0"/>
                          <a:ea typeface="Times New Roman"/>
                          <a:cs typeface="Times New Roman"/>
                        </a:rPr>
                        <a:t>Steps</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2853366">
                <a:tc>
                  <a:txBody>
                    <a:bodyPr/>
                    <a:lstStyle/>
                    <a:p>
                      <a:pPr marL="0" marR="0" algn="ctr">
                        <a:lnSpc>
                          <a:spcPct val="150000"/>
                        </a:lnSpc>
                        <a:spcBef>
                          <a:spcPts val="0"/>
                        </a:spcBef>
                        <a:spcAft>
                          <a:spcPts val="0"/>
                        </a:spcAft>
                      </a:pPr>
                      <a:r>
                        <a:rPr lang="en-US" sz="2000" b="1" dirty="0">
                          <a:solidFill>
                            <a:srgbClr val="000000"/>
                          </a:solidFill>
                          <a:latin typeface="Tw Cen MT" pitchFamily="34" charset="0"/>
                          <a:ea typeface="Times New Roman"/>
                          <a:cs typeface="Times New Roman"/>
                        </a:rPr>
                        <a:t>Types</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Goods</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Services</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Works</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Competitive</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Negotiated</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International</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Regional</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National</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Local</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General PN</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smtClean="0">
                          <a:solidFill>
                            <a:srgbClr val="000000"/>
                          </a:solidFill>
                          <a:latin typeface="Tw Cen MT" pitchFamily="34" charset="0"/>
                          <a:ea typeface="Times New Roman"/>
                          <a:cs typeface="Times New Roman"/>
                        </a:rPr>
                        <a:t>Specific PN</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Single</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Two Staged</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Pre – Qualification</a:t>
                      </a:r>
                      <a:endParaRPr lang="en-US" sz="2000" dirty="0">
                        <a:latin typeface="Tw Cen MT" pitchFamily="34" charset="0"/>
                        <a:ea typeface="Times New Roman"/>
                        <a:cs typeface="Times New Roman"/>
                      </a:endParaRPr>
                    </a:p>
                    <a:p>
                      <a:pPr marL="0" marR="0" algn="ctr">
                        <a:lnSpc>
                          <a:spcPct val="150000"/>
                        </a:lnSpc>
                        <a:spcBef>
                          <a:spcPts val="0"/>
                        </a:spcBef>
                        <a:spcAft>
                          <a:spcPts val="0"/>
                        </a:spcAft>
                      </a:pPr>
                      <a:r>
                        <a:rPr lang="en-US" sz="2000" dirty="0">
                          <a:solidFill>
                            <a:srgbClr val="000000"/>
                          </a:solidFill>
                          <a:latin typeface="Tw Cen MT" pitchFamily="34" charset="0"/>
                          <a:ea typeface="Times New Roman"/>
                          <a:cs typeface="Times New Roman"/>
                        </a:rPr>
                        <a:t>Post - Qualification</a:t>
                      </a:r>
                      <a:endParaRPr lang="en-US" sz="2000" dirty="0">
                        <a:latin typeface="Tw Cen MT"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5</a:t>
            </a:fld>
            <a:endParaRPr lang="en-US" dirty="0"/>
          </a:p>
        </p:txBody>
      </p:sp>
      <p:sp>
        <p:nvSpPr>
          <p:cNvPr id="89122" name="Rectangle 3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pSp>
        <p:nvGrpSpPr>
          <p:cNvPr id="2" name="Group 1"/>
          <p:cNvGrpSpPr>
            <a:grpSpLocks noChangeAspect="1"/>
          </p:cNvGrpSpPr>
          <p:nvPr/>
        </p:nvGrpSpPr>
        <p:grpSpPr bwMode="auto">
          <a:xfrm>
            <a:off x="0" y="457200"/>
            <a:ext cx="9144000" cy="6400800"/>
            <a:chOff x="2514" y="2175"/>
            <a:chExt cx="7212" cy="6981"/>
          </a:xfrm>
        </p:grpSpPr>
        <p:sp>
          <p:nvSpPr>
            <p:cNvPr id="89121" name="AutoShape 33"/>
            <p:cNvSpPr>
              <a:spLocks noChangeAspect="1" noChangeArrowheads="1" noTextEdit="1"/>
            </p:cNvSpPr>
            <p:nvPr/>
          </p:nvSpPr>
          <p:spPr bwMode="auto">
            <a:xfrm>
              <a:off x="2514" y="2175"/>
              <a:ext cx="7212" cy="698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89120" name="Line 32"/>
            <p:cNvSpPr>
              <a:spLocks noChangeShapeType="1"/>
            </p:cNvSpPr>
            <p:nvPr/>
          </p:nvSpPr>
          <p:spPr bwMode="auto">
            <a:xfrm>
              <a:off x="3212" y="4411"/>
              <a:ext cx="0" cy="4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19" name="Line 31"/>
            <p:cNvSpPr>
              <a:spLocks noChangeShapeType="1"/>
            </p:cNvSpPr>
            <p:nvPr/>
          </p:nvSpPr>
          <p:spPr bwMode="auto">
            <a:xfrm>
              <a:off x="5566" y="4411"/>
              <a:ext cx="0" cy="4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18" name="Line 30"/>
            <p:cNvSpPr>
              <a:spLocks noChangeShapeType="1"/>
            </p:cNvSpPr>
            <p:nvPr/>
          </p:nvSpPr>
          <p:spPr bwMode="auto">
            <a:xfrm>
              <a:off x="4182" y="5805"/>
              <a:ext cx="0" cy="4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17" name="Line 29"/>
            <p:cNvSpPr>
              <a:spLocks noChangeShapeType="1"/>
            </p:cNvSpPr>
            <p:nvPr/>
          </p:nvSpPr>
          <p:spPr bwMode="auto">
            <a:xfrm>
              <a:off x="6951" y="5805"/>
              <a:ext cx="0" cy="4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16" name="Line 28"/>
            <p:cNvSpPr>
              <a:spLocks noChangeShapeType="1"/>
            </p:cNvSpPr>
            <p:nvPr/>
          </p:nvSpPr>
          <p:spPr bwMode="auto">
            <a:xfrm>
              <a:off x="5566" y="7199"/>
              <a:ext cx="0" cy="4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15" name="Line 27"/>
            <p:cNvSpPr>
              <a:spLocks noChangeShapeType="1"/>
            </p:cNvSpPr>
            <p:nvPr/>
          </p:nvSpPr>
          <p:spPr bwMode="auto">
            <a:xfrm>
              <a:off x="8474" y="7199"/>
              <a:ext cx="0" cy="4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14" name="Text Box 26"/>
            <p:cNvSpPr txBox="1">
              <a:spLocks noChangeArrowheads="1"/>
            </p:cNvSpPr>
            <p:nvPr/>
          </p:nvSpPr>
          <p:spPr bwMode="auto">
            <a:xfrm>
              <a:off x="4182" y="8313"/>
              <a:ext cx="2630" cy="8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sz="2000" b="0" i="1"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Technical Proposal</a:t>
              </a:r>
              <a:endParaRPr kumimoji="0" lang="de-DE" sz="2000" b="0" i="0" u="none" strike="noStrike" cap="none" normalizeH="0" baseline="0" dirty="0" smtClean="0">
                <a:ln>
                  <a:noFill/>
                </a:ln>
                <a:solidFill>
                  <a:schemeClr val="tx1"/>
                </a:solidFill>
                <a:effectLst/>
                <a:latin typeface="Tw Cen MT"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sz="2000" b="0" i="1"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Financial Proposal</a:t>
              </a: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p:txBody>
        </p:sp>
        <p:grpSp>
          <p:nvGrpSpPr>
            <p:cNvPr id="3" name="Group 5"/>
            <p:cNvGrpSpPr>
              <a:grpSpLocks/>
            </p:cNvGrpSpPr>
            <p:nvPr/>
          </p:nvGrpSpPr>
          <p:grpSpPr bwMode="auto">
            <a:xfrm>
              <a:off x="2520" y="2175"/>
              <a:ext cx="7200" cy="6975"/>
              <a:chOff x="2520" y="2175"/>
              <a:chExt cx="7200" cy="6975"/>
            </a:xfrm>
          </p:grpSpPr>
          <p:sp>
            <p:nvSpPr>
              <p:cNvPr id="89113" name="Text Box 25"/>
              <p:cNvSpPr txBox="1">
                <a:spLocks noChangeArrowheads="1"/>
              </p:cNvSpPr>
              <p:nvPr/>
            </p:nvSpPr>
            <p:spPr bwMode="auto">
              <a:xfrm>
                <a:off x="4978" y="2175"/>
                <a:ext cx="2493" cy="5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Bid Qualification Procedure</a:t>
                </a: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p:txBody>
          </p:sp>
          <p:sp>
            <p:nvSpPr>
              <p:cNvPr id="89112" name="Line 24"/>
              <p:cNvSpPr>
                <a:spLocks noChangeShapeType="1"/>
              </p:cNvSpPr>
              <p:nvPr/>
            </p:nvSpPr>
            <p:spPr bwMode="auto">
              <a:xfrm>
                <a:off x="6258" y="2738"/>
                <a:ext cx="1" cy="42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11" name="Line 23"/>
              <p:cNvSpPr>
                <a:spLocks noChangeShapeType="1"/>
              </p:cNvSpPr>
              <p:nvPr/>
            </p:nvSpPr>
            <p:spPr bwMode="auto">
              <a:xfrm>
                <a:off x="4320" y="3157"/>
                <a:ext cx="4153"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10" name="Line 22"/>
              <p:cNvSpPr>
                <a:spLocks noChangeShapeType="1"/>
              </p:cNvSpPr>
              <p:nvPr/>
            </p:nvSpPr>
            <p:spPr bwMode="auto">
              <a:xfrm>
                <a:off x="4320" y="3157"/>
                <a:ext cx="1" cy="41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09" name="Line 21"/>
              <p:cNvSpPr>
                <a:spLocks noChangeShapeType="1"/>
              </p:cNvSpPr>
              <p:nvPr/>
            </p:nvSpPr>
            <p:spPr bwMode="auto">
              <a:xfrm>
                <a:off x="8474" y="3157"/>
                <a:ext cx="1" cy="41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08" name="Text Box 20"/>
              <p:cNvSpPr txBox="1">
                <a:spLocks noChangeArrowheads="1"/>
              </p:cNvSpPr>
              <p:nvPr/>
            </p:nvSpPr>
            <p:spPr bwMode="auto">
              <a:xfrm>
                <a:off x="7623" y="3588"/>
                <a:ext cx="1662" cy="4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Negotiative Bid</a:t>
                </a: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p:txBody>
          </p:sp>
          <p:sp>
            <p:nvSpPr>
              <p:cNvPr id="89107" name="Text Box 19"/>
              <p:cNvSpPr txBox="1">
                <a:spLocks noChangeArrowheads="1"/>
              </p:cNvSpPr>
              <p:nvPr/>
            </p:nvSpPr>
            <p:spPr bwMode="auto">
              <a:xfrm>
                <a:off x="3596" y="3588"/>
                <a:ext cx="1661" cy="4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de-DE" sz="2000" b="1" dirty="0" smtClean="0">
                    <a:latin typeface="Tw Cen MT" pitchFamily="34" charset="0"/>
                    <a:ea typeface="Times New Roman" pitchFamily="18" charset="0"/>
                    <a:cs typeface="Arial" pitchFamily="34" charset="0"/>
                  </a:rPr>
                  <a:t>Competitive Bid</a:t>
                </a:r>
              </a:p>
            </p:txBody>
          </p:sp>
          <p:sp>
            <p:nvSpPr>
              <p:cNvPr id="89106" name="Line 18"/>
              <p:cNvSpPr>
                <a:spLocks noChangeShapeType="1"/>
              </p:cNvSpPr>
              <p:nvPr/>
            </p:nvSpPr>
            <p:spPr bwMode="auto">
              <a:xfrm>
                <a:off x="4320" y="3993"/>
                <a:ext cx="0" cy="4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05" name="Line 17"/>
              <p:cNvSpPr>
                <a:spLocks noChangeShapeType="1"/>
              </p:cNvSpPr>
              <p:nvPr/>
            </p:nvSpPr>
            <p:spPr bwMode="auto">
              <a:xfrm>
                <a:off x="3212" y="4411"/>
                <a:ext cx="2354"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04" name="Text Box 16"/>
              <p:cNvSpPr txBox="1">
                <a:spLocks noChangeArrowheads="1"/>
              </p:cNvSpPr>
              <p:nvPr/>
            </p:nvSpPr>
            <p:spPr bwMode="auto">
              <a:xfrm>
                <a:off x="2520" y="4829"/>
                <a:ext cx="1662"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Short-Listed Bid</a:t>
                </a: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p:txBody>
          </p:sp>
          <p:sp>
            <p:nvSpPr>
              <p:cNvPr id="89103" name="Text Box 15"/>
              <p:cNvSpPr txBox="1">
                <a:spLocks noChangeArrowheads="1"/>
              </p:cNvSpPr>
              <p:nvPr/>
            </p:nvSpPr>
            <p:spPr bwMode="auto">
              <a:xfrm>
                <a:off x="4735" y="4829"/>
                <a:ext cx="1800"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Open Bid</a:t>
                </a: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p:txBody>
          </p:sp>
          <p:sp>
            <p:nvSpPr>
              <p:cNvPr id="89102" name="Line 14"/>
              <p:cNvSpPr>
                <a:spLocks noChangeShapeType="1"/>
              </p:cNvSpPr>
              <p:nvPr/>
            </p:nvSpPr>
            <p:spPr bwMode="auto">
              <a:xfrm>
                <a:off x="5566" y="5387"/>
                <a:ext cx="0" cy="4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01" name="Line 13"/>
              <p:cNvSpPr>
                <a:spLocks noChangeShapeType="1"/>
              </p:cNvSpPr>
              <p:nvPr/>
            </p:nvSpPr>
            <p:spPr bwMode="auto">
              <a:xfrm>
                <a:off x="4182" y="5805"/>
                <a:ext cx="2769"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100" name="Text Box 12"/>
              <p:cNvSpPr txBox="1">
                <a:spLocks noChangeArrowheads="1"/>
              </p:cNvSpPr>
              <p:nvPr/>
            </p:nvSpPr>
            <p:spPr bwMode="auto">
              <a:xfrm>
                <a:off x="3212" y="6223"/>
                <a:ext cx="1939"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One-Stage Procedure</a:t>
                </a: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p:txBody>
          </p:sp>
          <p:sp>
            <p:nvSpPr>
              <p:cNvPr id="89099" name="Text Box 11"/>
              <p:cNvSpPr txBox="1">
                <a:spLocks noChangeArrowheads="1"/>
              </p:cNvSpPr>
              <p:nvPr/>
            </p:nvSpPr>
            <p:spPr bwMode="auto">
              <a:xfrm>
                <a:off x="5982" y="6223"/>
                <a:ext cx="2076"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Two-Stage Procedure</a:t>
                </a: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p:txBody>
          </p:sp>
          <p:sp>
            <p:nvSpPr>
              <p:cNvPr id="89098" name="Line 10"/>
              <p:cNvSpPr>
                <a:spLocks noChangeShapeType="1"/>
              </p:cNvSpPr>
              <p:nvPr/>
            </p:nvSpPr>
            <p:spPr bwMode="auto">
              <a:xfrm>
                <a:off x="6951" y="6780"/>
                <a:ext cx="0" cy="4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097" name="Line 9"/>
              <p:cNvSpPr>
                <a:spLocks noChangeShapeType="1"/>
              </p:cNvSpPr>
              <p:nvPr/>
            </p:nvSpPr>
            <p:spPr bwMode="auto">
              <a:xfrm flipV="1">
                <a:off x="5566" y="7199"/>
                <a:ext cx="2908"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096" name="Text Box 8"/>
              <p:cNvSpPr txBox="1">
                <a:spLocks noChangeArrowheads="1"/>
              </p:cNvSpPr>
              <p:nvPr/>
            </p:nvSpPr>
            <p:spPr bwMode="auto">
              <a:xfrm>
                <a:off x="4458" y="7617"/>
                <a:ext cx="2217"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Pre-Qualification</a:t>
                </a: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p:txBody>
          </p:sp>
          <p:sp>
            <p:nvSpPr>
              <p:cNvPr id="89095" name="Text Box 7"/>
              <p:cNvSpPr txBox="1">
                <a:spLocks noChangeArrowheads="1"/>
              </p:cNvSpPr>
              <p:nvPr/>
            </p:nvSpPr>
            <p:spPr bwMode="auto">
              <a:xfrm>
                <a:off x="7505" y="7617"/>
                <a:ext cx="2215"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smtClean="0">
                    <a:ln>
                      <a:noFill/>
                    </a:ln>
                    <a:solidFill>
                      <a:schemeClr val="tx1"/>
                    </a:solidFill>
                    <a:effectLst/>
                    <a:latin typeface="Tw Cen MT" pitchFamily="34" charset="0"/>
                    <a:ea typeface="Times New Roman" pitchFamily="18" charset="0"/>
                    <a:cs typeface="Arial" pitchFamily="34" charset="0"/>
                  </a:rPr>
                  <a:t>Post Qualification</a:t>
                </a:r>
                <a:endParaRPr kumimoji="0" lang="de-DE" sz="2000" b="0" i="0" u="none" strike="noStrike" cap="none" normalizeH="0" baseline="0" smtClean="0">
                  <a:ln>
                    <a:noFill/>
                  </a:ln>
                  <a:solidFill>
                    <a:schemeClr val="tx1"/>
                  </a:solidFill>
                  <a:effectLst/>
                  <a:latin typeface="Tw Cen MT" pitchFamily="34" charset="0"/>
                  <a:cs typeface="Arial" pitchFamily="34" charset="0"/>
                </a:endParaRPr>
              </a:p>
            </p:txBody>
          </p:sp>
          <p:sp>
            <p:nvSpPr>
              <p:cNvPr id="89094" name="Text Box 6"/>
              <p:cNvSpPr txBox="1">
                <a:spLocks noChangeArrowheads="1"/>
              </p:cNvSpPr>
              <p:nvPr/>
            </p:nvSpPr>
            <p:spPr bwMode="auto">
              <a:xfrm>
                <a:off x="7228" y="8313"/>
                <a:ext cx="2491" cy="8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sz="2000" i="1"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Financial Proposal</a:t>
                </a:r>
                <a:endParaRPr kumimoji="0" lang="de-DE" sz="2000" i="0" u="none" strike="noStrike" cap="none" normalizeH="0" baseline="0" dirty="0" smtClean="0">
                  <a:ln>
                    <a:noFill/>
                  </a:ln>
                  <a:solidFill>
                    <a:schemeClr val="tx1"/>
                  </a:solidFill>
                  <a:effectLst/>
                  <a:latin typeface="Tw Cen MT"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sz="2000" i="1"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Technical Proposal</a:t>
                </a:r>
                <a:endParaRPr kumimoji="0" lang="de-DE" sz="2000" i="0" u="none" strike="noStrike" cap="none" normalizeH="0" baseline="0" dirty="0" smtClean="0">
                  <a:ln>
                    <a:noFill/>
                  </a:ln>
                  <a:solidFill>
                    <a:schemeClr val="tx1"/>
                  </a:solidFill>
                  <a:effectLst/>
                  <a:latin typeface="Tw Cen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89091" name="Text Box 3"/>
            <p:cNvSpPr txBox="1">
              <a:spLocks noChangeArrowheads="1"/>
            </p:cNvSpPr>
            <p:nvPr/>
          </p:nvSpPr>
          <p:spPr bwMode="auto">
            <a:xfrm>
              <a:off x="3212" y="6920"/>
              <a:ext cx="1939" cy="4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b="0" i="1"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Financial Proposal</a:t>
              </a:r>
              <a:endParaRPr kumimoji="0" lang="de-DE" sz="2000" b="0" i="0" u="none" strike="noStrike" cap="none" normalizeH="0" baseline="0" dirty="0" smtClean="0">
                <a:ln>
                  <a:noFill/>
                </a:ln>
                <a:solidFill>
                  <a:schemeClr val="tx1"/>
                </a:solidFill>
                <a:effectLst/>
                <a:latin typeface="Tw Cen MT" pitchFamily="34" charset="0"/>
                <a:cs typeface="Arial" pitchFamily="34" charset="0"/>
              </a:endParaRPr>
            </a:p>
          </p:txBody>
        </p:sp>
        <p:sp>
          <p:nvSpPr>
            <p:cNvPr id="89090" name="Text Box 2"/>
            <p:cNvSpPr txBox="1">
              <a:spLocks noChangeArrowheads="1"/>
            </p:cNvSpPr>
            <p:nvPr/>
          </p:nvSpPr>
          <p:spPr bwMode="auto">
            <a:xfrm>
              <a:off x="2520" y="5556"/>
              <a:ext cx="1513" cy="5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i="1" u="none" strike="noStrike" cap="none" normalizeH="0" baseline="0" dirty="0" smtClean="0">
                  <a:ln>
                    <a:noFill/>
                  </a:ln>
                  <a:solidFill>
                    <a:schemeClr val="tx1"/>
                  </a:solidFill>
                  <a:effectLst/>
                  <a:latin typeface="Tw Cen MT" pitchFamily="34" charset="0"/>
                  <a:ea typeface="Times New Roman" pitchFamily="18" charset="0"/>
                  <a:cs typeface="Arial" pitchFamily="34" charset="0"/>
                </a:rPr>
                <a:t>Financial Pr.</a:t>
              </a:r>
              <a:endParaRPr kumimoji="0" lang="de-DE" sz="2000" i="0" u="none" strike="noStrike" cap="none" normalizeH="0" baseline="0" dirty="0" smtClean="0">
                <a:ln>
                  <a:noFill/>
                </a:ln>
                <a:solidFill>
                  <a:schemeClr val="tx1"/>
                </a:solidFill>
                <a:effectLst/>
                <a:latin typeface="Tw Cen MT" pitchFamily="34" charset="0"/>
                <a:cs typeface="Arial" pitchFamily="34" charset="0"/>
              </a:endParaRPr>
            </a:p>
          </p:txBody>
        </p:sp>
      </p:grpSp>
      <p:sp>
        <p:nvSpPr>
          <p:cNvPr id="89137" name="Rectangle 49"/>
          <p:cNvSpPr>
            <a:spLocks noChangeArrowheads="1"/>
          </p:cNvSpPr>
          <p:nvPr/>
        </p:nvSpPr>
        <p:spPr bwMode="auto">
          <a:xfrm>
            <a:off x="0" y="6181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 name="Rectangle 39"/>
          <p:cNvSpPr/>
          <p:nvPr/>
        </p:nvSpPr>
        <p:spPr>
          <a:xfrm>
            <a:off x="6553200" y="2286000"/>
            <a:ext cx="1980735" cy="400110"/>
          </a:xfrm>
          <a:prstGeom prst="rect">
            <a:avLst/>
          </a:prstGeom>
        </p:spPr>
        <p:txBody>
          <a:bodyPr wrap="none">
            <a:spAutoFit/>
          </a:bodyPr>
          <a:lstStyle/>
          <a:p>
            <a:r>
              <a:rPr lang="de-DE" sz="2000" i="1" dirty="0" smtClean="0">
                <a:latin typeface="Tw Cen MT" pitchFamily="34" charset="0"/>
                <a:ea typeface="Times New Roman" pitchFamily="18" charset="0"/>
                <a:cs typeface="Arial" pitchFamily="34" charset="0"/>
              </a:rPr>
              <a:t>Financial Proposal</a:t>
            </a:r>
            <a:endParaRPr lang="en-US" sz="2000" dirty="0">
              <a:latin typeface="Tw Cen MT"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90600"/>
          </a:xfrm>
        </p:spPr>
        <p:txBody>
          <a:bodyPr>
            <a:normAutofit/>
          </a:bodyPr>
          <a:lstStyle/>
          <a:p>
            <a:r>
              <a:rPr lang="en-US" dirty="0" smtClean="0"/>
              <a:t>Types of Tender</a:t>
            </a:r>
            <a:endParaRPr lang="en-US" dirty="0"/>
          </a:p>
        </p:txBody>
      </p:sp>
      <p:sp>
        <p:nvSpPr>
          <p:cNvPr id="3" name="Content Placeholder 2"/>
          <p:cNvSpPr>
            <a:spLocks noGrp="1"/>
          </p:cNvSpPr>
          <p:nvPr>
            <p:ph sz="quarter" idx="1"/>
          </p:nvPr>
        </p:nvSpPr>
        <p:spPr>
          <a:xfrm>
            <a:off x="0" y="1447800"/>
            <a:ext cx="9144000" cy="5410200"/>
          </a:xfrm>
        </p:spPr>
        <p:txBody>
          <a:bodyPr>
            <a:normAutofit/>
          </a:bodyPr>
          <a:lstStyle/>
          <a:p>
            <a:pPr>
              <a:buFont typeface="Wingdings" pitchFamily="2" charset="2"/>
              <a:buChar char="q"/>
            </a:pPr>
            <a:r>
              <a:rPr lang="en-US" dirty="0" smtClean="0"/>
              <a:t>Based of things to be procured tenders can be classified as:</a:t>
            </a:r>
          </a:p>
          <a:p>
            <a:pPr lvl="1">
              <a:buFont typeface="Wingdings" pitchFamily="2" charset="2"/>
              <a:buChar char="ü"/>
            </a:pPr>
            <a:r>
              <a:rPr lang="en-US" dirty="0" smtClean="0"/>
              <a:t>Consultancy/ Service</a:t>
            </a:r>
          </a:p>
          <a:p>
            <a:pPr lvl="2">
              <a:buFont typeface="Courier New" pitchFamily="49" charset="0"/>
              <a:buChar char="o"/>
            </a:pPr>
            <a:r>
              <a:rPr lang="en-GB" dirty="0" smtClean="0"/>
              <a:t>“</a:t>
            </a:r>
            <a:r>
              <a:rPr lang="en-US" dirty="0" smtClean="0"/>
              <a:t>Services</a:t>
            </a:r>
            <a:r>
              <a:rPr lang="en-GB" dirty="0" smtClean="0"/>
              <a:t>” means the consultancy services to be performed by the Supplier as described in the contract. E.g.  Design, Supervision, Contract administration</a:t>
            </a:r>
            <a:endParaRPr lang="en-US" dirty="0" smtClean="0"/>
          </a:p>
          <a:p>
            <a:pPr lvl="1">
              <a:buFont typeface="Wingdings" pitchFamily="2" charset="2"/>
              <a:buChar char="ü"/>
            </a:pPr>
            <a:r>
              <a:rPr lang="en-US" dirty="0" smtClean="0"/>
              <a:t>Works</a:t>
            </a:r>
          </a:p>
          <a:p>
            <a:pPr lvl="2">
              <a:buFont typeface="Courier New" pitchFamily="49" charset="0"/>
              <a:buChar char="o"/>
            </a:pPr>
            <a:r>
              <a:rPr lang="en-US" dirty="0" smtClean="0"/>
              <a:t>The “Works” are what the Contract requires the Contractor to construct, install, and turn over to the Employer, as defined in the Special Conditions of Contract.</a:t>
            </a:r>
          </a:p>
          <a:p>
            <a:pPr lvl="1">
              <a:buFont typeface="Wingdings" pitchFamily="2" charset="2"/>
              <a:buChar char="ü"/>
            </a:pPr>
            <a:r>
              <a:rPr lang="en-US" dirty="0" smtClean="0"/>
              <a:t>Goods</a:t>
            </a:r>
          </a:p>
          <a:p>
            <a:pPr lvl="2">
              <a:buFont typeface="Courier New" pitchFamily="49" charset="0"/>
              <a:buChar char="o"/>
            </a:pPr>
            <a:r>
              <a:rPr lang="en-GB" dirty="0" smtClean="0"/>
              <a:t>“Goods” means all of the commodities, raw materials, machinery and equipment, and/or other materials that the Supplier is required to supply to the Procuring Entity under the Contract.</a:t>
            </a:r>
            <a:endParaRPr lang="en-US" dirty="0" smtClean="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normAutofit/>
          </a:bodyPr>
          <a:lstStyle/>
          <a:p>
            <a:r>
              <a:rPr lang="en-US" dirty="0" smtClean="0"/>
              <a:t>Bidding procedure for Service Contract</a:t>
            </a:r>
            <a:endParaRPr lang="en-US" dirty="0"/>
          </a:p>
        </p:txBody>
      </p:sp>
      <p:sp>
        <p:nvSpPr>
          <p:cNvPr id="3" name="Content Placeholder 2"/>
          <p:cNvSpPr>
            <a:spLocks noGrp="1"/>
          </p:cNvSpPr>
          <p:nvPr>
            <p:ph sz="quarter" idx="1"/>
          </p:nvPr>
        </p:nvSpPr>
        <p:spPr>
          <a:xfrm>
            <a:off x="0" y="2249424"/>
            <a:ext cx="9144000" cy="4325112"/>
          </a:xfrm>
        </p:spPr>
        <p:txBody>
          <a:bodyPr>
            <a:normAutofit/>
          </a:bodyPr>
          <a:lstStyle/>
          <a:p>
            <a:pPr>
              <a:buFont typeface="Wingdings" pitchFamily="2" charset="2"/>
              <a:buChar char="q"/>
            </a:pPr>
            <a:r>
              <a:rPr lang="en-GB" sz="3200" dirty="0" smtClean="0"/>
              <a:t>Selection of Bidders;</a:t>
            </a:r>
            <a:endParaRPr lang="en-US" sz="3200" dirty="0" smtClean="0"/>
          </a:p>
          <a:p>
            <a:pPr>
              <a:buFont typeface="Wingdings" pitchFamily="2" charset="2"/>
              <a:buChar char="q"/>
            </a:pPr>
            <a:r>
              <a:rPr lang="en-GB" sz="3200" dirty="0" smtClean="0"/>
              <a:t>Preparation and Issue of RFP Documents; </a:t>
            </a:r>
            <a:endParaRPr lang="en-US" sz="3200" dirty="0" smtClean="0"/>
          </a:p>
          <a:p>
            <a:pPr>
              <a:buFont typeface="Wingdings" pitchFamily="2" charset="2"/>
              <a:buChar char="q"/>
            </a:pPr>
            <a:r>
              <a:rPr lang="en-GB" sz="3200" dirty="0" smtClean="0"/>
              <a:t>Bidding Period and Receipt of proposal; </a:t>
            </a:r>
            <a:endParaRPr lang="en-US" sz="3200" dirty="0" smtClean="0"/>
          </a:p>
          <a:p>
            <a:pPr>
              <a:buFont typeface="Wingdings" pitchFamily="2" charset="2"/>
              <a:buChar char="q"/>
            </a:pPr>
            <a:r>
              <a:rPr lang="en-GB" sz="3200" dirty="0" smtClean="0"/>
              <a:t>Proposal Opening;</a:t>
            </a:r>
            <a:endParaRPr lang="en-US" sz="3200" dirty="0" smtClean="0"/>
          </a:p>
          <a:p>
            <a:pPr>
              <a:buFont typeface="Wingdings" pitchFamily="2" charset="2"/>
              <a:buChar char="q"/>
            </a:pPr>
            <a:r>
              <a:rPr lang="en-GB" sz="3200" dirty="0" smtClean="0"/>
              <a:t>Proposal Evaluation; and </a:t>
            </a:r>
            <a:endParaRPr lang="en-US" sz="3200" dirty="0" smtClean="0"/>
          </a:p>
          <a:p>
            <a:pPr>
              <a:buFont typeface="Wingdings" pitchFamily="2" charset="2"/>
              <a:buChar char="q"/>
            </a:pPr>
            <a:r>
              <a:rPr lang="en-GB" sz="3200" dirty="0" smtClean="0"/>
              <a:t>Bid Acceptance, Contract Award and Signing.</a:t>
            </a:r>
            <a:endParaRPr lang="en-US" sz="3200" dirty="0" smtClean="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838200"/>
          </a:xfrm>
        </p:spPr>
        <p:txBody>
          <a:bodyPr/>
          <a:lstStyle/>
          <a:p>
            <a:r>
              <a:rPr lang="en-US" dirty="0" smtClean="0"/>
              <a:t>Selection of Bidder</a:t>
            </a:r>
            <a:endParaRPr lang="en-US" dirty="0"/>
          </a:p>
        </p:txBody>
      </p:sp>
      <p:sp>
        <p:nvSpPr>
          <p:cNvPr id="3" name="Content Placeholder 2"/>
          <p:cNvSpPr>
            <a:spLocks noGrp="1"/>
          </p:cNvSpPr>
          <p:nvPr>
            <p:ph sz="quarter" idx="1"/>
          </p:nvPr>
        </p:nvSpPr>
        <p:spPr>
          <a:xfrm>
            <a:off x="0" y="1295400"/>
            <a:ext cx="9144000" cy="5562600"/>
          </a:xfrm>
        </p:spPr>
        <p:txBody>
          <a:bodyPr>
            <a:normAutofit/>
          </a:bodyPr>
          <a:lstStyle/>
          <a:p>
            <a:pPr>
              <a:buFont typeface="Wingdings" pitchFamily="2" charset="2"/>
              <a:buChar char="q"/>
            </a:pPr>
            <a:r>
              <a:rPr lang="en-GB" dirty="0" smtClean="0"/>
              <a:t>Under the Request for Proposals method, the Procuring Entity will normally publish a notice seeking expressions of interest, so that all potential bidders have the opportunity to participate.</a:t>
            </a:r>
          </a:p>
          <a:p>
            <a:pPr>
              <a:buFont typeface="Wingdings" pitchFamily="2" charset="2"/>
              <a:buChar char="q"/>
            </a:pPr>
            <a:r>
              <a:rPr lang="en-GB" dirty="0" smtClean="0"/>
              <a:t>The notice must be published in a newspaper of wide international circulation or in a relevant trade publication or technical or professional journal of wide international circulation. </a:t>
            </a:r>
            <a:endParaRPr lang="en-US" dirty="0" smtClean="0"/>
          </a:p>
          <a:p>
            <a:pPr>
              <a:buFont typeface="Wingdings" pitchFamily="2" charset="2"/>
              <a:buChar char="q"/>
            </a:pPr>
            <a:r>
              <a:rPr lang="en-GB" dirty="0" smtClean="0"/>
              <a:t>The Procuring Entity will then evaluate the expressions of interest received and develop a shortlist of between three and seven bidders. </a:t>
            </a:r>
            <a:endParaRPr lang="en-US" dirty="0" smtClean="0"/>
          </a:p>
          <a:p>
            <a:pPr>
              <a:buFont typeface="Wingdings" pitchFamily="2" charset="2"/>
              <a:buChar char="q"/>
            </a:pPr>
            <a:r>
              <a:rPr lang="en-GB" dirty="0" smtClean="0"/>
              <a:t>The RFP document should be accompanied by a letter of invitation </a:t>
            </a:r>
            <a:endParaRPr lang="en-US" dirty="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066800"/>
          </a:xfrm>
        </p:spPr>
        <p:txBody>
          <a:bodyPr>
            <a:normAutofit/>
          </a:bodyPr>
          <a:lstStyle/>
          <a:p>
            <a:r>
              <a:rPr lang="en-US" dirty="0" smtClean="0"/>
              <a:t>Preparation and Issuing of RFP Documents</a:t>
            </a:r>
            <a:endParaRPr lang="en-US" dirty="0"/>
          </a:p>
        </p:txBody>
      </p:sp>
      <p:sp>
        <p:nvSpPr>
          <p:cNvPr id="3" name="Content Placeholder 2"/>
          <p:cNvSpPr>
            <a:spLocks noGrp="1"/>
          </p:cNvSpPr>
          <p:nvPr>
            <p:ph sz="quarter" idx="1"/>
          </p:nvPr>
        </p:nvSpPr>
        <p:spPr>
          <a:xfrm>
            <a:off x="0" y="1447800"/>
            <a:ext cx="9144000" cy="5126736"/>
          </a:xfrm>
        </p:spPr>
        <p:txBody>
          <a:bodyPr>
            <a:normAutofit/>
          </a:bodyPr>
          <a:lstStyle/>
          <a:p>
            <a:pPr>
              <a:buFont typeface="Wingdings" pitchFamily="2" charset="2"/>
              <a:buChar char="q"/>
            </a:pPr>
            <a:r>
              <a:rPr lang="en-GB" dirty="0" smtClean="0"/>
              <a:t>The Procuring Entity is responsible for the preparation and issue of the RFP</a:t>
            </a:r>
          </a:p>
          <a:p>
            <a:pPr>
              <a:buFont typeface="Wingdings" pitchFamily="2" charset="2"/>
              <a:buChar char="q"/>
            </a:pPr>
            <a:r>
              <a:rPr lang="en-GB" dirty="0" smtClean="0"/>
              <a:t>The Procuring Entity must use the standard RFP or other appropriate standard document issued by the Public Procurement Agency, as this is a mandatory requirement for contracts to be funded by the Government of the Federal Democratic Republic of Ethiopia.</a:t>
            </a:r>
          </a:p>
          <a:p>
            <a:pPr>
              <a:buFont typeface="Wingdings" pitchFamily="2" charset="2"/>
              <a:buChar char="q"/>
            </a:pPr>
            <a:r>
              <a:rPr lang="en-GB" dirty="0" smtClean="0"/>
              <a:t>In deciding the deadline for proposal submission the PE should allow Bidders sufficient time for obtaining and studying the RFP, preparing complete and responsive proposals and submitting the proposals. </a:t>
            </a:r>
            <a:endParaRPr lang="en-US" dirty="0" smtClean="0"/>
          </a:p>
          <a:p>
            <a:endParaRPr lang="en-US" dirty="0"/>
          </a:p>
        </p:txBody>
      </p:sp>
      <p:sp>
        <p:nvSpPr>
          <p:cNvPr id="4" name="Slide Number Placeholder 3"/>
          <p:cNvSpPr>
            <a:spLocks noGrp="1"/>
          </p:cNvSpPr>
          <p:nvPr>
            <p:ph type="sldNum" sz="quarter" idx="15"/>
          </p:nvPr>
        </p:nvSpPr>
        <p:spPr/>
        <p:txBody>
          <a:bodyPr>
            <a:normAutofit/>
          </a:bodyPr>
          <a:lstStyle/>
          <a:p>
            <a:fld id="{6C254859-A5BC-483F-B1E5-F8AC4B58FE1F}"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TotalTime>
  <Words>2490</Words>
  <Application>Microsoft Office PowerPoint</Application>
  <PresentationFormat>On-screen Show (4:3)</PresentationFormat>
  <Paragraphs>315</Paragraphs>
  <Slides>31</Slides>
  <Notes>14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Oriel</vt:lpstr>
      <vt:lpstr>Chapter  Two Bidding Procedures and Contract Types</vt:lpstr>
      <vt:lpstr>Standard Bidding Document</vt:lpstr>
      <vt:lpstr>Scope and Value of Contract</vt:lpstr>
      <vt:lpstr>Types of tender</vt:lpstr>
      <vt:lpstr>Slide 5</vt:lpstr>
      <vt:lpstr>Types of Tender</vt:lpstr>
      <vt:lpstr>Bidding procedure for Service Contract</vt:lpstr>
      <vt:lpstr>Selection of Bidder</vt:lpstr>
      <vt:lpstr>Preparation and Issuing of RFP Documents</vt:lpstr>
      <vt:lpstr>Bidding Period and Receipt of Proposals</vt:lpstr>
      <vt:lpstr>Proposal Opening</vt:lpstr>
      <vt:lpstr>…Continued</vt:lpstr>
      <vt:lpstr>Proposal Evaluation </vt:lpstr>
      <vt:lpstr>…Continued</vt:lpstr>
      <vt:lpstr>    Bid Acceptance and Contract Award </vt:lpstr>
      <vt:lpstr>Summary of BP for Service Contract</vt:lpstr>
      <vt:lpstr>…continued</vt:lpstr>
      <vt:lpstr>               Types of  Service Contracts based on method of evaluation of proposal</vt:lpstr>
      <vt:lpstr>Types of  Service Contracts based on mode of payment</vt:lpstr>
      <vt:lpstr>Bidding procedure for works</vt:lpstr>
      <vt:lpstr>Selection of Bidders</vt:lpstr>
      <vt:lpstr>….Continued</vt:lpstr>
      <vt:lpstr>Preparation and Issue of Bidding Documents </vt:lpstr>
      <vt:lpstr>Bidding Period and Bid Receipt </vt:lpstr>
      <vt:lpstr>Bid Opening </vt:lpstr>
      <vt:lpstr>Bid Evaluation</vt:lpstr>
      <vt:lpstr>Types of Works Contract </vt:lpstr>
      <vt:lpstr>Types of Works Contract </vt:lpstr>
      <vt:lpstr>Types of Works Contract </vt:lpstr>
      <vt:lpstr>Provisions of Contract/Contract  Document</vt:lpstr>
      <vt:lpstr>Commencement of site Supervision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Two Bidding Procedures and Contract Types</dc:title>
  <dc:creator>toshiba</dc:creator>
  <cp:lastModifiedBy>Inspiron 5567</cp:lastModifiedBy>
  <cp:revision>9</cp:revision>
  <dcterms:created xsi:type="dcterms:W3CDTF">2012-03-25T18:12:29Z</dcterms:created>
  <dcterms:modified xsi:type="dcterms:W3CDTF">2020-05-26T09:37:53Z</dcterms:modified>
</cp:coreProperties>
</file>