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46"/>
  </p:notesMasterIdLst>
  <p:sldIdLst>
    <p:sldId id="256" r:id="rId2"/>
    <p:sldId id="357" r:id="rId3"/>
    <p:sldId id="271" r:id="rId4"/>
    <p:sldId id="289" r:id="rId5"/>
    <p:sldId id="315" r:id="rId6"/>
    <p:sldId id="316" r:id="rId7"/>
    <p:sldId id="317" r:id="rId8"/>
    <p:sldId id="279" r:id="rId9"/>
    <p:sldId id="318" r:id="rId10"/>
    <p:sldId id="273" r:id="rId11"/>
    <p:sldId id="354" r:id="rId12"/>
    <p:sldId id="355" r:id="rId13"/>
    <p:sldId id="319" r:id="rId14"/>
    <p:sldId id="280" r:id="rId15"/>
    <p:sldId id="281" r:id="rId16"/>
    <p:sldId id="326" r:id="rId17"/>
    <p:sldId id="327" r:id="rId18"/>
    <p:sldId id="329" r:id="rId19"/>
    <p:sldId id="328" r:id="rId20"/>
    <p:sldId id="331" r:id="rId21"/>
    <p:sldId id="332" r:id="rId22"/>
    <p:sldId id="333" r:id="rId23"/>
    <p:sldId id="335" r:id="rId24"/>
    <p:sldId id="343" r:id="rId25"/>
    <p:sldId id="334" r:id="rId26"/>
    <p:sldId id="344" r:id="rId27"/>
    <p:sldId id="346" r:id="rId28"/>
    <p:sldId id="345" r:id="rId29"/>
    <p:sldId id="336" r:id="rId30"/>
    <p:sldId id="349" r:id="rId31"/>
    <p:sldId id="320" r:id="rId32"/>
    <p:sldId id="277" r:id="rId33"/>
    <p:sldId id="294" r:id="rId34"/>
    <p:sldId id="295" r:id="rId35"/>
    <p:sldId id="296" r:id="rId36"/>
    <p:sldId id="297" r:id="rId37"/>
    <p:sldId id="298" r:id="rId38"/>
    <p:sldId id="323" r:id="rId39"/>
    <p:sldId id="350" r:id="rId40"/>
    <p:sldId id="325" r:id="rId41"/>
    <p:sldId id="351" r:id="rId42"/>
    <p:sldId id="348" r:id="rId43"/>
    <p:sldId id="338" r:id="rId44"/>
    <p:sldId id="337" r:id="rId45"/>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Tahoma" pitchFamily="34" charset="0"/>
        <a:ea typeface="+mn-ea"/>
        <a:cs typeface="+mn-cs"/>
      </a:defRPr>
    </a:lvl1pPr>
    <a:lvl2pPr marL="457200" algn="l" rtl="0" fontAlgn="base">
      <a:spcBef>
        <a:spcPct val="0"/>
      </a:spcBef>
      <a:spcAft>
        <a:spcPct val="0"/>
      </a:spcAft>
      <a:defRPr sz="2800" kern="1200">
        <a:solidFill>
          <a:schemeClr val="tx1"/>
        </a:solidFill>
        <a:latin typeface="Tahoma" pitchFamily="34" charset="0"/>
        <a:ea typeface="+mn-ea"/>
        <a:cs typeface="+mn-cs"/>
      </a:defRPr>
    </a:lvl2pPr>
    <a:lvl3pPr marL="914400" algn="l" rtl="0" fontAlgn="base">
      <a:spcBef>
        <a:spcPct val="0"/>
      </a:spcBef>
      <a:spcAft>
        <a:spcPct val="0"/>
      </a:spcAft>
      <a:defRPr sz="2800" kern="1200">
        <a:solidFill>
          <a:schemeClr val="tx1"/>
        </a:solidFill>
        <a:latin typeface="Tahoma" pitchFamily="34" charset="0"/>
        <a:ea typeface="+mn-ea"/>
        <a:cs typeface="+mn-cs"/>
      </a:defRPr>
    </a:lvl3pPr>
    <a:lvl4pPr marL="1371600" algn="l" rtl="0" fontAlgn="base">
      <a:spcBef>
        <a:spcPct val="0"/>
      </a:spcBef>
      <a:spcAft>
        <a:spcPct val="0"/>
      </a:spcAft>
      <a:defRPr sz="2800" kern="1200">
        <a:solidFill>
          <a:schemeClr val="tx1"/>
        </a:solidFill>
        <a:latin typeface="Tahoma" pitchFamily="34" charset="0"/>
        <a:ea typeface="+mn-ea"/>
        <a:cs typeface="+mn-cs"/>
      </a:defRPr>
    </a:lvl4pPr>
    <a:lvl5pPr marL="1828800" algn="l" rtl="0" fontAlgn="base">
      <a:spcBef>
        <a:spcPct val="0"/>
      </a:spcBef>
      <a:spcAft>
        <a:spcPct val="0"/>
      </a:spcAft>
      <a:defRPr sz="2800" kern="1200">
        <a:solidFill>
          <a:schemeClr val="tx1"/>
        </a:solidFill>
        <a:latin typeface="Tahoma" pitchFamily="34" charset="0"/>
        <a:ea typeface="+mn-ea"/>
        <a:cs typeface="+mn-cs"/>
      </a:defRPr>
    </a:lvl5pPr>
    <a:lvl6pPr marL="2286000" algn="l" defTabSz="914400" rtl="0" eaLnBrk="1" latinLnBrk="0" hangingPunct="1">
      <a:defRPr sz="2800" kern="1200">
        <a:solidFill>
          <a:schemeClr val="tx1"/>
        </a:solidFill>
        <a:latin typeface="Tahoma" pitchFamily="34" charset="0"/>
        <a:ea typeface="+mn-ea"/>
        <a:cs typeface="+mn-cs"/>
      </a:defRPr>
    </a:lvl6pPr>
    <a:lvl7pPr marL="2743200" algn="l" defTabSz="914400" rtl="0" eaLnBrk="1" latinLnBrk="0" hangingPunct="1">
      <a:defRPr sz="2800" kern="1200">
        <a:solidFill>
          <a:schemeClr val="tx1"/>
        </a:solidFill>
        <a:latin typeface="Tahoma" pitchFamily="34" charset="0"/>
        <a:ea typeface="+mn-ea"/>
        <a:cs typeface="+mn-cs"/>
      </a:defRPr>
    </a:lvl7pPr>
    <a:lvl8pPr marL="3200400" algn="l" defTabSz="914400" rtl="0" eaLnBrk="1" latinLnBrk="0" hangingPunct="1">
      <a:defRPr sz="2800" kern="1200">
        <a:solidFill>
          <a:schemeClr val="tx1"/>
        </a:solidFill>
        <a:latin typeface="Tahoma" pitchFamily="34" charset="0"/>
        <a:ea typeface="+mn-ea"/>
        <a:cs typeface="+mn-cs"/>
      </a:defRPr>
    </a:lvl8pPr>
    <a:lvl9pPr marL="3657600" algn="l" defTabSz="914400" rtl="0" eaLnBrk="1" latinLnBrk="0" hangingPunct="1">
      <a:defRPr sz="28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E985"/>
    <a:srgbClr val="79F5C6"/>
    <a:srgbClr val="FF5050"/>
    <a:srgbClr val="0000CC"/>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0432" autoAdjust="0"/>
    <p:restoredTop sz="94660"/>
  </p:normalViewPr>
  <p:slideViewPr>
    <p:cSldViewPr snapToGrid="0">
      <p:cViewPr>
        <p:scale>
          <a:sx n="66" d="100"/>
          <a:sy n="66" d="100"/>
        </p:scale>
        <p:origin x="-1771" y="-5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0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99FB7B96-95BA-4185-A1A0-60942312A79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B777F5-BECF-4C1E-BFF8-735ADDFEBC13}" type="slidenum">
              <a:rPr lang="en-US"/>
              <a:pPr/>
              <a:t>11</a:t>
            </a:fld>
            <a:endParaRPr lang="en-US"/>
          </a:p>
        </p:txBody>
      </p:sp>
      <p:sp>
        <p:nvSpPr>
          <p:cNvPr id="216066" name="Rectangle 2"/>
          <p:cNvSpPr>
            <a:spLocks noGrp="1" noRot="1" noChangeAspect="1" noChangeArrowheads="1" noTextEdit="1"/>
          </p:cNvSpPr>
          <p:nvPr>
            <p:ph type="sldImg"/>
          </p:nvPr>
        </p:nvSpPr>
        <p:spPr>
          <a:ln/>
        </p:spPr>
      </p:sp>
      <p:sp>
        <p:nvSpPr>
          <p:cNvPr id="216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BB80BE-35FC-4D26-BBC3-EC425DA76FAF}" type="slidenum">
              <a:rPr lang="en-US"/>
              <a:pPr/>
              <a:t>12</a:t>
            </a:fld>
            <a:endParaRPr lang="en-US"/>
          </a:p>
        </p:txBody>
      </p:sp>
      <p:sp>
        <p:nvSpPr>
          <p:cNvPr id="218114" name="Rectangle 2"/>
          <p:cNvSpPr>
            <a:spLocks noGrp="1" noRot="1" noChangeAspect="1" noChangeArrowheads="1" noTextEdit="1"/>
          </p:cNvSpPr>
          <p:nvPr>
            <p:ph type="sldImg"/>
          </p:nvPr>
        </p:nvSpPr>
        <p:spPr>
          <a:ln/>
        </p:spPr>
      </p:sp>
      <p:sp>
        <p:nvSpPr>
          <p:cNvPr id="2181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0"/>
            <a:ext cx="9144000" cy="6858000"/>
            <a:chOff x="0" y="0"/>
            <a:chExt cx="5760" cy="4320"/>
          </a:xfrm>
        </p:grpSpPr>
        <p:grpSp>
          <p:nvGrpSpPr>
            <p:cNvPr id="10243" name="Group 3"/>
            <p:cNvGrpSpPr>
              <a:grpSpLocks/>
            </p:cNvGrpSpPr>
            <p:nvPr/>
          </p:nvGrpSpPr>
          <p:grpSpPr bwMode="auto">
            <a:xfrm>
              <a:off x="0" y="0"/>
              <a:ext cx="5760" cy="4320"/>
              <a:chOff x="0" y="0"/>
              <a:chExt cx="5760" cy="4320"/>
            </a:xfrm>
          </p:grpSpPr>
          <p:sp>
            <p:nvSpPr>
              <p:cNvPr id="10244"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endParaRPr lang="en-US"/>
              </a:p>
            </p:txBody>
          </p:sp>
          <p:grpSp>
            <p:nvGrpSpPr>
              <p:cNvPr id="10245" name="Group 5"/>
              <p:cNvGrpSpPr>
                <a:grpSpLocks/>
              </p:cNvGrpSpPr>
              <p:nvPr userDrawn="1"/>
            </p:nvGrpSpPr>
            <p:grpSpPr bwMode="auto">
              <a:xfrm>
                <a:off x="0" y="0"/>
                <a:ext cx="5760" cy="4320"/>
                <a:chOff x="0" y="0"/>
                <a:chExt cx="5760" cy="4320"/>
              </a:xfrm>
            </p:grpSpPr>
            <p:sp>
              <p:nvSpPr>
                <p:cNvPr id="10246"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47"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48"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49"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50"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51"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52"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53"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54"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55"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56"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57"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58"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59"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60"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61"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62"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63"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64"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65"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66"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67"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68"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69"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70"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71"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72"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73"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74"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75"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76"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77"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78"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79"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80"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81"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82"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83"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84"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85"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86"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87"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88"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89"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90"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91"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92"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93"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94"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95"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10296"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grpSp>
          <p:sp>
            <p:nvSpPr>
              <p:cNvPr id="10297"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endParaRPr lang="en-US"/>
              </a:p>
            </p:txBody>
          </p:sp>
        </p:grpSp>
        <p:grpSp>
          <p:nvGrpSpPr>
            <p:cNvPr id="10298" name="Group 58"/>
            <p:cNvGrpSpPr>
              <a:grpSpLocks/>
            </p:cNvGrpSpPr>
            <p:nvPr userDrawn="1"/>
          </p:nvGrpSpPr>
          <p:grpSpPr bwMode="auto">
            <a:xfrm>
              <a:off x="3" y="559"/>
              <a:ext cx="4192" cy="1796"/>
              <a:chOff x="3" y="559"/>
              <a:chExt cx="4192" cy="1796"/>
            </a:xfrm>
          </p:grpSpPr>
          <p:sp>
            <p:nvSpPr>
              <p:cNvPr id="10299"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endParaRPr lang="en-US"/>
              </a:p>
            </p:txBody>
          </p:sp>
          <p:sp>
            <p:nvSpPr>
              <p:cNvPr id="10300"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endParaRPr lang="en-US"/>
              </a:p>
            </p:txBody>
          </p:sp>
          <p:sp>
            <p:nvSpPr>
              <p:cNvPr id="10301"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endParaRPr lang="en-US"/>
              </a:p>
            </p:txBody>
          </p:sp>
          <p:sp>
            <p:nvSpPr>
              <p:cNvPr id="10302"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en-US"/>
              </a:p>
            </p:txBody>
          </p:sp>
        </p:grpSp>
        <p:grpSp>
          <p:nvGrpSpPr>
            <p:cNvPr id="10303" name="Group 63"/>
            <p:cNvGrpSpPr>
              <a:grpSpLocks/>
            </p:cNvGrpSpPr>
            <p:nvPr userDrawn="1"/>
          </p:nvGrpSpPr>
          <p:grpSpPr bwMode="auto">
            <a:xfrm>
              <a:off x="1480" y="1952"/>
              <a:ext cx="3808" cy="1812"/>
              <a:chOff x="1480" y="1952"/>
              <a:chExt cx="3808" cy="1812"/>
            </a:xfrm>
          </p:grpSpPr>
          <p:sp>
            <p:nvSpPr>
              <p:cNvPr id="10304"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endParaRPr lang="en-US"/>
              </a:p>
            </p:txBody>
          </p:sp>
          <p:sp>
            <p:nvSpPr>
              <p:cNvPr id="10305"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endParaRPr lang="en-US"/>
              </a:p>
            </p:txBody>
          </p:sp>
          <p:sp>
            <p:nvSpPr>
              <p:cNvPr id="10306" name="Arc 66"/>
              <p:cNvSpPr>
                <a:spLocks/>
              </p:cNvSpPr>
              <p:nvPr/>
            </p:nvSpPr>
            <p:spPr bwMode="ltGray">
              <a:xfrm rot="5400000">
                <a:off x="5097" y="3346"/>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en-US"/>
              </a:p>
            </p:txBody>
          </p:sp>
        </p:grpSp>
      </p:grpSp>
      <p:sp>
        <p:nvSpPr>
          <p:cNvPr id="10307" name="Rectangle 67"/>
          <p:cNvSpPr>
            <a:spLocks noGrp="1" noChangeArrowheads="1"/>
          </p:cNvSpPr>
          <p:nvPr>
            <p:ph type="ctrTitle"/>
          </p:nvPr>
        </p:nvSpPr>
        <p:spPr>
          <a:xfrm>
            <a:off x="990600" y="1752600"/>
            <a:ext cx="7772400" cy="1143000"/>
          </a:xfrm>
        </p:spPr>
        <p:txBody>
          <a:bodyPr/>
          <a:lstStyle>
            <a:lvl1pPr>
              <a:defRPr/>
            </a:lvl1pPr>
          </a:lstStyle>
          <a:p>
            <a:r>
              <a:rPr lang="en-US"/>
              <a:t>Click to edit Master title style</a:t>
            </a:r>
          </a:p>
        </p:txBody>
      </p:sp>
      <p:sp>
        <p:nvSpPr>
          <p:cNvPr id="10308"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en-US"/>
              <a:t>Click to edit Master subtitle style</a:t>
            </a:r>
          </a:p>
        </p:txBody>
      </p:sp>
      <p:sp>
        <p:nvSpPr>
          <p:cNvPr id="10309" name="Rectangle 69"/>
          <p:cNvSpPr>
            <a:spLocks noGrp="1" noChangeArrowheads="1"/>
          </p:cNvSpPr>
          <p:nvPr>
            <p:ph type="dt" sz="quarter" idx="2"/>
          </p:nvPr>
        </p:nvSpPr>
        <p:spPr/>
        <p:txBody>
          <a:bodyPr/>
          <a:lstStyle>
            <a:lvl1pPr>
              <a:defRPr/>
            </a:lvl1pPr>
          </a:lstStyle>
          <a:p>
            <a:endParaRPr lang="en-US"/>
          </a:p>
        </p:txBody>
      </p:sp>
      <p:sp>
        <p:nvSpPr>
          <p:cNvPr id="10310" name="Rectangle 70"/>
          <p:cNvSpPr>
            <a:spLocks noGrp="1" noChangeArrowheads="1"/>
          </p:cNvSpPr>
          <p:nvPr>
            <p:ph type="ftr" sz="quarter" idx="3"/>
          </p:nvPr>
        </p:nvSpPr>
        <p:spPr/>
        <p:txBody>
          <a:bodyPr/>
          <a:lstStyle>
            <a:lvl1pPr>
              <a:defRPr/>
            </a:lvl1pPr>
          </a:lstStyle>
          <a:p>
            <a:endParaRPr lang="en-US"/>
          </a:p>
        </p:txBody>
      </p:sp>
      <p:sp>
        <p:nvSpPr>
          <p:cNvPr id="10311" name="Rectangle 71"/>
          <p:cNvSpPr>
            <a:spLocks noGrp="1" noChangeArrowheads="1"/>
          </p:cNvSpPr>
          <p:nvPr>
            <p:ph type="sldNum" sz="quarter" idx="4"/>
          </p:nvPr>
        </p:nvSpPr>
        <p:spPr/>
        <p:txBody>
          <a:bodyPr/>
          <a:lstStyle>
            <a:lvl1pPr>
              <a:defRPr/>
            </a:lvl1pPr>
          </a:lstStyle>
          <a:p>
            <a:fld id="{D5805908-7203-4FA5-A2EB-00909F84C5E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B9C61DB-B16D-4686-952E-CF32BC348E9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002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58483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4F03D0-4BA5-47E2-95DB-61F3C107FC0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19050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E494AFD2-4979-4019-83AF-01574D43312A}"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7C8CF177-7DC4-42A9-A75B-5051382173E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304800"/>
            <a:ext cx="8001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DC652A3B-5192-4114-B16A-D8C17B75932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68E74CF-BA6E-4416-952D-BEC76474161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617F578-259E-4CF6-A237-F51331CEEAC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421A2F3-AF87-4A7C-9A2A-670151ACAC4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B06C0EB-8BB1-4D4E-B8DA-89F4A1C1981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E1AE277-6C56-431B-837E-93C3EDB3D85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C953623-9E5C-4924-84E9-E4AB44218A1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F5912B-951D-4F27-BFC4-0ABBBA40309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8611D6E-F6B5-45F5-803E-E458DC53988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218" name="Group 2"/>
          <p:cNvGrpSpPr>
            <a:grpSpLocks/>
          </p:cNvGrpSpPr>
          <p:nvPr/>
        </p:nvGrpSpPr>
        <p:grpSpPr bwMode="auto">
          <a:xfrm>
            <a:off x="0" y="0"/>
            <a:ext cx="9144000" cy="6858000"/>
            <a:chOff x="0" y="0"/>
            <a:chExt cx="5760" cy="4320"/>
          </a:xfrm>
        </p:grpSpPr>
        <p:grpSp>
          <p:nvGrpSpPr>
            <p:cNvPr id="9219" name="Group 3"/>
            <p:cNvGrpSpPr>
              <a:grpSpLocks/>
            </p:cNvGrpSpPr>
            <p:nvPr/>
          </p:nvGrpSpPr>
          <p:grpSpPr bwMode="auto">
            <a:xfrm>
              <a:off x="0" y="0"/>
              <a:ext cx="5760" cy="4320"/>
              <a:chOff x="0" y="0"/>
              <a:chExt cx="5760" cy="4320"/>
            </a:xfrm>
          </p:grpSpPr>
          <p:grpSp>
            <p:nvGrpSpPr>
              <p:cNvPr id="9220" name="Group 4"/>
              <p:cNvGrpSpPr>
                <a:grpSpLocks/>
              </p:cNvGrpSpPr>
              <p:nvPr/>
            </p:nvGrpSpPr>
            <p:grpSpPr bwMode="auto">
              <a:xfrm>
                <a:off x="0" y="192"/>
                <a:ext cx="5760" cy="4032"/>
                <a:chOff x="0" y="192"/>
                <a:chExt cx="5760" cy="4032"/>
              </a:xfrm>
            </p:grpSpPr>
            <p:sp>
              <p:nvSpPr>
                <p:cNvPr id="9221"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22"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23"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24"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25"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26"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27"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28"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29"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30"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31"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32"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33"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34"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35"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36"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37"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38"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39"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40"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41"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42"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grpSp>
          <p:grpSp>
            <p:nvGrpSpPr>
              <p:cNvPr id="9243" name="Group 27"/>
              <p:cNvGrpSpPr>
                <a:grpSpLocks/>
              </p:cNvGrpSpPr>
              <p:nvPr/>
            </p:nvGrpSpPr>
            <p:grpSpPr bwMode="auto">
              <a:xfrm>
                <a:off x="192" y="0"/>
                <a:ext cx="5376" cy="4320"/>
                <a:chOff x="192" y="0"/>
                <a:chExt cx="5376" cy="4320"/>
              </a:xfrm>
            </p:grpSpPr>
            <p:sp>
              <p:nvSpPr>
                <p:cNvPr id="9244"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45"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46"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47"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48"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49"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50"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51"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52"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53"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54"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55"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56"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57"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58"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59"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60"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61"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62"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63"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64"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65"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66"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67"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68"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69"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70"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71"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9272"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grpSp>
        </p:grpSp>
        <p:sp>
          <p:nvSpPr>
            <p:cNvPr id="9273"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endParaRPr lang="en-US"/>
            </a:p>
          </p:txBody>
        </p:sp>
        <p:sp>
          <p:nvSpPr>
            <p:cNvPr id="9274"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endParaRPr lang="en-US"/>
            </a:p>
          </p:txBody>
        </p:sp>
        <p:grpSp>
          <p:nvGrpSpPr>
            <p:cNvPr id="9275" name="Group 59"/>
            <p:cNvGrpSpPr>
              <a:grpSpLocks/>
            </p:cNvGrpSpPr>
            <p:nvPr/>
          </p:nvGrpSpPr>
          <p:grpSpPr bwMode="auto">
            <a:xfrm>
              <a:off x="261" y="892"/>
              <a:ext cx="1124" cy="1464"/>
              <a:chOff x="96" y="916"/>
              <a:chExt cx="2208" cy="2876"/>
            </a:xfrm>
          </p:grpSpPr>
          <p:sp>
            <p:nvSpPr>
              <p:cNvPr id="9276" name="Line 60"/>
              <p:cNvSpPr>
                <a:spLocks noChangeShapeType="1"/>
              </p:cNvSpPr>
              <p:nvPr/>
            </p:nvSpPr>
            <p:spPr bwMode="ltGray">
              <a:xfrm flipH="1">
                <a:off x="96" y="1037"/>
                <a:ext cx="2208" cy="0"/>
              </a:xfrm>
              <a:prstGeom prst="line">
                <a:avLst/>
              </a:prstGeom>
              <a:noFill/>
              <a:ln w="9525">
                <a:solidFill>
                  <a:schemeClr val="hlink"/>
                </a:solidFill>
                <a:round/>
                <a:headEnd/>
                <a:tailEnd/>
              </a:ln>
              <a:effectLst/>
            </p:spPr>
            <p:txBody>
              <a:bodyPr wrap="none" anchor="ctr"/>
              <a:lstStyle/>
              <a:p>
                <a:endParaRPr lang="en-US"/>
              </a:p>
            </p:txBody>
          </p:sp>
          <p:sp>
            <p:nvSpPr>
              <p:cNvPr id="9277"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endParaRPr lang="en-US"/>
              </a:p>
            </p:txBody>
          </p:sp>
          <p:sp>
            <p:nvSpPr>
              <p:cNvPr id="9278" name="Arc 62"/>
              <p:cNvSpPr>
                <a:spLocks/>
              </p:cNvSpPr>
              <p:nvPr/>
            </p:nvSpPr>
            <p:spPr bwMode="ltGray">
              <a:xfrm flipH="1">
                <a:off x="217" y="916"/>
                <a:ext cx="239" cy="239"/>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en-US"/>
              </a:p>
            </p:txBody>
          </p:sp>
        </p:grpSp>
      </p:grpSp>
      <p:sp>
        <p:nvSpPr>
          <p:cNvPr id="9279"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280"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81" name="Rectangle 6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9282" name="Rectangle 6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9283" name="Rectangle 6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C9B97892-884E-4CFA-B83B-EFC3DD448CF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 id="2147483667" r:id="rId14"/>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hlink"/>
        </a:buClr>
        <a:buSzPct val="110000"/>
        <a:buFont typeface="Wingdings" pitchFamily="2" charset="2"/>
        <a:buBlip>
          <a:blip r:embed="rId16"/>
        </a:buBlip>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fontAlgn="base">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en.wikipedia.org/wiki/Economics" TargetMode="External"/><Relationship Id="rId2" Type="http://schemas.openxmlformats.org/officeDocument/2006/relationships/hyperlink" Target="http://en.wikipedia.org/wiki/Capital_budgeting" TargetMode="External"/><Relationship Id="rId1" Type="http://schemas.openxmlformats.org/officeDocument/2006/relationships/slideLayout" Target="../slideLayouts/slideLayout2.xml"/><Relationship Id="rId4" Type="http://schemas.openxmlformats.org/officeDocument/2006/relationships/hyperlink" Target="http://en.wikipedia.org/wiki/Present_value"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en.wikipedia.org/wiki/Weighted_average_cost_of_capital" TargetMode="Externa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076325" y="2616200"/>
            <a:ext cx="7010400" cy="1524000"/>
          </a:xfrm>
          <a:solidFill>
            <a:schemeClr val="accent1"/>
          </a:solidFill>
        </p:spPr>
        <p:txBody>
          <a:bodyPr anchor="ctr" anchorCtr="1"/>
          <a:lstStyle/>
          <a:p>
            <a:pPr algn="ctr"/>
            <a:r>
              <a:rPr lang="en-US" sz="4800" dirty="0">
                <a:solidFill>
                  <a:srgbClr val="FF5050"/>
                </a:solidFill>
              </a:rPr>
              <a:t>Investment Decisions</a:t>
            </a:r>
            <a:r>
              <a:rPr lang="en-US" sz="4000" dirty="0"/>
              <a:t> </a:t>
            </a:r>
            <a:br>
              <a:rPr lang="en-US" sz="4000" dirty="0"/>
            </a:br>
            <a:r>
              <a:rPr lang="en-US" sz="4000" dirty="0"/>
              <a:t>(Capital Budgeting)</a:t>
            </a:r>
          </a:p>
        </p:txBody>
      </p:sp>
      <p:sp>
        <p:nvSpPr>
          <p:cNvPr id="2082" name="Rectangle 34"/>
          <p:cNvSpPr>
            <a:spLocks noChangeArrowheads="1"/>
          </p:cNvSpPr>
          <p:nvPr/>
        </p:nvSpPr>
        <p:spPr bwMode="auto">
          <a:xfrm>
            <a:off x="679450" y="328613"/>
            <a:ext cx="7556500" cy="1004887"/>
          </a:xfrm>
          <a:prstGeom prst="rect">
            <a:avLst/>
          </a:prstGeom>
          <a:gradFill rotWithShape="1">
            <a:gsLst>
              <a:gs pos="0">
                <a:srgbClr val="DBE985"/>
              </a:gs>
              <a:gs pos="100000">
                <a:srgbClr val="DBE985">
                  <a:gamma/>
                  <a:shade val="46275"/>
                  <a:invGamma/>
                </a:srgbClr>
              </a:gs>
            </a:gsLst>
            <a:lin ang="5400000" scaled="1"/>
          </a:gradFill>
          <a:ln w="9525">
            <a:noFill/>
            <a:miter lim="800000"/>
            <a:headEnd/>
            <a:tailEnd/>
          </a:ln>
          <a:effectLst/>
        </p:spPr>
        <p:txBody>
          <a:bodyPr anchor="ctr" anchorCtr="1"/>
          <a:lstStyle/>
          <a:p>
            <a:pPr algn="ctr"/>
            <a:r>
              <a:rPr lang="en-US" sz="4400">
                <a:solidFill>
                  <a:srgbClr val="0000CC"/>
                </a:solidFill>
              </a:rPr>
              <a:t>Chapter 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05" name="Rectangle 29" descr="Rectangle: Click to edit Master text styles&#10;Second level&#10;Third level&#10;Fourth level&#10;Fifth level"/>
          <p:cNvSpPr>
            <a:spLocks noGrp="1" noChangeArrowheads="1"/>
          </p:cNvSpPr>
          <p:nvPr>
            <p:ph type="body" idx="1"/>
          </p:nvPr>
        </p:nvSpPr>
        <p:spPr>
          <a:xfrm>
            <a:off x="838200" y="1447800"/>
            <a:ext cx="7772400" cy="4367213"/>
          </a:xfrm>
          <a:noFill/>
          <a:ln/>
        </p:spPr>
        <p:txBody>
          <a:bodyPr/>
          <a:lstStyle/>
          <a:p>
            <a:pPr marL="609600" indent="-609600">
              <a:buFontTx/>
              <a:buChar char="•"/>
            </a:pPr>
            <a:r>
              <a:rPr lang="en-US" sz="2800" b="1" u="sng">
                <a:solidFill>
                  <a:srgbClr val="0000CC"/>
                </a:solidFill>
                <a:latin typeface="Arial" pitchFamily="34" charset="0"/>
                <a:cs typeface="Arial" pitchFamily="34" charset="0"/>
              </a:rPr>
              <a:t>Compound </a:t>
            </a:r>
            <a:r>
              <a:rPr lang="en-US" sz="2800" u="sng">
                <a:solidFill>
                  <a:srgbClr val="0000CC"/>
                </a:solidFill>
                <a:latin typeface="Arial" pitchFamily="34" charset="0"/>
                <a:cs typeface="Arial" pitchFamily="34" charset="0"/>
              </a:rPr>
              <a:t>interest</a:t>
            </a:r>
            <a:r>
              <a:rPr lang="en-US" sz="2800">
                <a:solidFill>
                  <a:srgbClr val="0000CC"/>
                </a:solidFill>
                <a:latin typeface="Arial" pitchFamily="34" charset="0"/>
                <a:cs typeface="Arial" pitchFamily="34" charset="0"/>
              </a:rPr>
              <a:t>: </a:t>
            </a:r>
            <a:r>
              <a:rPr lang="en-US" sz="2800">
                <a:latin typeface="Arial" pitchFamily="34" charset="0"/>
                <a:cs typeface="Arial" pitchFamily="34" charset="0"/>
              </a:rPr>
              <a:t>interest payment is 	 	                               reinvested. </a:t>
            </a:r>
          </a:p>
          <a:p>
            <a:pPr marL="609600" indent="-609600">
              <a:buFont typeface="Wingdings" pitchFamily="2" charset="2"/>
              <a:buNone/>
            </a:pPr>
            <a:r>
              <a:rPr lang="en-US" sz="2800"/>
              <a:t>             </a:t>
            </a:r>
            <a:r>
              <a:rPr lang="en-US"/>
              <a:t>FV = PV (1+r)</a:t>
            </a:r>
            <a:r>
              <a:rPr lang="en-US" baseline="30000"/>
              <a:t>n</a:t>
            </a:r>
            <a:endParaRPr lang="en-US"/>
          </a:p>
        </p:txBody>
      </p:sp>
      <p:sp>
        <p:nvSpPr>
          <p:cNvPr id="24607" name="Rectangle 31"/>
          <p:cNvSpPr>
            <a:spLocks noChangeArrowheads="1"/>
          </p:cNvSpPr>
          <p:nvPr/>
        </p:nvSpPr>
        <p:spPr bwMode="auto">
          <a:xfrm>
            <a:off x="1301750" y="3222625"/>
            <a:ext cx="6767513" cy="3081338"/>
          </a:xfrm>
          <a:prstGeom prst="rect">
            <a:avLst/>
          </a:prstGeom>
          <a:noFill/>
          <a:ln w="12700" cap="sq">
            <a:noFill/>
            <a:miter lim="800000"/>
            <a:headEnd type="none" w="sm" len="sm"/>
            <a:tailEnd type="none" w="sm" len="sm"/>
          </a:ln>
          <a:effectLst/>
        </p:spPr>
        <p:txBody>
          <a:bodyPr>
            <a:spAutoFit/>
          </a:bodyPr>
          <a:lstStyle/>
          <a:p>
            <a:r>
              <a:rPr lang="en-US"/>
              <a:t>Where,</a:t>
            </a:r>
          </a:p>
          <a:p>
            <a:r>
              <a:rPr lang="en-US"/>
              <a:t>          PV= is the value at time=0 </a:t>
            </a:r>
          </a:p>
          <a:p>
            <a:pPr marL="1654175" lvl="1" indent="-1196975"/>
            <a:r>
              <a:rPr lang="en-US"/>
              <a:t>      FV= is the value at time=n </a:t>
            </a:r>
          </a:p>
          <a:p>
            <a:pPr marL="1654175" lvl="1" indent="-1196975"/>
            <a:r>
              <a:rPr lang="en-US"/>
              <a:t>      r= is the nominal interest rate (stated interst rate or annual %age rate) </a:t>
            </a:r>
          </a:p>
          <a:p>
            <a:r>
              <a:rPr lang="en-US" altLang="ja-JP">
                <a:ea typeface="MS PGothic" pitchFamily="34" charset="-128"/>
              </a:rPr>
              <a:t>          n= is the number of years </a:t>
            </a:r>
            <a:endParaRPr lang="en-US" sz="240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en-US"/>
              <a:t>Classifications of interest rates</a:t>
            </a:r>
          </a:p>
        </p:txBody>
      </p:sp>
      <p:sp>
        <p:nvSpPr>
          <p:cNvPr id="215043" name="Rectangle 3" descr="Rectangle: Click to edit Master text styles&#10;Second level&#10;Third level&#10;Fourth level&#10;Fifth level"/>
          <p:cNvSpPr>
            <a:spLocks noGrp="1" noChangeArrowheads="1"/>
          </p:cNvSpPr>
          <p:nvPr>
            <p:ph type="body" idx="1"/>
          </p:nvPr>
        </p:nvSpPr>
        <p:spPr>
          <a:xfrm>
            <a:off x="914400" y="1557338"/>
            <a:ext cx="8001000" cy="4840287"/>
          </a:xfrm>
        </p:spPr>
        <p:txBody>
          <a:bodyPr/>
          <a:lstStyle/>
          <a:p>
            <a:pPr>
              <a:spcBef>
                <a:spcPct val="30000"/>
              </a:spcBef>
            </a:pPr>
            <a:r>
              <a:rPr lang="en-US" sz="2800"/>
              <a:t>Nominal rate (</a:t>
            </a:r>
            <a:r>
              <a:rPr lang="en-US" sz="2800" b="1"/>
              <a:t>r</a:t>
            </a:r>
            <a:r>
              <a:rPr lang="en-US" sz="2800"/>
              <a:t>) – also called the quoted or state rate.  An annual rate that ignores compounding effects.</a:t>
            </a:r>
          </a:p>
          <a:p>
            <a:pPr lvl="1">
              <a:spcBef>
                <a:spcPct val="30000"/>
              </a:spcBef>
            </a:pPr>
            <a:r>
              <a:rPr lang="en-US" sz="2600" b="1"/>
              <a:t>r</a:t>
            </a:r>
            <a:r>
              <a:rPr lang="en-US" sz="2600"/>
              <a:t> is stated in contracts.  Periods must also be given, e.g. 8% Quarterly or 8% Daily interest.</a:t>
            </a:r>
          </a:p>
          <a:p>
            <a:pPr>
              <a:spcBef>
                <a:spcPct val="30000"/>
              </a:spcBef>
            </a:pPr>
            <a:r>
              <a:rPr lang="en-US" sz="2800"/>
              <a:t>Periodic rate (</a:t>
            </a:r>
            <a:r>
              <a:rPr lang="en-US" sz="2800" b="1"/>
              <a:t>i</a:t>
            </a:r>
            <a:r>
              <a:rPr lang="en-US" sz="2800"/>
              <a:t>) – amount of interest charged each period, e.g. monthly or quarterly.</a:t>
            </a:r>
          </a:p>
          <a:p>
            <a:pPr lvl="1">
              <a:spcBef>
                <a:spcPct val="30000"/>
              </a:spcBef>
            </a:pPr>
            <a:r>
              <a:rPr lang="en-US" sz="2600" b="1"/>
              <a:t>i = r/m</a:t>
            </a:r>
            <a:r>
              <a:rPr lang="en-US" sz="2600"/>
              <a:t>, where m is the number of compounding periods per year.  m = 4 for quarterly and m =12 for monthly compounding.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150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50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504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50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r>
              <a:rPr lang="en-US"/>
              <a:t>Classifications of interest rates</a:t>
            </a:r>
          </a:p>
        </p:txBody>
      </p:sp>
      <p:sp>
        <p:nvSpPr>
          <p:cNvPr id="217091" name="Rectangle 3" descr="Rectangle: Click to edit Master text styles&#10;Second level&#10;Third level&#10;Fourth level&#10;Fifth level"/>
          <p:cNvSpPr>
            <a:spLocks noGrp="1" noChangeArrowheads="1"/>
          </p:cNvSpPr>
          <p:nvPr>
            <p:ph type="body" idx="1"/>
          </p:nvPr>
        </p:nvSpPr>
        <p:spPr>
          <a:xfrm>
            <a:off x="1000125" y="1547813"/>
            <a:ext cx="7772400" cy="4611687"/>
          </a:xfrm>
        </p:spPr>
        <p:txBody>
          <a:bodyPr/>
          <a:lstStyle/>
          <a:p>
            <a:pPr>
              <a:lnSpc>
                <a:spcPct val="120000"/>
              </a:lnSpc>
              <a:tabLst>
                <a:tab pos="914400" algn="l"/>
                <a:tab pos="2057400" algn="l"/>
              </a:tabLst>
            </a:pPr>
            <a:r>
              <a:rPr lang="en-US"/>
              <a:t>Effective (or equivalent) annual rate (r</a:t>
            </a:r>
            <a:r>
              <a:rPr lang="en-US" baseline="-25000"/>
              <a:t>eff</a:t>
            </a:r>
            <a:r>
              <a:rPr lang="en-US"/>
              <a:t>) – the annual rate of interest actually being earned, accounting for compounding.</a:t>
            </a:r>
          </a:p>
          <a:p>
            <a:pPr lvl="1">
              <a:lnSpc>
                <a:spcPct val="120000"/>
              </a:lnSpc>
              <a:spcBef>
                <a:spcPct val="40000"/>
              </a:spcBef>
              <a:tabLst>
                <a:tab pos="914400" algn="l"/>
                <a:tab pos="2057400" algn="l"/>
              </a:tabLst>
            </a:pPr>
            <a:r>
              <a:rPr lang="en-US" b="1"/>
              <a:t>r</a:t>
            </a:r>
            <a:r>
              <a:rPr lang="en-US" b="1" baseline="-25000"/>
              <a:t>eff</a:t>
            </a:r>
            <a:r>
              <a:rPr lang="en-US" sz="3000"/>
              <a:t> for 10% semiannual investment</a:t>
            </a:r>
          </a:p>
          <a:p>
            <a:pPr lvl="1">
              <a:lnSpc>
                <a:spcPct val="140000"/>
              </a:lnSpc>
              <a:buFont typeface="Wingdings" pitchFamily="2" charset="2"/>
              <a:buNone/>
              <a:tabLst>
                <a:tab pos="914400" algn="l"/>
                <a:tab pos="2057400" algn="l"/>
              </a:tabLst>
            </a:pPr>
            <a:r>
              <a:rPr lang="en-US" sz="3000"/>
              <a:t>		 </a:t>
            </a:r>
            <a:r>
              <a:rPr lang="en-US" b="1"/>
              <a:t>r</a:t>
            </a:r>
            <a:r>
              <a:rPr lang="en-US" b="1" baseline="-25000"/>
              <a:t>eff</a:t>
            </a:r>
            <a:r>
              <a:rPr lang="en-US" sz="3000"/>
              <a:t> = ( 1 + r/m)</a:t>
            </a:r>
            <a:r>
              <a:rPr lang="en-US" sz="3000" baseline="30000"/>
              <a:t>m</a:t>
            </a:r>
            <a:r>
              <a:rPr lang="en-US" sz="3000"/>
              <a:t> - 1</a:t>
            </a:r>
          </a:p>
          <a:p>
            <a:pPr lvl="1">
              <a:buFont typeface="Wingdings" pitchFamily="2" charset="2"/>
              <a:buNone/>
              <a:tabLst>
                <a:tab pos="914400" algn="l"/>
                <a:tab pos="2057400" algn="l"/>
              </a:tabLst>
            </a:pPr>
            <a:r>
              <a:rPr lang="en-US" sz="3000"/>
              <a:t>		      = ( 1 + 0.10 / 2 )</a:t>
            </a:r>
            <a:r>
              <a:rPr lang="en-US" sz="3000" baseline="30000"/>
              <a:t>2</a:t>
            </a:r>
            <a:r>
              <a:rPr lang="en-US" sz="3000"/>
              <a:t> – 1 = 10.25%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t>Relationship b/n PV and FV</a:t>
            </a:r>
          </a:p>
        </p:txBody>
      </p:sp>
      <p:sp>
        <p:nvSpPr>
          <p:cNvPr id="84997" name="Line 5"/>
          <p:cNvSpPr>
            <a:spLocks noChangeShapeType="1"/>
          </p:cNvSpPr>
          <p:nvPr/>
        </p:nvSpPr>
        <p:spPr bwMode="auto">
          <a:xfrm>
            <a:off x="1508125" y="2354263"/>
            <a:ext cx="0" cy="3475037"/>
          </a:xfrm>
          <a:prstGeom prst="line">
            <a:avLst/>
          </a:prstGeom>
          <a:noFill/>
          <a:ln w="12700" cap="sq">
            <a:solidFill>
              <a:schemeClr val="tx1"/>
            </a:solidFill>
            <a:miter lim="800000"/>
            <a:headEnd type="none" w="sm" len="sm"/>
            <a:tailEnd type="none" w="sm" len="sm"/>
          </a:ln>
          <a:effectLst/>
        </p:spPr>
        <p:txBody>
          <a:bodyPr wrap="none"/>
          <a:lstStyle/>
          <a:p>
            <a:endParaRPr lang="en-US"/>
          </a:p>
        </p:txBody>
      </p:sp>
      <p:sp>
        <p:nvSpPr>
          <p:cNvPr id="84998" name="Line 6"/>
          <p:cNvSpPr>
            <a:spLocks noChangeShapeType="1"/>
          </p:cNvSpPr>
          <p:nvPr/>
        </p:nvSpPr>
        <p:spPr bwMode="auto">
          <a:xfrm>
            <a:off x="1468438" y="5786438"/>
            <a:ext cx="6264275" cy="0"/>
          </a:xfrm>
          <a:prstGeom prst="line">
            <a:avLst/>
          </a:prstGeom>
          <a:noFill/>
          <a:ln w="12700" cap="sq">
            <a:solidFill>
              <a:schemeClr val="tx1"/>
            </a:solidFill>
            <a:miter lim="800000"/>
            <a:headEnd type="none" w="sm" len="sm"/>
            <a:tailEnd type="none" w="sm" len="sm"/>
          </a:ln>
          <a:effectLst/>
        </p:spPr>
        <p:txBody>
          <a:bodyPr wrap="none"/>
          <a:lstStyle/>
          <a:p>
            <a:endParaRPr lang="en-US"/>
          </a:p>
        </p:txBody>
      </p:sp>
      <p:sp>
        <p:nvSpPr>
          <p:cNvPr id="84999" name="Line 7"/>
          <p:cNvSpPr>
            <a:spLocks noChangeShapeType="1"/>
          </p:cNvSpPr>
          <p:nvPr/>
        </p:nvSpPr>
        <p:spPr bwMode="auto">
          <a:xfrm flipV="1">
            <a:off x="1485900" y="4572000"/>
            <a:ext cx="4960938" cy="0"/>
          </a:xfrm>
          <a:prstGeom prst="line">
            <a:avLst/>
          </a:prstGeom>
          <a:noFill/>
          <a:ln w="12700" cap="sq">
            <a:solidFill>
              <a:schemeClr val="tx1"/>
            </a:solidFill>
            <a:miter lim="800000"/>
            <a:headEnd type="none" w="sm" len="sm"/>
            <a:tailEnd type="none" w="sm" len="sm"/>
          </a:ln>
          <a:effectLst/>
        </p:spPr>
        <p:txBody>
          <a:bodyPr wrap="none"/>
          <a:lstStyle/>
          <a:p>
            <a:endParaRPr lang="en-US"/>
          </a:p>
        </p:txBody>
      </p:sp>
      <p:sp>
        <p:nvSpPr>
          <p:cNvPr id="85000" name="Line 8"/>
          <p:cNvSpPr>
            <a:spLocks noChangeShapeType="1"/>
          </p:cNvSpPr>
          <p:nvPr/>
        </p:nvSpPr>
        <p:spPr bwMode="auto">
          <a:xfrm flipV="1">
            <a:off x="1485900" y="3703638"/>
            <a:ext cx="5029200" cy="868362"/>
          </a:xfrm>
          <a:prstGeom prst="line">
            <a:avLst/>
          </a:prstGeom>
          <a:noFill/>
          <a:ln w="12700" cap="sq">
            <a:solidFill>
              <a:schemeClr val="tx1"/>
            </a:solidFill>
            <a:miter lim="800000"/>
            <a:headEnd type="none" w="sm" len="sm"/>
            <a:tailEnd type="none" w="sm" len="sm"/>
          </a:ln>
          <a:effectLst/>
        </p:spPr>
        <p:txBody>
          <a:bodyPr wrap="none"/>
          <a:lstStyle/>
          <a:p>
            <a:endParaRPr lang="en-US"/>
          </a:p>
        </p:txBody>
      </p:sp>
      <p:sp>
        <p:nvSpPr>
          <p:cNvPr id="85001" name="Freeform 9"/>
          <p:cNvSpPr>
            <a:spLocks/>
          </p:cNvSpPr>
          <p:nvPr/>
        </p:nvSpPr>
        <p:spPr bwMode="auto">
          <a:xfrm>
            <a:off x="1508125" y="2513013"/>
            <a:ext cx="4938713" cy="2036762"/>
          </a:xfrm>
          <a:custGeom>
            <a:avLst/>
            <a:gdLst/>
            <a:ahLst/>
            <a:cxnLst>
              <a:cxn ang="0">
                <a:pos x="0" y="1470"/>
              </a:cxn>
              <a:cxn ang="0">
                <a:pos x="1541" y="980"/>
              </a:cxn>
              <a:cxn ang="0">
                <a:pos x="3082" y="58"/>
              </a:cxn>
            </a:cxnLst>
            <a:rect l="0" t="0" r="r" b="b"/>
            <a:pathLst>
              <a:path w="3082" h="1470">
                <a:moveTo>
                  <a:pt x="0" y="1470"/>
                </a:moveTo>
                <a:cubicBezTo>
                  <a:pt x="513" y="1342"/>
                  <a:pt x="1027" y="1215"/>
                  <a:pt x="1541" y="980"/>
                </a:cubicBezTo>
                <a:cubicBezTo>
                  <a:pt x="2055" y="745"/>
                  <a:pt x="2789" y="0"/>
                  <a:pt x="3082" y="58"/>
                </a:cubicBezTo>
              </a:path>
            </a:pathLst>
          </a:custGeom>
          <a:noFill/>
          <a:ln w="12700" cap="sq" cmpd="sng">
            <a:solidFill>
              <a:schemeClr val="tx1"/>
            </a:solidFill>
            <a:prstDash val="solid"/>
            <a:miter lim="800000"/>
            <a:headEnd type="none" w="sm" len="sm"/>
            <a:tailEnd type="none" w="sm" len="sm"/>
          </a:ln>
          <a:effectLst/>
        </p:spPr>
        <p:txBody>
          <a:bodyPr wrap="none"/>
          <a:lstStyle/>
          <a:p>
            <a:endParaRPr lang="en-US"/>
          </a:p>
        </p:txBody>
      </p:sp>
      <p:sp>
        <p:nvSpPr>
          <p:cNvPr id="85002" name="Text Box 10"/>
          <p:cNvSpPr txBox="1">
            <a:spLocks noChangeArrowheads="1"/>
          </p:cNvSpPr>
          <p:nvPr/>
        </p:nvSpPr>
        <p:spPr bwMode="auto">
          <a:xfrm>
            <a:off x="6629400" y="4341813"/>
            <a:ext cx="1189038" cy="519112"/>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PV</a:t>
            </a:r>
          </a:p>
        </p:txBody>
      </p:sp>
      <p:sp>
        <p:nvSpPr>
          <p:cNvPr id="85003" name="Text Box 11"/>
          <p:cNvSpPr txBox="1">
            <a:spLocks noChangeArrowheads="1"/>
          </p:cNvSpPr>
          <p:nvPr/>
        </p:nvSpPr>
        <p:spPr bwMode="auto">
          <a:xfrm>
            <a:off x="6392863" y="3032125"/>
            <a:ext cx="2927350" cy="519113"/>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Simple Interest</a:t>
            </a:r>
          </a:p>
        </p:txBody>
      </p:sp>
      <p:sp>
        <p:nvSpPr>
          <p:cNvPr id="85004" name="Text Box 12"/>
          <p:cNvSpPr txBox="1">
            <a:spLocks noChangeArrowheads="1"/>
          </p:cNvSpPr>
          <p:nvPr/>
        </p:nvSpPr>
        <p:spPr bwMode="auto">
          <a:xfrm>
            <a:off x="5289550" y="2036763"/>
            <a:ext cx="2927350" cy="519112"/>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Comp. Interest</a:t>
            </a:r>
          </a:p>
        </p:txBody>
      </p:sp>
      <p:sp>
        <p:nvSpPr>
          <p:cNvPr id="85011" name="Text Box 19"/>
          <p:cNvSpPr txBox="1">
            <a:spLocks noChangeArrowheads="1"/>
          </p:cNvSpPr>
          <p:nvPr/>
        </p:nvSpPr>
        <p:spPr bwMode="auto">
          <a:xfrm>
            <a:off x="6996113" y="5805488"/>
            <a:ext cx="1701800" cy="519112"/>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Period</a:t>
            </a:r>
          </a:p>
        </p:txBody>
      </p:sp>
      <p:sp>
        <p:nvSpPr>
          <p:cNvPr id="85012" name="Text Box 20"/>
          <p:cNvSpPr txBox="1">
            <a:spLocks noChangeArrowheads="1"/>
          </p:cNvSpPr>
          <p:nvPr/>
        </p:nvSpPr>
        <p:spPr bwMode="auto">
          <a:xfrm rot="10800000">
            <a:off x="855663" y="1679575"/>
            <a:ext cx="611187" cy="2211388"/>
          </a:xfrm>
          <a:prstGeom prst="rect">
            <a:avLst/>
          </a:prstGeom>
          <a:noFill/>
          <a:ln w="12700" cap="sq">
            <a:noFill/>
            <a:miter lim="800000"/>
            <a:headEnd type="none" w="sm" len="sm"/>
            <a:tailEnd type="none" w="sm" len="sm"/>
          </a:ln>
          <a:effectLst/>
        </p:spPr>
        <p:txBody>
          <a:bodyPr vert="eaVert">
            <a:spAutoFit/>
          </a:bodyPr>
          <a:lstStyle/>
          <a:p>
            <a:pPr>
              <a:spcBef>
                <a:spcPct val="50000"/>
              </a:spcBef>
            </a:pPr>
            <a:r>
              <a:rPr lang="en-US"/>
              <a:t>FV</a:t>
            </a:r>
          </a:p>
        </p:txBody>
      </p:sp>
      <p:sp>
        <p:nvSpPr>
          <p:cNvPr id="85013" name="Line 21"/>
          <p:cNvSpPr>
            <a:spLocks noChangeShapeType="1"/>
          </p:cNvSpPr>
          <p:nvPr/>
        </p:nvSpPr>
        <p:spPr bwMode="auto">
          <a:xfrm>
            <a:off x="1509713" y="5784850"/>
            <a:ext cx="6124575" cy="0"/>
          </a:xfrm>
          <a:prstGeom prst="line">
            <a:avLst/>
          </a:prstGeom>
          <a:noFill/>
          <a:ln w="12700" cap="sq">
            <a:solidFill>
              <a:srgbClr val="FF5050"/>
            </a:solidFill>
            <a:miter lim="800000"/>
            <a:headEnd type="none" w="sm" len="sm"/>
            <a:tailEnd type="triangle" w="sm" len="sm"/>
          </a:ln>
          <a:effectLst/>
        </p:spPr>
        <p:txBody>
          <a:bodyPr wrap="none"/>
          <a:lstStyle/>
          <a:p>
            <a:endParaRPr lang="en-US"/>
          </a:p>
        </p:txBody>
      </p:sp>
      <p:sp>
        <p:nvSpPr>
          <p:cNvPr id="85014" name="Line 22"/>
          <p:cNvSpPr>
            <a:spLocks noChangeShapeType="1"/>
          </p:cNvSpPr>
          <p:nvPr/>
        </p:nvSpPr>
        <p:spPr bwMode="auto">
          <a:xfrm flipV="1">
            <a:off x="1489075" y="2338388"/>
            <a:ext cx="0" cy="3446462"/>
          </a:xfrm>
          <a:prstGeom prst="line">
            <a:avLst/>
          </a:prstGeom>
          <a:noFill/>
          <a:ln w="12700" cap="sq">
            <a:solidFill>
              <a:srgbClr val="FF5050"/>
            </a:solidFill>
            <a:miter lim="800000"/>
            <a:headEnd type="none" w="sm" len="sm"/>
            <a:tailEnd type="triangle" w="sm" len="sm"/>
          </a:ln>
          <a:effectLst/>
        </p:spPr>
        <p:txBody>
          <a:bodyPr wrap="none"/>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67" name="Rectangle 223"/>
          <p:cNvSpPr>
            <a:spLocks noChangeArrowheads="1"/>
          </p:cNvSpPr>
          <p:nvPr/>
        </p:nvSpPr>
        <p:spPr bwMode="auto">
          <a:xfrm>
            <a:off x="668338" y="958850"/>
            <a:ext cx="6126162" cy="433388"/>
          </a:xfrm>
          <a:prstGeom prst="rect">
            <a:avLst/>
          </a:prstGeom>
          <a:noFill/>
          <a:ln w="12700" cap="sq">
            <a:noFill/>
            <a:miter lim="800000"/>
            <a:headEnd type="none" w="sm" len="sm"/>
            <a:tailEnd type="none" w="sm" len="sm"/>
          </a:ln>
          <a:effectLst/>
        </p:spPr>
        <p:txBody>
          <a:bodyPr wrap="none">
            <a:spAutoFit/>
          </a:bodyPr>
          <a:lstStyle/>
          <a:p>
            <a:pPr marL="457200" indent="-457200">
              <a:lnSpc>
                <a:spcPct val="80000"/>
              </a:lnSpc>
              <a:spcBef>
                <a:spcPct val="20000"/>
              </a:spcBef>
              <a:buClr>
                <a:schemeClr val="hlink"/>
              </a:buClr>
              <a:buSzPct val="110000"/>
            </a:pPr>
            <a:r>
              <a:rPr lang="en-US" b="1" i="1">
                <a:solidFill>
                  <a:srgbClr val="0000CC"/>
                </a:solidFill>
              </a:rPr>
              <a:t>2. </a:t>
            </a:r>
            <a:r>
              <a:rPr lang="en-US" b="1" i="1" u="sng">
                <a:solidFill>
                  <a:srgbClr val="0000CC"/>
                </a:solidFill>
              </a:rPr>
              <a:t>Present Value of uneven series</a:t>
            </a:r>
          </a:p>
        </p:txBody>
      </p:sp>
      <p:sp>
        <p:nvSpPr>
          <p:cNvPr id="31968" name="Rectangle 224"/>
          <p:cNvSpPr>
            <a:spLocks noChangeArrowheads="1"/>
          </p:cNvSpPr>
          <p:nvPr/>
        </p:nvSpPr>
        <p:spPr bwMode="auto">
          <a:xfrm>
            <a:off x="812800" y="1647825"/>
            <a:ext cx="7978775" cy="4462463"/>
          </a:xfrm>
          <a:prstGeom prst="rect">
            <a:avLst/>
          </a:prstGeom>
          <a:noFill/>
          <a:ln w="9525">
            <a:noFill/>
            <a:miter lim="800000"/>
            <a:headEnd/>
            <a:tailEnd/>
          </a:ln>
          <a:effectLst/>
        </p:spPr>
        <p:txBody>
          <a:bodyPr/>
          <a:lstStyle/>
          <a:p>
            <a:pPr marL="609600" indent="-609600">
              <a:lnSpc>
                <a:spcPct val="80000"/>
              </a:lnSpc>
              <a:spcBef>
                <a:spcPct val="20000"/>
              </a:spcBef>
              <a:buClr>
                <a:schemeClr val="hlink"/>
              </a:buClr>
              <a:buSzPct val="110000"/>
              <a:buFontTx/>
              <a:buChar char="•"/>
              <a:tabLst>
                <a:tab pos="515938" algn="l"/>
              </a:tabLst>
            </a:pPr>
            <a:r>
              <a:rPr lang="en-US">
                <a:latin typeface="Arial" pitchFamily="34" charset="0"/>
                <a:cs typeface="Arial" pitchFamily="34" charset="0"/>
              </a:rPr>
              <a:t>Present value of uneven cash flow stream </a:t>
            </a:r>
          </a:p>
          <a:p>
            <a:pPr marL="609600" indent="-609600">
              <a:lnSpc>
                <a:spcPct val="80000"/>
              </a:lnSpc>
              <a:spcBef>
                <a:spcPct val="20000"/>
              </a:spcBef>
              <a:buClr>
                <a:schemeClr val="hlink"/>
              </a:buClr>
              <a:buSzPct val="110000"/>
              <a:tabLst>
                <a:tab pos="515938" algn="l"/>
              </a:tabLst>
            </a:pPr>
            <a:endParaRPr lang="en-US">
              <a:latin typeface="Arial" pitchFamily="34" charset="0"/>
              <a:cs typeface="Arial" pitchFamily="34" charset="0"/>
            </a:endParaRPr>
          </a:p>
          <a:p>
            <a:pPr marL="609600" indent="-609600">
              <a:lnSpc>
                <a:spcPct val="80000"/>
              </a:lnSpc>
              <a:spcBef>
                <a:spcPct val="20000"/>
              </a:spcBef>
              <a:buClr>
                <a:schemeClr val="hlink"/>
              </a:buClr>
              <a:buSzPct val="110000"/>
              <a:tabLst>
                <a:tab pos="515938" algn="l"/>
              </a:tabLst>
            </a:pPr>
            <a:endParaRPr lang="en-US">
              <a:latin typeface="Arial" pitchFamily="34" charset="0"/>
              <a:cs typeface="Arial" pitchFamily="34" charset="0"/>
            </a:endParaRPr>
          </a:p>
          <a:p>
            <a:pPr marL="609600" indent="-609600">
              <a:lnSpc>
                <a:spcPct val="80000"/>
              </a:lnSpc>
              <a:spcBef>
                <a:spcPct val="20000"/>
              </a:spcBef>
              <a:buClr>
                <a:schemeClr val="hlink"/>
              </a:buClr>
              <a:buSzPct val="110000"/>
              <a:tabLst>
                <a:tab pos="515938" algn="l"/>
              </a:tabLst>
            </a:pPr>
            <a:endParaRPr lang="en-US">
              <a:latin typeface="Arial" pitchFamily="34" charset="0"/>
              <a:cs typeface="Arial" pitchFamily="34" charset="0"/>
            </a:endParaRPr>
          </a:p>
          <a:p>
            <a:pPr marL="609600" indent="-609600">
              <a:lnSpc>
                <a:spcPct val="80000"/>
              </a:lnSpc>
              <a:spcBef>
                <a:spcPct val="20000"/>
              </a:spcBef>
              <a:buClr>
                <a:schemeClr val="hlink"/>
              </a:buClr>
              <a:buSzPct val="110000"/>
              <a:tabLst>
                <a:tab pos="515938" algn="l"/>
              </a:tabLst>
            </a:pPr>
            <a:endParaRPr lang="en-US">
              <a:latin typeface="Arial" pitchFamily="34" charset="0"/>
              <a:cs typeface="Arial" pitchFamily="34" charset="0"/>
            </a:endParaRPr>
          </a:p>
          <a:p>
            <a:pPr marL="609600" indent="-609600">
              <a:lnSpc>
                <a:spcPct val="80000"/>
              </a:lnSpc>
              <a:spcBef>
                <a:spcPct val="20000"/>
              </a:spcBef>
              <a:buClr>
                <a:schemeClr val="hlink"/>
              </a:buClr>
              <a:buSzPct val="110000"/>
              <a:tabLst>
                <a:tab pos="515938" algn="l"/>
              </a:tabLst>
            </a:pPr>
            <a:endParaRPr lang="en-US">
              <a:latin typeface="Arial" pitchFamily="34" charset="0"/>
              <a:cs typeface="Arial" pitchFamily="34" charset="0"/>
            </a:endParaRPr>
          </a:p>
          <a:p>
            <a:pPr marL="609600" indent="-609600" algn="r">
              <a:lnSpc>
                <a:spcPct val="80000"/>
              </a:lnSpc>
              <a:spcBef>
                <a:spcPct val="20000"/>
              </a:spcBef>
              <a:buClr>
                <a:schemeClr val="hlink"/>
              </a:buClr>
              <a:buSzPct val="110000"/>
              <a:tabLst>
                <a:tab pos="515938" algn="l"/>
              </a:tabLst>
            </a:pPr>
            <a:r>
              <a:rPr lang="en-US">
                <a:latin typeface="Arial" pitchFamily="34" charset="0"/>
                <a:cs typeface="Arial" pitchFamily="34" charset="0"/>
              </a:rPr>
              <a:t>r = discount rate</a:t>
            </a:r>
          </a:p>
        </p:txBody>
      </p:sp>
      <p:sp>
        <p:nvSpPr>
          <p:cNvPr id="31969" name="Rectangle 225"/>
          <p:cNvSpPr>
            <a:spLocks noChangeArrowheads="1"/>
          </p:cNvSpPr>
          <p:nvPr/>
        </p:nvSpPr>
        <p:spPr bwMode="auto">
          <a:xfrm>
            <a:off x="923925" y="3276600"/>
            <a:ext cx="636588"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CF</a:t>
            </a:r>
            <a:r>
              <a:rPr lang="en-US" sz="2400" baseline="-25000">
                <a:solidFill>
                  <a:schemeClr val="tx2"/>
                </a:solidFill>
              </a:rPr>
              <a:t>0</a:t>
            </a:r>
          </a:p>
        </p:txBody>
      </p:sp>
      <p:sp>
        <p:nvSpPr>
          <p:cNvPr id="31970" name="Rectangle 226"/>
          <p:cNvSpPr>
            <a:spLocks noChangeArrowheads="1"/>
          </p:cNvSpPr>
          <p:nvPr/>
        </p:nvSpPr>
        <p:spPr bwMode="auto">
          <a:xfrm>
            <a:off x="3124200" y="3276600"/>
            <a:ext cx="533400"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A1</a:t>
            </a:r>
            <a:endParaRPr lang="en-US" sz="2400" baseline="-25000">
              <a:solidFill>
                <a:schemeClr val="tx2"/>
              </a:solidFill>
            </a:endParaRPr>
          </a:p>
        </p:txBody>
      </p:sp>
      <p:sp>
        <p:nvSpPr>
          <p:cNvPr id="31971" name="Rectangle 227"/>
          <p:cNvSpPr>
            <a:spLocks noChangeArrowheads="1"/>
          </p:cNvSpPr>
          <p:nvPr/>
        </p:nvSpPr>
        <p:spPr bwMode="auto">
          <a:xfrm>
            <a:off x="7388225" y="3276600"/>
            <a:ext cx="533400"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A3</a:t>
            </a:r>
            <a:endParaRPr lang="en-US" sz="2400" baseline="-25000">
              <a:solidFill>
                <a:schemeClr val="tx2"/>
              </a:solidFill>
            </a:endParaRPr>
          </a:p>
        </p:txBody>
      </p:sp>
      <p:sp>
        <p:nvSpPr>
          <p:cNvPr id="31972" name="Line 228"/>
          <p:cNvSpPr>
            <a:spLocks noChangeShapeType="1"/>
          </p:cNvSpPr>
          <p:nvPr/>
        </p:nvSpPr>
        <p:spPr bwMode="auto">
          <a:xfrm>
            <a:off x="1244600" y="2708275"/>
            <a:ext cx="1588" cy="608013"/>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31973" name="Line 229"/>
          <p:cNvSpPr>
            <a:spLocks noChangeShapeType="1"/>
          </p:cNvSpPr>
          <p:nvPr/>
        </p:nvSpPr>
        <p:spPr bwMode="auto">
          <a:xfrm>
            <a:off x="3454400" y="2708275"/>
            <a:ext cx="1588" cy="608013"/>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31974" name="Line 230"/>
          <p:cNvSpPr>
            <a:spLocks noChangeShapeType="1"/>
          </p:cNvSpPr>
          <p:nvPr/>
        </p:nvSpPr>
        <p:spPr bwMode="auto">
          <a:xfrm>
            <a:off x="5435600" y="2708275"/>
            <a:ext cx="1588" cy="608013"/>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31975" name="Line 231"/>
          <p:cNvSpPr>
            <a:spLocks noChangeShapeType="1"/>
          </p:cNvSpPr>
          <p:nvPr/>
        </p:nvSpPr>
        <p:spPr bwMode="auto">
          <a:xfrm>
            <a:off x="7721600" y="2708275"/>
            <a:ext cx="1588" cy="608013"/>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31976" name="Line 232"/>
          <p:cNvSpPr>
            <a:spLocks noChangeShapeType="1"/>
          </p:cNvSpPr>
          <p:nvPr/>
        </p:nvSpPr>
        <p:spPr bwMode="auto">
          <a:xfrm>
            <a:off x="1246188" y="3011488"/>
            <a:ext cx="6475412" cy="0"/>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31977" name="Rectangle 233"/>
          <p:cNvSpPr>
            <a:spLocks noChangeArrowheads="1"/>
          </p:cNvSpPr>
          <p:nvPr/>
        </p:nvSpPr>
        <p:spPr bwMode="auto">
          <a:xfrm>
            <a:off x="5105400" y="3276600"/>
            <a:ext cx="533400"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A2</a:t>
            </a:r>
            <a:endParaRPr lang="en-US" sz="2400" baseline="-25000">
              <a:solidFill>
                <a:schemeClr val="tx2"/>
              </a:solidFill>
            </a:endParaRPr>
          </a:p>
        </p:txBody>
      </p:sp>
      <p:sp>
        <p:nvSpPr>
          <p:cNvPr id="31978" name="Rectangle 234"/>
          <p:cNvSpPr>
            <a:spLocks noChangeArrowheads="1"/>
          </p:cNvSpPr>
          <p:nvPr/>
        </p:nvSpPr>
        <p:spPr bwMode="auto">
          <a:xfrm>
            <a:off x="1076325" y="2066925"/>
            <a:ext cx="350838"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0</a:t>
            </a:r>
          </a:p>
        </p:txBody>
      </p:sp>
      <p:sp>
        <p:nvSpPr>
          <p:cNvPr id="31979" name="Rectangle 235"/>
          <p:cNvSpPr>
            <a:spLocks noChangeArrowheads="1"/>
          </p:cNvSpPr>
          <p:nvPr/>
        </p:nvSpPr>
        <p:spPr bwMode="auto">
          <a:xfrm>
            <a:off x="3286125" y="2066925"/>
            <a:ext cx="350838"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1</a:t>
            </a:r>
          </a:p>
        </p:txBody>
      </p:sp>
      <p:sp>
        <p:nvSpPr>
          <p:cNvPr id="31980" name="Rectangle 236"/>
          <p:cNvSpPr>
            <a:spLocks noChangeArrowheads="1"/>
          </p:cNvSpPr>
          <p:nvPr/>
        </p:nvSpPr>
        <p:spPr bwMode="auto">
          <a:xfrm>
            <a:off x="5267325" y="2066925"/>
            <a:ext cx="350838"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2</a:t>
            </a:r>
          </a:p>
        </p:txBody>
      </p:sp>
      <p:sp>
        <p:nvSpPr>
          <p:cNvPr id="31981" name="Rectangle 237"/>
          <p:cNvSpPr>
            <a:spLocks noChangeArrowheads="1"/>
          </p:cNvSpPr>
          <p:nvPr/>
        </p:nvSpPr>
        <p:spPr bwMode="auto">
          <a:xfrm>
            <a:off x="7553325" y="2066925"/>
            <a:ext cx="350838"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3</a:t>
            </a:r>
          </a:p>
        </p:txBody>
      </p:sp>
      <p:sp>
        <p:nvSpPr>
          <p:cNvPr id="31982" name="Rectangle 238"/>
          <p:cNvSpPr>
            <a:spLocks noChangeArrowheads="1"/>
          </p:cNvSpPr>
          <p:nvPr/>
        </p:nvSpPr>
        <p:spPr bwMode="auto">
          <a:xfrm>
            <a:off x="1838325" y="2627313"/>
            <a:ext cx="561975" cy="427037"/>
          </a:xfrm>
          <a:prstGeom prst="rect">
            <a:avLst/>
          </a:prstGeom>
          <a:noFill/>
          <a:ln w="9525">
            <a:noFill/>
            <a:miter lim="800000"/>
            <a:headEnd/>
            <a:tailEnd/>
          </a:ln>
          <a:effectLst/>
        </p:spPr>
        <p:txBody>
          <a:bodyPr wrap="none" lIns="92075" tIns="46038" rIns="92075" bIns="46038">
            <a:spAutoFit/>
          </a:bodyPr>
          <a:lstStyle/>
          <a:p>
            <a:pPr eaLnBrk="0" hangingPunct="0"/>
            <a:r>
              <a:rPr lang="en-US" sz="2200">
                <a:solidFill>
                  <a:schemeClr val="tx2"/>
                </a:solidFill>
              </a:rPr>
              <a:t>I%</a:t>
            </a:r>
          </a:p>
        </p:txBody>
      </p:sp>
      <p:sp>
        <p:nvSpPr>
          <p:cNvPr id="31985" name="Line 241"/>
          <p:cNvSpPr>
            <a:spLocks noChangeShapeType="1"/>
          </p:cNvSpPr>
          <p:nvPr/>
        </p:nvSpPr>
        <p:spPr bwMode="auto">
          <a:xfrm>
            <a:off x="1855788" y="5251450"/>
            <a:ext cx="555625" cy="0"/>
          </a:xfrm>
          <a:prstGeom prst="line">
            <a:avLst/>
          </a:prstGeom>
          <a:noFill/>
          <a:ln w="12700" cap="sq">
            <a:solidFill>
              <a:schemeClr val="tx1"/>
            </a:solidFill>
            <a:miter lim="800000"/>
            <a:headEnd type="none" w="sm" len="sm"/>
            <a:tailEnd type="none" w="sm" len="sm"/>
          </a:ln>
          <a:effectLst/>
        </p:spPr>
        <p:txBody>
          <a:bodyPr wrap="none"/>
          <a:lstStyle/>
          <a:p>
            <a:endParaRPr lang="en-US"/>
          </a:p>
        </p:txBody>
      </p:sp>
      <p:sp>
        <p:nvSpPr>
          <p:cNvPr id="31986" name="Text Box 242"/>
          <p:cNvSpPr txBox="1">
            <a:spLocks noChangeArrowheads="1"/>
          </p:cNvSpPr>
          <p:nvPr/>
        </p:nvSpPr>
        <p:spPr bwMode="auto">
          <a:xfrm>
            <a:off x="1663700" y="5280025"/>
            <a:ext cx="1358900" cy="519113"/>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(1+r)</a:t>
            </a:r>
            <a:r>
              <a:rPr lang="en-US" baseline="30000"/>
              <a:t>1</a:t>
            </a:r>
            <a:r>
              <a:rPr lang="en-US"/>
              <a:t> </a:t>
            </a:r>
          </a:p>
        </p:txBody>
      </p:sp>
      <p:sp>
        <p:nvSpPr>
          <p:cNvPr id="31994" name="Text Box 250"/>
          <p:cNvSpPr txBox="1">
            <a:spLocks noChangeArrowheads="1"/>
          </p:cNvSpPr>
          <p:nvPr/>
        </p:nvSpPr>
        <p:spPr bwMode="auto">
          <a:xfrm>
            <a:off x="5086350" y="4779963"/>
            <a:ext cx="1358900" cy="519112"/>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A</a:t>
            </a:r>
            <a:r>
              <a:rPr lang="en-US" baseline="-25000"/>
              <a:t>n</a:t>
            </a:r>
            <a:r>
              <a:rPr lang="en-US"/>
              <a:t> </a:t>
            </a:r>
          </a:p>
        </p:txBody>
      </p:sp>
      <p:grpSp>
        <p:nvGrpSpPr>
          <p:cNvPr id="31998" name="Group 254"/>
          <p:cNvGrpSpPr>
            <a:grpSpLocks/>
          </p:cNvGrpSpPr>
          <p:nvPr/>
        </p:nvGrpSpPr>
        <p:grpSpPr bwMode="auto">
          <a:xfrm>
            <a:off x="679450" y="4738688"/>
            <a:ext cx="5599113" cy="1101725"/>
            <a:chOff x="428" y="2985"/>
            <a:chExt cx="3527" cy="694"/>
          </a:xfrm>
        </p:grpSpPr>
        <p:sp>
          <p:nvSpPr>
            <p:cNvPr id="31983" name="Text Box 239"/>
            <p:cNvSpPr txBox="1">
              <a:spLocks noChangeArrowheads="1"/>
            </p:cNvSpPr>
            <p:nvPr/>
          </p:nvSpPr>
          <p:spPr bwMode="auto">
            <a:xfrm>
              <a:off x="428" y="3081"/>
              <a:ext cx="856" cy="327"/>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PV</a:t>
              </a:r>
              <a:r>
                <a:rPr lang="en-US" baseline="-25000"/>
                <a:t>n</a:t>
              </a:r>
              <a:r>
                <a:rPr lang="en-US"/>
                <a:t> = </a:t>
              </a:r>
            </a:p>
          </p:txBody>
        </p:sp>
        <p:sp>
          <p:nvSpPr>
            <p:cNvPr id="31984" name="Text Box 240"/>
            <p:cNvSpPr txBox="1">
              <a:spLocks noChangeArrowheads="1"/>
            </p:cNvSpPr>
            <p:nvPr/>
          </p:nvSpPr>
          <p:spPr bwMode="auto">
            <a:xfrm>
              <a:off x="1153" y="2985"/>
              <a:ext cx="856" cy="327"/>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A</a:t>
              </a:r>
              <a:r>
                <a:rPr lang="en-US" baseline="-25000"/>
                <a:t>1</a:t>
              </a:r>
              <a:r>
                <a:rPr lang="en-US"/>
                <a:t> </a:t>
              </a:r>
            </a:p>
          </p:txBody>
        </p:sp>
        <p:sp>
          <p:nvSpPr>
            <p:cNvPr id="31987" name="Text Box 243"/>
            <p:cNvSpPr txBox="1">
              <a:spLocks noChangeArrowheads="1"/>
            </p:cNvSpPr>
            <p:nvPr/>
          </p:nvSpPr>
          <p:spPr bwMode="auto">
            <a:xfrm>
              <a:off x="1589" y="3115"/>
              <a:ext cx="856" cy="327"/>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 </a:t>
              </a:r>
            </a:p>
          </p:txBody>
        </p:sp>
        <p:sp>
          <p:nvSpPr>
            <p:cNvPr id="31988" name="Text Box 244"/>
            <p:cNvSpPr txBox="1">
              <a:spLocks noChangeArrowheads="1"/>
            </p:cNvSpPr>
            <p:nvPr/>
          </p:nvSpPr>
          <p:spPr bwMode="auto">
            <a:xfrm>
              <a:off x="1048" y="3326"/>
              <a:ext cx="856" cy="327"/>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(1+r)</a:t>
              </a:r>
              <a:r>
                <a:rPr lang="en-US" baseline="30000"/>
                <a:t>1</a:t>
              </a:r>
              <a:r>
                <a:rPr lang="en-US"/>
                <a:t> </a:t>
              </a:r>
            </a:p>
          </p:txBody>
        </p:sp>
        <p:sp>
          <p:nvSpPr>
            <p:cNvPr id="31989" name="Text Box 245"/>
            <p:cNvSpPr txBox="1">
              <a:spLocks noChangeArrowheads="1"/>
            </p:cNvSpPr>
            <p:nvPr/>
          </p:nvSpPr>
          <p:spPr bwMode="auto">
            <a:xfrm>
              <a:off x="1946" y="2993"/>
              <a:ext cx="856" cy="327"/>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A</a:t>
              </a:r>
              <a:r>
                <a:rPr lang="en-US" baseline="-25000"/>
                <a:t>2</a:t>
              </a:r>
              <a:r>
                <a:rPr lang="en-US"/>
                <a:t> </a:t>
              </a:r>
            </a:p>
          </p:txBody>
        </p:sp>
        <p:sp>
          <p:nvSpPr>
            <p:cNvPr id="31990" name="Text Box 246"/>
            <p:cNvSpPr txBox="1">
              <a:spLocks noChangeArrowheads="1"/>
            </p:cNvSpPr>
            <p:nvPr/>
          </p:nvSpPr>
          <p:spPr bwMode="auto">
            <a:xfrm>
              <a:off x="2382" y="3123"/>
              <a:ext cx="856" cy="327"/>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 </a:t>
              </a:r>
            </a:p>
          </p:txBody>
        </p:sp>
        <p:sp>
          <p:nvSpPr>
            <p:cNvPr id="31991" name="Text Box 247"/>
            <p:cNvSpPr txBox="1">
              <a:spLocks noChangeArrowheads="1"/>
            </p:cNvSpPr>
            <p:nvPr/>
          </p:nvSpPr>
          <p:spPr bwMode="auto">
            <a:xfrm>
              <a:off x="1841" y="3334"/>
              <a:ext cx="856" cy="327"/>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(1+r)</a:t>
              </a:r>
              <a:r>
                <a:rPr lang="en-US" baseline="30000"/>
                <a:t>2</a:t>
              </a:r>
              <a:r>
                <a:rPr lang="en-US"/>
                <a:t> </a:t>
              </a:r>
            </a:p>
          </p:txBody>
        </p:sp>
        <p:sp>
          <p:nvSpPr>
            <p:cNvPr id="31992" name="Line 248"/>
            <p:cNvSpPr>
              <a:spLocks noChangeShapeType="1"/>
            </p:cNvSpPr>
            <p:nvPr/>
          </p:nvSpPr>
          <p:spPr bwMode="auto">
            <a:xfrm>
              <a:off x="1964" y="3325"/>
              <a:ext cx="419" cy="0"/>
            </a:xfrm>
            <a:prstGeom prst="line">
              <a:avLst/>
            </a:prstGeom>
            <a:noFill/>
            <a:ln w="12700" cap="sq">
              <a:solidFill>
                <a:schemeClr val="tx1"/>
              </a:solidFill>
              <a:miter lim="800000"/>
              <a:headEnd type="none" w="sm" len="sm"/>
              <a:tailEnd type="none" w="sm" len="sm"/>
            </a:ln>
            <a:effectLst/>
          </p:spPr>
          <p:txBody>
            <a:bodyPr wrap="none"/>
            <a:lstStyle/>
            <a:p>
              <a:endParaRPr lang="en-US"/>
            </a:p>
          </p:txBody>
        </p:sp>
        <p:sp>
          <p:nvSpPr>
            <p:cNvPr id="31993" name="Text Box 249"/>
            <p:cNvSpPr txBox="1">
              <a:spLocks noChangeArrowheads="1"/>
            </p:cNvSpPr>
            <p:nvPr/>
          </p:nvSpPr>
          <p:spPr bwMode="auto">
            <a:xfrm>
              <a:off x="2601" y="3133"/>
              <a:ext cx="1003" cy="327"/>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a:t>
              </a:r>
            </a:p>
          </p:txBody>
        </p:sp>
        <p:sp>
          <p:nvSpPr>
            <p:cNvPr id="31996" name="Text Box 252"/>
            <p:cNvSpPr txBox="1">
              <a:spLocks noChangeArrowheads="1"/>
            </p:cNvSpPr>
            <p:nvPr/>
          </p:nvSpPr>
          <p:spPr bwMode="auto">
            <a:xfrm>
              <a:off x="3099" y="3352"/>
              <a:ext cx="856" cy="327"/>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(1+r)</a:t>
              </a:r>
              <a:r>
                <a:rPr lang="en-US" baseline="30000"/>
                <a:t>n</a:t>
              </a:r>
              <a:r>
                <a:rPr lang="en-US"/>
                <a:t> </a:t>
              </a:r>
            </a:p>
          </p:txBody>
        </p:sp>
      </p:grpSp>
      <p:sp>
        <p:nvSpPr>
          <p:cNvPr id="31997" name="Line 253"/>
          <p:cNvSpPr>
            <a:spLocks noChangeShapeType="1"/>
          </p:cNvSpPr>
          <p:nvPr/>
        </p:nvSpPr>
        <p:spPr bwMode="auto">
          <a:xfrm>
            <a:off x="5029200" y="5292725"/>
            <a:ext cx="776288" cy="0"/>
          </a:xfrm>
          <a:prstGeom prst="line">
            <a:avLst/>
          </a:prstGeom>
          <a:noFill/>
          <a:ln w="12700" cap="sq">
            <a:solidFill>
              <a:schemeClr val="tx1"/>
            </a:solidFill>
            <a:miter lim="800000"/>
            <a:headEnd type="none" w="sm" len="sm"/>
            <a:tailEnd type="none" w="sm" len="sm"/>
          </a:ln>
          <a:effectLst/>
        </p:spPr>
        <p:txBody>
          <a:bodyPr wrap="none"/>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52" name="Rectangle 60"/>
          <p:cNvSpPr>
            <a:spLocks noChangeArrowheads="1"/>
          </p:cNvSpPr>
          <p:nvPr/>
        </p:nvSpPr>
        <p:spPr bwMode="auto">
          <a:xfrm>
            <a:off x="668338" y="958850"/>
            <a:ext cx="5151437" cy="433388"/>
          </a:xfrm>
          <a:prstGeom prst="rect">
            <a:avLst/>
          </a:prstGeom>
          <a:noFill/>
          <a:ln w="12700" cap="sq">
            <a:noFill/>
            <a:miter lim="800000"/>
            <a:headEnd type="none" w="sm" len="sm"/>
            <a:tailEnd type="none" w="sm" len="sm"/>
          </a:ln>
          <a:effectLst/>
        </p:spPr>
        <p:txBody>
          <a:bodyPr wrap="none">
            <a:spAutoFit/>
          </a:bodyPr>
          <a:lstStyle/>
          <a:p>
            <a:pPr marL="457200" indent="-457200">
              <a:lnSpc>
                <a:spcPct val="80000"/>
              </a:lnSpc>
              <a:spcBef>
                <a:spcPct val="20000"/>
              </a:spcBef>
              <a:buClr>
                <a:schemeClr val="hlink"/>
              </a:buClr>
              <a:buSzPct val="110000"/>
            </a:pPr>
            <a:r>
              <a:rPr lang="en-US" b="1" i="1" u="sng">
                <a:solidFill>
                  <a:srgbClr val="0000CC"/>
                </a:solidFill>
              </a:rPr>
              <a:t>3. Present Value of Annuity </a:t>
            </a:r>
          </a:p>
        </p:txBody>
      </p:sp>
      <p:sp>
        <p:nvSpPr>
          <p:cNvPr id="33853" name="Rectangle 61"/>
          <p:cNvSpPr>
            <a:spLocks noChangeArrowheads="1"/>
          </p:cNvSpPr>
          <p:nvPr/>
        </p:nvSpPr>
        <p:spPr bwMode="auto">
          <a:xfrm>
            <a:off x="812800" y="1647825"/>
            <a:ext cx="7978775" cy="4462463"/>
          </a:xfrm>
          <a:prstGeom prst="rect">
            <a:avLst/>
          </a:prstGeom>
          <a:noFill/>
          <a:ln w="9525">
            <a:noFill/>
            <a:miter lim="800000"/>
            <a:headEnd/>
            <a:tailEnd/>
          </a:ln>
          <a:effectLst/>
        </p:spPr>
        <p:txBody>
          <a:bodyPr/>
          <a:lstStyle/>
          <a:p>
            <a:pPr marL="609600" indent="-609600">
              <a:lnSpc>
                <a:spcPct val="80000"/>
              </a:lnSpc>
              <a:spcBef>
                <a:spcPct val="20000"/>
              </a:spcBef>
              <a:buClr>
                <a:schemeClr val="hlink"/>
              </a:buClr>
              <a:buSzPct val="110000"/>
              <a:buFontTx/>
              <a:buChar char="•"/>
              <a:tabLst>
                <a:tab pos="515938" algn="l"/>
              </a:tabLst>
            </a:pPr>
            <a:r>
              <a:rPr lang="en-US">
                <a:latin typeface="Arial" pitchFamily="34" charset="0"/>
                <a:cs typeface="Arial" pitchFamily="34" charset="0"/>
              </a:rPr>
              <a:t>Constant cash flow at regular interval of time. </a:t>
            </a:r>
          </a:p>
          <a:p>
            <a:pPr marL="609600" indent="-609600">
              <a:lnSpc>
                <a:spcPct val="80000"/>
              </a:lnSpc>
              <a:spcBef>
                <a:spcPct val="20000"/>
              </a:spcBef>
              <a:buClr>
                <a:schemeClr val="hlink"/>
              </a:buClr>
              <a:buSzPct val="110000"/>
              <a:tabLst>
                <a:tab pos="515938" algn="l"/>
              </a:tabLst>
            </a:pPr>
            <a:endParaRPr lang="en-US">
              <a:latin typeface="Arial" pitchFamily="34" charset="0"/>
              <a:cs typeface="Arial" pitchFamily="34" charset="0"/>
            </a:endParaRPr>
          </a:p>
          <a:p>
            <a:pPr marL="609600" indent="-609600">
              <a:lnSpc>
                <a:spcPct val="80000"/>
              </a:lnSpc>
              <a:spcBef>
                <a:spcPct val="20000"/>
              </a:spcBef>
              <a:buClr>
                <a:schemeClr val="hlink"/>
              </a:buClr>
              <a:buSzPct val="110000"/>
              <a:tabLst>
                <a:tab pos="515938" algn="l"/>
              </a:tabLst>
            </a:pPr>
            <a:endParaRPr lang="en-US">
              <a:latin typeface="Arial" pitchFamily="34" charset="0"/>
              <a:cs typeface="Arial" pitchFamily="34" charset="0"/>
            </a:endParaRPr>
          </a:p>
          <a:p>
            <a:pPr marL="609600" indent="-609600">
              <a:lnSpc>
                <a:spcPct val="80000"/>
              </a:lnSpc>
              <a:spcBef>
                <a:spcPct val="20000"/>
              </a:spcBef>
              <a:buClr>
                <a:schemeClr val="hlink"/>
              </a:buClr>
              <a:buSzPct val="110000"/>
              <a:tabLst>
                <a:tab pos="515938" algn="l"/>
              </a:tabLst>
            </a:pPr>
            <a:endParaRPr lang="en-US">
              <a:latin typeface="Arial" pitchFamily="34" charset="0"/>
              <a:cs typeface="Arial" pitchFamily="34" charset="0"/>
            </a:endParaRPr>
          </a:p>
          <a:p>
            <a:pPr marL="609600" indent="-609600">
              <a:lnSpc>
                <a:spcPct val="80000"/>
              </a:lnSpc>
              <a:spcBef>
                <a:spcPct val="20000"/>
              </a:spcBef>
              <a:buClr>
                <a:schemeClr val="hlink"/>
              </a:buClr>
              <a:buSzPct val="110000"/>
              <a:tabLst>
                <a:tab pos="515938" algn="l"/>
              </a:tabLst>
            </a:pPr>
            <a:endParaRPr lang="en-US">
              <a:latin typeface="Arial" pitchFamily="34" charset="0"/>
              <a:cs typeface="Arial" pitchFamily="34" charset="0"/>
            </a:endParaRPr>
          </a:p>
          <a:p>
            <a:pPr marL="609600" indent="-609600">
              <a:lnSpc>
                <a:spcPct val="80000"/>
              </a:lnSpc>
              <a:spcBef>
                <a:spcPct val="20000"/>
              </a:spcBef>
              <a:buClr>
                <a:schemeClr val="hlink"/>
              </a:buClr>
              <a:buSzPct val="110000"/>
              <a:tabLst>
                <a:tab pos="515938" algn="l"/>
              </a:tabLst>
            </a:pPr>
            <a:endParaRPr lang="en-US">
              <a:latin typeface="Arial" pitchFamily="34" charset="0"/>
              <a:cs typeface="Arial" pitchFamily="34" charset="0"/>
            </a:endParaRPr>
          </a:p>
        </p:txBody>
      </p:sp>
      <p:sp>
        <p:nvSpPr>
          <p:cNvPr id="33854" name="Rectangle 62"/>
          <p:cNvSpPr>
            <a:spLocks noChangeArrowheads="1"/>
          </p:cNvSpPr>
          <p:nvPr/>
        </p:nvSpPr>
        <p:spPr bwMode="auto">
          <a:xfrm>
            <a:off x="923925" y="3276600"/>
            <a:ext cx="636588"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CF</a:t>
            </a:r>
            <a:r>
              <a:rPr lang="en-US" sz="2400" baseline="-25000">
                <a:solidFill>
                  <a:schemeClr val="tx2"/>
                </a:solidFill>
              </a:rPr>
              <a:t>0</a:t>
            </a:r>
          </a:p>
        </p:txBody>
      </p:sp>
      <p:sp>
        <p:nvSpPr>
          <p:cNvPr id="33855" name="Rectangle 63"/>
          <p:cNvSpPr>
            <a:spLocks noChangeArrowheads="1"/>
          </p:cNvSpPr>
          <p:nvPr/>
        </p:nvSpPr>
        <p:spPr bwMode="auto">
          <a:xfrm>
            <a:off x="3124200" y="3276600"/>
            <a:ext cx="557213"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  A</a:t>
            </a:r>
            <a:endParaRPr lang="en-US" sz="2400" baseline="-25000">
              <a:solidFill>
                <a:schemeClr val="tx2"/>
              </a:solidFill>
            </a:endParaRPr>
          </a:p>
        </p:txBody>
      </p:sp>
      <p:sp>
        <p:nvSpPr>
          <p:cNvPr id="33856" name="Rectangle 64"/>
          <p:cNvSpPr>
            <a:spLocks noChangeArrowheads="1"/>
          </p:cNvSpPr>
          <p:nvPr/>
        </p:nvSpPr>
        <p:spPr bwMode="auto">
          <a:xfrm>
            <a:off x="7388225" y="3276600"/>
            <a:ext cx="557213"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  A</a:t>
            </a:r>
            <a:endParaRPr lang="en-US" sz="2400" baseline="-25000">
              <a:solidFill>
                <a:schemeClr val="tx2"/>
              </a:solidFill>
            </a:endParaRPr>
          </a:p>
        </p:txBody>
      </p:sp>
      <p:sp>
        <p:nvSpPr>
          <p:cNvPr id="33857" name="Line 65"/>
          <p:cNvSpPr>
            <a:spLocks noChangeShapeType="1"/>
          </p:cNvSpPr>
          <p:nvPr/>
        </p:nvSpPr>
        <p:spPr bwMode="auto">
          <a:xfrm>
            <a:off x="1244600" y="2708275"/>
            <a:ext cx="1588" cy="608013"/>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33858" name="Line 66"/>
          <p:cNvSpPr>
            <a:spLocks noChangeShapeType="1"/>
          </p:cNvSpPr>
          <p:nvPr/>
        </p:nvSpPr>
        <p:spPr bwMode="auto">
          <a:xfrm>
            <a:off x="3454400" y="2708275"/>
            <a:ext cx="1588" cy="608013"/>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33859" name="Line 67"/>
          <p:cNvSpPr>
            <a:spLocks noChangeShapeType="1"/>
          </p:cNvSpPr>
          <p:nvPr/>
        </p:nvSpPr>
        <p:spPr bwMode="auto">
          <a:xfrm>
            <a:off x="5435600" y="2708275"/>
            <a:ext cx="1588" cy="608013"/>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33860" name="Line 68"/>
          <p:cNvSpPr>
            <a:spLocks noChangeShapeType="1"/>
          </p:cNvSpPr>
          <p:nvPr/>
        </p:nvSpPr>
        <p:spPr bwMode="auto">
          <a:xfrm>
            <a:off x="7721600" y="2708275"/>
            <a:ext cx="1588" cy="608013"/>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33861" name="Line 69"/>
          <p:cNvSpPr>
            <a:spLocks noChangeShapeType="1"/>
          </p:cNvSpPr>
          <p:nvPr/>
        </p:nvSpPr>
        <p:spPr bwMode="auto">
          <a:xfrm>
            <a:off x="1246188" y="3011488"/>
            <a:ext cx="6475412" cy="0"/>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33862" name="Rectangle 70"/>
          <p:cNvSpPr>
            <a:spLocks noChangeArrowheads="1"/>
          </p:cNvSpPr>
          <p:nvPr/>
        </p:nvSpPr>
        <p:spPr bwMode="auto">
          <a:xfrm>
            <a:off x="5105400" y="3276600"/>
            <a:ext cx="557213"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  A</a:t>
            </a:r>
            <a:endParaRPr lang="en-US" sz="2400" baseline="-25000">
              <a:solidFill>
                <a:schemeClr val="tx2"/>
              </a:solidFill>
            </a:endParaRPr>
          </a:p>
        </p:txBody>
      </p:sp>
      <p:sp>
        <p:nvSpPr>
          <p:cNvPr id="33863" name="Rectangle 71"/>
          <p:cNvSpPr>
            <a:spLocks noChangeArrowheads="1"/>
          </p:cNvSpPr>
          <p:nvPr/>
        </p:nvSpPr>
        <p:spPr bwMode="auto">
          <a:xfrm>
            <a:off x="1076325" y="2066925"/>
            <a:ext cx="350838"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0</a:t>
            </a:r>
          </a:p>
        </p:txBody>
      </p:sp>
      <p:sp>
        <p:nvSpPr>
          <p:cNvPr id="33864" name="Rectangle 72"/>
          <p:cNvSpPr>
            <a:spLocks noChangeArrowheads="1"/>
          </p:cNvSpPr>
          <p:nvPr/>
        </p:nvSpPr>
        <p:spPr bwMode="auto">
          <a:xfrm>
            <a:off x="3286125" y="2066925"/>
            <a:ext cx="350838"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1</a:t>
            </a:r>
          </a:p>
        </p:txBody>
      </p:sp>
      <p:sp>
        <p:nvSpPr>
          <p:cNvPr id="33865" name="Rectangle 73"/>
          <p:cNvSpPr>
            <a:spLocks noChangeArrowheads="1"/>
          </p:cNvSpPr>
          <p:nvPr/>
        </p:nvSpPr>
        <p:spPr bwMode="auto">
          <a:xfrm>
            <a:off x="5267325" y="2066925"/>
            <a:ext cx="350838"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2</a:t>
            </a:r>
          </a:p>
        </p:txBody>
      </p:sp>
      <p:sp>
        <p:nvSpPr>
          <p:cNvPr id="33866" name="Rectangle 74"/>
          <p:cNvSpPr>
            <a:spLocks noChangeArrowheads="1"/>
          </p:cNvSpPr>
          <p:nvPr/>
        </p:nvSpPr>
        <p:spPr bwMode="auto">
          <a:xfrm>
            <a:off x="7553325" y="2066925"/>
            <a:ext cx="350838"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3</a:t>
            </a:r>
          </a:p>
        </p:txBody>
      </p:sp>
      <p:sp>
        <p:nvSpPr>
          <p:cNvPr id="33867" name="Rectangle 75"/>
          <p:cNvSpPr>
            <a:spLocks noChangeArrowheads="1"/>
          </p:cNvSpPr>
          <p:nvPr/>
        </p:nvSpPr>
        <p:spPr bwMode="auto">
          <a:xfrm>
            <a:off x="1838325" y="2627313"/>
            <a:ext cx="561975" cy="427037"/>
          </a:xfrm>
          <a:prstGeom prst="rect">
            <a:avLst/>
          </a:prstGeom>
          <a:noFill/>
          <a:ln w="9525">
            <a:noFill/>
            <a:miter lim="800000"/>
            <a:headEnd/>
            <a:tailEnd/>
          </a:ln>
          <a:effectLst/>
        </p:spPr>
        <p:txBody>
          <a:bodyPr wrap="none" lIns="92075" tIns="46038" rIns="92075" bIns="46038">
            <a:spAutoFit/>
          </a:bodyPr>
          <a:lstStyle/>
          <a:p>
            <a:pPr eaLnBrk="0" hangingPunct="0"/>
            <a:r>
              <a:rPr lang="en-US" sz="2200">
                <a:solidFill>
                  <a:schemeClr val="tx2"/>
                </a:solidFill>
              </a:rPr>
              <a:t>I%</a:t>
            </a:r>
          </a:p>
        </p:txBody>
      </p:sp>
      <p:sp>
        <p:nvSpPr>
          <p:cNvPr id="33879" name="Text Box 87"/>
          <p:cNvSpPr txBox="1">
            <a:spLocks noChangeArrowheads="1"/>
          </p:cNvSpPr>
          <p:nvPr/>
        </p:nvSpPr>
        <p:spPr bwMode="auto">
          <a:xfrm>
            <a:off x="2922588" y="3938588"/>
            <a:ext cx="735012" cy="779462"/>
          </a:xfrm>
          <a:prstGeom prst="rect">
            <a:avLst/>
          </a:prstGeom>
          <a:noFill/>
          <a:ln w="12700" cap="sq">
            <a:noFill/>
            <a:miter lim="800000"/>
            <a:headEnd type="none" w="sm" len="sm"/>
            <a:tailEnd type="none" w="sm" len="sm"/>
          </a:ln>
          <a:effectLst/>
        </p:spPr>
        <p:txBody>
          <a:bodyPr>
            <a:spAutoFit/>
          </a:bodyPr>
          <a:lstStyle/>
          <a:p>
            <a:pPr>
              <a:spcBef>
                <a:spcPct val="50000"/>
              </a:spcBef>
            </a:pPr>
            <a:r>
              <a:rPr lang="en-US" sz="1800"/>
              <a:t>1</a:t>
            </a:r>
          </a:p>
          <a:p>
            <a:pPr>
              <a:spcBef>
                <a:spcPct val="50000"/>
              </a:spcBef>
            </a:pPr>
            <a:r>
              <a:rPr lang="en-US" sz="1800"/>
              <a:t>r</a:t>
            </a:r>
          </a:p>
        </p:txBody>
      </p:sp>
      <p:sp>
        <p:nvSpPr>
          <p:cNvPr id="33881" name="Text Box 89"/>
          <p:cNvSpPr txBox="1">
            <a:spLocks noChangeArrowheads="1"/>
          </p:cNvSpPr>
          <p:nvPr/>
        </p:nvSpPr>
        <p:spPr bwMode="auto">
          <a:xfrm>
            <a:off x="3395663" y="3824288"/>
            <a:ext cx="3006725" cy="823912"/>
          </a:xfrm>
          <a:prstGeom prst="rect">
            <a:avLst/>
          </a:prstGeom>
          <a:noFill/>
          <a:ln w="12700" cap="sq">
            <a:noFill/>
            <a:miter lim="800000"/>
            <a:headEnd type="none" w="sm" len="sm"/>
            <a:tailEnd type="none" w="sm" len="sm"/>
          </a:ln>
          <a:effectLst/>
        </p:spPr>
        <p:txBody>
          <a:bodyPr>
            <a:spAutoFit/>
          </a:bodyPr>
          <a:lstStyle/>
          <a:p>
            <a:pPr>
              <a:spcBef>
                <a:spcPct val="50000"/>
              </a:spcBef>
            </a:pPr>
            <a:r>
              <a:rPr lang="en-US" sz="4800">
                <a:cs typeface="Tahoma" pitchFamily="34" charset="0"/>
              </a:rPr>
              <a:t>(</a:t>
            </a:r>
            <a:r>
              <a:rPr lang="en-US">
                <a:cs typeface="Tahoma" pitchFamily="34" charset="0"/>
              </a:rPr>
              <a:t>1 -  </a:t>
            </a:r>
            <a:r>
              <a:rPr lang="en-US" sz="4800">
                <a:cs typeface="Tahoma" pitchFamily="34" charset="0"/>
              </a:rPr>
              <a:t>   )</a:t>
            </a:r>
            <a:r>
              <a:rPr lang="en-US" sz="4800"/>
              <a:t> </a:t>
            </a:r>
          </a:p>
        </p:txBody>
      </p:sp>
      <p:grpSp>
        <p:nvGrpSpPr>
          <p:cNvPr id="33884" name="Group 92"/>
          <p:cNvGrpSpPr>
            <a:grpSpLocks/>
          </p:cNvGrpSpPr>
          <p:nvPr/>
        </p:nvGrpSpPr>
        <p:grpSpPr bwMode="auto">
          <a:xfrm>
            <a:off x="1316038" y="3716338"/>
            <a:ext cx="5167312" cy="976312"/>
            <a:chOff x="838" y="2505"/>
            <a:chExt cx="3255" cy="615"/>
          </a:xfrm>
        </p:grpSpPr>
        <p:sp>
          <p:nvSpPr>
            <p:cNvPr id="33869" name="Text Box 77"/>
            <p:cNvSpPr txBox="1">
              <a:spLocks noChangeArrowheads="1"/>
            </p:cNvSpPr>
            <p:nvPr/>
          </p:nvSpPr>
          <p:spPr bwMode="auto">
            <a:xfrm>
              <a:off x="838" y="2793"/>
              <a:ext cx="856" cy="327"/>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PV</a:t>
              </a:r>
              <a:r>
                <a:rPr lang="en-US" baseline="-25000"/>
                <a:t>n</a:t>
              </a:r>
              <a:r>
                <a:rPr lang="en-US"/>
                <a:t> = </a:t>
              </a:r>
            </a:p>
          </p:txBody>
        </p:sp>
        <p:sp>
          <p:nvSpPr>
            <p:cNvPr id="33870" name="Text Box 78"/>
            <p:cNvSpPr txBox="1">
              <a:spLocks noChangeArrowheads="1"/>
            </p:cNvSpPr>
            <p:nvPr/>
          </p:nvSpPr>
          <p:spPr bwMode="auto">
            <a:xfrm>
              <a:off x="1546" y="2583"/>
              <a:ext cx="1894" cy="519"/>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A</a:t>
              </a:r>
              <a:r>
                <a:rPr lang="en-US" sz="4800">
                  <a:cs typeface="Tahoma" pitchFamily="34" charset="0"/>
                </a:rPr>
                <a:t>( )</a:t>
              </a:r>
              <a:r>
                <a:rPr lang="en-US" sz="4800"/>
                <a:t> </a:t>
              </a:r>
            </a:p>
          </p:txBody>
        </p:sp>
        <p:sp>
          <p:nvSpPr>
            <p:cNvPr id="33880" name="Line 88"/>
            <p:cNvSpPr>
              <a:spLocks noChangeShapeType="1"/>
            </p:cNvSpPr>
            <p:nvPr/>
          </p:nvSpPr>
          <p:spPr bwMode="auto">
            <a:xfrm>
              <a:off x="1841" y="2863"/>
              <a:ext cx="184" cy="0"/>
            </a:xfrm>
            <a:prstGeom prst="line">
              <a:avLst/>
            </a:prstGeom>
            <a:noFill/>
            <a:ln w="12700" cap="sq">
              <a:solidFill>
                <a:schemeClr val="tx1"/>
              </a:solidFill>
              <a:miter lim="800000"/>
              <a:headEnd type="none" w="sm" len="sm"/>
              <a:tailEnd type="none" w="sm" len="sm"/>
            </a:ln>
            <a:effectLst/>
          </p:spPr>
          <p:txBody>
            <a:bodyPr wrap="none"/>
            <a:lstStyle/>
            <a:p>
              <a:endParaRPr lang="en-US"/>
            </a:p>
          </p:txBody>
        </p:sp>
        <p:sp>
          <p:nvSpPr>
            <p:cNvPr id="33882" name="Text Box 90"/>
            <p:cNvSpPr txBox="1">
              <a:spLocks noChangeArrowheads="1"/>
            </p:cNvSpPr>
            <p:nvPr/>
          </p:nvSpPr>
          <p:spPr bwMode="auto">
            <a:xfrm>
              <a:off x="2618" y="2505"/>
              <a:ext cx="1475" cy="587"/>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  </a:t>
              </a:r>
              <a:r>
                <a:rPr lang="en-US" sz="1800"/>
                <a:t>1</a:t>
              </a:r>
            </a:p>
            <a:p>
              <a:pPr>
                <a:spcBef>
                  <a:spcPct val="50000"/>
                </a:spcBef>
              </a:pPr>
              <a:r>
                <a:rPr lang="en-US" sz="1800"/>
                <a:t>(1+r)</a:t>
              </a:r>
              <a:r>
                <a:rPr lang="en-US" sz="1800" baseline="30000"/>
                <a:t>n</a:t>
              </a:r>
              <a:endParaRPr lang="en-US" sz="1800"/>
            </a:p>
          </p:txBody>
        </p:sp>
        <p:sp>
          <p:nvSpPr>
            <p:cNvPr id="33883" name="Line 91"/>
            <p:cNvSpPr>
              <a:spLocks noChangeShapeType="1"/>
            </p:cNvSpPr>
            <p:nvPr/>
          </p:nvSpPr>
          <p:spPr bwMode="auto">
            <a:xfrm>
              <a:off x="2714" y="2854"/>
              <a:ext cx="349" cy="0"/>
            </a:xfrm>
            <a:prstGeom prst="line">
              <a:avLst/>
            </a:prstGeom>
            <a:noFill/>
            <a:ln w="12700" cap="sq">
              <a:solidFill>
                <a:schemeClr val="tx1"/>
              </a:solidFill>
              <a:miter lim="800000"/>
              <a:headEnd type="none" w="sm" len="sm"/>
              <a:tailEnd type="none" w="sm" len="sm"/>
            </a:ln>
            <a:effectLst/>
          </p:spPr>
          <p:txBody>
            <a:bodyPr wrap="none"/>
            <a:lstStyle/>
            <a:p>
              <a:endParaRPr lang="en-US"/>
            </a:p>
          </p:txBody>
        </p:sp>
      </p:grpSp>
      <p:sp>
        <p:nvSpPr>
          <p:cNvPr id="33885" name="Rectangle 93"/>
          <p:cNvSpPr>
            <a:spLocks noChangeArrowheads="1"/>
          </p:cNvSpPr>
          <p:nvPr/>
        </p:nvSpPr>
        <p:spPr bwMode="auto">
          <a:xfrm>
            <a:off x="603250" y="4986338"/>
            <a:ext cx="5062538" cy="433387"/>
          </a:xfrm>
          <a:prstGeom prst="rect">
            <a:avLst/>
          </a:prstGeom>
          <a:noFill/>
          <a:ln w="12700" cap="sq">
            <a:noFill/>
            <a:miter lim="800000"/>
            <a:headEnd type="none" w="sm" len="sm"/>
            <a:tailEnd type="none" w="sm" len="sm"/>
          </a:ln>
          <a:effectLst/>
        </p:spPr>
        <p:txBody>
          <a:bodyPr wrap="none">
            <a:spAutoFit/>
          </a:bodyPr>
          <a:lstStyle/>
          <a:p>
            <a:pPr marL="457200" indent="-457200">
              <a:lnSpc>
                <a:spcPct val="80000"/>
              </a:lnSpc>
              <a:spcBef>
                <a:spcPct val="20000"/>
              </a:spcBef>
              <a:buClr>
                <a:schemeClr val="hlink"/>
              </a:buClr>
              <a:buSzPct val="110000"/>
            </a:pPr>
            <a:r>
              <a:rPr lang="en-US" b="1" i="1" u="sng">
                <a:solidFill>
                  <a:srgbClr val="0000CC"/>
                </a:solidFill>
              </a:rPr>
              <a:t>4.  Future Value of Annuity </a:t>
            </a:r>
          </a:p>
        </p:txBody>
      </p:sp>
      <p:sp>
        <p:nvSpPr>
          <p:cNvPr id="33892" name="Text Box 100"/>
          <p:cNvSpPr txBox="1">
            <a:spLocks noChangeArrowheads="1"/>
          </p:cNvSpPr>
          <p:nvPr/>
        </p:nvSpPr>
        <p:spPr bwMode="auto">
          <a:xfrm>
            <a:off x="1363663" y="5776913"/>
            <a:ext cx="1147762" cy="519112"/>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FV</a:t>
            </a:r>
            <a:r>
              <a:rPr lang="en-US" baseline="-25000"/>
              <a:t>n</a:t>
            </a:r>
            <a:r>
              <a:rPr lang="en-US"/>
              <a:t> = </a:t>
            </a:r>
          </a:p>
        </p:txBody>
      </p:sp>
      <p:sp>
        <p:nvSpPr>
          <p:cNvPr id="33901" name="Text Box 109"/>
          <p:cNvSpPr txBox="1">
            <a:spLocks noChangeArrowheads="1"/>
          </p:cNvSpPr>
          <p:nvPr/>
        </p:nvSpPr>
        <p:spPr bwMode="auto">
          <a:xfrm>
            <a:off x="2635250" y="5483225"/>
            <a:ext cx="3006725" cy="823913"/>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A</a:t>
            </a:r>
            <a:r>
              <a:rPr lang="en-US" sz="4800">
                <a:cs typeface="Tahoma" pitchFamily="34" charset="0"/>
              </a:rPr>
              <a:t>(      )</a:t>
            </a:r>
            <a:r>
              <a:rPr lang="en-US" sz="4800"/>
              <a:t> </a:t>
            </a:r>
          </a:p>
        </p:txBody>
      </p:sp>
      <p:sp>
        <p:nvSpPr>
          <p:cNvPr id="33903" name="Text Box 111"/>
          <p:cNvSpPr txBox="1">
            <a:spLocks noChangeArrowheads="1"/>
          </p:cNvSpPr>
          <p:nvPr/>
        </p:nvSpPr>
        <p:spPr bwMode="auto">
          <a:xfrm>
            <a:off x="2914650" y="5491163"/>
            <a:ext cx="2341563" cy="931862"/>
          </a:xfrm>
          <a:prstGeom prst="rect">
            <a:avLst/>
          </a:prstGeom>
          <a:noFill/>
          <a:ln w="12700" cap="sq">
            <a:noFill/>
            <a:miter lim="800000"/>
            <a:headEnd type="none" w="sm" len="sm"/>
            <a:tailEnd type="none" w="sm" len="sm"/>
          </a:ln>
          <a:effectLst/>
        </p:spPr>
        <p:txBody>
          <a:bodyPr>
            <a:spAutoFit/>
          </a:bodyPr>
          <a:lstStyle/>
          <a:p>
            <a:pPr>
              <a:spcBef>
                <a:spcPct val="50000"/>
              </a:spcBef>
            </a:pPr>
            <a:r>
              <a:rPr lang="en-US"/>
              <a:t>  </a:t>
            </a:r>
            <a:r>
              <a:rPr lang="en-US" sz="1800"/>
              <a:t>(1+r)</a:t>
            </a:r>
            <a:r>
              <a:rPr lang="en-US" sz="1800" baseline="30000"/>
              <a:t>n</a:t>
            </a:r>
            <a:r>
              <a:rPr lang="en-US" sz="1800"/>
              <a:t> - 1</a:t>
            </a:r>
          </a:p>
          <a:p>
            <a:pPr>
              <a:spcBef>
                <a:spcPct val="50000"/>
              </a:spcBef>
            </a:pPr>
            <a:r>
              <a:rPr lang="en-US" sz="1800"/>
              <a:t>        r</a:t>
            </a:r>
          </a:p>
        </p:txBody>
      </p:sp>
      <p:sp>
        <p:nvSpPr>
          <p:cNvPr id="33905" name="Line 113"/>
          <p:cNvSpPr>
            <a:spLocks noChangeShapeType="1"/>
          </p:cNvSpPr>
          <p:nvPr/>
        </p:nvSpPr>
        <p:spPr bwMode="auto">
          <a:xfrm>
            <a:off x="3222625" y="6008688"/>
            <a:ext cx="1073150" cy="0"/>
          </a:xfrm>
          <a:prstGeom prst="line">
            <a:avLst/>
          </a:prstGeom>
          <a:noFill/>
          <a:ln w="12700" cap="sq">
            <a:solidFill>
              <a:schemeClr val="tx1"/>
            </a:solidFill>
            <a:miter lim="800000"/>
            <a:headEnd type="none" w="sm" len="sm"/>
            <a:tailEnd type="none" w="sm" len="sm"/>
          </a:ln>
          <a:effectLst/>
        </p:spPr>
        <p:txBody>
          <a:bodyPr wrap="none"/>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ChangeArrowheads="1"/>
          </p:cNvSpPr>
          <p:nvPr/>
        </p:nvSpPr>
        <p:spPr bwMode="auto">
          <a:xfrm>
            <a:off x="701675" y="244475"/>
            <a:ext cx="7772400" cy="71437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b"/>
          <a:lstStyle/>
          <a:p>
            <a:pPr algn="ctr"/>
            <a:r>
              <a:rPr lang="en-US" b="1">
                <a:solidFill>
                  <a:srgbClr val="FF5050"/>
                </a:solidFill>
              </a:rPr>
              <a:t>4.2 Investment Appraisal</a:t>
            </a:r>
            <a:r>
              <a:rPr lang="en-US"/>
              <a:t> </a:t>
            </a:r>
          </a:p>
        </p:txBody>
      </p:sp>
      <p:sp>
        <p:nvSpPr>
          <p:cNvPr id="95237" name="Rectangle 5" descr="Rectangle: Click to edit Master text styles&#10;Second level&#10;Third level&#10;Fourth level&#10;Fifth level"/>
          <p:cNvSpPr>
            <a:spLocks noGrp="1" noChangeArrowheads="1"/>
          </p:cNvSpPr>
          <p:nvPr>
            <p:ph type="body" idx="1"/>
          </p:nvPr>
        </p:nvSpPr>
        <p:spPr>
          <a:xfrm>
            <a:off x="533400" y="1477963"/>
            <a:ext cx="8294688" cy="4640262"/>
          </a:xfrm>
          <a:noFill/>
          <a:ln/>
        </p:spPr>
        <p:txBody>
          <a:bodyPr/>
          <a:lstStyle/>
          <a:p>
            <a:pPr marL="457200" indent="-457200">
              <a:buFont typeface="Wingdings" pitchFamily="2" charset="2"/>
              <a:buChar char="w"/>
            </a:pPr>
            <a:r>
              <a:rPr lang="en-US" sz="2800"/>
              <a:t>Investment proposals are evaluated from different dimensions:</a:t>
            </a:r>
          </a:p>
          <a:p>
            <a:pPr marL="457200" indent="-457200">
              <a:buFont typeface="Wingdings" pitchFamily="2" charset="2"/>
              <a:buNone/>
            </a:pPr>
            <a:r>
              <a:rPr lang="en-US"/>
              <a:t>     </a:t>
            </a:r>
            <a:r>
              <a:rPr lang="en-US" sz="2400">
                <a:cs typeface="Tahoma" pitchFamily="34" charset="0"/>
              </a:rPr>
              <a:t>●  </a:t>
            </a:r>
            <a:r>
              <a:rPr lang="en-US" sz="2400" b="1" i="1">
                <a:solidFill>
                  <a:srgbClr val="0000CC"/>
                </a:solidFill>
                <a:cs typeface="Tahoma" pitchFamily="34" charset="0"/>
              </a:rPr>
              <a:t>Economic evaluation</a:t>
            </a:r>
            <a:r>
              <a:rPr lang="en-US" sz="2400">
                <a:cs typeface="Tahoma" pitchFamily="34" charset="0"/>
              </a:rPr>
              <a:t> </a:t>
            </a:r>
            <a:endParaRPr lang="en-US" sz="2400"/>
          </a:p>
          <a:p>
            <a:pPr marL="457200" indent="-457200">
              <a:buFont typeface="Wingdings" pitchFamily="2" charset="2"/>
              <a:buNone/>
            </a:pPr>
            <a:r>
              <a:rPr lang="en-US" sz="2400"/>
              <a:t>       </a:t>
            </a:r>
            <a:r>
              <a:rPr lang="en-US" sz="2400">
                <a:cs typeface="Tahoma" pitchFamily="34" charset="0"/>
              </a:rPr>
              <a:t>●  Social benefit </a:t>
            </a:r>
          </a:p>
          <a:p>
            <a:pPr marL="457200" indent="-457200">
              <a:buFont typeface="Wingdings" pitchFamily="2" charset="2"/>
              <a:buNone/>
            </a:pPr>
            <a:r>
              <a:rPr lang="en-US" sz="2400">
                <a:cs typeface="Tahoma" pitchFamily="34" charset="0"/>
              </a:rPr>
              <a:t>       ●  Environmental impact </a:t>
            </a:r>
          </a:p>
          <a:p>
            <a:pPr marL="457200" indent="-457200">
              <a:buFont typeface="Wingdings" pitchFamily="2" charset="2"/>
              <a:buNone/>
            </a:pPr>
            <a:r>
              <a:rPr lang="en-US" sz="2400">
                <a:cs typeface="Tahoma" pitchFamily="34" charset="0"/>
              </a:rPr>
              <a:t>       ●  Consistent with local and nation development plan</a:t>
            </a:r>
          </a:p>
          <a:p>
            <a:pPr marL="457200" indent="-457200">
              <a:buFont typeface="Wingdings" pitchFamily="2" charset="2"/>
              <a:buNone/>
            </a:pPr>
            <a:r>
              <a:rPr lang="en-US" sz="2400">
                <a:cs typeface="Tahoma" pitchFamily="34" charset="0"/>
              </a:rPr>
              <a:t>       ●  Others….</a:t>
            </a:r>
          </a:p>
          <a:p>
            <a:pPr marL="457200" indent="-457200">
              <a:buFont typeface="Wingdings" pitchFamily="2" charset="2"/>
              <a:buChar char="w"/>
            </a:pPr>
            <a:r>
              <a:rPr lang="en-US" sz="2800">
                <a:cs typeface="Tahoma" pitchFamily="34" charset="0"/>
              </a:rPr>
              <a:t>Topic focus: </a:t>
            </a:r>
            <a:r>
              <a:rPr lang="en-US" sz="2800" b="1" i="1">
                <a:solidFill>
                  <a:srgbClr val="0000CC"/>
                </a:solidFill>
                <a:cs typeface="Tahoma" pitchFamily="34" charset="0"/>
              </a:rPr>
              <a:t>Economic evaluation for 	  	              investment appraisal</a:t>
            </a:r>
            <a:r>
              <a:rPr lang="en-US" sz="2800" b="1">
                <a:solidFill>
                  <a:srgbClr val="0000CC"/>
                </a:solidFill>
                <a:cs typeface="Tahoma" pitchFamily="34"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descr="Rectangle: Click to edit Master text styles&#10;Second level&#10;Third level&#10;Fourth level&#10;Fifth level"/>
          <p:cNvSpPr>
            <a:spLocks noGrp="1" noChangeArrowheads="1"/>
          </p:cNvSpPr>
          <p:nvPr>
            <p:ph type="body" idx="1"/>
          </p:nvPr>
        </p:nvSpPr>
        <p:spPr>
          <a:xfrm>
            <a:off x="531813" y="1619250"/>
            <a:ext cx="8315325" cy="4616450"/>
          </a:xfrm>
        </p:spPr>
        <p:txBody>
          <a:bodyPr/>
          <a:lstStyle/>
          <a:p>
            <a:pPr marL="457200" indent="-457200">
              <a:lnSpc>
                <a:spcPct val="90000"/>
              </a:lnSpc>
              <a:buFontTx/>
              <a:buChar char="•"/>
            </a:pPr>
            <a:r>
              <a:rPr lang="en-US" sz="2800"/>
              <a:t>Important investment evaluation methods:</a:t>
            </a:r>
          </a:p>
          <a:p>
            <a:pPr marL="457200" indent="-457200">
              <a:lnSpc>
                <a:spcPct val="90000"/>
              </a:lnSpc>
              <a:buFontTx/>
              <a:buNone/>
            </a:pPr>
            <a:endParaRPr lang="en-US" sz="1000"/>
          </a:p>
          <a:p>
            <a:pPr marL="457200" indent="-457200">
              <a:lnSpc>
                <a:spcPct val="90000"/>
              </a:lnSpc>
              <a:buFontTx/>
              <a:buNone/>
            </a:pPr>
            <a:r>
              <a:rPr lang="en-US" sz="2800"/>
              <a:t>       </a:t>
            </a:r>
            <a:r>
              <a:rPr lang="en-US" sz="2400" i="1">
                <a:solidFill>
                  <a:srgbClr val="0000CC"/>
                </a:solidFill>
              </a:rPr>
              <a:t>1. payback period</a:t>
            </a:r>
          </a:p>
          <a:p>
            <a:pPr marL="457200" indent="-457200">
              <a:lnSpc>
                <a:spcPct val="90000"/>
              </a:lnSpc>
              <a:buFontTx/>
              <a:buNone/>
            </a:pPr>
            <a:r>
              <a:rPr lang="en-US" sz="2400" i="1">
                <a:solidFill>
                  <a:srgbClr val="0000CC"/>
                </a:solidFill>
              </a:rPr>
              <a:t>        2. Net Present Value (NPV)</a:t>
            </a:r>
          </a:p>
          <a:p>
            <a:pPr marL="457200" indent="-457200">
              <a:lnSpc>
                <a:spcPct val="90000"/>
              </a:lnSpc>
              <a:buFontTx/>
              <a:buNone/>
            </a:pPr>
            <a:r>
              <a:rPr lang="en-US" sz="2400" i="1">
                <a:solidFill>
                  <a:srgbClr val="0000CC"/>
                </a:solidFill>
              </a:rPr>
              <a:t>        3. Internal Rate of Return (IRR)</a:t>
            </a:r>
          </a:p>
          <a:p>
            <a:pPr marL="457200" indent="-457200">
              <a:lnSpc>
                <a:spcPct val="90000"/>
              </a:lnSpc>
              <a:buFontTx/>
              <a:buNone/>
            </a:pPr>
            <a:r>
              <a:rPr lang="en-US" sz="2400" i="1">
                <a:solidFill>
                  <a:srgbClr val="0000CC"/>
                </a:solidFill>
              </a:rPr>
              <a:t>        4. Cost-Benefit Analysis</a:t>
            </a:r>
            <a:r>
              <a:rPr lang="en-US" sz="2400"/>
              <a:t> </a:t>
            </a:r>
          </a:p>
          <a:p>
            <a:pPr marL="457200" indent="-457200">
              <a:lnSpc>
                <a:spcPct val="90000"/>
              </a:lnSpc>
              <a:buFont typeface="Wingdings" pitchFamily="2" charset="2"/>
              <a:buNone/>
            </a:pPr>
            <a:r>
              <a:rPr lang="en-US" sz="2400"/>
              <a:t>        5. Cost-effective Analysis</a:t>
            </a:r>
          </a:p>
          <a:p>
            <a:pPr marL="457200" indent="-457200">
              <a:lnSpc>
                <a:spcPct val="90000"/>
              </a:lnSpc>
              <a:buFont typeface="Wingdings" pitchFamily="2" charset="2"/>
              <a:buNone/>
            </a:pPr>
            <a:r>
              <a:rPr lang="en-US" sz="2400"/>
              <a:t>        6. Multi-criteria Analysis</a:t>
            </a:r>
          </a:p>
          <a:p>
            <a:pPr marL="457200" indent="-457200">
              <a:lnSpc>
                <a:spcPct val="90000"/>
              </a:lnSpc>
              <a:buFont typeface="Wingdings" pitchFamily="2" charset="2"/>
              <a:buNone/>
            </a:pPr>
            <a:r>
              <a:rPr lang="en-US" sz="2400"/>
              <a:t>        7. Liner programming </a:t>
            </a:r>
          </a:p>
          <a:p>
            <a:pPr marL="457200" indent="-457200">
              <a:lnSpc>
                <a:spcPct val="90000"/>
              </a:lnSpc>
              <a:buFont typeface="Wingdings" pitchFamily="2" charset="2"/>
              <a:buNone/>
            </a:pPr>
            <a:r>
              <a:rPr lang="en-US" sz="2400"/>
              <a:t>        8. Dynamic Programming </a:t>
            </a:r>
          </a:p>
        </p:txBody>
      </p:sp>
      <p:sp>
        <p:nvSpPr>
          <p:cNvPr id="96260" name="Rectangle 4"/>
          <p:cNvSpPr>
            <a:spLocks noChangeArrowheads="1"/>
          </p:cNvSpPr>
          <p:nvPr/>
        </p:nvSpPr>
        <p:spPr bwMode="auto">
          <a:xfrm>
            <a:off x="657225" y="395288"/>
            <a:ext cx="7772400" cy="71437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ctr" anchorCtr="1"/>
          <a:lstStyle/>
          <a:p>
            <a:pPr algn="ctr"/>
            <a:r>
              <a:rPr lang="en-US" b="1">
                <a:solidFill>
                  <a:srgbClr val="FF5050"/>
                </a:solidFill>
              </a:rPr>
              <a:t>4.2 Investment Appraisal (cont…)</a:t>
            </a:r>
            <a:r>
              <a:rPr lang="en-US"/>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descr="Rectangle: Click to edit Master text styles&#10;Second level&#10;Third level&#10;Fourth level&#10;Fifth level"/>
          <p:cNvSpPr>
            <a:spLocks noGrp="1" noChangeArrowheads="1"/>
          </p:cNvSpPr>
          <p:nvPr>
            <p:ph type="body" sz="half" idx="1"/>
          </p:nvPr>
        </p:nvSpPr>
        <p:spPr>
          <a:xfrm>
            <a:off x="838200" y="1638300"/>
            <a:ext cx="7391400" cy="4686300"/>
          </a:xfrm>
        </p:spPr>
        <p:txBody>
          <a:bodyPr/>
          <a:lstStyle/>
          <a:p>
            <a:pPr>
              <a:buFontTx/>
              <a:buChar char="•"/>
            </a:pPr>
            <a:r>
              <a:rPr lang="en-US" altLang="ja-JP" sz="2800">
                <a:ea typeface="MS PGothic" pitchFamily="34" charset="-128"/>
              </a:rPr>
              <a:t>Payback period is the expected number of years required to recover the original investment. </a:t>
            </a:r>
          </a:p>
          <a:p>
            <a:pPr>
              <a:buFontTx/>
              <a:buChar char="•"/>
            </a:pPr>
            <a:r>
              <a:rPr lang="en-US" altLang="ja-JP" sz="2800">
                <a:ea typeface="MS PGothic" pitchFamily="34" charset="-128"/>
              </a:rPr>
              <a:t>It measures risk, not return. </a:t>
            </a:r>
            <a:endParaRPr lang="en-US" sz="2800"/>
          </a:p>
          <a:p>
            <a:pPr>
              <a:buFontTx/>
              <a:buChar char="•"/>
            </a:pPr>
            <a:r>
              <a:rPr lang="en-US" sz="2800"/>
              <a:t>The shorter the payback period, the more desirable will be the project</a:t>
            </a:r>
          </a:p>
          <a:p>
            <a:pPr>
              <a:buFontTx/>
              <a:buChar char="•"/>
            </a:pPr>
            <a:r>
              <a:rPr lang="en-US" sz="2800"/>
              <a:t>First the maximum acceptable payback period (</a:t>
            </a:r>
            <a:r>
              <a:rPr lang="en-US" sz="2800" i="1">
                <a:solidFill>
                  <a:srgbClr val="0000CC"/>
                </a:solidFill>
              </a:rPr>
              <a:t>n</a:t>
            </a:r>
            <a:r>
              <a:rPr lang="en-US" sz="2800" i="1" baseline="-25000">
                <a:solidFill>
                  <a:srgbClr val="0000CC"/>
                </a:solidFill>
              </a:rPr>
              <a:t>max</a:t>
            </a:r>
            <a:r>
              <a:rPr lang="en-US" sz="2800"/>
              <a:t>) is specified against which the calculated payback period (</a:t>
            </a:r>
            <a:r>
              <a:rPr lang="en-US" sz="2800" i="1">
                <a:solidFill>
                  <a:srgbClr val="0000CC"/>
                </a:solidFill>
              </a:rPr>
              <a:t>n</a:t>
            </a:r>
            <a:r>
              <a:rPr lang="en-US" sz="2800"/>
              <a:t>) is compared. </a:t>
            </a:r>
          </a:p>
          <a:p>
            <a:pPr>
              <a:buFontTx/>
              <a:buNone/>
            </a:pPr>
            <a:endParaRPr lang="en-US" sz="2800"/>
          </a:p>
          <a:p>
            <a:pPr>
              <a:buFontTx/>
              <a:buChar char="•"/>
            </a:pPr>
            <a:endParaRPr lang="en-US" sz="2000"/>
          </a:p>
        </p:txBody>
      </p:sp>
      <p:sp>
        <p:nvSpPr>
          <p:cNvPr id="98308" name="Rectangle 4"/>
          <p:cNvSpPr>
            <a:spLocks noChangeArrowheads="1"/>
          </p:cNvSpPr>
          <p:nvPr/>
        </p:nvSpPr>
        <p:spPr bwMode="auto">
          <a:xfrm>
            <a:off x="655638" y="790575"/>
            <a:ext cx="5921375" cy="58102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ctr" anchorCtr="1"/>
          <a:lstStyle/>
          <a:p>
            <a:r>
              <a:rPr lang="en-US" b="1">
                <a:solidFill>
                  <a:srgbClr val="FF5050"/>
                </a:solidFill>
              </a:rPr>
              <a:t>4.2.1 The Payback Period </a:t>
            </a:r>
            <a:r>
              <a:rPr lang="en-US"/>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7309" name="Group 29"/>
          <p:cNvGraphicFramePr>
            <a:graphicFrameLocks noGrp="1"/>
          </p:cNvGraphicFramePr>
          <p:nvPr>
            <p:ph/>
          </p:nvPr>
        </p:nvGraphicFramePr>
        <p:xfrm>
          <a:off x="609600" y="1809750"/>
          <a:ext cx="8001000" cy="4055428"/>
        </p:xfrm>
        <a:graphic>
          <a:graphicData uri="http://schemas.openxmlformats.org/drawingml/2006/table">
            <a:tbl>
              <a:tblPr/>
              <a:tblGrid>
                <a:gridCol w="1557338"/>
                <a:gridCol w="4210050"/>
                <a:gridCol w="2233612"/>
              </a:tblGrid>
              <a:tr h="6318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If… </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800" b="1" i="0" u="none" strike="noStrike" cap="none" normalizeH="0" baseline="0" smtClean="0">
                          <a:ln>
                            <a:noFill/>
                          </a:ln>
                          <a:solidFill>
                            <a:schemeClr val="tx1"/>
                          </a:solidFill>
                          <a:effectLst/>
                          <a:latin typeface="Tahoma" pitchFamily="34" charset="0"/>
                          <a:ea typeface="MS PGothic" pitchFamily="34" charset="-128"/>
                        </a:rPr>
                        <a:t>It means...</a:t>
                      </a:r>
                      <a:r>
                        <a:rPr kumimoji="0" lang="en-US" altLang="ja-JP" sz="2800" b="0" i="0" u="none" strike="noStrike" cap="none" normalizeH="0" baseline="0" smtClean="0">
                          <a:ln>
                            <a:noFill/>
                          </a:ln>
                          <a:solidFill>
                            <a:schemeClr val="tx1"/>
                          </a:solidFill>
                          <a:effectLst/>
                          <a:latin typeface="Tahoma" pitchFamily="34" charset="0"/>
                          <a:ea typeface="MS PGothic" pitchFamily="34" charset="-128"/>
                        </a:rPr>
                        <a:t> </a:t>
                      </a:r>
                      <a:endParaRPr kumimoji="0" lang="en-US" sz="28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800" b="1" i="0" u="none" strike="noStrike" cap="none" normalizeH="0" baseline="0" smtClean="0">
                          <a:ln>
                            <a:noFill/>
                          </a:ln>
                          <a:solidFill>
                            <a:schemeClr val="tx1"/>
                          </a:solidFill>
                          <a:effectLst/>
                          <a:latin typeface="Tahoma" pitchFamily="34" charset="0"/>
                          <a:ea typeface="MS PGothic" pitchFamily="34" charset="-128"/>
                        </a:rPr>
                        <a:t>Then...</a:t>
                      </a:r>
                      <a:r>
                        <a:rPr kumimoji="0" lang="en-US" altLang="ja-JP" sz="2800" b="0" i="0" u="none" strike="noStrike" cap="none" normalizeH="0" baseline="0" smtClean="0">
                          <a:ln>
                            <a:noFill/>
                          </a:ln>
                          <a:solidFill>
                            <a:schemeClr val="tx1"/>
                          </a:solidFill>
                          <a:effectLst/>
                          <a:latin typeface="Tahoma" pitchFamily="34" charset="0"/>
                          <a:ea typeface="MS PGothic" pitchFamily="34" charset="-128"/>
                        </a:rPr>
                        <a:t> </a:t>
                      </a:r>
                      <a:endParaRPr kumimoji="0" lang="en-US" sz="28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928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n &lt; n</a:t>
                      </a:r>
                      <a:r>
                        <a:rPr kumimoji="0" lang="en-US" sz="2800" b="0" i="0" u="none" strike="noStrike" cap="none" normalizeH="0" baseline="-25000" smtClean="0">
                          <a:ln>
                            <a:noFill/>
                          </a:ln>
                          <a:solidFill>
                            <a:schemeClr val="tx1"/>
                          </a:solidFill>
                          <a:effectLst/>
                          <a:latin typeface="Tahoma" pitchFamily="34" charset="0"/>
                        </a:rPr>
                        <a:t>max</a:t>
                      </a:r>
                      <a:endParaRPr kumimoji="0" lang="en-US" sz="28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000" b="0" i="0" u="none" strike="noStrike" cap="none" normalizeH="0" baseline="0" smtClean="0">
                          <a:ln>
                            <a:noFill/>
                          </a:ln>
                          <a:solidFill>
                            <a:schemeClr val="tx1"/>
                          </a:solidFill>
                          <a:effectLst/>
                          <a:latin typeface="Tahoma" pitchFamily="34" charset="0"/>
                          <a:ea typeface="MS PGothic" pitchFamily="34" charset="-128"/>
                        </a:rPr>
                        <a:t>the investment would return the cost earlier than the expected time </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000" b="0" i="0" u="none" strike="noStrike" cap="none" normalizeH="0" baseline="0" smtClean="0">
                          <a:ln>
                            <a:noFill/>
                          </a:ln>
                          <a:solidFill>
                            <a:schemeClr val="tx1"/>
                          </a:solidFill>
                          <a:effectLst/>
                          <a:latin typeface="Tahoma" pitchFamily="34" charset="0"/>
                          <a:ea typeface="MS PGothic" pitchFamily="34" charset="-128"/>
                        </a:rPr>
                        <a:t>The project may be accepted</a:t>
                      </a:r>
                      <a:r>
                        <a:rPr kumimoji="0" lang="en-US" altLang="ja-JP" sz="2400" b="0" i="0" u="none" strike="noStrike" cap="none" normalizeH="0" baseline="0" smtClean="0">
                          <a:ln>
                            <a:noFill/>
                          </a:ln>
                          <a:solidFill>
                            <a:schemeClr val="tx1"/>
                          </a:solidFill>
                          <a:effectLst/>
                          <a:latin typeface="Tahoma" pitchFamily="34" charset="0"/>
                          <a:ea typeface="MS PGothic" pitchFamily="34" charset="-128"/>
                        </a:rPr>
                        <a:t> </a:t>
                      </a:r>
                      <a:endParaRPr kumimoji="0" lang="en-US" sz="2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8556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n &gt; n</a:t>
                      </a:r>
                      <a:r>
                        <a:rPr kumimoji="0" lang="en-US" sz="2800" b="0" i="0" u="none" strike="noStrike" cap="none" normalizeH="0" baseline="-25000" smtClean="0">
                          <a:ln>
                            <a:noFill/>
                          </a:ln>
                          <a:solidFill>
                            <a:schemeClr val="tx1"/>
                          </a:solidFill>
                          <a:effectLst/>
                          <a:latin typeface="Tahoma" pitchFamily="34" charset="0"/>
                        </a:rPr>
                        <a:t>max</a:t>
                      </a:r>
                      <a:endParaRPr kumimoji="0" lang="en-US" sz="28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000" b="0" i="0" u="none" strike="noStrike" cap="none" normalizeH="0" baseline="0" smtClean="0">
                          <a:ln>
                            <a:noFill/>
                          </a:ln>
                          <a:solidFill>
                            <a:schemeClr val="tx1"/>
                          </a:solidFill>
                          <a:effectLst/>
                          <a:latin typeface="Tahoma" pitchFamily="34" charset="0"/>
                          <a:ea typeface="MS PGothic" pitchFamily="34" charset="-128"/>
                        </a:rPr>
                        <a:t>the investment would return the cost later than expected time</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000" b="0" i="0" u="none" strike="noStrike" cap="none" normalizeH="0" baseline="0" smtClean="0">
                          <a:ln>
                            <a:noFill/>
                          </a:ln>
                          <a:solidFill>
                            <a:schemeClr val="tx1"/>
                          </a:solidFill>
                          <a:effectLst/>
                          <a:latin typeface="Tahoma" pitchFamily="34" charset="0"/>
                          <a:ea typeface="MS PGothic" pitchFamily="34" charset="-128"/>
                        </a:rPr>
                        <a:t>The project should be rejected </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14890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n = n</a:t>
                      </a:r>
                      <a:r>
                        <a:rPr kumimoji="0" lang="en-US" sz="2800" b="0" i="0" u="none" strike="noStrike" cap="none" normalizeH="0" baseline="-25000" smtClean="0">
                          <a:ln>
                            <a:noFill/>
                          </a:ln>
                          <a:solidFill>
                            <a:schemeClr val="tx1"/>
                          </a:solidFill>
                          <a:effectLst/>
                          <a:latin typeface="Tahoma" pitchFamily="34" charset="0"/>
                        </a:rPr>
                        <a:t>max</a:t>
                      </a:r>
                      <a:endParaRPr kumimoji="0" lang="en-US" sz="28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The investment would return the cost exactly at the expected time </a:t>
                      </a:r>
                    </a:p>
                  </a:txBody>
                  <a:tcPr anchor="ctr" anchorCtr="1"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The project may be accepted but other evaluation method can also be used</a:t>
                      </a:r>
                      <a:r>
                        <a:rPr kumimoji="0" lang="en-US" sz="2000" b="0" i="0" u="none" strike="noStrike" cap="none" normalizeH="0" baseline="0" smtClean="0">
                          <a:ln>
                            <a:noFill/>
                          </a:ln>
                          <a:solidFill>
                            <a:schemeClr val="tx1"/>
                          </a:solidFill>
                          <a:effectLst/>
                          <a:latin typeface="Tahoma" pitchFamily="34" charset="0"/>
                        </a:rPr>
                        <a:t> </a:t>
                      </a: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r>
            </a:tbl>
          </a:graphicData>
        </a:graphic>
      </p:graphicFrame>
      <p:sp>
        <p:nvSpPr>
          <p:cNvPr id="97308" name="Rectangle 28"/>
          <p:cNvSpPr>
            <a:spLocks noChangeArrowheads="1"/>
          </p:cNvSpPr>
          <p:nvPr/>
        </p:nvSpPr>
        <p:spPr bwMode="auto">
          <a:xfrm>
            <a:off x="465138" y="847725"/>
            <a:ext cx="6588125" cy="52387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ctr" anchorCtr="1"/>
          <a:lstStyle/>
          <a:p>
            <a:r>
              <a:rPr lang="en-US" b="1">
                <a:solidFill>
                  <a:srgbClr val="FF5050"/>
                </a:solidFill>
              </a:rPr>
              <a:t>4.2.1 The Payback Period (cont…) </a:t>
            </a:r>
            <a:r>
              <a:rPr lang="en-US"/>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solidFill>
                  <a:schemeClr val="tx1"/>
                </a:solidFill>
                <a:latin typeface="+mn-lt"/>
                <a:ea typeface="+mn-ea"/>
                <a:cs typeface="+mn-cs"/>
              </a:rPr>
              <a:t>EVALUATION METHODS</a:t>
            </a:r>
          </a:p>
          <a:p>
            <a:pPr marL="457200" indent="-457200">
              <a:spcBef>
                <a:spcPct val="50000"/>
              </a:spcBef>
              <a:buFontTx/>
              <a:buAutoNum type="arabicPeriod"/>
            </a:pPr>
            <a:r>
              <a:rPr lang="en-US" sz="2400" kern="1200" dirty="0" smtClean="0">
                <a:latin typeface="Tahoma" pitchFamily="34" charset="0"/>
              </a:rPr>
              <a:t>Out of Pocket Commitment : The out of pocket commitment is the total expense required for an alternative. </a:t>
            </a:r>
          </a:p>
          <a:p>
            <a:pPr marL="457200" indent="-457200">
              <a:spcBef>
                <a:spcPct val="50000"/>
              </a:spcBef>
              <a:buFontTx/>
              <a:buAutoNum type="arabicPeriod"/>
            </a:pPr>
            <a:r>
              <a:rPr lang="en-US" sz="2400" kern="1200" dirty="0" smtClean="0">
                <a:latin typeface="Tahoma" pitchFamily="34" charset="0"/>
              </a:rPr>
              <a:t>Pay Back Period: The pay back period for an investment is the number of years it takes to repay the original invested capital</a:t>
            </a:r>
          </a:p>
          <a:p>
            <a:pPr marL="457200" indent="-457200">
              <a:spcBef>
                <a:spcPct val="50000"/>
              </a:spcBef>
              <a:buFontTx/>
              <a:buAutoNum type="arabicPeriod"/>
            </a:pPr>
            <a:r>
              <a:rPr lang="en-US" sz="2400" kern="1200" dirty="0" smtClean="0">
                <a:latin typeface="Tahoma" pitchFamily="34" charset="0"/>
              </a:rPr>
              <a:t>Average Annual Rate of Return: The alternatives are evaluated on the basis of only the average rate of return as expressed in terms of a percentage (of the original capital). </a:t>
            </a:r>
          </a:p>
          <a:p>
            <a:endParaRPr lang="en-US" sz="2400" dirty="0"/>
          </a:p>
        </p:txBody>
      </p:sp>
      <p:sp>
        <p:nvSpPr>
          <p:cNvPr id="4" name="Rectangle 2"/>
          <p:cNvSpPr>
            <a:spLocks noGrp="1" noChangeArrowheads="1"/>
          </p:cNvSpPr>
          <p:nvPr>
            <p:ph type="title"/>
          </p:nvPr>
        </p:nvSpPr>
        <p:spPr>
          <a:xfrm>
            <a:off x="609600" y="304799"/>
            <a:ext cx="7772400" cy="1378857"/>
          </a:xfrm>
          <a:solidFill>
            <a:schemeClr val="accent1"/>
          </a:solidFill>
        </p:spPr>
        <p:txBody>
          <a:bodyPr anchor="ctr" anchorCtr="1"/>
          <a:lstStyle/>
          <a:p>
            <a:pPr algn="ctr"/>
            <a:r>
              <a:rPr lang="en-US" sz="4800" dirty="0">
                <a:solidFill>
                  <a:srgbClr val="FF5050"/>
                </a:solidFill>
              </a:rPr>
              <a:t>Investment Decisions</a:t>
            </a:r>
            <a:r>
              <a:rPr lang="en-US" sz="4000" dirty="0"/>
              <a:t> </a:t>
            </a:r>
            <a:br>
              <a:rPr lang="en-US" sz="4000" dirty="0"/>
            </a:br>
            <a:r>
              <a:rPr lang="en-US" sz="4000" dirty="0"/>
              <a:t>(Capital Budgeting)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descr="Rectangle: Click to edit Master text styles&#10;Second level&#10;Third level&#10;Fourth level&#10;Fifth level"/>
          <p:cNvSpPr>
            <a:spLocks noGrp="1" noChangeArrowheads="1"/>
          </p:cNvSpPr>
          <p:nvPr>
            <p:ph type="body" idx="1"/>
          </p:nvPr>
        </p:nvSpPr>
        <p:spPr>
          <a:xfrm>
            <a:off x="533400" y="1752600"/>
            <a:ext cx="8610600" cy="3848100"/>
          </a:xfrm>
        </p:spPr>
        <p:txBody>
          <a:bodyPr/>
          <a:lstStyle/>
          <a:p>
            <a:pPr>
              <a:buFontTx/>
              <a:buChar char="•"/>
            </a:pPr>
            <a:r>
              <a:rPr lang="en-US" altLang="ja-JP" sz="2800">
                <a:ea typeface="MS PGothic" pitchFamily="34" charset="-128"/>
              </a:rPr>
              <a:t>Standard method for the financial appraisal of long-term projects</a:t>
            </a:r>
          </a:p>
          <a:p>
            <a:pPr>
              <a:buFontTx/>
              <a:buChar char="•"/>
            </a:pPr>
            <a:r>
              <a:rPr lang="en-US" altLang="ja-JP" sz="2800">
                <a:ea typeface="MS PGothic" pitchFamily="34" charset="-128"/>
              </a:rPr>
              <a:t>Used for </a:t>
            </a:r>
            <a:r>
              <a:rPr lang="en-US" altLang="ja-JP" sz="2800">
                <a:ea typeface="MS PGothic" pitchFamily="34" charset="-128"/>
                <a:hlinkClick r:id="rId2" tooltip="Capital budgeting"/>
              </a:rPr>
              <a:t>capital budgeting</a:t>
            </a:r>
            <a:r>
              <a:rPr lang="en-US" altLang="ja-JP" sz="2800">
                <a:ea typeface="MS PGothic" pitchFamily="34" charset="-128"/>
              </a:rPr>
              <a:t>, and widely throughout </a:t>
            </a:r>
            <a:r>
              <a:rPr lang="en-US" altLang="ja-JP" sz="2800">
                <a:ea typeface="MS PGothic" pitchFamily="34" charset="-128"/>
                <a:hlinkClick r:id="rId3" tooltip="Economics"/>
              </a:rPr>
              <a:t>economics</a:t>
            </a:r>
            <a:r>
              <a:rPr lang="en-US" altLang="ja-JP" sz="2800">
                <a:ea typeface="MS PGothic" pitchFamily="34" charset="-128"/>
              </a:rPr>
              <a:t>, it measures the excess or shortfall of cash flows, in </a:t>
            </a:r>
            <a:r>
              <a:rPr lang="en-US" altLang="ja-JP" sz="2800">
                <a:ea typeface="MS PGothic" pitchFamily="34" charset="-128"/>
                <a:hlinkClick r:id="rId4" tooltip="Present value"/>
              </a:rPr>
              <a:t>present value</a:t>
            </a:r>
            <a:r>
              <a:rPr lang="en-US" altLang="ja-JP" sz="2800">
                <a:ea typeface="MS PGothic" pitchFamily="34" charset="-128"/>
              </a:rPr>
              <a:t> (PV) terms, once financing charges are met. </a:t>
            </a:r>
          </a:p>
          <a:p>
            <a:pPr>
              <a:buFontTx/>
              <a:buChar char="•"/>
            </a:pPr>
            <a:r>
              <a:rPr lang="en-US" altLang="ja-JP" sz="2800">
                <a:ea typeface="MS PGothic" pitchFamily="34" charset="-128"/>
              </a:rPr>
              <a:t>Indicator of how much value an investment or project adds to the value of the firm. </a:t>
            </a:r>
            <a:endParaRPr lang="en-US" sz="2800"/>
          </a:p>
        </p:txBody>
      </p:sp>
      <p:sp>
        <p:nvSpPr>
          <p:cNvPr id="102404" name="Rectangle 4"/>
          <p:cNvSpPr>
            <a:spLocks noChangeArrowheads="1"/>
          </p:cNvSpPr>
          <p:nvPr/>
        </p:nvSpPr>
        <p:spPr bwMode="auto">
          <a:xfrm>
            <a:off x="655638" y="657225"/>
            <a:ext cx="6492875" cy="71437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ctr" anchorCtr="1"/>
          <a:lstStyle/>
          <a:p>
            <a:r>
              <a:rPr lang="en-US" b="1">
                <a:solidFill>
                  <a:srgbClr val="FF5050"/>
                </a:solidFill>
              </a:rPr>
              <a:t>4.2.2 The Net Present Value (NPV) </a:t>
            </a:r>
            <a:r>
              <a:rPr lang="en-US"/>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descr="Rectangle: Click to edit Master text styles&#10;Second level&#10;Third level&#10;Fourth level&#10;Fifth level"/>
          <p:cNvSpPr>
            <a:spLocks noGrp="1" noChangeArrowheads="1"/>
          </p:cNvSpPr>
          <p:nvPr>
            <p:ph type="body" idx="1"/>
          </p:nvPr>
        </p:nvSpPr>
        <p:spPr>
          <a:xfrm>
            <a:off x="838200" y="1714500"/>
            <a:ext cx="7772400" cy="4114800"/>
          </a:xfrm>
        </p:spPr>
        <p:txBody>
          <a:bodyPr/>
          <a:lstStyle/>
          <a:p>
            <a:pPr>
              <a:buFontTx/>
              <a:buChar char="•"/>
            </a:pPr>
            <a:r>
              <a:rPr lang="en-US"/>
              <a:t>NPV is calculated as: </a:t>
            </a:r>
          </a:p>
          <a:p>
            <a:pPr>
              <a:buFontTx/>
              <a:buNone/>
            </a:pPr>
            <a:r>
              <a:rPr lang="en-US"/>
              <a:t>            </a:t>
            </a:r>
          </a:p>
        </p:txBody>
      </p:sp>
      <p:sp>
        <p:nvSpPr>
          <p:cNvPr id="103428" name="Rectangle 4"/>
          <p:cNvSpPr>
            <a:spLocks noChangeArrowheads="1"/>
          </p:cNvSpPr>
          <p:nvPr/>
        </p:nvSpPr>
        <p:spPr bwMode="auto">
          <a:xfrm>
            <a:off x="560388" y="695325"/>
            <a:ext cx="4911725" cy="71437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ctr" anchorCtr="1"/>
          <a:lstStyle/>
          <a:p>
            <a:r>
              <a:rPr lang="en-US" b="1">
                <a:solidFill>
                  <a:srgbClr val="FF5050"/>
                </a:solidFill>
              </a:rPr>
              <a:t>4.2.2 NPV  (cont…) </a:t>
            </a:r>
            <a:r>
              <a:rPr lang="en-US"/>
              <a:t> </a:t>
            </a:r>
          </a:p>
        </p:txBody>
      </p:sp>
      <p:sp>
        <p:nvSpPr>
          <p:cNvPr id="103430" name="Text Box 6"/>
          <p:cNvSpPr txBox="1">
            <a:spLocks noChangeArrowheads="1"/>
          </p:cNvSpPr>
          <p:nvPr/>
        </p:nvSpPr>
        <p:spPr bwMode="auto">
          <a:xfrm>
            <a:off x="666750" y="2571750"/>
            <a:ext cx="8477250" cy="4081463"/>
          </a:xfrm>
          <a:prstGeom prst="rect">
            <a:avLst/>
          </a:prstGeom>
          <a:noFill/>
          <a:ln w="12700" cap="sq">
            <a:noFill/>
            <a:miter lim="800000"/>
            <a:headEnd type="none" w="sm" len="sm"/>
            <a:tailEnd type="none" w="sm" len="sm"/>
          </a:ln>
          <a:effectLst/>
        </p:spPr>
        <p:txBody>
          <a:bodyPr>
            <a:spAutoFit/>
          </a:bodyPr>
          <a:lstStyle/>
          <a:p>
            <a:pPr>
              <a:spcBef>
                <a:spcPct val="50000"/>
              </a:spcBef>
            </a:pPr>
            <a:r>
              <a:rPr lang="en-US" sz="3600"/>
              <a:t>      </a:t>
            </a:r>
            <a:r>
              <a:rPr lang="en-US" sz="3600">
                <a:solidFill>
                  <a:srgbClr val="FF5050"/>
                </a:solidFill>
              </a:rPr>
              <a:t>NPV = </a:t>
            </a:r>
            <a:r>
              <a:rPr lang="el-GR" sz="4000">
                <a:solidFill>
                  <a:srgbClr val="FF5050"/>
                </a:solidFill>
              </a:rPr>
              <a:t>Σ</a:t>
            </a:r>
            <a:r>
              <a:rPr lang="en-US" sz="3600">
                <a:solidFill>
                  <a:srgbClr val="FF5050"/>
                </a:solidFill>
              </a:rPr>
              <a:t> B</a:t>
            </a:r>
            <a:r>
              <a:rPr lang="en-US" sz="3600" baseline="-25000">
                <a:solidFill>
                  <a:srgbClr val="FF5050"/>
                </a:solidFill>
              </a:rPr>
              <a:t>t </a:t>
            </a:r>
            <a:r>
              <a:rPr lang="en-US" sz="3600">
                <a:solidFill>
                  <a:srgbClr val="FF5050"/>
                </a:solidFill>
              </a:rPr>
              <a:t>(1 + r)</a:t>
            </a:r>
            <a:r>
              <a:rPr lang="en-US" sz="3600" baseline="30000">
                <a:solidFill>
                  <a:srgbClr val="FF5050"/>
                </a:solidFill>
              </a:rPr>
              <a:t>-t </a:t>
            </a:r>
            <a:r>
              <a:rPr lang="en-US" sz="3600">
                <a:solidFill>
                  <a:srgbClr val="FF5050"/>
                </a:solidFill>
              </a:rPr>
              <a:t>- </a:t>
            </a:r>
            <a:r>
              <a:rPr lang="el-GR">
                <a:solidFill>
                  <a:srgbClr val="FF5050"/>
                </a:solidFill>
              </a:rPr>
              <a:t>Σ</a:t>
            </a:r>
            <a:r>
              <a:rPr lang="en-US"/>
              <a:t> </a:t>
            </a:r>
            <a:r>
              <a:rPr lang="en-US" sz="3600">
                <a:solidFill>
                  <a:srgbClr val="FF5050"/>
                </a:solidFill>
              </a:rPr>
              <a:t>C</a:t>
            </a:r>
            <a:r>
              <a:rPr lang="en-US" sz="3600" baseline="-25000">
                <a:solidFill>
                  <a:srgbClr val="FF5050"/>
                </a:solidFill>
              </a:rPr>
              <a:t>t</a:t>
            </a:r>
            <a:r>
              <a:rPr lang="en-US" sz="3600">
                <a:solidFill>
                  <a:srgbClr val="FF5050"/>
                </a:solidFill>
              </a:rPr>
              <a:t> (1 + r)</a:t>
            </a:r>
            <a:r>
              <a:rPr lang="en-US" sz="3600" baseline="30000">
                <a:solidFill>
                  <a:srgbClr val="FF5050"/>
                </a:solidFill>
              </a:rPr>
              <a:t>-t</a:t>
            </a:r>
            <a:r>
              <a:rPr lang="en-US"/>
              <a:t> </a:t>
            </a:r>
          </a:p>
          <a:p>
            <a:pPr>
              <a:spcBef>
                <a:spcPct val="50000"/>
              </a:spcBef>
            </a:pPr>
            <a:r>
              <a:rPr lang="en-US" sz="2400" b="1" i="1">
                <a:solidFill>
                  <a:srgbClr val="0000CC"/>
                </a:solidFill>
              </a:rPr>
              <a:t>Where</a:t>
            </a:r>
            <a:r>
              <a:rPr lang="en-US" sz="2400"/>
              <a:t>, B</a:t>
            </a:r>
            <a:r>
              <a:rPr lang="en-US" sz="2400" baseline="-25000"/>
              <a:t>t </a:t>
            </a:r>
            <a:r>
              <a:rPr lang="en-US" sz="2400"/>
              <a:t>=  Benefit or return at the end of year t</a:t>
            </a:r>
          </a:p>
          <a:p>
            <a:pPr>
              <a:spcBef>
                <a:spcPct val="50000"/>
              </a:spcBef>
            </a:pPr>
            <a:r>
              <a:rPr lang="en-US" sz="2400"/>
              <a:t>            C</a:t>
            </a:r>
            <a:r>
              <a:rPr lang="en-US" sz="2400" baseline="-25000"/>
              <a:t>t </a:t>
            </a:r>
            <a:r>
              <a:rPr lang="en-US" sz="2400"/>
              <a:t>=  Cost outlay or investment at the end of year t</a:t>
            </a:r>
          </a:p>
          <a:p>
            <a:pPr>
              <a:spcBef>
                <a:spcPct val="50000"/>
              </a:spcBef>
            </a:pPr>
            <a:r>
              <a:rPr lang="en-US" sz="2400"/>
              <a:t>             r =  required return (discount rate)</a:t>
            </a:r>
          </a:p>
          <a:p>
            <a:pPr>
              <a:spcBef>
                <a:spcPct val="50000"/>
              </a:spcBef>
            </a:pPr>
            <a:r>
              <a:rPr lang="en-US" sz="2400"/>
              <a:t>             t =  time of the cash outlay </a:t>
            </a:r>
          </a:p>
          <a:p>
            <a:pPr>
              <a:spcBef>
                <a:spcPct val="50000"/>
              </a:spcBef>
            </a:pPr>
            <a:r>
              <a:rPr lang="en-US" sz="2400"/>
              <a:t>             n = total time of the project </a:t>
            </a:r>
          </a:p>
          <a:p>
            <a:pPr>
              <a:spcBef>
                <a:spcPct val="50000"/>
              </a:spcBef>
            </a:pPr>
            <a:endParaRPr lang="en-US"/>
          </a:p>
        </p:txBody>
      </p:sp>
      <p:sp>
        <p:nvSpPr>
          <p:cNvPr id="103431" name="Text Box 7"/>
          <p:cNvSpPr txBox="1">
            <a:spLocks noChangeArrowheads="1"/>
          </p:cNvSpPr>
          <p:nvPr/>
        </p:nvSpPr>
        <p:spPr bwMode="auto">
          <a:xfrm>
            <a:off x="2994025" y="3028950"/>
            <a:ext cx="1022350" cy="396875"/>
          </a:xfrm>
          <a:prstGeom prst="rect">
            <a:avLst/>
          </a:prstGeom>
          <a:noFill/>
          <a:ln w="12700" cap="sq">
            <a:noFill/>
            <a:miter lim="800000"/>
            <a:headEnd type="none" w="sm" len="sm"/>
            <a:tailEnd type="none" w="sm" len="sm"/>
          </a:ln>
          <a:effectLst/>
        </p:spPr>
        <p:txBody>
          <a:bodyPr>
            <a:spAutoFit/>
          </a:bodyPr>
          <a:lstStyle/>
          <a:p>
            <a:r>
              <a:rPr lang="en-US" sz="2000">
                <a:solidFill>
                  <a:srgbClr val="FF5050"/>
                </a:solidFill>
              </a:rPr>
              <a:t>t=1</a:t>
            </a:r>
          </a:p>
        </p:txBody>
      </p:sp>
      <p:sp>
        <p:nvSpPr>
          <p:cNvPr id="103432" name="Text Box 8"/>
          <p:cNvSpPr txBox="1">
            <a:spLocks noChangeArrowheads="1"/>
          </p:cNvSpPr>
          <p:nvPr/>
        </p:nvSpPr>
        <p:spPr bwMode="auto">
          <a:xfrm>
            <a:off x="3089275" y="2381250"/>
            <a:ext cx="1022350" cy="396875"/>
          </a:xfrm>
          <a:prstGeom prst="rect">
            <a:avLst/>
          </a:prstGeom>
          <a:noFill/>
          <a:ln w="12700" cap="sq">
            <a:noFill/>
            <a:miter lim="800000"/>
            <a:headEnd type="none" w="sm" len="sm"/>
            <a:tailEnd type="none" w="sm" len="sm"/>
          </a:ln>
          <a:effectLst/>
        </p:spPr>
        <p:txBody>
          <a:bodyPr>
            <a:spAutoFit/>
          </a:bodyPr>
          <a:lstStyle/>
          <a:p>
            <a:r>
              <a:rPr lang="en-US" sz="2000">
                <a:solidFill>
                  <a:srgbClr val="FF5050"/>
                </a:solidFill>
              </a:rPr>
              <a:t>n</a:t>
            </a:r>
          </a:p>
        </p:txBody>
      </p:sp>
      <p:sp>
        <p:nvSpPr>
          <p:cNvPr id="103433" name="Text Box 9"/>
          <p:cNvSpPr txBox="1">
            <a:spLocks noChangeArrowheads="1"/>
          </p:cNvSpPr>
          <p:nvPr/>
        </p:nvSpPr>
        <p:spPr bwMode="auto">
          <a:xfrm>
            <a:off x="5819775" y="3043238"/>
            <a:ext cx="1022350" cy="396875"/>
          </a:xfrm>
          <a:prstGeom prst="rect">
            <a:avLst/>
          </a:prstGeom>
          <a:noFill/>
          <a:ln w="12700" cap="sq">
            <a:noFill/>
            <a:miter lim="800000"/>
            <a:headEnd type="none" w="sm" len="sm"/>
            <a:tailEnd type="none" w="sm" len="sm"/>
          </a:ln>
          <a:effectLst/>
        </p:spPr>
        <p:txBody>
          <a:bodyPr>
            <a:spAutoFit/>
          </a:bodyPr>
          <a:lstStyle/>
          <a:p>
            <a:r>
              <a:rPr lang="en-US" sz="2000">
                <a:solidFill>
                  <a:srgbClr val="FF5050"/>
                </a:solidFill>
              </a:rPr>
              <a:t>t=1</a:t>
            </a:r>
          </a:p>
        </p:txBody>
      </p:sp>
      <p:sp>
        <p:nvSpPr>
          <p:cNvPr id="103434" name="Text Box 10"/>
          <p:cNvSpPr txBox="1">
            <a:spLocks noChangeArrowheads="1"/>
          </p:cNvSpPr>
          <p:nvPr/>
        </p:nvSpPr>
        <p:spPr bwMode="auto">
          <a:xfrm>
            <a:off x="5915025" y="2395538"/>
            <a:ext cx="1022350" cy="396875"/>
          </a:xfrm>
          <a:prstGeom prst="rect">
            <a:avLst/>
          </a:prstGeom>
          <a:noFill/>
          <a:ln w="12700" cap="sq">
            <a:noFill/>
            <a:miter lim="800000"/>
            <a:headEnd type="none" w="sm" len="sm"/>
            <a:tailEnd type="none" w="sm" len="sm"/>
          </a:ln>
          <a:effectLst/>
        </p:spPr>
        <p:txBody>
          <a:bodyPr>
            <a:spAutoFit/>
          </a:bodyPr>
          <a:lstStyle/>
          <a:p>
            <a:r>
              <a:rPr lang="en-US" sz="2000">
                <a:solidFill>
                  <a:srgbClr val="FF5050"/>
                </a:solidFill>
              </a:rPr>
              <a:t>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descr="Rectangle: Click to edit Master text styles&#10;Second level&#10;Third level&#10;Fourth level&#10;Fifth level"/>
          <p:cNvSpPr>
            <a:spLocks noGrp="1" noChangeArrowheads="1"/>
          </p:cNvSpPr>
          <p:nvPr>
            <p:ph type="body" sz="half" idx="1"/>
          </p:nvPr>
        </p:nvSpPr>
        <p:spPr>
          <a:xfrm>
            <a:off x="514350" y="1504950"/>
            <a:ext cx="8362950" cy="4826000"/>
          </a:xfrm>
        </p:spPr>
        <p:txBody>
          <a:bodyPr/>
          <a:lstStyle/>
          <a:p>
            <a:pPr>
              <a:buFontTx/>
              <a:buChar char="•"/>
            </a:pPr>
            <a:r>
              <a:rPr lang="en-US" altLang="ja-JP" sz="2400">
                <a:ea typeface="MS PGothic" pitchFamily="34" charset="-128"/>
              </a:rPr>
              <a:t>In financial theory, if there is a choice between two mutually exclusive alternatives, the one yielding the higher NPV should be selected</a:t>
            </a:r>
          </a:p>
          <a:p>
            <a:pPr>
              <a:buFontTx/>
              <a:buChar char="•"/>
            </a:pPr>
            <a:r>
              <a:rPr lang="en-US" altLang="ja-JP" sz="2400">
                <a:ea typeface="MS PGothic" pitchFamily="34" charset="-128"/>
              </a:rPr>
              <a:t>The rate used to discount future cash flows to their present values is a key variable of this process  </a:t>
            </a:r>
          </a:p>
          <a:p>
            <a:pPr>
              <a:buFontTx/>
              <a:buChar char="•"/>
            </a:pPr>
            <a:r>
              <a:rPr lang="en-US" altLang="ja-JP" sz="2400">
                <a:ea typeface="MS PGothic" pitchFamily="34" charset="-128"/>
              </a:rPr>
              <a:t>Most firms have a well defined policy regarding their capital structure, so the  </a:t>
            </a:r>
            <a:r>
              <a:rPr lang="en-US" altLang="ja-JP" sz="2400">
                <a:ea typeface="MS PGothic" pitchFamily="34" charset="-128"/>
                <a:hlinkClick r:id="rId2" tooltip="Weighted average cost of capital"/>
              </a:rPr>
              <a:t>weighted average cost of capital</a:t>
            </a:r>
            <a:r>
              <a:rPr lang="en-US" altLang="ja-JP" sz="2400">
                <a:ea typeface="MS PGothic" pitchFamily="34" charset="-128"/>
              </a:rPr>
              <a:t> (after tax) is used as the discount rate </a:t>
            </a:r>
          </a:p>
          <a:p>
            <a:pPr>
              <a:buFontTx/>
              <a:buChar char="•"/>
            </a:pPr>
            <a:r>
              <a:rPr lang="en-US" altLang="ja-JP" sz="2400">
                <a:ea typeface="MS PGothic" pitchFamily="34" charset="-128"/>
              </a:rPr>
              <a:t>Another method is to use a variable discount rate with higher rates applied to cash flows occurring further along the time span, (reflecting the yield curve premium for long-term debt).</a:t>
            </a:r>
            <a:endParaRPr lang="en-US" sz="2400"/>
          </a:p>
        </p:txBody>
      </p:sp>
      <p:sp>
        <p:nvSpPr>
          <p:cNvPr id="104452" name="Rectangle 4"/>
          <p:cNvSpPr>
            <a:spLocks noChangeArrowheads="1"/>
          </p:cNvSpPr>
          <p:nvPr/>
        </p:nvSpPr>
        <p:spPr bwMode="auto">
          <a:xfrm>
            <a:off x="560388" y="542925"/>
            <a:ext cx="4911725" cy="71437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ctr" anchorCtr="1"/>
          <a:lstStyle/>
          <a:p>
            <a:r>
              <a:rPr lang="en-US" b="1">
                <a:solidFill>
                  <a:srgbClr val="FF5050"/>
                </a:solidFill>
              </a:rPr>
              <a:t>4.2.2 NPV  (cont…) </a:t>
            </a:r>
            <a:r>
              <a:rPr lang="en-US"/>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descr="Rectangle: Click to edit Master text styles&#10;Second level&#10;Third level&#10;Fourth level&#10;Fifth level"/>
          <p:cNvSpPr>
            <a:spLocks noGrp="1" noChangeArrowheads="1"/>
          </p:cNvSpPr>
          <p:nvPr>
            <p:ph type="body" idx="1"/>
          </p:nvPr>
        </p:nvSpPr>
        <p:spPr>
          <a:xfrm>
            <a:off x="838200" y="1619250"/>
            <a:ext cx="7772400" cy="4114800"/>
          </a:xfrm>
        </p:spPr>
        <p:txBody>
          <a:bodyPr/>
          <a:lstStyle/>
          <a:p>
            <a:pPr>
              <a:buFontTx/>
              <a:buChar char="•"/>
            </a:pPr>
            <a:r>
              <a:rPr lang="en-US" altLang="ja-JP" sz="2800">
                <a:ea typeface="MS PGothic" pitchFamily="34" charset="-128"/>
              </a:rPr>
              <a:t>It is appropriate to use higher discount rates to adjust for risk for riskier projects</a:t>
            </a:r>
          </a:p>
          <a:p>
            <a:pPr>
              <a:buFontTx/>
              <a:buChar char="•"/>
            </a:pPr>
            <a:r>
              <a:rPr lang="en-US" altLang="ja-JP" sz="2800">
                <a:ea typeface="MS PGothic" pitchFamily="34" charset="-128"/>
              </a:rPr>
              <a:t>If a project offers a high risk, the reqiured return on the project will also be high. </a:t>
            </a:r>
            <a:endParaRPr lang="en-US" sz="2800"/>
          </a:p>
        </p:txBody>
      </p:sp>
      <p:sp>
        <p:nvSpPr>
          <p:cNvPr id="108548" name="Rectangle 4"/>
          <p:cNvSpPr>
            <a:spLocks noChangeArrowheads="1"/>
          </p:cNvSpPr>
          <p:nvPr/>
        </p:nvSpPr>
        <p:spPr bwMode="auto">
          <a:xfrm>
            <a:off x="560388" y="695325"/>
            <a:ext cx="4911725" cy="71437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ctr" anchorCtr="1"/>
          <a:lstStyle/>
          <a:p>
            <a:r>
              <a:rPr lang="en-US" b="1">
                <a:solidFill>
                  <a:srgbClr val="FF5050"/>
                </a:solidFill>
              </a:rPr>
              <a:t>4.2.2 NPV  (cont…) </a:t>
            </a:r>
            <a:r>
              <a:rPr lang="en-US"/>
              <a:t> </a:t>
            </a:r>
          </a:p>
        </p:txBody>
      </p:sp>
      <p:grpSp>
        <p:nvGrpSpPr>
          <p:cNvPr id="108557" name="Group 13"/>
          <p:cNvGrpSpPr>
            <a:grpSpLocks/>
          </p:cNvGrpSpPr>
          <p:nvPr/>
        </p:nvGrpSpPr>
        <p:grpSpPr bwMode="auto">
          <a:xfrm>
            <a:off x="676275" y="1993900"/>
            <a:ext cx="8239125" cy="4864100"/>
            <a:chOff x="426" y="1218"/>
            <a:chExt cx="5190" cy="3064"/>
          </a:xfrm>
        </p:grpSpPr>
        <p:sp>
          <p:nvSpPr>
            <p:cNvPr id="108551" name="Line 7"/>
            <p:cNvSpPr>
              <a:spLocks noChangeShapeType="1"/>
            </p:cNvSpPr>
            <p:nvPr/>
          </p:nvSpPr>
          <p:spPr bwMode="auto">
            <a:xfrm flipV="1">
              <a:off x="816" y="2532"/>
              <a:ext cx="2688" cy="912"/>
            </a:xfrm>
            <a:prstGeom prst="line">
              <a:avLst/>
            </a:prstGeom>
            <a:noFill/>
            <a:ln w="38100" cap="sq">
              <a:solidFill>
                <a:srgbClr val="0000CC"/>
              </a:solidFill>
              <a:miter lim="800000"/>
              <a:headEnd type="none" w="sm" len="sm"/>
              <a:tailEnd type="none" w="sm" len="sm"/>
            </a:ln>
            <a:effectLst/>
          </p:spPr>
          <p:txBody>
            <a:bodyPr wrap="none"/>
            <a:lstStyle/>
            <a:p>
              <a:endParaRPr lang="en-US"/>
            </a:p>
          </p:txBody>
        </p:sp>
        <p:sp>
          <p:nvSpPr>
            <p:cNvPr id="108552" name="Line 8"/>
            <p:cNvSpPr>
              <a:spLocks noChangeShapeType="1"/>
            </p:cNvSpPr>
            <p:nvPr/>
          </p:nvSpPr>
          <p:spPr bwMode="auto">
            <a:xfrm>
              <a:off x="780" y="4044"/>
              <a:ext cx="3648" cy="0"/>
            </a:xfrm>
            <a:prstGeom prst="line">
              <a:avLst/>
            </a:prstGeom>
            <a:noFill/>
            <a:ln w="28575" cap="sq">
              <a:solidFill>
                <a:srgbClr val="FF5050"/>
              </a:solidFill>
              <a:miter lim="800000"/>
              <a:headEnd type="none" w="sm" len="sm"/>
              <a:tailEnd type="triangle" w="sm" len="sm"/>
            </a:ln>
            <a:effectLst/>
          </p:spPr>
          <p:txBody>
            <a:bodyPr wrap="none"/>
            <a:lstStyle/>
            <a:p>
              <a:endParaRPr lang="en-US"/>
            </a:p>
          </p:txBody>
        </p:sp>
        <p:sp>
          <p:nvSpPr>
            <p:cNvPr id="108553" name="Line 9"/>
            <p:cNvSpPr>
              <a:spLocks noChangeShapeType="1"/>
            </p:cNvSpPr>
            <p:nvPr/>
          </p:nvSpPr>
          <p:spPr bwMode="auto">
            <a:xfrm flipV="1">
              <a:off x="768" y="2316"/>
              <a:ext cx="0" cy="1716"/>
            </a:xfrm>
            <a:prstGeom prst="line">
              <a:avLst/>
            </a:prstGeom>
            <a:noFill/>
            <a:ln w="28575" cap="sq">
              <a:solidFill>
                <a:srgbClr val="FF5050"/>
              </a:solidFill>
              <a:miter lim="800000"/>
              <a:headEnd type="none" w="sm" len="sm"/>
              <a:tailEnd type="triangle" w="sm" len="sm"/>
            </a:ln>
            <a:effectLst/>
          </p:spPr>
          <p:txBody>
            <a:bodyPr wrap="none"/>
            <a:lstStyle/>
            <a:p>
              <a:endParaRPr lang="en-US"/>
            </a:p>
          </p:txBody>
        </p:sp>
        <p:sp>
          <p:nvSpPr>
            <p:cNvPr id="108554" name="Text Box 10"/>
            <p:cNvSpPr txBox="1">
              <a:spLocks noChangeArrowheads="1"/>
            </p:cNvSpPr>
            <p:nvPr/>
          </p:nvSpPr>
          <p:spPr bwMode="auto">
            <a:xfrm rot="-1128256">
              <a:off x="2687" y="2426"/>
              <a:ext cx="2388" cy="250"/>
            </a:xfrm>
            <a:prstGeom prst="rect">
              <a:avLst/>
            </a:prstGeom>
            <a:noFill/>
            <a:ln w="12700" cap="sq">
              <a:noFill/>
              <a:miter lim="800000"/>
              <a:headEnd type="none" w="sm" len="sm"/>
              <a:tailEnd type="none" w="sm" len="sm"/>
            </a:ln>
            <a:effectLst/>
          </p:spPr>
          <p:txBody>
            <a:bodyPr>
              <a:spAutoFit/>
            </a:bodyPr>
            <a:lstStyle/>
            <a:p>
              <a:pPr>
                <a:spcBef>
                  <a:spcPct val="50000"/>
                </a:spcBef>
              </a:pPr>
              <a:r>
                <a:rPr lang="en-US" sz="2000" b="1" i="1">
                  <a:solidFill>
                    <a:srgbClr val="0000CC"/>
                  </a:solidFill>
                </a:rPr>
                <a:t>Business Risk</a:t>
              </a:r>
            </a:p>
          </p:txBody>
        </p:sp>
        <p:sp>
          <p:nvSpPr>
            <p:cNvPr id="108555" name="Text Box 11"/>
            <p:cNvSpPr txBox="1">
              <a:spLocks noChangeArrowheads="1"/>
            </p:cNvSpPr>
            <p:nvPr/>
          </p:nvSpPr>
          <p:spPr bwMode="auto">
            <a:xfrm>
              <a:off x="3228" y="4032"/>
              <a:ext cx="2388" cy="250"/>
            </a:xfrm>
            <a:prstGeom prst="rect">
              <a:avLst/>
            </a:prstGeom>
            <a:noFill/>
            <a:ln w="12700" cap="sq">
              <a:noFill/>
              <a:miter lim="800000"/>
              <a:headEnd type="none" w="sm" len="sm"/>
              <a:tailEnd type="none" w="sm" len="sm"/>
            </a:ln>
            <a:effectLst/>
          </p:spPr>
          <p:txBody>
            <a:bodyPr>
              <a:spAutoFit/>
            </a:bodyPr>
            <a:lstStyle/>
            <a:p>
              <a:pPr>
                <a:spcBef>
                  <a:spcPct val="50000"/>
                </a:spcBef>
              </a:pPr>
              <a:r>
                <a:rPr lang="en-US" sz="2000" b="1" i="1">
                  <a:solidFill>
                    <a:srgbClr val="0000CC"/>
                  </a:solidFill>
                </a:rPr>
                <a:t>Degree of Risk</a:t>
              </a:r>
            </a:p>
          </p:txBody>
        </p:sp>
        <p:sp>
          <p:nvSpPr>
            <p:cNvPr id="108556" name="Text Box 12"/>
            <p:cNvSpPr txBox="1">
              <a:spLocks noChangeArrowheads="1"/>
            </p:cNvSpPr>
            <p:nvPr/>
          </p:nvSpPr>
          <p:spPr bwMode="auto">
            <a:xfrm rot="16200000">
              <a:off x="-624" y="2268"/>
              <a:ext cx="2388" cy="288"/>
            </a:xfrm>
            <a:prstGeom prst="rect">
              <a:avLst/>
            </a:prstGeom>
            <a:noFill/>
            <a:ln w="12700" cap="sq">
              <a:noFill/>
              <a:miter lim="800000"/>
              <a:headEnd type="none" w="sm" len="sm"/>
              <a:tailEnd type="none" w="sm" len="sm"/>
            </a:ln>
            <a:effectLst/>
          </p:spPr>
          <p:txBody>
            <a:bodyPr>
              <a:spAutoFit/>
            </a:bodyPr>
            <a:lstStyle/>
            <a:p>
              <a:pPr>
                <a:spcBef>
                  <a:spcPct val="50000"/>
                </a:spcBef>
              </a:pPr>
              <a:r>
                <a:rPr lang="en-US" sz="2000" b="1" i="1">
                  <a:solidFill>
                    <a:srgbClr val="0000CC"/>
                  </a:solidFill>
                </a:rPr>
                <a:t>Expected Return</a:t>
              </a:r>
              <a:r>
                <a:rPr lang="en-US" sz="2400">
                  <a:solidFill>
                    <a:srgbClr val="0000CC"/>
                  </a:solidFill>
                </a:rPr>
                <a:t> </a:t>
              </a: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descr="Rectangle: Click to edit Master text styles&#10;Second level&#10;Third level&#10;Fourth level&#10;Fifth level"/>
          <p:cNvSpPr>
            <a:spLocks noGrp="1" noChangeArrowheads="1"/>
          </p:cNvSpPr>
          <p:nvPr>
            <p:ph type="body" idx="1"/>
          </p:nvPr>
        </p:nvSpPr>
        <p:spPr>
          <a:xfrm>
            <a:off x="838200" y="1619250"/>
            <a:ext cx="7772400" cy="2749550"/>
          </a:xfrm>
        </p:spPr>
        <p:txBody>
          <a:bodyPr/>
          <a:lstStyle/>
          <a:p>
            <a:pPr marL="647700" lvl="1" indent="-533400">
              <a:buFontTx/>
              <a:buChar char="•"/>
              <a:tabLst>
                <a:tab pos="465138" algn="l"/>
              </a:tabLst>
            </a:pPr>
            <a:r>
              <a:rPr lang="en-US" altLang="ja-JP" b="1">
                <a:solidFill>
                  <a:srgbClr val="0000CC"/>
                </a:solidFill>
                <a:ea typeface="MS PGothic" pitchFamily="34" charset="-128"/>
              </a:rPr>
              <a:t>Procedure for analysis using NPV</a:t>
            </a:r>
          </a:p>
          <a:p>
            <a:pPr marL="609600" indent="-609600">
              <a:buFontTx/>
              <a:buAutoNum type="arabicPeriod"/>
              <a:tabLst>
                <a:tab pos="465138" algn="l"/>
              </a:tabLst>
            </a:pPr>
            <a:r>
              <a:rPr lang="en-US" altLang="ja-JP" sz="2600">
                <a:ea typeface="MS PGothic" pitchFamily="34" charset="-128"/>
              </a:rPr>
              <a:t>Find the present value of each cash flow, including both inflows and outflows, discounted at the projects cost of capital</a:t>
            </a:r>
          </a:p>
          <a:p>
            <a:pPr marL="609600" indent="-609600">
              <a:buFontTx/>
              <a:buAutoNum type="arabicPeriod"/>
              <a:tabLst>
                <a:tab pos="465138" algn="l"/>
              </a:tabLst>
            </a:pPr>
            <a:r>
              <a:rPr lang="en-US" sz="2600"/>
              <a:t>Sum this discounted cash flows: NPV</a:t>
            </a:r>
          </a:p>
          <a:p>
            <a:pPr marL="609600" indent="-609600">
              <a:buFontTx/>
              <a:buAutoNum type="arabicPeriod"/>
              <a:tabLst>
                <a:tab pos="465138" algn="l"/>
              </a:tabLst>
            </a:pPr>
            <a:r>
              <a:rPr lang="en-US" sz="2600"/>
              <a:t>Evaluate based on the value of 2 above </a:t>
            </a:r>
          </a:p>
        </p:txBody>
      </p:sp>
      <p:sp>
        <p:nvSpPr>
          <p:cNvPr id="120835" name="Rectangle 3"/>
          <p:cNvSpPr>
            <a:spLocks noChangeArrowheads="1"/>
          </p:cNvSpPr>
          <p:nvPr/>
        </p:nvSpPr>
        <p:spPr bwMode="auto">
          <a:xfrm>
            <a:off x="560388" y="695325"/>
            <a:ext cx="4911725" cy="71437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ctr" anchorCtr="1"/>
          <a:lstStyle/>
          <a:p>
            <a:r>
              <a:rPr lang="en-US" b="1">
                <a:solidFill>
                  <a:srgbClr val="FF5050"/>
                </a:solidFill>
              </a:rPr>
              <a:t>4.2.2 NPV  (cont…) </a:t>
            </a:r>
            <a:r>
              <a:rPr lang="en-US"/>
              <a:t> </a:t>
            </a:r>
          </a:p>
        </p:txBody>
      </p:sp>
      <p:grpSp>
        <p:nvGrpSpPr>
          <p:cNvPr id="120862" name="Group 30"/>
          <p:cNvGrpSpPr>
            <a:grpSpLocks/>
          </p:cNvGrpSpPr>
          <p:nvPr/>
        </p:nvGrpSpPr>
        <p:grpSpPr bwMode="auto">
          <a:xfrm>
            <a:off x="1743075" y="4395788"/>
            <a:ext cx="5688013" cy="1930400"/>
            <a:chOff x="1528" y="2985"/>
            <a:chExt cx="3583" cy="1216"/>
          </a:xfrm>
        </p:grpSpPr>
        <p:grpSp>
          <p:nvGrpSpPr>
            <p:cNvPr id="120861" name="Group 29"/>
            <p:cNvGrpSpPr>
              <a:grpSpLocks/>
            </p:cNvGrpSpPr>
            <p:nvPr/>
          </p:nvGrpSpPr>
          <p:grpSpPr bwMode="auto">
            <a:xfrm>
              <a:off x="1851" y="2985"/>
              <a:ext cx="3260" cy="1074"/>
              <a:chOff x="1851" y="2985"/>
              <a:chExt cx="3260" cy="1074"/>
            </a:xfrm>
          </p:grpSpPr>
          <p:grpSp>
            <p:nvGrpSpPr>
              <p:cNvPr id="120844" name="Group 12"/>
              <p:cNvGrpSpPr>
                <a:grpSpLocks/>
              </p:cNvGrpSpPr>
              <p:nvPr/>
            </p:nvGrpSpPr>
            <p:grpSpPr bwMode="auto">
              <a:xfrm>
                <a:off x="1851" y="2985"/>
                <a:ext cx="3260" cy="641"/>
                <a:chOff x="9495" y="3195"/>
                <a:chExt cx="4905" cy="1290"/>
              </a:xfrm>
            </p:grpSpPr>
            <p:sp>
              <p:nvSpPr>
                <p:cNvPr id="120845" name="Line 13"/>
                <p:cNvSpPr>
                  <a:spLocks noChangeShapeType="1"/>
                </p:cNvSpPr>
                <p:nvPr/>
              </p:nvSpPr>
              <p:spPr bwMode="auto">
                <a:xfrm>
                  <a:off x="10155" y="3690"/>
                  <a:ext cx="0" cy="315"/>
                </a:xfrm>
                <a:prstGeom prst="line">
                  <a:avLst/>
                </a:prstGeom>
                <a:noFill/>
                <a:ln w="19050">
                  <a:solidFill>
                    <a:srgbClr val="000000"/>
                  </a:solidFill>
                  <a:round/>
                  <a:headEnd/>
                  <a:tailEnd/>
                </a:ln>
              </p:spPr>
              <p:txBody>
                <a:bodyPr/>
                <a:lstStyle/>
                <a:p>
                  <a:endParaRPr lang="en-US"/>
                </a:p>
              </p:txBody>
            </p:sp>
            <p:sp>
              <p:nvSpPr>
                <p:cNvPr id="120846" name="Line 14"/>
                <p:cNvSpPr>
                  <a:spLocks noChangeShapeType="1"/>
                </p:cNvSpPr>
                <p:nvPr/>
              </p:nvSpPr>
              <p:spPr bwMode="auto">
                <a:xfrm>
                  <a:off x="11415" y="3690"/>
                  <a:ext cx="0" cy="315"/>
                </a:xfrm>
                <a:prstGeom prst="line">
                  <a:avLst/>
                </a:prstGeom>
                <a:noFill/>
                <a:ln w="19050">
                  <a:solidFill>
                    <a:srgbClr val="000000"/>
                  </a:solidFill>
                  <a:round/>
                  <a:headEnd/>
                  <a:tailEnd/>
                </a:ln>
              </p:spPr>
              <p:txBody>
                <a:bodyPr/>
                <a:lstStyle/>
                <a:p>
                  <a:endParaRPr lang="en-US"/>
                </a:p>
              </p:txBody>
            </p:sp>
            <p:sp>
              <p:nvSpPr>
                <p:cNvPr id="120847" name="Line 15"/>
                <p:cNvSpPr>
                  <a:spLocks noChangeShapeType="1"/>
                </p:cNvSpPr>
                <p:nvPr/>
              </p:nvSpPr>
              <p:spPr bwMode="auto">
                <a:xfrm>
                  <a:off x="12675" y="3690"/>
                  <a:ext cx="0" cy="315"/>
                </a:xfrm>
                <a:prstGeom prst="line">
                  <a:avLst/>
                </a:prstGeom>
                <a:noFill/>
                <a:ln w="19050">
                  <a:solidFill>
                    <a:srgbClr val="000000"/>
                  </a:solidFill>
                  <a:round/>
                  <a:headEnd/>
                  <a:tailEnd/>
                </a:ln>
              </p:spPr>
              <p:txBody>
                <a:bodyPr/>
                <a:lstStyle/>
                <a:p>
                  <a:endParaRPr lang="en-US"/>
                </a:p>
              </p:txBody>
            </p:sp>
            <p:sp>
              <p:nvSpPr>
                <p:cNvPr id="120848" name="Line 16"/>
                <p:cNvSpPr>
                  <a:spLocks noChangeShapeType="1"/>
                </p:cNvSpPr>
                <p:nvPr/>
              </p:nvSpPr>
              <p:spPr bwMode="auto">
                <a:xfrm>
                  <a:off x="13935" y="3690"/>
                  <a:ext cx="0" cy="315"/>
                </a:xfrm>
                <a:prstGeom prst="line">
                  <a:avLst/>
                </a:prstGeom>
                <a:noFill/>
                <a:ln w="19050">
                  <a:solidFill>
                    <a:srgbClr val="000000"/>
                  </a:solidFill>
                  <a:round/>
                  <a:headEnd/>
                  <a:tailEnd/>
                </a:ln>
              </p:spPr>
              <p:txBody>
                <a:bodyPr/>
                <a:lstStyle/>
                <a:p>
                  <a:endParaRPr lang="en-US"/>
                </a:p>
              </p:txBody>
            </p:sp>
            <p:sp>
              <p:nvSpPr>
                <p:cNvPr id="120849" name="Line 17"/>
                <p:cNvSpPr>
                  <a:spLocks noChangeShapeType="1"/>
                </p:cNvSpPr>
                <p:nvPr/>
              </p:nvSpPr>
              <p:spPr bwMode="auto">
                <a:xfrm>
                  <a:off x="10155" y="3825"/>
                  <a:ext cx="3765" cy="0"/>
                </a:xfrm>
                <a:prstGeom prst="line">
                  <a:avLst/>
                </a:prstGeom>
                <a:noFill/>
                <a:ln w="19050">
                  <a:solidFill>
                    <a:srgbClr val="000000"/>
                  </a:solidFill>
                  <a:round/>
                  <a:headEnd/>
                  <a:tailEnd/>
                </a:ln>
              </p:spPr>
              <p:txBody>
                <a:bodyPr/>
                <a:lstStyle/>
                <a:p>
                  <a:endParaRPr lang="en-US"/>
                </a:p>
              </p:txBody>
            </p:sp>
            <p:sp>
              <p:nvSpPr>
                <p:cNvPr id="120850" name="Text Box 18"/>
                <p:cNvSpPr txBox="1">
                  <a:spLocks noChangeArrowheads="1"/>
                </p:cNvSpPr>
                <p:nvPr/>
              </p:nvSpPr>
              <p:spPr bwMode="auto">
                <a:xfrm>
                  <a:off x="9930" y="3195"/>
                  <a:ext cx="4455" cy="465"/>
                </a:xfrm>
                <a:prstGeom prst="rect">
                  <a:avLst/>
                </a:prstGeom>
                <a:noFill/>
                <a:ln w="9525">
                  <a:noFill/>
                  <a:miter lim="800000"/>
                  <a:headEnd/>
                  <a:tailEnd/>
                </a:ln>
              </p:spPr>
              <p:txBody>
                <a:bodyPr/>
                <a:lstStyle/>
                <a:p>
                  <a:r>
                    <a:rPr lang="en-US" sz="1600" b="1"/>
                    <a:t>0                     1                    2                    3</a:t>
                  </a:r>
                </a:p>
              </p:txBody>
            </p:sp>
            <p:sp>
              <p:nvSpPr>
                <p:cNvPr id="120851" name="Text Box 19"/>
                <p:cNvSpPr txBox="1">
                  <a:spLocks noChangeArrowheads="1"/>
                </p:cNvSpPr>
                <p:nvPr/>
              </p:nvSpPr>
              <p:spPr bwMode="auto">
                <a:xfrm>
                  <a:off x="9495" y="4020"/>
                  <a:ext cx="4905" cy="465"/>
                </a:xfrm>
                <a:prstGeom prst="rect">
                  <a:avLst/>
                </a:prstGeom>
                <a:noFill/>
                <a:ln w="9525">
                  <a:noFill/>
                  <a:miter lim="800000"/>
                  <a:headEnd/>
                  <a:tailEnd/>
                </a:ln>
              </p:spPr>
              <p:txBody>
                <a:bodyPr/>
                <a:lstStyle/>
                <a:p>
                  <a:r>
                    <a:rPr lang="en-US" sz="1800" b="1">
                      <a:sym typeface="Symbol" pitchFamily="18" charset="2"/>
                    </a:rPr>
                    <a:t></a:t>
                  </a:r>
                  <a:r>
                    <a:rPr lang="en-US" sz="1800" b="1"/>
                    <a:t>100.00            10                 60               80</a:t>
                  </a:r>
                </a:p>
              </p:txBody>
            </p:sp>
          </p:grpSp>
          <p:sp>
            <p:nvSpPr>
              <p:cNvPr id="120852" name="Line 20"/>
              <p:cNvSpPr>
                <a:spLocks noChangeShapeType="1"/>
              </p:cNvSpPr>
              <p:nvPr/>
            </p:nvSpPr>
            <p:spPr bwMode="auto">
              <a:xfrm>
                <a:off x="3117" y="3597"/>
                <a:ext cx="0" cy="134"/>
              </a:xfrm>
              <a:prstGeom prst="line">
                <a:avLst/>
              </a:prstGeom>
              <a:noFill/>
              <a:ln w="19050">
                <a:solidFill>
                  <a:srgbClr val="000000"/>
                </a:solidFill>
                <a:round/>
                <a:headEnd/>
                <a:tailEnd/>
              </a:ln>
            </p:spPr>
            <p:txBody>
              <a:bodyPr/>
              <a:lstStyle/>
              <a:p>
                <a:endParaRPr lang="en-US"/>
              </a:p>
            </p:txBody>
          </p:sp>
          <p:sp>
            <p:nvSpPr>
              <p:cNvPr id="120853" name="Line 21"/>
              <p:cNvSpPr>
                <a:spLocks noChangeShapeType="1"/>
              </p:cNvSpPr>
              <p:nvPr/>
            </p:nvSpPr>
            <p:spPr bwMode="auto">
              <a:xfrm>
                <a:off x="2326" y="3731"/>
                <a:ext cx="791" cy="0"/>
              </a:xfrm>
              <a:prstGeom prst="line">
                <a:avLst/>
              </a:prstGeom>
              <a:noFill/>
              <a:ln w="19050">
                <a:solidFill>
                  <a:srgbClr val="000000"/>
                </a:solidFill>
                <a:round/>
                <a:headEnd type="arrow" w="med" len="med"/>
                <a:tailEnd/>
              </a:ln>
            </p:spPr>
            <p:txBody>
              <a:bodyPr/>
              <a:lstStyle/>
              <a:p>
                <a:endParaRPr lang="en-US"/>
              </a:p>
            </p:txBody>
          </p:sp>
          <p:sp>
            <p:nvSpPr>
              <p:cNvPr id="120854" name="Line 22"/>
              <p:cNvSpPr>
                <a:spLocks noChangeShapeType="1"/>
              </p:cNvSpPr>
              <p:nvPr/>
            </p:nvSpPr>
            <p:spPr bwMode="auto">
              <a:xfrm>
                <a:off x="2335" y="3902"/>
                <a:ext cx="1620" cy="0"/>
              </a:xfrm>
              <a:prstGeom prst="line">
                <a:avLst/>
              </a:prstGeom>
              <a:noFill/>
              <a:ln w="19050">
                <a:solidFill>
                  <a:srgbClr val="000000"/>
                </a:solidFill>
                <a:round/>
                <a:headEnd type="arrow" w="med" len="med"/>
                <a:tailEnd/>
              </a:ln>
            </p:spPr>
            <p:txBody>
              <a:bodyPr/>
              <a:lstStyle/>
              <a:p>
                <a:endParaRPr lang="en-US"/>
              </a:p>
            </p:txBody>
          </p:sp>
          <p:sp>
            <p:nvSpPr>
              <p:cNvPr id="120855" name="Line 23"/>
              <p:cNvSpPr>
                <a:spLocks noChangeShapeType="1"/>
              </p:cNvSpPr>
              <p:nvPr/>
            </p:nvSpPr>
            <p:spPr bwMode="auto">
              <a:xfrm flipV="1">
                <a:off x="2354" y="4044"/>
                <a:ext cx="2447" cy="9"/>
              </a:xfrm>
              <a:prstGeom prst="line">
                <a:avLst/>
              </a:prstGeom>
              <a:noFill/>
              <a:ln w="19050">
                <a:solidFill>
                  <a:srgbClr val="000000"/>
                </a:solidFill>
                <a:round/>
                <a:headEnd type="arrow" w="med" len="med"/>
                <a:tailEnd/>
              </a:ln>
            </p:spPr>
            <p:txBody>
              <a:bodyPr/>
              <a:lstStyle/>
              <a:p>
                <a:endParaRPr lang="en-US"/>
              </a:p>
            </p:txBody>
          </p:sp>
          <p:sp>
            <p:nvSpPr>
              <p:cNvPr id="120856" name="Line 24"/>
              <p:cNvSpPr>
                <a:spLocks noChangeShapeType="1"/>
              </p:cNvSpPr>
              <p:nvPr/>
            </p:nvSpPr>
            <p:spPr bwMode="auto">
              <a:xfrm>
                <a:off x="3965" y="3574"/>
                <a:ext cx="0" cy="336"/>
              </a:xfrm>
              <a:prstGeom prst="line">
                <a:avLst/>
              </a:prstGeom>
              <a:noFill/>
              <a:ln w="19050">
                <a:solidFill>
                  <a:srgbClr val="000000"/>
                </a:solidFill>
                <a:round/>
                <a:headEnd/>
                <a:tailEnd/>
              </a:ln>
            </p:spPr>
            <p:txBody>
              <a:bodyPr/>
              <a:lstStyle/>
              <a:p>
                <a:endParaRPr lang="en-US"/>
              </a:p>
            </p:txBody>
          </p:sp>
          <p:sp>
            <p:nvSpPr>
              <p:cNvPr id="120857" name="Line 25"/>
              <p:cNvSpPr>
                <a:spLocks noChangeShapeType="1"/>
              </p:cNvSpPr>
              <p:nvPr/>
            </p:nvSpPr>
            <p:spPr bwMode="auto">
              <a:xfrm>
                <a:off x="4802" y="3582"/>
                <a:ext cx="0" cy="477"/>
              </a:xfrm>
              <a:prstGeom prst="line">
                <a:avLst/>
              </a:prstGeom>
              <a:noFill/>
              <a:ln w="19050">
                <a:solidFill>
                  <a:srgbClr val="000000"/>
                </a:solidFill>
                <a:round/>
                <a:headEnd/>
                <a:tailEnd/>
              </a:ln>
            </p:spPr>
            <p:txBody>
              <a:bodyPr/>
              <a:lstStyle/>
              <a:p>
                <a:endParaRPr lang="en-US"/>
              </a:p>
            </p:txBody>
          </p:sp>
        </p:grpSp>
        <p:sp>
          <p:nvSpPr>
            <p:cNvPr id="120859" name="Rectangle 27"/>
            <p:cNvSpPr>
              <a:spLocks noChangeArrowheads="1"/>
            </p:cNvSpPr>
            <p:nvPr/>
          </p:nvSpPr>
          <p:spPr bwMode="auto">
            <a:xfrm>
              <a:off x="1528" y="3624"/>
              <a:ext cx="1169" cy="577"/>
            </a:xfrm>
            <a:prstGeom prst="rect">
              <a:avLst/>
            </a:prstGeom>
            <a:noFill/>
            <a:ln w="12700" cap="sq">
              <a:noFill/>
              <a:miter lim="800000"/>
              <a:headEnd type="none" w="sm" len="sm"/>
              <a:tailEnd type="none" w="sm" len="sm"/>
            </a:ln>
            <a:effectLst/>
          </p:spPr>
          <p:txBody>
            <a:bodyPr anchor="ctr">
              <a:spAutoFit/>
            </a:bodyPr>
            <a:lstStyle/>
            <a:p>
              <a:pPr algn="ctr">
                <a:tabLst>
                  <a:tab pos="228600" algn="l"/>
                  <a:tab pos="1771650" algn="r"/>
                </a:tabLst>
              </a:pPr>
              <a:r>
                <a:rPr lang="en-US" sz="1800" b="1">
                  <a:solidFill>
                    <a:srgbClr val="0000CC"/>
                  </a:solidFill>
                </a:rPr>
                <a:t>9.09</a:t>
              </a:r>
            </a:p>
            <a:p>
              <a:pPr algn="ctr">
                <a:tabLst>
                  <a:tab pos="228600" algn="l"/>
                  <a:tab pos="1771650" algn="r"/>
                </a:tabLst>
              </a:pPr>
              <a:r>
                <a:rPr lang="en-US" sz="1800" b="1">
                  <a:solidFill>
                    <a:srgbClr val="0000CC"/>
                  </a:solidFill>
                </a:rPr>
                <a:t>49.59</a:t>
              </a:r>
            </a:p>
            <a:p>
              <a:pPr algn="ctr">
                <a:tabLst>
                  <a:tab pos="228600" algn="l"/>
                  <a:tab pos="1771650" algn="r"/>
                </a:tabLst>
              </a:pPr>
              <a:r>
                <a:rPr lang="en-US" sz="1800" b="1" u="sng">
                  <a:solidFill>
                    <a:srgbClr val="0000CC"/>
                  </a:solidFill>
                </a:rPr>
                <a:t> 60.11</a:t>
              </a:r>
            </a:p>
          </p:txBody>
        </p:sp>
      </p:grpSp>
      <p:sp>
        <p:nvSpPr>
          <p:cNvPr id="120860" name="Rectangle 28"/>
          <p:cNvSpPr>
            <a:spLocks noChangeArrowheads="1"/>
          </p:cNvSpPr>
          <p:nvPr/>
        </p:nvSpPr>
        <p:spPr bwMode="auto">
          <a:xfrm>
            <a:off x="1377950" y="6276975"/>
            <a:ext cx="1855788" cy="366713"/>
          </a:xfrm>
          <a:prstGeom prst="rect">
            <a:avLst/>
          </a:prstGeom>
          <a:noFill/>
          <a:ln w="12700" cap="sq">
            <a:noFill/>
            <a:miter lim="800000"/>
            <a:headEnd type="none" w="sm" len="sm"/>
            <a:tailEnd type="none" w="sm" len="sm"/>
          </a:ln>
          <a:effectLst/>
        </p:spPr>
        <p:txBody>
          <a:bodyPr anchor="ctr">
            <a:spAutoFit/>
          </a:bodyPr>
          <a:lstStyle/>
          <a:p>
            <a:pPr algn="ctr">
              <a:tabLst>
                <a:tab pos="228600" algn="l"/>
                <a:tab pos="1771650" algn="r"/>
              </a:tabLst>
            </a:pPr>
            <a:r>
              <a:rPr lang="en-US" sz="1800" b="1">
                <a:solidFill>
                  <a:srgbClr val="FF5050"/>
                </a:solidFill>
              </a:rPr>
              <a:t>NPV = 18.79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0834">
                                            <p:txEl>
                                              <p:pRg st="1" end="1"/>
                                            </p:txEl>
                                          </p:spTgt>
                                        </p:tgtEl>
                                        <p:attrNameLst>
                                          <p:attrName>style.visibility</p:attrName>
                                        </p:attrNameLst>
                                      </p:cBhvr>
                                      <p:to>
                                        <p:strVal val="visible"/>
                                      </p:to>
                                    </p:set>
                                    <p:animEffect transition="in" filter="wipe(left)">
                                      <p:cBhvr>
                                        <p:cTn id="7" dur="500"/>
                                        <p:tgtEl>
                                          <p:spTgt spid="12083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20862"/>
                                        </p:tgtEl>
                                        <p:attrNameLst>
                                          <p:attrName>style.visibility</p:attrName>
                                        </p:attrNameLst>
                                      </p:cBhvr>
                                      <p:to>
                                        <p:strVal val="visible"/>
                                      </p:to>
                                    </p:set>
                                    <p:animEffect transition="in" filter="wipe(right)">
                                      <p:cBhvr>
                                        <p:cTn id="12" dur="500"/>
                                        <p:tgtEl>
                                          <p:spTgt spid="12086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0834">
                                            <p:txEl>
                                              <p:pRg st="2" end="2"/>
                                            </p:txEl>
                                          </p:spTgt>
                                        </p:tgtEl>
                                        <p:attrNameLst>
                                          <p:attrName>style.visibility</p:attrName>
                                        </p:attrNameLst>
                                      </p:cBhvr>
                                      <p:to>
                                        <p:strVal val="visible"/>
                                      </p:to>
                                    </p:set>
                                    <p:animEffect transition="in" filter="wipe(left)">
                                      <p:cBhvr>
                                        <p:cTn id="17" dur="500"/>
                                        <p:tgtEl>
                                          <p:spTgt spid="120834">
                                            <p:txEl>
                                              <p:pRg st="2" end="2"/>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20860"/>
                                        </p:tgtEl>
                                        <p:attrNameLst>
                                          <p:attrName>style.visibility</p:attrName>
                                        </p:attrNameLst>
                                      </p:cBhvr>
                                      <p:to>
                                        <p:strVal val="visible"/>
                                      </p:to>
                                    </p:set>
                                    <p:animEffect transition="in" filter="wipe(down)">
                                      <p:cBhvr>
                                        <p:cTn id="20" dur="500"/>
                                        <p:tgtEl>
                                          <p:spTgt spid="12086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20834">
                                            <p:txEl>
                                              <p:pRg st="3" end="3"/>
                                            </p:txEl>
                                          </p:spTgt>
                                        </p:tgtEl>
                                        <p:attrNameLst>
                                          <p:attrName>style.visibility</p:attrName>
                                        </p:attrNameLst>
                                      </p:cBhvr>
                                      <p:to>
                                        <p:strVal val="visible"/>
                                      </p:to>
                                    </p:set>
                                    <p:animEffect transition="in" filter="wipe(down)">
                                      <p:cBhvr>
                                        <p:cTn id="25" dur="500"/>
                                        <p:tgtEl>
                                          <p:spTgt spid="12083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6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6533" name="Group 37"/>
          <p:cNvGraphicFramePr>
            <a:graphicFrameLocks noGrp="1"/>
          </p:cNvGraphicFramePr>
          <p:nvPr>
            <p:ph idx="1"/>
          </p:nvPr>
        </p:nvGraphicFramePr>
        <p:xfrm>
          <a:off x="723900" y="1684338"/>
          <a:ext cx="8096250" cy="5120640"/>
        </p:xfrm>
        <a:graphic>
          <a:graphicData uri="http://schemas.openxmlformats.org/drawingml/2006/table">
            <a:tbl>
              <a:tblPr/>
              <a:tblGrid>
                <a:gridCol w="1562100"/>
                <a:gridCol w="2071688"/>
                <a:gridCol w="4462462"/>
              </a:tblGrid>
              <a:tr h="4968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If… </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800" b="1" i="0" u="none" strike="noStrike" cap="none" normalizeH="0" baseline="0" smtClean="0">
                          <a:ln>
                            <a:noFill/>
                          </a:ln>
                          <a:solidFill>
                            <a:schemeClr val="tx1"/>
                          </a:solidFill>
                          <a:effectLst/>
                          <a:latin typeface="Tahoma" pitchFamily="34" charset="0"/>
                          <a:ea typeface="MS PGothic" pitchFamily="34" charset="-128"/>
                        </a:rPr>
                        <a:t>It means...</a:t>
                      </a:r>
                      <a:r>
                        <a:rPr kumimoji="0" lang="en-US" altLang="ja-JP" sz="2800" b="0" i="0" u="none" strike="noStrike" cap="none" normalizeH="0" baseline="0" smtClean="0">
                          <a:ln>
                            <a:noFill/>
                          </a:ln>
                          <a:solidFill>
                            <a:schemeClr val="tx1"/>
                          </a:solidFill>
                          <a:effectLst/>
                          <a:latin typeface="Tahoma" pitchFamily="34" charset="0"/>
                          <a:ea typeface="MS PGothic" pitchFamily="34" charset="-128"/>
                        </a:rPr>
                        <a:t> </a:t>
                      </a:r>
                      <a:endParaRPr kumimoji="0" lang="en-US" sz="28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800" b="1" i="0" u="none" strike="noStrike" cap="none" normalizeH="0" baseline="0" smtClean="0">
                          <a:ln>
                            <a:noFill/>
                          </a:ln>
                          <a:solidFill>
                            <a:schemeClr val="tx1"/>
                          </a:solidFill>
                          <a:effectLst/>
                          <a:latin typeface="Tahoma" pitchFamily="34" charset="0"/>
                          <a:ea typeface="MS PGothic" pitchFamily="34" charset="-128"/>
                        </a:rPr>
                        <a:t>Then...</a:t>
                      </a:r>
                      <a:r>
                        <a:rPr kumimoji="0" lang="en-US" altLang="ja-JP" sz="2800" b="0" i="0" u="none" strike="noStrike" cap="none" normalizeH="0" baseline="0" smtClean="0">
                          <a:ln>
                            <a:noFill/>
                          </a:ln>
                          <a:solidFill>
                            <a:schemeClr val="tx1"/>
                          </a:solidFill>
                          <a:effectLst/>
                          <a:latin typeface="Tahoma" pitchFamily="34" charset="0"/>
                          <a:ea typeface="MS PGothic" pitchFamily="34" charset="-128"/>
                        </a:rPr>
                        <a:t> </a:t>
                      </a:r>
                      <a:endParaRPr kumimoji="0" lang="en-US" sz="28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NPV &gt; 0</a:t>
                      </a:r>
                    </a:p>
                  </a:txBody>
                  <a:tcPr anchor="ct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000" b="0" i="0" u="none" strike="noStrike" cap="none" normalizeH="0" baseline="0" smtClean="0">
                          <a:ln>
                            <a:noFill/>
                          </a:ln>
                          <a:solidFill>
                            <a:schemeClr val="tx1"/>
                          </a:solidFill>
                          <a:effectLst/>
                          <a:latin typeface="Tahoma" pitchFamily="34" charset="0"/>
                          <a:ea typeface="MS PGothic" pitchFamily="34" charset="-128"/>
                        </a:rPr>
                        <a:t>the investment would add value to the firm</a:t>
                      </a:r>
                      <a:r>
                        <a:rPr kumimoji="0" lang="en-US" altLang="ja-JP" sz="2400" b="0" i="0" u="none" strike="noStrike" cap="none" normalizeH="0" baseline="0" smtClean="0">
                          <a:ln>
                            <a:noFill/>
                          </a:ln>
                          <a:solidFill>
                            <a:schemeClr val="tx1"/>
                          </a:solidFill>
                          <a:effectLst/>
                          <a:latin typeface="Tahoma" pitchFamily="34" charset="0"/>
                          <a:ea typeface="MS PGothic" pitchFamily="34" charset="-128"/>
                        </a:rPr>
                        <a:t> </a:t>
                      </a:r>
                      <a:endParaRPr kumimoji="0" lang="en-US"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000" b="0" i="0" u="none" strike="noStrike" cap="none" normalizeH="0" baseline="0" smtClean="0">
                          <a:ln>
                            <a:noFill/>
                          </a:ln>
                          <a:solidFill>
                            <a:schemeClr val="tx1"/>
                          </a:solidFill>
                          <a:effectLst/>
                          <a:latin typeface="Tahoma" pitchFamily="34" charset="0"/>
                          <a:ea typeface="MS PGothic" pitchFamily="34" charset="-128"/>
                        </a:rPr>
                        <a:t>The project may be accepted</a:t>
                      </a:r>
                      <a:r>
                        <a:rPr kumimoji="0" lang="en-US" altLang="ja-JP" sz="2400" b="0" i="0" u="none" strike="noStrike" cap="none" normalizeH="0" baseline="0" smtClean="0">
                          <a:ln>
                            <a:noFill/>
                          </a:ln>
                          <a:solidFill>
                            <a:schemeClr val="tx1"/>
                          </a:solidFill>
                          <a:effectLst/>
                          <a:latin typeface="Tahoma" pitchFamily="34" charset="0"/>
                          <a:ea typeface="MS PGothic" pitchFamily="34" charset="-128"/>
                        </a:rPr>
                        <a:t> </a:t>
                      </a:r>
                      <a:endParaRPr kumimoji="0" lang="en-US" sz="24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8556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NPV &lt; 0</a:t>
                      </a:r>
                    </a:p>
                  </a:txBody>
                  <a:tcPr anchor="ct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000" b="0" i="0" u="none" strike="noStrike" cap="none" normalizeH="0" baseline="0" smtClean="0">
                          <a:ln>
                            <a:noFill/>
                          </a:ln>
                          <a:solidFill>
                            <a:schemeClr val="tx1"/>
                          </a:solidFill>
                          <a:effectLst/>
                          <a:latin typeface="Tahoma" pitchFamily="34" charset="0"/>
                          <a:ea typeface="MS PGothic" pitchFamily="34" charset="-128"/>
                        </a:rPr>
                        <a:t>the investment would subtract value from the firm</a:t>
                      </a: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000" b="0" i="0" u="none" strike="noStrike" cap="none" normalizeH="0" baseline="0" smtClean="0">
                          <a:ln>
                            <a:noFill/>
                          </a:ln>
                          <a:solidFill>
                            <a:schemeClr val="tx1"/>
                          </a:solidFill>
                          <a:effectLst/>
                          <a:latin typeface="Tahoma" pitchFamily="34" charset="0"/>
                          <a:ea typeface="MS PGothic" pitchFamily="34" charset="-128"/>
                        </a:rPr>
                        <a:t>The project should be rejected </a:t>
                      </a: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14890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NPV = 0</a:t>
                      </a:r>
                    </a:p>
                  </a:txBody>
                  <a:tcPr anchor="ct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000" b="0" i="0" u="none" strike="noStrike" cap="none" normalizeH="0" baseline="0" smtClean="0">
                          <a:ln>
                            <a:noFill/>
                          </a:ln>
                          <a:solidFill>
                            <a:schemeClr val="tx1"/>
                          </a:solidFill>
                          <a:effectLst/>
                          <a:latin typeface="Tahoma" pitchFamily="34" charset="0"/>
                          <a:ea typeface="MS PGothic" pitchFamily="34" charset="-128"/>
                        </a:rPr>
                        <a:t>the investment would neither gain nor lose value for the firm </a:t>
                      </a:r>
                      <a:endParaRPr kumimoji="0" lang="en-US" sz="20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altLang="ja-JP" sz="2000" b="0" i="0" u="none" strike="noStrike" cap="none" normalizeH="0" baseline="0" smtClean="0">
                          <a:ln>
                            <a:noFill/>
                          </a:ln>
                          <a:solidFill>
                            <a:schemeClr val="tx1"/>
                          </a:solidFill>
                          <a:effectLst/>
                          <a:latin typeface="Tahoma" pitchFamily="34" charset="0"/>
                          <a:ea typeface="MS PGothic" pitchFamily="34" charset="-128"/>
                        </a:rPr>
                        <a:t>We should be indifferent in the decision whether to accept or reject the project. This project adds no monetary value. Decision should be based on other criteria, e.g. strategic positioning or other factors not explicitly included in the calculation. </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r>
            </a:tbl>
          </a:graphicData>
        </a:graphic>
      </p:graphicFrame>
      <p:sp>
        <p:nvSpPr>
          <p:cNvPr id="106534" name="Rectangle 38"/>
          <p:cNvSpPr>
            <a:spLocks noChangeArrowheads="1"/>
          </p:cNvSpPr>
          <p:nvPr/>
        </p:nvSpPr>
        <p:spPr bwMode="auto">
          <a:xfrm>
            <a:off x="560388" y="695325"/>
            <a:ext cx="4911725" cy="71437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ctr" anchorCtr="1"/>
          <a:lstStyle/>
          <a:p>
            <a:r>
              <a:rPr lang="en-US" b="1">
                <a:solidFill>
                  <a:srgbClr val="FF5050"/>
                </a:solidFill>
              </a:rPr>
              <a:t>4.2.2 NPV  (cont…) </a:t>
            </a:r>
            <a:r>
              <a:rPr lang="en-US"/>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descr="Rectangle: Click to edit Master text styles&#10;Second level&#10;Third level&#10;Fourth level&#10;Fifth level"/>
          <p:cNvSpPr>
            <a:spLocks noGrp="1" noChangeArrowheads="1"/>
          </p:cNvSpPr>
          <p:nvPr>
            <p:ph type="body" idx="1"/>
          </p:nvPr>
        </p:nvSpPr>
        <p:spPr>
          <a:xfrm>
            <a:off x="838200" y="1404938"/>
            <a:ext cx="7772400" cy="2517775"/>
          </a:xfrm>
        </p:spPr>
        <p:txBody>
          <a:bodyPr/>
          <a:lstStyle/>
          <a:p>
            <a:pPr>
              <a:buFontTx/>
              <a:buChar char="•"/>
            </a:pPr>
            <a:r>
              <a:rPr lang="en-US" altLang="ja-JP" sz="2800">
                <a:ea typeface="MS PGothic" pitchFamily="34" charset="-128"/>
              </a:rPr>
              <a:t>Is the discount rate that equates the present value of the project’s expected cash inflow’s to the present value of the project’s costs.</a:t>
            </a:r>
          </a:p>
          <a:p>
            <a:pPr>
              <a:buFontTx/>
              <a:buNone/>
            </a:pPr>
            <a:r>
              <a:rPr lang="en-US" altLang="ja-JP" sz="2800">
                <a:ea typeface="MS PGothic" pitchFamily="34" charset="-128"/>
              </a:rPr>
              <a:t>		PVinfows = PVinvestment costs</a:t>
            </a:r>
          </a:p>
          <a:p>
            <a:pPr>
              <a:buFontTx/>
              <a:buNone/>
            </a:pPr>
            <a:r>
              <a:rPr lang="en-US" altLang="ja-JP" sz="2800">
                <a:ea typeface="MS PGothic" pitchFamily="34" charset="-128"/>
              </a:rPr>
              <a:t>		IRR is a rate that brings NPV=0</a:t>
            </a:r>
          </a:p>
        </p:txBody>
      </p:sp>
      <p:sp>
        <p:nvSpPr>
          <p:cNvPr id="121859" name="Rectangle 3"/>
          <p:cNvSpPr>
            <a:spLocks noChangeArrowheads="1"/>
          </p:cNvSpPr>
          <p:nvPr/>
        </p:nvSpPr>
        <p:spPr bwMode="auto">
          <a:xfrm>
            <a:off x="560388" y="695325"/>
            <a:ext cx="7988300" cy="71437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ctr" anchorCtr="1"/>
          <a:lstStyle/>
          <a:p>
            <a:r>
              <a:rPr lang="en-US" b="1">
                <a:solidFill>
                  <a:srgbClr val="FF5050"/>
                </a:solidFill>
              </a:rPr>
              <a:t>4.2.3 Internal Rate of Return (IRR) </a:t>
            </a:r>
            <a:r>
              <a:rPr lang="en-US"/>
              <a:t> </a:t>
            </a:r>
          </a:p>
        </p:txBody>
      </p:sp>
      <p:grpSp>
        <p:nvGrpSpPr>
          <p:cNvPr id="121887" name="Group 31"/>
          <p:cNvGrpSpPr>
            <a:grpSpLocks/>
          </p:cNvGrpSpPr>
          <p:nvPr/>
        </p:nvGrpSpPr>
        <p:grpSpPr bwMode="auto">
          <a:xfrm>
            <a:off x="1230313" y="4062413"/>
            <a:ext cx="6053137" cy="2247900"/>
            <a:chOff x="775" y="2559"/>
            <a:chExt cx="3813" cy="1416"/>
          </a:xfrm>
        </p:grpSpPr>
        <p:grpSp>
          <p:nvGrpSpPr>
            <p:cNvPr id="121868" name="Group 12"/>
            <p:cNvGrpSpPr>
              <a:grpSpLocks/>
            </p:cNvGrpSpPr>
            <p:nvPr/>
          </p:nvGrpSpPr>
          <p:grpSpPr bwMode="auto">
            <a:xfrm>
              <a:off x="1328" y="2559"/>
              <a:ext cx="3260" cy="1074"/>
              <a:chOff x="1851" y="2985"/>
              <a:chExt cx="3260" cy="1074"/>
            </a:xfrm>
          </p:grpSpPr>
          <p:grpSp>
            <p:nvGrpSpPr>
              <p:cNvPr id="121869" name="Group 13"/>
              <p:cNvGrpSpPr>
                <a:grpSpLocks/>
              </p:cNvGrpSpPr>
              <p:nvPr/>
            </p:nvGrpSpPr>
            <p:grpSpPr bwMode="auto">
              <a:xfrm>
                <a:off x="1851" y="2985"/>
                <a:ext cx="3260" cy="641"/>
                <a:chOff x="9495" y="3195"/>
                <a:chExt cx="4905" cy="1290"/>
              </a:xfrm>
            </p:grpSpPr>
            <p:sp>
              <p:nvSpPr>
                <p:cNvPr id="121870" name="Line 14"/>
                <p:cNvSpPr>
                  <a:spLocks noChangeShapeType="1"/>
                </p:cNvSpPr>
                <p:nvPr/>
              </p:nvSpPr>
              <p:spPr bwMode="auto">
                <a:xfrm>
                  <a:off x="10155" y="3690"/>
                  <a:ext cx="0" cy="315"/>
                </a:xfrm>
                <a:prstGeom prst="line">
                  <a:avLst/>
                </a:prstGeom>
                <a:noFill/>
                <a:ln w="19050">
                  <a:solidFill>
                    <a:srgbClr val="000000"/>
                  </a:solidFill>
                  <a:round/>
                  <a:headEnd/>
                  <a:tailEnd/>
                </a:ln>
              </p:spPr>
              <p:txBody>
                <a:bodyPr/>
                <a:lstStyle/>
                <a:p>
                  <a:endParaRPr lang="en-US"/>
                </a:p>
              </p:txBody>
            </p:sp>
            <p:sp>
              <p:nvSpPr>
                <p:cNvPr id="121871" name="Line 15"/>
                <p:cNvSpPr>
                  <a:spLocks noChangeShapeType="1"/>
                </p:cNvSpPr>
                <p:nvPr/>
              </p:nvSpPr>
              <p:spPr bwMode="auto">
                <a:xfrm>
                  <a:off x="11415" y="3690"/>
                  <a:ext cx="0" cy="315"/>
                </a:xfrm>
                <a:prstGeom prst="line">
                  <a:avLst/>
                </a:prstGeom>
                <a:noFill/>
                <a:ln w="19050">
                  <a:solidFill>
                    <a:srgbClr val="000000"/>
                  </a:solidFill>
                  <a:round/>
                  <a:headEnd/>
                  <a:tailEnd/>
                </a:ln>
              </p:spPr>
              <p:txBody>
                <a:bodyPr/>
                <a:lstStyle/>
                <a:p>
                  <a:endParaRPr lang="en-US"/>
                </a:p>
              </p:txBody>
            </p:sp>
            <p:sp>
              <p:nvSpPr>
                <p:cNvPr id="121872" name="Line 16"/>
                <p:cNvSpPr>
                  <a:spLocks noChangeShapeType="1"/>
                </p:cNvSpPr>
                <p:nvPr/>
              </p:nvSpPr>
              <p:spPr bwMode="auto">
                <a:xfrm>
                  <a:off x="12675" y="3690"/>
                  <a:ext cx="0" cy="315"/>
                </a:xfrm>
                <a:prstGeom prst="line">
                  <a:avLst/>
                </a:prstGeom>
                <a:noFill/>
                <a:ln w="19050">
                  <a:solidFill>
                    <a:srgbClr val="000000"/>
                  </a:solidFill>
                  <a:round/>
                  <a:headEnd/>
                  <a:tailEnd/>
                </a:ln>
              </p:spPr>
              <p:txBody>
                <a:bodyPr/>
                <a:lstStyle/>
                <a:p>
                  <a:endParaRPr lang="en-US"/>
                </a:p>
              </p:txBody>
            </p:sp>
            <p:sp>
              <p:nvSpPr>
                <p:cNvPr id="121873" name="Line 17"/>
                <p:cNvSpPr>
                  <a:spLocks noChangeShapeType="1"/>
                </p:cNvSpPr>
                <p:nvPr/>
              </p:nvSpPr>
              <p:spPr bwMode="auto">
                <a:xfrm>
                  <a:off x="13935" y="3690"/>
                  <a:ext cx="0" cy="315"/>
                </a:xfrm>
                <a:prstGeom prst="line">
                  <a:avLst/>
                </a:prstGeom>
                <a:noFill/>
                <a:ln w="19050">
                  <a:solidFill>
                    <a:srgbClr val="000000"/>
                  </a:solidFill>
                  <a:round/>
                  <a:headEnd/>
                  <a:tailEnd/>
                </a:ln>
              </p:spPr>
              <p:txBody>
                <a:bodyPr/>
                <a:lstStyle/>
                <a:p>
                  <a:endParaRPr lang="en-US"/>
                </a:p>
              </p:txBody>
            </p:sp>
            <p:sp>
              <p:nvSpPr>
                <p:cNvPr id="121874" name="Line 18"/>
                <p:cNvSpPr>
                  <a:spLocks noChangeShapeType="1"/>
                </p:cNvSpPr>
                <p:nvPr/>
              </p:nvSpPr>
              <p:spPr bwMode="auto">
                <a:xfrm>
                  <a:off x="10155" y="3825"/>
                  <a:ext cx="3765" cy="0"/>
                </a:xfrm>
                <a:prstGeom prst="line">
                  <a:avLst/>
                </a:prstGeom>
                <a:noFill/>
                <a:ln w="19050">
                  <a:solidFill>
                    <a:srgbClr val="000000"/>
                  </a:solidFill>
                  <a:round/>
                  <a:headEnd/>
                  <a:tailEnd/>
                </a:ln>
              </p:spPr>
              <p:txBody>
                <a:bodyPr/>
                <a:lstStyle/>
                <a:p>
                  <a:endParaRPr lang="en-US"/>
                </a:p>
              </p:txBody>
            </p:sp>
            <p:sp>
              <p:nvSpPr>
                <p:cNvPr id="121875" name="Text Box 19"/>
                <p:cNvSpPr txBox="1">
                  <a:spLocks noChangeArrowheads="1"/>
                </p:cNvSpPr>
                <p:nvPr/>
              </p:nvSpPr>
              <p:spPr bwMode="auto">
                <a:xfrm>
                  <a:off x="9930" y="3195"/>
                  <a:ext cx="4455" cy="465"/>
                </a:xfrm>
                <a:prstGeom prst="rect">
                  <a:avLst/>
                </a:prstGeom>
                <a:noFill/>
                <a:ln w="9525">
                  <a:noFill/>
                  <a:miter lim="800000"/>
                  <a:headEnd/>
                  <a:tailEnd/>
                </a:ln>
              </p:spPr>
              <p:txBody>
                <a:bodyPr/>
                <a:lstStyle/>
                <a:p>
                  <a:r>
                    <a:rPr lang="en-US" sz="1600" b="1"/>
                    <a:t>0                     1                    2                    3</a:t>
                  </a:r>
                </a:p>
              </p:txBody>
            </p:sp>
            <p:sp>
              <p:nvSpPr>
                <p:cNvPr id="121876" name="Text Box 20"/>
                <p:cNvSpPr txBox="1">
                  <a:spLocks noChangeArrowheads="1"/>
                </p:cNvSpPr>
                <p:nvPr/>
              </p:nvSpPr>
              <p:spPr bwMode="auto">
                <a:xfrm>
                  <a:off x="9495" y="4020"/>
                  <a:ext cx="4905" cy="465"/>
                </a:xfrm>
                <a:prstGeom prst="rect">
                  <a:avLst/>
                </a:prstGeom>
                <a:noFill/>
                <a:ln w="9525">
                  <a:noFill/>
                  <a:miter lim="800000"/>
                  <a:headEnd/>
                  <a:tailEnd/>
                </a:ln>
              </p:spPr>
              <p:txBody>
                <a:bodyPr/>
                <a:lstStyle/>
                <a:p>
                  <a:r>
                    <a:rPr lang="en-US" sz="1800" b="1">
                      <a:sym typeface="Symbol" pitchFamily="18" charset="2"/>
                    </a:rPr>
                    <a:t></a:t>
                  </a:r>
                  <a:r>
                    <a:rPr lang="en-US" sz="1800" b="1"/>
                    <a:t>100.00            10                 60               80</a:t>
                  </a:r>
                </a:p>
              </p:txBody>
            </p:sp>
          </p:grpSp>
          <p:sp>
            <p:nvSpPr>
              <p:cNvPr id="121877" name="Line 21"/>
              <p:cNvSpPr>
                <a:spLocks noChangeShapeType="1"/>
              </p:cNvSpPr>
              <p:nvPr/>
            </p:nvSpPr>
            <p:spPr bwMode="auto">
              <a:xfrm>
                <a:off x="3117" y="3597"/>
                <a:ext cx="0" cy="134"/>
              </a:xfrm>
              <a:prstGeom prst="line">
                <a:avLst/>
              </a:prstGeom>
              <a:noFill/>
              <a:ln w="19050">
                <a:solidFill>
                  <a:srgbClr val="000000"/>
                </a:solidFill>
                <a:round/>
                <a:headEnd/>
                <a:tailEnd/>
              </a:ln>
            </p:spPr>
            <p:txBody>
              <a:bodyPr/>
              <a:lstStyle/>
              <a:p>
                <a:endParaRPr lang="en-US"/>
              </a:p>
            </p:txBody>
          </p:sp>
          <p:sp>
            <p:nvSpPr>
              <p:cNvPr id="121878" name="Line 22"/>
              <p:cNvSpPr>
                <a:spLocks noChangeShapeType="1"/>
              </p:cNvSpPr>
              <p:nvPr/>
            </p:nvSpPr>
            <p:spPr bwMode="auto">
              <a:xfrm>
                <a:off x="2326" y="3731"/>
                <a:ext cx="791" cy="0"/>
              </a:xfrm>
              <a:prstGeom prst="line">
                <a:avLst/>
              </a:prstGeom>
              <a:noFill/>
              <a:ln w="19050">
                <a:solidFill>
                  <a:srgbClr val="000000"/>
                </a:solidFill>
                <a:round/>
                <a:headEnd type="arrow" w="med" len="med"/>
                <a:tailEnd/>
              </a:ln>
            </p:spPr>
            <p:txBody>
              <a:bodyPr/>
              <a:lstStyle/>
              <a:p>
                <a:endParaRPr lang="en-US"/>
              </a:p>
            </p:txBody>
          </p:sp>
          <p:sp>
            <p:nvSpPr>
              <p:cNvPr id="121879" name="Line 23"/>
              <p:cNvSpPr>
                <a:spLocks noChangeShapeType="1"/>
              </p:cNvSpPr>
              <p:nvPr/>
            </p:nvSpPr>
            <p:spPr bwMode="auto">
              <a:xfrm>
                <a:off x="2335" y="3902"/>
                <a:ext cx="1620" cy="0"/>
              </a:xfrm>
              <a:prstGeom prst="line">
                <a:avLst/>
              </a:prstGeom>
              <a:noFill/>
              <a:ln w="19050">
                <a:solidFill>
                  <a:srgbClr val="000000"/>
                </a:solidFill>
                <a:round/>
                <a:headEnd type="arrow" w="med" len="med"/>
                <a:tailEnd/>
              </a:ln>
            </p:spPr>
            <p:txBody>
              <a:bodyPr/>
              <a:lstStyle/>
              <a:p>
                <a:endParaRPr lang="en-US"/>
              </a:p>
            </p:txBody>
          </p:sp>
          <p:sp>
            <p:nvSpPr>
              <p:cNvPr id="121880" name="Line 24"/>
              <p:cNvSpPr>
                <a:spLocks noChangeShapeType="1"/>
              </p:cNvSpPr>
              <p:nvPr/>
            </p:nvSpPr>
            <p:spPr bwMode="auto">
              <a:xfrm flipV="1">
                <a:off x="2354" y="4044"/>
                <a:ext cx="2447" cy="9"/>
              </a:xfrm>
              <a:prstGeom prst="line">
                <a:avLst/>
              </a:prstGeom>
              <a:noFill/>
              <a:ln w="19050">
                <a:solidFill>
                  <a:srgbClr val="000000"/>
                </a:solidFill>
                <a:round/>
                <a:headEnd type="arrow" w="med" len="med"/>
                <a:tailEnd/>
              </a:ln>
            </p:spPr>
            <p:txBody>
              <a:bodyPr/>
              <a:lstStyle/>
              <a:p>
                <a:endParaRPr lang="en-US"/>
              </a:p>
            </p:txBody>
          </p:sp>
          <p:sp>
            <p:nvSpPr>
              <p:cNvPr id="121881" name="Line 25"/>
              <p:cNvSpPr>
                <a:spLocks noChangeShapeType="1"/>
              </p:cNvSpPr>
              <p:nvPr/>
            </p:nvSpPr>
            <p:spPr bwMode="auto">
              <a:xfrm>
                <a:off x="3965" y="3574"/>
                <a:ext cx="0" cy="336"/>
              </a:xfrm>
              <a:prstGeom prst="line">
                <a:avLst/>
              </a:prstGeom>
              <a:noFill/>
              <a:ln w="19050">
                <a:solidFill>
                  <a:srgbClr val="000000"/>
                </a:solidFill>
                <a:round/>
                <a:headEnd/>
                <a:tailEnd/>
              </a:ln>
            </p:spPr>
            <p:txBody>
              <a:bodyPr/>
              <a:lstStyle/>
              <a:p>
                <a:endParaRPr lang="en-US"/>
              </a:p>
            </p:txBody>
          </p:sp>
          <p:sp>
            <p:nvSpPr>
              <p:cNvPr id="121882" name="Line 26"/>
              <p:cNvSpPr>
                <a:spLocks noChangeShapeType="1"/>
              </p:cNvSpPr>
              <p:nvPr/>
            </p:nvSpPr>
            <p:spPr bwMode="auto">
              <a:xfrm>
                <a:off x="4802" y="3582"/>
                <a:ext cx="0" cy="477"/>
              </a:xfrm>
              <a:prstGeom prst="line">
                <a:avLst/>
              </a:prstGeom>
              <a:noFill/>
              <a:ln w="19050">
                <a:solidFill>
                  <a:srgbClr val="000000"/>
                </a:solidFill>
                <a:round/>
                <a:headEnd/>
                <a:tailEnd/>
              </a:ln>
            </p:spPr>
            <p:txBody>
              <a:bodyPr/>
              <a:lstStyle/>
              <a:p>
                <a:endParaRPr lang="en-US"/>
              </a:p>
            </p:txBody>
          </p:sp>
        </p:grpSp>
        <p:sp>
          <p:nvSpPr>
            <p:cNvPr id="121883" name="Rectangle 27"/>
            <p:cNvSpPr>
              <a:spLocks noChangeArrowheads="1"/>
            </p:cNvSpPr>
            <p:nvPr/>
          </p:nvSpPr>
          <p:spPr bwMode="auto">
            <a:xfrm>
              <a:off x="853" y="3324"/>
              <a:ext cx="1169" cy="231"/>
            </a:xfrm>
            <a:prstGeom prst="rect">
              <a:avLst/>
            </a:prstGeom>
            <a:noFill/>
            <a:ln w="12700" cap="sq">
              <a:noFill/>
              <a:miter lim="800000"/>
              <a:headEnd type="none" w="sm" len="sm"/>
              <a:tailEnd type="none" w="sm" len="sm"/>
            </a:ln>
            <a:effectLst/>
          </p:spPr>
          <p:txBody>
            <a:bodyPr anchor="ctr">
              <a:spAutoFit/>
            </a:bodyPr>
            <a:lstStyle/>
            <a:p>
              <a:pPr algn="ctr">
                <a:tabLst>
                  <a:tab pos="228600" algn="l"/>
                  <a:tab pos="1771650" algn="r"/>
                </a:tabLst>
              </a:pPr>
              <a:r>
                <a:rPr lang="en-US" sz="1800" b="1">
                  <a:solidFill>
                    <a:srgbClr val="0000CC"/>
                  </a:solidFill>
                </a:rPr>
                <a:t>100.00</a:t>
              </a:r>
            </a:p>
          </p:txBody>
        </p:sp>
        <p:sp>
          <p:nvSpPr>
            <p:cNvPr id="121884" name="Rectangle 28"/>
            <p:cNvSpPr>
              <a:spLocks noChangeArrowheads="1"/>
            </p:cNvSpPr>
            <p:nvPr/>
          </p:nvSpPr>
          <p:spPr bwMode="auto">
            <a:xfrm>
              <a:off x="775" y="3744"/>
              <a:ext cx="1169" cy="231"/>
            </a:xfrm>
            <a:prstGeom prst="rect">
              <a:avLst/>
            </a:prstGeom>
            <a:noFill/>
            <a:ln w="12700" cap="sq">
              <a:noFill/>
              <a:miter lim="800000"/>
              <a:headEnd type="none" w="sm" len="sm"/>
              <a:tailEnd type="none" w="sm" len="sm"/>
            </a:ln>
            <a:effectLst/>
          </p:spPr>
          <p:txBody>
            <a:bodyPr anchor="ctr">
              <a:spAutoFit/>
            </a:bodyPr>
            <a:lstStyle/>
            <a:p>
              <a:pPr algn="ctr">
                <a:tabLst>
                  <a:tab pos="228600" algn="l"/>
                  <a:tab pos="1771650" algn="r"/>
                </a:tabLst>
              </a:pPr>
              <a:r>
                <a:rPr lang="en-US" sz="1800" b="1">
                  <a:solidFill>
                    <a:srgbClr val="FF5050"/>
                  </a:solidFill>
                </a:rPr>
                <a:t>NPV = 0</a:t>
              </a:r>
            </a:p>
          </p:txBody>
        </p:sp>
        <p:sp>
          <p:nvSpPr>
            <p:cNvPr id="121885" name="AutoShape 29"/>
            <p:cNvSpPr>
              <a:spLocks/>
            </p:cNvSpPr>
            <p:nvPr/>
          </p:nvSpPr>
          <p:spPr bwMode="auto">
            <a:xfrm>
              <a:off x="1760" y="3249"/>
              <a:ext cx="56" cy="402"/>
            </a:xfrm>
            <a:prstGeom prst="leftBrace">
              <a:avLst>
                <a:gd name="adj1" fmla="val 59821"/>
                <a:gd name="adj2" fmla="val 50000"/>
              </a:avLst>
            </a:prstGeom>
            <a:noFill/>
            <a:ln w="12700" cap="sq">
              <a:solidFill>
                <a:schemeClr val="tx1"/>
              </a:solidFill>
              <a:miter lim="800000"/>
              <a:headEnd type="none" w="sm" len="sm"/>
              <a:tailEnd type="none" w="sm" len="sm"/>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descr="Rectangle: Click to edit Master text styles&#10;Second level&#10;Third level&#10;Fourth level&#10;Fifth level"/>
          <p:cNvSpPr>
            <a:spLocks noGrp="1" noChangeArrowheads="1"/>
          </p:cNvSpPr>
          <p:nvPr>
            <p:ph type="body" idx="1"/>
          </p:nvPr>
        </p:nvSpPr>
        <p:spPr>
          <a:xfrm>
            <a:off x="838200" y="1404938"/>
            <a:ext cx="7715250" cy="3533775"/>
          </a:xfrm>
        </p:spPr>
        <p:txBody>
          <a:bodyPr/>
          <a:lstStyle/>
          <a:p>
            <a:pPr>
              <a:buFontTx/>
              <a:buChar char="•"/>
            </a:pPr>
            <a:r>
              <a:rPr lang="en-US" altLang="ja-JP">
                <a:ea typeface="MS PGothic" pitchFamily="34" charset="-128"/>
              </a:rPr>
              <a:t>The use of the IRR always leads to the selection of the same project, </a:t>
            </a:r>
          </a:p>
          <a:p>
            <a:pPr>
              <a:buFontTx/>
              <a:buChar char="•"/>
            </a:pPr>
            <a:r>
              <a:rPr lang="en-US" altLang="ja-JP">
                <a:ea typeface="MS PGothic" pitchFamily="34" charset="-128"/>
              </a:rPr>
              <a:t>project selection using the NPV method depends on the discount rate chosen,</a:t>
            </a:r>
          </a:p>
          <a:p>
            <a:pPr>
              <a:buFontTx/>
              <a:buChar char="•"/>
            </a:pPr>
            <a:r>
              <a:rPr lang="en-US" altLang="ja-JP">
                <a:ea typeface="MS PGothic" pitchFamily="34" charset="-128"/>
              </a:rPr>
              <a:t>NPV and IRR could result in different selections</a:t>
            </a:r>
          </a:p>
        </p:txBody>
      </p:sp>
      <p:sp>
        <p:nvSpPr>
          <p:cNvPr id="123907" name="Rectangle 3"/>
          <p:cNvSpPr>
            <a:spLocks noChangeArrowheads="1"/>
          </p:cNvSpPr>
          <p:nvPr/>
        </p:nvSpPr>
        <p:spPr bwMode="auto">
          <a:xfrm>
            <a:off x="560388" y="695325"/>
            <a:ext cx="7988300" cy="71437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ctr" anchorCtr="1"/>
          <a:lstStyle/>
          <a:p>
            <a:r>
              <a:rPr lang="en-US" b="1">
                <a:solidFill>
                  <a:srgbClr val="FF5050"/>
                </a:solidFill>
              </a:rPr>
              <a:t>Comparing NPV and IRR</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descr="Rectangle: Click to edit Master text styles&#10;Second level&#10;Third level&#10;Fourth level&#10;Fifth level"/>
          <p:cNvSpPr>
            <a:spLocks noGrp="1" noChangeArrowheads="1"/>
          </p:cNvSpPr>
          <p:nvPr>
            <p:ph type="body" idx="1"/>
          </p:nvPr>
        </p:nvSpPr>
        <p:spPr>
          <a:xfrm>
            <a:off x="838200" y="1404938"/>
            <a:ext cx="7772400" cy="2517775"/>
          </a:xfrm>
        </p:spPr>
        <p:txBody>
          <a:bodyPr/>
          <a:lstStyle/>
          <a:p>
            <a:pPr>
              <a:lnSpc>
                <a:spcPct val="90000"/>
              </a:lnSpc>
              <a:buFontTx/>
              <a:buChar char="•"/>
            </a:pPr>
            <a:r>
              <a:rPr lang="en-US" altLang="ja-JP">
                <a:ea typeface="MS PGothic" pitchFamily="34" charset="-128"/>
              </a:rPr>
              <a:t>It is similar to NPV in the way one compares the value added. </a:t>
            </a:r>
          </a:p>
          <a:p>
            <a:pPr>
              <a:lnSpc>
                <a:spcPct val="90000"/>
              </a:lnSpc>
              <a:buFontTx/>
              <a:buChar char="•"/>
            </a:pPr>
            <a:r>
              <a:rPr lang="en-US" altLang="ja-JP">
                <a:ea typeface="MS PGothic" pitchFamily="34" charset="-128"/>
              </a:rPr>
              <a:t>Compares the value added per the cost incurred and used to evaluate projects of different sizes.</a:t>
            </a:r>
          </a:p>
        </p:txBody>
      </p:sp>
      <p:sp>
        <p:nvSpPr>
          <p:cNvPr id="122883" name="Rectangle 3"/>
          <p:cNvSpPr>
            <a:spLocks noChangeArrowheads="1"/>
          </p:cNvSpPr>
          <p:nvPr/>
        </p:nvSpPr>
        <p:spPr bwMode="auto">
          <a:xfrm>
            <a:off x="560388" y="695325"/>
            <a:ext cx="7988300" cy="714375"/>
          </a:xfrm>
          <a:prstGeom prst="rect">
            <a:avLst/>
          </a:prstGeom>
          <a:gradFill rotWithShape="1">
            <a:gsLst>
              <a:gs pos="0">
                <a:srgbClr val="FFFF00">
                  <a:alpha val="98000"/>
                </a:srgbClr>
              </a:gs>
              <a:gs pos="100000">
                <a:schemeClr val="accent1"/>
              </a:gs>
            </a:gsLst>
            <a:lin ang="5400000" scaled="1"/>
          </a:gradFill>
          <a:ln w="9525">
            <a:noFill/>
            <a:miter lim="800000"/>
            <a:headEnd/>
            <a:tailEnd/>
          </a:ln>
          <a:effectLst/>
        </p:spPr>
        <p:txBody>
          <a:bodyPr anchor="ctr" anchorCtr="1"/>
          <a:lstStyle/>
          <a:p>
            <a:r>
              <a:rPr lang="en-US" b="1">
                <a:solidFill>
                  <a:srgbClr val="FF5050"/>
                </a:solidFill>
              </a:rPr>
              <a:t>4.2.4 The Cost Benefit Ratio (CBR) </a:t>
            </a:r>
            <a:r>
              <a:rPr lang="en-US"/>
              <a:t> </a:t>
            </a:r>
          </a:p>
        </p:txBody>
      </p:sp>
      <p:sp>
        <p:nvSpPr>
          <p:cNvPr id="122904" name="Rectangle 24"/>
          <p:cNvSpPr>
            <a:spLocks noChangeArrowheads="1"/>
          </p:cNvSpPr>
          <p:nvPr/>
        </p:nvSpPr>
        <p:spPr bwMode="auto">
          <a:xfrm>
            <a:off x="0" y="3009900"/>
            <a:ext cx="9144000" cy="0"/>
          </a:xfrm>
          <a:prstGeom prst="rect">
            <a:avLst/>
          </a:prstGeom>
          <a:noFill/>
          <a:ln w="12700" cap="sq">
            <a:noFill/>
            <a:miter lim="800000"/>
            <a:headEnd type="none" w="sm" len="sm"/>
            <a:tailEnd type="none" w="sm" len="sm"/>
          </a:ln>
          <a:effectLst/>
        </p:spPr>
        <p:txBody>
          <a:bodyPr wrap="none" anchor="ctr">
            <a:spAutoFit/>
          </a:bodyPr>
          <a:lstStyle/>
          <a:p>
            <a:endParaRPr lang="en-US"/>
          </a:p>
        </p:txBody>
      </p:sp>
      <p:graphicFrame>
        <p:nvGraphicFramePr>
          <p:cNvPr id="122903" name="Object 23"/>
          <p:cNvGraphicFramePr>
            <a:graphicFrameLocks noChangeAspect="1"/>
          </p:cNvGraphicFramePr>
          <p:nvPr/>
        </p:nvGraphicFramePr>
        <p:xfrm>
          <a:off x="2278063" y="4041775"/>
          <a:ext cx="3663950" cy="2287588"/>
        </p:xfrm>
        <a:graphic>
          <a:graphicData uri="http://schemas.openxmlformats.org/presentationml/2006/ole">
            <p:oleObj spid="_x0000_s122903" name="Equation" r:id="rId3" imgW="1346200" imgH="838200" progId="Equation.3">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ChangeArrowheads="1"/>
          </p:cNvSpPr>
          <p:nvPr/>
        </p:nvSpPr>
        <p:spPr bwMode="auto">
          <a:xfrm>
            <a:off x="600075" y="361950"/>
            <a:ext cx="7772400" cy="838200"/>
          </a:xfrm>
          <a:prstGeom prst="rect">
            <a:avLst/>
          </a:prstGeom>
          <a:solidFill>
            <a:schemeClr val="bg2"/>
          </a:solidFill>
          <a:ln w="9525">
            <a:noFill/>
            <a:miter lim="800000"/>
            <a:headEnd/>
            <a:tailEnd/>
          </a:ln>
          <a:effectLst/>
        </p:spPr>
        <p:txBody>
          <a:bodyPr anchor="ctr"/>
          <a:lstStyle/>
          <a:p>
            <a:r>
              <a:rPr lang="en-US" sz="4400">
                <a:solidFill>
                  <a:schemeClr val="tx2"/>
                </a:solidFill>
              </a:rPr>
              <a:t>Cash Flow Forecasting </a:t>
            </a:r>
          </a:p>
        </p:txBody>
      </p:sp>
      <p:sp>
        <p:nvSpPr>
          <p:cNvPr id="112645" name="Rectangle 5"/>
          <p:cNvSpPr>
            <a:spLocks noGrp="1" noChangeArrowheads="1"/>
          </p:cNvSpPr>
          <p:nvPr>
            <p:ph type="body" idx="1"/>
          </p:nvPr>
        </p:nvSpPr>
        <p:spPr>
          <a:xfrm>
            <a:off x="471488" y="1500188"/>
            <a:ext cx="8229600" cy="5257800"/>
          </a:xfrm>
          <a:noFill/>
          <a:ln/>
        </p:spPr>
        <p:txBody>
          <a:bodyPr/>
          <a:lstStyle/>
          <a:p>
            <a:pPr marL="584200" indent="-533400">
              <a:buFontTx/>
              <a:buChar char="•"/>
            </a:pPr>
            <a:r>
              <a:rPr lang="en-US" sz="2800"/>
              <a:t>The most important, but also the most difficult, step in capital budgeting is estimating projects’ cash flows</a:t>
            </a:r>
          </a:p>
          <a:p>
            <a:pPr marL="1511300" lvl="1" indent="-533400">
              <a:buFontTx/>
              <a:buChar char="•"/>
            </a:pPr>
            <a:r>
              <a:rPr lang="en-US" sz="2400"/>
              <a:t>The investment outlays and the annual net cash inflows after a project goes into operations</a:t>
            </a:r>
          </a:p>
          <a:p>
            <a:pPr marL="584200" indent="-533400">
              <a:lnSpc>
                <a:spcPct val="90000"/>
              </a:lnSpc>
              <a:buFontTx/>
              <a:buChar char="•"/>
            </a:pPr>
            <a:r>
              <a:rPr lang="en-US" sz="2800"/>
              <a:t>Relevant Cash flows </a:t>
            </a:r>
          </a:p>
          <a:p>
            <a:pPr marL="584200" indent="-533400">
              <a:lnSpc>
                <a:spcPct val="90000"/>
              </a:lnSpc>
              <a:buFontTx/>
              <a:buNone/>
            </a:pPr>
            <a:r>
              <a:rPr lang="en-US" sz="2800"/>
              <a:t>   </a:t>
            </a:r>
            <a:r>
              <a:rPr lang="en-US" sz="2200"/>
              <a:t>The specific cash flows that should be considered in a capital budgeting decisions. Rules:</a:t>
            </a:r>
          </a:p>
          <a:p>
            <a:pPr marL="1511300" lvl="1" indent="-533400">
              <a:buFontTx/>
              <a:buAutoNum type="arabicPeriod"/>
            </a:pPr>
            <a:r>
              <a:rPr lang="en-US" sz="2400"/>
              <a:t>Capital budgeting decisions must be based on </a:t>
            </a:r>
            <a:r>
              <a:rPr lang="en-US" sz="2400" b="1" i="1"/>
              <a:t>cash flows</a:t>
            </a:r>
            <a:r>
              <a:rPr lang="en-US" sz="2400"/>
              <a:t>, not accounting income.</a:t>
            </a:r>
          </a:p>
          <a:p>
            <a:pPr marL="1511300" lvl="1" indent="-533400">
              <a:buFontTx/>
              <a:buAutoNum type="arabicPeriod"/>
            </a:pPr>
            <a:r>
              <a:rPr lang="en-US" sz="2400"/>
              <a:t>Only </a:t>
            </a:r>
            <a:r>
              <a:rPr lang="en-US" sz="2400" b="1" i="1"/>
              <a:t>incremental cash flows</a:t>
            </a:r>
            <a:r>
              <a:rPr lang="en-US" sz="2400"/>
              <a:t> are relevant. Costs that occur </a:t>
            </a:r>
            <a:r>
              <a:rPr lang="en-US" sz="2400" i="1"/>
              <a:t>iff</a:t>
            </a:r>
            <a:r>
              <a:rPr lang="en-US" sz="2400"/>
              <a:t> we accept the project.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7" name="Text Box 9" descr="Bouquet"/>
          <p:cNvSpPr txBox="1">
            <a:spLocks noChangeArrowheads="1"/>
          </p:cNvSpPr>
          <p:nvPr/>
        </p:nvSpPr>
        <p:spPr bwMode="auto">
          <a:xfrm>
            <a:off x="760413" y="531813"/>
            <a:ext cx="7094537" cy="701675"/>
          </a:xfrm>
          <a:prstGeom prst="rect">
            <a:avLst/>
          </a:prstGeom>
          <a:blipFill dpi="0" rotWithShape="1">
            <a:blip r:embed="rId2"/>
            <a:srcRect/>
            <a:tile tx="0" ty="0" sx="100000" sy="100000" flip="none" algn="tl"/>
          </a:blipFill>
          <a:ln w="12700" cap="sq">
            <a:noFill/>
            <a:miter lim="800000"/>
            <a:headEnd type="none" w="sm" len="sm"/>
            <a:tailEnd type="none" w="sm" len="sm"/>
          </a:ln>
          <a:effectLst/>
        </p:spPr>
        <p:txBody>
          <a:bodyPr/>
          <a:lstStyle/>
          <a:p>
            <a:r>
              <a:rPr lang="en-US" sz="4000" b="1">
                <a:solidFill>
                  <a:schemeClr val="tx2"/>
                </a:solidFill>
              </a:rPr>
              <a:t>Introduction</a:t>
            </a:r>
            <a:endParaRPr lang="en-US" sz="4000" b="1"/>
          </a:p>
        </p:txBody>
      </p:sp>
      <p:sp>
        <p:nvSpPr>
          <p:cNvPr id="22538" name="Text Box 10"/>
          <p:cNvSpPr txBox="1">
            <a:spLocks noChangeArrowheads="1"/>
          </p:cNvSpPr>
          <p:nvPr/>
        </p:nvSpPr>
        <p:spPr bwMode="auto">
          <a:xfrm>
            <a:off x="677863" y="1381125"/>
            <a:ext cx="7924800" cy="5391150"/>
          </a:xfrm>
          <a:prstGeom prst="rect">
            <a:avLst/>
          </a:prstGeom>
          <a:noFill/>
          <a:ln w="12700" cap="sq">
            <a:noFill/>
            <a:miter lim="800000"/>
            <a:headEnd type="none" w="sm" len="sm"/>
            <a:tailEnd type="none" w="sm" len="sm"/>
          </a:ln>
          <a:effectLst/>
        </p:spPr>
        <p:txBody>
          <a:bodyPr>
            <a:spAutoFit/>
          </a:bodyPr>
          <a:lstStyle/>
          <a:p>
            <a:pPr marL="457200" indent="-457200">
              <a:spcBef>
                <a:spcPct val="50000"/>
              </a:spcBef>
              <a:buFontTx/>
              <a:buChar char="•"/>
            </a:pPr>
            <a:r>
              <a:rPr lang="en-US" sz="2400" b="1" i="1">
                <a:solidFill>
                  <a:srgbClr val="0000CC"/>
                </a:solidFill>
              </a:rPr>
              <a:t>Investment</a:t>
            </a:r>
            <a:r>
              <a:rPr lang="en-US" sz="2400" b="1" i="1"/>
              <a:t> </a:t>
            </a:r>
            <a:r>
              <a:rPr lang="en-US" sz="2400" b="1" i="1">
                <a:solidFill>
                  <a:srgbClr val="0000CC"/>
                </a:solidFill>
              </a:rPr>
              <a:t>(</a:t>
            </a:r>
            <a:r>
              <a:rPr lang="en-US" sz="2400" b="1">
                <a:solidFill>
                  <a:srgbClr val="0000CC"/>
                </a:solidFill>
              </a:rPr>
              <a:t>Capital Budgeting)</a:t>
            </a:r>
            <a:r>
              <a:rPr lang="en-US" sz="2400"/>
              <a:t> is decision making process by which firms evaluate the purchase of fixed assets</a:t>
            </a:r>
          </a:p>
          <a:p>
            <a:pPr marL="457200" indent="-457200">
              <a:spcBef>
                <a:spcPct val="50000"/>
              </a:spcBef>
            </a:pPr>
            <a:r>
              <a:rPr lang="en-US" sz="2400"/>
              <a:t>	It is the whole process of analyzing projects and deciding which ones to include in the capital budget.</a:t>
            </a:r>
          </a:p>
          <a:p>
            <a:pPr marL="457200" indent="-457200">
              <a:spcBef>
                <a:spcPct val="50000"/>
              </a:spcBef>
              <a:buFontTx/>
              <a:buChar char="•"/>
            </a:pPr>
            <a:r>
              <a:rPr lang="en-US" sz="2400" b="1" i="1">
                <a:solidFill>
                  <a:srgbClr val="0000CC"/>
                </a:solidFill>
              </a:rPr>
              <a:t>Capital Budget</a:t>
            </a:r>
            <a:r>
              <a:rPr lang="en-US" sz="2400"/>
              <a:t>  is an outline of the planned investment in fixed assets</a:t>
            </a:r>
          </a:p>
          <a:p>
            <a:pPr marL="457200" indent="-457200">
              <a:spcBef>
                <a:spcPct val="50000"/>
              </a:spcBef>
              <a:buFontTx/>
              <a:buChar char="•"/>
            </a:pPr>
            <a:r>
              <a:rPr lang="en-US" sz="2400" b="1" i="1">
                <a:solidFill>
                  <a:srgbClr val="0000CC"/>
                </a:solidFill>
              </a:rPr>
              <a:t>Significance of investment</a:t>
            </a:r>
            <a:r>
              <a:rPr lang="en-US" b="1"/>
              <a:t>:</a:t>
            </a:r>
          </a:p>
          <a:p>
            <a:pPr marL="457200" indent="-457200">
              <a:spcBef>
                <a:spcPct val="50000"/>
              </a:spcBef>
            </a:pPr>
            <a:r>
              <a:rPr lang="en-US"/>
              <a:t>        </a:t>
            </a:r>
            <a:r>
              <a:rPr lang="en-US" sz="2400"/>
              <a:t>- substantial expenditure</a:t>
            </a:r>
          </a:p>
          <a:p>
            <a:pPr marL="457200" indent="-457200">
              <a:spcBef>
                <a:spcPct val="50000"/>
              </a:spcBef>
            </a:pPr>
            <a:r>
              <a:rPr lang="en-US" sz="2400"/>
              <a:t>         - long time period</a:t>
            </a:r>
          </a:p>
          <a:p>
            <a:pPr marL="457200" indent="-457200">
              <a:spcBef>
                <a:spcPct val="50000"/>
              </a:spcBef>
            </a:pPr>
            <a:r>
              <a:rPr lang="en-US" sz="2400"/>
              <a:t>         - sales forecasts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538">
                                            <p:txEl>
                                              <p:pRg st="4" end="4"/>
                                            </p:txEl>
                                          </p:spTgt>
                                        </p:tgtEl>
                                        <p:attrNameLst>
                                          <p:attrName>style.visibility</p:attrName>
                                        </p:attrNameLst>
                                      </p:cBhvr>
                                      <p:to>
                                        <p:strVal val="visible"/>
                                      </p:to>
                                    </p:set>
                                    <p:anim calcmode="lin" valueType="num">
                                      <p:cBhvr additive="base">
                                        <p:cTn id="7" dur="500" fill="hold"/>
                                        <p:tgtEl>
                                          <p:spTgt spid="22538">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8">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2538">
                                            <p:txEl>
                                              <p:pRg st="5" end="5"/>
                                            </p:txEl>
                                          </p:spTgt>
                                        </p:tgtEl>
                                        <p:attrNameLst>
                                          <p:attrName>style.visibility</p:attrName>
                                        </p:attrNameLst>
                                      </p:cBhvr>
                                      <p:to>
                                        <p:strVal val="visible"/>
                                      </p:to>
                                    </p:set>
                                    <p:anim calcmode="lin" valueType="num">
                                      <p:cBhvr additive="base">
                                        <p:cTn id="11" dur="500" fill="hold"/>
                                        <p:tgtEl>
                                          <p:spTgt spid="22538">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2538">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2538">
                                            <p:txEl>
                                              <p:pRg st="6" end="6"/>
                                            </p:txEl>
                                          </p:spTgt>
                                        </p:tgtEl>
                                        <p:attrNameLst>
                                          <p:attrName>style.visibility</p:attrName>
                                        </p:attrNameLst>
                                      </p:cBhvr>
                                      <p:to>
                                        <p:strVal val="visible"/>
                                      </p:to>
                                    </p:set>
                                    <p:anim calcmode="lin" valueType="num">
                                      <p:cBhvr additive="base">
                                        <p:cTn id="15" dur="500" fill="hold"/>
                                        <p:tgtEl>
                                          <p:spTgt spid="22538">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253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628650" y="361950"/>
            <a:ext cx="7772400" cy="838200"/>
          </a:xfrm>
          <a:prstGeom prst="rect">
            <a:avLst/>
          </a:prstGeom>
          <a:solidFill>
            <a:schemeClr val="bg2"/>
          </a:solidFill>
          <a:ln w="9525">
            <a:noFill/>
            <a:miter lim="800000"/>
            <a:headEnd/>
            <a:tailEnd/>
          </a:ln>
          <a:effectLst/>
        </p:spPr>
        <p:txBody>
          <a:bodyPr anchor="ctr"/>
          <a:lstStyle/>
          <a:p>
            <a:r>
              <a:rPr lang="en-US" sz="4400">
                <a:solidFill>
                  <a:schemeClr val="tx2"/>
                </a:solidFill>
              </a:rPr>
              <a:t>Cash Flow Forecasting </a:t>
            </a:r>
          </a:p>
        </p:txBody>
      </p:sp>
      <p:sp>
        <p:nvSpPr>
          <p:cNvPr id="196611" name="Rectangle 3"/>
          <p:cNvSpPr>
            <a:spLocks noGrp="1" noChangeArrowheads="1"/>
          </p:cNvSpPr>
          <p:nvPr>
            <p:ph type="body" idx="1"/>
          </p:nvPr>
        </p:nvSpPr>
        <p:spPr>
          <a:xfrm>
            <a:off x="485775" y="1428750"/>
            <a:ext cx="8229600" cy="5164138"/>
          </a:xfrm>
          <a:noFill/>
          <a:ln/>
        </p:spPr>
        <p:txBody>
          <a:bodyPr/>
          <a:lstStyle/>
          <a:p>
            <a:pPr marL="660400" indent="-609600">
              <a:buFontTx/>
              <a:buChar char="•"/>
            </a:pPr>
            <a:r>
              <a:rPr lang="en-US" sz="2400"/>
              <a:t>Annuity</a:t>
            </a:r>
          </a:p>
          <a:p>
            <a:pPr marL="1511300" lvl="1" indent="-533400">
              <a:buFontTx/>
              <a:buChar char="•"/>
            </a:pPr>
            <a:r>
              <a:rPr lang="en-US" sz="2400"/>
              <a:t>Constant stream of payments</a:t>
            </a:r>
          </a:p>
          <a:p>
            <a:pPr marL="1511300" lvl="1" indent="-533400">
              <a:buFontTx/>
              <a:buChar char="•"/>
            </a:pPr>
            <a:r>
              <a:rPr lang="en-US" sz="2400"/>
              <a:t>Lease, rent, etc</a:t>
            </a:r>
          </a:p>
          <a:p>
            <a:pPr marL="660400" indent="-609600">
              <a:buFontTx/>
              <a:buChar char="•"/>
            </a:pPr>
            <a:r>
              <a:rPr lang="en-US" sz="2400"/>
              <a:t>Random</a:t>
            </a:r>
          </a:p>
          <a:p>
            <a:pPr marL="1511300" lvl="1" indent="-533400">
              <a:buFontTx/>
              <a:buChar char="•"/>
            </a:pPr>
            <a:r>
              <a:rPr lang="en-US" sz="2400"/>
              <a:t>Construction business for contractors is expected to be increasing</a:t>
            </a:r>
          </a:p>
          <a:p>
            <a:pPr marL="1511300" lvl="1" indent="-533400">
              <a:buFontTx/>
              <a:buChar char="•"/>
            </a:pPr>
            <a:r>
              <a:rPr lang="en-US" sz="2400"/>
              <a:t>Individual contract amount takes the form of the S-curve</a:t>
            </a:r>
          </a:p>
          <a:p>
            <a:pPr marL="660400" indent="-609600">
              <a:buFontTx/>
              <a:buNone/>
            </a:pPr>
            <a:r>
              <a:rPr lang="en-US" sz="2400">
                <a:solidFill>
                  <a:srgbClr val="0000CC"/>
                </a:solidFill>
              </a:rPr>
              <a:t>The Cash flows typically include the following items:</a:t>
            </a:r>
          </a:p>
          <a:p>
            <a:pPr marL="1511300" lvl="1" indent="-533400">
              <a:buFontTx/>
              <a:buAutoNum type="arabicPeriod"/>
            </a:pPr>
            <a:r>
              <a:rPr lang="en-US" sz="2400">
                <a:solidFill>
                  <a:srgbClr val="0000CC"/>
                </a:solidFill>
              </a:rPr>
              <a:t>Initial investment outlay</a:t>
            </a:r>
          </a:p>
          <a:p>
            <a:pPr marL="1511300" lvl="1" indent="-533400">
              <a:buFontTx/>
              <a:buAutoNum type="arabicPeriod"/>
            </a:pPr>
            <a:r>
              <a:rPr lang="en-US" sz="2400">
                <a:solidFill>
                  <a:srgbClr val="0000CC"/>
                </a:solidFill>
              </a:rPr>
              <a:t>Operating cash flows over the project’s life</a:t>
            </a:r>
          </a:p>
          <a:p>
            <a:pPr marL="1511300" lvl="1" indent="-533400">
              <a:buFontTx/>
              <a:buAutoNum type="arabicPeriod"/>
            </a:pPr>
            <a:r>
              <a:rPr lang="en-US" sz="2400">
                <a:solidFill>
                  <a:srgbClr val="0000CC"/>
                </a:solidFill>
              </a:rPr>
              <a:t>Terminal year cash flows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descr="Rectangle: Click to edit Master text styles&#10;Second level&#10;Third level&#10;Fourth level&#10;Fifth level"/>
          <p:cNvSpPr>
            <a:spLocks noGrp="1" noChangeArrowheads="1"/>
          </p:cNvSpPr>
          <p:nvPr>
            <p:ph type="body" idx="1"/>
          </p:nvPr>
        </p:nvSpPr>
        <p:spPr>
          <a:xfrm>
            <a:off x="609600" y="1525588"/>
            <a:ext cx="7772400" cy="4654550"/>
          </a:xfrm>
        </p:spPr>
        <p:txBody>
          <a:bodyPr/>
          <a:lstStyle/>
          <a:p>
            <a:pPr marL="0" indent="0">
              <a:lnSpc>
                <a:spcPct val="90000"/>
              </a:lnSpc>
              <a:buFont typeface="Wingdings" pitchFamily="2" charset="2"/>
              <a:buNone/>
            </a:pPr>
            <a:r>
              <a:rPr lang="en-US" sz="2600"/>
              <a:t>Cash flows of a construction company occur as a result of the </a:t>
            </a:r>
            <a:r>
              <a:rPr lang="en-US" sz="2600" i="1">
                <a:solidFill>
                  <a:srgbClr val="0000CC"/>
                </a:solidFill>
              </a:rPr>
              <a:t>contractual and credit arrangements</a:t>
            </a:r>
            <a:r>
              <a:rPr lang="en-US" sz="2600"/>
              <a:t> existing on a series of contracts within any trading period. </a:t>
            </a:r>
            <a:endParaRPr lang="en-US" sz="2600">
              <a:solidFill>
                <a:srgbClr val="0000CC"/>
              </a:solidFill>
            </a:endParaRPr>
          </a:p>
          <a:p>
            <a:pPr marL="0" indent="0">
              <a:lnSpc>
                <a:spcPct val="90000"/>
              </a:lnSpc>
              <a:buFont typeface="Wingdings" pitchFamily="2" charset="2"/>
              <a:buNone/>
            </a:pPr>
            <a:r>
              <a:rPr lang="en-US" sz="2400" b="1">
                <a:solidFill>
                  <a:srgbClr val="0000CC"/>
                </a:solidFill>
              </a:rPr>
              <a:t>Sources of finance on contracts:</a:t>
            </a:r>
          </a:p>
          <a:p>
            <a:pPr marL="465138" lvl="1" indent="-350838">
              <a:lnSpc>
                <a:spcPct val="90000"/>
              </a:lnSpc>
              <a:buFont typeface="Wingdings" pitchFamily="2" charset="2"/>
              <a:buChar char="w"/>
            </a:pPr>
            <a:r>
              <a:rPr lang="en-US" sz="2000" b="1" i="1">
                <a:solidFill>
                  <a:srgbClr val="FF5050"/>
                </a:solidFill>
              </a:rPr>
              <a:t>Internal Source</a:t>
            </a:r>
          </a:p>
          <a:p>
            <a:pPr marL="0" indent="0">
              <a:lnSpc>
                <a:spcPct val="90000"/>
              </a:lnSpc>
              <a:buFont typeface="Wingdings" pitchFamily="2" charset="2"/>
              <a:buNone/>
            </a:pPr>
            <a:r>
              <a:rPr lang="en-US" sz="2400"/>
              <a:t>   - generated from the companies operation</a:t>
            </a:r>
          </a:p>
          <a:p>
            <a:pPr marL="0" indent="0">
              <a:lnSpc>
                <a:spcPct val="90000"/>
              </a:lnSpc>
              <a:buFont typeface="Wingdings" pitchFamily="2" charset="2"/>
              <a:buNone/>
            </a:pPr>
            <a:r>
              <a:rPr lang="en-US" sz="2400"/>
              <a:t>   - most of they are locked up b/c: </a:t>
            </a:r>
          </a:p>
          <a:p>
            <a:pPr marL="0" indent="0">
              <a:lnSpc>
                <a:spcPct val="90000"/>
              </a:lnSpc>
              <a:buFont typeface="Wingdings" pitchFamily="2" charset="2"/>
              <a:buNone/>
            </a:pPr>
            <a:r>
              <a:rPr lang="en-US" sz="2400"/>
              <a:t>        </a:t>
            </a:r>
            <a:r>
              <a:rPr lang="en-US" sz="2400">
                <a:latin typeface="Arial" pitchFamily="34" charset="0"/>
                <a:cs typeface="Arial" pitchFamily="34" charset="0"/>
              </a:rPr>
              <a:t>→ Stage payment</a:t>
            </a:r>
          </a:p>
          <a:p>
            <a:pPr marL="0" indent="0">
              <a:lnSpc>
                <a:spcPct val="90000"/>
              </a:lnSpc>
              <a:buFont typeface="Wingdings" pitchFamily="2" charset="2"/>
              <a:buNone/>
            </a:pPr>
            <a:r>
              <a:rPr lang="en-US" sz="2400">
                <a:latin typeface="Arial" pitchFamily="34" charset="0"/>
                <a:cs typeface="Arial" pitchFamily="34" charset="0"/>
              </a:rPr>
              <a:t>         → Disagreement </a:t>
            </a:r>
          </a:p>
          <a:p>
            <a:pPr marL="465138" lvl="1" indent="-350838">
              <a:lnSpc>
                <a:spcPct val="90000"/>
              </a:lnSpc>
              <a:buFont typeface="Wingdings" pitchFamily="2" charset="2"/>
              <a:buChar char="w"/>
            </a:pPr>
            <a:r>
              <a:rPr lang="en-US" sz="2000" b="1" i="1">
                <a:solidFill>
                  <a:srgbClr val="FF5050"/>
                </a:solidFill>
                <a:cs typeface="Arial" pitchFamily="34" charset="0"/>
              </a:rPr>
              <a:t>External Sources</a:t>
            </a:r>
          </a:p>
          <a:p>
            <a:pPr marL="0" indent="0">
              <a:lnSpc>
                <a:spcPct val="90000"/>
              </a:lnSpc>
              <a:buFont typeface="Wingdings" pitchFamily="2" charset="2"/>
              <a:buNone/>
            </a:pPr>
            <a:r>
              <a:rPr lang="en-US" sz="2400">
                <a:latin typeface="Arial" pitchFamily="34" charset="0"/>
                <a:cs typeface="Arial" pitchFamily="34" charset="0"/>
              </a:rPr>
              <a:t>     - from lenders based on interest </a:t>
            </a:r>
          </a:p>
          <a:p>
            <a:pPr marL="0" indent="0">
              <a:lnSpc>
                <a:spcPct val="90000"/>
              </a:lnSpc>
              <a:buFont typeface="Wingdings" pitchFamily="2" charset="2"/>
              <a:buNone/>
            </a:pPr>
            <a:endParaRPr lang="en-US" sz="2400"/>
          </a:p>
        </p:txBody>
      </p:sp>
      <p:sp>
        <p:nvSpPr>
          <p:cNvPr id="86020" name="Rectangle 4"/>
          <p:cNvSpPr>
            <a:spLocks noChangeArrowheads="1"/>
          </p:cNvSpPr>
          <p:nvPr/>
        </p:nvSpPr>
        <p:spPr bwMode="auto">
          <a:xfrm>
            <a:off x="644525" y="515938"/>
            <a:ext cx="7772400" cy="714375"/>
          </a:xfrm>
          <a:prstGeom prst="rect">
            <a:avLst/>
          </a:prstGeom>
          <a:solidFill>
            <a:schemeClr val="accent1">
              <a:alpha val="98000"/>
            </a:schemeClr>
          </a:solidFill>
          <a:ln w="9525">
            <a:noFill/>
            <a:miter lim="800000"/>
            <a:headEnd/>
            <a:tailEnd/>
          </a:ln>
          <a:effectLst/>
        </p:spPr>
        <p:txBody>
          <a:bodyPr anchor="b"/>
          <a:lstStyle/>
          <a:p>
            <a:pPr algn="ctr"/>
            <a:r>
              <a:rPr lang="en-US"/>
              <a:t>4.3 Capital Budgeting on Contract investment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Effect transition="in" filter="wipe(down)">
                                      <p:cBhvr>
                                        <p:cTn id="7" dur="500"/>
                                        <p:tgtEl>
                                          <p:spTgt spid="860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6019">
                                            <p:txEl>
                                              <p:pRg st="1" end="1"/>
                                            </p:txEl>
                                          </p:spTgt>
                                        </p:tgtEl>
                                        <p:attrNameLst>
                                          <p:attrName>style.visibility</p:attrName>
                                        </p:attrNameLst>
                                      </p:cBhvr>
                                      <p:to>
                                        <p:strVal val="visible"/>
                                      </p:to>
                                    </p:set>
                                    <p:animEffect transition="in" filter="wipe(down)">
                                      <p:cBhvr>
                                        <p:cTn id="12" dur="500"/>
                                        <p:tgtEl>
                                          <p:spTgt spid="86019">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86019">
                                            <p:txEl>
                                              <p:pRg st="4" end="4"/>
                                            </p:txEl>
                                          </p:spTgt>
                                        </p:tgtEl>
                                        <p:attrNameLst>
                                          <p:attrName>style.visibility</p:attrName>
                                        </p:attrNameLst>
                                      </p:cBhvr>
                                      <p:to>
                                        <p:strVal val="visible"/>
                                      </p:to>
                                    </p:set>
                                    <p:animEffect transition="in" filter="wipe(down)">
                                      <p:cBhvr>
                                        <p:cTn id="15" dur="500"/>
                                        <p:tgtEl>
                                          <p:spTgt spid="86019">
                                            <p:txEl>
                                              <p:pRg st="4" end="4"/>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86019">
                                            <p:txEl>
                                              <p:pRg st="2" end="2"/>
                                            </p:txEl>
                                          </p:spTgt>
                                        </p:tgtEl>
                                        <p:attrNameLst>
                                          <p:attrName>style.visibility</p:attrName>
                                        </p:attrNameLst>
                                      </p:cBhvr>
                                      <p:to>
                                        <p:strVal val="visible"/>
                                      </p:to>
                                    </p:set>
                                    <p:animEffect transition="in" filter="wipe(down)">
                                      <p:cBhvr>
                                        <p:cTn id="18" dur="500"/>
                                        <p:tgtEl>
                                          <p:spTgt spid="86019">
                                            <p:txEl>
                                              <p:pRg st="2" end="2"/>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86019">
                                            <p:txEl>
                                              <p:pRg st="3" end="3"/>
                                            </p:txEl>
                                          </p:spTgt>
                                        </p:tgtEl>
                                        <p:attrNameLst>
                                          <p:attrName>style.visibility</p:attrName>
                                        </p:attrNameLst>
                                      </p:cBhvr>
                                      <p:to>
                                        <p:strVal val="visible"/>
                                      </p:to>
                                    </p:set>
                                    <p:animEffect transition="in" filter="wipe(down)">
                                      <p:cBhvr>
                                        <p:cTn id="21" dur="500"/>
                                        <p:tgtEl>
                                          <p:spTgt spid="86019">
                                            <p:txEl>
                                              <p:pRg st="3" end="3"/>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86019">
                                            <p:txEl>
                                              <p:pRg st="5" end="5"/>
                                            </p:txEl>
                                          </p:spTgt>
                                        </p:tgtEl>
                                        <p:attrNameLst>
                                          <p:attrName>style.visibility</p:attrName>
                                        </p:attrNameLst>
                                      </p:cBhvr>
                                      <p:to>
                                        <p:strVal val="visible"/>
                                      </p:to>
                                    </p:set>
                                    <p:animEffect transition="in" filter="wipe(down)">
                                      <p:cBhvr>
                                        <p:cTn id="24" dur="500"/>
                                        <p:tgtEl>
                                          <p:spTgt spid="86019">
                                            <p:txEl>
                                              <p:pRg st="5" end="5"/>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86019">
                                            <p:txEl>
                                              <p:pRg st="6" end="6"/>
                                            </p:txEl>
                                          </p:spTgt>
                                        </p:tgtEl>
                                        <p:attrNameLst>
                                          <p:attrName>style.visibility</p:attrName>
                                        </p:attrNameLst>
                                      </p:cBhvr>
                                      <p:to>
                                        <p:strVal val="visible"/>
                                      </p:to>
                                    </p:set>
                                    <p:animEffect transition="in" filter="wipe(down)">
                                      <p:cBhvr>
                                        <p:cTn id="27" dur="500"/>
                                        <p:tgtEl>
                                          <p:spTgt spid="86019">
                                            <p:txEl>
                                              <p:pRg st="6" end="6"/>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86019">
                                            <p:txEl>
                                              <p:pRg st="7" end="7"/>
                                            </p:txEl>
                                          </p:spTgt>
                                        </p:tgtEl>
                                        <p:attrNameLst>
                                          <p:attrName>style.visibility</p:attrName>
                                        </p:attrNameLst>
                                      </p:cBhvr>
                                      <p:to>
                                        <p:strVal val="visible"/>
                                      </p:to>
                                    </p:set>
                                    <p:animEffect transition="in" filter="wipe(down)">
                                      <p:cBhvr>
                                        <p:cTn id="30" dur="500"/>
                                        <p:tgtEl>
                                          <p:spTgt spid="86019">
                                            <p:txEl>
                                              <p:pRg st="7" end="7"/>
                                            </p:txEl>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86019">
                                            <p:txEl>
                                              <p:pRg st="8" end="8"/>
                                            </p:txEl>
                                          </p:spTgt>
                                        </p:tgtEl>
                                        <p:attrNameLst>
                                          <p:attrName>style.visibility</p:attrName>
                                        </p:attrNameLst>
                                      </p:cBhvr>
                                      <p:to>
                                        <p:strVal val="visible"/>
                                      </p:to>
                                    </p:set>
                                    <p:animEffect transition="in" filter="wipe(down)">
                                      <p:cBhvr>
                                        <p:cTn id="33" dur="500"/>
                                        <p:tgtEl>
                                          <p:spTgt spid="860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ext Box 3"/>
          <p:cNvSpPr txBox="1">
            <a:spLocks noChangeArrowheads="1"/>
          </p:cNvSpPr>
          <p:nvPr/>
        </p:nvSpPr>
        <p:spPr bwMode="auto">
          <a:xfrm>
            <a:off x="231775" y="1014413"/>
            <a:ext cx="8912225" cy="5797550"/>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en-US" sz="2400">
                <a:solidFill>
                  <a:srgbClr val="0000CC"/>
                </a:solidFill>
                <a:latin typeface="Arial Narrow" pitchFamily="34" charset="0"/>
                <a:cs typeface="Times New Roman" pitchFamily="18" charset="0"/>
              </a:rPr>
              <a:t>The two parameters that affect a construction company’s profitability:</a:t>
            </a:r>
          </a:p>
          <a:p>
            <a:pPr algn="just">
              <a:spcBef>
                <a:spcPct val="50000"/>
              </a:spcBef>
            </a:pPr>
            <a:r>
              <a:rPr lang="en-US" sz="2400">
                <a:solidFill>
                  <a:srgbClr val="0000CC"/>
                </a:solidFill>
                <a:latin typeface="Arial Narrow" pitchFamily="34" charset="0"/>
                <a:cs typeface="Times New Roman" pitchFamily="18" charset="0"/>
              </a:rPr>
              <a:t>       1. The company's </a:t>
            </a:r>
            <a:r>
              <a:rPr lang="en-US" sz="2400" b="1">
                <a:solidFill>
                  <a:srgbClr val="FF5050"/>
                </a:solidFill>
                <a:latin typeface="Arial Narrow" pitchFamily="34" charset="0"/>
                <a:cs typeface="Times New Roman" pitchFamily="18" charset="0"/>
              </a:rPr>
              <a:t>ROCE</a:t>
            </a:r>
          </a:p>
          <a:p>
            <a:pPr algn="just">
              <a:spcBef>
                <a:spcPct val="50000"/>
              </a:spcBef>
            </a:pPr>
            <a:r>
              <a:rPr lang="en-US" sz="2400">
                <a:solidFill>
                  <a:srgbClr val="0000CC"/>
                </a:solidFill>
                <a:latin typeface="Arial Narrow" pitchFamily="34" charset="0"/>
                <a:cs typeface="Times New Roman" pitchFamily="18" charset="0"/>
              </a:rPr>
              <a:t>       2. The </a:t>
            </a:r>
            <a:r>
              <a:rPr lang="en-US" sz="2400" b="1">
                <a:solidFill>
                  <a:srgbClr val="FF5050"/>
                </a:solidFill>
                <a:latin typeface="Arial Narrow" pitchFamily="34" charset="0"/>
                <a:cs typeface="Times New Roman" pitchFamily="18" charset="0"/>
              </a:rPr>
              <a:t>mark-up</a:t>
            </a:r>
            <a:r>
              <a:rPr lang="en-US" sz="2400">
                <a:solidFill>
                  <a:srgbClr val="0000CC"/>
                </a:solidFill>
                <a:latin typeface="Arial Narrow" pitchFamily="34" charset="0"/>
                <a:cs typeface="Times New Roman" pitchFamily="18" charset="0"/>
              </a:rPr>
              <a:t> on contract costs to achieve the desired ROCE</a:t>
            </a:r>
          </a:p>
          <a:p>
            <a:pPr algn="just">
              <a:spcBef>
                <a:spcPct val="50000"/>
              </a:spcBef>
            </a:pPr>
            <a:endParaRPr lang="en-US" sz="1000">
              <a:solidFill>
                <a:srgbClr val="0000CC"/>
              </a:solidFill>
              <a:latin typeface="Arial Narrow" pitchFamily="34" charset="0"/>
              <a:cs typeface="Times New Roman" pitchFamily="18" charset="0"/>
            </a:endParaRPr>
          </a:p>
          <a:p>
            <a:r>
              <a:rPr lang="en-US" sz="2400">
                <a:solidFill>
                  <a:srgbClr val="0000CC"/>
                </a:solidFill>
              </a:rPr>
              <a:t>To determine firm’s </a:t>
            </a:r>
            <a:r>
              <a:rPr lang="en-US" sz="2400">
                <a:solidFill>
                  <a:srgbClr val="FF5050"/>
                </a:solidFill>
              </a:rPr>
              <a:t>mark-up target</a:t>
            </a:r>
            <a:r>
              <a:rPr lang="en-US" sz="2400">
                <a:solidFill>
                  <a:srgbClr val="0000CC"/>
                </a:solidFill>
              </a:rPr>
              <a:t>, it is required establish: </a:t>
            </a:r>
            <a:endParaRPr lang="en-US" sz="2400">
              <a:solidFill>
                <a:srgbClr val="0000CC"/>
              </a:solidFill>
              <a:latin typeface="Arial Narrow" pitchFamily="34" charset="0"/>
              <a:cs typeface="Times New Roman" pitchFamily="18" charset="0"/>
            </a:endParaRPr>
          </a:p>
          <a:p>
            <a:pPr>
              <a:spcBef>
                <a:spcPct val="50000"/>
              </a:spcBef>
              <a:buFontTx/>
              <a:buAutoNum type="romanLcParenR"/>
            </a:pPr>
            <a:r>
              <a:rPr lang="en-US" sz="2400" b="1" i="1">
                <a:solidFill>
                  <a:srgbClr val="FF5050"/>
                </a:solidFill>
                <a:latin typeface="Arial Narrow" pitchFamily="34" charset="0"/>
                <a:cs typeface="Times New Roman" pitchFamily="18" charset="0"/>
              </a:rPr>
              <a:t>  </a:t>
            </a:r>
            <a:r>
              <a:rPr lang="en-US" sz="2400" b="1" i="1" u="sng">
                <a:solidFill>
                  <a:srgbClr val="FF5050"/>
                </a:solidFill>
                <a:latin typeface="Arial Narrow" pitchFamily="34" charset="0"/>
                <a:cs typeface="Times New Roman" pitchFamily="18" charset="0"/>
              </a:rPr>
              <a:t>Return on Capital Employed (ROCE)</a:t>
            </a:r>
          </a:p>
          <a:p>
            <a:pPr>
              <a:spcBef>
                <a:spcPct val="50000"/>
              </a:spcBef>
              <a:buClr>
                <a:schemeClr val="hlink"/>
              </a:buClr>
              <a:buSzPct val="110000"/>
            </a:pPr>
            <a:r>
              <a:rPr lang="en-US" sz="2400">
                <a:solidFill>
                  <a:srgbClr val="0000CC"/>
                </a:solidFill>
                <a:latin typeface="Arial Narrow" pitchFamily="34" charset="0"/>
                <a:cs typeface="Times New Roman" pitchFamily="18" charset="0"/>
              </a:rPr>
              <a:t>Represents return anticipated by the company in relation with the total capital employed.  </a:t>
            </a:r>
          </a:p>
          <a:p>
            <a:pPr>
              <a:spcBef>
                <a:spcPct val="50000"/>
              </a:spcBef>
              <a:buClr>
                <a:schemeClr val="hlink"/>
              </a:buClr>
              <a:buSzPct val="110000"/>
              <a:buFontTx/>
              <a:buChar char="•"/>
            </a:pPr>
            <a:r>
              <a:rPr lang="en-US" sz="2400">
                <a:solidFill>
                  <a:srgbClr val="0000CC"/>
                </a:solidFill>
                <a:latin typeface="Arial Narrow" pitchFamily="34" charset="0"/>
                <a:cs typeface="Times New Roman" pitchFamily="18" charset="0"/>
              </a:rPr>
              <a:t>  Successful measurement of profitability</a:t>
            </a:r>
          </a:p>
          <a:p>
            <a:pPr>
              <a:spcBef>
                <a:spcPct val="50000"/>
              </a:spcBef>
              <a:buClr>
                <a:schemeClr val="hlink"/>
              </a:buClr>
              <a:buSzPct val="110000"/>
              <a:buFontTx/>
              <a:buChar char="•"/>
            </a:pPr>
            <a:r>
              <a:rPr lang="en-US" sz="2400">
                <a:solidFill>
                  <a:srgbClr val="0000CC"/>
                </a:solidFill>
                <a:latin typeface="Arial Narrow" pitchFamily="34" charset="0"/>
                <a:cs typeface="Times New Roman" pitchFamily="18" charset="0"/>
              </a:rPr>
              <a:t>  Starting parameter for budgeting and performance measurement</a:t>
            </a:r>
          </a:p>
          <a:p>
            <a:pPr>
              <a:spcBef>
                <a:spcPct val="50000"/>
              </a:spcBef>
              <a:buClr>
                <a:schemeClr val="hlink"/>
              </a:buClr>
              <a:buSzPct val="110000"/>
              <a:buFontTx/>
              <a:buChar char="•"/>
            </a:pPr>
            <a:r>
              <a:rPr lang="en-US" sz="2400">
                <a:solidFill>
                  <a:srgbClr val="0000CC"/>
                </a:solidFill>
                <a:latin typeface="Arial Narrow" pitchFamily="34" charset="0"/>
                <a:cs typeface="Times New Roman" pitchFamily="18" charset="0"/>
              </a:rPr>
              <a:t>  Determined at the head office level </a:t>
            </a:r>
          </a:p>
          <a:p>
            <a:pPr>
              <a:spcBef>
                <a:spcPct val="50000"/>
              </a:spcBef>
              <a:buClr>
                <a:schemeClr val="hlink"/>
              </a:buClr>
              <a:buSzPct val="110000"/>
              <a:buFontTx/>
              <a:buChar char="•"/>
            </a:pPr>
            <a:r>
              <a:rPr lang="en-US" sz="2400">
                <a:solidFill>
                  <a:srgbClr val="0000CC"/>
                </a:solidFill>
                <a:latin typeface="Arial Narrow" pitchFamily="34" charset="0"/>
                <a:cs typeface="Times New Roman" pitchFamily="18" charset="0"/>
              </a:rPr>
              <a:t>  Collected from cash flow of individual contract through inclusion of Mark-up</a:t>
            </a:r>
          </a:p>
        </p:txBody>
      </p:sp>
      <p:sp>
        <p:nvSpPr>
          <p:cNvPr id="28676" name="Rectangle 4"/>
          <p:cNvSpPr>
            <a:spLocks noChangeArrowheads="1"/>
          </p:cNvSpPr>
          <p:nvPr/>
        </p:nvSpPr>
        <p:spPr bwMode="auto">
          <a:xfrm>
            <a:off x="398463" y="158750"/>
            <a:ext cx="7989887" cy="887413"/>
          </a:xfrm>
          <a:prstGeom prst="rect">
            <a:avLst/>
          </a:prstGeom>
          <a:solidFill>
            <a:schemeClr val="accent1">
              <a:alpha val="98000"/>
            </a:schemeClr>
          </a:solidFill>
          <a:ln w="9525">
            <a:noFill/>
            <a:miter lim="800000"/>
            <a:headEnd/>
            <a:tailEnd/>
          </a:ln>
          <a:effectLst/>
        </p:spPr>
        <p:txBody>
          <a:bodyPr anchor="b"/>
          <a:lstStyle/>
          <a:p>
            <a:pPr algn="ctr"/>
            <a:r>
              <a:rPr lang="en-US"/>
              <a:t>4.3.1 Establishing ROCE and Mark up in Corporate Budget Planning</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descr="Rectangle: Click to edit Master text styles&#10;Second level&#10;Third level&#10;Fourth level&#10;Fifth level"/>
          <p:cNvSpPr>
            <a:spLocks noGrp="1" noChangeArrowheads="1"/>
          </p:cNvSpPr>
          <p:nvPr>
            <p:ph type="body" idx="1"/>
          </p:nvPr>
        </p:nvSpPr>
        <p:spPr>
          <a:xfrm>
            <a:off x="838200" y="1096963"/>
            <a:ext cx="7945438" cy="4999037"/>
          </a:xfrm>
        </p:spPr>
        <p:txBody>
          <a:bodyPr/>
          <a:lstStyle/>
          <a:p>
            <a:pPr>
              <a:lnSpc>
                <a:spcPct val="80000"/>
              </a:lnSpc>
              <a:buFont typeface="Wingdings" pitchFamily="2" charset="2"/>
              <a:buNone/>
            </a:pPr>
            <a:r>
              <a:rPr lang="en-US" sz="2800">
                <a:solidFill>
                  <a:srgbClr val="FF5050"/>
                </a:solidFill>
              </a:rPr>
              <a:t>ROCE is made to account for the following costs:</a:t>
            </a:r>
          </a:p>
          <a:p>
            <a:pPr>
              <a:lnSpc>
                <a:spcPct val="80000"/>
              </a:lnSpc>
              <a:buFont typeface="Wingdings" pitchFamily="2" charset="2"/>
              <a:buNone/>
            </a:pPr>
            <a:endParaRPr lang="en-US" sz="1000">
              <a:solidFill>
                <a:srgbClr val="FF5050"/>
              </a:solidFill>
            </a:endParaRPr>
          </a:p>
          <a:p>
            <a:pPr>
              <a:lnSpc>
                <a:spcPct val="80000"/>
              </a:lnSpc>
              <a:buFontTx/>
              <a:buChar char="•"/>
            </a:pPr>
            <a:r>
              <a:rPr lang="en-US" sz="2400">
                <a:solidFill>
                  <a:srgbClr val="0000CC"/>
                </a:solidFill>
              </a:rPr>
              <a:t>The average weighted cost of capital (interest of capital employed)</a:t>
            </a:r>
          </a:p>
          <a:p>
            <a:pPr>
              <a:lnSpc>
                <a:spcPct val="80000"/>
              </a:lnSpc>
              <a:buFontTx/>
              <a:buChar char="•"/>
            </a:pPr>
            <a:r>
              <a:rPr lang="en-US" sz="2400">
                <a:solidFill>
                  <a:srgbClr val="0000CC"/>
                </a:solidFill>
              </a:rPr>
              <a:t>Profit margin (dividends, capital reserves...)</a:t>
            </a:r>
          </a:p>
          <a:p>
            <a:pPr>
              <a:lnSpc>
                <a:spcPct val="80000"/>
              </a:lnSpc>
              <a:buFontTx/>
              <a:buChar char="•"/>
            </a:pPr>
            <a:r>
              <a:rPr lang="en-US" sz="2400">
                <a:solidFill>
                  <a:srgbClr val="0000CC"/>
                </a:solidFill>
              </a:rPr>
              <a:t>Corporate obligations such as taxations and deprecation costs.</a:t>
            </a:r>
          </a:p>
          <a:p>
            <a:pPr>
              <a:lnSpc>
                <a:spcPct val="80000"/>
              </a:lnSpc>
              <a:buFontTx/>
              <a:buChar char="•"/>
            </a:pPr>
            <a:r>
              <a:rPr lang="en-US" sz="2400">
                <a:solidFill>
                  <a:srgbClr val="0000CC"/>
                </a:solidFill>
              </a:rPr>
              <a:t>Contingencies to cover uncertainties (Risks)</a:t>
            </a:r>
          </a:p>
          <a:p>
            <a:pPr>
              <a:lnSpc>
                <a:spcPct val="80000"/>
              </a:lnSpc>
              <a:buFont typeface="Wingdings" pitchFamily="2" charset="2"/>
              <a:buNone/>
            </a:pPr>
            <a:endParaRPr lang="en-US" sz="2400">
              <a:solidFill>
                <a:srgbClr val="0000CC"/>
              </a:solidFill>
            </a:endParaRPr>
          </a:p>
          <a:p>
            <a:pPr>
              <a:lnSpc>
                <a:spcPct val="80000"/>
              </a:lnSpc>
              <a:buFont typeface="Wingdings" pitchFamily="2" charset="2"/>
              <a:buNone/>
            </a:pPr>
            <a:r>
              <a:rPr lang="en-US" sz="2400" b="1" i="1">
                <a:solidFill>
                  <a:srgbClr val="FF5050"/>
                </a:solidFill>
              </a:rPr>
              <a:t>ii)  </a:t>
            </a:r>
            <a:r>
              <a:rPr lang="en-US" sz="2400" b="1" i="1" u="sng">
                <a:solidFill>
                  <a:srgbClr val="FF5050"/>
                </a:solidFill>
              </a:rPr>
              <a:t>Annual Turnover on contracts.</a:t>
            </a:r>
            <a:r>
              <a:rPr lang="en-US" sz="2400">
                <a:solidFill>
                  <a:srgbClr val="0000CC"/>
                </a:solidFill>
              </a:rPr>
              <a:t> </a:t>
            </a:r>
          </a:p>
          <a:p>
            <a:pPr>
              <a:lnSpc>
                <a:spcPct val="80000"/>
              </a:lnSpc>
              <a:buFontTx/>
              <a:buChar char="•"/>
            </a:pPr>
            <a:r>
              <a:rPr lang="en-US" sz="2400">
                <a:solidFill>
                  <a:srgbClr val="0000CC"/>
                </a:solidFill>
              </a:rPr>
              <a:t>This can be obtained from the firm’s short-term plan committed or planned for execution in the current year.</a:t>
            </a:r>
          </a:p>
          <a:p>
            <a:pPr>
              <a:lnSpc>
                <a:spcPct val="80000"/>
              </a:lnSpc>
              <a:buFont typeface="Wingdings" pitchFamily="2" charset="2"/>
              <a:buNone/>
            </a:pPr>
            <a:endParaRPr lang="en-US" sz="2400">
              <a:solidFill>
                <a:srgbClr val="0000CC"/>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descr="Rectangle: Click to edit Master text styles&#10;Second level&#10;Third level&#10;Fourth level&#10;Fifth level"/>
          <p:cNvSpPr>
            <a:spLocks noGrp="1" noChangeArrowheads="1"/>
          </p:cNvSpPr>
          <p:nvPr>
            <p:ph type="body" idx="1"/>
          </p:nvPr>
        </p:nvSpPr>
        <p:spPr>
          <a:xfrm>
            <a:off x="733425" y="1708150"/>
            <a:ext cx="8167688" cy="4814888"/>
          </a:xfrm>
        </p:spPr>
        <p:txBody>
          <a:bodyPr/>
          <a:lstStyle/>
          <a:p>
            <a:pPr>
              <a:lnSpc>
                <a:spcPct val="80000"/>
              </a:lnSpc>
              <a:buFontTx/>
              <a:buChar char="•"/>
            </a:pPr>
            <a:r>
              <a:rPr lang="en-US" sz="2000">
                <a:solidFill>
                  <a:srgbClr val="0000CC"/>
                </a:solidFill>
              </a:rPr>
              <a:t>One of the items in the Mark-up</a:t>
            </a:r>
          </a:p>
          <a:p>
            <a:pPr>
              <a:lnSpc>
                <a:spcPct val="80000"/>
              </a:lnSpc>
              <a:buFontTx/>
              <a:buNone/>
            </a:pPr>
            <a:endParaRPr lang="en-US" sz="1200">
              <a:solidFill>
                <a:srgbClr val="0000CC"/>
              </a:solidFill>
            </a:endParaRPr>
          </a:p>
          <a:p>
            <a:pPr>
              <a:lnSpc>
                <a:spcPct val="80000"/>
              </a:lnSpc>
              <a:buFontTx/>
              <a:buChar char="•"/>
            </a:pPr>
            <a:r>
              <a:rPr lang="en-US" sz="2000">
                <a:solidFill>
                  <a:srgbClr val="0000CC"/>
                </a:solidFill>
              </a:rPr>
              <a:t>Costs entitled in administrating the company and providing off-site services</a:t>
            </a:r>
            <a:r>
              <a:rPr lang="en-US" sz="2000">
                <a:solidFill>
                  <a:srgbClr val="FF5050"/>
                </a:solidFill>
              </a:rPr>
              <a:t> </a:t>
            </a:r>
          </a:p>
          <a:p>
            <a:pPr>
              <a:lnSpc>
                <a:spcPct val="80000"/>
              </a:lnSpc>
              <a:buFontTx/>
              <a:buNone/>
            </a:pPr>
            <a:endParaRPr lang="en-US" sz="1200">
              <a:solidFill>
                <a:srgbClr val="FF5050"/>
              </a:solidFill>
            </a:endParaRPr>
          </a:p>
          <a:p>
            <a:pPr>
              <a:lnSpc>
                <a:spcPct val="80000"/>
              </a:lnSpc>
              <a:buFontTx/>
              <a:buChar char="•"/>
            </a:pPr>
            <a:r>
              <a:rPr lang="en-US" sz="2000">
                <a:solidFill>
                  <a:srgbClr val="0000CC"/>
                </a:solidFill>
              </a:rPr>
              <a:t>The amount of GOC for individual project is decided by management as part of their policy. </a:t>
            </a:r>
          </a:p>
          <a:p>
            <a:pPr>
              <a:lnSpc>
                <a:spcPct val="80000"/>
              </a:lnSpc>
              <a:buFontTx/>
              <a:buNone/>
            </a:pPr>
            <a:endParaRPr lang="en-US" sz="1200">
              <a:solidFill>
                <a:srgbClr val="0000CC"/>
              </a:solidFill>
            </a:endParaRPr>
          </a:p>
          <a:p>
            <a:pPr>
              <a:lnSpc>
                <a:spcPct val="80000"/>
              </a:lnSpc>
              <a:buFontTx/>
              <a:buChar char="•"/>
            </a:pPr>
            <a:r>
              <a:rPr lang="en-US" sz="2000">
                <a:solidFill>
                  <a:srgbClr val="0000CC"/>
                </a:solidFill>
              </a:rPr>
              <a:t>Vary with individual firms, but broadly includes (within a company’s accounts )</a:t>
            </a:r>
          </a:p>
          <a:p>
            <a:pPr>
              <a:lnSpc>
                <a:spcPct val="80000"/>
              </a:lnSpc>
              <a:buFontTx/>
              <a:buNone/>
            </a:pPr>
            <a:r>
              <a:rPr lang="en-US" sz="2000">
                <a:solidFill>
                  <a:srgbClr val="0000CC"/>
                </a:solidFill>
              </a:rPr>
              <a:t>      - rent on office and yard</a:t>
            </a:r>
          </a:p>
          <a:p>
            <a:pPr>
              <a:lnSpc>
                <a:spcPct val="80000"/>
              </a:lnSpc>
              <a:buFontTx/>
              <a:buNone/>
            </a:pPr>
            <a:r>
              <a:rPr lang="en-US" sz="2000">
                <a:solidFill>
                  <a:srgbClr val="0000CC"/>
                </a:solidFill>
              </a:rPr>
              <a:t>      - fees, salaries and wages for directors and office staff</a:t>
            </a:r>
          </a:p>
          <a:p>
            <a:pPr>
              <a:lnSpc>
                <a:spcPct val="80000"/>
              </a:lnSpc>
              <a:buFontTx/>
              <a:buNone/>
            </a:pPr>
            <a:r>
              <a:rPr lang="en-US" sz="2000">
                <a:solidFill>
                  <a:srgbClr val="0000CC"/>
                </a:solidFill>
              </a:rPr>
              <a:t>      - office equipment, stationary, telephones, cars</a:t>
            </a:r>
          </a:p>
          <a:p>
            <a:pPr>
              <a:lnSpc>
                <a:spcPct val="80000"/>
              </a:lnSpc>
              <a:buFontTx/>
              <a:buNone/>
            </a:pPr>
            <a:r>
              <a:rPr lang="en-US" sz="2000">
                <a:solidFill>
                  <a:srgbClr val="0000CC"/>
                </a:solidFill>
              </a:rPr>
              <a:t>      - office heating and lighting </a:t>
            </a:r>
          </a:p>
          <a:p>
            <a:pPr>
              <a:lnSpc>
                <a:spcPct val="80000"/>
              </a:lnSpc>
              <a:buFontTx/>
              <a:buNone/>
            </a:pPr>
            <a:r>
              <a:rPr lang="en-US" sz="2000">
                <a:solidFill>
                  <a:srgbClr val="0000CC"/>
                </a:solidFill>
              </a:rPr>
              <a:t>      - insurance on office and staff</a:t>
            </a:r>
          </a:p>
          <a:p>
            <a:pPr>
              <a:lnSpc>
                <a:spcPct val="80000"/>
              </a:lnSpc>
              <a:buFontTx/>
              <a:buNone/>
            </a:pPr>
            <a:endParaRPr lang="en-US" sz="1200">
              <a:solidFill>
                <a:srgbClr val="0000CC"/>
              </a:solidFill>
            </a:endParaRPr>
          </a:p>
          <a:p>
            <a:pPr>
              <a:lnSpc>
                <a:spcPct val="80000"/>
              </a:lnSpc>
              <a:buFontTx/>
              <a:buChar char="•"/>
            </a:pPr>
            <a:r>
              <a:rPr lang="en-US" sz="2000" b="1">
                <a:solidFill>
                  <a:srgbClr val="FF5050"/>
                </a:solidFill>
              </a:rPr>
              <a:t>Estimated as the percentage of expected turnover</a:t>
            </a:r>
            <a:r>
              <a:rPr lang="en-US" sz="2000">
                <a:solidFill>
                  <a:srgbClr val="0000CC"/>
                </a:solidFill>
              </a:rPr>
              <a:t> </a:t>
            </a:r>
          </a:p>
        </p:txBody>
      </p:sp>
      <p:sp>
        <p:nvSpPr>
          <p:cNvPr id="60421" name="Text Box 5"/>
          <p:cNvSpPr txBox="1">
            <a:spLocks noChangeArrowheads="1"/>
          </p:cNvSpPr>
          <p:nvPr/>
        </p:nvSpPr>
        <p:spPr bwMode="auto">
          <a:xfrm>
            <a:off x="531813" y="715963"/>
            <a:ext cx="8002587" cy="676275"/>
          </a:xfrm>
          <a:prstGeom prst="rect">
            <a:avLst/>
          </a:prstGeom>
          <a:noFill/>
          <a:ln w="12700" cap="sq">
            <a:noFill/>
            <a:miter lim="800000"/>
            <a:headEnd type="none" w="sm" len="sm"/>
            <a:tailEnd type="none" w="sm" len="sm"/>
          </a:ln>
          <a:effectLst/>
        </p:spPr>
        <p:txBody>
          <a:bodyPr>
            <a:spAutoFit/>
          </a:bodyPr>
          <a:lstStyle/>
          <a:p>
            <a:pPr algn="ctr">
              <a:lnSpc>
                <a:spcPct val="80000"/>
              </a:lnSpc>
              <a:spcBef>
                <a:spcPct val="20000"/>
              </a:spcBef>
              <a:buClr>
                <a:schemeClr val="hlink"/>
              </a:buClr>
              <a:buSzPct val="110000"/>
              <a:buFont typeface="Wingdings" pitchFamily="2" charset="2"/>
              <a:buNone/>
            </a:pPr>
            <a:r>
              <a:rPr lang="en-US" sz="2400" b="1" i="1" u="sng">
                <a:solidFill>
                  <a:srgbClr val="FF5050"/>
                </a:solidFill>
              </a:rPr>
              <a:t>iii) General overhead costs (off-site administration):</a:t>
            </a:r>
            <a:endParaRPr lang="en-US" sz="24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566738" y="174625"/>
            <a:ext cx="8164512" cy="576263"/>
          </a:xfrm>
          <a:solidFill>
            <a:schemeClr val="accent1">
              <a:alpha val="98000"/>
            </a:schemeClr>
          </a:solidFill>
        </p:spPr>
        <p:txBody>
          <a:bodyPr/>
          <a:lstStyle/>
          <a:p>
            <a:pPr algn="ctr"/>
            <a:r>
              <a:rPr lang="en-US" sz="2800">
                <a:solidFill>
                  <a:srgbClr val="FF5050"/>
                </a:solidFill>
              </a:rPr>
              <a:t>Steps to reach at company’s Mark- up</a:t>
            </a:r>
            <a:r>
              <a:rPr lang="en-US" sz="4000"/>
              <a:t> </a:t>
            </a:r>
          </a:p>
        </p:txBody>
      </p:sp>
      <p:sp>
        <p:nvSpPr>
          <p:cNvPr id="61443" name="Rectangle 3" descr="Rectangle: Click to edit Master text styles&#10;Second level&#10;Third level&#10;Fourth level&#10;Fifth level"/>
          <p:cNvSpPr>
            <a:spLocks noGrp="1" noChangeArrowheads="1"/>
          </p:cNvSpPr>
          <p:nvPr>
            <p:ph type="body" sz="half" idx="1"/>
          </p:nvPr>
        </p:nvSpPr>
        <p:spPr>
          <a:xfrm>
            <a:off x="808038" y="744538"/>
            <a:ext cx="7061200" cy="1703387"/>
          </a:xfrm>
        </p:spPr>
        <p:txBody>
          <a:bodyPr/>
          <a:lstStyle/>
          <a:p>
            <a:pPr marL="1082675" indent="-1082675">
              <a:buFont typeface="Wingdings" pitchFamily="2" charset="2"/>
              <a:buNone/>
            </a:pPr>
            <a:r>
              <a:rPr lang="en-US" sz="2400" i="1" u="sng">
                <a:solidFill>
                  <a:srgbClr val="FF5050"/>
                </a:solidFill>
              </a:rPr>
              <a:t>Step 1.</a:t>
            </a:r>
            <a:r>
              <a:rPr lang="en-US" sz="2400"/>
              <a:t> </a:t>
            </a:r>
            <a:r>
              <a:rPr lang="en-US" sz="2400" i="1">
                <a:solidFill>
                  <a:srgbClr val="0000CC"/>
                </a:solidFill>
              </a:rPr>
              <a:t>Estimate total capital to be employed for the fiscal year (TCE)</a:t>
            </a:r>
            <a:r>
              <a:rPr lang="en-US" sz="2400"/>
              <a:t> </a:t>
            </a:r>
          </a:p>
          <a:p>
            <a:pPr marL="1082675" indent="-1082675">
              <a:buFont typeface="Wingdings" pitchFamily="2" charset="2"/>
              <a:buNone/>
            </a:pPr>
            <a:r>
              <a:rPr lang="en-US" sz="2400"/>
              <a:t>        - estimated from the Balance Sheet of the Company</a:t>
            </a:r>
          </a:p>
        </p:txBody>
      </p:sp>
      <p:graphicFrame>
        <p:nvGraphicFramePr>
          <p:cNvPr id="61467" name="Group 27"/>
          <p:cNvGraphicFramePr>
            <a:graphicFrameLocks noGrp="1"/>
          </p:cNvGraphicFramePr>
          <p:nvPr>
            <p:ph sz="half" idx="2"/>
          </p:nvPr>
        </p:nvGraphicFramePr>
        <p:xfrm>
          <a:off x="1243013" y="2581275"/>
          <a:ext cx="6786562" cy="4044950"/>
        </p:xfrm>
        <a:graphic>
          <a:graphicData uri="http://schemas.openxmlformats.org/drawingml/2006/table">
            <a:tbl>
              <a:tblPr/>
              <a:tblGrid>
                <a:gridCol w="3387725"/>
                <a:gridCol w="3398837"/>
              </a:tblGrid>
              <a:tr h="3873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smtClean="0">
                          <a:ln>
                            <a:noFill/>
                          </a:ln>
                          <a:solidFill>
                            <a:schemeClr val="tx1"/>
                          </a:solidFill>
                          <a:effectLst/>
                          <a:latin typeface="Tahoma" pitchFamily="34" charset="0"/>
                        </a:rPr>
                        <a:t>Assets </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smtClean="0">
                          <a:ln>
                            <a:noFill/>
                          </a:ln>
                          <a:solidFill>
                            <a:schemeClr val="tx1"/>
                          </a:solidFill>
                          <a:effectLst/>
                          <a:latin typeface="Tahoma" pitchFamily="34" charset="0"/>
                        </a:rPr>
                        <a:t>Liabilities </a:t>
                      </a: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29543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sng" strike="noStrike" cap="none" normalizeH="0" baseline="0" smtClean="0">
                          <a:ln>
                            <a:noFill/>
                          </a:ln>
                          <a:solidFill>
                            <a:schemeClr val="tx1"/>
                          </a:solidFill>
                          <a:effectLst/>
                          <a:latin typeface="Tahoma" pitchFamily="34" charset="0"/>
                        </a:rPr>
                        <a:t>Current Assets</a:t>
                      </a:r>
                      <a:r>
                        <a:rPr kumimoji="0" lang="en-US" sz="1800" b="0" i="0" u="none" strike="noStrike" cap="none" normalizeH="0" baseline="0" smtClean="0">
                          <a:ln>
                            <a:noFill/>
                          </a:ln>
                          <a:solidFill>
                            <a:schemeClr val="tx1"/>
                          </a:solidFill>
                          <a:effectLst/>
                          <a:latin typeface="Tahoma"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 Cash…………….</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 Marketable securities ….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 Account Receivables…….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 Inventories…………..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 Other current assets….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sng" strike="noStrike" cap="none" normalizeH="0" baseline="0" smtClean="0">
                          <a:ln>
                            <a:noFill/>
                          </a:ln>
                          <a:solidFill>
                            <a:schemeClr val="tx1"/>
                          </a:solidFill>
                          <a:effectLst/>
                          <a:latin typeface="Tahoma" pitchFamily="34" charset="0"/>
                        </a:rPr>
                        <a:t>Fixed assets</a:t>
                      </a:r>
                      <a:r>
                        <a:rPr kumimoji="0" lang="en-US" sz="1800" b="0" i="0" u="none" strike="noStrike" cap="none" normalizeH="0" baseline="0" smtClean="0">
                          <a:ln>
                            <a:noFill/>
                          </a:ln>
                          <a:solidFill>
                            <a:schemeClr val="tx1"/>
                          </a:solidFill>
                          <a:effectLst/>
                          <a:latin typeface="Tahoma"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Buildings…….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Machineries……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Equipments…..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Land……………..</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sng" strike="noStrike" cap="none" normalizeH="0" baseline="0" smtClean="0">
                          <a:ln>
                            <a:noFill/>
                          </a:ln>
                          <a:solidFill>
                            <a:schemeClr val="tx1"/>
                          </a:solidFill>
                          <a:effectLst/>
                          <a:latin typeface="Tahoma" pitchFamily="34" charset="0"/>
                        </a:rPr>
                        <a:t>Current Liabilities</a:t>
                      </a:r>
                      <a:r>
                        <a:rPr kumimoji="0" lang="en-US" sz="1800" b="0" i="0" u="none" strike="noStrike" cap="none" normalizeH="0" baseline="0" smtClean="0">
                          <a:ln>
                            <a:noFill/>
                          </a:ln>
                          <a:solidFill>
                            <a:schemeClr val="tx1"/>
                          </a:solidFill>
                          <a:effectLst/>
                          <a:latin typeface="Tahoma"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Short term loans………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Account payable……….</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Accrued income taxes…….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Current payments due on</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Long-term dept…..</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Other current liabilities….</a:t>
                      </a: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descr="Rectangle: Click to edit Master text styles&#10;Second level&#10;Third level&#10;Fourth level&#10;Fifth level"/>
          <p:cNvSpPr>
            <a:spLocks noGrp="1" noChangeArrowheads="1"/>
          </p:cNvSpPr>
          <p:nvPr>
            <p:ph type="body" idx="1"/>
          </p:nvPr>
        </p:nvSpPr>
        <p:spPr/>
        <p:txBody>
          <a:bodyPr/>
          <a:lstStyle/>
          <a:p>
            <a:pPr>
              <a:buFont typeface="Wingdings" pitchFamily="2" charset="2"/>
              <a:buNone/>
            </a:pPr>
            <a:r>
              <a:rPr lang="en-US" sz="2000" i="1" u="sng">
                <a:solidFill>
                  <a:srgbClr val="FF5050"/>
                </a:solidFill>
              </a:rPr>
              <a:t>Step 2.</a:t>
            </a:r>
            <a:r>
              <a:rPr lang="en-US" sz="2400"/>
              <a:t>  </a:t>
            </a:r>
            <a:r>
              <a:rPr lang="en-US" sz="2000" i="1">
                <a:solidFill>
                  <a:srgbClr val="0000CC"/>
                </a:solidFill>
              </a:rPr>
              <a:t>Determine ROCE as the percentage of the TCE.</a:t>
            </a:r>
          </a:p>
          <a:p>
            <a:pPr>
              <a:buFont typeface="Wingdings" pitchFamily="2" charset="2"/>
              <a:buNone/>
            </a:pPr>
            <a:r>
              <a:rPr lang="en-US" sz="2000"/>
              <a:t>    </a:t>
            </a:r>
            <a:r>
              <a:rPr lang="en-US" sz="1600"/>
              <a:t>- Average weighted cost of capital (interest of capital employed)……***% TCE</a:t>
            </a:r>
          </a:p>
          <a:p>
            <a:pPr>
              <a:buFont typeface="Wingdings" pitchFamily="2" charset="2"/>
              <a:buNone/>
            </a:pPr>
            <a:r>
              <a:rPr lang="en-US" sz="1600"/>
              <a:t>     - Profit Margin (dividends and reserves)……………………………………….***% TCE</a:t>
            </a:r>
          </a:p>
          <a:p>
            <a:pPr>
              <a:buFont typeface="Wingdings" pitchFamily="2" charset="2"/>
              <a:buNone/>
            </a:pPr>
            <a:r>
              <a:rPr lang="en-US" sz="1600"/>
              <a:t>     - Corporate obligations (tax, deprecation)…………………………………….***% TCE</a:t>
            </a:r>
          </a:p>
          <a:p>
            <a:pPr>
              <a:buFont typeface="Wingdings" pitchFamily="2" charset="2"/>
              <a:buNone/>
            </a:pPr>
            <a:r>
              <a:rPr lang="en-US" sz="1600"/>
              <a:t>     - Contingencies to cover uncertainties (risk) ………………………………..***% TCE</a:t>
            </a:r>
          </a:p>
          <a:p>
            <a:pPr>
              <a:buFont typeface="Wingdings" pitchFamily="2" charset="2"/>
              <a:buNone/>
            </a:pPr>
            <a:r>
              <a:rPr lang="en-US" sz="1600"/>
              <a:t>                                                                </a:t>
            </a:r>
          </a:p>
          <a:p>
            <a:pPr>
              <a:buFont typeface="Wingdings" pitchFamily="2" charset="2"/>
              <a:buNone/>
            </a:pPr>
            <a:r>
              <a:rPr lang="en-US" sz="1600"/>
              <a:t>                                                       </a:t>
            </a:r>
            <a:r>
              <a:rPr lang="en-US" sz="1600" b="1">
                <a:solidFill>
                  <a:srgbClr val="FF5050"/>
                </a:solidFill>
              </a:rPr>
              <a:t>ROCE</a:t>
            </a:r>
            <a:r>
              <a:rPr lang="en-US" sz="1600"/>
              <a:t>…………………………………….</a:t>
            </a:r>
            <a:r>
              <a:rPr lang="el-GR" sz="1600" u="sng">
                <a:solidFill>
                  <a:srgbClr val="FF5050"/>
                </a:solidFill>
                <a:cs typeface="Tahoma" pitchFamily="34" charset="0"/>
              </a:rPr>
              <a:t>Σ</a:t>
            </a:r>
            <a:r>
              <a:rPr lang="en-US" sz="1600" u="sng">
                <a:solidFill>
                  <a:srgbClr val="FF5050"/>
                </a:solidFill>
                <a:cs typeface="Tahoma" pitchFamily="34" charset="0"/>
              </a:rPr>
              <a:t>***% TCE</a:t>
            </a:r>
          </a:p>
          <a:p>
            <a:pPr>
              <a:buFont typeface="Wingdings" pitchFamily="2" charset="2"/>
              <a:buNone/>
            </a:pPr>
            <a:r>
              <a:rPr lang="en-US" sz="2000" i="1" u="sng">
                <a:solidFill>
                  <a:srgbClr val="FF5050"/>
                </a:solidFill>
              </a:rPr>
              <a:t>Step 3.</a:t>
            </a:r>
            <a:r>
              <a:rPr lang="en-US" sz="2400"/>
              <a:t>  </a:t>
            </a:r>
            <a:r>
              <a:rPr lang="en-US" sz="2000" i="1">
                <a:solidFill>
                  <a:srgbClr val="0000CC"/>
                </a:solidFill>
              </a:rPr>
              <a:t>Estimate expected turnover for the fiscal year </a:t>
            </a:r>
          </a:p>
          <a:p>
            <a:pPr>
              <a:buFont typeface="Wingdings" pitchFamily="2" charset="2"/>
              <a:buNone/>
            </a:pPr>
            <a:r>
              <a:rPr lang="en-US" sz="2000" i="1">
                <a:solidFill>
                  <a:srgbClr val="0000CC"/>
                </a:solidFill>
              </a:rPr>
              <a:t>             </a:t>
            </a:r>
            <a:r>
              <a:rPr lang="ar-SA" sz="2000" i="1">
                <a:solidFill>
                  <a:srgbClr val="0000CC"/>
                </a:solidFill>
                <a:cs typeface="Tahoma" pitchFamily="34" charset="0"/>
              </a:rPr>
              <a:t>۰</a:t>
            </a:r>
            <a:r>
              <a:rPr lang="en-US" sz="2000" i="1">
                <a:solidFill>
                  <a:srgbClr val="0000CC"/>
                </a:solidFill>
                <a:cs typeface="Tahoma" pitchFamily="34" charset="0"/>
              </a:rPr>
              <a:t>  </a:t>
            </a:r>
            <a:r>
              <a:rPr lang="en-US" sz="1800"/>
              <a:t>This can be obtained</a:t>
            </a:r>
            <a:r>
              <a:rPr lang="en-US" sz="1800" i="1">
                <a:solidFill>
                  <a:schemeClr val="tx2"/>
                </a:solidFill>
              </a:rPr>
              <a:t> </a:t>
            </a:r>
          </a:p>
          <a:p>
            <a:pPr>
              <a:buFont typeface="Wingdings" pitchFamily="2" charset="2"/>
              <a:buNone/>
            </a:pPr>
            <a:r>
              <a:rPr lang="en-US" sz="1800" i="1">
                <a:solidFill>
                  <a:schemeClr val="tx2"/>
                </a:solidFill>
              </a:rPr>
              <a:t>                  - </a:t>
            </a:r>
            <a:r>
              <a:rPr lang="en-US" sz="1800"/>
              <a:t>from the firm’s short-term plan committed, or</a:t>
            </a:r>
          </a:p>
          <a:p>
            <a:pPr>
              <a:buFont typeface="Wingdings" pitchFamily="2" charset="2"/>
              <a:buNone/>
            </a:pPr>
            <a:r>
              <a:rPr lang="en-US" sz="1800"/>
              <a:t>                  - planned for execution in the current year.</a:t>
            </a:r>
          </a:p>
          <a:p>
            <a:pPr>
              <a:buFont typeface="Wingdings" pitchFamily="2" charset="2"/>
              <a:buNone/>
            </a:pPr>
            <a:endParaRPr lang="el-GR" sz="1800"/>
          </a:p>
        </p:txBody>
      </p:sp>
      <p:sp>
        <p:nvSpPr>
          <p:cNvPr id="62470" name="Line 6"/>
          <p:cNvSpPr>
            <a:spLocks noChangeShapeType="1"/>
          </p:cNvSpPr>
          <p:nvPr/>
        </p:nvSpPr>
        <p:spPr bwMode="auto">
          <a:xfrm>
            <a:off x="4160838" y="3763963"/>
            <a:ext cx="4313237" cy="0"/>
          </a:xfrm>
          <a:prstGeom prst="line">
            <a:avLst/>
          </a:prstGeom>
          <a:noFill/>
          <a:ln w="12700" cap="sq">
            <a:solidFill>
              <a:schemeClr val="tx1"/>
            </a:solidFill>
            <a:miter lim="800000"/>
            <a:headEnd type="none" w="sm" len="sm"/>
            <a:tailEnd type="none" w="sm" len="sm"/>
          </a:ln>
          <a:effectLst/>
        </p:spPr>
        <p:txBody>
          <a:bodyPr wrap="none"/>
          <a:lstStyle/>
          <a:p>
            <a:endParaRPr lang="en-US"/>
          </a:p>
        </p:txBody>
      </p:sp>
      <p:sp>
        <p:nvSpPr>
          <p:cNvPr id="62473" name="Rectangle 9"/>
          <p:cNvSpPr>
            <a:spLocks noChangeArrowheads="1"/>
          </p:cNvSpPr>
          <p:nvPr/>
        </p:nvSpPr>
        <p:spPr bwMode="auto">
          <a:xfrm>
            <a:off x="285750" y="474663"/>
            <a:ext cx="8629650" cy="623887"/>
          </a:xfrm>
          <a:prstGeom prst="rect">
            <a:avLst/>
          </a:prstGeom>
          <a:solidFill>
            <a:schemeClr val="accent1">
              <a:alpha val="98000"/>
            </a:schemeClr>
          </a:solidFill>
          <a:ln w="9525">
            <a:noFill/>
            <a:miter lim="800000"/>
            <a:headEnd/>
            <a:tailEnd/>
          </a:ln>
          <a:effectLst/>
        </p:spPr>
        <p:txBody>
          <a:bodyPr anchor="b"/>
          <a:lstStyle/>
          <a:p>
            <a:pPr algn="ctr"/>
            <a:r>
              <a:rPr lang="en-US" b="1">
                <a:solidFill>
                  <a:srgbClr val="FF5050"/>
                </a:solidFill>
              </a:rPr>
              <a:t>Steps to reach at company’s Mark-Up (cont…)</a:t>
            </a:r>
            <a:r>
              <a:rPr lang="en-US" sz="4000" b="1">
                <a:solidFill>
                  <a:schemeClr val="tx2"/>
                </a:solidFill>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descr="Rectangle: Click to edit Master text styles&#10;Second level&#10;Third level&#10;Fourth level&#10;Fifth level"/>
          <p:cNvSpPr>
            <a:spLocks noGrp="1" noChangeArrowheads="1"/>
          </p:cNvSpPr>
          <p:nvPr>
            <p:ph type="body" idx="1"/>
          </p:nvPr>
        </p:nvSpPr>
        <p:spPr>
          <a:xfrm>
            <a:off x="822325" y="1570038"/>
            <a:ext cx="7772400" cy="4922837"/>
          </a:xfrm>
        </p:spPr>
        <p:txBody>
          <a:bodyPr/>
          <a:lstStyle/>
          <a:p>
            <a:pPr>
              <a:lnSpc>
                <a:spcPct val="90000"/>
              </a:lnSpc>
              <a:buFont typeface="Wingdings" pitchFamily="2" charset="2"/>
              <a:buNone/>
            </a:pPr>
            <a:r>
              <a:rPr lang="en-US" sz="2000" i="1" u="sng">
                <a:solidFill>
                  <a:srgbClr val="FF5050"/>
                </a:solidFill>
              </a:rPr>
              <a:t>Step 4.</a:t>
            </a:r>
            <a:r>
              <a:rPr lang="en-US" sz="2400"/>
              <a:t>  </a:t>
            </a:r>
            <a:r>
              <a:rPr lang="en-US" sz="2000" i="1">
                <a:solidFill>
                  <a:srgbClr val="0000CC"/>
                </a:solidFill>
              </a:rPr>
              <a:t>Determine the General Overhead Cost (GOC)</a:t>
            </a:r>
          </a:p>
          <a:p>
            <a:pPr>
              <a:lnSpc>
                <a:spcPct val="90000"/>
              </a:lnSpc>
              <a:buFont typeface="Wingdings" pitchFamily="2" charset="2"/>
              <a:buNone/>
            </a:pPr>
            <a:r>
              <a:rPr lang="en-US" sz="2000" i="1">
                <a:solidFill>
                  <a:srgbClr val="0000CC"/>
                </a:solidFill>
              </a:rPr>
              <a:t>              </a:t>
            </a:r>
            <a:r>
              <a:rPr lang="en-US" sz="1800"/>
              <a:t>- Estimated as the percentage of the annual turnover </a:t>
            </a:r>
          </a:p>
          <a:p>
            <a:pPr>
              <a:lnSpc>
                <a:spcPct val="90000"/>
              </a:lnSpc>
              <a:buFont typeface="Wingdings" pitchFamily="2" charset="2"/>
              <a:buNone/>
            </a:pPr>
            <a:r>
              <a:rPr lang="en-US" sz="1800"/>
              <a:t>               - based on the previous year’s turnover</a:t>
            </a:r>
            <a:r>
              <a:rPr lang="en-US" sz="1800" i="1">
                <a:solidFill>
                  <a:srgbClr val="0000CC"/>
                </a:solidFill>
              </a:rPr>
              <a:t> </a:t>
            </a:r>
          </a:p>
          <a:p>
            <a:pPr>
              <a:lnSpc>
                <a:spcPct val="90000"/>
              </a:lnSpc>
              <a:buFont typeface="Wingdings" pitchFamily="2" charset="2"/>
              <a:buNone/>
            </a:pPr>
            <a:endParaRPr lang="en-US" sz="1000" i="1">
              <a:solidFill>
                <a:srgbClr val="0000CC"/>
              </a:solidFill>
            </a:endParaRPr>
          </a:p>
          <a:p>
            <a:pPr>
              <a:lnSpc>
                <a:spcPct val="90000"/>
              </a:lnSpc>
              <a:buFont typeface="Wingdings" pitchFamily="2" charset="2"/>
              <a:buNone/>
            </a:pPr>
            <a:r>
              <a:rPr lang="en-US" sz="1800" i="1">
                <a:solidFill>
                  <a:srgbClr val="0000CC"/>
                </a:solidFill>
              </a:rPr>
              <a:t>           GOC…………………***% Turnover </a:t>
            </a:r>
          </a:p>
          <a:p>
            <a:pPr>
              <a:lnSpc>
                <a:spcPct val="90000"/>
              </a:lnSpc>
              <a:buFont typeface="Wingdings" pitchFamily="2" charset="2"/>
              <a:buNone/>
            </a:pPr>
            <a:r>
              <a:rPr lang="en-US" sz="2000" i="1" u="sng">
                <a:solidFill>
                  <a:srgbClr val="FF5050"/>
                </a:solidFill>
              </a:rPr>
              <a:t>Step 5.</a:t>
            </a:r>
            <a:r>
              <a:rPr lang="en-US" sz="2400"/>
              <a:t>  </a:t>
            </a:r>
            <a:r>
              <a:rPr lang="en-US" sz="2000" i="1">
                <a:solidFill>
                  <a:srgbClr val="0000CC"/>
                </a:solidFill>
              </a:rPr>
              <a:t>Determine the Mark-up</a:t>
            </a:r>
          </a:p>
          <a:p>
            <a:pPr>
              <a:lnSpc>
                <a:spcPct val="90000"/>
              </a:lnSpc>
              <a:buFont typeface="Wingdings" pitchFamily="2" charset="2"/>
              <a:buNone/>
            </a:pPr>
            <a:endParaRPr lang="en-US" sz="1000" i="1">
              <a:solidFill>
                <a:srgbClr val="0000CC"/>
              </a:solidFill>
            </a:endParaRPr>
          </a:p>
          <a:p>
            <a:pPr>
              <a:lnSpc>
                <a:spcPct val="90000"/>
              </a:lnSpc>
              <a:buFont typeface="Wingdings" pitchFamily="2" charset="2"/>
              <a:buNone/>
            </a:pPr>
            <a:r>
              <a:rPr lang="en-US" sz="2000" i="1">
                <a:solidFill>
                  <a:srgbClr val="0000CC"/>
                </a:solidFill>
              </a:rPr>
              <a:t>             </a:t>
            </a:r>
            <a:r>
              <a:rPr lang="en-US" sz="1800" i="1">
                <a:solidFill>
                  <a:srgbClr val="0000CC"/>
                </a:solidFill>
              </a:rPr>
              <a:t>Mark-up (Head Office) = GOC + ROCE</a:t>
            </a:r>
          </a:p>
          <a:p>
            <a:pPr>
              <a:lnSpc>
                <a:spcPct val="90000"/>
              </a:lnSpc>
              <a:buFont typeface="Wingdings" pitchFamily="2" charset="2"/>
              <a:buNone/>
            </a:pPr>
            <a:endParaRPr lang="en-US" sz="1000" i="1">
              <a:solidFill>
                <a:srgbClr val="0000CC"/>
              </a:solidFill>
            </a:endParaRPr>
          </a:p>
          <a:p>
            <a:pPr>
              <a:lnSpc>
                <a:spcPct val="90000"/>
              </a:lnSpc>
              <a:buFont typeface="Wingdings" pitchFamily="2" charset="2"/>
              <a:buNone/>
            </a:pPr>
            <a:r>
              <a:rPr lang="en-US" sz="2000" i="1" u="sng">
                <a:solidFill>
                  <a:srgbClr val="FF5050"/>
                </a:solidFill>
              </a:rPr>
              <a:t>Step 6.</a:t>
            </a:r>
            <a:r>
              <a:rPr lang="en-US" sz="2400"/>
              <a:t>  </a:t>
            </a:r>
            <a:r>
              <a:rPr lang="en-US" sz="2000" i="1">
                <a:solidFill>
                  <a:srgbClr val="0000CC"/>
                </a:solidFill>
              </a:rPr>
              <a:t>Determine the Total Production Cost (TPC)</a:t>
            </a:r>
          </a:p>
          <a:p>
            <a:pPr>
              <a:lnSpc>
                <a:spcPct val="90000"/>
              </a:lnSpc>
              <a:buFont typeface="Wingdings" pitchFamily="2" charset="2"/>
              <a:buNone/>
            </a:pPr>
            <a:endParaRPr lang="en-US" sz="1000" i="1">
              <a:solidFill>
                <a:srgbClr val="0000CC"/>
              </a:solidFill>
            </a:endParaRPr>
          </a:p>
          <a:p>
            <a:pPr>
              <a:lnSpc>
                <a:spcPct val="90000"/>
              </a:lnSpc>
              <a:buFont typeface="Wingdings" pitchFamily="2" charset="2"/>
              <a:buNone/>
            </a:pPr>
            <a:r>
              <a:rPr lang="en-US" sz="1000" i="1">
                <a:solidFill>
                  <a:srgbClr val="0000CC"/>
                </a:solidFill>
              </a:rPr>
              <a:t>                        </a:t>
            </a:r>
            <a:r>
              <a:rPr lang="el-GR" sz="1800" i="1">
                <a:solidFill>
                  <a:srgbClr val="0000CC"/>
                </a:solidFill>
                <a:cs typeface="Tahoma" pitchFamily="34" charset="0"/>
              </a:rPr>
              <a:t>Σ</a:t>
            </a:r>
            <a:r>
              <a:rPr lang="en-US" sz="1800" i="1">
                <a:solidFill>
                  <a:srgbClr val="0000CC"/>
                </a:solidFill>
                <a:cs typeface="Tahoma" pitchFamily="34" charset="0"/>
              </a:rPr>
              <a:t> Production Cost = Turnover – Mark-up</a:t>
            </a:r>
          </a:p>
          <a:p>
            <a:pPr>
              <a:lnSpc>
                <a:spcPct val="90000"/>
              </a:lnSpc>
              <a:buFont typeface="Wingdings" pitchFamily="2" charset="2"/>
              <a:buNone/>
            </a:pPr>
            <a:r>
              <a:rPr lang="en-US" sz="2000" i="1" u="sng">
                <a:solidFill>
                  <a:srgbClr val="FF5050"/>
                </a:solidFill>
              </a:rPr>
              <a:t>Step 7.</a:t>
            </a:r>
            <a:r>
              <a:rPr lang="en-US" sz="2400"/>
              <a:t>  </a:t>
            </a:r>
            <a:r>
              <a:rPr lang="en-US" sz="2000" i="1">
                <a:solidFill>
                  <a:srgbClr val="0000CC"/>
                </a:solidFill>
              </a:rPr>
              <a:t>Determine Mark-up individual Project</a:t>
            </a:r>
          </a:p>
          <a:p>
            <a:pPr>
              <a:lnSpc>
                <a:spcPct val="90000"/>
              </a:lnSpc>
              <a:buFont typeface="Wingdings" pitchFamily="2" charset="2"/>
              <a:buNone/>
            </a:pPr>
            <a:endParaRPr lang="en-US" sz="2000" i="1">
              <a:solidFill>
                <a:srgbClr val="0000CC"/>
              </a:solidFill>
            </a:endParaRPr>
          </a:p>
          <a:p>
            <a:pPr>
              <a:lnSpc>
                <a:spcPct val="90000"/>
              </a:lnSpc>
              <a:buFont typeface="Wingdings" pitchFamily="2" charset="2"/>
              <a:buNone/>
            </a:pPr>
            <a:endParaRPr lang="en-US" sz="1000" i="1">
              <a:solidFill>
                <a:srgbClr val="0000CC"/>
              </a:solidFill>
            </a:endParaRPr>
          </a:p>
          <a:p>
            <a:pPr>
              <a:lnSpc>
                <a:spcPct val="90000"/>
              </a:lnSpc>
              <a:buFont typeface="Wingdings" pitchFamily="2" charset="2"/>
              <a:buNone/>
            </a:pPr>
            <a:r>
              <a:rPr lang="en-US" sz="1800" i="1">
                <a:solidFill>
                  <a:srgbClr val="0000CC"/>
                </a:solidFill>
              </a:rPr>
              <a:t>                                                                     </a:t>
            </a:r>
          </a:p>
        </p:txBody>
      </p:sp>
      <p:sp>
        <p:nvSpPr>
          <p:cNvPr id="63492" name="Rectangle 4"/>
          <p:cNvSpPr>
            <a:spLocks noChangeArrowheads="1"/>
          </p:cNvSpPr>
          <p:nvPr/>
        </p:nvSpPr>
        <p:spPr bwMode="auto">
          <a:xfrm>
            <a:off x="285750" y="474663"/>
            <a:ext cx="8629650" cy="623887"/>
          </a:xfrm>
          <a:prstGeom prst="rect">
            <a:avLst/>
          </a:prstGeom>
          <a:solidFill>
            <a:schemeClr val="accent1">
              <a:alpha val="98000"/>
            </a:schemeClr>
          </a:solidFill>
          <a:ln w="9525">
            <a:noFill/>
            <a:miter lim="800000"/>
            <a:headEnd/>
            <a:tailEnd/>
          </a:ln>
          <a:effectLst/>
        </p:spPr>
        <p:txBody>
          <a:bodyPr anchor="b"/>
          <a:lstStyle/>
          <a:p>
            <a:pPr algn="ctr"/>
            <a:r>
              <a:rPr lang="en-US" b="1">
                <a:solidFill>
                  <a:srgbClr val="FF5050"/>
                </a:solidFill>
              </a:rPr>
              <a:t>Steps to reach at company’s Mark-Up (cont…)</a:t>
            </a:r>
            <a:r>
              <a:rPr lang="en-US" sz="4000" b="1">
                <a:solidFill>
                  <a:schemeClr val="tx2"/>
                </a:solidFill>
              </a:rPr>
              <a:t> </a:t>
            </a:r>
          </a:p>
        </p:txBody>
      </p:sp>
      <p:sp>
        <p:nvSpPr>
          <p:cNvPr id="63493" name="Line 5"/>
          <p:cNvSpPr>
            <a:spLocks noChangeShapeType="1"/>
          </p:cNvSpPr>
          <p:nvPr/>
        </p:nvSpPr>
        <p:spPr bwMode="auto">
          <a:xfrm>
            <a:off x="5668963" y="5867400"/>
            <a:ext cx="990600" cy="0"/>
          </a:xfrm>
          <a:prstGeom prst="line">
            <a:avLst/>
          </a:prstGeom>
          <a:noFill/>
          <a:ln w="12700" cap="sq">
            <a:solidFill>
              <a:schemeClr val="tx1"/>
            </a:solidFill>
            <a:miter lim="800000"/>
            <a:headEnd type="none" w="sm" len="sm"/>
            <a:tailEnd type="none" w="sm" len="sm"/>
          </a:ln>
          <a:effectLst/>
        </p:spPr>
        <p:txBody>
          <a:bodyPr wrap="none"/>
          <a:lstStyle/>
          <a:p>
            <a:endParaRPr lang="en-US"/>
          </a:p>
        </p:txBody>
      </p:sp>
      <p:sp>
        <p:nvSpPr>
          <p:cNvPr id="63494" name="Text Box 6"/>
          <p:cNvSpPr txBox="1">
            <a:spLocks noChangeArrowheads="1"/>
          </p:cNvSpPr>
          <p:nvPr/>
        </p:nvSpPr>
        <p:spPr bwMode="auto">
          <a:xfrm>
            <a:off x="5729288" y="5878513"/>
            <a:ext cx="1647825" cy="366712"/>
          </a:xfrm>
          <a:prstGeom prst="rect">
            <a:avLst/>
          </a:prstGeom>
          <a:noFill/>
          <a:ln w="12700" cap="sq">
            <a:noFill/>
            <a:miter lim="800000"/>
            <a:headEnd type="none" w="sm" len="sm"/>
            <a:tailEnd type="none" w="sm" len="sm"/>
          </a:ln>
          <a:effectLst/>
        </p:spPr>
        <p:txBody>
          <a:bodyPr>
            <a:spAutoFit/>
          </a:bodyPr>
          <a:lstStyle/>
          <a:p>
            <a:r>
              <a:rPr lang="en-US" sz="1800" i="1">
                <a:solidFill>
                  <a:srgbClr val="0000CC"/>
                </a:solidFill>
              </a:rPr>
              <a:t>TPC</a:t>
            </a:r>
          </a:p>
        </p:txBody>
      </p:sp>
      <p:sp>
        <p:nvSpPr>
          <p:cNvPr id="63495" name="Text Box 7"/>
          <p:cNvSpPr txBox="1">
            <a:spLocks noChangeArrowheads="1"/>
          </p:cNvSpPr>
          <p:nvPr/>
        </p:nvSpPr>
        <p:spPr bwMode="auto">
          <a:xfrm>
            <a:off x="5591175" y="5421313"/>
            <a:ext cx="1647825" cy="366712"/>
          </a:xfrm>
          <a:prstGeom prst="rect">
            <a:avLst/>
          </a:prstGeom>
          <a:noFill/>
          <a:ln w="12700" cap="sq">
            <a:noFill/>
            <a:miter lim="800000"/>
            <a:headEnd type="none" w="sm" len="sm"/>
            <a:tailEnd type="none" w="sm" len="sm"/>
          </a:ln>
          <a:effectLst/>
        </p:spPr>
        <p:txBody>
          <a:bodyPr>
            <a:spAutoFit/>
          </a:bodyPr>
          <a:lstStyle/>
          <a:p>
            <a:r>
              <a:rPr lang="en-US" sz="1800" i="1">
                <a:solidFill>
                  <a:srgbClr val="0000CC"/>
                </a:solidFill>
              </a:rPr>
              <a:t>mark-up</a:t>
            </a:r>
          </a:p>
        </p:txBody>
      </p:sp>
      <p:sp>
        <p:nvSpPr>
          <p:cNvPr id="63496" name="Text Box 8"/>
          <p:cNvSpPr txBox="1">
            <a:spLocks noChangeArrowheads="1"/>
          </p:cNvSpPr>
          <p:nvPr/>
        </p:nvSpPr>
        <p:spPr bwMode="auto">
          <a:xfrm>
            <a:off x="2192338" y="5618163"/>
            <a:ext cx="4068762" cy="366712"/>
          </a:xfrm>
          <a:prstGeom prst="rect">
            <a:avLst/>
          </a:prstGeom>
          <a:noFill/>
          <a:ln w="12700" cap="sq">
            <a:noFill/>
            <a:miter lim="800000"/>
            <a:headEnd type="none" w="sm" len="sm"/>
            <a:tailEnd type="none" w="sm" len="sm"/>
          </a:ln>
          <a:effectLst/>
        </p:spPr>
        <p:txBody>
          <a:bodyPr>
            <a:spAutoFit/>
          </a:bodyPr>
          <a:lstStyle/>
          <a:p>
            <a:r>
              <a:rPr lang="en-US" sz="1800" i="1">
                <a:solidFill>
                  <a:srgbClr val="0000CC"/>
                </a:solidFill>
              </a:rPr>
              <a:t>mark-up at individual project =</a:t>
            </a:r>
          </a:p>
        </p:txBody>
      </p:sp>
      <p:sp>
        <p:nvSpPr>
          <p:cNvPr id="63497" name="Text Box 9"/>
          <p:cNvSpPr txBox="1">
            <a:spLocks noChangeArrowheads="1"/>
          </p:cNvSpPr>
          <p:nvPr/>
        </p:nvSpPr>
        <p:spPr bwMode="auto">
          <a:xfrm>
            <a:off x="6597650" y="5664200"/>
            <a:ext cx="1647825" cy="396875"/>
          </a:xfrm>
          <a:prstGeom prst="rect">
            <a:avLst/>
          </a:prstGeom>
          <a:noFill/>
          <a:ln w="12700" cap="sq">
            <a:noFill/>
            <a:miter lim="800000"/>
            <a:headEnd type="none" w="sm" len="sm"/>
            <a:tailEnd type="none" w="sm" len="sm"/>
          </a:ln>
          <a:effectLst/>
        </p:spPr>
        <p:txBody>
          <a:bodyPr>
            <a:spAutoFit/>
          </a:bodyPr>
          <a:lstStyle/>
          <a:p>
            <a:r>
              <a:rPr lang="en-US" sz="2000" i="1">
                <a:solidFill>
                  <a:srgbClr val="0000CC"/>
                </a:solidFill>
              </a:rPr>
              <a:t>*</a:t>
            </a:r>
            <a:r>
              <a:rPr lang="en-US" sz="1800" i="1">
                <a:solidFill>
                  <a:srgbClr val="0000CC"/>
                </a:solidFill>
              </a:rPr>
              <a:t>100%</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695325" y="1119188"/>
            <a:ext cx="7772400" cy="1143000"/>
          </a:xfrm>
        </p:spPr>
        <p:txBody>
          <a:bodyPr/>
          <a:lstStyle/>
          <a:p>
            <a:r>
              <a:rPr lang="en-US" sz="2400" b="1" u="sng"/>
              <a:t>Example</a:t>
            </a:r>
            <a:r>
              <a:rPr lang="en-US" sz="2400"/>
              <a:t> </a:t>
            </a:r>
            <a:br>
              <a:rPr lang="en-US" sz="2400"/>
            </a:br>
            <a:r>
              <a:rPr lang="en-US" sz="2400"/>
              <a:t>The following is the balance sheet of a G5 contractor. Additional information are also outlined following this. </a:t>
            </a:r>
          </a:p>
        </p:txBody>
      </p:sp>
      <p:graphicFrame>
        <p:nvGraphicFramePr>
          <p:cNvPr id="90181" name="Group 69"/>
          <p:cNvGraphicFramePr>
            <a:graphicFrameLocks noGrp="1"/>
          </p:cNvGraphicFramePr>
          <p:nvPr>
            <p:ph sz="half" idx="2"/>
          </p:nvPr>
        </p:nvGraphicFramePr>
        <p:xfrm>
          <a:off x="1300163" y="2619375"/>
          <a:ext cx="6496050" cy="2787650"/>
        </p:xfrm>
        <a:graphic>
          <a:graphicData uri="http://schemas.openxmlformats.org/drawingml/2006/table">
            <a:tbl>
              <a:tblPr/>
              <a:tblGrid>
                <a:gridCol w="2532062"/>
                <a:gridCol w="3963988"/>
              </a:tblGrid>
              <a:tr h="3873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smtClean="0">
                          <a:ln>
                            <a:noFill/>
                          </a:ln>
                          <a:solidFill>
                            <a:schemeClr val="tx1"/>
                          </a:solidFill>
                          <a:effectLst/>
                          <a:latin typeface="Tahoma" pitchFamily="34" charset="0"/>
                        </a:rPr>
                        <a:t>Assets </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smtClean="0">
                          <a:ln>
                            <a:noFill/>
                          </a:ln>
                          <a:solidFill>
                            <a:schemeClr val="tx1"/>
                          </a:solidFill>
                          <a:effectLst/>
                          <a:latin typeface="Tahoma" pitchFamily="34" charset="0"/>
                        </a:rPr>
                        <a:t>Liabilities </a:t>
                      </a: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2400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smtClean="0">
                          <a:ln>
                            <a:noFill/>
                          </a:ln>
                          <a:solidFill>
                            <a:schemeClr val="tx1"/>
                          </a:solidFill>
                          <a:effectLst/>
                          <a:latin typeface="Tahoma" pitchFamily="34" charset="0"/>
                        </a:rPr>
                        <a:t>Current Assets       </a:t>
                      </a:r>
                    </a:p>
                    <a:p>
                      <a:pPr marL="0" marR="0" lvl="0" indent="0" algn="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550,000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smtClean="0">
                          <a:ln>
                            <a:noFill/>
                          </a:ln>
                          <a:solidFill>
                            <a:schemeClr val="tx1"/>
                          </a:solidFill>
                          <a:effectLst/>
                          <a:latin typeface="Tahoma" pitchFamily="34" charset="0"/>
                        </a:rPr>
                        <a:t>Fixed assets      </a:t>
                      </a:r>
                    </a:p>
                    <a:p>
                      <a:pPr marL="0" marR="0" lvl="0" indent="0" algn="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230,000</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endParaRPr kumimoji="0" lang="en-US" sz="18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                      </a:t>
                      </a:r>
                      <a:r>
                        <a:rPr kumimoji="0" lang="en-US" sz="1800" b="0" i="0" u="sng" strike="noStrike" cap="none" normalizeH="0" baseline="0" smtClean="0">
                          <a:ln>
                            <a:noFill/>
                          </a:ln>
                          <a:solidFill>
                            <a:schemeClr val="tx1"/>
                          </a:solidFill>
                          <a:effectLst/>
                          <a:latin typeface="Tahoma" pitchFamily="34" charset="0"/>
                        </a:rPr>
                        <a:t>         . </a:t>
                      </a:r>
                      <a:endParaRPr kumimoji="0" lang="en-US" sz="18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Total Assets:   780,000</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tab pos="2684463" algn="r"/>
                        </a:tabLst>
                      </a:pPr>
                      <a:r>
                        <a:rPr kumimoji="0" lang="en-US" sz="1800" b="1" i="0" u="none" strike="noStrike" cap="none" normalizeH="0" baseline="0" smtClean="0">
                          <a:ln>
                            <a:noFill/>
                          </a:ln>
                          <a:solidFill>
                            <a:schemeClr val="tx1"/>
                          </a:solidFill>
                          <a:effectLst/>
                          <a:latin typeface="Tahoma" pitchFamily="34" charset="0"/>
                        </a:rPr>
                        <a:t>Current Liabilities</a:t>
                      </a:r>
                      <a:r>
                        <a:rPr kumimoji="0" lang="en-US" sz="1800" b="0" i="0" u="none" strike="noStrike" cap="none" normalizeH="0" baseline="0" smtClean="0">
                          <a:ln>
                            <a:noFill/>
                          </a:ln>
                          <a:solidFill>
                            <a:schemeClr val="tx1"/>
                          </a:solidFill>
                          <a:effectLst/>
                          <a:latin typeface="Tahoma" pitchFamily="34" charset="0"/>
                        </a:rPr>
                        <a:t> </a:t>
                      </a:r>
                    </a:p>
                    <a:p>
                      <a:pPr marL="0" marR="0" lvl="0" indent="0" algn="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tab pos="2684463" algn="r"/>
                        </a:tabLst>
                      </a:pPr>
                      <a:r>
                        <a:rPr kumimoji="0" lang="en-US" sz="1800" b="0" i="0" u="none" strike="noStrike" cap="none" normalizeH="0" baseline="0" smtClean="0">
                          <a:ln>
                            <a:noFill/>
                          </a:ln>
                          <a:solidFill>
                            <a:schemeClr val="tx1"/>
                          </a:solidFill>
                          <a:effectLst/>
                          <a:latin typeface="Tahoma" pitchFamily="34" charset="0"/>
                        </a:rPr>
                        <a:t>450,000</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tab pos="2684463" algn="r"/>
                        </a:tabLst>
                      </a:pPr>
                      <a:r>
                        <a:rPr kumimoji="0" lang="en-US" sz="1800" b="0" i="0" u="none" strike="noStrike" cap="none" normalizeH="0" baseline="0" smtClean="0">
                          <a:ln>
                            <a:noFill/>
                          </a:ln>
                          <a:solidFill>
                            <a:schemeClr val="tx1"/>
                          </a:solidFill>
                          <a:effectLst/>
                          <a:latin typeface="Tahoma" pitchFamily="34" charset="0"/>
                        </a:rPr>
                        <a:t>Loans                                 153,234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tab pos="2684463" algn="r"/>
                        </a:tabLst>
                      </a:pPr>
                      <a:r>
                        <a:rPr kumimoji="0" lang="en-US" sz="1800" b="0" i="0" u="none" strike="noStrike" cap="none" normalizeH="0" baseline="0" smtClean="0">
                          <a:ln>
                            <a:noFill/>
                          </a:ln>
                          <a:solidFill>
                            <a:schemeClr val="tx1"/>
                          </a:solidFill>
                          <a:effectLst/>
                          <a:latin typeface="Tahoma" pitchFamily="34" charset="0"/>
                        </a:rPr>
                        <a:t>Preference shares                 11,766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tab pos="2684463" algn="r"/>
                        </a:tabLst>
                      </a:pPr>
                      <a:r>
                        <a:rPr kumimoji="0" lang="en-US" sz="1800" b="0" i="0" u="none" strike="noStrike" cap="none" normalizeH="0" baseline="0" smtClean="0">
                          <a:ln>
                            <a:noFill/>
                          </a:ln>
                          <a:solidFill>
                            <a:schemeClr val="tx1"/>
                          </a:solidFill>
                          <a:effectLst/>
                          <a:latin typeface="Tahoma" pitchFamily="34" charset="0"/>
                        </a:rPr>
                        <a:t>Share Capital                        32,080</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tab pos="2684463" algn="r"/>
                        </a:tabLst>
                      </a:pPr>
                      <a:r>
                        <a:rPr kumimoji="0" lang="en-US" sz="1800" b="0" i="0" u="none" strike="noStrike" cap="none" normalizeH="0" baseline="0" smtClean="0">
                          <a:ln>
                            <a:noFill/>
                          </a:ln>
                          <a:solidFill>
                            <a:schemeClr val="tx1"/>
                          </a:solidFill>
                          <a:effectLst/>
                          <a:latin typeface="Tahoma" pitchFamily="34" charset="0"/>
                        </a:rPr>
                        <a:t>Retained Earnings               </a:t>
                      </a:r>
                      <a:r>
                        <a:rPr kumimoji="0" lang="en-US" sz="1800" b="0" i="0" u="sng" strike="noStrike" cap="none" normalizeH="0" baseline="0" smtClean="0">
                          <a:ln>
                            <a:noFill/>
                          </a:ln>
                          <a:solidFill>
                            <a:schemeClr val="tx1"/>
                          </a:solidFill>
                          <a:effectLst/>
                          <a:latin typeface="Tahoma" pitchFamily="34" charset="0"/>
                        </a:rPr>
                        <a:t>132,920</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tab pos="2684463" algn="r"/>
                        </a:tabLst>
                      </a:pPr>
                      <a:r>
                        <a:rPr kumimoji="0" lang="en-US" sz="1800" b="0" i="0" u="none" strike="noStrike" cap="none" normalizeH="0" baseline="0" smtClean="0">
                          <a:ln>
                            <a:noFill/>
                          </a:ln>
                          <a:solidFill>
                            <a:schemeClr val="tx1"/>
                          </a:solidFill>
                          <a:effectLst/>
                          <a:latin typeface="Tahoma" pitchFamily="34" charset="0"/>
                        </a:rPr>
                        <a:t>Total L and E                      780,000</a:t>
                      </a: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623888" y="190500"/>
            <a:ext cx="7772400" cy="1265238"/>
          </a:xfrm>
        </p:spPr>
        <p:txBody>
          <a:bodyPr/>
          <a:lstStyle/>
          <a:p>
            <a:r>
              <a:rPr lang="en-US" sz="2400" b="1" u="sng"/>
              <a:t>Example </a:t>
            </a:r>
            <a:r>
              <a:rPr lang="en-US" sz="2400" b="1"/>
              <a:t>(cont’d)</a:t>
            </a:r>
            <a:r>
              <a:rPr lang="en-US" sz="2400"/>
              <a:t> </a:t>
            </a:r>
            <a:br>
              <a:rPr lang="en-US" sz="2400"/>
            </a:br>
            <a:r>
              <a:rPr lang="en-US" sz="2400"/>
              <a:t>1. Total Capital Employed (TCE from the BS)</a:t>
            </a:r>
            <a:br>
              <a:rPr lang="en-US" sz="2400"/>
            </a:br>
            <a:r>
              <a:rPr lang="en-US" sz="2400"/>
              <a:t>2. The following shows return on the capital employed:</a:t>
            </a:r>
          </a:p>
        </p:txBody>
      </p:sp>
      <p:sp>
        <p:nvSpPr>
          <p:cNvPr id="208899" name="Rectangle 3" descr="Rectangle: Click to edit Master text styles&#10;Second level&#10;Third level&#10;Fourth level&#10;Fifth level"/>
          <p:cNvSpPr>
            <a:spLocks noGrp="1" noChangeArrowheads="1"/>
          </p:cNvSpPr>
          <p:nvPr>
            <p:ph type="body" idx="1"/>
          </p:nvPr>
        </p:nvSpPr>
        <p:spPr>
          <a:xfrm>
            <a:off x="858838" y="1703388"/>
            <a:ext cx="7772400" cy="1879600"/>
          </a:xfrm>
        </p:spPr>
        <p:txBody>
          <a:bodyPr/>
          <a:lstStyle/>
          <a:p>
            <a:pPr marL="660400" indent="-660400">
              <a:buFont typeface="Wingdings" pitchFamily="2" charset="2"/>
              <a:buAutoNum type="romanLcPeriod"/>
            </a:pPr>
            <a:r>
              <a:rPr lang="en-US" sz="2400"/>
              <a:t>Average weighed cost of capital…………….6.5%</a:t>
            </a:r>
          </a:p>
          <a:p>
            <a:pPr marL="660400" indent="-660400">
              <a:buFont typeface="Wingdings" pitchFamily="2" charset="2"/>
              <a:buAutoNum type="romanLcPeriod"/>
            </a:pPr>
            <a:r>
              <a:rPr lang="en-US" sz="2400"/>
              <a:t>Profit margin: ………………………………….....6%</a:t>
            </a:r>
          </a:p>
          <a:p>
            <a:pPr marL="660400" indent="-660400">
              <a:buFont typeface="Wingdings" pitchFamily="2" charset="2"/>
              <a:buAutoNum type="romanLcPeriod"/>
            </a:pPr>
            <a:r>
              <a:rPr lang="en-US" sz="2400"/>
              <a:t>Corporate obligations……………………………4.5%</a:t>
            </a:r>
          </a:p>
          <a:p>
            <a:pPr marL="660400" indent="-660400">
              <a:buFont typeface="Wingdings" pitchFamily="2" charset="2"/>
              <a:buAutoNum type="romanLcPeriod"/>
            </a:pPr>
            <a:r>
              <a:rPr lang="en-US" sz="2400"/>
              <a:t>Contingences to cover uncertainties ……..3%</a:t>
            </a:r>
          </a:p>
          <a:p>
            <a:pPr marL="660400" indent="-660400">
              <a:buFont typeface="Wingdings" pitchFamily="2" charset="2"/>
              <a:buAutoNum type="romanLcPeriod"/>
            </a:pPr>
            <a:endParaRPr lang="en-US" sz="2400"/>
          </a:p>
          <a:p>
            <a:pPr marL="660400" indent="-660400">
              <a:buFont typeface="Wingdings" pitchFamily="2" charset="2"/>
              <a:buAutoNum type="romanLcPeriod"/>
            </a:pPr>
            <a:endParaRPr lang="en-US" sz="2400"/>
          </a:p>
        </p:txBody>
      </p:sp>
      <p:sp>
        <p:nvSpPr>
          <p:cNvPr id="208900" name="Rectangle 4"/>
          <p:cNvSpPr>
            <a:spLocks noChangeArrowheads="1"/>
          </p:cNvSpPr>
          <p:nvPr/>
        </p:nvSpPr>
        <p:spPr bwMode="auto">
          <a:xfrm>
            <a:off x="646113" y="3390900"/>
            <a:ext cx="7772400" cy="655638"/>
          </a:xfrm>
          <a:prstGeom prst="rect">
            <a:avLst/>
          </a:prstGeom>
          <a:noFill/>
          <a:ln w="9525">
            <a:noFill/>
            <a:miter lim="800000"/>
            <a:headEnd/>
            <a:tailEnd/>
          </a:ln>
          <a:effectLst/>
        </p:spPr>
        <p:txBody>
          <a:bodyPr anchor="b"/>
          <a:lstStyle/>
          <a:p>
            <a:r>
              <a:rPr lang="en-US" sz="2400">
                <a:solidFill>
                  <a:schemeClr val="tx2"/>
                </a:solidFill>
              </a:rPr>
              <a:t>3. Planned total turnover</a:t>
            </a:r>
          </a:p>
        </p:txBody>
      </p:sp>
      <p:sp>
        <p:nvSpPr>
          <p:cNvPr id="208901" name="Rectangle 5" descr="Rectangle: Click to edit Master text styles&#10;Second level&#10;Third level&#10;Fourth level&#10;Fifth level"/>
          <p:cNvSpPr>
            <a:spLocks noChangeArrowheads="1"/>
          </p:cNvSpPr>
          <p:nvPr/>
        </p:nvSpPr>
        <p:spPr bwMode="auto">
          <a:xfrm>
            <a:off x="909638" y="4164013"/>
            <a:ext cx="7772400" cy="1879600"/>
          </a:xfrm>
          <a:prstGeom prst="rect">
            <a:avLst/>
          </a:prstGeom>
          <a:noFill/>
          <a:ln w="9525">
            <a:noFill/>
            <a:miter lim="800000"/>
            <a:headEnd/>
            <a:tailEnd/>
          </a:ln>
          <a:effectLst/>
        </p:spPr>
        <p:txBody>
          <a:bodyPr/>
          <a:lstStyle/>
          <a:p>
            <a:pPr marL="609600" indent="-609600">
              <a:spcBef>
                <a:spcPct val="20000"/>
              </a:spcBef>
              <a:buClr>
                <a:schemeClr val="hlink"/>
              </a:buClr>
              <a:buSzPct val="110000"/>
              <a:buFont typeface="Wingdings" pitchFamily="2" charset="2"/>
              <a:buNone/>
            </a:pPr>
            <a:endParaRPr lang="en-US" sz="2400"/>
          </a:p>
          <a:p>
            <a:pPr marL="609600" indent="-609600">
              <a:spcBef>
                <a:spcPct val="20000"/>
              </a:spcBef>
              <a:buClr>
                <a:schemeClr val="hlink"/>
              </a:buClr>
              <a:buSzPct val="110000"/>
              <a:buFont typeface="Wingdings" pitchFamily="2" charset="2"/>
              <a:buChar char="w"/>
            </a:pPr>
            <a:endParaRPr lang="en-US" sz="2400"/>
          </a:p>
          <a:p>
            <a:pPr marL="609600" indent="-609600">
              <a:spcBef>
                <a:spcPct val="20000"/>
              </a:spcBef>
              <a:buClr>
                <a:schemeClr val="hlink"/>
              </a:buClr>
              <a:buSzPct val="110000"/>
              <a:buFont typeface="Wingdings" pitchFamily="2" charset="2"/>
              <a:buChar char="w"/>
            </a:pPr>
            <a:endParaRPr lang="en-US" sz="2400"/>
          </a:p>
        </p:txBody>
      </p:sp>
      <p:sp>
        <p:nvSpPr>
          <p:cNvPr id="208902" name="Rectangle 6" descr="Rectangle: Click to edit Master text styles&#10;Second level&#10;Third level&#10;Fourth level&#10;Fifth level"/>
          <p:cNvSpPr>
            <a:spLocks noChangeArrowheads="1"/>
          </p:cNvSpPr>
          <p:nvPr/>
        </p:nvSpPr>
        <p:spPr bwMode="auto">
          <a:xfrm>
            <a:off x="938213" y="4162425"/>
            <a:ext cx="7772400" cy="877888"/>
          </a:xfrm>
          <a:prstGeom prst="rect">
            <a:avLst/>
          </a:prstGeom>
          <a:noFill/>
          <a:ln w="9525">
            <a:noFill/>
            <a:miter lim="800000"/>
            <a:headEnd/>
            <a:tailEnd/>
          </a:ln>
          <a:effectLst/>
        </p:spPr>
        <p:txBody>
          <a:bodyPr/>
          <a:lstStyle/>
          <a:p>
            <a:pPr marL="609600" indent="-609600">
              <a:spcBef>
                <a:spcPct val="20000"/>
              </a:spcBef>
              <a:buClr>
                <a:schemeClr val="hlink"/>
              </a:buClr>
              <a:buSzPct val="110000"/>
              <a:buFont typeface="Wingdings" pitchFamily="2" charset="2"/>
              <a:buNone/>
            </a:pPr>
            <a:r>
              <a:rPr lang="en-US" sz="2400"/>
              <a:t>      The company is planning for a total turnover of Birr2,500,000 in the fiscal year</a:t>
            </a:r>
          </a:p>
        </p:txBody>
      </p:sp>
      <p:sp>
        <p:nvSpPr>
          <p:cNvPr id="208903" name="Rectangle 7"/>
          <p:cNvSpPr>
            <a:spLocks noChangeArrowheads="1"/>
          </p:cNvSpPr>
          <p:nvPr/>
        </p:nvSpPr>
        <p:spPr bwMode="auto">
          <a:xfrm>
            <a:off x="638175" y="4819650"/>
            <a:ext cx="7772400" cy="655638"/>
          </a:xfrm>
          <a:prstGeom prst="rect">
            <a:avLst/>
          </a:prstGeom>
          <a:noFill/>
          <a:ln w="9525">
            <a:noFill/>
            <a:miter lim="800000"/>
            <a:headEnd/>
            <a:tailEnd/>
          </a:ln>
          <a:effectLst/>
        </p:spPr>
        <p:txBody>
          <a:bodyPr anchor="b"/>
          <a:lstStyle/>
          <a:p>
            <a:r>
              <a:rPr lang="en-US" sz="2400">
                <a:solidFill>
                  <a:schemeClr val="tx2"/>
                </a:solidFill>
              </a:rPr>
              <a:t>4. Administrative Expense </a:t>
            </a:r>
          </a:p>
        </p:txBody>
      </p:sp>
      <p:sp>
        <p:nvSpPr>
          <p:cNvPr id="208904" name="Rectangle 8" descr="Rectangle: Click to edit Master text styles&#10;Second level&#10;Third level&#10;Fourth level&#10;Fifth level"/>
          <p:cNvSpPr>
            <a:spLocks noChangeArrowheads="1"/>
          </p:cNvSpPr>
          <p:nvPr/>
        </p:nvSpPr>
        <p:spPr bwMode="auto">
          <a:xfrm>
            <a:off x="814388" y="5505450"/>
            <a:ext cx="7772400" cy="877888"/>
          </a:xfrm>
          <a:prstGeom prst="rect">
            <a:avLst/>
          </a:prstGeom>
          <a:noFill/>
          <a:ln w="9525">
            <a:noFill/>
            <a:miter lim="800000"/>
            <a:headEnd/>
            <a:tailEnd/>
          </a:ln>
          <a:effectLst/>
        </p:spPr>
        <p:txBody>
          <a:bodyPr/>
          <a:lstStyle/>
          <a:p>
            <a:pPr marL="609600" indent="-609600">
              <a:spcBef>
                <a:spcPct val="20000"/>
              </a:spcBef>
              <a:buClr>
                <a:schemeClr val="hlink"/>
              </a:buClr>
              <a:buSzPct val="110000"/>
              <a:buFont typeface="Wingdings" pitchFamily="2" charset="2"/>
              <a:buNone/>
            </a:pPr>
            <a:r>
              <a:rPr lang="en-US" sz="2400"/>
              <a:t>      The previous year’s overhead cost was Birr150,000 while its total turnover was Birr2,000,000.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Rectangle 5"/>
          <p:cNvSpPr>
            <a:spLocks noGrp="1" noChangeArrowheads="1"/>
          </p:cNvSpPr>
          <p:nvPr>
            <p:ph type="body" idx="1"/>
          </p:nvPr>
        </p:nvSpPr>
        <p:spPr>
          <a:xfrm>
            <a:off x="812800" y="1481138"/>
            <a:ext cx="7772400" cy="4841875"/>
          </a:xfrm>
          <a:noFill/>
          <a:ln/>
        </p:spPr>
        <p:txBody>
          <a:bodyPr/>
          <a:lstStyle/>
          <a:p>
            <a:pPr marL="457200" indent="-457200">
              <a:lnSpc>
                <a:spcPct val="90000"/>
              </a:lnSpc>
              <a:buFontTx/>
              <a:buChar char="•"/>
              <a:tabLst>
                <a:tab pos="515938" algn="l"/>
              </a:tabLst>
            </a:pPr>
            <a:r>
              <a:rPr lang="en-US" sz="2800"/>
              <a:t>Investor prefer to receive payment of a fixed amount of money today, rather than an equal amount in the future. </a:t>
            </a:r>
          </a:p>
          <a:p>
            <a:pPr marL="457200" indent="-457200">
              <a:lnSpc>
                <a:spcPct val="90000"/>
              </a:lnSpc>
              <a:buFontTx/>
              <a:buChar char="•"/>
              <a:tabLst>
                <a:tab pos="515938" algn="l"/>
              </a:tabLst>
            </a:pPr>
            <a:r>
              <a:rPr lang="en-US" sz="2800" i="1">
                <a:solidFill>
                  <a:srgbClr val="0000CC"/>
                </a:solidFill>
              </a:rPr>
              <a:t>Why?</a:t>
            </a:r>
            <a:r>
              <a:rPr lang="en-US" sz="2800"/>
              <a:t> </a:t>
            </a:r>
          </a:p>
          <a:p>
            <a:pPr marL="457200" indent="-457200">
              <a:lnSpc>
                <a:spcPct val="90000"/>
              </a:lnSpc>
              <a:buFontTx/>
              <a:buNone/>
              <a:tabLst>
                <a:tab pos="515938" algn="l"/>
              </a:tabLst>
            </a:pPr>
            <a:r>
              <a:rPr lang="en-US" sz="2800"/>
              <a:t>      -  people prefer current consumption to  	 	     future</a:t>
            </a:r>
          </a:p>
          <a:p>
            <a:pPr marL="457200" indent="-457200">
              <a:lnSpc>
                <a:spcPct val="90000"/>
              </a:lnSpc>
              <a:buFontTx/>
              <a:buNone/>
              <a:tabLst>
                <a:tab pos="515938" algn="l"/>
              </a:tabLst>
            </a:pPr>
            <a:r>
              <a:rPr lang="en-US" sz="2800"/>
              <a:t>      -  to account for opportunity cost (to the least the interest payment) </a:t>
            </a:r>
            <a:endParaRPr lang="en-US" sz="4000"/>
          </a:p>
        </p:txBody>
      </p:sp>
      <p:sp>
        <p:nvSpPr>
          <p:cNvPr id="54279" name="Text Box 7" descr="Bouquet"/>
          <p:cNvSpPr txBox="1">
            <a:spLocks noChangeArrowheads="1"/>
          </p:cNvSpPr>
          <p:nvPr/>
        </p:nvSpPr>
        <p:spPr bwMode="auto">
          <a:xfrm>
            <a:off x="760413" y="425450"/>
            <a:ext cx="7845425" cy="771525"/>
          </a:xfrm>
          <a:prstGeom prst="rect">
            <a:avLst/>
          </a:prstGeom>
          <a:blipFill dpi="0" rotWithShape="1">
            <a:blip r:embed="rId2"/>
            <a:srcRect/>
            <a:tile tx="0" ty="0" sx="100000" sy="100000" flip="none" algn="tl"/>
          </a:blipFill>
          <a:ln w="12700" cap="sq">
            <a:noFill/>
            <a:miter lim="800000"/>
            <a:headEnd type="none" w="sm" len="sm"/>
            <a:tailEnd type="none" w="sm" len="sm"/>
          </a:ln>
          <a:effectLst/>
        </p:spPr>
        <p:txBody>
          <a:bodyPr/>
          <a:lstStyle/>
          <a:p>
            <a:r>
              <a:rPr lang="en-US" sz="4000" b="1">
                <a:solidFill>
                  <a:schemeClr val="tx2"/>
                </a:solidFill>
              </a:rPr>
              <a:t>4.1. The time value of money </a:t>
            </a:r>
            <a:endParaRPr lang="en-US" sz="4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4277">
                                            <p:txEl>
                                              <p:pRg st="0" end="0"/>
                                            </p:txEl>
                                          </p:spTgt>
                                        </p:tgtEl>
                                        <p:attrNameLst>
                                          <p:attrName>style.visibility</p:attrName>
                                        </p:attrNameLst>
                                      </p:cBhvr>
                                      <p:to>
                                        <p:strVal val="visible"/>
                                      </p:to>
                                    </p:set>
                                    <p:animEffect transition="in" filter="wipe(left)">
                                      <p:cBhvr>
                                        <p:cTn id="7" dur="500"/>
                                        <p:tgtEl>
                                          <p:spTgt spid="5427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4277">
                                            <p:txEl>
                                              <p:pRg st="1" end="1"/>
                                            </p:txEl>
                                          </p:spTgt>
                                        </p:tgtEl>
                                        <p:attrNameLst>
                                          <p:attrName>style.visibility</p:attrName>
                                        </p:attrNameLst>
                                      </p:cBhvr>
                                      <p:to>
                                        <p:strVal val="visible"/>
                                      </p:to>
                                    </p:set>
                                    <p:animEffect transition="in" filter="box(in)">
                                      <p:cBhvr>
                                        <p:cTn id="12" dur="500"/>
                                        <p:tgtEl>
                                          <p:spTgt spid="5427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4277">
                                            <p:txEl>
                                              <p:pRg st="2" end="2"/>
                                            </p:txEl>
                                          </p:spTgt>
                                        </p:tgtEl>
                                        <p:attrNameLst>
                                          <p:attrName>style.visibility</p:attrName>
                                        </p:attrNameLst>
                                      </p:cBhvr>
                                      <p:to>
                                        <p:strVal val="visible"/>
                                      </p:to>
                                    </p:set>
                                    <p:animEffect transition="in" filter="box(in)">
                                      <p:cBhvr>
                                        <p:cTn id="17" dur="500"/>
                                        <p:tgtEl>
                                          <p:spTgt spid="5427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4277">
                                            <p:txEl>
                                              <p:pRg st="3" end="3"/>
                                            </p:txEl>
                                          </p:spTgt>
                                        </p:tgtEl>
                                        <p:attrNameLst>
                                          <p:attrName>style.visibility</p:attrName>
                                        </p:attrNameLst>
                                      </p:cBhvr>
                                      <p:to>
                                        <p:strVal val="visible"/>
                                      </p:to>
                                    </p:set>
                                    <p:animEffect transition="in" filter="box(in)">
                                      <p:cBhvr>
                                        <p:cTn id="22" dur="500"/>
                                        <p:tgtEl>
                                          <p:spTgt spid="5427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descr="Rectangle: Click to edit Master text styles&#10;Second level&#10;Third level&#10;Fourth level&#10;Fifth level"/>
          <p:cNvSpPr>
            <a:spLocks noGrp="1" noChangeArrowheads="1"/>
          </p:cNvSpPr>
          <p:nvPr>
            <p:ph type="body" idx="1"/>
          </p:nvPr>
        </p:nvSpPr>
        <p:spPr>
          <a:xfrm>
            <a:off x="590550" y="1543050"/>
            <a:ext cx="8281988" cy="4114800"/>
          </a:xfrm>
        </p:spPr>
        <p:txBody>
          <a:bodyPr/>
          <a:lstStyle/>
          <a:p>
            <a:pPr marL="609600" indent="-609600">
              <a:buFont typeface="Wingdings" pitchFamily="2" charset="2"/>
              <a:buAutoNum type="arabicPeriod"/>
            </a:pPr>
            <a:r>
              <a:rPr lang="en-US" sz="2400"/>
              <a:t>Estimate the total mark-up of the company at the head office and the mark-up on individual contracts. </a:t>
            </a:r>
          </a:p>
          <a:p>
            <a:pPr marL="609600" indent="-609600">
              <a:buFont typeface="Wingdings" pitchFamily="2" charset="2"/>
              <a:buAutoNum type="arabicPeriod"/>
            </a:pPr>
            <a:r>
              <a:rPr lang="en-US" sz="2400"/>
              <a:t>The company is invited to tender for a construction of a school building with a direct cost of Birr2,000,000 and estimated site overhead of 6%. What will be the minimum amount of the contract price that will be offered by the procurement committee?  </a:t>
            </a:r>
          </a:p>
          <a:p>
            <a:pPr marL="609600" indent="-609600">
              <a:buFont typeface="Wingdings" pitchFamily="2" charset="2"/>
              <a:buAutoNum type="arabicPeriod"/>
            </a:pPr>
            <a:endParaRPr lang="en-US" sz="24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ChangeArrowheads="1"/>
          </p:cNvSpPr>
          <p:nvPr/>
        </p:nvSpPr>
        <p:spPr bwMode="auto">
          <a:xfrm>
            <a:off x="642938" y="490538"/>
            <a:ext cx="7772400" cy="838200"/>
          </a:xfrm>
          <a:prstGeom prst="rect">
            <a:avLst/>
          </a:prstGeom>
          <a:solidFill>
            <a:schemeClr val="accent1"/>
          </a:solidFill>
          <a:ln w="9525">
            <a:noFill/>
            <a:miter lim="800000"/>
            <a:headEnd/>
            <a:tailEnd/>
          </a:ln>
          <a:effectLst/>
        </p:spPr>
        <p:txBody>
          <a:bodyPr anchor="ctr"/>
          <a:lstStyle/>
          <a:p>
            <a:r>
              <a:rPr lang="en-US" sz="4400">
                <a:solidFill>
                  <a:schemeClr val="tx2"/>
                </a:solidFill>
              </a:rPr>
              <a:t>4.3.2 The Corporate Budget </a:t>
            </a:r>
          </a:p>
        </p:txBody>
      </p:sp>
      <p:sp>
        <p:nvSpPr>
          <p:cNvPr id="210947" name="Rectangle 3"/>
          <p:cNvSpPr>
            <a:spLocks noGrp="1" noChangeArrowheads="1"/>
          </p:cNvSpPr>
          <p:nvPr>
            <p:ph type="body" idx="1"/>
          </p:nvPr>
        </p:nvSpPr>
        <p:spPr>
          <a:xfrm>
            <a:off x="457200" y="1600200"/>
            <a:ext cx="8229600" cy="2101850"/>
          </a:xfrm>
          <a:noFill/>
          <a:ln/>
        </p:spPr>
        <p:txBody>
          <a:bodyPr/>
          <a:lstStyle/>
          <a:p>
            <a:pPr marL="457200" indent="-406400">
              <a:buFontTx/>
              <a:buChar char="•"/>
            </a:pPr>
            <a:r>
              <a:rPr lang="en-US" sz="2400"/>
              <a:t>is the starting point for setting up a monitoring and reporting system</a:t>
            </a:r>
          </a:p>
          <a:p>
            <a:pPr marL="457200" indent="-406400">
              <a:buFontTx/>
              <a:buChar char="•"/>
            </a:pPr>
            <a:r>
              <a:rPr lang="en-US" sz="2400"/>
              <a:t>reference point against which the measurement of financial performance and the achievement of planned objectives are made </a:t>
            </a:r>
          </a:p>
        </p:txBody>
      </p:sp>
      <p:sp>
        <p:nvSpPr>
          <p:cNvPr id="210948" name="Rectangle 4"/>
          <p:cNvSpPr>
            <a:spLocks noChangeArrowheads="1"/>
          </p:cNvSpPr>
          <p:nvPr/>
        </p:nvSpPr>
        <p:spPr bwMode="auto">
          <a:xfrm>
            <a:off x="542925" y="3751263"/>
            <a:ext cx="8229600" cy="2913062"/>
          </a:xfrm>
          <a:prstGeom prst="rect">
            <a:avLst/>
          </a:prstGeom>
          <a:noFill/>
          <a:ln w="9525">
            <a:noFill/>
            <a:miter lim="800000"/>
            <a:headEnd/>
            <a:tailEnd/>
          </a:ln>
          <a:effectLst/>
        </p:spPr>
        <p:txBody>
          <a:bodyPr/>
          <a:lstStyle/>
          <a:p>
            <a:pPr marL="457200" indent="-406400">
              <a:spcBef>
                <a:spcPct val="20000"/>
              </a:spcBef>
              <a:buClr>
                <a:schemeClr val="hlink"/>
              </a:buClr>
              <a:buSzPct val="110000"/>
            </a:pPr>
            <a:r>
              <a:rPr lang="en-US" sz="2200" b="1">
                <a:solidFill>
                  <a:srgbClr val="0000CC"/>
                </a:solidFill>
              </a:rPr>
              <a:t>Corporate Budget (Cash Outlay)  </a:t>
            </a:r>
          </a:p>
          <a:p>
            <a:pPr marL="457200" indent="-406400">
              <a:spcBef>
                <a:spcPct val="20000"/>
              </a:spcBef>
              <a:buClr>
                <a:schemeClr val="hlink"/>
              </a:buClr>
              <a:buSzPct val="110000"/>
            </a:pPr>
            <a:r>
              <a:rPr lang="en-US" sz="2200" b="1">
                <a:solidFill>
                  <a:srgbClr val="0000CC"/>
                </a:solidFill>
              </a:rPr>
              <a:t>     = Administrative Cost + ∑ Capital Required by Individual Contracts</a:t>
            </a:r>
          </a:p>
          <a:p>
            <a:pPr marL="457200" indent="-406400">
              <a:spcBef>
                <a:spcPct val="20000"/>
              </a:spcBef>
              <a:buClr>
                <a:schemeClr val="hlink"/>
              </a:buClr>
              <a:buSzPct val="110000"/>
            </a:pPr>
            <a:r>
              <a:rPr lang="en-US" b="1">
                <a:solidFill>
                  <a:srgbClr val="0000CC"/>
                </a:solidFill>
              </a:rPr>
              <a:t>		</a:t>
            </a:r>
            <a:r>
              <a:rPr lang="en-US" sz="2200" b="1">
                <a:solidFill>
                  <a:srgbClr val="FF5050"/>
                </a:solidFill>
              </a:rPr>
              <a:t>This has to be balanced with:</a:t>
            </a:r>
          </a:p>
          <a:p>
            <a:pPr marL="457200" indent="-406400">
              <a:spcBef>
                <a:spcPct val="20000"/>
              </a:spcBef>
              <a:buClr>
                <a:schemeClr val="hlink"/>
              </a:buClr>
              <a:buSzPct val="110000"/>
            </a:pPr>
            <a:r>
              <a:rPr lang="en-US" sz="2200" b="1">
                <a:solidFill>
                  <a:srgbClr val="0000CC"/>
                </a:solidFill>
              </a:rPr>
              <a:t>Capital Budget (Cash Inflow) </a:t>
            </a:r>
          </a:p>
          <a:p>
            <a:pPr marL="457200" indent="-406400">
              <a:spcBef>
                <a:spcPct val="20000"/>
              </a:spcBef>
              <a:buClr>
                <a:schemeClr val="hlink"/>
              </a:buClr>
              <a:buSzPct val="110000"/>
            </a:pPr>
            <a:r>
              <a:rPr lang="en-US" sz="2200" b="1">
                <a:solidFill>
                  <a:srgbClr val="0000CC"/>
                </a:solidFill>
              </a:rPr>
              <a:t>     = Net Working Capital + Finance Sources (Debt, Sales of stocks, Sales of Fixed Assets)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642938" y="490538"/>
            <a:ext cx="7772400" cy="838200"/>
          </a:xfrm>
          <a:prstGeom prst="rect">
            <a:avLst/>
          </a:prstGeom>
          <a:solidFill>
            <a:schemeClr val="accent1"/>
          </a:solidFill>
          <a:ln w="9525">
            <a:noFill/>
            <a:miter lim="800000"/>
            <a:headEnd/>
            <a:tailEnd/>
          </a:ln>
          <a:effectLst/>
        </p:spPr>
        <p:txBody>
          <a:bodyPr anchor="ctr"/>
          <a:lstStyle/>
          <a:p>
            <a:r>
              <a:rPr lang="en-US" sz="4400">
                <a:solidFill>
                  <a:schemeClr val="tx2"/>
                </a:solidFill>
              </a:rPr>
              <a:t>4.4 A System of control levels </a:t>
            </a:r>
          </a:p>
        </p:txBody>
      </p:sp>
      <p:sp>
        <p:nvSpPr>
          <p:cNvPr id="125955" name="Rectangle 3"/>
          <p:cNvSpPr>
            <a:spLocks noGrp="1" noChangeArrowheads="1"/>
          </p:cNvSpPr>
          <p:nvPr>
            <p:ph type="body" idx="1"/>
          </p:nvPr>
        </p:nvSpPr>
        <p:spPr>
          <a:xfrm>
            <a:off x="457200" y="1600200"/>
            <a:ext cx="8229600" cy="4525963"/>
          </a:xfrm>
          <a:noFill/>
          <a:ln/>
        </p:spPr>
        <p:txBody>
          <a:bodyPr/>
          <a:lstStyle/>
          <a:p>
            <a:pPr marL="457200" indent="-406400">
              <a:buFontTx/>
              <a:buChar char="•"/>
            </a:pPr>
            <a:r>
              <a:rPr lang="en-US"/>
              <a:t>There are different control levels in a construction company:</a:t>
            </a:r>
          </a:p>
          <a:p>
            <a:pPr marL="457200" indent="-406400">
              <a:buFont typeface="Wingdings" pitchFamily="2" charset="2"/>
              <a:buNone/>
            </a:pPr>
            <a:r>
              <a:rPr lang="en-US"/>
              <a:t>           1. Managing Director Level</a:t>
            </a:r>
          </a:p>
          <a:p>
            <a:pPr marL="457200" indent="-406400">
              <a:buFont typeface="Wingdings" pitchFamily="2" charset="2"/>
              <a:buNone/>
            </a:pPr>
            <a:r>
              <a:rPr lang="en-US"/>
              <a:t>           2. Contracts Management level</a:t>
            </a:r>
          </a:p>
          <a:p>
            <a:pPr marL="457200" indent="-406400">
              <a:buFont typeface="Wingdings" pitchFamily="2" charset="2"/>
              <a:buNone/>
            </a:pPr>
            <a:r>
              <a:rPr lang="en-US"/>
              <a:t>           3. Site management level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4"/>
          <p:cNvSpPr>
            <a:spLocks noGrp="1" noChangeArrowheads="1"/>
          </p:cNvSpPr>
          <p:nvPr>
            <p:ph type="title"/>
          </p:nvPr>
        </p:nvSpPr>
        <p:spPr>
          <a:xfrm>
            <a:off x="457200" y="495300"/>
            <a:ext cx="8229600" cy="846138"/>
          </a:xfrm>
          <a:solidFill>
            <a:srgbClr val="FFFF99"/>
          </a:solidFill>
          <a:ln/>
        </p:spPr>
        <p:txBody>
          <a:bodyPr anchor="ctr"/>
          <a:lstStyle/>
          <a:p>
            <a:r>
              <a:rPr lang="en-US" sz="4000"/>
              <a:t>Control Responsibility Components</a:t>
            </a:r>
            <a:r>
              <a:rPr lang="en-US"/>
              <a:t> </a:t>
            </a:r>
          </a:p>
        </p:txBody>
      </p:sp>
      <p:sp>
        <p:nvSpPr>
          <p:cNvPr id="115717" name="Rectangle 5"/>
          <p:cNvSpPr>
            <a:spLocks noGrp="1" noChangeArrowheads="1"/>
          </p:cNvSpPr>
          <p:nvPr>
            <p:ph type="body" idx="1"/>
          </p:nvPr>
        </p:nvSpPr>
        <p:spPr>
          <a:xfrm>
            <a:off x="685800" y="1524000"/>
            <a:ext cx="7874000" cy="5005388"/>
          </a:xfrm>
          <a:noFill/>
          <a:ln/>
        </p:spPr>
        <p:txBody>
          <a:bodyPr/>
          <a:lstStyle/>
          <a:p>
            <a:pPr>
              <a:buFontTx/>
              <a:buChar char="•"/>
            </a:pPr>
            <a:r>
              <a:rPr lang="en-US" sz="2400"/>
              <a:t>Managing Director Level </a:t>
            </a:r>
          </a:p>
          <a:p>
            <a:pPr>
              <a:buFont typeface="Wingdings" pitchFamily="2" charset="2"/>
              <a:buNone/>
            </a:pPr>
            <a:r>
              <a:rPr lang="en-US" sz="2400"/>
              <a:t>         </a:t>
            </a:r>
            <a:r>
              <a:rPr lang="en-US" sz="2400">
                <a:sym typeface="Wingdings" pitchFamily="2" charset="2"/>
              </a:rPr>
              <a:t> Major Contracts production Costs</a:t>
            </a:r>
          </a:p>
          <a:p>
            <a:pPr>
              <a:buFont typeface="Wingdings" pitchFamily="2" charset="2"/>
              <a:buNone/>
            </a:pPr>
            <a:r>
              <a:rPr lang="en-US" sz="2400">
                <a:sym typeface="Wingdings" pitchFamily="2" charset="2"/>
              </a:rPr>
              <a:t>          Administrative Expenses</a:t>
            </a:r>
          </a:p>
          <a:p>
            <a:pPr>
              <a:buFont typeface="Wingdings" pitchFamily="2" charset="2"/>
              <a:buNone/>
            </a:pPr>
            <a:r>
              <a:rPr lang="en-US" sz="2400">
                <a:sym typeface="Wingdings" pitchFamily="2" charset="2"/>
              </a:rPr>
              <a:t>          Return on Capital Employed </a:t>
            </a:r>
          </a:p>
          <a:p>
            <a:pPr>
              <a:buFontTx/>
              <a:buChar char="•"/>
            </a:pPr>
            <a:r>
              <a:rPr lang="en-US" sz="2400">
                <a:sym typeface="Wingdings" pitchFamily="2" charset="2"/>
              </a:rPr>
              <a:t>Contract Management Level </a:t>
            </a:r>
          </a:p>
          <a:p>
            <a:pPr>
              <a:buFont typeface="Wingdings" pitchFamily="2" charset="2"/>
              <a:buNone/>
            </a:pPr>
            <a:r>
              <a:rPr lang="en-US" sz="2400">
                <a:sym typeface="Wingdings" pitchFamily="2" charset="2"/>
              </a:rPr>
              <a:t>          Production Costs of Different Contracts </a:t>
            </a:r>
          </a:p>
          <a:p>
            <a:pPr>
              <a:buFontTx/>
              <a:buChar char="•"/>
            </a:pPr>
            <a:r>
              <a:rPr lang="en-US" sz="2400"/>
              <a:t>Site Management Level</a:t>
            </a:r>
          </a:p>
          <a:p>
            <a:pPr>
              <a:buFont typeface="Wingdings" pitchFamily="2" charset="2"/>
              <a:buNone/>
            </a:pPr>
            <a:r>
              <a:rPr lang="en-US" sz="2400">
                <a:sym typeface="Wingdings" pitchFamily="2" charset="2"/>
              </a:rPr>
              <a:t>               Direct Cost of projects: </a:t>
            </a:r>
          </a:p>
          <a:p>
            <a:pPr>
              <a:buFont typeface="Wingdings" pitchFamily="2" charset="2"/>
              <a:buNone/>
            </a:pPr>
            <a:r>
              <a:rPr lang="en-US" sz="2400">
                <a:sym typeface="SymbolPS" pitchFamily="18" charset="2"/>
              </a:rPr>
              <a:t>                      Labor Cost</a:t>
            </a:r>
          </a:p>
          <a:p>
            <a:pPr>
              <a:buFont typeface="Wingdings" pitchFamily="2" charset="2"/>
              <a:buNone/>
            </a:pPr>
            <a:r>
              <a:rPr lang="en-US" sz="2400">
                <a:sym typeface="SymbolPS" pitchFamily="18" charset="2"/>
              </a:rPr>
              <a:t>                      Material Cost</a:t>
            </a:r>
          </a:p>
          <a:p>
            <a:pPr>
              <a:buFont typeface="Wingdings" pitchFamily="2" charset="2"/>
              <a:buNone/>
            </a:pPr>
            <a:r>
              <a:rPr lang="en-US" sz="2400">
                <a:sym typeface="SymbolPS" pitchFamily="18" charset="2"/>
              </a:rPr>
              <a:t>                      Plant Cost </a:t>
            </a:r>
            <a:r>
              <a:rPr lang="en-US" sz="2800">
                <a:sym typeface="Wingdings" pitchFamily="2" charset="2"/>
              </a:rPr>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713" name="Group 49"/>
          <p:cNvGraphicFramePr>
            <a:graphicFrameLocks noGrp="1"/>
          </p:cNvGraphicFramePr>
          <p:nvPr>
            <p:ph/>
          </p:nvPr>
        </p:nvGraphicFramePr>
        <p:xfrm>
          <a:off x="0" y="0"/>
          <a:ext cx="9144000" cy="6923533"/>
        </p:xfrm>
        <a:graphic>
          <a:graphicData uri="http://schemas.openxmlformats.org/drawingml/2006/table">
            <a:tbl>
              <a:tblPr/>
              <a:tblGrid>
                <a:gridCol w="2865438"/>
                <a:gridCol w="3336925"/>
                <a:gridCol w="2941637"/>
              </a:tblGrid>
              <a:tr h="10493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1" i="0" u="none" strike="noStrike" cap="none" normalizeH="0" baseline="0" smtClean="0">
                          <a:ln>
                            <a:noFill/>
                          </a:ln>
                          <a:solidFill>
                            <a:srgbClr val="FF0000"/>
                          </a:solidFill>
                          <a:effectLst/>
                          <a:latin typeface="Century Gothic" pitchFamily="34" charset="0"/>
                        </a:rPr>
                        <a:t>Responsibility level </a:t>
                      </a:r>
                    </a:p>
                  </a:txBody>
                  <a:tcPr anchor="ctr" anchorCtr="1"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1" i="0" u="none" strike="noStrike" cap="none" normalizeH="0" baseline="0" smtClean="0">
                          <a:ln>
                            <a:noFill/>
                          </a:ln>
                          <a:solidFill>
                            <a:srgbClr val="FF0000"/>
                          </a:solidFill>
                          <a:effectLst/>
                          <a:latin typeface="Century Gothic" pitchFamily="34" charset="0"/>
                        </a:rPr>
                        <a:t>Responsibilities</a:t>
                      </a:r>
                    </a:p>
                  </a:txBody>
                  <a:tcPr anchor="ctr" anchorCtr="1"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1" i="0" u="none" strike="noStrike" cap="none" normalizeH="0" baseline="0" smtClean="0">
                          <a:ln>
                            <a:noFill/>
                          </a:ln>
                          <a:solidFill>
                            <a:srgbClr val="FF0000"/>
                          </a:solidFill>
                          <a:effectLst/>
                          <a:latin typeface="Century Gothic" pitchFamily="34" charset="0"/>
                        </a:rPr>
                        <a:t>Statement used </a:t>
                      </a:r>
                    </a:p>
                  </a:txBody>
                  <a:tcPr anchor="ctr" anchorCtr="1"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2"/>
                    </a:solidFill>
                  </a:tcPr>
                </a:tc>
              </a:tr>
              <a:tr h="195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General Management</a:t>
                      </a:r>
                    </a:p>
                  </a:txBody>
                  <a:tcPr anchor="ctr" anchorCtr="1"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406400" marR="0" lvl="0" indent="-4064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2"/>
                        </a:buBlip>
                        <a:tabLst/>
                      </a:pPr>
                      <a:r>
                        <a:rPr kumimoji="0" lang="en-US" sz="2400" b="0" i="0" u="none" strike="noStrike" cap="none" normalizeH="0" baseline="0" smtClean="0">
                          <a:ln>
                            <a:noFill/>
                          </a:ln>
                          <a:solidFill>
                            <a:schemeClr val="tx1"/>
                          </a:solidFill>
                          <a:effectLst/>
                          <a:latin typeface="Tahoma" pitchFamily="34" charset="0"/>
                        </a:rPr>
                        <a:t>Turnover Control</a:t>
                      </a:r>
                    </a:p>
                    <a:p>
                      <a:pPr marL="406400" marR="0" lvl="0" indent="-4064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2"/>
                        </a:buBlip>
                        <a:tabLst/>
                      </a:pPr>
                      <a:r>
                        <a:rPr kumimoji="0" lang="en-US" sz="2400" b="0" i="0" u="none" strike="noStrike" cap="none" normalizeH="0" baseline="0" smtClean="0">
                          <a:ln>
                            <a:noFill/>
                          </a:ln>
                          <a:solidFill>
                            <a:schemeClr val="tx1"/>
                          </a:solidFill>
                          <a:effectLst/>
                          <a:latin typeface="Tahoma" pitchFamily="34" charset="0"/>
                        </a:rPr>
                        <a:t>Overhead control</a:t>
                      </a:r>
                    </a:p>
                    <a:p>
                      <a:pPr marL="406400" marR="0" lvl="0" indent="-4064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2"/>
                        </a:buBlip>
                        <a:tabLst/>
                      </a:pPr>
                      <a:r>
                        <a:rPr kumimoji="0" lang="en-US" sz="2400" b="0" i="0" u="none" strike="noStrike" cap="none" normalizeH="0" baseline="0" smtClean="0">
                          <a:ln>
                            <a:noFill/>
                          </a:ln>
                          <a:solidFill>
                            <a:schemeClr val="tx1"/>
                          </a:solidFill>
                          <a:effectLst/>
                          <a:latin typeface="Tahoma" pitchFamily="34" charset="0"/>
                        </a:rPr>
                        <a:t>Account Management</a:t>
                      </a:r>
                      <a:r>
                        <a:rPr kumimoji="0" lang="en-US" sz="2800" b="0" i="0" u="none" strike="noStrike" cap="none" normalizeH="0" baseline="0" smtClean="0">
                          <a:ln>
                            <a:noFill/>
                          </a:ln>
                          <a:solidFill>
                            <a:schemeClr val="tx1"/>
                          </a:solidFill>
                          <a:effectLst/>
                          <a:latin typeface="Tahoma" pitchFamily="34" charset="0"/>
                        </a:rPr>
                        <a:t> </a:t>
                      </a: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CA2"/>
                    </a:solidFill>
                  </a:tcPr>
                </a:tc>
                <a:tc>
                  <a:txBody>
                    <a:bodyPr/>
                    <a:lstStyle/>
                    <a:p>
                      <a:pPr marL="279400" marR="0" lvl="0" indent="-2794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2"/>
                        </a:buBlip>
                        <a:tabLst>
                          <a:tab pos="508000" algn="l"/>
                        </a:tabLst>
                      </a:pPr>
                      <a:r>
                        <a:rPr kumimoji="0" lang="en-US" sz="2400" b="0" i="0" u="none" strike="noStrike" cap="none" normalizeH="0" baseline="0" smtClean="0">
                          <a:ln>
                            <a:noFill/>
                          </a:ln>
                          <a:solidFill>
                            <a:schemeClr val="tx1"/>
                          </a:solidFill>
                          <a:effectLst/>
                          <a:latin typeface="Tahoma" pitchFamily="34" charset="0"/>
                        </a:rPr>
                        <a:t>Corporate     budget </a:t>
                      </a:r>
                    </a:p>
                    <a:p>
                      <a:pPr marL="279400" marR="0" lvl="0" indent="-27940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tab pos="508000" algn="l"/>
                        </a:tabLst>
                      </a:pPr>
                      <a:r>
                        <a:rPr kumimoji="0" lang="en-US" sz="2400" b="0" i="0" u="none" strike="noStrike" cap="none" normalizeH="0" baseline="0" smtClean="0">
                          <a:ln>
                            <a:noFill/>
                          </a:ln>
                          <a:solidFill>
                            <a:schemeClr val="tx1"/>
                          </a:solidFill>
                          <a:effectLst/>
                          <a:latin typeface="Tahoma" pitchFamily="34" charset="0"/>
                        </a:rPr>
                        <a:t>(master Budget)</a:t>
                      </a:r>
                    </a:p>
                  </a:txBody>
                  <a:tcPr anchor="ct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CA2"/>
                    </a:solidFill>
                  </a:tcPr>
                </a:tc>
              </a:tr>
              <a:tr h="2290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Contracts Management </a:t>
                      </a:r>
                    </a:p>
                  </a:txBody>
                  <a:tcPr anchor="ctr" anchorCtr="1"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355600" marR="0" lvl="0" indent="-3556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2"/>
                        </a:buBlip>
                        <a:tabLst/>
                      </a:pPr>
                      <a:r>
                        <a:rPr kumimoji="0" lang="en-US" sz="2400" b="0" i="0" u="none" strike="noStrike" cap="none" normalizeH="0" baseline="0" smtClean="0">
                          <a:ln>
                            <a:noFill/>
                          </a:ln>
                          <a:solidFill>
                            <a:schemeClr val="tx1"/>
                          </a:solidFill>
                          <a:effectLst/>
                          <a:latin typeface="Tahoma" pitchFamily="34" charset="0"/>
                        </a:rPr>
                        <a:t>Contract Cost Management </a:t>
                      </a:r>
                    </a:p>
                    <a:p>
                      <a:pPr marL="355600" marR="0" lvl="0" indent="-3556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2"/>
                        </a:buBlip>
                        <a:tabLst/>
                      </a:pPr>
                      <a:endParaRPr kumimoji="0" lang="en-US" sz="2400" b="0" i="0" u="none" strike="noStrike" cap="none" normalizeH="0" baseline="0" smtClean="0">
                        <a:ln>
                          <a:noFill/>
                        </a:ln>
                        <a:solidFill>
                          <a:schemeClr val="tx1"/>
                        </a:solidFill>
                        <a:effectLst/>
                        <a:latin typeface="Tahoma" pitchFamily="34" charset="0"/>
                      </a:endParaRPr>
                    </a:p>
                  </a:txBody>
                  <a:tcPr anchor="ct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CA2"/>
                    </a:solidFill>
                  </a:tcPr>
                </a:tc>
                <a:tc>
                  <a:txBody>
                    <a:bodyPr/>
                    <a:lstStyle/>
                    <a:p>
                      <a:pPr marL="279400" marR="0" lvl="0" indent="-2794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2"/>
                        </a:buBlip>
                        <a:tabLst/>
                      </a:pPr>
                      <a:r>
                        <a:rPr kumimoji="0" lang="en-US" sz="2400" b="0" i="0" u="none" strike="noStrike" cap="none" normalizeH="0" baseline="0" smtClean="0">
                          <a:ln>
                            <a:noFill/>
                          </a:ln>
                          <a:solidFill>
                            <a:schemeClr val="tx1"/>
                          </a:solidFill>
                          <a:effectLst/>
                          <a:latin typeface="Tahoma" pitchFamily="34" charset="0"/>
                        </a:rPr>
                        <a:t>Contract Budget Statement </a:t>
                      </a:r>
                    </a:p>
                    <a:p>
                      <a:pPr marL="279400" marR="0" lvl="0" indent="-2794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2"/>
                        </a:buBlip>
                        <a:tabLst/>
                      </a:pPr>
                      <a:r>
                        <a:rPr kumimoji="0" lang="en-US" sz="2400" b="0" i="0" u="none" strike="noStrike" cap="none" normalizeH="0" baseline="0" smtClean="0">
                          <a:ln>
                            <a:noFill/>
                          </a:ln>
                          <a:solidFill>
                            <a:schemeClr val="tx1"/>
                          </a:solidFill>
                          <a:effectLst/>
                          <a:latin typeface="Tahoma" pitchFamily="34" charset="0"/>
                        </a:rPr>
                        <a:t>Operational Budget Statement </a:t>
                      </a:r>
                    </a:p>
                    <a:p>
                      <a:pPr marL="279400" marR="0" lvl="0" indent="-2794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2"/>
                        </a:buBlip>
                        <a:tabLst/>
                      </a:pPr>
                      <a:r>
                        <a:rPr kumimoji="0" lang="en-US" sz="2400" b="0" i="0" u="none" strike="noStrike" cap="none" normalizeH="0" baseline="0" smtClean="0">
                          <a:ln>
                            <a:noFill/>
                          </a:ln>
                          <a:solidFill>
                            <a:schemeClr val="tx1"/>
                          </a:solidFill>
                          <a:effectLst/>
                          <a:latin typeface="Tahoma" pitchFamily="34" charset="0"/>
                        </a:rPr>
                        <a:t>Control Statement </a:t>
                      </a:r>
                    </a:p>
                  </a:txBody>
                  <a:tcPr anchor="ctr" anchorCtr="1"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CA2"/>
                    </a:solidFill>
                  </a:tcPr>
                </a:tc>
              </a:tr>
              <a:tr h="15700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Site Management </a:t>
                      </a:r>
                    </a:p>
                  </a:txBody>
                  <a:tcPr anchor="ctr" anchorCtr="1"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355600" marR="0" lvl="0" indent="-3556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2"/>
                        </a:buBlip>
                        <a:tabLst/>
                      </a:pPr>
                      <a:r>
                        <a:rPr kumimoji="0" lang="en-US" sz="2800" b="0" i="0" u="none" strike="noStrike" cap="none" normalizeH="0" baseline="0" smtClean="0">
                          <a:ln>
                            <a:noFill/>
                          </a:ln>
                          <a:solidFill>
                            <a:schemeClr val="tx1"/>
                          </a:solidFill>
                          <a:effectLst/>
                          <a:latin typeface="Tahoma" pitchFamily="34" charset="0"/>
                        </a:rPr>
                        <a:t>Activity Cost Control </a:t>
                      </a:r>
                    </a:p>
                  </a:txBody>
                  <a:tcPr anchor="ct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rgbClr val="EFFCA2"/>
                    </a:solidFill>
                  </a:tcPr>
                </a:tc>
                <a:tc>
                  <a:txBody>
                    <a:bodyPr/>
                    <a:lstStyle/>
                    <a:p>
                      <a:pPr marL="279400" marR="0" lvl="0" indent="-2794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2"/>
                        </a:buBlip>
                        <a:tabLst/>
                      </a:pPr>
                      <a:r>
                        <a:rPr kumimoji="0" lang="en-US" sz="2400" b="0" i="0" u="none" strike="noStrike" cap="none" normalizeH="0" baseline="0" smtClean="0">
                          <a:ln>
                            <a:noFill/>
                          </a:ln>
                          <a:solidFill>
                            <a:schemeClr val="tx1"/>
                          </a:solidFill>
                          <a:effectLst/>
                          <a:latin typeface="Tahoma" pitchFamily="34" charset="0"/>
                        </a:rPr>
                        <a:t>Activity Cost Statement </a:t>
                      </a:r>
                    </a:p>
                    <a:p>
                      <a:pPr marL="279400" marR="0" lvl="0" indent="-2794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2"/>
                        </a:buBlip>
                        <a:tabLst/>
                      </a:pPr>
                      <a:r>
                        <a:rPr kumimoji="0" lang="en-US" sz="2400" b="0" i="0" u="none" strike="noStrike" cap="none" normalizeH="0" baseline="0" smtClean="0">
                          <a:ln>
                            <a:noFill/>
                          </a:ln>
                          <a:solidFill>
                            <a:schemeClr val="tx1"/>
                          </a:solidFill>
                          <a:effectLst/>
                          <a:latin typeface="Tahoma" pitchFamily="34" charset="0"/>
                        </a:rPr>
                        <a:t>Operational statement</a:t>
                      </a:r>
                    </a:p>
                  </a:txBody>
                  <a:tcPr anchor="ct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rgbClr val="EFFCA2"/>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1" name="Text Box 5" descr="Bouquet"/>
          <p:cNvSpPr txBox="1">
            <a:spLocks noChangeArrowheads="1"/>
          </p:cNvSpPr>
          <p:nvPr/>
        </p:nvSpPr>
        <p:spPr bwMode="auto">
          <a:xfrm>
            <a:off x="760413" y="584200"/>
            <a:ext cx="8018462" cy="795338"/>
          </a:xfrm>
          <a:prstGeom prst="rect">
            <a:avLst/>
          </a:prstGeom>
          <a:blipFill dpi="0" rotWithShape="1">
            <a:blip r:embed="rId2"/>
            <a:srcRect/>
            <a:tile tx="0" ty="0" sx="100000" sy="100000" flip="none" algn="tl"/>
          </a:blipFill>
          <a:ln w="12700" cap="sq">
            <a:noFill/>
            <a:miter lim="800000"/>
            <a:headEnd type="none" w="sm" len="sm"/>
            <a:tailEnd type="none" w="sm" len="sm"/>
          </a:ln>
          <a:effectLst/>
        </p:spPr>
        <p:txBody>
          <a:bodyPr/>
          <a:lstStyle/>
          <a:p>
            <a:r>
              <a:rPr lang="en-US" sz="3200" b="1">
                <a:solidFill>
                  <a:schemeClr val="tx2"/>
                </a:solidFill>
              </a:rPr>
              <a:t>4.1. The time value of money(cont…) </a:t>
            </a:r>
            <a:endParaRPr lang="en-US" sz="3200" b="1"/>
          </a:p>
        </p:txBody>
      </p:sp>
      <p:sp>
        <p:nvSpPr>
          <p:cNvPr id="80902" name="Rectangle 6"/>
          <p:cNvSpPr>
            <a:spLocks noChangeArrowheads="1"/>
          </p:cNvSpPr>
          <p:nvPr/>
        </p:nvSpPr>
        <p:spPr bwMode="auto">
          <a:xfrm>
            <a:off x="1057275" y="3776663"/>
            <a:ext cx="7467600" cy="2325687"/>
          </a:xfrm>
          <a:prstGeom prst="rect">
            <a:avLst/>
          </a:prstGeom>
          <a:noFill/>
          <a:ln w="9525">
            <a:noFill/>
            <a:miter lim="800000"/>
            <a:headEnd/>
            <a:tailEnd/>
          </a:ln>
          <a:effectLst/>
        </p:spPr>
        <p:txBody>
          <a:bodyPr/>
          <a:lstStyle/>
          <a:p>
            <a:pPr marL="342900" indent="-342900">
              <a:spcBef>
                <a:spcPct val="20000"/>
              </a:spcBef>
              <a:buClr>
                <a:schemeClr val="hlink"/>
              </a:buClr>
              <a:buSzPct val="110000"/>
              <a:buFontTx/>
              <a:buChar char="•"/>
            </a:pPr>
            <a:r>
              <a:rPr lang="en-US"/>
              <a:t>Show the timing of cash flows.</a:t>
            </a:r>
          </a:p>
          <a:p>
            <a:pPr marL="342900" indent="-342900">
              <a:spcBef>
                <a:spcPct val="20000"/>
              </a:spcBef>
              <a:buClr>
                <a:schemeClr val="hlink"/>
              </a:buClr>
              <a:buSzPct val="110000"/>
              <a:buFontTx/>
              <a:buChar char="•"/>
            </a:pPr>
            <a:r>
              <a:rPr lang="en-US" b="1" u="sng"/>
              <a:t>Time Line</a:t>
            </a:r>
            <a:r>
              <a:rPr lang="en-US"/>
              <a:t>:- Tick marks occur at the end of periods, so Time 0 is today; Time 1 is the end of the first period (year, month, etc.) or the beginning of the second period.</a:t>
            </a:r>
          </a:p>
        </p:txBody>
      </p:sp>
      <p:grpSp>
        <p:nvGrpSpPr>
          <p:cNvPr id="80917" name="Group 21"/>
          <p:cNvGrpSpPr>
            <a:grpSpLocks/>
          </p:cNvGrpSpPr>
          <p:nvPr/>
        </p:nvGrpSpPr>
        <p:grpSpPr bwMode="auto">
          <a:xfrm>
            <a:off x="923925" y="1752600"/>
            <a:ext cx="7100888" cy="1666875"/>
            <a:chOff x="582" y="1302"/>
            <a:chExt cx="4473" cy="1050"/>
          </a:xfrm>
        </p:grpSpPr>
        <p:sp>
          <p:nvSpPr>
            <p:cNvPr id="80903" name="Rectangle 7"/>
            <p:cNvSpPr>
              <a:spLocks noChangeArrowheads="1"/>
            </p:cNvSpPr>
            <p:nvPr/>
          </p:nvSpPr>
          <p:spPr bwMode="auto">
            <a:xfrm>
              <a:off x="582" y="2064"/>
              <a:ext cx="401" cy="288"/>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CF</a:t>
              </a:r>
              <a:r>
                <a:rPr lang="en-US" sz="2400" baseline="-25000">
                  <a:solidFill>
                    <a:schemeClr val="tx2"/>
                  </a:solidFill>
                </a:rPr>
                <a:t>0</a:t>
              </a:r>
            </a:p>
          </p:txBody>
        </p:sp>
        <p:sp>
          <p:nvSpPr>
            <p:cNvPr id="80904" name="Rectangle 8"/>
            <p:cNvSpPr>
              <a:spLocks noChangeArrowheads="1"/>
            </p:cNvSpPr>
            <p:nvPr/>
          </p:nvSpPr>
          <p:spPr bwMode="auto">
            <a:xfrm>
              <a:off x="1968" y="2064"/>
              <a:ext cx="401" cy="288"/>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CF</a:t>
              </a:r>
              <a:r>
                <a:rPr lang="en-US" sz="2400" baseline="-25000">
                  <a:solidFill>
                    <a:schemeClr val="tx2"/>
                  </a:solidFill>
                </a:rPr>
                <a:t>1</a:t>
              </a:r>
            </a:p>
          </p:txBody>
        </p:sp>
        <p:sp>
          <p:nvSpPr>
            <p:cNvPr id="80905" name="Rectangle 9"/>
            <p:cNvSpPr>
              <a:spLocks noChangeArrowheads="1"/>
            </p:cNvSpPr>
            <p:nvPr/>
          </p:nvSpPr>
          <p:spPr bwMode="auto">
            <a:xfrm>
              <a:off x="4654" y="2064"/>
              <a:ext cx="401" cy="288"/>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CF</a:t>
              </a:r>
              <a:r>
                <a:rPr lang="en-US" sz="2400" baseline="-25000">
                  <a:solidFill>
                    <a:schemeClr val="tx2"/>
                  </a:solidFill>
                </a:rPr>
                <a:t>3</a:t>
              </a:r>
            </a:p>
          </p:txBody>
        </p:sp>
        <p:sp>
          <p:nvSpPr>
            <p:cNvPr id="80906" name="Line 10"/>
            <p:cNvSpPr>
              <a:spLocks noChangeShapeType="1"/>
            </p:cNvSpPr>
            <p:nvPr/>
          </p:nvSpPr>
          <p:spPr bwMode="auto">
            <a:xfrm>
              <a:off x="784" y="1706"/>
              <a:ext cx="1" cy="383"/>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80907" name="Line 11"/>
            <p:cNvSpPr>
              <a:spLocks noChangeShapeType="1"/>
            </p:cNvSpPr>
            <p:nvPr/>
          </p:nvSpPr>
          <p:spPr bwMode="auto">
            <a:xfrm>
              <a:off x="2176" y="1706"/>
              <a:ext cx="1" cy="383"/>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80908" name="Line 12"/>
            <p:cNvSpPr>
              <a:spLocks noChangeShapeType="1"/>
            </p:cNvSpPr>
            <p:nvPr/>
          </p:nvSpPr>
          <p:spPr bwMode="auto">
            <a:xfrm>
              <a:off x="3424" y="1706"/>
              <a:ext cx="1" cy="383"/>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80909" name="Line 13"/>
            <p:cNvSpPr>
              <a:spLocks noChangeShapeType="1"/>
            </p:cNvSpPr>
            <p:nvPr/>
          </p:nvSpPr>
          <p:spPr bwMode="auto">
            <a:xfrm>
              <a:off x="4864" y="1706"/>
              <a:ext cx="1" cy="383"/>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80910" name="Line 14"/>
            <p:cNvSpPr>
              <a:spLocks noChangeShapeType="1"/>
            </p:cNvSpPr>
            <p:nvPr/>
          </p:nvSpPr>
          <p:spPr bwMode="auto">
            <a:xfrm>
              <a:off x="785" y="1897"/>
              <a:ext cx="4079" cy="0"/>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80911" name="Rectangle 15"/>
            <p:cNvSpPr>
              <a:spLocks noChangeArrowheads="1"/>
            </p:cNvSpPr>
            <p:nvPr/>
          </p:nvSpPr>
          <p:spPr bwMode="auto">
            <a:xfrm>
              <a:off x="3216" y="2064"/>
              <a:ext cx="401" cy="288"/>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CF</a:t>
              </a:r>
              <a:r>
                <a:rPr lang="en-US" sz="2400" baseline="-25000">
                  <a:solidFill>
                    <a:schemeClr val="tx2"/>
                  </a:solidFill>
                </a:rPr>
                <a:t>2</a:t>
              </a:r>
            </a:p>
          </p:txBody>
        </p:sp>
        <p:sp>
          <p:nvSpPr>
            <p:cNvPr id="80912" name="Rectangle 16"/>
            <p:cNvSpPr>
              <a:spLocks noChangeArrowheads="1"/>
            </p:cNvSpPr>
            <p:nvPr/>
          </p:nvSpPr>
          <p:spPr bwMode="auto">
            <a:xfrm>
              <a:off x="678" y="1302"/>
              <a:ext cx="221" cy="288"/>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0</a:t>
              </a:r>
            </a:p>
          </p:txBody>
        </p:sp>
        <p:sp>
          <p:nvSpPr>
            <p:cNvPr id="80913" name="Rectangle 17"/>
            <p:cNvSpPr>
              <a:spLocks noChangeArrowheads="1"/>
            </p:cNvSpPr>
            <p:nvPr/>
          </p:nvSpPr>
          <p:spPr bwMode="auto">
            <a:xfrm>
              <a:off x="2070" y="1302"/>
              <a:ext cx="221" cy="288"/>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1</a:t>
              </a:r>
            </a:p>
          </p:txBody>
        </p:sp>
        <p:sp>
          <p:nvSpPr>
            <p:cNvPr id="80914" name="Rectangle 18"/>
            <p:cNvSpPr>
              <a:spLocks noChangeArrowheads="1"/>
            </p:cNvSpPr>
            <p:nvPr/>
          </p:nvSpPr>
          <p:spPr bwMode="auto">
            <a:xfrm>
              <a:off x="3318" y="1302"/>
              <a:ext cx="221" cy="288"/>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2</a:t>
              </a:r>
            </a:p>
          </p:txBody>
        </p:sp>
        <p:sp>
          <p:nvSpPr>
            <p:cNvPr id="80915" name="Rectangle 19"/>
            <p:cNvSpPr>
              <a:spLocks noChangeArrowheads="1"/>
            </p:cNvSpPr>
            <p:nvPr/>
          </p:nvSpPr>
          <p:spPr bwMode="auto">
            <a:xfrm>
              <a:off x="4758" y="1302"/>
              <a:ext cx="221" cy="288"/>
            </a:xfrm>
            <a:prstGeom prst="rect">
              <a:avLst/>
            </a:prstGeom>
            <a:noFill/>
            <a:ln w="9525">
              <a:noFill/>
              <a:miter lim="800000"/>
              <a:headEnd/>
              <a:tailEnd/>
            </a:ln>
            <a:effectLst/>
          </p:spPr>
          <p:txBody>
            <a:bodyPr wrap="none" lIns="92075" tIns="46038" rIns="92075" bIns="46038">
              <a:spAutoFit/>
            </a:bodyPr>
            <a:lstStyle/>
            <a:p>
              <a:pPr eaLnBrk="0" hangingPunct="0"/>
              <a:r>
                <a:rPr lang="en-US" sz="2400">
                  <a:solidFill>
                    <a:schemeClr val="tx2"/>
                  </a:solidFill>
                </a:rPr>
                <a:t>3</a:t>
              </a:r>
            </a:p>
          </p:txBody>
        </p:sp>
        <p:sp>
          <p:nvSpPr>
            <p:cNvPr id="80916" name="Rectangle 20"/>
            <p:cNvSpPr>
              <a:spLocks noChangeArrowheads="1"/>
            </p:cNvSpPr>
            <p:nvPr/>
          </p:nvSpPr>
          <p:spPr bwMode="auto">
            <a:xfrm>
              <a:off x="1158" y="1655"/>
              <a:ext cx="406" cy="269"/>
            </a:xfrm>
            <a:prstGeom prst="rect">
              <a:avLst/>
            </a:prstGeom>
            <a:noFill/>
            <a:ln w="9525">
              <a:noFill/>
              <a:miter lim="800000"/>
              <a:headEnd/>
              <a:tailEnd/>
            </a:ln>
            <a:effectLst/>
          </p:spPr>
          <p:txBody>
            <a:bodyPr wrap="none" lIns="92075" tIns="46038" rIns="92075" bIns="46038">
              <a:spAutoFit/>
            </a:bodyPr>
            <a:lstStyle/>
            <a:p>
              <a:pPr eaLnBrk="0" hangingPunct="0"/>
              <a:r>
                <a:rPr lang="en-US" sz="2200">
                  <a:solidFill>
                    <a:schemeClr val="tx2"/>
                  </a:solidFill>
                </a:rPr>
                <a:t>r %</a:t>
              </a: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Text Box 4" descr="Bouquet"/>
          <p:cNvSpPr txBox="1">
            <a:spLocks noChangeArrowheads="1"/>
          </p:cNvSpPr>
          <p:nvPr/>
        </p:nvSpPr>
        <p:spPr bwMode="auto">
          <a:xfrm>
            <a:off x="760413" y="584200"/>
            <a:ext cx="8018462" cy="795338"/>
          </a:xfrm>
          <a:prstGeom prst="rect">
            <a:avLst/>
          </a:prstGeom>
          <a:blipFill dpi="0" rotWithShape="1">
            <a:blip r:embed="rId2"/>
            <a:srcRect/>
            <a:tile tx="0" ty="0" sx="100000" sy="100000" flip="none" algn="tl"/>
          </a:blipFill>
          <a:ln w="12700" cap="sq">
            <a:noFill/>
            <a:miter lim="800000"/>
            <a:headEnd type="none" w="sm" len="sm"/>
            <a:tailEnd type="none" w="sm" len="sm"/>
          </a:ln>
          <a:effectLst/>
        </p:spPr>
        <p:txBody>
          <a:bodyPr/>
          <a:lstStyle/>
          <a:p>
            <a:r>
              <a:rPr lang="en-US" sz="3200" b="1">
                <a:solidFill>
                  <a:schemeClr val="tx2"/>
                </a:solidFill>
              </a:rPr>
              <a:t>4.1. The time value of money(cont…) </a:t>
            </a:r>
            <a:endParaRPr lang="en-US" sz="3200" b="1"/>
          </a:p>
        </p:txBody>
      </p:sp>
      <p:sp>
        <p:nvSpPr>
          <p:cNvPr id="81925" name="Rectangle 5"/>
          <p:cNvSpPr>
            <a:spLocks noGrp="1" noChangeArrowheads="1"/>
          </p:cNvSpPr>
          <p:nvPr>
            <p:ph type="body" idx="1"/>
          </p:nvPr>
        </p:nvSpPr>
        <p:spPr>
          <a:xfrm>
            <a:off x="798513" y="1677988"/>
            <a:ext cx="8345487" cy="4437062"/>
          </a:xfrm>
          <a:noFill/>
          <a:ln/>
        </p:spPr>
        <p:txBody>
          <a:bodyPr/>
          <a:lstStyle/>
          <a:p>
            <a:pPr>
              <a:buFontTx/>
              <a:buNone/>
            </a:pPr>
            <a:r>
              <a:rPr lang="en-US" b="1" i="1"/>
              <a:t>	</a:t>
            </a:r>
            <a:r>
              <a:rPr lang="en-US" b="1" i="1" u="sng"/>
              <a:t>General Assumption:</a:t>
            </a:r>
            <a:endParaRPr lang="en-US" b="1" i="1"/>
          </a:p>
          <a:p>
            <a:pPr>
              <a:buFontTx/>
              <a:buChar char="•"/>
            </a:pPr>
            <a:r>
              <a:rPr lang="en-US"/>
              <a:t>Cash Flows (CFs) occur at the END of the period, unless stated otherwise. </a:t>
            </a:r>
          </a:p>
          <a:p>
            <a:pPr>
              <a:buFontTx/>
              <a:buChar char="•"/>
            </a:pPr>
            <a:r>
              <a:rPr lang="en-US"/>
              <a:t>Payments (PMTs) occur at the END of the period (ordinary annuity), unless stated otherwise.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Text Box 4" descr="Bouquet"/>
          <p:cNvSpPr txBox="1">
            <a:spLocks noChangeArrowheads="1"/>
          </p:cNvSpPr>
          <p:nvPr/>
        </p:nvSpPr>
        <p:spPr bwMode="auto">
          <a:xfrm>
            <a:off x="760413" y="584200"/>
            <a:ext cx="8018462" cy="795338"/>
          </a:xfrm>
          <a:prstGeom prst="rect">
            <a:avLst/>
          </a:prstGeom>
          <a:blipFill dpi="0" rotWithShape="1">
            <a:blip r:embed="rId2"/>
            <a:srcRect/>
            <a:tile tx="0" ty="0" sx="100000" sy="100000" flip="none" algn="tl"/>
          </a:blipFill>
          <a:ln w="12700" cap="sq">
            <a:noFill/>
            <a:miter lim="800000"/>
            <a:headEnd type="none" w="sm" len="sm"/>
            <a:tailEnd type="none" w="sm" len="sm"/>
          </a:ln>
          <a:effectLst/>
        </p:spPr>
        <p:txBody>
          <a:bodyPr/>
          <a:lstStyle/>
          <a:p>
            <a:r>
              <a:rPr lang="en-US" sz="3200" b="1">
                <a:solidFill>
                  <a:schemeClr val="tx2"/>
                </a:solidFill>
              </a:rPr>
              <a:t>4.1. The time value of money(cont…) </a:t>
            </a:r>
            <a:endParaRPr lang="en-US" sz="3200" b="1"/>
          </a:p>
        </p:txBody>
      </p:sp>
      <p:sp>
        <p:nvSpPr>
          <p:cNvPr id="82949" name="Rectangle 5"/>
          <p:cNvSpPr>
            <a:spLocks noGrp="1" noChangeArrowheads="1"/>
          </p:cNvSpPr>
          <p:nvPr>
            <p:ph type="body" idx="1"/>
          </p:nvPr>
        </p:nvSpPr>
        <p:spPr>
          <a:xfrm>
            <a:off x="817563" y="1539875"/>
            <a:ext cx="7772400" cy="4706938"/>
          </a:xfrm>
          <a:noFill/>
          <a:ln/>
        </p:spPr>
        <p:txBody>
          <a:bodyPr/>
          <a:lstStyle/>
          <a:p>
            <a:pPr marL="609600" indent="-609600">
              <a:buFont typeface="Wingdings" pitchFamily="2" charset="2"/>
              <a:buNone/>
            </a:pPr>
            <a:r>
              <a:rPr lang="en-US" b="1" i="1"/>
              <a:t>CFs can either be: </a:t>
            </a:r>
          </a:p>
          <a:p>
            <a:pPr marL="609600" indent="-609600">
              <a:buFont typeface="Wingdings" pitchFamily="2" charset="2"/>
              <a:buAutoNum type="alphaLcParenR"/>
            </a:pPr>
            <a:r>
              <a:rPr lang="en-US" sz="2800" b="1" i="1">
                <a:solidFill>
                  <a:srgbClr val="0000CC"/>
                </a:solidFill>
              </a:rPr>
              <a:t>Lump Sum</a:t>
            </a:r>
            <a:r>
              <a:rPr lang="en-US" sz="2800"/>
              <a:t> (Birr1000 to be received in 1 year or 5 years, or Birr1000 invested today), </a:t>
            </a:r>
            <a:r>
              <a:rPr lang="en-US"/>
              <a:t> or</a:t>
            </a:r>
          </a:p>
          <a:p>
            <a:pPr marL="609600" indent="-609600">
              <a:buFont typeface="Wingdings" pitchFamily="2" charset="2"/>
              <a:buAutoNum type="alphaLcParenR" startAt="2"/>
            </a:pPr>
            <a:r>
              <a:rPr lang="en-US" sz="2800" b="1" i="1">
                <a:solidFill>
                  <a:srgbClr val="0000CC"/>
                </a:solidFill>
              </a:rPr>
              <a:t>Recurring CFs (non-constant CFs),</a:t>
            </a:r>
            <a:r>
              <a:rPr lang="en-US" sz="2800"/>
              <a:t> e.g. B100 in YR1, B200 in YR 2, B300 in YR3) or </a:t>
            </a:r>
          </a:p>
          <a:p>
            <a:pPr marL="609600" indent="-609600">
              <a:buFont typeface="Wingdings" pitchFamily="2" charset="2"/>
              <a:buAutoNum type="alphaLcParenR" startAt="2"/>
            </a:pPr>
            <a:endParaRPr lang="en-US" sz="2800"/>
          </a:p>
          <a:p>
            <a:pPr marL="609600" indent="-609600">
              <a:buFont typeface="Wingdings" pitchFamily="2" charset="2"/>
              <a:buAutoNum type="alphaLcParenR" startAt="2"/>
            </a:pPr>
            <a:r>
              <a:rPr lang="en-US" sz="2800" b="1" i="1">
                <a:solidFill>
                  <a:srgbClr val="0000CC"/>
                </a:solidFill>
              </a:rPr>
              <a:t>Stream of Constant PMTs</a:t>
            </a:r>
            <a:r>
              <a:rPr lang="en-US" sz="2800"/>
              <a:t> (constant CFs, e.g. B100 per year for 3 years).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0" name="Rectangle 60"/>
          <p:cNvSpPr>
            <a:spLocks noGrp="1" noChangeArrowheads="1"/>
          </p:cNvSpPr>
          <p:nvPr>
            <p:ph type="body" idx="1"/>
          </p:nvPr>
        </p:nvSpPr>
        <p:spPr>
          <a:xfrm>
            <a:off x="684213" y="500063"/>
            <a:ext cx="8345487" cy="6323012"/>
          </a:xfrm>
          <a:noFill/>
          <a:ln/>
        </p:spPr>
        <p:txBody>
          <a:bodyPr/>
          <a:lstStyle/>
          <a:p>
            <a:pPr marL="609600" indent="-609600">
              <a:buFontTx/>
              <a:buChar char="•"/>
              <a:tabLst>
                <a:tab pos="515938" algn="l"/>
              </a:tabLst>
            </a:pPr>
            <a:r>
              <a:rPr lang="en-US" sz="2800"/>
              <a:t>Financial investments involve cash flows occurring at different points in the time series.</a:t>
            </a:r>
            <a:r>
              <a:rPr lang="en-US" sz="2000"/>
              <a:t> </a:t>
            </a:r>
          </a:p>
          <a:p>
            <a:pPr marL="609600" indent="-609600">
              <a:buFontTx/>
              <a:buNone/>
              <a:tabLst>
                <a:tab pos="515938" algn="l"/>
              </a:tabLst>
            </a:pPr>
            <a:r>
              <a:rPr lang="en-US" sz="2000"/>
              <a:t>       </a:t>
            </a:r>
            <a:r>
              <a:rPr lang="en-US" sz="2400">
                <a:latin typeface="Arial" pitchFamily="34" charset="0"/>
                <a:cs typeface="Arial" pitchFamily="34" charset="0"/>
              </a:rPr>
              <a:t>→ cash flows have to be brought to the same point</a:t>
            </a:r>
            <a:r>
              <a:rPr lang="en-US" sz="2000">
                <a:latin typeface="Arial" pitchFamily="34" charset="0"/>
                <a:cs typeface="Arial" pitchFamily="34" charset="0"/>
              </a:rPr>
              <a:t> </a:t>
            </a:r>
          </a:p>
          <a:p>
            <a:pPr marL="609600" indent="-609600">
              <a:buFontTx/>
              <a:buNone/>
              <a:tabLst>
                <a:tab pos="515938" algn="l"/>
              </a:tabLst>
            </a:pPr>
            <a:endParaRPr lang="en-US" sz="2400">
              <a:latin typeface="Arial" pitchFamily="34" charset="0"/>
              <a:cs typeface="Arial" pitchFamily="34" charset="0"/>
            </a:endParaRPr>
          </a:p>
          <a:p>
            <a:pPr marL="609600" indent="-609600">
              <a:buFontTx/>
              <a:buAutoNum type="arabicPeriod"/>
              <a:tabLst>
                <a:tab pos="515938" algn="l"/>
              </a:tabLst>
            </a:pPr>
            <a:r>
              <a:rPr lang="en-US" sz="2800" b="1" i="1" u="sng">
                <a:solidFill>
                  <a:srgbClr val="0000CC"/>
                </a:solidFill>
                <a:latin typeface="Arial" pitchFamily="34" charset="0"/>
                <a:cs typeface="Arial" pitchFamily="34" charset="0"/>
              </a:rPr>
              <a:t>Present and future value of a single amount</a:t>
            </a:r>
          </a:p>
          <a:p>
            <a:pPr marL="609600" indent="-609600">
              <a:buFontTx/>
              <a:buNone/>
              <a:tabLst>
                <a:tab pos="515938" algn="l"/>
              </a:tabLst>
            </a:pPr>
            <a:endParaRPr lang="en-US" sz="2800" b="1" i="1" u="sng">
              <a:solidFill>
                <a:srgbClr val="0000CC"/>
              </a:solidFill>
              <a:latin typeface="Arial" pitchFamily="34" charset="0"/>
              <a:cs typeface="Arial" pitchFamily="34" charset="0"/>
            </a:endParaRPr>
          </a:p>
          <a:p>
            <a:pPr marL="609600" indent="-609600">
              <a:buFontTx/>
              <a:buChar char="•"/>
              <a:tabLst>
                <a:tab pos="515938" algn="l"/>
              </a:tabLst>
            </a:pPr>
            <a:r>
              <a:rPr lang="en-US" sz="2800" b="1" u="sng">
                <a:solidFill>
                  <a:srgbClr val="0000CC"/>
                </a:solidFill>
                <a:latin typeface="Arial" pitchFamily="34" charset="0"/>
                <a:cs typeface="Arial" pitchFamily="34" charset="0"/>
              </a:rPr>
              <a:t>Simple </a:t>
            </a:r>
            <a:r>
              <a:rPr lang="en-US" sz="2800" u="sng">
                <a:solidFill>
                  <a:srgbClr val="0000CC"/>
                </a:solidFill>
                <a:latin typeface="Arial" pitchFamily="34" charset="0"/>
                <a:cs typeface="Arial" pitchFamily="34" charset="0"/>
              </a:rPr>
              <a:t>interest</a:t>
            </a:r>
            <a:r>
              <a:rPr lang="en-US" sz="2800">
                <a:solidFill>
                  <a:srgbClr val="0000CC"/>
                </a:solidFill>
                <a:latin typeface="Arial" pitchFamily="34" charset="0"/>
                <a:cs typeface="Arial" pitchFamily="34" charset="0"/>
              </a:rPr>
              <a:t>: </a:t>
            </a:r>
            <a:r>
              <a:rPr lang="en-US" sz="2800">
                <a:latin typeface="Arial" pitchFamily="34" charset="0"/>
                <a:cs typeface="Arial" pitchFamily="34" charset="0"/>
              </a:rPr>
              <a:t>no interest is earned on the    		                interest        </a:t>
            </a:r>
          </a:p>
          <a:p>
            <a:pPr marL="609600" indent="-609600">
              <a:buFontTx/>
              <a:buNone/>
              <a:tabLst>
                <a:tab pos="515938" algn="l"/>
              </a:tabLst>
            </a:pPr>
            <a:r>
              <a:rPr lang="en-US" sz="2800">
                <a:latin typeface="Arial" pitchFamily="34" charset="0"/>
                <a:cs typeface="Arial" pitchFamily="34" charset="0"/>
              </a:rPr>
              <a:t>  → interest is accounted only for the principal </a:t>
            </a:r>
          </a:p>
          <a:p>
            <a:pPr marL="609600" indent="-609600">
              <a:buFontTx/>
              <a:buNone/>
              <a:tabLst>
                <a:tab pos="515938" algn="l"/>
              </a:tabLst>
            </a:pPr>
            <a:r>
              <a:rPr lang="en-US" sz="2000">
                <a:latin typeface="Arial" pitchFamily="34" charset="0"/>
                <a:cs typeface="Arial" pitchFamily="34" charset="0"/>
              </a:rPr>
              <a:t>                     </a:t>
            </a:r>
            <a:r>
              <a:rPr lang="en-US">
                <a:latin typeface="Arial" pitchFamily="34" charset="0"/>
                <a:cs typeface="Arial" pitchFamily="34" charset="0"/>
              </a:rPr>
              <a:t>FV</a:t>
            </a:r>
            <a:r>
              <a:rPr lang="en-US" baseline="-25000">
                <a:latin typeface="Arial" pitchFamily="34" charset="0"/>
                <a:cs typeface="Arial" pitchFamily="34" charset="0"/>
              </a:rPr>
              <a:t>n</a:t>
            </a:r>
            <a:r>
              <a:rPr lang="en-US">
                <a:latin typeface="Arial" pitchFamily="34" charset="0"/>
                <a:cs typeface="Arial" pitchFamily="34" charset="0"/>
              </a:rPr>
              <a:t>= PV (1+nr)</a:t>
            </a:r>
          </a:p>
          <a:p>
            <a:pPr marL="609600" indent="-609600">
              <a:buFontTx/>
              <a:buNone/>
              <a:tabLst>
                <a:tab pos="515938" algn="l"/>
              </a:tabLst>
            </a:pPr>
            <a:endParaRPr lang="en-US" sz="2000">
              <a:latin typeface="Arial" pitchFamily="34" charset="0"/>
              <a:cs typeface="Arial" pitchFamily="34" charset="0"/>
            </a:endParaRPr>
          </a:p>
          <a:p>
            <a:pPr marL="609600" indent="-609600">
              <a:buFontTx/>
              <a:buNone/>
              <a:tabLst>
                <a:tab pos="515938" algn="l"/>
              </a:tabLst>
            </a:pPr>
            <a:endParaRPr lang="en-US" sz="200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descr="Rectangle: Click to edit Master text styles&#10;Second level&#10;Third level&#10;Fourth level&#10;Fifth level"/>
          <p:cNvSpPr>
            <a:spLocks noGrp="1" noChangeArrowheads="1"/>
          </p:cNvSpPr>
          <p:nvPr>
            <p:ph type="body" idx="1"/>
          </p:nvPr>
        </p:nvSpPr>
        <p:spPr>
          <a:xfrm>
            <a:off x="838200" y="1447800"/>
            <a:ext cx="7772400" cy="4367213"/>
          </a:xfrm>
        </p:spPr>
        <p:txBody>
          <a:bodyPr/>
          <a:lstStyle/>
          <a:p>
            <a:pPr marL="609600" indent="-609600">
              <a:buFontTx/>
              <a:buNone/>
            </a:pPr>
            <a:r>
              <a:rPr lang="en-US" sz="3600">
                <a:latin typeface="Arial" pitchFamily="34" charset="0"/>
                <a:cs typeface="Arial" pitchFamily="34" charset="0"/>
              </a:rPr>
              <a:t>          FV</a:t>
            </a:r>
            <a:r>
              <a:rPr lang="en-US" sz="3600" baseline="-25000">
                <a:latin typeface="Arial" pitchFamily="34" charset="0"/>
                <a:cs typeface="Arial" pitchFamily="34" charset="0"/>
              </a:rPr>
              <a:t>n</a:t>
            </a:r>
            <a:r>
              <a:rPr lang="en-US" sz="3600">
                <a:latin typeface="Arial" pitchFamily="34" charset="0"/>
                <a:cs typeface="Arial" pitchFamily="34" charset="0"/>
              </a:rPr>
              <a:t>= PV (1+nr)</a:t>
            </a:r>
          </a:p>
          <a:p>
            <a:pPr marL="609600" indent="-609600">
              <a:buFont typeface="Wingdings" pitchFamily="2" charset="2"/>
              <a:buNone/>
            </a:pPr>
            <a:r>
              <a:rPr lang="en-US" sz="2800">
                <a:latin typeface="Arial" pitchFamily="34" charset="0"/>
                <a:cs typeface="Arial" pitchFamily="34" charset="0"/>
              </a:rPr>
              <a:t>Where,</a:t>
            </a:r>
          </a:p>
          <a:p>
            <a:pPr marL="609600" indent="-609600">
              <a:buFont typeface="Wingdings" pitchFamily="2" charset="2"/>
              <a:buNone/>
            </a:pPr>
            <a:r>
              <a:rPr lang="en-US" sz="2400">
                <a:latin typeface="Arial" pitchFamily="34" charset="0"/>
                <a:cs typeface="Arial" pitchFamily="34" charset="0"/>
              </a:rPr>
              <a:t>      </a:t>
            </a:r>
            <a:r>
              <a:rPr lang="en-US" sz="2800"/>
              <a:t>PV= is the value at time=0</a:t>
            </a:r>
            <a:r>
              <a:rPr lang="en-US"/>
              <a:t> </a:t>
            </a:r>
          </a:p>
          <a:p>
            <a:pPr marL="990600" lvl="1" indent="-533400">
              <a:buFont typeface="Wingdings" pitchFamily="2" charset="2"/>
              <a:buNone/>
            </a:pPr>
            <a:r>
              <a:rPr lang="en-US"/>
              <a:t> FV= is the value at time=n </a:t>
            </a:r>
          </a:p>
          <a:p>
            <a:pPr marL="990600" lvl="1" indent="-533400">
              <a:buFont typeface="Wingdings" pitchFamily="2" charset="2"/>
              <a:buNone/>
            </a:pPr>
            <a:r>
              <a:rPr lang="en-US"/>
              <a:t> r=is the rate at which the amount will be compounded each period </a:t>
            </a:r>
          </a:p>
          <a:p>
            <a:pPr marL="609600" indent="-609600">
              <a:buFont typeface="Wingdings" pitchFamily="2" charset="2"/>
              <a:buNone/>
            </a:pPr>
            <a:r>
              <a:rPr lang="en-US" altLang="ja-JP" sz="2800">
                <a:ea typeface="MS PGothic" pitchFamily="34" charset="-128"/>
              </a:rPr>
              <a:t>      n= is the number of periods</a:t>
            </a:r>
            <a:r>
              <a:rPr lang="en-US" altLang="ja-JP">
                <a:ea typeface="MS PGothic" pitchFamily="34" charset="-128"/>
              </a:rPr>
              <a:t> </a:t>
            </a:r>
            <a:endParaRPr lang="en-US" sz="2400">
              <a:latin typeface="Arial" pitchFamily="34" charset="0"/>
              <a:cs typeface="Arial" pitchFamily="34" charset="0"/>
            </a:endParaRPr>
          </a:p>
          <a:p>
            <a:pPr marL="609600" indent="-609600">
              <a:buFontTx/>
              <a:buNone/>
            </a:pPr>
            <a:endParaRPr lang="en-US" sz="2400">
              <a:latin typeface="Arial" pitchFamily="34" charset="0"/>
              <a:cs typeface="Arial" pitchFamily="34" charset="0"/>
            </a:endParaRPr>
          </a:p>
          <a:p>
            <a:pPr marL="609600" indent="-609600">
              <a:buFont typeface="Wingdings" pitchFamily="2" charset="2"/>
              <a:buNone/>
            </a:pP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print">
  <a:themeElements>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19095</TotalTime>
  <Words>2657</Words>
  <Application>Microsoft PowerPoint</Application>
  <PresentationFormat>On-screen Show (4:3)</PresentationFormat>
  <Paragraphs>431</Paragraphs>
  <Slides>44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Blueprint</vt:lpstr>
      <vt:lpstr>Equation</vt:lpstr>
      <vt:lpstr>Investment Decisions  (Capital Budgeting)</vt:lpstr>
      <vt:lpstr>Investment Decisions  (Capital Budgeting)</vt:lpstr>
      <vt:lpstr>Slide 3</vt:lpstr>
      <vt:lpstr>Slide 4</vt:lpstr>
      <vt:lpstr>Slide 5</vt:lpstr>
      <vt:lpstr>Slide 6</vt:lpstr>
      <vt:lpstr>Slide 7</vt:lpstr>
      <vt:lpstr>Slide 8</vt:lpstr>
      <vt:lpstr>Slide 9</vt:lpstr>
      <vt:lpstr>Slide 10</vt:lpstr>
      <vt:lpstr>Classifications of interest rates</vt:lpstr>
      <vt:lpstr>Classifications of interest rates</vt:lpstr>
      <vt:lpstr>Relationship b/n PV and FV</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Steps to reach at company’s Mark- up </vt:lpstr>
      <vt:lpstr>Slide 36</vt:lpstr>
      <vt:lpstr>Slide 37</vt:lpstr>
      <vt:lpstr>Example  The following is the balance sheet of a G5 contractor. Additional information are also outlined following this. </vt:lpstr>
      <vt:lpstr>Example (cont’d)  1. Total Capital Employed (TCE from the BS) 2. The following shows return on the capital employed:</vt:lpstr>
      <vt:lpstr>Slide 40</vt:lpstr>
      <vt:lpstr>Slide 41</vt:lpstr>
      <vt:lpstr>Slide 42</vt:lpstr>
      <vt:lpstr>Control Responsibility Components </vt:lpstr>
      <vt:lpstr>Slide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Detailed Cost Estimates</dc:title>
  <dc:creator>user</dc:creator>
  <cp:lastModifiedBy>Inspiron 5567</cp:lastModifiedBy>
  <cp:revision>138</cp:revision>
  <dcterms:created xsi:type="dcterms:W3CDTF">2006-01-30T01:54:57Z</dcterms:created>
  <dcterms:modified xsi:type="dcterms:W3CDTF">2020-05-26T07:25:39Z</dcterms:modified>
</cp:coreProperties>
</file>