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xls" ContentType="application/vnd.ms-exce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47" r:id="rId1"/>
  </p:sldMasterIdLst>
  <p:notesMasterIdLst>
    <p:notesMasterId r:id="rId79"/>
  </p:notesMasterIdLst>
  <p:sldIdLst>
    <p:sldId id="426" r:id="rId2"/>
    <p:sldId id="257" r:id="rId3"/>
    <p:sldId id="427" r:id="rId4"/>
    <p:sldId id="484" r:id="rId5"/>
    <p:sldId id="471" r:id="rId6"/>
    <p:sldId id="472" r:id="rId7"/>
    <p:sldId id="473" r:id="rId8"/>
    <p:sldId id="474" r:id="rId9"/>
    <p:sldId id="475" r:id="rId10"/>
    <p:sldId id="477" r:id="rId11"/>
    <p:sldId id="478" r:id="rId12"/>
    <p:sldId id="479" r:id="rId13"/>
    <p:sldId id="481" r:id="rId14"/>
    <p:sldId id="506" r:id="rId15"/>
    <p:sldId id="482" r:id="rId16"/>
    <p:sldId id="483" r:id="rId17"/>
    <p:sldId id="486" r:id="rId18"/>
    <p:sldId id="487" r:id="rId19"/>
    <p:sldId id="485" r:id="rId20"/>
    <p:sldId id="488" r:id="rId21"/>
    <p:sldId id="489" r:id="rId22"/>
    <p:sldId id="490" r:id="rId23"/>
    <p:sldId id="505" r:id="rId24"/>
    <p:sldId id="491" r:id="rId25"/>
    <p:sldId id="507" r:id="rId26"/>
    <p:sldId id="508" r:id="rId27"/>
    <p:sldId id="511" r:id="rId28"/>
    <p:sldId id="509" r:id="rId29"/>
    <p:sldId id="510" r:id="rId30"/>
    <p:sldId id="512" r:id="rId31"/>
    <p:sldId id="515" r:id="rId32"/>
    <p:sldId id="513" r:id="rId33"/>
    <p:sldId id="514" r:id="rId34"/>
    <p:sldId id="516" r:id="rId35"/>
    <p:sldId id="517" r:id="rId36"/>
    <p:sldId id="518" r:id="rId37"/>
    <p:sldId id="523" r:id="rId38"/>
    <p:sldId id="519" r:id="rId39"/>
    <p:sldId id="520" r:id="rId40"/>
    <p:sldId id="521" r:id="rId41"/>
    <p:sldId id="522" r:id="rId42"/>
    <p:sldId id="524" r:id="rId43"/>
    <p:sldId id="525" r:id="rId44"/>
    <p:sldId id="526" r:id="rId45"/>
    <p:sldId id="527" r:id="rId46"/>
    <p:sldId id="528" r:id="rId47"/>
    <p:sldId id="529" r:id="rId48"/>
    <p:sldId id="532" r:id="rId49"/>
    <p:sldId id="530" r:id="rId50"/>
    <p:sldId id="531" r:id="rId51"/>
    <p:sldId id="533" r:id="rId52"/>
    <p:sldId id="534" r:id="rId53"/>
    <p:sldId id="535" r:id="rId54"/>
    <p:sldId id="536" r:id="rId55"/>
    <p:sldId id="537" r:id="rId56"/>
    <p:sldId id="538" r:id="rId57"/>
    <p:sldId id="539" r:id="rId58"/>
    <p:sldId id="540" r:id="rId59"/>
    <p:sldId id="541" r:id="rId60"/>
    <p:sldId id="548" r:id="rId61"/>
    <p:sldId id="549" r:id="rId62"/>
    <p:sldId id="550" r:id="rId63"/>
    <p:sldId id="551" r:id="rId64"/>
    <p:sldId id="552" r:id="rId65"/>
    <p:sldId id="553" r:id="rId66"/>
    <p:sldId id="554" r:id="rId67"/>
    <p:sldId id="542" r:id="rId68"/>
    <p:sldId id="558" r:id="rId69"/>
    <p:sldId id="557" r:id="rId70"/>
    <p:sldId id="543" r:id="rId71"/>
    <p:sldId id="544" r:id="rId72"/>
    <p:sldId id="545" r:id="rId73"/>
    <p:sldId id="555" r:id="rId74"/>
    <p:sldId id="546" r:id="rId75"/>
    <p:sldId id="547" r:id="rId76"/>
    <p:sldId id="556" r:id="rId77"/>
    <p:sldId id="414" r:id="rId7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52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SMEROM%20TADESSE\My%20Documents\ARPEDS\PROJECTS\GIZ%20Training\cash%20flow%20for%20manua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SMEROM%20TADESSE\My%20Documents\ARPEDS\PROJECTS\GIZ%20Training\cash%20flow%20for%20manual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/>
            </a:pPr>
            <a:r>
              <a:rPr lang="en-US"/>
              <a:t>Cash flow projection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BAYRAY-DORMITORY</c:v>
          </c:tx>
          <c:xVal>
            <c:numRef>
              <c:f>'[s-curve.xlsx]BAYRAY'!$U$5:$U$18</c:f>
              <c:numCache>
                <c:formatCode>General</c:formatCode>
                <c:ptCount val="14"/>
                <c:pt idx="0">
                  <c:v>0</c:v>
                </c:pt>
                <c:pt idx="1">
                  <c:v>15</c:v>
                </c:pt>
                <c:pt idx="2">
                  <c:v>45</c:v>
                </c:pt>
                <c:pt idx="3">
                  <c:v>75</c:v>
                </c:pt>
                <c:pt idx="4">
                  <c:v>105</c:v>
                </c:pt>
                <c:pt idx="5">
                  <c:v>135</c:v>
                </c:pt>
                <c:pt idx="6">
                  <c:v>165</c:v>
                </c:pt>
                <c:pt idx="7">
                  <c:v>195</c:v>
                </c:pt>
                <c:pt idx="8">
                  <c:v>225</c:v>
                </c:pt>
                <c:pt idx="9">
                  <c:v>255</c:v>
                </c:pt>
                <c:pt idx="10">
                  <c:v>285</c:v>
                </c:pt>
                <c:pt idx="11">
                  <c:v>315</c:v>
                </c:pt>
                <c:pt idx="12">
                  <c:v>345</c:v>
                </c:pt>
                <c:pt idx="13">
                  <c:v>360</c:v>
                </c:pt>
              </c:numCache>
            </c:numRef>
          </c:xVal>
          <c:yVal>
            <c:numRef>
              <c:f>'[s-curve.xlsx]BAYRAY'!$W$5:$W$18</c:f>
              <c:numCache>
                <c:formatCode>0.0%</c:formatCode>
                <c:ptCount val="14"/>
                <c:pt idx="0">
                  <c:v>0</c:v>
                </c:pt>
                <c:pt idx="1">
                  <c:v>3.0520557646687789E-3</c:v>
                </c:pt>
                <c:pt idx="2">
                  <c:v>1.3780195866499216E-2</c:v>
                </c:pt>
                <c:pt idx="3">
                  <c:v>4.6342185006103313E-2</c:v>
                </c:pt>
                <c:pt idx="4">
                  <c:v>8.7919553060891997E-2</c:v>
                </c:pt>
                <c:pt idx="5">
                  <c:v>0.16609431869664759</c:v>
                </c:pt>
                <c:pt idx="6">
                  <c:v>0.20169441603425392</c:v>
                </c:pt>
                <c:pt idx="7">
                  <c:v>0.28583060138790112</c:v>
                </c:pt>
                <c:pt idx="8">
                  <c:v>0.37440034078007739</c:v>
                </c:pt>
                <c:pt idx="9">
                  <c:v>0.52340543350159008</c:v>
                </c:pt>
                <c:pt idx="10">
                  <c:v>0.7035794980396558</c:v>
                </c:pt>
                <c:pt idx="11">
                  <c:v>0.88474948447332658</c:v>
                </c:pt>
                <c:pt idx="12">
                  <c:v>0.9985256929766454</c:v>
                </c:pt>
                <c:pt idx="13">
                  <c:v>1</c:v>
                </c:pt>
              </c:numCache>
            </c:numRef>
          </c:yVal>
          <c:smooth val="1"/>
        </c:ser>
        <c:dLbls/>
        <c:axId val="109323776"/>
        <c:axId val="109325696"/>
      </c:scatterChart>
      <c:valAx>
        <c:axId val="109323776"/>
        <c:scaling>
          <c:orientation val="minMax"/>
          <c:max val="360"/>
        </c:scaling>
        <c:axPos val="b"/>
        <c:title>
          <c:tx>
            <c:rich>
              <a:bodyPr/>
              <a:lstStyle/>
              <a:p>
                <a:pPr>
                  <a:defRPr lang="en-GB"/>
                </a:pPr>
                <a:r>
                  <a:rPr lang="en-US"/>
                  <a:t>PROJECT DURATION (MONTH)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109325696"/>
        <c:crosses val="autoZero"/>
        <c:crossBetween val="midCat"/>
        <c:majorUnit val="30"/>
        <c:minorUnit val="15"/>
      </c:valAx>
      <c:valAx>
        <c:axId val="109325696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/>
                </a:pPr>
                <a:r>
                  <a:rPr lang="en-US"/>
                  <a:t>CUMULATIVE PERCENTAGE COMPLETED</a:t>
                </a:r>
              </a:p>
            </c:rich>
          </c:tx>
          <c:layout/>
        </c:title>
        <c:numFmt formatCode="0.0%" sourceLinked="1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109323776"/>
        <c:crosses val="autoZero"/>
        <c:crossBetween val="midCat"/>
        <c:majorUnit val="0.1"/>
      </c:valAx>
    </c:plotArea>
    <c:plotVisOnly val="1"/>
    <c:dispBlanksAs val="gap"/>
  </c:chart>
  <c:spPr>
    <a:gradFill>
      <a:gsLst>
        <a:gs pos="0">
          <a:schemeClr val="accent6">
            <a:lumMod val="75000"/>
          </a:schemeClr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Cash flow projection on Budgeted Cost basis</a:t>
            </a:r>
          </a:p>
        </c:rich>
      </c:tx>
      <c:layout/>
    </c:title>
    <c:plotArea>
      <c:layout/>
      <c:lineChart>
        <c:grouping val="standard"/>
        <c:ser>
          <c:idx val="1"/>
          <c:order val="0"/>
          <c:dLbls>
            <c:dLbl>
              <c:idx val="1"/>
              <c:layout>
                <c:manualLayout>
                  <c:x val="-6.6121462523448388E-2"/>
                  <c:y val="-5.3628603567682641E-2"/>
                </c:manualLayout>
              </c:layout>
              <c:showVal val="1"/>
            </c:dLbl>
            <c:dLbl>
              <c:idx val="2"/>
              <c:layout>
                <c:manualLayout>
                  <c:x val="-5.7305267520322133E-2"/>
                  <c:y val="-4.950332637016859E-2"/>
                </c:manualLayout>
              </c:layout>
              <c:showVal val="1"/>
            </c:dLbl>
            <c:dLbl>
              <c:idx val="3"/>
              <c:layout>
                <c:manualLayout>
                  <c:x val="-3.3060731261724194E-2"/>
                  <c:y val="-4.950332637016859E-2"/>
                </c:manualLayout>
              </c:layout>
              <c:showVal val="1"/>
            </c:dLbl>
            <c:dLbl>
              <c:idx val="4"/>
              <c:layout>
                <c:manualLayout>
                  <c:x val="-2.4244536258597738E-2"/>
                  <c:y val="2.8876940382598401E-2"/>
                </c:manualLayout>
              </c:layout>
              <c:showVal val="1"/>
            </c:dLbl>
            <c:dLbl>
              <c:idx val="5"/>
              <c:layout>
                <c:manualLayout>
                  <c:x val="-5.5165257666315005E-2"/>
                  <c:y val="-5.7572953253463434E-2"/>
                </c:manualLayout>
              </c:layout>
              <c:showVal val="1"/>
            </c:dLbl>
            <c:dLbl>
              <c:idx val="6"/>
              <c:layout>
                <c:manualLayout>
                  <c:x val="-2.2040487507816252E-2"/>
                  <c:y val="2.4731524036560999E-2"/>
                </c:manualLayout>
              </c:layout>
              <c:showVal val="1"/>
            </c:dLbl>
            <c:dLbl>
              <c:idx val="12"/>
              <c:layout>
                <c:manualLayout>
                  <c:x val="-0.10613600521208626"/>
                  <c:y val="-2.4691358024691412E-2"/>
                </c:manualLayout>
              </c:layout>
              <c:showVal val="1"/>
            </c:dLbl>
            <c:dLbl>
              <c:idx val="13"/>
              <c:layout>
                <c:manualLayout>
                  <c:x val="0"/>
                  <c:y val="-6.1728395061728392E-2"/>
                </c:manualLayout>
              </c:layout>
              <c:showVal val="1"/>
            </c:dLbl>
            <c:txPr>
              <a:bodyPr/>
              <a:lstStyle/>
              <a:p>
                <a:pPr>
                  <a:defRPr sz="800">
                    <a:solidFill>
                      <a:srgbClr val="3333FF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Sheet1!$S$5:$S$18</c:f>
              <c:numCache>
                <c:formatCode>General</c:formatCode>
                <c:ptCount val="14"/>
                <c:pt idx="0">
                  <c:v>0</c:v>
                </c:pt>
                <c:pt idx="1">
                  <c:v>15</c:v>
                </c:pt>
                <c:pt idx="2">
                  <c:v>45</c:v>
                </c:pt>
                <c:pt idx="3">
                  <c:v>75</c:v>
                </c:pt>
                <c:pt idx="4">
                  <c:v>105</c:v>
                </c:pt>
                <c:pt idx="5">
                  <c:v>135</c:v>
                </c:pt>
                <c:pt idx="6">
                  <c:v>165</c:v>
                </c:pt>
                <c:pt idx="7">
                  <c:v>195</c:v>
                </c:pt>
                <c:pt idx="8">
                  <c:v>225</c:v>
                </c:pt>
                <c:pt idx="9">
                  <c:v>255</c:v>
                </c:pt>
                <c:pt idx="10">
                  <c:v>285</c:v>
                </c:pt>
                <c:pt idx="11">
                  <c:v>315</c:v>
                </c:pt>
                <c:pt idx="12">
                  <c:v>345</c:v>
                </c:pt>
                <c:pt idx="13">
                  <c:v>360</c:v>
                </c:pt>
              </c:numCache>
            </c:numRef>
          </c:cat>
          <c:val>
            <c:numRef>
              <c:f>Sheet1!$T$5:$T$18</c:f>
              <c:numCache>
                <c:formatCode>_-* #,##0.00_-;\-* #,##0.00_-;_-* "-"??_-;_-@_-</c:formatCode>
                <c:ptCount val="14"/>
                <c:pt idx="0" formatCode="General">
                  <c:v>0</c:v>
                </c:pt>
                <c:pt idx="1">
                  <c:v>4650</c:v>
                </c:pt>
                <c:pt idx="2" formatCode="_(* #,##0.00_);_(* \(#,##0.00\);_(* &quot;-&quot;??_);_(@_)">
                  <c:v>20995</c:v>
                </c:pt>
                <c:pt idx="3" formatCode="_(* #,##0.00_);_(* \(#,##0.00\);_(* &quot;-&quot;??_);_(@_)">
                  <c:v>70605.25</c:v>
                </c:pt>
                <c:pt idx="4" formatCode="_(* #,##0.00_);_(* \(#,##0.00\);_(* &quot;-&quot;??_);_(@_)">
                  <c:v>133951</c:v>
                </c:pt>
                <c:pt idx="5" formatCode="_(* #,##0.00_);_(* \(#,##0.00\);_(* &quot;-&quot;??_);_(@_)">
                  <c:v>253055.2</c:v>
                </c:pt>
                <c:pt idx="6" formatCode="_(* #,##0.00_);_(* \(#,##0.00\);_(* &quot;-&quot;??_);_(@_)">
                  <c:v>307294.2</c:v>
                </c:pt>
                <c:pt idx="7" formatCode="_(* #,##0.00_);_(* \(#,##0.00\);_(* &quot;-&quot;??_);_(@_)">
                  <c:v>435481</c:v>
                </c:pt>
                <c:pt idx="8" formatCode="_(* #,##0.00_);_(* \(#,##0.00\);_(* &quot;-&quot;??_);_(@_)">
                  <c:v>570422.6</c:v>
                </c:pt>
                <c:pt idx="9" formatCode="_(* #,##0.00_);_(* \(#,##0.00\);_(* &quot;-&quot;??_);_(@_)">
                  <c:v>797441.28333333333</c:v>
                </c:pt>
                <c:pt idx="10" formatCode="_(* #,##0.00_);_(* \(#,##0.00\);_(* &quot;-&quot;??_);_(@_)">
                  <c:v>1071947.8666666681</c:v>
                </c:pt>
                <c:pt idx="11" formatCode="_(* #,##0.00_);_(* \(#,##0.00\);_(* &quot;-&quot;??_);_(@_)">
                  <c:v>1347971.8</c:v>
                </c:pt>
                <c:pt idx="12" formatCode="_(* #,##0.00_);_(* \(#,##0.00\);_(* &quot;-&quot;??_);_(@_)">
                  <c:v>1521317.05</c:v>
                </c:pt>
                <c:pt idx="13" formatCode="_(* #,##0.00_);_(* \(#,##0.00\);_(* &quot;-&quot;??_);_(@_)">
                  <c:v>1523563.25</c:v>
                </c:pt>
              </c:numCache>
            </c:numRef>
          </c:val>
        </c:ser>
        <c:dLbls/>
        <c:marker val="1"/>
        <c:axId val="110075904"/>
        <c:axId val="110077824"/>
      </c:lineChart>
      <c:catAx>
        <c:axId val="110075904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Duration (Days)</a:t>
                </a:r>
              </a:p>
            </c:rich>
          </c:tx>
          <c:layout/>
        </c:title>
        <c:numFmt formatCode="General" sourceLinked="1"/>
        <c:tickLblPos val="nextTo"/>
        <c:crossAx val="110077824"/>
        <c:crosses val="autoZero"/>
        <c:auto val="1"/>
        <c:lblAlgn val="ctr"/>
        <c:lblOffset val="100"/>
      </c:catAx>
      <c:valAx>
        <c:axId val="1100778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Cumulative Budgeted Birr</a:t>
                </a:r>
              </a:p>
            </c:rich>
          </c:tx>
          <c:layout/>
        </c:title>
        <c:numFmt formatCode="General" sourceLinked="1"/>
        <c:tickLblPos val="nextTo"/>
        <c:crossAx val="110075904"/>
        <c:crosses val="autoZero"/>
        <c:crossBetween val="midCat"/>
      </c:valAx>
    </c:plotArea>
    <c:plotVisOnly val="1"/>
    <c:dispBlanksAs val="gap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31A6FB-C288-4F13-848C-0F2CDD1599DA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37ADA5-47B3-40E6-ACC5-2D1781C16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68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3FBF7D-396C-40DE-9C20-B95C1A6A60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CB169F-09F0-41AC-8846-08AF21E11A7A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32654-1F89-45CE-A3FB-46A407848B7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3E1A3-4B6B-4DBD-846D-3C4B877A61F3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16D56-4BFE-496D-B3D6-CBD477546C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1640B3-3CD8-4EDA-B26A-EE8A5CDF1465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03555-E028-4085-A891-29E799AF7A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037287-6975-4019-B004-2AE5804F7714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8045F-0C8B-408A-91BC-7D851F0AF7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63B2CC-688E-48F4-B5A3-CD1ECFCE91E6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FACD-02C6-4A6D-BEF3-53DD11E3D5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9D1704-6331-4C91-979B-0FDDB5631748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02A78-EB05-4F4B-9B93-5BB5905F42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330967-F91A-4816-B969-E9A95574F773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465E5-C310-4720-B973-2F035266C0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559503-7AA6-40A5-9232-92BC9868E1A4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DD414-5C3B-4DCB-8C91-AD9BDF212F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7B70CD-BC2A-47F1-931A-CB295084BBFE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F4887-302B-42B3-B6B7-22EDD3EFD4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66B515-0CD3-4AE5-BED3-EFC96241E1C3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D2AAC-71B5-45CB-A88E-FDF4DB1420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14C1C-CE35-46D8-B90D-E1318C68CC8E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CFDC0-0B22-4DB1-B26B-B1E820464B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7D24C2C-24F3-4BED-964B-0A30B9A26561}" type="datetime1">
              <a:rPr lang="en-US" smtClean="0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AAU, EiABC,Financial Management in Construction, Lecture Notes, September 2013, Getaneh G.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B1DA77E-CA7F-4F10-A7F3-5632C0C475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5.xls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8.xls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10.xls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Excel_97-2003_Worksheet12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81200"/>
            <a:ext cx="7772400" cy="44751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Chapter 3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Firm’s Financial Operations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A883E2-BA29-48C7-9072-D7B6E5C4AF44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09600"/>
            <a:ext cx="7867650" cy="5638800"/>
          </a:xfrm>
        </p:spPr>
        <p:txBody>
          <a:bodyPr>
            <a:normAutofit fontScale="925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1.4.1 Balance Sheet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Liabilities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Liabilities are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owes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like loans.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represents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since the firm either borrows the money or make use of certain assets that have not yet been paid for.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Current Liabilities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debts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settled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usually within a year like accounts and notes payable in a year, accrued expenses which include: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Accounts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when a firm makes purchase on credit,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Short-term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promissory notes that mature in one year,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payables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accruals (wages payable), tax liabilities.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FACFBD-C789-429C-A7B0-5DD3D7ADB595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>
            <a:normAutofit fontScale="92500"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1.4.1 Balance Sheet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Liabilities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 Long Term Liabilities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Liabilities that will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includes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long-Term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secured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unsecured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which covers mortgage and notes where a building or other Fixed assets are pledged as specific collateral for debts.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C. Stock Holders Equity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part of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is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provided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owners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(investors). Thus it is considered as a liability to the company.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Preferred Stock,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Common Stock,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Contributed  or paid in capital,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Retained earnings.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55EAA3-5521-432A-A38C-D9E8F609965F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1.4.2 Income Statement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is a form of financial statement that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whether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during that reporting period.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Income statements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monthly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quarterly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etc. However, usual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accounting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periods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extend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which is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fiscal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expenses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the firm, the effect of interest and taxes and the net income for the period.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may be called as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profit-and-loss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 of earnings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2C242E-54BB-4FE1-836B-1CE88147629F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1.4.2 Income Statement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balance sheet offers a view of the firm at a moment in time, whereas the income statement summarizes the profitability of operations over a period of time.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is an accounting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device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designated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stockholders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creditors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whether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can also be used as 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tool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affect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degree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profitability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A46A80-2A34-4E5B-961A-4BCA28A83A4B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1.4.2 Income Statement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Revenue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Revenues are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earnings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from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customers.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Revenue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recognized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the period in which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necessarily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period in which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received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Expense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Expenses are the dollar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amount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up by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earn revenues during a period.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 expense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recognized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the period in which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necessarily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period in which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paid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6D2FBD-1B6D-444B-B38A-EE8F8053DED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1.4.3 Cash Flow Statement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income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gained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but does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indicate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during the period.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Therefore, an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required which can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generated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it has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utilized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statement is known as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10FB64-1029-475C-9F33-38CC89E1A57C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1.4.3 Cash Flow Statement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statement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movement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into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firm’s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accounts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from external sources such as stockholders, creditors and customers.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also shows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movement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firm’s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obligation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or pay dividends.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movements are shown for a specific period, normally the same time period as the firm’s income statement.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58943D-E830-4732-8F61-98A8FCFC6838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1.5 Reporting Format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1.5.1 Operating Activities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operating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represents all cash flows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non-cash expenses bill depreciation is added back incomes to the net profit.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Any working capital adjustment is also included here.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instance; if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liabilities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increases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exceed current assets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1.5.2 Investing Activities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include cash flow related to: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Purchase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new fixed assets (outflow);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Reselling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 old equipment (inflow).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699E2A-FF93-4C90-A203-99E22ED55E34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1.5 Reporting Format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1.5.3 Financing Activities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include cash flow related to: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Purchasing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stocks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(outflow);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stocks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(inflow);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loans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(outflow).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868E2F-FD2D-4FC8-8A68-10A0F5A06C26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1.5 Reporting Format: Summary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061" name="Group 47"/>
          <p:cNvGrpSpPr>
            <a:grpSpLocks/>
          </p:cNvGrpSpPr>
          <p:nvPr/>
        </p:nvGrpSpPr>
        <p:grpSpPr bwMode="auto">
          <a:xfrm>
            <a:off x="612775" y="990600"/>
            <a:ext cx="8351838" cy="5562600"/>
            <a:chOff x="340" y="73"/>
            <a:chExt cx="5261" cy="4158"/>
          </a:xfrm>
        </p:grpSpPr>
        <p:sp>
          <p:nvSpPr>
            <p:cNvPr id="45062" name="AutoShape 4"/>
            <p:cNvSpPr>
              <a:spLocks noChangeArrowheads="1"/>
            </p:cNvSpPr>
            <p:nvPr/>
          </p:nvSpPr>
          <p:spPr bwMode="auto">
            <a:xfrm>
              <a:off x="340" y="529"/>
              <a:ext cx="1440" cy="1535"/>
            </a:xfrm>
            <a:prstGeom prst="flowChartAlternateProcess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285750" indent="-285750"/>
              <a:r>
                <a:rPr lang="en-US"/>
                <a:t>	</a:t>
              </a:r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ASSETS</a:t>
              </a:r>
            </a:p>
            <a:p>
              <a:pPr marL="285750" indent="-285750">
                <a:buFontTx/>
                <a:buChar char="•"/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Current </a:t>
              </a:r>
            </a:p>
            <a:p>
              <a:pPr marL="285750" indent="-285750"/>
              <a:r>
                <a:rPr lang="en-US" b="1">
                  <a:latin typeface="Times New Roman" pitchFamily="18" charset="0"/>
                  <a:cs typeface="Times New Roman" pitchFamily="18" charset="0"/>
                </a:rPr>
                <a:t>	(Short-term)</a:t>
              </a:r>
            </a:p>
            <a:p>
              <a:pPr marL="285750" indent="-285750">
                <a:buFontTx/>
                <a:buChar char="•"/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Fixed </a:t>
              </a:r>
            </a:p>
            <a:p>
              <a:pPr marL="285750" indent="-285750"/>
              <a:r>
                <a:rPr lang="en-US" b="1">
                  <a:latin typeface="Times New Roman" pitchFamily="18" charset="0"/>
                  <a:cs typeface="Times New Roman" pitchFamily="18" charset="0"/>
                </a:rPr>
                <a:t>	(long-term)</a:t>
              </a:r>
            </a:p>
            <a:p>
              <a:pPr marL="285750" indent="-285750">
                <a:buFontTx/>
                <a:buChar char="•"/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Other</a:t>
              </a:r>
            </a:p>
          </p:txBody>
        </p:sp>
        <p:sp>
          <p:nvSpPr>
            <p:cNvPr id="45063" name="AutoShape 5"/>
            <p:cNvSpPr>
              <a:spLocks noChangeArrowheads="1"/>
            </p:cNvSpPr>
            <p:nvPr/>
          </p:nvSpPr>
          <p:spPr bwMode="auto">
            <a:xfrm>
              <a:off x="2404" y="529"/>
              <a:ext cx="1440" cy="815"/>
            </a:xfrm>
            <a:prstGeom prst="flowChartAlternateProcess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228600" indent="-228600"/>
              <a:r>
                <a:rPr lang="en-US" sz="2000" b="1"/>
                <a:t>	</a:t>
              </a:r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LIABILITIES</a:t>
              </a:r>
            </a:p>
            <a:p>
              <a:pPr marL="228600" indent="-228600">
                <a:buFontTx/>
                <a:buChar char="•"/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Current </a:t>
              </a:r>
            </a:p>
            <a:p>
              <a:pPr marL="228600" indent="-228600"/>
              <a:r>
                <a:rPr lang="en-US" sz="1000" b="1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b="1">
                  <a:latin typeface="Times New Roman" pitchFamily="18" charset="0"/>
                  <a:cs typeface="Times New Roman" pitchFamily="18" charset="0"/>
                </a:rPr>
                <a:t>Long-term)</a:t>
              </a:r>
            </a:p>
          </p:txBody>
        </p:sp>
        <p:sp>
          <p:nvSpPr>
            <p:cNvPr id="45064" name="AutoShape 6"/>
            <p:cNvSpPr>
              <a:spLocks noChangeArrowheads="1"/>
            </p:cNvSpPr>
            <p:nvPr/>
          </p:nvSpPr>
          <p:spPr bwMode="auto">
            <a:xfrm>
              <a:off x="2404" y="1536"/>
              <a:ext cx="1440" cy="528"/>
            </a:xfrm>
            <a:prstGeom prst="flowChartAlternateProcess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228600" indent="-228600" algn="ctr"/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Shareholder’s</a:t>
              </a:r>
            </a:p>
            <a:p>
              <a:pPr marL="228600" indent="-228600" algn="ctr"/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EQUITY</a:t>
              </a:r>
            </a:p>
          </p:txBody>
        </p:sp>
        <p:sp>
          <p:nvSpPr>
            <p:cNvPr id="45065" name="AutoShape 7"/>
            <p:cNvSpPr>
              <a:spLocks noChangeArrowheads="1"/>
            </p:cNvSpPr>
            <p:nvPr/>
          </p:nvSpPr>
          <p:spPr bwMode="auto">
            <a:xfrm>
              <a:off x="1876" y="816"/>
              <a:ext cx="384" cy="1056"/>
            </a:xfrm>
            <a:prstGeom prst="leftArrow">
              <a:avLst>
                <a:gd name="adj1" fmla="val 47731"/>
                <a:gd name="adj2" fmla="val 50000"/>
              </a:avLst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AutoShape 8"/>
            <p:cNvSpPr>
              <a:spLocks noChangeArrowheads="1"/>
            </p:cNvSpPr>
            <p:nvPr/>
          </p:nvSpPr>
          <p:spPr bwMode="auto">
            <a:xfrm>
              <a:off x="4150" y="529"/>
              <a:ext cx="816" cy="815"/>
            </a:xfrm>
            <a:prstGeom prst="leftArrowCallout">
              <a:avLst>
                <a:gd name="adj1" fmla="val 27944"/>
                <a:gd name="adj2" fmla="val 27940"/>
                <a:gd name="adj3" fmla="val 16669"/>
                <a:gd name="adj4" fmla="val 66667"/>
              </a:avLst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228600" indent="-228600"/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Debt</a:t>
              </a:r>
            </a:p>
          </p:txBody>
        </p:sp>
        <p:sp>
          <p:nvSpPr>
            <p:cNvPr id="45067" name="AutoShape 9"/>
            <p:cNvSpPr>
              <a:spLocks noChangeArrowheads="1"/>
            </p:cNvSpPr>
            <p:nvPr/>
          </p:nvSpPr>
          <p:spPr bwMode="auto">
            <a:xfrm>
              <a:off x="4150" y="1536"/>
              <a:ext cx="816" cy="528"/>
            </a:xfrm>
            <a:prstGeom prst="leftArrowCallout">
              <a:avLst>
                <a:gd name="adj1" fmla="val 25000"/>
                <a:gd name="adj2" fmla="val 25000"/>
                <a:gd name="adj3" fmla="val 25758"/>
                <a:gd name="adj4" fmla="val 66667"/>
              </a:avLst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228600" indent="-228600"/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Stock</a:t>
              </a:r>
            </a:p>
          </p:txBody>
        </p:sp>
        <p:sp>
          <p:nvSpPr>
            <p:cNvPr id="45068" name="AutoShape 10"/>
            <p:cNvSpPr>
              <a:spLocks noChangeArrowheads="1"/>
            </p:cNvSpPr>
            <p:nvPr/>
          </p:nvSpPr>
          <p:spPr bwMode="auto">
            <a:xfrm rot="5400000">
              <a:off x="287" y="2486"/>
              <a:ext cx="1460" cy="6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7775 h 21600"/>
                <a:gd name="T20" fmla="*/ 1732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790" y="0"/>
                  </a:moveTo>
                  <a:lnTo>
                    <a:pt x="9980" y="7232"/>
                  </a:lnTo>
                  <a:lnTo>
                    <a:pt x="14256" y="7232"/>
                  </a:lnTo>
                  <a:lnTo>
                    <a:pt x="14256" y="17775"/>
                  </a:lnTo>
                  <a:lnTo>
                    <a:pt x="0" y="17775"/>
                  </a:lnTo>
                  <a:lnTo>
                    <a:pt x="0" y="21600"/>
                  </a:lnTo>
                  <a:lnTo>
                    <a:pt x="17324" y="21600"/>
                  </a:lnTo>
                  <a:lnTo>
                    <a:pt x="17324" y="7232"/>
                  </a:lnTo>
                  <a:lnTo>
                    <a:pt x="21600" y="7232"/>
                  </a:lnTo>
                  <a:close/>
                </a:path>
              </a:pathLst>
            </a:custGeom>
            <a:noFill/>
            <a:ln w="285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AutoShape 11"/>
            <p:cNvSpPr>
              <a:spLocks noChangeArrowheads="1"/>
            </p:cNvSpPr>
            <p:nvPr/>
          </p:nvSpPr>
          <p:spPr bwMode="auto">
            <a:xfrm>
              <a:off x="1394" y="2408"/>
              <a:ext cx="1584" cy="432"/>
            </a:xfrm>
            <a:prstGeom prst="flowChartProcess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Sell Equity</a:t>
              </a:r>
            </a:p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Issue Debt</a:t>
              </a:r>
            </a:p>
          </p:txBody>
        </p:sp>
        <p:sp>
          <p:nvSpPr>
            <p:cNvPr id="45070" name="AutoShape 12"/>
            <p:cNvSpPr>
              <a:spLocks noChangeArrowheads="1"/>
            </p:cNvSpPr>
            <p:nvPr/>
          </p:nvSpPr>
          <p:spPr bwMode="auto">
            <a:xfrm>
              <a:off x="1401" y="2844"/>
              <a:ext cx="1584" cy="432"/>
            </a:xfrm>
            <a:prstGeom prst="flowChartProcess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&lt;Buy Assets&gt;</a:t>
              </a:r>
            </a:p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&lt;Buy Inventory&gt;</a:t>
              </a:r>
            </a:p>
          </p:txBody>
        </p:sp>
        <p:sp>
          <p:nvSpPr>
            <p:cNvPr id="45071" name="AutoShape 13"/>
            <p:cNvSpPr>
              <a:spLocks noChangeArrowheads="1"/>
            </p:cNvSpPr>
            <p:nvPr/>
          </p:nvSpPr>
          <p:spPr bwMode="auto">
            <a:xfrm>
              <a:off x="1401" y="3247"/>
              <a:ext cx="1584" cy="552"/>
            </a:xfrm>
            <a:prstGeom prst="flowChartProcess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Make Sales!</a:t>
              </a:r>
            </a:p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&lt;Pay Costs&gt;</a:t>
              </a:r>
            </a:p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&lt;Pay Taxes&gt;</a:t>
              </a:r>
            </a:p>
          </p:txBody>
        </p:sp>
        <p:grpSp>
          <p:nvGrpSpPr>
            <p:cNvPr id="45072" name="Group 25"/>
            <p:cNvGrpSpPr>
              <a:grpSpLocks/>
            </p:cNvGrpSpPr>
            <p:nvPr/>
          </p:nvGrpSpPr>
          <p:grpSpPr bwMode="auto">
            <a:xfrm>
              <a:off x="1401" y="2064"/>
              <a:ext cx="1584" cy="276"/>
              <a:chOff x="1968" y="2016"/>
              <a:chExt cx="1584" cy="276"/>
            </a:xfrm>
          </p:grpSpPr>
          <p:sp>
            <p:nvSpPr>
              <p:cNvPr id="45093" name="Text Box 16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1584" cy="2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Cash Flow</a:t>
                </a:r>
              </a:p>
            </p:txBody>
          </p:sp>
          <p:sp>
            <p:nvSpPr>
              <p:cNvPr id="45094" name="Line 24"/>
              <p:cNvSpPr>
                <a:spLocks noChangeShapeType="1"/>
              </p:cNvSpPr>
              <p:nvPr/>
            </p:nvSpPr>
            <p:spPr bwMode="auto">
              <a:xfrm>
                <a:off x="1968" y="2256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5073" name="Group 26"/>
            <p:cNvGrpSpPr>
              <a:grpSpLocks/>
            </p:cNvGrpSpPr>
            <p:nvPr/>
          </p:nvGrpSpPr>
          <p:grpSpPr bwMode="auto">
            <a:xfrm>
              <a:off x="340" y="96"/>
              <a:ext cx="3456" cy="276"/>
              <a:chOff x="1968" y="2016"/>
              <a:chExt cx="1584" cy="276"/>
            </a:xfrm>
          </p:grpSpPr>
          <p:sp>
            <p:nvSpPr>
              <p:cNvPr id="45091" name="Text Box 27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1584" cy="2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Balance</a:t>
                </a:r>
                <a:r>
                  <a:rPr lang="en-US" b="1"/>
                  <a:t> </a:t>
                </a: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Sheet</a:t>
                </a:r>
              </a:p>
            </p:txBody>
          </p:sp>
          <p:sp>
            <p:nvSpPr>
              <p:cNvPr id="45092" name="Line 28"/>
              <p:cNvSpPr>
                <a:spLocks noChangeShapeType="1"/>
              </p:cNvSpPr>
              <p:nvPr/>
            </p:nvSpPr>
            <p:spPr bwMode="auto">
              <a:xfrm>
                <a:off x="1968" y="2256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5074" name="Group 29"/>
            <p:cNvGrpSpPr>
              <a:grpSpLocks/>
            </p:cNvGrpSpPr>
            <p:nvPr/>
          </p:nvGrpSpPr>
          <p:grpSpPr bwMode="auto">
            <a:xfrm>
              <a:off x="3923" y="96"/>
              <a:ext cx="1449" cy="276"/>
              <a:chOff x="1968" y="2016"/>
              <a:chExt cx="1584" cy="276"/>
            </a:xfrm>
          </p:grpSpPr>
          <p:sp>
            <p:nvSpPr>
              <p:cNvPr id="45089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1584" cy="2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Capital</a:t>
                </a:r>
                <a:r>
                  <a:rPr lang="en-US" b="1"/>
                  <a:t> </a:t>
                </a: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Supplied</a:t>
                </a:r>
              </a:p>
            </p:txBody>
          </p:sp>
          <p:sp>
            <p:nvSpPr>
              <p:cNvPr id="45090" name="Line 31"/>
              <p:cNvSpPr>
                <a:spLocks noChangeShapeType="1"/>
              </p:cNvSpPr>
              <p:nvPr/>
            </p:nvSpPr>
            <p:spPr bwMode="auto">
              <a:xfrm>
                <a:off x="1968" y="2256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075" name="AutoShape 35"/>
            <p:cNvSpPr>
              <a:spLocks noChangeArrowheads="1"/>
            </p:cNvSpPr>
            <p:nvPr/>
          </p:nvSpPr>
          <p:spPr bwMode="auto">
            <a:xfrm rot="5400000">
              <a:off x="3550" y="3494"/>
              <a:ext cx="912" cy="24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AutoShape 34"/>
            <p:cNvSpPr>
              <a:spLocks noChangeArrowheads="1"/>
            </p:cNvSpPr>
            <p:nvPr/>
          </p:nvSpPr>
          <p:spPr bwMode="auto">
            <a:xfrm>
              <a:off x="2903" y="4032"/>
              <a:ext cx="1230" cy="169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AutoShape 36"/>
            <p:cNvSpPr>
              <a:spLocks noChangeArrowheads="1"/>
            </p:cNvSpPr>
            <p:nvPr/>
          </p:nvSpPr>
          <p:spPr bwMode="auto">
            <a:xfrm rot="3741997">
              <a:off x="3313" y="2578"/>
              <a:ext cx="923" cy="408"/>
            </a:xfrm>
            <a:prstGeom prst="leftArrow">
              <a:avLst>
                <a:gd name="adj1" fmla="val 50000"/>
                <a:gd name="adj2" fmla="val 56556"/>
              </a:avLst>
            </a:prstGeom>
            <a:noFill/>
            <a:ln w="285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AutoShape 37"/>
            <p:cNvSpPr>
              <a:spLocks noChangeArrowheads="1"/>
            </p:cNvSpPr>
            <p:nvPr/>
          </p:nvSpPr>
          <p:spPr bwMode="auto">
            <a:xfrm rot="7269058">
              <a:off x="3713" y="2607"/>
              <a:ext cx="1056" cy="408"/>
            </a:xfrm>
            <a:prstGeom prst="leftArrow">
              <a:avLst>
                <a:gd name="adj1" fmla="val 50000"/>
                <a:gd name="adj2" fmla="val 64706"/>
              </a:avLst>
            </a:prstGeom>
            <a:noFill/>
            <a:ln w="285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AutoShape 38"/>
            <p:cNvSpPr>
              <a:spLocks noChangeArrowheads="1"/>
            </p:cNvSpPr>
            <p:nvPr/>
          </p:nvSpPr>
          <p:spPr bwMode="auto">
            <a:xfrm>
              <a:off x="3892" y="3936"/>
              <a:ext cx="227" cy="192"/>
            </a:xfrm>
            <a:prstGeom prst="flowChartAlternateProcess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AutoShape 39"/>
            <p:cNvSpPr>
              <a:spLocks noChangeArrowheads="1"/>
            </p:cNvSpPr>
            <p:nvPr/>
          </p:nvSpPr>
          <p:spPr bwMode="auto">
            <a:xfrm>
              <a:off x="3887" y="3008"/>
              <a:ext cx="227" cy="317"/>
            </a:xfrm>
            <a:prstGeom prst="flowChartAlternateProcess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AutoShape 40"/>
            <p:cNvSpPr>
              <a:spLocks noChangeArrowheads="1"/>
            </p:cNvSpPr>
            <p:nvPr/>
          </p:nvSpPr>
          <p:spPr bwMode="auto">
            <a:xfrm>
              <a:off x="431" y="2772"/>
              <a:ext cx="226" cy="227"/>
            </a:xfrm>
            <a:prstGeom prst="flowChartConnector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5082" name="AutoShape 41"/>
            <p:cNvSpPr>
              <a:spLocks noChangeArrowheads="1"/>
            </p:cNvSpPr>
            <p:nvPr/>
          </p:nvSpPr>
          <p:spPr bwMode="auto">
            <a:xfrm>
              <a:off x="4467" y="2954"/>
              <a:ext cx="226" cy="227"/>
            </a:xfrm>
            <a:prstGeom prst="flowChartConnector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083" name="Text Box 42"/>
            <p:cNvSpPr txBox="1">
              <a:spLocks noChangeArrowheads="1"/>
            </p:cNvSpPr>
            <p:nvPr/>
          </p:nvSpPr>
          <p:spPr bwMode="auto">
            <a:xfrm>
              <a:off x="4218" y="3249"/>
              <a:ext cx="1208" cy="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Retain profits or “repay” debt-holders (with interest) and stockholders (with dividends)</a:t>
              </a:r>
            </a:p>
          </p:txBody>
        </p:sp>
        <p:sp>
          <p:nvSpPr>
            <p:cNvPr id="45084" name="Text Box 43"/>
            <p:cNvSpPr txBox="1">
              <a:spLocks noChangeArrowheads="1"/>
            </p:cNvSpPr>
            <p:nvPr/>
          </p:nvSpPr>
          <p:spPr bwMode="auto">
            <a:xfrm>
              <a:off x="3243" y="2115"/>
              <a:ext cx="47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>
                  <a:latin typeface="Times New Roman" pitchFamily="18" charset="0"/>
                  <a:cs typeface="Times New Roman" pitchFamily="18" charset="0"/>
                </a:rPr>
                <a:t>Retain</a:t>
              </a:r>
            </a:p>
          </p:txBody>
        </p:sp>
        <p:sp>
          <p:nvSpPr>
            <p:cNvPr id="45085" name="Text Box 44"/>
            <p:cNvSpPr txBox="1">
              <a:spLocks noChangeArrowheads="1"/>
            </p:cNvSpPr>
            <p:nvPr/>
          </p:nvSpPr>
          <p:spPr bwMode="auto">
            <a:xfrm>
              <a:off x="4263" y="2115"/>
              <a:ext cx="4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>
                  <a:latin typeface="Times New Roman" pitchFamily="18" charset="0"/>
                  <a:cs typeface="Times New Roman" pitchFamily="18" charset="0"/>
                </a:rPr>
                <a:t>Return</a:t>
              </a:r>
            </a:p>
          </p:txBody>
        </p:sp>
        <p:sp>
          <p:nvSpPr>
            <p:cNvPr id="45086" name="AutoShape 45"/>
            <p:cNvSpPr>
              <a:spLocks noChangeArrowheads="1"/>
            </p:cNvSpPr>
            <p:nvPr/>
          </p:nvSpPr>
          <p:spPr bwMode="auto">
            <a:xfrm>
              <a:off x="1190" y="73"/>
              <a:ext cx="226" cy="227"/>
            </a:xfrm>
            <a:prstGeom prst="flowChartConnector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5087" name="AutoShape 46"/>
            <p:cNvSpPr>
              <a:spLocks noChangeArrowheads="1"/>
            </p:cNvSpPr>
            <p:nvPr/>
          </p:nvSpPr>
          <p:spPr bwMode="auto">
            <a:xfrm>
              <a:off x="5375" y="96"/>
              <a:ext cx="226" cy="227"/>
            </a:xfrm>
            <a:prstGeom prst="flowChartConnector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5088" name="AutoShape 14"/>
            <p:cNvSpPr>
              <a:spLocks noChangeArrowheads="1"/>
            </p:cNvSpPr>
            <p:nvPr/>
          </p:nvSpPr>
          <p:spPr bwMode="auto">
            <a:xfrm>
              <a:off x="1401" y="3799"/>
              <a:ext cx="1584" cy="432"/>
            </a:xfrm>
            <a:prstGeom prst="flowChartProcess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&lt;Pay Interest&gt;</a:t>
              </a:r>
            </a:p>
            <a:p>
              <a:pPr algn="ctr"/>
              <a:r>
                <a:rPr lang="en-US" sz="1700" b="1">
                  <a:latin typeface="Times New Roman" pitchFamily="18" charset="0"/>
                  <a:cs typeface="Times New Roman" pitchFamily="18" charset="0"/>
                </a:rPr>
                <a:t>&lt;Pay Dividends&gt;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A72DD8-AFD7-4337-8D28-102FBAA2114B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219200"/>
            <a:ext cx="7867650" cy="5029200"/>
          </a:xfrm>
        </p:spPr>
        <p:txBody>
          <a:bodyPr/>
          <a:lstStyle/>
          <a:p>
            <a:pPr marL="595313" indent="-514350" eaLnBrk="1" hangingPunct="1">
              <a:buFont typeface="Wingdings 2" pitchFamily="18" charset="2"/>
              <a:buNone/>
            </a:pPr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Firm’s Financial Operations</a:t>
            </a:r>
          </a:p>
          <a:p>
            <a:pPr marL="595313" indent="-51435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95313" indent="-51435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1. Financial Statements</a:t>
            </a:r>
          </a:p>
          <a:p>
            <a:pPr marL="595313" indent="-51435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2. Financial Analysis</a:t>
            </a:r>
          </a:p>
          <a:p>
            <a:pPr marL="595313" indent="-51435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3. Cash Flow Management</a:t>
            </a:r>
          </a:p>
          <a:p>
            <a:pPr marL="595313" indent="-51435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4. Earned Value Management</a:t>
            </a:r>
          </a:p>
          <a:p>
            <a:pPr marL="595313" indent="-51435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595313" indent="-514350" eaLnBrk="1" hangingPunct="1">
              <a:buFont typeface="Wingdings 2" pitchFamily="18" charset="2"/>
              <a:buAutoNum type="arabicPeriod"/>
            </a:pPr>
            <a:endParaRPr lang="en-US" sz="30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indent="-514350" algn="just" eaLnBrk="1" hangingPunct="1">
              <a:buFont typeface="Wingdings" pitchFamily="2" charset="2"/>
              <a:buAutoNum type="arabicPeriod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595313" indent="-514350" eaLnBrk="1" hangingPunct="1">
              <a:buFont typeface="Wingdings" pitchFamily="2" charset="2"/>
              <a:buChar char="q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D83FDB-57A9-43F3-A595-14D8DE1AAF88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1.6 Sample: Financial Statements (Balance Sheet)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1188" y="2005013"/>
            <a:ext cx="39973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90000"/>
              <a:defRPr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Assets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Current assets:</a:t>
            </a:r>
          </a:p>
          <a:p>
            <a:pPr marL="914400" lvl="1" indent="-457200" algn="just" eaLnBrk="0" hangingPunct="0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Cash &amp; securities</a:t>
            </a:r>
          </a:p>
          <a:p>
            <a:pPr marL="914400" lvl="1" indent="-457200" algn="just" eaLnBrk="0" hangingPunct="0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Receivables</a:t>
            </a:r>
          </a:p>
          <a:p>
            <a:pPr marL="914400" lvl="1" indent="-457200" algn="just" eaLnBrk="0" hangingPunct="0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Inventories</a:t>
            </a:r>
          </a:p>
          <a:p>
            <a:pPr marL="595313" lvl="1" indent="-51435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Fixed assets:</a:t>
            </a:r>
          </a:p>
          <a:p>
            <a:pPr marL="914400" lvl="1" indent="-457200" algn="just" eaLnBrk="0" hangingPunct="0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Tangible assets</a:t>
            </a:r>
          </a:p>
          <a:p>
            <a:pPr marL="914400" lvl="1" indent="-457200" algn="just" eaLnBrk="0" hangingPunct="0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Intangible assets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45025" y="2024063"/>
            <a:ext cx="42481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90000"/>
              <a:defRPr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Liabilities and Equity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Current liabilities:</a:t>
            </a:r>
          </a:p>
          <a:p>
            <a:pPr marL="914400" lvl="1" indent="-457200" algn="just" eaLnBrk="0" hangingPunct="0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Payables </a:t>
            </a:r>
          </a:p>
          <a:p>
            <a:pPr marL="914400" lvl="1" indent="-457200" algn="just" eaLnBrk="0" hangingPunct="0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Short-term debt</a:t>
            </a:r>
          </a:p>
          <a:p>
            <a:pPr marL="595313" lvl="1" indent="-51435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Long-term liabilities</a:t>
            </a:r>
          </a:p>
          <a:p>
            <a:pPr marL="595313" lvl="1" indent="-514350" algn="just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Shareholders' equity</a:t>
            </a:r>
          </a:p>
        </p:txBody>
      </p:sp>
      <p:grpSp>
        <p:nvGrpSpPr>
          <p:cNvPr id="46087" name="Group 13"/>
          <p:cNvGrpSpPr>
            <a:grpSpLocks/>
          </p:cNvGrpSpPr>
          <p:nvPr/>
        </p:nvGrpSpPr>
        <p:grpSpPr bwMode="auto">
          <a:xfrm>
            <a:off x="900113" y="1319213"/>
            <a:ext cx="7848600" cy="4773612"/>
            <a:chOff x="567" y="831"/>
            <a:chExt cx="4944" cy="3007"/>
          </a:xfrm>
        </p:grpSpPr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567" y="845"/>
              <a:ext cx="240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latin typeface="Times New Roman" pitchFamily="18" charset="0"/>
                  <a:cs typeface="Times New Roman" pitchFamily="18" charset="0"/>
                </a:rPr>
                <a:t>Owns</a:t>
              </a:r>
            </a:p>
          </p:txBody>
        </p:sp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2903" y="831"/>
              <a:ext cx="240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latin typeface="Times New Roman" pitchFamily="18" charset="0"/>
                  <a:cs typeface="Times New Roman" pitchFamily="18" charset="0"/>
                </a:rPr>
                <a:t>Owes</a:t>
              </a:r>
            </a:p>
          </p:txBody>
        </p:sp>
        <p:grpSp>
          <p:nvGrpSpPr>
            <p:cNvPr id="46090" name="Group 12"/>
            <p:cNvGrpSpPr>
              <a:grpSpLocks/>
            </p:cNvGrpSpPr>
            <p:nvPr/>
          </p:nvGrpSpPr>
          <p:grpSpPr bwMode="auto">
            <a:xfrm>
              <a:off x="612" y="1139"/>
              <a:ext cx="4899" cy="2699"/>
              <a:chOff x="612" y="1139"/>
              <a:chExt cx="4899" cy="2699"/>
            </a:xfrm>
          </p:grpSpPr>
          <p:sp>
            <p:nvSpPr>
              <p:cNvPr id="46091" name="Line 10"/>
              <p:cNvSpPr>
                <a:spLocks noChangeShapeType="1"/>
              </p:cNvSpPr>
              <p:nvPr/>
            </p:nvSpPr>
            <p:spPr bwMode="auto">
              <a:xfrm>
                <a:off x="612" y="1139"/>
                <a:ext cx="48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92" name="Line 11"/>
              <p:cNvSpPr>
                <a:spLocks noChangeShapeType="1"/>
              </p:cNvSpPr>
              <p:nvPr/>
            </p:nvSpPr>
            <p:spPr bwMode="auto">
              <a:xfrm>
                <a:off x="2880" y="1139"/>
                <a:ext cx="0" cy="2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2C2C9A-DF97-4A96-B69C-499B7AD07E05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1.6 Sample: Financial Statements (Balance Sheet)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716213" y="273050"/>
          <a:ext cx="6427787" cy="6280150"/>
        </p:xfrm>
        <a:graphic>
          <a:graphicData uri="http://schemas.openxmlformats.org/presentationml/2006/ole">
            <p:oleObj spid="_x0000_s1027" name="Worksheet" r:id="rId3" imgW="3629025" imgH="3714750" progId="Excel.Sheet.8">
              <p:embed/>
            </p:oleObj>
          </a:graphicData>
        </a:graphic>
      </p:graphicFrame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228600"/>
            <a:ext cx="3949700" cy="1365250"/>
            <a:chOff x="0" y="-140"/>
            <a:chExt cx="2488" cy="86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 rot="10800000" flipH="1">
              <a:off x="1920" y="240"/>
              <a:ext cx="568" cy="280"/>
            </a:xfrm>
            <a:prstGeom prst="rightArrow">
              <a:avLst>
                <a:gd name="adj1" fmla="val 50000"/>
                <a:gd name="adj2" fmla="val 101438"/>
              </a:avLst>
            </a:prstGeom>
            <a:solidFill>
              <a:srgbClr val="005400"/>
            </a:solidFill>
            <a:ln w="12700">
              <a:solidFill>
                <a:srgbClr val="C8FEC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auto">
            <a:xfrm>
              <a:off x="0" y="-140"/>
              <a:ext cx="1952" cy="860"/>
            </a:xfrm>
            <a:prstGeom prst="rect">
              <a:avLst/>
            </a:prstGeom>
            <a:solidFill>
              <a:srgbClr val="C8FEC8"/>
            </a:solidFill>
            <a:ln w="57150" cmpd="thinThick">
              <a:solidFill>
                <a:srgbClr val="0054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US" sz="2000" b="1"/>
                <a:t>1. Name of entity</a:t>
              </a:r>
            </a:p>
            <a:p>
              <a:r>
                <a:rPr lang="en-US" sz="2000" b="1"/>
                <a:t>2. Title of statement</a:t>
              </a:r>
            </a:p>
            <a:p>
              <a:r>
                <a:rPr lang="en-US" sz="2000" b="1"/>
                <a:t>3. Specific date</a:t>
              </a:r>
            </a:p>
            <a:p>
              <a:r>
                <a:rPr lang="en-US" sz="2000" b="1"/>
                <a:t>4. Unit of measure</a:t>
              </a:r>
            </a:p>
          </p:txBody>
        </p:sp>
      </p:grp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228600" y="2819400"/>
            <a:ext cx="2362200" cy="2892425"/>
          </a:xfrm>
          <a:prstGeom prst="rect">
            <a:avLst/>
          </a:prstGeom>
          <a:solidFill>
            <a:srgbClr val="FFFFCC"/>
          </a:solidFill>
          <a:ln w="57150" cmpd="thinThick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/>
              <a:t>The</a:t>
            </a:r>
            <a:r>
              <a:rPr lang="en-US" sz="2600" b="1">
                <a:solidFill>
                  <a:schemeClr val="tx2"/>
                </a:solidFill>
              </a:rPr>
              <a:t> </a:t>
            </a:r>
            <a:r>
              <a:rPr lang="en-US" sz="2600" b="1"/>
              <a:t>Balance Sheet reports the financial position of an entity at a particular point in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46DE89-2BAB-43CE-822D-9B8F8A1C2984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1.6 Sample: Financial Statements (Balance Sheet)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16"/>
          <p:cNvGraphicFramePr>
            <a:graphicFrameLocks noChangeAspect="1"/>
          </p:cNvGraphicFramePr>
          <p:nvPr/>
        </p:nvGraphicFramePr>
        <p:xfrm>
          <a:off x="2716213" y="74613"/>
          <a:ext cx="6427787" cy="6584950"/>
        </p:xfrm>
        <a:graphic>
          <a:graphicData uri="http://schemas.openxmlformats.org/presentationml/2006/ole">
            <p:oleObj spid="_x0000_s2051" name="Worksheet" r:id="rId3" imgW="3629025" imgH="3714750" progId="Excel.Sheet.8">
              <p:embed/>
            </p:oleObj>
          </a:graphicData>
        </a:graphic>
      </p:graphicFrame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1457325"/>
            <a:ext cx="2438400" cy="1981200"/>
          </a:xfrm>
          <a:prstGeom prst="rect">
            <a:avLst/>
          </a:prstGeom>
          <a:solidFill>
            <a:srgbClr val="FFFFCC"/>
          </a:solidFill>
          <a:ln w="57150" cmpd="thinThick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US" sz="2400" b="1"/>
              <a:t>Use $ on the first item in a group</a:t>
            </a:r>
          </a:p>
          <a:p>
            <a:pPr algn="ctr"/>
            <a:r>
              <a:rPr lang="en-US" sz="2400" b="1"/>
              <a:t>and on the group total.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00013" y="3124200"/>
            <a:ext cx="7672387" cy="3276600"/>
            <a:chOff x="0" y="2016"/>
            <a:chExt cx="4833" cy="2064"/>
          </a:xfrm>
        </p:grpSpPr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>
              <a:off x="4080" y="3089"/>
              <a:ext cx="753" cy="991"/>
            </a:xfrm>
            <a:prstGeom prst="bentConnector3">
              <a:avLst>
                <a:gd name="adj1" fmla="val 48736"/>
              </a:avLst>
            </a:prstGeom>
            <a:noFill/>
            <a:ln w="76200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2057" name="Group 9"/>
            <p:cNvGrpSpPr>
              <a:grpSpLocks/>
            </p:cNvGrpSpPr>
            <p:nvPr/>
          </p:nvGrpSpPr>
          <p:grpSpPr bwMode="auto">
            <a:xfrm>
              <a:off x="0" y="2016"/>
              <a:ext cx="4833" cy="1201"/>
              <a:chOff x="0" y="2016"/>
              <a:chExt cx="4833" cy="1201"/>
            </a:xfrm>
          </p:grpSpPr>
          <p:cxnSp>
            <p:nvCxnSpPr>
              <p:cNvPr id="2058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4080" y="2016"/>
                <a:ext cx="753" cy="1073"/>
              </a:xfrm>
              <a:prstGeom prst="bentConnector3">
                <a:avLst>
                  <a:gd name="adj1" fmla="val 48736"/>
                </a:avLst>
              </a:prstGeom>
              <a:noFill/>
              <a:ln w="76200">
                <a:solidFill>
                  <a:srgbClr val="FF3300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0" y="2928"/>
                <a:ext cx="4215" cy="289"/>
              </a:xfrm>
              <a:prstGeom prst="rect">
                <a:avLst/>
              </a:prstGeom>
              <a:solidFill>
                <a:srgbClr val="C8FEC8"/>
              </a:solidFill>
              <a:ln w="57150" cmpd="thinThick">
                <a:solidFill>
                  <a:srgbClr val="005400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400" b="1"/>
                  <a:t>Assets  =  Liabilities  +  Stockholders’ Equity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5BFD49-8A7A-45F4-841D-1A0151DE3269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1.6 Sample: Financial Statements (Balance Sheet)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5"/>
          <p:cNvGraphicFramePr>
            <a:graphicFrameLocks/>
          </p:cNvGraphicFramePr>
          <p:nvPr/>
        </p:nvGraphicFramePr>
        <p:xfrm>
          <a:off x="835025" y="123825"/>
          <a:ext cx="7554913" cy="6472238"/>
        </p:xfrm>
        <a:graphic>
          <a:graphicData uri="http://schemas.openxmlformats.org/presentationml/2006/ole">
            <p:oleObj spid="_x0000_s3075" name="Worksheet" r:id="rId3" imgW="3371850" imgH="2905125" progId="Excel.Sheet.8">
              <p:embed/>
            </p:oleObj>
          </a:graphicData>
        </a:graphic>
      </p:graphicFrame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1295400" y="231775"/>
            <a:ext cx="6553200" cy="1520825"/>
          </a:xfrm>
          <a:prstGeom prst="rect">
            <a:avLst/>
          </a:prstGeom>
          <a:solidFill>
            <a:srgbClr val="FFFFCC"/>
          </a:solidFill>
          <a:ln w="57150" cmpd="thinThick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/>
              <a:t>The Income Statement reports the revenues less expenses of the accounting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1D1BC1-C2FD-4FAD-9589-505E53A5B173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1.6 Sample: Financial Statements (Balance Sheet)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7"/>
          <p:cNvGraphicFramePr>
            <a:graphicFrameLocks/>
          </p:cNvGraphicFramePr>
          <p:nvPr/>
        </p:nvGraphicFramePr>
        <p:xfrm>
          <a:off x="838200" y="127000"/>
          <a:ext cx="7543800" cy="6578600"/>
        </p:xfrm>
        <a:graphic>
          <a:graphicData uri="http://schemas.openxmlformats.org/presentationml/2006/ole">
            <p:oleObj spid="_x0000_s4100" name="Worksheet" r:id="rId3" imgW="3371850" imgH="2905125" progId="Excel.Sheet.8">
              <p:embed/>
            </p:oleObj>
          </a:graphicData>
        </a:graphic>
      </p:graphicFrame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838200" y="2209800"/>
          <a:ext cx="7543800" cy="4495800"/>
        </p:xfrm>
        <a:graphic>
          <a:graphicData uri="http://schemas.openxmlformats.org/presentationml/2006/ole">
            <p:oleObj spid="_x0000_s4101" name="Worksheet" r:id="rId4" imgW="4048049" imgH="238140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79CFF9-1FA3-4624-83CB-70526AB65E94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09600"/>
            <a:ext cx="7867650" cy="56388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1.6 Sample: Cash Flow Statements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Statement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inflows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outflows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during the period in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operating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7109" name="AutoShape 12"/>
          <p:cNvSpPr>
            <a:spLocks noChangeArrowheads="1"/>
          </p:cNvSpPr>
          <p:nvPr/>
        </p:nvSpPr>
        <p:spPr bwMode="auto">
          <a:xfrm>
            <a:off x="1371600" y="2590800"/>
            <a:ext cx="2514600" cy="685800"/>
          </a:xfrm>
          <a:prstGeom prst="flowChartProcess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Sell Equity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Issue Debt</a:t>
            </a:r>
          </a:p>
        </p:txBody>
      </p:sp>
      <p:sp>
        <p:nvSpPr>
          <p:cNvPr id="47110" name="AutoShape 13"/>
          <p:cNvSpPr>
            <a:spLocks noChangeArrowheads="1"/>
          </p:cNvSpPr>
          <p:nvPr/>
        </p:nvSpPr>
        <p:spPr bwMode="auto">
          <a:xfrm>
            <a:off x="1371600" y="3352800"/>
            <a:ext cx="2514600" cy="685800"/>
          </a:xfrm>
          <a:prstGeom prst="flowChartProcess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&lt;Buy Assets&gt;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&lt;Buy Inventory&gt;</a:t>
            </a:r>
          </a:p>
        </p:txBody>
      </p:sp>
      <p:sp>
        <p:nvSpPr>
          <p:cNvPr id="47111" name="AutoShape 14"/>
          <p:cNvSpPr>
            <a:spLocks noChangeArrowheads="1"/>
          </p:cNvSpPr>
          <p:nvPr/>
        </p:nvSpPr>
        <p:spPr bwMode="auto">
          <a:xfrm>
            <a:off x="1371600" y="4114800"/>
            <a:ext cx="2514600" cy="876300"/>
          </a:xfrm>
          <a:prstGeom prst="flowChart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Make Sales!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&lt;Pay Costs&gt;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&lt;Pay Taxes&gt;</a:t>
            </a:r>
          </a:p>
        </p:txBody>
      </p:sp>
      <p:sp>
        <p:nvSpPr>
          <p:cNvPr id="47112" name="Text Box 16"/>
          <p:cNvSpPr txBox="1">
            <a:spLocks noChangeArrowheads="1"/>
          </p:cNvSpPr>
          <p:nvPr/>
        </p:nvSpPr>
        <p:spPr bwMode="auto">
          <a:xfrm>
            <a:off x="1371600" y="2209800"/>
            <a:ext cx="2667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“Natural” Cash Flows</a:t>
            </a:r>
          </a:p>
        </p:txBody>
      </p:sp>
      <p:sp>
        <p:nvSpPr>
          <p:cNvPr id="47113" name="AutoShape 37"/>
          <p:cNvSpPr>
            <a:spLocks noChangeArrowheads="1"/>
          </p:cNvSpPr>
          <p:nvPr/>
        </p:nvSpPr>
        <p:spPr bwMode="auto">
          <a:xfrm>
            <a:off x="1371600" y="5181600"/>
            <a:ext cx="2514600" cy="685800"/>
          </a:xfrm>
          <a:prstGeom prst="flowChartProcess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&lt;Pay Interest&gt;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&lt;Pay Dividends&gt;</a:t>
            </a:r>
          </a:p>
        </p:txBody>
      </p:sp>
      <p:sp>
        <p:nvSpPr>
          <p:cNvPr id="47114" name="AutoShape 38"/>
          <p:cNvSpPr>
            <a:spLocks noChangeArrowheads="1"/>
          </p:cNvSpPr>
          <p:nvPr/>
        </p:nvSpPr>
        <p:spPr bwMode="auto">
          <a:xfrm>
            <a:off x="4619625" y="2486025"/>
            <a:ext cx="2517775" cy="1014413"/>
          </a:xfrm>
          <a:prstGeom prst="flowChartProcess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Sell Equity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Issue Debt</a:t>
            </a:r>
          </a:p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&lt;Pay Dividends&gt;</a:t>
            </a:r>
            <a:endParaRPr lang="en-US" sz="17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5" name="AutoShape 39"/>
          <p:cNvSpPr>
            <a:spLocks noChangeArrowheads="1"/>
          </p:cNvSpPr>
          <p:nvPr/>
        </p:nvSpPr>
        <p:spPr bwMode="auto">
          <a:xfrm>
            <a:off x="4618038" y="3641725"/>
            <a:ext cx="2514600" cy="685800"/>
          </a:xfrm>
          <a:prstGeom prst="flowChartProcess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&lt;Buy Assets&gt;</a:t>
            </a:r>
          </a:p>
        </p:txBody>
      </p:sp>
      <p:sp>
        <p:nvSpPr>
          <p:cNvPr id="47116" name="AutoShape 40"/>
          <p:cNvSpPr>
            <a:spLocks noChangeArrowheads="1"/>
          </p:cNvSpPr>
          <p:nvPr/>
        </p:nvSpPr>
        <p:spPr bwMode="auto">
          <a:xfrm>
            <a:off x="4618038" y="4618038"/>
            <a:ext cx="2520950" cy="1366837"/>
          </a:xfrm>
          <a:prstGeom prst="flowChart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Make Sales!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&lt;Buy Inventory&gt;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&lt;Pay Costs&gt;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&lt;Pay Taxes&gt;</a:t>
            </a:r>
          </a:p>
          <a:p>
            <a:pPr algn="ctr"/>
            <a:r>
              <a:rPr lang="en-US" sz="1700" b="1">
                <a:latin typeface="Times New Roman" pitchFamily="18" charset="0"/>
                <a:cs typeface="Times New Roman" pitchFamily="18" charset="0"/>
              </a:rPr>
              <a:t>&lt;Pay Interest&gt;</a:t>
            </a:r>
          </a:p>
        </p:txBody>
      </p:sp>
      <p:sp>
        <p:nvSpPr>
          <p:cNvPr id="47117" name="Text Box 41"/>
          <p:cNvSpPr txBox="1">
            <a:spLocks noChangeArrowheads="1"/>
          </p:cNvSpPr>
          <p:nvPr/>
        </p:nvSpPr>
        <p:spPr bwMode="auto">
          <a:xfrm>
            <a:off x="4267200" y="2057400"/>
            <a:ext cx="3810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Cash Flow Statement Classifications</a:t>
            </a:r>
          </a:p>
        </p:txBody>
      </p:sp>
      <p:sp>
        <p:nvSpPr>
          <p:cNvPr id="47118" name="Text Box 44"/>
          <p:cNvSpPr txBox="1">
            <a:spLocks noChangeArrowheads="1"/>
          </p:cNvSpPr>
          <p:nvPr/>
        </p:nvSpPr>
        <p:spPr bwMode="auto">
          <a:xfrm>
            <a:off x="6959600" y="2779713"/>
            <a:ext cx="19796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</a:p>
        </p:txBody>
      </p:sp>
      <p:sp>
        <p:nvSpPr>
          <p:cNvPr id="47119" name="Text Box 45"/>
          <p:cNvSpPr txBox="1">
            <a:spLocks noChangeArrowheads="1"/>
          </p:cNvSpPr>
          <p:nvPr/>
        </p:nvSpPr>
        <p:spPr bwMode="auto">
          <a:xfrm>
            <a:off x="6959600" y="3787775"/>
            <a:ext cx="19796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Investing</a:t>
            </a:r>
          </a:p>
        </p:txBody>
      </p:sp>
      <p:sp>
        <p:nvSpPr>
          <p:cNvPr id="47120" name="Text Box 46"/>
          <p:cNvSpPr txBox="1">
            <a:spLocks noChangeArrowheads="1"/>
          </p:cNvSpPr>
          <p:nvPr/>
        </p:nvSpPr>
        <p:spPr bwMode="auto">
          <a:xfrm>
            <a:off x="6959600" y="5156200"/>
            <a:ext cx="19796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Operating</a:t>
            </a:r>
          </a:p>
        </p:txBody>
      </p:sp>
      <p:sp>
        <p:nvSpPr>
          <p:cNvPr id="47121" name="Text Box 47"/>
          <p:cNvSpPr txBox="1">
            <a:spLocks noChangeArrowheads="1"/>
          </p:cNvSpPr>
          <p:nvPr/>
        </p:nvSpPr>
        <p:spPr bwMode="auto">
          <a:xfrm>
            <a:off x="4572000" y="6019800"/>
            <a:ext cx="2628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=NET CASH FLOW</a:t>
            </a:r>
          </a:p>
        </p:txBody>
      </p:sp>
      <p:sp>
        <p:nvSpPr>
          <p:cNvPr id="47122" name="AutoShape 50"/>
          <p:cNvSpPr>
            <a:spLocks noChangeArrowheads="1"/>
          </p:cNvSpPr>
          <p:nvPr/>
        </p:nvSpPr>
        <p:spPr bwMode="auto">
          <a:xfrm rot="10656095">
            <a:off x="368300" y="2454275"/>
            <a:ext cx="855663" cy="3060700"/>
          </a:xfrm>
          <a:prstGeom prst="curvedLeftArrow">
            <a:avLst>
              <a:gd name="adj1" fmla="val 71540"/>
              <a:gd name="adj2" fmla="val 143080"/>
              <a:gd name="adj3" fmla="val 33333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189287-979C-4C67-9E99-263EA80C207E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1.6 Sample: Cash Flow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6"/>
          <p:cNvGraphicFramePr>
            <a:graphicFrameLocks/>
          </p:cNvGraphicFramePr>
          <p:nvPr/>
        </p:nvGraphicFramePr>
        <p:xfrm>
          <a:off x="1219200" y="1447800"/>
          <a:ext cx="7467600" cy="5105400"/>
        </p:xfrm>
        <a:graphic>
          <a:graphicData uri="http://schemas.openxmlformats.org/presentationml/2006/ole">
            <p:oleObj spid="_x0000_s5123" name="Worksheet" r:id="rId3" imgW="4295792" imgH="317175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F879A3-E379-4EF4-BFD9-3A7E148B0FD5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1.7 Relationship Among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/>
          </p:cNvGraphicFramePr>
          <p:nvPr/>
        </p:nvGraphicFramePr>
        <p:xfrm>
          <a:off x="838200" y="1600200"/>
          <a:ext cx="3657600" cy="2743200"/>
        </p:xfrm>
        <a:graphic>
          <a:graphicData uri="http://schemas.openxmlformats.org/presentationml/2006/ole">
            <p:oleObj spid="_x0000_s6148" name="Worksheet" r:id="rId3" imgW="3371850" imgH="2905125" progId="Excel.Sheet.8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/>
          </p:cNvGraphicFramePr>
          <p:nvPr/>
        </p:nvGraphicFramePr>
        <p:xfrm>
          <a:off x="4724400" y="4110038"/>
          <a:ext cx="4132263" cy="2519362"/>
        </p:xfrm>
        <a:graphic>
          <a:graphicData uri="http://schemas.openxmlformats.org/presentationml/2006/ole">
            <p:oleObj spid="_x0000_s6149" name="Worksheet" r:id="rId4" imgW="2991002" imgH="1695602" progId="Excel.Sheet.8">
              <p:embed/>
            </p:oleObj>
          </a:graphicData>
        </a:graphic>
      </p:graphicFrame>
      <p:cxnSp>
        <p:nvCxnSpPr>
          <p:cNvPr id="8" name="AutoShape 9"/>
          <p:cNvCxnSpPr>
            <a:cxnSpLocks noChangeShapeType="1"/>
          </p:cNvCxnSpPr>
          <p:nvPr/>
        </p:nvCxnSpPr>
        <p:spPr bwMode="auto">
          <a:xfrm rot="16200000" flipH="1">
            <a:off x="3710781" y="4747419"/>
            <a:ext cx="1455738" cy="571500"/>
          </a:xfrm>
          <a:prstGeom prst="bentConnector2">
            <a:avLst/>
          </a:prstGeom>
          <a:noFill/>
          <a:ln w="38100">
            <a:solidFill>
              <a:srgbClr val="0066FF"/>
            </a:solidFill>
            <a:miter lim="800000"/>
            <a:headEnd/>
            <a:tailEnd type="triangle" w="med" len="med"/>
          </a:ln>
        </p:spPr>
      </p:cxn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4876800" y="1603375"/>
            <a:ext cx="388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Net income from the income statement increases ending retained earnings on the statement of retained earnings.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288A1-B8AD-462A-B5CE-D31BE1A5629B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1.7 Relationship Among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/>
          </p:cNvGraphicFramePr>
          <p:nvPr/>
        </p:nvGraphicFramePr>
        <p:xfrm>
          <a:off x="4724400" y="4110038"/>
          <a:ext cx="4132263" cy="2519362"/>
        </p:xfrm>
        <a:graphic>
          <a:graphicData uri="http://schemas.openxmlformats.org/presentationml/2006/ole">
            <p:oleObj spid="_x0000_s7172" name="Worksheet" r:id="rId3" imgW="2990850" imgH="1695450" progId="Excel.Sheet.8">
              <p:embed/>
            </p:oleObj>
          </a:graphicData>
        </a:graphic>
      </p:graphicFrame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876800" y="1603375"/>
            <a:ext cx="3886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Ending retained earnings from the statement of retained earnings is one of the components of stockholders’ equity on the balance sheet.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0" y="1447800"/>
          <a:ext cx="3879850" cy="3998913"/>
        </p:xfrm>
        <a:graphic>
          <a:graphicData uri="http://schemas.openxmlformats.org/presentationml/2006/ole">
            <p:oleObj spid="_x0000_s7173" name="Worksheet" r:id="rId4" imgW="3629025" imgH="3714750" progId="Excel.Sheet.8">
              <p:embed/>
            </p:oleObj>
          </a:graphicData>
        </a:graphic>
      </p:graphicFrame>
      <p:cxnSp>
        <p:nvCxnSpPr>
          <p:cNvPr id="9" name="AutoShape 12"/>
          <p:cNvCxnSpPr>
            <a:cxnSpLocks noChangeShapeType="1"/>
          </p:cNvCxnSpPr>
          <p:nvPr/>
        </p:nvCxnSpPr>
        <p:spPr bwMode="auto">
          <a:xfrm rot="10800000">
            <a:off x="3113088" y="4881563"/>
            <a:ext cx="1611312" cy="1398587"/>
          </a:xfrm>
          <a:prstGeom prst="bentConnector3">
            <a:avLst>
              <a:gd name="adj1" fmla="val 49949"/>
            </a:avLst>
          </a:prstGeom>
          <a:noFill/>
          <a:ln w="38100">
            <a:solidFill>
              <a:srgbClr val="0066FF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1DAB41-500D-4AA0-9C0B-A4548030D7CE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1.7 Relationship Among Financial Statements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0" y="55181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b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change in cash</a:t>
            </a:r>
            <a:r>
              <a:rPr lang="en-US" sz="2400" b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on the statement of cash flows added to the </a:t>
            </a: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beginning of the year balance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in cash equals the </a:t>
            </a: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ending balance in cash</a:t>
            </a:r>
            <a:r>
              <a:rPr lang="en-US" sz="2400" b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on the balance sheet</a:t>
            </a:r>
            <a:r>
              <a:rPr lang="en-US" sz="2400" b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1524000"/>
          <a:ext cx="3879850" cy="3998913"/>
        </p:xfrm>
        <a:graphic>
          <a:graphicData uri="http://schemas.openxmlformats.org/presentationml/2006/ole">
            <p:oleObj spid="_x0000_s8196" name="Worksheet" r:id="rId3" imgW="3629025" imgH="3714750" progId="Excel.Sheet.8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/>
          </p:cNvGraphicFramePr>
          <p:nvPr/>
        </p:nvGraphicFramePr>
        <p:xfrm>
          <a:off x="5334000" y="1524000"/>
          <a:ext cx="3810000" cy="3989388"/>
        </p:xfrm>
        <a:graphic>
          <a:graphicData uri="http://schemas.openxmlformats.org/presentationml/2006/ole">
            <p:oleObj spid="_x0000_s8197" name="Worksheet" r:id="rId4" imgW="4295775" imgH="3810000" progId="Excel.Sheet.8">
              <p:embed/>
            </p:oleObj>
          </a:graphicData>
        </a:graphic>
      </p:graphicFrame>
      <p:cxnSp>
        <p:nvCxnSpPr>
          <p:cNvPr id="9" name="AutoShape 10"/>
          <p:cNvCxnSpPr>
            <a:cxnSpLocks noChangeShapeType="1"/>
          </p:cNvCxnSpPr>
          <p:nvPr/>
        </p:nvCxnSpPr>
        <p:spPr bwMode="auto">
          <a:xfrm rot="10800000">
            <a:off x="3810000" y="2470150"/>
            <a:ext cx="1752600" cy="28956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FF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88B8FE-2675-4296-80BD-A4D562999489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1.1 General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vital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construction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it is used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purchase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an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land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etc.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financial Statement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is a collection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monetary data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and information organized according to logical and consistent accounting procedures.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provides understanding of what happens to the firm’s money as the firm pursues its business activities.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summarize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the business.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Financial statements paint a picture of the transactions that flow through the business.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indent="-514350" eaLnBrk="1" hangingPunct="1">
              <a:buFont typeface="Wingdings" pitchFamily="2" charset="2"/>
              <a:buChar char="q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62DC7E-5830-4DDB-8A78-96CB59C40DBA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2.1 General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analysis is done to find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strengths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weaknesses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through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firm’s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conditions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properly analyzed and interpreted, financial statements can provide valuable insights into a firm’s performance.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Lenders (short-term as well as long-term);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Investors;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Security analysts;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Managers, public and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717505-2448-4872-9BCA-78850342EE78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2.1 General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statements analysis is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helpful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Corporate excellence;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Judging creditworthiness;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Forecasting bond ratings;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Predicting bankruptcy and assessing market risks.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Primary Tools: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Statements;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Comparison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past, industry, sector and all firms.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6ABEC-2A1A-46D8-87BF-17B0B368F1CC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2.1 General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2.1.1 Common Size Financial Statements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component of the statement is represented in terms of percentages.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Income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each item is calculated as a percent of net sales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sheet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each item is calculated as a percent of assets or total liabilities and stockholder’s equity.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2.1.2 Comparative (Common-Base year) Financial Statements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information reported side by side in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vertical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columns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see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trends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between years i.e.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Horizontal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percent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 year to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AAF411-99A2-49A0-BC84-B12790CEC35F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2.1 General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2.1.3 Financial Statements Ratio Comparison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should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upon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comparison such as: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standards;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businesses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the same industry (competition);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ratios; and	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Prior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operating results.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A6418C-7637-4006-8786-5C438C051938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fontScale="92500"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2.2 Debt Management Analysis (Leverage Ratio)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helps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uses its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its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ability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meet its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repayment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obligations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2.2.1 Debt Ratio (DR)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ratio of total debts to total assets: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percentage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provided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creditors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shows the proportion of the company’s asset that has been financed through debt. 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If DR = 1, it implies that all assets are financed through debt.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firm has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keep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attract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further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from creditors.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133600" y="3276600"/>
          <a:ext cx="4638675" cy="990600"/>
        </p:xfrm>
        <a:graphic>
          <a:graphicData uri="http://schemas.openxmlformats.org/presentationml/2006/ole">
            <p:oleObj spid="_x0000_s9219" name="Equation" r:id="rId3" imgW="1637589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AEA8E-350B-4758-9A09-5DDA8F078B96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fontScale="92500"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2.2 Debt Management Analysis (Leverage Ratio)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2.2.2 Times – Interest – Earned Ratio (TIER)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ratio of earnings before interest and taxes (EBIT) to interest charges; 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firm’s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ability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its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shows the extent of decline of operating income before the firm is unable to meet its annual interest costs.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TIER earning before interest and income tax are used as the company must pay interest with pre-tax earnings and income taxes do not affect current interest as they are subject to income tax.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ratio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very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helpful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creditors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779463" y="2743200"/>
          <a:ext cx="7967662" cy="990600"/>
        </p:xfrm>
        <a:graphic>
          <a:graphicData uri="http://schemas.openxmlformats.org/presentationml/2006/ole">
            <p:oleObj spid="_x0000_s10243" name="Equation" r:id="rId3" imgW="26162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F7791-9E93-428D-894E-0BD80202933A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2.3 Liquidity Analysis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Working capital is the excess of current assets to current liabilities. It means that there exists a convertible asset to meet current obligations.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extent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liquidity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the company.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Liquidity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the amount of working capital of a company is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creditors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as they need their payments to be effected in a short period of time.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2.3.1 Current Ratio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good value of current ratios is difficult to give, but it is good if it ranges between 1 and 2. It mainly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composition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existing.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6" name="Object 6"/>
          <p:cNvGraphicFramePr>
            <a:graphicFrameLocks noChangeAspect="1"/>
          </p:cNvGraphicFramePr>
          <p:nvPr/>
        </p:nvGraphicFramePr>
        <p:xfrm>
          <a:off x="2362200" y="5715000"/>
          <a:ext cx="5400675" cy="838200"/>
        </p:xfrm>
        <a:graphic>
          <a:graphicData uri="http://schemas.openxmlformats.org/presentationml/2006/ole">
            <p:oleObj spid="_x0000_s11267" name="Equation" r:id="rId3" imgW="21209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60C3B7-737F-4D38-AAFB-CFB4AD8C3850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2.3 Liquidity Analysis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2.3.2 Quick or Acid Test Ratio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is calculated by deducting inventory from current assets as a proportion of current liabilities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ability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settle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its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liabilities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immediately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Good value is greater than 1.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1096963" y="3860800"/>
          <a:ext cx="7367587" cy="1268413"/>
        </p:xfrm>
        <a:graphic>
          <a:graphicData uri="http://schemas.openxmlformats.org/presentationml/2006/ole">
            <p:oleObj spid="_x0000_s12291" name="Equation" r:id="rId3" imgW="26035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3B9A1B-45AE-4FC8-81D4-74137B73A28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2.4 Asset Management Analysis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asset management ratios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how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effectively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its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Too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assets:- to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Too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assets:-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profitable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sales.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2.4.1 Inventory Turnover Ratio (ITR)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replaced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its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inventory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during the period.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less stock holding &amp; money is not tied.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1447800" y="4876800"/>
          <a:ext cx="6384925" cy="1025525"/>
        </p:xfrm>
        <a:graphic>
          <a:graphicData uri="http://schemas.openxmlformats.org/presentationml/2006/ole">
            <p:oleObj spid="_x0000_s13315" name="Equation" r:id="rId3" imgW="24511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25CD4-5D18-436B-B876-E2ED9C8DD4A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2.4 Asset Management Analysis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2.4.2 Days Sales Standing Ratio (DSSR)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average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collection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credits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turnover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it makes.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2.4.3 Total Assets Turnover Ratio (TATR)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how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effectively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generate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TATR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on inventory, plant and equipment and is not good.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Measures how efficiently assets are employed.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457200" y="2590800"/>
          <a:ext cx="8039100" cy="762000"/>
        </p:xfrm>
        <a:graphic>
          <a:graphicData uri="http://schemas.openxmlformats.org/presentationml/2006/ole">
            <p:oleObj spid="_x0000_s14340" name="Equation" r:id="rId3" imgW="3086100" imgH="393700" progId="Equation.3">
              <p:embed/>
            </p:oleObj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249363" y="5562600"/>
          <a:ext cx="6367462" cy="954088"/>
        </p:xfrm>
        <a:graphic>
          <a:graphicData uri="http://schemas.openxmlformats.org/presentationml/2006/ole">
            <p:oleObj spid="_x0000_s14341" name="Equation" r:id="rId4" imgW="26289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5F3511-8059-4D37-995A-33A7D55F3250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1.1 General: Accounting System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Accounting system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collects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Reports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decision makers: i.e. for 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Managers (internal);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Investors and Creditors (external).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indent="-514350" eaLnBrk="1" hangingPunct="1">
              <a:buFont typeface="Wingdings" pitchFamily="2" charset="2"/>
              <a:buChar char="q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2971800" y="3276600"/>
            <a:ext cx="3127375" cy="520700"/>
          </a:xfrm>
          <a:prstGeom prst="rect">
            <a:avLst/>
          </a:prstGeom>
          <a:solidFill>
            <a:srgbClr val="EAEAEA"/>
          </a:solidFill>
          <a:ln w="508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Accounting System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85738" y="3797300"/>
            <a:ext cx="8958262" cy="1697038"/>
            <a:chOff x="38" y="1437"/>
            <a:chExt cx="5643" cy="1190"/>
          </a:xfrm>
        </p:grpSpPr>
        <p:sp>
          <p:nvSpPr>
            <p:cNvPr id="29708" name="Rectangle 5"/>
            <p:cNvSpPr>
              <a:spLocks noChangeArrowheads="1"/>
            </p:cNvSpPr>
            <p:nvPr/>
          </p:nvSpPr>
          <p:spPr bwMode="auto">
            <a:xfrm>
              <a:off x="38" y="1895"/>
              <a:ext cx="2794" cy="732"/>
            </a:xfrm>
            <a:prstGeom prst="rect">
              <a:avLst/>
            </a:prstGeom>
            <a:solidFill>
              <a:srgbClr val="CCFFFF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2200" b="1">
                  <a:latin typeface="Times New Roman" pitchFamily="18" charset="0"/>
                  <a:cs typeface="Times New Roman" pitchFamily="18" charset="0"/>
                </a:rPr>
                <a:t>Financial Accounting System</a:t>
              </a:r>
            </a:p>
            <a:p>
              <a:pPr algn="ctr"/>
              <a:r>
                <a:rPr lang="en-US" sz="2000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Periodic financial statements and related disclosures</a:t>
              </a:r>
            </a:p>
          </p:txBody>
        </p:sp>
        <p:sp>
          <p:nvSpPr>
            <p:cNvPr id="29709" name="Rectangle 6"/>
            <p:cNvSpPr>
              <a:spLocks noChangeArrowheads="1"/>
            </p:cNvSpPr>
            <p:nvPr/>
          </p:nvSpPr>
          <p:spPr bwMode="auto">
            <a:xfrm>
              <a:off x="2919" y="1895"/>
              <a:ext cx="2762" cy="732"/>
            </a:xfrm>
            <a:prstGeom prst="rect">
              <a:avLst/>
            </a:prstGeom>
            <a:solidFill>
              <a:srgbClr val="CCECFF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2200" b="1">
                  <a:latin typeface="Times New Roman" pitchFamily="18" charset="0"/>
                  <a:cs typeface="Times New Roman" pitchFamily="18" charset="0"/>
                </a:rPr>
                <a:t>Managerial Accounting System</a:t>
              </a:r>
            </a:p>
            <a:p>
              <a:pPr algn="ctr"/>
              <a:r>
                <a:rPr lang="en-US" sz="2000" b="1" i="1">
                  <a:latin typeface="Times New Roman" pitchFamily="18" charset="0"/>
                  <a:cs typeface="Times New Roman" pitchFamily="18" charset="0"/>
                </a:rPr>
                <a:t>Detailed plans and continuous </a:t>
              </a:r>
              <a:r>
                <a:rPr lang="en-US" sz="2000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performance reports</a:t>
              </a:r>
            </a:p>
          </p:txBody>
        </p:sp>
        <p:cxnSp>
          <p:nvCxnSpPr>
            <p:cNvPr id="29710" name="AutoShape 7"/>
            <p:cNvCxnSpPr>
              <a:cxnSpLocks noChangeShapeType="1"/>
              <a:stCxn id="29701" idx="2"/>
              <a:endCxn id="29708" idx="0"/>
            </p:cNvCxnSpPr>
            <p:nvPr/>
          </p:nvCxnSpPr>
          <p:spPr bwMode="auto">
            <a:xfrm rot="5400000">
              <a:off x="1878" y="995"/>
              <a:ext cx="458" cy="134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9711" name="AutoShape 8"/>
            <p:cNvCxnSpPr>
              <a:cxnSpLocks noChangeShapeType="1"/>
              <a:stCxn id="29701" idx="2"/>
              <a:endCxn id="29709" idx="0"/>
            </p:cNvCxnSpPr>
            <p:nvPr/>
          </p:nvCxnSpPr>
          <p:spPr bwMode="auto">
            <a:xfrm rot="16200000" flipH="1">
              <a:off x="3310" y="905"/>
              <a:ext cx="458" cy="152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735013" y="5494338"/>
            <a:ext cx="7842250" cy="1219200"/>
            <a:chOff x="384" y="2952"/>
            <a:chExt cx="4940" cy="942"/>
          </a:xfrm>
        </p:grpSpPr>
        <p:sp>
          <p:nvSpPr>
            <p:cNvPr id="29704" name="Rectangle 10"/>
            <p:cNvSpPr>
              <a:spLocks noChangeArrowheads="1"/>
            </p:cNvSpPr>
            <p:nvPr/>
          </p:nvSpPr>
          <p:spPr bwMode="auto">
            <a:xfrm>
              <a:off x="384" y="3087"/>
              <a:ext cx="2088" cy="807"/>
            </a:xfrm>
            <a:prstGeom prst="rect">
              <a:avLst/>
            </a:prstGeom>
            <a:solidFill>
              <a:srgbClr val="CCFFFF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2200" b="1">
                  <a:latin typeface="Times New Roman" pitchFamily="18" charset="0"/>
                  <a:cs typeface="Times New Roman" pitchFamily="18" charset="0"/>
                </a:rPr>
                <a:t>External Decision Makers</a:t>
              </a:r>
            </a:p>
            <a:p>
              <a:pPr algn="ctr"/>
              <a:r>
                <a:rPr lang="en-US" sz="2000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Investors, creditors,</a:t>
              </a:r>
            </a:p>
            <a:p>
              <a:pPr algn="ctr"/>
              <a:r>
                <a:rPr lang="en-US" sz="2000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suppliers, customers, etc.</a:t>
              </a:r>
            </a:p>
          </p:txBody>
        </p:sp>
        <p:sp>
          <p:nvSpPr>
            <p:cNvPr id="29705" name="Rectangle 11"/>
            <p:cNvSpPr>
              <a:spLocks noChangeArrowheads="1"/>
            </p:cNvSpPr>
            <p:nvPr/>
          </p:nvSpPr>
          <p:spPr bwMode="auto">
            <a:xfrm>
              <a:off x="3275" y="3087"/>
              <a:ext cx="2049" cy="807"/>
            </a:xfrm>
            <a:prstGeom prst="rect">
              <a:avLst/>
            </a:prstGeom>
            <a:solidFill>
              <a:srgbClr val="CCECFF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2200" b="1">
                  <a:latin typeface="Times New Roman" pitchFamily="18" charset="0"/>
                  <a:cs typeface="Times New Roman" pitchFamily="18" charset="0"/>
                </a:rPr>
                <a:t>Internal Decision Makers</a:t>
              </a:r>
            </a:p>
            <a:p>
              <a:pPr algn="ctr"/>
              <a:r>
                <a:rPr lang="en-US" sz="2000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Managers throughout the</a:t>
              </a:r>
            </a:p>
            <a:p>
              <a:pPr algn="ctr"/>
              <a:r>
                <a:rPr lang="en-US" sz="2000" b="1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organization</a:t>
              </a:r>
            </a:p>
          </p:txBody>
        </p:sp>
        <p:cxnSp>
          <p:nvCxnSpPr>
            <p:cNvPr id="29706" name="AutoShape 12"/>
            <p:cNvCxnSpPr>
              <a:cxnSpLocks noChangeShapeType="1"/>
              <a:stCxn id="29708" idx="2"/>
              <a:endCxn id="29704" idx="0"/>
            </p:cNvCxnSpPr>
            <p:nvPr/>
          </p:nvCxnSpPr>
          <p:spPr bwMode="auto">
            <a:xfrm flipH="1">
              <a:off x="1428" y="2952"/>
              <a:ext cx="7" cy="135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29707" name="AutoShape 13"/>
            <p:cNvCxnSpPr>
              <a:cxnSpLocks noChangeShapeType="1"/>
              <a:stCxn id="29709" idx="2"/>
              <a:endCxn id="29705" idx="0"/>
            </p:cNvCxnSpPr>
            <p:nvPr/>
          </p:nvCxnSpPr>
          <p:spPr bwMode="auto">
            <a:xfrm flipH="1">
              <a:off x="4300" y="2952"/>
              <a:ext cx="0" cy="135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57C47D-9438-4E3B-9CCA-C1B1DC6D3203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2.4 Asset Management Analysis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2.4.4 Fixed Assets Turnover Ratio (FATR)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measures how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efficiently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employed</a:t>
            </a:r>
          </a:p>
        </p:txBody>
      </p: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1477963" y="2209800"/>
          <a:ext cx="6735762" cy="954088"/>
        </p:xfrm>
        <a:graphic>
          <a:graphicData uri="http://schemas.openxmlformats.org/presentationml/2006/ole">
            <p:oleObj spid="_x0000_s15363" name="Equation" r:id="rId3" imgW="27813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682D5C-DFE5-4561-928E-648322E3265B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2.5 Profitability Analysis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is a method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profitable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 company is.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ratios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combined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liquidity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on operating results.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2.5.1 Gross Profit Margin Ratio (GPMR)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ratio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after meeting production costs.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efficiency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pricing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indicate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efficient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heavy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inventory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volume.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1600200" y="5181600"/>
          <a:ext cx="6230938" cy="1122363"/>
        </p:xfrm>
        <a:graphic>
          <a:graphicData uri="http://schemas.openxmlformats.org/presentationml/2006/ole">
            <p:oleObj spid="_x0000_s16387" name="Equation" r:id="rId3" imgW="21844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206959-3161-45E2-B3DF-7737C070A982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2.5 Profitability Analysis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2.5.2 Return on Capital Employed (Total Assets) Ratio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efficiently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employed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A key indicator of profitability of a firm.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Firms that are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efficiently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their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have a relatively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i.e. higher values indicate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earning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Less efficient firms have 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1533525" y="4267200"/>
          <a:ext cx="6075363" cy="841375"/>
        </p:xfrm>
        <a:graphic>
          <a:graphicData uri="http://schemas.openxmlformats.org/presentationml/2006/ole">
            <p:oleObj spid="_x0000_s17411" name="Equation" r:id="rId3" imgW="28448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AC02A-BF6A-493E-B966-1464ADAFDDF9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2.5 Profitability Analysis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2.5.3 Return on Equity Ratio (FATR)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Profit indicator to shareholders.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ratio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indicates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which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convert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equity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generate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profit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that eventually can be claimed by shareholders.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how much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income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gained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unit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stockholders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4" name="Object 8"/>
          <p:cNvGraphicFramePr>
            <a:graphicFrameLocks noChangeAspect="1"/>
          </p:cNvGraphicFramePr>
          <p:nvPr/>
        </p:nvGraphicFramePr>
        <p:xfrm>
          <a:off x="2362200" y="4267200"/>
          <a:ext cx="4286250" cy="895350"/>
        </p:xfrm>
        <a:graphic>
          <a:graphicData uri="http://schemas.openxmlformats.org/presentationml/2006/ole">
            <p:oleObj spid="_x0000_s18435" name="Equation" r:id="rId3" imgW="20066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B1EEB7-5365-40E8-A97A-0F6BBC12AB81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2.6 Market Value Analysis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one purchases a stock from a company one is interested on: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liquid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stock is to resell;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much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dividend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it can generate.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2.6.1 Price Earning Ratio (P/E)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P/E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ratios will be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prospects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a company or potentially prospering companies.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2.6.2 Book Value per Share(BVS)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amount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distributed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stockholders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 share (BVS).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63E7AC-5B0F-48DD-ADF5-BB5506FBD8D9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Financial Analysis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2.6 Market Value Analysis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2.6.3 Industry Average Values of Ratios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construction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rule of thumb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acceptable ratio values are: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Current ratio &gt; 1.3;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Quick ratio  &gt; 1.1;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Debt to worth	&gt; 2;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Debt ratio: </a:t>
            </a:r>
          </a:p>
          <a:p>
            <a:pPr marL="1371600" lvl="1" indent="-512763" algn="just">
              <a:lnSpc>
                <a:spcPct val="8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Receivables to payables &gt; 1.5; and </a:t>
            </a:r>
          </a:p>
          <a:p>
            <a:pPr marL="1371600" lvl="1" indent="-512763" algn="just">
              <a:lnSpc>
                <a:spcPct val="8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Receivables to payables &gt; 3.0 (labor intensive).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511C2-D94C-4935-8423-F8C5E4B695CD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3.1 Definitions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:-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funds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into or out of a project. The sum, in any time period, of all cash receipts, expenses, and investments. Also called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proceeds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or cash generated.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:- in project control,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in which cost, schedule, scope and other project performance criteria are documented and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allocating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overall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estimate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establish a baseline for measuring performance.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C2A8B-6BAB-492B-AA5A-9775A08703FE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3.1 Definitions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controlling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estimated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expenditures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during a given period for a project or activity. Resources may include cost, hours, quantities, etc.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may also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systematic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for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expenditure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of the resources.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81E8CE-F378-4FDF-ACC1-30F5C6D5014D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3.2 Project Cash Flow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Project Cash Flows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represent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manner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which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executed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 one party to the other.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Project cash flows are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used as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controlling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Cash flows are prepared for: 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Client:– for budgetary purposes;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Contractor:– depicting the manner of execution of works, cash inflows and outflows for resources and preparing additional funds for deficits.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D86E73-543D-4B0B-835F-656D938EC34D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762000"/>
            <a:ext cx="7867650" cy="5486400"/>
          </a:xfrm>
        </p:spPr>
        <p:txBody>
          <a:bodyPr>
            <a:normAutofit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3.3 Timing for Cash Flow Planning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Similar to other management tools, cash flow planning is a repeated process and hence it is prepared during the:-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Initial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stage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to compile a forecast plan or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or target plan, and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Progress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of construction to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it with the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original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3.4 Inputs for Cash Flow Planning and Management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minimum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inputs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required to create the baseline reference (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Curve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for subsequent project monitoring and control: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Schedule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: it contains information about the actual start date and finish date as well as the information on proposed man-hours and expenditure allocations.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Schedule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(Cost accounting records): it contains information of the actual man-hours and expenditures incurred for a particular stage of the project.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31D2BE-0374-4CEB-842E-93595712F115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1.2 Uses of Financial Statements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statements have the following uses to: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historical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record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firm’s financial development when complied over a number of years;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Forecast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the firm. Financial statement is often prepared for a future period. It expresses the financial manager’s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estimate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firm’s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employed by firms to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their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situations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stockholders, creditors and the general public.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indent="-514350" eaLnBrk="1" hangingPunct="1">
              <a:buFont typeface="Wingdings" pitchFamily="2" charset="2"/>
              <a:buChar char="q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9F5540-F842-4967-89FA-1895C928F264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3.5 Procedure to Cash Flow Preparation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(contract amount) and its time of submission (S- curve):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 cost;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it is usual for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contractors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be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monthly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basis. This is given in contacts in the “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Certification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taken allowed for in the contract. In most cases owner takes about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3-4weeks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time to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the  contractor.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C12DA-3521-4E1B-9C60-AB4EA5479DFE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3.5 Procedure to Cash Flow Preparation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Retention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Percentage of Retention;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Recovery (repayment) period of retention usually corresponding to the defects liability period.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Percentage of Advance and mode of payment;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Advance repayment (recovery for the owner).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Spontaneous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arrangement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Direct Resources: 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Credit for labor, material, and plant;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Subcontractors certification period.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B9A070-9430-4747-9C82-FA0AE2061F79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3.6 Factors Affecting Project Cash Flow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affected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the following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Advances such as Mobilization Advance etc. 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 in a project, 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Retention,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Extra claims,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Distribution of margin such as front loading or back loading;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Certification type such as over measurement and under measurement;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Certification Period;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Credit Arrangement of the contractor with labor, material, and plant and equipment suppliers, and other subcontractors.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A0E0C8-23E4-4026-B64F-4F89F8F5E08E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fontScale="925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3.7 Cost Baseline Development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Project management includes a variety of responsibilities in order to achieve maximum results for their employer.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With regard to money and remaining in business,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providing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that is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adjusted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is considered a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is used as a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in which cost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monitored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is created by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estimating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by the particular period that the project would be completed. This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estimation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is usually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illustrated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S-curve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Some of these cost baselines include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as well as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variations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These measurements of various project performance aspects ensure that cost is evaluated in regards to the overall yield of a particular project.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F2D46-BD48-4887-8D0A-FEF5A91E4735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 Approaches in Developing for Baseline Cost Control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Development of cost baseline control involves the following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broader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which are divided into sub-steps: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Step 1: convert the original cost estimate into a project budget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Step 2: develop a cash flow projection.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endParaRPr lang="en-US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C5BECC-E786-4C67-80B8-C0B47ED36E5F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 Approaches in Developing for Baseline Cost Control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3.8.1 Convert Cost Estimate into a Project Budget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Identify and segregate the Cost Accounts according to activity types from the cost estimate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 cost accounting purposes,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quantities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aggregated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no matter for which physical component they are employed.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owner’s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decomposition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into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functional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(such as footings, foundation walls, elevator pit, etc) is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preferred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since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owner/supervisor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can easily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keep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track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of these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685861-4325-4657-A727-86BA549A9430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762000"/>
            <a:ext cx="7867650" cy="54864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 Approaches in Developing for Baseline Cost Control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3.8.1 Convert Cost Estimate into a Project Budget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Identify and segregate the Cost Accounts according to activity types from the cost estimate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contractor’s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, however,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decomposition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into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( such as formwork, reinforcing bars, concrete, etc) may be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preferred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since the contractor can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quotations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of such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more conveniently from specialty subcontractors.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16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Table 1:  Decomposition of Building Foundation Costs into functional and resource bases</a:t>
            </a:r>
            <a:endParaRPr lang="en-US" sz="16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4800600"/>
          <a:ext cx="6476999" cy="1676400"/>
        </p:xfrm>
        <a:graphic>
          <a:graphicData uri="http://schemas.openxmlformats.org/drawingml/2006/table">
            <a:tbl>
              <a:tblPr/>
              <a:tblGrid>
                <a:gridCol w="1549682"/>
                <a:gridCol w="950023"/>
                <a:gridCol w="850978"/>
                <a:gridCol w="1563158"/>
                <a:gridCol w="1563158"/>
              </a:tblGrid>
              <a:tr h="241126">
                <a:tc rowSpan="2">
                  <a:txBody>
                    <a:bodyPr/>
                    <a:lstStyle/>
                    <a:p>
                      <a:pPr marL="0" marR="0" algn="ctr"/>
                      <a:r>
                        <a:rPr lang="en-GB" sz="1050" b="1">
                          <a:latin typeface="Cambria"/>
                          <a:ea typeface="Times New Roman"/>
                        </a:rPr>
                        <a:t>Design elements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/>
                      <a:r>
                        <a:rPr lang="en-GB" sz="1050" b="1">
                          <a:latin typeface="Cambria"/>
                          <a:ea typeface="Times New Roman"/>
                        </a:rPr>
                        <a:t>Contract elements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b="1">
                          <a:latin typeface="Cambria"/>
                          <a:ea typeface="Times New Roman"/>
                        </a:rPr>
                        <a:t>Formwork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b="1">
                          <a:latin typeface="Cambria"/>
                          <a:ea typeface="Times New Roman"/>
                        </a:rPr>
                        <a:t>Rebars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b="1">
                          <a:latin typeface="Cambria"/>
                          <a:ea typeface="Times New Roman"/>
                        </a:rPr>
                        <a:t>Concrete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b="1">
                          <a:latin typeface="Cambria"/>
                          <a:ea typeface="Times New Roman"/>
                        </a:rPr>
                        <a:t>Total cost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26">
                <a:tc>
                  <a:txBody>
                    <a:bodyPr/>
                    <a:lstStyle/>
                    <a:p>
                      <a:pPr marL="0" marR="0"/>
                      <a:r>
                        <a:rPr lang="en-GB" sz="1050">
                          <a:latin typeface="Cambria"/>
                          <a:ea typeface="Times New Roman"/>
                        </a:rPr>
                        <a:t>Footings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$5,000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$10,000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$13,000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$28,000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26">
                <a:tc>
                  <a:txBody>
                    <a:bodyPr/>
                    <a:lstStyle/>
                    <a:p>
                      <a:pPr marL="0" marR="0"/>
                      <a:r>
                        <a:rPr lang="en-GB" sz="1050">
                          <a:latin typeface="Cambria"/>
                          <a:ea typeface="Times New Roman"/>
                        </a:rPr>
                        <a:t>Foundation walls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15,000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18,000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28,000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61,000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26">
                <a:tc>
                  <a:txBody>
                    <a:bodyPr/>
                    <a:lstStyle/>
                    <a:p>
                      <a:pPr marL="0" marR="0"/>
                      <a:r>
                        <a:rPr lang="en-GB" sz="1050">
                          <a:latin typeface="Cambria"/>
                          <a:ea typeface="Times New Roman"/>
                        </a:rPr>
                        <a:t>Elevator pit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u="sng">
                          <a:latin typeface="Cambria"/>
                          <a:ea typeface="Times New Roman"/>
                        </a:rPr>
                        <a:t>9,000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u="sng">
                          <a:latin typeface="Cambria"/>
                          <a:ea typeface="Times New Roman"/>
                        </a:rPr>
                        <a:t>15,000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u="sng">
                          <a:latin typeface="Cambria"/>
                          <a:ea typeface="Times New Roman"/>
                        </a:rPr>
                        <a:t>16,000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 u="sng">
                          <a:latin typeface="Cambria"/>
                          <a:ea typeface="Times New Roman"/>
                        </a:rPr>
                        <a:t>40,000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26">
                <a:tc>
                  <a:txBody>
                    <a:bodyPr/>
                    <a:lstStyle/>
                    <a:p>
                      <a:pPr marL="0" marR="0"/>
                      <a:r>
                        <a:rPr lang="en-GB" sz="1050">
                          <a:latin typeface="Cambria"/>
                          <a:ea typeface="Times New Roman"/>
                        </a:rPr>
                        <a:t>Total cost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$29,000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$43,000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$57,000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050">
                          <a:latin typeface="Cambria"/>
                          <a:ea typeface="Times New Roman"/>
                        </a:rPr>
                        <a:t>$129,000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44">
                <a:tc gridSpan="5">
                  <a:txBody>
                    <a:bodyPr/>
                    <a:lstStyle/>
                    <a:p>
                      <a:endParaRPr lang="en-US" sz="10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C0B252-20F0-4525-BD0F-99461212CE0B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3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 Approaches in Developing for Baseline Cost Control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3.8.1 Convert Cost Estimate into a Project Budget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Develop a Schedule of Cost Accounts/coding system: assign specific number to a particular cost account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C. Convert the Cost Estimates into a Budget Plan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project’s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plan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integrates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utilities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and all other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expenses</a:t>
            </a: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 to a particular function or task to be performed i.e. Aggregating into direct and indirect costs.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F4910F-FCD1-4B3E-AD98-50EBAD65896A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 Approaches in Developing for Baseline Cost Control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3.8.2 Develop Cash Flow Projection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GB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Identify the time line (duration) of each breakdown</a:t>
            </a:r>
            <a:endParaRPr lang="en-US" sz="2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GB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Making a Forecast Estimate: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Assign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percentage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within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breakdown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using data from Step 1 above by one or a combination of the following approaches: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Applying 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trapezoidal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approximations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to engineering and construction in percentages,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Making use of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historical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plus a reasonable judgement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Taking a  more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up-to-date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to a similar project that is currently ongoing;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007448-8EBB-4F29-8ACF-BF4E50CCE018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 Approaches in Developing for Baseline Cost Control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3.8.2 Develop Cash Flow Projection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C. Convert cash flow from percent to Birr using data from Steps 1 and 2.A.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D. Calculate periodic and cumulative cash flow.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E. Plot cash flow curve.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F. Perform reality check of the cash flow projection against execution plan and past similar projects.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7F4244-3C73-4D04-8356-B8131ED2C9D0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1.3 Purpose of Financial Statements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financial statements is to inform the following parties of the financial performance and position of the entity: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:–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reviewing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their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during the reporting period;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Shareholders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:–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their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investments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reviewing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effectiveness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:–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judging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before deciding to invest;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Suppliers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Lenders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:–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judging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creditworthiness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entity before deciding to extend credit;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:– for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calculating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amount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be collected.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indent="-514350" eaLnBrk="1" hangingPunct="1">
              <a:buFont typeface="Wingdings" pitchFamily="2" charset="2"/>
              <a:buChar char="q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7C53E1-BE40-4BD8-9656-1E0B26CF8B99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09600"/>
            <a:ext cx="7867650" cy="56388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Cash Flow Preparation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16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Approved work schedule for construction of a building</a:t>
            </a:r>
            <a:endParaRPr lang="en-US" sz="16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295400"/>
          <a:ext cx="8686798" cy="5330171"/>
        </p:xfrm>
        <a:graphic>
          <a:graphicData uri="http://schemas.openxmlformats.org/drawingml/2006/table">
            <a:tbl>
              <a:tblPr/>
              <a:tblGrid>
                <a:gridCol w="449730"/>
                <a:gridCol w="1600865"/>
                <a:gridCol w="884954"/>
                <a:gridCol w="449730"/>
                <a:gridCol w="469284"/>
                <a:gridCol w="469284"/>
                <a:gridCol w="431438"/>
                <a:gridCol w="431438"/>
                <a:gridCol w="413777"/>
                <a:gridCol w="405578"/>
                <a:gridCol w="448469"/>
                <a:gridCol w="448469"/>
                <a:gridCol w="442161"/>
                <a:gridCol w="442161"/>
                <a:gridCol w="449730"/>
                <a:gridCol w="449730"/>
              </a:tblGrid>
              <a:tr h="19107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I.no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Time Schedule in Months</a:t>
                      </a:r>
                      <a:endParaRPr lang="en-US" sz="12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JULY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AUG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SEPT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OCT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NOV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DEC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JAN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FEB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MAR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APR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MAY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JUN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JULY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1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A.  SUB STRUCTURE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Excavation and Earth Works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34,962.00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Concrete Works 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111,249.00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Masonry Works  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22,980.00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B.  SUPER STRUCTURE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Concrete Work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395,008.00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Block Work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134,500.00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Roofing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60,230.00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Carpentry &amp; Joinery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155,540.00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Metal Works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60,080.00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Finishing Works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222,139.00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Glazing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19,800.00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Painting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58,555.25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Sanitary  Installation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68,620.00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Electrical Installation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179,920.00 </a:t>
                      </a: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494" marR="494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D91A7A-BE3F-49EE-9DDC-A1B3CDD2091E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Cash Flow Preparation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16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Assigning percentage of cash flow to each work account in accordance to their schedule</a:t>
            </a:r>
            <a:endParaRPr lang="en-US" sz="16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447800"/>
          <a:ext cx="9143998" cy="4285498"/>
        </p:xfrm>
        <a:graphic>
          <a:graphicData uri="http://schemas.openxmlformats.org/drawingml/2006/table">
            <a:tbl>
              <a:tblPr/>
              <a:tblGrid>
                <a:gridCol w="448062"/>
                <a:gridCol w="1152137"/>
                <a:gridCol w="695710"/>
                <a:gridCol w="496502"/>
                <a:gridCol w="496502"/>
                <a:gridCol w="496502"/>
                <a:gridCol w="546042"/>
                <a:gridCol w="546042"/>
                <a:gridCol w="545491"/>
                <a:gridCol w="545491"/>
                <a:gridCol w="545491"/>
                <a:gridCol w="545491"/>
                <a:gridCol w="545491"/>
                <a:gridCol w="545491"/>
                <a:gridCol w="545491"/>
                <a:gridCol w="448062"/>
              </a:tblGrid>
              <a:tr h="18613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I.no</a:t>
                      </a:r>
                      <a:endParaRPr lang="en-US" sz="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Amount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Time Schedule in Months</a:t>
                      </a:r>
                      <a:endParaRPr lang="en-US" sz="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1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JULY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AUG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SEPT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OCT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NOV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DEC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JAN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FEB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MAR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APR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MAY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JUN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JLY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A.  SUB STRUCTURE</a:t>
                      </a:r>
                      <a:endParaRPr lang="en-US" sz="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Excavation and Earth Works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34,962.00</a:t>
                      </a:r>
                      <a:endParaRPr lang="en-US" sz="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4,650.00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16,345.00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11,245.75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2,721.25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Concrete Works 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111,249.00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15,384.50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60,624.50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35,240.00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Masonry Works  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22,980.00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22,980.00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B.  SUPER STRUCTURE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1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Concrete Work 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395,008.00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78,564.20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49,439.00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89,001.60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89,001.60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89,001.60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Block Work 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134,500.00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12,000.00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40,833.33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40,833.33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40,833.33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Roofing 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60,230.00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60,230.00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Carpentry &amp; Joinery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155,540.00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77,770.00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77,770.00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5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Metal Works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60,080.00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40,682.80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19,397.20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7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Finishing Works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222,139.00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60,534.75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55,534.25 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70,395.00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35,675.00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8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Glazing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19,800.00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17,553.80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2,246.20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9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Painting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58,555.25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58,555.25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11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Sanitary  Installation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68,620.00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5,300.00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4,800.00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8,200.00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5,300.00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4,220.00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8,320.00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18,230.00 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14,230.00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12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Electrical Installation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179,920.00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>
                        <a:latin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30,985.20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28,640.00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32,429.00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31,819.00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28,112.80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27,934.00 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Total A +  B  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1,523,583.25</a:t>
                      </a:r>
                      <a:endParaRPr lang="en-US" sz="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4,650.00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16,345.00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49,610.25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63,345.75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119,104.20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54,239.00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128,186.80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134,941.60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227,018.68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274,506.58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276,023.93 </a:t>
                      </a:r>
                      <a:endParaRPr lang="en-US" sz="7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173,345.25 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2,246.20 </a:t>
                      </a:r>
                      <a:endParaRPr lang="en-US" sz="7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0837" marR="4083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2B483-2373-4E56-90F4-3100DDE3061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Cash Flow Preparation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Calculation of the periodic and cumulative cash flow</a:t>
            </a: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1760538"/>
          <a:ext cx="7162799" cy="4550736"/>
        </p:xfrm>
        <a:graphic>
          <a:graphicData uri="http://schemas.openxmlformats.org/drawingml/2006/table">
            <a:tbl>
              <a:tblPr/>
              <a:tblGrid>
                <a:gridCol w="1178893"/>
                <a:gridCol w="1005722"/>
                <a:gridCol w="1155107"/>
                <a:gridCol w="1220759"/>
                <a:gridCol w="1377753"/>
                <a:gridCol w="1224565"/>
              </a:tblGrid>
              <a:tr h="6781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Month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Duration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Timeline (from the start in days)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Periodic cash flow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Cumulative  cash flow (Birr)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Cumulative  cash flow (%)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July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4,650.00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4,650.00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August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16,345.00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20,995.00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September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49,610.25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70,605.25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4.6%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October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63,345.75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133,951.00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8.8%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November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119,104.20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253,055.20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16.6%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December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165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54,239.00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307,294.20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20.2%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January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128,186.80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435,481.00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28.6%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February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134,941.60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570,422.60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37.4%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March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227,018.68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797,441.28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52.3%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April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274,506.59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1,071,947.87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70.4%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May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276,023.93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1,347,971.80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88.5%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June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173,345.25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1,521,317.05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99.9%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July 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2,246.20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1,523,563.25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135CA0-C38F-473B-81B2-AC549BF41098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Cash Flow Preparation</a:t>
            </a:r>
          </a:p>
          <a:p>
            <a:pPr>
              <a:buFont typeface="Wingdings 2" pitchFamily="18" charset="2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Plot the cash flow curve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S-Curve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constructed using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X-Axis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calculated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Y-Axis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by plotting data extracted from baseline or production schedules for each activity/ task.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3048000"/>
          <a:ext cx="6629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AF2D07-7AD6-4334-B383-57302812F30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Cash Flow Preparation</a:t>
            </a:r>
          </a:p>
          <a:p>
            <a:pPr>
              <a:buFont typeface="Wingdings 2" pitchFamily="18" charset="2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Plot the cash flow curve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693445" y="1889709"/>
          <a:ext cx="5757109" cy="3078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4FC307-5D6B-474B-8F09-31FBCD76D0DD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Cash Flow Preparation</a:t>
            </a:r>
          </a:p>
          <a:p>
            <a:pPr>
              <a:buFont typeface="Wingdings 2" pitchFamily="18" charset="2"/>
              <a:buNone/>
              <a:defRPr/>
            </a:pPr>
            <a:r>
              <a:rPr lang="en-GB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Explanation about baseline plan</a:t>
            </a:r>
            <a:endParaRPr lang="en-US" sz="2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baseline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shown above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illustrates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amount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1.52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birr, which is planned for accomplishment over 12-month time frame;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"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time-now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 line on the next slide shows that 435,481.00 Birr of the project resources is planned to be completed at this point in the project; and 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Another way to look at this is that the project is planned to be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28.6%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complete (ETB 435,481.00 / ETB 1,523,563.25) at this point in time.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endParaRPr lang="en-US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29F7AB-A7E4-49E3-96AD-5FD4C3265821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Cash Flow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Cash Flow Preparation</a:t>
            </a:r>
          </a:p>
          <a:p>
            <a:pPr>
              <a:buFont typeface="Wingdings 2" pitchFamily="18" charset="2"/>
              <a:buNone/>
            </a:pPr>
            <a:r>
              <a:rPr lang="en-GB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Explanation about baseline plan</a:t>
            </a:r>
            <a:endParaRPr lang="en-US" sz="2400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7" name="Picture 5"/>
          <p:cNvSpPr>
            <a:spLocks noChangeAspect="1" noChangeArrowheads="1"/>
          </p:cNvSpPr>
          <p:nvPr/>
        </p:nvSpPr>
        <p:spPr bwMode="auto">
          <a:xfrm>
            <a:off x="1066800" y="1752600"/>
            <a:ext cx="7239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7DAF80-2E39-45D2-A170-9D4CA4A53ED2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7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4.1 General: Project Performance Monitoring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S-Curve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as a means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representing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various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expenditures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resources over the projected time of the project or as a means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charting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real-time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expenditure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resources.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is important to project management in that it can be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monitor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as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progresses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it to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S-Curve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to determine whether or the project is being completed within the time and budget limitations.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might be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cumulative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the project, the number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required at any given stage in the project,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expenditure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raw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construction or assembly, etc.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766BE5-56F6-4D99-9BD6-936C190E8A8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4.1 General: Project Performance Monitoring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S-Curve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its analyses will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help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project team members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grasp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progress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an ongoing project - at a specific stage or percentage of completion.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As a tracking tool, comparisons of different S- Curves against the standard S-Curve help in monitoring the growth or progress of the project.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Data that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simultaneously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plotted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graph form will clearly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how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efficiently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team has performed so far,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accordance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D3AE93-F50D-4707-90AC-E688FA9E2686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4.1 General: Earned Value Management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Earned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(EVM) is used to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Earned value improves on the "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normally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" spend plan concept (budget versus actual incurred cost) by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requiring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process to be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quantified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planned value, earned value, and actual cost data provides an objective and quantifiable measurement of performance,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enabling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trend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any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estimate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at completion within multiple levels of the project.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D95537-E029-43D3-BE6D-13804F4D2E6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7867650" cy="5562600"/>
          </a:xfrm>
        </p:spPr>
        <p:txBody>
          <a:bodyPr>
            <a:normAutofit fontScale="92500"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statements take up one of the following forms: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Balance sheet;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Income statement; and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Cash flow (Flow of fund) statement.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1.4.1 Balance Sheet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sheet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statement which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shows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a company at the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certain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is the fiscal year.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mainly shows the assets, liabilities and stockholders equity, based on the accounting equations:</a:t>
            </a:r>
          </a:p>
          <a:p>
            <a:pPr marL="595313" lvl="1" indent="-514350" algn="ctr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Assets = Liabilities + Owner’s equity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declares the assets, liabilities and equity for the firm at the last day of the accounting period,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matches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(assets) with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(liabilities and equity).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endParaRPr lang="en-US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FDEF0D-285E-42FE-8055-4232BCB7D95C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4.2 Earned Value Management Terms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(PV):- formerly called the budgeted cost of work scheduled (BCWS), also called the budget, is that portion of the approved total cost estimate planned to be spent on an activity during a given period.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Actual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(AC):- formerly called actual cost of work performed (ACWP), is the total of direct and indirect costs incurred in accomplishing work on an activity during a given period.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Earned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(EV):- formerly called the budgeted cost of work performed (BCWP), is an estimate of the value of the physical work actually completed.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Schedule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(SV) = EV-PV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(CV) = EV-AC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A9B6D5-5877-4244-A070-2E037A174CD2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4.3 Interpretation of Earned Value Numbers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numbers for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schedule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variance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indicate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problems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those areas.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Problems mean the project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bud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et) or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longer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than planned (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behind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schedule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4.4 Schedule Variance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it is "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earned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" on the same basis as it was planned, in dollars or other quantifiable units such as labor hours.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Comparing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earned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measures the dollar value of work accomplished versus the dollar value of work planned.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Any difference is called a schedule variance.</a:t>
            </a:r>
          </a:p>
          <a:p>
            <a:pPr marL="595313" lvl="1" indent="-514350" algn="ctr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Schedule Variance (SV) = Earned Value-Planned Cost 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DFE0A5-D755-4506-9F35-5CB178B956E5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899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4.4 Schedule Variance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524000"/>
            <a:ext cx="6324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98B367-0198-4B5D-B68F-6F73A6EEFF9F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2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4.4 Schedule Variance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 our example the task was planned to have accomplished 435,481.00 Birr worth of work in 195 days, but the real accomplishment was only 344,029.99 Birr.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graph shows a "behind schedule" condition.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schedule variance in birr would be a negative 91,451.01, the difference between the earned value accomplished (344,029.99 Birr), and the value of the planned work (435,481.00 Birr) to date.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According to the formula then:</a:t>
            </a:r>
          </a:p>
          <a:p>
            <a:pPr marL="595313" lvl="1" indent="-514350" algn="ctr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344,029.99 Birr - 435,481.00 Birr = (91,451.01 Birr)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07B127-278D-418C-A613-A1B50D79B8EB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74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7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4.5 Cost Variance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earned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the work performed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actual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incurred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the work performed (taken directly from the contractor's accounting systems), provides an objective measure of cost efficiency.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Any difference is called a cost variance. </a:t>
            </a:r>
          </a:p>
          <a:p>
            <a:pPr marL="595313" lvl="1" indent="-514350" algn="ctr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 Variance (CV) = Earned Value-Actual Cost 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means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was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the work accomplished than was planned.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Conversely, a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means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was </a:t>
            </a:r>
            <a:r>
              <a:rPr lang="en-US" sz="2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the work accomplished than was planned to be spent.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823C17-E3F5-497A-B877-DC9C45528EE6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75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1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4.5 Cost Variance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8397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7239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3B18E8-A989-4002-B7A1-AA1404FA52B5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76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Earned Value Management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995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4.5 Cost Variance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From the performing organization's own accounting system, we determine the actual costs for performing the 344,029.99 Birr work was 474,674.29Birr.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When the actual costs are compared with the earned value of 344,029.99 Birr, the difference is the cost variance.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earned value of 344,029.99 Birr less the actual cost of 474,674.29 Birr, is a negative cost variance of 130,644.30 Birr.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 this example, the task is in an overrun condition by 130,644.30 Birr. </a:t>
            </a:r>
          </a:p>
          <a:p>
            <a:pPr marL="595313" lvl="1" indent="-514350" algn="ctr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344,029.99 Birr - 474,674.29 Birr = (130,644.30 Birr)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</a:pPr>
            <a:endParaRPr lang="en-US" sz="2400" b="1" i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99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4998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92FF23-DE0C-4C03-A5D8-84997DAF3C4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77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143000"/>
            <a:ext cx="7867650" cy="52578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E20402-5ED1-4C2F-9829-AA128EB583AE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>
            <a:normAutofit fontScale="92500" lnSpcReduction="10000"/>
          </a:bodyPr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1.4.1 Balance Sheet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Assets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Asset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represents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owns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at a given time of reporting, usually the budget year.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Current Assets: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includes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can be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converted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less than a year.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at hand, in bank or in the form of marketable securities &amp; short form investments;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Accounts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receivable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money due but not yet received:</a:t>
            </a:r>
          </a:p>
          <a:p>
            <a:pPr marL="1371600" lvl="1" indent="-512763" algn="just">
              <a:lnSpc>
                <a:spcPct val="8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Approved payment certificates; and</a:t>
            </a:r>
          </a:p>
          <a:p>
            <a:pPr marL="1371600" lvl="1" indent="-512763" algn="just">
              <a:lnSpc>
                <a:spcPct val="80000"/>
              </a:lnSpc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Materials delivered.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Inventory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amount invested for purchasing materials, materials on site, Paid delivery orders, etc.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endParaRPr lang="en-US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AD5812-D8BE-4F23-B39F-6F6A3ACCC817}" type="slidenum">
              <a:rPr lang="en-US" sz="1400" smtClean="0">
                <a:solidFill>
                  <a:srgbClr val="39052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z="1400" smtClean="0">
              <a:solidFill>
                <a:srgbClr val="39052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935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Financial Statements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914400"/>
            <a:ext cx="7867650" cy="5334000"/>
          </a:xfrm>
        </p:spPr>
        <p:txBody>
          <a:bodyPr/>
          <a:lstStyle/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 Forms of Financial Statements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1.4.1 Balance Sheet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Verdana" pitchFamily="34" charset="0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Assets</a:t>
            </a:r>
          </a:p>
          <a:p>
            <a:pPr marL="539750" indent="-457200">
              <a:buFont typeface="Wingdings 2" pitchFamily="18" charset="2"/>
              <a:buNone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 Fixed Assets: </a:t>
            </a:r>
          </a:p>
          <a:p>
            <a:pPr marL="595313" lvl="1" indent="-514350" algn="just" eaLnBrk="1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are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permanent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can not be easily converted to cash within a year,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This includes building, cars, machinery and other equipments and are adjusted by the depreciation record.</a:t>
            </a:r>
          </a:p>
          <a:p>
            <a:pPr marL="914400" lvl="1" indent="-457200" algn="just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(if any): This account lists the property owned by the firm. (Land)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4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4.jpeg"/></Relationships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Solstice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Solstice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Solstice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Solstice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7694</TotalTime>
  <Words>6042</Words>
  <Application>Microsoft Office PowerPoint</Application>
  <PresentationFormat>On-screen Show (4:3)</PresentationFormat>
  <Paragraphs>1223</Paragraphs>
  <Slides>77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77</vt:i4>
      </vt:variant>
    </vt:vector>
  </HeadingPairs>
  <TitlesOfParts>
    <vt:vector size="80" baseType="lpstr">
      <vt:lpstr>Slipstream</vt:lpstr>
      <vt:lpstr>Worksheet</vt:lpstr>
      <vt:lpstr>Equation</vt:lpstr>
      <vt:lpstr>Slide 1</vt:lpstr>
      <vt:lpstr>Contents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1. Financial Statements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2. Financial Analysis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3. Cash Flow Management</vt:lpstr>
      <vt:lpstr>4. Earned Value Management</vt:lpstr>
      <vt:lpstr>4. Earned Value Management</vt:lpstr>
      <vt:lpstr>4. Earned Value Management</vt:lpstr>
      <vt:lpstr>4. Earned Value Management</vt:lpstr>
      <vt:lpstr>4. Earned Value Management</vt:lpstr>
      <vt:lpstr>4. Earned Value Management</vt:lpstr>
      <vt:lpstr>4. Earned Value Management</vt:lpstr>
      <vt:lpstr>4. Earned Value Management</vt:lpstr>
      <vt:lpstr>4. Earned Value Management</vt:lpstr>
      <vt:lpstr>4. Earned Value Management</vt:lpstr>
      <vt:lpstr>Slide 77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bire</dc:creator>
  <cp:lastModifiedBy>Inspiron 5567</cp:lastModifiedBy>
  <cp:revision>749</cp:revision>
  <dcterms:created xsi:type="dcterms:W3CDTF">2011-10-25T17:44:28Z</dcterms:created>
  <dcterms:modified xsi:type="dcterms:W3CDTF">2020-05-26T07:18:41Z</dcterms:modified>
</cp:coreProperties>
</file>