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notesMasterIdLst>
    <p:notesMasterId r:id="rId104"/>
  </p:notesMasterIdLst>
  <p:handoutMasterIdLst>
    <p:handoutMasterId r:id="rId105"/>
  </p:handoutMasterIdLst>
  <p:sldIdLst>
    <p:sldId id="256" r:id="rId2"/>
    <p:sldId id="258" r:id="rId3"/>
    <p:sldId id="257" r:id="rId4"/>
    <p:sldId id="259" r:id="rId5"/>
    <p:sldId id="261" r:id="rId6"/>
    <p:sldId id="262" r:id="rId7"/>
    <p:sldId id="263" r:id="rId8"/>
    <p:sldId id="366" r:id="rId9"/>
    <p:sldId id="264" r:id="rId10"/>
    <p:sldId id="266" r:id="rId11"/>
    <p:sldId id="267" r:id="rId12"/>
    <p:sldId id="268" r:id="rId13"/>
    <p:sldId id="269" r:id="rId14"/>
    <p:sldId id="270" r:id="rId15"/>
    <p:sldId id="271" r:id="rId16"/>
    <p:sldId id="273" r:id="rId17"/>
    <p:sldId id="276" r:id="rId18"/>
    <p:sldId id="278" r:id="rId19"/>
    <p:sldId id="277" r:id="rId20"/>
    <p:sldId id="306" r:id="rId21"/>
    <p:sldId id="279" r:id="rId22"/>
    <p:sldId id="280" r:id="rId23"/>
    <p:sldId id="274" r:id="rId24"/>
    <p:sldId id="282" r:id="rId25"/>
    <p:sldId id="283" r:id="rId26"/>
    <p:sldId id="284" r:id="rId27"/>
    <p:sldId id="285" r:id="rId28"/>
    <p:sldId id="281" r:id="rId29"/>
    <p:sldId id="287" r:id="rId30"/>
    <p:sldId id="289" r:id="rId31"/>
    <p:sldId id="291" r:id="rId32"/>
    <p:sldId id="292" r:id="rId33"/>
    <p:sldId id="293" r:id="rId34"/>
    <p:sldId id="294" r:id="rId35"/>
    <p:sldId id="295" r:id="rId36"/>
    <p:sldId id="288" r:id="rId37"/>
    <p:sldId id="296" r:id="rId38"/>
    <p:sldId id="307" r:id="rId39"/>
    <p:sldId id="298" r:id="rId40"/>
    <p:sldId id="297" r:id="rId41"/>
    <p:sldId id="299" r:id="rId42"/>
    <p:sldId id="301" r:id="rId43"/>
    <p:sldId id="302" r:id="rId44"/>
    <p:sldId id="349" r:id="rId45"/>
    <p:sldId id="303" r:id="rId46"/>
    <p:sldId id="304" r:id="rId47"/>
    <p:sldId id="308" r:id="rId48"/>
    <p:sldId id="310" r:id="rId49"/>
    <p:sldId id="311" r:id="rId50"/>
    <p:sldId id="312" r:id="rId51"/>
    <p:sldId id="365" r:id="rId52"/>
    <p:sldId id="313" r:id="rId53"/>
    <p:sldId id="314" r:id="rId54"/>
    <p:sldId id="315" r:id="rId55"/>
    <p:sldId id="317" r:id="rId56"/>
    <p:sldId id="321" r:id="rId57"/>
    <p:sldId id="367" r:id="rId58"/>
    <p:sldId id="352" r:id="rId59"/>
    <p:sldId id="353" r:id="rId60"/>
    <p:sldId id="354" r:id="rId61"/>
    <p:sldId id="355" r:id="rId62"/>
    <p:sldId id="356" r:id="rId63"/>
    <p:sldId id="357" r:id="rId64"/>
    <p:sldId id="358" r:id="rId65"/>
    <p:sldId id="360" r:id="rId66"/>
    <p:sldId id="322" r:id="rId67"/>
    <p:sldId id="323" r:id="rId68"/>
    <p:sldId id="324" r:id="rId69"/>
    <p:sldId id="325" r:id="rId70"/>
    <p:sldId id="327" r:id="rId71"/>
    <p:sldId id="328" r:id="rId72"/>
    <p:sldId id="329" r:id="rId73"/>
    <p:sldId id="330" r:id="rId74"/>
    <p:sldId id="331" r:id="rId75"/>
    <p:sldId id="333" r:id="rId76"/>
    <p:sldId id="334" r:id="rId77"/>
    <p:sldId id="348" r:id="rId78"/>
    <p:sldId id="335" r:id="rId79"/>
    <p:sldId id="336" r:id="rId80"/>
    <p:sldId id="337" r:id="rId81"/>
    <p:sldId id="338" r:id="rId82"/>
    <p:sldId id="339" r:id="rId83"/>
    <p:sldId id="341" r:id="rId84"/>
    <p:sldId id="343" r:id="rId85"/>
    <p:sldId id="344" r:id="rId86"/>
    <p:sldId id="368" r:id="rId87"/>
    <p:sldId id="369" r:id="rId88"/>
    <p:sldId id="370" r:id="rId89"/>
    <p:sldId id="371" r:id="rId90"/>
    <p:sldId id="372" r:id="rId91"/>
    <p:sldId id="373" r:id="rId92"/>
    <p:sldId id="374" r:id="rId93"/>
    <p:sldId id="375" r:id="rId94"/>
    <p:sldId id="376" r:id="rId95"/>
    <p:sldId id="377" r:id="rId96"/>
    <p:sldId id="378" r:id="rId97"/>
    <p:sldId id="379" r:id="rId98"/>
    <p:sldId id="380" r:id="rId99"/>
    <p:sldId id="381" r:id="rId100"/>
    <p:sldId id="382" r:id="rId101"/>
    <p:sldId id="383" r:id="rId102"/>
    <p:sldId id="384" r:id="rId10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797" autoAdjust="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D0FF2A9-25F1-4366-BBCC-CC429274B8C3}" type="datetimeFigureOut">
              <a:rPr lang="en-US" smtClean="0"/>
              <a:t>4/25/2020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594788E-1DB0-47DF-BD70-134B78D94139}" type="slidenum">
              <a:rPr lang="en-US" smtClean="0"/>
              <a:t>‹#›</a:t>
            </a:fld>
            <a:endParaRPr lang="en-US"/>
          </a:p>
        </p:txBody>
      </p:sp>
    </p:spTree>
    <p:extLst>
      <p:ext uri="{BB962C8B-B14F-4D97-AF65-F5344CB8AC3E}">
        <p14:creationId xmlns:p14="http://schemas.microsoft.com/office/powerpoint/2010/main" val="1231807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077B825-D296-459A-9E84-180175D4D5A4}" type="datetimeFigureOut">
              <a:rPr lang="en-US" smtClean="0"/>
              <a:pPr/>
              <a:t>4/25/2020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DA06A49-C389-4A4F-B200-AA5C5618953D}" type="slidenum">
              <a:rPr lang="en-US" smtClean="0"/>
              <a:pPr/>
              <a:t>‹#›</a:t>
            </a:fld>
            <a:endParaRPr lang="en-US"/>
          </a:p>
        </p:txBody>
      </p:sp>
    </p:spTree>
    <p:extLst>
      <p:ext uri="{BB962C8B-B14F-4D97-AF65-F5344CB8AC3E}">
        <p14:creationId xmlns:p14="http://schemas.microsoft.com/office/powerpoint/2010/main" val="2152294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A06A49-C389-4A4F-B200-AA5C5618953D}" type="slidenum">
              <a:rPr lang="en-US" smtClean="0"/>
              <a:pPr/>
              <a:t>34</a:t>
            </a:fld>
            <a:endParaRPr lang="en-US"/>
          </a:p>
        </p:txBody>
      </p:sp>
    </p:spTree>
    <p:extLst>
      <p:ext uri="{BB962C8B-B14F-4D97-AF65-F5344CB8AC3E}">
        <p14:creationId xmlns:p14="http://schemas.microsoft.com/office/powerpoint/2010/main" val="2361121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lien /· n. Law a right to keep possession of property belonging to another person until a debt owed by that person is discharged.</a:t>
            </a:r>
            <a:endParaRPr lang="en-US" dirty="0"/>
          </a:p>
        </p:txBody>
      </p:sp>
      <p:sp>
        <p:nvSpPr>
          <p:cNvPr id="4" name="Slide Number Placeholder 3"/>
          <p:cNvSpPr>
            <a:spLocks noGrp="1"/>
          </p:cNvSpPr>
          <p:nvPr>
            <p:ph type="sldNum" sz="quarter" idx="10"/>
          </p:nvPr>
        </p:nvSpPr>
        <p:spPr/>
        <p:txBody>
          <a:bodyPr/>
          <a:lstStyle/>
          <a:p>
            <a:fld id="{1DA06A49-C389-4A4F-B200-AA5C5618953D}" type="slidenum">
              <a:rPr lang="en-US" smtClean="0"/>
              <a:pPr/>
              <a:t>38</a:t>
            </a:fld>
            <a:endParaRPr lang="en-US"/>
          </a:p>
        </p:txBody>
      </p:sp>
    </p:spTree>
    <p:extLst>
      <p:ext uri="{BB962C8B-B14F-4D97-AF65-F5344CB8AC3E}">
        <p14:creationId xmlns:p14="http://schemas.microsoft.com/office/powerpoint/2010/main" val="60023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57066" indent="-291179">
              <a:defRPr>
                <a:solidFill>
                  <a:schemeClr val="tx1"/>
                </a:solidFill>
                <a:latin typeface="Arial" pitchFamily="34" charset="0"/>
              </a:defRPr>
            </a:lvl2pPr>
            <a:lvl3pPr marL="1164717" indent="-232943">
              <a:defRPr>
                <a:solidFill>
                  <a:schemeClr val="tx1"/>
                </a:solidFill>
                <a:latin typeface="Arial" pitchFamily="34" charset="0"/>
              </a:defRPr>
            </a:lvl3pPr>
            <a:lvl4pPr marL="1630604" indent="-232943">
              <a:defRPr>
                <a:solidFill>
                  <a:schemeClr val="tx1"/>
                </a:solidFill>
                <a:latin typeface="Arial" pitchFamily="34" charset="0"/>
              </a:defRPr>
            </a:lvl4pPr>
            <a:lvl5pPr marL="2096491" indent="-232943">
              <a:defRPr>
                <a:solidFill>
                  <a:schemeClr val="tx1"/>
                </a:solidFill>
                <a:latin typeface="Arial" pitchFamily="34" charset="0"/>
              </a:defRPr>
            </a:lvl5pPr>
            <a:lvl6pPr marL="2562377" indent="-232943" eaLnBrk="0" fontAlgn="base" hangingPunct="0">
              <a:spcBef>
                <a:spcPct val="0"/>
              </a:spcBef>
              <a:spcAft>
                <a:spcPct val="0"/>
              </a:spcAft>
              <a:defRPr>
                <a:solidFill>
                  <a:schemeClr val="tx1"/>
                </a:solidFill>
                <a:latin typeface="Arial" pitchFamily="34" charset="0"/>
              </a:defRPr>
            </a:lvl6pPr>
            <a:lvl7pPr marL="3028264" indent="-232943" eaLnBrk="0" fontAlgn="base" hangingPunct="0">
              <a:spcBef>
                <a:spcPct val="0"/>
              </a:spcBef>
              <a:spcAft>
                <a:spcPct val="0"/>
              </a:spcAft>
              <a:defRPr>
                <a:solidFill>
                  <a:schemeClr val="tx1"/>
                </a:solidFill>
                <a:latin typeface="Arial" pitchFamily="34" charset="0"/>
              </a:defRPr>
            </a:lvl7pPr>
            <a:lvl8pPr marL="3494151" indent="-232943" eaLnBrk="0" fontAlgn="base" hangingPunct="0">
              <a:spcBef>
                <a:spcPct val="0"/>
              </a:spcBef>
              <a:spcAft>
                <a:spcPct val="0"/>
              </a:spcAft>
              <a:defRPr>
                <a:solidFill>
                  <a:schemeClr val="tx1"/>
                </a:solidFill>
                <a:latin typeface="Arial" pitchFamily="34" charset="0"/>
              </a:defRPr>
            </a:lvl8pPr>
            <a:lvl9pPr marL="3960038" indent="-232943" eaLnBrk="0" fontAlgn="base" hangingPunct="0">
              <a:spcBef>
                <a:spcPct val="0"/>
              </a:spcBef>
              <a:spcAft>
                <a:spcPct val="0"/>
              </a:spcAft>
              <a:defRPr>
                <a:solidFill>
                  <a:schemeClr val="tx1"/>
                </a:solidFill>
                <a:latin typeface="Arial" pitchFamily="34" charset="0"/>
              </a:defRPr>
            </a:lvl9pPr>
          </a:lstStyle>
          <a:p>
            <a:fld id="{F73A07DE-BBB0-4908-8E57-087349F8128F}" type="slidenum">
              <a:rPr lang="en-US" smtClean="0"/>
              <a:pPr/>
              <a:t>77</a:t>
            </a:fld>
            <a:endParaRPr lang="en-US" smtClean="0"/>
          </a:p>
        </p:txBody>
      </p:sp>
      <p:sp>
        <p:nvSpPr>
          <p:cNvPr id="103427" name="Rectangle 2"/>
          <p:cNvSpPr>
            <a:spLocks noChangeArrowheads="1"/>
          </p:cNvSpPr>
          <p:nvPr/>
        </p:nvSpPr>
        <p:spPr bwMode="auto">
          <a:xfrm>
            <a:off x="3972560" y="0"/>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3177" tIns="46589" rIns="93177" bIns="46589" anchor="ctr"/>
          <a:lstStyle/>
          <a:p>
            <a:endParaRPr lang="en-US"/>
          </a:p>
        </p:txBody>
      </p:sp>
      <p:sp>
        <p:nvSpPr>
          <p:cNvPr id="103428" name="Rectangle 3"/>
          <p:cNvSpPr>
            <a:spLocks noChangeArrowheads="1"/>
          </p:cNvSpPr>
          <p:nvPr/>
        </p:nvSpPr>
        <p:spPr bwMode="auto">
          <a:xfrm>
            <a:off x="3972560" y="8831580"/>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207" tIns="45295" rIns="92207" bIns="45295" anchor="b"/>
          <a:lstStyle/>
          <a:p>
            <a:pPr algn="r"/>
            <a:r>
              <a:rPr lang="en-US" sz="1200" dirty="0"/>
              <a:t>6</a:t>
            </a:r>
          </a:p>
        </p:txBody>
      </p:sp>
      <p:sp>
        <p:nvSpPr>
          <p:cNvPr id="103429" name="Rectangle 4"/>
          <p:cNvSpPr>
            <a:spLocks noChangeArrowheads="1"/>
          </p:cNvSpPr>
          <p:nvPr/>
        </p:nvSpPr>
        <p:spPr bwMode="auto">
          <a:xfrm>
            <a:off x="0" y="8831580"/>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3177" tIns="46589" rIns="93177" bIns="46589" anchor="ctr"/>
          <a:lstStyle/>
          <a:p>
            <a:endParaRPr lang="en-US"/>
          </a:p>
        </p:txBody>
      </p:sp>
      <p:sp>
        <p:nvSpPr>
          <p:cNvPr id="103430" name="Rectangle 5"/>
          <p:cNvSpPr>
            <a:spLocks noChangeArrowheads="1"/>
          </p:cNvSpPr>
          <p:nvPr/>
        </p:nvSpPr>
        <p:spPr bwMode="auto">
          <a:xfrm>
            <a:off x="0" y="0"/>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3177" tIns="46589" rIns="93177" bIns="46589" anchor="ctr"/>
          <a:lstStyle/>
          <a:p>
            <a:endParaRPr lang="en-US"/>
          </a:p>
        </p:txBody>
      </p:sp>
      <p:sp>
        <p:nvSpPr>
          <p:cNvPr id="103431" name="Rectangle 6"/>
          <p:cNvSpPr>
            <a:spLocks noGrp="1" noRot="1" noChangeAspect="1" noChangeArrowheads="1" noTextEdit="1"/>
          </p:cNvSpPr>
          <p:nvPr>
            <p:ph type="sldImg"/>
          </p:nvPr>
        </p:nvSpPr>
        <p:spPr bwMode="auto">
          <a:xfrm>
            <a:off x="1190625" y="703263"/>
            <a:ext cx="4630738" cy="3473450"/>
          </a:xfrm>
          <a:solidFill>
            <a:srgbClr val="FFFFFF"/>
          </a:solidFill>
          <a:ln cap="flat">
            <a:solidFill>
              <a:srgbClr val="000000"/>
            </a:solidFill>
            <a:miter lim="800000"/>
            <a:headEnd/>
            <a:tailEnd/>
          </a:ln>
        </p:spPr>
      </p:sp>
      <p:sp>
        <p:nvSpPr>
          <p:cNvPr id="103432" name="Rectangle 7"/>
          <p:cNvSpPr>
            <a:spLocks noGrp="1" noChangeArrowheads="1"/>
          </p:cNvSpPr>
          <p:nvPr>
            <p:ph type="body" idx="1"/>
          </p:nvPr>
        </p:nvSpPr>
        <p:spPr bwMode="auto">
          <a:xfrm>
            <a:off x="934720" y="4415790"/>
            <a:ext cx="5140960" cy="4183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207" tIns="45295" rIns="92207" bIns="45295" numCol="1" anchor="t" anchorCtr="0" compatLnSpc="1">
            <a:prstTxWarp prst="textNoShape">
              <a:avLst/>
            </a:prstTxWarp>
          </a:bodyPr>
          <a:lstStyle/>
          <a:p>
            <a:endParaRPr lang="en-US" smtClean="0">
              <a:latin typeface="Arial" pitchFamily="34" charset="0"/>
            </a:endParaRPr>
          </a:p>
        </p:txBody>
      </p:sp>
    </p:spTree>
    <p:extLst>
      <p:ext uri="{BB962C8B-B14F-4D97-AF65-F5344CB8AC3E}">
        <p14:creationId xmlns:p14="http://schemas.microsoft.com/office/powerpoint/2010/main" val="2062117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fld id="{FF3E75CA-D80A-43EF-A665-71D827F1C510}" type="slidenum">
              <a:rPr lang="en-IE" altLang="en-US" smtClean="0"/>
              <a:pPr/>
              <a:t>87</a:t>
            </a:fld>
            <a:endParaRPr lang="en-IE" altLang="en-US" smtClean="0"/>
          </a:p>
        </p:txBody>
      </p:sp>
      <p:sp>
        <p:nvSpPr>
          <p:cNvPr id="20483" name="Rectangle 2"/>
          <p:cNvSpPr>
            <a:spLocks noRot="1" noChangeArrowheads="1" noTextEdit="1"/>
          </p:cNvSpPr>
          <p:nvPr>
            <p:ph type="sldImg"/>
          </p:nvPr>
        </p:nvSpPr>
        <p:spPr>
          <a:xfrm>
            <a:off x="1171646" y="698845"/>
            <a:ext cx="4668732" cy="3482922"/>
          </a:xfrm>
          <a:ln w="12700" cap="flat"/>
        </p:spPr>
      </p:sp>
      <p:sp>
        <p:nvSpPr>
          <p:cNvPr id="20484" name="Rectangle 3"/>
          <p:cNvSpPr>
            <a:spLocks noGrp="1" noChangeArrowheads="1"/>
          </p:cNvSpPr>
          <p:nvPr>
            <p:ph type="body" idx="1"/>
          </p:nvPr>
        </p:nvSpPr>
        <p:spPr>
          <a:xfrm>
            <a:off x="934720" y="4415790"/>
            <a:ext cx="5140960" cy="4183380"/>
          </a:xfrm>
          <a:noFill/>
        </p:spPr>
        <p:txBody>
          <a:bodyPr lIns="93824" tIns="46913" rIns="93824" bIns="46913"/>
          <a:lstStyle/>
          <a:p>
            <a:pPr eaLnBrk="1" hangingPunct="1"/>
            <a:endParaRPr lang="en-US" alt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fld id="{6EAF9566-A9B5-41F4-8CAC-2DF760F3B5B1}" type="slidenum">
              <a:rPr lang="en-IE" altLang="en-US" smtClean="0"/>
              <a:pPr/>
              <a:t>88</a:t>
            </a:fld>
            <a:endParaRPr lang="en-IE" altLang="en-US" smtClean="0"/>
          </a:p>
        </p:txBody>
      </p:sp>
      <p:sp>
        <p:nvSpPr>
          <p:cNvPr id="21507" name="Rectangle 2"/>
          <p:cNvSpPr>
            <a:spLocks noRot="1" noChangeArrowheads="1" noTextEdit="1"/>
          </p:cNvSpPr>
          <p:nvPr>
            <p:ph type="sldImg"/>
          </p:nvPr>
        </p:nvSpPr>
        <p:spPr>
          <a:xfrm>
            <a:off x="1171646" y="698845"/>
            <a:ext cx="4668732" cy="3482922"/>
          </a:xfrm>
          <a:ln w="12700" cap="flat"/>
        </p:spPr>
      </p:sp>
      <p:sp>
        <p:nvSpPr>
          <p:cNvPr id="21508" name="Rectangle 3"/>
          <p:cNvSpPr>
            <a:spLocks noGrp="1" noChangeArrowheads="1"/>
          </p:cNvSpPr>
          <p:nvPr>
            <p:ph type="body" idx="1"/>
          </p:nvPr>
        </p:nvSpPr>
        <p:spPr>
          <a:xfrm>
            <a:off x="934720" y="4415790"/>
            <a:ext cx="5140960" cy="4183380"/>
          </a:xfrm>
          <a:noFill/>
        </p:spPr>
        <p:txBody>
          <a:bodyPr lIns="93824" tIns="46913" rIns="93824" bIns="46913"/>
          <a:lstStyle/>
          <a:p>
            <a:pPr eaLnBrk="1" hangingPunct="1"/>
            <a:endParaRPr lang="en-US" alt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fld id="{A7137B20-7BE1-4CC8-815C-42C694F706FA}" type="slidenum">
              <a:rPr lang="en-IE" altLang="en-US" smtClean="0"/>
              <a:pPr/>
              <a:t>89</a:t>
            </a:fld>
            <a:endParaRPr lang="en-IE" altLang="en-US" smtClean="0"/>
          </a:p>
        </p:txBody>
      </p:sp>
      <p:sp>
        <p:nvSpPr>
          <p:cNvPr id="22531" name="Rectangle 2"/>
          <p:cNvSpPr>
            <a:spLocks noRot="1" noChangeArrowheads="1" noTextEdit="1"/>
          </p:cNvSpPr>
          <p:nvPr>
            <p:ph type="sldImg"/>
          </p:nvPr>
        </p:nvSpPr>
        <p:spPr>
          <a:xfrm>
            <a:off x="1171646" y="698845"/>
            <a:ext cx="4668732" cy="3482922"/>
          </a:xfrm>
          <a:ln w="12700" cap="flat"/>
        </p:spPr>
      </p:sp>
      <p:sp>
        <p:nvSpPr>
          <p:cNvPr id="22532" name="Rectangle 3"/>
          <p:cNvSpPr>
            <a:spLocks noGrp="1" noChangeArrowheads="1"/>
          </p:cNvSpPr>
          <p:nvPr>
            <p:ph type="body" idx="1"/>
          </p:nvPr>
        </p:nvSpPr>
        <p:spPr>
          <a:xfrm>
            <a:off x="934720" y="4415790"/>
            <a:ext cx="5140960" cy="4183380"/>
          </a:xfrm>
          <a:noFill/>
        </p:spPr>
        <p:txBody>
          <a:bodyPr lIns="93824" tIns="46913" rIns="93824" bIns="46913"/>
          <a:lstStyle/>
          <a:p>
            <a:pPr eaLnBrk="1" hangingPunct="1"/>
            <a:endParaRPr lang="en-US" alt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fld id="{7CEBECD9-4C02-4503-A8D1-448A67B4F411}" type="slidenum">
              <a:rPr lang="en-IE" altLang="en-US" smtClean="0"/>
              <a:pPr/>
              <a:t>95</a:t>
            </a:fld>
            <a:endParaRPr lang="en-IE" altLang="en-US" smtClean="0"/>
          </a:p>
        </p:txBody>
      </p:sp>
      <p:sp>
        <p:nvSpPr>
          <p:cNvPr id="23555" name="Rectangle 2"/>
          <p:cNvSpPr>
            <a:spLocks noRot="1" noChangeArrowheads="1" noTextEdit="1"/>
          </p:cNvSpPr>
          <p:nvPr>
            <p:ph type="sldImg"/>
          </p:nvPr>
        </p:nvSpPr>
        <p:spPr>
          <a:xfrm>
            <a:off x="1170024" y="698845"/>
            <a:ext cx="4670354" cy="3482922"/>
          </a:xfrm>
          <a:ln/>
        </p:spPr>
      </p:sp>
      <p:sp>
        <p:nvSpPr>
          <p:cNvPr id="23556" name="Rectangle 3"/>
          <p:cNvSpPr>
            <a:spLocks noGrp="1" noChangeArrowheads="1"/>
          </p:cNvSpPr>
          <p:nvPr>
            <p:ph type="body" idx="1"/>
          </p:nvPr>
        </p:nvSpPr>
        <p:spPr>
          <a:xfrm>
            <a:off x="934720" y="4415790"/>
            <a:ext cx="5140960" cy="4183380"/>
          </a:xfrm>
          <a:noFill/>
        </p:spPr>
        <p:txBody>
          <a:bodyPr/>
          <a:lstStyle/>
          <a:p>
            <a:pPr eaLnBrk="1" hangingPunct="1"/>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F57C69-0AB1-4F42-83D9-00661D706E8B}"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614258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F57C69-0AB1-4F42-83D9-00661D706E8B}"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57184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F57C69-0AB1-4F42-83D9-00661D706E8B}"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634356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atin typeface="Arial" pitchFamily="34" charset="0"/>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66330503-A3C7-4DAB-887E-7B19B7512EC9}" type="slidenum">
              <a:rPr lang="en-US"/>
              <a:pPr>
                <a:defRPr/>
              </a:pPr>
              <a:t>‹#›</a:t>
            </a:fld>
            <a:endParaRPr lang="en-US"/>
          </a:p>
        </p:txBody>
      </p:sp>
    </p:spTree>
    <p:extLst>
      <p:ext uri="{BB962C8B-B14F-4D97-AF65-F5344CB8AC3E}">
        <p14:creationId xmlns:p14="http://schemas.microsoft.com/office/powerpoint/2010/main" val="1255484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F57C69-0AB1-4F42-83D9-00661D706E8B}"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152407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F57C69-0AB1-4F42-83D9-00661D706E8B}"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395257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F57C69-0AB1-4F42-83D9-00661D706E8B}"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75611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F57C69-0AB1-4F42-83D9-00661D706E8B}" type="datetimeFigureOut">
              <a:rPr lang="en-US" smtClean="0"/>
              <a:pPr/>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279666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57C69-0AB1-4F42-83D9-00661D706E8B}" type="datetimeFigureOut">
              <a:rPr lang="en-US" smtClean="0"/>
              <a:pPr/>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3235625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57C69-0AB1-4F42-83D9-00661D706E8B}" type="datetimeFigureOut">
              <a:rPr lang="en-US" smtClean="0"/>
              <a:pPr/>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190318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57C69-0AB1-4F42-83D9-00661D706E8B}"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297801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57C69-0AB1-4F42-83D9-00661D706E8B}"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D413C-F26D-4E22-B4A3-6A5A80400990}" type="slidenum">
              <a:rPr lang="en-US" smtClean="0"/>
              <a:pPr/>
              <a:t>‹#›</a:t>
            </a:fld>
            <a:endParaRPr lang="en-US"/>
          </a:p>
        </p:txBody>
      </p:sp>
    </p:spTree>
    <p:extLst>
      <p:ext uri="{BB962C8B-B14F-4D97-AF65-F5344CB8AC3E}">
        <p14:creationId xmlns:p14="http://schemas.microsoft.com/office/powerpoint/2010/main" val="17927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FF57C69-0AB1-4F42-83D9-00661D706E8B}" type="datetimeFigureOut">
              <a:rPr lang="en-US" smtClean="0"/>
              <a:pPr/>
              <a:t>4/25/2020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8D413C-F26D-4E22-B4A3-6A5A80400990}" type="slidenum">
              <a:rPr lang="en-US" smtClean="0"/>
              <a:pPr/>
              <a:t>‹#›</a:t>
            </a:fld>
            <a:endParaRPr lang="en-US"/>
          </a:p>
        </p:txBody>
      </p:sp>
    </p:spTree>
    <p:extLst>
      <p:ext uri="{BB962C8B-B14F-4D97-AF65-F5344CB8AC3E}">
        <p14:creationId xmlns:p14="http://schemas.microsoft.com/office/powerpoint/2010/main" val="322538806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wmf"/><Relationship Id="rId4" Type="http://schemas.openxmlformats.org/officeDocument/2006/relationships/image" Target="../media/image9.wmf"/></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447800"/>
            <a:ext cx="8686800" cy="3886200"/>
          </a:xfrm>
        </p:spPr>
        <p:txBody>
          <a:bodyPr>
            <a:normAutofit fontScale="90000"/>
          </a:bodyPr>
          <a:lstStyle/>
          <a:p>
            <a:pPr algn="ctr"/>
            <a:r>
              <a:rPr lang="en-US" sz="4800" b="1" dirty="0" smtClean="0">
                <a:solidFill>
                  <a:srgbClr val="FFFF00"/>
                </a:solidFill>
                <a:effectLst/>
              </a:rPr>
              <a:t/>
            </a:r>
            <a:br>
              <a:rPr lang="en-US" sz="4800" b="1" dirty="0" smtClean="0">
                <a:solidFill>
                  <a:srgbClr val="FFFF00"/>
                </a:solidFill>
                <a:effectLst/>
              </a:rPr>
            </a:br>
            <a:r>
              <a:rPr lang="en-US" sz="4800" b="1" dirty="0" smtClean="0">
                <a:solidFill>
                  <a:srgbClr val="FFFF00"/>
                </a:solidFill>
                <a:effectLst/>
              </a:rPr>
              <a:t>    </a:t>
            </a:r>
            <a:br>
              <a:rPr lang="en-US" sz="4800" b="1" dirty="0" smtClean="0">
                <a:solidFill>
                  <a:srgbClr val="FFFF00"/>
                </a:solidFill>
                <a:effectLst/>
              </a:rPr>
            </a:br>
            <a:r>
              <a:rPr lang="en-US" sz="3600" b="1" dirty="0" smtClean="0">
                <a:effectLst/>
              </a:rPr>
              <a:t>STRATEGIC </a:t>
            </a:r>
            <a:r>
              <a:rPr lang="en-US" sz="3600" b="1" dirty="0">
                <a:effectLst/>
              </a:rPr>
              <a:t>CONSTRUCTION PROJECT </a:t>
            </a:r>
            <a:r>
              <a:rPr lang="en-US" sz="3600" b="1" dirty="0" smtClean="0">
                <a:effectLst/>
              </a:rPr>
              <a:t/>
            </a:r>
            <a:br>
              <a:rPr lang="en-US" sz="3600" b="1" dirty="0" smtClean="0">
                <a:effectLst/>
              </a:rPr>
            </a:br>
            <a:r>
              <a:rPr lang="en-US" sz="3600" b="1" dirty="0" smtClean="0">
                <a:effectLst/>
              </a:rPr>
              <a:t>MANAGEMENT</a:t>
            </a:r>
            <a:r>
              <a:rPr lang="en-US" sz="3600" b="1" dirty="0">
                <a:solidFill>
                  <a:schemeClr val="tx1">
                    <a:lumMod val="95000"/>
                  </a:schemeClr>
                </a:solidFill>
              </a:rPr>
              <a:t/>
            </a:r>
            <a:br>
              <a:rPr lang="en-US" sz="3600" b="1" dirty="0">
                <a:solidFill>
                  <a:schemeClr val="tx1">
                    <a:lumMod val="95000"/>
                  </a:schemeClr>
                </a:solidFill>
              </a:rPr>
            </a:br>
            <a:r>
              <a:rPr lang="en-US" sz="3600" b="1" dirty="0">
                <a:solidFill>
                  <a:schemeClr val="tx1">
                    <a:lumMod val="95000"/>
                  </a:schemeClr>
                </a:solidFill>
              </a:rPr>
              <a:t/>
            </a:r>
            <a:br>
              <a:rPr lang="en-US" sz="3600" b="1" dirty="0">
                <a:solidFill>
                  <a:schemeClr val="tx1">
                    <a:lumMod val="95000"/>
                  </a:schemeClr>
                </a:solidFill>
              </a:rPr>
            </a:br>
            <a:r>
              <a:rPr lang="en-US" sz="4900" dirty="0" smtClean="0">
                <a:solidFill>
                  <a:schemeClr val="tx1"/>
                </a:solidFill>
              </a:rPr>
              <a:t>“</a:t>
            </a:r>
            <a:r>
              <a:rPr lang="en-US" dirty="0" smtClean="0">
                <a:solidFill>
                  <a:schemeClr val="tx1"/>
                </a:solidFill>
              </a:rPr>
              <a:t>Without </a:t>
            </a:r>
            <a:r>
              <a:rPr lang="en-US" dirty="0">
                <a:solidFill>
                  <a:schemeClr val="tx1"/>
                </a:solidFill>
              </a:rPr>
              <a:t>strategy the Organization</a:t>
            </a:r>
            <a:br>
              <a:rPr lang="en-US" dirty="0">
                <a:solidFill>
                  <a:schemeClr val="tx1"/>
                </a:solidFill>
              </a:rPr>
            </a:br>
            <a:r>
              <a:rPr lang="en-US" dirty="0">
                <a:solidFill>
                  <a:schemeClr val="tx1"/>
                </a:solidFill>
              </a:rPr>
              <a:t>    is like a ship without a rudder “</a:t>
            </a:r>
            <a:br>
              <a:rPr lang="en-US" dirty="0">
                <a:solidFill>
                  <a:schemeClr val="tx1"/>
                </a:solidFill>
              </a:rPr>
            </a:br>
            <a:r>
              <a:rPr lang="en-US" sz="4000" dirty="0">
                <a:solidFill>
                  <a:srgbClr val="FF00FF"/>
                </a:solidFill>
              </a:rPr>
              <a:t>                  		</a:t>
            </a:r>
            <a:r>
              <a:rPr lang="en-US" sz="4000" dirty="0" smtClean="0">
                <a:solidFill>
                  <a:srgbClr val="FF00FF"/>
                </a:solidFill>
              </a:rPr>
              <a:t/>
            </a:r>
            <a:br>
              <a:rPr lang="en-US" sz="4000" dirty="0" smtClean="0">
                <a:solidFill>
                  <a:srgbClr val="FF00FF"/>
                </a:solidFill>
              </a:rPr>
            </a:br>
            <a:r>
              <a:rPr lang="en-US" sz="4000" dirty="0" smtClean="0">
                <a:solidFill>
                  <a:srgbClr val="FF00FF"/>
                </a:solidFill>
              </a:rPr>
              <a:t> </a:t>
            </a:r>
            <a:r>
              <a:rPr lang="en-US" sz="3100" dirty="0"/>
              <a:t>Joel </a:t>
            </a:r>
            <a:r>
              <a:rPr lang="en-US" sz="3100" dirty="0" err="1"/>
              <a:t>Rossand</a:t>
            </a:r>
            <a:r>
              <a:rPr lang="en-US" sz="3100" dirty="0"/>
              <a:t> Michael  </a:t>
            </a:r>
            <a:r>
              <a:rPr lang="en-US" sz="3600" dirty="0"/>
              <a:t>kami</a:t>
            </a:r>
            <a:r>
              <a:rPr lang="en-US" sz="3600" dirty="0" smtClean="0"/>
              <a:t>.</a:t>
            </a:r>
            <a:br>
              <a:rPr lang="en-US" sz="3600" dirty="0" smtClean="0"/>
            </a:br>
            <a:r>
              <a:rPr lang="en-US" sz="3600" dirty="0" smtClean="0">
                <a:solidFill>
                  <a:srgbClr val="FF00FF"/>
                </a:solidFill>
              </a:rPr>
              <a:t/>
            </a:r>
            <a:br>
              <a:rPr lang="en-US" sz="3600" dirty="0" smtClean="0">
                <a:solidFill>
                  <a:srgbClr val="FF00FF"/>
                </a:solidFill>
              </a:rPr>
            </a:br>
            <a:r>
              <a:rPr lang="en-US" sz="4000" b="1" dirty="0">
                <a:solidFill>
                  <a:srgbClr val="FF66FF"/>
                </a:solidFill>
                <a:ea typeface="Times New Roman" pitchFamily="18" charset="0"/>
                <a:cs typeface="Arial" pitchFamily="34" charset="0"/>
              </a:rPr>
              <a:t/>
            </a:r>
            <a:br>
              <a:rPr lang="en-US" sz="4000" b="1" dirty="0">
                <a:solidFill>
                  <a:srgbClr val="FF66FF"/>
                </a:solidFill>
                <a:ea typeface="Times New Roman" pitchFamily="18" charset="0"/>
                <a:cs typeface="Arial" pitchFamily="34" charset="0"/>
              </a:rPr>
            </a:br>
            <a:endParaRPr lang="en-US" dirty="0">
              <a:solidFill>
                <a:srgbClr val="FF66FF"/>
              </a:solidFill>
            </a:endParaRPr>
          </a:p>
        </p:txBody>
      </p:sp>
      <p:pic>
        <p:nvPicPr>
          <p:cNvPr id="3" name="Picture 2" descr="C:\Documents and Settings\User\Desktop\Pic\growt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4038600"/>
            <a:ext cx="7772400" cy="2392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1209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42900"/>
            <a:ext cx="7772400" cy="571500"/>
          </a:xfrm>
        </p:spPr>
        <p:txBody>
          <a:bodyPr/>
          <a:lstStyle/>
          <a:p>
            <a:pPr algn="r"/>
            <a:r>
              <a:rPr lang="en-US" dirty="0">
                <a:solidFill>
                  <a:srgbClr val="F8F8F8"/>
                </a:solidFill>
              </a:rPr>
              <a:t>Cont.</a:t>
            </a:r>
          </a:p>
        </p:txBody>
      </p:sp>
      <p:sp>
        <p:nvSpPr>
          <p:cNvPr id="3" name="Content Placeholder 2"/>
          <p:cNvSpPr>
            <a:spLocks noGrp="1"/>
          </p:cNvSpPr>
          <p:nvPr>
            <p:ph idx="1"/>
          </p:nvPr>
        </p:nvSpPr>
        <p:spPr>
          <a:xfrm>
            <a:off x="304800" y="838200"/>
            <a:ext cx="8610600" cy="5257800"/>
          </a:xfrm>
        </p:spPr>
        <p:txBody>
          <a:bodyPr>
            <a:normAutofit/>
          </a:bodyPr>
          <a:lstStyle/>
          <a:p>
            <a:pPr algn="just">
              <a:buFont typeface="Wingdings" pitchFamily="2" charset="2"/>
              <a:buChar char="v"/>
            </a:pPr>
            <a:r>
              <a:rPr lang="en-US" sz="2800" dirty="0" smtClean="0">
                <a:effectLst/>
              </a:rPr>
              <a:t>Top-level managers such as Chairman, Managing Director, and corporate level planners involve more in strategic management process.</a:t>
            </a:r>
          </a:p>
          <a:p>
            <a:pPr algn="just">
              <a:buFont typeface="Wingdings" pitchFamily="2" charset="2"/>
              <a:buChar char="v"/>
            </a:pPr>
            <a:r>
              <a:rPr lang="en-US" sz="2800" dirty="0" smtClean="0">
                <a:effectLst/>
              </a:rPr>
              <a:t>Strategic management relates to setting vision, mission, objectives, and strategies that can be the </a:t>
            </a:r>
            <a:r>
              <a:rPr lang="en-US" sz="2800" i="1" dirty="0" smtClean="0">
                <a:effectLst/>
              </a:rPr>
              <a:t>guideline to design functional strategies </a:t>
            </a:r>
            <a:r>
              <a:rPr lang="en-US" sz="2800" dirty="0" smtClean="0">
                <a:effectLst/>
              </a:rPr>
              <a:t>in other functional areas</a:t>
            </a:r>
          </a:p>
          <a:p>
            <a:pPr marL="0" indent="0" algn="just">
              <a:buNone/>
            </a:pPr>
            <a:endParaRPr lang="en-US" sz="2800" dirty="0" smtClean="0"/>
          </a:p>
          <a:p>
            <a:pPr marL="0" indent="0" algn="just">
              <a:buNone/>
            </a:pPr>
            <a:r>
              <a:rPr lang="en-US" sz="2800" dirty="0"/>
              <a:t>Therefore, it is top-level management that paves the way for other functional or operational management in an organization.</a:t>
            </a:r>
          </a:p>
        </p:txBody>
      </p:sp>
    </p:spTree>
    <p:extLst>
      <p:ext uri="{BB962C8B-B14F-4D97-AF65-F5344CB8AC3E}">
        <p14:creationId xmlns:p14="http://schemas.microsoft.com/office/powerpoint/2010/main" val="90281194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381000"/>
            <a:ext cx="7854950" cy="600075"/>
          </a:xfrm>
        </p:spPr>
        <p:txBody>
          <a:bodyPr/>
          <a:lstStyle/>
          <a:p>
            <a:pPr eaLnBrk="1" hangingPunct="1"/>
            <a:r>
              <a:rPr lang="en-US" altLang="en-US" sz="3200" smtClean="0"/>
              <a:t>Strategy Review, Evaluation, &amp; Control</a:t>
            </a:r>
          </a:p>
        </p:txBody>
      </p:sp>
      <p:sp>
        <p:nvSpPr>
          <p:cNvPr id="16387" name="Rectangle 3"/>
          <p:cNvSpPr>
            <a:spLocks noGrp="1" noChangeArrowheads="1"/>
          </p:cNvSpPr>
          <p:nvPr>
            <p:ph idx="1"/>
          </p:nvPr>
        </p:nvSpPr>
        <p:spPr>
          <a:xfrm>
            <a:off x="457200" y="1557338"/>
            <a:ext cx="8229600" cy="4967287"/>
          </a:xfrm>
          <a:solidFill>
            <a:srgbClr val="FFFFCC"/>
          </a:solidFill>
        </p:spPr>
        <p:txBody>
          <a:bodyPr/>
          <a:lstStyle/>
          <a:p>
            <a:pPr marL="609600" indent="-609600" algn="just" eaLnBrk="1" hangingPunct="1"/>
            <a:r>
              <a:rPr lang="en-US" altLang="en-US" sz="2800" smtClean="0"/>
              <a:t>Strategy-evaluation activities must be economical; too much information can be just as bad as too little information.  </a:t>
            </a:r>
          </a:p>
          <a:p>
            <a:pPr marL="609600" indent="-609600" algn="just" eaLnBrk="1" hangingPunct="1"/>
            <a:r>
              <a:rPr lang="en-US" altLang="en-US" sz="2800" smtClean="0"/>
              <a:t>Strategy-evaluation activities should also be meaningful; they should specifically relate to a firm’s objectives.  </a:t>
            </a:r>
          </a:p>
          <a:p>
            <a:pPr marL="609600" indent="-609600" algn="just" eaLnBrk="1" hangingPunct="1"/>
            <a:r>
              <a:rPr lang="en-US" altLang="en-US" sz="2800" smtClean="0"/>
              <a:t>Strategy-evaluation activities should provide timely information; on occasion and in some areas, managers may need information daily.</a:t>
            </a:r>
          </a:p>
          <a:p>
            <a:pPr marL="609600" indent="-609600" algn="just" eaLnBrk="1" hangingPunct="1"/>
            <a:r>
              <a:rPr lang="en-US" altLang="en-US" sz="2800" smtClean="0"/>
              <a:t>Strategy evaluation should be designed to provide a true picture of what is happening.</a:t>
            </a:r>
          </a:p>
        </p:txBody>
      </p:sp>
      <p:sp>
        <p:nvSpPr>
          <p:cNvPr id="16388" name="Text Box 4"/>
          <p:cNvSpPr txBox="1">
            <a:spLocks noChangeArrowheads="1"/>
          </p:cNvSpPr>
          <p:nvPr/>
        </p:nvSpPr>
        <p:spPr bwMode="auto">
          <a:xfrm>
            <a:off x="457200" y="981075"/>
            <a:ext cx="7162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tLang="en-US" sz="2800">
              <a:cs typeface="Arial" charset="0"/>
            </a:endParaRPr>
          </a:p>
        </p:txBody>
      </p:sp>
      <p:sp>
        <p:nvSpPr>
          <p:cNvPr id="16389" name="Rectangle 6"/>
          <p:cNvSpPr>
            <a:spLocks noChangeArrowheads="1"/>
          </p:cNvSpPr>
          <p:nvPr/>
        </p:nvSpPr>
        <p:spPr bwMode="auto">
          <a:xfrm>
            <a:off x="611188" y="1111250"/>
            <a:ext cx="7702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eaLnBrk="1" hangingPunct="1">
              <a:tabLst>
                <a:tab pos="457200" algn="l"/>
              </a:tabLst>
            </a:pPr>
            <a:r>
              <a:rPr lang="en-US" altLang="en-US" sz="2000"/>
              <a:t>CHARACTERISTICS OF AN EFFECTIVE EVALUATION SYSTEM</a:t>
            </a:r>
          </a:p>
        </p:txBody>
      </p:sp>
    </p:spTree>
    <p:extLst>
      <p:ext uri="{BB962C8B-B14F-4D97-AF65-F5344CB8AC3E}">
        <p14:creationId xmlns:p14="http://schemas.microsoft.com/office/powerpoint/2010/main" val="16662592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30263" y="188913"/>
            <a:ext cx="7854950" cy="792162"/>
          </a:xfrm>
        </p:spPr>
        <p:txBody>
          <a:bodyPr/>
          <a:lstStyle/>
          <a:p>
            <a:pPr eaLnBrk="1" hangingPunct="1"/>
            <a:r>
              <a:rPr lang="en-US" altLang="en-US" sz="3200" smtClean="0"/>
              <a:t>Strategy Review, Evaluation, &amp; Control</a:t>
            </a:r>
          </a:p>
        </p:txBody>
      </p:sp>
      <p:sp>
        <p:nvSpPr>
          <p:cNvPr id="17411" name="Rectangle 3"/>
          <p:cNvSpPr>
            <a:spLocks noGrp="1" noChangeArrowheads="1"/>
          </p:cNvSpPr>
          <p:nvPr>
            <p:ph idx="1"/>
          </p:nvPr>
        </p:nvSpPr>
        <p:spPr>
          <a:xfrm>
            <a:off x="457200" y="1557338"/>
            <a:ext cx="8229600" cy="2663825"/>
          </a:xfrm>
          <a:solidFill>
            <a:srgbClr val="FFFFCC"/>
          </a:solidFill>
        </p:spPr>
        <p:txBody>
          <a:bodyPr/>
          <a:lstStyle/>
          <a:p>
            <a:pPr marL="571500" indent="-571500" eaLnBrk="1" hangingPunct="1">
              <a:buClr>
                <a:schemeClr val="tx1"/>
              </a:buClr>
            </a:pPr>
            <a:r>
              <a:rPr lang="en-US" altLang="en-US" sz="2800" smtClean="0">
                <a:solidFill>
                  <a:srgbClr val="800000"/>
                </a:solidFill>
              </a:rPr>
              <a:t>Return on investment (ROI)</a:t>
            </a:r>
          </a:p>
          <a:p>
            <a:pPr marL="571500" indent="-571500" eaLnBrk="1" hangingPunct="1">
              <a:buClr>
                <a:schemeClr val="tx1"/>
              </a:buClr>
            </a:pPr>
            <a:r>
              <a:rPr lang="en-US" altLang="en-US" sz="2800" smtClean="0">
                <a:solidFill>
                  <a:srgbClr val="800000"/>
                </a:solidFill>
              </a:rPr>
              <a:t>Return on equity (ROE)</a:t>
            </a:r>
          </a:p>
          <a:p>
            <a:pPr marL="571500" indent="-571500" eaLnBrk="1" hangingPunct="1">
              <a:buClr>
                <a:schemeClr val="tx1"/>
              </a:buClr>
            </a:pPr>
            <a:r>
              <a:rPr lang="en-US" altLang="en-US" sz="2800" smtClean="0">
                <a:solidFill>
                  <a:srgbClr val="800000"/>
                </a:solidFill>
              </a:rPr>
              <a:t>Profit margin</a:t>
            </a:r>
          </a:p>
          <a:p>
            <a:pPr marL="571500" indent="-571500" eaLnBrk="1" hangingPunct="1">
              <a:buClr>
                <a:schemeClr val="tx1"/>
              </a:buClr>
            </a:pPr>
            <a:r>
              <a:rPr lang="en-US" altLang="en-US" sz="2800" smtClean="0">
                <a:solidFill>
                  <a:srgbClr val="800000"/>
                </a:solidFill>
              </a:rPr>
              <a:t>Market Share</a:t>
            </a:r>
            <a:endParaRPr lang="en-US" altLang="en-US" smtClean="0">
              <a:solidFill>
                <a:srgbClr val="800000"/>
              </a:solidFill>
            </a:endParaRPr>
          </a:p>
        </p:txBody>
      </p:sp>
      <p:sp>
        <p:nvSpPr>
          <p:cNvPr id="17412" name="Text Box 4"/>
          <p:cNvSpPr txBox="1">
            <a:spLocks noChangeArrowheads="1"/>
          </p:cNvSpPr>
          <p:nvPr/>
        </p:nvSpPr>
        <p:spPr bwMode="auto">
          <a:xfrm>
            <a:off x="457200" y="981075"/>
            <a:ext cx="7162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Key Financial Ratios</a:t>
            </a:r>
          </a:p>
        </p:txBody>
      </p:sp>
      <p:sp>
        <p:nvSpPr>
          <p:cNvPr id="17413" name="Rectangle 5"/>
          <p:cNvSpPr>
            <a:spLocks noChangeArrowheads="1"/>
          </p:cNvSpPr>
          <p:nvPr/>
        </p:nvSpPr>
        <p:spPr bwMode="auto">
          <a:xfrm>
            <a:off x="457200" y="3789363"/>
            <a:ext cx="8229600" cy="266382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71500" indent="-571500" eaLnBrk="1" hangingPunct="1">
              <a:spcBef>
                <a:spcPct val="20000"/>
              </a:spcBef>
              <a:buClr>
                <a:schemeClr val="tx1"/>
              </a:buClr>
              <a:buFontTx/>
              <a:buChar char="•"/>
            </a:pPr>
            <a:r>
              <a:rPr lang="en-US" altLang="en-US" sz="2800">
                <a:solidFill>
                  <a:srgbClr val="800000"/>
                </a:solidFill>
              </a:rPr>
              <a:t>Debt to equity</a:t>
            </a:r>
          </a:p>
          <a:p>
            <a:pPr marL="571500" indent="-571500" eaLnBrk="1" hangingPunct="1">
              <a:spcBef>
                <a:spcPct val="20000"/>
              </a:spcBef>
              <a:buClr>
                <a:schemeClr val="tx1"/>
              </a:buClr>
              <a:buFontTx/>
              <a:buChar char="•"/>
            </a:pPr>
            <a:r>
              <a:rPr lang="en-US" altLang="en-US" sz="2800">
                <a:solidFill>
                  <a:srgbClr val="800000"/>
                </a:solidFill>
              </a:rPr>
              <a:t>Earnings per share (EPS)</a:t>
            </a:r>
          </a:p>
          <a:p>
            <a:pPr marL="571500" indent="-571500" eaLnBrk="1" hangingPunct="1">
              <a:spcBef>
                <a:spcPct val="20000"/>
              </a:spcBef>
              <a:buClr>
                <a:schemeClr val="tx1"/>
              </a:buClr>
              <a:buFontTx/>
              <a:buChar char="•"/>
            </a:pPr>
            <a:r>
              <a:rPr lang="en-US" altLang="en-US" sz="2800">
                <a:solidFill>
                  <a:srgbClr val="800000"/>
                </a:solidFill>
              </a:rPr>
              <a:t>Sales growth</a:t>
            </a:r>
          </a:p>
          <a:p>
            <a:pPr marL="571500" indent="-571500" eaLnBrk="1" hangingPunct="1">
              <a:spcBef>
                <a:spcPct val="20000"/>
              </a:spcBef>
              <a:buClr>
                <a:schemeClr val="tx1"/>
              </a:buClr>
              <a:buFontTx/>
              <a:buChar char="•"/>
            </a:pPr>
            <a:r>
              <a:rPr lang="en-US" altLang="en-US" sz="2800">
                <a:solidFill>
                  <a:srgbClr val="800000"/>
                </a:solidFill>
              </a:rPr>
              <a:t>Asset growth</a:t>
            </a:r>
            <a:endParaRPr lang="en-US" altLang="en-US" sz="3200">
              <a:solidFill>
                <a:srgbClr val="800000"/>
              </a:solidFill>
            </a:endParaRPr>
          </a:p>
        </p:txBody>
      </p:sp>
    </p:spTree>
    <p:extLst>
      <p:ext uri="{BB962C8B-B14F-4D97-AF65-F5344CB8AC3E}">
        <p14:creationId xmlns:p14="http://schemas.microsoft.com/office/powerpoint/2010/main" val="244369961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002588" cy="633412"/>
          </a:xfrm>
        </p:spPr>
        <p:txBody>
          <a:bodyPr/>
          <a:lstStyle/>
          <a:p>
            <a:pPr eaLnBrk="1" hangingPunct="1"/>
            <a:r>
              <a:rPr lang="en-US" altLang="en-US" sz="3200" smtClean="0"/>
              <a:t>Strategy Review, Evaluation, &amp; Control</a:t>
            </a:r>
          </a:p>
        </p:txBody>
      </p:sp>
      <p:sp>
        <p:nvSpPr>
          <p:cNvPr id="18435" name="Rectangle 3"/>
          <p:cNvSpPr>
            <a:spLocks noGrp="1" noChangeArrowheads="1"/>
          </p:cNvSpPr>
          <p:nvPr>
            <p:ph idx="1"/>
          </p:nvPr>
        </p:nvSpPr>
        <p:spPr>
          <a:xfrm>
            <a:off x="457200" y="1989138"/>
            <a:ext cx="8305800" cy="4679950"/>
          </a:xfrm>
          <a:solidFill>
            <a:srgbClr val="FFFFCC"/>
          </a:solidFill>
        </p:spPr>
        <p:txBody>
          <a:bodyPr/>
          <a:lstStyle/>
          <a:p>
            <a:pPr marL="571500" indent="-571500" algn="just" eaLnBrk="1" hangingPunct="1">
              <a:lnSpc>
                <a:spcPct val="80000"/>
              </a:lnSpc>
              <a:buClr>
                <a:schemeClr val="tx1"/>
              </a:buClr>
            </a:pPr>
            <a:r>
              <a:rPr lang="en-US" altLang="en-US" sz="2400" smtClean="0">
                <a:solidFill>
                  <a:srgbClr val="800000"/>
                </a:solidFill>
              </a:rPr>
              <a:t>Currently process is more an “art” than “science”</a:t>
            </a:r>
          </a:p>
          <a:p>
            <a:pPr marL="571500" indent="-571500" algn="just" eaLnBrk="1" hangingPunct="1">
              <a:lnSpc>
                <a:spcPct val="80000"/>
              </a:lnSpc>
              <a:buClr>
                <a:schemeClr val="tx1"/>
              </a:buClr>
            </a:pPr>
            <a:r>
              <a:rPr lang="en-US" altLang="en-US" sz="2400" smtClean="0">
                <a:solidFill>
                  <a:srgbClr val="800000"/>
                </a:solidFill>
              </a:rPr>
              <a:t>Should strategies be visible or hidden from stakeholders</a:t>
            </a:r>
          </a:p>
          <a:p>
            <a:pPr marL="839788" lvl="1" indent="-495300" algn="just" eaLnBrk="1" hangingPunct="1">
              <a:lnSpc>
                <a:spcPct val="80000"/>
              </a:lnSpc>
              <a:buClr>
                <a:schemeClr val="tx1"/>
              </a:buClr>
            </a:pPr>
            <a:r>
              <a:rPr lang="en-US" altLang="en-US" sz="2400" smtClean="0"/>
              <a:t>Visible: Participation and openness enhances understanding, commitment, and  communication within the firm.</a:t>
            </a:r>
          </a:p>
          <a:p>
            <a:pPr marL="839788" lvl="1" indent="-495300" algn="just" eaLnBrk="1" hangingPunct="1">
              <a:lnSpc>
                <a:spcPct val="80000"/>
              </a:lnSpc>
              <a:buClr>
                <a:schemeClr val="tx1"/>
              </a:buClr>
            </a:pPr>
            <a:r>
              <a:rPr lang="en-GB" altLang="en-US" sz="2400" smtClean="0"/>
              <a:t>Hidden: </a:t>
            </a:r>
            <a:r>
              <a:rPr lang="en-US" altLang="en-US" sz="2400" smtClean="0"/>
              <a:t>Secrecy limits rival firms from imitating or duplicating the firm’s strategies and undermining the firm.</a:t>
            </a:r>
            <a:r>
              <a:rPr lang="en-GB" altLang="en-US" sz="2400" smtClean="0"/>
              <a:t>  </a:t>
            </a:r>
            <a:endParaRPr lang="en-US" altLang="en-US" sz="2400" smtClean="0">
              <a:solidFill>
                <a:srgbClr val="800000"/>
              </a:solidFill>
            </a:endParaRPr>
          </a:p>
          <a:p>
            <a:pPr marL="571500" indent="-571500" algn="just" eaLnBrk="1" hangingPunct="1">
              <a:lnSpc>
                <a:spcPct val="80000"/>
              </a:lnSpc>
              <a:buClr>
                <a:schemeClr val="tx1"/>
              </a:buClr>
            </a:pPr>
            <a:r>
              <a:rPr lang="en-US" altLang="en-US" sz="2400" smtClean="0">
                <a:solidFill>
                  <a:srgbClr val="800000"/>
                </a:solidFill>
              </a:rPr>
              <a:t>Should process be more top-down or bottom up</a:t>
            </a:r>
          </a:p>
          <a:p>
            <a:pPr marL="839788" lvl="1" indent="-495300" algn="just" eaLnBrk="1" hangingPunct="1">
              <a:lnSpc>
                <a:spcPct val="80000"/>
              </a:lnSpc>
              <a:buClr>
                <a:schemeClr val="tx1"/>
              </a:buClr>
            </a:pPr>
            <a:r>
              <a:rPr lang="en-US" altLang="en-US" sz="2400" smtClean="0"/>
              <a:t>Top executives are the only persons in the firm with the collective experience…;  to make key strategy decisions.</a:t>
            </a:r>
            <a:r>
              <a:rPr lang="en-GB" altLang="en-US" sz="2400" smtClean="0"/>
              <a:t> </a:t>
            </a:r>
          </a:p>
          <a:p>
            <a:pPr marL="839788" lvl="1" indent="-495300" algn="just" eaLnBrk="1" hangingPunct="1">
              <a:lnSpc>
                <a:spcPct val="80000"/>
              </a:lnSpc>
              <a:buClr>
                <a:schemeClr val="tx1"/>
              </a:buClr>
            </a:pPr>
            <a:r>
              <a:rPr lang="en-US" altLang="en-US" sz="2400" smtClean="0"/>
              <a:t>Lower- and middle-level managers and employees who will be implementing the strategies need to be actively involved in the process of formulating the strategies to assure their support and commitment.</a:t>
            </a:r>
          </a:p>
        </p:txBody>
      </p:sp>
      <p:sp>
        <p:nvSpPr>
          <p:cNvPr id="18436" name="Text Box 4"/>
          <p:cNvSpPr txBox="1">
            <a:spLocks noChangeArrowheads="1"/>
          </p:cNvSpPr>
          <p:nvPr/>
        </p:nvSpPr>
        <p:spPr bwMode="auto">
          <a:xfrm>
            <a:off x="457200" y="981075"/>
            <a:ext cx="8001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21</a:t>
            </a:r>
            <a:r>
              <a:rPr lang="en-US" altLang="en-US" sz="2800" baseline="30000">
                <a:cs typeface="Arial" charset="0"/>
              </a:rPr>
              <a:t>st</a:t>
            </a:r>
            <a:r>
              <a:rPr lang="en-US" altLang="en-US" sz="2800">
                <a:cs typeface="Arial" charset="0"/>
              </a:rPr>
              <a:t> Century Challenges in </a:t>
            </a:r>
            <a:br>
              <a:rPr lang="en-US" altLang="en-US" sz="2800">
                <a:cs typeface="Arial" charset="0"/>
              </a:rPr>
            </a:br>
            <a:r>
              <a:rPr lang="en-US" altLang="en-US" sz="2800">
                <a:cs typeface="Arial" charset="0"/>
              </a:rPr>
              <a:t>strategic Management</a:t>
            </a:r>
          </a:p>
        </p:txBody>
      </p:sp>
    </p:spTree>
    <p:extLst>
      <p:ext uri="{BB962C8B-B14F-4D97-AF65-F5344CB8AC3E}">
        <p14:creationId xmlns:p14="http://schemas.microsoft.com/office/powerpoint/2010/main" val="3013384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42900"/>
            <a:ext cx="7010400" cy="647700"/>
          </a:xfrm>
        </p:spPr>
        <p:txBody>
          <a:bodyPr/>
          <a:lstStyle/>
          <a:p>
            <a:pPr algn="r"/>
            <a:r>
              <a:rPr lang="en-US" dirty="0">
                <a:solidFill>
                  <a:srgbClr val="F8F8F8"/>
                </a:solidFill>
              </a:rPr>
              <a:t>Cont.</a:t>
            </a:r>
          </a:p>
        </p:txBody>
      </p:sp>
      <p:sp>
        <p:nvSpPr>
          <p:cNvPr id="3" name="Content Placeholder 2"/>
          <p:cNvSpPr>
            <a:spLocks noGrp="1"/>
          </p:cNvSpPr>
          <p:nvPr>
            <p:ph idx="1"/>
          </p:nvPr>
        </p:nvSpPr>
        <p:spPr>
          <a:xfrm>
            <a:off x="152400" y="990600"/>
            <a:ext cx="8763000" cy="3810000"/>
          </a:xfrm>
        </p:spPr>
        <p:txBody>
          <a:bodyPr>
            <a:normAutofit/>
          </a:bodyPr>
          <a:lstStyle/>
          <a:p>
            <a:pPr algn="just">
              <a:lnSpc>
                <a:spcPct val="150000"/>
              </a:lnSpc>
            </a:pPr>
            <a:r>
              <a:rPr lang="en-US" sz="2800" dirty="0"/>
              <a:t>A</a:t>
            </a:r>
            <a:r>
              <a:rPr lang="en-US" sz="2800" b="1" dirty="0"/>
              <a:t> plan </a:t>
            </a:r>
            <a:r>
              <a:rPr lang="en-US" sz="2800" dirty="0"/>
              <a:t>prepared well before </a:t>
            </a:r>
            <a:r>
              <a:rPr lang="en-US" sz="2800" dirty="0" smtClean="0"/>
              <a:t>the commencement </a:t>
            </a:r>
            <a:r>
              <a:rPr lang="en-US" sz="2800" dirty="0"/>
              <a:t>of construction is </a:t>
            </a:r>
            <a:r>
              <a:rPr lang="en-US" sz="2800" dirty="0" smtClean="0"/>
              <a:t>instrumental in </a:t>
            </a:r>
            <a:r>
              <a:rPr lang="en-US" sz="2800" dirty="0"/>
              <a:t>formulating directions, </a:t>
            </a:r>
            <a:r>
              <a:rPr lang="en-US" sz="2800" dirty="0" smtClean="0"/>
              <a:t>coordinating functions</a:t>
            </a:r>
            <a:r>
              <a:rPr lang="en-US" sz="2800" dirty="0"/>
              <a:t>, setting targets, forecasting resources, budgeting costs, controlling performance and motivating people. </a:t>
            </a:r>
          </a:p>
        </p:txBody>
      </p:sp>
    </p:spTree>
    <p:extLst>
      <p:ext uri="{BB962C8B-B14F-4D97-AF65-F5344CB8AC3E}">
        <p14:creationId xmlns:p14="http://schemas.microsoft.com/office/powerpoint/2010/main" val="1182149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5638800"/>
          </a:xfrm>
        </p:spPr>
        <p:txBody>
          <a:bodyPr/>
          <a:lstStyle/>
          <a:p>
            <a:r>
              <a:rPr lang="en-US" sz="2800" dirty="0"/>
              <a:t>Items, which need to be adequately planned, include</a:t>
            </a:r>
            <a:r>
              <a:rPr lang="en-US" sz="2800" dirty="0" smtClean="0"/>
              <a:t>:</a:t>
            </a:r>
          </a:p>
          <a:p>
            <a:pPr algn="just">
              <a:buFont typeface="Wingdings" pitchFamily="2" charset="2"/>
              <a:buChar char="ü"/>
            </a:pPr>
            <a:r>
              <a:rPr lang="en-US" sz="2800" dirty="0">
                <a:effectLst/>
              </a:rPr>
              <a:t>The identification of specific activities of </a:t>
            </a:r>
            <a:r>
              <a:rPr lang="en-US" sz="2800" dirty="0" smtClean="0">
                <a:effectLst/>
              </a:rPr>
              <a:t>work. </a:t>
            </a:r>
          </a:p>
          <a:p>
            <a:pPr algn="just">
              <a:buFont typeface="Wingdings" pitchFamily="2" charset="2"/>
              <a:buChar char="ü"/>
            </a:pPr>
            <a:r>
              <a:rPr lang="en-US" sz="2800" dirty="0" smtClean="0">
                <a:effectLst/>
              </a:rPr>
              <a:t>The </a:t>
            </a:r>
            <a:r>
              <a:rPr lang="en-US" sz="2800" dirty="0">
                <a:effectLst/>
              </a:rPr>
              <a:t>proper sequencing of the specific activities of work (precedence relationships)</a:t>
            </a:r>
          </a:p>
          <a:p>
            <a:pPr algn="just">
              <a:buFont typeface="Wingdings" pitchFamily="2" charset="2"/>
              <a:buChar char="ü"/>
            </a:pPr>
            <a:r>
              <a:rPr lang="en-US" sz="2800" dirty="0" smtClean="0">
                <a:effectLst/>
              </a:rPr>
              <a:t>time </a:t>
            </a:r>
            <a:r>
              <a:rPr lang="en-US" sz="2800" dirty="0">
                <a:effectLst/>
              </a:rPr>
              <a:t>of delivery of materials and installed equipment.</a:t>
            </a:r>
          </a:p>
          <a:p>
            <a:pPr algn="just">
              <a:buFont typeface="Wingdings" pitchFamily="2" charset="2"/>
              <a:buChar char="ü"/>
            </a:pPr>
            <a:r>
              <a:rPr lang="en-US" sz="2800" dirty="0" smtClean="0">
                <a:effectLst/>
              </a:rPr>
              <a:t>types</a:t>
            </a:r>
            <a:r>
              <a:rPr lang="en-US" sz="2800" dirty="0">
                <a:effectLst/>
              </a:rPr>
              <a:t>, quantities, and duration of construction plant and equipment</a:t>
            </a:r>
          </a:p>
          <a:p>
            <a:pPr algn="just">
              <a:buFont typeface="Wingdings" pitchFamily="2" charset="2"/>
              <a:buChar char="ü"/>
            </a:pPr>
            <a:r>
              <a:rPr lang="en-US" sz="2800" dirty="0" smtClean="0">
                <a:effectLst/>
              </a:rPr>
              <a:t>classification </a:t>
            </a:r>
            <a:r>
              <a:rPr lang="en-US" sz="2800" dirty="0">
                <a:effectLst/>
              </a:rPr>
              <a:t>and numbers of workers needed and the periods of time they will be need</a:t>
            </a:r>
          </a:p>
          <a:p>
            <a:pPr algn="just">
              <a:buFont typeface="Wingdings" pitchFamily="2" charset="2"/>
              <a:buChar char="ü"/>
            </a:pPr>
            <a:r>
              <a:rPr lang="en-US" sz="2800" dirty="0">
                <a:effectLst/>
              </a:rPr>
              <a:t>The amount and timing of financial assistance that is needed.  </a:t>
            </a:r>
          </a:p>
          <a:p>
            <a:endParaRPr lang="en-US" dirty="0"/>
          </a:p>
        </p:txBody>
      </p:sp>
    </p:spTree>
    <p:extLst>
      <p:ext uri="{BB962C8B-B14F-4D97-AF65-F5344CB8AC3E}">
        <p14:creationId xmlns:p14="http://schemas.microsoft.com/office/powerpoint/2010/main" val="3623106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838201"/>
          </a:xfrm>
        </p:spPr>
        <p:txBody>
          <a:bodyPr>
            <a:normAutofit/>
          </a:bodyPr>
          <a:lstStyle/>
          <a:p>
            <a:r>
              <a:rPr lang="en-US" sz="3600" dirty="0" smtClean="0"/>
              <a:t>Construction </a:t>
            </a:r>
            <a:r>
              <a:rPr lang="en-US" sz="3600" dirty="0"/>
              <a:t>Project Planning Processes</a:t>
            </a:r>
          </a:p>
        </p:txBody>
      </p:sp>
      <p:sp>
        <p:nvSpPr>
          <p:cNvPr id="3" name="Content Placeholder 2"/>
          <p:cNvSpPr>
            <a:spLocks noGrp="1"/>
          </p:cNvSpPr>
          <p:nvPr>
            <p:ph idx="1"/>
          </p:nvPr>
        </p:nvSpPr>
        <p:spPr>
          <a:xfrm>
            <a:off x="152400" y="1447800"/>
            <a:ext cx="8839200" cy="5105400"/>
          </a:xfrm>
        </p:spPr>
        <p:txBody>
          <a:bodyPr>
            <a:normAutofit/>
          </a:bodyPr>
          <a:lstStyle/>
          <a:p>
            <a:pPr algn="just"/>
            <a:r>
              <a:rPr lang="en-US" sz="2800" dirty="0">
                <a:effectLst/>
              </a:rPr>
              <a:t>planning process which, under normal circumstances, starts with the client providing the project’s terms of reference produces various plans to be used for the proper execution of the </a:t>
            </a:r>
            <a:r>
              <a:rPr lang="en-US" sz="2800" dirty="0" smtClean="0">
                <a:effectLst/>
              </a:rPr>
              <a:t>project.</a:t>
            </a:r>
          </a:p>
          <a:p>
            <a:pPr marL="0" indent="0" algn="just">
              <a:buNone/>
            </a:pPr>
            <a:endParaRPr lang="en-US" sz="2800" dirty="0" smtClean="0">
              <a:effectLst/>
            </a:endParaRPr>
          </a:p>
          <a:p>
            <a:pPr algn="just"/>
            <a:r>
              <a:rPr lang="en-US" sz="2800" dirty="0" smtClean="0">
                <a:effectLst/>
              </a:rPr>
              <a:t>major </a:t>
            </a:r>
            <a:r>
              <a:rPr lang="en-US" sz="2800" dirty="0">
                <a:effectLst/>
              </a:rPr>
              <a:t>project inputs, processes and outputs of project planning in each phases of the project life time/ life cycle</a:t>
            </a:r>
            <a:r>
              <a:rPr lang="en-US" sz="2800" dirty="0" smtClean="0">
                <a:effectLst/>
              </a:rPr>
              <a:t>.</a:t>
            </a:r>
            <a:endParaRPr lang="en-US" sz="2800" dirty="0">
              <a:effectLst/>
            </a:endParaRPr>
          </a:p>
        </p:txBody>
      </p:sp>
    </p:spTree>
    <p:extLst>
      <p:ext uri="{BB962C8B-B14F-4D97-AF65-F5344CB8AC3E}">
        <p14:creationId xmlns:p14="http://schemas.microsoft.com/office/powerpoint/2010/main" val="2122056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78686111"/>
              </p:ext>
            </p:extLst>
          </p:nvPr>
        </p:nvGraphicFramePr>
        <p:xfrm>
          <a:off x="-1" y="152400"/>
          <a:ext cx="9152674" cy="6753432"/>
        </p:xfrm>
        <a:graphic>
          <a:graphicData uri="http://schemas.openxmlformats.org/drawingml/2006/table">
            <a:tbl>
              <a:tblPr>
                <a:tableStyleId>{5940675A-B579-460E-94D1-54222C63F5DA}</a:tableStyleId>
              </a:tblPr>
              <a:tblGrid>
                <a:gridCol w="2150503"/>
                <a:gridCol w="1989829"/>
                <a:gridCol w="2595990"/>
                <a:gridCol w="2416352"/>
              </a:tblGrid>
              <a:tr h="445520">
                <a:tc>
                  <a:txBody>
                    <a:bodyPr/>
                    <a:lstStyle/>
                    <a:p>
                      <a:pPr marL="0" marR="0" algn="l">
                        <a:lnSpc>
                          <a:spcPct val="150000"/>
                        </a:lnSpc>
                        <a:spcBef>
                          <a:spcPts val="0"/>
                        </a:spcBef>
                        <a:spcAft>
                          <a:spcPts val="0"/>
                        </a:spcAft>
                      </a:pPr>
                      <a:r>
                        <a:rPr lang="en-US" sz="2400" b="1" dirty="0">
                          <a:solidFill>
                            <a:schemeClr val="tx1"/>
                          </a:solidFill>
                          <a:effectLst/>
                        </a:rPr>
                        <a:t>Concept</a:t>
                      </a:r>
                      <a:endParaRPr lang="en-US" sz="2000" b="1"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2400" b="1">
                          <a:solidFill>
                            <a:schemeClr val="tx1"/>
                          </a:solidFill>
                          <a:effectLst/>
                        </a:rPr>
                        <a:t>Design</a:t>
                      </a:r>
                      <a:endParaRPr lang="en-US" sz="2000" b="1">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2400" b="1" dirty="0">
                          <a:solidFill>
                            <a:schemeClr val="tx1"/>
                          </a:solidFill>
                          <a:effectLst/>
                        </a:rPr>
                        <a:t>Implementation</a:t>
                      </a:r>
                      <a:endParaRPr lang="en-US" sz="2000" b="1"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2400" b="1" dirty="0">
                          <a:solidFill>
                            <a:schemeClr val="tx1"/>
                          </a:solidFill>
                          <a:effectLst/>
                        </a:rPr>
                        <a:t>Commission</a:t>
                      </a:r>
                      <a:endParaRPr lang="en-US" sz="2000" b="1" dirty="0">
                        <a:solidFill>
                          <a:schemeClr val="tx1"/>
                        </a:solidFill>
                        <a:effectLst/>
                        <a:latin typeface="Calibri"/>
                        <a:ea typeface="Calibri"/>
                        <a:cs typeface="Kartika"/>
                      </a:endParaRPr>
                    </a:p>
                  </a:txBody>
                  <a:tcPr marL="67702" marR="67702" marT="0" marB="0"/>
                </a:tc>
              </a:tr>
              <a:tr h="348170">
                <a:tc gridSpan="4">
                  <a:txBody>
                    <a:bodyPr/>
                    <a:lstStyle/>
                    <a:p>
                      <a:pPr marL="0" marR="0" algn="l">
                        <a:lnSpc>
                          <a:spcPct val="150000"/>
                        </a:lnSpc>
                        <a:spcBef>
                          <a:spcPts val="0"/>
                        </a:spcBef>
                        <a:spcAft>
                          <a:spcPts val="0"/>
                        </a:spcAft>
                      </a:pPr>
                      <a:r>
                        <a:rPr lang="en-US" sz="2000" dirty="0">
                          <a:solidFill>
                            <a:schemeClr val="tx1"/>
                          </a:solidFill>
                          <a:effectLst/>
                        </a:rPr>
                        <a:t>Inputs</a:t>
                      </a:r>
                      <a:endParaRPr lang="en-US" sz="1800" b="1" dirty="0">
                        <a:solidFill>
                          <a:schemeClr val="tx1"/>
                        </a:solidFill>
                        <a:effectLst/>
                        <a:latin typeface="Calibri"/>
                        <a:ea typeface="Calibri"/>
                        <a:cs typeface="Kartika"/>
                      </a:endParaRPr>
                    </a:p>
                  </a:txBody>
                  <a:tcPr marL="67702" marR="67702"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1759273">
                <a:tc>
                  <a:txBody>
                    <a:bodyPr/>
                    <a:lstStyle/>
                    <a:p>
                      <a:pPr marL="0" marR="0" indent="0" algn="l">
                        <a:lnSpc>
                          <a:spcPct val="150000"/>
                        </a:lnSpc>
                        <a:spcBef>
                          <a:spcPts val="0"/>
                        </a:spcBef>
                        <a:spcAft>
                          <a:spcPts val="0"/>
                        </a:spcAft>
                        <a:buFont typeface="Arial" pitchFamily="34" charset="0"/>
                        <a:buNone/>
                      </a:pPr>
                      <a:r>
                        <a:rPr lang="en-US" sz="2000" dirty="0" smtClean="0">
                          <a:solidFill>
                            <a:schemeClr val="tx1"/>
                          </a:solidFill>
                          <a:effectLst/>
                        </a:rPr>
                        <a:t>Problem,</a:t>
                      </a:r>
                      <a:r>
                        <a:rPr lang="en-US" sz="2000" baseline="0" dirty="0" smtClean="0">
                          <a:solidFill>
                            <a:schemeClr val="tx1"/>
                          </a:solidFill>
                          <a:effectLst/>
                        </a:rPr>
                        <a:t> </a:t>
                      </a:r>
                      <a:r>
                        <a:rPr lang="en-US" sz="2000" dirty="0" smtClean="0">
                          <a:solidFill>
                            <a:schemeClr val="tx1"/>
                          </a:solidFill>
                          <a:effectLst/>
                        </a:rPr>
                        <a:t>opportunity</a:t>
                      </a:r>
                      <a:r>
                        <a:rPr lang="en-US" sz="2000" dirty="0">
                          <a:solidFill>
                            <a:schemeClr val="tx1"/>
                          </a:solidFill>
                          <a:effectLst/>
                        </a:rPr>
                        <a:t>, project brief, project charter</a:t>
                      </a:r>
                      <a:endParaRPr lang="en-US" sz="1800"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2000" dirty="0">
                          <a:solidFill>
                            <a:schemeClr val="tx1"/>
                          </a:solidFill>
                          <a:effectLst/>
                        </a:rPr>
                        <a:t>Approval to go ahead with design and development</a:t>
                      </a:r>
                      <a:endParaRPr lang="en-US" sz="1800"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2000" dirty="0">
                          <a:solidFill>
                            <a:schemeClr val="tx1"/>
                          </a:solidFill>
                          <a:effectLst/>
                        </a:rPr>
                        <a:t>Approval to implement project</a:t>
                      </a:r>
                      <a:endParaRPr lang="en-US" sz="1800"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2000" dirty="0">
                          <a:solidFill>
                            <a:schemeClr val="tx1"/>
                          </a:solidFill>
                          <a:effectLst/>
                        </a:rPr>
                        <a:t>Commissioning plan, notification of completion</a:t>
                      </a:r>
                      <a:endParaRPr lang="en-US" sz="1800" dirty="0">
                        <a:solidFill>
                          <a:schemeClr val="tx1"/>
                        </a:solidFill>
                        <a:effectLst/>
                        <a:latin typeface="Calibri"/>
                        <a:ea typeface="Calibri"/>
                        <a:cs typeface="Kartika"/>
                      </a:endParaRPr>
                    </a:p>
                  </a:txBody>
                  <a:tcPr marL="67702" marR="67702" marT="0" marB="0"/>
                </a:tc>
              </a:tr>
              <a:tr h="331120">
                <a:tc gridSpan="4">
                  <a:txBody>
                    <a:bodyPr/>
                    <a:lstStyle/>
                    <a:p>
                      <a:pPr marL="0" marR="0" algn="l">
                        <a:lnSpc>
                          <a:spcPct val="150000"/>
                        </a:lnSpc>
                        <a:spcBef>
                          <a:spcPts val="0"/>
                        </a:spcBef>
                        <a:spcAft>
                          <a:spcPts val="0"/>
                        </a:spcAft>
                      </a:pPr>
                      <a:r>
                        <a:rPr lang="en-US" sz="1800" dirty="0">
                          <a:solidFill>
                            <a:schemeClr val="tx1"/>
                          </a:solidFill>
                          <a:effectLst/>
                        </a:rPr>
                        <a:t>Processes</a:t>
                      </a:r>
                      <a:endParaRPr lang="en-US" sz="1600" b="1" dirty="0">
                        <a:solidFill>
                          <a:schemeClr val="tx1"/>
                        </a:solidFill>
                        <a:effectLst/>
                        <a:latin typeface="Calibri"/>
                        <a:ea typeface="Calibri"/>
                        <a:cs typeface="Kartika"/>
                      </a:endParaRPr>
                    </a:p>
                  </a:txBody>
                  <a:tcPr marL="67702" marR="67702"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1759273">
                <a:tc>
                  <a:txBody>
                    <a:bodyPr/>
                    <a:lstStyle/>
                    <a:p>
                      <a:pPr marL="0" marR="0" algn="l">
                        <a:lnSpc>
                          <a:spcPct val="150000"/>
                        </a:lnSpc>
                        <a:spcBef>
                          <a:spcPts val="0"/>
                        </a:spcBef>
                        <a:spcAft>
                          <a:spcPts val="0"/>
                        </a:spcAft>
                      </a:pPr>
                      <a:endParaRPr lang="en-US" sz="1800" dirty="0" smtClean="0">
                        <a:solidFill>
                          <a:schemeClr val="tx1"/>
                        </a:solidFill>
                        <a:effectLst/>
                      </a:endParaRPr>
                    </a:p>
                    <a:p>
                      <a:pPr marL="0" marR="0" algn="l">
                        <a:lnSpc>
                          <a:spcPct val="150000"/>
                        </a:lnSpc>
                        <a:spcBef>
                          <a:spcPts val="0"/>
                        </a:spcBef>
                        <a:spcAft>
                          <a:spcPts val="0"/>
                        </a:spcAft>
                      </a:pPr>
                      <a:r>
                        <a:rPr lang="en-US" sz="2000" dirty="0" smtClean="0">
                          <a:solidFill>
                            <a:schemeClr val="tx1"/>
                          </a:solidFill>
                          <a:effectLst/>
                        </a:rPr>
                        <a:t>Feasibility </a:t>
                      </a:r>
                      <a:r>
                        <a:rPr lang="en-US" sz="2000" dirty="0">
                          <a:solidFill>
                            <a:schemeClr val="tx1"/>
                          </a:solidFill>
                          <a:effectLst/>
                        </a:rPr>
                        <a:t>study</a:t>
                      </a:r>
                      <a:endParaRPr lang="en-US" sz="1800"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1800" dirty="0">
                          <a:solidFill>
                            <a:schemeClr val="tx1"/>
                          </a:solidFill>
                          <a:effectLst/>
                        </a:rPr>
                        <a:t>Design product, develop detailed program: WBS, CPM, budget</a:t>
                      </a:r>
                      <a:endParaRPr lang="en-US" sz="1600"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1800" dirty="0">
                          <a:solidFill>
                            <a:schemeClr val="tx1"/>
                          </a:solidFill>
                          <a:effectLst/>
                        </a:rPr>
                        <a:t>Solicit tender and award contracts, administer contracts, make the product/solve problem</a:t>
                      </a:r>
                      <a:endParaRPr lang="en-US" sz="1600"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1800" dirty="0">
                          <a:solidFill>
                            <a:schemeClr val="tx1"/>
                          </a:solidFill>
                          <a:effectLst/>
                        </a:rPr>
                        <a:t>Start-up and test the product. produce as built drawings, compile knowledge learnt</a:t>
                      </a:r>
                      <a:endParaRPr lang="en-US" sz="1600" dirty="0">
                        <a:solidFill>
                          <a:schemeClr val="tx1"/>
                        </a:solidFill>
                        <a:effectLst/>
                        <a:latin typeface="Calibri"/>
                        <a:ea typeface="Calibri"/>
                        <a:cs typeface="Kartika"/>
                      </a:endParaRPr>
                    </a:p>
                  </a:txBody>
                  <a:tcPr marL="67702" marR="67702" marT="0" marB="0"/>
                </a:tc>
              </a:tr>
              <a:tr h="325541">
                <a:tc gridSpan="4">
                  <a:txBody>
                    <a:bodyPr/>
                    <a:lstStyle/>
                    <a:p>
                      <a:pPr marL="0" marR="0" algn="l">
                        <a:lnSpc>
                          <a:spcPct val="150000"/>
                        </a:lnSpc>
                        <a:spcBef>
                          <a:spcPts val="0"/>
                        </a:spcBef>
                        <a:spcAft>
                          <a:spcPts val="0"/>
                        </a:spcAft>
                      </a:pPr>
                      <a:r>
                        <a:rPr lang="en-US" sz="1800" b="1" dirty="0">
                          <a:solidFill>
                            <a:schemeClr val="tx1"/>
                          </a:solidFill>
                          <a:effectLst/>
                        </a:rPr>
                        <a:t>Outputs</a:t>
                      </a:r>
                      <a:endParaRPr lang="en-US" sz="1600" b="1" dirty="0">
                        <a:solidFill>
                          <a:schemeClr val="tx1"/>
                        </a:solidFill>
                        <a:effectLst/>
                        <a:latin typeface="Calibri"/>
                        <a:ea typeface="Calibri"/>
                        <a:cs typeface="Kartika"/>
                      </a:endParaRPr>
                    </a:p>
                  </a:txBody>
                  <a:tcPr marL="67702" marR="67702"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1336559">
                <a:tc>
                  <a:txBody>
                    <a:bodyPr/>
                    <a:lstStyle/>
                    <a:p>
                      <a:pPr marL="0" marR="0" algn="l">
                        <a:lnSpc>
                          <a:spcPct val="150000"/>
                        </a:lnSpc>
                        <a:spcBef>
                          <a:spcPts val="0"/>
                        </a:spcBef>
                        <a:spcAft>
                          <a:spcPts val="0"/>
                        </a:spcAft>
                      </a:pPr>
                      <a:r>
                        <a:rPr lang="en-US" sz="1800" dirty="0">
                          <a:solidFill>
                            <a:schemeClr val="tx1"/>
                          </a:solidFill>
                          <a:effectLst/>
                        </a:rPr>
                        <a:t>Feasibility study, Project proposal, Execution strategy</a:t>
                      </a:r>
                      <a:endParaRPr lang="en-US" sz="1600"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1800">
                          <a:solidFill>
                            <a:schemeClr val="tx1"/>
                          </a:solidFill>
                          <a:effectLst/>
                        </a:rPr>
                        <a:t>Baseline plan, design drawings and specifications</a:t>
                      </a:r>
                      <a:endParaRPr lang="en-US" sz="160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1800" dirty="0">
                          <a:solidFill>
                            <a:schemeClr val="tx1"/>
                          </a:solidFill>
                          <a:effectLst/>
                        </a:rPr>
                        <a:t>Completed project output</a:t>
                      </a:r>
                      <a:endParaRPr lang="en-US" sz="1600" dirty="0">
                        <a:solidFill>
                          <a:schemeClr val="tx1"/>
                        </a:solidFill>
                        <a:effectLst/>
                        <a:latin typeface="Calibri"/>
                        <a:ea typeface="Calibri"/>
                        <a:cs typeface="Kartika"/>
                      </a:endParaRPr>
                    </a:p>
                  </a:txBody>
                  <a:tcPr marL="67702" marR="67702" marT="0" marB="0"/>
                </a:tc>
                <a:tc>
                  <a:txBody>
                    <a:bodyPr/>
                    <a:lstStyle/>
                    <a:p>
                      <a:pPr marL="0" marR="0" algn="l">
                        <a:lnSpc>
                          <a:spcPct val="150000"/>
                        </a:lnSpc>
                        <a:spcBef>
                          <a:spcPts val="0"/>
                        </a:spcBef>
                        <a:spcAft>
                          <a:spcPts val="0"/>
                        </a:spcAft>
                      </a:pPr>
                      <a:r>
                        <a:rPr lang="en-US" sz="1800" dirty="0">
                          <a:solidFill>
                            <a:schemeClr val="tx1"/>
                          </a:solidFill>
                          <a:effectLst/>
                        </a:rPr>
                        <a:t>Project closeout report</a:t>
                      </a:r>
                      <a:endParaRPr lang="en-US" sz="1600" dirty="0">
                        <a:solidFill>
                          <a:schemeClr val="tx1"/>
                        </a:solidFill>
                        <a:effectLst/>
                        <a:latin typeface="Calibri"/>
                        <a:ea typeface="Calibri"/>
                        <a:cs typeface="Kartika"/>
                      </a:endParaRPr>
                    </a:p>
                  </a:txBody>
                  <a:tcPr marL="67702" marR="67702" marT="0" marB="0"/>
                </a:tc>
              </a:tr>
            </a:tbl>
          </a:graphicData>
        </a:graphic>
      </p:graphicFrame>
    </p:spTree>
    <p:extLst>
      <p:ext uri="{BB962C8B-B14F-4D97-AF65-F5344CB8AC3E}">
        <p14:creationId xmlns:p14="http://schemas.microsoft.com/office/powerpoint/2010/main" val="2300264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8534400" cy="495300"/>
          </a:xfrm>
        </p:spPr>
        <p:txBody>
          <a:bodyPr/>
          <a:lstStyle/>
          <a:p>
            <a:r>
              <a:rPr lang="en-US" sz="2800" b="1" dirty="0" smtClean="0"/>
              <a:t>A.  </a:t>
            </a:r>
            <a:r>
              <a:rPr lang="en-US" sz="2400" b="1" dirty="0" smtClean="0"/>
              <a:t>PROJECT </a:t>
            </a:r>
            <a:r>
              <a:rPr lang="en-US" sz="2400" b="1" dirty="0"/>
              <a:t>PLANNING AT THE INITIATION PHASE</a:t>
            </a:r>
          </a:p>
        </p:txBody>
      </p:sp>
      <p:sp>
        <p:nvSpPr>
          <p:cNvPr id="3" name="Content Placeholder 2"/>
          <p:cNvSpPr>
            <a:spLocks noGrp="1"/>
          </p:cNvSpPr>
          <p:nvPr>
            <p:ph idx="1"/>
          </p:nvPr>
        </p:nvSpPr>
        <p:spPr>
          <a:xfrm>
            <a:off x="228600" y="762000"/>
            <a:ext cx="8763000" cy="5943600"/>
          </a:xfrm>
        </p:spPr>
        <p:txBody>
          <a:bodyPr>
            <a:normAutofit fontScale="85000" lnSpcReduction="20000"/>
          </a:bodyPr>
          <a:lstStyle/>
          <a:p>
            <a:pPr marL="0" indent="0" algn="just">
              <a:lnSpc>
                <a:spcPct val="160000"/>
              </a:lnSpc>
              <a:buNone/>
            </a:pPr>
            <a:r>
              <a:rPr lang="en-US" sz="2800" dirty="0"/>
              <a:t>A</a:t>
            </a:r>
            <a:r>
              <a:rPr lang="en-US" sz="2800" dirty="0" smtClean="0"/>
              <a:t>ims </a:t>
            </a:r>
            <a:r>
              <a:rPr lang="en-US" sz="2800" dirty="0"/>
              <a:t>at formulation of project scope and implementation strategy by project need identification, feasibility studies, investment appraisals, financial appraisal, statutory clearance, project definition; development of strategy for execution (project charter) and finally structuring of project organization including selection of the project manager (if project is approved for implementation). </a:t>
            </a:r>
          </a:p>
          <a:p>
            <a:pPr algn="just">
              <a:lnSpc>
                <a:spcPct val="160000"/>
              </a:lnSpc>
            </a:pPr>
            <a:r>
              <a:rPr lang="en-US" sz="2800" dirty="0" smtClean="0"/>
              <a:t>End </a:t>
            </a:r>
            <a:r>
              <a:rPr lang="en-US" sz="2800" dirty="0"/>
              <a:t>of initiation phase marks the client go-ahead/no-go decision</a:t>
            </a:r>
            <a:r>
              <a:rPr lang="en-US" sz="2800" dirty="0" smtClean="0"/>
              <a:t>. </a:t>
            </a:r>
          </a:p>
          <a:p>
            <a:pPr marL="0" indent="0">
              <a:buNone/>
            </a:pPr>
            <a:r>
              <a:rPr lang="en-US" sz="2800" dirty="0" smtClean="0"/>
              <a:t>The concept phase include: </a:t>
            </a:r>
          </a:p>
          <a:p>
            <a:pPr>
              <a:lnSpc>
                <a:spcPct val="150000"/>
              </a:lnSpc>
              <a:buFont typeface="Wingdings" pitchFamily="2" charset="2"/>
              <a:buChar char="ü"/>
            </a:pPr>
            <a:r>
              <a:rPr lang="en-US" sz="2800" dirty="0" smtClean="0"/>
              <a:t>Problem or opportunity, project brief, project charter	</a:t>
            </a:r>
          </a:p>
          <a:p>
            <a:pPr>
              <a:lnSpc>
                <a:spcPct val="150000"/>
              </a:lnSpc>
              <a:buFont typeface="Wingdings" pitchFamily="2" charset="2"/>
              <a:buChar char="ü"/>
            </a:pPr>
            <a:r>
              <a:rPr lang="en-US" sz="2800" dirty="0" smtClean="0"/>
              <a:t>feasibility study </a:t>
            </a:r>
          </a:p>
          <a:p>
            <a:pPr>
              <a:lnSpc>
                <a:spcPct val="150000"/>
              </a:lnSpc>
              <a:buFont typeface="Wingdings" pitchFamily="2" charset="2"/>
              <a:buChar char="ü"/>
            </a:pPr>
            <a:r>
              <a:rPr lang="en-US" sz="2800" dirty="0" smtClean="0"/>
              <a:t>Project proposal and Execution strategy </a:t>
            </a:r>
          </a:p>
          <a:p>
            <a:pPr marL="0" indent="0" algn="just">
              <a:lnSpc>
                <a:spcPct val="150000"/>
              </a:lnSpc>
              <a:buNone/>
            </a:pPr>
            <a:endParaRPr lang="en-US" sz="2800" dirty="0"/>
          </a:p>
        </p:txBody>
      </p:sp>
    </p:spTree>
    <p:extLst>
      <p:ext uri="{BB962C8B-B14F-4D97-AF65-F5344CB8AC3E}">
        <p14:creationId xmlns:p14="http://schemas.microsoft.com/office/powerpoint/2010/main" val="1151653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1"/>
            <a:ext cx="8286750" cy="762000"/>
          </a:xfrm>
        </p:spPr>
        <p:txBody>
          <a:bodyPr>
            <a:normAutofit fontScale="90000"/>
          </a:bodyPr>
          <a:lstStyle/>
          <a:p>
            <a:pPr algn="just"/>
            <a:r>
              <a:rPr lang="en-US" sz="3600" b="1" dirty="0" err="1" smtClean="0"/>
              <a:t>i</a:t>
            </a:r>
            <a:r>
              <a:rPr lang="en-US" sz="3600" b="1" dirty="0" smtClean="0"/>
              <a:t> Problem </a:t>
            </a:r>
            <a:r>
              <a:rPr lang="en-US" sz="3600" b="1" dirty="0"/>
              <a:t>or opportunity, project </a:t>
            </a:r>
            <a:r>
              <a:rPr lang="en-US" sz="3600" b="1" dirty="0" smtClean="0"/>
              <a:t>brief,</a:t>
            </a:r>
            <a:br>
              <a:rPr lang="en-US" sz="3600" b="1" dirty="0" smtClean="0"/>
            </a:br>
            <a:r>
              <a:rPr lang="en-US" sz="3600" b="1" dirty="0" smtClean="0"/>
              <a:t>project </a:t>
            </a:r>
            <a:r>
              <a:rPr lang="en-US" sz="3600" b="1" dirty="0"/>
              <a:t>charter</a:t>
            </a:r>
            <a:endParaRPr lang="en-US" sz="3600" dirty="0"/>
          </a:p>
        </p:txBody>
      </p:sp>
      <p:sp>
        <p:nvSpPr>
          <p:cNvPr id="3" name="Content Placeholder 2"/>
          <p:cNvSpPr>
            <a:spLocks noGrp="1"/>
          </p:cNvSpPr>
          <p:nvPr>
            <p:ph idx="1"/>
          </p:nvPr>
        </p:nvSpPr>
        <p:spPr>
          <a:xfrm>
            <a:off x="685800" y="914401"/>
            <a:ext cx="8229600" cy="5943599"/>
          </a:xfrm>
        </p:spPr>
        <p:txBody>
          <a:bodyPr>
            <a:noAutofit/>
          </a:bodyPr>
          <a:lstStyle/>
          <a:p>
            <a:r>
              <a:rPr lang="en-US" sz="2400" dirty="0"/>
              <a:t>involves the process of </a:t>
            </a:r>
            <a:r>
              <a:rPr lang="en-US" sz="2400" dirty="0" smtClean="0"/>
              <a:t>formally recognizing a </a:t>
            </a:r>
            <a:r>
              <a:rPr lang="en-US" sz="2400" dirty="0" err="1" smtClean="0"/>
              <a:t>newproject</a:t>
            </a:r>
            <a:r>
              <a:rPr lang="en-US" sz="2400" dirty="0" smtClean="0"/>
              <a:t> exists</a:t>
            </a:r>
          </a:p>
          <a:p>
            <a:r>
              <a:rPr lang="en-US" sz="2400" dirty="0">
                <a:effectLst/>
              </a:rPr>
              <a:t>documented in the form of a project charter, also known as terms of reference (TOR) or project mission</a:t>
            </a:r>
            <a:r>
              <a:rPr lang="en-US" sz="2400" dirty="0" smtClean="0">
                <a:effectLst/>
              </a:rPr>
              <a:t>.</a:t>
            </a:r>
          </a:p>
          <a:p>
            <a:pPr algn="just">
              <a:lnSpc>
                <a:spcPct val="150000"/>
              </a:lnSpc>
            </a:pPr>
            <a:r>
              <a:rPr lang="en-US" sz="2400" dirty="0">
                <a:effectLst/>
              </a:rPr>
              <a:t>project charters are documents [usually supplied by clients] signifying the initiation of a </a:t>
            </a:r>
            <a:r>
              <a:rPr lang="en-US" sz="2400" dirty="0" smtClean="0">
                <a:effectLst/>
              </a:rPr>
              <a:t>project </a:t>
            </a:r>
          </a:p>
          <a:p>
            <a:pPr algn="just">
              <a:lnSpc>
                <a:spcPct val="150000"/>
              </a:lnSpc>
            </a:pPr>
            <a:r>
              <a:rPr lang="en-US" sz="2400" dirty="0" smtClean="0">
                <a:effectLst/>
              </a:rPr>
              <a:t>A project charter is a tightly worded document outlining what is to be done and the boundaries of the project. For example, most part of charter from a client can be summarized as:</a:t>
            </a:r>
          </a:p>
          <a:p>
            <a:pPr algn="just">
              <a:lnSpc>
                <a:spcPct val="150000"/>
              </a:lnSpc>
            </a:pPr>
            <a:r>
              <a:rPr lang="en-US" sz="2400" dirty="0" smtClean="0">
                <a:effectLst/>
              </a:rPr>
              <a:t> to build an 80,000 seat stadium in Addis, to Olympic standards, to be completed six months before the next CAF African Nation’s Cup tournament, for X Million birr.</a:t>
            </a:r>
          </a:p>
          <a:p>
            <a:endParaRPr lang="en-US" sz="2400" dirty="0" smtClean="0"/>
          </a:p>
          <a:p>
            <a:endParaRPr lang="en-US" sz="2400" dirty="0">
              <a:effectLst/>
            </a:endParaRPr>
          </a:p>
          <a:p>
            <a:endParaRPr lang="en-US" sz="2400" dirty="0"/>
          </a:p>
        </p:txBody>
      </p:sp>
    </p:spTree>
    <p:extLst>
      <p:ext uri="{BB962C8B-B14F-4D97-AF65-F5344CB8AC3E}">
        <p14:creationId xmlns:p14="http://schemas.microsoft.com/office/powerpoint/2010/main" val="566508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305800" cy="6019800"/>
          </a:xfrm>
        </p:spPr>
        <p:txBody>
          <a:bodyPr/>
          <a:lstStyle/>
          <a:p>
            <a:pPr>
              <a:lnSpc>
                <a:spcPct val="150000"/>
              </a:lnSpc>
            </a:pPr>
            <a:r>
              <a:rPr lang="en-US" b="1" dirty="0"/>
              <a:t>A project charter should generally include:</a:t>
            </a:r>
          </a:p>
          <a:p>
            <a:pPr lvl="1">
              <a:lnSpc>
                <a:spcPct val="150000"/>
              </a:lnSpc>
              <a:buFont typeface="Wingdings" pitchFamily="2" charset="2"/>
              <a:buChar char="ü"/>
            </a:pPr>
            <a:r>
              <a:rPr lang="en-US" sz="2800" dirty="0"/>
              <a:t>Background to the project</a:t>
            </a:r>
          </a:p>
          <a:p>
            <a:pPr lvl="1">
              <a:lnSpc>
                <a:spcPct val="150000"/>
              </a:lnSpc>
              <a:buFont typeface="Wingdings" pitchFamily="2" charset="2"/>
              <a:buChar char="ü"/>
            </a:pPr>
            <a:r>
              <a:rPr lang="en-US" sz="2800" dirty="0"/>
              <a:t>Key assumptions</a:t>
            </a:r>
          </a:p>
          <a:p>
            <a:pPr lvl="1">
              <a:lnSpc>
                <a:spcPct val="150000"/>
              </a:lnSpc>
              <a:buFont typeface="Wingdings" pitchFamily="2" charset="2"/>
              <a:buChar char="ü"/>
            </a:pPr>
            <a:r>
              <a:rPr lang="en-US" sz="2800" dirty="0"/>
              <a:t>Business needs and other commercial needs</a:t>
            </a:r>
          </a:p>
          <a:p>
            <a:pPr lvl="1">
              <a:lnSpc>
                <a:spcPct val="150000"/>
              </a:lnSpc>
              <a:buFont typeface="Wingdings" pitchFamily="2" charset="2"/>
              <a:buChar char="ü"/>
            </a:pPr>
            <a:r>
              <a:rPr lang="en-US" sz="2800" dirty="0"/>
              <a:t>Scope of work</a:t>
            </a:r>
          </a:p>
          <a:p>
            <a:pPr lvl="1">
              <a:lnSpc>
                <a:spcPct val="150000"/>
              </a:lnSpc>
              <a:buFont typeface="Wingdings" pitchFamily="2" charset="2"/>
              <a:buChar char="ü"/>
            </a:pPr>
            <a:r>
              <a:rPr lang="en-US" sz="2800" dirty="0"/>
              <a:t>Identify key activities, budgets and milestones </a:t>
            </a:r>
          </a:p>
          <a:p>
            <a:pPr lvl="1">
              <a:lnSpc>
                <a:spcPct val="150000"/>
              </a:lnSpc>
              <a:buFont typeface="Wingdings" pitchFamily="2" charset="2"/>
              <a:buChar char="ü"/>
            </a:pPr>
            <a:r>
              <a:rPr lang="en-US" sz="2800" dirty="0"/>
              <a:t>Comment on how the project is to be managed</a:t>
            </a:r>
          </a:p>
          <a:p>
            <a:endParaRPr lang="en-US" dirty="0"/>
          </a:p>
        </p:txBody>
      </p:sp>
    </p:spTree>
    <p:extLst>
      <p:ext uri="{BB962C8B-B14F-4D97-AF65-F5344CB8AC3E}">
        <p14:creationId xmlns:p14="http://schemas.microsoft.com/office/powerpoint/2010/main" val="719537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058150" cy="914400"/>
          </a:xfrm>
        </p:spPr>
        <p:txBody>
          <a:bodyPr/>
          <a:lstStyle/>
          <a:p>
            <a:r>
              <a:rPr lang="en-US" dirty="0"/>
              <a:t>ii.	Feasibility study </a:t>
            </a:r>
          </a:p>
        </p:txBody>
      </p:sp>
      <p:sp>
        <p:nvSpPr>
          <p:cNvPr id="3" name="Content Placeholder 2"/>
          <p:cNvSpPr>
            <a:spLocks noGrp="1"/>
          </p:cNvSpPr>
          <p:nvPr>
            <p:ph idx="1"/>
          </p:nvPr>
        </p:nvSpPr>
        <p:spPr>
          <a:xfrm>
            <a:off x="609600" y="1447800"/>
            <a:ext cx="7886700" cy="4351338"/>
          </a:xfrm>
        </p:spPr>
        <p:txBody>
          <a:bodyPr/>
          <a:lstStyle/>
          <a:p>
            <a:pPr>
              <a:lnSpc>
                <a:spcPct val="150000"/>
              </a:lnSpc>
            </a:pPr>
            <a:r>
              <a:rPr lang="en-US" dirty="0"/>
              <a:t>The important facets covered in project feasibility analysis </a:t>
            </a:r>
            <a:endParaRPr lang="en-US" dirty="0" smtClean="0"/>
          </a:p>
          <a:p>
            <a:pPr lvl="1">
              <a:lnSpc>
                <a:spcPct val="150000"/>
              </a:lnSpc>
              <a:buFont typeface="Wingdings" pitchFamily="2" charset="2"/>
              <a:buChar char="v"/>
            </a:pPr>
            <a:r>
              <a:rPr lang="en-IN" sz="2800" dirty="0">
                <a:effectLst/>
              </a:rPr>
              <a:t>Market analysis</a:t>
            </a:r>
            <a:endParaRPr lang="en-US" sz="2800" dirty="0">
              <a:effectLst/>
            </a:endParaRPr>
          </a:p>
          <a:p>
            <a:pPr lvl="1">
              <a:lnSpc>
                <a:spcPct val="150000"/>
              </a:lnSpc>
              <a:buFont typeface="Wingdings" pitchFamily="2" charset="2"/>
              <a:buChar char="v"/>
            </a:pPr>
            <a:r>
              <a:rPr lang="en-IN" sz="2800" dirty="0">
                <a:effectLst/>
              </a:rPr>
              <a:t>Technical analysis</a:t>
            </a:r>
            <a:endParaRPr lang="en-US" sz="2800" dirty="0">
              <a:effectLst/>
            </a:endParaRPr>
          </a:p>
          <a:p>
            <a:pPr lvl="1">
              <a:lnSpc>
                <a:spcPct val="150000"/>
              </a:lnSpc>
              <a:buFont typeface="Wingdings" pitchFamily="2" charset="2"/>
              <a:buChar char="v"/>
            </a:pPr>
            <a:r>
              <a:rPr lang="en-IN" sz="2800" dirty="0">
                <a:effectLst/>
              </a:rPr>
              <a:t>Financial analysis</a:t>
            </a:r>
            <a:endParaRPr lang="en-US" sz="2800" dirty="0">
              <a:effectLst/>
            </a:endParaRPr>
          </a:p>
          <a:p>
            <a:pPr lvl="1">
              <a:lnSpc>
                <a:spcPct val="150000"/>
              </a:lnSpc>
              <a:buFont typeface="Wingdings" pitchFamily="2" charset="2"/>
              <a:buChar char="v"/>
            </a:pPr>
            <a:r>
              <a:rPr lang="en-IN" sz="2800" dirty="0">
                <a:effectLst/>
              </a:rPr>
              <a:t>Economic analysis </a:t>
            </a:r>
            <a:endParaRPr lang="en-US" sz="2800" dirty="0">
              <a:effectLst/>
            </a:endParaRPr>
          </a:p>
          <a:p>
            <a:pPr lvl="1">
              <a:lnSpc>
                <a:spcPct val="150000"/>
              </a:lnSpc>
              <a:buFont typeface="Wingdings" pitchFamily="2" charset="2"/>
              <a:buChar char="v"/>
            </a:pPr>
            <a:r>
              <a:rPr lang="en-IN" sz="2800" dirty="0">
                <a:effectLst/>
              </a:rPr>
              <a:t>Ecological analysis</a:t>
            </a:r>
            <a:endParaRPr lang="en-US" sz="2800" dirty="0">
              <a:effectLst/>
            </a:endParaRPr>
          </a:p>
          <a:p>
            <a:endParaRPr lang="en-US" dirty="0"/>
          </a:p>
        </p:txBody>
      </p:sp>
    </p:spTree>
    <p:extLst>
      <p:ext uri="{BB962C8B-B14F-4D97-AF65-F5344CB8AC3E}">
        <p14:creationId xmlns:p14="http://schemas.microsoft.com/office/powerpoint/2010/main" val="2494704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15400" cy="6400800"/>
          </a:xfrm>
        </p:spPr>
        <p:txBody>
          <a:bodyPr>
            <a:normAutofit fontScale="92500" lnSpcReduction="10000"/>
          </a:bodyPr>
          <a:lstStyle/>
          <a:p>
            <a:pPr lvl="0">
              <a:lnSpc>
                <a:spcPct val="150000"/>
              </a:lnSpc>
            </a:pPr>
            <a:r>
              <a:rPr lang="en-IN" sz="2800" dirty="0">
                <a:effectLst/>
              </a:rPr>
              <a:t>Market </a:t>
            </a:r>
            <a:r>
              <a:rPr lang="en-IN" sz="2800" dirty="0" smtClean="0">
                <a:effectLst/>
              </a:rPr>
              <a:t>Analysis</a:t>
            </a:r>
            <a:r>
              <a:rPr lang="en-US" sz="2800" dirty="0" smtClean="0">
                <a:effectLst/>
              </a:rPr>
              <a:t>: </a:t>
            </a:r>
            <a:r>
              <a:rPr lang="en-IN" sz="2800" dirty="0" smtClean="0">
                <a:effectLst/>
              </a:rPr>
              <a:t>concerned </a:t>
            </a:r>
            <a:r>
              <a:rPr lang="en-IN" sz="2800" dirty="0">
                <a:effectLst/>
              </a:rPr>
              <a:t>primarily with aggregate demand and market share. </a:t>
            </a:r>
            <a:endParaRPr lang="en-US" sz="2800" dirty="0">
              <a:effectLst/>
            </a:endParaRPr>
          </a:p>
          <a:p>
            <a:pPr lvl="0">
              <a:lnSpc>
                <a:spcPct val="150000"/>
              </a:lnSpc>
            </a:pPr>
            <a:r>
              <a:rPr lang="en-IN" sz="2800" dirty="0">
                <a:effectLst/>
              </a:rPr>
              <a:t>Technical Analysis: </a:t>
            </a:r>
            <a:r>
              <a:rPr lang="en-IN" sz="2800" dirty="0" smtClean="0">
                <a:effectLst/>
              </a:rPr>
              <a:t>determine </a:t>
            </a:r>
            <a:r>
              <a:rPr lang="en-IN" sz="2800" dirty="0">
                <a:effectLst/>
              </a:rPr>
              <a:t>whether the prerequisites for the successful commissioning of the project have been considered and reasonably good choices have been made with respect to location, size, process, and so on. </a:t>
            </a:r>
            <a:endParaRPr lang="en-US" sz="2800" dirty="0">
              <a:effectLst/>
            </a:endParaRPr>
          </a:p>
          <a:p>
            <a:pPr>
              <a:lnSpc>
                <a:spcPct val="150000"/>
              </a:lnSpc>
            </a:pPr>
            <a:r>
              <a:rPr lang="en-IN" sz="2800" dirty="0">
                <a:effectLst/>
              </a:rPr>
              <a:t>Financial </a:t>
            </a:r>
            <a:r>
              <a:rPr lang="en-IN" sz="2800" dirty="0" smtClean="0">
                <a:effectLst/>
              </a:rPr>
              <a:t>Analysis</a:t>
            </a:r>
            <a:r>
              <a:rPr lang="en-US" sz="2800" dirty="0" smtClean="0">
                <a:effectLst/>
              </a:rPr>
              <a:t>: </a:t>
            </a:r>
            <a:r>
              <a:rPr lang="en-IN" sz="2800" dirty="0" smtClean="0">
                <a:effectLst/>
              </a:rPr>
              <a:t>ascertains proposed </a:t>
            </a:r>
            <a:r>
              <a:rPr lang="en-IN" sz="2800" dirty="0">
                <a:effectLst/>
              </a:rPr>
              <a:t>project will be financially </a:t>
            </a:r>
            <a:r>
              <a:rPr lang="en-IN" sz="2800" dirty="0" smtClean="0">
                <a:effectLst/>
              </a:rPr>
              <a:t>viable(</a:t>
            </a:r>
            <a:r>
              <a:rPr lang="en-IN" sz="2800" dirty="0">
                <a:effectLst/>
              </a:rPr>
              <a:t>profitability or rate of return (ROR), cash flow, and pay-back of </a:t>
            </a:r>
            <a:r>
              <a:rPr lang="en-IN" sz="2800" dirty="0" smtClean="0">
                <a:effectLst/>
              </a:rPr>
              <a:t>investment): able </a:t>
            </a:r>
            <a:r>
              <a:rPr lang="en-IN" sz="2800" dirty="0">
                <a:effectLst/>
              </a:rPr>
              <a:t>to meet the burden of servicing debt and </a:t>
            </a:r>
            <a:r>
              <a:rPr lang="en-IN" sz="2800" dirty="0" smtClean="0">
                <a:effectLst/>
              </a:rPr>
              <a:t>satisfy </a:t>
            </a:r>
            <a:r>
              <a:rPr lang="en-IN" sz="2800" dirty="0">
                <a:effectLst/>
              </a:rPr>
              <a:t>the return expectations of those who provide the capital.</a:t>
            </a:r>
            <a:endParaRPr lang="en-US" sz="2800" dirty="0">
              <a:effectLst/>
            </a:endParaRPr>
          </a:p>
          <a:p>
            <a:pPr>
              <a:lnSpc>
                <a:spcPct val="150000"/>
              </a:lnSpc>
            </a:pPr>
            <a:endParaRPr lang="en-US" sz="2800" dirty="0"/>
          </a:p>
        </p:txBody>
      </p:sp>
    </p:spTree>
    <p:extLst>
      <p:ext uri="{BB962C8B-B14F-4D97-AF65-F5344CB8AC3E}">
        <p14:creationId xmlns:p14="http://schemas.microsoft.com/office/powerpoint/2010/main" val="735635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705600"/>
          </a:xfrm>
        </p:spPr>
        <p:txBody>
          <a:bodyPr/>
          <a:lstStyle/>
          <a:p>
            <a:pPr marL="0" lvl="1" indent="0" algn="just">
              <a:buNone/>
            </a:pPr>
            <a:r>
              <a:rPr lang="en-US" sz="2400" dirty="0" smtClean="0"/>
              <a:t>1.1</a:t>
            </a:r>
            <a:r>
              <a:rPr lang="en-US" sz="2500" dirty="0" smtClean="0"/>
              <a:t>.</a:t>
            </a:r>
            <a:r>
              <a:rPr lang="en-US" sz="2500" b="1" dirty="0" smtClean="0"/>
              <a:t>  </a:t>
            </a:r>
            <a:r>
              <a:rPr lang="en-US" sz="2500" dirty="0" smtClean="0"/>
              <a:t>Introduction:</a:t>
            </a:r>
            <a:r>
              <a:rPr lang="am-ET" sz="2500" b="1" dirty="0" smtClean="0"/>
              <a:t> </a:t>
            </a:r>
            <a:r>
              <a:rPr lang="am-ET" sz="2500" dirty="0">
                <a:effectLst/>
              </a:rPr>
              <a:t>construction </a:t>
            </a:r>
            <a:r>
              <a:rPr lang="am-ET" sz="2500" dirty="0" smtClean="0">
                <a:effectLst/>
              </a:rPr>
              <a:t>project</a:t>
            </a:r>
            <a:r>
              <a:rPr lang="en-US" sz="2500" dirty="0" smtClean="0">
                <a:effectLst/>
              </a:rPr>
              <a:t> &amp; </a:t>
            </a:r>
            <a:r>
              <a:rPr lang="en-US" sz="2500" dirty="0">
                <a:effectLst/>
              </a:rPr>
              <a:t>strategic management</a:t>
            </a:r>
          </a:p>
          <a:p>
            <a:pPr marL="0" lvl="0" indent="0" algn="just">
              <a:buNone/>
            </a:pPr>
            <a:r>
              <a:rPr lang="en-US" sz="2500" dirty="0" smtClean="0"/>
              <a:t>1.2. Construction Project </a:t>
            </a:r>
            <a:r>
              <a:rPr lang="en-US" sz="2500" dirty="0"/>
              <a:t>Planning </a:t>
            </a:r>
            <a:r>
              <a:rPr lang="en-US" sz="2500" dirty="0" smtClean="0"/>
              <a:t>Processes </a:t>
            </a:r>
          </a:p>
          <a:p>
            <a:pPr algn="just">
              <a:buFont typeface="Wingdings" pitchFamily="2" charset="2"/>
              <a:buChar char="ü"/>
            </a:pPr>
            <a:r>
              <a:rPr lang="en-US" sz="2500" dirty="0" smtClean="0"/>
              <a:t>1.2.1. </a:t>
            </a:r>
            <a:r>
              <a:rPr lang="en-US" sz="2500" dirty="0"/>
              <a:t>Project </a:t>
            </a:r>
            <a:r>
              <a:rPr lang="en-US" sz="2500" dirty="0" smtClean="0"/>
              <a:t>planning </a:t>
            </a:r>
            <a:r>
              <a:rPr lang="en-US" sz="2500" dirty="0"/>
              <a:t>at the </a:t>
            </a:r>
            <a:r>
              <a:rPr lang="en-US" sz="2500" dirty="0" smtClean="0"/>
              <a:t>initiation phase</a:t>
            </a:r>
            <a:r>
              <a:rPr lang="en-US" sz="2500" dirty="0" smtClean="0">
                <a:effectLst/>
              </a:rPr>
              <a:t>( project brief &amp; charter</a:t>
            </a:r>
            <a:r>
              <a:rPr lang="en-US" sz="2500" dirty="0">
                <a:effectLst/>
              </a:rPr>
              <a:t>, Feasibility study &amp; Project proposal and Execution </a:t>
            </a:r>
            <a:r>
              <a:rPr lang="en-US" sz="2500" dirty="0" smtClean="0">
                <a:effectLst/>
              </a:rPr>
              <a:t>strategy) </a:t>
            </a:r>
            <a:endParaRPr lang="en-US" sz="2500" dirty="0">
              <a:effectLst/>
            </a:endParaRPr>
          </a:p>
          <a:p>
            <a:pPr lvl="0" algn="just">
              <a:buFont typeface="Wingdings" pitchFamily="2" charset="2"/>
              <a:buChar char="ü"/>
            </a:pPr>
            <a:r>
              <a:rPr lang="en-US" sz="2500" dirty="0" smtClean="0"/>
              <a:t>1.2.2. Project </a:t>
            </a:r>
            <a:r>
              <a:rPr lang="en-US" sz="2500" dirty="0"/>
              <a:t>planning at the design </a:t>
            </a:r>
            <a:r>
              <a:rPr lang="en-US" sz="2500" dirty="0" smtClean="0"/>
              <a:t>phase(</a:t>
            </a:r>
            <a:r>
              <a:rPr lang="en-US" sz="2500" dirty="0">
                <a:effectLst/>
              </a:rPr>
              <a:t>Approval to go ahead with design and development </a:t>
            </a:r>
            <a:r>
              <a:rPr lang="en-US" sz="2500" dirty="0" smtClean="0">
                <a:effectLst/>
              </a:rPr>
              <a:t>Design </a:t>
            </a:r>
            <a:r>
              <a:rPr lang="en-US" sz="2500" dirty="0">
                <a:effectLst/>
              </a:rPr>
              <a:t>product, develop detailed program: WBS, CPM, </a:t>
            </a:r>
            <a:r>
              <a:rPr lang="en-US" sz="2500" dirty="0" smtClean="0">
                <a:effectLst/>
              </a:rPr>
              <a:t>budget Baseline </a:t>
            </a:r>
            <a:r>
              <a:rPr lang="en-US" sz="2500" dirty="0">
                <a:effectLst/>
              </a:rPr>
              <a:t>plan, design drawings and </a:t>
            </a:r>
            <a:r>
              <a:rPr lang="en-US" sz="2500" dirty="0" smtClean="0">
                <a:effectLst/>
              </a:rPr>
              <a:t>specifications)</a:t>
            </a:r>
            <a:endParaRPr lang="en-US" sz="2500" b="1" dirty="0"/>
          </a:p>
          <a:p>
            <a:pPr lvl="0" algn="just">
              <a:buFont typeface="Wingdings" pitchFamily="2" charset="2"/>
              <a:buChar char="ü"/>
            </a:pPr>
            <a:r>
              <a:rPr lang="en-US" sz="2500" dirty="0" smtClean="0"/>
              <a:t>1.2.3. Project </a:t>
            </a:r>
            <a:r>
              <a:rPr lang="en-US" sz="2500" dirty="0"/>
              <a:t>planning at the executing/implementation </a:t>
            </a:r>
            <a:r>
              <a:rPr lang="en-US" sz="2500" dirty="0" smtClean="0"/>
              <a:t>phase </a:t>
            </a:r>
            <a:r>
              <a:rPr lang="en-US" sz="2500" b="1" dirty="0" smtClean="0"/>
              <a:t>(</a:t>
            </a:r>
            <a:r>
              <a:rPr lang="en-US" sz="2500" dirty="0">
                <a:effectLst/>
              </a:rPr>
              <a:t>Approval to implement </a:t>
            </a:r>
            <a:r>
              <a:rPr lang="en-US" sz="2500" dirty="0" smtClean="0">
                <a:effectLst/>
              </a:rPr>
              <a:t>project, Solicit </a:t>
            </a:r>
            <a:r>
              <a:rPr lang="en-US" sz="2500" dirty="0">
                <a:effectLst/>
              </a:rPr>
              <a:t>tender and award contracts, administer contracts, make the product/solve </a:t>
            </a:r>
            <a:r>
              <a:rPr lang="en-US" sz="2500" dirty="0" smtClean="0">
                <a:effectLst/>
              </a:rPr>
              <a:t>problem, Completed </a:t>
            </a:r>
            <a:r>
              <a:rPr lang="en-US" sz="2500" dirty="0">
                <a:effectLst/>
              </a:rPr>
              <a:t>project </a:t>
            </a:r>
            <a:r>
              <a:rPr lang="en-US" sz="2500" dirty="0" smtClean="0">
                <a:effectLst/>
              </a:rPr>
              <a:t>output)</a:t>
            </a:r>
            <a:endParaRPr lang="en-US" sz="2500" b="1" dirty="0"/>
          </a:p>
          <a:p>
            <a:pPr lvl="0" algn="just">
              <a:buFont typeface="Wingdings" pitchFamily="2" charset="2"/>
              <a:buChar char="ü"/>
            </a:pPr>
            <a:r>
              <a:rPr lang="en-US" sz="2500" dirty="0" smtClean="0"/>
              <a:t>1.2.4. Project </a:t>
            </a:r>
            <a:r>
              <a:rPr lang="en-US" sz="2500" dirty="0"/>
              <a:t>planning at the commission </a:t>
            </a:r>
            <a:r>
              <a:rPr lang="en-US" sz="2500" dirty="0" smtClean="0"/>
              <a:t>phase </a:t>
            </a:r>
            <a:r>
              <a:rPr lang="en-US" sz="2500" b="1" dirty="0" smtClean="0"/>
              <a:t>(</a:t>
            </a:r>
            <a:r>
              <a:rPr lang="en-US" sz="2500" dirty="0">
                <a:effectLst/>
              </a:rPr>
              <a:t>Commissioning plan, notification of </a:t>
            </a:r>
            <a:r>
              <a:rPr lang="en-US" sz="2500" dirty="0" smtClean="0">
                <a:effectLst/>
              </a:rPr>
              <a:t>completion,  Start-up </a:t>
            </a:r>
            <a:r>
              <a:rPr lang="en-US" sz="2500" dirty="0">
                <a:effectLst/>
              </a:rPr>
              <a:t>and test the product, Produce as built drawings, compile knowledge </a:t>
            </a:r>
            <a:r>
              <a:rPr lang="en-US" sz="2500" dirty="0" smtClean="0">
                <a:effectLst/>
              </a:rPr>
              <a:t>learnt, Project </a:t>
            </a:r>
            <a:r>
              <a:rPr lang="en-US" sz="2500" dirty="0">
                <a:effectLst/>
              </a:rPr>
              <a:t>closeout </a:t>
            </a:r>
            <a:r>
              <a:rPr lang="en-US" sz="2500" dirty="0" smtClean="0">
                <a:effectLst/>
              </a:rPr>
              <a:t>report</a:t>
            </a:r>
            <a:r>
              <a:rPr lang="en-US" sz="2500" b="1" dirty="0" smtClean="0"/>
              <a:t>)</a:t>
            </a:r>
            <a:endParaRPr lang="en-US" sz="2500" b="1" dirty="0"/>
          </a:p>
        </p:txBody>
      </p:sp>
    </p:spTree>
    <p:extLst>
      <p:ext uri="{BB962C8B-B14F-4D97-AF65-F5344CB8AC3E}">
        <p14:creationId xmlns:p14="http://schemas.microsoft.com/office/powerpoint/2010/main" val="42502164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001000" cy="6096000"/>
          </a:xfrm>
        </p:spPr>
        <p:txBody>
          <a:bodyPr/>
          <a:lstStyle/>
          <a:p>
            <a:pPr lvl="0">
              <a:lnSpc>
                <a:spcPct val="150000"/>
              </a:lnSpc>
            </a:pPr>
            <a:r>
              <a:rPr lang="en-IN" sz="2800" dirty="0">
                <a:effectLst/>
              </a:rPr>
              <a:t>Net present value of cash flow (NPV),</a:t>
            </a:r>
            <a:endParaRPr lang="en-US" sz="2800" dirty="0">
              <a:effectLst/>
            </a:endParaRPr>
          </a:p>
          <a:p>
            <a:pPr lvl="0">
              <a:lnSpc>
                <a:spcPct val="150000"/>
              </a:lnSpc>
            </a:pPr>
            <a:r>
              <a:rPr lang="en-IN" sz="2800" dirty="0">
                <a:effectLst/>
              </a:rPr>
              <a:t>Internal rate of return (ROR),</a:t>
            </a:r>
            <a:endParaRPr lang="en-US" sz="2800" dirty="0">
              <a:effectLst/>
            </a:endParaRPr>
          </a:p>
          <a:p>
            <a:pPr lvl="0">
              <a:lnSpc>
                <a:spcPct val="150000"/>
              </a:lnSpc>
            </a:pPr>
            <a:r>
              <a:rPr lang="en-IN" sz="2800" dirty="0">
                <a:effectLst/>
              </a:rPr>
              <a:t>Pay-back period (PBP),</a:t>
            </a:r>
            <a:endParaRPr lang="en-US" sz="2800" dirty="0">
              <a:effectLst/>
            </a:endParaRPr>
          </a:p>
          <a:p>
            <a:pPr lvl="0">
              <a:lnSpc>
                <a:spcPct val="150000"/>
              </a:lnSpc>
            </a:pPr>
            <a:r>
              <a:rPr lang="en-IN" sz="2800" dirty="0">
                <a:effectLst/>
              </a:rPr>
              <a:t>Simple rate of return (SRR),</a:t>
            </a:r>
            <a:endParaRPr lang="en-US" sz="2800" dirty="0">
              <a:effectLst/>
            </a:endParaRPr>
          </a:p>
          <a:p>
            <a:pPr lvl="0">
              <a:lnSpc>
                <a:spcPct val="150000"/>
              </a:lnSpc>
            </a:pPr>
            <a:r>
              <a:rPr lang="en-IN" sz="2800" dirty="0">
                <a:effectLst/>
              </a:rPr>
              <a:t>Break-even point (BEP), and</a:t>
            </a:r>
            <a:endParaRPr lang="en-US" sz="2800" dirty="0">
              <a:effectLst/>
            </a:endParaRPr>
          </a:p>
          <a:p>
            <a:pPr lvl="0">
              <a:lnSpc>
                <a:spcPct val="150000"/>
              </a:lnSpc>
            </a:pPr>
            <a:r>
              <a:rPr lang="en-IN" sz="2800" dirty="0">
                <a:effectLst/>
              </a:rPr>
              <a:t>Sensitivity analysis (SA).</a:t>
            </a:r>
            <a:endParaRPr lang="en-US" sz="2800" dirty="0">
              <a:effectLst/>
            </a:endParaRPr>
          </a:p>
          <a:p>
            <a:endParaRPr lang="en-US" dirty="0"/>
          </a:p>
        </p:txBody>
      </p:sp>
    </p:spTree>
    <p:extLst>
      <p:ext uri="{BB962C8B-B14F-4D97-AF65-F5344CB8AC3E}">
        <p14:creationId xmlns:p14="http://schemas.microsoft.com/office/powerpoint/2010/main" val="18773078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5943600"/>
          </a:xfrm>
        </p:spPr>
        <p:txBody>
          <a:bodyPr>
            <a:noAutofit/>
          </a:bodyPr>
          <a:lstStyle/>
          <a:p>
            <a:pPr>
              <a:lnSpc>
                <a:spcPct val="150000"/>
              </a:lnSpc>
            </a:pPr>
            <a:r>
              <a:rPr lang="en-US" sz="2800" dirty="0">
                <a:effectLst/>
              </a:rPr>
              <a:t>Economic Analysis</a:t>
            </a:r>
            <a:r>
              <a:rPr lang="en-US" sz="2800" dirty="0"/>
              <a:t>: refers to cost benefit analysis which may often be different from its monetary costs and benefits.</a:t>
            </a:r>
          </a:p>
          <a:p>
            <a:pPr>
              <a:lnSpc>
                <a:spcPct val="150000"/>
              </a:lnSpc>
            </a:pPr>
            <a:r>
              <a:rPr lang="en-US" sz="2800" dirty="0"/>
              <a:t>Ecological Analysis: It is particularly required for major projects which have significant ecological implications like power plants and irrigation schemes, and environmental-polluting industries.</a:t>
            </a:r>
          </a:p>
          <a:p>
            <a:pPr>
              <a:lnSpc>
                <a:spcPct val="150000"/>
              </a:lnSpc>
            </a:pPr>
            <a:endParaRPr lang="en-US" sz="2800" dirty="0"/>
          </a:p>
        </p:txBody>
      </p:sp>
    </p:spTree>
    <p:extLst>
      <p:ext uri="{BB962C8B-B14F-4D97-AF65-F5344CB8AC3E}">
        <p14:creationId xmlns:p14="http://schemas.microsoft.com/office/powerpoint/2010/main" val="10600196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rmAutofit/>
          </a:bodyPr>
          <a:lstStyle/>
          <a:p>
            <a:pPr algn="just"/>
            <a:r>
              <a:rPr lang="en-US" sz="3600" dirty="0"/>
              <a:t>iii</a:t>
            </a:r>
            <a:r>
              <a:rPr lang="en-US" sz="3600" dirty="0" smtClean="0"/>
              <a:t>. Project </a:t>
            </a:r>
            <a:r>
              <a:rPr lang="en-US" sz="3600" dirty="0"/>
              <a:t>proposal and Execution strategy </a:t>
            </a:r>
          </a:p>
        </p:txBody>
      </p:sp>
      <p:sp>
        <p:nvSpPr>
          <p:cNvPr id="3" name="Content Placeholder 2"/>
          <p:cNvSpPr>
            <a:spLocks noGrp="1"/>
          </p:cNvSpPr>
          <p:nvPr>
            <p:ph idx="1"/>
          </p:nvPr>
        </p:nvSpPr>
        <p:spPr>
          <a:xfrm>
            <a:off x="228600" y="1066800"/>
            <a:ext cx="8686800" cy="5562600"/>
          </a:xfrm>
        </p:spPr>
        <p:txBody>
          <a:bodyPr>
            <a:normAutofit fontScale="92500" lnSpcReduction="10000"/>
          </a:bodyPr>
          <a:lstStyle/>
          <a:p>
            <a:pPr algn="just">
              <a:lnSpc>
                <a:spcPct val="150000"/>
              </a:lnSpc>
            </a:pPr>
            <a:r>
              <a:rPr lang="en-IN" sz="3000" dirty="0">
                <a:effectLst/>
              </a:rPr>
              <a:t>Information generally contained </a:t>
            </a:r>
            <a:r>
              <a:rPr lang="en-IN" sz="3000" dirty="0" smtClean="0">
                <a:effectLst/>
              </a:rPr>
              <a:t>are </a:t>
            </a:r>
            <a:r>
              <a:rPr lang="en-IN" sz="3000" dirty="0">
                <a:effectLst/>
              </a:rPr>
              <a:t>as follows:</a:t>
            </a:r>
            <a:endParaRPr lang="en-US" sz="3000" dirty="0">
              <a:effectLst/>
            </a:endParaRPr>
          </a:p>
          <a:p>
            <a:pPr lvl="1" algn="just">
              <a:lnSpc>
                <a:spcPct val="150000"/>
              </a:lnSpc>
              <a:buFont typeface="Wingdings" pitchFamily="2" charset="2"/>
              <a:buChar char="ü"/>
            </a:pPr>
            <a:r>
              <a:rPr lang="en-IN" sz="2800" dirty="0">
                <a:effectLst/>
              </a:rPr>
              <a:t>Project background and description,</a:t>
            </a:r>
            <a:endParaRPr lang="en-US" sz="2800" dirty="0">
              <a:effectLst/>
            </a:endParaRPr>
          </a:p>
          <a:p>
            <a:pPr lvl="1" algn="just">
              <a:lnSpc>
                <a:spcPct val="150000"/>
              </a:lnSpc>
              <a:buFont typeface="Wingdings" pitchFamily="2" charset="2"/>
              <a:buChar char="ü"/>
            </a:pPr>
            <a:r>
              <a:rPr lang="en-IN" sz="2800" dirty="0">
                <a:effectLst/>
              </a:rPr>
              <a:t>Market and plant capacity,</a:t>
            </a:r>
            <a:endParaRPr lang="en-US" sz="2800" dirty="0">
              <a:effectLst/>
            </a:endParaRPr>
          </a:p>
          <a:p>
            <a:pPr lvl="1" algn="just">
              <a:lnSpc>
                <a:spcPct val="150000"/>
              </a:lnSpc>
              <a:buFont typeface="Wingdings" pitchFamily="2" charset="2"/>
              <a:buChar char="ü"/>
            </a:pPr>
            <a:r>
              <a:rPr lang="en-IN" sz="2800" dirty="0">
                <a:effectLst/>
              </a:rPr>
              <a:t>Materials and input,</a:t>
            </a:r>
            <a:endParaRPr lang="en-US" sz="2800" dirty="0">
              <a:effectLst/>
            </a:endParaRPr>
          </a:p>
          <a:p>
            <a:pPr lvl="1" algn="just">
              <a:lnSpc>
                <a:spcPct val="150000"/>
              </a:lnSpc>
              <a:buFont typeface="Wingdings" pitchFamily="2" charset="2"/>
              <a:buChar char="ü"/>
            </a:pPr>
            <a:r>
              <a:rPr lang="en-IN" sz="2800" dirty="0">
                <a:effectLst/>
              </a:rPr>
              <a:t>Location and sites,</a:t>
            </a:r>
            <a:endParaRPr lang="en-US" sz="2800" dirty="0">
              <a:effectLst/>
            </a:endParaRPr>
          </a:p>
          <a:p>
            <a:pPr lvl="1" algn="just">
              <a:lnSpc>
                <a:spcPct val="150000"/>
              </a:lnSpc>
              <a:buFont typeface="Wingdings" pitchFamily="2" charset="2"/>
              <a:buChar char="ü"/>
            </a:pPr>
            <a:r>
              <a:rPr lang="en-IN" sz="2800" dirty="0">
                <a:effectLst/>
              </a:rPr>
              <a:t>Project engineering and investment cost,</a:t>
            </a:r>
            <a:endParaRPr lang="en-US" sz="2800" dirty="0">
              <a:effectLst/>
            </a:endParaRPr>
          </a:p>
          <a:p>
            <a:pPr lvl="1" algn="just">
              <a:lnSpc>
                <a:spcPct val="150000"/>
              </a:lnSpc>
              <a:buFont typeface="Wingdings" pitchFamily="2" charset="2"/>
              <a:buChar char="ü"/>
            </a:pPr>
            <a:r>
              <a:rPr lang="en-IN" sz="2800" dirty="0">
                <a:effectLst/>
              </a:rPr>
              <a:t>Plant organization and overhead </a:t>
            </a:r>
            <a:r>
              <a:rPr lang="en-IN" sz="2800" dirty="0" smtClean="0">
                <a:effectLst/>
              </a:rPr>
              <a:t>cost,</a:t>
            </a:r>
            <a:r>
              <a:rPr lang="en-US" sz="2800" dirty="0">
                <a:effectLst/>
              </a:rPr>
              <a:t> </a:t>
            </a:r>
            <a:r>
              <a:rPr lang="en-IN" sz="2800" dirty="0" smtClean="0">
                <a:effectLst/>
              </a:rPr>
              <a:t>Manpower</a:t>
            </a:r>
            <a:r>
              <a:rPr lang="en-IN" sz="2800" dirty="0">
                <a:effectLst/>
              </a:rPr>
              <a:t>,</a:t>
            </a:r>
            <a:endParaRPr lang="en-US" sz="2800" dirty="0">
              <a:effectLst/>
            </a:endParaRPr>
          </a:p>
          <a:p>
            <a:pPr lvl="1" algn="just">
              <a:lnSpc>
                <a:spcPct val="150000"/>
              </a:lnSpc>
              <a:buFont typeface="Wingdings" pitchFamily="2" charset="2"/>
              <a:buChar char="ü"/>
            </a:pPr>
            <a:r>
              <a:rPr lang="en-IN" sz="2800" dirty="0">
                <a:effectLst/>
              </a:rPr>
              <a:t>Implementation schedule, </a:t>
            </a:r>
            <a:r>
              <a:rPr lang="en-IN" sz="2800" dirty="0" smtClean="0">
                <a:effectLst/>
              </a:rPr>
              <a:t>and</a:t>
            </a:r>
            <a:r>
              <a:rPr lang="en-US" sz="2800" dirty="0">
                <a:effectLst/>
              </a:rPr>
              <a:t> </a:t>
            </a:r>
            <a:r>
              <a:rPr lang="en-IN" sz="2800" dirty="0" smtClean="0">
                <a:effectLst/>
              </a:rPr>
              <a:t>Financial </a:t>
            </a:r>
            <a:r>
              <a:rPr lang="en-IN" sz="2800" dirty="0">
                <a:effectLst/>
              </a:rPr>
              <a:t>and economic evaluation.</a:t>
            </a:r>
            <a:endParaRPr lang="en-US" sz="2800" dirty="0">
              <a:effectLst/>
            </a:endParaRPr>
          </a:p>
          <a:p>
            <a:pPr algn="just">
              <a:lnSpc>
                <a:spcPct val="150000"/>
              </a:lnSpc>
            </a:pPr>
            <a:endParaRPr lang="en-US" dirty="0"/>
          </a:p>
        </p:txBody>
      </p:sp>
    </p:spTree>
    <p:extLst>
      <p:ext uri="{BB962C8B-B14F-4D97-AF65-F5344CB8AC3E}">
        <p14:creationId xmlns:p14="http://schemas.microsoft.com/office/powerpoint/2010/main" val="3043703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686800" cy="1143000"/>
          </a:xfrm>
        </p:spPr>
        <p:txBody>
          <a:bodyPr/>
          <a:lstStyle/>
          <a:p>
            <a:r>
              <a:rPr lang="en-US" sz="2800" dirty="0"/>
              <a:t>PROJECT PLANNING AT THE DESIGN PHASE</a:t>
            </a:r>
          </a:p>
        </p:txBody>
      </p:sp>
      <p:sp>
        <p:nvSpPr>
          <p:cNvPr id="3" name="Content Placeholder 2"/>
          <p:cNvSpPr>
            <a:spLocks noGrp="1"/>
          </p:cNvSpPr>
          <p:nvPr>
            <p:ph idx="1"/>
          </p:nvPr>
        </p:nvSpPr>
        <p:spPr>
          <a:xfrm>
            <a:off x="304800" y="1371600"/>
            <a:ext cx="8610600" cy="5257800"/>
          </a:xfrm>
        </p:spPr>
        <p:txBody>
          <a:bodyPr>
            <a:normAutofit/>
          </a:bodyPr>
          <a:lstStyle/>
          <a:p>
            <a:pPr lvl="0" algn="just">
              <a:lnSpc>
                <a:spcPct val="150000"/>
              </a:lnSpc>
              <a:buFont typeface="Wingdings" pitchFamily="2" charset="2"/>
              <a:buChar char="ü"/>
            </a:pPr>
            <a:r>
              <a:rPr lang="en-US" sz="2800" dirty="0">
                <a:effectLst/>
              </a:rPr>
              <a:t>Approval to go ahead with design and development </a:t>
            </a:r>
          </a:p>
          <a:p>
            <a:pPr lvl="0" algn="just">
              <a:lnSpc>
                <a:spcPct val="150000"/>
              </a:lnSpc>
              <a:buFont typeface="Wingdings" pitchFamily="2" charset="2"/>
              <a:buChar char="ü"/>
            </a:pPr>
            <a:r>
              <a:rPr lang="en-US" sz="2800" dirty="0">
                <a:effectLst/>
              </a:rPr>
              <a:t>Design product, develop detailed program: WBS, CPM, budget</a:t>
            </a:r>
          </a:p>
          <a:p>
            <a:pPr lvl="0" algn="just">
              <a:lnSpc>
                <a:spcPct val="150000"/>
              </a:lnSpc>
              <a:buFont typeface="Wingdings" pitchFamily="2" charset="2"/>
              <a:buChar char="ü"/>
            </a:pPr>
            <a:r>
              <a:rPr lang="en-US" sz="2800" dirty="0">
                <a:effectLst/>
              </a:rPr>
              <a:t>Baseline plan, design drawings and specifications </a:t>
            </a:r>
          </a:p>
          <a:p>
            <a:pPr algn="just"/>
            <a:endParaRPr lang="en-US" sz="2800" dirty="0"/>
          </a:p>
        </p:txBody>
      </p:sp>
    </p:spTree>
    <p:extLst>
      <p:ext uri="{BB962C8B-B14F-4D97-AF65-F5344CB8AC3E}">
        <p14:creationId xmlns:p14="http://schemas.microsoft.com/office/powerpoint/2010/main" val="32685718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609600"/>
          </a:xfrm>
        </p:spPr>
        <p:txBody>
          <a:bodyPr>
            <a:normAutofit fontScale="90000"/>
          </a:bodyPr>
          <a:lstStyle/>
          <a:p>
            <a:pPr lvl="0"/>
            <a:r>
              <a:rPr lang="en-US" sz="3200" b="1" dirty="0" smtClean="0">
                <a:solidFill>
                  <a:srgbClr val="FFFF00"/>
                </a:solidFill>
              </a:rPr>
              <a:t/>
            </a:r>
            <a:br>
              <a:rPr lang="en-US" sz="3200" b="1" dirty="0" smtClean="0">
                <a:solidFill>
                  <a:srgbClr val="FFFF00"/>
                </a:solidFill>
              </a:rPr>
            </a:br>
            <a:r>
              <a:rPr lang="en-US" sz="3200" b="1" dirty="0" smtClean="0">
                <a:solidFill>
                  <a:srgbClr val="FFFF00"/>
                </a:solidFill>
              </a:rPr>
              <a:t>   </a:t>
            </a:r>
            <a:r>
              <a:rPr lang="en-US" sz="3200" dirty="0" smtClean="0"/>
              <a:t>Approval </a:t>
            </a:r>
            <a:r>
              <a:rPr lang="en-US" sz="3200" dirty="0"/>
              <a:t>to go ahead with design and development </a:t>
            </a:r>
            <a:r>
              <a:rPr lang="en-US" dirty="0"/>
              <a:t/>
            </a:r>
            <a:br>
              <a:rPr lang="en-US" dirty="0"/>
            </a:br>
            <a:endParaRPr lang="en-US" dirty="0"/>
          </a:p>
        </p:txBody>
      </p:sp>
      <p:sp>
        <p:nvSpPr>
          <p:cNvPr id="3" name="Content Placeholder 2"/>
          <p:cNvSpPr>
            <a:spLocks noGrp="1"/>
          </p:cNvSpPr>
          <p:nvPr>
            <p:ph idx="1"/>
          </p:nvPr>
        </p:nvSpPr>
        <p:spPr>
          <a:xfrm>
            <a:off x="228600" y="914400"/>
            <a:ext cx="8839200" cy="5638800"/>
          </a:xfrm>
        </p:spPr>
        <p:txBody>
          <a:bodyPr>
            <a:noAutofit/>
          </a:bodyPr>
          <a:lstStyle/>
          <a:p>
            <a:pPr>
              <a:lnSpc>
                <a:spcPct val="170000"/>
              </a:lnSpc>
            </a:pPr>
            <a:r>
              <a:rPr lang="en-IN" sz="2200" dirty="0">
                <a:effectLst/>
              </a:rPr>
              <a:t>The feasibility report, if found acceptable, is followed up with investment appraisal. The purpose of appraisal is to conduct an objective assessment for investment decision. </a:t>
            </a:r>
            <a:r>
              <a:rPr lang="en-IN" sz="2200" dirty="0" smtClean="0">
                <a:effectLst/>
              </a:rPr>
              <a:t>Appraisal </a:t>
            </a:r>
            <a:r>
              <a:rPr lang="en-IN" sz="2200" dirty="0">
                <a:effectLst/>
              </a:rPr>
              <a:t>of feasibility stage enables a client to:</a:t>
            </a:r>
            <a:endParaRPr lang="en-US" sz="2200" dirty="0">
              <a:effectLst/>
            </a:endParaRPr>
          </a:p>
          <a:p>
            <a:pPr lvl="0">
              <a:lnSpc>
                <a:spcPct val="170000"/>
              </a:lnSpc>
              <a:buFont typeface="Wingdings" pitchFamily="2" charset="2"/>
              <a:buChar char="ü"/>
            </a:pPr>
            <a:r>
              <a:rPr lang="en-IN" sz="2200" dirty="0">
                <a:effectLst/>
              </a:rPr>
              <a:t>decide on the project concept, time and costs;</a:t>
            </a:r>
            <a:endParaRPr lang="en-US" sz="2200" dirty="0">
              <a:effectLst/>
            </a:endParaRPr>
          </a:p>
          <a:p>
            <a:pPr lvl="0">
              <a:lnSpc>
                <a:spcPct val="170000"/>
              </a:lnSpc>
              <a:buFont typeface="Wingdings" pitchFamily="2" charset="2"/>
              <a:buChar char="ü"/>
            </a:pPr>
            <a:r>
              <a:rPr lang="en-IN" sz="2200" dirty="0">
                <a:effectLst/>
              </a:rPr>
              <a:t>outline the approach needed to taking the project;</a:t>
            </a:r>
            <a:endParaRPr lang="en-US" sz="2200" dirty="0">
              <a:effectLst/>
            </a:endParaRPr>
          </a:p>
          <a:p>
            <a:pPr lvl="0">
              <a:lnSpc>
                <a:spcPct val="170000"/>
              </a:lnSpc>
              <a:buFont typeface="Wingdings" pitchFamily="2" charset="2"/>
              <a:buChar char="ü"/>
            </a:pPr>
            <a:r>
              <a:rPr lang="en-IN" sz="2200" dirty="0">
                <a:effectLst/>
              </a:rPr>
              <a:t>appoint key persons like construction project manager or project coordinator, to act as his representatives; </a:t>
            </a:r>
            <a:endParaRPr lang="en-US" sz="2200" dirty="0">
              <a:effectLst/>
            </a:endParaRPr>
          </a:p>
          <a:p>
            <a:pPr lvl="0">
              <a:lnSpc>
                <a:spcPct val="170000"/>
              </a:lnSpc>
              <a:buFont typeface="Wingdings" pitchFamily="2" charset="2"/>
              <a:buChar char="ü"/>
            </a:pPr>
            <a:r>
              <a:rPr lang="en-IN" sz="2200" dirty="0">
                <a:effectLst/>
              </a:rPr>
              <a:t>nominate specialist associated agencies such as the architect, designer and consultants, as per  requirements. </a:t>
            </a:r>
            <a:endParaRPr lang="en-US" sz="2200" dirty="0">
              <a:effectLst/>
            </a:endParaRPr>
          </a:p>
          <a:p>
            <a:pPr>
              <a:lnSpc>
                <a:spcPct val="170000"/>
              </a:lnSpc>
              <a:buFont typeface="Wingdings" pitchFamily="2" charset="2"/>
              <a:buChar char="ü"/>
            </a:pPr>
            <a:endParaRPr lang="en-US" sz="2200" dirty="0"/>
          </a:p>
        </p:txBody>
      </p:sp>
    </p:spTree>
    <p:extLst>
      <p:ext uri="{BB962C8B-B14F-4D97-AF65-F5344CB8AC3E}">
        <p14:creationId xmlns:p14="http://schemas.microsoft.com/office/powerpoint/2010/main" val="4064137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838200"/>
          </a:xfrm>
        </p:spPr>
        <p:txBody>
          <a:bodyPr/>
          <a:lstStyle/>
          <a:p>
            <a:r>
              <a:rPr lang="en-US" sz="3200" dirty="0"/>
              <a:t>ii.	Design product, develop detailed program</a:t>
            </a:r>
          </a:p>
        </p:txBody>
      </p:sp>
      <p:sp>
        <p:nvSpPr>
          <p:cNvPr id="3" name="Content Placeholder 2"/>
          <p:cNvSpPr>
            <a:spLocks noGrp="1"/>
          </p:cNvSpPr>
          <p:nvPr>
            <p:ph idx="1"/>
          </p:nvPr>
        </p:nvSpPr>
        <p:spPr>
          <a:xfrm>
            <a:off x="228600" y="1066800"/>
            <a:ext cx="8686800" cy="5562600"/>
          </a:xfrm>
        </p:spPr>
        <p:txBody>
          <a:bodyPr/>
          <a:lstStyle/>
          <a:p>
            <a:r>
              <a:rPr lang="en-IN" sz="2800" dirty="0" smtClean="0">
                <a:effectLst/>
              </a:rPr>
              <a:t>Planning and design phase covers </a:t>
            </a:r>
            <a:r>
              <a:rPr lang="en-IN" sz="2800" dirty="0">
                <a:effectLst/>
              </a:rPr>
              <a:t>the following:</a:t>
            </a:r>
            <a:endParaRPr lang="en-US" sz="2800" dirty="0">
              <a:effectLst/>
            </a:endParaRPr>
          </a:p>
          <a:p>
            <a:pPr marL="800100" lvl="0">
              <a:buFont typeface="Wingdings" pitchFamily="2" charset="2"/>
              <a:buChar char="ü"/>
            </a:pPr>
            <a:r>
              <a:rPr lang="en-IN" sz="2800" dirty="0">
                <a:effectLst/>
              </a:rPr>
              <a:t>Basic designs and drawings planning,</a:t>
            </a:r>
            <a:endParaRPr lang="en-US" sz="2800" dirty="0">
              <a:effectLst/>
            </a:endParaRPr>
          </a:p>
          <a:p>
            <a:pPr marL="800100" lvl="0">
              <a:buFont typeface="Wingdings" pitchFamily="2" charset="2"/>
              <a:buChar char="ü"/>
            </a:pPr>
            <a:r>
              <a:rPr lang="en-IN" sz="2800" dirty="0">
                <a:effectLst/>
              </a:rPr>
              <a:t>Time planning,</a:t>
            </a:r>
            <a:endParaRPr lang="en-US" sz="2800" dirty="0">
              <a:effectLst/>
            </a:endParaRPr>
          </a:p>
          <a:p>
            <a:pPr marL="800100" lvl="0">
              <a:buFont typeface="Wingdings" pitchFamily="2" charset="2"/>
              <a:buChar char="ü"/>
            </a:pPr>
            <a:r>
              <a:rPr lang="en-IN" sz="2800" dirty="0">
                <a:effectLst/>
              </a:rPr>
              <a:t>Cost planning and budgeting,</a:t>
            </a:r>
            <a:endParaRPr lang="en-US" sz="2800" dirty="0">
              <a:effectLst/>
            </a:endParaRPr>
          </a:p>
          <a:p>
            <a:pPr marL="800100" lvl="0">
              <a:buFont typeface="Wingdings" pitchFamily="2" charset="2"/>
              <a:buChar char="ü"/>
            </a:pPr>
            <a:r>
              <a:rPr lang="en-IN" sz="2800" dirty="0">
                <a:effectLst/>
              </a:rPr>
              <a:t>Communications planning,</a:t>
            </a:r>
            <a:endParaRPr lang="en-US" sz="2800" dirty="0">
              <a:effectLst/>
            </a:endParaRPr>
          </a:p>
          <a:p>
            <a:pPr marL="800100" lvl="0">
              <a:buFont typeface="Wingdings" pitchFamily="2" charset="2"/>
              <a:buChar char="ü"/>
            </a:pPr>
            <a:r>
              <a:rPr lang="en-IN" sz="2800" dirty="0">
                <a:effectLst/>
              </a:rPr>
              <a:t>Quality planning,</a:t>
            </a:r>
            <a:endParaRPr lang="en-US" sz="2800" dirty="0">
              <a:effectLst/>
            </a:endParaRPr>
          </a:p>
          <a:p>
            <a:pPr marL="800100" lvl="0">
              <a:buFont typeface="Wingdings" pitchFamily="2" charset="2"/>
              <a:buChar char="ü"/>
            </a:pPr>
            <a:r>
              <a:rPr lang="en-IN" sz="2800" dirty="0">
                <a:effectLst/>
              </a:rPr>
              <a:t>Organisational planning,</a:t>
            </a:r>
            <a:endParaRPr lang="en-US" sz="2800" dirty="0">
              <a:effectLst/>
            </a:endParaRPr>
          </a:p>
          <a:p>
            <a:pPr marL="800100" lvl="0">
              <a:buFont typeface="Wingdings" pitchFamily="2" charset="2"/>
              <a:buChar char="ü"/>
            </a:pPr>
            <a:r>
              <a:rPr lang="en-IN" sz="2800" dirty="0">
                <a:effectLst/>
              </a:rPr>
              <a:t>Risk management planning,</a:t>
            </a:r>
            <a:endParaRPr lang="en-US" sz="2800" dirty="0">
              <a:effectLst/>
            </a:endParaRPr>
          </a:p>
          <a:p>
            <a:pPr marL="800100" lvl="0">
              <a:buFont typeface="Wingdings" pitchFamily="2" charset="2"/>
              <a:buChar char="ü"/>
            </a:pPr>
            <a:r>
              <a:rPr lang="en-IN" sz="2800" dirty="0">
                <a:effectLst/>
              </a:rPr>
              <a:t>Procurement planning, and</a:t>
            </a:r>
            <a:endParaRPr lang="en-US" sz="2800" dirty="0">
              <a:effectLst/>
            </a:endParaRPr>
          </a:p>
          <a:p>
            <a:pPr marL="800100" lvl="0">
              <a:buFont typeface="Wingdings" pitchFamily="2" charset="2"/>
              <a:buChar char="ü"/>
            </a:pPr>
            <a:r>
              <a:rPr lang="en-IN" sz="2800" dirty="0">
                <a:effectLst/>
              </a:rPr>
              <a:t>Project development integrated plan.</a:t>
            </a:r>
            <a:endParaRPr lang="en-US" sz="2800" dirty="0">
              <a:effectLst/>
            </a:endParaRPr>
          </a:p>
          <a:p>
            <a:endParaRPr lang="en-US" dirty="0"/>
          </a:p>
        </p:txBody>
      </p:sp>
    </p:spTree>
    <p:extLst>
      <p:ext uri="{BB962C8B-B14F-4D97-AF65-F5344CB8AC3E}">
        <p14:creationId xmlns:p14="http://schemas.microsoft.com/office/powerpoint/2010/main" val="1261522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62000"/>
          </a:xfrm>
        </p:spPr>
        <p:txBody>
          <a:bodyPr>
            <a:normAutofit fontScale="90000"/>
          </a:bodyPr>
          <a:lstStyle/>
          <a:p>
            <a:r>
              <a:rPr lang="en-US" sz="3600" dirty="0" smtClean="0"/>
              <a:t>iii. Baseline </a:t>
            </a:r>
            <a:r>
              <a:rPr lang="en-US" sz="3600" dirty="0"/>
              <a:t>plan, design drawings and specifications </a:t>
            </a:r>
          </a:p>
        </p:txBody>
      </p:sp>
      <p:sp>
        <p:nvSpPr>
          <p:cNvPr id="3" name="Content Placeholder 2"/>
          <p:cNvSpPr>
            <a:spLocks noGrp="1"/>
          </p:cNvSpPr>
          <p:nvPr>
            <p:ph idx="1"/>
          </p:nvPr>
        </p:nvSpPr>
        <p:spPr>
          <a:xfrm>
            <a:off x="76200" y="1143000"/>
            <a:ext cx="8991600" cy="5486400"/>
          </a:xfrm>
        </p:spPr>
        <p:txBody>
          <a:bodyPr>
            <a:noAutofit/>
          </a:bodyPr>
          <a:lstStyle/>
          <a:p>
            <a:pPr algn="just">
              <a:lnSpc>
                <a:spcPct val="100000"/>
              </a:lnSpc>
            </a:pPr>
            <a:r>
              <a:rPr lang="en-IN" sz="2800" dirty="0">
                <a:effectLst/>
              </a:rPr>
              <a:t>Design, drawings and specifications define the construction scope of the project. </a:t>
            </a:r>
            <a:endParaRPr lang="en-IN" sz="2800" dirty="0" smtClean="0">
              <a:effectLst/>
            </a:endParaRPr>
          </a:p>
          <a:p>
            <a:pPr algn="just">
              <a:lnSpc>
                <a:spcPct val="100000"/>
              </a:lnSpc>
            </a:pPr>
            <a:r>
              <a:rPr lang="en-IN" sz="2800" dirty="0" smtClean="0">
                <a:effectLst/>
              </a:rPr>
              <a:t>Design </a:t>
            </a:r>
            <a:r>
              <a:rPr lang="en-IN" sz="2800" dirty="0">
                <a:effectLst/>
              </a:rPr>
              <a:t>forms the base for determining the functional fitness of the proposed </a:t>
            </a:r>
            <a:r>
              <a:rPr lang="en-IN" sz="2800" dirty="0" smtClean="0">
                <a:effectLst/>
              </a:rPr>
              <a:t>facility</a:t>
            </a:r>
          </a:p>
          <a:p>
            <a:pPr algn="just">
              <a:lnSpc>
                <a:spcPct val="100000"/>
              </a:lnSpc>
            </a:pPr>
            <a:r>
              <a:rPr lang="en-IN" sz="2800" dirty="0">
                <a:effectLst/>
              </a:rPr>
              <a:t>development of the drawings, estimation of cost of the project and the quantity of work, deciding </a:t>
            </a:r>
            <a:r>
              <a:rPr lang="en-IN" sz="2800" dirty="0" smtClean="0">
                <a:effectLst/>
              </a:rPr>
              <a:t>construction </a:t>
            </a:r>
            <a:r>
              <a:rPr lang="en-IN" sz="2800" dirty="0">
                <a:effectLst/>
              </a:rPr>
              <a:t>time and forecasting cash-flow. </a:t>
            </a:r>
            <a:endParaRPr lang="en-IN" sz="2800" dirty="0" smtClean="0">
              <a:effectLst/>
            </a:endParaRPr>
          </a:p>
          <a:p>
            <a:pPr algn="just">
              <a:lnSpc>
                <a:spcPct val="100000"/>
              </a:lnSpc>
            </a:pPr>
            <a:r>
              <a:rPr lang="en-IN" sz="2800" dirty="0" smtClean="0">
                <a:effectLst/>
              </a:rPr>
              <a:t>During design </a:t>
            </a:r>
            <a:r>
              <a:rPr lang="en-IN" sz="2800" dirty="0">
                <a:effectLst/>
              </a:rPr>
              <a:t>process, project information </a:t>
            </a:r>
            <a:r>
              <a:rPr lang="en-IN" sz="2800" dirty="0" smtClean="0">
                <a:effectLst/>
              </a:rPr>
              <a:t>collected</a:t>
            </a:r>
            <a:r>
              <a:rPr lang="en-IN" sz="2800" dirty="0">
                <a:effectLst/>
              </a:rPr>
              <a:t>, analysed, communicated and recorded for incorporation into the proposed scope of work. </a:t>
            </a:r>
            <a:endParaRPr lang="en-US" sz="2800" dirty="0"/>
          </a:p>
        </p:txBody>
      </p:sp>
    </p:spTree>
    <p:extLst>
      <p:ext uri="{BB962C8B-B14F-4D97-AF65-F5344CB8AC3E}">
        <p14:creationId xmlns:p14="http://schemas.microsoft.com/office/powerpoint/2010/main" val="27456993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rmAutofit lnSpcReduction="10000"/>
          </a:bodyPr>
          <a:lstStyle/>
          <a:p>
            <a:r>
              <a:rPr lang="en-IN" sz="2800" dirty="0">
                <a:effectLst/>
              </a:rPr>
              <a:t>Designing follows three sequential processes </a:t>
            </a:r>
            <a:endParaRPr lang="en-IN" sz="2800" dirty="0" smtClean="0">
              <a:effectLst/>
            </a:endParaRPr>
          </a:p>
          <a:p>
            <a:pPr marL="0" indent="0" algn="just">
              <a:buNone/>
            </a:pPr>
            <a:r>
              <a:rPr lang="en-IN" sz="2800" dirty="0" smtClean="0">
                <a:effectLst/>
              </a:rPr>
              <a:t>1.Schematic </a:t>
            </a:r>
            <a:r>
              <a:rPr lang="en-IN" sz="2800" dirty="0">
                <a:effectLst/>
              </a:rPr>
              <a:t>Design Process: In the project feasibility stage, the designer architect evaluates the client's requirements. After discussing the alternatives with the client, the designer then prepares conceptual design brief for the client's approval, </a:t>
            </a:r>
            <a:endParaRPr lang="en-IN" sz="2800" dirty="0" smtClean="0">
              <a:effectLst/>
            </a:endParaRPr>
          </a:p>
          <a:p>
            <a:pPr marL="0" indent="0" algn="just">
              <a:buNone/>
            </a:pPr>
            <a:r>
              <a:rPr lang="en-IN" sz="2800" dirty="0"/>
              <a:t>2. Design Development Process: This phase commences after approval of schematic designs. The emphasis in this phase shifts to details of constructability, system integration and aesthetics. Drawings in this phase include plan, elevation and section of the facility &amp; external services. </a:t>
            </a:r>
            <a:endParaRPr lang="en-US" sz="2800" dirty="0" smtClean="0"/>
          </a:p>
          <a:p>
            <a:pPr marL="0" indent="0" algn="just">
              <a:buNone/>
            </a:pPr>
            <a:r>
              <a:rPr lang="en-IN" sz="2800" dirty="0" smtClean="0"/>
              <a:t>3</a:t>
            </a:r>
            <a:r>
              <a:rPr lang="en-IN" sz="2800" dirty="0"/>
              <a:t>. Drawings and Specifications Documentation Processes: This process includes preparation of the construction drawings and specifications based on approved designs. The construction drawings and specifications form part of the contracted bids. </a:t>
            </a:r>
            <a:endParaRPr lang="en-US" sz="2800" dirty="0"/>
          </a:p>
          <a:p>
            <a:pPr marL="0" indent="0" algn="just">
              <a:buNone/>
            </a:pPr>
            <a:endParaRPr lang="en-US" sz="2800" dirty="0">
              <a:effectLst/>
            </a:endParaRPr>
          </a:p>
          <a:p>
            <a:endParaRPr lang="en-US" sz="2800" dirty="0"/>
          </a:p>
        </p:txBody>
      </p:sp>
    </p:spTree>
    <p:extLst>
      <p:ext uri="{BB962C8B-B14F-4D97-AF65-F5344CB8AC3E}">
        <p14:creationId xmlns:p14="http://schemas.microsoft.com/office/powerpoint/2010/main" val="32323928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239000" cy="914401"/>
          </a:xfrm>
        </p:spPr>
        <p:txBody>
          <a:bodyPr>
            <a:normAutofit fontScale="90000"/>
          </a:bodyPr>
          <a:lstStyle/>
          <a:p>
            <a:r>
              <a:rPr lang="en-US" sz="3200" dirty="0" smtClean="0"/>
              <a:t>C.PROJECT PLANNING </a:t>
            </a:r>
            <a:r>
              <a:rPr lang="en-US" sz="3200" dirty="0"/>
              <a:t>AT </a:t>
            </a:r>
            <a:r>
              <a:rPr lang="en-US" sz="3200" dirty="0" smtClean="0"/>
              <a:t>THE EXECUTING/IMPLEMENTATION </a:t>
            </a:r>
            <a:r>
              <a:rPr lang="en-US" sz="3200" dirty="0"/>
              <a:t>PHASE</a:t>
            </a:r>
          </a:p>
        </p:txBody>
      </p:sp>
      <p:sp>
        <p:nvSpPr>
          <p:cNvPr id="3" name="Content Placeholder 2"/>
          <p:cNvSpPr>
            <a:spLocks noGrp="1"/>
          </p:cNvSpPr>
          <p:nvPr>
            <p:ph idx="1"/>
          </p:nvPr>
        </p:nvSpPr>
        <p:spPr>
          <a:xfrm>
            <a:off x="228600" y="1371600"/>
            <a:ext cx="8686800" cy="5486400"/>
          </a:xfrm>
        </p:spPr>
        <p:txBody>
          <a:bodyPr/>
          <a:lstStyle/>
          <a:p>
            <a:pPr marL="515938" lvl="0" indent="-515938" algn="just">
              <a:lnSpc>
                <a:spcPct val="150000"/>
              </a:lnSpc>
              <a:buFont typeface="Wingdings" pitchFamily="2" charset="2"/>
              <a:buChar char="ü"/>
            </a:pPr>
            <a:r>
              <a:rPr lang="en-US" sz="2800" dirty="0">
                <a:effectLst/>
              </a:rPr>
              <a:t>Approval to implement project</a:t>
            </a:r>
          </a:p>
          <a:p>
            <a:pPr marL="515938" lvl="0" indent="-515938" algn="just">
              <a:lnSpc>
                <a:spcPct val="150000"/>
              </a:lnSpc>
              <a:buFont typeface="Wingdings" pitchFamily="2" charset="2"/>
              <a:buChar char="ü"/>
            </a:pPr>
            <a:r>
              <a:rPr lang="en-US" sz="2800" dirty="0">
                <a:effectLst/>
              </a:rPr>
              <a:t>Solicit tender and award contracts, administer contracts, make the product/solve problem</a:t>
            </a:r>
          </a:p>
          <a:p>
            <a:pPr marL="515938" lvl="0" indent="-515938" algn="just">
              <a:lnSpc>
                <a:spcPct val="150000"/>
              </a:lnSpc>
              <a:buFont typeface="Wingdings" pitchFamily="2" charset="2"/>
              <a:buChar char="ü"/>
            </a:pPr>
            <a:r>
              <a:rPr lang="en-US" sz="2800" dirty="0">
                <a:effectLst/>
              </a:rPr>
              <a:t>Completed project output</a:t>
            </a:r>
          </a:p>
          <a:p>
            <a:endParaRPr lang="en-US" dirty="0"/>
          </a:p>
        </p:txBody>
      </p:sp>
    </p:spTree>
    <p:extLst>
      <p:ext uri="{BB962C8B-B14F-4D97-AF65-F5344CB8AC3E}">
        <p14:creationId xmlns:p14="http://schemas.microsoft.com/office/powerpoint/2010/main" val="109085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609600"/>
          </a:xfrm>
        </p:spPr>
        <p:txBody>
          <a:bodyPr>
            <a:normAutofit fontScale="90000"/>
          </a:bodyPr>
          <a:lstStyle/>
          <a:p>
            <a:pPr lvl="0"/>
            <a:r>
              <a:rPr lang="en-US" sz="4000" b="1" dirty="0" smtClean="0"/>
              <a:t/>
            </a:r>
            <a:br>
              <a:rPr lang="en-US" sz="4000" b="1" dirty="0" smtClean="0"/>
            </a:br>
            <a:r>
              <a:rPr lang="en-US" sz="4000" b="1" dirty="0" err="1" smtClean="0"/>
              <a:t>i</a:t>
            </a:r>
            <a:r>
              <a:rPr lang="en-US" sz="4000" b="1" dirty="0" smtClean="0"/>
              <a:t>.  Approval </a:t>
            </a:r>
            <a:r>
              <a:rPr lang="en-US" sz="4000" b="1" dirty="0"/>
              <a:t>to implement project</a:t>
            </a:r>
            <a:r>
              <a:rPr lang="en-US" dirty="0"/>
              <a:t/>
            </a:r>
            <a:br>
              <a:rPr lang="en-US" dirty="0"/>
            </a:br>
            <a:endParaRPr lang="en-US" dirty="0"/>
          </a:p>
        </p:txBody>
      </p:sp>
      <p:sp>
        <p:nvSpPr>
          <p:cNvPr id="3" name="Content Placeholder 2"/>
          <p:cNvSpPr>
            <a:spLocks noGrp="1"/>
          </p:cNvSpPr>
          <p:nvPr>
            <p:ph idx="1"/>
          </p:nvPr>
        </p:nvSpPr>
        <p:spPr>
          <a:xfrm>
            <a:off x="304800" y="685800"/>
            <a:ext cx="8610600" cy="5791200"/>
          </a:xfrm>
        </p:spPr>
        <p:txBody>
          <a:bodyPr>
            <a:normAutofit fontScale="85000" lnSpcReduction="20000"/>
          </a:bodyPr>
          <a:lstStyle/>
          <a:p>
            <a:pPr algn="just">
              <a:lnSpc>
                <a:spcPct val="150000"/>
              </a:lnSpc>
            </a:pPr>
            <a:r>
              <a:rPr lang="en-IN" sz="3100" dirty="0">
                <a:effectLst/>
              </a:rPr>
              <a:t>At this stage all the construction or contract documents are </a:t>
            </a:r>
            <a:r>
              <a:rPr lang="en-IN" sz="3100" dirty="0" smtClean="0">
                <a:effectLst/>
              </a:rPr>
              <a:t>finalized</a:t>
            </a:r>
          </a:p>
          <a:p>
            <a:pPr algn="just">
              <a:lnSpc>
                <a:spcPct val="150000"/>
              </a:lnSpc>
            </a:pPr>
            <a:r>
              <a:rPr lang="en-IN" sz="3100" dirty="0">
                <a:effectLst/>
              </a:rPr>
              <a:t>contract documents </a:t>
            </a:r>
            <a:r>
              <a:rPr lang="en-IN" sz="3100" dirty="0" smtClean="0">
                <a:effectLst/>
              </a:rPr>
              <a:t>are </a:t>
            </a:r>
            <a:r>
              <a:rPr lang="en-US" sz="3100" dirty="0" smtClean="0">
                <a:effectLst/>
              </a:rPr>
              <a:t>communication </a:t>
            </a:r>
            <a:r>
              <a:rPr lang="en-US" sz="3100" dirty="0">
                <a:effectLst/>
              </a:rPr>
              <a:t>link among all parties in the </a:t>
            </a:r>
            <a:r>
              <a:rPr lang="en-US" sz="3100" dirty="0" smtClean="0">
                <a:effectLst/>
              </a:rPr>
              <a:t>project ,divided </a:t>
            </a:r>
            <a:r>
              <a:rPr lang="en-US" sz="3100" dirty="0">
                <a:effectLst/>
              </a:rPr>
              <a:t>into three general </a:t>
            </a:r>
            <a:r>
              <a:rPr lang="en-US" sz="3100" dirty="0" smtClean="0">
                <a:effectLst/>
              </a:rPr>
              <a:t>sections </a:t>
            </a:r>
          </a:p>
          <a:p>
            <a:pPr lvl="1" algn="just">
              <a:lnSpc>
                <a:spcPct val="150000"/>
              </a:lnSpc>
            </a:pPr>
            <a:r>
              <a:rPr lang="en-US" sz="3300" dirty="0" smtClean="0">
                <a:effectLst/>
              </a:rPr>
              <a:t>bidding</a:t>
            </a:r>
            <a:r>
              <a:rPr lang="en-US" sz="3300" dirty="0">
                <a:effectLst/>
              </a:rPr>
              <a:t>, </a:t>
            </a:r>
            <a:endParaRPr lang="en-US" sz="3300" dirty="0" smtClean="0">
              <a:effectLst/>
            </a:endParaRPr>
          </a:p>
          <a:p>
            <a:pPr lvl="1" algn="just">
              <a:lnSpc>
                <a:spcPct val="150000"/>
              </a:lnSpc>
            </a:pPr>
            <a:r>
              <a:rPr lang="en-US" sz="3300" dirty="0" smtClean="0">
                <a:effectLst/>
              </a:rPr>
              <a:t>contractual</a:t>
            </a:r>
            <a:r>
              <a:rPr lang="en-US" sz="3300" dirty="0">
                <a:effectLst/>
              </a:rPr>
              <a:t>, and </a:t>
            </a:r>
            <a:endParaRPr lang="en-US" sz="3300" dirty="0" smtClean="0">
              <a:effectLst/>
            </a:endParaRPr>
          </a:p>
          <a:p>
            <a:pPr lvl="1" algn="just">
              <a:lnSpc>
                <a:spcPct val="150000"/>
              </a:lnSpc>
            </a:pPr>
            <a:r>
              <a:rPr lang="en-US" sz="3300" dirty="0" smtClean="0">
                <a:effectLst/>
              </a:rPr>
              <a:t>technical </a:t>
            </a:r>
          </a:p>
          <a:p>
            <a:pPr marL="0" indent="0" algn="just">
              <a:lnSpc>
                <a:spcPct val="150000"/>
              </a:lnSpc>
              <a:buNone/>
            </a:pPr>
            <a:r>
              <a:rPr lang="en-US" sz="3100" dirty="0" smtClean="0">
                <a:effectLst/>
              </a:rPr>
              <a:t> The </a:t>
            </a:r>
            <a:r>
              <a:rPr lang="en-US" sz="3100" dirty="0">
                <a:effectLst/>
              </a:rPr>
              <a:t>bid requirements, </a:t>
            </a:r>
            <a:r>
              <a:rPr lang="en-US" sz="3100" dirty="0" smtClean="0">
                <a:effectLst/>
              </a:rPr>
              <a:t>agreement</a:t>
            </a:r>
            <a:r>
              <a:rPr lang="en-US" sz="3100" dirty="0">
                <a:effectLst/>
              </a:rPr>
              <a:t>, technical specifications, drawings, addenda, and contract modifications all form part of the construction document.</a:t>
            </a:r>
          </a:p>
          <a:p>
            <a:endParaRPr lang="en-US" dirty="0"/>
          </a:p>
        </p:txBody>
      </p:sp>
    </p:spTree>
    <p:extLst>
      <p:ext uri="{BB962C8B-B14F-4D97-AF65-F5344CB8AC3E}">
        <p14:creationId xmlns:p14="http://schemas.microsoft.com/office/powerpoint/2010/main" val="31020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571500"/>
          </a:xfrm>
        </p:spPr>
        <p:txBody>
          <a:bodyPr>
            <a:normAutofit fontScale="90000"/>
          </a:bodyPr>
          <a:lstStyle/>
          <a:p>
            <a:pPr algn="ctr"/>
            <a:r>
              <a:rPr lang="en-US" sz="2700" b="1" dirty="0" smtClean="0"/>
              <a:t/>
            </a:r>
            <a:br>
              <a:rPr lang="en-US" sz="2700" b="1" dirty="0" smtClean="0"/>
            </a:br>
            <a:r>
              <a:rPr lang="en-US" sz="2700" b="1" dirty="0" smtClean="0"/>
              <a:t/>
            </a:r>
            <a:br>
              <a:rPr lang="en-US" sz="2700" b="1" dirty="0" smtClean="0"/>
            </a:br>
            <a:r>
              <a:rPr lang="en-US" sz="3100" b="1" dirty="0" smtClean="0"/>
              <a:t>INTRODUCTION</a:t>
            </a:r>
            <a:r>
              <a:rPr lang="en-US" sz="3100" b="1" dirty="0" smtClean="0">
                <a:effectLst/>
              </a:rPr>
              <a:t> </a:t>
            </a:r>
            <a:r>
              <a:rPr lang="en-US" sz="3100" b="1" dirty="0" smtClean="0"/>
              <a:t>: </a:t>
            </a:r>
            <a:r>
              <a:rPr lang="am-ET" sz="3100" b="1" dirty="0" smtClean="0">
                <a:effectLst/>
              </a:rPr>
              <a:t>CONSTRUCTION </a:t>
            </a:r>
            <a:r>
              <a:rPr lang="am-ET" sz="3100" b="1" dirty="0">
                <a:effectLst/>
              </a:rPr>
              <a:t>PROJECT</a:t>
            </a:r>
            <a:r>
              <a:rPr lang="en-US" sz="3100" b="1" i="1" dirty="0">
                <a:effectLst/>
              </a:rPr>
              <a:t/>
            </a:r>
            <a:br>
              <a:rPr lang="en-US" sz="3100" b="1" i="1" dirty="0">
                <a:effectLst/>
              </a:rPr>
            </a:br>
            <a:r>
              <a:rPr lang="en-US" sz="3100" b="1" i="1" dirty="0">
                <a:solidFill>
                  <a:srgbClr val="FFFF00"/>
                </a:solidFill>
                <a:effectLst/>
              </a:rPr>
              <a:t/>
            </a:r>
            <a:br>
              <a:rPr lang="en-US" sz="3100" b="1" i="1" dirty="0">
                <a:solidFill>
                  <a:srgbClr val="FFFF00"/>
                </a:solidFill>
                <a:effectLst/>
              </a:rPr>
            </a:br>
            <a:endParaRPr lang="en-US" sz="3100" dirty="0"/>
          </a:p>
        </p:txBody>
      </p:sp>
      <p:sp>
        <p:nvSpPr>
          <p:cNvPr id="3" name="Content Placeholder 2"/>
          <p:cNvSpPr>
            <a:spLocks noGrp="1"/>
          </p:cNvSpPr>
          <p:nvPr>
            <p:ph idx="1"/>
          </p:nvPr>
        </p:nvSpPr>
        <p:spPr>
          <a:xfrm>
            <a:off x="228600" y="685800"/>
            <a:ext cx="8763000" cy="6019800"/>
          </a:xfrm>
        </p:spPr>
        <p:txBody>
          <a:bodyPr>
            <a:normAutofit/>
          </a:bodyPr>
          <a:lstStyle/>
          <a:p>
            <a:pPr marL="0" indent="0" algn="just">
              <a:buNone/>
            </a:pPr>
            <a:r>
              <a:rPr lang="en-US" sz="3100" dirty="0" smtClean="0"/>
              <a:t>Construction projects are critiqued</a:t>
            </a:r>
          </a:p>
          <a:p>
            <a:pPr lvl="1" algn="just">
              <a:buFont typeface="Wingdings" pitchFamily="2" charset="2"/>
              <a:buChar char="ü"/>
            </a:pPr>
            <a:r>
              <a:rPr lang="en-US" sz="3100" dirty="0" smtClean="0"/>
              <a:t>financial and managerial problems</a:t>
            </a:r>
          </a:p>
          <a:p>
            <a:pPr lvl="1" algn="just">
              <a:buFont typeface="Wingdings" pitchFamily="2" charset="2"/>
              <a:buChar char="ü"/>
            </a:pPr>
            <a:r>
              <a:rPr lang="en-US" sz="3100" dirty="0" smtClean="0"/>
              <a:t>Not completed within schedule and budgeted cost….</a:t>
            </a:r>
            <a:r>
              <a:rPr lang="en-US" sz="3100" b="1" dirty="0" smtClean="0"/>
              <a:t>Dispute</a:t>
            </a:r>
          </a:p>
          <a:p>
            <a:pPr marL="0" indent="0" algn="just">
              <a:buNone/>
            </a:pPr>
            <a:r>
              <a:rPr lang="en-US" sz="3100" dirty="0" smtClean="0"/>
              <a:t>Construction </a:t>
            </a:r>
            <a:r>
              <a:rPr lang="en-US" sz="3100" dirty="0"/>
              <a:t>projects </a:t>
            </a:r>
            <a:r>
              <a:rPr lang="en-US" sz="3100" dirty="0" smtClean="0"/>
              <a:t>Exposed to uncertain environments: Construction complexity, presence of various interest groups( owner, end user, consultant, contractors, financers), material, equipment, project fund , climate environment….etc.</a:t>
            </a:r>
          </a:p>
          <a:p>
            <a:pPr algn="just"/>
            <a:r>
              <a:rPr lang="en-US" sz="3100" dirty="0" smtClean="0"/>
              <a:t>Construction project is a mission undertaken to create a unique facility, product or service with in scope, quality, time &amp; cost</a:t>
            </a:r>
          </a:p>
          <a:p>
            <a:pPr algn="just"/>
            <a:endParaRPr lang="en-US" sz="2800" dirty="0"/>
          </a:p>
        </p:txBody>
      </p:sp>
    </p:spTree>
    <p:extLst>
      <p:ext uri="{BB962C8B-B14F-4D97-AF65-F5344CB8AC3E}">
        <p14:creationId xmlns:p14="http://schemas.microsoft.com/office/powerpoint/2010/main" val="36525002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762000"/>
          </a:xfrm>
        </p:spPr>
        <p:txBody>
          <a:bodyPr>
            <a:normAutofit fontScale="90000"/>
          </a:bodyPr>
          <a:lstStyle/>
          <a:p>
            <a:pPr lvl="0" algn="ctr"/>
            <a:r>
              <a:rPr lang="en-US" sz="3200" b="1" dirty="0" smtClean="0"/>
              <a:t/>
            </a:r>
            <a:br>
              <a:rPr lang="en-US" sz="3200" b="1" dirty="0" smtClean="0"/>
            </a:br>
            <a:r>
              <a:rPr lang="en-US" sz="3200" b="1" dirty="0" smtClean="0"/>
              <a:t>Solicit </a:t>
            </a:r>
            <a:r>
              <a:rPr lang="en-US" sz="3200" b="1" dirty="0"/>
              <a:t>tender and award contracts, administer contracts, make the product/solve problem</a:t>
            </a:r>
            <a:r>
              <a:rPr lang="en-US" sz="2800" dirty="0"/>
              <a:t/>
            </a:r>
            <a:br>
              <a:rPr lang="en-US" sz="2800" dirty="0"/>
            </a:br>
            <a:endParaRPr lang="en-US" sz="2800" dirty="0"/>
          </a:p>
        </p:txBody>
      </p:sp>
      <p:sp>
        <p:nvSpPr>
          <p:cNvPr id="3" name="Content Placeholder 2"/>
          <p:cNvSpPr>
            <a:spLocks noGrp="1"/>
          </p:cNvSpPr>
          <p:nvPr>
            <p:ph idx="1"/>
          </p:nvPr>
        </p:nvSpPr>
        <p:spPr>
          <a:xfrm>
            <a:off x="228600" y="990600"/>
            <a:ext cx="8686800" cy="5715000"/>
          </a:xfrm>
        </p:spPr>
        <p:txBody>
          <a:bodyPr>
            <a:normAutofit fontScale="85000" lnSpcReduction="20000"/>
          </a:bodyPr>
          <a:lstStyle/>
          <a:p>
            <a:pPr algn="just"/>
            <a:r>
              <a:rPr lang="en-IN" sz="2800" dirty="0">
                <a:effectLst/>
              </a:rPr>
              <a:t>major activities undertaken at this stage </a:t>
            </a:r>
            <a:r>
              <a:rPr lang="en-IN" sz="2800" dirty="0" smtClean="0">
                <a:effectLst/>
              </a:rPr>
              <a:t>are:</a:t>
            </a:r>
          </a:p>
          <a:p>
            <a:pPr marL="0" lvl="0" indent="0" algn="just">
              <a:buNone/>
            </a:pPr>
            <a:r>
              <a:rPr lang="en-US" sz="2800" dirty="0" smtClean="0">
                <a:effectLst/>
              </a:rPr>
              <a:t>1. Tendering: contractors </a:t>
            </a:r>
            <a:r>
              <a:rPr lang="en-US" sz="2800" dirty="0">
                <a:effectLst/>
              </a:rPr>
              <a:t>are invited to offer their best technical and financial offers as per the conditions of contract and specifications depicted in the tender </a:t>
            </a:r>
            <a:r>
              <a:rPr lang="en-US" sz="2800" dirty="0" smtClean="0">
                <a:effectLst/>
              </a:rPr>
              <a:t>documents.</a:t>
            </a:r>
            <a:endParaRPr lang="en-US" sz="2800" dirty="0">
              <a:effectLst/>
            </a:endParaRPr>
          </a:p>
          <a:p>
            <a:pPr marL="0" lvl="0" indent="0" algn="just">
              <a:buNone/>
            </a:pPr>
            <a:r>
              <a:rPr lang="en-US" sz="2800" dirty="0">
                <a:effectLst/>
              </a:rPr>
              <a:t>2. Award of Contract</a:t>
            </a:r>
          </a:p>
          <a:p>
            <a:pPr marL="0" indent="0" algn="just">
              <a:buNone/>
            </a:pPr>
            <a:r>
              <a:rPr lang="en-US" sz="2800" dirty="0">
                <a:effectLst/>
              </a:rPr>
              <a:t>After the negotiations have been successful, the contract will be awarded to the most responsible bidder.</a:t>
            </a:r>
          </a:p>
          <a:p>
            <a:pPr marL="0" lvl="0" indent="0">
              <a:buNone/>
            </a:pPr>
            <a:r>
              <a:rPr lang="en-US" sz="2800" dirty="0">
                <a:effectLst/>
              </a:rPr>
              <a:t>3. Procurement of </a:t>
            </a:r>
            <a:r>
              <a:rPr lang="en-US" sz="2800" dirty="0" smtClean="0">
                <a:effectLst/>
              </a:rPr>
              <a:t>Materials: procure </a:t>
            </a:r>
            <a:r>
              <a:rPr lang="en-US" sz="2800" dirty="0">
                <a:effectLst/>
              </a:rPr>
              <a:t>the required materials at site. </a:t>
            </a:r>
            <a:endParaRPr lang="en-US" sz="2800" dirty="0" smtClean="0">
              <a:effectLst/>
            </a:endParaRPr>
          </a:p>
          <a:p>
            <a:pPr marL="0" lvl="0" indent="0" algn="just">
              <a:buNone/>
            </a:pPr>
            <a:r>
              <a:rPr lang="en-US" sz="3000" dirty="0" smtClean="0">
                <a:effectLst/>
              </a:rPr>
              <a:t>4. Construction and Supervision: Construction and supervision both are complementary to each other.</a:t>
            </a:r>
          </a:p>
          <a:p>
            <a:pPr lvl="1" algn="just"/>
            <a:r>
              <a:rPr lang="en-IN" sz="3000" dirty="0" smtClean="0">
                <a:effectLst/>
              </a:rPr>
              <a:t>Execution involves establishing direction, communicating vision, motivating and inspiring people to produce desired results. </a:t>
            </a:r>
          </a:p>
          <a:p>
            <a:pPr lvl="1" algn="just"/>
            <a:r>
              <a:rPr lang="en-IN" sz="3000" dirty="0" smtClean="0">
                <a:effectLst/>
              </a:rPr>
              <a:t>Leadership is not, limited to the project manager. Leadership must be demonstrated at all levels of the project (project leadership, technical leadership, team leadership).</a:t>
            </a:r>
          </a:p>
          <a:p>
            <a:pPr marL="0" lvl="0" indent="0" algn="just">
              <a:buNone/>
            </a:pPr>
            <a:endParaRPr lang="en-US" sz="3000" dirty="0" smtClean="0">
              <a:effectLst/>
            </a:endParaRPr>
          </a:p>
          <a:p>
            <a:pPr algn="just"/>
            <a:endParaRPr lang="en-US" sz="3000" dirty="0"/>
          </a:p>
        </p:txBody>
      </p:sp>
    </p:spTree>
    <p:extLst>
      <p:ext uri="{BB962C8B-B14F-4D97-AF65-F5344CB8AC3E}">
        <p14:creationId xmlns:p14="http://schemas.microsoft.com/office/powerpoint/2010/main" val="5205918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210550" cy="914401"/>
          </a:xfrm>
        </p:spPr>
        <p:txBody>
          <a:bodyPr>
            <a:normAutofit/>
          </a:bodyPr>
          <a:lstStyle/>
          <a:p>
            <a:r>
              <a:rPr lang="en-US" sz="4800" dirty="0"/>
              <a:t>Project Control </a:t>
            </a:r>
          </a:p>
        </p:txBody>
      </p:sp>
      <p:sp>
        <p:nvSpPr>
          <p:cNvPr id="3" name="Content Placeholder 2"/>
          <p:cNvSpPr>
            <a:spLocks noGrp="1"/>
          </p:cNvSpPr>
          <p:nvPr>
            <p:ph idx="1"/>
          </p:nvPr>
        </p:nvSpPr>
        <p:spPr>
          <a:xfrm>
            <a:off x="381000" y="914400"/>
            <a:ext cx="8534400" cy="5181600"/>
          </a:xfrm>
        </p:spPr>
        <p:txBody>
          <a:bodyPr>
            <a:normAutofit/>
          </a:bodyPr>
          <a:lstStyle/>
          <a:p>
            <a:pPr marL="0" lvl="0" indent="0" algn="just">
              <a:buNone/>
            </a:pPr>
            <a:r>
              <a:rPr lang="en-IN" sz="2800" dirty="0">
                <a:effectLst/>
              </a:rPr>
              <a:t>Project Control follows system concept:</a:t>
            </a:r>
            <a:endParaRPr lang="en-US" sz="2800" dirty="0">
              <a:effectLst/>
            </a:endParaRPr>
          </a:p>
          <a:p>
            <a:pPr lvl="1" algn="just"/>
            <a:r>
              <a:rPr lang="en-IN" sz="2800" dirty="0">
                <a:effectLst/>
              </a:rPr>
              <a:t> </a:t>
            </a:r>
            <a:r>
              <a:rPr lang="en-US" sz="2800" dirty="0">
                <a:effectLst/>
              </a:rPr>
              <a:t>Overall scope change control</a:t>
            </a:r>
          </a:p>
          <a:p>
            <a:pPr lvl="1" algn="just"/>
            <a:r>
              <a:rPr lang="en-US" sz="2800" dirty="0">
                <a:effectLst/>
              </a:rPr>
              <a:t> Resource control</a:t>
            </a:r>
          </a:p>
          <a:p>
            <a:pPr lvl="1" algn="just"/>
            <a:r>
              <a:rPr lang="en-US" sz="2800" dirty="0">
                <a:effectLst/>
              </a:rPr>
              <a:t> Schedule control</a:t>
            </a:r>
          </a:p>
          <a:p>
            <a:pPr lvl="1" algn="just"/>
            <a:r>
              <a:rPr lang="en-US" sz="2800" dirty="0">
                <a:effectLst/>
              </a:rPr>
              <a:t> Cost control</a:t>
            </a:r>
          </a:p>
          <a:p>
            <a:pPr lvl="1" algn="just"/>
            <a:r>
              <a:rPr lang="en-US" sz="2800" dirty="0">
                <a:effectLst/>
              </a:rPr>
              <a:t> Quality control</a:t>
            </a:r>
          </a:p>
          <a:p>
            <a:pPr lvl="1" algn="just"/>
            <a:r>
              <a:rPr lang="en-US" sz="2800" dirty="0">
                <a:effectLst/>
              </a:rPr>
              <a:t> Risk response control</a:t>
            </a:r>
          </a:p>
          <a:p>
            <a:pPr lvl="1" algn="just"/>
            <a:r>
              <a:rPr lang="en-US" sz="2800" dirty="0">
                <a:effectLst/>
              </a:rPr>
              <a:t> Performance reporting</a:t>
            </a:r>
          </a:p>
          <a:p>
            <a:endParaRPr lang="en-US" sz="2800" dirty="0"/>
          </a:p>
        </p:txBody>
      </p:sp>
    </p:spTree>
    <p:extLst>
      <p:ext uri="{BB962C8B-B14F-4D97-AF65-F5344CB8AC3E}">
        <p14:creationId xmlns:p14="http://schemas.microsoft.com/office/powerpoint/2010/main" val="11476808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686800" cy="6705600"/>
          </a:xfrm>
        </p:spPr>
        <p:txBody>
          <a:bodyPr>
            <a:normAutofit fontScale="92500"/>
          </a:bodyPr>
          <a:lstStyle/>
          <a:p>
            <a:pPr algn="just">
              <a:lnSpc>
                <a:spcPct val="150000"/>
              </a:lnSpc>
            </a:pPr>
            <a:r>
              <a:rPr lang="en-US" sz="2800" dirty="0"/>
              <a:t>Each </a:t>
            </a:r>
            <a:r>
              <a:rPr lang="en-US" sz="2800" dirty="0" smtClean="0"/>
              <a:t>organizational </a:t>
            </a:r>
            <a:r>
              <a:rPr lang="en-US" sz="2800" dirty="0"/>
              <a:t>unit in a project, usually referred as Responsibility Centre, can be viewed as a sub-system. </a:t>
            </a:r>
            <a:endParaRPr lang="en-US" sz="2800" dirty="0" smtClean="0"/>
          </a:p>
          <a:p>
            <a:pPr algn="just">
              <a:lnSpc>
                <a:spcPct val="150000"/>
              </a:lnSpc>
            </a:pPr>
            <a:r>
              <a:rPr lang="en-US" sz="2800" dirty="0" smtClean="0"/>
              <a:t>These </a:t>
            </a:r>
            <a:r>
              <a:rPr lang="en-US" sz="2800" dirty="0"/>
              <a:t>sub-systems are highly interdependent and interactive. </a:t>
            </a:r>
            <a:endParaRPr lang="en-US" sz="2800" dirty="0" smtClean="0"/>
          </a:p>
          <a:p>
            <a:pPr algn="just">
              <a:lnSpc>
                <a:spcPct val="150000"/>
              </a:lnSpc>
            </a:pPr>
            <a:r>
              <a:rPr lang="en-US" sz="2800" dirty="0" smtClean="0"/>
              <a:t>The </a:t>
            </a:r>
            <a:r>
              <a:rPr lang="en-US" sz="2800" dirty="0"/>
              <a:t>performance objectives of sub-systems are stated in terms of parameters to be controlled, these parameters include time progress targets, resources productivity standards and work package standard costs and sales targets. </a:t>
            </a:r>
            <a:endParaRPr lang="en-US" sz="2800" dirty="0" smtClean="0"/>
          </a:p>
          <a:p>
            <a:pPr algn="just">
              <a:lnSpc>
                <a:spcPct val="150000"/>
              </a:lnSpc>
            </a:pPr>
            <a:r>
              <a:rPr lang="en-US" sz="2800" dirty="0" smtClean="0"/>
              <a:t>Each </a:t>
            </a:r>
            <a:r>
              <a:rPr lang="en-US" sz="2800" dirty="0"/>
              <a:t>sub-system accounts for its performance and reports the actual, and the deviation between the planned and the actual performance, to the monitor. </a:t>
            </a:r>
          </a:p>
          <a:p>
            <a:pPr algn="just">
              <a:lnSpc>
                <a:spcPct val="150000"/>
              </a:lnSpc>
            </a:pPr>
            <a:endParaRPr lang="en-US" sz="2800" dirty="0"/>
          </a:p>
        </p:txBody>
      </p:sp>
    </p:spTree>
    <p:extLst>
      <p:ext uri="{BB962C8B-B14F-4D97-AF65-F5344CB8AC3E}">
        <p14:creationId xmlns:p14="http://schemas.microsoft.com/office/powerpoint/2010/main" val="41725962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1"/>
            <a:ext cx="8534400" cy="609600"/>
          </a:xfrm>
        </p:spPr>
        <p:txBody>
          <a:bodyPr/>
          <a:lstStyle/>
          <a:p>
            <a:r>
              <a:rPr lang="en-US" b="1" dirty="0"/>
              <a:t>iii, Completed project output</a:t>
            </a:r>
          </a:p>
        </p:txBody>
      </p:sp>
      <p:sp>
        <p:nvSpPr>
          <p:cNvPr id="3" name="Content Placeholder 2"/>
          <p:cNvSpPr>
            <a:spLocks noGrp="1"/>
          </p:cNvSpPr>
          <p:nvPr>
            <p:ph idx="1"/>
          </p:nvPr>
        </p:nvSpPr>
        <p:spPr>
          <a:xfrm>
            <a:off x="628650" y="1066800"/>
            <a:ext cx="7886700" cy="5110163"/>
          </a:xfrm>
        </p:spPr>
        <p:txBody>
          <a:bodyPr/>
          <a:lstStyle/>
          <a:p>
            <a:pPr marL="0" indent="0">
              <a:buNone/>
            </a:pPr>
            <a:r>
              <a:rPr lang="en-IN" sz="2800" dirty="0">
                <a:effectLst/>
              </a:rPr>
              <a:t>Project close up includes the following tasks: </a:t>
            </a:r>
            <a:endParaRPr lang="en-US" sz="2800" dirty="0">
              <a:effectLst/>
            </a:endParaRPr>
          </a:p>
          <a:p>
            <a:pPr lvl="1">
              <a:lnSpc>
                <a:spcPct val="150000"/>
              </a:lnSpc>
              <a:buFont typeface="Wingdings" pitchFamily="2" charset="2"/>
              <a:buChar char="ü"/>
            </a:pPr>
            <a:r>
              <a:rPr lang="en-IN" sz="2800" dirty="0">
                <a:effectLst/>
              </a:rPr>
              <a:t>Administrative Close,</a:t>
            </a:r>
            <a:endParaRPr lang="en-US" sz="2800" dirty="0">
              <a:effectLst/>
            </a:endParaRPr>
          </a:p>
          <a:p>
            <a:pPr lvl="1">
              <a:lnSpc>
                <a:spcPct val="150000"/>
              </a:lnSpc>
              <a:buFont typeface="Wingdings" pitchFamily="2" charset="2"/>
              <a:buChar char="ü"/>
            </a:pPr>
            <a:r>
              <a:rPr lang="en-IN" sz="2800" dirty="0">
                <a:effectLst/>
              </a:rPr>
              <a:t>Contract Closeout, and</a:t>
            </a:r>
            <a:endParaRPr lang="en-US" sz="2800" dirty="0">
              <a:effectLst/>
            </a:endParaRPr>
          </a:p>
          <a:p>
            <a:pPr lvl="1">
              <a:lnSpc>
                <a:spcPct val="150000"/>
              </a:lnSpc>
              <a:buFont typeface="Wingdings" pitchFamily="2" charset="2"/>
              <a:buChar char="ü"/>
            </a:pPr>
            <a:r>
              <a:rPr lang="en-IN" sz="2800" dirty="0">
                <a:effectLst/>
              </a:rPr>
              <a:t>Lessons Learnt.</a:t>
            </a:r>
            <a:endParaRPr lang="en-US" sz="2800" dirty="0">
              <a:effectLst/>
            </a:endParaRPr>
          </a:p>
          <a:p>
            <a:endParaRPr lang="en-US" dirty="0"/>
          </a:p>
        </p:txBody>
      </p:sp>
    </p:spTree>
    <p:extLst>
      <p:ext uri="{BB962C8B-B14F-4D97-AF65-F5344CB8AC3E}">
        <p14:creationId xmlns:p14="http://schemas.microsoft.com/office/powerpoint/2010/main" val="8469841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81000"/>
            <a:ext cx="8915400" cy="6400800"/>
          </a:xfrm>
        </p:spPr>
        <p:txBody>
          <a:bodyPr>
            <a:normAutofit/>
          </a:bodyPr>
          <a:lstStyle/>
          <a:p>
            <a:r>
              <a:rPr lang="en-IN" sz="2800" dirty="0">
                <a:effectLst/>
              </a:rPr>
              <a:t>For proper closing of project:</a:t>
            </a:r>
            <a:endParaRPr lang="en-US" sz="2800" dirty="0">
              <a:effectLst/>
            </a:endParaRPr>
          </a:p>
          <a:p>
            <a:pPr lvl="0" algn="just">
              <a:buFont typeface="Wingdings" pitchFamily="2" charset="2"/>
              <a:buChar char="ü"/>
            </a:pPr>
            <a:r>
              <a:rPr lang="en-IN" sz="2800" dirty="0">
                <a:effectLst/>
              </a:rPr>
              <a:t>The post-completion maintenance is usually entrusted to an agency familiar with the construction. In most cases, the contractor responsible for construction is given this responsibility for one year after </a:t>
            </a:r>
            <a:r>
              <a:rPr lang="en-IN" sz="2800" dirty="0" smtClean="0">
                <a:effectLst/>
              </a:rPr>
              <a:t>completion</a:t>
            </a:r>
          </a:p>
          <a:p>
            <a:pPr lvl="0" algn="just">
              <a:buFont typeface="Wingdings" pitchFamily="2" charset="2"/>
              <a:buChar char="ü"/>
            </a:pPr>
            <a:r>
              <a:rPr lang="en-IN" sz="2800" dirty="0" smtClean="0">
                <a:effectLst/>
              </a:rPr>
              <a:t>A </a:t>
            </a:r>
            <a:r>
              <a:rPr lang="en-IN" sz="2800" dirty="0">
                <a:effectLst/>
              </a:rPr>
              <a:t>proper record of the operating instructions and as-built drawings is maintained.</a:t>
            </a:r>
            <a:endParaRPr lang="en-US" sz="2800" dirty="0">
              <a:effectLst/>
            </a:endParaRPr>
          </a:p>
          <a:p>
            <a:pPr lvl="0" algn="just">
              <a:buFont typeface="Wingdings" pitchFamily="2" charset="2"/>
              <a:buChar char="ü"/>
            </a:pPr>
            <a:r>
              <a:rPr lang="en-IN" sz="2800" dirty="0">
                <a:effectLst/>
              </a:rPr>
              <a:t>The staff and workers necessary for operating and maintaining the facility are trained prior to its taking over.</a:t>
            </a:r>
            <a:endParaRPr lang="en-US" sz="2800" dirty="0">
              <a:effectLst/>
            </a:endParaRPr>
          </a:p>
          <a:p>
            <a:pPr lvl="0" algn="just">
              <a:buFont typeface="Wingdings" pitchFamily="2" charset="2"/>
              <a:buChar char="ü"/>
            </a:pPr>
            <a:r>
              <a:rPr lang="en-IN" sz="2800" dirty="0">
                <a:effectLst/>
              </a:rPr>
              <a:t>The site is cleared of the left-outs of the construction and unwanted materials.</a:t>
            </a:r>
            <a:endParaRPr lang="en-US" sz="2800" dirty="0">
              <a:effectLst/>
            </a:endParaRPr>
          </a:p>
          <a:p>
            <a:pPr lvl="0" algn="just">
              <a:buFont typeface="Wingdings" pitchFamily="2" charset="2"/>
              <a:buChar char="ü"/>
            </a:pPr>
            <a:r>
              <a:rPr lang="en-IN" sz="2800" dirty="0">
                <a:effectLst/>
              </a:rPr>
              <a:t>The client fully safeguards his interests prior to rending the completion certificate to the contractor, and also before making the final payments. </a:t>
            </a:r>
            <a:endParaRPr lang="en-US" sz="2800" dirty="0">
              <a:effectLst/>
            </a:endParaRPr>
          </a:p>
          <a:p>
            <a:endParaRPr lang="en-US" sz="2800" dirty="0"/>
          </a:p>
        </p:txBody>
      </p:sp>
    </p:spTree>
    <p:extLst>
      <p:ext uri="{BB962C8B-B14F-4D97-AF65-F5344CB8AC3E}">
        <p14:creationId xmlns:p14="http://schemas.microsoft.com/office/powerpoint/2010/main" val="4870913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00800"/>
          </a:xfrm>
        </p:spPr>
        <p:txBody>
          <a:bodyPr>
            <a:noAutofit/>
          </a:bodyPr>
          <a:lstStyle/>
          <a:p>
            <a:pPr algn="just"/>
            <a:r>
              <a:rPr lang="en-IN" sz="2800" dirty="0">
                <a:effectLst/>
              </a:rPr>
              <a:t>After completion by the contractor, it is the project team of the client that hands over the project to him. The team also prepares a project completion </a:t>
            </a:r>
            <a:r>
              <a:rPr lang="en-IN" sz="2800" dirty="0" smtClean="0">
                <a:effectLst/>
              </a:rPr>
              <a:t>report </a:t>
            </a:r>
            <a:r>
              <a:rPr lang="en-IN" sz="2800" dirty="0">
                <a:effectLst/>
              </a:rPr>
              <a:t>which </a:t>
            </a:r>
            <a:r>
              <a:rPr lang="en-IN" sz="2800" dirty="0" smtClean="0">
                <a:effectLst/>
              </a:rPr>
              <a:t>includes: </a:t>
            </a:r>
          </a:p>
          <a:p>
            <a:pPr marL="519113" indent="-166688" algn="just">
              <a:buFont typeface="Wingdings" pitchFamily="2" charset="2"/>
              <a:buChar char="ü"/>
              <a:tabLst>
                <a:tab pos="633413" algn="l"/>
              </a:tabLst>
            </a:pPr>
            <a:r>
              <a:rPr lang="en-IN" sz="2800" dirty="0" smtClean="0">
                <a:effectLst/>
              </a:rPr>
              <a:t> </a:t>
            </a:r>
            <a:r>
              <a:rPr lang="en-IN" sz="2800" dirty="0">
                <a:effectLst/>
              </a:rPr>
              <a:t>the scope and schedule of </a:t>
            </a:r>
            <a:r>
              <a:rPr lang="en-IN" sz="2800" dirty="0" smtClean="0">
                <a:effectLst/>
              </a:rPr>
              <a:t>work</a:t>
            </a:r>
          </a:p>
          <a:p>
            <a:pPr marL="519113" indent="-166688" algn="just">
              <a:buFont typeface="Wingdings" pitchFamily="2" charset="2"/>
              <a:buChar char="ü"/>
              <a:tabLst>
                <a:tab pos="633413" algn="l"/>
              </a:tabLst>
            </a:pPr>
            <a:r>
              <a:rPr lang="en-IN" sz="2800" dirty="0" smtClean="0">
                <a:effectLst/>
              </a:rPr>
              <a:t>the </a:t>
            </a:r>
            <a:r>
              <a:rPr lang="en-IN" sz="2800" dirty="0">
                <a:effectLst/>
              </a:rPr>
              <a:t>important </a:t>
            </a:r>
            <a:r>
              <a:rPr lang="en-IN" sz="2800" dirty="0" smtClean="0">
                <a:effectLst/>
              </a:rPr>
              <a:t>events</a:t>
            </a:r>
          </a:p>
          <a:p>
            <a:pPr marL="519113" indent="-166688" algn="just">
              <a:buFont typeface="Wingdings" pitchFamily="2" charset="2"/>
              <a:buChar char="ü"/>
              <a:tabLst>
                <a:tab pos="633413" algn="l"/>
              </a:tabLst>
            </a:pPr>
            <a:r>
              <a:rPr lang="en-IN" sz="2800" dirty="0" smtClean="0">
                <a:effectLst/>
              </a:rPr>
              <a:t>the </a:t>
            </a:r>
            <a:r>
              <a:rPr lang="en-IN" sz="2800" dirty="0">
                <a:effectLst/>
              </a:rPr>
              <a:t>contract </a:t>
            </a:r>
            <a:r>
              <a:rPr lang="en-IN" sz="2800" dirty="0" smtClean="0">
                <a:effectLst/>
              </a:rPr>
              <a:t>executed</a:t>
            </a:r>
          </a:p>
          <a:p>
            <a:pPr marL="519113" indent="-166688" algn="just">
              <a:buFont typeface="Wingdings" pitchFamily="2" charset="2"/>
              <a:buChar char="ü"/>
              <a:tabLst>
                <a:tab pos="633413" algn="l"/>
              </a:tabLst>
            </a:pPr>
            <a:r>
              <a:rPr lang="en-IN" sz="2800" dirty="0" smtClean="0">
                <a:effectLst/>
              </a:rPr>
              <a:t>the </a:t>
            </a:r>
            <a:r>
              <a:rPr lang="en-IN" sz="2800" dirty="0">
                <a:effectLst/>
              </a:rPr>
              <a:t>addresses of  the suppliers of materials and </a:t>
            </a:r>
            <a:r>
              <a:rPr lang="en-IN" sz="2800" dirty="0" smtClean="0">
                <a:effectLst/>
              </a:rPr>
              <a:t>equipment</a:t>
            </a:r>
          </a:p>
          <a:p>
            <a:pPr marL="519113" indent="-166688" algn="just">
              <a:buFont typeface="Wingdings" pitchFamily="2" charset="2"/>
              <a:buChar char="ü"/>
              <a:tabLst>
                <a:tab pos="633413" algn="l"/>
              </a:tabLst>
            </a:pPr>
            <a:r>
              <a:rPr lang="en-IN" sz="2800" dirty="0" smtClean="0">
                <a:effectLst/>
              </a:rPr>
              <a:t>the </a:t>
            </a:r>
            <a:r>
              <a:rPr lang="en-IN" sz="2800" dirty="0">
                <a:effectLst/>
              </a:rPr>
              <a:t>equipment maintenance </a:t>
            </a:r>
            <a:r>
              <a:rPr lang="en-IN" sz="2800" dirty="0" smtClean="0">
                <a:effectLst/>
              </a:rPr>
              <a:t>manual</a:t>
            </a:r>
          </a:p>
          <a:p>
            <a:pPr marL="519113" indent="-166688" algn="just">
              <a:buFont typeface="Wingdings" pitchFamily="2" charset="2"/>
              <a:buChar char="ü"/>
              <a:tabLst>
                <a:tab pos="633413" algn="l"/>
              </a:tabLst>
            </a:pPr>
            <a:r>
              <a:rPr lang="en-IN" sz="2800" dirty="0" smtClean="0">
                <a:effectLst/>
              </a:rPr>
              <a:t>the </a:t>
            </a:r>
            <a:r>
              <a:rPr lang="en-IN" sz="2800" dirty="0">
                <a:effectLst/>
              </a:rPr>
              <a:t>as-built </a:t>
            </a:r>
            <a:r>
              <a:rPr lang="en-IN" sz="2800" dirty="0" smtClean="0">
                <a:effectLst/>
              </a:rPr>
              <a:t>drawings </a:t>
            </a:r>
          </a:p>
          <a:p>
            <a:pPr marL="519113" indent="-166688" algn="just">
              <a:buFont typeface="Wingdings" pitchFamily="2" charset="2"/>
              <a:buChar char="ü"/>
              <a:tabLst>
                <a:tab pos="633413" algn="l"/>
              </a:tabLst>
            </a:pPr>
            <a:r>
              <a:rPr lang="en-IN" sz="2800" dirty="0" smtClean="0">
                <a:effectLst/>
              </a:rPr>
              <a:t>the </a:t>
            </a:r>
            <a:r>
              <a:rPr lang="en-IN" sz="2800" dirty="0">
                <a:effectLst/>
              </a:rPr>
              <a:t>costs </a:t>
            </a:r>
            <a:r>
              <a:rPr lang="en-IN" sz="2800" dirty="0" smtClean="0">
                <a:effectLst/>
              </a:rPr>
              <a:t>involved</a:t>
            </a:r>
          </a:p>
          <a:p>
            <a:pPr marL="519113" indent="-166688" algn="just">
              <a:buFont typeface="Wingdings" pitchFamily="2" charset="2"/>
              <a:buChar char="ü"/>
              <a:tabLst>
                <a:tab pos="633413" algn="l"/>
              </a:tabLst>
            </a:pPr>
            <a:r>
              <a:rPr lang="en-IN" sz="2800" dirty="0" smtClean="0">
                <a:effectLst/>
              </a:rPr>
              <a:t>the </a:t>
            </a:r>
            <a:r>
              <a:rPr lang="en-IN" sz="2800" dirty="0">
                <a:effectLst/>
              </a:rPr>
              <a:t>problems encountered during </a:t>
            </a:r>
            <a:r>
              <a:rPr lang="en-IN" sz="2800" dirty="0" smtClean="0">
                <a:effectLst/>
              </a:rPr>
              <a:t>execution</a:t>
            </a:r>
          </a:p>
          <a:p>
            <a:pPr marL="519113" indent="-166688" algn="just">
              <a:buFont typeface="Wingdings" pitchFamily="2" charset="2"/>
              <a:buChar char="ü"/>
              <a:tabLst>
                <a:tab pos="633413" algn="l"/>
              </a:tabLst>
            </a:pPr>
            <a:r>
              <a:rPr lang="en-IN" sz="2800" dirty="0" smtClean="0">
                <a:effectLst/>
              </a:rPr>
              <a:t> </a:t>
            </a:r>
            <a:r>
              <a:rPr lang="en-IN" sz="2800" dirty="0">
                <a:effectLst/>
              </a:rPr>
              <a:t>the lessons learned </a:t>
            </a:r>
            <a:r>
              <a:rPr lang="en-IN" sz="2800" dirty="0" smtClean="0">
                <a:effectLst/>
              </a:rPr>
              <a:t>&amp;</a:t>
            </a:r>
          </a:p>
          <a:p>
            <a:pPr marL="519113" indent="-166688" algn="just">
              <a:buFont typeface="Wingdings" pitchFamily="2" charset="2"/>
              <a:buChar char="ü"/>
              <a:tabLst>
                <a:tab pos="633413" algn="l"/>
              </a:tabLst>
            </a:pPr>
            <a:r>
              <a:rPr lang="en-IN" sz="2800" dirty="0" smtClean="0">
                <a:effectLst/>
              </a:rPr>
              <a:t>the </a:t>
            </a:r>
            <a:r>
              <a:rPr lang="en-IN" sz="2800" dirty="0">
                <a:effectLst/>
              </a:rPr>
              <a:t>minor defects noticed at the time of handing </a:t>
            </a:r>
            <a:r>
              <a:rPr lang="en-IN" sz="2800" dirty="0" smtClean="0">
                <a:effectLst/>
              </a:rPr>
              <a:t>over</a:t>
            </a:r>
            <a:endParaRPr lang="en-US" sz="2800" dirty="0">
              <a:effectLst/>
            </a:endParaRPr>
          </a:p>
          <a:p>
            <a:pPr algn="just"/>
            <a:endParaRPr lang="en-US" sz="2800" dirty="0"/>
          </a:p>
        </p:txBody>
      </p:sp>
    </p:spTree>
    <p:extLst>
      <p:ext uri="{BB962C8B-B14F-4D97-AF65-F5344CB8AC3E}">
        <p14:creationId xmlns:p14="http://schemas.microsoft.com/office/powerpoint/2010/main" val="32128598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534400" cy="914400"/>
          </a:xfrm>
        </p:spPr>
        <p:txBody>
          <a:bodyPr/>
          <a:lstStyle/>
          <a:p>
            <a:pPr algn="just"/>
            <a:r>
              <a:rPr lang="en-US" sz="3200" dirty="0" smtClean="0"/>
              <a:t>D. Project </a:t>
            </a:r>
            <a:r>
              <a:rPr lang="en-US" sz="3200" dirty="0"/>
              <a:t>Planning at the Commission Phase</a:t>
            </a:r>
          </a:p>
        </p:txBody>
      </p:sp>
      <p:sp>
        <p:nvSpPr>
          <p:cNvPr id="3" name="Content Placeholder 2"/>
          <p:cNvSpPr>
            <a:spLocks noGrp="1"/>
          </p:cNvSpPr>
          <p:nvPr>
            <p:ph idx="1"/>
          </p:nvPr>
        </p:nvSpPr>
        <p:spPr>
          <a:xfrm>
            <a:off x="381000" y="1219200"/>
            <a:ext cx="8610600" cy="5486400"/>
          </a:xfrm>
        </p:spPr>
        <p:txBody>
          <a:bodyPr>
            <a:normAutofit/>
          </a:bodyPr>
          <a:lstStyle/>
          <a:p>
            <a:pPr marL="0" indent="0" algn="just">
              <a:lnSpc>
                <a:spcPct val="150000"/>
              </a:lnSpc>
              <a:buNone/>
            </a:pPr>
            <a:r>
              <a:rPr lang="en-US" sz="2800" dirty="0">
                <a:effectLst/>
              </a:rPr>
              <a:t>project planning Outputs in construction projects include: </a:t>
            </a:r>
          </a:p>
          <a:p>
            <a:pPr lvl="0" algn="just">
              <a:lnSpc>
                <a:spcPct val="150000"/>
              </a:lnSpc>
              <a:buFont typeface="Wingdings" pitchFamily="2" charset="2"/>
              <a:buChar char="ü"/>
            </a:pPr>
            <a:r>
              <a:rPr lang="en-US" sz="2800" dirty="0">
                <a:effectLst/>
              </a:rPr>
              <a:t>Commissioning plan, notification of completion </a:t>
            </a:r>
          </a:p>
          <a:p>
            <a:pPr lvl="0" algn="just">
              <a:lnSpc>
                <a:spcPct val="150000"/>
              </a:lnSpc>
              <a:buFont typeface="Wingdings" pitchFamily="2" charset="2"/>
              <a:buChar char="ü"/>
            </a:pPr>
            <a:r>
              <a:rPr lang="en-US" sz="2800" dirty="0">
                <a:effectLst/>
              </a:rPr>
              <a:t>Start-up and test the product, Produce as built drawings, compile knowledge learnt </a:t>
            </a:r>
          </a:p>
          <a:p>
            <a:pPr lvl="0" algn="just">
              <a:lnSpc>
                <a:spcPct val="150000"/>
              </a:lnSpc>
              <a:buFont typeface="Wingdings" pitchFamily="2" charset="2"/>
              <a:buChar char="ü"/>
            </a:pPr>
            <a:r>
              <a:rPr lang="en-US" sz="2800" dirty="0">
                <a:effectLst/>
              </a:rPr>
              <a:t>Project closeout report </a:t>
            </a:r>
          </a:p>
          <a:p>
            <a:pPr marL="0" indent="0">
              <a:buNone/>
            </a:pPr>
            <a:endParaRPr lang="en-US" sz="2800" dirty="0"/>
          </a:p>
        </p:txBody>
      </p:sp>
    </p:spTree>
    <p:extLst>
      <p:ext uri="{BB962C8B-B14F-4D97-AF65-F5344CB8AC3E}">
        <p14:creationId xmlns:p14="http://schemas.microsoft.com/office/powerpoint/2010/main" val="41176557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553200"/>
          </a:xfrm>
        </p:spPr>
        <p:txBody>
          <a:bodyPr>
            <a:normAutofit fontScale="92500"/>
          </a:bodyPr>
          <a:lstStyle/>
          <a:p>
            <a:pPr marL="0" indent="0">
              <a:lnSpc>
                <a:spcPct val="150000"/>
              </a:lnSpc>
              <a:buNone/>
            </a:pPr>
            <a:r>
              <a:rPr lang="en-US" sz="2800" dirty="0"/>
              <a:t>This is a significant event for both the owner and the </a:t>
            </a:r>
            <a:r>
              <a:rPr lang="en-US" sz="2800" dirty="0" smtClean="0"/>
              <a:t>contractor: </a:t>
            </a:r>
            <a:endParaRPr lang="en-US" sz="2800" dirty="0"/>
          </a:p>
          <a:p>
            <a:pPr marL="117475" indent="-117475" algn="just">
              <a:lnSpc>
                <a:spcPct val="150000"/>
              </a:lnSpc>
            </a:pPr>
            <a:r>
              <a:rPr lang="en-US" sz="2800" dirty="0" smtClean="0"/>
              <a:t>The </a:t>
            </a:r>
            <a:r>
              <a:rPr lang="en-US" sz="2800" dirty="0"/>
              <a:t>acceptance of a completed project is customarily based on a final inspection performed by the owner’s representative and conditioned upon the correction of any deficiencies noted</a:t>
            </a:r>
            <a:r>
              <a:rPr lang="en-US" sz="2800" dirty="0" smtClean="0"/>
              <a:t>.</a:t>
            </a:r>
            <a:endParaRPr lang="en-US" sz="2800" dirty="0"/>
          </a:p>
          <a:p>
            <a:pPr marL="117475" indent="-117475" algn="just">
              <a:lnSpc>
                <a:spcPct val="150000"/>
              </a:lnSpc>
            </a:pPr>
            <a:r>
              <a:rPr lang="en-US" sz="2800" dirty="0" smtClean="0"/>
              <a:t>If </a:t>
            </a:r>
            <a:r>
              <a:rPr lang="en-US" sz="2800" dirty="0"/>
              <a:t>the facility or a portion thereof is substantially complete, the owner’s representative will execute a certificate of substantial completion for the work. The contractor may then require and receive a final progress payment. However, sufficient retain age is withhold to ensure the correction of any remaining deficiencies.</a:t>
            </a:r>
          </a:p>
          <a:p>
            <a:pPr>
              <a:lnSpc>
                <a:spcPct val="150000"/>
              </a:lnSpc>
            </a:pPr>
            <a:endParaRPr lang="en-US" sz="2800" dirty="0"/>
          </a:p>
        </p:txBody>
      </p:sp>
    </p:spTree>
    <p:extLst>
      <p:ext uri="{BB962C8B-B14F-4D97-AF65-F5344CB8AC3E}">
        <p14:creationId xmlns:p14="http://schemas.microsoft.com/office/powerpoint/2010/main" val="3662420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458200" cy="6096000"/>
          </a:xfrm>
        </p:spPr>
        <p:txBody>
          <a:bodyPr>
            <a:normAutofit/>
          </a:bodyPr>
          <a:lstStyle/>
          <a:p>
            <a:pPr algn="just">
              <a:lnSpc>
                <a:spcPct val="150000"/>
              </a:lnSpc>
            </a:pPr>
            <a:r>
              <a:rPr lang="en-US" sz="2800" dirty="0" smtClean="0"/>
              <a:t>Final </a:t>
            </a:r>
            <a:r>
              <a:rPr lang="en-US" sz="2800" dirty="0"/>
              <a:t>payment and its acceptance by the contractor usually constitute a waiver of all claims by either the owner or contractor except for unsettled liens and claims and deficiencies falling under warranty provisions.</a:t>
            </a:r>
          </a:p>
          <a:p>
            <a:pPr algn="just">
              <a:lnSpc>
                <a:spcPct val="150000"/>
              </a:lnSpc>
            </a:pPr>
            <a:r>
              <a:rPr lang="en-US" sz="2800" dirty="0"/>
              <a:t>In most, if not all, construction projects the major processes under this stage are two: Commissioning and Acceptance.</a:t>
            </a:r>
          </a:p>
          <a:p>
            <a:pPr>
              <a:lnSpc>
                <a:spcPct val="150000"/>
              </a:lnSpc>
            </a:pPr>
            <a:endParaRPr lang="en-US" sz="2800" dirty="0"/>
          </a:p>
        </p:txBody>
      </p:sp>
    </p:spTree>
    <p:extLst>
      <p:ext uri="{BB962C8B-B14F-4D97-AF65-F5344CB8AC3E}">
        <p14:creationId xmlns:p14="http://schemas.microsoft.com/office/powerpoint/2010/main" val="33264235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65127"/>
            <a:ext cx="8134350" cy="930274"/>
          </a:xfrm>
        </p:spPr>
        <p:txBody>
          <a:bodyPr/>
          <a:lstStyle/>
          <a:p>
            <a:r>
              <a:rPr lang="en-US" dirty="0"/>
              <a:t>Commissioning</a:t>
            </a:r>
          </a:p>
        </p:txBody>
      </p:sp>
      <p:sp>
        <p:nvSpPr>
          <p:cNvPr id="3" name="Content Placeholder 2"/>
          <p:cNvSpPr>
            <a:spLocks noGrp="1"/>
          </p:cNvSpPr>
          <p:nvPr>
            <p:ph idx="1"/>
          </p:nvPr>
        </p:nvSpPr>
        <p:spPr>
          <a:xfrm>
            <a:off x="66675" y="1295401"/>
            <a:ext cx="8763000" cy="4114800"/>
          </a:xfrm>
        </p:spPr>
        <p:txBody>
          <a:bodyPr/>
          <a:lstStyle/>
          <a:p>
            <a:pPr algn="just">
              <a:lnSpc>
                <a:spcPct val="150000"/>
              </a:lnSpc>
            </a:pPr>
            <a:r>
              <a:rPr lang="en-US" sz="2800" dirty="0"/>
              <a:t>Commissioning is a process whereby the contractor makes sure that all installed electro – mechanical and other parts are operational or functional.</a:t>
            </a:r>
          </a:p>
          <a:p>
            <a:pPr marL="0" indent="0">
              <a:buNone/>
            </a:pPr>
            <a:endParaRPr lang="en-US" dirty="0"/>
          </a:p>
        </p:txBody>
      </p:sp>
    </p:spTree>
    <p:extLst>
      <p:ext uri="{BB962C8B-B14F-4D97-AF65-F5344CB8AC3E}">
        <p14:creationId xmlns:p14="http://schemas.microsoft.com/office/powerpoint/2010/main" val="2960118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92500" lnSpcReduction="10000"/>
          </a:bodyPr>
          <a:lstStyle/>
          <a:p>
            <a:pPr algn="just"/>
            <a:r>
              <a:rPr lang="en-US" sz="2800" dirty="0"/>
              <a:t>Construction </a:t>
            </a:r>
            <a:r>
              <a:rPr lang="en-US" sz="2800" dirty="0" smtClean="0"/>
              <a:t>projects objectives:- completion of project with in time, budgeted cost, quality/specifications</a:t>
            </a:r>
          </a:p>
          <a:p>
            <a:pPr algn="just"/>
            <a:r>
              <a:rPr lang="en-US" sz="2800" dirty="0" smtClean="0"/>
              <a:t>Major project resource is cash….cash flow forecast should be prepared, managed and utilized well</a:t>
            </a:r>
          </a:p>
          <a:p>
            <a:pPr algn="just"/>
            <a:r>
              <a:rPr lang="en-US" sz="2800" dirty="0" smtClean="0"/>
              <a:t>Cash flow forecast: help to understand project cash demand with respect to time, the time when projects demand external financial support &amp; plan where to get finance </a:t>
            </a:r>
          </a:p>
          <a:p>
            <a:r>
              <a:rPr lang="en-US" sz="2800" dirty="0" smtClean="0"/>
              <a:t>Main actors of construction …contractors (low financial capacity)….finance projects from different source: </a:t>
            </a:r>
          </a:p>
          <a:p>
            <a:r>
              <a:rPr lang="en-US" sz="2800" b="1" dirty="0" smtClean="0"/>
              <a:t>Internal: </a:t>
            </a:r>
          </a:p>
          <a:p>
            <a:pPr lvl="1">
              <a:buFont typeface="Wingdings" pitchFamily="2" charset="2"/>
              <a:buChar char="ü"/>
            </a:pPr>
            <a:r>
              <a:rPr lang="en-US" sz="3000" dirty="0" smtClean="0"/>
              <a:t>Depreciation allowance:</a:t>
            </a:r>
          </a:p>
          <a:p>
            <a:pPr lvl="1">
              <a:buFont typeface="Wingdings" pitchFamily="2" charset="2"/>
              <a:buChar char="ü"/>
            </a:pPr>
            <a:r>
              <a:rPr lang="en-US" sz="3000" dirty="0" smtClean="0"/>
              <a:t>Accounts payable:( Material,)</a:t>
            </a:r>
          </a:p>
          <a:p>
            <a:pPr lvl="1">
              <a:buFont typeface="Wingdings" pitchFamily="2" charset="2"/>
              <a:buChar char="ü"/>
            </a:pPr>
            <a:r>
              <a:rPr lang="en-US" sz="3000" dirty="0" smtClean="0"/>
              <a:t>Wage payable:</a:t>
            </a:r>
          </a:p>
          <a:p>
            <a:pPr lvl="1">
              <a:buFont typeface="Wingdings" pitchFamily="2" charset="2"/>
              <a:buChar char="ü"/>
            </a:pPr>
            <a:r>
              <a:rPr lang="en-US" sz="3000" dirty="0" smtClean="0"/>
              <a:t>Retained earnings: internal source of financing for expansion and growth</a:t>
            </a:r>
          </a:p>
          <a:p>
            <a:pPr lvl="1">
              <a:buFont typeface="Wingdings" pitchFamily="2" charset="2"/>
              <a:buChar char="ü"/>
            </a:pPr>
            <a:r>
              <a:rPr lang="en-US" sz="3000" dirty="0" smtClean="0"/>
              <a:t>Accruals፡ ( sub contracts, salaries, wages, taxes)</a:t>
            </a:r>
          </a:p>
          <a:p>
            <a:pPr algn="just"/>
            <a:endParaRPr lang="en-US" sz="2800" dirty="0"/>
          </a:p>
        </p:txBody>
      </p:sp>
    </p:spTree>
    <p:extLst>
      <p:ext uri="{BB962C8B-B14F-4D97-AF65-F5344CB8AC3E}">
        <p14:creationId xmlns:p14="http://schemas.microsoft.com/office/powerpoint/2010/main" val="6121765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10550" cy="838201"/>
          </a:xfrm>
        </p:spPr>
        <p:txBody>
          <a:bodyPr/>
          <a:lstStyle/>
          <a:p>
            <a:r>
              <a:rPr lang="en-US" b="1" dirty="0"/>
              <a:t>Acceptances</a:t>
            </a:r>
          </a:p>
        </p:txBody>
      </p:sp>
      <p:sp>
        <p:nvSpPr>
          <p:cNvPr id="3" name="Content Placeholder 2"/>
          <p:cNvSpPr>
            <a:spLocks noGrp="1"/>
          </p:cNvSpPr>
          <p:nvPr>
            <p:ph idx="1"/>
          </p:nvPr>
        </p:nvSpPr>
        <p:spPr>
          <a:xfrm>
            <a:off x="304800" y="1371600"/>
            <a:ext cx="8534400" cy="5181600"/>
          </a:xfrm>
        </p:spPr>
        <p:txBody>
          <a:bodyPr>
            <a:normAutofit/>
          </a:bodyPr>
          <a:lstStyle/>
          <a:p>
            <a:pPr marL="0" indent="0" algn="just">
              <a:buNone/>
            </a:pPr>
            <a:r>
              <a:rPr lang="en-US" sz="2800" dirty="0" smtClean="0"/>
              <a:t>it </a:t>
            </a:r>
            <a:r>
              <a:rPr lang="en-US" sz="2800" dirty="0"/>
              <a:t>includes:</a:t>
            </a:r>
          </a:p>
          <a:p>
            <a:pPr algn="just"/>
            <a:r>
              <a:rPr lang="en-US" sz="2800" dirty="0" smtClean="0"/>
              <a:t>Provisional </a:t>
            </a:r>
            <a:r>
              <a:rPr lang="en-US" sz="2800" dirty="0"/>
              <a:t>Acceptance: - This is avoids of acceptance the completed work on provisional basis for a period of one year.</a:t>
            </a:r>
          </a:p>
          <a:p>
            <a:pPr algn="just"/>
            <a:r>
              <a:rPr lang="en-US" sz="2800" dirty="0" smtClean="0"/>
              <a:t>Final </a:t>
            </a:r>
            <a:r>
              <a:rPr lang="en-US" sz="2800" dirty="0"/>
              <a:t>Acceptance:-At this stage the owner completely accepts the works executed in total and the retention money is released to the </a:t>
            </a:r>
            <a:r>
              <a:rPr lang="en-US" sz="2800" dirty="0" smtClean="0"/>
              <a:t>contractor.</a:t>
            </a:r>
            <a:endParaRPr lang="en-US" sz="2800" dirty="0"/>
          </a:p>
        </p:txBody>
      </p:sp>
    </p:spTree>
    <p:extLst>
      <p:ext uri="{BB962C8B-B14F-4D97-AF65-F5344CB8AC3E}">
        <p14:creationId xmlns:p14="http://schemas.microsoft.com/office/powerpoint/2010/main" val="26081708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229600" cy="609600"/>
          </a:xfrm>
        </p:spPr>
        <p:txBody>
          <a:bodyPr>
            <a:normAutofit fontScale="90000"/>
          </a:bodyPr>
          <a:lstStyle/>
          <a:p>
            <a:r>
              <a:rPr lang="en-US" sz="4000" b="1" dirty="0" smtClean="0"/>
              <a:t/>
            </a:r>
            <a:br>
              <a:rPr lang="en-US" sz="4000" b="1" dirty="0" smtClean="0"/>
            </a:br>
            <a:r>
              <a:rPr lang="en-US" sz="4000" b="1" dirty="0" smtClean="0"/>
              <a:t>Changes </a:t>
            </a:r>
            <a:r>
              <a:rPr lang="en-US" sz="4000" b="1" dirty="0"/>
              <a:t>and delays</a:t>
            </a:r>
            <a:br>
              <a:rPr lang="en-US" sz="4000" b="1" dirty="0"/>
            </a:br>
            <a:endParaRPr lang="en-US" b="1" dirty="0"/>
          </a:p>
        </p:txBody>
      </p:sp>
      <p:sp>
        <p:nvSpPr>
          <p:cNvPr id="3" name="Content Placeholder 2"/>
          <p:cNvSpPr>
            <a:spLocks noGrp="1"/>
          </p:cNvSpPr>
          <p:nvPr>
            <p:ph idx="1"/>
          </p:nvPr>
        </p:nvSpPr>
        <p:spPr>
          <a:xfrm>
            <a:off x="0" y="762000"/>
            <a:ext cx="8991600" cy="5943600"/>
          </a:xfrm>
        </p:spPr>
        <p:txBody>
          <a:bodyPr>
            <a:normAutofit/>
          </a:bodyPr>
          <a:lstStyle/>
          <a:p>
            <a:pPr algn="just"/>
            <a:r>
              <a:rPr lang="en-US" sz="2800" dirty="0" smtClean="0"/>
              <a:t>The </a:t>
            </a:r>
            <a:r>
              <a:rPr lang="en-US" sz="2800" dirty="0"/>
              <a:t>document directing a change is referred to as a change order.</a:t>
            </a:r>
          </a:p>
          <a:p>
            <a:pPr algn="just"/>
            <a:r>
              <a:rPr lang="en-US" sz="2800" dirty="0" smtClean="0"/>
              <a:t>The </a:t>
            </a:r>
            <a:r>
              <a:rPr lang="en-US" sz="2800" dirty="0"/>
              <a:t>majority of changes are due to design modifications initiated by the owner or </a:t>
            </a:r>
            <a:r>
              <a:rPr lang="en-US" sz="2800" dirty="0" smtClean="0"/>
              <a:t>designer</a:t>
            </a:r>
          </a:p>
          <a:p>
            <a:pPr algn="just"/>
            <a:r>
              <a:rPr lang="en-US" sz="2800" dirty="0" smtClean="0"/>
              <a:t>All </a:t>
            </a:r>
            <a:r>
              <a:rPr lang="en-US" sz="2800" dirty="0"/>
              <a:t>change orders issued should contain an adjustment in contract time and price which is mutually acceptable to the contractor and owner.</a:t>
            </a:r>
          </a:p>
          <a:p>
            <a:pPr algn="just"/>
            <a:r>
              <a:rPr lang="en-US" sz="2800" dirty="0" smtClean="0"/>
              <a:t>The </a:t>
            </a:r>
            <a:r>
              <a:rPr lang="en-US" sz="2800" dirty="0"/>
              <a:t>three general categories of delay include those beyond the control of either the contractor or the owner “acts of God”, those under the control of the owner, and those under the control of the contractor.</a:t>
            </a:r>
          </a:p>
          <a:p>
            <a:endParaRPr lang="en-US" sz="2800" dirty="0"/>
          </a:p>
        </p:txBody>
      </p:sp>
    </p:spTree>
    <p:extLst>
      <p:ext uri="{BB962C8B-B14F-4D97-AF65-F5344CB8AC3E}">
        <p14:creationId xmlns:p14="http://schemas.microsoft.com/office/powerpoint/2010/main" val="22117790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458200" cy="4572000"/>
          </a:xfrm>
        </p:spPr>
        <p:txBody>
          <a:bodyPr/>
          <a:lstStyle/>
          <a:p>
            <a:pPr marL="914400" indent="-228600">
              <a:lnSpc>
                <a:spcPct val="200000"/>
              </a:lnSpc>
              <a:buNone/>
            </a:pPr>
            <a:r>
              <a:rPr lang="en-US" sz="2800" b="1" dirty="0" smtClean="0"/>
              <a:t>2.1 </a:t>
            </a:r>
            <a:r>
              <a:rPr lang="en-US" sz="2800" b="1" dirty="0"/>
              <a:t>INTRODUCTION</a:t>
            </a:r>
          </a:p>
          <a:p>
            <a:pPr marL="914400" indent="-228600">
              <a:lnSpc>
                <a:spcPct val="200000"/>
              </a:lnSpc>
              <a:buNone/>
            </a:pPr>
            <a:r>
              <a:rPr lang="en-US" sz="2800" b="1" dirty="0">
                <a:effectLst/>
              </a:rPr>
              <a:t>2.2 WHAT IS STRATEGIC PLANNING </a:t>
            </a:r>
          </a:p>
          <a:p>
            <a:pPr marL="914400" indent="-228600">
              <a:lnSpc>
                <a:spcPct val="200000"/>
              </a:lnSpc>
              <a:buNone/>
            </a:pPr>
            <a:r>
              <a:rPr lang="en-US" sz="2800" b="1" dirty="0">
                <a:effectLst/>
              </a:rPr>
              <a:t>2.3 IMPORTANCE OF STRATEGIC PLAN </a:t>
            </a:r>
          </a:p>
          <a:p>
            <a:pPr marL="914400" indent="-228600">
              <a:lnSpc>
                <a:spcPct val="200000"/>
              </a:lnSpc>
              <a:buNone/>
            </a:pPr>
            <a:r>
              <a:rPr lang="en-US" sz="2800" b="1" dirty="0"/>
              <a:t>2.4 FORMULATION OF STRATEGIC PLAN</a:t>
            </a:r>
          </a:p>
          <a:p>
            <a:pPr marL="0" indent="0" algn="ctr">
              <a:buNone/>
            </a:pPr>
            <a:endParaRPr lang="en-US" b="1" dirty="0">
              <a:solidFill>
                <a:srgbClr val="FFC000"/>
              </a:solidFill>
            </a:endParaRPr>
          </a:p>
        </p:txBody>
      </p:sp>
      <p:sp>
        <p:nvSpPr>
          <p:cNvPr id="2" name="Rectangle 1"/>
          <p:cNvSpPr/>
          <p:nvPr/>
        </p:nvSpPr>
        <p:spPr>
          <a:xfrm>
            <a:off x="1219200" y="304800"/>
            <a:ext cx="6172200" cy="756297"/>
          </a:xfrm>
          <a:prstGeom prst="rect">
            <a:avLst/>
          </a:prstGeom>
        </p:spPr>
        <p:txBody>
          <a:bodyPr wrap="square">
            <a:spAutoFit/>
          </a:bodyPr>
          <a:lstStyle/>
          <a:p>
            <a:pPr algn="ctr">
              <a:lnSpc>
                <a:spcPct val="150000"/>
              </a:lnSpc>
            </a:pPr>
            <a:r>
              <a:rPr lang="en-US" sz="3200" b="1" dirty="0"/>
              <a:t>CHAPTER 2</a:t>
            </a:r>
            <a:r>
              <a:rPr lang="am-ET" sz="3200" b="1" dirty="0"/>
              <a:t>፡ </a:t>
            </a:r>
            <a:r>
              <a:rPr lang="en-US" sz="3200" b="1" dirty="0"/>
              <a:t>STRATEGIC PLANNING</a:t>
            </a:r>
          </a:p>
        </p:txBody>
      </p:sp>
    </p:spTree>
    <p:extLst>
      <p:ext uri="{BB962C8B-B14F-4D97-AF65-F5344CB8AC3E}">
        <p14:creationId xmlns:p14="http://schemas.microsoft.com/office/powerpoint/2010/main" val="14977229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8077200" cy="762000"/>
          </a:xfrm>
        </p:spPr>
        <p:txBody>
          <a:bodyPr>
            <a:normAutofit fontScale="90000"/>
          </a:bodyPr>
          <a:lstStyle/>
          <a:p>
            <a:r>
              <a:rPr lang="en-US" sz="4000" b="1" dirty="0"/>
              <a:t>2.1 INTRODUCTION</a:t>
            </a:r>
            <a:r>
              <a:rPr lang="en-US" b="1" dirty="0"/>
              <a:t/>
            </a:r>
            <a:br>
              <a:rPr lang="en-US" b="1" dirty="0"/>
            </a:br>
            <a:endParaRPr lang="en-US" dirty="0"/>
          </a:p>
        </p:txBody>
      </p:sp>
      <p:sp>
        <p:nvSpPr>
          <p:cNvPr id="3" name="Content Placeholder 2"/>
          <p:cNvSpPr>
            <a:spLocks noGrp="1"/>
          </p:cNvSpPr>
          <p:nvPr>
            <p:ph idx="1"/>
          </p:nvPr>
        </p:nvSpPr>
        <p:spPr>
          <a:xfrm>
            <a:off x="228600" y="1143000"/>
            <a:ext cx="8686800" cy="5715000"/>
          </a:xfrm>
        </p:spPr>
        <p:txBody>
          <a:bodyPr/>
          <a:lstStyle/>
          <a:p>
            <a:pPr algn="just">
              <a:buFont typeface="Wingdings" pitchFamily="2" charset="2"/>
              <a:buChar char="Ø"/>
            </a:pPr>
            <a:r>
              <a:rPr lang="en-US" sz="2800" dirty="0">
                <a:effectLst/>
              </a:rPr>
              <a:t>Good project management methodologies allow work to be accomplished in less time, at lower cost, with fewer resources, and without any sacrifice in quality.</a:t>
            </a:r>
          </a:p>
          <a:p>
            <a:pPr algn="just">
              <a:buFont typeface="Wingdings" pitchFamily="2" charset="2"/>
              <a:buChar char="Ø"/>
            </a:pPr>
            <a:r>
              <a:rPr lang="en-US" sz="2800" dirty="0" smtClean="0">
                <a:effectLst/>
              </a:rPr>
              <a:t>Strategic </a:t>
            </a:r>
            <a:r>
              <a:rPr lang="en-US" sz="2800" dirty="0">
                <a:effectLst/>
              </a:rPr>
              <a:t>planning is vital for every project</a:t>
            </a:r>
            <a:r>
              <a:rPr lang="en-US" sz="2800" dirty="0" smtClean="0">
                <a:effectLst/>
              </a:rPr>
              <a:t>.</a:t>
            </a:r>
          </a:p>
          <a:p>
            <a:pPr algn="just">
              <a:buFont typeface="Wingdings" pitchFamily="2" charset="2"/>
              <a:buChar char="Ø"/>
            </a:pPr>
            <a:r>
              <a:rPr lang="en-US" sz="2800" dirty="0" smtClean="0">
                <a:effectLst/>
              </a:rPr>
              <a:t> </a:t>
            </a:r>
            <a:r>
              <a:rPr lang="en-US" sz="2800" dirty="0">
                <a:effectLst/>
              </a:rPr>
              <a:t>Effective strategic planning can mean the difference between long-term success and failure. </a:t>
            </a:r>
            <a:endParaRPr lang="en-US" sz="2800" dirty="0" smtClean="0">
              <a:effectLst/>
            </a:endParaRPr>
          </a:p>
          <a:p>
            <a:pPr algn="just">
              <a:buFont typeface="Wingdings" pitchFamily="2" charset="2"/>
              <a:buChar char="Ø"/>
            </a:pPr>
            <a:r>
              <a:rPr lang="en-US" sz="2800" dirty="0" smtClean="0">
                <a:effectLst/>
              </a:rPr>
              <a:t>Strategic </a:t>
            </a:r>
            <a:r>
              <a:rPr lang="en-US" sz="2800" dirty="0">
                <a:effectLst/>
              </a:rPr>
              <a:t>planning for excellence in project management needs to consider all aspects of the company: from the working relationships among employees and managers and between staff and to the company’s corporate structure and culture. </a:t>
            </a:r>
          </a:p>
          <a:p>
            <a:endParaRPr lang="en-US" sz="2800" dirty="0"/>
          </a:p>
        </p:txBody>
      </p:sp>
    </p:spTree>
    <p:extLst>
      <p:ext uri="{BB962C8B-B14F-4D97-AF65-F5344CB8AC3E}">
        <p14:creationId xmlns:p14="http://schemas.microsoft.com/office/powerpoint/2010/main" val="27436980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9000" cy="1143000"/>
          </a:xfrm>
        </p:spPr>
        <p:txBody>
          <a:bodyPr/>
          <a:lstStyle/>
          <a:p>
            <a:pPr>
              <a:defRPr/>
            </a:pPr>
            <a:r>
              <a:rPr lang="en-US" sz="3200" b="1" dirty="0" smtClean="0">
                <a:latin typeface="+mn-lt"/>
                <a:ea typeface="+mn-ea"/>
                <a:cs typeface="+mn-cs"/>
              </a:rPr>
              <a:t>2.2 WHAT IS STRATEGIC PLANNING? </a:t>
            </a:r>
            <a:r>
              <a:rPr lang="en-US" sz="3600" dirty="0" smtClean="0">
                <a:latin typeface="+mn-lt"/>
                <a:ea typeface="+mn-ea"/>
                <a:cs typeface="+mn-cs"/>
              </a:rPr>
              <a:t/>
            </a:r>
            <a:br>
              <a:rPr lang="en-US" sz="3600" dirty="0" smtClean="0">
                <a:latin typeface="+mn-lt"/>
                <a:ea typeface="+mn-ea"/>
                <a:cs typeface="+mn-cs"/>
              </a:rPr>
            </a:br>
            <a:endParaRPr lang="en-US" sz="3600" dirty="0"/>
          </a:p>
        </p:txBody>
      </p:sp>
      <p:sp>
        <p:nvSpPr>
          <p:cNvPr id="35843" name="Content Placeholder 2"/>
          <p:cNvSpPr>
            <a:spLocks noGrp="1"/>
          </p:cNvSpPr>
          <p:nvPr>
            <p:ph idx="1"/>
          </p:nvPr>
        </p:nvSpPr>
        <p:spPr>
          <a:xfrm>
            <a:off x="152400" y="990600"/>
            <a:ext cx="8763000" cy="5486400"/>
          </a:xfrm>
        </p:spPr>
        <p:txBody>
          <a:bodyPr>
            <a:normAutofit/>
          </a:bodyPr>
          <a:lstStyle/>
          <a:p>
            <a:pPr algn="just"/>
            <a:r>
              <a:rPr lang="en-US" sz="2800" dirty="0" smtClean="0"/>
              <a:t>Simply put, a strategic plan is the formal­ized road map that describes how your organization executes the chosen strategy. </a:t>
            </a:r>
          </a:p>
          <a:p>
            <a:pPr algn="just"/>
            <a:r>
              <a:rPr lang="en-US" sz="2800" dirty="0" smtClean="0"/>
              <a:t>A plan spells out where an organization is going over the next year or more and how it is going to get there. A strategic plan is a management tool that serves the purpose of helping an organization do a better job, and it improves organizations because a plan focuses the energy, resources, and time of everyone in the organization in the same direction. </a:t>
            </a:r>
          </a:p>
          <a:p>
            <a:pPr algn="just"/>
            <a:endParaRPr lang="en-US" sz="2800" dirty="0" smtClean="0"/>
          </a:p>
        </p:txBody>
      </p:sp>
    </p:spTree>
    <p:extLst>
      <p:ext uri="{BB962C8B-B14F-4D97-AF65-F5344CB8AC3E}">
        <p14:creationId xmlns:p14="http://schemas.microsoft.com/office/powerpoint/2010/main" val="19160238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42900"/>
            <a:ext cx="8686800" cy="1143000"/>
          </a:xfrm>
        </p:spPr>
        <p:txBody>
          <a:bodyPr/>
          <a:lstStyle/>
          <a:p>
            <a:r>
              <a:rPr lang="en-US" sz="3200" b="1" dirty="0" smtClean="0"/>
              <a:t>2.2, WHAT IS STRATEGIC PLANNING </a:t>
            </a:r>
            <a:r>
              <a:rPr lang="en-US" dirty="0" smtClean="0"/>
              <a:t/>
            </a:r>
            <a:br>
              <a:rPr lang="en-US" dirty="0" smtClean="0"/>
            </a:br>
            <a:endParaRPr lang="en-US" dirty="0"/>
          </a:p>
        </p:txBody>
      </p:sp>
      <p:sp>
        <p:nvSpPr>
          <p:cNvPr id="3" name="Content Placeholder 2"/>
          <p:cNvSpPr>
            <a:spLocks noGrp="1"/>
          </p:cNvSpPr>
          <p:nvPr>
            <p:ph idx="1"/>
          </p:nvPr>
        </p:nvSpPr>
        <p:spPr>
          <a:xfrm>
            <a:off x="152400" y="1066800"/>
            <a:ext cx="8763000" cy="5562600"/>
          </a:xfrm>
        </p:spPr>
        <p:txBody>
          <a:bodyPr/>
          <a:lstStyle/>
          <a:p>
            <a:pPr algn="just">
              <a:buFont typeface="Wingdings" pitchFamily="2" charset="2"/>
              <a:buChar char="v"/>
            </a:pPr>
            <a:r>
              <a:rPr lang="en-US" sz="2800" dirty="0" smtClean="0">
                <a:effectLst/>
              </a:rPr>
              <a:t>It is </a:t>
            </a:r>
            <a:r>
              <a:rPr lang="en-US" sz="2800" dirty="0">
                <a:effectLst/>
              </a:rPr>
              <a:t>the process of formulating decisions about an organization’s future direction. </a:t>
            </a:r>
            <a:endParaRPr lang="en-US" sz="2800" dirty="0" smtClean="0">
              <a:effectLst/>
            </a:endParaRPr>
          </a:p>
          <a:p>
            <a:pPr algn="just">
              <a:buFont typeface="Wingdings" pitchFamily="2" charset="2"/>
              <a:buChar char="v"/>
            </a:pPr>
            <a:r>
              <a:rPr lang="en-US" sz="2800" dirty="0" smtClean="0">
                <a:effectLst/>
              </a:rPr>
              <a:t>it </a:t>
            </a:r>
            <a:r>
              <a:rPr lang="en-US" sz="2800" dirty="0">
                <a:effectLst/>
              </a:rPr>
              <a:t>is the process by which the organization adapts to its ever-changing environment. </a:t>
            </a:r>
            <a:endParaRPr lang="en-US" sz="2800" dirty="0" smtClean="0">
              <a:effectLst/>
            </a:endParaRPr>
          </a:p>
          <a:p>
            <a:pPr algn="just">
              <a:buFont typeface="Wingdings" pitchFamily="2" charset="2"/>
              <a:buChar char="v"/>
            </a:pPr>
            <a:r>
              <a:rPr lang="en-US" sz="2800" dirty="0">
                <a:effectLst/>
              </a:rPr>
              <a:t>And the process is applicable to all management levels and all types of </a:t>
            </a:r>
            <a:r>
              <a:rPr lang="en-US" sz="2800" dirty="0" smtClean="0">
                <a:effectLst/>
              </a:rPr>
              <a:t>organizations</a:t>
            </a:r>
          </a:p>
          <a:p>
            <a:pPr algn="just">
              <a:buFont typeface="Wingdings" pitchFamily="2" charset="2"/>
              <a:buChar char="v"/>
            </a:pPr>
            <a:r>
              <a:rPr lang="en-US" sz="2800" dirty="0">
                <a:effectLst/>
              </a:rPr>
              <a:t>Strategic planning for project management is the development of a standard methodology that can be used for achieving the project’s objectives. </a:t>
            </a:r>
            <a:endParaRPr lang="en-US" sz="2800" dirty="0" smtClean="0">
              <a:effectLst/>
            </a:endParaRPr>
          </a:p>
          <a:p>
            <a:pPr algn="just">
              <a:buFont typeface="Wingdings" pitchFamily="2" charset="2"/>
              <a:buChar char="v"/>
            </a:pPr>
            <a:r>
              <a:rPr lang="en-US" sz="2800" dirty="0" smtClean="0">
                <a:effectLst/>
              </a:rPr>
              <a:t>Without </a:t>
            </a:r>
            <a:r>
              <a:rPr lang="en-US" sz="2800" dirty="0">
                <a:effectLst/>
              </a:rPr>
              <a:t>this process, subunits tend to drift off in their own direction without regard to their role as a subsystem in a project. </a:t>
            </a:r>
          </a:p>
          <a:p>
            <a:endParaRPr lang="en-US" sz="2400" dirty="0"/>
          </a:p>
        </p:txBody>
      </p:sp>
    </p:spTree>
    <p:extLst>
      <p:ext uri="{BB962C8B-B14F-4D97-AF65-F5344CB8AC3E}">
        <p14:creationId xmlns:p14="http://schemas.microsoft.com/office/powerpoint/2010/main" val="12443370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153400" cy="762000"/>
          </a:xfrm>
        </p:spPr>
        <p:txBody>
          <a:bodyPr/>
          <a:lstStyle/>
          <a:p>
            <a:r>
              <a:rPr lang="en-US" sz="2800" b="1" dirty="0"/>
              <a:t>2.3, IMPORTANCE OF STRATEGIC PLAN </a:t>
            </a:r>
          </a:p>
        </p:txBody>
      </p:sp>
      <p:sp>
        <p:nvSpPr>
          <p:cNvPr id="3" name="Content Placeholder 2"/>
          <p:cNvSpPr>
            <a:spLocks noGrp="1"/>
          </p:cNvSpPr>
          <p:nvPr>
            <p:ph idx="1"/>
          </p:nvPr>
        </p:nvSpPr>
        <p:spPr>
          <a:xfrm>
            <a:off x="228600" y="838200"/>
            <a:ext cx="8686800" cy="5867400"/>
          </a:xfrm>
        </p:spPr>
        <p:txBody>
          <a:bodyPr>
            <a:normAutofit fontScale="92500" lnSpcReduction="20000"/>
          </a:bodyPr>
          <a:lstStyle/>
          <a:p>
            <a:pPr algn="just"/>
            <a:r>
              <a:rPr lang="en-US" sz="3200" dirty="0"/>
              <a:t>Strategic project plan serves as a vehicle for the communication of project objectives to all levels of management in an organization and gives all levels an opportunity to participate. </a:t>
            </a:r>
          </a:p>
          <a:p>
            <a:pPr algn="just"/>
            <a:r>
              <a:rPr lang="en-US" sz="3200" dirty="0"/>
              <a:t>It affords the potential of a vertical feedback loop from top to bottom, bottom to top, and functional unit to functional unit. </a:t>
            </a:r>
          </a:p>
          <a:p>
            <a:pPr marL="0" indent="0" algn="just">
              <a:buNone/>
            </a:pPr>
            <a:r>
              <a:rPr lang="en-US" sz="3200" dirty="0" smtClean="0"/>
              <a:t>Benefits of a written plan</a:t>
            </a:r>
          </a:p>
          <a:p>
            <a:pPr lvl="0" algn="just"/>
            <a:r>
              <a:rPr lang="en-US" sz="3200" dirty="0" smtClean="0"/>
              <a:t>A written plan will Form the basis for decisions on allocation of resources (financial and human)</a:t>
            </a:r>
          </a:p>
          <a:p>
            <a:pPr lvl="0" algn="just"/>
            <a:r>
              <a:rPr lang="en-US" sz="3200" dirty="0" smtClean="0"/>
              <a:t>A </a:t>
            </a:r>
            <a:r>
              <a:rPr lang="en-US" sz="3200" dirty="0"/>
              <a:t>written plan is an important tool to guide the activities of a project. </a:t>
            </a:r>
          </a:p>
          <a:p>
            <a:pPr lvl="0" algn="just"/>
            <a:r>
              <a:rPr lang="en-US" sz="3200" dirty="0" smtClean="0"/>
              <a:t>A written plan will help to ensure that everyone is working towards the same ideals for the future so it is important to spend some time reflecting on and defining the objectives of a project. </a:t>
            </a:r>
          </a:p>
          <a:p>
            <a:pPr marL="0" indent="0" algn="just">
              <a:buNone/>
            </a:pPr>
            <a:endParaRPr lang="en-US" sz="3200" dirty="0"/>
          </a:p>
        </p:txBody>
      </p:sp>
    </p:spTree>
    <p:extLst>
      <p:ext uri="{BB962C8B-B14F-4D97-AF65-F5344CB8AC3E}">
        <p14:creationId xmlns:p14="http://schemas.microsoft.com/office/powerpoint/2010/main" val="12928572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153400" cy="609600"/>
          </a:xfrm>
        </p:spPr>
        <p:txBody>
          <a:bodyPr/>
          <a:lstStyle/>
          <a:p>
            <a:pPr algn="ctr"/>
            <a:r>
              <a:rPr lang="en-US" sz="2800" b="1" dirty="0" smtClean="0">
                <a:solidFill>
                  <a:srgbClr val="FFFF00"/>
                </a:solidFill>
              </a:rPr>
              <a:t>    </a:t>
            </a:r>
            <a:r>
              <a:rPr lang="en-US" sz="2800" b="1" dirty="0" smtClean="0"/>
              <a:t>2.4.  </a:t>
            </a:r>
            <a:r>
              <a:rPr lang="en-US" sz="2800" b="1" dirty="0"/>
              <a:t>FORMULATION OF STRATEGIC PLAN</a:t>
            </a:r>
          </a:p>
        </p:txBody>
      </p:sp>
      <p:sp>
        <p:nvSpPr>
          <p:cNvPr id="3" name="Content Placeholder 2"/>
          <p:cNvSpPr>
            <a:spLocks noGrp="1"/>
          </p:cNvSpPr>
          <p:nvPr>
            <p:ph idx="1"/>
          </p:nvPr>
        </p:nvSpPr>
        <p:spPr>
          <a:xfrm>
            <a:off x="152400" y="914400"/>
            <a:ext cx="8839200" cy="5791200"/>
          </a:xfrm>
        </p:spPr>
        <p:txBody>
          <a:bodyPr>
            <a:normAutofit/>
          </a:bodyPr>
          <a:lstStyle/>
          <a:p>
            <a:pPr algn="just">
              <a:lnSpc>
                <a:spcPct val="150000"/>
              </a:lnSpc>
            </a:pPr>
            <a:r>
              <a:rPr lang="en-US" sz="2800" b="1" dirty="0" smtClean="0">
                <a:effectLst/>
              </a:rPr>
              <a:t>Formulation </a:t>
            </a:r>
            <a:r>
              <a:rPr lang="en-US" sz="2800" b="1" dirty="0">
                <a:effectLst/>
              </a:rPr>
              <a:t>of a strategic plan </a:t>
            </a:r>
            <a:r>
              <a:rPr lang="en-US" sz="2800" dirty="0">
                <a:effectLst/>
              </a:rPr>
              <a:t>is performed at the top levels of the organization</a:t>
            </a:r>
            <a:r>
              <a:rPr lang="en-US" sz="2800" dirty="0" smtClean="0">
                <a:effectLst/>
              </a:rPr>
              <a:t>.</a:t>
            </a:r>
            <a:r>
              <a:rPr lang="am-ET" sz="2800" dirty="0">
                <a:effectLst/>
              </a:rPr>
              <a:t> </a:t>
            </a:r>
            <a:r>
              <a:rPr lang="am-ET" sz="2800" b="1" dirty="0" smtClean="0">
                <a:effectLst/>
              </a:rPr>
              <a:t>(</a:t>
            </a:r>
            <a:r>
              <a:rPr lang="en-US" sz="2800" b="1" dirty="0">
                <a:effectLst/>
              </a:rPr>
              <a:t>Formulating Strategies)</a:t>
            </a:r>
            <a:endParaRPr lang="en-US" sz="2800" b="1" dirty="0" smtClean="0">
              <a:effectLst/>
            </a:endParaRPr>
          </a:p>
          <a:p>
            <a:pPr algn="just">
              <a:lnSpc>
                <a:spcPct val="150000"/>
              </a:lnSpc>
            </a:pPr>
            <a:r>
              <a:rPr lang="en-US" sz="2800" dirty="0" smtClean="0">
                <a:effectLst/>
              </a:rPr>
              <a:t> </a:t>
            </a:r>
            <a:r>
              <a:rPr lang="en-US" sz="2800" dirty="0">
                <a:effectLst/>
              </a:rPr>
              <a:t>Formulation process of Strategic plan is the process of deciding where you want to go, what decisions must be made, and when they must be made in order to get there. </a:t>
            </a:r>
          </a:p>
          <a:p>
            <a:pPr algn="just"/>
            <a:r>
              <a:rPr lang="en-US" sz="2800" dirty="0"/>
              <a:t>outcome of successful formulation results in the organization doing the right thing in the right way (i.e., it results in project management) by producing goods or services for which there is a demand or need in the external or internal environment. </a:t>
            </a:r>
          </a:p>
          <a:p>
            <a:pPr algn="just"/>
            <a:endParaRPr lang="en-US" sz="2800" dirty="0"/>
          </a:p>
        </p:txBody>
      </p:sp>
    </p:spTree>
    <p:extLst>
      <p:ext uri="{BB962C8B-B14F-4D97-AF65-F5344CB8AC3E}">
        <p14:creationId xmlns:p14="http://schemas.microsoft.com/office/powerpoint/2010/main" val="3171489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762001"/>
          </a:xfrm>
        </p:spPr>
        <p:txBody>
          <a:bodyPr>
            <a:normAutofit/>
          </a:bodyPr>
          <a:lstStyle/>
          <a:p>
            <a:pPr algn="just"/>
            <a:r>
              <a:rPr lang="en-US" sz="4000" dirty="0"/>
              <a:t>8 steps to developing a strategic </a:t>
            </a:r>
            <a:r>
              <a:rPr lang="en-US" sz="4000" dirty="0" smtClean="0"/>
              <a:t>plan</a:t>
            </a:r>
            <a:endParaRPr lang="en-US" dirty="0"/>
          </a:p>
        </p:txBody>
      </p:sp>
      <p:sp>
        <p:nvSpPr>
          <p:cNvPr id="3" name="Content Placeholder 2"/>
          <p:cNvSpPr>
            <a:spLocks noGrp="1"/>
          </p:cNvSpPr>
          <p:nvPr>
            <p:ph idx="1"/>
          </p:nvPr>
        </p:nvSpPr>
        <p:spPr>
          <a:xfrm>
            <a:off x="304800" y="1066800"/>
            <a:ext cx="8686800" cy="5486400"/>
          </a:xfrm>
        </p:spPr>
        <p:txBody>
          <a:bodyPr/>
          <a:lstStyle/>
          <a:p>
            <a:pPr marL="0" indent="0" algn="just">
              <a:buNone/>
            </a:pPr>
            <a:r>
              <a:rPr lang="en-US" sz="2800" b="1" dirty="0" smtClean="0"/>
              <a:t>STEP </a:t>
            </a:r>
            <a:r>
              <a:rPr lang="en-US" sz="2800" b="1" dirty="0"/>
              <a:t>1</a:t>
            </a:r>
            <a:r>
              <a:rPr lang="en-US" sz="2800" dirty="0"/>
              <a:t>.  Prepare to plan</a:t>
            </a:r>
          </a:p>
          <a:p>
            <a:pPr marL="0" indent="0" algn="just">
              <a:buNone/>
            </a:pPr>
            <a:r>
              <a:rPr lang="en-US" sz="2800" b="1" dirty="0" smtClean="0"/>
              <a:t>STEP </a:t>
            </a:r>
            <a:r>
              <a:rPr lang="en-US" sz="2800" b="1" dirty="0"/>
              <a:t>2.  </a:t>
            </a:r>
            <a:r>
              <a:rPr lang="en-US" sz="2800" dirty="0"/>
              <a:t>Identification of a project’s vision mission goals and project goals</a:t>
            </a:r>
          </a:p>
          <a:p>
            <a:pPr marL="0" indent="0" algn="just">
              <a:buNone/>
            </a:pPr>
            <a:r>
              <a:rPr lang="en-US" sz="2800" b="1" dirty="0" smtClean="0"/>
              <a:t>STEP </a:t>
            </a:r>
            <a:r>
              <a:rPr lang="en-US" sz="2800" b="1" dirty="0"/>
              <a:t>3</a:t>
            </a:r>
            <a:r>
              <a:rPr lang="en-US" sz="2800" dirty="0"/>
              <a:t>.  Analyze the internal and external environment</a:t>
            </a:r>
          </a:p>
          <a:p>
            <a:pPr marL="0" indent="0" algn="just">
              <a:buNone/>
            </a:pPr>
            <a:r>
              <a:rPr lang="en-US" sz="2800" b="1" dirty="0" smtClean="0"/>
              <a:t>STEP </a:t>
            </a:r>
            <a:r>
              <a:rPr lang="en-US" sz="2800" b="1" dirty="0"/>
              <a:t>4.  </a:t>
            </a:r>
            <a:r>
              <a:rPr lang="en-US" sz="2800" dirty="0"/>
              <a:t>Identify the strategic issues</a:t>
            </a:r>
          </a:p>
          <a:p>
            <a:pPr marL="0" indent="0" algn="just">
              <a:buNone/>
            </a:pPr>
            <a:r>
              <a:rPr lang="en-US" sz="2800" b="1" dirty="0" smtClean="0"/>
              <a:t>STEP </a:t>
            </a:r>
            <a:r>
              <a:rPr lang="en-US" sz="2800" b="1" dirty="0"/>
              <a:t>5.  </a:t>
            </a:r>
            <a:r>
              <a:rPr lang="en-US" sz="2800" dirty="0"/>
              <a:t>Define the strategic aims</a:t>
            </a:r>
          </a:p>
          <a:p>
            <a:pPr marL="0" indent="0" algn="just">
              <a:buNone/>
            </a:pPr>
            <a:r>
              <a:rPr lang="en-US" sz="2800" b="1" dirty="0" smtClean="0"/>
              <a:t>STEP </a:t>
            </a:r>
            <a:r>
              <a:rPr lang="en-US" sz="2800" b="1" dirty="0"/>
              <a:t>6.  </a:t>
            </a:r>
            <a:r>
              <a:rPr lang="en-US" sz="2800" dirty="0"/>
              <a:t>Identify the resources required to achieve the strategic </a:t>
            </a:r>
            <a:r>
              <a:rPr lang="en-US" sz="2800" dirty="0" smtClean="0"/>
              <a:t>aims</a:t>
            </a:r>
            <a:r>
              <a:rPr lang="en-US" sz="2800" dirty="0"/>
              <a:t>	</a:t>
            </a:r>
            <a:endParaRPr lang="en-US" sz="2800" dirty="0" smtClean="0"/>
          </a:p>
          <a:p>
            <a:pPr marL="0" indent="0" algn="just">
              <a:buNone/>
            </a:pPr>
            <a:r>
              <a:rPr lang="en-US" sz="2800" b="1" dirty="0" smtClean="0"/>
              <a:t>STEP </a:t>
            </a:r>
            <a:r>
              <a:rPr lang="en-US" sz="2800" b="1" dirty="0"/>
              <a:t>7.  </a:t>
            </a:r>
            <a:r>
              <a:rPr lang="en-US" sz="2800" dirty="0"/>
              <a:t>Draw up an internal capacity building plan</a:t>
            </a:r>
          </a:p>
          <a:p>
            <a:pPr marL="0" indent="0" algn="just">
              <a:buNone/>
            </a:pPr>
            <a:r>
              <a:rPr lang="en-US" sz="2800" b="1" dirty="0" smtClean="0"/>
              <a:t>STEP </a:t>
            </a:r>
            <a:r>
              <a:rPr lang="en-US" sz="2800" b="1" dirty="0"/>
              <a:t>8.  </a:t>
            </a:r>
            <a:r>
              <a:rPr lang="en-US" sz="2800" dirty="0"/>
              <a:t>Cost the plan</a:t>
            </a:r>
          </a:p>
          <a:p>
            <a:pPr algn="just"/>
            <a:endParaRPr lang="en-US" dirty="0"/>
          </a:p>
        </p:txBody>
      </p:sp>
    </p:spTree>
    <p:extLst>
      <p:ext uri="{BB962C8B-B14F-4D97-AF65-F5344CB8AC3E}">
        <p14:creationId xmlns:p14="http://schemas.microsoft.com/office/powerpoint/2010/main" val="15183255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09600"/>
          </a:xfrm>
        </p:spPr>
        <p:txBody>
          <a:bodyPr>
            <a:normAutofit/>
          </a:bodyPr>
          <a:lstStyle/>
          <a:p>
            <a:r>
              <a:rPr lang="en-US" sz="3600" b="1" dirty="0"/>
              <a:t>STEP 1: PREPARING TO </a:t>
            </a:r>
            <a:r>
              <a:rPr lang="en-US" sz="3600" b="1" dirty="0" smtClean="0"/>
              <a:t>PLAN</a:t>
            </a:r>
            <a:endParaRPr lang="en-US" dirty="0"/>
          </a:p>
        </p:txBody>
      </p:sp>
      <p:sp>
        <p:nvSpPr>
          <p:cNvPr id="3" name="Content Placeholder 2"/>
          <p:cNvSpPr>
            <a:spLocks noGrp="1"/>
          </p:cNvSpPr>
          <p:nvPr>
            <p:ph idx="1"/>
          </p:nvPr>
        </p:nvSpPr>
        <p:spPr>
          <a:xfrm>
            <a:off x="228600" y="609600"/>
            <a:ext cx="8763000" cy="5943600"/>
          </a:xfrm>
        </p:spPr>
        <p:txBody>
          <a:bodyPr>
            <a:normAutofit/>
          </a:bodyPr>
          <a:lstStyle/>
          <a:p>
            <a:pPr marL="0" indent="0" algn="just">
              <a:buNone/>
            </a:pPr>
            <a:r>
              <a:rPr lang="en-US" sz="2800" dirty="0" smtClean="0">
                <a:effectLst/>
              </a:rPr>
              <a:t>This </a:t>
            </a:r>
            <a:r>
              <a:rPr lang="en-US" sz="2800" dirty="0">
                <a:effectLst/>
              </a:rPr>
              <a:t>step builds consensus around some of the </a:t>
            </a:r>
            <a:r>
              <a:rPr lang="en-US" sz="2800" dirty="0" smtClean="0">
                <a:effectLst/>
              </a:rPr>
              <a:t>questions:</a:t>
            </a:r>
          </a:p>
          <a:p>
            <a:pPr lvl="0" algn="just">
              <a:buFont typeface="Arial" pitchFamily="34" charset="0"/>
              <a:buChar char="•"/>
            </a:pPr>
            <a:r>
              <a:rPr lang="en-US" sz="2400" dirty="0">
                <a:effectLst/>
              </a:rPr>
              <a:t>Who will be involved in the process? </a:t>
            </a:r>
            <a:endParaRPr lang="en-US" sz="2400" dirty="0" smtClean="0">
              <a:effectLst/>
            </a:endParaRPr>
          </a:p>
          <a:p>
            <a:pPr lvl="0" algn="just">
              <a:buFont typeface="Arial" pitchFamily="34" charset="0"/>
              <a:buChar char="•"/>
            </a:pPr>
            <a:r>
              <a:rPr lang="en-US" sz="2400" dirty="0" smtClean="0">
                <a:effectLst/>
              </a:rPr>
              <a:t>What </a:t>
            </a:r>
            <a:r>
              <a:rPr lang="en-US" sz="2400" dirty="0">
                <a:effectLst/>
              </a:rPr>
              <a:t>will their precise roles be? </a:t>
            </a:r>
            <a:endParaRPr lang="en-US" sz="2400" dirty="0" smtClean="0">
              <a:effectLst/>
            </a:endParaRPr>
          </a:p>
          <a:p>
            <a:pPr lvl="0" algn="just">
              <a:buFont typeface="Arial" pitchFamily="34" charset="0"/>
              <a:buChar char="•"/>
            </a:pPr>
            <a:r>
              <a:rPr lang="en-US" sz="2400" dirty="0" smtClean="0">
                <a:effectLst/>
              </a:rPr>
              <a:t>Who </a:t>
            </a:r>
            <a:r>
              <a:rPr lang="en-US" sz="2400" dirty="0">
                <a:effectLst/>
              </a:rPr>
              <a:t>will be involved from outside the organization? </a:t>
            </a:r>
            <a:endParaRPr lang="en-US" sz="2400" dirty="0" smtClean="0">
              <a:effectLst/>
            </a:endParaRPr>
          </a:p>
          <a:p>
            <a:pPr lvl="0" algn="just">
              <a:buFont typeface="Arial" pitchFamily="34" charset="0"/>
              <a:buChar char="•"/>
            </a:pPr>
            <a:r>
              <a:rPr lang="en-US" sz="2400" dirty="0" smtClean="0">
                <a:effectLst/>
              </a:rPr>
              <a:t>What </a:t>
            </a:r>
            <a:r>
              <a:rPr lang="en-US" sz="2400" dirty="0">
                <a:effectLst/>
              </a:rPr>
              <a:t>kind of external perspectives and experiences will help in planning?</a:t>
            </a:r>
          </a:p>
          <a:p>
            <a:pPr lvl="0" algn="just">
              <a:buFont typeface="Arial" pitchFamily="34" charset="0"/>
              <a:buChar char="•"/>
            </a:pPr>
            <a:r>
              <a:rPr lang="en-US" sz="2400" dirty="0">
                <a:effectLst/>
              </a:rPr>
              <a:t>How much time will be set aside for strategic planning? And over what period of time? </a:t>
            </a:r>
            <a:endParaRPr lang="en-US" sz="2400" dirty="0" smtClean="0">
              <a:effectLst/>
            </a:endParaRPr>
          </a:p>
          <a:p>
            <a:pPr lvl="0" algn="just">
              <a:buFont typeface="Arial" pitchFamily="34" charset="0"/>
              <a:buChar char="•"/>
            </a:pPr>
            <a:r>
              <a:rPr lang="en-US" sz="2400" dirty="0" smtClean="0">
                <a:effectLst/>
              </a:rPr>
              <a:t>How </a:t>
            </a:r>
            <a:r>
              <a:rPr lang="en-US" sz="2400" dirty="0">
                <a:effectLst/>
              </a:rPr>
              <a:t>much time will different members of the team allocate to strategic planning? </a:t>
            </a:r>
            <a:endParaRPr lang="en-US" sz="2400" dirty="0" smtClean="0">
              <a:effectLst/>
            </a:endParaRPr>
          </a:p>
          <a:p>
            <a:pPr lvl="0" algn="just">
              <a:buFont typeface="Arial" pitchFamily="34" charset="0"/>
              <a:buChar char="•"/>
            </a:pPr>
            <a:r>
              <a:rPr lang="en-US" sz="2400" dirty="0" smtClean="0">
                <a:effectLst/>
              </a:rPr>
              <a:t>What </a:t>
            </a:r>
            <a:r>
              <a:rPr lang="en-US" sz="2400" dirty="0">
                <a:effectLst/>
              </a:rPr>
              <a:t>is the timetable?</a:t>
            </a:r>
          </a:p>
          <a:p>
            <a:pPr lvl="0" algn="just">
              <a:buFont typeface="Arial" pitchFamily="34" charset="0"/>
              <a:buChar char="•"/>
            </a:pPr>
            <a:r>
              <a:rPr lang="en-US" sz="2400" dirty="0" smtClean="0">
                <a:effectLst/>
              </a:rPr>
              <a:t>Who </a:t>
            </a:r>
            <a:r>
              <a:rPr lang="en-US" sz="2400" dirty="0">
                <a:effectLst/>
              </a:rPr>
              <a:t>will be responsible for collecting the relevant documents</a:t>
            </a:r>
            <a:r>
              <a:rPr lang="en-US" sz="2400" dirty="0" smtClean="0">
                <a:effectLst/>
              </a:rPr>
              <a:t>?</a:t>
            </a:r>
            <a:r>
              <a:rPr lang="en-US" sz="2400" dirty="0">
                <a:effectLst/>
              </a:rPr>
              <a:t> </a:t>
            </a:r>
            <a:r>
              <a:rPr lang="en-US" sz="2400" dirty="0" smtClean="0">
                <a:effectLst/>
              </a:rPr>
              <a:t>(Planning </a:t>
            </a:r>
            <a:r>
              <a:rPr lang="en-US" sz="2400" dirty="0">
                <a:effectLst/>
              </a:rPr>
              <a:t>will be quicker and easier if relevant documents are collected in </a:t>
            </a:r>
            <a:r>
              <a:rPr lang="en-US" sz="2400" dirty="0" smtClean="0">
                <a:effectLst/>
              </a:rPr>
              <a:t>advance)</a:t>
            </a:r>
            <a:endParaRPr lang="en-US" sz="2400" dirty="0">
              <a:effectLst/>
            </a:endParaRPr>
          </a:p>
          <a:p>
            <a:pPr algn="just"/>
            <a:endParaRPr lang="en-US" dirty="0">
              <a:effectLst/>
            </a:endParaRPr>
          </a:p>
          <a:p>
            <a:endParaRPr lang="en-US" dirty="0"/>
          </a:p>
        </p:txBody>
      </p:sp>
    </p:spTree>
    <p:extLst>
      <p:ext uri="{BB962C8B-B14F-4D97-AF65-F5344CB8AC3E}">
        <p14:creationId xmlns:p14="http://schemas.microsoft.com/office/powerpoint/2010/main" val="1142932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57200"/>
            <a:ext cx="7886700" cy="5719763"/>
          </a:xfrm>
        </p:spPr>
        <p:txBody>
          <a:bodyPr>
            <a:normAutofit/>
          </a:bodyPr>
          <a:lstStyle/>
          <a:p>
            <a:pPr marL="0" indent="0" algn="just">
              <a:buNone/>
            </a:pPr>
            <a:r>
              <a:rPr lang="en-US" sz="2800" b="1" dirty="0" smtClean="0"/>
              <a:t>External</a:t>
            </a:r>
            <a:r>
              <a:rPr lang="en-US" sz="2800" dirty="0" smtClean="0"/>
              <a:t>: involving third party like banks</a:t>
            </a:r>
          </a:p>
          <a:p>
            <a:pPr lvl="1" algn="just">
              <a:buFont typeface="Wingdings" pitchFamily="2" charset="2"/>
              <a:buChar char="ü"/>
            </a:pPr>
            <a:r>
              <a:rPr lang="en-US" sz="2800" dirty="0" smtClean="0"/>
              <a:t>Term loan:</a:t>
            </a:r>
            <a:r>
              <a:rPr lang="en-US" sz="2800" dirty="0"/>
              <a:t> </a:t>
            </a:r>
            <a:endParaRPr lang="en-US" sz="2800" dirty="0" smtClean="0"/>
          </a:p>
          <a:p>
            <a:pPr lvl="1" algn="just">
              <a:buFont typeface="Wingdings" pitchFamily="2" charset="2"/>
              <a:buChar char="ü"/>
            </a:pPr>
            <a:r>
              <a:rPr lang="en-US" sz="2800" dirty="0" smtClean="0"/>
              <a:t>Equipment loan</a:t>
            </a:r>
          </a:p>
          <a:p>
            <a:pPr marL="685800" lvl="4" indent="-342900" algn="just">
              <a:buFont typeface="Wingdings" pitchFamily="2" charset="2"/>
              <a:buChar char="ü"/>
            </a:pPr>
            <a:r>
              <a:rPr lang="en-US" sz="2800" dirty="0"/>
              <a:t>Construction loan፡ </a:t>
            </a:r>
            <a:r>
              <a:rPr lang="en-GB" sz="2800" dirty="0"/>
              <a:t>Supplier’s Credit and Sub Contracting</a:t>
            </a:r>
          </a:p>
          <a:p>
            <a:pPr marL="685800" lvl="5" indent="-342900" algn="just">
              <a:buFont typeface="Wingdings" pitchFamily="2" charset="2"/>
              <a:buChar char="ü"/>
            </a:pPr>
            <a:r>
              <a:rPr lang="en-US" sz="2800" dirty="0"/>
              <a:t>Overdraft </a:t>
            </a:r>
            <a:r>
              <a:rPr lang="en-US" sz="2800" dirty="0" smtClean="0"/>
              <a:t>facility: Unsecured </a:t>
            </a:r>
            <a:r>
              <a:rPr lang="en-US" sz="2800" dirty="0"/>
              <a:t>overdraft facility/line of credit (usually one year , agreement b/n bank and the firm)</a:t>
            </a:r>
          </a:p>
          <a:p>
            <a:pPr lvl="1" algn="just">
              <a:buFont typeface="Wingdings" pitchFamily="2" charset="2"/>
              <a:buChar char="ü"/>
            </a:pPr>
            <a:r>
              <a:rPr lang="en-US" sz="2800" dirty="0" smtClean="0"/>
              <a:t>Bridge financing</a:t>
            </a:r>
            <a:endParaRPr lang="en-US" sz="2800" dirty="0"/>
          </a:p>
        </p:txBody>
      </p:sp>
    </p:spTree>
    <p:extLst>
      <p:ext uri="{BB962C8B-B14F-4D97-AF65-F5344CB8AC3E}">
        <p14:creationId xmlns:p14="http://schemas.microsoft.com/office/powerpoint/2010/main" val="22291365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5715000"/>
          </a:xfrm>
        </p:spPr>
        <p:txBody>
          <a:bodyPr/>
          <a:lstStyle/>
          <a:p>
            <a:pPr algn="just"/>
            <a:r>
              <a:rPr lang="en-US" sz="2800" dirty="0">
                <a:effectLst/>
              </a:rPr>
              <a:t>The time an organization invests in preparing to plan can yield huge dividends in the quality of the final product, so preparation deserves dedicated time and careful thought. </a:t>
            </a:r>
          </a:p>
          <a:p>
            <a:pPr marL="0" indent="0" algn="just">
              <a:buNone/>
            </a:pPr>
            <a:r>
              <a:rPr lang="en-US" sz="2800" b="1" dirty="0" smtClean="0">
                <a:effectLst/>
              </a:rPr>
              <a:t> </a:t>
            </a:r>
            <a:r>
              <a:rPr lang="en-US" sz="2800" b="1" dirty="0">
                <a:effectLst/>
              </a:rPr>
              <a:t>some tips for successful strategic planning.</a:t>
            </a:r>
          </a:p>
          <a:p>
            <a:pPr lvl="0" algn="just">
              <a:buFont typeface="Wingdings" pitchFamily="2" charset="2"/>
              <a:buChar char="ü"/>
            </a:pPr>
            <a:r>
              <a:rPr lang="en-US" sz="2800" dirty="0">
                <a:effectLst/>
              </a:rPr>
              <a:t>Make a list of who might be involved in the process </a:t>
            </a:r>
          </a:p>
          <a:p>
            <a:pPr lvl="0" algn="just">
              <a:buFont typeface="Wingdings" pitchFamily="2" charset="2"/>
              <a:buChar char="ü"/>
            </a:pPr>
            <a:r>
              <a:rPr lang="en-US" sz="2800" dirty="0">
                <a:effectLst/>
              </a:rPr>
              <a:t>Consider what particular skills and experience each person can bring to the process.</a:t>
            </a:r>
          </a:p>
          <a:p>
            <a:pPr lvl="0" algn="just">
              <a:buFont typeface="Wingdings" pitchFamily="2" charset="2"/>
              <a:buChar char="ü"/>
            </a:pPr>
            <a:r>
              <a:rPr lang="en-US" sz="2800" dirty="0">
                <a:effectLst/>
              </a:rPr>
              <a:t>Allocate precise tasks to individuals in a work plan and timetable.</a:t>
            </a:r>
          </a:p>
          <a:p>
            <a:pPr algn="just">
              <a:buFont typeface="Wingdings" pitchFamily="2" charset="2"/>
              <a:buChar char="ü"/>
            </a:pPr>
            <a:r>
              <a:rPr lang="en-US" sz="2800" dirty="0">
                <a:effectLst/>
              </a:rPr>
              <a:t>Agree on what external inputs you might need for different parts of the process and invite the relevant people</a:t>
            </a:r>
            <a:r>
              <a:rPr lang="en-US" sz="2800" dirty="0" smtClean="0">
                <a:effectLst/>
              </a:rPr>
              <a:t>.</a:t>
            </a:r>
            <a:endParaRPr lang="en-US" sz="2800" dirty="0">
              <a:effectLst/>
            </a:endParaRPr>
          </a:p>
        </p:txBody>
      </p:sp>
    </p:spTree>
    <p:extLst>
      <p:ext uri="{BB962C8B-B14F-4D97-AF65-F5344CB8AC3E}">
        <p14:creationId xmlns:p14="http://schemas.microsoft.com/office/powerpoint/2010/main" val="8780226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11007143"/>
              </p:ext>
            </p:extLst>
          </p:nvPr>
        </p:nvGraphicFramePr>
        <p:xfrm>
          <a:off x="685800" y="762000"/>
          <a:ext cx="7772402" cy="1447800"/>
        </p:xfrm>
        <a:graphic>
          <a:graphicData uri="http://schemas.openxmlformats.org/drawingml/2006/table">
            <a:tbl>
              <a:tblPr firstRow="1" bandRow="1">
                <a:tableStyleId>{5940675A-B579-460E-94D1-54222C63F5DA}</a:tableStyleId>
              </a:tblPr>
              <a:tblGrid>
                <a:gridCol w="609600"/>
                <a:gridCol w="1752600"/>
                <a:gridCol w="2057400"/>
                <a:gridCol w="1600200"/>
                <a:gridCol w="1752602"/>
              </a:tblGrid>
              <a:tr h="472440">
                <a:tc>
                  <a:txBody>
                    <a:bodyPr/>
                    <a:lstStyle/>
                    <a:p>
                      <a:r>
                        <a:rPr lang="en-US" dirty="0" smtClean="0"/>
                        <a:t>No.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Members</a:t>
                      </a:r>
                      <a:r>
                        <a:rPr lang="en-US" baseline="0" dirty="0" smtClean="0"/>
                        <a:t> N</a:t>
                      </a:r>
                      <a:r>
                        <a:rPr lang="en-US" dirty="0" smtClean="0"/>
                        <a:t>ame</a:t>
                      </a:r>
                      <a:endParaRPr lang="en-US" dirty="0"/>
                    </a:p>
                  </a:txBody>
                  <a:tcPr/>
                </a:tc>
                <a:tc>
                  <a:txBody>
                    <a:bodyPr/>
                    <a:lstStyle/>
                    <a:p>
                      <a:r>
                        <a:rPr lang="en-US" dirty="0" smtClean="0"/>
                        <a:t>Skills</a:t>
                      </a:r>
                      <a:r>
                        <a:rPr lang="en-US" baseline="0" dirty="0" smtClean="0"/>
                        <a:t> </a:t>
                      </a:r>
                      <a:r>
                        <a:rPr lang="en-US" dirty="0" smtClean="0"/>
                        <a:t>&amp; experience </a:t>
                      </a:r>
                      <a:endParaRPr lang="en-US" dirty="0"/>
                    </a:p>
                  </a:txBody>
                  <a:tcPr/>
                </a:tc>
                <a:tc>
                  <a:txBody>
                    <a:bodyPr/>
                    <a:lstStyle/>
                    <a:p>
                      <a:r>
                        <a:rPr lang="en-US" sz="1800" dirty="0" smtClean="0">
                          <a:solidFill>
                            <a:schemeClr val="tx1"/>
                          </a:solidFill>
                          <a:effectLst/>
                        </a:rPr>
                        <a:t>external inputs </a:t>
                      </a:r>
                      <a:endParaRPr lang="en-US" dirty="0">
                        <a:solidFill>
                          <a:schemeClr val="tx1"/>
                        </a:solidFill>
                      </a:endParaRPr>
                    </a:p>
                  </a:txBody>
                  <a:tcPr/>
                </a:tc>
                <a:tc>
                  <a:txBody>
                    <a:bodyPr/>
                    <a:lstStyle/>
                    <a:p>
                      <a:r>
                        <a:rPr lang="en-US" dirty="0" smtClean="0"/>
                        <a:t>external perspectives and experiences </a:t>
                      </a:r>
                      <a:endParaRPr lang="en-US" dirty="0"/>
                    </a:p>
                  </a:txBody>
                  <a:tcPr/>
                </a:tc>
              </a:tr>
              <a:tr h="472440">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r>
              <a:tr h="472440">
                <a:tc>
                  <a:txBody>
                    <a:bodyPr/>
                    <a:lstStyle/>
                    <a:p>
                      <a:r>
                        <a:rPr lang="en-US" dirty="0" smtClean="0"/>
                        <a:t>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332684035"/>
              </p:ext>
            </p:extLst>
          </p:nvPr>
        </p:nvGraphicFramePr>
        <p:xfrm>
          <a:off x="685800" y="3429000"/>
          <a:ext cx="7772409" cy="1661160"/>
        </p:xfrm>
        <a:graphic>
          <a:graphicData uri="http://schemas.openxmlformats.org/drawingml/2006/table">
            <a:tbl>
              <a:tblPr firstRow="1" bandRow="1">
                <a:tableStyleId>{5940675A-B579-460E-94D1-54222C63F5DA}</a:tableStyleId>
              </a:tblPr>
              <a:tblGrid>
                <a:gridCol w="609600"/>
                <a:gridCol w="1981201"/>
                <a:gridCol w="304800"/>
                <a:gridCol w="304800"/>
                <a:gridCol w="304800"/>
                <a:gridCol w="304800"/>
                <a:gridCol w="504825"/>
                <a:gridCol w="421482"/>
                <a:gridCol w="421482"/>
                <a:gridCol w="385762"/>
                <a:gridCol w="385762"/>
                <a:gridCol w="307181"/>
                <a:gridCol w="307181"/>
                <a:gridCol w="271463"/>
                <a:gridCol w="250032"/>
                <a:gridCol w="250032"/>
                <a:gridCol w="228603"/>
                <a:gridCol w="228603"/>
              </a:tblGrid>
              <a:tr h="381000">
                <a:tc rowSpan="2">
                  <a:txBody>
                    <a:bodyPr/>
                    <a:lstStyle/>
                    <a:p>
                      <a:r>
                        <a:rPr lang="en-US" dirty="0" smtClean="0"/>
                        <a:t>No. </a:t>
                      </a:r>
                      <a:endParaRPr lang="en-US"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Members</a:t>
                      </a:r>
                      <a:r>
                        <a:rPr lang="en-US" baseline="0" dirty="0" smtClean="0"/>
                        <a:t> N</a:t>
                      </a:r>
                      <a:r>
                        <a:rPr lang="en-US" dirty="0" smtClean="0"/>
                        <a:t>ame</a:t>
                      </a:r>
                      <a:endParaRPr lang="en-US" dirty="0"/>
                    </a:p>
                  </a:txBody>
                  <a:tcPr/>
                </a:tc>
                <a:tc gridSpan="1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Tasks</a:t>
                      </a:r>
                    </a:p>
                  </a:txBody>
                  <a:tcP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040">
                <a:tc vMerge="1">
                  <a:txBody>
                    <a:bodyPr/>
                    <a:lstStyle/>
                    <a:p>
                      <a:endParaRPr lang="en-US"/>
                    </a:p>
                  </a:txBody>
                  <a:tcPr/>
                </a:tc>
                <a:tc vMerge="1">
                  <a:txBody>
                    <a:bodyPr/>
                    <a:lstStyle/>
                    <a:p>
                      <a:endParaRPr lang="en-US"/>
                    </a:p>
                  </a:txBody>
                  <a:tcPr/>
                </a:tc>
                <a:tc gridSpan="16">
                  <a:txBody>
                    <a:bodyPr/>
                    <a:lstStyle/>
                    <a:p>
                      <a:pPr algn="ctr"/>
                      <a:r>
                        <a:rPr lang="en-US" dirty="0" smtClean="0"/>
                        <a:t>Time table</a:t>
                      </a:r>
                      <a:endParaRPr lang="en-US" dirty="0"/>
                    </a:p>
                  </a:txBody>
                  <a:tcP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dirty="0"/>
                    </a:p>
                  </a:txBody>
                  <a:tcP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dirty="0"/>
                    </a:p>
                  </a:txBody>
                  <a:tcPr>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2440">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tr>
              <a:tr h="472440">
                <a:tc>
                  <a:txBody>
                    <a:bodyPr/>
                    <a:lstStyle/>
                    <a:p>
                      <a:r>
                        <a:rPr lang="en-US" dirty="0" smtClean="0"/>
                        <a:t>2.</a:t>
                      </a:r>
                      <a:endParaRPr lang="en-US" dirty="0"/>
                    </a:p>
                  </a:txBody>
                  <a:tcPr/>
                </a:tc>
                <a:tc>
                  <a:txBody>
                    <a:bodyPr/>
                    <a:lstStyle/>
                    <a:p>
                      <a:endParaRPr lang="en-US"/>
                    </a:p>
                  </a:txBody>
                  <a:tcPr/>
                </a:tc>
                <a:tc>
                  <a:txBody>
                    <a:bodyPr/>
                    <a:lstStyle/>
                    <a:p>
                      <a:endParaRPr lang="en-US"/>
                    </a:p>
                  </a:txBody>
                  <a:tcPr>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tcPr>
                </a:tc>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6822007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1"/>
            <a:ext cx="8534400" cy="838199"/>
          </a:xfrm>
        </p:spPr>
        <p:txBody>
          <a:bodyPr>
            <a:normAutofit fontScale="90000"/>
          </a:bodyPr>
          <a:lstStyle/>
          <a:p>
            <a:r>
              <a:rPr lang="en-US" sz="2800" b="1" dirty="0"/>
              <a:t>STEP 2: IDENTIFICATION OF A PROJECT’S VISION AND MISSION: PROJECT GOALS</a:t>
            </a:r>
          </a:p>
        </p:txBody>
      </p:sp>
      <p:sp>
        <p:nvSpPr>
          <p:cNvPr id="3" name="Content Placeholder 2"/>
          <p:cNvSpPr>
            <a:spLocks noGrp="1"/>
          </p:cNvSpPr>
          <p:nvPr>
            <p:ph idx="1"/>
          </p:nvPr>
        </p:nvSpPr>
        <p:spPr>
          <a:xfrm>
            <a:off x="152400" y="914400"/>
            <a:ext cx="8763000" cy="5791200"/>
          </a:xfrm>
        </p:spPr>
        <p:txBody>
          <a:bodyPr>
            <a:normAutofit lnSpcReduction="10000"/>
          </a:bodyPr>
          <a:lstStyle/>
          <a:p>
            <a:pPr lvl="0" algn="just"/>
            <a:r>
              <a:rPr lang="en-US" sz="2800" b="1" dirty="0"/>
              <a:t>Mission Statement</a:t>
            </a:r>
            <a:r>
              <a:rPr lang="en-US" dirty="0" smtClean="0">
                <a:effectLst/>
              </a:rPr>
              <a:t>:-A </a:t>
            </a:r>
            <a:r>
              <a:rPr lang="en-US" sz="2800" dirty="0" smtClean="0">
                <a:effectLst/>
              </a:rPr>
              <a:t>projects </a:t>
            </a:r>
            <a:r>
              <a:rPr lang="en-US" sz="2800" dirty="0">
                <a:effectLst/>
              </a:rPr>
              <a:t>mission statement describes its reason for existence in general terms that capture its unique purpose and functions. It typically describes the organization, what it does, why it does it, and for whom. </a:t>
            </a:r>
          </a:p>
          <a:p>
            <a:pPr lvl="0" algn="just"/>
            <a:r>
              <a:rPr lang="en-US" sz="2800" b="1" dirty="0">
                <a:effectLst/>
              </a:rPr>
              <a:t>Vision Statement</a:t>
            </a:r>
            <a:r>
              <a:rPr lang="en-US" sz="2800" dirty="0" smtClean="0">
                <a:effectLst/>
              </a:rPr>
              <a:t>:- </a:t>
            </a:r>
            <a:r>
              <a:rPr lang="en-US" sz="2800" dirty="0">
                <a:effectLst/>
              </a:rPr>
              <a:t>The vision statement is a brief, forceful statement describing the project at its most effective, or as it will be when it achieves its desired goals and outcomes. </a:t>
            </a:r>
            <a:endParaRPr lang="en-US" sz="2800" dirty="0" smtClean="0">
              <a:effectLst/>
            </a:endParaRPr>
          </a:p>
          <a:p>
            <a:pPr marL="0" lvl="0" indent="0">
              <a:buNone/>
            </a:pPr>
            <a:r>
              <a:rPr lang="en-US" b="1" dirty="0"/>
              <a:t>Vision examples: </a:t>
            </a:r>
          </a:p>
          <a:p>
            <a:pPr lvl="0" algn="just"/>
            <a:r>
              <a:rPr lang="en-US" sz="2800" dirty="0"/>
              <a:t>Great people, great service, excellence every time. </a:t>
            </a:r>
          </a:p>
          <a:p>
            <a:pPr lvl="0" algn="just"/>
            <a:r>
              <a:rPr lang="en-US" sz="2800" dirty="0"/>
              <a:t>The department is recognized as a progressive, innovative leader as we promote economic vitality, safeguard the environment, provide world-class customer service and embrace change</a:t>
            </a:r>
            <a:r>
              <a:rPr lang="en-US" sz="2800" dirty="0" smtClean="0"/>
              <a:t>.</a:t>
            </a:r>
            <a:endParaRPr lang="en-US" sz="2800" dirty="0"/>
          </a:p>
          <a:p>
            <a:pPr lvl="0" algn="just"/>
            <a:endParaRPr lang="en-US" dirty="0"/>
          </a:p>
        </p:txBody>
      </p:sp>
    </p:spTree>
    <p:extLst>
      <p:ext uri="{BB962C8B-B14F-4D97-AF65-F5344CB8AC3E}">
        <p14:creationId xmlns:p14="http://schemas.microsoft.com/office/powerpoint/2010/main" val="108734369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lstStyle/>
          <a:p>
            <a:pPr lvl="0" algn="just"/>
            <a:r>
              <a:rPr lang="en-US" sz="2800" b="1" dirty="0" smtClean="0">
                <a:effectLst/>
              </a:rPr>
              <a:t>Goals</a:t>
            </a:r>
            <a:r>
              <a:rPr lang="en-US" sz="2800" dirty="0" smtClean="0">
                <a:effectLst/>
              </a:rPr>
              <a:t>: Goals </a:t>
            </a:r>
            <a:r>
              <a:rPr lang="en-US" sz="2800" dirty="0">
                <a:effectLst/>
              </a:rPr>
              <a:t>are broad, high-level, issue-oriented statements of outcomes that an organization will strive to achieve. They should fit well with the mission statement and values, and answer the question, "</a:t>
            </a:r>
            <a:r>
              <a:rPr lang="en-US" sz="2800" b="1" i="1" dirty="0">
                <a:effectLst/>
              </a:rPr>
              <a:t>What must we do to accomplish our mission or achieve a result</a:t>
            </a:r>
            <a:r>
              <a:rPr lang="en-US" sz="2800" dirty="0">
                <a:effectLst/>
              </a:rPr>
              <a:t>?" </a:t>
            </a:r>
          </a:p>
          <a:p>
            <a:pPr lvl="0" algn="just"/>
            <a:r>
              <a:rPr lang="en-US" sz="2800" b="1" dirty="0"/>
              <a:t>Objectives:</a:t>
            </a:r>
            <a:r>
              <a:rPr lang="en-US" sz="2800" b="1" dirty="0">
                <a:effectLst/>
              </a:rPr>
              <a:t> </a:t>
            </a:r>
            <a:r>
              <a:rPr lang="en-US" sz="2800" dirty="0" smtClean="0">
                <a:effectLst/>
              </a:rPr>
              <a:t>Objectives </a:t>
            </a:r>
            <a:r>
              <a:rPr lang="en-US" sz="2800" dirty="0">
                <a:effectLst/>
              </a:rPr>
              <a:t>break down goals into smaller, more specific pieces. They describe measurable results a project expects to accomplish within a given time period. </a:t>
            </a:r>
            <a:endParaRPr lang="en-US" sz="2800" dirty="0" smtClean="0">
              <a:effectLst/>
            </a:endParaRPr>
          </a:p>
          <a:p>
            <a:pPr lvl="1" algn="just">
              <a:buFont typeface="Wingdings" pitchFamily="2" charset="2"/>
              <a:buChar char="Ø"/>
            </a:pPr>
            <a:r>
              <a:rPr lang="en-US" sz="2800" dirty="0" smtClean="0">
                <a:effectLst/>
              </a:rPr>
              <a:t>A </a:t>
            </a:r>
            <a:r>
              <a:rPr lang="en-US" sz="2800" dirty="0">
                <a:effectLst/>
              </a:rPr>
              <a:t>good objective statement will provide an operational way to know if your strategies are successfully moving toward your goal. Try to start each objective sentence with one of these words: increase, decrease, or maintain. </a:t>
            </a:r>
          </a:p>
          <a:p>
            <a:endParaRPr lang="en-US" sz="2800" dirty="0"/>
          </a:p>
        </p:txBody>
      </p:sp>
    </p:spTree>
    <p:extLst>
      <p:ext uri="{BB962C8B-B14F-4D97-AF65-F5344CB8AC3E}">
        <p14:creationId xmlns:p14="http://schemas.microsoft.com/office/powerpoint/2010/main" val="13768867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normAutofit fontScale="90000"/>
          </a:bodyPr>
          <a:lstStyle/>
          <a:p>
            <a:r>
              <a:rPr lang="en-US" sz="2800" b="1" dirty="0" smtClean="0"/>
              <a:t>STEP </a:t>
            </a:r>
            <a:r>
              <a:rPr lang="en-US" sz="2800" b="1" dirty="0"/>
              <a:t>3: INTERNAL AND EXTERNAL ENVIRONMENT </a:t>
            </a:r>
            <a:r>
              <a:rPr lang="en-US" sz="2800" b="1" dirty="0" smtClean="0"/>
              <a:t>ANALYSIS</a:t>
            </a:r>
            <a:endParaRPr lang="en-US" sz="3200" dirty="0"/>
          </a:p>
        </p:txBody>
      </p:sp>
      <p:sp>
        <p:nvSpPr>
          <p:cNvPr id="3" name="Content Placeholder 2"/>
          <p:cNvSpPr>
            <a:spLocks noGrp="1"/>
          </p:cNvSpPr>
          <p:nvPr>
            <p:ph idx="1"/>
          </p:nvPr>
        </p:nvSpPr>
        <p:spPr>
          <a:xfrm>
            <a:off x="304800" y="990600"/>
            <a:ext cx="8534400" cy="5562600"/>
          </a:xfrm>
        </p:spPr>
        <p:txBody>
          <a:bodyPr>
            <a:normAutofit fontScale="92500" lnSpcReduction="10000"/>
          </a:bodyPr>
          <a:lstStyle/>
          <a:p>
            <a:pPr marL="514350" lvl="0" indent="-514350" algn="just">
              <a:buFont typeface="+mj-lt"/>
              <a:buAutoNum type="arabicPeriod"/>
            </a:pPr>
            <a:r>
              <a:rPr lang="en-US" dirty="0">
                <a:effectLst/>
              </a:rPr>
              <a:t>Assessment of external challenges and opportunities </a:t>
            </a:r>
            <a:r>
              <a:rPr lang="en-US" dirty="0" smtClean="0">
                <a:effectLst/>
              </a:rPr>
              <a:t>external </a:t>
            </a:r>
            <a:r>
              <a:rPr lang="en-US" dirty="0">
                <a:effectLst/>
              </a:rPr>
              <a:t>factors that affect the ability to achieve goals and performance targets. </a:t>
            </a:r>
            <a:endParaRPr lang="en-US" dirty="0" smtClean="0">
              <a:effectLst/>
            </a:endParaRPr>
          </a:p>
          <a:p>
            <a:pPr marL="742950" indent="-228600" algn="just">
              <a:buFont typeface="Wingdings" pitchFamily="2" charset="2"/>
              <a:buChar char="ü"/>
            </a:pPr>
            <a:r>
              <a:rPr lang="en-US" sz="2800" dirty="0">
                <a:effectLst/>
              </a:rPr>
              <a:t>Related markets or industries </a:t>
            </a:r>
          </a:p>
          <a:p>
            <a:pPr marL="742950" indent="-228600" algn="just">
              <a:buFont typeface="Wingdings" pitchFamily="2" charset="2"/>
              <a:buChar char="ü"/>
            </a:pPr>
            <a:r>
              <a:rPr lang="en-US" sz="2800" dirty="0" smtClean="0">
                <a:effectLst/>
              </a:rPr>
              <a:t>The </a:t>
            </a:r>
            <a:r>
              <a:rPr lang="en-US" sz="2800" dirty="0">
                <a:effectLst/>
              </a:rPr>
              <a:t>law or regulatory environment </a:t>
            </a:r>
          </a:p>
          <a:p>
            <a:pPr marL="742950" indent="-228600" algn="just">
              <a:buFont typeface="Wingdings" pitchFamily="2" charset="2"/>
              <a:buChar char="ü"/>
            </a:pPr>
            <a:r>
              <a:rPr lang="en-US" sz="2800" dirty="0" smtClean="0">
                <a:effectLst/>
              </a:rPr>
              <a:t>The </a:t>
            </a:r>
            <a:r>
              <a:rPr lang="en-US" sz="2800" dirty="0">
                <a:effectLst/>
              </a:rPr>
              <a:t>natural environment </a:t>
            </a:r>
          </a:p>
          <a:p>
            <a:pPr lvl="0" algn="just"/>
            <a:r>
              <a:rPr lang="en-US" dirty="0" smtClean="0"/>
              <a:t>2.Assessment </a:t>
            </a:r>
            <a:r>
              <a:rPr lang="en-US" dirty="0"/>
              <a:t>of internal capacity and financial health </a:t>
            </a:r>
            <a:br>
              <a:rPr lang="en-US" dirty="0"/>
            </a:br>
            <a:r>
              <a:rPr lang="en-US" sz="2400" dirty="0"/>
              <a:t>organization to take stock of its strengths and weaknesses, and to examine internal organizational factors that can impact its ability to accomplish the mission, goals, and objectives. </a:t>
            </a:r>
          </a:p>
          <a:p>
            <a:pPr marL="0" indent="0">
              <a:buNone/>
            </a:pPr>
            <a:r>
              <a:rPr lang="en-US" sz="2400" b="1" dirty="0"/>
              <a:t>For example: </a:t>
            </a:r>
          </a:p>
          <a:p>
            <a:pPr>
              <a:buFont typeface="Wingdings" pitchFamily="2" charset="2"/>
              <a:buChar char="ü"/>
            </a:pPr>
            <a:r>
              <a:rPr lang="en-US" sz="2400" dirty="0"/>
              <a:t>What are key workforce issues that affect projects performance? </a:t>
            </a:r>
          </a:p>
          <a:p>
            <a:pPr>
              <a:buFont typeface="Wingdings" pitchFamily="2" charset="2"/>
              <a:buChar char="ü"/>
            </a:pPr>
            <a:r>
              <a:rPr lang="en-US" sz="2400" dirty="0"/>
              <a:t>What workforce issues must be addressed to achieve project goals? </a:t>
            </a:r>
          </a:p>
          <a:p>
            <a:pPr>
              <a:buFont typeface="Wingdings" pitchFamily="2" charset="2"/>
              <a:buChar char="ü"/>
            </a:pPr>
            <a:r>
              <a:rPr lang="en-US" sz="2400" dirty="0"/>
              <a:t>Will your strategies require an increase in staff and, thus, a need for more space? </a:t>
            </a:r>
          </a:p>
          <a:p>
            <a:pPr>
              <a:buFont typeface="Wingdings" pitchFamily="2" charset="2"/>
              <a:buChar char="ü"/>
            </a:pPr>
            <a:r>
              <a:rPr lang="en-US" sz="2400" dirty="0"/>
              <a:t>What technology will be necessary (and in what time frame) to achieve goals? </a:t>
            </a:r>
          </a:p>
          <a:p>
            <a:pPr marL="0" indent="0" algn="just">
              <a:buNone/>
            </a:pPr>
            <a:endParaRPr lang="en-US" dirty="0"/>
          </a:p>
        </p:txBody>
      </p:sp>
    </p:spTree>
    <p:extLst>
      <p:ext uri="{BB962C8B-B14F-4D97-AF65-F5344CB8AC3E}">
        <p14:creationId xmlns:p14="http://schemas.microsoft.com/office/powerpoint/2010/main" val="183875876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lstStyle/>
          <a:p>
            <a:pPr marL="0" indent="0" algn="just">
              <a:buNone/>
            </a:pPr>
            <a:r>
              <a:rPr lang="en-US" sz="2800" b="1" dirty="0" smtClean="0">
                <a:effectLst/>
              </a:rPr>
              <a:t>some </a:t>
            </a:r>
            <a:r>
              <a:rPr lang="en-US" sz="2800" b="1" dirty="0">
                <a:effectLst/>
              </a:rPr>
              <a:t>key questions to guide internal environment analysis.</a:t>
            </a:r>
          </a:p>
          <a:p>
            <a:pPr algn="just"/>
            <a:r>
              <a:rPr lang="en-US" sz="2800" dirty="0" smtClean="0">
                <a:effectLst/>
              </a:rPr>
              <a:t>What </a:t>
            </a:r>
            <a:r>
              <a:rPr lang="en-US" sz="2800" dirty="0">
                <a:effectLst/>
              </a:rPr>
              <a:t>human and financial resources and capacity are available?</a:t>
            </a:r>
          </a:p>
          <a:p>
            <a:pPr algn="just"/>
            <a:r>
              <a:rPr lang="en-US" sz="2800" dirty="0" smtClean="0">
                <a:effectLst/>
              </a:rPr>
              <a:t>What </a:t>
            </a:r>
            <a:r>
              <a:rPr lang="en-US" sz="2800" dirty="0">
                <a:effectLst/>
              </a:rPr>
              <a:t>are the organization’s weaknesses and strengths?</a:t>
            </a:r>
          </a:p>
          <a:p>
            <a:pPr marL="0" indent="0" algn="just">
              <a:buNone/>
            </a:pPr>
            <a:r>
              <a:rPr lang="en-US" sz="2800" dirty="0">
                <a:effectLst/>
              </a:rPr>
              <a:t>Identifying the human and financial </a:t>
            </a:r>
            <a:r>
              <a:rPr lang="en-US" sz="2800" b="1" dirty="0">
                <a:effectLst/>
              </a:rPr>
              <a:t>resources </a:t>
            </a:r>
            <a:r>
              <a:rPr lang="en-US" sz="2800" dirty="0">
                <a:effectLst/>
              </a:rPr>
              <a:t>and </a:t>
            </a:r>
            <a:r>
              <a:rPr lang="en-US" sz="2800" b="1" dirty="0">
                <a:effectLst/>
              </a:rPr>
              <a:t>capacity </a:t>
            </a:r>
            <a:r>
              <a:rPr lang="en-US" sz="2800" dirty="0">
                <a:effectLst/>
              </a:rPr>
              <a:t>available to the project means looking at:</a:t>
            </a:r>
          </a:p>
          <a:p>
            <a:pPr algn="just"/>
            <a:r>
              <a:rPr lang="en-US" sz="2800" dirty="0" smtClean="0">
                <a:effectLst/>
              </a:rPr>
              <a:t>The </a:t>
            </a:r>
            <a:r>
              <a:rPr lang="en-US" sz="2800" dirty="0">
                <a:effectLst/>
              </a:rPr>
              <a:t>skills, experience, knowledge and expertise of current staff as well as their roles and responsibilities</a:t>
            </a:r>
          </a:p>
          <a:p>
            <a:pPr algn="just"/>
            <a:r>
              <a:rPr lang="en-US" sz="2800" dirty="0" smtClean="0">
                <a:effectLst/>
              </a:rPr>
              <a:t>Overall </a:t>
            </a:r>
            <a:r>
              <a:rPr lang="en-US" sz="2800" dirty="0">
                <a:effectLst/>
              </a:rPr>
              <a:t>income trends, including present and projected financial resources.</a:t>
            </a:r>
          </a:p>
          <a:p>
            <a:pPr algn="just"/>
            <a:r>
              <a:rPr lang="en-US" sz="2800" dirty="0">
                <a:effectLst/>
              </a:rPr>
              <a:t>Analyzing strengths, weaknesses, opportunities and constraints</a:t>
            </a:r>
          </a:p>
          <a:p>
            <a:pPr algn="just"/>
            <a:endParaRPr lang="en-US" sz="2800" dirty="0"/>
          </a:p>
        </p:txBody>
      </p:sp>
    </p:spTree>
    <p:extLst>
      <p:ext uri="{BB962C8B-B14F-4D97-AF65-F5344CB8AC3E}">
        <p14:creationId xmlns:p14="http://schemas.microsoft.com/office/powerpoint/2010/main" val="27097350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1"/>
            <a:ext cx="7886700" cy="990600"/>
          </a:xfrm>
        </p:spPr>
        <p:txBody>
          <a:bodyPr/>
          <a:lstStyle/>
          <a:p>
            <a:pPr algn="ctr"/>
            <a:r>
              <a:rPr lang="en-US" sz="3200" dirty="0" smtClean="0"/>
              <a:t>SWOT </a:t>
            </a:r>
            <a:br>
              <a:rPr lang="en-US" sz="3200" dirty="0" smtClean="0"/>
            </a:br>
            <a:r>
              <a:rPr lang="en-US" sz="3200" dirty="0" smtClean="0"/>
              <a:t>(</a:t>
            </a:r>
            <a:r>
              <a:rPr lang="en-US" sz="2800" dirty="0" smtClean="0"/>
              <a:t>Strengths</a:t>
            </a:r>
            <a:r>
              <a:rPr lang="en-US" sz="2800" dirty="0"/>
              <a:t>, Weaknesses, Opportunities, and </a:t>
            </a:r>
            <a:r>
              <a:rPr lang="en-US" sz="2800" dirty="0" smtClean="0"/>
              <a:t>Threats</a:t>
            </a:r>
            <a:r>
              <a:rPr lang="en-US" sz="2800" dirty="0" smtClean="0">
                <a:solidFill>
                  <a:srgbClr val="FFFF00"/>
                </a:solidFill>
              </a:rPr>
              <a:t>)</a:t>
            </a:r>
            <a:endParaRPr lang="en-US" sz="2800" dirty="0">
              <a:solidFill>
                <a:srgbClr val="FFFF00"/>
              </a:solidFill>
            </a:endParaRPr>
          </a:p>
        </p:txBody>
      </p:sp>
      <p:sp>
        <p:nvSpPr>
          <p:cNvPr id="3" name="Content Placeholder 2"/>
          <p:cNvSpPr>
            <a:spLocks noGrp="1"/>
          </p:cNvSpPr>
          <p:nvPr>
            <p:ph idx="1"/>
          </p:nvPr>
        </p:nvSpPr>
        <p:spPr>
          <a:xfrm>
            <a:off x="228600" y="1295400"/>
            <a:ext cx="8686800" cy="5257800"/>
          </a:xfrm>
        </p:spPr>
        <p:txBody>
          <a:bodyPr/>
          <a:lstStyle/>
          <a:p>
            <a:pPr algn="just"/>
            <a:r>
              <a:rPr lang="en-US" sz="2800" dirty="0" smtClean="0">
                <a:effectLst/>
              </a:rPr>
              <a:t>Under </a:t>
            </a:r>
            <a:r>
              <a:rPr lang="en-US" sz="2800" dirty="0">
                <a:effectLst/>
              </a:rPr>
              <a:t>SWOT analysis, an organization explicitly identifies </a:t>
            </a:r>
            <a:r>
              <a:rPr lang="en-US" sz="2800" b="1" dirty="0">
                <a:effectLst/>
              </a:rPr>
              <a:t>external </a:t>
            </a:r>
            <a:r>
              <a:rPr lang="en-US" sz="2800" dirty="0">
                <a:effectLst/>
              </a:rPr>
              <a:t>and </a:t>
            </a:r>
            <a:r>
              <a:rPr lang="en-US" sz="2800" b="1" dirty="0">
                <a:effectLst/>
              </a:rPr>
              <a:t>internal environment </a:t>
            </a:r>
            <a:r>
              <a:rPr lang="en-US" sz="2800" dirty="0">
                <a:effectLst/>
              </a:rPr>
              <a:t>in which an organization is </a:t>
            </a:r>
            <a:r>
              <a:rPr lang="en-US" sz="2800" dirty="0" smtClean="0">
                <a:effectLst/>
              </a:rPr>
              <a:t>operating: </a:t>
            </a:r>
          </a:p>
          <a:p>
            <a:pPr algn="just">
              <a:lnSpc>
                <a:spcPct val="150000"/>
              </a:lnSpc>
              <a:buFont typeface="Wingdings" pitchFamily="2" charset="2"/>
              <a:buChar char="ü"/>
            </a:pPr>
            <a:r>
              <a:rPr lang="en-US" sz="2800" dirty="0" smtClean="0">
                <a:effectLst/>
              </a:rPr>
              <a:t>internal </a:t>
            </a:r>
            <a:r>
              <a:rPr lang="en-US" sz="2800" dirty="0">
                <a:effectLst/>
              </a:rPr>
              <a:t>factors (strengths and weaknesses) </a:t>
            </a:r>
            <a:endParaRPr lang="en-US" sz="2800" dirty="0" smtClean="0">
              <a:effectLst/>
            </a:endParaRPr>
          </a:p>
          <a:p>
            <a:pPr algn="just">
              <a:lnSpc>
                <a:spcPct val="150000"/>
              </a:lnSpc>
              <a:buFont typeface="Wingdings" pitchFamily="2" charset="2"/>
              <a:buChar char="ü"/>
            </a:pPr>
            <a:r>
              <a:rPr lang="en-US" sz="2800" dirty="0" smtClean="0">
                <a:effectLst/>
              </a:rPr>
              <a:t>external </a:t>
            </a:r>
            <a:r>
              <a:rPr lang="en-US" sz="2800" dirty="0">
                <a:effectLst/>
              </a:rPr>
              <a:t>factors (opportunities and threats) that may impact its ability to achieve results. </a:t>
            </a:r>
            <a:endParaRPr lang="en-US" sz="2800" dirty="0" smtClean="0">
              <a:effectLst/>
            </a:endParaRPr>
          </a:p>
          <a:p>
            <a:pPr algn="just">
              <a:lnSpc>
                <a:spcPct val="150000"/>
              </a:lnSpc>
              <a:buFont typeface="Wingdings" pitchFamily="2" charset="2"/>
              <a:buChar char="ü"/>
            </a:pPr>
            <a:endParaRPr lang="en-US" sz="1050" dirty="0" smtClean="0">
              <a:effectLst/>
            </a:endParaRPr>
          </a:p>
          <a:p>
            <a:pPr algn="just"/>
            <a:endParaRPr lang="en-US" sz="2800" dirty="0"/>
          </a:p>
        </p:txBody>
      </p:sp>
    </p:spTree>
    <p:extLst>
      <p:ext uri="{BB962C8B-B14F-4D97-AF65-F5344CB8AC3E}">
        <p14:creationId xmlns:p14="http://schemas.microsoft.com/office/powerpoint/2010/main" val="4140356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762001"/>
          </a:xfrm>
        </p:spPr>
        <p:txBody>
          <a:bodyPr>
            <a:normAutofit/>
          </a:bodyPr>
          <a:lstStyle/>
          <a:p>
            <a:pPr lvl="0" algn="ctr"/>
            <a:r>
              <a:rPr lang="en-US" sz="3200" dirty="0">
                <a:latin typeface="+mn-lt"/>
                <a:ea typeface="+mn-ea"/>
                <a:cs typeface="+mn-cs"/>
              </a:rPr>
              <a:t>QUIZ(10%)</a:t>
            </a:r>
          </a:p>
        </p:txBody>
      </p:sp>
      <p:sp>
        <p:nvSpPr>
          <p:cNvPr id="3" name="Content Placeholder 2"/>
          <p:cNvSpPr>
            <a:spLocks noGrp="1"/>
          </p:cNvSpPr>
          <p:nvPr>
            <p:ph idx="1"/>
          </p:nvPr>
        </p:nvSpPr>
        <p:spPr>
          <a:xfrm>
            <a:off x="628650" y="838200"/>
            <a:ext cx="7886700" cy="5338763"/>
          </a:xfrm>
        </p:spPr>
        <p:txBody>
          <a:bodyPr>
            <a:normAutofit/>
          </a:bodyPr>
          <a:lstStyle/>
          <a:p>
            <a:pPr marL="514350" indent="-514350">
              <a:buFont typeface="+mj-lt"/>
              <a:buAutoNum type="arabicParenR"/>
            </a:pPr>
            <a:r>
              <a:rPr lang="en-US" sz="3200" dirty="0"/>
              <a:t>Write 8 steps to developing a strategic </a:t>
            </a:r>
            <a:r>
              <a:rPr lang="en-US" sz="3200" dirty="0" smtClean="0"/>
              <a:t>plan implementation </a:t>
            </a:r>
            <a:r>
              <a:rPr lang="en-US" sz="3200" dirty="0"/>
              <a:t>process </a:t>
            </a:r>
          </a:p>
          <a:p>
            <a:pPr marL="514350" lvl="0" indent="-514350">
              <a:buFont typeface="+mj-lt"/>
              <a:buAutoNum type="arabicParenR"/>
            </a:pPr>
            <a:r>
              <a:rPr lang="en-US" sz="3200" dirty="0"/>
              <a:t>Define the following terms:</a:t>
            </a:r>
          </a:p>
          <a:p>
            <a:pPr lvl="0">
              <a:buFont typeface="Wingdings" panose="05000000000000000000" pitchFamily="2" charset="2"/>
              <a:buChar char="Ø"/>
            </a:pPr>
            <a:r>
              <a:rPr lang="en-US" sz="3200" dirty="0"/>
              <a:t> </a:t>
            </a:r>
            <a:r>
              <a:rPr lang="en-US" sz="3200" dirty="0" smtClean="0"/>
              <a:t>Strategic Planning </a:t>
            </a:r>
          </a:p>
          <a:p>
            <a:pPr lvl="0">
              <a:buFont typeface="Wingdings" panose="05000000000000000000" pitchFamily="2" charset="2"/>
              <a:buChar char="Ø"/>
            </a:pPr>
            <a:r>
              <a:rPr lang="en-US" sz="3200" dirty="0"/>
              <a:t>SWOT </a:t>
            </a:r>
            <a:r>
              <a:rPr lang="en-US" sz="3200" dirty="0" smtClean="0"/>
              <a:t>analysis  </a:t>
            </a:r>
            <a:endParaRPr lang="en-US" sz="3200" dirty="0"/>
          </a:p>
          <a:p>
            <a:pPr marL="0" lvl="0" indent="0">
              <a:buNone/>
            </a:pPr>
            <a:r>
              <a:rPr lang="en-US" sz="3200" dirty="0" smtClean="0"/>
              <a:t>3)List out the Importance Of Strategic </a:t>
            </a:r>
            <a:endParaRPr lang="en-US" sz="3200" dirty="0"/>
          </a:p>
          <a:p>
            <a:pPr marL="0" indent="0">
              <a:buNone/>
            </a:pPr>
            <a:r>
              <a:rPr lang="en-US" sz="3200" dirty="0"/>
              <a:t>4) Discourse briefly What you have </a:t>
            </a:r>
            <a:r>
              <a:rPr lang="en-US" sz="3200" dirty="0" smtClean="0"/>
              <a:t>learned </a:t>
            </a:r>
            <a:endParaRPr lang="en-US" sz="3200" dirty="0"/>
          </a:p>
          <a:p>
            <a:pPr marL="0" indent="0">
              <a:buNone/>
            </a:pPr>
            <a:endParaRPr lang="en-US" sz="3200" dirty="0"/>
          </a:p>
        </p:txBody>
      </p:sp>
    </p:spTree>
    <p:extLst>
      <p:ext uri="{BB962C8B-B14F-4D97-AF65-F5344CB8AC3E}">
        <p14:creationId xmlns:p14="http://schemas.microsoft.com/office/powerpoint/2010/main" val="20770355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descr="Canvas"/>
          <p:cNvSpPr>
            <a:spLocks noGrp="1" noChangeArrowheads="1"/>
          </p:cNvSpPr>
          <p:nvPr>
            <p:ph type="title"/>
          </p:nvPr>
        </p:nvSpPr>
        <p:spPr>
          <a:xfrm>
            <a:off x="762000" y="152400"/>
            <a:ext cx="7848600" cy="609600"/>
          </a:xfrm>
        </p:spPr>
        <p:txBody>
          <a:bodyPr>
            <a:normAutofit fontScale="90000"/>
          </a:bodyPr>
          <a:lstStyle/>
          <a:p>
            <a:pPr eaLnBrk="1" hangingPunct="1">
              <a:defRPr/>
            </a:pPr>
            <a:r>
              <a:rPr lang="en-US" sz="4000" b="1" dirty="0" smtClean="0"/>
              <a:t>Assessment Model :S W O T</a:t>
            </a:r>
          </a:p>
        </p:txBody>
      </p:sp>
      <p:pic>
        <p:nvPicPr>
          <p:cNvPr id="54277" name="Picture 20" descr="SWOT 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9163" y="1546225"/>
            <a:ext cx="4000500" cy="273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8" name="Line 24"/>
          <p:cNvSpPr>
            <a:spLocks noChangeShapeType="1"/>
          </p:cNvSpPr>
          <p:nvPr/>
        </p:nvSpPr>
        <p:spPr bwMode="auto">
          <a:xfrm>
            <a:off x="-107950" y="2911475"/>
            <a:ext cx="9144000" cy="0"/>
          </a:xfrm>
          <a:prstGeom prst="line">
            <a:avLst/>
          </a:prstGeom>
          <a:noFill/>
          <a:ln w="9525">
            <a:solidFill>
              <a:srgbClr val="A5002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002971" name="Text Box 27"/>
          <p:cNvSpPr txBox="1">
            <a:spLocks noChangeArrowheads="1"/>
          </p:cNvSpPr>
          <p:nvPr/>
        </p:nvSpPr>
        <p:spPr bwMode="auto">
          <a:xfrm>
            <a:off x="398464" y="3065462"/>
            <a:ext cx="3706812" cy="1200329"/>
          </a:xfrm>
          <a:prstGeom prst="rect">
            <a:avLst/>
          </a:prstGeom>
          <a:solidFill>
            <a:srgbClr val="FFCC00"/>
          </a:solidFill>
          <a:ln w="9525">
            <a:noFill/>
            <a:miter lim="800000"/>
            <a:headEnd/>
            <a:tailEnd/>
          </a:ln>
          <a:effectLst>
            <a:outerShdw dist="107763" dir="2700000" algn="ctr" rotWithShape="0">
              <a:srgbClr val="C0C0C0"/>
            </a:outerShdw>
          </a:effectLst>
        </p:spPr>
        <p:txBody>
          <a:bodyPr wrap="square">
            <a:spAutoFit/>
          </a:bodyPr>
          <a:lstStyle/>
          <a:p>
            <a:pPr>
              <a:defRPr/>
            </a:pPr>
            <a:r>
              <a:rPr lang="en-US" b="1" dirty="0">
                <a:latin typeface="Arial Narrow" pitchFamily="34" charset="0"/>
              </a:rPr>
              <a:t>External Assessment: Marketplace, competitor’s, social trends, technology, regulatory environment, economic cycles </a:t>
            </a:r>
            <a:r>
              <a:rPr lang="en-US" sz="1600" dirty="0">
                <a:latin typeface="Arial Narrow" pitchFamily="34" charset="0"/>
              </a:rPr>
              <a:t>.</a:t>
            </a:r>
          </a:p>
        </p:txBody>
      </p:sp>
      <p:sp>
        <p:nvSpPr>
          <p:cNvPr id="54280" name="AutoShape 28"/>
          <p:cNvSpPr>
            <a:spLocks noChangeArrowheads="1"/>
          </p:cNvSpPr>
          <p:nvPr/>
        </p:nvSpPr>
        <p:spPr bwMode="auto">
          <a:xfrm rot="5400000">
            <a:off x="4197350" y="2135188"/>
            <a:ext cx="304800" cy="228600"/>
          </a:xfrm>
          <a:prstGeom prst="triangle">
            <a:avLst>
              <a:gd name="adj" fmla="val 50000"/>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02973" name="Text Box 29"/>
          <p:cNvSpPr txBox="1">
            <a:spLocks noChangeArrowheads="1"/>
          </p:cNvSpPr>
          <p:nvPr/>
        </p:nvSpPr>
        <p:spPr bwMode="auto">
          <a:xfrm>
            <a:off x="403225" y="1709738"/>
            <a:ext cx="3554413" cy="923330"/>
          </a:xfrm>
          <a:prstGeom prst="rect">
            <a:avLst/>
          </a:prstGeom>
          <a:solidFill>
            <a:srgbClr val="FFCC00"/>
          </a:solidFill>
          <a:ln w="9525">
            <a:noFill/>
            <a:miter lim="800000"/>
            <a:headEnd/>
            <a:tailEnd/>
          </a:ln>
          <a:effectLst>
            <a:outerShdw dist="107763" dir="2700000" algn="ctr" rotWithShape="0">
              <a:srgbClr val="C0C0C0"/>
            </a:outerShdw>
          </a:effectLst>
        </p:spPr>
        <p:txBody>
          <a:bodyPr>
            <a:spAutoFit/>
          </a:bodyPr>
          <a:lstStyle/>
          <a:p>
            <a:pPr>
              <a:defRPr/>
            </a:pPr>
            <a:r>
              <a:rPr lang="en-US" b="1" dirty="0">
                <a:latin typeface="Arial Narrow" pitchFamily="34" charset="0"/>
              </a:rPr>
              <a:t>Internal Assessment: Organizational assets, resources, people, culture, systems, partnerships, suppliers, </a:t>
            </a:r>
            <a:r>
              <a:rPr lang="en-US" sz="1600" dirty="0">
                <a:latin typeface="Arial Narrow" pitchFamily="34" charset="0"/>
              </a:rPr>
              <a:t>. . . </a:t>
            </a:r>
          </a:p>
        </p:txBody>
      </p:sp>
      <p:sp>
        <p:nvSpPr>
          <p:cNvPr id="54282" name="AutoShape 30"/>
          <p:cNvSpPr>
            <a:spLocks noChangeArrowheads="1"/>
          </p:cNvSpPr>
          <p:nvPr/>
        </p:nvSpPr>
        <p:spPr bwMode="auto">
          <a:xfrm rot="5400000">
            <a:off x="4216400" y="3311525"/>
            <a:ext cx="304800" cy="228600"/>
          </a:xfrm>
          <a:prstGeom prst="triangle">
            <a:avLst>
              <a:gd name="adj" fmla="val 50000"/>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nvGrpSpPr>
          <p:cNvPr id="54283" name="Group 31"/>
          <p:cNvGrpSpPr>
            <a:grpSpLocks noChangeAspect="1"/>
          </p:cNvGrpSpPr>
          <p:nvPr/>
        </p:nvGrpSpPr>
        <p:grpSpPr bwMode="auto">
          <a:xfrm>
            <a:off x="646113" y="4327525"/>
            <a:ext cx="3038475" cy="2297113"/>
            <a:chOff x="3120" y="2112"/>
            <a:chExt cx="1728" cy="1133"/>
          </a:xfrm>
        </p:grpSpPr>
        <p:sp>
          <p:nvSpPr>
            <p:cNvPr id="2002976" name="AutoShape 32"/>
            <p:cNvSpPr>
              <a:spLocks noChangeAspect="1" noChangeArrowheads="1"/>
            </p:cNvSpPr>
            <p:nvPr/>
          </p:nvSpPr>
          <p:spPr bwMode="auto">
            <a:xfrm>
              <a:off x="3120" y="2112"/>
              <a:ext cx="1728" cy="1133"/>
            </a:xfrm>
            <a:prstGeom prst="verticalScroll">
              <a:avLst>
                <a:gd name="adj" fmla="val 12500"/>
              </a:avLst>
            </a:prstGeom>
            <a:gradFill rotWithShape="0">
              <a:gsLst>
                <a:gs pos="0">
                  <a:srgbClr val="CCCCFF"/>
                </a:gs>
                <a:gs pos="50000">
                  <a:srgbClr val="FFFFFF"/>
                </a:gs>
                <a:gs pos="100000">
                  <a:srgbClr val="CCCCFF"/>
                </a:gs>
              </a:gsLst>
              <a:lin ang="2700000" scaled="1"/>
            </a:gradFill>
            <a:ln w="9525">
              <a:solidFill>
                <a:schemeClr val="tx1"/>
              </a:solidFill>
              <a:round/>
              <a:headEnd/>
              <a:tailEnd/>
            </a:ln>
            <a:effectLst>
              <a:outerShdw dist="107763" dir="2700000" algn="ctr" rotWithShape="0">
                <a:srgbClr val="C0C0C0"/>
              </a:outerShdw>
            </a:effectLst>
          </p:spPr>
          <p:txBody>
            <a:bodyPr wrap="none" anchor="ctr"/>
            <a:lstStyle/>
            <a:p>
              <a:pPr>
                <a:defRPr/>
              </a:pPr>
              <a:endParaRPr lang="en-US"/>
            </a:p>
          </p:txBody>
        </p:sp>
        <p:sp>
          <p:nvSpPr>
            <p:cNvPr id="54292" name="Text Box 33"/>
            <p:cNvSpPr txBox="1">
              <a:spLocks noChangeAspect="1" noChangeArrowheads="1"/>
            </p:cNvSpPr>
            <p:nvPr/>
          </p:nvSpPr>
          <p:spPr bwMode="auto">
            <a:xfrm>
              <a:off x="3264" y="2496"/>
              <a:ext cx="1440"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FontTx/>
                <a:buChar char="•"/>
              </a:pPr>
              <a:r>
                <a:rPr lang="en-US">
                  <a:solidFill>
                    <a:srgbClr val="000066"/>
                  </a:solidFill>
                  <a:latin typeface="Arial Narrow" pitchFamily="34" charset="0"/>
                </a:rPr>
                <a:t>Easy to Understand</a:t>
              </a:r>
            </a:p>
            <a:p>
              <a:pPr>
                <a:buFontTx/>
                <a:buChar char="•"/>
              </a:pPr>
              <a:r>
                <a:rPr lang="en-US">
                  <a:solidFill>
                    <a:srgbClr val="000066"/>
                  </a:solidFill>
                  <a:latin typeface="Arial Narrow" pitchFamily="34" charset="0"/>
                </a:rPr>
                <a:t>Apply at any organizational level</a:t>
              </a:r>
            </a:p>
          </p:txBody>
        </p:sp>
      </p:grpSp>
      <p:grpSp>
        <p:nvGrpSpPr>
          <p:cNvPr id="54284" name="Group 34"/>
          <p:cNvGrpSpPr>
            <a:grpSpLocks noChangeAspect="1"/>
          </p:cNvGrpSpPr>
          <p:nvPr/>
        </p:nvGrpSpPr>
        <p:grpSpPr bwMode="auto">
          <a:xfrm>
            <a:off x="5029200" y="4356100"/>
            <a:ext cx="3200400" cy="2251075"/>
            <a:chOff x="3120" y="2112"/>
            <a:chExt cx="1728" cy="1133"/>
          </a:xfrm>
        </p:grpSpPr>
        <p:sp>
          <p:nvSpPr>
            <p:cNvPr id="2002979" name="AutoShape 35"/>
            <p:cNvSpPr>
              <a:spLocks noChangeAspect="1" noChangeArrowheads="1"/>
            </p:cNvSpPr>
            <p:nvPr/>
          </p:nvSpPr>
          <p:spPr bwMode="auto">
            <a:xfrm>
              <a:off x="3120" y="2112"/>
              <a:ext cx="1728" cy="1133"/>
            </a:xfrm>
            <a:prstGeom prst="verticalScroll">
              <a:avLst>
                <a:gd name="adj" fmla="val 12500"/>
              </a:avLst>
            </a:prstGeom>
            <a:gradFill rotWithShape="0">
              <a:gsLst>
                <a:gs pos="0">
                  <a:srgbClr val="CCCCFF"/>
                </a:gs>
                <a:gs pos="50000">
                  <a:srgbClr val="FFFFFF"/>
                </a:gs>
                <a:gs pos="100000">
                  <a:srgbClr val="CCCCFF"/>
                </a:gs>
              </a:gsLst>
              <a:lin ang="2700000" scaled="1"/>
            </a:gradFill>
            <a:ln w="9525">
              <a:solidFill>
                <a:schemeClr val="tx1"/>
              </a:solidFill>
              <a:round/>
              <a:headEnd/>
              <a:tailEnd/>
            </a:ln>
            <a:effectLst>
              <a:outerShdw dist="107763" dir="2700000" algn="ctr" rotWithShape="0">
                <a:srgbClr val="C0C0C0"/>
              </a:outerShdw>
            </a:effectLst>
          </p:spPr>
          <p:txBody>
            <a:bodyPr wrap="none" anchor="ctr"/>
            <a:lstStyle/>
            <a:p>
              <a:pPr>
                <a:defRPr/>
              </a:pPr>
              <a:endParaRPr lang="en-US"/>
            </a:p>
          </p:txBody>
        </p:sp>
        <p:sp>
          <p:nvSpPr>
            <p:cNvPr id="54290" name="Text Box 36"/>
            <p:cNvSpPr txBox="1">
              <a:spLocks noChangeAspect="1" noChangeArrowheads="1"/>
            </p:cNvSpPr>
            <p:nvPr/>
          </p:nvSpPr>
          <p:spPr bwMode="auto">
            <a:xfrm>
              <a:off x="3264" y="2496"/>
              <a:ext cx="1440" cy="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FontTx/>
                <a:buChar char="•"/>
              </a:pPr>
              <a:r>
                <a:rPr lang="en-US" dirty="0">
                  <a:solidFill>
                    <a:srgbClr val="000066"/>
                  </a:solidFill>
                  <a:latin typeface="Arial Narrow" pitchFamily="34" charset="0"/>
                </a:rPr>
                <a:t>Needs to be Analytical and Specific </a:t>
              </a:r>
            </a:p>
            <a:p>
              <a:pPr>
                <a:buFontTx/>
                <a:buChar char="•"/>
              </a:pPr>
              <a:r>
                <a:rPr lang="en-US" dirty="0">
                  <a:solidFill>
                    <a:srgbClr val="000066"/>
                  </a:solidFill>
                  <a:latin typeface="Arial Narrow" pitchFamily="34" charset="0"/>
                </a:rPr>
                <a:t>Be honest about your weaknesses</a:t>
              </a:r>
            </a:p>
          </p:txBody>
        </p:sp>
      </p:grpSp>
      <p:sp>
        <p:nvSpPr>
          <p:cNvPr id="54285" name="Text Box 37"/>
          <p:cNvSpPr txBox="1">
            <a:spLocks noChangeArrowheads="1"/>
          </p:cNvSpPr>
          <p:nvPr/>
        </p:nvSpPr>
        <p:spPr bwMode="auto">
          <a:xfrm>
            <a:off x="496888" y="4675188"/>
            <a:ext cx="36083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000" i="1" u="sng" dirty="0">
                <a:latin typeface="Arial Narrow" pitchFamily="34" charset="0"/>
              </a:rPr>
              <a:t>Good Points</a:t>
            </a:r>
          </a:p>
        </p:txBody>
      </p:sp>
      <p:sp>
        <p:nvSpPr>
          <p:cNvPr id="54286" name="Text Box 38"/>
          <p:cNvSpPr txBox="1">
            <a:spLocks noChangeArrowheads="1"/>
          </p:cNvSpPr>
          <p:nvPr/>
        </p:nvSpPr>
        <p:spPr bwMode="auto">
          <a:xfrm>
            <a:off x="5284788" y="4665663"/>
            <a:ext cx="286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000" i="1" u="sng" dirty="0">
                <a:latin typeface="Arial Narrow" pitchFamily="34" charset="0"/>
              </a:rPr>
              <a:t>Possible Pitfalls</a:t>
            </a:r>
          </a:p>
        </p:txBody>
      </p:sp>
      <p:sp>
        <p:nvSpPr>
          <p:cNvPr id="54287" name="Text Box 39"/>
          <p:cNvSpPr txBox="1">
            <a:spLocks noChangeArrowheads="1"/>
          </p:cNvSpPr>
          <p:nvPr/>
        </p:nvSpPr>
        <p:spPr bwMode="auto">
          <a:xfrm>
            <a:off x="1774825" y="4289425"/>
            <a:ext cx="1976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600"/>
              <a:t>SWOT</a:t>
            </a:r>
          </a:p>
        </p:txBody>
      </p:sp>
      <p:sp>
        <p:nvSpPr>
          <p:cNvPr id="54288" name="Text Box 40"/>
          <p:cNvSpPr txBox="1">
            <a:spLocks noChangeArrowheads="1"/>
          </p:cNvSpPr>
          <p:nvPr/>
        </p:nvSpPr>
        <p:spPr bwMode="auto">
          <a:xfrm>
            <a:off x="6440488" y="4306888"/>
            <a:ext cx="1009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600"/>
              <a:t>SWOT</a:t>
            </a:r>
          </a:p>
        </p:txBody>
      </p:sp>
    </p:spTree>
    <p:extLst>
      <p:ext uri="{BB962C8B-B14F-4D97-AF65-F5344CB8AC3E}">
        <p14:creationId xmlns:p14="http://schemas.microsoft.com/office/powerpoint/2010/main" val="121484586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descr="Canvas"/>
          <p:cNvSpPr>
            <a:spLocks noGrp="1" noChangeArrowheads="1"/>
          </p:cNvSpPr>
          <p:nvPr>
            <p:ph type="title"/>
          </p:nvPr>
        </p:nvSpPr>
        <p:spPr>
          <a:xfrm>
            <a:off x="336550" y="228600"/>
            <a:ext cx="8467725" cy="533400"/>
          </a:xfrm>
        </p:spPr>
        <p:txBody>
          <a:bodyPr>
            <a:normAutofit fontScale="90000"/>
          </a:bodyPr>
          <a:lstStyle/>
          <a:p>
            <a:pPr eaLnBrk="1" hangingPunct="1">
              <a:defRPr/>
            </a:pPr>
            <a:r>
              <a:rPr lang="en-US" b="1" dirty="0" smtClean="0"/>
              <a:t>Strength’s</a:t>
            </a:r>
          </a:p>
        </p:txBody>
      </p:sp>
      <p:sp>
        <p:nvSpPr>
          <p:cNvPr id="2001929" name="Rectangle 9"/>
          <p:cNvSpPr>
            <a:spLocks noChangeArrowheads="1"/>
          </p:cNvSpPr>
          <p:nvPr/>
        </p:nvSpPr>
        <p:spPr bwMode="auto">
          <a:xfrm>
            <a:off x="336550" y="838200"/>
            <a:ext cx="8467725" cy="5703888"/>
          </a:xfrm>
          <a:prstGeom prst="rect">
            <a:avLst/>
          </a:prstGeom>
          <a:noFill/>
          <a:ln w="9525">
            <a:noFill/>
            <a:miter lim="800000"/>
            <a:headEnd/>
            <a:tailEnd/>
          </a:ln>
          <a:effectLst/>
        </p:spPr>
        <p:txBody>
          <a:bodyPr/>
          <a:lstStyle/>
          <a:p>
            <a:pPr algn="just">
              <a:buFontTx/>
              <a:buChar char="•"/>
              <a:defRPr/>
            </a:pPr>
            <a:r>
              <a:rPr lang="en-US" sz="2800" b="1" dirty="0">
                <a:effectLst>
                  <a:outerShdw blurRad="38100" dist="38100" dir="2700000" algn="tl">
                    <a:srgbClr val="C0C0C0"/>
                  </a:outerShdw>
                </a:effectLst>
                <a:latin typeface="Arial" charset="0"/>
              </a:rPr>
              <a:t> </a:t>
            </a:r>
            <a:r>
              <a:rPr lang="en-US" sz="2800" dirty="0">
                <a:latin typeface="Arial" charset="0"/>
              </a:rPr>
              <a:t>Strength’s –</a:t>
            </a:r>
            <a:r>
              <a:rPr lang="en-US" sz="2800" dirty="0">
                <a:effectLst>
                  <a:outerShdw blurRad="38100" dist="38100" dir="2700000" algn="tl">
                    <a:srgbClr val="C0C0C0"/>
                  </a:outerShdw>
                </a:effectLst>
                <a:latin typeface="Arial" charset="0"/>
              </a:rPr>
              <a:t> </a:t>
            </a:r>
            <a:r>
              <a:rPr lang="en-US" sz="2800" dirty="0">
                <a:latin typeface="+mj-lt"/>
              </a:rPr>
              <a:t>Those things that you do well, </a:t>
            </a:r>
            <a:r>
              <a:rPr lang="en-US" sz="2800" dirty="0" smtClean="0">
                <a:latin typeface="+mj-lt"/>
              </a:rPr>
              <a:t>the </a:t>
            </a:r>
            <a:r>
              <a:rPr lang="en-US" sz="2800" dirty="0">
                <a:latin typeface="+mj-lt"/>
              </a:rPr>
              <a:t>high value or performance points</a:t>
            </a:r>
          </a:p>
          <a:p>
            <a:pPr algn="just">
              <a:buFontTx/>
              <a:buChar char="•"/>
              <a:defRPr/>
            </a:pPr>
            <a:r>
              <a:rPr lang="en-US" sz="2800" dirty="0">
                <a:latin typeface="+mj-lt"/>
              </a:rPr>
              <a:t> Strengths can be tangible: Loyal </a:t>
            </a:r>
            <a:r>
              <a:rPr lang="en-US" sz="2800" dirty="0" smtClean="0">
                <a:latin typeface="+mj-lt"/>
              </a:rPr>
              <a:t>customers, efficient </a:t>
            </a:r>
            <a:r>
              <a:rPr lang="en-US" sz="2800" dirty="0">
                <a:latin typeface="+mj-lt"/>
              </a:rPr>
              <a:t>distribution channels, very high </a:t>
            </a:r>
            <a:r>
              <a:rPr lang="en-US" sz="2800" dirty="0" smtClean="0">
                <a:latin typeface="+mj-lt"/>
              </a:rPr>
              <a:t>quality products</a:t>
            </a:r>
            <a:r>
              <a:rPr lang="en-US" sz="2800" dirty="0">
                <a:latin typeface="+mj-lt"/>
              </a:rPr>
              <a:t>, excellent financial condition</a:t>
            </a:r>
          </a:p>
          <a:p>
            <a:pPr algn="just">
              <a:buFontTx/>
              <a:buChar char="•"/>
              <a:defRPr/>
            </a:pPr>
            <a:r>
              <a:rPr lang="en-US" sz="2800" dirty="0">
                <a:latin typeface="+mj-lt"/>
              </a:rPr>
              <a:t> Strengths can be intangible</a:t>
            </a:r>
            <a:r>
              <a:rPr lang="en-US" sz="2800" b="1" dirty="0">
                <a:latin typeface="+mj-lt"/>
              </a:rPr>
              <a:t>: </a:t>
            </a:r>
            <a:r>
              <a:rPr lang="en-US" sz="2800" dirty="0">
                <a:latin typeface="+mj-lt"/>
              </a:rPr>
              <a:t>Good </a:t>
            </a:r>
            <a:r>
              <a:rPr lang="en-US" sz="2800" dirty="0" smtClean="0">
                <a:latin typeface="+mj-lt"/>
              </a:rPr>
              <a:t>leadership, strategic </a:t>
            </a:r>
            <a:r>
              <a:rPr lang="en-US" sz="2800" dirty="0">
                <a:latin typeface="+mj-lt"/>
              </a:rPr>
              <a:t>insights, customer intelligence, </a:t>
            </a:r>
            <a:r>
              <a:rPr lang="en-US" sz="2800" dirty="0" smtClean="0">
                <a:latin typeface="+mj-lt"/>
              </a:rPr>
              <a:t>solid reputation</a:t>
            </a:r>
            <a:r>
              <a:rPr lang="en-US" sz="2800" dirty="0">
                <a:latin typeface="+mj-lt"/>
              </a:rPr>
              <a:t>, high skilled workforce</a:t>
            </a:r>
          </a:p>
          <a:p>
            <a:pPr algn="just">
              <a:buFontTx/>
              <a:buChar char="•"/>
              <a:defRPr/>
            </a:pPr>
            <a:r>
              <a:rPr lang="en-US" sz="2800" dirty="0">
                <a:latin typeface="+mj-lt"/>
              </a:rPr>
              <a:t> Often considered “Core Competencies” – Best </a:t>
            </a:r>
            <a:r>
              <a:rPr lang="en-US" sz="2800" dirty="0" smtClean="0">
                <a:latin typeface="+mj-lt"/>
              </a:rPr>
              <a:t> </a:t>
            </a:r>
            <a:r>
              <a:rPr lang="en-US" sz="2800" dirty="0">
                <a:latin typeface="+mj-lt"/>
              </a:rPr>
              <a:t>leverage points for growth without draining your </a:t>
            </a:r>
            <a:r>
              <a:rPr lang="en-US" sz="2800" dirty="0" smtClean="0">
                <a:latin typeface="+mj-lt"/>
              </a:rPr>
              <a:t>resources </a:t>
            </a:r>
            <a:r>
              <a:rPr lang="en-US" sz="1600" dirty="0" smtClean="0">
                <a:latin typeface="+mj-lt"/>
              </a:rPr>
              <a:t>  </a:t>
            </a:r>
            <a:endParaRPr lang="en-US" sz="1600" dirty="0">
              <a:latin typeface="+mj-lt"/>
            </a:endParaRPr>
          </a:p>
        </p:txBody>
      </p:sp>
    </p:spTree>
    <p:extLst>
      <p:ext uri="{BB962C8B-B14F-4D97-AF65-F5344CB8AC3E}">
        <p14:creationId xmlns:p14="http://schemas.microsoft.com/office/powerpoint/2010/main" val="2902817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914400"/>
          </a:xfrm>
        </p:spPr>
        <p:txBody>
          <a:bodyPr>
            <a:normAutofit fontScale="90000"/>
          </a:bodyPr>
          <a:lstStyle/>
          <a:p>
            <a:pPr algn="ctr"/>
            <a:r>
              <a:rPr lang="en-US" sz="3600" dirty="0" smtClean="0"/>
              <a:t/>
            </a:r>
            <a:br>
              <a:rPr lang="en-US" sz="3600" dirty="0" smtClean="0"/>
            </a:br>
            <a:r>
              <a:rPr lang="en-US" sz="3600" dirty="0" smtClean="0">
                <a:effectLst/>
              </a:rPr>
              <a:t>M</a:t>
            </a:r>
            <a:r>
              <a:rPr lang="am-ET" sz="3600" dirty="0" smtClean="0">
                <a:effectLst/>
              </a:rPr>
              <a:t>ajor</a:t>
            </a:r>
            <a:r>
              <a:rPr lang="en-US" sz="3600" dirty="0" smtClean="0">
                <a:effectLst/>
              </a:rPr>
              <a:t> </a:t>
            </a:r>
            <a:r>
              <a:rPr lang="en-US" sz="3600" dirty="0">
                <a:latin typeface="Nyala" panose="02000504070300020003" pitchFamily="2" charset="0"/>
              </a:rPr>
              <a:t>Projects</a:t>
            </a:r>
            <a:r>
              <a:rPr lang="en-US" sz="3600" dirty="0"/>
              <a:t> </a:t>
            </a:r>
            <a:r>
              <a:rPr lang="am-ET" sz="3600" dirty="0"/>
              <a:t>characteristics</a:t>
            </a:r>
            <a:r>
              <a:rPr lang="en-US" sz="3600" dirty="0"/>
              <a:t/>
            </a:r>
            <a:br>
              <a:rPr lang="en-US" sz="3600" dirty="0"/>
            </a:br>
            <a:endParaRPr lang="en-US" sz="3600" dirty="0"/>
          </a:p>
        </p:txBody>
      </p:sp>
      <p:sp>
        <p:nvSpPr>
          <p:cNvPr id="3" name="Content Placeholder 2"/>
          <p:cNvSpPr>
            <a:spLocks noGrp="1"/>
          </p:cNvSpPr>
          <p:nvPr>
            <p:ph idx="1"/>
          </p:nvPr>
        </p:nvSpPr>
        <p:spPr>
          <a:xfrm>
            <a:off x="457200" y="1143000"/>
            <a:ext cx="8534400" cy="5334000"/>
          </a:xfrm>
        </p:spPr>
        <p:txBody>
          <a:bodyPr>
            <a:normAutofit/>
          </a:bodyPr>
          <a:lstStyle/>
          <a:p>
            <a:pPr>
              <a:buFont typeface="Wingdings" pitchFamily="2" charset="2"/>
              <a:buChar char="ü"/>
            </a:pPr>
            <a:r>
              <a:rPr lang="am-ET" sz="2800" dirty="0" smtClean="0">
                <a:effectLst/>
              </a:rPr>
              <a:t>Unique</a:t>
            </a:r>
            <a:r>
              <a:rPr lang="en-US" sz="2800" dirty="0">
                <a:effectLst/>
              </a:rPr>
              <a:t>:</a:t>
            </a:r>
            <a:r>
              <a:rPr lang="am-ET" sz="2800" dirty="0" smtClean="0">
                <a:effectLst/>
              </a:rPr>
              <a:t> innovative </a:t>
            </a:r>
            <a:r>
              <a:rPr lang="am-ET" sz="2800" dirty="0">
                <a:effectLst/>
              </a:rPr>
              <a:t>characteristics depending on the type of </a:t>
            </a:r>
            <a:r>
              <a:rPr lang="am-ET" sz="2800" dirty="0" smtClean="0">
                <a:effectLst/>
              </a:rPr>
              <a:t>projects</a:t>
            </a:r>
            <a:r>
              <a:rPr lang="en-US" sz="2800" dirty="0" smtClean="0">
                <a:effectLst/>
              </a:rPr>
              <a:t>,</a:t>
            </a:r>
            <a:r>
              <a:rPr lang="am-ET" sz="2800" dirty="0" smtClean="0">
                <a:effectLst/>
              </a:rPr>
              <a:t> Uncertainty </a:t>
            </a:r>
            <a:r>
              <a:rPr lang="am-ET" sz="2800" dirty="0">
                <a:effectLst/>
              </a:rPr>
              <a:t>&amp; Changes </a:t>
            </a:r>
            <a:endParaRPr lang="en-US" sz="2800" dirty="0" smtClean="0">
              <a:effectLst/>
            </a:endParaRPr>
          </a:p>
          <a:p>
            <a:pPr>
              <a:buFont typeface="Wingdings" pitchFamily="2" charset="2"/>
              <a:buChar char="ü"/>
            </a:pPr>
            <a:r>
              <a:rPr lang="am-ET" sz="2800" dirty="0" smtClean="0">
                <a:effectLst/>
              </a:rPr>
              <a:t>Temporary</a:t>
            </a:r>
            <a:r>
              <a:rPr lang="am-ET" sz="2800" dirty="0">
                <a:effectLst/>
              </a:rPr>
              <a:t>, for it has a definite beginning and ending constrained by </a:t>
            </a:r>
            <a:r>
              <a:rPr lang="am-ET" sz="2800" dirty="0" smtClean="0">
                <a:effectLst/>
              </a:rPr>
              <a:t>finance </a:t>
            </a:r>
            <a:endParaRPr lang="en-US" sz="2800" dirty="0" smtClean="0">
              <a:effectLst/>
            </a:endParaRPr>
          </a:p>
          <a:p>
            <a:pPr>
              <a:buFont typeface="Wingdings" pitchFamily="2" charset="2"/>
              <a:buChar char="ü"/>
            </a:pPr>
            <a:r>
              <a:rPr lang="am-ET" sz="2800" dirty="0" smtClean="0">
                <a:effectLst/>
              </a:rPr>
              <a:t>A component of a certain business or program, requiring predetermined goals and courses of actions; and hence Performance- Oriented and Constrained</a:t>
            </a:r>
            <a:endParaRPr lang="en-US" sz="2800" dirty="0" smtClean="0">
              <a:effectLst/>
            </a:endParaRPr>
          </a:p>
          <a:p>
            <a:pPr>
              <a:buFont typeface="Wingdings" pitchFamily="2" charset="2"/>
              <a:buChar char="ü"/>
            </a:pPr>
            <a:r>
              <a:rPr lang="am-ET" sz="2800" dirty="0" smtClean="0">
                <a:effectLst/>
              </a:rPr>
              <a:t>Complex</a:t>
            </a:r>
            <a:r>
              <a:rPr lang="en-US" sz="2800" dirty="0" smtClean="0">
                <a:effectLst/>
              </a:rPr>
              <a:t>:</a:t>
            </a:r>
            <a:r>
              <a:rPr lang="en-US" sz="2800" b="1" dirty="0" smtClean="0">
                <a:effectLst/>
              </a:rPr>
              <a:t> </a:t>
            </a:r>
            <a:r>
              <a:rPr lang="am-ET" sz="2800" dirty="0" smtClean="0">
                <a:effectLst/>
              </a:rPr>
              <a:t>size</a:t>
            </a:r>
            <a:r>
              <a:rPr lang="am-ET" sz="2800" dirty="0">
                <a:effectLst/>
              </a:rPr>
              <a:t>, variety, handling difficulty, importance, urgency, </a:t>
            </a:r>
            <a:r>
              <a:rPr lang="am-ET" sz="2800" dirty="0" smtClean="0">
                <a:effectLst/>
              </a:rPr>
              <a:t>changes</a:t>
            </a:r>
            <a:endParaRPr lang="en-US" sz="2800" dirty="0" smtClean="0">
              <a:effectLst/>
            </a:endParaRPr>
          </a:p>
        </p:txBody>
      </p:sp>
    </p:spTree>
    <p:extLst>
      <p:ext uri="{BB962C8B-B14F-4D97-AF65-F5344CB8AC3E}">
        <p14:creationId xmlns:p14="http://schemas.microsoft.com/office/powerpoint/2010/main" val="32768022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descr="Canvas"/>
          <p:cNvSpPr>
            <a:spLocks noGrp="1" noChangeArrowheads="1"/>
          </p:cNvSpPr>
          <p:nvPr>
            <p:ph type="title"/>
          </p:nvPr>
        </p:nvSpPr>
        <p:spPr>
          <a:xfrm>
            <a:off x="609601" y="228600"/>
            <a:ext cx="8156574" cy="533400"/>
          </a:xfrm>
        </p:spPr>
        <p:txBody>
          <a:bodyPr>
            <a:normAutofit fontScale="90000"/>
          </a:bodyPr>
          <a:lstStyle/>
          <a:p>
            <a:pPr eaLnBrk="1" hangingPunct="1">
              <a:defRPr/>
            </a:pPr>
            <a:r>
              <a:rPr lang="en-US" b="1" dirty="0" smtClean="0"/>
              <a:t>Weaknesses</a:t>
            </a:r>
          </a:p>
        </p:txBody>
      </p:sp>
      <p:sp>
        <p:nvSpPr>
          <p:cNvPr id="2005005" name="Rectangle 13"/>
          <p:cNvSpPr>
            <a:spLocks noChangeArrowheads="1"/>
          </p:cNvSpPr>
          <p:nvPr/>
        </p:nvSpPr>
        <p:spPr bwMode="auto">
          <a:xfrm>
            <a:off x="282575" y="1066800"/>
            <a:ext cx="8598281" cy="5333999"/>
          </a:xfrm>
          <a:prstGeom prst="rect">
            <a:avLst/>
          </a:prstGeom>
          <a:noFill/>
          <a:ln w="9525">
            <a:noFill/>
            <a:miter lim="800000"/>
            <a:headEnd/>
            <a:tailEnd/>
          </a:ln>
          <a:effectLst/>
        </p:spPr>
        <p:txBody>
          <a:bodyPr/>
          <a:lstStyle/>
          <a:p>
            <a:pPr algn="just">
              <a:buFontTx/>
              <a:buChar char="•"/>
              <a:defRPr/>
            </a:pPr>
            <a:r>
              <a:rPr lang="en-US" sz="3200" dirty="0">
                <a:effectLst>
                  <a:outerShdw blurRad="38100" dist="38100" dir="2700000" algn="tl">
                    <a:srgbClr val="C0C0C0"/>
                  </a:outerShdw>
                </a:effectLst>
              </a:rPr>
              <a:t> </a:t>
            </a:r>
            <a:r>
              <a:rPr lang="en-US" sz="3200" dirty="0"/>
              <a:t>Weaknesses </a:t>
            </a:r>
            <a:r>
              <a:rPr lang="en-US" sz="3200" dirty="0">
                <a:effectLst>
                  <a:outerShdw blurRad="38100" dist="38100" dir="2700000" algn="tl">
                    <a:srgbClr val="C0C0C0"/>
                  </a:outerShdw>
                </a:effectLst>
              </a:rPr>
              <a:t>– </a:t>
            </a:r>
            <a:r>
              <a:rPr lang="en-US" sz="3200" dirty="0"/>
              <a:t>Those things that prevent you </a:t>
            </a:r>
            <a:r>
              <a:rPr lang="en-US" sz="3200" dirty="0" smtClean="0"/>
              <a:t>from doing </a:t>
            </a:r>
            <a:r>
              <a:rPr lang="en-US" sz="3200" dirty="0"/>
              <a:t>what you really need to do</a:t>
            </a:r>
          </a:p>
          <a:p>
            <a:pPr algn="just">
              <a:buFontTx/>
              <a:buChar char="•"/>
              <a:defRPr/>
            </a:pPr>
            <a:r>
              <a:rPr lang="en-US" sz="3200" dirty="0"/>
              <a:t> Since weaknesses are internal, they are within</a:t>
            </a:r>
          </a:p>
          <a:p>
            <a:pPr algn="just">
              <a:defRPr/>
            </a:pPr>
            <a:r>
              <a:rPr lang="en-US" sz="3200" dirty="0"/>
              <a:t>   your control</a:t>
            </a:r>
          </a:p>
          <a:p>
            <a:pPr algn="just">
              <a:buFontTx/>
              <a:buChar char="•"/>
              <a:defRPr/>
            </a:pPr>
            <a:r>
              <a:rPr lang="en-US" sz="3200" dirty="0"/>
              <a:t>  Weaknesses include:</a:t>
            </a:r>
            <a:r>
              <a:rPr lang="en-US" sz="3200" b="1" i="1" dirty="0"/>
              <a:t> </a:t>
            </a:r>
            <a:r>
              <a:rPr lang="en-US" sz="3200" dirty="0"/>
              <a:t>Bad leadership, unskilled</a:t>
            </a:r>
          </a:p>
          <a:p>
            <a:pPr algn="just">
              <a:defRPr/>
            </a:pPr>
            <a:r>
              <a:rPr lang="en-US" sz="3200" dirty="0"/>
              <a:t>    workforce, insufficient resources, poor product</a:t>
            </a:r>
          </a:p>
          <a:p>
            <a:pPr algn="just">
              <a:defRPr/>
            </a:pPr>
            <a:r>
              <a:rPr lang="en-US" sz="3200" dirty="0"/>
              <a:t>    quality, slow distribution and delivery channels,</a:t>
            </a:r>
          </a:p>
          <a:p>
            <a:pPr algn="just">
              <a:defRPr/>
            </a:pPr>
            <a:r>
              <a:rPr lang="en-US" sz="3200" dirty="0"/>
              <a:t>    outdated technologies, lack of planning, . . .</a:t>
            </a:r>
            <a:endParaRPr lang="en-US" dirty="0"/>
          </a:p>
        </p:txBody>
      </p:sp>
    </p:spTree>
    <p:extLst>
      <p:ext uri="{BB962C8B-B14F-4D97-AF65-F5344CB8AC3E}">
        <p14:creationId xmlns:p14="http://schemas.microsoft.com/office/powerpoint/2010/main" val="8847034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descr="Canvas"/>
          <p:cNvSpPr>
            <a:spLocks noGrp="1" noChangeArrowheads="1"/>
          </p:cNvSpPr>
          <p:nvPr>
            <p:ph type="title"/>
          </p:nvPr>
        </p:nvSpPr>
        <p:spPr>
          <a:xfrm>
            <a:off x="609601" y="228600"/>
            <a:ext cx="8156574" cy="569913"/>
          </a:xfrm>
        </p:spPr>
        <p:txBody>
          <a:bodyPr/>
          <a:lstStyle/>
          <a:p>
            <a:pPr eaLnBrk="1" hangingPunct="1">
              <a:defRPr/>
            </a:pPr>
            <a:r>
              <a:rPr lang="en-US" b="1" dirty="0" smtClean="0"/>
              <a:t>Opportunities</a:t>
            </a:r>
          </a:p>
        </p:txBody>
      </p:sp>
      <p:sp>
        <p:nvSpPr>
          <p:cNvPr id="2011149" name="Rectangle 13"/>
          <p:cNvSpPr>
            <a:spLocks noChangeArrowheads="1"/>
          </p:cNvSpPr>
          <p:nvPr/>
        </p:nvSpPr>
        <p:spPr bwMode="auto">
          <a:xfrm>
            <a:off x="381000" y="1371600"/>
            <a:ext cx="8369300" cy="5105399"/>
          </a:xfrm>
          <a:prstGeom prst="rect">
            <a:avLst/>
          </a:prstGeom>
          <a:noFill/>
          <a:ln w="9525">
            <a:noFill/>
            <a:miter lim="800000"/>
            <a:headEnd/>
            <a:tailEnd/>
          </a:ln>
          <a:effectLst/>
        </p:spPr>
        <p:txBody>
          <a:bodyPr/>
          <a:lstStyle/>
          <a:p>
            <a:pPr algn="just">
              <a:buFontTx/>
              <a:buChar char="•"/>
              <a:defRPr/>
            </a:pPr>
            <a:r>
              <a:rPr lang="en-US" sz="2800" dirty="0">
                <a:latin typeface="Arial" charset="0"/>
              </a:rPr>
              <a:t> </a:t>
            </a:r>
            <a:r>
              <a:rPr lang="en-US" sz="3200" dirty="0">
                <a:latin typeface="Arial" charset="0"/>
              </a:rPr>
              <a:t>Opportunities</a:t>
            </a:r>
            <a:r>
              <a:rPr lang="en-US" sz="3200" b="1" dirty="0">
                <a:latin typeface="Arial" charset="0"/>
              </a:rPr>
              <a:t> – </a:t>
            </a:r>
            <a:r>
              <a:rPr lang="en-US" sz="2800" dirty="0">
                <a:latin typeface="Arial" charset="0"/>
              </a:rPr>
              <a:t>Potential areas for growth and</a:t>
            </a:r>
          </a:p>
          <a:p>
            <a:pPr algn="just">
              <a:defRPr/>
            </a:pPr>
            <a:r>
              <a:rPr lang="en-US" sz="2800" dirty="0">
                <a:latin typeface="Arial" charset="0"/>
              </a:rPr>
              <a:t>   higher performance</a:t>
            </a:r>
          </a:p>
          <a:p>
            <a:pPr algn="just">
              <a:buFontTx/>
              <a:buChar char="•"/>
              <a:defRPr/>
            </a:pPr>
            <a:r>
              <a:rPr lang="en-US" sz="2800" dirty="0">
                <a:latin typeface="Arial" charset="0"/>
              </a:rPr>
              <a:t> External in nature – marketplace, unhappy </a:t>
            </a:r>
          </a:p>
          <a:p>
            <a:pPr algn="just">
              <a:defRPr/>
            </a:pPr>
            <a:r>
              <a:rPr lang="en-US" sz="2800" dirty="0">
                <a:latin typeface="Arial" charset="0"/>
              </a:rPr>
              <a:t>   customers with competitor’s, better economic</a:t>
            </a:r>
          </a:p>
          <a:p>
            <a:pPr algn="just">
              <a:defRPr/>
            </a:pPr>
            <a:r>
              <a:rPr lang="en-US" sz="2800" dirty="0">
                <a:latin typeface="Arial" charset="0"/>
              </a:rPr>
              <a:t>   conditions, more open trading policies, . . </a:t>
            </a:r>
          </a:p>
          <a:p>
            <a:pPr algn="just">
              <a:buFontTx/>
              <a:buChar char="•"/>
              <a:defRPr/>
            </a:pPr>
            <a:r>
              <a:rPr lang="en-US" sz="2800" dirty="0">
                <a:latin typeface="Arial" charset="0"/>
              </a:rPr>
              <a:t> Internal opportunities should be classified as</a:t>
            </a:r>
          </a:p>
          <a:p>
            <a:pPr algn="just">
              <a:defRPr/>
            </a:pPr>
            <a:r>
              <a:rPr lang="en-US" sz="2800" dirty="0">
                <a:latin typeface="Arial" charset="0"/>
              </a:rPr>
              <a:t>   Strength’s </a:t>
            </a:r>
          </a:p>
          <a:p>
            <a:pPr algn="just">
              <a:buFontTx/>
              <a:buChar char="•"/>
              <a:defRPr/>
            </a:pPr>
            <a:r>
              <a:rPr lang="en-US" sz="2800" dirty="0">
                <a:latin typeface="Arial" charset="0"/>
              </a:rPr>
              <a:t> Timing may be important for capitalizing on</a:t>
            </a:r>
          </a:p>
          <a:p>
            <a:pPr algn="just">
              <a:defRPr/>
            </a:pPr>
            <a:r>
              <a:rPr lang="en-US" sz="2800" dirty="0">
                <a:latin typeface="Arial" charset="0"/>
              </a:rPr>
              <a:t>   opportunities</a:t>
            </a:r>
          </a:p>
        </p:txBody>
      </p:sp>
    </p:spTree>
    <p:extLst>
      <p:ext uri="{BB962C8B-B14F-4D97-AF65-F5344CB8AC3E}">
        <p14:creationId xmlns:p14="http://schemas.microsoft.com/office/powerpoint/2010/main" val="51030646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descr="Canvas"/>
          <p:cNvSpPr>
            <a:spLocks noGrp="1" noChangeArrowheads="1"/>
          </p:cNvSpPr>
          <p:nvPr>
            <p:ph type="title"/>
          </p:nvPr>
        </p:nvSpPr>
        <p:spPr>
          <a:xfrm>
            <a:off x="838201" y="228600"/>
            <a:ext cx="7927974" cy="685800"/>
          </a:xfrm>
        </p:spPr>
        <p:txBody>
          <a:bodyPr/>
          <a:lstStyle/>
          <a:p>
            <a:pPr eaLnBrk="1" hangingPunct="1">
              <a:defRPr/>
            </a:pPr>
            <a:r>
              <a:rPr lang="en-US" b="1" dirty="0" smtClean="0"/>
              <a:t>Threats</a:t>
            </a:r>
          </a:p>
        </p:txBody>
      </p:sp>
      <p:sp>
        <p:nvSpPr>
          <p:cNvPr id="2012173" name="Rectangle 13"/>
          <p:cNvSpPr>
            <a:spLocks noChangeArrowheads="1"/>
          </p:cNvSpPr>
          <p:nvPr/>
        </p:nvSpPr>
        <p:spPr bwMode="auto">
          <a:xfrm>
            <a:off x="282575" y="1295401"/>
            <a:ext cx="8467725" cy="5151438"/>
          </a:xfrm>
          <a:prstGeom prst="rect">
            <a:avLst/>
          </a:prstGeom>
          <a:noFill/>
          <a:ln w="9525">
            <a:noFill/>
            <a:miter lim="800000"/>
            <a:headEnd/>
            <a:tailEnd/>
          </a:ln>
          <a:effectLst/>
        </p:spPr>
        <p:txBody>
          <a:bodyPr/>
          <a:lstStyle/>
          <a:p>
            <a:pPr>
              <a:buFontTx/>
              <a:buChar char="•"/>
              <a:defRPr/>
            </a:pPr>
            <a:r>
              <a:rPr lang="en-US" sz="2800" dirty="0">
                <a:effectLst>
                  <a:outerShdw blurRad="38100" dist="38100" dir="2700000" algn="tl">
                    <a:srgbClr val="C0C0C0"/>
                  </a:outerShdw>
                </a:effectLst>
                <a:latin typeface="Arial" charset="0"/>
              </a:rPr>
              <a:t> </a:t>
            </a:r>
            <a:r>
              <a:rPr lang="en-US" sz="2800" dirty="0">
                <a:latin typeface="Arial" charset="0"/>
              </a:rPr>
              <a:t>Threats</a:t>
            </a:r>
            <a:r>
              <a:rPr lang="en-US" sz="2800" dirty="0">
                <a:effectLst>
                  <a:outerShdw blurRad="38100" dist="38100" dir="2700000" algn="tl">
                    <a:srgbClr val="C0C0C0"/>
                  </a:outerShdw>
                </a:effectLst>
                <a:latin typeface="Arial" charset="0"/>
              </a:rPr>
              <a:t> – </a:t>
            </a:r>
            <a:r>
              <a:rPr lang="en-US" sz="2800" dirty="0">
                <a:latin typeface="Arial" charset="0"/>
              </a:rPr>
              <a:t>Challenges confronting the organization,</a:t>
            </a:r>
          </a:p>
          <a:p>
            <a:pPr>
              <a:defRPr/>
            </a:pPr>
            <a:r>
              <a:rPr lang="en-US" sz="2800" dirty="0">
                <a:latin typeface="Arial" charset="0"/>
              </a:rPr>
              <a:t>   external in nature</a:t>
            </a:r>
          </a:p>
          <a:p>
            <a:pPr>
              <a:buFontTx/>
              <a:buChar char="•"/>
              <a:defRPr/>
            </a:pPr>
            <a:r>
              <a:rPr lang="en-US" sz="2800" dirty="0">
                <a:latin typeface="Arial" charset="0"/>
              </a:rPr>
              <a:t> Threats can take a wide range – bad press</a:t>
            </a:r>
          </a:p>
          <a:p>
            <a:pPr>
              <a:defRPr/>
            </a:pPr>
            <a:r>
              <a:rPr lang="en-US" sz="2800" dirty="0">
                <a:latin typeface="Arial" charset="0"/>
              </a:rPr>
              <a:t>   coverage, shifts in consumer behavior, substitute</a:t>
            </a:r>
          </a:p>
          <a:p>
            <a:pPr>
              <a:defRPr/>
            </a:pPr>
            <a:r>
              <a:rPr lang="en-US" sz="2800" dirty="0">
                <a:latin typeface="Arial" charset="0"/>
              </a:rPr>
              <a:t>   products, new regulations, . . . </a:t>
            </a:r>
          </a:p>
          <a:p>
            <a:pPr>
              <a:buFontTx/>
              <a:buChar char="•"/>
              <a:defRPr/>
            </a:pPr>
            <a:r>
              <a:rPr lang="en-US" sz="2800" dirty="0">
                <a:latin typeface="Arial" charset="0"/>
              </a:rPr>
              <a:t> May be useful to classify or assign probabilities to</a:t>
            </a:r>
          </a:p>
          <a:p>
            <a:pPr>
              <a:defRPr/>
            </a:pPr>
            <a:r>
              <a:rPr lang="en-US" sz="2800" dirty="0">
                <a:latin typeface="Arial" charset="0"/>
              </a:rPr>
              <a:t>   threats</a:t>
            </a:r>
          </a:p>
          <a:p>
            <a:pPr>
              <a:buFontTx/>
              <a:buChar char="•"/>
              <a:defRPr/>
            </a:pPr>
            <a:r>
              <a:rPr lang="en-US" sz="2800" dirty="0">
                <a:latin typeface="Arial" charset="0"/>
              </a:rPr>
              <a:t> The more accurate you are in identifying threats, </a:t>
            </a:r>
          </a:p>
          <a:p>
            <a:pPr>
              <a:defRPr/>
            </a:pPr>
            <a:r>
              <a:rPr lang="en-US" sz="2800" dirty="0">
                <a:latin typeface="Arial" charset="0"/>
              </a:rPr>
              <a:t>    the better position you are for dealing with the</a:t>
            </a:r>
          </a:p>
          <a:p>
            <a:pPr>
              <a:defRPr/>
            </a:pPr>
            <a:r>
              <a:rPr lang="en-US" sz="2800" dirty="0">
                <a:latin typeface="Arial" charset="0"/>
              </a:rPr>
              <a:t>    “sudden ripples” of change </a:t>
            </a:r>
          </a:p>
        </p:txBody>
      </p:sp>
    </p:spTree>
    <p:extLst>
      <p:ext uri="{BB962C8B-B14F-4D97-AF65-F5344CB8AC3E}">
        <p14:creationId xmlns:p14="http://schemas.microsoft.com/office/powerpoint/2010/main" val="157741818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4"/>
          <p:cNvPicPr>
            <a:picLocks noChangeAspect="1" noChangeArrowheads="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447675" y="65089"/>
            <a:ext cx="824865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5" name="Picture 5"/>
          <p:cNvPicPr>
            <a:picLocks noChangeAspect="1" noChangeArrowheads="1"/>
          </p:cNvPicPr>
          <p:nvPr/>
        </p:nvPicPr>
        <p:blipFill>
          <a:blip r:embed="rId4">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71437" y="1304924"/>
            <a:ext cx="9001125" cy="547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317664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5"/>
          <p:cNvSpPr>
            <a:spLocks noGrp="1" noChangeArrowheads="1"/>
          </p:cNvSpPr>
          <p:nvPr>
            <p:ph type="title"/>
          </p:nvPr>
        </p:nvSpPr>
        <p:spPr>
          <a:xfrm>
            <a:off x="228600" y="228600"/>
            <a:ext cx="8229600" cy="685800"/>
          </a:xfrm>
        </p:spPr>
        <p:txBody>
          <a:bodyPr>
            <a:normAutofit fontScale="90000"/>
          </a:bodyPr>
          <a:lstStyle/>
          <a:p>
            <a:pPr marL="342900" indent="-342900">
              <a:spcBef>
                <a:spcPct val="20000"/>
              </a:spcBef>
              <a:defRPr/>
            </a:pPr>
            <a:r>
              <a:rPr lang="en-US" sz="4800" dirty="0" smtClean="0"/>
              <a:t>SWOT </a:t>
            </a:r>
            <a:r>
              <a:rPr lang="en-US" sz="4800" dirty="0"/>
              <a:t>results</a:t>
            </a:r>
          </a:p>
        </p:txBody>
      </p:sp>
      <p:sp>
        <p:nvSpPr>
          <p:cNvPr id="60419" name="Rectangle 3"/>
          <p:cNvSpPr>
            <a:spLocks noGrp="1" noChangeArrowheads="1"/>
          </p:cNvSpPr>
          <p:nvPr>
            <p:ph type="body" sz="half" idx="1"/>
          </p:nvPr>
        </p:nvSpPr>
        <p:spPr>
          <a:xfrm>
            <a:off x="442912" y="1066800"/>
            <a:ext cx="8243887" cy="4876800"/>
          </a:xfrm>
        </p:spPr>
        <p:txBody>
          <a:bodyPr/>
          <a:lstStyle/>
          <a:p>
            <a:pPr marL="0" indent="0" algn="just">
              <a:lnSpc>
                <a:spcPct val="80000"/>
              </a:lnSpc>
              <a:buFontTx/>
              <a:buNone/>
            </a:pPr>
            <a:r>
              <a:rPr lang="en-US" sz="2400" dirty="0" smtClean="0"/>
              <a:t>After completing your SWOT analysis, a best practice is to address the following challenges:</a:t>
            </a:r>
          </a:p>
          <a:p>
            <a:pPr marL="344488" lvl="1" indent="-230188" algn="just">
              <a:lnSpc>
                <a:spcPct val="80000"/>
              </a:lnSpc>
            </a:pPr>
            <a:r>
              <a:rPr lang="en-US" sz="2400" dirty="0" smtClean="0"/>
              <a:t>How can the organizational sustain the strengths identified</a:t>
            </a:r>
          </a:p>
          <a:p>
            <a:pPr marL="344488" lvl="1" indent="-230188" algn="just">
              <a:lnSpc>
                <a:spcPct val="80000"/>
              </a:lnSpc>
            </a:pPr>
            <a:r>
              <a:rPr lang="en-US" sz="2400" dirty="0" smtClean="0"/>
              <a:t>How might the organization use strengths to take advantage of opportunities identified and overcome threats</a:t>
            </a:r>
          </a:p>
          <a:p>
            <a:pPr marL="344488" lvl="1" indent="-230188" algn="just">
              <a:lnSpc>
                <a:spcPct val="80000"/>
              </a:lnSpc>
            </a:pPr>
            <a:r>
              <a:rPr lang="en-US" sz="2400" dirty="0" smtClean="0"/>
              <a:t>How can the organization minimize or overcome weaknesses in order to take advantage of opportunities and overcome threats</a:t>
            </a:r>
          </a:p>
          <a:p>
            <a:pPr marL="0" indent="0" algn="just">
              <a:lnSpc>
                <a:spcPct val="80000"/>
              </a:lnSpc>
              <a:buFontTx/>
              <a:buNone/>
            </a:pPr>
            <a:endParaRPr lang="en-US" sz="100" dirty="0" smtClean="0"/>
          </a:p>
          <a:p>
            <a:pPr marL="0" indent="0" algn="just">
              <a:lnSpc>
                <a:spcPct val="80000"/>
              </a:lnSpc>
              <a:buFontTx/>
              <a:buNone/>
            </a:pPr>
            <a:r>
              <a:rPr lang="en-US" sz="2400" dirty="0" smtClean="0"/>
              <a:t>One of the best ways to address these challenges and translate the findings into useful material for later in the strategic planning process is to develop a modified </a:t>
            </a:r>
            <a:r>
              <a:rPr lang="en-US" sz="2800" b="1" dirty="0" smtClean="0"/>
              <a:t>SWOT matrix</a:t>
            </a:r>
            <a:r>
              <a:rPr lang="en-US" sz="1800" b="1" dirty="0" smtClean="0"/>
              <a:t>:</a:t>
            </a:r>
          </a:p>
        </p:txBody>
      </p:sp>
      <p:graphicFrame>
        <p:nvGraphicFramePr>
          <p:cNvPr id="915487" name="Group 31"/>
          <p:cNvGraphicFramePr>
            <a:graphicFrameLocks noGrp="1"/>
          </p:cNvGraphicFramePr>
          <p:nvPr>
            <p:ph sz="half" idx="2"/>
            <p:extLst>
              <p:ext uri="{D42A27DB-BD31-4B8C-83A1-F6EECF244321}">
                <p14:modId xmlns:p14="http://schemas.microsoft.com/office/powerpoint/2010/main" val="3464695835"/>
              </p:ext>
            </p:extLst>
          </p:nvPr>
        </p:nvGraphicFramePr>
        <p:xfrm>
          <a:off x="762000" y="5029200"/>
          <a:ext cx="7291386" cy="1477963"/>
        </p:xfrm>
        <a:graphic>
          <a:graphicData uri="http://schemas.openxmlformats.org/drawingml/2006/table">
            <a:tbl>
              <a:tblPr/>
              <a:tblGrid>
                <a:gridCol w="2091216"/>
                <a:gridCol w="2721246"/>
                <a:gridCol w="2478924"/>
              </a:tblGrid>
              <a:tr h="42969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C00000"/>
                          </a:solidFill>
                          <a:effectLst/>
                          <a:latin typeface="Arial" pitchFamily="34" charset="0"/>
                          <a:cs typeface="Times New Roman" pitchFamily="18" charset="0"/>
                        </a:rPr>
                        <a:t> </a:t>
                      </a:r>
                      <a:endParaRPr kumimoji="0" lang="en-US" sz="32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CCAA"/>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C00000"/>
                          </a:solidFill>
                          <a:effectLst/>
                          <a:latin typeface="Arial" pitchFamily="34" charset="0"/>
                          <a:cs typeface="Times New Roman" pitchFamily="18" charset="0"/>
                        </a:rPr>
                        <a:t>Strengths</a:t>
                      </a:r>
                      <a:endParaRPr kumimoji="0" lang="en-US" sz="32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BB"/>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C00000"/>
                          </a:solidFill>
                          <a:effectLst/>
                          <a:latin typeface="Arial" pitchFamily="34" charset="0"/>
                          <a:cs typeface="Times New Roman" pitchFamily="18" charset="0"/>
                        </a:rPr>
                        <a:t>Weaknesses</a:t>
                      </a:r>
                      <a:endParaRPr kumimoji="0" lang="en-US" sz="32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BB"/>
                    </a:solidFill>
                  </a:tcPr>
                </a:tc>
              </a:tr>
              <a:tr h="52413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C00000"/>
                          </a:solidFill>
                          <a:effectLst/>
                          <a:latin typeface="Arial" pitchFamily="34" charset="0"/>
                          <a:cs typeface="Times New Roman" pitchFamily="18" charset="0"/>
                        </a:rPr>
                        <a:t>Opportunities</a:t>
                      </a:r>
                      <a:endParaRPr kumimoji="0" lang="en-US" sz="32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BB"/>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Arial" pitchFamily="34" charset="0"/>
                          <a:cs typeface="Times New Roman" pitchFamily="18" charset="0"/>
                        </a:rPr>
                        <a:t>S-O strategies</a:t>
                      </a:r>
                      <a:endParaRPr kumimoji="0" lang="en-US" sz="36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EEEDD"/>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Arial" pitchFamily="34" charset="0"/>
                          <a:cs typeface="Times New Roman" pitchFamily="18" charset="0"/>
                        </a:rPr>
                        <a:t>W-O strategies</a:t>
                      </a:r>
                      <a:endParaRPr kumimoji="0" lang="en-US" sz="36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EEEDD"/>
                    </a:solidFill>
                  </a:tcPr>
                </a:tc>
              </a:tr>
              <a:tr h="52413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C00000"/>
                          </a:solidFill>
                          <a:effectLst/>
                          <a:latin typeface="Arial" pitchFamily="34" charset="0"/>
                          <a:cs typeface="Times New Roman" pitchFamily="18" charset="0"/>
                        </a:rPr>
                        <a:t>Threats</a:t>
                      </a:r>
                      <a:endParaRPr kumimoji="0" lang="en-US" sz="32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DDDBB"/>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Arial" pitchFamily="34" charset="0"/>
                          <a:cs typeface="Times New Roman" pitchFamily="18" charset="0"/>
                        </a:rPr>
                        <a:t>S-T strategies</a:t>
                      </a:r>
                      <a:endParaRPr kumimoji="0" lang="en-US" sz="36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EEEDD"/>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Arial" pitchFamily="34" charset="0"/>
                          <a:cs typeface="Times New Roman" pitchFamily="18" charset="0"/>
                        </a:rPr>
                        <a:t>W-T strategies</a:t>
                      </a:r>
                      <a:endParaRPr kumimoji="0" lang="en-US" sz="3600" b="1" i="0" u="none" strike="noStrike" cap="none" normalizeH="0" baseline="0" dirty="0" smtClean="0">
                        <a:ln>
                          <a:noFill/>
                        </a:ln>
                        <a:solidFill>
                          <a:srgbClr val="C00000"/>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EEEDD"/>
                    </a:solidFill>
                  </a:tcPr>
                </a:tc>
              </a:tr>
            </a:tbl>
          </a:graphicData>
        </a:graphic>
      </p:graphicFrame>
      <p:sp>
        <p:nvSpPr>
          <p:cNvPr id="60438" name="Rectangle 4"/>
          <p:cNvSpPr>
            <a:spLocks noChangeArrowheads="1"/>
          </p:cNvSpPr>
          <p:nvPr/>
        </p:nvSpPr>
        <p:spPr bwMode="auto">
          <a:xfrm>
            <a:off x="381000" y="1524000"/>
            <a:ext cx="6934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42900" indent="-342900">
              <a:spcBef>
                <a:spcPct val="20000"/>
              </a:spcBef>
            </a:pPr>
            <a:endParaRPr lang="en-US" i="1" dirty="0"/>
          </a:p>
        </p:txBody>
      </p:sp>
      <p:sp>
        <p:nvSpPr>
          <p:cNvPr id="60439" name="Rectangle 23"/>
          <p:cNvSpPr>
            <a:spLocks noChangeArrowheads="1"/>
          </p:cNvSpPr>
          <p:nvPr/>
        </p:nvSpPr>
        <p:spPr bwMode="auto">
          <a:xfrm>
            <a:off x="4927600" y="4198938"/>
            <a:ext cx="40386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endParaRPr lang="en-US" sz="1400" dirty="0"/>
          </a:p>
        </p:txBody>
      </p:sp>
    </p:spTree>
    <p:extLst>
      <p:ext uri="{BB962C8B-B14F-4D97-AF65-F5344CB8AC3E}">
        <p14:creationId xmlns:p14="http://schemas.microsoft.com/office/powerpoint/2010/main" val="172016444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04800" y="914400"/>
            <a:ext cx="8686800" cy="5562600"/>
          </a:xfrm>
        </p:spPr>
        <p:txBody>
          <a:bodyPr/>
          <a:lstStyle/>
          <a:p>
            <a:pPr algn="just">
              <a:buFont typeface="Wingdings" pitchFamily="2" charset="2"/>
              <a:buChar char="ü"/>
            </a:pPr>
            <a:r>
              <a:rPr lang="en-US" sz="2800" b="1" dirty="0" smtClean="0"/>
              <a:t>S-O </a:t>
            </a:r>
            <a:r>
              <a:rPr lang="en-US" sz="2800" b="1" dirty="0"/>
              <a:t>strategies </a:t>
            </a:r>
            <a:r>
              <a:rPr lang="en-US" sz="2800" dirty="0"/>
              <a:t>pursue opportunities that are a good fit our strengths.</a:t>
            </a:r>
          </a:p>
          <a:p>
            <a:pPr algn="just">
              <a:buFont typeface="Wingdings" pitchFamily="2" charset="2"/>
              <a:buChar char="ü"/>
            </a:pPr>
            <a:r>
              <a:rPr lang="en-US" sz="2800" b="1" dirty="0" smtClean="0"/>
              <a:t>W-O </a:t>
            </a:r>
            <a:r>
              <a:rPr lang="en-US" sz="2800" b="1" dirty="0"/>
              <a:t>strategies </a:t>
            </a:r>
            <a:r>
              <a:rPr lang="en-US" sz="2800" dirty="0"/>
              <a:t>overcome weaknesses to pursue opportunities.</a:t>
            </a:r>
          </a:p>
          <a:p>
            <a:pPr algn="just">
              <a:buFont typeface="Wingdings" pitchFamily="2" charset="2"/>
              <a:buChar char="ü"/>
            </a:pPr>
            <a:r>
              <a:rPr lang="en-US" sz="2800" b="1" dirty="0" smtClean="0"/>
              <a:t>S-T </a:t>
            </a:r>
            <a:r>
              <a:rPr lang="en-US" sz="2800" b="1" dirty="0"/>
              <a:t>strategies </a:t>
            </a:r>
            <a:r>
              <a:rPr lang="en-US" sz="2800" dirty="0"/>
              <a:t>identify ways that we can use its strengths to reduce our vulnerability to external threats.</a:t>
            </a:r>
          </a:p>
          <a:p>
            <a:pPr algn="just">
              <a:buFont typeface="Wingdings" pitchFamily="2" charset="2"/>
              <a:buChar char="ü"/>
            </a:pPr>
            <a:r>
              <a:rPr lang="en-US" sz="2800" b="1" dirty="0" smtClean="0"/>
              <a:t>W-T </a:t>
            </a:r>
            <a:r>
              <a:rPr lang="en-US" sz="2800" b="1" dirty="0"/>
              <a:t>strategies </a:t>
            </a:r>
            <a:r>
              <a:rPr lang="en-US" sz="2800" dirty="0"/>
              <a:t>establish a defensive plan to prevent our weaknesses from making us highly susceptible to external threats.</a:t>
            </a:r>
          </a:p>
          <a:p>
            <a:endParaRPr lang="en-US" sz="2800" dirty="0"/>
          </a:p>
          <a:p>
            <a:endParaRPr lang="en-US" sz="2800" dirty="0"/>
          </a:p>
        </p:txBody>
      </p:sp>
    </p:spTree>
    <p:extLst>
      <p:ext uri="{BB962C8B-B14F-4D97-AF65-F5344CB8AC3E}">
        <p14:creationId xmlns:p14="http://schemas.microsoft.com/office/powerpoint/2010/main" val="381034654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305800" cy="533400"/>
          </a:xfrm>
        </p:spPr>
        <p:txBody>
          <a:bodyPr>
            <a:normAutofit/>
          </a:bodyPr>
          <a:lstStyle/>
          <a:p>
            <a:r>
              <a:rPr lang="en-US" sz="2800" b="1" dirty="0"/>
              <a:t>STEP 4: IDENTIFYING STRATEGIC </a:t>
            </a:r>
            <a:r>
              <a:rPr lang="en-US" sz="2800" b="1" dirty="0" smtClean="0"/>
              <a:t>ISSUES</a:t>
            </a:r>
            <a:endParaRPr lang="en-US" sz="2800" dirty="0"/>
          </a:p>
        </p:txBody>
      </p:sp>
      <p:sp>
        <p:nvSpPr>
          <p:cNvPr id="3" name="Content Placeholder 2"/>
          <p:cNvSpPr>
            <a:spLocks noGrp="1"/>
          </p:cNvSpPr>
          <p:nvPr>
            <p:ph idx="1"/>
          </p:nvPr>
        </p:nvSpPr>
        <p:spPr>
          <a:xfrm>
            <a:off x="152400" y="762000"/>
            <a:ext cx="8839200" cy="5943600"/>
          </a:xfrm>
        </p:spPr>
        <p:txBody>
          <a:bodyPr/>
          <a:lstStyle/>
          <a:p>
            <a:r>
              <a:rPr lang="en-US" sz="2800" dirty="0">
                <a:effectLst/>
              </a:rPr>
              <a:t>It is designed to help answer the question:</a:t>
            </a:r>
            <a:r>
              <a:rPr lang="en-US" sz="2800" b="1" dirty="0">
                <a:effectLst/>
              </a:rPr>
              <a:t> What are the key strategic issues that the organization wants to address? </a:t>
            </a:r>
            <a:r>
              <a:rPr lang="en-US" sz="2800" dirty="0">
                <a:effectLst/>
              </a:rPr>
              <a:t>It is important to identify the strategic issues that have emerged from the analysis so far because this helps to:</a:t>
            </a:r>
          </a:p>
          <a:p>
            <a:pPr marL="800100" indent="-400050">
              <a:buFont typeface="Wingdings" pitchFamily="2" charset="2"/>
              <a:buChar char="ü"/>
            </a:pPr>
            <a:r>
              <a:rPr lang="en-US" sz="2800" dirty="0" smtClean="0">
                <a:effectLst/>
              </a:rPr>
              <a:t>To Focus </a:t>
            </a:r>
            <a:r>
              <a:rPr lang="en-US" sz="2800" dirty="0">
                <a:effectLst/>
              </a:rPr>
              <a:t>attention on really important issues</a:t>
            </a:r>
          </a:p>
          <a:p>
            <a:pPr marL="800100" indent="-400050">
              <a:buFont typeface="Wingdings" pitchFamily="2" charset="2"/>
              <a:buChar char="ü"/>
            </a:pPr>
            <a:r>
              <a:rPr lang="en-US" sz="2800" dirty="0" smtClean="0">
                <a:effectLst/>
              </a:rPr>
              <a:t>To Identify </a:t>
            </a:r>
            <a:r>
              <a:rPr lang="en-US" sz="2800" dirty="0">
                <a:effectLst/>
              </a:rPr>
              <a:t>the major choices facing the organization</a:t>
            </a:r>
          </a:p>
          <a:p>
            <a:pPr marL="800100" indent="-400050">
              <a:buFont typeface="Wingdings" pitchFamily="2" charset="2"/>
              <a:buChar char="ü"/>
            </a:pPr>
            <a:r>
              <a:rPr lang="en-US" sz="2800" dirty="0" smtClean="0">
                <a:effectLst/>
              </a:rPr>
              <a:t>To Highlight </a:t>
            </a:r>
            <a:r>
              <a:rPr lang="en-US" sz="2800" dirty="0">
                <a:effectLst/>
              </a:rPr>
              <a:t>areas needing change</a:t>
            </a:r>
          </a:p>
          <a:p>
            <a:pPr marL="800100" indent="-400050">
              <a:buFont typeface="Wingdings" pitchFamily="2" charset="2"/>
              <a:buChar char="ü"/>
            </a:pPr>
            <a:r>
              <a:rPr lang="en-US" sz="2800" dirty="0" smtClean="0">
                <a:effectLst/>
              </a:rPr>
              <a:t>To Provide </a:t>
            </a:r>
            <a:r>
              <a:rPr lang="en-US" sz="2800" dirty="0">
                <a:effectLst/>
              </a:rPr>
              <a:t>insights about how to resolve the issues.</a:t>
            </a:r>
          </a:p>
          <a:p>
            <a:endParaRPr lang="en-US" sz="2800" dirty="0"/>
          </a:p>
        </p:txBody>
      </p:sp>
    </p:spTree>
    <p:extLst>
      <p:ext uri="{BB962C8B-B14F-4D97-AF65-F5344CB8AC3E}">
        <p14:creationId xmlns:p14="http://schemas.microsoft.com/office/powerpoint/2010/main" val="32393267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457200"/>
          </a:xfrm>
        </p:spPr>
        <p:txBody>
          <a:bodyPr>
            <a:normAutofit fontScale="90000"/>
          </a:bodyPr>
          <a:lstStyle/>
          <a:p>
            <a:r>
              <a:rPr lang="en-US" dirty="0" smtClean="0"/>
              <a:t/>
            </a:r>
            <a:br>
              <a:rPr lang="en-US" dirty="0" smtClean="0"/>
            </a:br>
            <a:r>
              <a:rPr lang="en-US" dirty="0" smtClean="0"/>
              <a:t>What </a:t>
            </a:r>
            <a:r>
              <a:rPr lang="en-US" dirty="0"/>
              <a:t>are strategic issues?</a:t>
            </a:r>
            <a:br>
              <a:rPr lang="en-US" dirty="0"/>
            </a:br>
            <a:endParaRPr lang="en-US" dirty="0"/>
          </a:p>
        </p:txBody>
      </p:sp>
      <p:sp>
        <p:nvSpPr>
          <p:cNvPr id="3" name="Content Placeholder 2"/>
          <p:cNvSpPr>
            <a:spLocks noGrp="1"/>
          </p:cNvSpPr>
          <p:nvPr>
            <p:ph idx="1"/>
          </p:nvPr>
        </p:nvSpPr>
        <p:spPr>
          <a:xfrm>
            <a:off x="152400" y="838200"/>
            <a:ext cx="8763000" cy="5257800"/>
          </a:xfrm>
        </p:spPr>
        <p:txBody>
          <a:bodyPr/>
          <a:lstStyle/>
          <a:p>
            <a:pPr algn="just"/>
            <a:r>
              <a:rPr lang="en-US" dirty="0">
                <a:effectLst/>
              </a:rPr>
              <a:t>Strategic issues are best stated and written down as </a:t>
            </a:r>
            <a:r>
              <a:rPr lang="en-US" b="1" dirty="0">
                <a:effectLst/>
              </a:rPr>
              <a:t>questions </a:t>
            </a:r>
            <a:r>
              <a:rPr lang="en-US" dirty="0">
                <a:effectLst/>
              </a:rPr>
              <a:t>because this will help highlight areas where the organization needs to make choices and decisions. </a:t>
            </a:r>
            <a:endParaRPr lang="en-US" dirty="0" smtClean="0">
              <a:effectLst/>
            </a:endParaRPr>
          </a:p>
          <a:p>
            <a:pPr algn="just"/>
            <a:r>
              <a:rPr lang="en-US" dirty="0" smtClean="0">
                <a:effectLst/>
              </a:rPr>
              <a:t>They </a:t>
            </a:r>
            <a:r>
              <a:rPr lang="en-US" dirty="0">
                <a:effectLst/>
              </a:rPr>
              <a:t>may relate either to the </a:t>
            </a:r>
            <a:r>
              <a:rPr lang="en-US" b="1" dirty="0">
                <a:effectLst/>
              </a:rPr>
              <a:t>aims </a:t>
            </a:r>
            <a:r>
              <a:rPr lang="en-US" dirty="0">
                <a:effectLst/>
              </a:rPr>
              <a:t>of the organization, or to its </a:t>
            </a:r>
            <a:r>
              <a:rPr lang="en-US" b="1" dirty="0">
                <a:effectLst/>
              </a:rPr>
              <a:t>mandate,</a:t>
            </a:r>
            <a:r>
              <a:rPr lang="en-US" dirty="0">
                <a:effectLst/>
              </a:rPr>
              <a:t> or to the analysis of the external and internal </a:t>
            </a:r>
            <a:r>
              <a:rPr lang="en-US" b="1" dirty="0">
                <a:effectLst/>
              </a:rPr>
              <a:t>Environment </a:t>
            </a:r>
            <a:r>
              <a:rPr lang="en-US" dirty="0">
                <a:effectLst/>
              </a:rPr>
              <a:t>and the results of the </a:t>
            </a:r>
            <a:r>
              <a:rPr lang="en-US" b="1" dirty="0">
                <a:effectLst/>
              </a:rPr>
              <a:t>SWOT </a:t>
            </a:r>
            <a:r>
              <a:rPr lang="en-US" dirty="0">
                <a:effectLst/>
              </a:rPr>
              <a:t>analysis. </a:t>
            </a:r>
            <a:endParaRPr lang="en-US" dirty="0" smtClean="0">
              <a:effectLst/>
            </a:endParaRPr>
          </a:p>
          <a:p>
            <a:pPr algn="just"/>
            <a:r>
              <a:rPr lang="en-US" dirty="0" smtClean="0">
                <a:effectLst/>
              </a:rPr>
              <a:t>They </a:t>
            </a:r>
            <a:r>
              <a:rPr lang="en-US" dirty="0">
                <a:effectLst/>
              </a:rPr>
              <a:t>will thus comprise a combination of program and organizational capacity issues. </a:t>
            </a:r>
            <a:endParaRPr lang="en-US" dirty="0" smtClean="0">
              <a:effectLst/>
            </a:endParaRPr>
          </a:p>
        </p:txBody>
      </p:sp>
    </p:spTree>
    <p:extLst>
      <p:ext uri="{BB962C8B-B14F-4D97-AF65-F5344CB8AC3E}">
        <p14:creationId xmlns:p14="http://schemas.microsoft.com/office/powerpoint/2010/main" val="47774048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lstStyle/>
          <a:p>
            <a:pPr algn="just"/>
            <a:r>
              <a:rPr lang="en-US" sz="2800" b="1" dirty="0">
                <a:effectLst/>
              </a:rPr>
              <a:t>To test whether or not an issue is really strategic, examine each issue in terms of the questions below.</a:t>
            </a:r>
          </a:p>
          <a:p>
            <a:pPr algn="just">
              <a:buFont typeface="Wingdings" pitchFamily="2" charset="2"/>
              <a:buChar char="ü"/>
            </a:pPr>
            <a:r>
              <a:rPr lang="en-US" sz="2600" dirty="0">
                <a:effectLst/>
              </a:rPr>
              <a:t>Is it possible to explain why it is a burning issue?</a:t>
            </a:r>
          </a:p>
          <a:p>
            <a:pPr algn="just">
              <a:buFont typeface="Wingdings" pitchFamily="2" charset="2"/>
              <a:buChar char="ü"/>
            </a:pPr>
            <a:r>
              <a:rPr lang="en-US" sz="2600" dirty="0">
                <a:effectLst/>
              </a:rPr>
              <a:t>Can the organization do anything about the issue?</a:t>
            </a:r>
          </a:p>
          <a:p>
            <a:pPr algn="just">
              <a:buFont typeface="Wingdings" pitchFamily="2" charset="2"/>
              <a:buChar char="ü"/>
            </a:pPr>
            <a:r>
              <a:rPr lang="en-US" sz="2600" dirty="0">
                <a:effectLst/>
              </a:rPr>
              <a:t>Does the issue have significant implications for financial or human resources?</a:t>
            </a:r>
          </a:p>
          <a:p>
            <a:pPr algn="just">
              <a:buFont typeface="Wingdings" pitchFamily="2" charset="2"/>
              <a:buChar char="ü"/>
            </a:pPr>
            <a:r>
              <a:rPr lang="en-US" sz="2600" dirty="0">
                <a:effectLst/>
              </a:rPr>
              <a:t>Will there be negative consequences if this issue is NOT addressed?</a:t>
            </a:r>
          </a:p>
          <a:p>
            <a:pPr algn="just"/>
            <a:r>
              <a:rPr lang="en-US" sz="2600" dirty="0">
                <a:effectLst/>
              </a:rPr>
              <a:t>If the answer to most of these questions is ‘yes’, it is likely that the issue is strategic</a:t>
            </a:r>
            <a:r>
              <a:rPr lang="en-US" sz="2600" dirty="0" smtClean="0">
                <a:effectLst/>
              </a:rPr>
              <a:t>.</a:t>
            </a:r>
          </a:p>
          <a:p>
            <a:pPr algn="just"/>
            <a:r>
              <a:rPr lang="en-US" sz="2600" dirty="0" smtClean="0">
                <a:effectLst/>
              </a:rPr>
              <a:t> It is likely that many strategic issues will remain on the list even after those which fail this test have been eliminated. </a:t>
            </a:r>
          </a:p>
          <a:p>
            <a:pPr algn="just"/>
            <a:r>
              <a:rPr lang="en-US" sz="2600" dirty="0" smtClean="0">
                <a:effectLst/>
              </a:rPr>
              <a:t>The </a:t>
            </a:r>
            <a:r>
              <a:rPr lang="en-US" sz="2600" dirty="0">
                <a:effectLst/>
              </a:rPr>
              <a:t>next step is to prioritize the remaining strategic issues, group them and synthesize them into strategic aims.</a:t>
            </a:r>
          </a:p>
          <a:p>
            <a:pPr algn="just"/>
            <a:endParaRPr lang="en-US" sz="3600" dirty="0"/>
          </a:p>
        </p:txBody>
      </p:sp>
    </p:spTree>
    <p:extLst>
      <p:ext uri="{BB962C8B-B14F-4D97-AF65-F5344CB8AC3E}">
        <p14:creationId xmlns:p14="http://schemas.microsoft.com/office/powerpoint/2010/main" val="27076451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609600"/>
          </a:xfrm>
        </p:spPr>
        <p:txBody>
          <a:bodyPr>
            <a:normAutofit/>
          </a:bodyPr>
          <a:lstStyle/>
          <a:p>
            <a:pPr algn="r"/>
            <a:r>
              <a:rPr lang="en-US" sz="2800" b="1" dirty="0"/>
              <a:t>STEP 5: DEFINING STRATEGIC AIMS </a:t>
            </a:r>
            <a:r>
              <a:rPr lang="en-US" sz="2800" b="1" dirty="0" smtClean="0"/>
              <a:t>&amp; </a:t>
            </a:r>
            <a:r>
              <a:rPr lang="en-US" sz="2800" b="1" dirty="0"/>
              <a:t>DEVELOP </a:t>
            </a:r>
            <a:r>
              <a:rPr lang="en-US" sz="2800" b="1" dirty="0" smtClean="0"/>
              <a:t>STRATEGIES</a:t>
            </a:r>
            <a:endParaRPr lang="en-US" sz="2800" dirty="0"/>
          </a:p>
        </p:txBody>
      </p:sp>
      <p:sp>
        <p:nvSpPr>
          <p:cNvPr id="3" name="Content Placeholder 2"/>
          <p:cNvSpPr>
            <a:spLocks noGrp="1"/>
          </p:cNvSpPr>
          <p:nvPr>
            <p:ph idx="1"/>
          </p:nvPr>
        </p:nvSpPr>
        <p:spPr>
          <a:xfrm>
            <a:off x="76200" y="609600"/>
            <a:ext cx="8915400" cy="6096000"/>
          </a:xfrm>
        </p:spPr>
        <p:txBody>
          <a:bodyPr>
            <a:normAutofit fontScale="92500" lnSpcReduction="10000"/>
          </a:bodyPr>
          <a:lstStyle/>
          <a:p>
            <a:pPr marL="0" indent="0" algn="just">
              <a:buNone/>
            </a:pPr>
            <a:r>
              <a:rPr lang="en-US" sz="2800" b="1" dirty="0" smtClean="0"/>
              <a:t>The </a:t>
            </a:r>
            <a:r>
              <a:rPr lang="en-US" sz="2800" b="1" dirty="0"/>
              <a:t>key questions to ask in this step are:</a:t>
            </a:r>
          </a:p>
          <a:p>
            <a:pPr algn="just">
              <a:lnSpc>
                <a:spcPct val="150000"/>
              </a:lnSpc>
            </a:pPr>
            <a:r>
              <a:rPr lang="en-US" sz="2800" dirty="0"/>
              <a:t>What are the strategic aims of a project?</a:t>
            </a:r>
          </a:p>
          <a:p>
            <a:pPr algn="just">
              <a:lnSpc>
                <a:spcPct val="150000"/>
              </a:lnSpc>
            </a:pPr>
            <a:r>
              <a:rPr lang="en-US" sz="2800" dirty="0"/>
              <a:t>Which strategic aims should be prioritized</a:t>
            </a:r>
            <a:r>
              <a:rPr lang="en-US" sz="2800" dirty="0" smtClean="0"/>
              <a:t>?</a:t>
            </a:r>
            <a:endParaRPr lang="en-US" sz="2800" b="1" dirty="0"/>
          </a:p>
          <a:p>
            <a:pPr marL="0" indent="0" algn="just">
              <a:buNone/>
            </a:pPr>
            <a:r>
              <a:rPr lang="en-US" sz="2800" b="1" dirty="0" smtClean="0">
                <a:effectLst/>
              </a:rPr>
              <a:t>1</a:t>
            </a:r>
            <a:r>
              <a:rPr lang="en-US" sz="2800" b="1" dirty="0">
                <a:effectLst/>
              </a:rPr>
              <a:t>. What is a strategic aim?</a:t>
            </a:r>
          </a:p>
          <a:p>
            <a:pPr marL="0" indent="0" algn="just">
              <a:buNone/>
            </a:pPr>
            <a:r>
              <a:rPr lang="en-US" sz="2800" dirty="0">
                <a:effectLst/>
              </a:rPr>
              <a:t>A strategic aim states clearly and precisely what the organization wants to achieve from the project during this time and how it intends to achieve it.</a:t>
            </a:r>
          </a:p>
          <a:p>
            <a:pPr marL="0" indent="0" algn="just">
              <a:buNone/>
            </a:pPr>
            <a:r>
              <a:rPr lang="en-US" sz="2800" b="1" dirty="0">
                <a:effectLst/>
              </a:rPr>
              <a:t>2. What are strategies?</a:t>
            </a:r>
          </a:p>
          <a:p>
            <a:pPr marL="0" indent="0" algn="just">
              <a:buNone/>
            </a:pPr>
            <a:r>
              <a:rPr lang="en-US" sz="2800" dirty="0">
                <a:effectLst/>
              </a:rPr>
              <a:t>Strategies are statements of </a:t>
            </a:r>
            <a:r>
              <a:rPr lang="en-US" sz="2800" b="1" dirty="0">
                <a:effectLst/>
              </a:rPr>
              <a:t>methods</a:t>
            </a:r>
            <a:r>
              <a:rPr lang="en-US" sz="2800" dirty="0">
                <a:effectLst/>
              </a:rPr>
              <a:t> to achieve </a:t>
            </a:r>
            <a:r>
              <a:rPr lang="en-US" sz="2800" dirty="0" smtClean="0">
                <a:effectLst/>
              </a:rPr>
              <a:t>objective</a:t>
            </a:r>
            <a:r>
              <a:rPr lang="en-US" sz="2800" dirty="0">
                <a:effectLst/>
              </a:rPr>
              <a:t>. </a:t>
            </a:r>
            <a:endParaRPr lang="en-US" sz="2800" dirty="0" smtClean="0">
              <a:effectLst/>
            </a:endParaRPr>
          </a:p>
          <a:p>
            <a:pPr algn="just"/>
            <a:r>
              <a:rPr lang="en-US" sz="2600" dirty="0">
                <a:effectLst/>
              </a:rPr>
              <a:t>While goals and objectives state what the organization wants to achieve, </a:t>
            </a:r>
            <a:endParaRPr lang="en-US" sz="2600" dirty="0" smtClean="0">
              <a:effectLst/>
            </a:endParaRPr>
          </a:p>
          <a:p>
            <a:pPr algn="just"/>
            <a:r>
              <a:rPr lang="en-US" sz="2600" dirty="0" smtClean="0">
                <a:effectLst/>
              </a:rPr>
              <a:t>strategies </a:t>
            </a:r>
            <a:r>
              <a:rPr lang="en-US" sz="2600" dirty="0">
                <a:effectLst/>
              </a:rPr>
              <a:t>state how goals and objectives will be achieved </a:t>
            </a:r>
          </a:p>
          <a:p>
            <a:pPr marL="0" indent="0" algn="just">
              <a:buNone/>
            </a:pPr>
            <a:r>
              <a:rPr lang="en-US" sz="2800" dirty="0">
                <a:effectLst/>
              </a:rPr>
              <a:t>Strategies are the paths that the organization will follow as it works towards achieving the identified strategic aims. </a:t>
            </a:r>
          </a:p>
          <a:p>
            <a:pPr algn="just"/>
            <a:endParaRPr lang="en-US" sz="2000" dirty="0"/>
          </a:p>
        </p:txBody>
      </p:sp>
    </p:spTree>
    <p:extLst>
      <p:ext uri="{BB962C8B-B14F-4D97-AF65-F5344CB8AC3E}">
        <p14:creationId xmlns:p14="http://schemas.microsoft.com/office/powerpoint/2010/main" val="1442422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82000" cy="1333500"/>
          </a:xfrm>
        </p:spPr>
        <p:txBody>
          <a:bodyPr>
            <a:normAutofit fontScale="90000"/>
          </a:bodyPr>
          <a:lstStyle/>
          <a:p>
            <a:r>
              <a:rPr lang="am-ET" sz="3200" dirty="0"/>
              <a:t>Construction projects have one or more of the following characteristics associated with them:</a:t>
            </a:r>
            <a:r>
              <a:rPr lang="en-US" dirty="0"/>
              <a:t/>
            </a:r>
            <a:br>
              <a:rPr lang="en-US" dirty="0"/>
            </a:br>
            <a:endParaRPr lang="en-US" dirty="0"/>
          </a:p>
        </p:txBody>
      </p:sp>
      <p:sp>
        <p:nvSpPr>
          <p:cNvPr id="3" name="Content Placeholder 2"/>
          <p:cNvSpPr>
            <a:spLocks noGrp="1"/>
          </p:cNvSpPr>
          <p:nvPr>
            <p:ph idx="1"/>
          </p:nvPr>
        </p:nvSpPr>
        <p:spPr>
          <a:xfrm>
            <a:off x="457200" y="1219200"/>
            <a:ext cx="8534400" cy="5334000"/>
          </a:xfrm>
        </p:spPr>
        <p:txBody>
          <a:bodyPr>
            <a:normAutofit/>
          </a:bodyPr>
          <a:lstStyle/>
          <a:p>
            <a:pPr lvl="0">
              <a:buFont typeface="Wingdings" pitchFamily="2" charset="2"/>
              <a:buChar char="ü"/>
            </a:pPr>
            <a:r>
              <a:rPr lang="am-ET" sz="2800" dirty="0" smtClean="0">
                <a:effectLst/>
              </a:rPr>
              <a:t>Time </a:t>
            </a:r>
            <a:r>
              <a:rPr lang="am-ET" sz="2800" dirty="0">
                <a:effectLst/>
              </a:rPr>
              <a:t>and cost is bounded</a:t>
            </a:r>
            <a:endParaRPr lang="en-US" sz="2800" dirty="0">
              <a:effectLst/>
            </a:endParaRPr>
          </a:p>
          <a:p>
            <a:pPr lvl="0">
              <a:buFont typeface="Wingdings" pitchFamily="2" charset="2"/>
              <a:buChar char="ü"/>
            </a:pPr>
            <a:r>
              <a:rPr lang="am-ET" sz="2800" dirty="0">
                <a:effectLst/>
              </a:rPr>
              <a:t>Details of works are not precisely defined.</a:t>
            </a:r>
            <a:endParaRPr lang="en-US" sz="2800" dirty="0">
              <a:effectLst/>
            </a:endParaRPr>
          </a:p>
          <a:p>
            <a:pPr lvl="0">
              <a:buFont typeface="Wingdings" pitchFamily="2" charset="2"/>
              <a:buChar char="ü"/>
            </a:pPr>
            <a:r>
              <a:rPr lang="am-ET" sz="2800" dirty="0">
                <a:effectLst/>
              </a:rPr>
              <a:t>Scope of work gets modified during execution</a:t>
            </a:r>
            <a:endParaRPr lang="en-US" sz="2800" dirty="0">
              <a:effectLst/>
            </a:endParaRPr>
          </a:p>
          <a:p>
            <a:pPr lvl="0">
              <a:buFont typeface="Wingdings" pitchFamily="2" charset="2"/>
              <a:buChar char="ü"/>
            </a:pPr>
            <a:r>
              <a:rPr lang="am-ET" sz="2800" dirty="0">
                <a:effectLst/>
              </a:rPr>
              <a:t>Nature of work varies from job to job</a:t>
            </a:r>
            <a:endParaRPr lang="en-US" sz="2800" dirty="0">
              <a:effectLst/>
            </a:endParaRPr>
          </a:p>
          <a:p>
            <a:pPr lvl="0">
              <a:buFont typeface="Wingdings" pitchFamily="2" charset="2"/>
              <a:buChar char="ü"/>
            </a:pPr>
            <a:r>
              <a:rPr lang="am-ET" sz="2800" dirty="0">
                <a:effectLst/>
              </a:rPr>
              <a:t>Place of works are spread out</a:t>
            </a:r>
            <a:endParaRPr lang="en-US" sz="2800" dirty="0">
              <a:effectLst/>
            </a:endParaRPr>
          </a:p>
          <a:p>
            <a:pPr lvl="0">
              <a:buFont typeface="Wingdings" pitchFamily="2" charset="2"/>
              <a:buChar char="ü"/>
            </a:pPr>
            <a:r>
              <a:rPr lang="am-ET" sz="2800" dirty="0">
                <a:effectLst/>
              </a:rPr>
              <a:t>Resource requirements and organization of works differ with each task</a:t>
            </a:r>
            <a:endParaRPr lang="en-US" sz="2800" dirty="0">
              <a:effectLst/>
            </a:endParaRPr>
          </a:p>
          <a:p>
            <a:pPr lvl="0">
              <a:buFont typeface="Wingdings" pitchFamily="2" charset="2"/>
              <a:buChar char="ü"/>
            </a:pPr>
            <a:r>
              <a:rPr lang="am-ET" sz="2800" dirty="0">
                <a:effectLst/>
              </a:rPr>
              <a:t>Investments involved are large and the decisions entail risks</a:t>
            </a:r>
            <a:endParaRPr lang="en-US" sz="2800" dirty="0">
              <a:effectLst/>
            </a:endParaRPr>
          </a:p>
          <a:p>
            <a:endParaRPr lang="en-US" sz="2800" dirty="0"/>
          </a:p>
        </p:txBody>
      </p:sp>
    </p:spTree>
    <p:extLst>
      <p:ext uri="{BB962C8B-B14F-4D97-AF65-F5344CB8AC3E}">
        <p14:creationId xmlns:p14="http://schemas.microsoft.com/office/powerpoint/2010/main" val="11558052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2900"/>
            <a:ext cx="8610600" cy="495300"/>
          </a:xfrm>
        </p:spPr>
        <p:txBody>
          <a:bodyPr>
            <a:normAutofit fontScale="90000"/>
          </a:bodyPr>
          <a:lstStyle/>
          <a:p>
            <a:r>
              <a:rPr lang="en-US" sz="3200" b="1" dirty="0"/>
              <a:t>STEP 6: IDENTIFYING RESOURCE NEEDS</a:t>
            </a:r>
            <a:r>
              <a:rPr lang="en-US" sz="3200" dirty="0"/>
              <a:t/>
            </a:r>
            <a:br>
              <a:rPr lang="en-US" sz="3200" dirty="0"/>
            </a:br>
            <a:endParaRPr lang="en-US" sz="3200" dirty="0"/>
          </a:p>
        </p:txBody>
      </p:sp>
      <p:sp>
        <p:nvSpPr>
          <p:cNvPr id="5" name="Rectangle 4"/>
          <p:cNvSpPr/>
          <p:nvPr/>
        </p:nvSpPr>
        <p:spPr>
          <a:xfrm>
            <a:off x="304800" y="689789"/>
            <a:ext cx="8686800" cy="6093976"/>
          </a:xfrm>
          <a:prstGeom prst="rect">
            <a:avLst/>
          </a:prstGeom>
        </p:spPr>
        <p:txBody>
          <a:bodyPr wrap="square">
            <a:spAutoFit/>
          </a:bodyPr>
          <a:lstStyle/>
          <a:p>
            <a:pPr algn="just"/>
            <a:r>
              <a:rPr lang="en-US" sz="2600" dirty="0"/>
              <a:t>what </a:t>
            </a:r>
            <a:r>
              <a:rPr lang="en-US" sz="2600" b="1" dirty="0"/>
              <a:t>human </a:t>
            </a:r>
            <a:r>
              <a:rPr lang="en-US" sz="2600" dirty="0"/>
              <a:t>and</a:t>
            </a:r>
            <a:r>
              <a:rPr lang="en-US" sz="2600" b="1" dirty="0"/>
              <a:t> financial resources </a:t>
            </a:r>
            <a:r>
              <a:rPr lang="en-US" sz="2600" dirty="0"/>
              <a:t>will be needed to achieve the aims of the strategic plan. </a:t>
            </a:r>
          </a:p>
          <a:p>
            <a:pPr algn="just"/>
            <a:r>
              <a:rPr lang="en-US" sz="2600" dirty="0"/>
              <a:t>Through this step it is needed to answer the following questions </a:t>
            </a:r>
          </a:p>
          <a:p>
            <a:pPr algn="just">
              <a:buFont typeface="Wingdings" pitchFamily="2" charset="2"/>
              <a:buChar char="ü"/>
            </a:pPr>
            <a:r>
              <a:rPr lang="en-US" sz="2600" dirty="0"/>
              <a:t>What financial resources are currently available, for which aspects of the work planned? </a:t>
            </a:r>
          </a:p>
          <a:p>
            <a:pPr algn="just">
              <a:buFont typeface="Wingdings" pitchFamily="2" charset="2"/>
              <a:buChar char="ü"/>
            </a:pPr>
            <a:r>
              <a:rPr lang="en-US" sz="2600" dirty="0"/>
              <a:t>What human resources are currently available for the project (analyze staff skills and experiences)?</a:t>
            </a:r>
          </a:p>
          <a:p>
            <a:pPr algn="just">
              <a:buFont typeface="Wingdings" pitchFamily="2" charset="2"/>
              <a:buChar char="ü"/>
            </a:pPr>
            <a:r>
              <a:rPr lang="en-US" sz="2600" dirty="0"/>
              <a:t>What are the gaps between what is available and what is needed?</a:t>
            </a:r>
          </a:p>
          <a:p>
            <a:pPr algn="just">
              <a:buFont typeface="Wingdings" pitchFamily="2" charset="2"/>
              <a:buChar char="ü"/>
            </a:pPr>
            <a:r>
              <a:rPr lang="en-US" sz="2600" dirty="0"/>
              <a:t>How might these gaps best be filled? For example, consider the merits of staff development and training, the employment of new staff.</a:t>
            </a:r>
          </a:p>
          <a:p>
            <a:pPr algn="just"/>
            <a:r>
              <a:rPr lang="en-US" sz="2600" dirty="0"/>
              <a:t>This analysis will provide the basis of both the </a:t>
            </a:r>
            <a:r>
              <a:rPr lang="en-US" sz="2600" b="1" dirty="0"/>
              <a:t>internal capacity building plan </a:t>
            </a:r>
            <a:r>
              <a:rPr lang="en-US" sz="2600" dirty="0"/>
              <a:t>and the </a:t>
            </a:r>
            <a:r>
              <a:rPr lang="en-US" sz="2600" b="1" dirty="0"/>
              <a:t>costing of the strategic plan</a:t>
            </a:r>
            <a:r>
              <a:rPr lang="en-US" sz="2600" dirty="0"/>
              <a:t>.</a:t>
            </a:r>
          </a:p>
        </p:txBody>
      </p:sp>
    </p:spTree>
    <p:extLst>
      <p:ext uri="{BB962C8B-B14F-4D97-AF65-F5344CB8AC3E}">
        <p14:creationId xmlns:p14="http://schemas.microsoft.com/office/powerpoint/2010/main" val="87644699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863012" cy="533400"/>
          </a:xfrm>
        </p:spPr>
        <p:txBody>
          <a:bodyPr/>
          <a:lstStyle/>
          <a:p>
            <a:pPr algn="just"/>
            <a:r>
              <a:rPr lang="en-US" sz="2600" b="1" dirty="0" smtClean="0"/>
              <a:t>   STEP </a:t>
            </a:r>
            <a:r>
              <a:rPr lang="en-US" sz="2600" b="1" dirty="0"/>
              <a:t>7: INTERNAL CAPACITY BUILDING PLAN</a:t>
            </a:r>
          </a:p>
        </p:txBody>
      </p:sp>
      <p:sp>
        <p:nvSpPr>
          <p:cNvPr id="3" name="Content Placeholder 2"/>
          <p:cNvSpPr>
            <a:spLocks noGrp="1"/>
          </p:cNvSpPr>
          <p:nvPr>
            <p:ph idx="1"/>
          </p:nvPr>
        </p:nvSpPr>
        <p:spPr>
          <a:xfrm>
            <a:off x="152400" y="685800"/>
            <a:ext cx="8839200" cy="5943600"/>
          </a:xfrm>
        </p:spPr>
        <p:txBody>
          <a:bodyPr/>
          <a:lstStyle/>
          <a:p>
            <a:pPr algn="just"/>
            <a:r>
              <a:rPr lang="en-US" sz="2800" dirty="0"/>
              <a:t>N</a:t>
            </a:r>
            <a:r>
              <a:rPr lang="en-US" sz="2800" dirty="0" smtClean="0">
                <a:effectLst/>
              </a:rPr>
              <a:t>umber </a:t>
            </a:r>
            <a:r>
              <a:rPr lang="en-US" sz="2800" dirty="0">
                <a:effectLst/>
              </a:rPr>
              <a:t>of strategic issues will have been identified that relate organizational capacity, its strengths or weaknesses directly to the final strategic aims, it is important to link them to the strategies for achieving those aims</a:t>
            </a:r>
            <a:r>
              <a:rPr lang="en-US" sz="2800" dirty="0" smtClean="0">
                <a:effectLst/>
              </a:rPr>
              <a:t>.</a:t>
            </a:r>
          </a:p>
          <a:p>
            <a:pPr algn="just"/>
            <a:r>
              <a:rPr lang="en-US" sz="2800" dirty="0" smtClean="0">
                <a:effectLst/>
              </a:rPr>
              <a:t> </a:t>
            </a:r>
            <a:r>
              <a:rPr lang="en-US" sz="2800" dirty="0">
                <a:effectLst/>
              </a:rPr>
              <a:t>However, some issues will be broader and are best addressed by developing an internal capacity building plan. This will help to ensure that the organization successfully builds on the strengths it has identified and minimizes or overcomes its weaknesses. </a:t>
            </a:r>
            <a:endParaRPr lang="en-US" sz="2800" dirty="0" smtClean="0">
              <a:effectLst/>
            </a:endParaRPr>
          </a:p>
          <a:p>
            <a:pPr algn="just"/>
            <a:r>
              <a:rPr lang="en-US" sz="2800" dirty="0" smtClean="0">
                <a:effectLst/>
              </a:rPr>
              <a:t>The </a:t>
            </a:r>
            <a:r>
              <a:rPr lang="en-US" sz="2800" b="1" dirty="0">
                <a:effectLst/>
              </a:rPr>
              <a:t>internal capacity building plan </a:t>
            </a:r>
            <a:r>
              <a:rPr lang="en-US" sz="2800" dirty="0">
                <a:effectLst/>
              </a:rPr>
              <a:t>should specify what areas of capacity need to be addressed and how they will be addressed. </a:t>
            </a:r>
          </a:p>
          <a:p>
            <a:pPr algn="just"/>
            <a:endParaRPr lang="en-US" sz="2800" dirty="0"/>
          </a:p>
        </p:txBody>
      </p:sp>
    </p:spTree>
    <p:extLst>
      <p:ext uri="{BB962C8B-B14F-4D97-AF65-F5344CB8AC3E}">
        <p14:creationId xmlns:p14="http://schemas.microsoft.com/office/powerpoint/2010/main" val="64158145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91600" cy="502919"/>
          </a:xfrm>
        </p:spPr>
        <p:txBody>
          <a:bodyPr>
            <a:normAutofit fontScale="90000"/>
          </a:bodyPr>
          <a:lstStyle/>
          <a:p>
            <a:pPr algn="ctr"/>
            <a:r>
              <a:rPr lang="en-US" sz="3200" b="1" dirty="0"/>
              <a:t>STEP 8: COSTING THE STRATEGIC </a:t>
            </a:r>
            <a:r>
              <a:rPr lang="en-US" sz="3200" b="1" dirty="0" smtClean="0"/>
              <a:t>PLAN</a:t>
            </a:r>
            <a:endParaRPr lang="en-US" dirty="0"/>
          </a:p>
        </p:txBody>
      </p:sp>
      <p:sp>
        <p:nvSpPr>
          <p:cNvPr id="3" name="Content Placeholder 2"/>
          <p:cNvSpPr>
            <a:spLocks noGrp="1"/>
          </p:cNvSpPr>
          <p:nvPr>
            <p:ph idx="1"/>
          </p:nvPr>
        </p:nvSpPr>
        <p:spPr>
          <a:xfrm>
            <a:off x="228600" y="838200"/>
            <a:ext cx="8686800" cy="5791200"/>
          </a:xfrm>
        </p:spPr>
        <p:txBody>
          <a:bodyPr/>
          <a:lstStyle/>
          <a:p>
            <a:pPr algn="just">
              <a:buFont typeface="Arial" pitchFamily="34" charset="0"/>
              <a:buChar char="•"/>
            </a:pPr>
            <a:r>
              <a:rPr lang="en-US" sz="2800" dirty="0" smtClean="0">
                <a:effectLst/>
              </a:rPr>
              <a:t>concerns the resources that will be needed to implement the strategic plan.</a:t>
            </a:r>
          </a:p>
          <a:p>
            <a:pPr algn="just">
              <a:buFont typeface="Arial" pitchFamily="34" charset="0"/>
              <a:buChar char="•"/>
            </a:pPr>
            <a:r>
              <a:rPr lang="en-US" sz="2800" dirty="0" smtClean="0">
                <a:effectLst/>
              </a:rPr>
              <a:t> In other words it will need to cover the strategies identified for each Strategic aim and the internal capacity building plan. </a:t>
            </a:r>
          </a:p>
          <a:p>
            <a:pPr algn="just">
              <a:buFont typeface="Arial" pitchFamily="34" charset="0"/>
              <a:buChar char="•"/>
            </a:pPr>
            <a:r>
              <a:rPr lang="en-US" sz="2800" dirty="0" smtClean="0">
                <a:effectLst/>
              </a:rPr>
              <a:t>At this stage it is sufficient to have an estimate of project costs. </a:t>
            </a:r>
          </a:p>
          <a:p>
            <a:pPr algn="just"/>
            <a:r>
              <a:rPr lang="en-US" sz="2400" b="1" dirty="0">
                <a:effectLst/>
              </a:rPr>
              <a:t>COSTING: </a:t>
            </a:r>
            <a:r>
              <a:rPr lang="en-US" sz="2400" b="1" dirty="0" smtClean="0">
                <a:effectLst/>
              </a:rPr>
              <a:t>factors to consider when costing.</a:t>
            </a:r>
          </a:p>
          <a:p>
            <a:pPr algn="just">
              <a:buFont typeface="Wingdings" pitchFamily="2" charset="2"/>
              <a:buChar char="Ø"/>
            </a:pPr>
            <a:r>
              <a:rPr lang="en-US" sz="2600" b="1" dirty="0" smtClean="0">
                <a:effectLst/>
              </a:rPr>
              <a:t>Identify </a:t>
            </a:r>
            <a:r>
              <a:rPr lang="en-US" sz="2600" b="1" dirty="0">
                <a:effectLst/>
              </a:rPr>
              <a:t>the inputs</a:t>
            </a:r>
            <a:r>
              <a:rPr lang="en-US" sz="2600" dirty="0">
                <a:effectLst/>
              </a:rPr>
              <a:t>: -</a:t>
            </a:r>
            <a:r>
              <a:rPr lang="en-US" sz="2600" b="1" dirty="0">
                <a:effectLst/>
              </a:rPr>
              <a:t> </a:t>
            </a:r>
            <a:r>
              <a:rPr lang="en-US" sz="2600" dirty="0">
                <a:effectLst/>
              </a:rPr>
              <a:t>required to implement each strategy in terms of people, equipment, services and materials. </a:t>
            </a:r>
            <a:endParaRPr lang="en-US" sz="2600" dirty="0" smtClean="0">
              <a:effectLst/>
            </a:endParaRPr>
          </a:p>
          <a:p>
            <a:pPr algn="just">
              <a:buFont typeface="Wingdings" pitchFamily="2" charset="2"/>
              <a:buChar char="Ø"/>
            </a:pPr>
            <a:r>
              <a:rPr lang="en-US" sz="2600" b="1" dirty="0" smtClean="0">
                <a:effectLst/>
              </a:rPr>
              <a:t>Categorize </a:t>
            </a:r>
            <a:r>
              <a:rPr lang="en-US" sz="2600" b="1" dirty="0">
                <a:effectLst/>
              </a:rPr>
              <a:t>the costs of inputs</a:t>
            </a:r>
            <a:r>
              <a:rPr lang="en-US" sz="2600" dirty="0">
                <a:effectLst/>
              </a:rPr>
              <a:t>: -</a:t>
            </a:r>
            <a:r>
              <a:rPr lang="en-US" sz="2600" b="1" dirty="0">
                <a:effectLst/>
              </a:rPr>
              <a:t> </a:t>
            </a:r>
            <a:r>
              <a:rPr lang="en-US" sz="2600" dirty="0">
                <a:effectLst/>
              </a:rPr>
              <a:t>One way of doing this is to distinguish between indirect and direct costs</a:t>
            </a:r>
          </a:p>
          <a:p>
            <a:pPr algn="just"/>
            <a:r>
              <a:rPr lang="en-US" sz="2000" dirty="0">
                <a:effectLst/>
              </a:rPr>
              <a:t> </a:t>
            </a:r>
          </a:p>
          <a:p>
            <a:pPr algn="just"/>
            <a:endParaRPr lang="en-US" sz="2000" dirty="0"/>
          </a:p>
        </p:txBody>
      </p:sp>
    </p:spTree>
    <p:extLst>
      <p:ext uri="{BB962C8B-B14F-4D97-AF65-F5344CB8AC3E}">
        <p14:creationId xmlns:p14="http://schemas.microsoft.com/office/powerpoint/2010/main" val="74892107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0"/>
            <a:ext cx="7315200" cy="3581400"/>
          </a:xfrm>
        </p:spPr>
        <p:txBody>
          <a:bodyPr>
            <a:normAutofit/>
          </a:bodyPr>
          <a:lstStyle/>
          <a:p>
            <a:pPr marL="1028700" algn="just"/>
            <a:r>
              <a:rPr lang="en-US" sz="3000" b="1" dirty="0" smtClean="0">
                <a:effectLst/>
              </a:rPr>
              <a:t>Introduction</a:t>
            </a:r>
            <a:endParaRPr lang="en-US" sz="3000" dirty="0" smtClean="0">
              <a:effectLst/>
            </a:endParaRPr>
          </a:p>
          <a:p>
            <a:pPr marL="1028700" algn="just"/>
            <a:r>
              <a:rPr lang="en-US" sz="3000" b="1" dirty="0" smtClean="0">
                <a:effectLst/>
              </a:rPr>
              <a:t>Plans, program, and projects </a:t>
            </a:r>
            <a:endParaRPr lang="en-US" sz="3000" dirty="0" smtClean="0">
              <a:effectLst/>
            </a:endParaRPr>
          </a:p>
          <a:p>
            <a:pPr marL="1028700" algn="just"/>
            <a:r>
              <a:rPr lang="en-US" sz="3000" b="1" dirty="0" smtClean="0">
                <a:effectLst/>
              </a:rPr>
              <a:t>Strategic implementation process</a:t>
            </a:r>
            <a:endParaRPr lang="en-US" sz="3000" dirty="0" smtClean="0">
              <a:effectLst/>
            </a:endParaRPr>
          </a:p>
          <a:p>
            <a:pPr marL="1028700" algn="just"/>
            <a:r>
              <a:rPr lang="en-US" sz="3000" b="1" dirty="0" smtClean="0">
                <a:effectLst/>
              </a:rPr>
              <a:t>Resource allocation</a:t>
            </a:r>
            <a:endParaRPr lang="en-US" sz="3000" dirty="0" smtClean="0">
              <a:effectLst/>
            </a:endParaRPr>
          </a:p>
          <a:p>
            <a:pPr marL="1028700" algn="just"/>
            <a:r>
              <a:rPr lang="en-US" sz="3000" b="1" dirty="0" smtClean="0">
                <a:effectLst/>
              </a:rPr>
              <a:t>Designing organization structure </a:t>
            </a:r>
            <a:endParaRPr lang="en-US" sz="3000" dirty="0" smtClean="0">
              <a:effectLst/>
            </a:endParaRPr>
          </a:p>
          <a:p>
            <a:pPr marL="1028700" algn="just"/>
            <a:r>
              <a:rPr lang="en-US" sz="3000" b="1" dirty="0" smtClean="0">
                <a:effectLst/>
              </a:rPr>
              <a:t>Implementing strategic change</a:t>
            </a:r>
            <a:endParaRPr lang="en-US" sz="3000" dirty="0" smtClean="0">
              <a:effectLst/>
            </a:endParaRPr>
          </a:p>
          <a:p>
            <a:pPr marL="0" indent="0" algn="just">
              <a:buNone/>
            </a:pPr>
            <a:endParaRPr lang="en-US" sz="3000" b="1" dirty="0">
              <a:solidFill>
                <a:srgbClr val="FFFF00"/>
              </a:solidFill>
            </a:endParaRPr>
          </a:p>
          <a:p>
            <a:pPr algn="just"/>
            <a:endParaRPr lang="en-US" sz="3000" dirty="0"/>
          </a:p>
        </p:txBody>
      </p:sp>
      <p:sp>
        <p:nvSpPr>
          <p:cNvPr id="2" name="Rectangle 1"/>
          <p:cNvSpPr/>
          <p:nvPr/>
        </p:nvSpPr>
        <p:spPr>
          <a:xfrm>
            <a:off x="914400" y="471160"/>
            <a:ext cx="7315200" cy="584775"/>
          </a:xfrm>
          <a:prstGeom prst="rect">
            <a:avLst/>
          </a:prstGeom>
        </p:spPr>
        <p:txBody>
          <a:bodyPr wrap="square">
            <a:spAutoFit/>
          </a:bodyPr>
          <a:lstStyle/>
          <a:p>
            <a:pPr algn="ctr"/>
            <a:r>
              <a:rPr lang="en-US" sz="3200" b="1" dirty="0" smtClean="0"/>
              <a:t>Chapter</a:t>
            </a:r>
            <a:r>
              <a:rPr lang="en-US" sz="3200" dirty="0" smtClean="0"/>
              <a:t> </a:t>
            </a:r>
            <a:r>
              <a:rPr lang="en-US" sz="3200" dirty="0"/>
              <a:t>3: </a:t>
            </a:r>
            <a:r>
              <a:rPr lang="en-US" sz="3200" b="1" dirty="0"/>
              <a:t>Strategic Implementation</a:t>
            </a:r>
          </a:p>
        </p:txBody>
      </p:sp>
    </p:spTree>
    <p:extLst>
      <p:ext uri="{BB962C8B-B14F-4D97-AF65-F5344CB8AC3E}">
        <p14:creationId xmlns:p14="http://schemas.microsoft.com/office/powerpoint/2010/main" val="288462774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457200"/>
          </a:xfrm>
        </p:spPr>
        <p:txBody>
          <a:bodyPr>
            <a:noAutofit/>
          </a:bodyPr>
          <a:lstStyle/>
          <a:p>
            <a:pPr algn="ctr"/>
            <a:r>
              <a:rPr lang="en-US" sz="3200" b="1" dirty="0" smtClean="0"/>
              <a:t/>
            </a:r>
            <a:br>
              <a:rPr lang="en-US" sz="3200" b="1" dirty="0" smtClean="0"/>
            </a:br>
            <a:r>
              <a:rPr lang="en-US" sz="3200" b="1" dirty="0" smtClean="0"/>
              <a:t>Introduction</a:t>
            </a:r>
            <a:r>
              <a:rPr lang="en-US" sz="3200" dirty="0"/>
              <a:t/>
            </a:r>
            <a:br>
              <a:rPr lang="en-US" sz="3200" dirty="0"/>
            </a:br>
            <a:endParaRPr lang="en-US" sz="3200" dirty="0"/>
          </a:p>
        </p:txBody>
      </p:sp>
      <p:sp>
        <p:nvSpPr>
          <p:cNvPr id="3" name="Content Placeholder 2"/>
          <p:cNvSpPr>
            <a:spLocks noGrp="1"/>
          </p:cNvSpPr>
          <p:nvPr>
            <p:ph idx="1"/>
          </p:nvPr>
        </p:nvSpPr>
        <p:spPr>
          <a:xfrm>
            <a:off x="304800" y="762000"/>
            <a:ext cx="8534400" cy="5791200"/>
          </a:xfrm>
        </p:spPr>
        <p:txBody>
          <a:bodyPr>
            <a:normAutofit lnSpcReduction="10000"/>
          </a:bodyPr>
          <a:lstStyle/>
          <a:p>
            <a:pPr algn="just"/>
            <a:r>
              <a:rPr lang="en-US" sz="2800" dirty="0" smtClean="0">
                <a:effectLst/>
              </a:rPr>
              <a:t>Translation </a:t>
            </a:r>
            <a:r>
              <a:rPr lang="en-US" sz="2800" dirty="0">
                <a:effectLst/>
              </a:rPr>
              <a:t>of strategic thought in to strategic action. </a:t>
            </a:r>
            <a:r>
              <a:rPr lang="en-US" sz="2800" dirty="0" smtClean="0">
                <a:effectLst/>
              </a:rPr>
              <a:t>Translation </a:t>
            </a:r>
            <a:r>
              <a:rPr lang="en-US" sz="2800" dirty="0">
                <a:effectLst/>
              </a:rPr>
              <a:t>requires support of managers and employees of the organization. </a:t>
            </a:r>
            <a:endParaRPr lang="en-US" sz="2800" dirty="0" smtClean="0">
              <a:effectLst/>
            </a:endParaRPr>
          </a:p>
          <a:p>
            <a:pPr algn="just"/>
            <a:r>
              <a:rPr lang="en-US" sz="2800" dirty="0">
                <a:effectLst/>
              </a:rPr>
              <a:t>Strategy implementation is "the process of allocating resources to support the chosen strategies". </a:t>
            </a:r>
            <a:endParaRPr lang="en-US" sz="2800" dirty="0" smtClean="0">
              <a:effectLst/>
            </a:endParaRPr>
          </a:p>
          <a:p>
            <a:pPr algn="just"/>
            <a:r>
              <a:rPr lang="en-US" sz="2800" dirty="0" smtClean="0">
                <a:effectLst/>
              </a:rPr>
              <a:t>strategy </a:t>
            </a:r>
            <a:r>
              <a:rPr lang="en-US" sz="2800" dirty="0">
                <a:effectLst/>
              </a:rPr>
              <a:t>implementation includes </a:t>
            </a:r>
            <a:endParaRPr lang="en-US" sz="2800" dirty="0" smtClean="0">
              <a:effectLst/>
            </a:endParaRPr>
          </a:p>
          <a:p>
            <a:pPr marL="1257300" lvl="2" indent="-342900" algn="just">
              <a:buFont typeface="Wingdings" pitchFamily="2" charset="2"/>
              <a:buChar char="ü"/>
            </a:pPr>
            <a:r>
              <a:rPr lang="en-US" sz="2800" dirty="0" smtClean="0">
                <a:effectLst/>
              </a:rPr>
              <a:t>designing </a:t>
            </a:r>
            <a:r>
              <a:rPr lang="en-US" sz="2800" dirty="0">
                <a:effectLst/>
              </a:rPr>
              <a:t>the organization's structure, </a:t>
            </a:r>
            <a:endParaRPr lang="en-US" sz="2800" dirty="0" smtClean="0">
              <a:effectLst/>
            </a:endParaRPr>
          </a:p>
          <a:p>
            <a:pPr marL="1257300" lvl="2" indent="-342900" algn="just">
              <a:buFont typeface="Wingdings" pitchFamily="2" charset="2"/>
              <a:buChar char="ü"/>
            </a:pPr>
            <a:r>
              <a:rPr lang="en-US" sz="2800" dirty="0" smtClean="0">
                <a:effectLst/>
              </a:rPr>
              <a:t>allocating resources</a:t>
            </a:r>
          </a:p>
          <a:p>
            <a:pPr marL="1257300" lvl="2" indent="-342900" algn="just">
              <a:buFont typeface="Wingdings" pitchFamily="2" charset="2"/>
              <a:buChar char="ü"/>
            </a:pPr>
            <a:r>
              <a:rPr lang="en-US" sz="2800" dirty="0" smtClean="0">
                <a:effectLst/>
              </a:rPr>
              <a:t>developing </a:t>
            </a:r>
            <a:r>
              <a:rPr lang="en-US" sz="2800" dirty="0">
                <a:effectLst/>
              </a:rPr>
              <a:t>strategic control systems</a:t>
            </a:r>
            <a:r>
              <a:rPr lang="en-US" sz="2800" dirty="0" smtClean="0">
                <a:effectLst/>
              </a:rPr>
              <a:t>.</a:t>
            </a:r>
          </a:p>
          <a:p>
            <a:pPr marL="1257300" lvl="2" indent="-342900" algn="just">
              <a:buFont typeface="Wingdings" pitchFamily="2" charset="2"/>
              <a:buChar char="ü"/>
            </a:pPr>
            <a:r>
              <a:rPr lang="en-US" sz="2800" dirty="0"/>
              <a:t>To implement the strategic plan successfully, it is necessary for the organization to have a formal implementation plan with actions assigned to either teams or individuals who are responsible for their accomplishment.</a:t>
            </a:r>
          </a:p>
          <a:p>
            <a:pPr marL="1257300" lvl="2" indent="-342900" algn="just">
              <a:buFont typeface="Wingdings" pitchFamily="2" charset="2"/>
              <a:buChar char="ü"/>
            </a:pPr>
            <a:endParaRPr lang="en-US" sz="2800" dirty="0">
              <a:effectLst/>
            </a:endParaRPr>
          </a:p>
        </p:txBody>
      </p:sp>
    </p:spTree>
    <p:extLst>
      <p:ext uri="{BB962C8B-B14F-4D97-AF65-F5344CB8AC3E}">
        <p14:creationId xmlns:p14="http://schemas.microsoft.com/office/powerpoint/2010/main" val="352883600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77000"/>
          </a:xfrm>
        </p:spPr>
        <p:txBody>
          <a:bodyPr>
            <a:normAutofit/>
          </a:bodyPr>
          <a:lstStyle/>
          <a:p>
            <a:pPr algn="just"/>
            <a:r>
              <a:rPr lang="en-US" sz="2600" dirty="0">
                <a:effectLst/>
              </a:rPr>
              <a:t>Implementation process can also be thought of as having several parts:</a:t>
            </a:r>
          </a:p>
          <a:p>
            <a:pPr lvl="0" algn="just"/>
            <a:r>
              <a:rPr lang="en-US" sz="2600" dirty="0">
                <a:effectLst/>
              </a:rPr>
              <a:t>Resource planning and the logistics of implementation. The process will address the problems of tasks that need to be carried out and also the timing of them. There may need to be change in the mix of resources required to implement the strategy and decision will need to be taken about who is to be responsible for the change.</a:t>
            </a:r>
          </a:p>
          <a:p>
            <a:pPr lvl="0" algn="just"/>
            <a:r>
              <a:rPr lang="en-US" sz="2600" dirty="0">
                <a:effectLst/>
              </a:rPr>
              <a:t>The organizational structure may need to be changed. E. g from hierarchical to matrix or from centralized to decentralize.</a:t>
            </a:r>
          </a:p>
          <a:p>
            <a:pPr lvl="0" algn="just"/>
            <a:r>
              <a:rPr lang="en-US" sz="2600" dirty="0">
                <a:effectLst/>
              </a:rPr>
              <a:t>The systems employed to manage the organization may be changed or improved. The systems provide information and operational procedures needed in the organization. </a:t>
            </a:r>
          </a:p>
          <a:p>
            <a:pPr algn="just"/>
            <a:r>
              <a:rPr lang="en-US" sz="2600" dirty="0">
                <a:effectLst/>
              </a:rPr>
              <a:t>It may be that a new information management system is required to control the progress of the strategy. Staff may need to be retrained or new staff recruited</a:t>
            </a:r>
            <a:r>
              <a:rPr lang="en-US" sz="2600" dirty="0" smtClean="0">
                <a:effectLst/>
              </a:rPr>
              <a:t>.</a:t>
            </a:r>
            <a:endParaRPr lang="en-US" sz="2400" dirty="0">
              <a:effectLst/>
            </a:endParaRPr>
          </a:p>
          <a:p>
            <a:pPr algn="just"/>
            <a:endParaRPr lang="en-US" sz="2400" dirty="0"/>
          </a:p>
        </p:txBody>
      </p:sp>
    </p:spTree>
    <p:extLst>
      <p:ext uri="{BB962C8B-B14F-4D97-AF65-F5344CB8AC3E}">
        <p14:creationId xmlns:p14="http://schemas.microsoft.com/office/powerpoint/2010/main" val="9578092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381000"/>
          </a:xfrm>
        </p:spPr>
        <p:txBody>
          <a:bodyPr>
            <a:normAutofit fontScale="90000"/>
          </a:bodyPr>
          <a:lstStyle/>
          <a:p>
            <a:r>
              <a:rPr lang="en-US" sz="2800" dirty="0" smtClean="0"/>
              <a:t/>
            </a:r>
            <a:br>
              <a:rPr lang="en-US" sz="2800" dirty="0" smtClean="0"/>
            </a:br>
            <a:r>
              <a:rPr lang="en-US" sz="2800" dirty="0" smtClean="0"/>
              <a:t>Strategy formulation &amp; implementation contrasted :</a:t>
            </a:r>
            <a:r>
              <a:rPr lang="en-US" sz="2800" dirty="0"/>
              <a:t/>
            </a:r>
            <a:br>
              <a:rPr lang="en-US" sz="2800"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7252536"/>
              </p:ext>
            </p:extLst>
          </p:nvPr>
        </p:nvGraphicFramePr>
        <p:xfrm>
          <a:off x="228600" y="533399"/>
          <a:ext cx="8763000" cy="6256816"/>
        </p:xfrm>
        <a:graphic>
          <a:graphicData uri="http://schemas.openxmlformats.org/drawingml/2006/table">
            <a:tbl>
              <a:tblPr firstRow="1" firstCol="1" bandRow="1">
                <a:tableStyleId>{5940675A-B579-460E-94D1-54222C63F5DA}</a:tableStyleId>
              </a:tblPr>
              <a:tblGrid>
                <a:gridCol w="4089400"/>
                <a:gridCol w="4673600"/>
              </a:tblGrid>
              <a:tr h="337704">
                <a:tc>
                  <a:txBody>
                    <a:bodyPr/>
                    <a:lstStyle/>
                    <a:p>
                      <a:pPr marL="0" marR="0" algn="just">
                        <a:lnSpc>
                          <a:spcPct val="115000"/>
                        </a:lnSpc>
                        <a:spcBef>
                          <a:spcPts val="0"/>
                        </a:spcBef>
                        <a:spcAft>
                          <a:spcPts val="0"/>
                        </a:spcAft>
                      </a:pPr>
                      <a:r>
                        <a:rPr lang="en-US" sz="2000" b="1" kern="1200" dirty="0">
                          <a:solidFill>
                            <a:schemeClr val="tx1"/>
                          </a:solidFill>
                          <a:effectLst/>
                        </a:rPr>
                        <a:t>STRATEGY FORMULATION </a:t>
                      </a:r>
                      <a:endParaRPr lang="en-US" sz="1800" b="1" dirty="0">
                        <a:solidFill>
                          <a:schemeClr val="tx1"/>
                        </a:solidFill>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000" b="1" kern="1200" dirty="0">
                          <a:solidFill>
                            <a:schemeClr val="tx1"/>
                          </a:solidFill>
                          <a:effectLst/>
                        </a:rPr>
                        <a:t>STRATEGY IMPLEMENTATION </a:t>
                      </a:r>
                      <a:endParaRPr lang="en-US" sz="1800" b="1" dirty="0">
                        <a:solidFill>
                          <a:schemeClr val="tx1"/>
                        </a:solidFill>
                        <a:effectLst/>
                        <a:latin typeface="Calibri"/>
                        <a:ea typeface="Calibri"/>
                        <a:cs typeface="Times New Roman"/>
                      </a:endParaRPr>
                    </a:p>
                  </a:txBody>
                  <a:tcPr marL="68580" marR="68580" marT="0" marB="0"/>
                </a:tc>
              </a:tr>
              <a:tr h="1266262">
                <a:tc>
                  <a:txBody>
                    <a:bodyPr/>
                    <a:lstStyle/>
                    <a:p>
                      <a:pPr marL="0" marR="0" algn="l">
                        <a:lnSpc>
                          <a:spcPct val="115000"/>
                        </a:lnSpc>
                        <a:spcBef>
                          <a:spcPts val="0"/>
                        </a:spcBef>
                        <a:spcAft>
                          <a:spcPts val="0"/>
                        </a:spcAft>
                      </a:pPr>
                      <a:r>
                        <a:rPr lang="en-US" sz="2400" kern="1200" dirty="0">
                          <a:solidFill>
                            <a:schemeClr val="tx1"/>
                          </a:solidFill>
                          <a:effectLst/>
                        </a:rPr>
                        <a:t> Strategy formulation is positioning forces before the action. </a:t>
                      </a:r>
                      <a:endParaRPr lang="en-US" sz="2000" dirty="0">
                        <a:solidFill>
                          <a:schemeClr val="tx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2400" kern="1200" dirty="0">
                          <a:solidFill>
                            <a:schemeClr val="tx1"/>
                          </a:solidFill>
                          <a:effectLst/>
                        </a:rPr>
                        <a:t> Strategy implementation is managing forces during the action. </a:t>
                      </a:r>
                      <a:endParaRPr lang="en-US" sz="2000" dirty="0">
                        <a:solidFill>
                          <a:schemeClr val="tx1"/>
                        </a:solidFill>
                        <a:effectLst/>
                        <a:latin typeface="Calibri"/>
                        <a:ea typeface="Calibri"/>
                        <a:cs typeface="Times New Roman"/>
                      </a:endParaRPr>
                    </a:p>
                  </a:txBody>
                  <a:tcPr marL="68580" marR="68580" marT="0" marB="0"/>
                </a:tc>
              </a:tr>
              <a:tr h="835748">
                <a:tc>
                  <a:txBody>
                    <a:bodyPr/>
                    <a:lstStyle/>
                    <a:p>
                      <a:pPr marL="0" marR="0" algn="l">
                        <a:lnSpc>
                          <a:spcPct val="115000"/>
                        </a:lnSpc>
                        <a:spcBef>
                          <a:spcPts val="0"/>
                        </a:spcBef>
                        <a:spcAft>
                          <a:spcPts val="0"/>
                        </a:spcAft>
                      </a:pPr>
                      <a:r>
                        <a:rPr lang="en-US" sz="2400" kern="1200" dirty="0">
                          <a:solidFill>
                            <a:schemeClr val="tx1"/>
                          </a:solidFill>
                          <a:effectLst/>
                        </a:rPr>
                        <a:t> Strategy formulation focuses on effectiveness. </a:t>
                      </a:r>
                      <a:endParaRPr lang="en-US" sz="2000" dirty="0">
                        <a:solidFill>
                          <a:schemeClr val="tx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2400" kern="1200" dirty="0">
                          <a:solidFill>
                            <a:schemeClr val="tx1"/>
                          </a:solidFill>
                          <a:effectLst/>
                        </a:rPr>
                        <a:t> Strategy implementation focuses on efficiency. </a:t>
                      </a:r>
                      <a:endParaRPr lang="en-US" sz="2000" dirty="0">
                        <a:solidFill>
                          <a:schemeClr val="tx1"/>
                        </a:solidFill>
                        <a:effectLst/>
                        <a:latin typeface="Calibri"/>
                        <a:ea typeface="Calibri"/>
                        <a:cs typeface="Times New Roman"/>
                      </a:endParaRPr>
                    </a:p>
                  </a:txBody>
                  <a:tcPr marL="68580" marR="68580" marT="0" marB="0"/>
                </a:tc>
              </a:tr>
              <a:tr h="1266262">
                <a:tc>
                  <a:txBody>
                    <a:bodyPr/>
                    <a:lstStyle/>
                    <a:p>
                      <a:pPr marL="0" marR="0" algn="l">
                        <a:lnSpc>
                          <a:spcPct val="115000"/>
                        </a:lnSpc>
                        <a:spcBef>
                          <a:spcPts val="0"/>
                        </a:spcBef>
                        <a:spcAft>
                          <a:spcPts val="0"/>
                        </a:spcAft>
                      </a:pPr>
                      <a:r>
                        <a:rPr lang="en-US" sz="2400" kern="1200" dirty="0">
                          <a:solidFill>
                            <a:schemeClr val="tx1"/>
                          </a:solidFill>
                          <a:effectLst/>
                        </a:rPr>
                        <a:t> Strategy formulation is primarily an intellectual process. </a:t>
                      </a:r>
                      <a:endParaRPr lang="en-US" sz="2000" dirty="0">
                        <a:solidFill>
                          <a:schemeClr val="tx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2400" kern="1200" dirty="0">
                          <a:solidFill>
                            <a:schemeClr val="tx1"/>
                          </a:solidFill>
                          <a:effectLst/>
                        </a:rPr>
                        <a:t> Strategy implementation is primarily an operational process. </a:t>
                      </a:r>
                      <a:endParaRPr lang="en-US" sz="2000" dirty="0">
                        <a:solidFill>
                          <a:schemeClr val="tx1"/>
                        </a:solidFill>
                        <a:effectLst/>
                        <a:latin typeface="Calibri"/>
                        <a:ea typeface="Calibri"/>
                        <a:cs typeface="Times New Roman"/>
                      </a:endParaRPr>
                    </a:p>
                  </a:txBody>
                  <a:tcPr marL="68580" marR="68580" marT="0" marB="0"/>
                </a:tc>
              </a:tr>
              <a:tr h="1266262">
                <a:tc>
                  <a:txBody>
                    <a:bodyPr/>
                    <a:lstStyle/>
                    <a:p>
                      <a:pPr marL="0" marR="0" algn="l">
                        <a:lnSpc>
                          <a:spcPct val="115000"/>
                        </a:lnSpc>
                        <a:spcBef>
                          <a:spcPts val="0"/>
                        </a:spcBef>
                        <a:spcAft>
                          <a:spcPts val="0"/>
                        </a:spcAft>
                      </a:pPr>
                      <a:r>
                        <a:rPr lang="en-US" sz="2400" kern="1200" dirty="0">
                          <a:solidFill>
                            <a:schemeClr val="tx1"/>
                          </a:solidFill>
                          <a:effectLst/>
                        </a:rPr>
                        <a:t> Strategy formulation requires good intuitive and analytical skills. </a:t>
                      </a:r>
                      <a:endParaRPr lang="en-US" sz="2000" dirty="0">
                        <a:solidFill>
                          <a:schemeClr val="tx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2400" kern="1200" dirty="0">
                          <a:solidFill>
                            <a:schemeClr val="tx1"/>
                          </a:solidFill>
                          <a:effectLst/>
                        </a:rPr>
                        <a:t> Strategy implementation requires special motivation and leadership skills </a:t>
                      </a:r>
                      <a:endParaRPr lang="en-US" sz="2000" dirty="0">
                        <a:solidFill>
                          <a:schemeClr val="tx1"/>
                        </a:solidFill>
                        <a:effectLst/>
                        <a:latin typeface="Calibri"/>
                        <a:ea typeface="Calibri"/>
                        <a:cs typeface="Times New Roman"/>
                      </a:endParaRPr>
                    </a:p>
                  </a:txBody>
                  <a:tcPr marL="68580" marR="68580" marT="0" marB="0"/>
                </a:tc>
              </a:tr>
              <a:tr h="1266262">
                <a:tc>
                  <a:txBody>
                    <a:bodyPr/>
                    <a:lstStyle/>
                    <a:p>
                      <a:pPr marL="0" marR="0" algn="l">
                        <a:lnSpc>
                          <a:spcPct val="115000"/>
                        </a:lnSpc>
                        <a:spcBef>
                          <a:spcPts val="0"/>
                        </a:spcBef>
                        <a:spcAft>
                          <a:spcPts val="0"/>
                        </a:spcAft>
                      </a:pPr>
                      <a:r>
                        <a:rPr lang="en-US" sz="2400" kern="1200">
                          <a:solidFill>
                            <a:schemeClr val="tx1"/>
                          </a:solidFill>
                          <a:effectLst/>
                        </a:rPr>
                        <a:t> Strategy formulation requires coordination among a few individuals </a:t>
                      </a:r>
                      <a:endParaRPr lang="en-US" sz="2000">
                        <a:solidFill>
                          <a:schemeClr val="tx1"/>
                        </a:solidFill>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2400" kern="1200" dirty="0">
                          <a:solidFill>
                            <a:schemeClr val="tx1"/>
                          </a:solidFill>
                          <a:effectLst/>
                        </a:rPr>
                        <a:t> Strategy implementation requires combination among many individuals. </a:t>
                      </a:r>
                      <a:endParaRPr lang="en-US" sz="2000" dirty="0">
                        <a:solidFill>
                          <a:schemeClr val="tx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1072321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descr="Canvas"/>
          <p:cNvSpPr>
            <a:spLocks noGrp="1" noChangeArrowheads="1"/>
          </p:cNvSpPr>
          <p:nvPr>
            <p:ph type="title"/>
          </p:nvPr>
        </p:nvSpPr>
        <p:spPr>
          <a:xfrm>
            <a:off x="1752600" y="304800"/>
            <a:ext cx="5181600" cy="685800"/>
          </a:xfrm>
        </p:spPr>
        <p:txBody>
          <a:bodyPr>
            <a:normAutofit fontScale="90000"/>
          </a:bodyPr>
          <a:lstStyle/>
          <a:p>
            <a:pPr eaLnBrk="1" hangingPunct="1">
              <a:defRPr/>
            </a:pPr>
            <a:r>
              <a:rPr lang="en-US" dirty="0" smtClean="0"/>
              <a:t>Basic Purpose of Management</a:t>
            </a:r>
          </a:p>
        </p:txBody>
      </p:sp>
      <p:sp>
        <p:nvSpPr>
          <p:cNvPr id="32771" name="Rectangle 3"/>
          <p:cNvSpPr>
            <a:spLocks noGrp="1" noChangeArrowheads="1"/>
          </p:cNvSpPr>
          <p:nvPr>
            <p:ph type="subTitle" idx="4294967295"/>
          </p:nvPr>
        </p:nvSpPr>
        <p:spPr>
          <a:xfrm>
            <a:off x="0" y="1654175"/>
            <a:ext cx="8632825" cy="1393825"/>
          </a:xfrm>
        </p:spPr>
        <p:txBody>
          <a:bodyPr lIns="90488" tIns="44450" rIns="90488" bIns="44450">
            <a:normAutofit fontScale="92500" lnSpcReduction="20000"/>
          </a:bodyPr>
          <a:lstStyle/>
          <a:p>
            <a:pPr marL="0" indent="0" algn="ctr" eaLnBrk="1" hangingPunct="1">
              <a:lnSpc>
                <a:spcPct val="90000"/>
              </a:lnSpc>
              <a:buFontTx/>
              <a:buNone/>
            </a:pPr>
            <a:endParaRPr lang="en-US" sz="1000" dirty="0" smtClean="0"/>
          </a:p>
          <a:p>
            <a:pPr marL="0" indent="0" algn="ctr" eaLnBrk="1" hangingPunct="1">
              <a:lnSpc>
                <a:spcPct val="90000"/>
              </a:lnSpc>
              <a:buFontTx/>
              <a:buNone/>
            </a:pPr>
            <a:r>
              <a:rPr lang="en-US" sz="5400" dirty="0" smtClean="0"/>
              <a:t>EFFICIENTLY</a:t>
            </a:r>
            <a:br>
              <a:rPr lang="en-US" sz="5400" dirty="0" smtClean="0"/>
            </a:br>
            <a:r>
              <a:rPr lang="en-US" sz="2400" i="1" dirty="0" smtClean="0"/>
              <a:t>Using resources wisely and</a:t>
            </a:r>
            <a:br>
              <a:rPr lang="en-US" sz="2400" i="1" dirty="0" smtClean="0"/>
            </a:br>
            <a:r>
              <a:rPr lang="en-US" sz="2400" i="1" dirty="0" smtClean="0"/>
              <a:t>in a cost-effective way</a:t>
            </a:r>
          </a:p>
        </p:txBody>
      </p:sp>
      <p:sp>
        <p:nvSpPr>
          <p:cNvPr id="14340" name="Rectangle 4"/>
          <p:cNvSpPr>
            <a:spLocks noChangeArrowheads="1"/>
          </p:cNvSpPr>
          <p:nvPr/>
        </p:nvSpPr>
        <p:spPr bwMode="auto">
          <a:xfrm>
            <a:off x="1524000" y="4267200"/>
            <a:ext cx="5068888" cy="1566863"/>
          </a:xfrm>
          <a:prstGeom prst="rect">
            <a:avLst/>
          </a:prstGeom>
          <a:noFill/>
          <a:ln w="12700">
            <a:noFill/>
            <a:miter lim="800000"/>
            <a:headEnd/>
            <a:tailEnd/>
          </a:ln>
          <a:effectLst/>
        </p:spPr>
        <p:txBody>
          <a:bodyPr wrap="square" lIns="90488" tIns="44450" rIns="90488" bIns="44450">
            <a:spAutoFit/>
          </a:bodyPr>
          <a:lstStyle/>
          <a:p>
            <a:pPr algn="ctr">
              <a:defRPr/>
            </a:pPr>
            <a:r>
              <a:rPr lang="en-US" sz="4800" dirty="0"/>
              <a:t>EFFECTIVELY</a:t>
            </a:r>
            <a:r>
              <a:rPr lang="en-US" sz="4400" dirty="0"/>
              <a:t/>
            </a:r>
            <a:br>
              <a:rPr lang="en-US" sz="4400" dirty="0"/>
            </a:br>
            <a:r>
              <a:rPr lang="en-US" sz="2400" i="1" dirty="0"/>
              <a:t>Making the right decisions and</a:t>
            </a:r>
            <a:br>
              <a:rPr lang="en-US" sz="2400" i="1" dirty="0"/>
            </a:br>
            <a:r>
              <a:rPr lang="en-US" sz="2400" i="1" dirty="0"/>
              <a:t>successfully implementing them</a:t>
            </a:r>
          </a:p>
        </p:txBody>
      </p:sp>
      <p:grpSp>
        <p:nvGrpSpPr>
          <p:cNvPr id="2" name="Group 5"/>
          <p:cNvGrpSpPr>
            <a:grpSpLocks/>
          </p:cNvGrpSpPr>
          <p:nvPr/>
        </p:nvGrpSpPr>
        <p:grpSpPr bwMode="auto">
          <a:xfrm>
            <a:off x="1067594" y="3544888"/>
            <a:ext cx="7207250" cy="369888"/>
            <a:chOff x="900" y="2000"/>
            <a:chExt cx="3948" cy="233"/>
          </a:xfrm>
        </p:grpSpPr>
        <p:sp>
          <p:nvSpPr>
            <p:cNvPr id="32776" name="Line 6"/>
            <p:cNvSpPr>
              <a:spLocks noChangeShapeType="1"/>
            </p:cNvSpPr>
            <p:nvPr/>
          </p:nvSpPr>
          <p:spPr bwMode="blackWhite">
            <a:xfrm>
              <a:off x="900" y="2160"/>
              <a:ext cx="3948"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3" name="Text Box 7"/>
            <p:cNvSpPr txBox="1">
              <a:spLocks noChangeArrowheads="1"/>
            </p:cNvSpPr>
            <p:nvPr/>
          </p:nvSpPr>
          <p:spPr bwMode="blackWhite">
            <a:xfrm>
              <a:off x="2394" y="2000"/>
              <a:ext cx="750" cy="233"/>
            </a:xfrm>
            <a:prstGeom prst="rect">
              <a:avLst/>
            </a:prstGeom>
            <a:solidFill>
              <a:srgbClr val="666699"/>
            </a:solidFill>
            <a:ln w="9525">
              <a:solidFill>
                <a:schemeClr val="tx1"/>
              </a:solidFill>
              <a:miter lim="800000"/>
              <a:headEnd/>
              <a:tailEnd/>
            </a:ln>
            <a:effectLst/>
          </p:spPr>
          <p:txBody>
            <a:bodyPr>
              <a:spAutoFit/>
            </a:bodyPr>
            <a:lstStyle/>
            <a:p>
              <a:pPr algn="ctr">
                <a:spcBef>
                  <a:spcPct val="50000"/>
                </a:spcBef>
                <a:defRPr/>
              </a:pPr>
              <a:r>
                <a:rPr lang="en-US" dirty="0">
                  <a:solidFill>
                    <a:schemeClr val="bg1"/>
                  </a:solidFill>
                  <a:effectLst>
                    <a:outerShdw blurRad="38100" dist="38100" dir="2700000" algn="tl">
                      <a:srgbClr val="000000"/>
                    </a:outerShdw>
                  </a:effectLst>
                  <a:latin typeface="Arial" charset="0"/>
                </a:rPr>
                <a:t>And</a:t>
              </a:r>
            </a:p>
          </p:txBody>
        </p:sp>
      </p:grpSp>
      <p:pic>
        <p:nvPicPr>
          <p:cNvPr id="32774" name="Picture 6" descr="C:\Documents and Settings\User\Desktop\Pic\imagesCA4RDQ9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24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5" descr="E:\Backup2\My Docoments\My Pictures\imagesCA0GWHN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0"/>
            <a:ext cx="1752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06058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childTnLst>
                          </p:cTn>
                        </p:par>
                        <p:par>
                          <p:cTn id="8" fill="hold" nodeType="afterGroup">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14340"/>
                                        </p:tgtEl>
                                        <p:attrNameLst>
                                          <p:attrName>style.visibility</p:attrName>
                                        </p:attrNameLst>
                                      </p:cBhvr>
                                      <p:to>
                                        <p:strVal val="visible"/>
                                      </p:to>
                                    </p:set>
                                    <p:animEffect transition="in" filter="box(out)">
                                      <p:cBhvr>
                                        <p:cTn id="11"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685800"/>
          </a:xfrm>
        </p:spPr>
        <p:txBody>
          <a:bodyPr>
            <a:normAutofit/>
          </a:bodyPr>
          <a:lstStyle/>
          <a:p>
            <a:pPr algn="ctr"/>
            <a:r>
              <a:rPr lang="en-US" sz="2800" dirty="0">
                <a:latin typeface="+mn-lt"/>
                <a:ea typeface="+mn-ea"/>
                <a:cs typeface="+mn-cs"/>
              </a:rPr>
              <a:t>PLANS, PROGRAMMES, AND PROJECTS </a:t>
            </a:r>
          </a:p>
        </p:txBody>
      </p:sp>
      <p:sp>
        <p:nvSpPr>
          <p:cNvPr id="3" name="Content Placeholder 2"/>
          <p:cNvSpPr>
            <a:spLocks noGrp="1"/>
          </p:cNvSpPr>
          <p:nvPr>
            <p:ph idx="1"/>
          </p:nvPr>
        </p:nvSpPr>
        <p:spPr>
          <a:xfrm>
            <a:off x="152400" y="990600"/>
            <a:ext cx="8839200" cy="5638800"/>
          </a:xfrm>
        </p:spPr>
        <p:txBody>
          <a:bodyPr>
            <a:normAutofit/>
          </a:bodyPr>
          <a:lstStyle/>
          <a:p>
            <a:pPr algn="just"/>
            <a:r>
              <a:rPr lang="en-US" sz="2800" dirty="0"/>
              <a:t>The strategic plan devised by the organization proposes the manner in which the strategies could be put into action.</a:t>
            </a:r>
          </a:p>
          <a:p>
            <a:pPr algn="just"/>
            <a:r>
              <a:rPr lang="en-US" sz="2800" dirty="0">
                <a:effectLst/>
              </a:rPr>
              <a:t>Programme is a broad term, which includes goals, policies, procedures, rules, and steps to be taken in putting a plan into action. Programs are usually supported by funds allocated for plan implementation.</a:t>
            </a:r>
          </a:p>
          <a:p>
            <a:pPr algn="just"/>
            <a:r>
              <a:rPr lang="en-US" sz="2800" dirty="0">
                <a:effectLst/>
              </a:rPr>
              <a:t> </a:t>
            </a:r>
            <a:r>
              <a:rPr lang="en-US" sz="2800" dirty="0" smtClean="0">
                <a:effectLst/>
              </a:rPr>
              <a:t>project </a:t>
            </a:r>
            <a:r>
              <a:rPr lang="en-US" sz="2800" dirty="0">
                <a:effectLst/>
              </a:rPr>
              <a:t>is a highly specific </a:t>
            </a:r>
            <a:r>
              <a:rPr lang="en-US" sz="2800" dirty="0" smtClean="0">
                <a:effectLst/>
              </a:rPr>
              <a:t>Programme </a:t>
            </a:r>
            <a:r>
              <a:rPr lang="en-US" sz="2800" dirty="0">
                <a:effectLst/>
              </a:rPr>
              <a:t>for which the time schedule and costs are predetermined</a:t>
            </a:r>
            <a:r>
              <a:rPr lang="en-US" sz="2800" dirty="0" smtClean="0">
                <a:effectLst/>
              </a:rPr>
              <a:t>. </a:t>
            </a:r>
            <a:r>
              <a:rPr lang="en-US" sz="2800" dirty="0">
                <a:effectLst/>
              </a:rPr>
              <a:t>It requires allocation of funds based on capital budgeting by organizations.</a:t>
            </a:r>
          </a:p>
          <a:p>
            <a:endParaRPr lang="en-US" sz="2800" dirty="0"/>
          </a:p>
        </p:txBody>
      </p:sp>
    </p:spTree>
    <p:extLst>
      <p:ext uri="{BB962C8B-B14F-4D97-AF65-F5344CB8AC3E}">
        <p14:creationId xmlns:p14="http://schemas.microsoft.com/office/powerpoint/2010/main" val="343971063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381000"/>
          </a:xfrm>
        </p:spPr>
        <p:txBody>
          <a:bodyPr>
            <a:normAutofit fontScale="90000"/>
          </a:bodyPr>
          <a:lstStyle/>
          <a:p>
            <a:pPr algn="ctr"/>
            <a:r>
              <a:rPr lang="en-US" sz="4000" dirty="0" smtClean="0"/>
              <a:t/>
            </a:r>
            <a:br>
              <a:rPr lang="en-US" sz="4000" dirty="0" smtClean="0"/>
            </a:br>
            <a:r>
              <a:rPr lang="en-US" sz="4000" b="1" dirty="0" smtClean="0"/>
              <a:t>Strategic Implementation Process</a:t>
            </a:r>
            <a:r>
              <a:rPr lang="en-US" sz="4000" dirty="0"/>
              <a:t/>
            </a:r>
            <a:br>
              <a:rPr lang="en-US" sz="4000" dirty="0"/>
            </a:br>
            <a:endParaRPr lang="en-US" dirty="0"/>
          </a:p>
        </p:txBody>
      </p:sp>
      <p:sp>
        <p:nvSpPr>
          <p:cNvPr id="3" name="Content Placeholder 2"/>
          <p:cNvSpPr>
            <a:spLocks noGrp="1"/>
          </p:cNvSpPr>
          <p:nvPr>
            <p:ph idx="1"/>
          </p:nvPr>
        </p:nvSpPr>
        <p:spPr>
          <a:xfrm>
            <a:off x="304800" y="762000"/>
            <a:ext cx="8610600" cy="5791200"/>
          </a:xfrm>
        </p:spPr>
        <p:txBody>
          <a:bodyPr>
            <a:normAutofit/>
          </a:bodyPr>
          <a:lstStyle/>
          <a:p>
            <a:pPr algn="just"/>
            <a:r>
              <a:rPr lang="en-US" sz="2800" dirty="0" smtClean="0"/>
              <a:t>There </a:t>
            </a:r>
            <a:r>
              <a:rPr lang="en-US" sz="2800" dirty="0"/>
              <a:t>are five-stage model of the strategy impleme</a:t>
            </a:r>
            <a:r>
              <a:rPr lang="en-US" sz="2800" b="1" dirty="0"/>
              <a:t>ntation</a:t>
            </a:r>
            <a:r>
              <a:rPr lang="en-US" sz="2800" dirty="0"/>
              <a:t> process: </a:t>
            </a:r>
            <a:endParaRPr lang="en-US" sz="2800" dirty="0" smtClean="0"/>
          </a:p>
          <a:p>
            <a:pPr marL="514350" indent="-514350" algn="just">
              <a:buAutoNum type="alphaLcParenR"/>
            </a:pPr>
            <a:r>
              <a:rPr lang="en-US" sz="2800" dirty="0" smtClean="0"/>
              <a:t>Determining </a:t>
            </a:r>
            <a:r>
              <a:rPr lang="en-US" sz="2800" dirty="0"/>
              <a:t>how much the organization will have to change in order to implement the strategy under consideration. </a:t>
            </a:r>
          </a:p>
          <a:p>
            <a:pPr marL="514350" indent="-514350" algn="just">
              <a:buAutoNum type="alphaLcParenR"/>
            </a:pPr>
            <a:r>
              <a:rPr lang="en-US" sz="2800" dirty="0" smtClean="0"/>
              <a:t>Analyzing </a:t>
            </a:r>
            <a:r>
              <a:rPr lang="en-US" sz="2800" dirty="0"/>
              <a:t>the formal and informal structures of the organization. </a:t>
            </a:r>
            <a:r>
              <a:rPr lang="en-US" sz="2800" dirty="0" smtClean="0"/>
              <a:t> </a:t>
            </a:r>
          </a:p>
          <a:p>
            <a:pPr marL="514350" indent="-514350" algn="just">
              <a:buAutoNum type="alphaLcParenR"/>
            </a:pPr>
            <a:r>
              <a:rPr lang="en-US" sz="2800" dirty="0" smtClean="0"/>
              <a:t>Analyzing </a:t>
            </a:r>
            <a:r>
              <a:rPr lang="en-US" sz="2800" dirty="0"/>
              <a:t>the "culture" of the </a:t>
            </a:r>
            <a:r>
              <a:rPr lang="en-US" sz="2800" dirty="0" smtClean="0"/>
              <a:t>organization.</a:t>
            </a:r>
          </a:p>
          <a:p>
            <a:pPr marL="514350" indent="-514350" algn="just">
              <a:buAutoNum type="alphaLcParenR"/>
            </a:pPr>
            <a:r>
              <a:rPr lang="en-US" sz="2800" dirty="0" smtClean="0"/>
              <a:t>Selecting </a:t>
            </a:r>
            <a:r>
              <a:rPr lang="en-US" sz="2800" dirty="0"/>
              <a:t>an appropriate approach to implementing the </a:t>
            </a:r>
            <a:r>
              <a:rPr lang="en-US" sz="2800" dirty="0" smtClean="0"/>
              <a:t>strategy.</a:t>
            </a:r>
          </a:p>
          <a:p>
            <a:pPr marL="514350" indent="-514350" algn="just">
              <a:buAutoNum type="alphaLcParenR"/>
            </a:pPr>
            <a:r>
              <a:rPr lang="en-US" sz="2800" dirty="0" smtClean="0"/>
              <a:t>Implementing </a:t>
            </a:r>
            <a:r>
              <a:rPr lang="en-US" sz="2800" dirty="0"/>
              <a:t>the strategy and evaluating the results.</a:t>
            </a:r>
          </a:p>
          <a:p>
            <a:pPr algn="just"/>
            <a:endParaRPr lang="en-US" sz="2800" dirty="0"/>
          </a:p>
        </p:txBody>
      </p:sp>
    </p:spTree>
    <p:extLst>
      <p:ext uri="{BB962C8B-B14F-4D97-AF65-F5344CB8AC3E}">
        <p14:creationId xmlns:p14="http://schemas.microsoft.com/office/powerpoint/2010/main" val="4020960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What is Strategy?</a:t>
            </a:r>
            <a:br>
              <a:rPr lang="en-US" sz="4000" dirty="0" smtClean="0"/>
            </a:br>
            <a:endParaRPr lang="en-US" sz="4000" dirty="0"/>
          </a:p>
        </p:txBody>
      </p:sp>
      <p:sp>
        <p:nvSpPr>
          <p:cNvPr id="3" name="Content Placeholder 2"/>
          <p:cNvSpPr>
            <a:spLocks noGrp="1"/>
          </p:cNvSpPr>
          <p:nvPr>
            <p:ph idx="1"/>
          </p:nvPr>
        </p:nvSpPr>
        <p:spPr>
          <a:xfrm>
            <a:off x="533400" y="2133600"/>
            <a:ext cx="7886700" cy="2289175"/>
          </a:xfrm>
        </p:spPr>
        <p:txBody>
          <a:bodyPr/>
          <a:lstStyle/>
          <a:p>
            <a:pPr algn="just"/>
            <a:r>
              <a:rPr lang="en-US" sz="2800" dirty="0" smtClean="0"/>
              <a:t>A </a:t>
            </a:r>
            <a:r>
              <a:rPr lang="en-US" sz="2800" b="1" dirty="0" smtClean="0"/>
              <a:t>strategy</a:t>
            </a:r>
            <a:r>
              <a:rPr lang="en-US" sz="2800" dirty="0" smtClean="0"/>
              <a:t> is a comprehensive action plan that identifies long-term direction and guides resource utilization to accomplish organizational goals</a:t>
            </a:r>
            <a:br>
              <a:rPr lang="en-US" sz="2800" dirty="0" smtClean="0"/>
            </a:br>
            <a:r>
              <a:rPr lang="en-US" sz="2800" dirty="0" smtClean="0"/>
              <a:t>with sustainable competitive advantage</a:t>
            </a:r>
            <a:endParaRPr lang="en-US" sz="2800" dirty="0"/>
          </a:p>
        </p:txBody>
      </p:sp>
    </p:spTree>
    <p:extLst>
      <p:ext uri="{BB962C8B-B14F-4D97-AF65-F5344CB8AC3E}">
        <p14:creationId xmlns:p14="http://schemas.microsoft.com/office/powerpoint/2010/main" val="129969536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1"/>
            <a:ext cx="7886700" cy="609600"/>
          </a:xfrm>
        </p:spPr>
        <p:txBody>
          <a:bodyPr>
            <a:normAutofit fontScale="90000"/>
          </a:bodyPr>
          <a:lstStyle/>
          <a:p>
            <a:r>
              <a:rPr lang="en-US" sz="3600" dirty="0"/>
              <a:t/>
            </a:r>
            <a:br>
              <a:rPr lang="en-US" sz="3600" dirty="0"/>
            </a:br>
            <a:r>
              <a:rPr lang="en-US" sz="3600" dirty="0" smtClean="0"/>
              <a:t>RESOURCE </a:t>
            </a:r>
            <a:r>
              <a:rPr lang="en-US" sz="3600" dirty="0"/>
              <a:t>ALLOCATION</a:t>
            </a:r>
            <a:r>
              <a:rPr lang="en-US" dirty="0"/>
              <a:t/>
            </a:r>
            <a:br>
              <a:rPr lang="en-US" dirty="0"/>
            </a:br>
            <a:endParaRPr lang="en-US" dirty="0"/>
          </a:p>
        </p:txBody>
      </p:sp>
      <p:sp>
        <p:nvSpPr>
          <p:cNvPr id="3" name="Content Placeholder 2"/>
          <p:cNvSpPr>
            <a:spLocks noGrp="1"/>
          </p:cNvSpPr>
          <p:nvPr>
            <p:ph idx="1"/>
          </p:nvPr>
        </p:nvSpPr>
        <p:spPr>
          <a:xfrm>
            <a:off x="228600" y="762000"/>
            <a:ext cx="8686800" cy="5791200"/>
          </a:xfrm>
        </p:spPr>
        <p:txBody>
          <a:bodyPr/>
          <a:lstStyle/>
          <a:p>
            <a:pPr algn="just"/>
            <a:r>
              <a:rPr lang="en-US" sz="2800" dirty="0">
                <a:effectLst/>
              </a:rPr>
              <a:t>The resources may be existing with a company or many be acquired through capital allocation. </a:t>
            </a:r>
            <a:endParaRPr lang="en-US" sz="2800" dirty="0" smtClean="0">
              <a:effectLst/>
            </a:endParaRPr>
          </a:p>
          <a:p>
            <a:pPr algn="just"/>
            <a:r>
              <a:rPr lang="en-US" sz="2800" b="1" dirty="0" smtClean="0">
                <a:effectLst/>
              </a:rPr>
              <a:t>Resources include</a:t>
            </a:r>
            <a:r>
              <a:rPr lang="en-US" sz="2800" dirty="0" smtClean="0">
                <a:effectLst/>
              </a:rPr>
              <a:t>: </a:t>
            </a:r>
            <a:r>
              <a:rPr lang="en-US" sz="2800" dirty="0">
                <a:effectLst/>
              </a:rPr>
              <a:t>physical, financial and human resources essential for implementing plans. </a:t>
            </a:r>
            <a:endParaRPr lang="en-US" sz="2800" dirty="0" smtClean="0">
              <a:effectLst/>
            </a:endParaRPr>
          </a:p>
          <a:p>
            <a:pPr algn="just"/>
            <a:r>
              <a:rPr lang="en-US" sz="2800" dirty="0" smtClean="0">
                <a:effectLst/>
              </a:rPr>
              <a:t>Resources </a:t>
            </a:r>
            <a:r>
              <a:rPr lang="en-US" sz="2800" dirty="0">
                <a:effectLst/>
              </a:rPr>
              <a:t>are broadly of four categories.</a:t>
            </a:r>
          </a:p>
          <a:p>
            <a:pPr marL="971550" lvl="0" indent="171450" algn="just">
              <a:buFont typeface="Wingdings" pitchFamily="2" charset="2"/>
              <a:buChar char="ü"/>
            </a:pPr>
            <a:r>
              <a:rPr lang="en-US" sz="2800" dirty="0">
                <a:effectLst/>
              </a:rPr>
              <a:t> Money</a:t>
            </a:r>
          </a:p>
          <a:p>
            <a:pPr marL="971550" lvl="0" indent="171450" algn="just">
              <a:buFont typeface="Wingdings" pitchFamily="2" charset="2"/>
              <a:buChar char="ü"/>
            </a:pPr>
            <a:r>
              <a:rPr lang="en-US" sz="2800" dirty="0">
                <a:effectLst/>
              </a:rPr>
              <a:t> Facilities and equipment's</a:t>
            </a:r>
          </a:p>
          <a:p>
            <a:pPr marL="971550" lvl="0" indent="171450" algn="just">
              <a:buFont typeface="Wingdings" pitchFamily="2" charset="2"/>
              <a:buChar char="ü"/>
            </a:pPr>
            <a:r>
              <a:rPr lang="en-US" sz="2800" dirty="0">
                <a:effectLst/>
              </a:rPr>
              <a:t> Materials, supplies and services</a:t>
            </a:r>
          </a:p>
          <a:p>
            <a:pPr marL="971550" lvl="0" indent="171450" algn="just">
              <a:buFont typeface="Wingdings" pitchFamily="2" charset="2"/>
              <a:buChar char="ü"/>
            </a:pPr>
            <a:r>
              <a:rPr lang="en-US" sz="2800" dirty="0">
                <a:effectLst/>
              </a:rPr>
              <a:t> Personnel</a:t>
            </a:r>
          </a:p>
          <a:p>
            <a:endParaRPr lang="en-US" sz="2800" dirty="0"/>
          </a:p>
        </p:txBody>
      </p:sp>
    </p:spTree>
    <p:extLst>
      <p:ext uri="{BB962C8B-B14F-4D97-AF65-F5344CB8AC3E}">
        <p14:creationId xmlns:p14="http://schemas.microsoft.com/office/powerpoint/2010/main" val="334163143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1"/>
            <a:ext cx="7886700" cy="609600"/>
          </a:xfrm>
        </p:spPr>
        <p:txBody>
          <a:bodyPr>
            <a:normAutofit fontScale="90000"/>
          </a:bodyPr>
          <a:lstStyle/>
          <a:p>
            <a:r>
              <a:rPr lang="en-US" sz="2800" b="1" dirty="0" smtClean="0"/>
              <a:t/>
            </a:r>
            <a:br>
              <a:rPr lang="en-US" sz="2800" b="1" dirty="0" smtClean="0"/>
            </a:br>
            <a:r>
              <a:rPr lang="en-US" sz="2800" b="1" dirty="0" smtClean="0"/>
              <a:t>DESIGNING </a:t>
            </a:r>
            <a:r>
              <a:rPr lang="en-US" sz="2800" b="1" dirty="0"/>
              <a:t>ORGANIZATION STRUCTURE </a:t>
            </a:r>
            <a:r>
              <a:rPr lang="en-US" sz="3200" dirty="0"/>
              <a:t/>
            </a:r>
            <a:br>
              <a:rPr lang="en-US" sz="3200" dirty="0"/>
            </a:br>
            <a:endParaRPr lang="en-US" sz="3200" dirty="0"/>
          </a:p>
        </p:txBody>
      </p:sp>
      <p:sp>
        <p:nvSpPr>
          <p:cNvPr id="3" name="Content Placeholder 2"/>
          <p:cNvSpPr>
            <a:spLocks noGrp="1"/>
          </p:cNvSpPr>
          <p:nvPr>
            <p:ph idx="1"/>
          </p:nvPr>
        </p:nvSpPr>
        <p:spPr>
          <a:xfrm>
            <a:off x="152400" y="990600"/>
            <a:ext cx="8839200" cy="5715000"/>
          </a:xfrm>
        </p:spPr>
        <p:txBody>
          <a:bodyPr>
            <a:normAutofit/>
          </a:bodyPr>
          <a:lstStyle/>
          <a:p>
            <a:r>
              <a:rPr lang="en-US" sz="2800" b="1" dirty="0" smtClean="0">
                <a:effectLst/>
              </a:rPr>
              <a:t>organizational </a:t>
            </a:r>
            <a:r>
              <a:rPr lang="en-US" sz="2800" b="1" dirty="0">
                <a:effectLst/>
              </a:rPr>
              <a:t>structure </a:t>
            </a:r>
            <a:r>
              <a:rPr lang="en-US" sz="2800" dirty="0">
                <a:effectLst/>
              </a:rPr>
              <a:t>is the pattern or arrangement of jobs and groups of jobs within an organization. </a:t>
            </a:r>
            <a:endParaRPr lang="en-US" sz="2800" dirty="0" smtClean="0">
              <a:effectLst/>
            </a:endParaRPr>
          </a:p>
          <a:p>
            <a:r>
              <a:rPr lang="en-US" sz="2800" b="1" dirty="0" smtClean="0">
                <a:effectLst/>
              </a:rPr>
              <a:t>Organizational </a:t>
            </a:r>
            <a:r>
              <a:rPr lang="en-US" sz="2800" b="1" dirty="0">
                <a:effectLst/>
              </a:rPr>
              <a:t>Design</a:t>
            </a:r>
            <a:r>
              <a:rPr lang="en-US" sz="2800" dirty="0">
                <a:effectLst/>
              </a:rPr>
              <a:t> is the process of creating </a:t>
            </a:r>
            <a:r>
              <a:rPr lang="en-US" sz="2800" dirty="0" smtClean="0">
                <a:effectLst/>
              </a:rPr>
              <a:t>or reshaping </a:t>
            </a:r>
            <a:r>
              <a:rPr lang="en-US" sz="2800" dirty="0">
                <a:effectLst/>
              </a:rPr>
              <a:t>an </a:t>
            </a:r>
            <a:r>
              <a:rPr lang="en-US" sz="2800" i="1" dirty="0">
                <a:effectLst/>
              </a:rPr>
              <a:t>organizational structure</a:t>
            </a:r>
            <a:r>
              <a:rPr lang="en-US" sz="2800" dirty="0">
                <a:effectLst/>
              </a:rPr>
              <a:t> optimized to support strategic decisions.   </a:t>
            </a:r>
          </a:p>
          <a:p>
            <a:pPr marL="0" indent="0">
              <a:buNone/>
            </a:pPr>
            <a:r>
              <a:rPr lang="en-US" sz="2800" dirty="0">
                <a:effectLst/>
              </a:rPr>
              <a:t>The elements of organization structure and design are: </a:t>
            </a:r>
          </a:p>
          <a:p>
            <a:pPr marL="1657350" lvl="0" indent="-400050">
              <a:tabLst>
                <a:tab pos="1714500" algn="l"/>
              </a:tabLst>
            </a:pPr>
            <a:r>
              <a:rPr lang="en-US" sz="2800" dirty="0">
                <a:effectLst/>
              </a:rPr>
              <a:t>Division of labor </a:t>
            </a:r>
          </a:p>
          <a:p>
            <a:pPr marL="1657350" lvl="0" indent="-400050">
              <a:tabLst>
                <a:tab pos="1714500" algn="l"/>
              </a:tabLst>
            </a:pPr>
            <a:r>
              <a:rPr lang="en-US" sz="2800" dirty="0">
                <a:effectLst/>
              </a:rPr>
              <a:t>Departmentalization-</a:t>
            </a:r>
          </a:p>
          <a:p>
            <a:pPr marL="1657350" lvl="0" indent="-400050">
              <a:tabLst>
                <a:tab pos="1714500" algn="l"/>
              </a:tabLst>
            </a:pPr>
            <a:r>
              <a:rPr lang="en-US" sz="2800" dirty="0">
                <a:effectLst/>
              </a:rPr>
              <a:t>Delegation of authority </a:t>
            </a:r>
          </a:p>
          <a:p>
            <a:pPr marL="1657350" lvl="0" indent="-400050">
              <a:tabLst>
                <a:tab pos="1714500" algn="l"/>
              </a:tabLst>
            </a:pPr>
            <a:r>
              <a:rPr lang="en-US" sz="2800" dirty="0">
                <a:effectLst/>
              </a:rPr>
              <a:t>Span of control</a:t>
            </a:r>
          </a:p>
          <a:p>
            <a:endParaRPr lang="en-US" sz="2800" dirty="0"/>
          </a:p>
        </p:txBody>
      </p:sp>
    </p:spTree>
    <p:extLst>
      <p:ext uri="{BB962C8B-B14F-4D97-AF65-F5344CB8AC3E}">
        <p14:creationId xmlns:p14="http://schemas.microsoft.com/office/powerpoint/2010/main" val="17508783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1"/>
            <a:ext cx="7886700" cy="533400"/>
          </a:xfrm>
        </p:spPr>
        <p:txBody>
          <a:bodyPr>
            <a:normAutofit/>
          </a:bodyPr>
          <a:lstStyle/>
          <a:p>
            <a:r>
              <a:rPr lang="en-US" sz="2800" b="1" dirty="0"/>
              <a:t>IMPLEMENTING STRATEGIC CHANGE</a:t>
            </a:r>
            <a:endParaRPr lang="en-US" sz="2800" dirty="0"/>
          </a:p>
        </p:txBody>
      </p:sp>
      <p:sp>
        <p:nvSpPr>
          <p:cNvPr id="3" name="Content Placeholder 2"/>
          <p:cNvSpPr>
            <a:spLocks noGrp="1"/>
          </p:cNvSpPr>
          <p:nvPr>
            <p:ph idx="1"/>
          </p:nvPr>
        </p:nvSpPr>
        <p:spPr>
          <a:xfrm>
            <a:off x="304800" y="762000"/>
            <a:ext cx="8686800" cy="5791200"/>
          </a:xfrm>
        </p:spPr>
        <p:txBody>
          <a:bodyPr>
            <a:normAutofit/>
          </a:bodyPr>
          <a:lstStyle/>
          <a:p>
            <a:r>
              <a:rPr lang="en-US" dirty="0">
                <a:effectLst/>
              </a:rPr>
              <a:t>Change occurs at three levels:</a:t>
            </a:r>
          </a:p>
          <a:p>
            <a:pPr marL="914400" indent="-57150">
              <a:lnSpc>
                <a:spcPct val="150000"/>
              </a:lnSpc>
              <a:buNone/>
            </a:pPr>
            <a:r>
              <a:rPr lang="en-US" dirty="0">
                <a:effectLst/>
              </a:rPr>
              <a:t>i) Individual level</a:t>
            </a:r>
          </a:p>
          <a:p>
            <a:pPr marL="914400" indent="-57150">
              <a:lnSpc>
                <a:spcPct val="150000"/>
              </a:lnSpc>
              <a:buNone/>
            </a:pPr>
            <a:r>
              <a:rPr lang="en-US" dirty="0">
                <a:effectLst/>
              </a:rPr>
              <a:t>ii) Group level and</a:t>
            </a:r>
          </a:p>
          <a:p>
            <a:pPr marL="914400" indent="-57150">
              <a:lnSpc>
                <a:spcPct val="150000"/>
              </a:lnSpc>
              <a:buNone/>
            </a:pPr>
            <a:r>
              <a:rPr lang="en-US" dirty="0">
                <a:effectLst/>
              </a:rPr>
              <a:t>iii) Organization level</a:t>
            </a:r>
          </a:p>
          <a:p>
            <a:r>
              <a:rPr lang="en-US" dirty="0"/>
              <a:t>The major types of strategic change are: re-engineering, restructuring, and innovation</a:t>
            </a:r>
          </a:p>
          <a:p>
            <a:pPr marL="514350" lvl="0" indent="-514350">
              <a:buAutoNum type="arabicPeriod"/>
            </a:pPr>
            <a:r>
              <a:rPr lang="en-US" dirty="0"/>
              <a:t>Re-engineering: Business Process Re-engineering (BPR). </a:t>
            </a:r>
          </a:p>
          <a:p>
            <a:pPr marL="0" indent="0" algn="just">
              <a:buNone/>
            </a:pPr>
            <a:r>
              <a:rPr lang="en-US" sz="2400" dirty="0"/>
              <a:t>It is fundamental rethinking and radical redesign of business process to achieve dramatic improvements in critical, contemporary measures of performance such as cost, quality, service and speed. The strategist must completely think how the organization goes about its business. Instead of focusing on company’s functions strategic managers make business process the focus of attention. </a:t>
            </a:r>
          </a:p>
          <a:p>
            <a:pPr marL="0" lvl="0" indent="0">
              <a:buNone/>
            </a:pPr>
            <a:endParaRPr lang="en-US" b="1" dirty="0"/>
          </a:p>
          <a:p>
            <a:endParaRPr lang="en-US" dirty="0"/>
          </a:p>
        </p:txBody>
      </p:sp>
    </p:spTree>
    <p:extLst>
      <p:ext uri="{BB962C8B-B14F-4D97-AF65-F5344CB8AC3E}">
        <p14:creationId xmlns:p14="http://schemas.microsoft.com/office/powerpoint/2010/main" val="132843770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5943600"/>
          </a:xfrm>
        </p:spPr>
        <p:txBody>
          <a:bodyPr/>
          <a:lstStyle/>
          <a:p>
            <a:pPr marL="0" lvl="0" indent="0" algn="just">
              <a:lnSpc>
                <a:spcPct val="150000"/>
              </a:lnSpc>
              <a:buNone/>
            </a:pPr>
            <a:r>
              <a:rPr lang="en-US" dirty="0" smtClean="0">
                <a:effectLst/>
              </a:rPr>
              <a:t>Restructuring:</a:t>
            </a:r>
            <a:r>
              <a:rPr lang="en-US" dirty="0">
                <a:effectLst/>
              </a:rPr>
              <a:t> </a:t>
            </a:r>
            <a:r>
              <a:rPr lang="en-US" dirty="0" smtClean="0">
                <a:effectLst/>
              </a:rPr>
              <a:t>It </a:t>
            </a:r>
            <a:r>
              <a:rPr lang="en-US" dirty="0">
                <a:effectLst/>
              </a:rPr>
              <a:t>is the second form of change to improve the firm’s performance. There are two basic steps to restructuring. First, an organization reduces its level of differentiation and integration by eliminating divisions, departments or levels in the hierarchy. Second, an organization downsizes by reducing the number of its employees to reduce operating cost. </a:t>
            </a:r>
            <a:endParaRPr lang="en-US" dirty="0" smtClean="0">
              <a:effectLst/>
            </a:endParaRPr>
          </a:p>
          <a:p>
            <a:pPr marL="0" indent="0" algn="just">
              <a:lnSpc>
                <a:spcPct val="150000"/>
              </a:lnSpc>
              <a:buNone/>
            </a:pPr>
            <a:r>
              <a:rPr lang="en-US" b="1" dirty="0"/>
              <a:t> </a:t>
            </a:r>
            <a:r>
              <a:rPr lang="en-US" sz="2400" dirty="0"/>
              <a:t>Innovation: </a:t>
            </a:r>
            <a:r>
              <a:rPr lang="en-US" dirty="0"/>
              <a:t>It is the process by which organizations use their skills and resources to create new technologies or goods and services so they can change and better respond to the needs of their customer. Innovation can be done with the help of research and development department. </a:t>
            </a:r>
          </a:p>
          <a:p>
            <a:pPr marL="0" lvl="0" indent="0" algn="just">
              <a:lnSpc>
                <a:spcPct val="150000"/>
              </a:lnSpc>
              <a:buNone/>
            </a:pPr>
            <a:endParaRPr lang="en-US" dirty="0">
              <a:effectLst/>
            </a:endParaRPr>
          </a:p>
          <a:p>
            <a:endParaRPr lang="en-US" dirty="0"/>
          </a:p>
        </p:txBody>
      </p:sp>
    </p:spTree>
    <p:extLst>
      <p:ext uri="{BB962C8B-B14F-4D97-AF65-F5344CB8AC3E}">
        <p14:creationId xmlns:p14="http://schemas.microsoft.com/office/powerpoint/2010/main" val="269101954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533400"/>
          </a:xfrm>
        </p:spPr>
        <p:txBody>
          <a:bodyPr>
            <a:normAutofit fontScale="90000"/>
          </a:bodyPr>
          <a:lstStyle/>
          <a:p>
            <a:r>
              <a:rPr lang="en-US" sz="3600" b="1" dirty="0" smtClean="0"/>
              <a:t/>
            </a:r>
            <a:br>
              <a:rPr lang="en-US" sz="3600" b="1" dirty="0" smtClean="0"/>
            </a:br>
            <a:r>
              <a:rPr lang="en-US" sz="3600" b="1" dirty="0" smtClean="0"/>
              <a:t>Stages </a:t>
            </a:r>
            <a:r>
              <a:rPr lang="en-US" sz="3600" b="1" dirty="0"/>
              <a:t>in the strategic Change Process</a:t>
            </a:r>
            <a:r>
              <a:rPr lang="en-US" dirty="0"/>
              <a:t/>
            </a:r>
            <a:br>
              <a:rPr lang="en-US" dirty="0"/>
            </a:br>
            <a:endParaRPr lang="en-US" dirty="0"/>
          </a:p>
        </p:txBody>
      </p:sp>
      <p:pic>
        <p:nvPicPr>
          <p:cNvPr id="4" name="Image1" descr="C:\My Documents\PowerPoint Files\Hill &amp; Jones\Author\Folder 14\1829F14-02.png"/>
          <p:cNvPicPr>
            <a:picLocks noGrp="1"/>
          </p:cNvPicPr>
          <p:nvPr>
            <p:ph idx="1"/>
          </p:nvPr>
        </p:nvPicPr>
        <p:blipFill rotWithShape="1">
          <a:blip r:embed="rId2" cstate="print">
            <a:extLst>
              <a:ext uri="{28A0092B-C50C-407E-A947-70E740481C1C}">
                <a14:useLocalDpi xmlns:a14="http://schemas.microsoft.com/office/drawing/2010/main" val="0"/>
              </a:ext>
            </a:extLst>
          </a:blip>
          <a:srcRect/>
          <a:stretch>
            <a:fillRect/>
          </a:stretch>
        </p:blipFill>
        <p:spPr>
          <a:xfrm>
            <a:off x="457200" y="2057400"/>
            <a:ext cx="8153400" cy="2438400"/>
          </a:xfrm>
          <a:prstGeom prst="rect">
            <a:avLst/>
          </a:prstGeom>
        </p:spPr>
      </p:pic>
    </p:spTree>
    <p:extLst>
      <p:ext uri="{BB962C8B-B14F-4D97-AF65-F5344CB8AC3E}">
        <p14:creationId xmlns:p14="http://schemas.microsoft.com/office/powerpoint/2010/main" val="143562364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6248400"/>
          </a:xfrm>
        </p:spPr>
        <p:txBody>
          <a:bodyPr/>
          <a:lstStyle/>
          <a:p>
            <a:pPr marL="0" indent="0" algn="just">
              <a:buNone/>
            </a:pPr>
            <a:r>
              <a:rPr lang="en-US" sz="2000" b="1" dirty="0">
                <a:effectLst/>
              </a:rPr>
              <a:t>Determine the need for change:</a:t>
            </a:r>
          </a:p>
          <a:p>
            <a:pPr algn="just"/>
            <a:r>
              <a:rPr lang="en-US" dirty="0">
                <a:effectLst/>
              </a:rPr>
              <a:t>In this step the strategic managers must recognize a gap between actual performance and desired performance, use a SWOT analysis to define the company’s present state and then determine its desired future state.</a:t>
            </a:r>
          </a:p>
          <a:p>
            <a:pPr marL="0" indent="0" algn="just">
              <a:buNone/>
            </a:pPr>
            <a:r>
              <a:rPr lang="en-US" sz="2000" b="1" dirty="0">
                <a:effectLst/>
              </a:rPr>
              <a:t>Determine the obstacles to change</a:t>
            </a:r>
            <a:r>
              <a:rPr lang="en-US" sz="3600" b="1" dirty="0">
                <a:effectLst/>
              </a:rPr>
              <a:t>:</a:t>
            </a:r>
          </a:p>
          <a:p>
            <a:pPr algn="just"/>
            <a:r>
              <a:rPr lang="en-US" dirty="0">
                <a:effectLst/>
              </a:rPr>
              <a:t>Obstacles may prevent a company from reaching its desired future state. Conflict is also major setback to change and managers must seek ways to resolve the conflict to implement strategic change successfully</a:t>
            </a:r>
            <a:r>
              <a:rPr lang="en-US" dirty="0" smtClean="0">
                <a:effectLst/>
              </a:rPr>
              <a:t>.</a:t>
            </a:r>
          </a:p>
          <a:p>
            <a:pPr marL="0" indent="0" algn="just">
              <a:buNone/>
            </a:pPr>
            <a:r>
              <a:rPr lang="en-US" b="1" dirty="0"/>
              <a:t>Implement change:</a:t>
            </a:r>
            <a:endParaRPr lang="en-US" dirty="0"/>
          </a:p>
          <a:p>
            <a:pPr algn="just"/>
            <a:r>
              <a:rPr lang="en-US" dirty="0"/>
              <a:t>Strategic managers play organizational politics to overcome obstacles to change, resolve conflicts and bring about strategic change. To play politics, managers must have power. </a:t>
            </a:r>
          </a:p>
          <a:p>
            <a:pPr marL="0" indent="0" algn="just">
              <a:buNone/>
            </a:pPr>
            <a:r>
              <a:rPr lang="en-US" b="1" dirty="0"/>
              <a:t>Evaluate change:</a:t>
            </a:r>
            <a:endParaRPr lang="en-US" dirty="0"/>
          </a:p>
          <a:p>
            <a:pPr algn="just"/>
            <a:r>
              <a:rPr lang="en-US" dirty="0"/>
              <a:t>Strategic managers need to evaluate the results of each change process and use this analysis to define the organization’s present condition so that they can start the next change process. </a:t>
            </a:r>
          </a:p>
          <a:p>
            <a:endParaRPr lang="en-US" dirty="0"/>
          </a:p>
          <a:p>
            <a:endParaRPr lang="en-US" dirty="0"/>
          </a:p>
          <a:p>
            <a:pPr algn="just"/>
            <a:endParaRPr lang="en-US" dirty="0">
              <a:effectLst/>
            </a:endParaRPr>
          </a:p>
        </p:txBody>
      </p:sp>
    </p:spTree>
    <p:extLst>
      <p:ext uri="{BB962C8B-B14F-4D97-AF65-F5344CB8AC3E}">
        <p14:creationId xmlns:p14="http://schemas.microsoft.com/office/powerpoint/2010/main" val="327964735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IE" altLang="en-US" smtClean="0"/>
              <a:t>Chapter 4</a:t>
            </a:r>
            <a:br>
              <a:rPr lang="en-IE" altLang="en-US" smtClean="0"/>
            </a:br>
            <a:r>
              <a:rPr lang="en-IE" altLang="en-US" smtClean="0"/>
              <a:t> Evaluation of the Strategy</a:t>
            </a:r>
          </a:p>
        </p:txBody>
      </p:sp>
    </p:spTree>
    <p:extLst>
      <p:ext uri="{BB962C8B-B14F-4D97-AF65-F5344CB8AC3E}">
        <p14:creationId xmlns:p14="http://schemas.microsoft.com/office/powerpoint/2010/main" val="16658676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395288" y="1036638"/>
            <a:ext cx="8280400" cy="5345112"/>
          </a:xfrm>
          <a:solidFill>
            <a:srgbClr val="FFFFCC"/>
          </a:solidFill>
          <a:extLst>
            <a:ext uri="{91240B29-F687-4F45-9708-019B960494DF}">
              <a14:hiddenLine xmlns:a14="http://schemas.microsoft.com/office/drawing/2010/main" w="12700" cap="flat" cmpd="sng">
                <a:solidFill>
                  <a:srgbClr val="800000"/>
                </a:solidFill>
                <a:prstDash val="solid"/>
                <a:miter lim="800000"/>
                <a:headEnd/>
                <a:tailEnd/>
              </a14:hiddenLine>
            </a:ext>
          </a:extLst>
        </p:spPr>
        <p:txBody>
          <a:bodyPr lIns="92075" tIns="46038" rIns="92075" bIns="46038"/>
          <a:lstStyle/>
          <a:p>
            <a:pPr algn="just" eaLnBrk="1" hangingPunct="1">
              <a:lnSpc>
                <a:spcPct val="90000"/>
              </a:lnSpc>
              <a:buFontTx/>
              <a:buNone/>
            </a:pPr>
            <a:r>
              <a:rPr lang="en-US" altLang="en-US" sz="2800" smtClean="0">
                <a:solidFill>
                  <a:srgbClr val="663300"/>
                </a:solidFill>
              </a:rPr>
              <a:t/>
            </a:r>
            <a:br>
              <a:rPr lang="en-US" altLang="en-US" sz="2800" smtClean="0">
                <a:solidFill>
                  <a:srgbClr val="663300"/>
                </a:solidFill>
              </a:rPr>
            </a:br>
            <a:r>
              <a:rPr lang="en-US" altLang="en-US" sz="2800" smtClean="0">
                <a:solidFill>
                  <a:srgbClr val="800000"/>
                </a:solidFill>
              </a:rPr>
              <a:t>Organizations are most vulnerable when they are at the peak of their success </a:t>
            </a:r>
          </a:p>
          <a:p>
            <a:pPr algn="just" eaLnBrk="1" hangingPunct="1">
              <a:lnSpc>
                <a:spcPct val="90000"/>
              </a:lnSpc>
            </a:pPr>
            <a:r>
              <a:rPr lang="en-US" altLang="en-US" sz="2800" smtClean="0"/>
              <a:t>Erroneous strategic decisions can inflict severe penalties and can be exceedingly difficult, if not impossible, to reverse.</a:t>
            </a:r>
          </a:p>
          <a:p>
            <a:pPr algn="just" eaLnBrk="1" hangingPunct="1">
              <a:lnSpc>
                <a:spcPct val="90000"/>
              </a:lnSpc>
            </a:pPr>
            <a:r>
              <a:rPr lang="en-US" altLang="en-US" sz="2800" smtClean="0"/>
              <a:t>Strategy evaluation is vital to an organization’s well-being; timely evaluations can alert management to problems or potential problems before a situation becomes critical.</a:t>
            </a:r>
          </a:p>
          <a:p>
            <a:pPr algn="just" eaLnBrk="1" hangingPunct="1">
              <a:lnSpc>
                <a:spcPct val="90000"/>
              </a:lnSpc>
            </a:pPr>
            <a:endParaRPr lang="en-US" altLang="en-US" sz="2800" smtClean="0"/>
          </a:p>
        </p:txBody>
      </p:sp>
      <p:sp>
        <p:nvSpPr>
          <p:cNvPr id="3075" name="Text Box 3"/>
          <p:cNvSpPr txBox="1">
            <a:spLocks noChangeArrowheads="1"/>
          </p:cNvSpPr>
          <p:nvPr/>
        </p:nvSpPr>
        <p:spPr bwMode="auto">
          <a:xfrm>
            <a:off x="533400" y="457200"/>
            <a:ext cx="6096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E3DDCB"/>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3200" b="1">
                <a:solidFill>
                  <a:schemeClr val="tx2"/>
                </a:solidFill>
              </a:rPr>
              <a:t>Strategy Evaluation</a:t>
            </a:r>
          </a:p>
        </p:txBody>
      </p:sp>
    </p:spTree>
    <p:extLst>
      <p:ext uri="{BB962C8B-B14F-4D97-AF65-F5344CB8AC3E}">
        <p14:creationId xmlns:p14="http://schemas.microsoft.com/office/powerpoint/2010/main" val="231132891"/>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animEffect transition="in" filter="dissolve">
                                      <p:cBhvr>
                                        <p:cTn id="7" dur="500"/>
                                        <p:tgtEl>
                                          <p:spTgt spid="30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4">
                                            <p:txEl>
                                              <p:pRg st="1" end="1"/>
                                            </p:txEl>
                                          </p:spTgt>
                                        </p:tgtEl>
                                        <p:attrNameLst>
                                          <p:attrName>style.visibility</p:attrName>
                                        </p:attrNameLst>
                                      </p:cBhvr>
                                      <p:to>
                                        <p:strVal val="visible"/>
                                      </p:to>
                                    </p:set>
                                    <p:animEffect transition="in" filter="dissolve">
                                      <p:cBhvr>
                                        <p:cTn id="12" dur="500"/>
                                        <p:tgtEl>
                                          <p:spTgt spid="307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4">
                                            <p:txEl>
                                              <p:pRg st="2" end="2"/>
                                            </p:txEl>
                                          </p:spTgt>
                                        </p:tgtEl>
                                        <p:attrNameLst>
                                          <p:attrName>style.visibility</p:attrName>
                                        </p:attrNameLst>
                                      </p:cBhvr>
                                      <p:to>
                                        <p:strVal val="visible"/>
                                      </p:to>
                                    </p:set>
                                    <p:animEffect transition="in" filter="dissolve">
                                      <p:cBhvr>
                                        <p:cTn id="17" dur="500"/>
                                        <p:tgtEl>
                                          <p:spTgt spid="30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uild="p"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body" sz="half" idx="1"/>
          </p:nvPr>
        </p:nvSpPr>
        <p:spPr>
          <a:xfrm>
            <a:off x="250825" y="2276475"/>
            <a:ext cx="8713788" cy="2749550"/>
          </a:xfrm>
          <a:solidFill>
            <a:srgbClr val="FFFFCC"/>
          </a:solidFill>
          <a:extLst>
            <a:ext uri="{91240B29-F687-4F45-9708-019B960494DF}">
              <a14:hiddenLine xmlns:a14="http://schemas.microsoft.com/office/drawing/2010/main" w="12700" cap="flat" cmpd="sng">
                <a:solidFill>
                  <a:srgbClr val="800000"/>
                </a:solidFill>
                <a:prstDash val="solid"/>
                <a:miter lim="800000"/>
                <a:headEnd/>
                <a:tailEnd/>
              </a14:hiddenLine>
            </a:ext>
          </a:extLst>
        </p:spPr>
        <p:txBody>
          <a:bodyPr lIns="92075" tIns="46038" rIns="92075" bIns="46038"/>
          <a:lstStyle/>
          <a:p>
            <a:pPr marL="495300" indent="-495300" algn="just" eaLnBrk="1" hangingPunct="1">
              <a:lnSpc>
                <a:spcPct val="80000"/>
              </a:lnSpc>
              <a:buClr>
                <a:schemeClr val="tx1"/>
              </a:buClr>
              <a:buFont typeface="Wingdings" pitchFamily="2" charset="2"/>
              <a:buAutoNum type="arabicPeriod"/>
            </a:pPr>
            <a:r>
              <a:rPr lang="en-US" altLang="en-US" sz="3000" smtClean="0">
                <a:solidFill>
                  <a:srgbClr val="800000"/>
                </a:solidFill>
              </a:rPr>
              <a:t>Examine the underlying bases of a firm’s strategy</a:t>
            </a:r>
          </a:p>
          <a:p>
            <a:pPr marL="495300" indent="-495300" algn="just" eaLnBrk="1" hangingPunct="1">
              <a:lnSpc>
                <a:spcPct val="80000"/>
              </a:lnSpc>
              <a:buClr>
                <a:schemeClr val="tx1"/>
              </a:buClr>
              <a:buFont typeface="Wingdings" pitchFamily="2" charset="2"/>
              <a:buAutoNum type="arabicPeriod"/>
            </a:pPr>
            <a:r>
              <a:rPr lang="en-US" altLang="en-US" sz="3000" smtClean="0">
                <a:solidFill>
                  <a:srgbClr val="800000"/>
                </a:solidFill>
              </a:rPr>
              <a:t>Compare expected to actual results</a:t>
            </a:r>
          </a:p>
          <a:p>
            <a:pPr marL="495300" indent="-495300" algn="just" eaLnBrk="1" hangingPunct="1">
              <a:lnSpc>
                <a:spcPct val="80000"/>
              </a:lnSpc>
              <a:buClr>
                <a:schemeClr val="tx1"/>
              </a:buClr>
              <a:buFont typeface="Wingdings" pitchFamily="2" charset="2"/>
              <a:buAutoNum type="arabicPeriod"/>
            </a:pPr>
            <a:r>
              <a:rPr lang="en-US" altLang="en-US" sz="3000" smtClean="0">
                <a:solidFill>
                  <a:srgbClr val="800000"/>
                </a:solidFill>
              </a:rPr>
              <a:t>Identify corrective actions to ensure that performance conforms to plans</a:t>
            </a:r>
          </a:p>
        </p:txBody>
      </p:sp>
      <p:sp>
        <p:nvSpPr>
          <p:cNvPr id="4099" name="Text Box 3"/>
          <p:cNvSpPr txBox="1">
            <a:spLocks noChangeArrowheads="1"/>
          </p:cNvSpPr>
          <p:nvPr/>
        </p:nvSpPr>
        <p:spPr bwMode="auto">
          <a:xfrm>
            <a:off x="533400" y="457200"/>
            <a:ext cx="807085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E3DDCB"/>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3200">
                <a:solidFill>
                  <a:schemeClr val="tx2"/>
                </a:solidFill>
              </a:rPr>
              <a:t>Strategy Review, Evaluation, &amp; Control</a:t>
            </a:r>
          </a:p>
        </p:txBody>
      </p:sp>
      <p:sp>
        <p:nvSpPr>
          <p:cNvPr id="4100" name="Text Box 4"/>
          <p:cNvSpPr txBox="1">
            <a:spLocks noChangeArrowheads="1"/>
          </p:cNvSpPr>
          <p:nvPr/>
        </p:nvSpPr>
        <p:spPr bwMode="auto">
          <a:xfrm>
            <a:off x="539750" y="1233488"/>
            <a:ext cx="7620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3 Basic Activities</a:t>
            </a:r>
          </a:p>
        </p:txBody>
      </p:sp>
    </p:spTree>
    <p:extLst>
      <p:ext uri="{BB962C8B-B14F-4D97-AF65-F5344CB8AC3E}">
        <p14:creationId xmlns:p14="http://schemas.microsoft.com/office/powerpoint/2010/main" val="3960454301"/>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dissolve">
                                      <p:cBhvr>
                                        <p:cTn id="7" dur="500"/>
                                        <p:tgtEl>
                                          <p:spTgt spid="6146">
                                            <p:txEl>
                                              <p:pRg st="0" end="0"/>
                                            </p:txEl>
                                          </p:spTgt>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146">
                                            <p:txEl>
                                              <p:pRg st="1" end="1"/>
                                            </p:txEl>
                                          </p:spTgt>
                                        </p:tgtEl>
                                        <p:attrNameLst>
                                          <p:attrName>style.visibility</p:attrName>
                                        </p:attrNameLst>
                                      </p:cBhvr>
                                      <p:to>
                                        <p:strVal val="visible"/>
                                      </p:to>
                                    </p:set>
                                    <p:animEffect transition="in" filter="dissolve">
                                      <p:cBhvr>
                                        <p:cTn id="11" dur="500"/>
                                        <p:tgtEl>
                                          <p:spTgt spid="6146">
                                            <p:txEl>
                                              <p:pRg st="1" end="1"/>
                                            </p:txEl>
                                          </p:spTgt>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6146">
                                            <p:txEl>
                                              <p:pRg st="2" end="2"/>
                                            </p:txEl>
                                          </p:spTgt>
                                        </p:tgtEl>
                                        <p:attrNameLst>
                                          <p:attrName>style.visibility</p:attrName>
                                        </p:attrNameLst>
                                      </p:cBhvr>
                                      <p:to>
                                        <p:strVal val="visible"/>
                                      </p:to>
                                    </p:set>
                                    <p:animEffect transition="in" filter="dissolve">
                                      <p:cBhvr>
                                        <p:cTn id="15" dur="500"/>
                                        <p:tgtEl>
                                          <p:spTgt spid="61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body" sz="half" idx="1"/>
          </p:nvPr>
        </p:nvSpPr>
        <p:spPr>
          <a:xfrm>
            <a:off x="609600" y="1573213"/>
            <a:ext cx="7924800" cy="4195762"/>
          </a:xfrm>
          <a:solidFill>
            <a:srgbClr val="FFFFCC"/>
          </a:solidFill>
          <a:extLst>
            <a:ext uri="{91240B29-F687-4F45-9708-019B960494DF}">
              <a14:hiddenLine xmlns:a14="http://schemas.microsoft.com/office/drawing/2010/main" w="12700" cap="flat" cmpd="sng">
                <a:solidFill>
                  <a:srgbClr val="800000"/>
                </a:solidFill>
                <a:prstDash val="solid"/>
                <a:miter lim="800000"/>
                <a:headEnd/>
                <a:tailEnd/>
              </a14:hiddenLine>
            </a:ext>
          </a:extLst>
        </p:spPr>
        <p:txBody>
          <a:bodyPr lIns="92075" tIns="46038" rIns="92075" bIns="46038"/>
          <a:lstStyle/>
          <a:p>
            <a:pPr marL="533400" indent="-533400" algn="just" eaLnBrk="1" hangingPunct="1">
              <a:lnSpc>
                <a:spcPct val="80000"/>
              </a:lnSpc>
              <a:buClr>
                <a:schemeClr val="tx1"/>
              </a:buClr>
            </a:pPr>
            <a:r>
              <a:rPr lang="en-US" altLang="en-US" sz="2800" smtClean="0">
                <a:solidFill>
                  <a:srgbClr val="800000"/>
                </a:solidFill>
              </a:rPr>
              <a:t>Complex &amp; sensitive undertaking</a:t>
            </a:r>
          </a:p>
          <a:p>
            <a:pPr marL="533400" indent="-533400" algn="just" eaLnBrk="1" hangingPunct="1">
              <a:lnSpc>
                <a:spcPct val="80000"/>
              </a:lnSpc>
              <a:buClr>
                <a:schemeClr val="tx1"/>
              </a:buClr>
            </a:pPr>
            <a:r>
              <a:rPr lang="en-US" altLang="en-US" sz="2800" smtClean="0">
                <a:solidFill>
                  <a:srgbClr val="800000"/>
                </a:solidFill>
              </a:rPr>
              <a:t>Overemphasis can be costly &amp; counterproductive</a:t>
            </a:r>
          </a:p>
          <a:p>
            <a:pPr marL="533400" indent="-533400" algn="just" eaLnBrk="1" hangingPunct="1">
              <a:lnSpc>
                <a:spcPct val="80000"/>
              </a:lnSpc>
              <a:buClr>
                <a:schemeClr val="tx1"/>
              </a:buClr>
            </a:pPr>
            <a:r>
              <a:rPr lang="en-US" altLang="en-US" sz="2800" smtClean="0"/>
              <a:t>No evaluation can create even worse problems.  </a:t>
            </a:r>
          </a:p>
          <a:p>
            <a:pPr marL="533400" indent="-533400" algn="just" eaLnBrk="1" hangingPunct="1">
              <a:lnSpc>
                <a:spcPct val="80000"/>
              </a:lnSpc>
              <a:buClr>
                <a:schemeClr val="tx1"/>
              </a:buClr>
            </a:pPr>
            <a:r>
              <a:rPr lang="en-US" altLang="en-US" sz="2800" smtClean="0"/>
              <a:t>Strategy evaluation is essential to ensure that stated objectives are being achieved.</a:t>
            </a:r>
          </a:p>
        </p:txBody>
      </p:sp>
      <p:sp>
        <p:nvSpPr>
          <p:cNvPr id="5123" name="Text Box 3"/>
          <p:cNvSpPr txBox="1">
            <a:spLocks noChangeArrowheads="1"/>
          </p:cNvSpPr>
          <p:nvPr/>
        </p:nvSpPr>
        <p:spPr bwMode="auto">
          <a:xfrm>
            <a:off x="533400" y="457200"/>
            <a:ext cx="814228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E3DDCB"/>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3200">
                <a:solidFill>
                  <a:schemeClr val="tx2"/>
                </a:solidFill>
              </a:rPr>
              <a:t>Strategy Review, Evaluation, &amp; Control</a:t>
            </a:r>
          </a:p>
        </p:txBody>
      </p:sp>
      <p:sp>
        <p:nvSpPr>
          <p:cNvPr id="5124" name="Text Box 4"/>
          <p:cNvSpPr txBox="1">
            <a:spLocks noChangeArrowheads="1"/>
          </p:cNvSpPr>
          <p:nvPr/>
        </p:nvSpPr>
        <p:spPr bwMode="auto">
          <a:xfrm>
            <a:off x="685800" y="1054100"/>
            <a:ext cx="7620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Strategy Evaluation</a:t>
            </a:r>
          </a:p>
        </p:txBody>
      </p:sp>
    </p:spTree>
    <p:extLst>
      <p:ext uri="{BB962C8B-B14F-4D97-AF65-F5344CB8AC3E}">
        <p14:creationId xmlns:p14="http://schemas.microsoft.com/office/powerpoint/2010/main" val="2858316716"/>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dissolve">
                                      <p:cBhvr>
                                        <p:cTn id="7" dur="500"/>
                                        <p:tgtEl>
                                          <p:spTgt spid="8194">
                                            <p:txEl>
                                              <p:pRg st="0" end="0"/>
                                            </p:txEl>
                                          </p:spTgt>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194">
                                            <p:txEl>
                                              <p:pRg st="1" end="1"/>
                                            </p:txEl>
                                          </p:spTgt>
                                        </p:tgtEl>
                                        <p:attrNameLst>
                                          <p:attrName>style.visibility</p:attrName>
                                        </p:attrNameLst>
                                      </p:cBhvr>
                                      <p:to>
                                        <p:strVal val="visible"/>
                                      </p:to>
                                    </p:set>
                                    <p:animEffect transition="in" filter="dissolve">
                                      <p:cBhvr>
                                        <p:cTn id="11" dur="500"/>
                                        <p:tgtEl>
                                          <p:spTgt spid="8194">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194">
                                            <p:txEl>
                                              <p:pRg st="2" end="2"/>
                                            </p:txEl>
                                          </p:spTgt>
                                        </p:tgtEl>
                                        <p:attrNameLst>
                                          <p:attrName>style.visibility</p:attrName>
                                        </p:attrNameLst>
                                      </p:cBhvr>
                                      <p:to>
                                        <p:strVal val="visible"/>
                                      </p:to>
                                    </p:set>
                                    <p:animEffect transition="in" filter="dissolve">
                                      <p:cBhvr>
                                        <p:cTn id="16" dur="500"/>
                                        <p:tgtEl>
                                          <p:spTgt spid="8194">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194">
                                            <p:txEl>
                                              <p:pRg st="3" end="3"/>
                                            </p:txEl>
                                          </p:spTgt>
                                        </p:tgtEl>
                                        <p:attrNameLst>
                                          <p:attrName>style.visibility</p:attrName>
                                        </p:attrNameLst>
                                      </p:cBhvr>
                                      <p:to>
                                        <p:strVal val="visible"/>
                                      </p:to>
                                    </p:set>
                                    <p:animEffect transition="in" filter="dissolve">
                                      <p:cBhvr>
                                        <p:cTn id="21" dur="500"/>
                                        <p:tgtEl>
                                          <p:spTgt spid="819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82000" cy="762000"/>
          </a:xfrm>
        </p:spPr>
        <p:txBody>
          <a:bodyPr>
            <a:normAutofit/>
          </a:bodyPr>
          <a:lstStyle/>
          <a:p>
            <a:pPr algn="ctr"/>
            <a:r>
              <a:rPr lang="en-US" sz="3600" dirty="0"/>
              <a:t>STRATEGIC MANAGEMENT</a:t>
            </a:r>
          </a:p>
        </p:txBody>
      </p:sp>
      <p:sp>
        <p:nvSpPr>
          <p:cNvPr id="3" name="Content Placeholder 2"/>
          <p:cNvSpPr>
            <a:spLocks noGrp="1"/>
          </p:cNvSpPr>
          <p:nvPr>
            <p:ph idx="1"/>
          </p:nvPr>
        </p:nvSpPr>
        <p:spPr>
          <a:xfrm>
            <a:off x="152400" y="838200"/>
            <a:ext cx="8763000" cy="5715000"/>
          </a:xfrm>
        </p:spPr>
        <p:txBody>
          <a:bodyPr>
            <a:noAutofit/>
          </a:bodyPr>
          <a:lstStyle/>
          <a:p>
            <a:pPr algn="just">
              <a:buFont typeface="Wingdings" pitchFamily="2" charset="2"/>
              <a:buChar char="v"/>
            </a:pPr>
            <a:r>
              <a:rPr lang="en-US" sz="3000" dirty="0" smtClean="0"/>
              <a:t>Is the </a:t>
            </a:r>
            <a:r>
              <a:rPr lang="en-US" sz="3000" dirty="0"/>
              <a:t>art and science of formulating, implementing, and evaluating cross-functional decisions that enable the organization to achieve its objectives." </a:t>
            </a:r>
            <a:endParaRPr lang="en-US" sz="3000" dirty="0" smtClean="0"/>
          </a:p>
          <a:p>
            <a:pPr algn="just">
              <a:buFont typeface="Wingdings" pitchFamily="2" charset="2"/>
              <a:buChar char="v"/>
            </a:pPr>
            <a:r>
              <a:rPr lang="en-US" sz="3000" dirty="0">
                <a:effectLst/>
              </a:rPr>
              <a:t>but covers cross-functional or overall organization</a:t>
            </a:r>
            <a:r>
              <a:rPr lang="en-US" sz="3000" dirty="0" smtClean="0">
                <a:effectLst/>
              </a:rPr>
              <a:t>.</a:t>
            </a:r>
          </a:p>
          <a:p>
            <a:pPr algn="just">
              <a:buFont typeface="Wingdings" pitchFamily="2" charset="2"/>
              <a:buChar char="v"/>
            </a:pPr>
            <a:r>
              <a:rPr lang="en-US" sz="3000" dirty="0">
                <a:effectLst/>
              </a:rPr>
              <a:t>comprises all such functional areas as marketing, finance &amp; account, human resource, and production &amp; operation into a top level management </a:t>
            </a:r>
            <a:r>
              <a:rPr lang="en-US" sz="3000" dirty="0" smtClean="0">
                <a:effectLst/>
              </a:rPr>
              <a:t>discipline.</a:t>
            </a:r>
          </a:p>
          <a:p>
            <a:pPr algn="just">
              <a:buFont typeface="Wingdings" pitchFamily="2" charset="2"/>
              <a:buChar char="v"/>
            </a:pPr>
            <a:r>
              <a:rPr lang="en-US" sz="3000" dirty="0" smtClean="0"/>
              <a:t>Strategic management deals with organizational level and top level issues whereas:</a:t>
            </a:r>
          </a:p>
          <a:p>
            <a:pPr algn="just">
              <a:buFont typeface="Wingdings" pitchFamily="2" charset="2"/>
              <a:buChar char="v"/>
            </a:pPr>
            <a:r>
              <a:rPr lang="en-US" sz="3000" dirty="0" smtClean="0"/>
              <a:t> functional or operational level management deals with the specific areas of the business.</a:t>
            </a:r>
          </a:p>
          <a:p>
            <a:pPr marL="0" lvl="0" indent="0">
              <a:buNone/>
            </a:pPr>
            <a:endParaRPr lang="en-US" sz="2400" dirty="0" smtClean="0">
              <a:effectLst/>
            </a:endParaRPr>
          </a:p>
          <a:p>
            <a:pPr marL="0" indent="0">
              <a:buNone/>
            </a:pPr>
            <a:endParaRPr lang="en-US" sz="2400" dirty="0" smtClean="0"/>
          </a:p>
          <a:p>
            <a:pPr algn="just">
              <a:buFont typeface="Wingdings" pitchFamily="2" charset="2"/>
              <a:buChar char="v"/>
            </a:pPr>
            <a:endParaRPr lang="en-US" sz="2400" dirty="0">
              <a:effectLst/>
            </a:endParaRPr>
          </a:p>
          <a:p>
            <a:pPr marL="0" indent="0" algn="just">
              <a:buNone/>
            </a:pPr>
            <a:endParaRPr lang="en-US" sz="2400" dirty="0"/>
          </a:p>
        </p:txBody>
      </p:sp>
    </p:spTree>
    <p:extLst>
      <p:ext uri="{BB962C8B-B14F-4D97-AF65-F5344CB8AC3E}">
        <p14:creationId xmlns:p14="http://schemas.microsoft.com/office/powerpoint/2010/main" val="32866787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260350"/>
            <a:ext cx="8286750" cy="792163"/>
          </a:xfrm>
        </p:spPr>
        <p:txBody>
          <a:bodyPr/>
          <a:lstStyle/>
          <a:p>
            <a:pPr eaLnBrk="1" hangingPunct="1"/>
            <a:r>
              <a:rPr lang="en-US" altLang="en-US" sz="3400" b="1" smtClean="0"/>
              <a:t>Strategy Review, Evaluation, &amp; Control</a:t>
            </a:r>
          </a:p>
        </p:txBody>
      </p:sp>
      <p:sp>
        <p:nvSpPr>
          <p:cNvPr id="6147" name="Rectangle 3"/>
          <p:cNvSpPr>
            <a:spLocks noGrp="1" noChangeArrowheads="1"/>
          </p:cNvSpPr>
          <p:nvPr>
            <p:ph idx="1"/>
          </p:nvPr>
        </p:nvSpPr>
        <p:spPr>
          <a:xfrm>
            <a:off x="457200" y="2360613"/>
            <a:ext cx="8229600" cy="3948112"/>
          </a:xfrm>
          <a:solidFill>
            <a:srgbClr val="FFFFCC"/>
          </a:solidFill>
        </p:spPr>
        <p:txBody>
          <a:bodyPr/>
          <a:lstStyle/>
          <a:p>
            <a:pPr eaLnBrk="1" hangingPunct="1">
              <a:buClr>
                <a:schemeClr val="tx1"/>
              </a:buClr>
            </a:pPr>
            <a:r>
              <a:rPr lang="en-US" altLang="en-US" smtClean="0">
                <a:solidFill>
                  <a:srgbClr val="800000"/>
                </a:solidFill>
              </a:rPr>
              <a:t>Have assets increased</a:t>
            </a:r>
          </a:p>
          <a:p>
            <a:pPr eaLnBrk="1" hangingPunct="1">
              <a:buClr>
                <a:schemeClr val="tx1"/>
              </a:buClr>
            </a:pPr>
            <a:r>
              <a:rPr lang="en-US" altLang="en-US" smtClean="0">
                <a:solidFill>
                  <a:srgbClr val="800000"/>
                </a:solidFill>
              </a:rPr>
              <a:t>Increase in profitability</a:t>
            </a:r>
          </a:p>
          <a:p>
            <a:pPr eaLnBrk="1" hangingPunct="1">
              <a:buClr>
                <a:schemeClr val="tx1"/>
              </a:buClr>
            </a:pPr>
            <a:r>
              <a:rPr lang="en-US" altLang="en-US" smtClean="0">
                <a:solidFill>
                  <a:srgbClr val="800000"/>
                </a:solidFill>
              </a:rPr>
              <a:t>Increase in sales</a:t>
            </a:r>
          </a:p>
          <a:p>
            <a:pPr eaLnBrk="1" hangingPunct="1">
              <a:buClr>
                <a:schemeClr val="tx1"/>
              </a:buClr>
            </a:pPr>
            <a:r>
              <a:rPr lang="en-US" altLang="en-US" smtClean="0">
                <a:solidFill>
                  <a:srgbClr val="800000"/>
                </a:solidFill>
              </a:rPr>
              <a:t>Increase in productivity</a:t>
            </a:r>
          </a:p>
          <a:p>
            <a:pPr eaLnBrk="1" hangingPunct="1">
              <a:buClr>
                <a:schemeClr val="tx1"/>
              </a:buClr>
            </a:pPr>
            <a:r>
              <a:rPr lang="en-US" altLang="en-US" smtClean="0">
                <a:solidFill>
                  <a:srgbClr val="800000"/>
                </a:solidFill>
              </a:rPr>
              <a:t>Increased Profit margins</a:t>
            </a:r>
          </a:p>
        </p:txBody>
      </p:sp>
      <p:sp>
        <p:nvSpPr>
          <p:cNvPr id="6148" name="Text Box 4"/>
          <p:cNvSpPr txBox="1">
            <a:spLocks noChangeArrowheads="1"/>
          </p:cNvSpPr>
          <p:nvPr/>
        </p:nvSpPr>
        <p:spPr bwMode="auto">
          <a:xfrm>
            <a:off x="533400" y="1600200"/>
            <a:ext cx="8286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Some ways to evaluate of Strategic Performance</a:t>
            </a:r>
          </a:p>
        </p:txBody>
      </p:sp>
    </p:spTree>
    <p:extLst>
      <p:ext uri="{BB962C8B-B14F-4D97-AF65-F5344CB8AC3E}">
        <p14:creationId xmlns:p14="http://schemas.microsoft.com/office/powerpoint/2010/main" val="387335032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460375"/>
            <a:ext cx="7854950" cy="665163"/>
          </a:xfrm>
        </p:spPr>
        <p:txBody>
          <a:bodyPr/>
          <a:lstStyle/>
          <a:p>
            <a:pPr eaLnBrk="1" hangingPunct="1"/>
            <a:r>
              <a:rPr lang="en-US" altLang="en-US" sz="3200" smtClean="0"/>
              <a:t>Strategy Review, Evaluation, &amp; Control</a:t>
            </a:r>
          </a:p>
        </p:txBody>
      </p:sp>
      <p:sp>
        <p:nvSpPr>
          <p:cNvPr id="7171" name="Rectangle 3"/>
          <p:cNvSpPr>
            <a:spLocks noGrp="1" noChangeArrowheads="1"/>
          </p:cNvSpPr>
          <p:nvPr>
            <p:ph idx="1"/>
          </p:nvPr>
        </p:nvSpPr>
        <p:spPr>
          <a:xfrm>
            <a:off x="457200" y="1844675"/>
            <a:ext cx="8229600" cy="2055813"/>
          </a:xfrm>
          <a:solidFill>
            <a:srgbClr val="FFFFCC"/>
          </a:solidFill>
        </p:spPr>
        <p:txBody>
          <a:bodyPr/>
          <a:lstStyle/>
          <a:p>
            <a:pPr marL="571500" indent="-571500" eaLnBrk="1" hangingPunct="1">
              <a:buClr>
                <a:schemeClr val="tx1"/>
              </a:buClr>
              <a:buFont typeface="Wingdings" pitchFamily="2" charset="2"/>
              <a:buAutoNum type="arabicPeriod"/>
            </a:pPr>
            <a:r>
              <a:rPr lang="en-US" altLang="en-US" sz="2800" smtClean="0">
                <a:solidFill>
                  <a:srgbClr val="800000"/>
                </a:solidFill>
              </a:rPr>
              <a:t>Increase in environment’s complexity</a:t>
            </a:r>
          </a:p>
          <a:p>
            <a:pPr marL="571500" indent="-571500" eaLnBrk="1" hangingPunct="1">
              <a:buClr>
                <a:schemeClr val="tx1"/>
              </a:buClr>
              <a:buFont typeface="Wingdings" pitchFamily="2" charset="2"/>
              <a:buAutoNum type="arabicPeriod"/>
            </a:pPr>
            <a:r>
              <a:rPr lang="en-US" altLang="en-US" sz="2800" smtClean="0">
                <a:solidFill>
                  <a:srgbClr val="800000"/>
                </a:solidFill>
              </a:rPr>
              <a:t>Difficulty predicting future with accuracy</a:t>
            </a:r>
          </a:p>
          <a:p>
            <a:pPr marL="571500" indent="-571500" eaLnBrk="1" hangingPunct="1">
              <a:buClr>
                <a:schemeClr val="tx1"/>
              </a:buClr>
              <a:buFont typeface="Wingdings" pitchFamily="2" charset="2"/>
              <a:buAutoNum type="arabicPeriod"/>
            </a:pPr>
            <a:r>
              <a:rPr lang="en-US" altLang="en-US" sz="2800" smtClean="0">
                <a:solidFill>
                  <a:srgbClr val="800000"/>
                </a:solidFill>
              </a:rPr>
              <a:t>Increasing number of variables</a:t>
            </a:r>
          </a:p>
        </p:txBody>
      </p:sp>
      <p:sp>
        <p:nvSpPr>
          <p:cNvPr id="7172" name="Text Box 4"/>
          <p:cNvSpPr txBox="1">
            <a:spLocks noChangeArrowheads="1"/>
          </p:cNvSpPr>
          <p:nvPr/>
        </p:nvSpPr>
        <p:spPr bwMode="auto">
          <a:xfrm>
            <a:off x="533400" y="1196975"/>
            <a:ext cx="6324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Difficulties in Strategy Evaluation</a:t>
            </a:r>
          </a:p>
        </p:txBody>
      </p:sp>
      <p:sp>
        <p:nvSpPr>
          <p:cNvPr id="7173" name="Rectangle 5"/>
          <p:cNvSpPr>
            <a:spLocks noChangeArrowheads="1"/>
          </p:cNvSpPr>
          <p:nvPr/>
        </p:nvSpPr>
        <p:spPr bwMode="auto">
          <a:xfrm>
            <a:off x="528638" y="3284538"/>
            <a:ext cx="8229600" cy="230505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lgn="just" eaLnBrk="1" hangingPunct="1">
              <a:spcBef>
                <a:spcPct val="20000"/>
              </a:spcBef>
              <a:buClr>
                <a:schemeClr val="tx1"/>
              </a:buClr>
              <a:buFont typeface="Wingdings" pitchFamily="2" charset="2"/>
              <a:buAutoNum type="arabicPeriod" startAt="4"/>
            </a:pPr>
            <a:r>
              <a:rPr lang="en-US" altLang="en-US" sz="2800">
                <a:solidFill>
                  <a:srgbClr val="800000"/>
                </a:solidFill>
              </a:rPr>
              <a:t>Rate of obsolescence of plans</a:t>
            </a:r>
          </a:p>
          <a:p>
            <a:pPr marL="609600" indent="-609600" algn="just" eaLnBrk="1" hangingPunct="1">
              <a:spcBef>
                <a:spcPct val="20000"/>
              </a:spcBef>
              <a:buClr>
                <a:schemeClr val="tx1"/>
              </a:buClr>
              <a:buFont typeface="Wingdings" pitchFamily="2" charset="2"/>
              <a:buAutoNum type="arabicPeriod" startAt="4"/>
            </a:pPr>
            <a:r>
              <a:rPr lang="en-US" altLang="en-US" sz="2800">
                <a:solidFill>
                  <a:srgbClr val="800000"/>
                </a:solidFill>
              </a:rPr>
              <a:t>Domestic and global events</a:t>
            </a:r>
          </a:p>
          <a:p>
            <a:pPr marL="609600" indent="-609600" algn="just" eaLnBrk="1" hangingPunct="1">
              <a:spcBef>
                <a:spcPct val="20000"/>
              </a:spcBef>
              <a:buClr>
                <a:schemeClr val="tx1"/>
              </a:buClr>
              <a:buFont typeface="Wingdings" pitchFamily="2" charset="2"/>
              <a:buAutoNum type="arabicPeriod" startAt="4"/>
            </a:pPr>
            <a:r>
              <a:rPr lang="en-US" altLang="en-US" sz="2800">
                <a:solidFill>
                  <a:srgbClr val="800000"/>
                </a:solidFill>
              </a:rPr>
              <a:t>Decreasing time span for planning certainty</a:t>
            </a:r>
            <a:endParaRPr lang="en-US" altLang="en-US" sz="2800"/>
          </a:p>
        </p:txBody>
      </p:sp>
    </p:spTree>
    <p:extLst>
      <p:ext uri="{BB962C8B-B14F-4D97-AF65-F5344CB8AC3E}">
        <p14:creationId xmlns:p14="http://schemas.microsoft.com/office/powerpoint/2010/main" val="424251663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31913" y="260350"/>
            <a:ext cx="7062787" cy="1139825"/>
          </a:xfrm>
        </p:spPr>
        <p:txBody>
          <a:bodyPr/>
          <a:lstStyle/>
          <a:p>
            <a:pPr eaLnBrk="1" hangingPunct="1"/>
            <a:r>
              <a:rPr lang="en-US" altLang="en-US" sz="3200" smtClean="0"/>
              <a:t>Strategy Review, Evaluation, &amp; Control</a:t>
            </a:r>
          </a:p>
        </p:txBody>
      </p:sp>
      <p:sp>
        <p:nvSpPr>
          <p:cNvPr id="8195" name="Rectangle 3"/>
          <p:cNvSpPr>
            <a:spLocks noGrp="1" noChangeArrowheads="1"/>
          </p:cNvSpPr>
          <p:nvPr>
            <p:ph idx="1"/>
          </p:nvPr>
        </p:nvSpPr>
        <p:spPr>
          <a:xfrm>
            <a:off x="250825" y="1843088"/>
            <a:ext cx="8229600" cy="4178300"/>
          </a:xfrm>
          <a:solidFill>
            <a:srgbClr val="FFFFCC"/>
          </a:solidFill>
        </p:spPr>
        <p:txBody>
          <a:bodyPr/>
          <a:lstStyle/>
          <a:p>
            <a:pPr marL="571500" indent="-571500" algn="just" eaLnBrk="1" hangingPunct="1">
              <a:lnSpc>
                <a:spcPct val="80000"/>
              </a:lnSpc>
              <a:buClr>
                <a:schemeClr val="tx1"/>
              </a:buClr>
            </a:pPr>
            <a:r>
              <a:rPr lang="en-US" altLang="en-US" sz="2800" smtClean="0">
                <a:solidFill>
                  <a:srgbClr val="800000"/>
                </a:solidFill>
              </a:rPr>
              <a:t>Initiate managerial questioning of evaluation and assumptions</a:t>
            </a:r>
          </a:p>
          <a:p>
            <a:pPr marL="571500" indent="-571500" algn="just" eaLnBrk="1" hangingPunct="1">
              <a:lnSpc>
                <a:spcPct val="80000"/>
              </a:lnSpc>
              <a:buClr>
                <a:schemeClr val="tx1"/>
              </a:buClr>
            </a:pPr>
            <a:r>
              <a:rPr lang="en-US" altLang="en-US" sz="2800" smtClean="0">
                <a:solidFill>
                  <a:srgbClr val="800000"/>
                </a:solidFill>
              </a:rPr>
              <a:t>Trigger review of objectives &amp; values</a:t>
            </a:r>
          </a:p>
          <a:p>
            <a:pPr marL="571500" indent="-571500" algn="just" eaLnBrk="1" hangingPunct="1">
              <a:lnSpc>
                <a:spcPct val="80000"/>
              </a:lnSpc>
              <a:buClr>
                <a:schemeClr val="tx1"/>
              </a:buClr>
            </a:pPr>
            <a:r>
              <a:rPr lang="en-US" altLang="en-US" sz="2800" smtClean="0">
                <a:solidFill>
                  <a:srgbClr val="800000"/>
                </a:solidFill>
              </a:rPr>
              <a:t>Stimulate creativity in generating alternatives</a:t>
            </a:r>
          </a:p>
          <a:p>
            <a:pPr marL="571500" indent="-571500" algn="just" eaLnBrk="1" hangingPunct="1">
              <a:lnSpc>
                <a:spcPct val="80000"/>
              </a:lnSpc>
              <a:buClr>
                <a:schemeClr val="tx1"/>
              </a:buClr>
            </a:pPr>
            <a:r>
              <a:rPr lang="en-US" altLang="en-US" sz="2800" smtClean="0"/>
              <a:t>Managers and employees of the firm should continually be aware of progress being made toward achieving the firm’s objectives. As critical success factors change, organizational members should be involved in determining appropriate corrective actions.</a:t>
            </a:r>
          </a:p>
        </p:txBody>
      </p:sp>
      <p:sp>
        <p:nvSpPr>
          <p:cNvPr id="8196" name="Text Box 4"/>
          <p:cNvSpPr txBox="1">
            <a:spLocks noChangeArrowheads="1"/>
          </p:cNvSpPr>
          <p:nvPr/>
        </p:nvSpPr>
        <p:spPr bwMode="auto">
          <a:xfrm>
            <a:off x="531813" y="1323975"/>
            <a:ext cx="6324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Strategy Evaluation Should --</a:t>
            </a:r>
          </a:p>
        </p:txBody>
      </p:sp>
    </p:spTree>
    <p:extLst>
      <p:ext uri="{BB962C8B-B14F-4D97-AF65-F5344CB8AC3E}">
        <p14:creationId xmlns:p14="http://schemas.microsoft.com/office/powerpoint/2010/main" val="86014905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260350"/>
            <a:ext cx="7854950" cy="792163"/>
          </a:xfrm>
        </p:spPr>
        <p:txBody>
          <a:bodyPr/>
          <a:lstStyle/>
          <a:p>
            <a:pPr eaLnBrk="1" hangingPunct="1"/>
            <a:r>
              <a:rPr lang="en-US" altLang="en-US" sz="3200" smtClean="0"/>
              <a:t>Strategy Review, Evaluation, &amp; Control</a:t>
            </a:r>
          </a:p>
        </p:txBody>
      </p:sp>
      <p:sp>
        <p:nvSpPr>
          <p:cNvPr id="9219" name="Rectangle 3"/>
          <p:cNvSpPr>
            <a:spLocks noGrp="1" noChangeArrowheads="1"/>
          </p:cNvSpPr>
          <p:nvPr>
            <p:ph idx="1"/>
          </p:nvPr>
        </p:nvSpPr>
        <p:spPr>
          <a:xfrm>
            <a:off x="323850" y="2144713"/>
            <a:ext cx="8229600" cy="2940050"/>
          </a:xfrm>
          <a:solidFill>
            <a:srgbClr val="FFFFCC"/>
          </a:solidFill>
        </p:spPr>
        <p:txBody>
          <a:bodyPr/>
          <a:lstStyle/>
          <a:p>
            <a:pPr marL="571500" indent="-571500" eaLnBrk="1" hangingPunct="1">
              <a:buClr>
                <a:schemeClr val="tx1"/>
              </a:buClr>
            </a:pPr>
            <a:r>
              <a:rPr lang="en-US" altLang="en-US" sz="2800" smtClean="0">
                <a:solidFill>
                  <a:srgbClr val="800000"/>
                </a:solidFill>
              </a:rPr>
              <a:t>Are strengths still strengths?</a:t>
            </a:r>
          </a:p>
          <a:p>
            <a:pPr marL="571500" indent="-571500" eaLnBrk="1" hangingPunct="1">
              <a:buClr>
                <a:schemeClr val="tx1"/>
              </a:buClr>
            </a:pPr>
            <a:r>
              <a:rPr lang="en-US" altLang="en-US" sz="2800" smtClean="0">
                <a:solidFill>
                  <a:srgbClr val="800000"/>
                </a:solidFill>
              </a:rPr>
              <a:t>Have we added additional strengths?</a:t>
            </a:r>
          </a:p>
          <a:p>
            <a:pPr marL="571500" indent="-571500" eaLnBrk="1" hangingPunct="1">
              <a:buClr>
                <a:schemeClr val="tx1"/>
              </a:buClr>
            </a:pPr>
            <a:r>
              <a:rPr lang="en-US" altLang="en-US" sz="2800" smtClean="0">
                <a:solidFill>
                  <a:srgbClr val="800000"/>
                </a:solidFill>
              </a:rPr>
              <a:t>Are weaknesses still weaknesses?</a:t>
            </a:r>
          </a:p>
          <a:p>
            <a:pPr marL="571500" indent="-571500" eaLnBrk="1" hangingPunct="1">
              <a:buClr>
                <a:schemeClr val="tx1"/>
              </a:buClr>
            </a:pPr>
            <a:r>
              <a:rPr lang="en-US" altLang="en-US" sz="2800" smtClean="0">
                <a:solidFill>
                  <a:srgbClr val="800000"/>
                </a:solidFill>
              </a:rPr>
              <a:t>Have we developed other weaknesses?</a:t>
            </a:r>
          </a:p>
          <a:p>
            <a:pPr marL="571500" indent="-571500" eaLnBrk="1" hangingPunct="1">
              <a:buClr>
                <a:schemeClr val="tx1"/>
              </a:buClr>
            </a:pPr>
            <a:endParaRPr lang="en-US" altLang="en-US" sz="2800" smtClean="0">
              <a:solidFill>
                <a:srgbClr val="800000"/>
              </a:solidFill>
            </a:endParaRPr>
          </a:p>
        </p:txBody>
      </p:sp>
      <p:sp>
        <p:nvSpPr>
          <p:cNvPr id="9220" name="Text Box 4"/>
          <p:cNvSpPr txBox="1">
            <a:spLocks noChangeArrowheads="1"/>
          </p:cNvSpPr>
          <p:nvPr/>
        </p:nvSpPr>
        <p:spPr bwMode="auto">
          <a:xfrm>
            <a:off x="555625" y="1198563"/>
            <a:ext cx="82645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Monitor Strengths &amp; Weaknesses; Opportunities &amp; Threats</a:t>
            </a:r>
          </a:p>
        </p:txBody>
      </p:sp>
    </p:spTree>
    <p:extLst>
      <p:ext uri="{BB962C8B-B14F-4D97-AF65-F5344CB8AC3E}">
        <p14:creationId xmlns:p14="http://schemas.microsoft.com/office/powerpoint/2010/main" val="305338504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260350"/>
            <a:ext cx="8142288" cy="792163"/>
          </a:xfrm>
        </p:spPr>
        <p:txBody>
          <a:bodyPr/>
          <a:lstStyle/>
          <a:p>
            <a:pPr eaLnBrk="1" hangingPunct="1"/>
            <a:r>
              <a:rPr lang="en-US" altLang="en-US" sz="3200" smtClean="0"/>
              <a:t>Strategy Review, Evaluation, &amp; Control</a:t>
            </a:r>
          </a:p>
        </p:txBody>
      </p:sp>
      <p:sp>
        <p:nvSpPr>
          <p:cNvPr id="10243" name="Rectangle 3"/>
          <p:cNvSpPr>
            <a:spLocks noGrp="1" noChangeArrowheads="1"/>
          </p:cNvSpPr>
          <p:nvPr>
            <p:ph idx="1"/>
          </p:nvPr>
        </p:nvSpPr>
        <p:spPr>
          <a:xfrm>
            <a:off x="519113" y="2276475"/>
            <a:ext cx="8229600" cy="3044825"/>
          </a:xfrm>
          <a:solidFill>
            <a:srgbClr val="FFFFCC"/>
          </a:solidFill>
        </p:spPr>
        <p:txBody>
          <a:bodyPr/>
          <a:lstStyle/>
          <a:p>
            <a:pPr marL="571500" indent="-571500" eaLnBrk="1" hangingPunct="1">
              <a:buClr>
                <a:schemeClr val="tx1"/>
              </a:buClr>
            </a:pPr>
            <a:r>
              <a:rPr lang="en-US" altLang="en-US" sz="2800" smtClean="0">
                <a:solidFill>
                  <a:srgbClr val="800000"/>
                </a:solidFill>
              </a:rPr>
              <a:t>Are opportunities still opportunities?</a:t>
            </a:r>
          </a:p>
          <a:p>
            <a:pPr marL="571500" indent="-571500" eaLnBrk="1" hangingPunct="1">
              <a:buClr>
                <a:schemeClr val="tx1"/>
              </a:buClr>
            </a:pPr>
            <a:r>
              <a:rPr lang="en-US" altLang="en-US" sz="2800" smtClean="0">
                <a:solidFill>
                  <a:srgbClr val="800000"/>
                </a:solidFill>
              </a:rPr>
              <a:t>Other opportunities develop?</a:t>
            </a:r>
          </a:p>
          <a:p>
            <a:pPr marL="571500" indent="-571500" eaLnBrk="1" hangingPunct="1">
              <a:buClr>
                <a:schemeClr val="tx1"/>
              </a:buClr>
            </a:pPr>
            <a:r>
              <a:rPr lang="en-US" altLang="en-US" sz="2800" smtClean="0">
                <a:solidFill>
                  <a:srgbClr val="800000"/>
                </a:solidFill>
              </a:rPr>
              <a:t>Are threats still threats</a:t>
            </a:r>
          </a:p>
          <a:p>
            <a:pPr marL="571500" indent="-571500" eaLnBrk="1" hangingPunct="1">
              <a:buClr>
                <a:schemeClr val="tx1"/>
              </a:buClr>
            </a:pPr>
            <a:r>
              <a:rPr lang="en-US" altLang="en-US" sz="2800" smtClean="0">
                <a:solidFill>
                  <a:srgbClr val="800000"/>
                </a:solidFill>
              </a:rPr>
              <a:t>Other threats emerged?</a:t>
            </a:r>
          </a:p>
          <a:p>
            <a:pPr marL="571500" indent="-571500" eaLnBrk="1" hangingPunct="1">
              <a:buClr>
                <a:schemeClr val="tx1"/>
              </a:buClr>
            </a:pPr>
            <a:r>
              <a:rPr lang="en-US" altLang="en-US" sz="2800" smtClean="0">
                <a:solidFill>
                  <a:srgbClr val="800000"/>
                </a:solidFill>
              </a:rPr>
              <a:t>Are we vulnerable to hostile takeover?</a:t>
            </a:r>
          </a:p>
          <a:p>
            <a:pPr marL="571500" indent="-571500" eaLnBrk="1" hangingPunct="1">
              <a:buClr>
                <a:schemeClr val="tx1"/>
              </a:buClr>
            </a:pPr>
            <a:endParaRPr lang="en-US" altLang="en-US" sz="2800" smtClean="0">
              <a:solidFill>
                <a:srgbClr val="800000"/>
              </a:solidFill>
            </a:endParaRPr>
          </a:p>
        </p:txBody>
      </p:sp>
      <p:sp>
        <p:nvSpPr>
          <p:cNvPr id="10244" name="Text Box 4"/>
          <p:cNvSpPr txBox="1">
            <a:spLocks noChangeArrowheads="1"/>
          </p:cNvSpPr>
          <p:nvPr/>
        </p:nvSpPr>
        <p:spPr bwMode="auto">
          <a:xfrm>
            <a:off x="558800" y="1127125"/>
            <a:ext cx="81899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Monitor Strengths &amp; Weaknesses; Opportunities &amp; Threats</a:t>
            </a:r>
          </a:p>
        </p:txBody>
      </p:sp>
    </p:spTree>
    <p:extLst>
      <p:ext uri="{BB962C8B-B14F-4D97-AF65-F5344CB8AC3E}">
        <p14:creationId xmlns:p14="http://schemas.microsoft.com/office/powerpoint/2010/main" val="90237081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5181600" y="228600"/>
            <a:ext cx="3657600" cy="45720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1" hangingPunct="1"/>
            <a:r>
              <a:rPr lang="en-US" altLang="en-US" sz="2400" b="1">
                <a:solidFill>
                  <a:schemeClr val="tx2"/>
                </a:solidFill>
              </a:rPr>
              <a:t>Evaluation Framework</a:t>
            </a:r>
          </a:p>
        </p:txBody>
      </p:sp>
      <p:grpSp>
        <p:nvGrpSpPr>
          <p:cNvPr id="11267" name="Group 3"/>
          <p:cNvGrpSpPr>
            <a:grpSpLocks/>
          </p:cNvGrpSpPr>
          <p:nvPr/>
        </p:nvGrpSpPr>
        <p:grpSpPr bwMode="auto">
          <a:xfrm>
            <a:off x="111125" y="227013"/>
            <a:ext cx="4538663" cy="1338262"/>
            <a:chOff x="70" y="143"/>
            <a:chExt cx="2859" cy="843"/>
          </a:xfrm>
        </p:grpSpPr>
        <p:pic>
          <p:nvPicPr>
            <p:cNvPr id="11291" name="Picture 4"/>
            <p:cNvPicPr>
              <a:picLocks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70" y="143"/>
              <a:ext cx="2859" cy="843"/>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92" name="Rectangle 5"/>
            <p:cNvSpPr>
              <a:spLocks noChangeArrowheads="1"/>
            </p:cNvSpPr>
            <p:nvPr/>
          </p:nvSpPr>
          <p:spPr bwMode="auto">
            <a:xfrm>
              <a:off x="205" y="176"/>
              <a:ext cx="2614" cy="656"/>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400" b="1">
                  <a:solidFill>
                    <a:srgbClr val="800000"/>
                  </a:solidFill>
                </a:rPr>
                <a:t>I.</a:t>
              </a:r>
              <a:r>
                <a:rPr lang="en-US" altLang="en-US" sz="2400">
                  <a:solidFill>
                    <a:srgbClr val="800000"/>
                  </a:solidFill>
                </a:rPr>
                <a:t>  </a:t>
              </a:r>
              <a:r>
                <a:rPr lang="en-US" altLang="en-US" sz="2400" b="1">
                  <a:solidFill>
                    <a:srgbClr val="800000"/>
                  </a:solidFill>
                </a:rPr>
                <a:t>Review Underlying Bases</a:t>
              </a:r>
              <a:r>
                <a:rPr lang="en-US" altLang="en-US" sz="2400">
                  <a:solidFill>
                    <a:srgbClr val="800000"/>
                  </a:solidFill>
                </a:rPr>
                <a:t> </a:t>
              </a:r>
            </a:p>
          </p:txBody>
        </p:sp>
      </p:grpSp>
      <p:sp>
        <p:nvSpPr>
          <p:cNvPr id="11268" name="Rectangle 6"/>
          <p:cNvSpPr>
            <a:spLocks noChangeArrowheads="1"/>
          </p:cNvSpPr>
          <p:nvPr/>
        </p:nvSpPr>
        <p:spPr bwMode="auto">
          <a:xfrm>
            <a:off x="306388" y="6021388"/>
            <a:ext cx="3273425" cy="682625"/>
          </a:xfrm>
          <a:prstGeom prst="rect">
            <a:avLst/>
          </a:prstGeom>
          <a:solidFill>
            <a:srgbClr val="E3DDCB"/>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000" b="1">
                <a:solidFill>
                  <a:srgbClr val="800000"/>
                </a:solidFill>
              </a:rPr>
              <a:t>Continue present course</a:t>
            </a:r>
          </a:p>
        </p:txBody>
      </p:sp>
      <p:grpSp>
        <p:nvGrpSpPr>
          <p:cNvPr id="11269" name="Group 7"/>
          <p:cNvGrpSpPr>
            <a:grpSpLocks/>
          </p:cNvGrpSpPr>
          <p:nvPr/>
        </p:nvGrpSpPr>
        <p:grpSpPr bwMode="auto">
          <a:xfrm>
            <a:off x="65088" y="3122613"/>
            <a:ext cx="5040312" cy="927100"/>
            <a:chOff x="41" y="1967"/>
            <a:chExt cx="2984" cy="584"/>
          </a:xfrm>
        </p:grpSpPr>
        <p:pic>
          <p:nvPicPr>
            <p:cNvPr id="11289" name="Picture 8"/>
            <p:cNvPicPr>
              <a:picLocks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a:off x="41" y="1967"/>
              <a:ext cx="2984" cy="58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90" name="Rectangle 9"/>
            <p:cNvSpPr>
              <a:spLocks noChangeArrowheads="1"/>
            </p:cNvSpPr>
            <p:nvPr/>
          </p:nvSpPr>
          <p:spPr bwMode="auto">
            <a:xfrm>
              <a:off x="205" y="2000"/>
              <a:ext cx="2710" cy="368"/>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400" b="1">
                  <a:solidFill>
                    <a:srgbClr val="800000"/>
                  </a:solidFill>
                </a:rPr>
                <a:t>II.  Measure Firm Performance</a:t>
              </a:r>
            </a:p>
          </p:txBody>
        </p:sp>
      </p:grpSp>
      <p:grpSp>
        <p:nvGrpSpPr>
          <p:cNvPr id="11270" name="Group 10"/>
          <p:cNvGrpSpPr>
            <a:grpSpLocks/>
          </p:cNvGrpSpPr>
          <p:nvPr/>
        </p:nvGrpSpPr>
        <p:grpSpPr bwMode="auto">
          <a:xfrm>
            <a:off x="5791200" y="1143000"/>
            <a:ext cx="3060700" cy="4725988"/>
            <a:chOff x="3689" y="767"/>
            <a:chExt cx="1928" cy="3320"/>
          </a:xfrm>
        </p:grpSpPr>
        <p:pic>
          <p:nvPicPr>
            <p:cNvPr id="11287" name="Picture 11"/>
            <p:cNvPicPr>
              <a:picLocks noChangeArrowheads="1"/>
            </p:cNvPicPr>
            <p:nvPr/>
          </p:nvPicPr>
          <p:blipFill>
            <a:blip r:embed="rId5">
              <a:grayscl/>
              <a:extLst>
                <a:ext uri="{28A0092B-C50C-407E-A947-70E740481C1C}">
                  <a14:useLocalDpi xmlns:a14="http://schemas.microsoft.com/office/drawing/2010/main" val="0"/>
                </a:ext>
              </a:extLst>
            </a:blip>
            <a:srcRect/>
            <a:stretch>
              <a:fillRect/>
            </a:stretch>
          </p:blipFill>
          <p:spPr bwMode="auto">
            <a:xfrm>
              <a:off x="3689" y="767"/>
              <a:ext cx="1928" cy="3320"/>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88" name="Rectangle 12"/>
            <p:cNvSpPr>
              <a:spLocks noChangeArrowheads="1"/>
            </p:cNvSpPr>
            <p:nvPr/>
          </p:nvSpPr>
          <p:spPr bwMode="auto">
            <a:xfrm>
              <a:off x="3853" y="800"/>
              <a:ext cx="1654" cy="310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400" b="1">
                  <a:solidFill>
                    <a:srgbClr val="800000"/>
                  </a:solidFill>
                </a:rPr>
                <a:t>III.</a:t>
              </a:r>
            </a:p>
            <a:p>
              <a:pPr algn="ctr" eaLnBrk="1" hangingPunct="1"/>
              <a:r>
                <a:rPr lang="en-US" altLang="en-US" sz="2400" b="1">
                  <a:solidFill>
                    <a:srgbClr val="800000"/>
                  </a:solidFill>
                </a:rPr>
                <a:t>Take </a:t>
              </a:r>
            </a:p>
            <a:p>
              <a:pPr algn="ctr" eaLnBrk="1" hangingPunct="1"/>
              <a:r>
                <a:rPr lang="en-US" altLang="en-US" sz="2400" b="1">
                  <a:solidFill>
                    <a:srgbClr val="800000"/>
                  </a:solidFill>
                </a:rPr>
                <a:t>Corrective</a:t>
              </a:r>
            </a:p>
            <a:p>
              <a:pPr algn="ctr" eaLnBrk="1" hangingPunct="1"/>
              <a:r>
                <a:rPr lang="en-US" altLang="en-US" sz="2400" b="1">
                  <a:solidFill>
                    <a:srgbClr val="800000"/>
                  </a:solidFill>
                </a:rPr>
                <a:t> Actions</a:t>
              </a:r>
            </a:p>
          </p:txBody>
        </p:sp>
      </p:grpSp>
      <p:sp>
        <p:nvSpPr>
          <p:cNvPr id="11271" name="Rectangle 13"/>
          <p:cNvSpPr>
            <a:spLocks noChangeArrowheads="1"/>
          </p:cNvSpPr>
          <p:nvPr/>
        </p:nvSpPr>
        <p:spPr bwMode="auto">
          <a:xfrm>
            <a:off x="838200" y="1676400"/>
            <a:ext cx="2130425" cy="530225"/>
          </a:xfrm>
          <a:prstGeom prst="rect">
            <a:avLst/>
          </a:prstGeom>
          <a:solidFill>
            <a:schemeClr val="accent1">
              <a:alpha val="50195"/>
            </a:schemeClr>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000" b="1">
                <a:solidFill>
                  <a:srgbClr val="800000"/>
                </a:solidFill>
              </a:rPr>
              <a:t>Differences?</a:t>
            </a:r>
          </a:p>
        </p:txBody>
      </p:sp>
      <p:sp>
        <p:nvSpPr>
          <p:cNvPr id="11272" name="Rectangle 14"/>
          <p:cNvSpPr>
            <a:spLocks noChangeArrowheads="1"/>
          </p:cNvSpPr>
          <p:nvPr/>
        </p:nvSpPr>
        <p:spPr bwMode="auto">
          <a:xfrm>
            <a:off x="839788" y="4192588"/>
            <a:ext cx="2130425" cy="53022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000" b="1">
                <a:solidFill>
                  <a:srgbClr val="800000"/>
                </a:solidFill>
              </a:rPr>
              <a:t>Differences?</a:t>
            </a:r>
          </a:p>
        </p:txBody>
      </p:sp>
      <p:sp>
        <p:nvSpPr>
          <p:cNvPr id="11273" name="Oval 15"/>
          <p:cNvSpPr>
            <a:spLocks noChangeArrowheads="1"/>
          </p:cNvSpPr>
          <p:nvPr/>
        </p:nvSpPr>
        <p:spPr bwMode="auto">
          <a:xfrm>
            <a:off x="3811588" y="1525588"/>
            <a:ext cx="606425" cy="6064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400" b="1"/>
              <a:t>Yes</a:t>
            </a:r>
          </a:p>
        </p:txBody>
      </p:sp>
      <p:sp>
        <p:nvSpPr>
          <p:cNvPr id="11274" name="Oval 16"/>
          <p:cNvSpPr>
            <a:spLocks noChangeArrowheads="1"/>
          </p:cNvSpPr>
          <p:nvPr/>
        </p:nvSpPr>
        <p:spPr bwMode="auto">
          <a:xfrm>
            <a:off x="1525588" y="5106988"/>
            <a:ext cx="606425" cy="6064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400" b="1"/>
              <a:t>NO</a:t>
            </a:r>
          </a:p>
        </p:txBody>
      </p:sp>
      <p:sp>
        <p:nvSpPr>
          <p:cNvPr id="11275" name="Oval 17"/>
          <p:cNvSpPr>
            <a:spLocks noChangeArrowheads="1"/>
          </p:cNvSpPr>
          <p:nvPr/>
        </p:nvSpPr>
        <p:spPr bwMode="auto">
          <a:xfrm>
            <a:off x="3811588" y="4116388"/>
            <a:ext cx="606425" cy="6064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400" b="1"/>
              <a:t>Yes</a:t>
            </a:r>
          </a:p>
        </p:txBody>
      </p:sp>
      <p:sp>
        <p:nvSpPr>
          <p:cNvPr id="11276" name="Oval 18"/>
          <p:cNvSpPr>
            <a:spLocks noChangeArrowheads="1"/>
          </p:cNvSpPr>
          <p:nvPr/>
        </p:nvSpPr>
        <p:spPr bwMode="auto">
          <a:xfrm>
            <a:off x="1525588" y="2363788"/>
            <a:ext cx="606425" cy="6064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r>
              <a:rPr lang="en-US" altLang="en-US" sz="2400" b="1"/>
              <a:t>NO</a:t>
            </a:r>
          </a:p>
        </p:txBody>
      </p:sp>
      <p:sp>
        <p:nvSpPr>
          <p:cNvPr id="11277" name="Line 19"/>
          <p:cNvSpPr>
            <a:spLocks noChangeShapeType="1"/>
          </p:cNvSpPr>
          <p:nvPr/>
        </p:nvSpPr>
        <p:spPr bwMode="auto">
          <a:xfrm>
            <a:off x="4421188" y="1828800"/>
            <a:ext cx="1370012" cy="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8" name="Line 20"/>
          <p:cNvSpPr>
            <a:spLocks noChangeShapeType="1"/>
          </p:cNvSpPr>
          <p:nvPr/>
        </p:nvSpPr>
        <p:spPr bwMode="auto">
          <a:xfrm>
            <a:off x="4421188" y="4419600"/>
            <a:ext cx="1370012" cy="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9" name="Line 21"/>
          <p:cNvSpPr>
            <a:spLocks noChangeShapeType="1"/>
          </p:cNvSpPr>
          <p:nvPr/>
        </p:nvSpPr>
        <p:spPr bwMode="auto">
          <a:xfrm>
            <a:off x="1828800" y="1373188"/>
            <a:ext cx="0" cy="303212"/>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0" name="Line 22"/>
          <p:cNvSpPr>
            <a:spLocks noChangeShapeType="1"/>
          </p:cNvSpPr>
          <p:nvPr/>
        </p:nvSpPr>
        <p:spPr bwMode="auto">
          <a:xfrm>
            <a:off x="1828800" y="2135188"/>
            <a:ext cx="0" cy="227012"/>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1" name="Line 23"/>
          <p:cNvSpPr>
            <a:spLocks noChangeShapeType="1"/>
          </p:cNvSpPr>
          <p:nvPr/>
        </p:nvSpPr>
        <p:spPr bwMode="auto">
          <a:xfrm>
            <a:off x="1828800" y="2897188"/>
            <a:ext cx="0" cy="227012"/>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2" name="Line 24"/>
          <p:cNvSpPr>
            <a:spLocks noChangeShapeType="1"/>
          </p:cNvSpPr>
          <p:nvPr/>
        </p:nvSpPr>
        <p:spPr bwMode="auto">
          <a:xfrm>
            <a:off x="1828800" y="3963988"/>
            <a:ext cx="0" cy="227012"/>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3" name="Line 25"/>
          <p:cNvSpPr>
            <a:spLocks noChangeShapeType="1"/>
          </p:cNvSpPr>
          <p:nvPr/>
        </p:nvSpPr>
        <p:spPr bwMode="auto">
          <a:xfrm>
            <a:off x="1828800" y="4725988"/>
            <a:ext cx="0" cy="379412"/>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4" name="Line 26"/>
          <p:cNvSpPr>
            <a:spLocks noChangeShapeType="1"/>
          </p:cNvSpPr>
          <p:nvPr/>
        </p:nvSpPr>
        <p:spPr bwMode="auto">
          <a:xfrm>
            <a:off x="1828800" y="5792788"/>
            <a:ext cx="0" cy="227012"/>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5" name="Line 27"/>
          <p:cNvSpPr>
            <a:spLocks noChangeShapeType="1"/>
          </p:cNvSpPr>
          <p:nvPr/>
        </p:nvSpPr>
        <p:spPr bwMode="auto">
          <a:xfrm>
            <a:off x="2973388" y="1828800"/>
            <a:ext cx="836612" cy="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6" name="Line 28"/>
          <p:cNvSpPr>
            <a:spLocks noChangeShapeType="1"/>
          </p:cNvSpPr>
          <p:nvPr/>
        </p:nvSpPr>
        <p:spPr bwMode="auto">
          <a:xfrm>
            <a:off x="2973388" y="4419600"/>
            <a:ext cx="836612" cy="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14250606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188913"/>
            <a:ext cx="7783513" cy="647700"/>
          </a:xfrm>
        </p:spPr>
        <p:txBody>
          <a:bodyPr/>
          <a:lstStyle/>
          <a:p>
            <a:pPr eaLnBrk="1" hangingPunct="1"/>
            <a:r>
              <a:rPr lang="en-US" altLang="en-US" sz="3200" smtClean="0"/>
              <a:t>Strategy Review, Evaluation, &amp; Control</a:t>
            </a:r>
          </a:p>
        </p:txBody>
      </p:sp>
      <p:sp>
        <p:nvSpPr>
          <p:cNvPr id="12291" name="Rectangle 3"/>
          <p:cNvSpPr>
            <a:spLocks noGrp="1" noChangeArrowheads="1"/>
          </p:cNvSpPr>
          <p:nvPr>
            <p:ph idx="1"/>
          </p:nvPr>
        </p:nvSpPr>
        <p:spPr>
          <a:xfrm>
            <a:off x="457200" y="2492375"/>
            <a:ext cx="8229600" cy="3816350"/>
          </a:xfrm>
          <a:solidFill>
            <a:srgbClr val="FFFFCC"/>
          </a:solidFill>
        </p:spPr>
        <p:txBody>
          <a:bodyPr/>
          <a:lstStyle/>
          <a:p>
            <a:pPr marL="571500" indent="-571500" algn="just" eaLnBrk="1" hangingPunct="1">
              <a:buClr>
                <a:schemeClr val="tx1"/>
              </a:buClr>
            </a:pPr>
            <a:r>
              <a:rPr lang="en-US" altLang="en-US" smtClean="0">
                <a:solidFill>
                  <a:srgbClr val="800000"/>
                </a:solidFill>
              </a:rPr>
              <a:t>Compare expected to actual results</a:t>
            </a:r>
          </a:p>
          <a:p>
            <a:pPr marL="571500" indent="-571500" algn="just" eaLnBrk="1" hangingPunct="1">
              <a:buClr>
                <a:schemeClr val="tx1"/>
              </a:buClr>
            </a:pPr>
            <a:r>
              <a:rPr lang="en-US" altLang="en-US" smtClean="0">
                <a:solidFill>
                  <a:srgbClr val="800000"/>
                </a:solidFill>
              </a:rPr>
              <a:t>Investigate deviations from plan</a:t>
            </a:r>
          </a:p>
          <a:p>
            <a:pPr marL="571500" indent="-571500" algn="just" eaLnBrk="1" hangingPunct="1">
              <a:buClr>
                <a:schemeClr val="tx1"/>
              </a:buClr>
            </a:pPr>
            <a:r>
              <a:rPr lang="en-US" altLang="en-US" smtClean="0">
                <a:solidFill>
                  <a:srgbClr val="800000"/>
                </a:solidFill>
              </a:rPr>
              <a:t>Evaluate individual performance</a:t>
            </a:r>
          </a:p>
          <a:p>
            <a:pPr marL="571500" indent="-571500" algn="just" eaLnBrk="1" hangingPunct="1">
              <a:buClr>
                <a:schemeClr val="tx1"/>
              </a:buClr>
            </a:pPr>
            <a:r>
              <a:rPr lang="en-US" altLang="en-US" smtClean="0">
                <a:solidFill>
                  <a:srgbClr val="800000"/>
                </a:solidFill>
              </a:rPr>
              <a:t>Progress toward stated objectives</a:t>
            </a:r>
          </a:p>
          <a:p>
            <a:pPr marL="571500" indent="-571500" algn="just" eaLnBrk="1" hangingPunct="1">
              <a:buClr>
                <a:schemeClr val="tx1"/>
              </a:buClr>
            </a:pPr>
            <a:r>
              <a:rPr lang="en-US" altLang="en-US" smtClean="0"/>
              <a:t>Failure to make satisfactory progress signals a need for corrective action. </a:t>
            </a:r>
          </a:p>
        </p:txBody>
      </p:sp>
      <p:sp>
        <p:nvSpPr>
          <p:cNvPr id="12292" name="Text Box 4"/>
          <p:cNvSpPr txBox="1">
            <a:spLocks noChangeArrowheads="1"/>
          </p:cNvSpPr>
          <p:nvPr/>
        </p:nvSpPr>
        <p:spPr bwMode="auto">
          <a:xfrm>
            <a:off x="457200" y="1268413"/>
            <a:ext cx="79311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Measuring Organizational Performance: based on an long term and annual objectives</a:t>
            </a:r>
          </a:p>
        </p:txBody>
      </p:sp>
    </p:spTree>
    <p:extLst>
      <p:ext uri="{BB962C8B-B14F-4D97-AF65-F5344CB8AC3E}">
        <p14:creationId xmlns:p14="http://schemas.microsoft.com/office/powerpoint/2010/main" val="308534751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115888"/>
            <a:ext cx="7926388" cy="792162"/>
          </a:xfrm>
        </p:spPr>
        <p:txBody>
          <a:bodyPr/>
          <a:lstStyle/>
          <a:p>
            <a:pPr eaLnBrk="1" hangingPunct="1"/>
            <a:r>
              <a:rPr lang="en-US" altLang="en-US" sz="3400" smtClean="0"/>
              <a:t>Strategy Review, Evaluation, &amp; Control</a:t>
            </a:r>
          </a:p>
        </p:txBody>
      </p:sp>
      <p:sp>
        <p:nvSpPr>
          <p:cNvPr id="13315" name="Rectangle 3"/>
          <p:cNvSpPr>
            <a:spLocks noGrp="1" noChangeArrowheads="1"/>
          </p:cNvSpPr>
          <p:nvPr>
            <p:ph idx="1"/>
          </p:nvPr>
        </p:nvSpPr>
        <p:spPr>
          <a:xfrm>
            <a:off x="395288" y="2205038"/>
            <a:ext cx="8229600" cy="2663825"/>
          </a:xfrm>
          <a:solidFill>
            <a:srgbClr val="FFFFCC"/>
          </a:solidFill>
        </p:spPr>
        <p:txBody>
          <a:bodyPr/>
          <a:lstStyle/>
          <a:p>
            <a:pPr marL="571500" indent="-571500" eaLnBrk="1" hangingPunct="1">
              <a:buClr>
                <a:schemeClr val="tx1"/>
              </a:buClr>
            </a:pPr>
            <a:r>
              <a:rPr lang="en-US" altLang="en-US" smtClean="0">
                <a:solidFill>
                  <a:srgbClr val="800000"/>
                </a:solidFill>
              </a:rPr>
              <a:t>Financial Ratios</a:t>
            </a:r>
          </a:p>
          <a:p>
            <a:pPr marL="839788" lvl="1" indent="-495300" eaLnBrk="1" hangingPunct="1">
              <a:buClr>
                <a:schemeClr val="tx1"/>
              </a:buClr>
            </a:pPr>
            <a:r>
              <a:rPr lang="en-US" altLang="en-US" smtClean="0">
                <a:solidFill>
                  <a:srgbClr val="800000"/>
                </a:solidFill>
              </a:rPr>
              <a:t>Compare performance over different periods</a:t>
            </a:r>
          </a:p>
          <a:p>
            <a:pPr marL="839788" lvl="1" indent="-495300" eaLnBrk="1" hangingPunct="1">
              <a:buClr>
                <a:schemeClr val="tx1"/>
              </a:buClr>
            </a:pPr>
            <a:r>
              <a:rPr lang="en-US" altLang="en-US" smtClean="0">
                <a:solidFill>
                  <a:srgbClr val="800000"/>
                </a:solidFill>
              </a:rPr>
              <a:t>Compare performance to competitors</a:t>
            </a:r>
          </a:p>
          <a:p>
            <a:pPr marL="839788" lvl="1" indent="-495300" eaLnBrk="1" hangingPunct="1">
              <a:buClr>
                <a:schemeClr val="tx1"/>
              </a:buClr>
            </a:pPr>
            <a:r>
              <a:rPr lang="en-US" altLang="en-US" smtClean="0">
                <a:solidFill>
                  <a:srgbClr val="800000"/>
                </a:solidFill>
              </a:rPr>
              <a:t>Compare performance to industry averages</a:t>
            </a:r>
          </a:p>
          <a:p>
            <a:pPr marL="839788" lvl="1" indent="-495300" eaLnBrk="1" hangingPunct="1">
              <a:buClr>
                <a:schemeClr val="tx1"/>
              </a:buClr>
            </a:pPr>
            <a:endParaRPr lang="en-US" altLang="en-US" smtClean="0">
              <a:solidFill>
                <a:srgbClr val="800000"/>
              </a:solidFill>
            </a:endParaRPr>
          </a:p>
        </p:txBody>
      </p:sp>
      <p:sp>
        <p:nvSpPr>
          <p:cNvPr id="13316" name="Text Box 4"/>
          <p:cNvSpPr txBox="1">
            <a:spLocks noChangeArrowheads="1"/>
          </p:cNvSpPr>
          <p:nvPr/>
        </p:nvSpPr>
        <p:spPr bwMode="auto">
          <a:xfrm>
            <a:off x="684213" y="1309688"/>
            <a:ext cx="7162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Quantitative Criteria for Strategy Evaluation</a:t>
            </a:r>
          </a:p>
        </p:txBody>
      </p:sp>
    </p:spTree>
    <p:extLst>
      <p:ext uri="{BB962C8B-B14F-4D97-AF65-F5344CB8AC3E}">
        <p14:creationId xmlns:p14="http://schemas.microsoft.com/office/powerpoint/2010/main" val="106701064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188913"/>
            <a:ext cx="7854950" cy="936625"/>
          </a:xfrm>
        </p:spPr>
        <p:txBody>
          <a:bodyPr/>
          <a:lstStyle/>
          <a:p>
            <a:pPr eaLnBrk="1" hangingPunct="1"/>
            <a:r>
              <a:rPr lang="en-US" altLang="en-US" sz="3200" smtClean="0"/>
              <a:t>Strategy Review, Evaluation, &amp; Control</a:t>
            </a:r>
          </a:p>
        </p:txBody>
      </p:sp>
      <p:sp>
        <p:nvSpPr>
          <p:cNvPr id="14339" name="Rectangle 3"/>
          <p:cNvSpPr>
            <a:spLocks noGrp="1" noChangeArrowheads="1"/>
          </p:cNvSpPr>
          <p:nvPr>
            <p:ph idx="1"/>
          </p:nvPr>
        </p:nvSpPr>
        <p:spPr>
          <a:xfrm>
            <a:off x="457200" y="1557338"/>
            <a:ext cx="8229600" cy="2663825"/>
          </a:xfrm>
          <a:solidFill>
            <a:srgbClr val="FFFFCC"/>
          </a:solidFill>
        </p:spPr>
        <p:txBody>
          <a:bodyPr/>
          <a:lstStyle/>
          <a:p>
            <a:pPr marL="571500" indent="-571500" eaLnBrk="1" hangingPunct="1">
              <a:buClr>
                <a:schemeClr val="tx1"/>
              </a:buClr>
            </a:pPr>
            <a:r>
              <a:rPr lang="en-US" altLang="en-US" sz="2800" smtClean="0">
                <a:solidFill>
                  <a:srgbClr val="800000"/>
                </a:solidFill>
              </a:rPr>
              <a:t>Return on investment (ROI)</a:t>
            </a:r>
          </a:p>
          <a:p>
            <a:pPr marL="571500" indent="-571500" eaLnBrk="1" hangingPunct="1">
              <a:buClr>
                <a:schemeClr val="tx1"/>
              </a:buClr>
            </a:pPr>
            <a:r>
              <a:rPr lang="en-US" altLang="en-US" sz="2800" smtClean="0">
                <a:solidFill>
                  <a:srgbClr val="800000"/>
                </a:solidFill>
              </a:rPr>
              <a:t>Return on equity (ROE)</a:t>
            </a:r>
          </a:p>
          <a:p>
            <a:pPr marL="571500" indent="-571500" eaLnBrk="1" hangingPunct="1">
              <a:buClr>
                <a:schemeClr val="tx1"/>
              </a:buClr>
            </a:pPr>
            <a:r>
              <a:rPr lang="en-US" altLang="en-US" sz="2800" smtClean="0">
                <a:solidFill>
                  <a:srgbClr val="800000"/>
                </a:solidFill>
              </a:rPr>
              <a:t>Profit margin</a:t>
            </a:r>
          </a:p>
          <a:p>
            <a:pPr marL="571500" indent="-571500" eaLnBrk="1" hangingPunct="1">
              <a:buClr>
                <a:schemeClr val="tx1"/>
              </a:buClr>
            </a:pPr>
            <a:r>
              <a:rPr lang="en-US" altLang="en-US" sz="2800" smtClean="0">
                <a:solidFill>
                  <a:srgbClr val="800000"/>
                </a:solidFill>
              </a:rPr>
              <a:t>Market Share</a:t>
            </a:r>
            <a:endParaRPr lang="en-US" altLang="en-US" smtClean="0">
              <a:solidFill>
                <a:srgbClr val="800000"/>
              </a:solidFill>
            </a:endParaRPr>
          </a:p>
        </p:txBody>
      </p:sp>
      <p:sp>
        <p:nvSpPr>
          <p:cNvPr id="14340" name="Text Box 4"/>
          <p:cNvSpPr txBox="1">
            <a:spLocks noChangeArrowheads="1"/>
          </p:cNvSpPr>
          <p:nvPr/>
        </p:nvSpPr>
        <p:spPr bwMode="auto">
          <a:xfrm>
            <a:off x="457200" y="981075"/>
            <a:ext cx="7162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Key Financial Ratios</a:t>
            </a:r>
          </a:p>
        </p:txBody>
      </p:sp>
      <p:sp>
        <p:nvSpPr>
          <p:cNvPr id="14341" name="Rectangle 5"/>
          <p:cNvSpPr>
            <a:spLocks noChangeArrowheads="1"/>
          </p:cNvSpPr>
          <p:nvPr/>
        </p:nvSpPr>
        <p:spPr bwMode="auto">
          <a:xfrm>
            <a:off x="457200" y="3789363"/>
            <a:ext cx="8229600" cy="266382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71500" indent="-571500" eaLnBrk="1" hangingPunct="1">
              <a:spcBef>
                <a:spcPct val="20000"/>
              </a:spcBef>
              <a:buClr>
                <a:schemeClr val="tx1"/>
              </a:buClr>
              <a:buFontTx/>
              <a:buChar char="•"/>
            </a:pPr>
            <a:r>
              <a:rPr lang="en-US" altLang="en-US" sz="2800">
                <a:solidFill>
                  <a:srgbClr val="800000"/>
                </a:solidFill>
              </a:rPr>
              <a:t>Debt to equity</a:t>
            </a:r>
          </a:p>
          <a:p>
            <a:pPr marL="571500" indent="-571500" eaLnBrk="1" hangingPunct="1">
              <a:spcBef>
                <a:spcPct val="20000"/>
              </a:spcBef>
              <a:buClr>
                <a:schemeClr val="tx1"/>
              </a:buClr>
              <a:buFontTx/>
              <a:buChar char="•"/>
            </a:pPr>
            <a:r>
              <a:rPr lang="en-US" altLang="en-US" sz="2800">
                <a:solidFill>
                  <a:srgbClr val="800000"/>
                </a:solidFill>
              </a:rPr>
              <a:t>Earnings per share (EPS)</a:t>
            </a:r>
          </a:p>
          <a:p>
            <a:pPr marL="571500" indent="-571500" eaLnBrk="1" hangingPunct="1">
              <a:spcBef>
                <a:spcPct val="20000"/>
              </a:spcBef>
              <a:buClr>
                <a:schemeClr val="tx1"/>
              </a:buClr>
              <a:buFontTx/>
              <a:buChar char="•"/>
            </a:pPr>
            <a:r>
              <a:rPr lang="en-US" altLang="en-US" sz="2800">
                <a:solidFill>
                  <a:srgbClr val="800000"/>
                </a:solidFill>
              </a:rPr>
              <a:t>Sales growth</a:t>
            </a:r>
          </a:p>
          <a:p>
            <a:pPr marL="571500" indent="-571500" eaLnBrk="1" hangingPunct="1">
              <a:spcBef>
                <a:spcPct val="20000"/>
              </a:spcBef>
              <a:buClr>
                <a:schemeClr val="tx1"/>
              </a:buClr>
              <a:buFontTx/>
              <a:buChar char="•"/>
            </a:pPr>
            <a:r>
              <a:rPr lang="en-US" altLang="en-US" sz="2800">
                <a:solidFill>
                  <a:srgbClr val="800000"/>
                </a:solidFill>
              </a:rPr>
              <a:t>Asset growth</a:t>
            </a:r>
            <a:endParaRPr lang="en-US" altLang="en-US" sz="3200">
              <a:solidFill>
                <a:srgbClr val="800000"/>
              </a:solidFill>
            </a:endParaRPr>
          </a:p>
        </p:txBody>
      </p:sp>
    </p:spTree>
    <p:extLst>
      <p:ext uri="{BB962C8B-B14F-4D97-AF65-F5344CB8AC3E}">
        <p14:creationId xmlns:p14="http://schemas.microsoft.com/office/powerpoint/2010/main" val="188139556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84175"/>
            <a:ext cx="7926388" cy="668338"/>
          </a:xfrm>
        </p:spPr>
        <p:txBody>
          <a:bodyPr/>
          <a:lstStyle/>
          <a:p>
            <a:pPr eaLnBrk="1" hangingPunct="1"/>
            <a:r>
              <a:rPr lang="en-US" altLang="en-US" sz="3200" smtClean="0"/>
              <a:t>Strategy Review, Evaluation, &amp; Control</a:t>
            </a:r>
          </a:p>
        </p:txBody>
      </p:sp>
      <p:sp>
        <p:nvSpPr>
          <p:cNvPr id="15363" name="Rectangle 3"/>
          <p:cNvSpPr>
            <a:spLocks noGrp="1" noChangeArrowheads="1"/>
          </p:cNvSpPr>
          <p:nvPr>
            <p:ph idx="1"/>
          </p:nvPr>
        </p:nvSpPr>
        <p:spPr bwMode="white">
          <a:xfrm>
            <a:off x="457200" y="1844675"/>
            <a:ext cx="8229600" cy="4464050"/>
          </a:xfrm>
          <a:solidFill>
            <a:srgbClr val="FFFFCC"/>
          </a:solidFill>
        </p:spPr>
        <p:txBody>
          <a:bodyPr/>
          <a:lstStyle/>
          <a:p>
            <a:pPr marL="571500" indent="-571500" algn="just" eaLnBrk="1" hangingPunct="1">
              <a:lnSpc>
                <a:spcPct val="80000"/>
              </a:lnSpc>
              <a:buClr>
                <a:schemeClr val="tx1"/>
              </a:buClr>
            </a:pPr>
            <a:r>
              <a:rPr lang="en-US" altLang="en-US" sz="2800" smtClean="0"/>
              <a:t>Taking corrective action, requires making changes to reposition a firm competitively for the future.</a:t>
            </a:r>
            <a:r>
              <a:rPr lang="en-GB" altLang="en-US" sz="2800" smtClean="0"/>
              <a:t> </a:t>
            </a:r>
          </a:p>
          <a:p>
            <a:pPr marL="571500" indent="-571500" algn="just" eaLnBrk="1" hangingPunct="1">
              <a:lnSpc>
                <a:spcPct val="80000"/>
              </a:lnSpc>
              <a:buClr>
                <a:schemeClr val="tx1"/>
              </a:buClr>
            </a:pPr>
            <a:r>
              <a:rPr lang="en-US" altLang="en-US" sz="2800" smtClean="0"/>
              <a:t>Examples of changes that may be needed are altering an organization’s structure, replacing one or more key individuals, selling a division, or revising a business mission.</a:t>
            </a:r>
            <a:r>
              <a:rPr lang="en-GB" altLang="en-US" sz="2800" smtClean="0"/>
              <a:t> </a:t>
            </a:r>
          </a:p>
          <a:p>
            <a:pPr marL="571500" indent="-571500" algn="just" eaLnBrk="1" hangingPunct="1">
              <a:lnSpc>
                <a:spcPct val="80000"/>
              </a:lnSpc>
              <a:buClr>
                <a:schemeClr val="tx1"/>
              </a:buClr>
            </a:pPr>
            <a:r>
              <a:rPr lang="en-US" altLang="en-US" sz="2800" smtClean="0"/>
              <a:t>Taking corrective action raises employees’ and managers’ anxieties.  Research suggests that participation in strategy-evaluation activities is one of the best ways to overcome individuals’ resistance to change.</a:t>
            </a:r>
            <a:r>
              <a:rPr lang="en-GB" altLang="en-US" sz="2800" smtClean="0"/>
              <a:t> </a:t>
            </a:r>
            <a:endParaRPr lang="en-US" altLang="en-US" sz="2800" smtClean="0"/>
          </a:p>
        </p:txBody>
      </p:sp>
      <p:sp>
        <p:nvSpPr>
          <p:cNvPr id="15364" name="Text Box 4"/>
          <p:cNvSpPr txBox="1">
            <a:spLocks noChangeArrowheads="1"/>
          </p:cNvSpPr>
          <p:nvPr/>
        </p:nvSpPr>
        <p:spPr bwMode="auto">
          <a:xfrm>
            <a:off x="457200" y="1125538"/>
            <a:ext cx="7162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cs typeface="Arial" charset="0"/>
              </a:rPr>
              <a:t>Taking Corrective action:</a:t>
            </a:r>
          </a:p>
        </p:txBody>
      </p:sp>
    </p:spTree>
    <p:extLst>
      <p:ext uri="{BB962C8B-B14F-4D97-AF65-F5344CB8AC3E}">
        <p14:creationId xmlns:p14="http://schemas.microsoft.com/office/powerpoint/2010/main" val="3784861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1308</TotalTime>
  <Words>6952</Words>
  <Application>Microsoft Office PowerPoint</Application>
  <PresentationFormat>On-screen Show (4:3)</PresentationFormat>
  <Paragraphs>675</Paragraphs>
  <Slides>102</Slides>
  <Notes>7</Notes>
  <HiddenSlides>0</HiddenSlides>
  <MMClips>0</MMClips>
  <ScaleCrop>false</ScaleCrop>
  <HeadingPairs>
    <vt:vector size="4" baseType="variant">
      <vt:variant>
        <vt:lpstr>Theme</vt:lpstr>
      </vt:variant>
      <vt:variant>
        <vt:i4>1</vt:i4>
      </vt:variant>
      <vt:variant>
        <vt:lpstr>Slide Titles</vt:lpstr>
      </vt:variant>
      <vt:variant>
        <vt:i4>102</vt:i4>
      </vt:variant>
    </vt:vector>
  </HeadingPairs>
  <TitlesOfParts>
    <vt:vector size="103" baseType="lpstr">
      <vt:lpstr>Office Theme</vt:lpstr>
      <vt:lpstr>      STRATEGIC CONSTRUCTION PROJECT  MANAGEMENT  “Without strategy the Organization     is like a ship without a rudder “                       Joel Rossand Michael  kami.   </vt:lpstr>
      <vt:lpstr>PowerPoint Presentation</vt:lpstr>
      <vt:lpstr>  INTRODUCTION : CONSTRUCTION PROJECT  </vt:lpstr>
      <vt:lpstr>PowerPoint Presentation</vt:lpstr>
      <vt:lpstr>PowerPoint Presentation</vt:lpstr>
      <vt:lpstr> Major Projects characteristics </vt:lpstr>
      <vt:lpstr>Construction projects have one or more of the following characteristics associated with them: </vt:lpstr>
      <vt:lpstr>What is Strategy? </vt:lpstr>
      <vt:lpstr>STRATEGIC MANAGEMENT</vt:lpstr>
      <vt:lpstr>Cont.</vt:lpstr>
      <vt:lpstr>Cont.</vt:lpstr>
      <vt:lpstr>PowerPoint Presentation</vt:lpstr>
      <vt:lpstr>Construction Project Planning Processes</vt:lpstr>
      <vt:lpstr>PowerPoint Presentation</vt:lpstr>
      <vt:lpstr>A.  PROJECT PLANNING AT THE INITIATION PHASE</vt:lpstr>
      <vt:lpstr>i Problem or opportunity, project brief, project charter</vt:lpstr>
      <vt:lpstr>PowerPoint Presentation</vt:lpstr>
      <vt:lpstr>ii. Feasibility study </vt:lpstr>
      <vt:lpstr>PowerPoint Presentation</vt:lpstr>
      <vt:lpstr>PowerPoint Presentation</vt:lpstr>
      <vt:lpstr>PowerPoint Presentation</vt:lpstr>
      <vt:lpstr>iii. Project proposal and Execution strategy </vt:lpstr>
      <vt:lpstr>PROJECT PLANNING AT THE DESIGN PHASE</vt:lpstr>
      <vt:lpstr>    Approval to go ahead with design and development  </vt:lpstr>
      <vt:lpstr>ii. Design product, develop detailed program</vt:lpstr>
      <vt:lpstr>iii. Baseline plan, design drawings and specifications </vt:lpstr>
      <vt:lpstr>PowerPoint Presentation</vt:lpstr>
      <vt:lpstr>C.PROJECT PLANNING AT THE EXECUTING/IMPLEMENTATION PHASE</vt:lpstr>
      <vt:lpstr> i.  Approval to implement project </vt:lpstr>
      <vt:lpstr> Solicit tender and award contracts, administer contracts, make the product/solve problem </vt:lpstr>
      <vt:lpstr>Project Control </vt:lpstr>
      <vt:lpstr>PowerPoint Presentation</vt:lpstr>
      <vt:lpstr>iii, Completed project output</vt:lpstr>
      <vt:lpstr>PowerPoint Presentation</vt:lpstr>
      <vt:lpstr>PowerPoint Presentation</vt:lpstr>
      <vt:lpstr>D. Project Planning at the Commission Phase</vt:lpstr>
      <vt:lpstr>PowerPoint Presentation</vt:lpstr>
      <vt:lpstr>PowerPoint Presentation</vt:lpstr>
      <vt:lpstr>Commissioning</vt:lpstr>
      <vt:lpstr>Acceptances</vt:lpstr>
      <vt:lpstr> Changes and delays </vt:lpstr>
      <vt:lpstr>PowerPoint Presentation</vt:lpstr>
      <vt:lpstr>2.1 INTRODUCTION </vt:lpstr>
      <vt:lpstr>2.2 WHAT IS STRATEGIC PLANNING?  </vt:lpstr>
      <vt:lpstr>2.2, WHAT IS STRATEGIC PLANNING  </vt:lpstr>
      <vt:lpstr>2.3, IMPORTANCE OF STRATEGIC PLAN </vt:lpstr>
      <vt:lpstr>    2.4.  FORMULATION OF STRATEGIC PLAN</vt:lpstr>
      <vt:lpstr>8 steps to developing a strategic plan</vt:lpstr>
      <vt:lpstr>STEP 1: PREPARING TO PLAN</vt:lpstr>
      <vt:lpstr>PowerPoint Presentation</vt:lpstr>
      <vt:lpstr>PowerPoint Presentation</vt:lpstr>
      <vt:lpstr>STEP 2: IDENTIFICATION OF A PROJECT’S VISION AND MISSION: PROJECT GOALS</vt:lpstr>
      <vt:lpstr>PowerPoint Presentation</vt:lpstr>
      <vt:lpstr>STEP 3: INTERNAL AND EXTERNAL ENVIRONMENT ANALYSIS</vt:lpstr>
      <vt:lpstr>PowerPoint Presentation</vt:lpstr>
      <vt:lpstr>SWOT  (Strengths, Weaknesses, Opportunities, and Threats)</vt:lpstr>
      <vt:lpstr>QUIZ(10%)</vt:lpstr>
      <vt:lpstr>Assessment Model :S W O T</vt:lpstr>
      <vt:lpstr>Strength’s</vt:lpstr>
      <vt:lpstr>Weaknesses</vt:lpstr>
      <vt:lpstr>Opportunities</vt:lpstr>
      <vt:lpstr>Threats</vt:lpstr>
      <vt:lpstr>PowerPoint Presentation</vt:lpstr>
      <vt:lpstr>SWOT results</vt:lpstr>
      <vt:lpstr>PowerPoint Presentation</vt:lpstr>
      <vt:lpstr>STEP 4: IDENTIFYING STRATEGIC ISSUES</vt:lpstr>
      <vt:lpstr> What are strategic issues? </vt:lpstr>
      <vt:lpstr>PowerPoint Presentation</vt:lpstr>
      <vt:lpstr>STEP 5: DEFINING STRATEGIC AIMS &amp; DEVELOP STRATEGIES</vt:lpstr>
      <vt:lpstr>STEP 6: IDENTIFYING RESOURCE NEEDS </vt:lpstr>
      <vt:lpstr>   STEP 7: INTERNAL CAPACITY BUILDING PLAN</vt:lpstr>
      <vt:lpstr>STEP 8: COSTING THE STRATEGIC PLAN</vt:lpstr>
      <vt:lpstr>PowerPoint Presentation</vt:lpstr>
      <vt:lpstr> Introduction </vt:lpstr>
      <vt:lpstr>PowerPoint Presentation</vt:lpstr>
      <vt:lpstr> Strategy formulation &amp; implementation contrasted : </vt:lpstr>
      <vt:lpstr>Basic Purpose of Management</vt:lpstr>
      <vt:lpstr>PLANS, PROGRAMMES, AND PROJECTS </vt:lpstr>
      <vt:lpstr> Strategic Implementation Process </vt:lpstr>
      <vt:lpstr> RESOURCE ALLOCATION </vt:lpstr>
      <vt:lpstr> DESIGNING ORGANIZATION STRUCTURE  </vt:lpstr>
      <vt:lpstr>IMPLEMENTING STRATEGIC CHANGE</vt:lpstr>
      <vt:lpstr>PowerPoint Presentation</vt:lpstr>
      <vt:lpstr> Stages in the strategic Change Process </vt:lpstr>
      <vt:lpstr>PowerPoint Presentation</vt:lpstr>
      <vt:lpstr>Chapter 4  Evaluation of the Strategy</vt:lpstr>
      <vt:lpstr>PowerPoint Presentation</vt:lpstr>
      <vt:lpstr>PowerPoint Presentation</vt:lpstr>
      <vt:lpstr>PowerPoint Presentation</vt:lpstr>
      <vt:lpstr>Strategy Review, Evaluation, &amp; Control</vt:lpstr>
      <vt:lpstr>Strategy Review, Evaluation, &amp; Control</vt:lpstr>
      <vt:lpstr>Strategy Review, Evaluation, &amp; Control</vt:lpstr>
      <vt:lpstr>Strategy Review, Evaluation, &amp; Control</vt:lpstr>
      <vt:lpstr>Strategy Review, Evaluation, &amp; Control</vt:lpstr>
      <vt:lpstr>PowerPoint Presentation</vt:lpstr>
      <vt:lpstr>Strategy Review, Evaluation, &amp; Control</vt:lpstr>
      <vt:lpstr>Strategy Review, Evaluation, &amp; Control</vt:lpstr>
      <vt:lpstr>Strategy Review, Evaluation, &amp; Control</vt:lpstr>
      <vt:lpstr>Strategy Review, Evaluation, &amp; Control</vt:lpstr>
      <vt:lpstr>Strategy Review, Evaluation, &amp; Control</vt:lpstr>
      <vt:lpstr>Strategy Review, Evaluation, &amp; Control</vt:lpstr>
      <vt:lpstr>Strategy Review, Evaluation, &amp; Control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CONSTRUCTION PROJECT MANAGEMENT INTRODUCTION CONSTRUCTION PROJECT</dc:title>
  <dc:creator>teady</dc:creator>
  <cp:lastModifiedBy>Mercy</cp:lastModifiedBy>
  <cp:revision>327</cp:revision>
  <dcterms:created xsi:type="dcterms:W3CDTF">2018-03-14T11:49:03Z</dcterms:created>
  <dcterms:modified xsi:type="dcterms:W3CDTF">2020-04-26T01:28:07Z</dcterms:modified>
</cp:coreProperties>
</file>