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A0387-DE82-46B1-A383-FD8D032E7E9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A3B57-9339-437E-B950-3063E6DA9C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845088F3-304F-438E-9845-D3550606D1C6}" type="slidenum">
              <a:rPr lang="en-US" altLang="en-US" sz="1300" smtClean="0">
                <a:latin typeface="Helvetica" pitchFamily="-84" charset="0"/>
              </a:rPr>
              <a:pPr defTabSz="913674"/>
              <a:t>9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CE232A4F-8B00-44CF-87EA-061D6FD5C41C}" type="slidenum">
              <a:rPr lang="en-US" altLang="en-US" sz="1300" smtClean="0">
                <a:latin typeface="Helvetica" pitchFamily="-84" charset="0"/>
              </a:rPr>
              <a:pPr defTabSz="913674"/>
              <a:t>23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65FE9606-8EA8-4C3D-AD01-16BB2E63C685}" type="slidenum">
              <a:rPr lang="en-US" altLang="en-US" sz="1300" smtClean="0">
                <a:latin typeface="Helvetica" pitchFamily="-84" charset="0"/>
              </a:rPr>
              <a:pPr defTabSz="913674"/>
              <a:t>24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F903408B-173C-42E4-A1A1-396A2C76CF34}" type="slidenum">
              <a:rPr lang="en-US" altLang="en-US" sz="1300" smtClean="0">
                <a:latin typeface="Helvetica" pitchFamily="-84" charset="0"/>
              </a:rPr>
              <a:pPr defTabSz="913674"/>
              <a:t>25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99E16BCD-F8E6-4089-BDDF-638CBD4253A6}" type="slidenum">
              <a:rPr lang="en-US" altLang="en-US" sz="1300" smtClean="0">
                <a:latin typeface="Helvetica" pitchFamily="-84" charset="0"/>
              </a:rPr>
              <a:pPr defTabSz="913674"/>
              <a:t>26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99E16BCD-F8E6-4089-BDDF-638CBD4253A6}" type="slidenum">
              <a:rPr lang="en-US" altLang="en-US" sz="1300" smtClean="0">
                <a:latin typeface="Helvetica" pitchFamily="-84" charset="0"/>
              </a:rPr>
              <a:pPr defTabSz="913674"/>
              <a:t>27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4536C62A-1AE5-4A72-8FBD-C3D16D83EF63}" type="slidenum">
              <a:rPr lang="en-US" altLang="en-US" sz="1300" smtClean="0">
                <a:latin typeface="Helvetica" pitchFamily="-84" charset="0"/>
              </a:rPr>
              <a:pPr defTabSz="913674"/>
              <a:t>10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3E5CAC12-0B16-4882-8C03-C09AA7CBC5A2}" type="slidenum">
              <a:rPr lang="en-US" altLang="en-US" sz="1300" smtClean="0">
                <a:latin typeface="Helvetica" pitchFamily="-84" charset="0"/>
              </a:rPr>
              <a:pPr defTabSz="913674"/>
              <a:t>11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F0479E21-48F9-4123-A2FE-FD42BA0D24F0}" type="slidenum">
              <a:rPr lang="en-US" altLang="en-US" sz="1300" smtClean="0">
                <a:latin typeface="Helvetica" pitchFamily="-84" charset="0"/>
              </a:rPr>
              <a:pPr defTabSz="913674"/>
              <a:t>12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DCB5DCD3-2FF4-4498-8E75-237E78ADFEE5}" type="slidenum">
              <a:rPr lang="en-US" altLang="en-US" sz="1300" smtClean="0">
                <a:latin typeface="Helvetica" pitchFamily="-84" charset="0"/>
              </a:rPr>
              <a:pPr defTabSz="913674"/>
              <a:t>13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E414BB40-895C-4B2B-97B5-F66E2C971B4E}" type="slidenum">
              <a:rPr lang="en-US" altLang="en-US" sz="1300" smtClean="0">
                <a:latin typeface="Helvetica" pitchFamily="-84" charset="0"/>
              </a:rPr>
              <a:pPr defTabSz="913674"/>
              <a:t>14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E305EEE3-7C79-48DD-A605-D6D59B2F62E8}" type="slidenum">
              <a:rPr lang="en-US" altLang="en-US" sz="1300" smtClean="0">
                <a:latin typeface="Helvetica" pitchFamily="-84" charset="0"/>
              </a:rPr>
              <a:pPr defTabSz="913674"/>
              <a:t>15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A763D41D-C376-41A5-802A-923CB5E606A0}" type="slidenum">
              <a:rPr lang="en-US" altLang="en-US" sz="1300" smtClean="0">
                <a:latin typeface="Helvetica" pitchFamily="-84" charset="0"/>
              </a:rPr>
              <a:pPr defTabSz="913674"/>
              <a:t>21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674"/>
            <a:fld id="{1BE15929-D2D1-4C6F-BAE7-488921294B12}" type="slidenum">
              <a:rPr lang="en-US" altLang="en-US" sz="1300" smtClean="0">
                <a:latin typeface="Helvetica" pitchFamily="-84" charset="0"/>
              </a:rPr>
              <a:pPr defTabSz="913674"/>
              <a:t>22</a:t>
            </a:fld>
            <a:endParaRPr lang="en-US" altLang="en-US" sz="1300" dirty="0">
              <a:latin typeface="Helvetica" pitchFamily="-8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BDC-981C-4CAE-8882-846989F9035D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405E-46AC-478E-BF7F-66A80355AAC8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EEA-1AC5-4437-BE4F-C46E21484694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D806-D8B9-4684-8E6B-3442A45ED3F6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D7B-A2C1-48FB-80FA-CAD044198CE7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CCBA-8C95-45C1-A339-CB6B2D3C4777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FC46-5EB3-4CEE-8ECB-BFEE6F922501}" type="datetime1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FF9F-F69A-42D3-869A-F4323EFF6A9E}" type="datetime1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E613-5E8A-49D2-8A55-B7B2D5052CC0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E307-3908-4E21-B55C-2FBE584B1B63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6632-661C-4404-A2D8-A67F6E4D38B2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B3DE-DF30-4522-8614-7E95003F476E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Ambo University || Woliso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6F1F-CB82-4297-B2E5-884744F31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b="1" dirty="0">
                <a:latin typeface="Arial Black" pitchFamily="34" charset="0"/>
              </a:rPr>
              <a:t>Chapter 6</a:t>
            </a:r>
          </a:p>
          <a:p>
            <a:pPr algn="ctr">
              <a:buNone/>
            </a:pPr>
            <a:r>
              <a:rPr lang="en-US" b="1" dirty="0">
                <a:latin typeface="Arial Black" pitchFamily="34" charset="0"/>
              </a:rPr>
              <a:t>Protection and security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252543-07B7-43C8-8985-10C2EEB0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887D4-4DE2-4C74-ACBC-8C21069F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150813"/>
            <a:ext cx="7747000" cy="5191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Access Matrix of Figure A with Domains as Objects</a:t>
            </a:r>
          </a:p>
        </p:txBody>
      </p:sp>
      <p:pic>
        <p:nvPicPr>
          <p:cNvPr id="16387" name="Picture 6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138" y="1404938"/>
            <a:ext cx="6761162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96A3C4-6C80-4DC6-B252-B4F2F85A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A8101-AE25-44DC-8B63-9850C51E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182563"/>
            <a:ext cx="77533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Access Matrix with </a:t>
            </a:r>
            <a:r>
              <a:rPr lang="en-US" altLang="en-US" b="1" i="1" dirty="0">
                <a:solidFill>
                  <a:srgbClr val="FF0000"/>
                </a:solidFill>
              </a:rPr>
              <a:t>Copy</a:t>
            </a:r>
            <a:r>
              <a:rPr lang="en-US" altLang="en-US" b="1" dirty="0">
                <a:solidFill>
                  <a:srgbClr val="FF0000"/>
                </a:solidFill>
              </a:rPr>
              <a:t> Rights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8725" y="1214438"/>
            <a:ext cx="4256088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3B3C52-7A52-450A-99D3-D4A873BD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06809-595C-4F13-B242-AA0BD3EC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155575"/>
            <a:ext cx="77819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Access Matrix With </a:t>
            </a:r>
            <a:r>
              <a:rPr lang="en-US" altLang="en-US" b="1" i="1" dirty="0">
                <a:solidFill>
                  <a:srgbClr val="FF0000"/>
                </a:solidFill>
              </a:rPr>
              <a:t>Owner</a:t>
            </a:r>
            <a:r>
              <a:rPr lang="en-US" altLang="en-US" b="1" dirty="0">
                <a:solidFill>
                  <a:srgbClr val="FF0000"/>
                </a:solidFill>
              </a:rPr>
              <a:t> Rights</a:t>
            </a:r>
          </a:p>
        </p:txBody>
      </p:sp>
      <p:pic>
        <p:nvPicPr>
          <p:cNvPr id="18435" name="Picture 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450" y="1219200"/>
            <a:ext cx="35655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B16C0A-353B-4CF7-AABF-80EBA9DF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41338C-F514-414E-8DAF-11F76C2D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182563"/>
            <a:ext cx="7840663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Modified Access Matrix of Figure B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0" y="1392238"/>
            <a:ext cx="695325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109C2F-53D0-4A2D-A5DA-492CBCB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48B0B1-BD79-4C3F-BB39-AA8270EB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938" y="141288"/>
            <a:ext cx="7772400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Implementation of Access Matrix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092200"/>
            <a:ext cx="7486650" cy="4622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2736850" algn="l"/>
              </a:tabLst>
            </a:pPr>
            <a:r>
              <a:rPr lang="en-US" altLang="en-US" sz="2400" dirty="0">
                <a:solidFill>
                  <a:srgbClr val="0000CC"/>
                </a:solidFill>
                <a:latin typeface="Comic Sans MS" pitchFamily="66" charset="0"/>
              </a:rPr>
              <a:t>Generally, a sparse matrix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2736850" algn="l"/>
              </a:tabLst>
            </a:pPr>
            <a:r>
              <a:rPr lang="en-US" altLang="en-US" sz="2400" dirty="0">
                <a:solidFill>
                  <a:srgbClr val="0000CC"/>
                </a:solidFill>
                <a:latin typeface="Comic Sans MS" pitchFamily="66" charset="0"/>
              </a:rPr>
              <a:t>Option 1 – Global table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sz="2400" dirty="0">
                <a:solidFill>
                  <a:srgbClr val="0000CC"/>
                </a:solidFill>
                <a:latin typeface="Comic Sans MS" pitchFamily="66" charset="0"/>
              </a:rPr>
              <a:t>Store ordered triples </a:t>
            </a:r>
            <a:r>
              <a:rPr lang="en-US" altLang="en-US" sz="2400" b="1" dirty="0">
                <a:solidFill>
                  <a:srgbClr val="0000CC"/>
                </a:solidFill>
                <a:latin typeface="Comic Sans MS" pitchFamily="66" charset="0"/>
                <a:cs typeface="Courier New" pitchFamily="49" charset="0"/>
              </a:rPr>
              <a:t>&lt;domain, object, rights-set&gt; </a:t>
            </a:r>
            <a:r>
              <a:rPr lang="en-US" altLang="en-US" sz="2400" dirty="0">
                <a:solidFill>
                  <a:srgbClr val="0000CC"/>
                </a:solidFill>
                <a:latin typeface="Comic Sans MS" pitchFamily="66" charset="0"/>
              </a:rPr>
              <a:t>in table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sz="2400" dirty="0">
                <a:solidFill>
                  <a:srgbClr val="0000CC"/>
                </a:solidFill>
                <a:latin typeface="Comic Sans MS" pitchFamily="66" charset="0"/>
              </a:rPr>
              <a:t>A requested operation M on object </a:t>
            </a:r>
            <a:r>
              <a:rPr lang="en-US" altLang="en-US" sz="2400" i="1" dirty="0" err="1">
                <a:solidFill>
                  <a:srgbClr val="0000CC"/>
                </a:solidFill>
                <a:latin typeface="Comic Sans MS" pitchFamily="66" charset="0"/>
              </a:rPr>
              <a:t>O</a:t>
            </a:r>
            <a:r>
              <a:rPr lang="en-US" altLang="en-US" sz="2400" i="1" baseline="-25000" dirty="0" err="1">
                <a:solidFill>
                  <a:srgbClr val="0000CC"/>
                </a:solidFill>
                <a:latin typeface="Comic Sans MS" pitchFamily="66" charset="0"/>
              </a:rPr>
              <a:t>j</a:t>
            </a:r>
            <a:r>
              <a:rPr lang="en-US" altLang="en-US" sz="2400" dirty="0">
                <a:solidFill>
                  <a:srgbClr val="0000CC"/>
                </a:solidFill>
                <a:latin typeface="Comic Sans MS" pitchFamily="66" charset="0"/>
              </a:rPr>
              <a:t> within domain </a:t>
            </a:r>
            <a:r>
              <a:rPr lang="en-US" altLang="en-US" sz="2400" i="1" dirty="0">
                <a:solidFill>
                  <a:srgbClr val="0000CC"/>
                </a:solidFill>
                <a:latin typeface="Comic Sans MS" pitchFamily="66" charset="0"/>
              </a:rPr>
              <a:t>D</a:t>
            </a:r>
            <a:r>
              <a:rPr lang="en-US" altLang="en-US" sz="2400" i="1" baseline="-25000" dirty="0">
                <a:solidFill>
                  <a:srgbClr val="0000CC"/>
                </a:solidFill>
                <a:latin typeface="Comic Sans MS" pitchFamily="66" charset="0"/>
              </a:rPr>
              <a:t>i</a:t>
            </a:r>
            <a:r>
              <a:rPr lang="en-US" altLang="en-US" sz="2400" dirty="0">
                <a:solidFill>
                  <a:srgbClr val="0000CC"/>
                </a:solidFill>
                <a:latin typeface="Comic Sans MS" pitchFamily="66" charset="0"/>
              </a:rPr>
              <a:t> -&gt; search table for </a:t>
            </a:r>
            <a:r>
              <a:rPr lang="en-US" altLang="en-US" sz="2400" i="1" dirty="0">
                <a:solidFill>
                  <a:srgbClr val="0000CC"/>
                </a:solidFill>
                <a:latin typeface="Comic Sans MS" pitchFamily="66" charset="0"/>
              </a:rPr>
              <a:t>&lt; D</a:t>
            </a:r>
            <a:r>
              <a:rPr lang="en-US" altLang="en-US" sz="2400" i="1" baseline="-25000" dirty="0">
                <a:solidFill>
                  <a:srgbClr val="0000CC"/>
                </a:solidFill>
                <a:latin typeface="Comic Sans MS" pitchFamily="66" charset="0"/>
              </a:rPr>
              <a:t>i</a:t>
            </a:r>
            <a:r>
              <a:rPr lang="en-US" altLang="en-US" sz="2400" i="1" dirty="0">
                <a:solidFill>
                  <a:srgbClr val="0000CC"/>
                </a:solidFill>
                <a:latin typeface="Comic Sans MS" pitchFamily="66" charset="0"/>
              </a:rPr>
              <a:t>, </a:t>
            </a:r>
            <a:r>
              <a:rPr lang="en-US" altLang="en-US" sz="2400" i="1" dirty="0" err="1">
                <a:solidFill>
                  <a:srgbClr val="0000CC"/>
                </a:solidFill>
                <a:latin typeface="Comic Sans MS" pitchFamily="66" charset="0"/>
              </a:rPr>
              <a:t>O</a:t>
            </a:r>
            <a:r>
              <a:rPr lang="en-US" altLang="en-US" sz="2400" i="1" baseline="-25000" dirty="0" err="1">
                <a:solidFill>
                  <a:srgbClr val="0000CC"/>
                </a:solidFill>
                <a:latin typeface="Comic Sans MS" pitchFamily="66" charset="0"/>
              </a:rPr>
              <a:t>j</a:t>
            </a:r>
            <a:r>
              <a:rPr lang="en-US" altLang="en-US" sz="2400" i="1" dirty="0">
                <a:solidFill>
                  <a:srgbClr val="0000CC"/>
                </a:solidFill>
                <a:latin typeface="Comic Sans MS" pitchFamily="66" charset="0"/>
              </a:rPr>
              <a:t>, </a:t>
            </a:r>
            <a:r>
              <a:rPr lang="en-US" altLang="en-US" sz="2400" i="1" dirty="0" err="1">
                <a:solidFill>
                  <a:srgbClr val="0000CC"/>
                </a:solidFill>
                <a:latin typeface="Comic Sans MS" pitchFamily="66" charset="0"/>
              </a:rPr>
              <a:t>R</a:t>
            </a:r>
            <a:r>
              <a:rPr lang="en-US" altLang="en-US" sz="2400" i="1" baseline="-25000" dirty="0" err="1">
                <a:solidFill>
                  <a:srgbClr val="0000CC"/>
                </a:solidFill>
                <a:latin typeface="Comic Sans MS" pitchFamily="66" charset="0"/>
              </a:rPr>
              <a:t>k</a:t>
            </a:r>
            <a:r>
              <a:rPr lang="en-US" altLang="en-US" sz="2400" i="1" dirty="0">
                <a:solidFill>
                  <a:srgbClr val="0000CC"/>
                </a:solidFill>
                <a:latin typeface="Comic Sans MS" pitchFamily="66" charset="0"/>
              </a:rPr>
              <a:t> &gt; </a:t>
            </a:r>
          </a:p>
          <a:p>
            <a:pPr lvl="2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  <a:t>with M ∈ </a:t>
            </a:r>
            <a:r>
              <a:rPr lang="en-US" altLang="en-US" dirty="0" err="1">
                <a:solidFill>
                  <a:srgbClr val="0000CC"/>
                </a:solidFill>
                <a:latin typeface="Comic Sans MS" pitchFamily="66" charset="0"/>
              </a:rPr>
              <a:t>R</a:t>
            </a:r>
            <a:r>
              <a:rPr lang="en-US" altLang="en-US" baseline="-25000" dirty="0" err="1">
                <a:solidFill>
                  <a:srgbClr val="0000CC"/>
                </a:solidFill>
                <a:latin typeface="Comic Sans MS" pitchFamily="66" charset="0"/>
              </a:rPr>
              <a:t>k</a:t>
            </a:r>
            <a:endParaRPr lang="en-US" altLang="en-US" baseline="-25000" dirty="0">
              <a:solidFill>
                <a:srgbClr val="0000CC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sz="2400" dirty="0">
                <a:solidFill>
                  <a:srgbClr val="0000CC"/>
                </a:solidFill>
                <a:latin typeface="Comic Sans MS" pitchFamily="66" charset="0"/>
              </a:rPr>
              <a:t>But table could be large -&gt; won</a:t>
            </a:r>
            <a:r>
              <a:rPr lang="ja-JP" altLang="en-US" sz="2400">
                <a:solidFill>
                  <a:srgbClr val="0000CC"/>
                </a:solidFill>
                <a:latin typeface="Comic Sans MS" pitchFamily="66" charset="0"/>
              </a:rPr>
              <a:t>’</a:t>
            </a:r>
            <a:r>
              <a:rPr lang="en-US" altLang="ja-JP" sz="2400" dirty="0">
                <a:solidFill>
                  <a:srgbClr val="0000CC"/>
                </a:solidFill>
                <a:latin typeface="Comic Sans MS" pitchFamily="66" charset="0"/>
              </a:rPr>
              <a:t>t fit in main memory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sz="2400" dirty="0">
                <a:solidFill>
                  <a:srgbClr val="0000CC"/>
                </a:solidFill>
                <a:latin typeface="Comic Sans MS" pitchFamily="66" charset="0"/>
              </a:rPr>
              <a:t>Difficult to group objects (consider an object that all domains can read)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736850" algn="l"/>
              </a:tabLst>
            </a:pPr>
            <a:endParaRPr lang="en-US" alt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F1D612-CD51-4652-BA6B-161530DD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162ACF-11E6-48AE-89CD-9AECA87D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938" y="141288"/>
            <a:ext cx="7772400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Access Matrix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4" y="1092200"/>
            <a:ext cx="7585075" cy="462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2736850" algn="l"/>
              </a:tabLst>
            </a:pPr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  <a:t>Option 2 – Access lists for objects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  <a:t>Each column implemented as an access list for one object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  <a:t>Resulting per-object list consists of ordered pairs </a:t>
            </a:r>
            <a:r>
              <a:rPr lang="en-US" altLang="en-US" b="1" dirty="0">
                <a:solidFill>
                  <a:srgbClr val="0000CC"/>
                </a:solidFill>
                <a:latin typeface="Comic Sans MS" pitchFamily="66" charset="0"/>
                <a:cs typeface="Courier New" pitchFamily="49" charset="0"/>
              </a:rPr>
              <a:t>&lt;domain, rights-set&gt; </a:t>
            </a:r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  <a:t>defining all domains with non-empty set of access rights for the object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  <a:t>Easily extended to contain default set -&gt; If M ∈ default set, also allow access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736850" algn="l"/>
              </a:tabLst>
            </a:pPr>
            <a:endParaRPr lang="en-US" altLang="en-US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6230BB-5957-4F7D-A607-73095F82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D0F40-5B09-48A4-A391-3B155826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57275" y="114300"/>
            <a:ext cx="8229600" cy="576263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Access Matrix (Cont.)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74712" y="1233488"/>
            <a:ext cx="7735887" cy="4786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2736850" algn="l"/>
              </a:tabLst>
            </a:pPr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  <a:t>Each column = Access-control list for one object </a:t>
            </a:r>
            <a:b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  <a:t>Defines who can perform what operation</a:t>
            </a:r>
            <a:b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  <a:t>	Domain 1 = Read, Write</a:t>
            </a:r>
            <a:b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  <a:t>	Domain 2 = Read</a:t>
            </a:r>
            <a:b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  <a:t>	Domain 3 = Read</a:t>
            </a:r>
            <a:b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  <a:t>	       </a:t>
            </a:r>
            <a:endParaRPr lang="en-US" altLang="en-US" sz="1600" dirty="0">
              <a:solidFill>
                <a:srgbClr val="0000CC"/>
              </a:solidFill>
              <a:latin typeface="Comic Sans MS" pitchFamily="66" charset="0"/>
              <a:sym typeface="MT Extra" pitchFamily="18" charset="2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2736850" algn="l"/>
              </a:tabLst>
            </a:pPr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  <a:sym typeface="MT Extra" pitchFamily="18" charset="2"/>
              </a:rPr>
              <a:t>Each Row = Capability List (like a key)</a:t>
            </a:r>
            <a:br>
              <a:rPr lang="en-US" altLang="en-US" dirty="0">
                <a:solidFill>
                  <a:srgbClr val="0000CC"/>
                </a:solidFill>
                <a:latin typeface="Comic Sans MS" pitchFamily="66" charset="0"/>
                <a:sym typeface="MT Extra" pitchFamily="18" charset="2"/>
              </a:rPr>
            </a:br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  <a:sym typeface="MT Extra" pitchFamily="18" charset="2"/>
              </a:rPr>
              <a:t>For each domain, what operations allowed on what objects</a:t>
            </a:r>
          </a:p>
          <a:p>
            <a:pPr lvl="3">
              <a:lnSpc>
                <a:spcPct val="90000"/>
              </a:lnSpc>
              <a:buFontTx/>
              <a:buNone/>
              <a:tabLst>
                <a:tab pos="2736850" algn="l"/>
              </a:tabLst>
            </a:pPr>
            <a: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  <a:t>Object F1 – Read</a:t>
            </a:r>
          </a:p>
          <a:p>
            <a:pPr lvl="3">
              <a:lnSpc>
                <a:spcPct val="90000"/>
              </a:lnSpc>
              <a:buFontTx/>
              <a:buNone/>
              <a:tabLst>
                <a:tab pos="2736850" algn="l"/>
              </a:tabLst>
            </a:pPr>
            <a: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  <a:t>Object F4 – Read, Write, Execute</a:t>
            </a:r>
          </a:p>
          <a:p>
            <a:pPr lvl="3">
              <a:lnSpc>
                <a:spcPct val="90000"/>
              </a:lnSpc>
              <a:buFontTx/>
              <a:buNone/>
              <a:tabLst>
                <a:tab pos="2736850" algn="l"/>
              </a:tabLst>
            </a:pPr>
            <a: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  <a:t>Object F5 – Read, Write, Delete, Copy</a:t>
            </a:r>
          </a:p>
          <a:p>
            <a:pPr>
              <a:tabLst>
                <a:tab pos="2736850" algn="l"/>
              </a:tabLst>
            </a:pPr>
            <a:endParaRPr lang="en-US" altLang="en-US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B75823-A540-4091-90BF-EDF4B43A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A4A50F-3955-42CF-BB63-463B3A93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87450" y="155575"/>
            <a:ext cx="7758113" cy="576263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Access Matrix (Cont.)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60424" y="1138238"/>
            <a:ext cx="7826375" cy="5414962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Option 3 – Capability list for domains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Instead of object-based, list is domain based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Capability list 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for domain is list of objects together with operations allows on them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Object represented by its name or address, called a </a:t>
            </a: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capability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Execute operation M on object </a:t>
            </a:r>
            <a:r>
              <a:rPr lang="en-US" altLang="en-US" sz="2000" dirty="0" err="1">
                <a:solidFill>
                  <a:srgbClr val="0000CC"/>
                </a:solidFill>
                <a:latin typeface="Comic Sans MS" pitchFamily="66" charset="0"/>
              </a:rPr>
              <a:t>O</a:t>
            </a:r>
            <a:r>
              <a:rPr lang="en-US" altLang="en-US" sz="2000" baseline="-25000" dirty="0" err="1">
                <a:solidFill>
                  <a:srgbClr val="0000CC"/>
                </a:solidFill>
                <a:latin typeface="Comic Sans MS" pitchFamily="66" charset="0"/>
              </a:rPr>
              <a:t>j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, process requests operation and specifies capability as parameter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Possession of capability means access is allowed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Capability list associated with domain but never directly accessible by domain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Rather, protected object, maintained by OS and accessed indirectly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Like a </a:t>
            </a:r>
            <a:r>
              <a:rPr lang="ja-JP" altLang="en-US" sz="2000">
                <a:solidFill>
                  <a:srgbClr val="0000CC"/>
                </a:solidFill>
                <a:latin typeface="Comic Sans MS" pitchFamily="66" charset="0"/>
              </a:rPr>
              <a:t>“</a:t>
            </a:r>
            <a:r>
              <a:rPr lang="en-US" altLang="ja-JP" sz="2000" dirty="0">
                <a:solidFill>
                  <a:srgbClr val="0000CC"/>
                </a:solidFill>
                <a:latin typeface="Comic Sans MS" pitchFamily="66" charset="0"/>
              </a:rPr>
              <a:t>secure pointer</a:t>
            </a:r>
            <a:r>
              <a:rPr lang="ja-JP" altLang="en-US" sz="2000">
                <a:solidFill>
                  <a:srgbClr val="0000CC"/>
                </a:solidFill>
                <a:latin typeface="Comic Sans MS" pitchFamily="66" charset="0"/>
              </a:rPr>
              <a:t>”</a:t>
            </a:r>
            <a:endParaRPr lang="en-US" altLang="ja-JP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Idea can be extended up to applications</a:t>
            </a:r>
          </a:p>
          <a:p>
            <a:endParaRPr lang="en-US" altLang="en-US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7CA49B-A3E7-47A6-A3F3-ABBAC207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CE5E2-0F60-4284-B0A2-F8A3E9A1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28688" y="277813"/>
            <a:ext cx="7758112" cy="576262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Access Matrix (Cont.)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60425" y="750888"/>
            <a:ext cx="6550025" cy="4303712"/>
          </a:xfrm>
        </p:spPr>
        <p:txBody>
          <a:bodyPr>
            <a:normAutofit/>
          </a:bodyPr>
          <a:lstStyle/>
          <a:p>
            <a:pPr>
              <a:buFont typeface="Monotype Sorts" pitchFamily="-84" charset="2"/>
              <a:buNone/>
            </a:pPr>
            <a:endParaRPr lang="en-US" altLang="en-US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Option 4 – Lock-key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Compromise between access lists and capability lists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Each object has list of unique bit patterns, called </a:t>
            </a: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locks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Each domain as list of unique bit patterns called </a:t>
            </a: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keys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Process in a domain can only access object if domain has key that matches one of the locks</a:t>
            </a:r>
          </a:p>
          <a:p>
            <a:endParaRPr lang="en-US" altLang="en-US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F74E50-80EF-4812-B401-7865D6E2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681D73-E50F-4315-B738-D26DAB11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87413" y="127000"/>
            <a:ext cx="7799387" cy="576263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Implementations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60425" y="1096963"/>
            <a:ext cx="7013575" cy="4530725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Many trade-offs to consider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Global table is simple, but can be large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Access lists correspond to needs of users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Determining set of access rights for domain non-localized so difficult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Every access to an object must be checked</a:t>
            </a:r>
          </a:p>
          <a:p>
            <a:pPr lvl="3"/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  <a:t>Many objects and access rights -&gt; slow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Capability lists useful for localizing information for a given process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But revocation capabilities can be inefficient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Lock-key effective and flexible, keys can be passed freely from domain to domain, easy revocation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9425D9-B432-44EC-BE66-3EDBD976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ADA99D-494E-460F-9558-B0A6B17A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b="1" dirty="0">
                <a:latin typeface="Arial Black" pitchFamily="34" charset="0"/>
              </a:rPr>
              <a:t>6.1 Protection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2D54F3-4D9C-4003-8540-8397FF0F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A79D2-9DF8-41E6-ABC1-A6956543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06488" y="155575"/>
            <a:ext cx="7799387" cy="576263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Implementations (Cont.)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60425" y="1111250"/>
            <a:ext cx="6632575" cy="4530725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Most systems use combination of access lists and capabilities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First access to an object -&gt; access list searched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If allowed, capability created and attached to process</a:t>
            </a:r>
          </a:p>
          <a:p>
            <a:pPr lvl="3"/>
            <a:r>
              <a:rPr lang="en-US" altLang="en-US" dirty="0">
                <a:solidFill>
                  <a:srgbClr val="0000CC"/>
                </a:solidFill>
                <a:latin typeface="Comic Sans MS" pitchFamily="66" charset="0"/>
              </a:rPr>
              <a:t>Additional accesses need not be checked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After last access, capability destroyed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Consider file system with ACLs per file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7D1FB8-A02A-4CCE-AE1A-573102F2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29C806-CDEF-44F9-9EDB-A79500E3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127000"/>
            <a:ext cx="79962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Control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096963"/>
            <a:ext cx="4310062" cy="4813300"/>
          </a:xfrm>
        </p:spPr>
        <p:txBody>
          <a:bodyPr>
            <a:normAutofit fontScale="70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sz="2900" dirty="0">
                <a:solidFill>
                  <a:srgbClr val="0000CC"/>
                </a:solidFill>
                <a:latin typeface="Comic Sans MS" pitchFamily="66" charset="0"/>
              </a:rPr>
              <a:t>Protection can be applied to non-file resources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sz="2900" dirty="0">
                <a:solidFill>
                  <a:srgbClr val="0000CC"/>
                </a:solidFill>
                <a:latin typeface="Comic Sans MS" pitchFamily="66" charset="0"/>
              </a:rPr>
              <a:t>Oracle Solaris 10 provides </a:t>
            </a:r>
            <a:r>
              <a:rPr lang="en-US" altLang="en-US" sz="2900" b="1" dirty="0">
                <a:solidFill>
                  <a:srgbClr val="0000CC"/>
                </a:solidFill>
                <a:latin typeface="Comic Sans MS" pitchFamily="66" charset="0"/>
              </a:rPr>
              <a:t>role-based access control </a:t>
            </a:r>
            <a:r>
              <a:rPr lang="en-US" altLang="en-US" sz="2900" dirty="0">
                <a:solidFill>
                  <a:srgbClr val="0000CC"/>
                </a:solidFill>
                <a:latin typeface="Comic Sans MS" pitchFamily="66" charset="0"/>
              </a:rPr>
              <a:t>(</a:t>
            </a:r>
            <a:r>
              <a:rPr lang="en-US" altLang="en-US" sz="2900" b="1" dirty="0">
                <a:solidFill>
                  <a:srgbClr val="0000CC"/>
                </a:solidFill>
                <a:latin typeface="Comic Sans MS" pitchFamily="66" charset="0"/>
              </a:rPr>
              <a:t>RBAC</a:t>
            </a:r>
            <a:r>
              <a:rPr lang="en-US" altLang="en-US" sz="2900" dirty="0">
                <a:solidFill>
                  <a:srgbClr val="0000CC"/>
                </a:solidFill>
                <a:latin typeface="Comic Sans MS" pitchFamily="66" charset="0"/>
              </a:rPr>
              <a:t>)</a:t>
            </a:r>
            <a:r>
              <a:rPr lang="en-US" altLang="en-US" sz="29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altLang="en-US" sz="2900" dirty="0">
                <a:solidFill>
                  <a:srgbClr val="0000CC"/>
                </a:solidFill>
                <a:latin typeface="Comic Sans MS" pitchFamily="66" charset="0"/>
              </a:rPr>
              <a:t>to implement least privilege</a:t>
            </a:r>
          </a:p>
          <a:p>
            <a:pPr lvl="1"/>
            <a:r>
              <a:rPr lang="en-US" altLang="en-US" sz="2900" b="1" i="1" dirty="0">
                <a:solidFill>
                  <a:srgbClr val="0000CC"/>
                </a:solidFill>
                <a:latin typeface="Comic Sans MS" pitchFamily="66" charset="0"/>
              </a:rPr>
              <a:t>Privilege</a:t>
            </a:r>
            <a:r>
              <a:rPr lang="en-US" altLang="en-US" sz="2900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altLang="en-US" sz="2900" dirty="0">
                <a:solidFill>
                  <a:srgbClr val="0000CC"/>
                </a:solidFill>
                <a:latin typeface="Comic Sans MS" pitchFamily="66" charset="0"/>
              </a:rPr>
              <a:t>is right to execute system call or use an option within a system call</a:t>
            </a:r>
          </a:p>
          <a:p>
            <a:pPr lvl="1"/>
            <a:r>
              <a:rPr lang="en-US" altLang="en-US" sz="2900" dirty="0">
                <a:solidFill>
                  <a:srgbClr val="0000CC"/>
                </a:solidFill>
                <a:latin typeface="Comic Sans MS" pitchFamily="66" charset="0"/>
              </a:rPr>
              <a:t>Can be assigned to processes</a:t>
            </a:r>
          </a:p>
          <a:p>
            <a:pPr lvl="1"/>
            <a:r>
              <a:rPr lang="en-US" altLang="en-US" sz="2900" dirty="0">
                <a:solidFill>
                  <a:srgbClr val="0000CC"/>
                </a:solidFill>
                <a:latin typeface="Comic Sans MS" pitchFamily="66" charset="0"/>
              </a:rPr>
              <a:t>Users assigned </a:t>
            </a:r>
            <a:r>
              <a:rPr lang="en-US" altLang="en-US" sz="2900" b="1" i="1" dirty="0">
                <a:solidFill>
                  <a:srgbClr val="0000CC"/>
                </a:solidFill>
                <a:latin typeface="Comic Sans MS" pitchFamily="66" charset="0"/>
              </a:rPr>
              <a:t>roles</a:t>
            </a:r>
            <a:r>
              <a:rPr lang="en-US" altLang="en-US" sz="2900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altLang="en-US" sz="2900" dirty="0">
                <a:solidFill>
                  <a:srgbClr val="0000CC"/>
                </a:solidFill>
                <a:latin typeface="Comic Sans MS" pitchFamily="66" charset="0"/>
              </a:rPr>
              <a:t>granting access to privileges and programs</a:t>
            </a:r>
          </a:p>
          <a:p>
            <a:pPr lvl="2"/>
            <a:r>
              <a:rPr lang="en-US" altLang="en-US" sz="2900" dirty="0">
                <a:solidFill>
                  <a:srgbClr val="0000CC"/>
                </a:solidFill>
                <a:latin typeface="Comic Sans MS" pitchFamily="66" charset="0"/>
              </a:rPr>
              <a:t>Enable role via password to gain its privileges</a:t>
            </a:r>
          </a:p>
          <a:p>
            <a:pPr lvl="1"/>
            <a:r>
              <a:rPr lang="en-US" altLang="en-US" sz="2900" dirty="0">
                <a:solidFill>
                  <a:srgbClr val="0000CC"/>
                </a:solidFill>
                <a:latin typeface="Comic Sans MS" pitchFamily="66" charset="0"/>
              </a:rPr>
              <a:t>Similar to access matrix</a:t>
            </a:r>
          </a:p>
          <a:p>
            <a:pPr lvl="1"/>
            <a:endParaRPr lang="en-US" altLang="en-US" sz="2900" dirty="0">
              <a:solidFill>
                <a:srgbClr val="0000CC"/>
              </a:solidFill>
              <a:latin typeface="Comic Sans MS" pitchFamily="66" charset="0"/>
            </a:endParaRP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365250"/>
            <a:ext cx="226853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CADE15-53CA-4357-89F4-031CA0D2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3B054-0FCC-43C6-B734-DDA73AF5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825" y="127000"/>
            <a:ext cx="7673975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Revocation of Access Rights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050925"/>
            <a:ext cx="6972300" cy="4740275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Various options to remove the access right of a domain to an object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Immediate vs. delayed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Selective vs. general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Partial vs. total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Temporary vs. permanent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Access List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 – Delete access rights from access list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Simple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 – search access list and remove entry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Immediate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, </a:t>
            </a: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general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 or </a:t>
            </a: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selective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, </a:t>
            </a: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total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 or </a:t>
            </a: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partial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, </a:t>
            </a: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permanent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 or </a:t>
            </a: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temporary</a:t>
            </a:r>
          </a:p>
          <a:p>
            <a:pPr lvl="1">
              <a:buFont typeface="Monotype Sorts" pitchFamily="-84" charset="2"/>
              <a:buNone/>
            </a:pPr>
            <a:endParaRPr lang="en-US" altLang="en-US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225D41-E89A-465D-AF37-8CEBF7B6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79CFD9-0F76-479D-AEA7-C350A874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825" y="127000"/>
            <a:ext cx="7673975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Revocation of Access Rights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425" y="1065213"/>
            <a:ext cx="7826375" cy="5335587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Capability List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 – Scheme required to locate capability in the system before capability can be revoked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Reacquisition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 – periodic delete, with require and denial if revoked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Back-pointers 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– set of pointers from each object to all capabilities of that object (</a:t>
            </a:r>
            <a:r>
              <a:rPr lang="en-US" altLang="en-US" sz="2000" dirty="0" err="1">
                <a:solidFill>
                  <a:srgbClr val="0000CC"/>
                </a:solidFill>
                <a:latin typeface="Comic Sans MS" pitchFamily="66" charset="0"/>
              </a:rPr>
              <a:t>Multics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)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Indirection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 – capability points to global table entry which points to object – delete entry from global table, not selective (CAL)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Keys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 – unique bits associated with capability, generated when capability created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Master key associated with object, key matches master key for access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Revocation – create new master key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Policy decision of who can create and modify keys – object owner or others?</a:t>
            </a:r>
          </a:p>
          <a:p>
            <a:pPr lvl="1"/>
            <a:endParaRPr lang="en-US" altLang="en-US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98F460-847C-4701-8653-D22028D1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44E02-AA21-4E88-8BF7-A11EC5DA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127000"/>
            <a:ext cx="77216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Capability-Based Systems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599" cy="601980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Hydra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Fixed set of access rights known to and interpreted by the system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i.e. read, write, or execute each memory segment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User can declare other </a:t>
            </a:r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auxiliary rights 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and register those with protection system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Accessing process must hold capability and know name of operation</a:t>
            </a:r>
          </a:p>
          <a:p>
            <a:pPr lvl="2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Rights amplification 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allowed by trustworthy  procedures for a specific type 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Interpretation of user-defined rights performed solely by user's program; system provides access protection for use of these rights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Operations on objects defined procedurally – procedures are objects accessed indirectly by capabilities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Solves the </a:t>
            </a:r>
            <a:r>
              <a:rPr lang="en-US" altLang="en-US" sz="2000" i="1" dirty="0">
                <a:solidFill>
                  <a:srgbClr val="0000CC"/>
                </a:solidFill>
                <a:latin typeface="Comic Sans MS" pitchFamily="66" charset="0"/>
              </a:rPr>
              <a:t>problem of mutually suspicious subsystems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Includes library of prewritten security routines</a:t>
            </a:r>
            <a:endParaRPr lang="en-US" altLang="en-US" sz="2000" i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080125-C3B4-4490-B75F-0B92CF64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9CD55-4970-49AB-9B7E-523F7912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127000"/>
            <a:ext cx="77216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Capability-Based Systems (Cont.)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092200"/>
            <a:ext cx="6616700" cy="471328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Cambridge CAP System 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Simpler but powerful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Data capability 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- provides standard read, write, execute of individual storage segments associated with object – implemented in microcode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  <a:latin typeface="Comic Sans MS" pitchFamily="66" charset="0"/>
              </a:rPr>
              <a:t>Software capability </a:t>
            </a: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-interpretation left to the subsystem, through its protected procedures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Only has access to its own subsystem</a:t>
            </a:r>
          </a:p>
          <a:p>
            <a:pPr lvl="2"/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Programmers must learn principles and techniques of protection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413D7A-DEDD-4819-AB11-FD98CA74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A6D4C-5498-407E-92F0-74C019A6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155575"/>
            <a:ext cx="78692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Language-Based Protection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1179513"/>
            <a:ext cx="7839075" cy="3925887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Specification of protection in a programming language allows the high-level description of policies for the allocation and use of resources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Language implementation can provide software for protection enforcement when automatic hardware-supported checking is unavailable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sz="2000" dirty="0">
                <a:solidFill>
                  <a:srgbClr val="0000CC"/>
                </a:solidFill>
                <a:latin typeface="Comic Sans MS" pitchFamily="66" charset="0"/>
              </a:rPr>
              <a:t>Interpret protection specifications to generate calls on whatever protection system is provided by the hardware and the operating system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685DDE-748C-4353-BBC7-0030F99B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1C27C-4EF2-4D6E-862B-36FC29A7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9533644">
            <a:off x="2400347" y="2967335"/>
            <a:ext cx="45338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The end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Thank you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3E4F45-83AB-48E5-BEAB-B5AD166D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85767-A5B4-4D39-A287-C228CDFB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Contents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Goals of protection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Principles of protection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Access matrices'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Access matrices' implementation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Capability based protection system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Language based protection system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EC163-4078-4F0C-9A29-37FC1C0F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926F9-F9BF-45DA-BE2C-E3082FFD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Goals of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sz="2600" dirty="0">
                <a:solidFill>
                  <a:srgbClr val="0000CC"/>
                </a:solidFill>
                <a:latin typeface="Comic Sans MS" pitchFamily="66" charset="0"/>
              </a:rPr>
              <a:t>In one protection model,  computer consists of a collection of objects, hardware or software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sz="2600" dirty="0">
                <a:solidFill>
                  <a:srgbClr val="0000CC"/>
                </a:solidFill>
                <a:latin typeface="Comic Sans MS" pitchFamily="66" charset="0"/>
              </a:rPr>
              <a:t>Each object has a unique name and can be accessed through a well-defined set of operations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sz="2600" dirty="0">
                <a:solidFill>
                  <a:srgbClr val="0000CC"/>
                </a:solidFill>
                <a:latin typeface="Comic Sans MS" pitchFamily="66" charset="0"/>
              </a:rPr>
              <a:t>Protection problem - ensure that each object is accessed correctly and only by those processes that are allowed to do so</a:t>
            </a:r>
          </a:p>
          <a:p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940DA-889D-4AD4-8E91-CB0FB9A8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26EA5-D41F-46B5-BCAB-491C0758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Principles of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dirty="0">
                <a:solidFill>
                  <a:srgbClr val="0000CC"/>
                </a:solidFill>
              </a:rPr>
              <a:t>Guiding principle – </a:t>
            </a:r>
            <a:r>
              <a:rPr lang="en-US" altLang="en-US" b="1" dirty="0">
                <a:solidFill>
                  <a:srgbClr val="0000CC"/>
                </a:solidFill>
              </a:rPr>
              <a:t>principle of least privilege</a:t>
            </a:r>
          </a:p>
          <a:p>
            <a:pPr lvl="1"/>
            <a:r>
              <a:rPr lang="en-US" altLang="en-US" dirty="0">
                <a:solidFill>
                  <a:srgbClr val="0000CC"/>
                </a:solidFill>
              </a:rPr>
              <a:t>Programs, users and systems should be given just enough </a:t>
            </a:r>
            <a:r>
              <a:rPr lang="en-US" altLang="en-US" b="1" dirty="0">
                <a:solidFill>
                  <a:srgbClr val="0000CC"/>
                </a:solidFill>
              </a:rPr>
              <a:t>privileges </a:t>
            </a:r>
            <a:r>
              <a:rPr lang="en-US" altLang="en-US" dirty="0">
                <a:solidFill>
                  <a:srgbClr val="0000CC"/>
                </a:solidFill>
              </a:rPr>
              <a:t>to perform their tasks</a:t>
            </a:r>
          </a:p>
          <a:p>
            <a:pPr lvl="1"/>
            <a:r>
              <a:rPr lang="en-US" altLang="en-US" dirty="0">
                <a:solidFill>
                  <a:srgbClr val="0000CC"/>
                </a:solidFill>
              </a:rPr>
              <a:t>Limits damage if entity has a bug, gets abused</a:t>
            </a:r>
          </a:p>
          <a:p>
            <a:pPr lvl="1"/>
            <a:r>
              <a:rPr lang="en-US" altLang="en-US" dirty="0">
                <a:solidFill>
                  <a:srgbClr val="0000CC"/>
                </a:solidFill>
              </a:rPr>
              <a:t>Can be static (during life of system, during life of process) </a:t>
            </a:r>
          </a:p>
          <a:p>
            <a:pPr lvl="1"/>
            <a:r>
              <a:rPr lang="en-US" altLang="en-US" dirty="0">
                <a:solidFill>
                  <a:srgbClr val="0000CC"/>
                </a:solidFill>
              </a:rPr>
              <a:t>Or dynamic (changed by process as needed) – </a:t>
            </a:r>
            <a:r>
              <a:rPr lang="en-US" altLang="en-US" b="1" dirty="0">
                <a:solidFill>
                  <a:srgbClr val="0000CC"/>
                </a:solidFill>
              </a:rPr>
              <a:t>domain switching</a:t>
            </a:r>
            <a:r>
              <a:rPr lang="en-US" altLang="en-US" dirty="0">
                <a:solidFill>
                  <a:srgbClr val="0000CC"/>
                </a:solidFill>
              </a:rPr>
              <a:t>, </a:t>
            </a:r>
            <a:r>
              <a:rPr lang="en-US" altLang="en-US" b="1" dirty="0">
                <a:solidFill>
                  <a:srgbClr val="0000CC"/>
                </a:solidFill>
              </a:rPr>
              <a:t>privilege escalation</a:t>
            </a:r>
          </a:p>
          <a:p>
            <a:pPr lvl="1"/>
            <a:r>
              <a:rPr lang="ja-JP" altLang="en-US">
                <a:solidFill>
                  <a:srgbClr val="0000CC"/>
                </a:solidFill>
              </a:rPr>
              <a:t>“</a:t>
            </a:r>
            <a:r>
              <a:rPr lang="en-US" altLang="ja-JP" dirty="0">
                <a:solidFill>
                  <a:srgbClr val="0000CC"/>
                </a:solidFill>
              </a:rPr>
              <a:t>Need to know</a:t>
            </a:r>
            <a:r>
              <a:rPr lang="ja-JP" altLang="en-US">
                <a:solidFill>
                  <a:srgbClr val="0000CC"/>
                </a:solidFill>
              </a:rPr>
              <a:t>”</a:t>
            </a:r>
            <a:r>
              <a:rPr lang="en-US" altLang="ja-JP" dirty="0">
                <a:solidFill>
                  <a:srgbClr val="0000CC"/>
                </a:solidFill>
              </a:rPr>
              <a:t> a similar concept regarding access to data</a:t>
            </a:r>
            <a:endParaRPr lang="en-US" altLang="en-US" dirty="0">
              <a:solidFill>
                <a:srgbClr val="0000CC"/>
              </a:solidFill>
            </a:endParaRPr>
          </a:p>
          <a:p>
            <a:pPr lvl="2">
              <a:buFont typeface="Webdings" pitchFamily="18" charset="2"/>
              <a:buNone/>
            </a:pPr>
            <a:endParaRPr lang="en-US" altLang="en-US" dirty="0">
              <a:solidFill>
                <a:srgbClr val="0000CC"/>
              </a:solidFill>
            </a:endParaRPr>
          </a:p>
          <a:p>
            <a:pPr lvl="1">
              <a:buFont typeface="Monotype Sorts" pitchFamily="-84" charset="2"/>
              <a:buNone/>
            </a:pP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6CF8B-376B-488D-A836-6DFA423B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D9325-9AF6-405D-BA30-D8F3726A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Principles of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dirty="0">
                <a:solidFill>
                  <a:srgbClr val="0000CC"/>
                </a:solidFill>
              </a:rPr>
              <a:t>Must consider </a:t>
            </a:r>
            <a:r>
              <a:rPr lang="ja-JP" altLang="en-US">
                <a:solidFill>
                  <a:srgbClr val="0000CC"/>
                </a:solidFill>
              </a:rPr>
              <a:t>“</a:t>
            </a:r>
            <a:r>
              <a:rPr lang="en-US" altLang="ja-JP" dirty="0">
                <a:solidFill>
                  <a:srgbClr val="0000CC"/>
                </a:solidFill>
              </a:rPr>
              <a:t>grain</a:t>
            </a:r>
            <a:r>
              <a:rPr lang="ja-JP" altLang="en-US">
                <a:solidFill>
                  <a:srgbClr val="0000CC"/>
                </a:solidFill>
              </a:rPr>
              <a:t>”</a:t>
            </a:r>
            <a:r>
              <a:rPr lang="en-US" altLang="ja-JP" dirty="0">
                <a:solidFill>
                  <a:srgbClr val="0000CC"/>
                </a:solidFill>
              </a:rPr>
              <a:t> aspect</a:t>
            </a:r>
          </a:p>
          <a:p>
            <a:pPr lvl="1"/>
            <a:r>
              <a:rPr lang="en-US" altLang="en-US" dirty="0">
                <a:solidFill>
                  <a:srgbClr val="0000CC"/>
                </a:solidFill>
              </a:rPr>
              <a:t>Rough-grained  privilege management easier, simpler, but least privilege now done in large chunks</a:t>
            </a:r>
          </a:p>
          <a:p>
            <a:pPr lvl="2"/>
            <a:r>
              <a:rPr lang="en-US" altLang="en-US" dirty="0">
                <a:solidFill>
                  <a:srgbClr val="0000CC"/>
                </a:solidFill>
              </a:rPr>
              <a:t>For example, traditional Unix processes either have abilities of the associated user, or of root</a:t>
            </a:r>
          </a:p>
          <a:p>
            <a:pPr lvl="1"/>
            <a:r>
              <a:rPr lang="en-US" altLang="en-US" dirty="0">
                <a:solidFill>
                  <a:srgbClr val="0000CC"/>
                </a:solidFill>
              </a:rPr>
              <a:t>Fine-grained management more complex, more overhead, but more protective</a:t>
            </a:r>
          </a:p>
          <a:p>
            <a:pPr lvl="2"/>
            <a:r>
              <a:rPr lang="en-US" altLang="en-US" dirty="0">
                <a:solidFill>
                  <a:srgbClr val="0000CC"/>
                </a:solidFill>
              </a:rPr>
              <a:t>File ACL lists, RBAC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dirty="0">
                <a:solidFill>
                  <a:srgbClr val="0000CC"/>
                </a:solidFill>
              </a:rPr>
              <a:t>Domain can be user, process, procedure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64A3E-0292-44A2-9E29-D0E303B3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E8BF8-D51D-489B-BE3C-E3B92511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Domain structure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6450" y="1233489"/>
            <a:ext cx="7880350" cy="478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Access-right = &lt;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object-name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rights-set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rights-set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subset of all valid operations that can be performed on the object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Domain = set of access-rights 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267200"/>
            <a:ext cx="59134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8A031-ED51-4F38-A545-71B5FF64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AB2C8-827E-42E7-90F6-FB158C03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Access </a:t>
            </a:r>
            <a:r>
              <a:rPr lang="en-US" b="1" dirty="0" err="1">
                <a:solidFill>
                  <a:srgbClr val="FF0000"/>
                </a:solidFill>
              </a:rPr>
              <a:t>matrics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6450" y="1233489"/>
            <a:ext cx="7880350" cy="478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sz="2400" dirty="0">
                <a:solidFill>
                  <a:srgbClr val="0000CC"/>
                </a:solidFill>
              </a:rPr>
              <a:t>View protection as a matrix (</a:t>
            </a:r>
            <a:r>
              <a:rPr lang="en-US" altLang="en-US" sz="2400" b="1" dirty="0">
                <a:solidFill>
                  <a:srgbClr val="0000CC"/>
                </a:solidFill>
              </a:rPr>
              <a:t>access matrix</a:t>
            </a:r>
            <a:r>
              <a:rPr lang="en-US" altLang="en-US" sz="2400" dirty="0">
                <a:solidFill>
                  <a:srgbClr val="0000CC"/>
                </a:solidFill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sz="2400" dirty="0">
                <a:solidFill>
                  <a:srgbClr val="0000CC"/>
                </a:solidFill>
              </a:rPr>
              <a:t>Rows represent domains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sz="2400" dirty="0">
                <a:solidFill>
                  <a:srgbClr val="0000CC"/>
                </a:solidFill>
              </a:rPr>
              <a:t>Columns represent objects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sz="24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Access(</a:t>
            </a:r>
            <a:r>
              <a:rPr lang="en-US" altLang="en-US" sz="24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altLang="en-US" sz="24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altLang="en-US" sz="2400" dirty="0">
                <a:solidFill>
                  <a:srgbClr val="0000CC"/>
                </a:solidFill>
              </a:rPr>
              <a:t>is the set of operations that a process executing in </a:t>
            </a:r>
            <a:r>
              <a:rPr lang="en-US" altLang="en-US" sz="2400" dirty="0" err="1">
                <a:solidFill>
                  <a:srgbClr val="0000CC"/>
                </a:solidFill>
              </a:rPr>
              <a:t>Domain</a:t>
            </a:r>
            <a:r>
              <a:rPr lang="en-US" altLang="en-US" sz="2400" b="1" baseline="-25000" dirty="0" err="1">
                <a:solidFill>
                  <a:srgbClr val="0000CC"/>
                </a:solidFill>
              </a:rPr>
              <a:t>i</a:t>
            </a:r>
            <a:r>
              <a:rPr lang="en-US" altLang="en-US" sz="2400" dirty="0">
                <a:solidFill>
                  <a:srgbClr val="0000CC"/>
                </a:solidFill>
              </a:rPr>
              <a:t> can invoke on </a:t>
            </a:r>
            <a:r>
              <a:rPr lang="en-US" altLang="en-US" sz="2400" dirty="0" err="1">
                <a:solidFill>
                  <a:srgbClr val="0000CC"/>
                </a:solidFill>
              </a:rPr>
              <a:t>Object</a:t>
            </a:r>
            <a:r>
              <a:rPr lang="en-US" altLang="en-US" sz="2400" b="1" baseline="-25000" dirty="0" err="1">
                <a:solidFill>
                  <a:srgbClr val="0000CC"/>
                </a:solidFill>
              </a:rPr>
              <a:t>j</a:t>
            </a:r>
            <a:endParaRPr lang="en-US" altLang="en-US" sz="2400" b="1" baseline="-25000" dirty="0">
              <a:solidFill>
                <a:srgbClr val="0000CC"/>
              </a:solidFill>
            </a:endParaRPr>
          </a:p>
          <a:p>
            <a:endParaRPr lang="en-US" altLang="en-US" sz="3200" b="1" baseline="-25000" dirty="0">
              <a:solidFill>
                <a:srgbClr val="0000CC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76600"/>
            <a:ext cx="4087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CD961-FF36-43AD-911F-5F489C42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79811-8A27-4833-95E3-F2CCDAE4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68275"/>
            <a:ext cx="80057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Use of Access Matrix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425" y="1111250"/>
            <a:ext cx="6781800" cy="4689475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en-US" dirty="0">
                <a:solidFill>
                  <a:srgbClr val="0000CC"/>
                </a:solidFill>
              </a:rPr>
              <a:t>If a process in Domain </a:t>
            </a:r>
            <a:r>
              <a:rPr lang="en-US" altLang="en-US" i="1" dirty="0">
                <a:solidFill>
                  <a:srgbClr val="0000CC"/>
                </a:solidFill>
              </a:rPr>
              <a:t>D</a:t>
            </a:r>
            <a:r>
              <a:rPr lang="en-US" altLang="en-US" i="1" baseline="-25000" dirty="0">
                <a:solidFill>
                  <a:srgbClr val="0000CC"/>
                </a:solidFill>
              </a:rPr>
              <a:t>i</a:t>
            </a:r>
            <a:r>
              <a:rPr lang="en-US" altLang="en-US" i="1" dirty="0">
                <a:solidFill>
                  <a:srgbClr val="0000CC"/>
                </a:solidFill>
              </a:rPr>
              <a:t> </a:t>
            </a:r>
            <a:r>
              <a:rPr lang="en-US" altLang="en-US" dirty="0">
                <a:solidFill>
                  <a:srgbClr val="0000CC"/>
                </a:solidFill>
              </a:rPr>
              <a:t>tries to do </a:t>
            </a:r>
            <a:r>
              <a:rPr lang="ja-JP" altLang="en-US">
                <a:solidFill>
                  <a:srgbClr val="0000CC"/>
                </a:solidFill>
              </a:rPr>
              <a:t>“</a:t>
            </a:r>
            <a:r>
              <a:rPr lang="en-US" altLang="ja-JP" dirty="0">
                <a:solidFill>
                  <a:srgbClr val="0000CC"/>
                </a:solidFill>
              </a:rPr>
              <a:t>op</a:t>
            </a:r>
            <a:r>
              <a:rPr lang="ja-JP" altLang="en-US">
                <a:solidFill>
                  <a:srgbClr val="0000CC"/>
                </a:solidFill>
              </a:rPr>
              <a:t>”</a:t>
            </a:r>
            <a:r>
              <a:rPr lang="en-US" altLang="ja-JP" dirty="0">
                <a:solidFill>
                  <a:srgbClr val="0000CC"/>
                </a:solidFill>
              </a:rPr>
              <a:t> on object</a:t>
            </a:r>
            <a:r>
              <a:rPr lang="en-US" altLang="ja-JP" i="1" dirty="0">
                <a:solidFill>
                  <a:srgbClr val="0000CC"/>
                </a:solidFill>
              </a:rPr>
              <a:t> </a:t>
            </a:r>
            <a:r>
              <a:rPr lang="en-US" altLang="ja-JP" i="1" dirty="0" err="1">
                <a:solidFill>
                  <a:srgbClr val="0000CC"/>
                </a:solidFill>
              </a:rPr>
              <a:t>O</a:t>
            </a:r>
            <a:r>
              <a:rPr lang="en-US" altLang="ja-JP" i="1" baseline="-25000" dirty="0" err="1">
                <a:solidFill>
                  <a:srgbClr val="0000CC"/>
                </a:solidFill>
              </a:rPr>
              <a:t>j</a:t>
            </a:r>
            <a:r>
              <a:rPr lang="en-US" altLang="ja-JP" dirty="0">
                <a:solidFill>
                  <a:srgbClr val="0000CC"/>
                </a:solidFill>
              </a:rPr>
              <a:t>, then </a:t>
            </a:r>
            <a:r>
              <a:rPr lang="ja-JP" altLang="en-US">
                <a:solidFill>
                  <a:srgbClr val="0000CC"/>
                </a:solidFill>
              </a:rPr>
              <a:t>“</a:t>
            </a:r>
            <a:r>
              <a:rPr lang="en-US" altLang="ja-JP" dirty="0">
                <a:solidFill>
                  <a:srgbClr val="0000CC"/>
                </a:solidFill>
              </a:rPr>
              <a:t>op</a:t>
            </a:r>
            <a:r>
              <a:rPr lang="ja-JP" altLang="en-US">
                <a:solidFill>
                  <a:srgbClr val="0000CC"/>
                </a:solidFill>
              </a:rPr>
              <a:t>”</a:t>
            </a:r>
            <a:r>
              <a:rPr lang="en-US" altLang="ja-JP" dirty="0">
                <a:solidFill>
                  <a:srgbClr val="0000CC"/>
                </a:solidFill>
              </a:rPr>
              <a:t> must be in the access matrix</a:t>
            </a:r>
            <a:endParaRPr lang="en-US" altLang="en-US" sz="800" dirty="0">
              <a:solidFill>
                <a:srgbClr val="0000CC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altLang="en-US" dirty="0">
                <a:solidFill>
                  <a:srgbClr val="0000CC"/>
                </a:solidFill>
              </a:rPr>
              <a:t>User who creates object can define access column for that object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dirty="0">
                <a:solidFill>
                  <a:srgbClr val="0000CC"/>
                </a:solidFill>
              </a:rPr>
              <a:t>Can be expanded to dynamic protection</a:t>
            </a:r>
          </a:p>
          <a:p>
            <a:pPr lvl="1"/>
            <a:r>
              <a:rPr lang="en-US" altLang="en-US" dirty="0">
                <a:solidFill>
                  <a:srgbClr val="0000CC"/>
                </a:solidFill>
              </a:rPr>
              <a:t>Operations to add, delete access rights</a:t>
            </a:r>
          </a:p>
          <a:p>
            <a:pPr lvl="1"/>
            <a:r>
              <a:rPr lang="en-US" altLang="en-US" dirty="0">
                <a:solidFill>
                  <a:srgbClr val="0000CC"/>
                </a:solidFill>
              </a:rPr>
              <a:t>Special access rights:</a:t>
            </a:r>
          </a:p>
          <a:p>
            <a:pPr lvl="2"/>
            <a:r>
              <a:rPr lang="en-US" altLang="en-US" i="1" dirty="0">
                <a:solidFill>
                  <a:srgbClr val="0000CC"/>
                </a:solidFill>
              </a:rPr>
              <a:t>owner of </a:t>
            </a:r>
            <a:r>
              <a:rPr lang="en-US" altLang="en-US" i="1" dirty="0" err="1">
                <a:solidFill>
                  <a:srgbClr val="0000CC"/>
                </a:solidFill>
              </a:rPr>
              <a:t>O</a:t>
            </a:r>
            <a:r>
              <a:rPr lang="en-US" altLang="en-US" i="1" baseline="-25000" dirty="0" err="1">
                <a:solidFill>
                  <a:srgbClr val="0000CC"/>
                </a:solidFill>
              </a:rPr>
              <a:t>i</a:t>
            </a:r>
            <a:endParaRPr lang="en-US" altLang="en-US" i="1" dirty="0">
              <a:solidFill>
                <a:srgbClr val="0000CC"/>
              </a:solidFill>
            </a:endParaRPr>
          </a:p>
          <a:p>
            <a:pPr lvl="2"/>
            <a:r>
              <a:rPr lang="en-US" altLang="en-US" i="1" dirty="0">
                <a:solidFill>
                  <a:srgbClr val="0000CC"/>
                </a:solidFill>
              </a:rPr>
              <a:t>copy op from </a:t>
            </a:r>
            <a:r>
              <a:rPr lang="en-US" altLang="en-US" i="1" dirty="0" err="1">
                <a:solidFill>
                  <a:srgbClr val="0000CC"/>
                </a:solidFill>
              </a:rPr>
              <a:t>O</a:t>
            </a:r>
            <a:r>
              <a:rPr lang="en-US" altLang="en-US" i="1" baseline="-25000" dirty="0" err="1">
                <a:solidFill>
                  <a:srgbClr val="0000CC"/>
                </a:solidFill>
              </a:rPr>
              <a:t>i</a:t>
            </a:r>
            <a:r>
              <a:rPr lang="en-US" altLang="en-US" i="1" dirty="0">
                <a:solidFill>
                  <a:srgbClr val="0000CC"/>
                </a:solidFill>
              </a:rPr>
              <a:t> to </a:t>
            </a:r>
            <a:r>
              <a:rPr lang="en-US" altLang="en-US" i="1" dirty="0" err="1">
                <a:solidFill>
                  <a:srgbClr val="0000CC"/>
                </a:solidFill>
              </a:rPr>
              <a:t>O</a:t>
            </a:r>
            <a:r>
              <a:rPr lang="en-US" altLang="en-US" i="1" baseline="-25000" dirty="0" err="1">
                <a:solidFill>
                  <a:srgbClr val="0000CC"/>
                </a:solidFill>
              </a:rPr>
              <a:t>j</a:t>
            </a:r>
            <a:r>
              <a:rPr lang="en-US" altLang="en-US" i="1" baseline="-25000" dirty="0">
                <a:solidFill>
                  <a:srgbClr val="0000CC"/>
                </a:solidFill>
              </a:rPr>
              <a:t> </a:t>
            </a:r>
            <a:r>
              <a:rPr lang="en-US" altLang="en-US" i="1" dirty="0">
                <a:solidFill>
                  <a:srgbClr val="0000CC"/>
                </a:solidFill>
              </a:rPr>
              <a:t>(denoted by </a:t>
            </a:r>
            <a:r>
              <a:rPr lang="ja-JP" altLang="en-US" i="1">
                <a:solidFill>
                  <a:srgbClr val="0000CC"/>
                </a:solidFill>
              </a:rPr>
              <a:t>“</a:t>
            </a:r>
            <a:r>
              <a:rPr lang="en-US" altLang="ja-JP" i="1" dirty="0">
                <a:solidFill>
                  <a:srgbClr val="0000CC"/>
                </a:solidFill>
              </a:rPr>
              <a:t>*</a:t>
            </a:r>
            <a:r>
              <a:rPr lang="ja-JP" altLang="en-US" i="1">
                <a:solidFill>
                  <a:srgbClr val="0000CC"/>
                </a:solidFill>
              </a:rPr>
              <a:t>”</a:t>
            </a:r>
            <a:r>
              <a:rPr lang="en-US" altLang="ja-JP" i="1" dirty="0">
                <a:solidFill>
                  <a:srgbClr val="0000CC"/>
                </a:solidFill>
              </a:rPr>
              <a:t>)</a:t>
            </a:r>
          </a:p>
          <a:p>
            <a:pPr lvl="2"/>
            <a:r>
              <a:rPr lang="en-US" altLang="en-US" i="1" dirty="0">
                <a:solidFill>
                  <a:srgbClr val="0000CC"/>
                </a:solidFill>
              </a:rPr>
              <a:t>control – D</a:t>
            </a:r>
            <a:r>
              <a:rPr lang="en-US" altLang="en-US" i="1" baseline="-25000" dirty="0">
                <a:solidFill>
                  <a:srgbClr val="0000CC"/>
                </a:solidFill>
              </a:rPr>
              <a:t>i</a:t>
            </a:r>
            <a:r>
              <a:rPr lang="en-US" altLang="en-US" i="1" dirty="0">
                <a:solidFill>
                  <a:srgbClr val="0000CC"/>
                </a:solidFill>
              </a:rPr>
              <a:t> can modify </a:t>
            </a:r>
            <a:r>
              <a:rPr lang="en-US" altLang="en-US" i="1" dirty="0" err="1">
                <a:solidFill>
                  <a:srgbClr val="0000CC"/>
                </a:solidFill>
              </a:rPr>
              <a:t>D</a:t>
            </a:r>
            <a:r>
              <a:rPr lang="en-US" altLang="en-US" i="1" baseline="-25000" dirty="0" err="1">
                <a:solidFill>
                  <a:srgbClr val="0000CC"/>
                </a:solidFill>
              </a:rPr>
              <a:t>j</a:t>
            </a:r>
            <a:r>
              <a:rPr lang="en-US" altLang="en-US" i="1" dirty="0">
                <a:solidFill>
                  <a:srgbClr val="0000CC"/>
                </a:solidFill>
              </a:rPr>
              <a:t> access rights</a:t>
            </a:r>
          </a:p>
          <a:p>
            <a:pPr lvl="2"/>
            <a:r>
              <a:rPr lang="en-US" altLang="en-US" i="1" dirty="0">
                <a:solidFill>
                  <a:srgbClr val="0000CC"/>
                </a:solidFill>
              </a:rPr>
              <a:t>transfer – switch from domain D</a:t>
            </a:r>
            <a:r>
              <a:rPr lang="en-US" altLang="en-US" i="1" baseline="-25000" dirty="0">
                <a:solidFill>
                  <a:srgbClr val="0000CC"/>
                </a:solidFill>
              </a:rPr>
              <a:t>i</a:t>
            </a:r>
            <a:r>
              <a:rPr lang="en-US" altLang="en-US" i="1" dirty="0">
                <a:solidFill>
                  <a:srgbClr val="0000CC"/>
                </a:solidFill>
              </a:rPr>
              <a:t> to </a:t>
            </a:r>
            <a:r>
              <a:rPr lang="en-US" altLang="en-US" i="1" dirty="0" err="1">
                <a:solidFill>
                  <a:srgbClr val="0000CC"/>
                </a:solidFill>
              </a:rPr>
              <a:t>D</a:t>
            </a:r>
            <a:r>
              <a:rPr lang="en-US" altLang="en-US" i="1" baseline="-25000" dirty="0" err="1">
                <a:solidFill>
                  <a:srgbClr val="0000CC"/>
                </a:solidFill>
              </a:rPr>
              <a:t>j</a:t>
            </a:r>
            <a:endParaRPr lang="en-US" altLang="en-US" i="1" baseline="-25000" dirty="0">
              <a:solidFill>
                <a:srgbClr val="0000CC"/>
              </a:solidFill>
            </a:endParaRPr>
          </a:p>
          <a:p>
            <a:pPr lvl="1"/>
            <a:r>
              <a:rPr lang="en-US" altLang="en-US" i="1" dirty="0">
                <a:solidFill>
                  <a:srgbClr val="0000CC"/>
                </a:solidFill>
              </a:rPr>
              <a:t>Copy </a:t>
            </a:r>
            <a:r>
              <a:rPr lang="en-US" altLang="en-US" dirty="0">
                <a:solidFill>
                  <a:srgbClr val="0000CC"/>
                </a:solidFill>
              </a:rPr>
              <a:t>and </a:t>
            </a:r>
            <a:r>
              <a:rPr lang="en-US" altLang="en-US" i="1" dirty="0">
                <a:solidFill>
                  <a:srgbClr val="0000CC"/>
                </a:solidFill>
              </a:rPr>
              <a:t>Owner </a:t>
            </a:r>
            <a:r>
              <a:rPr lang="en-US" altLang="en-US" dirty="0">
                <a:solidFill>
                  <a:srgbClr val="0000CC"/>
                </a:solidFill>
              </a:rPr>
              <a:t>applicable to an object</a:t>
            </a:r>
          </a:p>
          <a:p>
            <a:pPr lvl="1"/>
            <a:r>
              <a:rPr lang="en-US" altLang="en-US" i="1" dirty="0">
                <a:solidFill>
                  <a:srgbClr val="0000CC"/>
                </a:solidFill>
              </a:rPr>
              <a:t>Control </a:t>
            </a:r>
            <a:r>
              <a:rPr lang="en-US" altLang="en-US" dirty="0">
                <a:solidFill>
                  <a:srgbClr val="0000CC"/>
                </a:solidFill>
              </a:rPr>
              <a:t>applicable to domain object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ED4B29-1259-4BCD-BD48-144300CF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Ambo University || Woliso Campus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DC08B6-6CC3-45F9-9DD4-20DCAB2A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6F1F-CB82-4297-B2E5-884744F3165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1595</Words>
  <Application>Microsoft Office PowerPoint</Application>
  <PresentationFormat>On-screen Show (4:3)</PresentationFormat>
  <Paragraphs>230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Comic Sans MS</vt:lpstr>
      <vt:lpstr>Courier New</vt:lpstr>
      <vt:lpstr>Helvetica</vt:lpstr>
      <vt:lpstr>Monotype Corsiva</vt:lpstr>
      <vt:lpstr>Monotype Sorts</vt:lpstr>
      <vt:lpstr>Times New Roman</vt:lpstr>
      <vt:lpstr>Webdings</vt:lpstr>
      <vt:lpstr>Office Theme</vt:lpstr>
      <vt:lpstr>PowerPoint Presentation</vt:lpstr>
      <vt:lpstr>PowerPoint Presentation</vt:lpstr>
      <vt:lpstr>Contents </vt:lpstr>
      <vt:lpstr>Goals of protection</vt:lpstr>
      <vt:lpstr>Principles of protection</vt:lpstr>
      <vt:lpstr>Principles of protection</vt:lpstr>
      <vt:lpstr>Domain structure</vt:lpstr>
      <vt:lpstr>Access matrics</vt:lpstr>
      <vt:lpstr>Use of Access Matrix</vt:lpstr>
      <vt:lpstr>Access Matrix of Figure A with Domains as Objects</vt:lpstr>
      <vt:lpstr>Access Matrix with Copy Rights</vt:lpstr>
      <vt:lpstr>Access Matrix With Owner Rights</vt:lpstr>
      <vt:lpstr>Modified Access Matrix of Figure B</vt:lpstr>
      <vt:lpstr>Implementation of Access Matrix</vt:lpstr>
      <vt:lpstr>Implementation of Access Matrix (Cont.)</vt:lpstr>
      <vt:lpstr>Implementation of Access Matrix (Cont.)</vt:lpstr>
      <vt:lpstr>Implementation of Access Matrix (Cont.)</vt:lpstr>
      <vt:lpstr>Implementation of Access Matrix (Cont.)</vt:lpstr>
      <vt:lpstr>Comparison of Implementations</vt:lpstr>
      <vt:lpstr>Comparison of Implementations (Cont.)</vt:lpstr>
      <vt:lpstr>Access Control</vt:lpstr>
      <vt:lpstr>Revocation of Access Rights</vt:lpstr>
      <vt:lpstr>Revocation of Access Rights (Cont.)</vt:lpstr>
      <vt:lpstr>Capability-Based Systems </vt:lpstr>
      <vt:lpstr>Capability-Based Systems (Cont.) </vt:lpstr>
      <vt:lpstr>Language-Based Protection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Husen Adem</cp:lastModifiedBy>
  <cp:revision>58</cp:revision>
  <dcterms:created xsi:type="dcterms:W3CDTF">2016-06-04T23:07:31Z</dcterms:created>
  <dcterms:modified xsi:type="dcterms:W3CDTF">2020-05-31T13:47:43Z</dcterms:modified>
</cp:coreProperties>
</file>