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9"/>
  </p:notesMasterIdLst>
  <p:handoutMasterIdLst>
    <p:handoutMasterId r:id="rId50"/>
  </p:handoutMasterIdLst>
  <p:sldIdLst>
    <p:sldId id="256" r:id="rId2"/>
    <p:sldId id="261" r:id="rId3"/>
    <p:sldId id="263" r:id="rId4"/>
    <p:sldId id="264" r:id="rId5"/>
    <p:sldId id="274" r:id="rId6"/>
    <p:sldId id="276" r:id="rId7"/>
    <p:sldId id="283" r:id="rId8"/>
    <p:sldId id="284" r:id="rId9"/>
    <p:sldId id="285" r:id="rId10"/>
    <p:sldId id="278" r:id="rId11"/>
    <p:sldId id="280" r:id="rId12"/>
    <p:sldId id="286" r:id="rId13"/>
    <p:sldId id="287" r:id="rId14"/>
    <p:sldId id="329" r:id="rId15"/>
    <p:sldId id="330" r:id="rId16"/>
    <p:sldId id="289" r:id="rId17"/>
    <p:sldId id="313" r:id="rId18"/>
    <p:sldId id="298" r:id="rId19"/>
    <p:sldId id="299" r:id="rId20"/>
    <p:sldId id="300" r:id="rId21"/>
    <p:sldId id="301" r:id="rId22"/>
    <p:sldId id="302" r:id="rId23"/>
    <p:sldId id="303" r:id="rId24"/>
    <p:sldId id="304" r:id="rId25"/>
    <p:sldId id="325" r:id="rId26"/>
    <p:sldId id="319" r:id="rId27"/>
    <p:sldId id="320" r:id="rId28"/>
    <p:sldId id="321" r:id="rId29"/>
    <p:sldId id="326" r:id="rId30"/>
    <p:sldId id="327" r:id="rId31"/>
    <p:sldId id="328" r:id="rId32"/>
    <p:sldId id="305" r:id="rId33"/>
    <p:sldId id="306" r:id="rId34"/>
    <p:sldId id="307" r:id="rId35"/>
    <p:sldId id="308" r:id="rId36"/>
    <p:sldId id="309" r:id="rId37"/>
    <p:sldId id="310" r:id="rId38"/>
    <p:sldId id="311" r:id="rId39"/>
    <p:sldId id="312" r:id="rId40"/>
    <p:sldId id="317" r:id="rId41"/>
    <p:sldId id="322" r:id="rId42"/>
    <p:sldId id="323" r:id="rId43"/>
    <p:sldId id="324" r:id="rId44"/>
    <p:sldId id="331" r:id="rId45"/>
    <p:sldId id="332" r:id="rId46"/>
    <p:sldId id="333" r:id="rId47"/>
    <p:sldId id="334" r:id="rId48"/>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53" autoAdjust="0"/>
    <p:restoredTop sz="84029" autoAdjust="0"/>
  </p:normalViewPr>
  <p:slideViewPr>
    <p:cSldViewPr snapToGrid="0">
      <p:cViewPr varScale="1">
        <p:scale>
          <a:sx n="65" d="100"/>
          <a:sy n="65" d="100"/>
        </p:scale>
        <p:origin x="-480"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A19643-0829-4FA9-9435-CBC00D4730A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A6CE726A-98BE-49FB-8F80-7FC399608DC5}">
      <dgm:prSet/>
      <dgm:spPr/>
      <dgm:t>
        <a:bodyPr/>
        <a:lstStyle/>
        <a:p>
          <a:pPr rtl="0"/>
          <a:r>
            <a:rPr lang="en-US" dirty="0" smtClean="0"/>
            <a:t>Cryptography is concerned with four facets of data transfer</a:t>
          </a:r>
          <a:endParaRPr lang="en-US" dirty="0"/>
        </a:p>
      </dgm:t>
    </dgm:pt>
    <dgm:pt modelId="{43AD5A92-5496-4019-AA7E-43D62B28C79C}" type="parTrans" cxnId="{5BC6919E-C318-4687-8804-609D6F2F0B0F}">
      <dgm:prSet/>
      <dgm:spPr/>
      <dgm:t>
        <a:bodyPr/>
        <a:lstStyle/>
        <a:p>
          <a:endParaRPr lang="en-US"/>
        </a:p>
      </dgm:t>
    </dgm:pt>
    <dgm:pt modelId="{BFB455EC-E262-4524-84E7-9398E12DA9ED}" type="sibTrans" cxnId="{5BC6919E-C318-4687-8804-609D6F2F0B0F}">
      <dgm:prSet/>
      <dgm:spPr/>
      <dgm:t>
        <a:bodyPr/>
        <a:lstStyle/>
        <a:p>
          <a:endParaRPr lang="en-US"/>
        </a:p>
      </dgm:t>
    </dgm:pt>
    <dgm:pt modelId="{233B691A-2442-48B5-94F1-B0935045699A}">
      <dgm:prSet/>
      <dgm:spPr/>
      <dgm:t>
        <a:bodyPr/>
        <a:lstStyle/>
        <a:p>
          <a:pPr rtl="0"/>
          <a:r>
            <a:rPr lang="en-US" dirty="0" smtClean="0"/>
            <a:t>Confidentiality</a:t>
          </a:r>
          <a:endParaRPr lang="en-US" dirty="0"/>
        </a:p>
      </dgm:t>
    </dgm:pt>
    <dgm:pt modelId="{17397F48-87EF-4196-B853-4DE8BA854A74}" type="parTrans" cxnId="{F1B18A40-371D-4904-8E54-1A9516E5FFAF}">
      <dgm:prSet/>
      <dgm:spPr/>
      <dgm:t>
        <a:bodyPr/>
        <a:lstStyle/>
        <a:p>
          <a:endParaRPr lang="en-US"/>
        </a:p>
      </dgm:t>
    </dgm:pt>
    <dgm:pt modelId="{16024D9E-EF58-4F68-8110-7D5E0382BDFF}" type="sibTrans" cxnId="{F1B18A40-371D-4904-8E54-1A9516E5FFAF}">
      <dgm:prSet/>
      <dgm:spPr/>
      <dgm:t>
        <a:bodyPr/>
        <a:lstStyle/>
        <a:p>
          <a:endParaRPr lang="en-US"/>
        </a:p>
      </dgm:t>
    </dgm:pt>
    <dgm:pt modelId="{CB54DA6C-52A1-47FA-8EC6-F9543EBED74C}">
      <dgm:prSet/>
      <dgm:spPr/>
      <dgm:t>
        <a:bodyPr/>
        <a:lstStyle/>
        <a:p>
          <a:pPr rtl="0"/>
          <a:r>
            <a:rPr lang="en-US" dirty="0" smtClean="0"/>
            <a:t>Authenticity</a:t>
          </a:r>
          <a:endParaRPr lang="en-US" dirty="0"/>
        </a:p>
      </dgm:t>
    </dgm:pt>
    <dgm:pt modelId="{D1F425A4-C68E-4E94-B068-F684B3C55A35}" type="parTrans" cxnId="{5CC7F9FF-EF1B-4654-996D-5576F78AE7D5}">
      <dgm:prSet/>
      <dgm:spPr/>
      <dgm:t>
        <a:bodyPr/>
        <a:lstStyle/>
        <a:p>
          <a:endParaRPr lang="en-US"/>
        </a:p>
      </dgm:t>
    </dgm:pt>
    <dgm:pt modelId="{3C2ABA5F-0503-42B3-88FD-92A2CD2C2E4F}" type="sibTrans" cxnId="{5CC7F9FF-EF1B-4654-996D-5576F78AE7D5}">
      <dgm:prSet/>
      <dgm:spPr/>
      <dgm:t>
        <a:bodyPr/>
        <a:lstStyle/>
        <a:p>
          <a:endParaRPr lang="en-US"/>
        </a:p>
      </dgm:t>
    </dgm:pt>
    <dgm:pt modelId="{5CADA134-390F-4D5C-B9D6-D02806410C27}">
      <dgm:prSet/>
      <dgm:spPr/>
      <dgm:t>
        <a:bodyPr/>
        <a:lstStyle/>
        <a:p>
          <a:pPr rtl="0"/>
          <a:r>
            <a:rPr lang="en-US" dirty="0" smtClean="0"/>
            <a:t>Integrity</a:t>
          </a:r>
          <a:endParaRPr lang="en-US" dirty="0"/>
        </a:p>
      </dgm:t>
    </dgm:pt>
    <dgm:pt modelId="{9D5D3875-6903-4AF0-810D-6C3F1A2177CA}" type="parTrans" cxnId="{B79367AB-26A7-40B6-A351-DA2A3E241738}">
      <dgm:prSet/>
      <dgm:spPr/>
      <dgm:t>
        <a:bodyPr/>
        <a:lstStyle/>
        <a:p>
          <a:endParaRPr lang="en-US"/>
        </a:p>
      </dgm:t>
    </dgm:pt>
    <dgm:pt modelId="{1ECADF41-4525-4E45-8382-A7C70005AC9F}" type="sibTrans" cxnId="{B79367AB-26A7-40B6-A351-DA2A3E241738}">
      <dgm:prSet/>
      <dgm:spPr/>
      <dgm:t>
        <a:bodyPr/>
        <a:lstStyle/>
        <a:p>
          <a:endParaRPr lang="en-US"/>
        </a:p>
      </dgm:t>
    </dgm:pt>
    <dgm:pt modelId="{7308F202-8D83-41EB-A8F6-2FB2099119F9}">
      <dgm:prSet/>
      <dgm:spPr/>
      <dgm:t>
        <a:bodyPr/>
        <a:lstStyle/>
        <a:p>
          <a:pPr rtl="0"/>
          <a:r>
            <a:rPr lang="en-US" dirty="0" smtClean="0"/>
            <a:t>Non-repudiation</a:t>
          </a:r>
          <a:endParaRPr lang="en-US" dirty="0"/>
        </a:p>
      </dgm:t>
    </dgm:pt>
    <dgm:pt modelId="{AAB173C4-F153-4C86-A646-703FC14CA586}" type="parTrans" cxnId="{E224F0D3-AD34-4E5B-A4DA-3E2FD4EA58F0}">
      <dgm:prSet/>
      <dgm:spPr/>
      <dgm:t>
        <a:bodyPr/>
        <a:lstStyle/>
        <a:p>
          <a:endParaRPr lang="en-US"/>
        </a:p>
      </dgm:t>
    </dgm:pt>
    <dgm:pt modelId="{B9B7CF3F-1ABE-47C1-BEFE-C2305E0AB032}" type="sibTrans" cxnId="{E224F0D3-AD34-4E5B-A4DA-3E2FD4EA58F0}">
      <dgm:prSet/>
      <dgm:spPr/>
      <dgm:t>
        <a:bodyPr/>
        <a:lstStyle/>
        <a:p>
          <a:endParaRPr lang="en-US"/>
        </a:p>
      </dgm:t>
    </dgm:pt>
    <dgm:pt modelId="{E39AC2C0-83D4-472A-903C-6E4DDAC18501}" type="pres">
      <dgm:prSet presAssocID="{D1A19643-0829-4FA9-9435-CBC00D4730A1}" presName="Name0" presStyleCnt="0">
        <dgm:presLayoutVars>
          <dgm:chPref val="3"/>
          <dgm:dir/>
          <dgm:animLvl val="lvl"/>
          <dgm:resizeHandles/>
        </dgm:presLayoutVars>
      </dgm:prSet>
      <dgm:spPr/>
      <dgm:t>
        <a:bodyPr/>
        <a:lstStyle/>
        <a:p>
          <a:endParaRPr lang="en-US"/>
        </a:p>
      </dgm:t>
    </dgm:pt>
    <dgm:pt modelId="{2BE34346-799C-4973-A953-4C434E5E22BB}" type="pres">
      <dgm:prSet presAssocID="{A6CE726A-98BE-49FB-8F80-7FC399608DC5}" presName="horFlow" presStyleCnt="0"/>
      <dgm:spPr/>
    </dgm:pt>
    <dgm:pt modelId="{36A5FD0D-8A2D-4A97-BDC5-BFBE3014AC7C}" type="pres">
      <dgm:prSet presAssocID="{A6CE726A-98BE-49FB-8F80-7FC399608DC5}" presName="bigChev" presStyleLbl="node1" presStyleIdx="0" presStyleCnt="1" custScaleY="139670"/>
      <dgm:spPr/>
      <dgm:t>
        <a:bodyPr/>
        <a:lstStyle/>
        <a:p>
          <a:endParaRPr lang="en-US"/>
        </a:p>
      </dgm:t>
    </dgm:pt>
    <dgm:pt modelId="{BD741210-9526-4529-91A8-3FA32407D5E2}" type="pres">
      <dgm:prSet presAssocID="{17397F48-87EF-4196-B853-4DE8BA854A74}" presName="parTrans" presStyleCnt="0"/>
      <dgm:spPr/>
    </dgm:pt>
    <dgm:pt modelId="{F28C4DB9-00C0-4F93-BCEC-1494371E70C8}" type="pres">
      <dgm:prSet presAssocID="{233B691A-2442-48B5-94F1-B0935045699A}" presName="node" presStyleLbl="alignAccFollowNode1" presStyleIdx="0" presStyleCnt="4">
        <dgm:presLayoutVars>
          <dgm:bulletEnabled val="1"/>
        </dgm:presLayoutVars>
      </dgm:prSet>
      <dgm:spPr/>
      <dgm:t>
        <a:bodyPr/>
        <a:lstStyle/>
        <a:p>
          <a:endParaRPr lang="en-US"/>
        </a:p>
      </dgm:t>
    </dgm:pt>
    <dgm:pt modelId="{30019A45-207A-43C4-B213-3A1FEBD134A1}" type="pres">
      <dgm:prSet presAssocID="{16024D9E-EF58-4F68-8110-7D5E0382BDFF}" presName="sibTrans" presStyleCnt="0"/>
      <dgm:spPr/>
    </dgm:pt>
    <dgm:pt modelId="{B7D928AC-00A1-4E5C-A389-16E24E842FE3}" type="pres">
      <dgm:prSet presAssocID="{CB54DA6C-52A1-47FA-8EC6-F9543EBED74C}" presName="node" presStyleLbl="alignAccFollowNode1" presStyleIdx="1" presStyleCnt="4">
        <dgm:presLayoutVars>
          <dgm:bulletEnabled val="1"/>
        </dgm:presLayoutVars>
      </dgm:prSet>
      <dgm:spPr/>
      <dgm:t>
        <a:bodyPr/>
        <a:lstStyle/>
        <a:p>
          <a:endParaRPr lang="en-US"/>
        </a:p>
      </dgm:t>
    </dgm:pt>
    <dgm:pt modelId="{6E947CFD-65CE-4E4C-83CB-492DA422F07B}" type="pres">
      <dgm:prSet presAssocID="{3C2ABA5F-0503-42B3-88FD-92A2CD2C2E4F}" presName="sibTrans" presStyleCnt="0"/>
      <dgm:spPr/>
    </dgm:pt>
    <dgm:pt modelId="{45469EAF-051E-4B13-B5F7-AD63EC5A97E6}" type="pres">
      <dgm:prSet presAssocID="{5CADA134-390F-4D5C-B9D6-D02806410C27}" presName="node" presStyleLbl="alignAccFollowNode1" presStyleIdx="2" presStyleCnt="4">
        <dgm:presLayoutVars>
          <dgm:bulletEnabled val="1"/>
        </dgm:presLayoutVars>
      </dgm:prSet>
      <dgm:spPr/>
      <dgm:t>
        <a:bodyPr/>
        <a:lstStyle/>
        <a:p>
          <a:endParaRPr lang="en-US"/>
        </a:p>
      </dgm:t>
    </dgm:pt>
    <dgm:pt modelId="{948D5E40-BE68-4E74-94DB-D7CF39142EE0}" type="pres">
      <dgm:prSet presAssocID="{1ECADF41-4525-4E45-8382-A7C70005AC9F}" presName="sibTrans" presStyleCnt="0"/>
      <dgm:spPr/>
    </dgm:pt>
    <dgm:pt modelId="{B3A4E577-7D92-4A99-B7D8-176DFC34FFBD}" type="pres">
      <dgm:prSet presAssocID="{7308F202-8D83-41EB-A8F6-2FB2099119F9}" presName="node" presStyleLbl="alignAccFollowNode1" presStyleIdx="3" presStyleCnt="4">
        <dgm:presLayoutVars>
          <dgm:bulletEnabled val="1"/>
        </dgm:presLayoutVars>
      </dgm:prSet>
      <dgm:spPr/>
      <dgm:t>
        <a:bodyPr/>
        <a:lstStyle/>
        <a:p>
          <a:endParaRPr lang="en-US"/>
        </a:p>
      </dgm:t>
    </dgm:pt>
  </dgm:ptLst>
  <dgm:cxnLst>
    <dgm:cxn modelId="{5BC6919E-C318-4687-8804-609D6F2F0B0F}" srcId="{D1A19643-0829-4FA9-9435-CBC00D4730A1}" destId="{A6CE726A-98BE-49FB-8F80-7FC399608DC5}" srcOrd="0" destOrd="0" parTransId="{43AD5A92-5496-4019-AA7E-43D62B28C79C}" sibTransId="{BFB455EC-E262-4524-84E7-9398E12DA9ED}"/>
    <dgm:cxn modelId="{DF525A3C-6F37-44AC-8CA9-5393A8563EBC}" type="presOf" srcId="{233B691A-2442-48B5-94F1-B0935045699A}" destId="{F28C4DB9-00C0-4F93-BCEC-1494371E70C8}" srcOrd="0" destOrd="0" presId="urn:microsoft.com/office/officeart/2005/8/layout/lProcess3"/>
    <dgm:cxn modelId="{B79367AB-26A7-40B6-A351-DA2A3E241738}" srcId="{A6CE726A-98BE-49FB-8F80-7FC399608DC5}" destId="{5CADA134-390F-4D5C-B9D6-D02806410C27}" srcOrd="2" destOrd="0" parTransId="{9D5D3875-6903-4AF0-810D-6C3F1A2177CA}" sibTransId="{1ECADF41-4525-4E45-8382-A7C70005AC9F}"/>
    <dgm:cxn modelId="{5CC7F9FF-EF1B-4654-996D-5576F78AE7D5}" srcId="{A6CE726A-98BE-49FB-8F80-7FC399608DC5}" destId="{CB54DA6C-52A1-47FA-8EC6-F9543EBED74C}" srcOrd="1" destOrd="0" parTransId="{D1F425A4-C68E-4E94-B068-F684B3C55A35}" sibTransId="{3C2ABA5F-0503-42B3-88FD-92A2CD2C2E4F}"/>
    <dgm:cxn modelId="{C8180247-1B8D-4179-867F-13843728EAB3}" type="presOf" srcId="{D1A19643-0829-4FA9-9435-CBC00D4730A1}" destId="{E39AC2C0-83D4-472A-903C-6E4DDAC18501}" srcOrd="0" destOrd="0" presId="urn:microsoft.com/office/officeart/2005/8/layout/lProcess3"/>
    <dgm:cxn modelId="{2DB06CB3-4410-4F29-8FB2-69A51C17D6BE}" type="presOf" srcId="{5CADA134-390F-4D5C-B9D6-D02806410C27}" destId="{45469EAF-051E-4B13-B5F7-AD63EC5A97E6}" srcOrd="0" destOrd="0" presId="urn:microsoft.com/office/officeart/2005/8/layout/lProcess3"/>
    <dgm:cxn modelId="{C34B8B7A-5D1D-42A9-B00D-868CE053DBB1}" type="presOf" srcId="{A6CE726A-98BE-49FB-8F80-7FC399608DC5}" destId="{36A5FD0D-8A2D-4A97-BDC5-BFBE3014AC7C}" srcOrd="0" destOrd="0" presId="urn:microsoft.com/office/officeart/2005/8/layout/lProcess3"/>
    <dgm:cxn modelId="{3516C0FC-D10B-42CE-ABAD-C38F7EEB6279}" type="presOf" srcId="{7308F202-8D83-41EB-A8F6-2FB2099119F9}" destId="{B3A4E577-7D92-4A99-B7D8-176DFC34FFBD}" srcOrd="0" destOrd="0" presId="urn:microsoft.com/office/officeart/2005/8/layout/lProcess3"/>
    <dgm:cxn modelId="{E224F0D3-AD34-4E5B-A4DA-3E2FD4EA58F0}" srcId="{A6CE726A-98BE-49FB-8F80-7FC399608DC5}" destId="{7308F202-8D83-41EB-A8F6-2FB2099119F9}" srcOrd="3" destOrd="0" parTransId="{AAB173C4-F153-4C86-A646-703FC14CA586}" sibTransId="{B9B7CF3F-1ABE-47C1-BEFE-C2305E0AB032}"/>
    <dgm:cxn modelId="{F1B18A40-371D-4904-8E54-1A9516E5FFAF}" srcId="{A6CE726A-98BE-49FB-8F80-7FC399608DC5}" destId="{233B691A-2442-48B5-94F1-B0935045699A}" srcOrd="0" destOrd="0" parTransId="{17397F48-87EF-4196-B853-4DE8BA854A74}" sibTransId="{16024D9E-EF58-4F68-8110-7D5E0382BDFF}"/>
    <dgm:cxn modelId="{B74E7C7D-1AF8-4659-BCFF-F4A7405B13FE}" type="presOf" srcId="{CB54DA6C-52A1-47FA-8EC6-F9543EBED74C}" destId="{B7D928AC-00A1-4E5C-A389-16E24E842FE3}" srcOrd="0" destOrd="0" presId="urn:microsoft.com/office/officeart/2005/8/layout/lProcess3"/>
    <dgm:cxn modelId="{8575531B-FAEA-4B00-B0CC-3AE2B4B7A9EF}" type="presParOf" srcId="{E39AC2C0-83D4-472A-903C-6E4DDAC18501}" destId="{2BE34346-799C-4973-A953-4C434E5E22BB}" srcOrd="0" destOrd="0" presId="urn:microsoft.com/office/officeart/2005/8/layout/lProcess3"/>
    <dgm:cxn modelId="{D29335CE-CD6D-418B-B121-4B94CB4A66A0}" type="presParOf" srcId="{2BE34346-799C-4973-A953-4C434E5E22BB}" destId="{36A5FD0D-8A2D-4A97-BDC5-BFBE3014AC7C}" srcOrd="0" destOrd="0" presId="urn:microsoft.com/office/officeart/2005/8/layout/lProcess3"/>
    <dgm:cxn modelId="{8DFCD95B-F066-40CD-8879-D6283DED287C}" type="presParOf" srcId="{2BE34346-799C-4973-A953-4C434E5E22BB}" destId="{BD741210-9526-4529-91A8-3FA32407D5E2}" srcOrd="1" destOrd="0" presId="urn:microsoft.com/office/officeart/2005/8/layout/lProcess3"/>
    <dgm:cxn modelId="{A3BA0A9E-38A0-4E33-9B91-CC978A308007}" type="presParOf" srcId="{2BE34346-799C-4973-A953-4C434E5E22BB}" destId="{F28C4DB9-00C0-4F93-BCEC-1494371E70C8}" srcOrd="2" destOrd="0" presId="urn:microsoft.com/office/officeart/2005/8/layout/lProcess3"/>
    <dgm:cxn modelId="{811DE96F-9F84-494A-9507-EFBE4D4D2678}" type="presParOf" srcId="{2BE34346-799C-4973-A953-4C434E5E22BB}" destId="{30019A45-207A-43C4-B213-3A1FEBD134A1}" srcOrd="3" destOrd="0" presId="urn:microsoft.com/office/officeart/2005/8/layout/lProcess3"/>
    <dgm:cxn modelId="{FC2EDC4B-FB22-4136-B0ED-2D985995843F}" type="presParOf" srcId="{2BE34346-799C-4973-A953-4C434E5E22BB}" destId="{B7D928AC-00A1-4E5C-A389-16E24E842FE3}" srcOrd="4" destOrd="0" presId="urn:microsoft.com/office/officeart/2005/8/layout/lProcess3"/>
    <dgm:cxn modelId="{837DB69D-5D2C-46DA-B2BD-45FBEB3E12C5}" type="presParOf" srcId="{2BE34346-799C-4973-A953-4C434E5E22BB}" destId="{6E947CFD-65CE-4E4C-83CB-492DA422F07B}" srcOrd="5" destOrd="0" presId="urn:microsoft.com/office/officeart/2005/8/layout/lProcess3"/>
    <dgm:cxn modelId="{C737C93D-8614-4FB1-A510-24FF2FE03E35}" type="presParOf" srcId="{2BE34346-799C-4973-A953-4C434E5E22BB}" destId="{45469EAF-051E-4B13-B5F7-AD63EC5A97E6}" srcOrd="6" destOrd="0" presId="urn:microsoft.com/office/officeart/2005/8/layout/lProcess3"/>
    <dgm:cxn modelId="{952B1521-0C6D-4DBE-AA9A-6F976BFA3F01}" type="presParOf" srcId="{2BE34346-799C-4973-A953-4C434E5E22BB}" destId="{948D5E40-BE68-4E74-94DB-D7CF39142EE0}" srcOrd="7" destOrd="0" presId="urn:microsoft.com/office/officeart/2005/8/layout/lProcess3"/>
    <dgm:cxn modelId="{1E378803-0F92-4F23-8042-A012C8AD9C56}" type="presParOf" srcId="{2BE34346-799C-4973-A953-4C434E5E22BB}" destId="{B3A4E577-7D92-4A99-B7D8-176DFC34FFBD}" srcOrd="8" destOrd="0" presId="urn:microsoft.com/office/officeart/2005/8/layout/lProcess3"/>
  </dgm:cxnLst>
  <dgm:bg/>
  <dgm:whole/>
</dgm:dataModel>
</file>

<file path=ppt/diagrams/data2.xml><?xml version="1.0" encoding="utf-8"?>
<dgm:dataModel xmlns:dgm="http://schemas.openxmlformats.org/drawingml/2006/diagram" xmlns:a="http://schemas.openxmlformats.org/drawingml/2006/main">
  <dgm:ptLst>
    <dgm:pt modelId="{69542313-47EC-4682-B154-52565B8486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F202418-4E1E-4040-9921-D95CA7C9F834}">
      <dgm:prSet/>
      <dgm:spPr/>
      <dgm:t>
        <a:bodyPr/>
        <a:lstStyle/>
        <a:p>
          <a:pPr rtl="0"/>
          <a:r>
            <a:rPr lang="en-US" b="1" dirty="0" smtClean="0"/>
            <a:t>The type of operations used for transforming plaintext to ciphertext</a:t>
          </a:r>
          <a:endParaRPr lang="en-US" b="1" dirty="0"/>
        </a:p>
      </dgm:t>
    </dgm:pt>
    <dgm:pt modelId="{5807AAB3-0C0F-4264-8A3C-521F4081FE0D}" type="parTrans" cxnId="{9BDD9877-6237-4674-8116-BA61F7BCC2F6}">
      <dgm:prSet/>
      <dgm:spPr/>
      <dgm:t>
        <a:bodyPr/>
        <a:lstStyle/>
        <a:p>
          <a:endParaRPr lang="en-US"/>
        </a:p>
      </dgm:t>
    </dgm:pt>
    <dgm:pt modelId="{FDBE4C84-D4DF-4CAD-8615-29F2CA6CED93}" type="sibTrans" cxnId="{9BDD9877-6237-4674-8116-BA61F7BCC2F6}">
      <dgm:prSet/>
      <dgm:spPr/>
      <dgm:t>
        <a:bodyPr/>
        <a:lstStyle/>
        <a:p>
          <a:endParaRPr lang="en-US"/>
        </a:p>
      </dgm:t>
    </dgm:pt>
    <dgm:pt modelId="{224244FF-3AD4-4702-9E67-F58EEB5D42D0}">
      <dgm:prSet/>
      <dgm:spPr/>
      <dgm:t>
        <a:bodyPr/>
        <a:lstStyle/>
        <a:p>
          <a:pPr rtl="0"/>
          <a:r>
            <a:rPr lang="en-US" dirty="0" smtClean="0"/>
            <a:t>Substitution</a:t>
          </a:r>
          <a:endParaRPr lang="en-US" dirty="0"/>
        </a:p>
      </dgm:t>
    </dgm:pt>
    <dgm:pt modelId="{343AC2C7-5397-40B7-8B25-CDB4AB3A04D3}" type="parTrans" cxnId="{17F9A1A3-DA38-4C70-94A0-86236DA40886}">
      <dgm:prSet/>
      <dgm:spPr/>
      <dgm:t>
        <a:bodyPr/>
        <a:lstStyle/>
        <a:p>
          <a:endParaRPr lang="en-US"/>
        </a:p>
      </dgm:t>
    </dgm:pt>
    <dgm:pt modelId="{2A7CD0FC-B908-45C2-BB79-AFB6C21BDACB}" type="sibTrans" cxnId="{17F9A1A3-DA38-4C70-94A0-86236DA40886}">
      <dgm:prSet/>
      <dgm:spPr/>
      <dgm:t>
        <a:bodyPr/>
        <a:lstStyle/>
        <a:p>
          <a:endParaRPr lang="en-US"/>
        </a:p>
      </dgm:t>
    </dgm:pt>
    <dgm:pt modelId="{8B496E5E-81BB-4F2F-9163-DF9F8C56761C}">
      <dgm:prSet/>
      <dgm:spPr/>
      <dgm:t>
        <a:bodyPr/>
        <a:lstStyle/>
        <a:p>
          <a:pPr rtl="0"/>
          <a:r>
            <a:rPr lang="en-US" dirty="0" smtClean="0"/>
            <a:t>Each element in the plaintext is mapped into another element</a:t>
          </a:r>
          <a:endParaRPr lang="en-US" dirty="0"/>
        </a:p>
      </dgm:t>
    </dgm:pt>
    <dgm:pt modelId="{BBD2122F-3B9B-4C56-A7A4-488B0874B187}" type="parTrans" cxnId="{ED7F6FCA-9C3C-417B-926F-7462E5F9947E}">
      <dgm:prSet/>
      <dgm:spPr/>
      <dgm:t>
        <a:bodyPr/>
        <a:lstStyle/>
        <a:p>
          <a:endParaRPr lang="en-US"/>
        </a:p>
      </dgm:t>
    </dgm:pt>
    <dgm:pt modelId="{F13F4F34-9D26-4D0F-94AB-5C2F80AF2BA0}" type="sibTrans" cxnId="{ED7F6FCA-9C3C-417B-926F-7462E5F9947E}">
      <dgm:prSet/>
      <dgm:spPr/>
      <dgm:t>
        <a:bodyPr/>
        <a:lstStyle/>
        <a:p>
          <a:endParaRPr lang="en-US"/>
        </a:p>
      </dgm:t>
    </dgm:pt>
    <dgm:pt modelId="{3FBA8598-767E-4BA7-A56F-3E21E6693ED7}">
      <dgm:prSet/>
      <dgm:spPr/>
      <dgm:t>
        <a:bodyPr/>
        <a:lstStyle/>
        <a:p>
          <a:pPr rtl="0"/>
          <a:r>
            <a:rPr lang="en-US" dirty="0" smtClean="0"/>
            <a:t>Transposition</a:t>
          </a:r>
          <a:endParaRPr lang="en-US" dirty="0"/>
        </a:p>
      </dgm:t>
    </dgm:pt>
    <dgm:pt modelId="{4FE2A59E-9630-4681-820C-04BCD97E37CB}" type="parTrans" cxnId="{B8EE8B97-1818-444D-BED4-76AD712783DD}">
      <dgm:prSet/>
      <dgm:spPr/>
      <dgm:t>
        <a:bodyPr/>
        <a:lstStyle/>
        <a:p>
          <a:endParaRPr lang="en-US"/>
        </a:p>
      </dgm:t>
    </dgm:pt>
    <dgm:pt modelId="{BD8EEDA2-50C1-4CFB-A19D-91F134D8F75C}" type="sibTrans" cxnId="{B8EE8B97-1818-444D-BED4-76AD712783DD}">
      <dgm:prSet/>
      <dgm:spPr/>
      <dgm:t>
        <a:bodyPr/>
        <a:lstStyle/>
        <a:p>
          <a:endParaRPr lang="en-US"/>
        </a:p>
      </dgm:t>
    </dgm:pt>
    <dgm:pt modelId="{83CCF444-5E49-4EB6-8846-93FD2DCF4256}">
      <dgm:prSet/>
      <dgm:spPr/>
      <dgm:t>
        <a:bodyPr/>
        <a:lstStyle/>
        <a:p>
          <a:pPr rtl="0"/>
          <a:r>
            <a:rPr lang="en-US" dirty="0" smtClean="0"/>
            <a:t>Elements in the plaintext are rearranged</a:t>
          </a:r>
          <a:endParaRPr lang="en-US" dirty="0"/>
        </a:p>
      </dgm:t>
    </dgm:pt>
    <dgm:pt modelId="{E385C018-DCC6-4853-8FA8-3FAA552BB696}" type="parTrans" cxnId="{C157AAC6-87D9-4ECE-8C8A-A10EE49F31E4}">
      <dgm:prSet/>
      <dgm:spPr/>
      <dgm:t>
        <a:bodyPr/>
        <a:lstStyle/>
        <a:p>
          <a:endParaRPr lang="en-US"/>
        </a:p>
      </dgm:t>
    </dgm:pt>
    <dgm:pt modelId="{BB6050B2-24C0-417E-89AD-A5C4BFD92FD8}" type="sibTrans" cxnId="{C157AAC6-87D9-4ECE-8C8A-A10EE49F31E4}">
      <dgm:prSet/>
      <dgm:spPr/>
      <dgm:t>
        <a:bodyPr/>
        <a:lstStyle/>
        <a:p>
          <a:endParaRPr lang="en-US"/>
        </a:p>
      </dgm:t>
    </dgm:pt>
    <dgm:pt modelId="{C50D82BC-09A2-4EA3-B5E5-B21ADE066BB6}">
      <dgm:prSet/>
      <dgm:spPr/>
      <dgm:t>
        <a:bodyPr/>
        <a:lstStyle/>
        <a:p>
          <a:pPr rtl="0"/>
          <a:r>
            <a:rPr lang="en-US" dirty="0" smtClean="0"/>
            <a:t>Fundamental requirement is that no information be lost</a:t>
          </a:r>
          <a:endParaRPr lang="en-US" dirty="0"/>
        </a:p>
      </dgm:t>
    </dgm:pt>
    <dgm:pt modelId="{300F4794-926C-4CC4-8084-F2D540BBEA0D}" type="parTrans" cxnId="{C8404A19-2174-4617-A7C7-32B91E587940}">
      <dgm:prSet/>
      <dgm:spPr/>
      <dgm:t>
        <a:bodyPr/>
        <a:lstStyle/>
        <a:p>
          <a:endParaRPr lang="en-US"/>
        </a:p>
      </dgm:t>
    </dgm:pt>
    <dgm:pt modelId="{389FC893-4AC0-4DEA-94AE-CA2890DB40FC}" type="sibTrans" cxnId="{C8404A19-2174-4617-A7C7-32B91E587940}">
      <dgm:prSet/>
      <dgm:spPr/>
      <dgm:t>
        <a:bodyPr/>
        <a:lstStyle/>
        <a:p>
          <a:endParaRPr lang="en-US"/>
        </a:p>
      </dgm:t>
    </dgm:pt>
    <dgm:pt modelId="{2F0ADDCF-E452-42FA-BC93-43C3B643CE68}">
      <dgm:prSet/>
      <dgm:spPr/>
      <dgm:t>
        <a:bodyPr/>
        <a:lstStyle/>
        <a:p>
          <a:pPr rtl="0"/>
          <a:r>
            <a:rPr lang="en-US" dirty="0" smtClean="0"/>
            <a:t>Product systems</a:t>
          </a:r>
          <a:endParaRPr lang="en-US" dirty="0"/>
        </a:p>
      </dgm:t>
    </dgm:pt>
    <dgm:pt modelId="{EAF5741B-80BD-4455-B59C-5D0F9A3CD467}" type="parTrans" cxnId="{1077D68E-58A6-4D15-94C6-8F30333D99A7}">
      <dgm:prSet/>
      <dgm:spPr/>
      <dgm:t>
        <a:bodyPr/>
        <a:lstStyle/>
        <a:p>
          <a:endParaRPr lang="en-US"/>
        </a:p>
      </dgm:t>
    </dgm:pt>
    <dgm:pt modelId="{DC849106-EE49-4ACE-BE8C-75F0725D7F30}" type="sibTrans" cxnId="{1077D68E-58A6-4D15-94C6-8F30333D99A7}">
      <dgm:prSet/>
      <dgm:spPr/>
      <dgm:t>
        <a:bodyPr/>
        <a:lstStyle/>
        <a:p>
          <a:endParaRPr lang="en-US"/>
        </a:p>
      </dgm:t>
    </dgm:pt>
    <dgm:pt modelId="{3CBEF810-FC73-4445-AE4E-E644F5E7D84B}">
      <dgm:prSet/>
      <dgm:spPr/>
      <dgm:t>
        <a:bodyPr/>
        <a:lstStyle/>
        <a:p>
          <a:pPr rtl="0"/>
          <a:r>
            <a:rPr lang="en-US" dirty="0" smtClean="0"/>
            <a:t>Involve multiple stages of substitutions and transpositions</a:t>
          </a:r>
          <a:endParaRPr lang="en-US" dirty="0"/>
        </a:p>
      </dgm:t>
    </dgm:pt>
    <dgm:pt modelId="{3A795514-BB93-4E29-8C2E-6F527A742D97}" type="parTrans" cxnId="{04F6FDDA-CCCE-4245-B600-351ACC9B5414}">
      <dgm:prSet/>
      <dgm:spPr/>
      <dgm:t>
        <a:bodyPr/>
        <a:lstStyle/>
        <a:p>
          <a:endParaRPr lang="en-US"/>
        </a:p>
      </dgm:t>
    </dgm:pt>
    <dgm:pt modelId="{1538357D-B94D-4F89-88F9-D45ECFC51A52}" type="sibTrans" cxnId="{04F6FDDA-CCCE-4245-B600-351ACC9B5414}">
      <dgm:prSet/>
      <dgm:spPr/>
      <dgm:t>
        <a:bodyPr/>
        <a:lstStyle/>
        <a:p>
          <a:endParaRPr lang="en-US"/>
        </a:p>
      </dgm:t>
    </dgm:pt>
    <dgm:pt modelId="{11FF4EFA-4741-4D5F-A917-42A76220E9FE}">
      <dgm:prSet/>
      <dgm:spPr/>
      <dgm:t>
        <a:bodyPr/>
        <a:lstStyle/>
        <a:p>
          <a:pPr rtl="0"/>
          <a:r>
            <a:rPr lang="en-US" b="1" dirty="0" smtClean="0"/>
            <a:t>The number of keys used</a:t>
          </a:r>
          <a:endParaRPr lang="en-US" dirty="0"/>
        </a:p>
      </dgm:t>
    </dgm:pt>
    <dgm:pt modelId="{D6F42A2A-9726-493F-B512-238AF9528799}" type="parTrans" cxnId="{7C3E1757-98C5-4327-BBAC-E4F6EC4DD99C}">
      <dgm:prSet/>
      <dgm:spPr/>
      <dgm:t>
        <a:bodyPr/>
        <a:lstStyle/>
        <a:p>
          <a:endParaRPr lang="en-US"/>
        </a:p>
      </dgm:t>
    </dgm:pt>
    <dgm:pt modelId="{7503DD96-2B0B-4967-8FE8-7575709AEBBD}" type="sibTrans" cxnId="{7C3E1757-98C5-4327-BBAC-E4F6EC4DD99C}">
      <dgm:prSet/>
      <dgm:spPr/>
      <dgm:t>
        <a:bodyPr/>
        <a:lstStyle/>
        <a:p>
          <a:endParaRPr lang="en-US"/>
        </a:p>
      </dgm:t>
    </dgm:pt>
    <dgm:pt modelId="{30EE3EC1-1AA2-4D2B-9CC3-48E4776788F6}">
      <dgm:prSet/>
      <dgm:spPr/>
      <dgm:t>
        <a:bodyPr/>
        <a:lstStyle/>
        <a:p>
          <a:pPr rtl="0"/>
          <a:r>
            <a:rPr lang="en-US" dirty="0" smtClean="0"/>
            <a:t>Referred to as symmetric, single-key, secret-key, or conventional encryption if both sender and receiver use the same key</a:t>
          </a:r>
          <a:endParaRPr lang="en-US" dirty="0"/>
        </a:p>
      </dgm:t>
    </dgm:pt>
    <dgm:pt modelId="{85A6A403-4F6F-48F2-8EF8-8977D9194AC8}" type="parTrans" cxnId="{6D468B29-AC73-4EB4-AEF2-390BB867F1AD}">
      <dgm:prSet/>
      <dgm:spPr/>
      <dgm:t>
        <a:bodyPr/>
        <a:lstStyle/>
        <a:p>
          <a:endParaRPr lang="en-US"/>
        </a:p>
      </dgm:t>
    </dgm:pt>
    <dgm:pt modelId="{CE097D6F-AD08-4F3D-884F-3F9E25969898}" type="sibTrans" cxnId="{6D468B29-AC73-4EB4-AEF2-390BB867F1AD}">
      <dgm:prSet/>
      <dgm:spPr/>
      <dgm:t>
        <a:bodyPr/>
        <a:lstStyle/>
        <a:p>
          <a:endParaRPr lang="en-US"/>
        </a:p>
      </dgm:t>
    </dgm:pt>
    <dgm:pt modelId="{E0D8790D-D80A-40F8-8A44-D054EDBD2BB5}">
      <dgm:prSet/>
      <dgm:spPr/>
      <dgm:t>
        <a:bodyPr/>
        <a:lstStyle/>
        <a:p>
          <a:pPr rtl="0"/>
          <a:r>
            <a:rPr lang="en-US" dirty="0" smtClean="0"/>
            <a:t>Referred to as asymmetric, two-key, or public-key encryption if the sender and receiver each use a different key</a:t>
          </a:r>
          <a:endParaRPr lang="en-US" dirty="0"/>
        </a:p>
      </dgm:t>
    </dgm:pt>
    <dgm:pt modelId="{B31B1237-4B4B-4C8A-902F-FC556DB3E551}" type="parTrans" cxnId="{68BDBE32-B52D-4DC3-B624-CD8A49414FE9}">
      <dgm:prSet/>
      <dgm:spPr/>
      <dgm:t>
        <a:bodyPr/>
        <a:lstStyle/>
        <a:p>
          <a:endParaRPr lang="en-US"/>
        </a:p>
      </dgm:t>
    </dgm:pt>
    <dgm:pt modelId="{CE65F7AC-6761-408F-90A2-C7EED50BF726}" type="sibTrans" cxnId="{68BDBE32-B52D-4DC3-B624-CD8A49414FE9}">
      <dgm:prSet/>
      <dgm:spPr/>
      <dgm:t>
        <a:bodyPr/>
        <a:lstStyle/>
        <a:p>
          <a:endParaRPr lang="en-US"/>
        </a:p>
      </dgm:t>
    </dgm:pt>
    <dgm:pt modelId="{FCEB4E55-9C39-4BCE-A876-22908BCC79BB}">
      <dgm:prSet/>
      <dgm:spPr/>
      <dgm:t>
        <a:bodyPr/>
        <a:lstStyle/>
        <a:p>
          <a:pPr rtl="0"/>
          <a:r>
            <a:rPr lang="en-US" b="1" dirty="0" smtClean="0"/>
            <a:t>The way in which the plaintext is processed</a:t>
          </a:r>
          <a:endParaRPr lang="en-US" dirty="0"/>
        </a:p>
      </dgm:t>
    </dgm:pt>
    <dgm:pt modelId="{A56B11BD-DF39-49B0-A38F-56EA78F07507}" type="parTrans" cxnId="{B9569389-3385-407B-ACFB-5973F23CF503}">
      <dgm:prSet/>
      <dgm:spPr/>
      <dgm:t>
        <a:bodyPr/>
        <a:lstStyle/>
        <a:p>
          <a:endParaRPr lang="en-US"/>
        </a:p>
      </dgm:t>
    </dgm:pt>
    <dgm:pt modelId="{CB3DF5DF-BB1D-4054-890D-E2365349B828}" type="sibTrans" cxnId="{B9569389-3385-407B-ACFB-5973F23CF503}">
      <dgm:prSet/>
      <dgm:spPr/>
      <dgm:t>
        <a:bodyPr/>
        <a:lstStyle/>
        <a:p>
          <a:endParaRPr lang="en-US"/>
        </a:p>
      </dgm:t>
    </dgm:pt>
    <dgm:pt modelId="{45D44131-C716-494D-ABE4-611D136B66A3}">
      <dgm:prSet/>
      <dgm:spPr/>
      <dgm:t>
        <a:bodyPr/>
        <a:lstStyle/>
        <a:p>
          <a:pPr rtl="0"/>
          <a:r>
            <a:rPr lang="en-US" dirty="0" smtClean="0"/>
            <a:t>Block cipher processes the input one block of elements at a time, producing an output block for each input block</a:t>
          </a:r>
          <a:endParaRPr lang="en-US" dirty="0"/>
        </a:p>
      </dgm:t>
    </dgm:pt>
    <dgm:pt modelId="{D34295AA-7BD5-43B4-AE6E-18426D911983}" type="parTrans" cxnId="{4B8C4CB8-B3C5-4C98-9C18-FD0F42F75317}">
      <dgm:prSet/>
      <dgm:spPr/>
      <dgm:t>
        <a:bodyPr/>
        <a:lstStyle/>
        <a:p>
          <a:endParaRPr lang="en-US"/>
        </a:p>
      </dgm:t>
    </dgm:pt>
    <dgm:pt modelId="{ED98CC58-96B5-4F62-B3CB-6DD649EF2463}" type="sibTrans" cxnId="{4B8C4CB8-B3C5-4C98-9C18-FD0F42F75317}">
      <dgm:prSet/>
      <dgm:spPr/>
      <dgm:t>
        <a:bodyPr/>
        <a:lstStyle/>
        <a:p>
          <a:endParaRPr lang="en-US"/>
        </a:p>
      </dgm:t>
    </dgm:pt>
    <dgm:pt modelId="{5CF47921-F9E7-4934-904D-64AA49932E73}">
      <dgm:prSet/>
      <dgm:spPr/>
      <dgm:t>
        <a:bodyPr/>
        <a:lstStyle/>
        <a:p>
          <a:pPr rtl="0"/>
          <a:r>
            <a:rPr lang="en-US" dirty="0" smtClean="0"/>
            <a:t>Stream cipher processes the input elements continuously, producing output one element at a time, as it goes along</a:t>
          </a:r>
          <a:endParaRPr lang="en-AU" dirty="0"/>
        </a:p>
      </dgm:t>
    </dgm:pt>
    <dgm:pt modelId="{A6C29210-F338-4D38-AB7C-278176FA45C3}" type="parTrans" cxnId="{75734579-0E74-46E7-99D7-E0851A229069}">
      <dgm:prSet/>
      <dgm:spPr/>
      <dgm:t>
        <a:bodyPr/>
        <a:lstStyle/>
        <a:p>
          <a:endParaRPr lang="en-US"/>
        </a:p>
      </dgm:t>
    </dgm:pt>
    <dgm:pt modelId="{114FA981-4C33-4381-8F82-D97179000270}" type="sibTrans" cxnId="{75734579-0E74-46E7-99D7-E0851A229069}">
      <dgm:prSet/>
      <dgm:spPr/>
      <dgm:t>
        <a:bodyPr/>
        <a:lstStyle/>
        <a:p>
          <a:endParaRPr lang="en-US"/>
        </a:p>
      </dgm:t>
    </dgm:pt>
    <dgm:pt modelId="{56CCDA66-222A-4371-91A7-2247E6B60E14}" type="pres">
      <dgm:prSet presAssocID="{69542313-47EC-4682-B154-52565B848627}" presName="linear" presStyleCnt="0">
        <dgm:presLayoutVars>
          <dgm:animLvl val="lvl"/>
          <dgm:resizeHandles val="exact"/>
        </dgm:presLayoutVars>
      </dgm:prSet>
      <dgm:spPr/>
      <dgm:t>
        <a:bodyPr/>
        <a:lstStyle/>
        <a:p>
          <a:endParaRPr lang="en-US"/>
        </a:p>
      </dgm:t>
    </dgm:pt>
    <dgm:pt modelId="{9F701D60-FB59-45EB-B11E-11AF820FFBF4}" type="pres">
      <dgm:prSet presAssocID="{0F202418-4E1E-4040-9921-D95CA7C9F834}" presName="parentText" presStyleLbl="node1" presStyleIdx="0" presStyleCnt="3">
        <dgm:presLayoutVars>
          <dgm:chMax val="0"/>
          <dgm:bulletEnabled val="1"/>
        </dgm:presLayoutVars>
      </dgm:prSet>
      <dgm:spPr/>
      <dgm:t>
        <a:bodyPr/>
        <a:lstStyle/>
        <a:p>
          <a:endParaRPr lang="en-US"/>
        </a:p>
      </dgm:t>
    </dgm:pt>
    <dgm:pt modelId="{693683CD-44B0-4086-BA29-8BF5724EEF3C}" type="pres">
      <dgm:prSet presAssocID="{0F202418-4E1E-4040-9921-D95CA7C9F834}" presName="childText" presStyleLbl="revTx" presStyleIdx="0" presStyleCnt="3">
        <dgm:presLayoutVars>
          <dgm:bulletEnabled val="1"/>
        </dgm:presLayoutVars>
      </dgm:prSet>
      <dgm:spPr/>
      <dgm:t>
        <a:bodyPr/>
        <a:lstStyle/>
        <a:p>
          <a:endParaRPr lang="en-US"/>
        </a:p>
      </dgm:t>
    </dgm:pt>
    <dgm:pt modelId="{95929201-B2BB-47C5-A8B4-EEE6D4C3A367}" type="pres">
      <dgm:prSet presAssocID="{11FF4EFA-4741-4D5F-A917-42A76220E9FE}" presName="parentText" presStyleLbl="node1" presStyleIdx="1" presStyleCnt="3">
        <dgm:presLayoutVars>
          <dgm:chMax val="0"/>
          <dgm:bulletEnabled val="1"/>
        </dgm:presLayoutVars>
      </dgm:prSet>
      <dgm:spPr/>
      <dgm:t>
        <a:bodyPr/>
        <a:lstStyle/>
        <a:p>
          <a:endParaRPr lang="en-US"/>
        </a:p>
      </dgm:t>
    </dgm:pt>
    <dgm:pt modelId="{2B267D53-0382-4915-92D0-16CC8281F65F}" type="pres">
      <dgm:prSet presAssocID="{11FF4EFA-4741-4D5F-A917-42A76220E9FE}" presName="childText" presStyleLbl="revTx" presStyleIdx="1" presStyleCnt="3">
        <dgm:presLayoutVars>
          <dgm:bulletEnabled val="1"/>
        </dgm:presLayoutVars>
      </dgm:prSet>
      <dgm:spPr/>
      <dgm:t>
        <a:bodyPr/>
        <a:lstStyle/>
        <a:p>
          <a:endParaRPr lang="en-US"/>
        </a:p>
      </dgm:t>
    </dgm:pt>
    <dgm:pt modelId="{7C038F26-5103-48C8-8C51-3F5028C05B37}" type="pres">
      <dgm:prSet presAssocID="{FCEB4E55-9C39-4BCE-A876-22908BCC79BB}" presName="parentText" presStyleLbl="node1" presStyleIdx="2" presStyleCnt="3">
        <dgm:presLayoutVars>
          <dgm:chMax val="0"/>
          <dgm:bulletEnabled val="1"/>
        </dgm:presLayoutVars>
      </dgm:prSet>
      <dgm:spPr/>
      <dgm:t>
        <a:bodyPr/>
        <a:lstStyle/>
        <a:p>
          <a:endParaRPr lang="en-US"/>
        </a:p>
      </dgm:t>
    </dgm:pt>
    <dgm:pt modelId="{08F25816-1C62-4800-9BCD-D6B95BF630CA}" type="pres">
      <dgm:prSet presAssocID="{FCEB4E55-9C39-4BCE-A876-22908BCC79BB}" presName="childText" presStyleLbl="revTx" presStyleIdx="2" presStyleCnt="3">
        <dgm:presLayoutVars>
          <dgm:bulletEnabled val="1"/>
        </dgm:presLayoutVars>
      </dgm:prSet>
      <dgm:spPr/>
      <dgm:t>
        <a:bodyPr/>
        <a:lstStyle/>
        <a:p>
          <a:endParaRPr lang="en-US"/>
        </a:p>
      </dgm:t>
    </dgm:pt>
  </dgm:ptLst>
  <dgm:cxnLst>
    <dgm:cxn modelId="{446A3A72-7585-47BD-9757-60302C784EAB}" type="presOf" srcId="{5CF47921-F9E7-4934-904D-64AA49932E73}" destId="{08F25816-1C62-4800-9BCD-D6B95BF630CA}" srcOrd="0" destOrd="1" presId="urn:microsoft.com/office/officeart/2005/8/layout/vList2"/>
    <dgm:cxn modelId="{26B69885-F5CB-4CA1-9DA1-23725596CFEB}" type="presOf" srcId="{224244FF-3AD4-4702-9E67-F58EEB5D42D0}" destId="{693683CD-44B0-4086-BA29-8BF5724EEF3C}" srcOrd="0" destOrd="0" presId="urn:microsoft.com/office/officeart/2005/8/layout/vList2"/>
    <dgm:cxn modelId="{68BDBE32-B52D-4DC3-B624-CD8A49414FE9}" srcId="{11FF4EFA-4741-4D5F-A917-42A76220E9FE}" destId="{E0D8790D-D80A-40F8-8A44-D054EDBD2BB5}" srcOrd="1" destOrd="0" parTransId="{B31B1237-4B4B-4C8A-902F-FC556DB3E551}" sibTransId="{CE65F7AC-6761-408F-90A2-C7EED50BF726}"/>
    <dgm:cxn modelId="{1077D68E-58A6-4D15-94C6-8F30333D99A7}" srcId="{0F202418-4E1E-4040-9921-D95CA7C9F834}" destId="{2F0ADDCF-E452-42FA-BC93-43C3B643CE68}" srcOrd="2" destOrd="0" parTransId="{EAF5741B-80BD-4455-B59C-5D0F9A3CD467}" sibTransId="{DC849106-EE49-4ACE-BE8C-75F0725D7F30}"/>
    <dgm:cxn modelId="{B9569389-3385-407B-ACFB-5973F23CF503}" srcId="{69542313-47EC-4682-B154-52565B848627}" destId="{FCEB4E55-9C39-4BCE-A876-22908BCC79BB}" srcOrd="2" destOrd="0" parTransId="{A56B11BD-DF39-49B0-A38F-56EA78F07507}" sibTransId="{CB3DF5DF-BB1D-4054-890D-E2365349B828}"/>
    <dgm:cxn modelId="{12FA528A-04DF-4FA4-94C9-A9B168707884}" type="presOf" srcId="{FCEB4E55-9C39-4BCE-A876-22908BCC79BB}" destId="{7C038F26-5103-48C8-8C51-3F5028C05B37}" srcOrd="0" destOrd="0" presId="urn:microsoft.com/office/officeart/2005/8/layout/vList2"/>
    <dgm:cxn modelId="{6D468B29-AC73-4EB4-AEF2-390BB867F1AD}" srcId="{11FF4EFA-4741-4D5F-A917-42A76220E9FE}" destId="{30EE3EC1-1AA2-4D2B-9CC3-48E4776788F6}" srcOrd="0" destOrd="0" parTransId="{85A6A403-4F6F-48F2-8EF8-8977D9194AC8}" sibTransId="{CE097D6F-AD08-4F3D-884F-3F9E25969898}"/>
    <dgm:cxn modelId="{3EDA4097-D45D-4CF2-B77B-4B06551AF105}" type="presOf" srcId="{2F0ADDCF-E452-42FA-BC93-43C3B643CE68}" destId="{693683CD-44B0-4086-BA29-8BF5724EEF3C}" srcOrd="0" destOrd="5" presId="urn:microsoft.com/office/officeart/2005/8/layout/vList2"/>
    <dgm:cxn modelId="{ED7F6FCA-9C3C-417B-926F-7462E5F9947E}" srcId="{224244FF-3AD4-4702-9E67-F58EEB5D42D0}" destId="{8B496E5E-81BB-4F2F-9163-DF9F8C56761C}" srcOrd="0" destOrd="0" parTransId="{BBD2122F-3B9B-4C56-A7A4-488B0874B187}" sibTransId="{F13F4F34-9D26-4D0F-94AB-5C2F80AF2BA0}"/>
    <dgm:cxn modelId="{5BEBC285-5837-4F6F-A75E-18889225B4A1}" type="presOf" srcId="{8B496E5E-81BB-4F2F-9163-DF9F8C56761C}" destId="{693683CD-44B0-4086-BA29-8BF5724EEF3C}" srcOrd="0" destOrd="1" presId="urn:microsoft.com/office/officeart/2005/8/layout/vList2"/>
    <dgm:cxn modelId="{6568CB1E-079E-4DFC-855A-94A1E6CF5289}" type="presOf" srcId="{3FBA8598-767E-4BA7-A56F-3E21E6693ED7}" destId="{693683CD-44B0-4086-BA29-8BF5724EEF3C}" srcOrd="0" destOrd="2" presId="urn:microsoft.com/office/officeart/2005/8/layout/vList2"/>
    <dgm:cxn modelId="{7C3E1757-98C5-4327-BBAC-E4F6EC4DD99C}" srcId="{69542313-47EC-4682-B154-52565B848627}" destId="{11FF4EFA-4741-4D5F-A917-42A76220E9FE}" srcOrd="1" destOrd="0" parTransId="{D6F42A2A-9726-493F-B512-238AF9528799}" sibTransId="{7503DD96-2B0B-4967-8FE8-7575709AEBBD}"/>
    <dgm:cxn modelId="{E16BB259-CFFF-4245-A4AE-27C65D67D068}" type="presOf" srcId="{83CCF444-5E49-4EB6-8846-93FD2DCF4256}" destId="{693683CD-44B0-4086-BA29-8BF5724EEF3C}" srcOrd="0" destOrd="3" presId="urn:microsoft.com/office/officeart/2005/8/layout/vList2"/>
    <dgm:cxn modelId="{91AFCC33-A11C-4C6F-9219-D83775D9461C}" type="presOf" srcId="{45D44131-C716-494D-ABE4-611D136B66A3}" destId="{08F25816-1C62-4800-9BCD-D6B95BF630CA}" srcOrd="0" destOrd="0" presId="urn:microsoft.com/office/officeart/2005/8/layout/vList2"/>
    <dgm:cxn modelId="{5DA80462-F3CB-4022-8590-614A23CE4393}" type="presOf" srcId="{69542313-47EC-4682-B154-52565B848627}" destId="{56CCDA66-222A-4371-91A7-2247E6B60E14}" srcOrd="0" destOrd="0" presId="urn:microsoft.com/office/officeart/2005/8/layout/vList2"/>
    <dgm:cxn modelId="{CB71950B-BB01-4F36-9969-32D44697C7B5}" type="presOf" srcId="{30EE3EC1-1AA2-4D2B-9CC3-48E4776788F6}" destId="{2B267D53-0382-4915-92D0-16CC8281F65F}" srcOrd="0" destOrd="0" presId="urn:microsoft.com/office/officeart/2005/8/layout/vList2"/>
    <dgm:cxn modelId="{9BDD9877-6237-4674-8116-BA61F7BCC2F6}" srcId="{69542313-47EC-4682-B154-52565B848627}" destId="{0F202418-4E1E-4040-9921-D95CA7C9F834}" srcOrd="0" destOrd="0" parTransId="{5807AAB3-0C0F-4264-8A3C-521F4081FE0D}" sibTransId="{FDBE4C84-D4DF-4CAD-8615-29F2CA6CED93}"/>
    <dgm:cxn modelId="{17F9A1A3-DA38-4C70-94A0-86236DA40886}" srcId="{0F202418-4E1E-4040-9921-D95CA7C9F834}" destId="{224244FF-3AD4-4702-9E67-F58EEB5D42D0}" srcOrd="0" destOrd="0" parTransId="{343AC2C7-5397-40B7-8B25-CDB4AB3A04D3}" sibTransId="{2A7CD0FC-B908-45C2-BB79-AFB6C21BDACB}"/>
    <dgm:cxn modelId="{04F6FDDA-CCCE-4245-B600-351ACC9B5414}" srcId="{2F0ADDCF-E452-42FA-BC93-43C3B643CE68}" destId="{3CBEF810-FC73-4445-AE4E-E644F5E7D84B}" srcOrd="0" destOrd="0" parTransId="{3A795514-BB93-4E29-8C2E-6F527A742D97}" sibTransId="{1538357D-B94D-4F89-88F9-D45ECFC51A52}"/>
    <dgm:cxn modelId="{BA46A4AF-F6F5-46DD-89F8-8CD2B056B452}" type="presOf" srcId="{11FF4EFA-4741-4D5F-A917-42A76220E9FE}" destId="{95929201-B2BB-47C5-A8B4-EEE6D4C3A367}" srcOrd="0" destOrd="0" presId="urn:microsoft.com/office/officeart/2005/8/layout/vList2"/>
    <dgm:cxn modelId="{5F382A98-6993-413F-BCB0-63AE984B1A44}" type="presOf" srcId="{E0D8790D-D80A-40F8-8A44-D054EDBD2BB5}" destId="{2B267D53-0382-4915-92D0-16CC8281F65F}" srcOrd="0" destOrd="1" presId="urn:microsoft.com/office/officeart/2005/8/layout/vList2"/>
    <dgm:cxn modelId="{E16F5FCD-ED70-43D7-A9BE-1CBEC34D6301}" type="presOf" srcId="{0F202418-4E1E-4040-9921-D95CA7C9F834}" destId="{9F701D60-FB59-45EB-B11E-11AF820FFBF4}" srcOrd="0" destOrd="0" presId="urn:microsoft.com/office/officeart/2005/8/layout/vList2"/>
    <dgm:cxn modelId="{4B8C4CB8-B3C5-4C98-9C18-FD0F42F75317}" srcId="{FCEB4E55-9C39-4BCE-A876-22908BCC79BB}" destId="{45D44131-C716-494D-ABE4-611D136B66A3}" srcOrd="0" destOrd="0" parTransId="{D34295AA-7BD5-43B4-AE6E-18426D911983}" sibTransId="{ED98CC58-96B5-4F62-B3CB-6DD649EF2463}"/>
    <dgm:cxn modelId="{C157AAC6-87D9-4ECE-8C8A-A10EE49F31E4}" srcId="{3FBA8598-767E-4BA7-A56F-3E21E6693ED7}" destId="{83CCF444-5E49-4EB6-8846-93FD2DCF4256}" srcOrd="0" destOrd="0" parTransId="{E385C018-DCC6-4853-8FA8-3FAA552BB696}" sibTransId="{BB6050B2-24C0-417E-89AD-A5C4BFD92FD8}"/>
    <dgm:cxn modelId="{C8404A19-2174-4617-A7C7-32B91E587940}" srcId="{3FBA8598-767E-4BA7-A56F-3E21E6693ED7}" destId="{C50D82BC-09A2-4EA3-B5E5-B21ADE066BB6}" srcOrd="1" destOrd="0" parTransId="{300F4794-926C-4CC4-8084-F2D540BBEA0D}" sibTransId="{389FC893-4AC0-4DEA-94AE-CA2890DB40FC}"/>
    <dgm:cxn modelId="{C87FAE19-E50E-42F8-BA2E-3B08B75FBE5D}" type="presOf" srcId="{C50D82BC-09A2-4EA3-B5E5-B21ADE066BB6}" destId="{693683CD-44B0-4086-BA29-8BF5724EEF3C}" srcOrd="0" destOrd="4" presId="urn:microsoft.com/office/officeart/2005/8/layout/vList2"/>
    <dgm:cxn modelId="{B8EE8B97-1818-444D-BED4-76AD712783DD}" srcId="{0F202418-4E1E-4040-9921-D95CA7C9F834}" destId="{3FBA8598-767E-4BA7-A56F-3E21E6693ED7}" srcOrd="1" destOrd="0" parTransId="{4FE2A59E-9630-4681-820C-04BCD97E37CB}" sibTransId="{BD8EEDA2-50C1-4CFB-A19D-91F134D8F75C}"/>
    <dgm:cxn modelId="{75734579-0E74-46E7-99D7-E0851A229069}" srcId="{FCEB4E55-9C39-4BCE-A876-22908BCC79BB}" destId="{5CF47921-F9E7-4934-904D-64AA49932E73}" srcOrd="1" destOrd="0" parTransId="{A6C29210-F338-4D38-AB7C-278176FA45C3}" sibTransId="{114FA981-4C33-4381-8F82-D97179000270}"/>
    <dgm:cxn modelId="{6260D1BC-BB24-4422-84DE-8BD7E06BE9A3}" type="presOf" srcId="{3CBEF810-FC73-4445-AE4E-E644F5E7D84B}" destId="{693683CD-44B0-4086-BA29-8BF5724EEF3C}" srcOrd="0" destOrd="6" presId="urn:microsoft.com/office/officeart/2005/8/layout/vList2"/>
    <dgm:cxn modelId="{22C045FB-CDA8-47A1-AF01-375CECB03F44}" type="presParOf" srcId="{56CCDA66-222A-4371-91A7-2247E6B60E14}" destId="{9F701D60-FB59-45EB-B11E-11AF820FFBF4}" srcOrd="0" destOrd="0" presId="urn:microsoft.com/office/officeart/2005/8/layout/vList2"/>
    <dgm:cxn modelId="{BBE6D410-163E-4E33-8742-24D656478FB6}" type="presParOf" srcId="{56CCDA66-222A-4371-91A7-2247E6B60E14}" destId="{693683CD-44B0-4086-BA29-8BF5724EEF3C}" srcOrd="1" destOrd="0" presId="urn:microsoft.com/office/officeart/2005/8/layout/vList2"/>
    <dgm:cxn modelId="{3C10DC81-204E-4341-A607-3BDA5D94C104}" type="presParOf" srcId="{56CCDA66-222A-4371-91A7-2247E6B60E14}" destId="{95929201-B2BB-47C5-A8B4-EEE6D4C3A367}" srcOrd="2" destOrd="0" presId="urn:microsoft.com/office/officeart/2005/8/layout/vList2"/>
    <dgm:cxn modelId="{965CD64B-D4FE-4499-B52F-5A1368D77AC3}" type="presParOf" srcId="{56CCDA66-222A-4371-91A7-2247E6B60E14}" destId="{2B267D53-0382-4915-92D0-16CC8281F65F}" srcOrd="3" destOrd="0" presId="urn:microsoft.com/office/officeart/2005/8/layout/vList2"/>
    <dgm:cxn modelId="{F0D0CF04-DB72-4D9B-8C6F-F198F82A7585}" type="presParOf" srcId="{56CCDA66-222A-4371-91A7-2247E6B60E14}" destId="{7C038F26-5103-48C8-8C51-3F5028C05B37}" srcOrd="4" destOrd="0" presId="urn:microsoft.com/office/officeart/2005/8/layout/vList2"/>
    <dgm:cxn modelId="{CC5B060E-F234-46B4-A696-807674966F81}" type="presParOf" srcId="{56CCDA66-222A-4371-91A7-2247E6B60E14}" destId="{08F25816-1C62-4800-9BCD-D6B95BF630CA}" srcOrd="5"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52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180" y="0"/>
            <a:ext cx="4160937" cy="365276"/>
          </a:xfrm>
          <a:prstGeom prst="rect">
            <a:avLst/>
          </a:prstGeom>
        </p:spPr>
        <p:txBody>
          <a:bodyPr vert="horz" lIns="91440" tIns="45720" rIns="91440" bIns="45720" rtlCol="0"/>
          <a:lstStyle>
            <a:lvl1pPr algn="r">
              <a:defRPr sz="1200"/>
            </a:lvl1pPr>
          </a:lstStyle>
          <a:p>
            <a:fld id="{1295F2F6-C494-4C47-B7EF-9B373AB7CD39}" type="datetimeFigureOut">
              <a:rPr lang="en-US" smtClean="0"/>
              <a:pPr/>
              <a:t>6/3/2020</a:t>
            </a:fld>
            <a:endParaRPr lang="en-US"/>
          </a:p>
        </p:txBody>
      </p:sp>
      <p:sp>
        <p:nvSpPr>
          <p:cNvPr id="4" name="Footer Placeholder 3"/>
          <p:cNvSpPr>
            <a:spLocks noGrp="1"/>
          </p:cNvSpPr>
          <p:nvPr>
            <p:ph type="ftr" sz="quarter" idx="2"/>
          </p:nvPr>
        </p:nvSpPr>
        <p:spPr>
          <a:xfrm>
            <a:off x="0" y="6948715"/>
            <a:ext cx="4160937" cy="3652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5276"/>
          </a:xfrm>
          <a:prstGeom prst="rect">
            <a:avLst/>
          </a:prstGeom>
        </p:spPr>
        <p:txBody>
          <a:bodyPr vert="horz" lIns="91440" tIns="45720" rIns="91440" bIns="45720" rtlCol="0" anchor="b"/>
          <a:lstStyle>
            <a:lvl1pPr algn="r">
              <a:defRPr sz="1200"/>
            </a:lvl1pPr>
          </a:lstStyle>
          <a:p>
            <a:fld id="{2F86FFAC-7DD1-4232-9233-4FBEAAEEBDF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7030"/>
          </a:xfrm>
          <a:prstGeom prst="rect">
            <a:avLst/>
          </a:prstGeom>
        </p:spPr>
        <p:txBody>
          <a:bodyPr vert="horz" lIns="96661" tIns="48331" rIns="96661" bIns="48331" rtlCol="0"/>
          <a:lstStyle>
            <a:lvl1pPr algn="r">
              <a:defRPr sz="1300"/>
            </a:lvl1pPr>
          </a:lstStyle>
          <a:p>
            <a:fld id="{3737FEB4-173B-48C9-9480-E9D180AA5C5F}" type="datetimeFigureOut">
              <a:rPr lang="en-US" smtClean="0"/>
              <a:pPr/>
              <a:t>6/3/2020</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40"/>
            <a:ext cx="7680960" cy="288036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2D2AC4AA-764C-4D2D-901E-56FD74DC10DA}" type="slidenum">
              <a:rPr lang="en-US" smtClean="0"/>
              <a:pPr/>
              <a:t>‹#›</a:t>
            </a:fld>
            <a:endParaRPr lang="en-US"/>
          </a:p>
        </p:txBody>
      </p:sp>
    </p:spTree>
    <p:extLst>
      <p:ext uri="{BB962C8B-B14F-4D97-AF65-F5344CB8AC3E}">
        <p14:creationId xmlns="" xmlns:p14="http://schemas.microsoft.com/office/powerpoint/2010/main" val="4003368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2AC4AA-764C-4D2D-901E-56FD74DC10DA}" type="slidenum">
              <a:rPr lang="en-US" smtClean="0"/>
              <a:pPr/>
              <a:t>1</a:t>
            </a:fld>
            <a:endParaRPr lang="en-US"/>
          </a:p>
        </p:txBody>
      </p:sp>
    </p:spTree>
    <p:extLst>
      <p:ext uri="{BB962C8B-B14F-4D97-AF65-F5344CB8AC3E}">
        <p14:creationId xmlns="" xmlns:p14="http://schemas.microsoft.com/office/powerpoint/2010/main" val="1312198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fld id="{4FC32F8D-BBDF-4BB8-A545-47640167D6AA}" type="slidenum">
              <a:rPr lang="en-US" altLang="en-US"/>
              <a:pPr/>
              <a:t>16</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AU" altLang="en-US" dirty="0" smtClean="0"/>
              <a:t>Unconditional security would be nice, but the only known such cipher is the </a:t>
            </a:r>
            <a:r>
              <a:rPr lang="en-AU" altLang="en-US" b="1" dirty="0" smtClean="0"/>
              <a:t>one-time pad</a:t>
            </a:r>
            <a:r>
              <a:rPr lang="en-AU" altLang="en-US" dirty="0" smtClean="0"/>
              <a:t> (later). For all reasonable encryption algorithms, have to assume computational security where it either takes too long, or is too expensive, to bother breaking the cipher. </a:t>
            </a:r>
          </a:p>
        </p:txBody>
      </p:sp>
    </p:spTree>
    <p:extLst>
      <p:ext uri="{BB962C8B-B14F-4D97-AF65-F5344CB8AC3E}">
        <p14:creationId xmlns="" xmlns:p14="http://schemas.microsoft.com/office/powerpoint/2010/main" val="2449921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B867580-A693-4346-B3D1-C369EFF9218F}" type="slidenum">
              <a:rPr lang="en-US" smtClean="0">
                <a:latin typeface="Arial" pitchFamily="34" charset="0"/>
              </a:rPr>
              <a:pPr/>
              <a:t>18</a:t>
            </a:fld>
            <a:endParaRPr lang="en-US" smtClean="0">
              <a:latin typeface="Arial" pitchFamily="34" charset="0"/>
            </a:endParaRPr>
          </a:p>
        </p:txBody>
      </p:sp>
      <p:sp>
        <p:nvSpPr>
          <p:cNvPr id="152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th-TH"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7DBBD1C-1228-4579-977C-ECF2B26FBCDC}" type="slidenum">
              <a:rPr lang="en-US" smtClean="0">
                <a:latin typeface="Arial" pitchFamily="34" charset="0"/>
              </a:rPr>
              <a:pPr/>
              <a:t>19</a:t>
            </a:fld>
            <a:endParaRPr lang="en-US" smtClean="0">
              <a:latin typeface="Arial" pitchFamily="34" charset="0"/>
            </a:endParaRPr>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th-TH"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CD2BD88-233D-48B1-BCF7-C1FC0B9E9A0E}" type="slidenum">
              <a:rPr lang="en-US" smtClean="0">
                <a:latin typeface="Arial" pitchFamily="34" charset="0"/>
              </a:rPr>
              <a:pPr/>
              <a:t>20</a:t>
            </a:fld>
            <a:endParaRPr lang="en-US" smtClean="0">
              <a:latin typeface="Arial" pitchFamily="34" charset="0"/>
            </a:endParaRPr>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th-TH"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78A20E4-81CC-419F-881C-B4D100B8C7FF}" type="slidenum">
              <a:rPr lang="en-US" smtClean="0">
                <a:latin typeface="Arial" pitchFamily="34" charset="0"/>
              </a:rPr>
              <a:pPr/>
              <a:t>21</a:t>
            </a:fld>
            <a:endParaRPr lang="en-US" smtClean="0">
              <a:latin typeface="Arial" pitchFamily="34" charset="0"/>
            </a:endParaRPr>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th-TH"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6C8FC1D-4324-4A01-BB39-B20BB09272BA}" type="slidenum">
              <a:rPr lang="en-US" smtClean="0">
                <a:latin typeface="Arial" pitchFamily="34" charset="0"/>
              </a:rPr>
              <a:pPr/>
              <a:t>22</a:t>
            </a:fld>
            <a:endParaRPr lang="en-US" smtClean="0">
              <a:latin typeface="Arial" pitchFamily="34" charset="0"/>
            </a:endParaRPr>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th-TH"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2337344-B2EA-49A4-A005-49F6CDE79B86}" type="slidenum">
              <a:rPr lang="en-US" smtClean="0">
                <a:latin typeface="Arial" pitchFamily="34" charset="0"/>
              </a:rPr>
              <a:pPr/>
              <a:t>23</a:t>
            </a:fld>
            <a:endParaRPr lang="en-US" smtClean="0">
              <a:latin typeface="Arial" pitchFamily="34" charset="0"/>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th-TH"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E35FC7B-E49D-4F82-9CC6-38ADF143B426}" type="slidenum">
              <a:rPr lang="en-US" smtClean="0">
                <a:latin typeface="Arial" pitchFamily="34" charset="0"/>
              </a:rPr>
              <a:pPr/>
              <a:t>24</a:t>
            </a:fld>
            <a:endParaRPr lang="en-US" smtClean="0">
              <a:latin typeface="Arial" pitchFamily="34" charset="0"/>
            </a:endParaRPr>
          </a:p>
        </p:txBody>
      </p:sp>
      <p:sp>
        <p:nvSpPr>
          <p:cNvPr id="158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th-TH"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455DF1C-C29F-4483-885A-B186FB6439C4}" type="slidenum">
              <a:rPr lang="en-US" smtClean="0">
                <a:latin typeface="Arial" pitchFamily="34" charset="0"/>
              </a:rPr>
              <a:pPr/>
              <a:t>32</a:t>
            </a:fld>
            <a:endParaRPr lang="en-US" smtClean="0">
              <a:latin typeface="Arial" pitchFamily="34" charset="0"/>
            </a:endParaRPr>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th-TH"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9346016-ABE1-40A6-8DDB-74514C5629ED}" type="slidenum">
              <a:rPr lang="en-US" smtClean="0">
                <a:latin typeface="Arial" pitchFamily="34" charset="0"/>
              </a:rPr>
              <a:pPr/>
              <a:t>33</a:t>
            </a:fld>
            <a:endParaRPr lang="en-US" smtClean="0">
              <a:latin typeface="Arial" pitchFamily="34" charset="0"/>
            </a:endParaRPr>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th-TH"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EFBC69-3539-48B5-ADE7-893DF8EF0AA0}" type="slidenum">
              <a:rPr lang="en-US" smtClean="0"/>
              <a:pPr/>
              <a:t>2</a:t>
            </a:fld>
            <a:endParaRPr lang="en-US" smtClean="0"/>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786E79D-FDCE-42D7-8F2D-3EA05F384646}" type="slidenum">
              <a:rPr lang="en-US" smtClean="0">
                <a:latin typeface="Arial" pitchFamily="34" charset="0"/>
              </a:rPr>
              <a:pPr/>
              <a:t>34</a:t>
            </a:fld>
            <a:endParaRPr lang="en-US" smtClean="0">
              <a:latin typeface="Arial" pitchFamily="34" charset="0"/>
            </a:endParaRPr>
          </a:p>
        </p:txBody>
      </p:sp>
      <p:sp>
        <p:nvSpPr>
          <p:cNvPr id="161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th-TH"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2507847-71C8-4EAF-B959-69C5F8DD4BA9}" type="slidenum">
              <a:rPr lang="en-US" smtClean="0">
                <a:latin typeface="Arial" pitchFamily="34" charset="0"/>
              </a:rPr>
              <a:pPr/>
              <a:t>35</a:t>
            </a:fld>
            <a:endParaRPr lang="en-US" smtClean="0">
              <a:latin typeface="Arial" pitchFamily="34" charset="0"/>
            </a:endParaRPr>
          </a:p>
        </p:txBody>
      </p:sp>
      <p:sp>
        <p:nvSpPr>
          <p:cNvPr id="162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th-TH"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B60DC55-8A96-4B1D-80D7-E47F5AAEF9DF}" type="slidenum">
              <a:rPr lang="en-US" smtClean="0">
                <a:latin typeface="Arial" pitchFamily="34" charset="0"/>
              </a:rPr>
              <a:pPr/>
              <a:t>36</a:t>
            </a:fld>
            <a:endParaRPr lang="en-US" smtClean="0">
              <a:latin typeface="Arial" pitchFamily="34" charset="0"/>
            </a:endParaRPr>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th-TH"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222C0C4-42C0-4821-9188-1FD0867CB31C}" type="slidenum">
              <a:rPr lang="en-US" smtClean="0">
                <a:latin typeface="Arial" pitchFamily="34" charset="0"/>
              </a:rPr>
              <a:pPr/>
              <a:t>37</a:t>
            </a:fld>
            <a:endParaRPr lang="en-US" smtClean="0">
              <a:latin typeface="Arial" pitchFamily="34" charset="0"/>
            </a:endParaRPr>
          </a:p>
        </p:txBody>
      </p:sp>
      <p:sp>
        <p:nvSpPr>
          <p:cNvPr id="164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th-TH"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043FED5-0210-4492-A938-FF37C6E47FA9}" type="slidenum">
              <a:rPr lang="en-US" smtClean="0">
                <a:latin typeface="Arial" pitchFamily="34" charset="0"/>
              </a:rPr>
              <a:pPr/>
              <a:t>38</a:t>
            </a:fld>
            <a:endParaRPr lang="en-US" smtClean="0">
              <a:latin typeface="Arial" pitchFamily="34" charset="0"/>
            </a:endParaRPr>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5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th-TH"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5E911DF-774E-4853-BCBA-06B346BD878E}" type="slidenum">
              <a:rPr lang="en-US" smtClean="0">
                <a:latin typeface="Arial" pitchFamily="34" charset="0"/>
              </a:rPr>
              <a:pPr/>
              <a:t>39</a:t>
            </a:fld>
            <a:endParaRPr lang="en-US" smtClean="0">
              <a:latin typeface="Arial" pitchFamily="34" charset="0"/>
            </a:endParaRPr>
          </a:p>
        </p:txBody>
      </p:sp>
      <p:sp>
        <p:nvSpPr>
          <p:cNvPr id="166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th-TH"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90FFA12-7C2A-4C6D-BF27-1C5D89648644}" type="slidenum">
              <a:rPr lang="en-US" smtClean="0"/>
              <a:pPr/>
              <a:t>3</a:t>
            </a:fld>
            <a:endParaRPr lang="en-US" smtClean="0"/>
          </a:p>
        </p:txBody>
      </p:sp>
      <p:sp>
        <p:nvSpPr>
          <p:cNvPr id="130051"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306BA7C-922C-4A51-B17E-87AD63C260C4}" type="slidenum">
              <a:rPr lang="en-US" smtClean="0"/>
              <a:pPr/>
              <a:t>4</a:t>
            </a:fld>
            <a:endParaRPr lang="en-US" smtClean="0"/>
          </a:p>
        </p:txBody>
      </p:sp>
      <p:sp>
        <p:nvSpPr>
          <p:cNvPr id="131075"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31076"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3E472EB-F666-42C3-BEE7-1C2DC06FB1BA}" type="slidenum">
              <a:rPr lang="en-AU" smtClean="0"/>
              <a:pPr/>
              <a:t>6</a:t>
            </a:fld>
            <a:endParaRPr lang="en-AU"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latin typeface="Arial" pitchFamily="34" charset="0"/>
                <a:ea typeface="ＭＳ Ｐゴシック" pitchFamily="34" charset="-128"/>
                <a:cs typeface="Arial" pitchFamily="34" charset="0"/>
              </a:rPr>
              <a:t>Reason of strong encryption: We know the text and algorithm. </a:t>
            </a:r>
          </a:p>
          <a:p>
            <a:pPr eaLnBrk="1" hangingPunct="1"/>
            <a:endParaRPr lang="en-US" dirty="0" smtClean="0">
              <a:latin typeface="Arial" pitchFamily="34" charset="0"/>
              <a:ea typeface="ＭＳ Ｐゴシック" pitchFamily="34" charset="-128"/>
              <a:cs typeface="Arial" pitchFamily="34" charset="0"/>
            </a:endParaRPr>
          </a:p>
          <a:p>
            <a:pPr eaLnBrk="1" hangingPunct="1"/>
            <a:endParaRPr lang="en-US" dirty="0" smtClean="0">
              <a:latin typeface="Arial" pitchFamily="34" charset="0"/>
              <a:ea typeface="ＭＳ Ｐゴシック" pitchFamily="34" charset="-128"/>
              <a:cs typeface="Arial" pitchFamily="34" charset="0"/>
            </a:endParaRPr>
          </a:p>
          <a:p>
            <a:pPr eaLnBrk="1" hangingPunct="1"/>
            <a:r>
              <a:rPr lang="en-US" dirty="0" smtClean="0">
                <a:latin typeface="Arial" pitchFamily="34" charset="0"/>
                <a:ea typeface="ＭＳ Ｐゴシック" pitchFamily="34" charset="-128"/>
                <a:cs typeface="Arial" pitchFamily="34" charset="0"/>
              </a:rPr>
              <a:t>There are two requirements for secure use of conventional encryption that mean we assume that it is impractical to decrypt a message on the basis of the cipher- text plus knowledge of the encryption/decryption algorithm, and hence do not need to keep the algorithm secret; rather we only need to keep the key secret. This feature of symmetric encryption is what makes it feasible for widespread use. It allows easy distribution of s/w and h/w implementations.</a:t>
            </a:r>
          </a:p>
          <a:p>
            <a:pPr eaLnBrk="1" hangingPunct="1"/>
            <a:r>
              <a:rPr lang="en-US" dirty="0" smtClean="0">
                <a:latin typeface="Arial" pitchFamily="34" charset="0"/>
                <a:ea typeface="ＭＳ Ｐゴシック" pitchFamily="34" charset="-128"/>
                <a:cs typeface="Arial" pitchFamily="34" charset="0"/>
              </a:rPr>
              <a:t>Can take a closer look at the essential elements of a symmetric encryption scheme: mathematically it can be considered a pair of functions with: plaintext X, ciphertext Y, key K, encryption algorithm E, decryption algorithm D. The intended receiver, in possession of the key, is able to invert the transformation. An opponent, observing Y but not having access to K or X, may attempt to recover X or K.</a:t>
            </a:r>
          </a:p>
          <a:p>
            <a:pPr eaLnBrk="1" hangingPunct="1"/>
            <a:endParaRPr lang="en-AU" dirty="0"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4C61D0A-BC68-41AC-AF97-6B710E6ECC4B}" type="slidenum">
              <a:rPr lang="en-US"/>
              <a:pPr/>
              <a:t>8</a:t>
            </a:fld>
            <a:endParaRPr lang="en-US"/>
          </a:p>
        </p:txBody>
      </p:sp>
      <p:sp>
        <p:nvSpPr>
          <p:cNvPr id="43011" name="Rectangle 2"/>
          <p:cNvSpPr>
            <a:spLocks noGrp="1" noRot="1" noChangeAspect="1" noChangeArrowheads="1" noTextEdit="1"/>
          </p:cNvSpPr>
          <p:nvPr>
            <p:ph type="sldImg"/>
          </p:nvPr>
        </p:nvSpPr>
        <p:spPr>
          <a:xfrm>
            <a:off x="2363788" y="549275"/>
            <a:ext cx="4876800" cy="2743200"/>
          </a:xfrm>
          <a:ln/>
        </p:spPr>
      </p:sp>
      <p:sp>
        <p:nvSpPr>
          <p:cNvPr id="43012" name="Rectangle 3"/>
          <p:cNvSpPr>
            <a:spLocks noGrp="1" noChangeArrowheads="1"/>
          </p:cNvSpPr>
          <p:nvPr>
            <p:ph type="body" idx="1"/>
          </p:nvPr>
        </p:nvSpPr>
        <p:spPr>
          <a:noFill/>
          <a:ln/>
        </p:spPr>
        <p:txBody>
          <a:bodyPr lIns="95738" tIns="47869" rIns="95738" bIns="47869"/>
          <a:lstStyle/>
          <a:p>
            <a:pPr eaLnBrk="1" hangingPunct="1"/>
            <a:r>
              <a:rPr lang="en-US" dirty="0" smtClean="0">
                <a:latin typeface="Times-Roman" charset="0"/>
              </a:rPr>
              <a:t>Symmetric encryption, also referred to as conventional encryption or single-key encryption, was the only type of encryption in use prior to the development of public-key encryption in the 1970s. It remains by far the most widely used of the two types of encryption. </a:t>
            </a:r>
            <a:r>
              <a:rPr lang="en-AU" i="1" dirty="0" smtClean="0"/>
              <a:t>All traditional schemes are </a:t>
            </a:r>
            <a:r>
              <a:rPr lang="en-AU" b="1" i="1" dirty="0" smtClean="0"/>
              <a:t>symmetric</a:t>
            </a:r>
            <a:r>
              <a:rPr lang="en-AU" i="1" dirty="0" smtClean="0"/>
              <a:t> / </a:t>
            </a:r>
            <a:r>
              <a:rPr lang="en-AU" b="1" i="1" dirty="0" smtClean="0"/>
              <a:t>single key</a:t>
            </a:r>
            <a:r>
              <a:rPr lang="en-AU" i="1" dirty="0" smtClean="0"/>
              <a:t> / </a:t>
            </a:r>
            <a:r>
              <a:rPr lang="en-AU" b="1" i="1" dirty="0" smtClean="0"/>
              <a:t>private-key</a:t>
            </a:r>
            <a:r>
              <a:rPr lang="en-AU" i="1" dirty="0" smtClean="0"/>
              <a:t> encryption algorithms, with a </a:t>
            </a:r>
            <a:r>
              <a:rPr lang="en-AU" b="1" i="1" dirty="0" smtClean="0"/>
              <a:t>single key</a:t>
            </a:r>
            <a:r>
              <a:rPr lang="en-AU" i="1" dirty="0" smtClean="0"/>
              <a:t>, used for both encryption and decryption. Since both sender and receiver are equivalent, either can encrypt or decrypt messages using that common key.</a:t>
            </a:r>
            <a:r>
              <a:rPr lang="en-AU" dirty="0"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F464CCE-5154-46CF-8319-2ADF0789DEAB}" type="slidenum">
              <a:rPr lang="en-US"/>
              <a:pPr/>
              <a:t>9</a:t>
            </a:fld>
            <a:endParaRPr lang="en-US"/>
          </a:p>
        </p:txBody>
      </p:sp>
      <p:sp>
        <p:nvSpPr>
          <p:cNvPr id="44035" name="Rectangle 2"/>
          <p:cNvSpPr>
            <a:spLocks noGrp="1" noRot="1" noChangeAspect="1" noChangeArrowheads="1" noTextEdit="1"/>
          </p:cNvSpPr>
          <p:nvPr>
            <p:ph type="sldImg"/>
          </p:nvPr>
        </p:nvSpPr>
        <p:spPr>
          <a:xfrm>
            <a:off x="2363788" y="549275"/>
            <a:ext cx="4876800" cy="2743200"/>
          </a:xfrm>
          <a:ln/>
        </p:spPr>
      </p:sp>
      <p:sp>
        <p:nvSpPr>
          <p:cNvPr id="44036" name="Rectangle 3"/>
          <p:cNvSpPr>
            <a:spLocks noGrp="1" noChangeArrowheads="1"/>
          </p:cNvSpPr>
          <p:nvPr>
            <p:ph type="body" idx="1"/>
          </p:nvPr>
        </p:nvSpPr>
        <p:spPr>
          <a:noFill/>
          <a:ln/>
        </p:spPr>
        <p:txBody>
          <a:bodyPr lIns="95738" tIns="47869" rIns="95738" bIns="47869"/>
          <a:lstStyle/>
          <a:p>
            <a:pPr eaLnBrk="1" hangingPunct="1"/>
            <a:r>
              <a:rPr lang="en-US" dirty="0" smtClean="0"/>
              <a:t>Detail the five ingredients of the symmetric cipher model, shown in Stallings Figure 2.1:</a:t>
            </a:r>
          </a:p>
          <a:p>
            <a:pPr eaLnBrk="1" hangingPunct="1">
              <a:buFontTx/>
              <a:buChar char="-"/>
            </a:pPr>
            <a:r>
              <a:rPr lang="en-US" dirty="0" smtClean="0"/>
              <a:t>plaintext - original message</a:t>
            </a:r>
          </a:p>
          <a:p>
            <a:pPr eaLnBrk="1" hangingPunct="1">
              <a:buFontTx/>
              <a:buChar char="-"/>
            </a:pPr>
            <a:r>
              <a:rPr lang="en-US" dirty="0" smtClean="0"/>
              <a:t>encryption algorithm – performs substitutions/transformations on plaintext</a:t>
            </a:r>
          </a:p>
          <a:p>
            <a:pPr eaLnBrk="1" hangingPunct="1">
              <a:buFontTx/>
              <a:buChar char="-"/>
            </a:pPr>
            <a:r>
              <a:rPr lang="en-US" dirty="0" smtClean="0"/>
              <a:t>secret key – control exact substitutions/transformations used in encryption algorithm</a:t>
            </a:r>
          </a:p>
          <a:p>
            <a:pPr eaLnBrk="1" hangingPunct="1">
              <a:buFontTx/>
              <a:buChar char="-"/>
            </a:pPr>
            <a:r>
              <a:rPr lang="en-US" dirty="0" smtClean="0"/>
              <a:t>ciphertext - scrambled message</a:t>
            </a:r>
          </a:p>
          <a:p>
            <a:pPr eaLnBrk="1" hangingPunct="1">
              <a:buFontTx/>
              <a:buChar char="-"/>
            </a:pPr>
            <a:r>
              <a:rPr lang="en-US" dirty="0" smtClean="0"/>
              <a:t>decryption algorithm – inverse of encryption algorithm</a:t>
            </a:r>
            <a:endParaRPr lang="en-AU"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8E72948-BF3C-4756-A262-4E4740F3FA77}" type="slidenum">
              <a:rPr lang="en-AU" smtClean="0"/>
              <a:pPr/>
              <a:t>10</a:t>
            </a:fld>
            <a:endParaRPr lang="en-AU" smtClean="0"/>
          </a:p>
        </p:txBody>
      </p:sp>
      <p:sp>
        <p:nvSpPr>
          <p:cNvPr id="55299" name="Rectangle 1026"/>
          <p:cNvSpPr>
            <a:spLocks noGrp="1" noRot="1" noChangeAspect="1" noChangeArrowheads="1" noTextEdit="1"/>
          </p:cNvSpPr>
          <p:nvPr>
            <p:ph type="sldImg"/>
          </p:nvPr>
        </p:nvSpPr>
        <p:spPr>
          <a:ln/>
        </p:spPr>
      </p:sp>
      <p:sp>
        <p:nvSpPr>
          <p:cNvPr id="55300" name="Rectangle 1027"/>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C6DBA3F-9D9C-4C62-AAA1-0E9D8DCCBEFA}" type="slidenum">
              <a:rPr lang="en-AU" smtClean="0"/>
              <a:pPr/>
              <a:t>11</a:t>
            </a:fld>
            <a:endParaRPr lang="en-AU" smtClean="0"/>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17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1110026" y="6431915"/>
            <a:ext cx="1312025" cy="365125"/>
          </a:xfrm>
        </p:spPr>
        <p:txBody>
          <a:bodyPr/>
          <a:lstStyle/>
          <a:p>
            <a:fld id="{DA8ACAA1-99C5-4F50-B487-84519752EF3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873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C2A0F7-6F69-4A36-934A-F0D75A072B28}" type="datetime1">
              <a:rPr lang="en-US" smtClean="0"/>
              <a:pPr/>
              <a:t>6/3/2020</a:t>
            </a:fld>
            <a:endParaRPr lang="en-US"/>
          </a:p>
        </p:txBody>
      </p:sp>
      <p:sp>
        <p:nvSpPr>
          <p:cNvPr id="6" name="Slide Number Placeholder 5"/>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 xmlns:p14="http://schemas.microsoft.com/office/powerpoint/2010/main" val="363571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F32939-2ABF-452B-9FA8-C8707317502D}" type="datetime1">
              <a:rPr lang="en-US" smtClean="0"/>
              <a:pPr/>
              <a:t>6/3/2020</a:t>
            </a:fld>
            <a:endParaRPr lang="en-US"/>
          </a:p>
        </p:txBody>
      </p:sp>
      <p:sp>
        <p:nvSpPr>
          <p:cNvPr id="6" name="Slide Number Placeholder 5"/>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 xmlns:p14="http://schemas.microsoft.com/office/powerpoint/2010/main" val="396186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76875"/>
            <a:ext cx="10058400" cy="1450757"/>
          </a:xfrm>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1195370" y="6431915"/>
            <a:ext cx="1312025" cy="365125"/>
          </a:xfrm>
        </p:spPr>
        <p:txBody>
          <a:bodyPr/>
          <a:lstStyle/>
          <a:p>
            <a:fld id="{DA8ACAA1-99C5-4F50-B487-84519752EF36}" type="slidenum">
              <a:rPr lang="en-US" smtClean="0"/>
              <a:pPr/>
              <a:t>‹#›</a:t>
            </a:fld>
            <a:endParaRPr lang="en-US"/>
          </a:p>
        </p:txBody>
      </p:sp>
      <p:pic>
        <p:nvPicPr>
          <p:cNvPr id="7" name="Picture 6" descr="securityService.png"/>
          <p:cNvPicPr>
            <a:picLocks noChangeAspect="1"/>
          </p:cNvPicPr>
          <p:nvPr userDrawn="1"/>
        </p:nvPicPr>
        <p:blipFill>
          <a:blip r:embed="rId2"/>
          <a:stretch>
            <a:fillRect/>
          </a:stretch>
        </p:blipFill>
        <p:spPr>
          <a:xfrm>
            <a:off x="9735703" y="304799"/>
            <a:ext cx="1350348" cy="1254193"/>
          </a:xfrm>
          <a:prstGeom prst="rect">
            <a:avLst/>
          </a:prstGeom>
        </p:spPr>
      </p:pic>
    </p:spTree>
    <p:extLst>
      <p:ext uri="{BB962C8B-B14F-4D97-AF65-F5344CB8AC3E}">
        <p14:creationId xmlns="" xmlns:p14="http://schemas.microsoft.com/office/powerpoint/2010/main" val="60366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6CD1E8-FADA-4525-B219-1878FD6D3A53}" type="datetime1">
              <a:rPr lang="en-US" smtClean="0"/>
              <a:pPr/>
              <a:t>6/3/2020</a:t>
            </a:fld>
            <a:endParaRPr lang="en-US"/>
          </a:p>
        </p:txBody>
      </p:sp>
      <p:sp>
        <p:nvSpPr>
          <p:cNvPr id="6" name="Slide Number Placeholder 5"/>
          <p:cNvSpPr>
            <a:spLocks noGrp="1"/>
          </p:cNvSpPr>
          <p:nvPr>
            <p:ph type="sldNum" sz="quarter" idx="12"/>
          </p:nvPr>
        </p:nvSpPr>
        <p:spPr/>
        <p:txBody>
          <a:bodyPr/>
          <a:lstStyle/>
          <a:p>
            <a:fld id="{DA8ACAA1-99C5-4F50-B487-84519752EF3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7137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29104B-3533-4262-8A2E-8EE96C67AD96}" type="datetime1">
              <a:rPr lang="en-US" smtClean="0"/>
              <a:pPr/>
              <a:t>6/3/2020</a:t>
            </a:fld>
            <a:endParaRPr lang="en-US"/>
          </a:p>
        </p:txBody>
      </p:sp>
      <p:sp>
        <p:nvSpPr>
          <p:cNvPr id="7" name="Slide Number Placeholder 6"/>
          <p:cNvSpPr>
            <a:spLocks noGrp="1"/>
          </p:cNvSpPr>
          <p:nvPr>
            <p:ph type="sldNum" sz="quarter" idx="12"/>
          </p:nvPr>
        </p:nvSpPr>
        <p:spPr/>
        <p:txBody>
          <a:bodyPr/>
          <a:lstStyle/>
          <a:p>
            <a:fld id="{DA8ACAA1-99C5-4F50-B487-84519752EF36}" type="slidenum">
              <a:rPr lang="en-US" smtClean="0"/>
              <a:pPr/>
              <a:t>‹#›</a:t>
            </a:fld>
            <a:endParaRPr lang="en-US"/>
          </a:p>
        </p:txBody>
      </p:sp>
      <p:pic>
        <p:nvPicPr>
          <p:cNvPr id="9" name="Picture 8" descr="securityService.png"/>
          <p:cNvPicPr>
            <a:picLocks noChangeAspect="1"/>
          </p:cNvPicPr>
          <p:nvPr userDrawn="1"/>
        </p:nvPicPr>
        <p:blipFill>
          <a:blip r:embed="rId2"/>
          <a:stretch>
            <a:fillRect/>
          </a:stretch>
        </p:blipFill>
        <p:spPr>
          <a:xfrm>
            <a:off x="9735703" y="377951"/>
            <a:ext cx="1350348" cy="1254193"/>
          </a:xfrm>
          <a:prstGeom prst="rect">
            <a:avLst/>
          </a:prstGeom>
        </p:spPr>
      </p:pic>
    </p:spTree>
    <p:extLst>
      <p:ext uri="{BB962C8B-B14F-4D97-AF65-F5344CB8AC3E}">
        <p14:creationId xmlns="" xmlns:p14="http://schemas.microsoft.com/office/powerpoint/2010/main" val="103838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1183178" y="6444107"/>
            <a:ext cx="1312025" cy="365125"/>
          </a:xfrm>
        </p:spPr>
        <p:txBody>
          <a:bodyPr/>
          <a:lstStyle/>
          <a:p>
            <a:fld id="{DA8ACAA1-99C5-4F50-B487-84519752EF36}" type="slidenum">
              <a:rPr lang="en-US" smtClean="0"/>
              <a:pPr/>
              <a:t>‹#›</a:t>
            </a:fld>
            <a:endParaRPr lang="en-US"/>
          </a:p>
        </p:txBody>
      </p:sp>
    </p:spTree>
    <p:extLst>
      <p:ext uri="{BB962C8B-B14F-4D97-AF65-F5344CB8AC3E}">
        <p14:creationId xmlns="" xmlns:p14="http://schemas.microsoft.com/office/powerpoint/2010/main" val="152535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13451"/>
            <a:ext cx="10058400" cy="145075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EC2673-6B35-4922-9DE2-AACB6FAF3861}" type="datetime1">
              <a:rPr lang="en-US" smtClean="0"/>
              <a:pPr/>
              <a:t>6/3/2020</a:t>
            </a:fld>
            <a:endParaRPr lang="en-US"/>
          </a:p>
        </p:txBody>
      </p:sp>
      <p:sp>
        <p:nvSpPr>
          <p:cNvPr id="5" name="Slide Number Placeholder 4"/>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 xmlns:p14="http://schemas.microsoft.com/office/powerpoint/2010/main" val="29515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a:xfrm>
            <a:off x="1660829" y="6419135"/>
            <a:ext cx="1312025" cy="365125"/>
          </a:xfrm>
        </p:spPr>
        <p:txBody>
          <a:bodyPr/>
          <a:lstStyle/>
          <a:p>
            <a:fld id="{DA8ACAA1-99C5-4F50-B487-84519752EF36}" type="slidenum">
              <a:rPr lang="en-US" smtClean="0"/>
              <a:pPr/>
              <a:t>‹#›</a:t>
            </a:fld>
            <a:endParaRPr lang="en-US"/>
          </a:p>
        </p:txBody>
      </p:sp>
    </p:spTree>
    <p:extLst>
      <p:ext uri="{BB962C8B-B14F-4D97-AF65-F5344CB8AC3E}">
        <p14:creationId xmlns="" xmlns:p14="http://schemas.microsoft.com/office/powerpoint/2010/main" val="2438307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E0D3CDF-1033-44C8-9DD1-BB74141B4E84}" type="datetime1">
              <a:rPr lang="en-US" smtClean="0"/>
              <a:pPr/>
              <a:t>6/3/2020</a:t>
            </a:fld>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8ACAA1-99C5-4F50-B487-84519752EF36}" type="slidenum">
              <a:rPr lang="en-US" smtClean="0"/>
              <a:pPr/>
              <a:t>‹#›</a:t>
            </a:fld>
            <a:endParaRPr lang="en-US"/>
          </a:p>
        </p:txBody>
      </p:sp>
    </p:spTree>
    <p:extLst>
      <p:ext uri="{BB962C8B-B14F-4D97-AF65-F5344CB8AC3E}">
        <p14:creationId xmlns="" xmlns:p14="http://schemas.microsoft.com/office/powerpoint/2010/main" val="1681742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01666-B8F3-4AF1-91C6-F423EE36DBFB}" type="datetime1">
              <a:rPr lang="en-US" smtClean="0"/>
              <a:pPr/>
              <a:t>6/3/2020</a:t>
            </a:fld>
            <a:endParaRPr lang="en-US"/>
          </a:p>
        </p:txBody>
      </p:sp>
      <p:sp>
        <p:nvSpPr>
          <p:cNvPr id="7" name="Slide Number Placeholder 6"/>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 xmlns:p14="http://schemas.microsoft.com/office/powerpoint/2010/main" val="93553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DAC2049-3251-45F6-BF6A-817A1E32FA4B}" type="datetime1">
              <a:rPr lang="en-US" smtClean="0"/>
              <a:pPr/>
              <a:t>6/3/2020</a:t>
            </a:fld>
            <a:endParaRPr lang="en-US"/>
          </a:p>
        </p:txBody>
      </p:sp>
      <p:sp>
        <p:nvSpPr>
          <p:cNvPr id="6" name="Slide Number Placeholder 5"/>
          <p:cNvSpPr>
            <a:spLocks noGrp="1"/>
          </p:cNvSpPr>
          <p:nvPr>
            <p:ph type="sldNum" sz="quarter" idx="4"/>
          </p:nvPr>
        </p:nvSpPr>
        <p:spPr>
          <a:xfrm>
            <a:off x="7486442" y="6435401"/>
            <a:ext cx="1312025" cy="365125"/>
          </a:xfrm>
          <a:prstGeom prst="rect">
            <a:avLst/>
          </a:prstGeom>
        </p:spPr>
        <p:txBody>
          <a:bodyPr vert="horz" lIns="91440" tIns="45720" rIns="91440" bIns="45720" rtlCol="0" anchor="ctr"/>
          <a:lstStyle>
            <a:lvl1pPr algn="r">
              <a:defRPr sz="1050">
                <a:solidFill>
                  <a:srgbClr val="FFFFFF"/>
                </a:solidFill>
              </a:defRPr>
            </a:lvl1pPr>
          </a:lstStyle>
          <a:p>
            <a:fld id="{DA8ACAA1-99C5-4F50-B487-84519752EF36}"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3778035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427022" y="2648196"/>
            <a:ext cx="5728657" cy="1676915"/>
          </a:xfrm>
        </p:spPr>
        <p:txBody>
          <a:bodyPr>
            <a:noAutofit/>
          </a:bodyPr>
          <a:lstStyle/>
          <a:p>
            <a:pPr algn="ctr"/>
            <a:r>
              <a:rPr lang="en-US" sz="4400" b="1" dirty="0" smtClean="0"/>
              <a:t>COMPUTE </a:t>
            </a:r>
            <a:r>
              <a:rPr lang="en-US" sz="4400" b="1" dirty="0" smtClean="0"/>
              <a:t>SECURITY</a:t>
            </a:r>
            <a:endParaRPr lang="en-US" sz="4400" b="1" dirty="0"/>
          </a:p>
        </p:txBody>
      </p:sp>
      <p:sp>
        <p:nvSpPr>
          <p:cNvPr id="5" name="Slide Number Placeholder 4"/>
          <p:cNvSpPr>
            <a:spLocks noGrp="1"/>
          </p:cNvSpPr>
          <p:nvPr>
            <p:ph type="sldNum" sz="quarter" idx="12"/>
          </p:nvPr>
        </p:nvSpPr>
        <p:spPr/>
        <p:txBody>
          <a:bodyPr/>
          <a:lstStyle/>
          <a:p>
            <a:fld id="{DA8ACAA1-99C5-4F50-B487-84519752EF36}" type="slidenum">
              <a:rPr lang="en-US" smtClean="0"/>
              <a:pPr/>
              <a:t>1</a:t>
            </a:fld>
            <a:endParaRPr lang="en-US"/>
          </a:p>
        </p:txBody>
      </p:sp>
      <p:pic>
        <p:nvPicPr>
          <p:cNvPr id="9" name="Picture 8" descr="securityService.png"/>
          <p:cNvPicPr>
            <a:picLocks noChangeAspect="1"/>
          </p:cNvPicPr>
          <p:nvPr/>
        </p:nvPicPr>
        <p:blipFill>
          <a:blip r:embed="rId3"/>
          <a:stretch>
            <a:fillRect/>
          </a:stretch>
        </p:blipFill>
        <p:spPr>
          <a:xfrm>
            <a:off x="1420759" y="431709"/>
            <a:ext cx="4101588" cy="3809524"/>
          </a:xfrm>
          <a:prstGeom prst="rect">
            <a:avLst/>
          </a:prstGeom>
        </p:spPr>
      </p:pic>
      <p:sp>
        <p:nvSpPr>
          <p:cNvPr id="10" name="Subtitle 9"/>
          <p:cNvSpPr>
            <a:spLocks noGrp="1"/>
          </p:cNvSpPr>
          <p:nvPr>
            <p:ph type="subTitle" idx="1"/>
          </p:nvPr>
        </p:nvSpPr>
        <p:spPr/>
        <p:txBody>
          <a:bodyPr/>
          <a:lstStyle/>
          <a:p>
            <a:pPr algn="ctr"/>
            <a:r>
              <a:rPr lang="en-US" b="1" dirty="0" smtClean="0"/>
              <a:t>UNIT-3 : Introduction to Cryptography and Historical ciphers</a:t>
            </a:r>
            <a:endParaRPr lang="en-US" b="1" dirty="0"/>
          </a:p>
        </p:txBody>
      </p:sp>
    </p:spTree>
    <p:extLst>
      <p:ext uri="{BB962C8B-B14F-4D97-AF65-F5344CB8AC3E}">
        <p14:creationId xmlns="" xmlns:p14="http://schemas.microsoft.com/office/powerpoint/2010/main" val="1511069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75360" y="176875"/>
            <a:ext cx="10058400" cy="1450757"/>
          </a:xfrm>
        </p:spPr>
        <p:txBody>
          <a:bodyPr/>
          <a:lstStyle/>
          <a:p>
            <a:pPr eaLnBrk="1" hangingPunct="1"/>
            <a:r>
              <a:rPr lang="en-US" sz="4000" b="1" dirty="0" smtClean="0">
                <a:latin typeface="+mn-lt"/>
                <a:ea typeface="ＭＳ Ｐゴシック" pitchFamily="34" charset="-128"/>
              </a:rPr>
              <a:t>Cryptanalysis</a:t>
            </a:r>
            <a:endParaRPr lang="en-AU" b="1" dirty="0" smtClean="0">
              <a:latin typeface="+mn-lt"/>
              <a:ea typeface="ＭＳ Ｐゴシック" pitchFamily="34" charset="-128"/>
            </a:endParaRPr>
          </a:p>
        </p:txBody>
      </p:sp>
      <p:sp>
        <p:nvSpPr>
          <p:cNvPr id="9219" name="Rectangle 3"/>
          <p:cNvSpPr>
            <a:spLocks noGrp="1" noChangeArrowheads="1"/>
          </p:cNvSpPr>
          <p:nvPr>
            <p:ph idx="1"/>
          </p:nvPr>
        </p:nvSpPr>
        <p:spPr>
          <a:xfrm>
            <a:off x="999744" y="1845734"/>
            <a:ext cx="10155936" cy="4250266"/>
          </a:xfrm>
        </p:spPr>
        <p:txBody>
          <a:bodyPr>
            <a:noAutofit/>
          </a:bodyPr>
          <a:lstStyle/>
          <a:p>
            <a:pPr algn="just" eaLnBrk="1" hangingPunct="1"/>
            <a:r>
              <a:rPr lang="en-US" dirty="0" smtClean="0">
                <a:ea typeface="ＭＳ Ｐゴシック" pitchFamily="34" charset="-128"/>
              </a:rPr>
              <a:t>Process of attempting to discover plaintext or key</a:t>
            </a:r>
          </a:p>
          <a:p>
            <a:pPr algn="just"/>
            <a:r>
              <a:rPr lang="en-US" dirty="0" smtClean="0">
                <a:ea typeface="ＭＳ Ｐゴシック" pitchFamily="34" charset="-128"/>
                <a:cs typeface="Arial" pitchFamily="34" charset="0"/>
              </a:rPr>
              <a:t>Typically objective is to recover the key in use rather then simply to recover the plaintext of a single ciphertext. There are two general approaches:</a:t>
            </a:r>
          </a:p>
          <a:p>
            <a:pPr marL="91440" lvl="1" indent="-91440" algn="just">
              <a:spcBef>
                <a:spcPts val="1200"/>
              </a:spcBef>
              <a:spcAft>
                <a:spcPts val="200"/>
              </a:spcAft>
              <a:buSzPct val="100000"/>
              <a:buFontTx/>
              <a:buChar char="•"/>
            </a:pPr>
            <a:r>
              <a:rPr lang="en-US" sz="2000" dirty="0" smtClean="0">
                <a:ea typeface="ＭＳ Ｐゴシック" pitchFamily="34" charset="-128"/>
                <a:cs typeface="Arial" pitchFamily="34" charset="0"/>
              </a:rPr>
              <a:t> </a:t>
            </a:r>
            <a:r>
              <a:rPr lang="en-US" sz="2000" b="1" dirty="0" smtClean="0">
                <a:ea typeface="ＭＳ Ｐゴシック" pitchFamily="34" charset="-128"/>
              </a:rPr>
              <a:t>Cryptanalytic attack (knowledge)</a:t>
            </a:r>
            <a:r>
              <a:rPr lang="en-US" sz="2000" b="1" dirty="0" smtClean="0">
                <a:ea typeface="ＭＳ Ｐゴシック" pitchFamily="34" charset="-128"/>
                <a:cs typeface="Arial" pitchFamily="34" charset="0"/>
              </a:rPr>
              <a:t>: </a:t>
            </a:r>
            <a:r>
              <a:rPr lang="en-US" sz="2000" dirty="0" smtClean="0">
                <a:ea typeface="ＭＳ Ｐゴシック" pitchFamily="34" charset="-128"/>
                <a:cs typeface="Arial" pitchFamily="34" charset="0"/>
              </a:rPr>
              <a:t>Relies on the nature of the algorithm plus perhaps some knowledge of the general characteristics of the plaintext or even some sample plaintext- ciphertext pairs. This type of attack exploits the characteristics of the algorithm to attempt to deduce a specific plaintext or to deduce the key being used.</a:t>
            </a:r>
          </a:p>
          <a:p>
            <a:pPr marL="91440" lvl="1" indent="-91440" algn="just">
              <a:spcBef>
                <a:spcPts val="1200"/>
              </a:spcBef>
              <a:spcAft>
                <a:spcPts val="200"/>
              </a:spcAft>
              <a:buSzPct val="100000"/>
              <a:buFontTx/>
              <a:buChar char="•"/>
            </a:pPr>
            <a:r>
              <a:rPr lang="en-US" sz="2000" dirty="0" smtClean="0">
                <a:ea typeface="ＭＳ Ｐゴシック" pitchFamily="34" charset="-128"/>
                <a:cs typeface="Arial" pitchFamily="34" charset="0"/>
              </a:rPr>
              <a:t> </a:t>
            </a:r>
            <a:r>
              <a:rPr lang="en-US" sz="2000" b="1" dirty="0" smtClean="0">
                <a:ea typeface="ＭＳ Ｐゴシック" pitchFamily="34" charset="-128"/>
              </a:rPr>
              <a:t>Brute-force attack (every possible key) :</a:t>
            </a:r>
            <a:r>
              <a:rPr lang="en-US" sz="2000" b="1" dirty="0" smtClean="0">
                <a:ea typeface="ＭＳ Ｐゴシック" pitchFamily="34" charset="-128"/>
                <a:cs typeface="Arial" pitchFamily="34" charset="0"/>
              </a:rPr>
              <a:t> </a:t>
            </a:r>
            <a:r>
              <a:rPr lang="en-US" sz="2000" dirty="0" smtClean="0">
                <a:ea typeface="ＭＳ Ｐゴシック" pitchFamily="34" charset="-128"/>
                <a:cs typeface="Arial" pitchFamily="34" charset="0"/>
              </a:rPr>
              <a:t>Try every possible key on a piece of ciphertext until an intelligible translation into plaintext is obtained. On average, half of all possible keys must be tried to achieve success. </a:t>
            </a:r>
          </a:p>
          <a:p>
            <a:pPr algn="just"/>
            <a:r>
              <a:rPr lang="en-US" dirty="0" smtClean="0">
                <a:ea typeface="ＭＳ Ｐゴシック" pitchFamily="34" charset="-128"/>
                <a:cs typeface="Arial" pitchFamily="34" charset="0"/>
              </a:rPr>
              <a:t>If either type of attack succeeds in deducing the key, the effect is catastrophic: All future and past messages encrypted with that key are compromised. </a:t>
            </a:r>
          </a:p>
          <a:p>
            <a:pPr lvl="1" algn="just" eaLnBrk="1" hangingPunct="1"/>
            <a:endParaRPr 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sz="4000" b="1" dirty="0" smtClean="0">
                <a:latin typeface="+mn-lt"/>
              </a:rPr>
              <a:t>Cryptanalysis and Attacks</a:t>
            </a:r>
            <a:endParaRPr lang="en-US" sz="4000" b="1" dirty="0">
              <a:latin typeface="+mn-lt"/>
            </a:endParaRPr>
          </a:p>
        </p:txBody>
      </p:sp>
      <p:sp>
        <p:nvSpPr>
          <p:cNvPr id="11267" name="Rectangle 3"/>
          <p:cNvSpPr>
            <a:spLocks noGrp="1" noChangeArrowheads="1"/>
          </p:cNvSpPr>
          <p:nvPr>
            <p:ph idx="1"/>
          </p:nvPr>
        </p:nvSpPr>
        <p:spPr>
          <a:xfrm>
            <a:off x="624417" y="1799342"/>
            <a:ext cx="10972800" cy="4173741"/>
          </a:xfrm>
        </p:spPr>
        <p:txBody>
          <a:bodyPr>
            <a:normAutofit/>
          </a:bodyPr>
          <a:lstStyle/>
          <a:p>
            <a:pPr lvl="1" eaLnBrk="1" hangingPunct="1">
              <a:lnSpc>
                <a:spcPct val="90000"/>
              </a:lnSpc>
              <a:buFont typeface="Arial" pitchFamily="34" charset="0"/>
              <a:buNone/>
            </a:pPr>
            <a:endParaRPr lang="en-AU" dirty="0" smtClean="0"/>
          </a:p>
          <a:p>
            <a:pPr>
              <a:buNone/>
            </a:pPr>
            <a:r>
              <a:rPr lang="en-US" dirty="0" smtClean="0"/>
              <a:t>According to </a:t>
            </a:r>
            <a:r>
              <a:rPr lang="en-US" dirty="0" err="1" smtClean="0"/>
              <a:t>Diffie</a:t>
            </a:r>
            <a:r>
              <a:rPr lang="en-US" dirty="0" smtClean="0"/>
              <a:t> and Hellman Skill in the production of cryptanalysis has always been heavily on the side of the professionals, but innovation, particularly in the design of new types of cryptographic systems, has come primarily from amateurs.</a:t>
            </a:r>
            <a:endParaRPr lang="en-AU" dirty="0" smtClean="0"/>
          </a:p>
          <a:p>
            <a:pPr>
              <a:buNone/>
            </a:pPr>
            <a:r>
              <a:rPr lang="en-US" dirty="0" smtClean="0"/>
              <a:t>	Among the types of attacks are</a:t>
            </a:r>
            <a:endParaRPr lang="en-AU" dirty="0" smtClean="0"/>
          </a:p>
          <a:p>
            <a:pPr marL="544068" lvl="1" indent="-342900">
              <a:buFont typeface="+mj-lt"/>
              <a:buAutoNum type="arabicPeriod"/>
            </a:pPr>
            <a:r>
              <a:rPr lang="en-US" dirty="0" smtClean="0"/>
              <a:t>Ciphertext only attacks </a:t>
            </a:r>
          </a:p>
          <a:p>
            <a:pPr marL="544068" lvl="1" indent="-342900">
              <a:buFont typeface="+mj-lt"/>
              <a:buAutoNum type="arabicPeriod"/>
            </a:pPr>
            <a:r>
              <a:rPr lang="en-US" dirty="0" smtClean="0"/>
              <a:t>Known plaintext attacks </a:t>
            </a:r>
          </a:p>
          <a:p>
            <a:pPr marL="544068" lvl="1" indent="-342900">
              <a:buFont typeface="+mj-lt"/>
              <a:buAutoNum type="arabicPeriod"/>
            </a:pPr>
            <a:r>
              <a:rPr lang="en-US" dirty="0" smtClean="0"/>
              <a:t>Chosen plaintext attacks </a:t>
            </a:r>
          </a:p>
          <a:p>
            <a:pPr marL="544068" lvl="1" indent="-342900">
              <a:buFont typeface="+mj-lt"/>
              <a:buAutoNum type="arabicPeriod"/>
            </a:pPr>
            <a:r>
              <a:rPr lang="en-US" dirty="0" smtClean="0"/>
              <a:t>Chosen ciphertext attacks </a:t>
            </a:r>
          </a:p>
          <a:p>
            <a:pPr marL="544068" lvl="1" indent="-342900">
              <a:buFont typeface="+mj-lt"/>
              <a:buAutoNum type="arabicPeriod"/>
            </a:pPr>
            <a:r>
              <a:rPr lang="en-US" dirty="0" smtClean="0"/>
              <a:t>Man-in-the-middle attacks </a:t>
            </a:r>
          </a:p>
          <a:p>
            <a:pPr eaLnBrk="1" hangingPunct="1">
              <a:lnSpc>
                <a:spcPct val="90000"/>
              </a:lnSpc>
              <a:buNone/>
            </a:pPr>
            <a:endParaRPr lang="en-AU" dirty="0" smtClean="0"/>
          </a:p>
          <a:p>
            <a:pPr eaLnBrk="1" hangingPunct="1">
              <a:lnSpc>
                <a:spcPct val="90000"/>
              </a:lnSpc>
              <a:buFont typeface="Arial" pitchFamily="34" charset="0"/>
              <a:buNone/>
            </a:pPr>
            <a:endParaRPr lang="en-AU"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Attack scenarios .. Contd..</a:t>
            </a:r>
            <a:endParaRPr lang="en-US" sz="4000" b="1" dirty="0">
              <a:latin typeface="+mn-lt"/>
            </a:endParaRPr>
          </a:p>
        </p:txBody>
      </p:sp>
      <p:sp>
        <p:nvSpPr>
          <p:cNvPr id="3" name="Content Placeholder 2"/>
          <p:cNvSpPr>
            <a:spLocks noGrp="1"/>
          </p:cNvSpPr>
          <p:nvPr>
            <p:ph idx="1"/>
          </p:nvPr>
        </p:nvSpPr>
        <p:spPr>
          <a:xfrm>
            <a:off x="926592" y="1845734"/>
            <a:ext cx="10436352" cy="4445338"/>
          </a:xfrm>
        </p:spPr>
        <p:txBody>
          <a:bodyPr>
            <a:noAutofit/>
          </a:bodyPr>
          <a:lstStyle/>
          <a:p>
            <a:r>
              <a:rPr lang="en-US" sz="1800" dirty="0" smtClean="0"/>
              <a:t>We wrap up our general discussion of encryption with a brief discussion of some basic types of attacks  against encryption schemes. In order of severity, these are:</a:t>
            </a:r>
          </a:p>
          <a:p>
            <a:r>
              <a:rPr lang="en-US" sz="1800" b="1" dirty="0" smtClean="0"/>
              <a:t>Ciphertext Only Attack</a:t>
            </a:r>
            <a:r>
              <a:rPr lang="en-US" sz="1800" dirty="0" smtClean="0"/>
              <a:t/>
            </a:r>
            <a:br>
              <a:rPr lang="en-US" sz="1800" dirty="0" smtClean="0"/>
            </a:br>
            <a:r>
              <a:rPr lang="en-US" sz="1800" dirty="0" smtClean="0"/>
              <a:t>A ciphertext only attack (COA) is a case in which only the encrypted message is available for attack, but because the language is known a frequency analysis could be attempted. In this situation the attacker does not know anything about the contents of the message, and must work from ciphertext only.</a:t>
            </a:r>
          </a:p>
          <a:p>
            <a:r>
              <a:rPr lang="en-US" sz="1800" b="1" dirty="0" smtClean="0"/>
              <a:t>Known Plaintext Attack</a:t>
            </a:r>
            <a:r>
              <a:rPr lang="en-US" sz="1800" dirty="0" smtClean="0"/>
              <a:t/>
            </a:r>
            <a:br>
              <a:rPr lang="en-US" sz="1800" dirty="0" smtClean="0"/>
            </a:br>
            <a:r>
              <a:rPr lang="en-US" sz="1800" dirty="0" smtClean="0"/>
              <a:t>In a known plaintext attack (KPA) both the plaintext and matching ciphertext are available for use in discovering the key.</a:t>
            </a:r>
          </a:p>
          <a:p>
            <a:r>
              <a:rPr lang="en-US" sz="1800" dirty="0" smtClean="0"/>
              <a:t>The attacker knows or can guess the plaintext for some parts of the ciphertext. For example, maybe all secure login sessions begin with the characters LOGIN, and the next transmission may be PASSWORD. The task is to decrypt the rest of the ciphertext blocks using this information. This may be done by determining the key used to encrypt the data, or via some shortcut.</a:t>
            </a:r>
          </a:p>
        </p:txBody>
      </p:sp>
      <p:sp>
        <p:nvSpPr>
          <p:cNvPr id="4" name="Slide Number Placeholder 3"/>
          <p:cNvSpPr>
            <a:spLocks noGrp="1"/>
          </p:cNvSpPr>
          <p:nvPr>
            <p:ph type="sldNum" sz="quarter" idx="12"/>
          </p:nvPr>
        </p:nvSpPr>
        <p:spPr/>
        <p:txBody>
          <a:bodyPr/>
          <a:lstStyle/>
          <a:p>
            <a:fld id="{DA8ACAA1-99C5-4F50-B487-84519752EF36}"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Attack scenarios .. Contd..</a:t>
            </a:r>
            <a:endParaRPr lang="en-US" sz="4000" b="1" dirty="0">
              <a:latin typeface="+mn-lt"/>
            </a:endParaRPr>
          </a:p>
        </p:txBody>
      </p:sp>
      <p:sp>
        <p:nvSpPr>
          <p:cNvPr id="3" name="Content Placeholder 2"/>
          <p:cNvSpPr>
            <a:spLocks noGrp="1"/>
          </p:cNvSpPr>
          <p:nvPr>
            <p:ph idx="1"/>
          </p:nvPr>
        </p:nvSpPr>
        <p:spPr>
          <a:xfrm>
            <a:off x="1097280" y="1727750"/>
            <a:ext cx="10058400" cy="4555066"/>
          </a:xfrm>
        </p:spPr>
        <p:txBody>
          <a:bodyPr>
            <a:noAutofit/>
          </a:bodyPr>
          <a:lstStyle/>
          <a:p>
            <a:pPr algn="just"/>
            <a:r>
              <a:rPr lang="en-US" sz="1800" b="1" dirty="0" smtClean="0"/>
              <a:t>Chosen Plaintext Attack</a:t>
            </a:r>
          </a:p>
          <a:p>
            <a:pPr algn="just"/>
            <a:r>
              <a:rPr lang="en-US" sz="1800" dirty="0" smtClean="0"/>
              <a:t>A chosen plaintext attack (CPA) occurs when the attacker gains access to the target encryption device - if, for example, it is left unattended. The attacker then runs various pieces of plaintext though the device for encryption. This is compared to the plaintext to attempt to derive the key. </a:t>
            </a:r>
          </a:p>
          <a:p>
            <a:pPr algn="just"/>
            <a:r>
              <a:rPr lang="en-US" sz="1800" dirty="0" smtClean="0"/>
              <a:t>In an adaptive chosen plaintext attack (ACPA), the attacker not only has access to the plaintext and its encryption, but can adapt or modify the chosen plaintext as needed based on results of the previous encryptions.</a:t>
            </a:r>
          </a:p>
          <a:p>
            <a:pPr algn="just"/>
            <a:r>
              <a:rPr lang="en-US" sz="1800" b="1" dirty="0" smtClean="0"/>
              <a:t>Chosen Ciphertext Attack</a:t>
            </a:r>
          </a:p>
          <a:p>
            <a:pPr algn="just"/>
            <a:r>
              <a:rPr lang="en-US" sz="1800" dirty="0" smtClean="0"/>
              <a:t>In a chosen ciphertext attack (CCA), the cryptanalyst can choose different </a:t>
            </a:r>
            <a:r>
              <a:rPr lang="en-US" sz="1800" dirty="0" err="1" smtClean="0"/>
              <a:t>ciphertexts</a:t>
            </a:r>
            <a:r>
              <a:rPr lang="en-US" sz="1800" dirty="0" smtClean="0"/>
              <a:t> to be decrypted and has access to the decrypted plaintext.</a:t>
            </a:r>
          </a:p>
          <a:p>
            <a:pPr algn="just"/>
            <a:r>
              <a:rPr lang="en-US" sz="1800" dirty="0" smtClean="0"/>
              <a:t>This type of attack is generally applicable to attacks against public key cryptosystems. An adaptive chosen ciphertext attack involves the attacker selecting certain </a:t>
            </a:r>
            <a:r>
              <a:rPr lang="en-US" sz="1800" dirty="0" err="1" smtClean="0"/>
              <a:t>ciphertexts</a:t>
            </a:r>
            <a:r>
              <a:rPr lang="en-US" sz="1800" dirty="0" smtClean="0"/>
              <a:t> to be decrypted, then using the results of these decryptions to select subsequent </a:t>
            </a:r>
            <a:r>
              <a:rPr lang="en-US" sz="1800" dirty="0" err="1" smtClean="0"/>
              <a:t>ciphertexts</a:t>
            </a:r>
            <a:r>
              <a:rPr lang="en-US" sz="1800" dirty="0" smtClean="0"/>
              <a:t>. The modifications in the ciphertext help in deciphering the key from the decryptions.</a:t>
            </a:r>
          </a:p>
          <a:p>
            <a:pPr algn="just"/>
            <a:r>
              <a:rPr lang="en-US" sz="1800" dirty="0" smtClean="0"/>
              <a:t/>
            </a:r>
            <a:br>
              <a:rPr lang="en-US" sz="1800" dirty="0" smtClean="0"/>
            </a:br>
            <a:endParaRPr lang="en-US" sz="18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Attack scenarios .. Contd..</a:t>
            </a:r>
            <a:endParaRPr lang="en-US" sz="4000" b="1" dirty="0">
              <a:latin typeface="+mn-lt"/>
            </a:endParaRPr>
          </a:p>
        </p:txBody>
      </p:sp>
      <p:sp>
        <p:nvSpPr>
          <p:cNvPr id="3" name="Content Placeholder 2"/>
          <p:cNvSpPr>
            <a:spLocks noGrp="1"/>
          </p:cNvSpPr>
          <p:nvPr>
            <p:ph idx="1"/>
          </p:nvPr>
        </p:nvSpPr>
        <p:spPr>
          <a:xfrm>
            <a:off x="1097280" y="1845733"/>
            <a:ext cx="10058400" cy="4201106"/>
          </a:xfrm>
        </p:spPr>
        <p:txBody>
          <a:bodyPr>
            <a:normAutofit fontScale="92500" lnSpcReduction="10000"/>
          </a:bodyPr>
          <a:lstStyle/>
          <a:p>
            <a:pPr algn="just"/>
            <a:r>
              <a:rPr lang="en-US" b="1" dirty="0" smtClean="0"/>
              <a:t>Man-in-the-Middle Attack</a:t>
            </a:r>
            <a:endParaRPr lang="en-US" dirty="0" smtClean="0"/>
          </a:p>
          <a:p>
            <a:pPr algn="just"/>
            <a:r>
              <a:rPr lang="en-US" dirty="0" smtClean="0"/>
              <a:t>Cryptographic communications and key exchange protocols are susceptible to an attack in which the attacker is able to place himself on the communication line between two parties.</a:t>
            </a:r>
          </a:p>
          <a:p>
            <a:pPr algn="just"/>
            <a:r>
              <a:rPr lang="en-US" dirty="0" smtClean="0"/>
              <a:t/>
            </a:r>
            <a:br>
              <a:rPr lang="en-US" dirty="0" smtClean="0"/>
            </a:br>
            <a:r>
              <a:rPr lang="en-US" dirty="0" smtClean="0"/>
              <a:t>In this "man-in-the-middle attack" the attacker is able to position himself to intercept the key exchange between two parties. He performs his own key exchange with each. Then, with both parties thinking they have set up a secure channel, the attacker decrypts any communications with the proper key, and encrypts them with the other key for sending to the other party. The parties think that they are communicating securely, but in fact the adversary is reading everything.</a:t>
            </a:r>
          </a:p>
          <a:p>
            <a:pPr algn="just"/>
            <a:r>
              <a:rPr lang="en-US" dirty="0" smtClean="0"/>
              <a:t/>
            </a:r>
            <a:br>
              <a:rPr lang="en-US" dirty="0" smtClean="0"/>
            </a:br>
            <a:r>
              <a:rPr lang="en-US" dirty="0" smtClean="0"/>
              <a:t>Preventing a man-in-the-middle attacks is possible if both sides compute a cryptographic hash function of the key exchange, sign it using a digital signature algorithm, and send the signature to the other side. The recipient then verifies that the hash matches the locally computed hash and the signature came from the desired other party.</a:t>
            </a:r>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Summary - Attacks</a:t>
            </a:r>
            <a:endParaRPr lang="en-US" sz="4000" b="1" dirty="0">
              <a:latin typeface="+mn-lt"/>
            </a:endParaRPr>
          </a:p>
        </p:txBody>
      </p:sp>
      <p:sp>
        <p:nvSpPr>
          <p:cNvPr id="3" name="Content Placeholder 2"/>
          <p:cNvSpPr>
            <a:spLocks noGrp="1"/>
          </p:cNvSpPr>
          <p:nvPr>
            <p:ph idx="1"/>
          </p:nvPr>
        </p:nvSpPr>
        <p:spPr/>
        <p:txBody>
          <a:bodyPr/>
          <a:lstStyle/>
          <a:p>
            <a:pPr algn="just"/>
            <a:r>
              <a:rPr lang="en-US" dirty="0" smtClean="0"/>
              <a:t>Cryptanalysis is the science of cracking codes and decoding secrets. It is used to violate authentication schemes, to break cryptographic protocols, and, more benignly, to find and correct weaknesses in encryption algorithms.</a:t>
            </a:r>
          </a:p>
          <a:p>
            <a:pPr algn="just"/>
            <a:r>
              <a:rPr lang="en-US" dirty="0" smtClean="0"/>
              <a:t>The major categories of cryptanalysis include ciphertext only, known plaintext, chosen plaintext, and chosen ciphertext. These involve deriving the key from analysis of the pieces provided.</a:t>
            </a:r>
            <a:br>
              <a:rPr lang="en-US" dirty="0" smtClean="0"/>
            </a:br>
            <a:r>
              <a:rPr lang="en-US" dirty="0" smtClean="0"/>
              <a:t/>
            </a:r>
            <a:br>
              <a:rPr lang="en-US" dirty="0" smtClean="0"/>
            </a:br>
            <a:r>
              <a:rPr lang="en-US" dirty="0" smtClean="0"/>
              <a:t>In a man-in-the-middle attack, the attacker intercepts the key exchange between the parties. This allows him to decrypt a message from one party, read it, then re-encrypt it with the sender's key before transmitting it on to the intended recipient. The sender and recipient have no way of knowing that their supposedly confidential communication has been intercepted.</a:t>
            </a:r>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sz="3600" b="1" dirty="0" smtClean="0">
                <a:latin typeface="+mn-lt"/>
              </a:rPr>
              <a:t/>
            </a:r>
            <a:br>
              <a:rPr lang="en-US" sz="3600" b="1" dirty="0" smtClean="0">
                <a:latin typeface="+mn-lt"/>
              </a:rPr>
            </a:br>
            <a:r>
              <a:rPr lang="en-US" sz="3600" b="1" dirty="0" smtClean="0">
                <a:latin typeface="+mn-lt"/>
              </a:rPr>
              <a:t>TYPES OF CRYPTOGRAPHIC ALGORITHMS</a:t>
            </a:r>
            <a:endParaRPr lang="en-AU" altLang="en-US" sz="3600" b="1" dirty="0" smtClean="0">
              <a:latin typeface="+mn-lt"/>
            </a:endParaRPr>
          </a:p>
        </p:txBody>
      </p:sp>
      <p:sp>
        <p:nvSpPr>
          <p:cNvPr id="2165763" name="Rectangle 3" descr="Rectangle: Click to edit Master text styles&#10;Second level&#10;Third level&#10;Fourth level&#10;Fifth level"/>
          <p:cNvSpPr>
            <a:spLocks noGrp="1" noChangeArrowheads="1"/>
          </p:cNvSpPr>
          <p:nvPr>
            <p:ph idx="1"/>
          </p:nvPr>
        </p:nvSpPr>
        <p:spPr/>
        <p:txBody>
          <a:bodyPr>
            <a:noAutofit/>
          </a:bodyPr>
          <a:lstStyle/>
          <a:p>
            <a:r>
              <a:rPr lang="en-US" sz="2200" dirty="0" smtClean="0"/>
              <a:t>There are several ways of classifying cryptographic algorithms. They will be categorized based on the number of keys that are employed for encryption and decryption, and further defined by their application and use. The three types of algorithms that will be discussed are (Figure 1): </a:t>
            </a:r>
          </a:p>
          <a:p>
            <a:r>
              <a:rPr lang="en-US" sz="2200" b="1" i="1" dirty="0" smtClean="0"/>
              <a:t>Secret Key Cryptography (SKC):</a:t>
            </a:r>
            <a:r>
              <a:rPr lang="en-US" sz="2200" b="1" dirty="0" smtClean="0"/>
              <a:t> </a:t>
            </a:r>
            <a:r>
              <a:rPr lang="en-US" sz="2200" dirty="0" smtClean="0"/>
              <a:t>Uses a single key for both encryption and decryption; also called </a:t>
            </a:r>
            <a:r>
              <a:rPr lang="en-US" sz="2200" i="1" dirty="0" smtClean="0"/>
              <a:t>symmetric encryption</a:t>
            </a:r>
            <a:r>
              <a:rPr lang="en-US" sz="2200" dirty="0" smtClean="0"/>
              <a:t>. Primarily used for privacy and confidentiality.</a:t>
            </a:r>
          </a:p>
          <a:p>
            <a:r>
              <a:rPr lang="en-US" sz="2200" b="1" i="1" dirty="0" smtClean="0"/>
              <a:t>Public Key Cryptography (PKC):</a:t>
            </a:r>
            <a:r>
              <a:rPr lang="en-US" sz="2200" dirty="0" smtClean="0"/>
              <a:t> Uses one key for encryption and another for decryption; also called </a:t>
            </a:r>
            <a:r>
              <a:rPr lang="en-US" sz="2200" i="1" dirty="0" smtClean="0"/>
              <a:t>asymmetric encryption</a:t>
            </a:r>
            <a:r>
              <a:rPr lang="en-US" sz="2200" dirty="0" smtClean="0"/>
              <a:t>. Primarily used for authentication, non-repudiation, and key exchange.</a:t>
            </a:r>
          </a:p>
          <a:p>
            <a:r>
              <a:rPr lang="en-US" sz="2200" b="1" i="1" dirty="0" smtClean="0"/>
              <a:t>Hash Functions:</a:t>
            </a:r>
            <a:r>
              <a:rPr lang="en-US" sz="2200" dirty="0" smtClean="0"/>
              <a:t> Uses a mathematical transformation to irreversibly "encrypt" information, providing a digital fingerprint. Primarily used for message integrity.</a:t>
            </a:r>
          </a:p>
          <a:p>
            <a:pPr>
              <a:lnSpc>
                <a:spcPct val="90000"/>
              </a:lnSpc>
            </a:pPr>
            <a:endParaRPr lang="en-AU" altLang="en-US" sz="22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dirty="0" smtClean="0">
                <a:latin typeface="+mn-lt"/>
              </a:rPr>
              <a:t/>
            </a:r>
            <a:br>
              <a:rPr lang="en-US" sz="3200" b="1" dirty="0" smtClean="0">
                <a:latin typeface="+mn-lt"/>
              </a:rPr>
            </a:br>
            <a:r>
              <a:rPr lang="en-US" sz="3200" b="1" dirty="0" smtClean="0">
                <a:latin typeface="+mn-lt"/>
              </a:rPr>
              <a:t>TYPES OF CRYPTOGRAPHIC ALGORITHMS</a:t>
            </a:r>
            <a:endParaRPr lang="en-US" sz="3200" dirty="0">
              <a:latin typeface="+mn-lt"/>
            </a:endParaRPr>
          </a:p>
        </p:txBody>
      </p:sp>
      <p:pic>
        <p:nvPicPr>
          <p:cNvPr id="5" name="Content Placeholder 4" descr="crypto_types.gif"/>
          <p:cNvPicPr>
            <a:picLocks noGrp="1" noChangeAspect="1"/>
          </p:cNvPicPr>
          <p:nvPr>
            <p:ph idx="1"/>
          </p:nvPr>
        </p:nvPicPr>
        <p:blipFill>
          <a:blip r:embed="rId2"/>
          <a:stretch>
            <a:fillRect/>
          </a:stretch>
        </p:blipFill>
        <p:spPr>
          <a:xfrm>
            <a:off x="1327356" y="1846263"/>
            <a:ext cx="8834284" cy="4303814"/>
          </a:xfrm>
        </p:spPr>
      </p:pic>
      <p:sp>
        <p:nvSpPr>
          <p:cNvPr id="4" name="Slide Number Placeholder 3"/>
          <p:cNvSpPr>
            <a:spLocks noGrp="1"/>
          </p:cNvSpPr>
          <p:nvPr>
            <p:ph type="sldNum" sz="quarter" idx="12"/>
          </p:nvPr>
        </p:nvSpPr>
        <p:spPr/>
        <p:txBody>
          <a:bodyPr/>
          <a:lstStyle/>
          <a:p>
            <a:fld id="{DA8ACAA1-99C5-4F50-B487-84519752EF36}"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694944" y="176875"/>
            <a:ext cx="10058400" cy="1450757"/>
          </a:xfrm>
        </p:spPr>
        <p:txBody>
          <a:bodyPr>
            <a:normAutofit/>
          </a:bodyPr>
          <a:lstStyle/>
          <a:p>
            <a:r>
              <a:rPr lang="en-US" sz="2800" b="1" dirty="0" smtClean="0">
                <a:latin typeface="+mn-lt"/>
              </a:rPr>
              <a:t>INTRODUCTION - HISTORICAL CIPHERS</a:t>
            </a:r>
            <a:endParaRPr lang="en-US" sz="2800" b="1" dirty="0">
              <a:latin typeface="+mn-lt"/>
            </a:endParaRPr>
          </a:p>
        </p:txBody>
      </p:sp>
      <p:sp>
        <p:nvSpPr>
          <p:cNvPr id="7" name="Content Placeholder 6"/>
          <p:cNvSpPr>
            <a:spLocks noGrp="1"/>
          </p:cNvSpPr>
          <p:nvPr>
            <p:ph idx="1"/>
          </p:nvPr>
        </p:nvSpPr>
        <p:spPr>
          <a:xfrm>
            <a:off x="707136" y="1784774"/>
            <a:ext cx="10448544" cy="4384378"/>
          </a:xfrm>
        </p:spPr>
        <p:txBody>
          <a:bodyPr>
            <a:noAutofit/>
          </a:bodyPr>
          <a:lstStyle/>
          <a:p>
            <a:pPr algn="just"/>
            <a:r>
              <a:rPr lang="en-US" sz="1600" dirty="0" smtClean="0"/>
              <a:t>There are a variety of different types of encryption. Algorithms used earlier in the history of cryptography are substantially different from modern methods, and modern ciphers can be classified according to how they operate and whether they use one or two keys.</a:t>
            </a:r>
          </a:p>
          <a:p>
            <a:pPr algn="just"/>
            <a:r>
              <a:rPr lang="en-US" sz="1600" b="1" dirty="0" smtClean="0"/>
              <a:t>Historical</a:t>
            </a:r>
          </a:p>
          <a:p>
            <a:pPr algn="just"/>
            <a:r>
              <a:rPr lang="en-US" sz="1600" dirty="0" smtClean="0"/>
              <a:t>Historical </a:t>
            </a:r>
            <a:r>
              <a:rPr lang="en-US" sz="1600" b="1" dirty="0" smtClean="0"/>
              <a:t>pen and paper </a:t>
            </a:r>
            <a:r>
              <a:rPr lang="en-US" sz="1600" dirty="0" smtClean="0"/>
              <a:t>ciphers used in the past are sometimes known as </a:t>
            </a:r>
            <a:r>
              <a:rPr lang="en-US" sz="1600" b="1" dirty="0" smtClean="0"/>
              <a:t>classical ciphers</a:t>
            </a:r>
            <a:r>
              <a:rPr lang="en-US" sz="1600" dirty="0" smtClean="0"/>
              <a:t>. They include </a:t>
            </a:r>
            <a:r>
              <a:rPr lang="en-US" sz="1600" b="1" dirty="0" smtClean="0"/>
              <a:t>simple substitution ciphers</a:t>
            </a:r>
            <a:r>
              <a:rPr lang="en-US" sz="1600" dirty="0" smtClean="0"/>
              <a:t> and </a:t>
            </a:r>
            <a:r>
              <a:rPr lang="en-US" sz="1600" b="1" dirty="0" smtClean="0"/>
              <a:t>transposition ciphers</a:t>
            </a:r>
            <a:r>
              <a:rPr lang="en-US" sz="1600" dirty="0" smtClean="0"/>
              <a:t>  For example, "GOOD DOG" can be encrypted as "PLLX XLP" where "L" substitutes for "O", "P" for "G", and "X" for "D" in the message. Transposition of the letters "GOOD DOG" can result in "DGOGDOO". These simple ciphers and examples are easy to crack, even without plaintext-ciphertext pairs.</a:t>
            </a:r>
          </a:p>
          <a:p>
            <a:pPr algn="just"/>
            <a:r>
              <a:rPr lang="en-US" sz="1600" dirty="0" smtClean="0"/>
              <a:t>Simple ciphers were replaced by </a:t>
            </a:r>
            <a:r>
              <a:rPr lang="en-US" sz="1600" dirty="0" err="1" smtClean="0"/>
              <a:t>polyalphabetic</a:t>
            </a:r>
            <a:r>
              <a:rPr lang="en-US" sz="1600" dirty="0" smtClean="0"/>
              <a:t> substitution ciphers (such as the </a:t>
            </a:r>
            <a:r>
              <a:rPr lang="en-US" sz="1600" dirty="0" err="1" smtClean="0"/>
              <a:t>Vigenère</a:t>
            </a:r>
            <a:r>
              <a:rPr lang="en-US" sz="1600" dirty="0" smtClean="0"/>
              <a:t>) which changed the substitution alphabet for every letter. For example, "GOOD DOG" can be encrypted as "PLSX TWF" where "L", "S", and "W" substitute for "O". With even a small amount of known or estimated plaintext, simple </a:t>
            </a:r>
            <a:r>
              <a:rPr lang="en-US" sz="1600" dirty="0" err="1" smtClean="0"/>
              <a:t>polyalphabetic</a:t>
            </a:r>
            <a:r>
              <a:rPr lang="en-US" sz="1600" dirty="0" smtClean="0"/>
              <a:t> substitution ciphers and letter transposition ciphers designed for pen and paper encryption are easy to crack.[4] It is possible to create a secure pen and paper cipher based on a one-time pad though, but the usual disadvantages of one-time pads apply.</a:t>
            </a:r>
          </a:p>
          <a:p>
            <a:pPr algn="just"/>
            <a:r>
              <a:rPr lang="en-US" sz="1600" dirty="0" smtClean="0"/>
              <a:t>During the early twentieth century, electro-mechanical machines were invented to do encryption and decryption using transposition, </a:t>
            </a:r>
            <a:r>
              <a:rPr lang="en-US" sz="1600" dirty="0" err="1" smtClean="0"/>
              <a:t>polyalphabetic</a:t>
            </a:r>
            <a:r>
              <a:rPr lang="en-US" sz="1600" dirty="0" smtClean="0"/>
              <a:t> substitution, and a kind of "additive" substitution. Although these encryption methods were more complex than previous schemes and required machines to encrypt and decrypt, </a:t>
            </a:r>
          </a:p>
          <a:p>
            <a:pPr algn="just"/>
            <a:endParaRPr lang="en-US" sz="1600" dirty="0"/>
          </a:p>
        </p:txBody>
      </p:sp>
      <p:sp>
        <p:nvSpPr>
          <p:cNvPr id="105476" name="Text Box 4"/>
          <p:cNvSpPr txBox="1">
            <a:spLocks noChangeArrowheads="1"/>
          </p:cNvSpPr>
          <p:nvPr/>
        </p:nvSpPr>
        <p:spPr bwMode="auto">
          <a:xfrm>
            <a:off x="10972800" y="6400801"/>
            <a:ext cx="184731" cy="369332"/>
          </a:xfrm>
          <a:prstGeom prst="rect">
            <a:avLst/>
          </a:prstGeom>
          <a:noFill/>
          <a:ln w="9525">
            <a:noFill/>
            <a:miter lim="800000"/>
            <a:headEnd/>
            <a:tailEnd/>
          </a:ln>
        </p:spPr>
        <p:txBody>
          <a:bodyPr wrap="none">
            <a:spAutoFit/>
          </a:bodyPr>
          <a:lstStyle/>
          <a:p>
            <a:endParaRPr lang="th-TH"/>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8096" y="189067"/>
            <a:ext cx="10058400" cy="1450757"/>
          </a:xfrm>
        </p:spPr>
        <p:txBody>
          <a:bodyPr/>
          <a:lstStyle/>
          <a:p>
            <a:r>
              <a:rPr lang="en-US" sz="4400" b="1" dirty="0" smtClean="0"/>
              <a:t>Continued..</a:t>
            </a:r>
            <a:endParaRPr lang="en-US" b="1" dirty="0"/>
          </a:p>
        </p:txBody>
      </p:sp>
      <p:pic>
        <p:nvPicPr>
          <p:cNvPr id="10" name="Picture 8"/>
          <p:cNvPicPr>
            <a:picLocks noGrp="1" noChangeAspect="1" noChangeArrowheads="1"/>
          </p:cNvPicPr>
          <p:nvPr>
            <p:ph idx="1"/>
          </p:nvPr>
        </p:nvPicPr>
        <p:blipFill>
          <a:blip r:embed="rId3"/>
          <a:srcRect/>
          <a:stretch>
            <a:fillRect/>
          </a:stretch>
        </p:blipFill>
        <p:spPr bwMode="auto">
          <a:xfrm>
            <a:off x="1621219" y="3864864"/>
            <a:ext cx="8120189" cy="2410320"/>
          </a:xfrm>
          <a:prstGeom prst="rect">
            <a:avLst/>
          </a:prstGeom>
          <a:noFill/>
          <a:ln w="9525">
            <a:noFill/>
            <a:miter lim="800000"/>
            <a:headEnd/>
            <a:tailEnd/>
          </a:ln>
        </p:spPr>
      </p:pic>
      <p:sp>
        <p:nvSpPr>
          <p:cNvPr id="11" name="Rectangle 10"/>
          <p:cNvSpPr/>
          <p:nvPr/>
        </p:nvSpPr>
        <p:spPr>
          <a:xfrm>
            <a:off x="768096" y="1839057"/>
            <a:ext cx="10533888" cy="1754326"/>
          </a:xfrm>
          <a:prstGeom prst="rect">
            <a:avLst/>
          </a:prstGeom>
        </p:spPr>
        <p:txBody>
          <a:bodyPr wrap="square">
            <a:spAutoFit/>
          </a:bodyPr>
          <a:lstStyle/>
          <a:p>
            <a:r>
              <a:rPr lang="en-US" dirty="0" smtClean="0"/>
              <a:t>Figure 3.1 shows the general idea behind a symmetric-key cipher. The original message from Alice to Bob is called plaintext; the message that is sent through the channel is called the  ciphertext. To create the ciphertext from the plaintext, Alice uses an encryption algorithm and a shared secret key. To create the plaintext from ciphertext, Bob uses a decryption algorithm and the same secret key.</a:t>
            </a:r>
          </a:p>
          <a:p>
            <a:endParaRPr lang="en-US" dirty="0" smtClean="0">
              <a:solidFill>
                <a:schemeClr val="folHlink"/>
              </a:solidFill>
            </a:endParaRPr>
          </a:p>
          <a:p>
            <a:r>
              <a:rPr lang="en-US" dirty="0" smtClean="0">
                <a:solidFill>
                  <a:schemeClr val="folHlink"/>
                </a:solidFill>
              </a:rPr>
              <a:t>Figure 3.1  </a:t>
            </a:r>
            <a:r>
              <a:rPr lang="en-US" sz="1600" dirty="0" smtClean="0"/>
              <a:t>General idea of symmetric-key cipher</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What is Cryptography?</a:t>
            </a:r>
          </a:p>
        </p:txBody>
      </p:sp>
      <p:sp>
        <p:nvSpPr>
          <p:cNvPr id="21507" name="Rectangle 3"/>
          <p:cNvSpPr>
            <a:spLocks noGrp="1" noChangeArrowheads="1"/>
          </p:cNvSpPr>
          <p:nvPr>
            <p:ph type="body" idx="1"/>
          </p:nvPr>
        </p:nvSpPr>
        <p:spPr>
          <a:xfrm>
            <a:off x="609599" y="1856233"/>
            <a:ext cx="10338817" cy="3764279"/>
          </a:xfrm>
        </p:spPr>
        <p:txBody>
          <a:bodyPr>
            <a:normAutofit/>
          </a:bodyPr>
          <a:lstStyle/>
          <a:p>
            <a:pPr algn="just" eaLnBrk="1" hangingPunct="1">
              <a:buFont typeface="Wingdings" pitchFamily="2" charset="2"/>
              <a:buNone/>
            </a:pPr>
            <a:endParaRPr lang="en-US" sz="2400" dirty="0" smtClean="0"/>
          </a:p>
          <a:p>
            <a:pPr algn="just" eaLnBrk="1" hangingPunct="1">
              <a:buFont typeface="Wingdings" pitchFamily="2" charset="2"/>
              <a:buNone/>
            </a:pPr>
            <a:r>
              <a:rPr lang="en-US" sz="2400" dirty="0" smtClean="0"/>
              <a:t>Cryptography is a scientific mix of mathematical theory and computational application which allows the confidential transfer of information.</a:t>
            </a:r>
          </a:p>
          <a:p>
            <a:pPr algn="just" eaLnBrk="1" hangingPunct="1">
              <a:buFont typeface="Wingdings" pitchFamily="2" charset="2"/>
              <a:buNone/>
            </a:pPr>
            <a:endParaRPr lang="en-US" sz="2400" dirty="0" smtClean="0"/>
          </a:p>
          <a:p>
            <a:pPr algn="just">
              <a:buNone/>
            </a:pPr>
            <a:r>
              <a:rPr lang="en-US" sz="2400" b="1" dirty="0" smtClean="0"/>
              <a:t>Example:</a:t>
            </a:r>
          </a:p>
          <a:p>
            <a:pPr algn="just">
              <a:buNone/>
            </a:pPr>
            <a:r>
              <a:rPr lang="en-US" sz="2400" dirty="0" smtClean="0"/>
              <a:t>Alice and Bob wish to perform some form of communication while Eve is an eavesdropper who wishes to spy on or tamper with the communications between Alice and Bob.</a:t>
            </a:r>
          </a:p>
          <a:p>
            <a:pPr algn="just" eaLnBrk="1" hangingPunct="1">
              <a:buFont typeface="Wingdings" pitchFamily="2" charset="2"/>
              <a:buNone/>
            </a:pPr>
            <a:endParaRPr lang="en-US" sz="2400" dirty="0" smtClean="0"/>
          </a:p>
        </p:txBody>
      </p:sp>
      <p:sp>
        <p:nvSpPr>
          <p:cNvPr id="21508"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24B5AEC0-C5C2-4ED4-8F66-419FE38CD34C}" type="slidenum">
              <a:rPr lang="en-US" smtClean="0"/>
              <a:pPr/>
              <a:t>2</a:t>
            </a:fld>
            <a:endParaRPr lang="en-US" smtClean="0"/>
          </a:p>
        </p:txBody>
      </p:sp>
    </p:spTree>
  </p:cSld>
  <p:clrMapOvr>
    <a:masterClrMapping/>
  </p:clrMapOvr>
  <p:transition>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24256" y="201259"/>
            <a:ext cx="10058400" cy="1450757"/>
          </a:xfrm>
        </p:spPr>
        <p:txBody>
          <a:bodyPr>
            <a:normAutofit/>
          </a:bodyPr>
          <a:lstStyle/>
          <a:p>
            <a:r>
              <a:rPr lang="en-US" sz="4400" b="1" dirty="0" smtClean="0"/>
              <a:t>Continued..</a:t>
            </a:r>
            <a:endParaRPr lang="en-US" sz="4400" b="1" dirty="0"/>
          </a:p>
        </p:txBody>
      </p:sp>
      <p:sp>
        <p:nvSpPr>
          <p:cNvPr id="10" name="Content Placeholder 9"/>
          <p:cNvSpPr>
            <a:spLocks noGrp="1"/>
          </p:cNvSpPr>
          <p:nvPr>
            <p:ph idx="1"/>
          </p:nvPr>
        </p:nvSpPr>
        <p:spPr/>
        <p:txBody>
          <a:bodyPr/>
          <a:lstStyle/>
          <a:p>
            <a:r>
              <a:rPr lang="en-US" dirty="0" smtClean="0">
                <a:effectLst>
                  <a:outerShdw blurRad="38100" dist="38100" dir="2700000" algn="tl">
                    <a:srgbClr val="C0C0C0"/>
                  </a:outerShdw>
                </a:effectLst>
                <a:latin typeface="Arial" charset="0"/>
              </a:rPr>
              <a:t>If P is the plaintext, C is the ciphertext, and K is the key, </a:t>
            </a:r>
          </a:p>
          <a:p>
            <a:endParaRPr lang="en-US" dirty="0"/>
          </a:p>
        </p:txBody>
      </p:sp>
      <p:sp>
        <p:nvSpPr>
          <p:cNvPr id="1016846" name="Rectangle 14"/>
          <p:cNvSpPr>
            <a:spLocks noChangeArrowheads="1"/>
          </p:cNvSpPr>
          <p:nvPr/>
        </p:nvSpPr>
        <p:spPr bwMode="auto">
          <a:xfrm>
            <a:off x="1521216" y="3757808"/>
            <a:ext cx="9238641" cy="369332"/>
          </a:xfrm>
          <a:prstGeom prst="rect">
            <a:avLst/>
          </a:prstGeom>
          <a:noFill/>
          <a:ln w="9525">
            <a:noFill/>
            <a:miter lim="800000"/>
            <a:headEnd/>
            <a:tailEnd/>
          </a:ln>
          <a:effectLst/>
        </p:spPr>
        <p:txBody>
          <a:bodyPr wrap="square" anchor="ctr">
            <a:spAutoFit/>
          </a:bodyPr>
          <a:lstStyle/>
          <a:p>
            <a:pPr algn="just">
              <a:defRPr/>
            </a:pPr>
            <a:r>
              <a:rPr lang="en-US" dirty="0">
                <a:effectLst>
                  <a:outerShdw blurRad="38100" dist="38100" dir="2700000" algn="tl">
                    <a:srgbClr val="C0C0C0"/>
                  </a:outerShdw>
                </a:effectLst>
                <a:latin typeface="Arial" charset="0"/>
              </a:rPr>
              <a:t>We assume that Bob creates P</a:t>
            </a:r>
            <a:r>
              <a:rPr lang="en-US" baseline="-25000" dirty="0">
                <a:effectLst>
                  <a:outerShdw blurRad="38100" dist="38100" dir="2700000" algn="tl">
                    <a:srgbClr val="C0C0C0"/>
                  </a:outerShdw>
                </a:effectLst>
                <a:latin typeface="Arial" charset="0"/>
              </a:rPr>
              <a:t>1</a:t>
            </a:r>
            <a:r>
              <a:rPr lang="en-US" dirty="0">
                <a:effectLst>
                  <a:outerShdw blurRad="38100" dist="38100" dir="2700000" algn="tl">
                    <a:srgbClr val="C0C0C0"/>
                  </a:outerShdw>
                </a:effectLst>
                <a:latin typeface="Arial" charset="0"/>
              </a:rPr>
              <a:t>; we prove that P</a:t>
            </a:r>
            <a:r>
              <a:rPr lang="en-US" baseline="-25000" dirty="0">
                <a:effectLst>
                  <a:outerShdw blurRad="38100" dist="38100" dir="2700000" algn="tl">
                    <a:srgbClr val="C0C0C0"/>
                  </a:outerShdw>
                </a:effectLst>
                <a:latin typeface="Arial" charset="0"/>
              </a:rPr>
              <a:t>1</a:t>
            </a:r>
            <a:r>
              <a:rPr lang="en-US" dirty="0">
                <a:effectLst>
                  <a:outerShdw blurRad="38100" dist="38100" dir="2700000" algn="tl">
                    <a:srgbClr val="C0C0C0"/>
                  </a:outerShdw>
                </a:effectLst>
                <a:latin typeface="Arial" charset="0"/>
              </a:rPr>
              <a:t> = P:</a:t>
            </a:r>
          </a:p>
        </p:txBody>
      </p:sp>
      <p:pic>
        <p:nvPicPr>
          <p:cNvPr id="107527" name="Picture 15"/>
          <p:cNvPicPr>
            <a:picLocks noChangeAspect="1" noChangeArrowheads="1"/>
          </p:cNvPicPr>
          <p:nvPr/>
        </p:nvPicPr>
        <p:blipFill>
          <a:blip r:embed="rId3"/>
          <a:srcRect/>
          <a:stretch>
            <a:fillRect/>
          </a:stretch>
        </p:blipFill>
        <p:spPr bwMode="auto">
          <a:xfrm>
            <a:off x="3797301" y="4267200"/>
            <a:ext cx="3619500" cy="762000"/>
          </a:xfrm>
          <a:prstGeom prst="rect">
            <a:avLst/>
          </a:prstGeom>
          <a:noFill/>
          <a:ln w="9525">
            <a:noFill/>
            <a:miter lim="800000"/>
            <a:headEnd/>
            <a:tailEnd/>
          </a:ln>
        </p:spPr>
      </p:pic>
      <p:pic>
        <p:nvPicPr>
          <p:cNvPr id="107528" name="Picture 16"/>
          <p:cNvPicPr>
            <a:picLocks noChangeAspect="1" noChangeArrowheads="1"/>
          </p:cNvPicPr>
          <p:nvPr/>
        </p:nvPicPr>
        <p:blipFill>
          <a:blip r:embed="rId4"/>
          <a:srcRect/>
          <a:stretch>
            <a:fillRect/>
          </a:stretch>
        </p:blipFill>
        <p:spPr bwMode="auto">
          <a:xfrm>
            <a:off x="2099733" y="5156200"/>
            <a:ext cx="7349067" cy="787400"/>
          </a:xfrm>
          <a:prstGeom prst="rect">
            <a:avLst/>
          </a:prstGeom>
          <a:noFill/>
          <a:ln w="9525">
            <a:noFill/>
            <a:miter lim="800000"/>
            <a:headEnd/>
            <a:tailEnd/>
          </a:ln>
        </p:spPr>
      </p:pic>
      <p:pic>
        <p:nvPicPr>
          <p:cNvPr id="11" name="Picture 13"/>
          <p:cNvPicPr>
            <a:picLocks noChangeAspect="1" noChangeArrowheads="1"/>
          </p:cNvPicPr>
          <p:nvPr/>
        </p:nvPicPr>
        <p:blipFill>
          <a:blip r:embed="rId5"/>
          <a:srcRect/>
          <a:stretch>
            <a:fillRect/>
          </a:stretch>
        </p:blipFill>
        <p:spPr bwMode="auto">
          <a:xfrm>
            <a:off x="1415441" y="2256773"/>
            <a:ext cx="9544834" cy="143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7680" y="225643"/>
            <a:ext cx="10058400" cy="1450757"/>
          </a:xfrm>
        </p:spPr>
        <p:txBody>
          <a:bodyPr/>
          <a:lstStyle/>
          <a:p>
            <a:r>
              <a:rPr lang="en-US" sz="4400" b="1" dirty="0" smtClean="0"/>
              <a:t>Continued…</a:t>
            </a:r>
            <a:endParaRPr lang="en-US" b="1" dirty="0"/>
          </a:p>
        </p:txBody>
      </p:sp>
      <p:sp>
        <p:nvSpPr>
          <p:cNvPr id="7" name="Content Placeholder 6"/>
          <p:cNvSpPr>
            <a:spLocks noGrp="1"/>
          </p:cNvSpPr>
          <p:nvPr>
            <p:ph idx="1"/>
          </p:nvPr>
        </p:nvSpPr>
        <p:spPr/>
        <p:txBody>
          <a:bodyPr/>
          <a:lstStyle/>
          <a:p>
            <a:r>
              <a:rPr lang="en-US" sz="2400" dirty="0" smtClean="0">
                <a:solidFill>
                  <a:schemeClr val="folHlink"/>
                </a:solidFill>
              </a:rPr>
              <a:t>Figure 3.2  </a:t>
            </a:r>
            <a:r>
              <a:rPr lang="en-US" dirty="0" smtClean="0"/>
              <a:t>Locking and unlocking with the same key</a:t>
            </a:r>
          </a:p>
          <a:p>
            <a:endParaRPr lang="en-US" dirty="0"/>
          </a:p>
        </p:txBody>
      </p:sp>
      <p:pic>
        <p:nvPicPr>
          <p:cNvPr id="108548" name="Picture 7"/>
          <p:cNvPicPr>
            <a:picLocks noChangeAspect="1" noChangeArrowheads="1"/>
          </p:cNvPicPr>
          <p:nvPr/>
        </p:nvPicPr>
        <p:blipFill>
          <a:blip r:embed="rId3"/>
          <a:srcRect/>
          <a:stretch>
            <a:fillRect/>
          </a:stretch>
        </p:blipFill>
        <p:spPr bwMode="auto">
          <a:xfrm>
            <a:off x="1351652" y="2668240"/>
            <a:ext cx="9032425" cy="2843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itle 13"/>
          <p:cNvSpPr>
            <a:spLocks noGrp="1"/>
          </p:cNvSpPr>
          <p:nvPr>
            <p:ph type="title"/>
          </p:nvPr>
        </p:nvSpPr>
        <p:spPr>
          <a:xfrm>
            <a:off x="707136" y="201259"/>
            <a:ext cx="10058400" cy="1450757"/>
          </a:xfrm>
        </p:spPr>
        <p:txBody>
          <a:bodyPr>
            <a:normAutofit/>
          </a:bodyPr>
          <a:lstStyle/>
          <a:p>
            <a:r>
              <a:rPr lang="en-US" sz="4000" b="1" dirty="0" smtClean="0">
                <a:latin typeface="+mn-lt"/>
              </a:rPr>
              <a:t>SUBSTITUTION CIPHERS</a:t>
            </a:r>
            <a:endParaRPr lang="en-US" sz="4000" b="1" dirty="0">
              <a:latin typeface="+mn-lt"/>
            </a:endParaRPr>
          </a:p>
        </p:txBody>
      </p:sp>
      <p:sp>
        <p:nvSpPr>
          <p:cNvPr id="15" name="Content Placeholder 14"/>
          <p:cNvSpPr>
            <a:spLocks noGrp="1"/>
          </p:cNvSpPr>
          <p:nvPr>
            <p:ph idx="1"/>
          </p:nvPr>
        </p:nvSpPr>
        <p:spPr/>
        <p:txBody>
          <a:bodyPr/>
          <a:lstStyle/>
          <a:p>
            <a:r>
              <a:rPr lang="en-US" dirty="0" smtClean="0"/>
              <a:t>A substitution cipher replaces one symbol with another. Substitution ciphers can be categorized as either monoalphabetic ciphers or </a:t>
            </a:r>
            <a:r>
              <a:rPr lang="en-US" dirty="0" err="1" smtClean="0"/>
              <a:t>polyalphabetic</a:t>
            </a:r>
            <a:r>
              <a:rPr lang="en-US" dirty="0" smtClean="0"/>
              <a:t> ciphers.</a:t>
            </a:r>
          </a:p>
          <a:p>
            <a:endParaRPr lang="en-US" dirty="0"/>
          </a:p>
        </p:txBody>
      </p:sp>
      <p:sp>
        <p:nvSpPr>
          <p:cNvPr id="109572" name="Text Box 4"/>
          <p:cNvSpPr txBox="1">
            <a:spLocks noChangeArrowheads="1"/>
          </p:cNvSpPr>
          <p:nvPr/>
        </p:nvSpPr>
        <p:spPr bwMode="auto">
          <a:xfrm>
            <a:off x="10972800" y="6400801"/>
            <a:ext cx="184731" cy="369332"/>
          </a:xfrm>
          <a:prstGeom prst="rect">
            <a:avLst/>
          </a:prstGeom>
          <a:noFill/>
          <a:ln w="9525">
            <a:noFill/>
            <a:miter lim="800000"/>
            <a:headEnd/>
            <a:tailEnd/>
          </a:ln>
        </p:spPr>
        <p:txBody>
          <a:bodyPr wrap="none">
            <a:spAutoFit/>
          </a:bodyPr>
          <a:lstStyle/>
          <a:p>
            <a:endParaRPr lang="th-TH"/>
          </a:p>
        </p:txBody>
      </p:sp>
      <p:sp>
        <p:nvSpPr>
          <p:cNvPr id="109574" name="Rectangle 6"/>
          <p:cNvSpPr>
            <a:spLocks noChangeArrowheads="1"/>
          </p:cNvSpPr>
          <p:nvPr/>
        </p:nvSpPr>
        <p:spPr bwMode="auto">
          <a:xfrm>
            <a:off x="1093216" y="4959097"/>
            <a:ext cx="7620000" cy="1200329"/>
          </a:xfrm>
          <a:prstGeom prst="rect">
            <a:avLst/>
          </a:prstGeom>
          <a:noFill/>
          <a:ln w="9525">
            <a:noFill/>
            <a:miter lim="800000"/>
            <a:headEnd/>
            <a:tailEnd/>
          </a:ln>
        </p:spPr>
        <p:txBody>
          <a:bodyPr>
            <a:spAutoFit/>
          </a:bodyPr>
          <a:lstStyle/>
          <a:p>
            <a:pPr>
              <a:buClr>
                <a:schemeClr val="tx1"/>
              </a:buClr>
              <a:buSzPct val="117000"/>
            </a:pPr>
            <a:r>
              <a:rPr lang="en-US" sz="2400" b="1" dirty="0" smtClean="0">
                <a:solidFill>
                  <a:schemeClr val="bg2">
                    <a:lumMod val="10000"/>
                  </a:schemeClr>
                </a:solidFill>
                <a:latin typeface="Arial" charset="0"/>
              </a:rPr>
              <a:t>Topics discussed in this section:</a:t>
            </a:r>
          </a:p>
          <a:p>
            <a:pPr>
              <a:buClr>
                <a:schemeClr val="tx1"/>
              </a:buClr>
              <a:buSzPct val="117000"/>
              <a:buFont typeface="Wingdings" pitchFamily="2" charset="2"/>
              <a:buNone/>
            </a:pPr>
            <a:r>
              <a:rPr lang="en-US" sz="2400" dirty="0" smtClean="0">
                <a:solidFill>
                  <a:srgbClr val="0033CC"/>
                </a:solidFill>
              </a:rPr>
              <a:t>Monoalphabetic </a:t>
            </a:r>
            <a:r>
              <a:rPr lang="en-US" sz="2400" dirty="0" err="1">
                <a:solidFill>
                  <a:srgbClr val="0033CC"/>
                </a:solidFill>
              </a:rPr>
              <a:t>Ciphres</a:t>
            </a:r>
            <a:r>
              <a:rPr lang="fr-FR" sz="2400" dirty="0">
                <a:solidFill>
                  <a:srgbClr val="0033CC"/>
                </a:solidFill>
              </a:rPr>
              <a:t/>
            </a:r>
            <a:br>
              <a:rPr lang="fr-FR" sz="2400" dirty="0">
                <a:solidFill>
                  <a:srgbClr val="0033CC"/>
                </a:solidFill>
              </a:rPr>
            </a:br>
            <a:r>
              <a:rPr lang="fr-FR" sz="2400" dirty="0" err="1" smtClean="0">
                <a:solidFill>
                  <a:srgbClr val="0033CC"/>
                </a:solidFill>
              </a:rPr>
              <a:t>Polyalphabetic</a:t>
            </a:r>
            <a:r>
              <a:rPr lang="fr-FR" sz="2400" dirty="0" smtClean="0">
                <a:solidFill>
                  <a:srgbClr val="0033CC"/>
                </a:solidFill>
              </a:rPr>
              <a:t> </a:t>
            </a:r>
            <a:r>
              <a:rPr lang="fr-FR" sz="2400" dirty="0" err="1">
                <a:solidFill>
                  <a:srgbClr val="0033CC"/>
                </a:solidFill>
              </a:rPr>
              <a:t>Ciphers</a:t>
            </a:r>
            <a:endParaRPr lang="en-US" sz="2400" dirty="0">
              <a:solidFill>
                <a:srgbClr val="0033CC"/>
              </a:solidFill>
            </a:endParaRPr>
          </a:p>
        </p:txBody>
      </p:sp>
      <p:sp>
        <p:nvSpPr>
          <p:cNvPr id="109576" name="Line 8"/>
          <p:cNvSpPr>
            <a:spLocks noChangeShapeType="1"/>
          </p:cNvSpPr>
          <p:nvPr/>
        </p:nvSpPr>
        <p:spPr bwMode="auto">
          <a:xfrm>
            <a:off x="1133856" y="3429000"/>
            <a:ext cx="9745108" cy="0"/>
          </a:xfrm>
          <a:prstGeom prst="line">
            <a:avLst/>
          </a:prstGeom>
          <a:noFill/>
          <a:ln w="76200">
            <a:solidFill>
              <a:srgbClr val="009900"/>
            </a:solidFill>
            <a:round/>
            <a:headEnd/>
            <a:tailEnd/>
          </a:ln>
        </p:spPr>
        <p:txBody>
          <a:bodyPr/>
          <a:lstStyle/>
          <a:p>
            <a:endParaRPr lang="en-US"/>
          </a:p>
        </p:txBody>
      </p:sp>
      <p:sp>
        <p:nvSpPr>
          <p:cNvPr id="109577" name="Line 9"/>
          <p:cNvSpPr>
            <a:spLocks noChangeShapeType="1"/>
          </p:cNvSpPr>
          <p:nvPr/>
        </p:nvSpPr>
        <p:spPr bwMode="auto">
          <a:xfrm>
            <a:off x="1135973" y="4648200"/>
            <a:ext cx="9745108" cy="0"/>
          </a:xfrm>
          <a:prstGeom prst="line">
            <a:avLst/>
          </a:prstGeom>
          <a:noFill/>
          <a:ln w="76200">
            <a:solidFill>
              <a:srgbClr val="009900"/>
            </a:solidFill>
            <a:round/>
            <a:headEnd/>
            <a:tailEnd/>
          </a:ln>
        </p:spPr>
        <p:txBody>
          <a:bodyPr/>
          <a:lstStyle/>
          <a:p>
            <a:endParaRPr lang="en-US"/>
          </a:p>
        </p:txBody>
      </p:sp>
      <p:sp>
        <p:nvSpPr>
          <p:cNvPr id="109578" name="Rectangle 10"/>
          <p:cNvSpPr>
            <a:spLocks noChangeArrowheads="1"/>
          </p:cNvSpPr>
          <p:nvPr/>
        </p:nvSpPr>
        <p:spPr bwMode="auto">
          <a:xfrm>
            <a:off x="1184656" y="3521075"/>
            <a:ext cx="9654032" cy="584775"/>
          </a:xfrm>
          <a:prstGeom prst="rect">
            <a:avLst/>
          </a:prstGeom>
          <a:solidFill>
            <a:srgbClr val="99FF33"/>
          </a:solidFill>
          <a:ln w="76200" algn="ctr">
            <a:noFill/>
            <a:miter lim="800000"/>
            <a:headEnd/>
            <a:tailEnd/>
          </a:ln>
        </p:spPr>
        <p:txBody>
          <a:bodyPr wrap="square">
            <a:spAutoFit/>
          </a:bodyPr>
          <a:lstStyle/>
          <a:p>
            <a:pPr algn="ctr"/>
            <a:r>
              <a:rPr lang="en-US" sz="3200" dirty="0"/>
              <a:t>A substitution cipher replaces one symbol with another.</a:t>
            </a:r>
          </a:p>
        </p:txBody>
      </p:sp>
      <p:grpSp>
        <p:nvGrpSpPr>
          <p:cNvPr id="2" name="Group 11"/>
          <p:cNvGrpSpPr>
            <a:grpSpLocks/>
          </p:cNvGrpSpPr>
          <p:nvPr/>
        </p:nvGrpSpPr>
        <p:grpSpPr bwMode="auto">
          <a:xfrm>
            <a:off x="1133856" y="2819400"/>
            <a:ext cx="1366137" cy="566738"/>
            <a:chOff x="1200" y="1248"/>
            <a:chExt cx="720" cy="357"/>
          </a:xfrm>
        </p:grpSpPr>
        <p:pic>
          <p:nvPicPr>
            <p:cNvPr id="109580" name="Picture 12"/>
            <p:cNvPicPr>
              <a:picLocks noChangeAspect="1" noChangeArrowheads="1"/>
            </p:cNvPicPr>
            <p:nvPr/>
          </p:nvPicPr>
          <p:blipFill>
            <a:blip r:embed="rId3"/>
            <a:srcRect/>
            <a:stretch>
              <a:fillRect/>
            </a:stretch>
          </p:blipFill>
          <p:spPr bwMode="auto">
            <a:xfrm>
              <a:off x="1200" y="1248"/>
              <a:ext cx="720" cy="357"/>
            </a:xfrm>
            <a:prstGeom prst="rect">
              <a:avLst/>
            </a:prstGeom>
            <a:noFill/>
            <a:ln w="9525">
              <a:noFill/>
              <a:miter lim="800000"/>
              <a:headEnd/>
              <a:tailEnd/>
            </a:ln>
          </p:spPr>
        </p:pic>
        <p:sp>
          <p:nvSpPr>
            <p:cNvPr id="109581" name="Text Box 13"/>
            <p:cNvSpPr txBox="1">
              <a:spLocks noChangeArrowheads="1"/>
            </p:cNvSpPr>
            <p:nvPr/>
          </p:nvSpPr>
          <p:spPr bwMode="auto">
            <a:xfrm>
              <a:off x="1284" y="1248"/>
              <a:ext cx="305" cy="233"/>
            </a:xfrm>
            <a:prstGeom prst="rect">
              <a:avLst/>
            </a:prstGeom>
            <a:noFill/>
            <a:ln w="9525">
              <a:noFill/>
              <a:miter lim="800000"/>
              <a:headEnd/>
              <a:tailEnd/>
            </a:ln>
          </p:spPr>
          <p:txBody>
            <a:bodyPr wrap="none">
              <a:spAutoFit/>
            </a:bodyPr>
            <a:lstStyle/>
            <a:p>
              <a:r>
                <a:rPr lang="en-US">
                  <a:solidFill>
                    <a:schemeClr val="hlink"/>
                  </a:solidFill>
                </a:rPr>
                <a:t>Note</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a:bodyPr>
          <a:lstStyle/>
          <a:p>
            <a:r>
              <a:rPr lang="en-US" sz="4000" b="1" dirty="0" smtClean="0">
                <a:solidFill>
                  <a:schemeClr val="tx1">
                    <a:lumMod val="95000"/>
                    <a:lumOff val="5000"/>
                  </a:schemeClr>
                </a:solidFill>
                <a:latin typeface="+mn-lt"/>
              </a:rPr>
              <a:t>Monoalphabetic Ciphers</a:t>
            </a:r>
            <a:endParaRPr lang="en-US" sz="4000" b="1" dirty="0">
              <a:solidFill>
                <a:schemeClr val="tx1">
                  <a:lumMod val="95000"/>
                  <a:lumOff val="5000"/>
                </a:schemeClr>
              </a:solidFill>
              <a:latin typeface="+mn-lt"/>
            </a:endParaRPr>
          </a:p>
        </p:txBody>
      </p:sp>
      <p:sp>
        <p:nvSpPr>
          <p:cNvPr id="110603" name="Line 24"/>
          <p:cNvSpPr>
            <a:spLocks noChangeShapeType="1"/>
          </p:cNvSpPr>
          <p:nvPr/>
        </p:nvSpPr>
        <p:spPr bwMode="auto">
          <a:xfrm>
            <a:off x="1121665" y="2907792"/>
            <a:ext cx="9892792" cy="0"/>
          </a:xfrm>
          <a:prstGeom prst="line">
            <a:avLst/>
          </a:prstGeom>
          <a:noFill/>
          <a:ln w="76200">
            <a:solidFill>
              <a:srgbClr val="009900"/>
            </a:solidFill>
            <a:round/>
            <a:headEnd/>
            <a:tailEnd/>
          </a:ln>
        </p:spPr>
        <p:txBody>
          <a:bodyPr/>
          <a:lstStyle/>
          <a:p>
            <a:endParaRPr lang="en-US"/>
          </a:p>
        </p:txBody>
      </p:sp>
      <p:sp>
        <p:nvSpPr>
          <p:cNvPr id="110604" name="Line 25"/>
          <p:cNvSpPr>
            <a:spLocks noChangeShapeType="1"/>
          </p:cNvSpPr>
          <p:nvPr/>
        </p:nvSpPr>
        <p:spPr bwMode="auto">
          <a:xfrm>
            <a:off x="1123782" y="5117592"/>
            <a:ext cx="9892792" cy="0"/>
          </a:xfrm>
          <a:prstGeom prst="line">
            <a:avLst/>
          </a:prstGeom>
          <a:noFill/>
          <a:ln w="76200">
            <a:solidFill>
              <a:srgbClr val="009900"/>
            </a:solidFill>
            <a:round/>
            <a:headEnd/>
            <a:tailEnd/>
          </a:ln>
        </p:spPr>
        <p:txBody>
          <a:bodyPr/>
          <a:lstStyle/>
          <a:p>
            <a:endParaRPr lang="en-US"/>
          </a:p>
        </p:txBody>
      </p:sp>
      <p:sp>
        <p:nvSpPr>
          <p:cNvPr id="110605" name="Rectangle 26"/>
          <p:cNvSpPr>
            <a:spLocks noChangeArrowheads="1"/>
          </p:cNvSpPr>
          <p:nvPr/>
        </p:nvSpPr>
        <p:spPr bwMode="auto">
          <a:xfrm>
            <a:off x="1172464" y="2999868"/>
            <a:ext cx="9800336" cy="1569660"/>
          </a:xfrm>
          <a:prstGeom prst="rect">
            <a:avLst/>
          </a:prstGeom>
          <a:solidFill>
            <a:srgbClr val="99FF33"/>
          </a:solidFill>
          <a:ln w="76200" algn="ctr">
            <a:noFill/>
            <a:miter lim="800000"/>
            <a:headEnd/>
            <a:tailEnd/>
          </a:ln>
        </p:spPr>
        <p:txBody>
          <a:bodyPr wrap="square">
            <a:spAutoFit/>
          </a:bodyPr>
          <a:lstStyle/>
          <a:p>
            <a:pPr algn="ctr"/>
            <a:r>
              <a:rPr lang="en-US" sz="3200" dirty="0"/>
              <a:t>In monoalphabetic substitution, the relationship between a symbol in the plaintext to a symbol in the ciphertext is always one-to-one.</a:t>
            </a:r>
          </a:p>
        </p:txBody>
      </p:sp>
      <p:grpSp>
        <p:nvGrpSpPr>
          <p:cNvPr id="2" name="Group 27"/>
          <p:cNvGrpSpPr>
            <a:grpSpLocks/>
          </p:cNvGrpSpPr>
          <p:nvPr/>
        </p:nvGrpSpPr>
        <p:grpSpPr bwMode="auto">
          <a:xfrm>
            <a:off x="1121665" y="2298192"/>
            <a:ext cx="1386840" cy="566738"/>
            <a:chOff x="1200" y="1248"/>
            <a:chExt cx="720" cy="357"/>
          </a:xfrm>
        </p:grpSpPr>
        <p:pic>
          <p:nvPicPr>
            <p:cNvPr id="110607" name="Picture 28"/>
            <p:cNvPicPr>
              <a:picLocks noChangeAspect="1" noChangeArrowheads="1"/>
            </p:cNvPicPr>
            <p:nvPr/>
          </p:nvPicPr>
          <p:blipFill>
            <a:blip r:embed="rId3"/>
            <a:srcRect/>
            <a:stretch>
              <a:fillRect/>
            </a:stretch>
          </p:blipFill>
          <p:spPr bwMode="auto">
            <a:xfrm>
              <a:off x="1200" y="1248"/>
              <a:ext cx="720" cy="357"/>
            </a:xfrm>
            <a:prstGeom prst="rect">
              <a:avLst/>
            </a:prstGeom>
            <a:noFill/>
            <a:ln w="9525">
              <a:noFill/>
              <a:miter lim="800000"/>
              <a:headEnd/>
              <a:tailEnd/>
            </a:ln>
          </p:spPr>
        </p:pic>
        <p:sp>
          <p:nvSpPr>
            <p:cNvPr id="110608" name="Text Box 29"/>
            <p:cNvSpPr txBox="1">
              <a:spLocks noChangeArrowheads="1"/>
            </p:cNvSpPr>
            <p:nvPr/>
          </p:nvSpPr>
          <p:spPr bwMode="auto">
            <a:xfrm>
              <a:off x="1284" y="1248"/>
              <a:ext cx="305" cy="233"/>
            </a:xfrm>
            <a:prstGeom prst="rect">
              <a:avLst/>
            </a:prstGeom>
            <a:noFill/>
            <a:ln w="9525">
              <a:noFill/>
              <a:miter lim="800000"/>
              <a:headEnd/>
              <a:tailEnd/>
            </a:ln>
          </p:spPr>
          <p:txBody>
            <a:bodyPr wrap="none">
              <a:spAutoFit/>
            </a:bodyPr>
            <a:lstStyle/>
            <a:p>
              <a:r>
                <a:rPr lang="en-US" dirty="0">
                  <a:solidFill>
                    <a:schemeClr val="hlink"/>
                  </a:solidFill>
                </a:rPr>
                <a:t>Note</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z="4400" b="1" dirty="0" smtClean="0"/>
              <a:t>Continued..</a:t>
            </a:r>
            <a:endParaRPr lang="en-US" b="1" dirty="0"/>
          </a:p>
        </p:txBody>
      </p:sp>
      <p:sp>
        <p:nvSpPr>
          <p:cNvPr id="111627" name="Rectangle 10"/>
          <p:cNvSpPr>
            <a:spLocks noChangeArrowheads="1"/>
          </p:cNvSpPr>
          <p:nvPr/>
        </p:nvSpPr>
        <p:spPr bwMode="auto">
          <a:xfrm>
            <a:off x="487680" y="2267712"/>
            <a:ext cx="10082784" cy="1323439"/>
          </a:xfrm>
          <a:prstGeom prst="rect">
            <a:avLst/>
          </a:prstGeom>
          <a:noFill/>
          <a:ln w="9525">
            <a:noFill/>
            <a:miter lim="800000"/>
            <a:headEnd/>
            <a:tailEnd/>
          </a:ln>
        </p:spPr>
        <p:txBody>
          <a:bodyPr wrap="square" anchor="ctr">
            <a:spAutoFit/>
          </a:bodyPr>
          <a:lstStyle/>
          <a:p>
            <a:pPr algn="just"/>
            <a:r>
              <a:rPr lang="en-US" sz="2000" dirty="0" smtClean="0"/>
              <a:t>The following shows a plaintext and its corresponding ciphertext. Is the cipher monoalphabetic?</a:t>
            </a:r>
          </a:p>
          <a:p>
            <a:r>
              <a:rPr lang="en-US" sz="2000" b="1" dirty="0" smtClean="0"/>
              <a:t>Plaintext: HELLO   			Ciphertext: KHOOR</a:t>
            </a:r>
          </a:p>
          <a:p>
            <a:r>
              <a:rPr lang="en-US" sz="2000" b="1" dirty="0" smtClean="0"/>
              <a:t>Solution</a:t>
            </a:r>
          </a:p>
          <a:p>
            <a:r>
              <a:rPr lang="en-US" sz="2000" dirty="0" smtClean="0"/>
              <a:t>The cipher is probably monoalphabetic because both occurrences of L’s are encrypted as O’s.</a:t>
            </a:r>
            <a:endParaRPr lang="en-US" sz="2000" dirty="0"/>
          </a:p>
        </p:txBody>
      </p:sp>
      <p:sp>
        <p:nvSpPr>
          <p:cNvPr id="111628" name="Text Box 18"/>
          <p:cNvSpPr txBox="1">
            <a:spLocks noChangeArrowheads="1"/>
          </p:cNvSpPr>
          <p:nvPr/>
        </p:nvSpPr>
        <p:spPr bwMode="auto">
          <a:xfrm>
            <a:off x="512064" y="1804416"/>
            <a:ext cx="1698735" cy="461665"/>
          </a:xfrm>
          <a:prstGeom prst="rect">
            <a:avLst/>
          </a:prstGeom>
          <a:solidFill>
            <a:schemeClr val="folHlink"/>
          </a:solidFill>
          <a:ln w="9525">
            <a:noFill/>
            <a:miter lim="800000"/>
            <a:headEnd/>
            <a:tailEnd/>
          </a:ln>
        </p:spPr>
        <p:txBody>
          <a:bodyPr wrap="none">
            <a:spAutoFit/>
          </a:bodyPr>
          <a:lstStyle/>
          <a:p>
            <a:r>
              <a:rPr lang="en-US" sz="2400" dirty="0">
                <a:solidFill>
                  <a:schemeClr val="bg1"/>
                </a:solidFill>
              </a:rPr>
              <a:t>Example 3.1</a:t>
            </a:r>
            <a:endParaRPr lang="en-US" sz="2000" dirty="0">
              <a:solidFill>
                <a:schemeClr val="bg1"/>
              </a:solidFill>
            </a:endParaRPr>
          </a:p>
        </p:txBody>
      </p:sp>
      <p:sp>
        <p:nvSpPr>
          <p:cNvPr id="111630" name="Rectangle 21"/>
          <p:cNvSpPr>
            <a:spLocks noChangeArrowheads="1"/>
          </p:cNvSpPr>
          <p:nvPr/>
        </p:nvSpPr>
        <p:spPr bwMode="auto">
          <a:xfrm>
            <a:off x="365760" y="4180344"/>
            <a:ext cx="10399776" cy="1631216"/>
          </a:xfrm>
          <a:prstGeom prst="rect">
            <a:avLst/>
          </a:prstGeom>
          <a:noFill/>
          <a:ln w="9525">
            <a:noFill/>
            <a:miter lim="800000"/>
            <a:headEnd/>
            <a:tailEnd/>
          </a:ln>
        </p:spPr>
        <p:txBody>
          <a:bodyPr wrap="square" anchor="ctr">
            <a:spAutoFit/>
          </a:bodyPr>
          <a:lstStyle/>
          <a:p>
            <a:r>
              <a:rPr lang="en-US" sz="2000" dirty="0" smtClean="0"/>
              <a:t>The following shows a plaintext and its corresponding ciphertext. Is the cipher monoalphabetic?</a:t>
            </a:r>
          </a:p>
          <a:p>
            <a:r>
              <a:rPr lang="en-US" sz="2000" b="1" dirty="0" smtClean="0"/>
              <a:t>Plaintext: HELLO   			Ciphertext: ABNZF</a:t>
            </a:r>
            <a:endParaRPr lang="en-US" sz="2000" dirty="0" smtClean="0"/>
          </a:p>
          <a:p>
            <a:r>
              <a:rPr lang="en-US" sz="2000" b="1" dirty="0" smtClean="0"/>
              <a:t>Solution</a:t>
            </a:r>
          </a:p>
          <a:p>
            <a:r>
              <a:rPr lang="en-US" sz="2000" dirty="0" smtClean="0"/>
              <a:t>The cipher is not monoalphabetic because each occurrence of L is encrypted by a different character. The first L is encrypted as N; the second as Z.</a:t>
            </a:r>
            <a:endParaRPr lang="en-US" sz="2000" dirty="0"/>
          </a:p>
        </p:txBody>
      </p:sp>
      <p:sp>
        <p:nvSpPr>
          <p:cNvPr id="111631" name="Text Box 22"/>
          <p:cNvSpPr txBox="1">
            <a:spLocks noChangeArrowheads="1"/>
          </p:cNvSpPr>
          <p:nvPr/>
        </p:nvSpPr>
        <p:spPr bwMode="auto">
          <a:xfrm>
            <a:off x="483616" y="3685032"/>
            <a:ext cx="1698735" cy="461665"/>
          </a:xfrm>
          <a:prstGeom prst="rect">
            <a:avLst/>
          </a:prstGeom>
          <a:solidFill>
            <a:schemeClr val="folHlink"/>
          </a:solidFill>
          <a:ln w="9525">
            <a:noFill/>
            <a:miter lim="800000"/>
            <a:headEnd/>
            <a:tailEnd/>
          </a:ln>
        </p:spPr>
        <p:txBody>
          <a:bodyPr wrap="none">
            <a:spAutoFit/>
          </a:bodyPr>
          <a:lstStyle/>
          <a:p>
            <a:r>
              <a:rPr lang="en-US" sz="2400" dirty="0">
                <a:solidFill>
                  <a:schemeClr val="bg1"/>
                </a:solidFill>
              </a:rPr>
              <a:t>Example 3.2</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normAutofit/>
          </a:bodyPr>
          <a:lstStyle/>
          <a:p>
            <a:r>
              <a:rPr lang="en-US" altLang="en-US" sz="4000" b="1" dirty="0" err="1" smtClean="0">
                <a:latin typeface="+mn-lt"/>
              </a:rPr>
              <a:t>Monoalphabetic</a:t>
            </a:r>
            <a:r>
              <a:rPr lang="en-US" altLang="en-US" sz="4000" b="1" dirty="0" smtClean="0">
                <a:latin typeface="+mn-lt"/>
              </a:rPr>
              <a:t> Substitution Cipher</a:t>
            </a:r>
          </a:p>
        </p:txBody>
      </p:sp>
      <p:grpSp>
        <p:nvGrpSpPr>
          <p:cNvPr id="2" name="Group 3"/>
          <p:cNvGrpSpPr>
            <a:grpSpLocks/>
          </p:cNvGrpSpPr>
          <p:nvPr/>
        </p:nvGrpSpPr>
        <p:grpSpPr bwMode="auto">
          <a:xfrm>
            <a:off x="414867" y="1766888"/>
            <a:ext cx="11127317" cy="1174750"/>
            <a:chOff x="196" y="1151"/>
            <a:chExt cx="5257" cy="740"/>
          </a:xfrm>
        </p:grpSpPr>
        <p:pic>
          <p:nvPicPr>
            <p:cNvPr id="25609" name="Picture 4"/>
            <p:cNvPicPr>
              <a:picLocks noChangeAspect="1" noChangeArrowheads="1"/>
            </p:cNvPicPr>
            <p:nvPr/>
          </p:nvPicPr>
          <p:blipFill>
            <a:blip r:embed="rId2"/>
            <a:srcRect/>
            <a:stretch>
              <a:fillRect/>
            </a:stretch>
          </p:blipFill>
          <p:spPr bwMode="auto">
            <a:xfrm>
              <a:off x="196" y="1494"/>
              <a:ext cx="5257" cy="397"/>
            </a:xfrm>
            <a:prstGeom prst="rect">
              <a:avLst/>
            </a:prstGeom>
            <a:noFill/>
            <a:ln w="9525">
              <a:noFill/>
              <a:miter lim="800000"/>
              <a:headEnd/>
              <a:tailEnd/>
            </a:ln>
          </p:spPr>
        </p:pic>
        <p:sp>
          <p:nvSpPr>
            <p:cNvPr id="25610" name="Text Box 5"/>
            <p:cNvSpPr txBox="1">
              <a:spLocks noChangeArrowheads="1"/>
            </p:cNvSpPr>
            <p:nvPr/>
          </p:nvSpPr>
          <p:spPr bwMode="auto">
            <a:xfrm>
              <a:off x="365" y="1151"/>
              <a:ext cx="3621" cy="291"/>
            </a:xfrm>
            <a:prstGeom prst="rect">
              <a:avLst/>
            </a:prstGeom>
            <a:noFill/>
            <a:ln w="9525">
              <a:noFill/>
              <a:miter lim="800000"/>
              <a:headEnd/>
              <a:tailEnd/>
            </a:ln>
          </p:spPr>
          <p:txBody>
            <a:bodyPr wrap="none">
              <a:spAutoFit/>
            </a:bodyPr>
            <a:lstStyle/>
            <a:p>
              <a:r>
                <a:rPr lang="en-US" altLang="en-US" sz="2400" b="1">
                  <a:solidFill>
                    <a:schemeClr val="folHlink"/>
                  </a:solidFill>
                  <a:latin typeface="Times New Roman" pitchFamily="18" charset="0"/>
                </a:rPr>
                <a:t>Figure 3.12  </a:t>
              </a:r>
              <a:r>
                <a:rPr lang="en-US" altLang="en-US" sz="2000" b="1" i="1">
                  <a:latin typeface="Times New Roman" pitchFamily="18" charset="0"/>
                </a:rPr>
                <a:t>An example key for monoalphabetic substitution cipher</a:t>
              </a:r>
            </a:p>
          </p:txBody>
        </p:sp>
      </p:grpSp>
      <p:sp>
        <p:nvSpPr>
          <p:cNvPr id="25605" name="Rectangle 6"/>
          <p:cNvSpPr>
            <a:spLocks noChangeArrowheads="1"/>
          </p:cNvSpPr>
          <p:nvPr/>
        </p:nvSpPr>
        <p:spPr bwMode="auto">
          <a:xfrm>
            <a:off x="406400" y="3306763"/>
            <a:ext cx="11785600" cy="457200"/>
          </a:xfrm>
          <a:prstGeom prst="rect">
            <a:avLst/>
          </a:prstGeom>
          <a:noFill/>
          <a:ln w="9525">
            <a:noFill/>
            <a:miter lim="800000"/>
            <a:headEnd/>
            <a:tailEnd/>
          </a:ln>
        </p:spPr>
        <p:txBody>
          <a:bodyPr anchor="ctr">
            <a:spAutoFit/>
          </a:bodyPr>
          <a:lstStyle/>
          <a:p>
            <a:pPr algn="just" eaLnBrk="1" hangingPunct="1"/>
            <a:r>
              <a:rPr lang="en-US" altLang="en-US" sz="2400">
                <a:latin typeface="Times New Roman" pitchFamily="18" charset="0"/>
              </a:rPr>
              <a:t>We can use the key in Figure 3.12 to encrypt the message</a:t>
            </a:r>
          </a:p>
        </p:txBody>
      </p:sp>
      <p:sp>
        <p:nvSpPr>
          <p:cNvPr id="25606" name="Rectangle 7"/>
          <p:cNvSpPr>
            <a:spLocks noChangeArrowheads="1"/>
          </p:cNvSpPr>
          <p:nvPr/>
        </p:nvSpPr>
        <p:spPr bwMode="auto">
          <a:xfrm>
            <a:off x="406400" y="4556125"/>
            <a:ext cx="11785600" cy="457200"/>
          </a:xfrm>
          <a:prstGeom prst="rect">
            <a:avLst/>
          </a:prstGeom>
          <a:noFill/>
          <a:ln w="9525">
            <a:noFill/>
            <a:miter lim="800000"/>
            <a:headEnd/>
            <a:tailEnd/>
          </a:ln>
        </p:spPr>
        <p:txBody>
          <a:bodyPr anchor="ctr">
            <a:spAutoFit/>
          </a:bodyPr>
          <a:lstStyle/>
          <a:p>
            <a:pPr algn="just" eaLnBrk="1" hangingPunct="1"/>
            <a:r>
              <a:rPr lang="en-US" altLang="en-US" sz="2400" dirty="0">
                <a:latin typeface="Times New Roman" pitchFamily="18" charset="0"/>
              </a:rPr>
              <a:t>The ciphertext is</a:t>
            </a:r>
          </a:p>
        </p:txBody>
      </p:sp>
      <p:pic>
        <p:nvPicPr>
          <p:cNvPr id="25607" name="Picture 8"/>
          <p:cNvPicPr>
            <a:picLocks noChangeAspect="1" noChangeArrowheads="1"/>
          </p:cNvPicPr>
          <p:nvPr/>
        </p:nvPicPr>
        <p:blipFill>
          <a:blip r:embed="rId3"/>
          <a:srcRect/>
          <a:stretch>
            <a:fillRect/>
          </a:stretch>
        </p:blipFill>
        <p:spPr bwMode="auto">
          <a:xfrm>
            <a:off x="1087968" y="3871914"/>
            <a:ext cx="9580033" cy="485775"/>
          </a:xfrm>
          <a:prstGeom prst="rect">
            <a:avLst/>
          </a:prstGeom>
          <a:noFill/>
          <a:ln w="9525">
            <a:noFill/>
            <a:miter lim="800000"/>
            <a:headEnd/>
            <a:tailEnd/>
          </a:ln>
        </p:spPr>
      </p:pic>
      <p:pic>
        <p:nvPicPr>
          <p:cNvPr id="25608" name="Picture 9"/>
          <p:cNvPicPr>
            <a:picLocks noChangeAspect="1" noChangeArrowheads="1"/>
          </p:cNvPicPr>
          <p:nvPr/>
        </p:nvPicPr>
        <p:blipFill>
          <a:blip r:embed="rId4"/>
          <a:srcRect/>
          <a:stretch>
            <a:fillRect/>
          </a:stretch>
        </p:blipFill>
        <p:spPr bwMode="auto">
          <a:xfrm>
            <a:off x="905933" y="5257800"/>
            <a:ext cx="10879667" cy="388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Transposition Ciphers</a:t>
            </a:r>
            <a:endParaRPr lang="en-US" sz="4000" b="1" dirty="0">
              <a:latin typeface="+mn-lt"/>
            </a:endParaRPr>
          </a:p>
        </p:txBody>
      </p:sp>
      <p:sp>
        <p:nvSpPr>
          <p:cNvPr id="3" name="Content Placeholder 2"/>
          <p:cNvSpPr>
            <a:spLocks noGrp="1"/>
          </p:cNvSpPr>
          <p:nvPr>
            <p:ph idx="1"/>
          </p:nvPr>
        </p:nvSpPr>
        <p:spPr/>
        <p:txBody>
          <a:bodyPr>
            <a:normAutofit fontScale="92500" lnSpcReduction="20000"/>
          </a:bodyPr>
          <a:lstStyle/>
          <a:p>
            <a:pPr algn="just"/>
            <a:r>
              <a:rPr lang="en-US" dirty="0" smtClean="0"/>
              <a:t>In a </a:t>
            </a:r>
            <a:r>
              <a:rPr lang="en-US" b="1" dirty="0" smtClean="0"/>
              <a:t>transposition cipher, there is no substitution of characters; instead, their locations  </a:t>
            </a:r>
            <a:r>
              <a:rPr lang="en-US" dirty="0" smtClean="0"/>
              <a:t>change. A character in the first position of the plaintext may appear in the tenth position of the ciphertext. A character in the eighth position may appear in the first position. In other </a:t>
            </a:r>
            <a:r>
              <a:rPr lang="en-US" dirty="0" err="1" smtClean="0"/>
              <a:t>words,A</a:t>
            </a:r>
            <a:r>
              <a:rPr lang="en-US" dirty="0" smtClean="0"/>
              <a:t> transposition cipher reorders the symbols in a block of symbols.</a:t>
            </a:r>
          </a:p>
          <a:p>
            <a:pPr algn="just"/>
            <a:r>
              <a:rPr lang="en-US" b="1" dirty="0" smtClean="0"/>
              <a:t>A transposition cipher reorders (permutes) symbols in a block of symbols.</a:t>
            </a:r>
            <a:endParaRPr lang="en-US" dirty="0" smtClean="0"/>
          </a:p>
          <a:p>
            <a:pPr algn="just"/>
            <a:r>
              <a:rPr lang="en-US" b="1" dirty="0" smtClean="0"/>
              <a:t>Key </a:t>
            </a:r>
            <a:r>
              <a:rPr lang="en-US" dirty="0" smtClean="0"/>
              <a:t>In a transposition cipher, the key is a mapping between the position of the symbols in the plaintext and cipher text. For example, the following shows the key using a block of four characters:</a:t>
            </a:r>
          </a:p>
          <a:p>
            <a:pPr lvl="1" algn="just">
              <a:buNone/>
            </a:pPr>
            <a:r>
              <a:rPr lang="en-US" b="1" dirty="0" smtClean="0"/>
              <a:t>Plaintext	:  2 4 1 3</a:t>
            </a:r>
          </a:p>
          <a:p>
            <a:pPr lvl="1" algn="just">
              <a:buNone/>
            </a:pPr>
            <a:r>
              <a:rPr lang="en-US" b="1" dirty="0" smtClean="0"/>
              <a:t>Ciphertext	:  1 2 3 4</a:t>
            </a:r>
            <a:endParaRPr lang="en-US" dirty="0" smtClean="0"/>
          </a:p>
          <a:p>
            <a:pPr algn="just"/>
            <a:r>
              <a:rPr lang="en-US" dirty="0" smtClean="0"/>
              <a:t>In encryption, we move the character at position 2 to position 1, the character at position 4 to position 2, and so on. In decryption, we do the reverse. Note that, to be more effective, the key should be long, which means encryption and decryption of long blocks of data. Figure 30.8 shows encryption and decryption for our four-character block using the above key. The figure shows that the encryption and decryption use the same key. The encryption applies it from downward while decryption applies it upward</a:t>
            </a:r>
          </a:p>
        </p:txBody>
      </p:sp>
      <p:sp>
        <p:nvSpPr>
          <p:cNvPr id="4" name="Slide Number Placeholder 3"/>
          <p:cNvSpPr>
            <a:spLocks noGrp="1"/>
          </p:cNvSpPr>
          <p:nvPr>
            <p:ph type="sldNum" sz="quarter" idx="12"/>
          </p:nvPr>
        </p:nvSpPr>
        <p:spPr/>
        <p:txBody>
          <a:bodyPr/>
          <a:lstStyle/>
          <a:p>
            <a:fld id="{DA8ACAA1-99C5-4F50-B487-84519752EF36}"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Transposition Cipher</a:t>
            </a:r>
            <a:endParaRPr lang="en-US" sz="4000" b="1" dirty="0">
              <a:latin typeface="+mn-lt"/>
            </a:endParaRPr>
          </a:p>
        </p:txBody>
      </p:sp>
      <p:sp>
        <p:nvSpPr>
          <p:cNvPr id="4" name="Slide Number Placeholder 3"/>
          <p:cNvSpPr>
            <a:spLocks noGrp="1"/>
          </p:cNvSpPr>
          <p:nvPr>
            <p:ph type="sldNum" sz="quarter" idx="12"/>
          </p:nvPr>
        </p:nvSpPr>
        <p:spPr/>
        <p:txBody>
          <a:bodyPr/>
          <a:lstStyle/>
          <a:p>
            <a:fld id="{DA8ACAA1-99C5-4F50-B487-84519752EF36}" type="slidenum">
              <a:rPr lang="en-US" smtClean="0"/>
              <a:pPr/>
              <a:t>27</a:t>
            </a:fld>
            <a:endParaRPr lang="en-US"/>
          </a:p>
        </p:txBody>
      </p:sp>
      <p:pic>
        <p:nvPicPr>
          <p:cNvPr id="5" name="Picture 4" descr="transpostion.jpg"/>
          <p:cNvPicPr>
            <a:picLocks noChangeAspect="1"/>
          </p:cNvPicPr>
          <p:nvPr/>
        </p:nvPicPr>
        <p:blipFill>
          <a:blip r:embed="rId2"/>
          <a:stretch>
            <a:fillRect/>
          </a:stretch>
        </p:blipFill>
        <p:spPr>
          <a:xfrm>
            <a:off x="1244926" y="2140267"/>
            <a:ext cx="9255978" cy="356558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mn-lt"/>
              </a:rPr>
              <a:t>Example - </a:t>
            </a:r>
            <a:r>
              <a:rPr lang="en-US" sz="4000" b="1" dirty="0" smtClean="0">
                <a:latin typeface="+mn-lt"/>
              </a:rPr>
              <a:t>Transposition Ciphers </a:t>
            </a:r>
            <a:endParaRPr lang="en-US" sz="4000" b="1" dirty="0">
              <a:latin typeface="+mn-lt"/>
            </a:endParaRPr>
          </a:p>
        </p:txBody>
      </p:sp>
      <p:sp>
        <p:nvSpPr>
          <p:cNvPr id="3" name="Content Placeholder 2"/>
          <p:cNvSpPr>
            <a:spLocks noGrp="1"/>
          </p:cNvSpPr>
          <p:nvPr>
            <p:ph idx="1"/>
          </p:nvPr>
        </p:nvSpPr>
        <p:spPr/>
        <p:txBody>
          <a:bodyPr>
            <a:normAutofit fontScale="85000" lnSpcReduction="20000"/>
          </a:bodyPr>
          <a:lstStyle/>
          <a:p>
            <a:r>
              <a:rPr lang="en-US" b="1" i="1" dirty="0" smtClean="0"/>
              <a:t>Example </a:t>
            </a:r>
          </a:p>
          <a:p>
            <a:r>
              <a:rPr lang="en-US" dirty="0" smtClean="0"/>
              <a:t>Encrypt the message “HELLO MY DEAR,” using the above key.</a:t>
            </a:r>
          </a:p>
          <a:p>
            <a:r>
              <a:rPr lang="en-US" b="1" dirty="0" smtClean="0"/>
              <a:t>Solution</a:t>
            </a:r>
          </a:p>
          <a:p>
            <a:r>
              <a:rPr lang="en-US" dirty="0" smtClean="0"/>
              <a:t>We first remove the spaces in the message. We then divide the text into blocks of four characters.</a:t>
            </a:r>
          </a:p>
          <a:p>
            <a:r>
              <a:rPr lang="en-US" dirty="0" smtClean="0"/>
              <a:t>We add a bogus character </a:t>
            </a:r>
            <a:r>
              <a:rPr lang="en-US" b="1" dirty="0" smtClean="0"/>
              <a:t>Z</a:t>
            </a:r>
            <a:r>
              <a:rPr lang="en-US" dirty="0" smtClean="0"/>
              <a:t> at the end of the third block. The result is HELL OMYD EARZ. We</a:t>
            </a:r>
          </a:p>
          <a:p>
            <a:r>
              <a:rPr lang="en-US" dirty="0" smtClean="0"/>
              <a:t>create a three-block ciphertext ELHLMDOYAZER.</a:t>
            </a:r>
          </a:p>
          <a:p>
            <a:r>
              <a:rPr lang="en-US" b="1" i="1" dirty="0" smtClean="0"/>
              <a:t>Example </a:t>
            </a:r>
          </a:p>
          <a:p>
            <a:r>
              <a:rPr lang="en-US" dirty="0" smtClean="0"/>
              <a:t>Using Example 30.5, decrypt the message “ELHLMDOYAZER”.</a:t>
            </a:r>
          </a:p>
          <a:p>
            <a:r>
              <a:rPr lang="en-US" b="1" dirty="0" smtClean="0"/>
              <a:t>Solution</a:t>
            </a:r>
          </a:p>
          <a:p>
            <a:r>
              <a:rPr lang="en-US" dirty="0" smtClean="0"/>
              <a:t>The result is HELL OMYD EARZ. After removing the bogus character and combining the characters,</a:t>
            </a:r>
          </a:p>
          <a:p>
            <a:r>
              <a:rPr lang="en-US" dirty="0" smtClean="0"/>
              <a:t>we get the original message “HELLO MY DEAR.”</a:t>
            </a:r>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normAutofit/>
          </a:bodyPr>
          <a:lstStyle/>
          <a:p>
            <a:r>
              <a:rPr lang="en-US" altLang="en-US" sz="4000" b="1" dirty="0" smtClean="0">
                <a:latin typeface="+mn-lt"/>
              </a:rPr>
              <a:t>Keyed Transposition Ciphers</a:t>
            </a:r>
            <a:endParaRPr lang="en-US" altLang="en-US" sz="4000" b="1" i="1" u="none" dirty="0" smtClean="0">
              <a:solidFill>
                <a:schemeClr val="hlink"/>
              </a:solidFill>
              <a:latin typeface="+mn-lt"/>
            </a:endParaRPr>
          </a:p>
        </p:txBody>
      </p:sp>
      <p:sp>
        <p:nvSpPr>
          <p:cNvPr id="43012" name="Rectangle 3"/>
          <p:cNvSpPr>
            <a:spLocks noGrp="1" noChangeArrowheads="1"/>
          </p:cNvSpPr>
          <p:nvPr>
            <p:ph type="body" idx="1"/>
          </p:nvPr>
        </p:nvSpPr>
        <p:spPr/>
        <p:txBody>
          <a:bodyPr>
            <a:normAutofit/>
          </a:bodyPr>
          <a:lstStyle/>
          <a:p>
            <a:r>
              <a:rPr lang="en-US" altLang="en-US" sz="2400" dirty="0" smtClean="0"/>
              <a:t>The keyless ciphers permute the characters by writing plaintext in one way and reading it in another way</a:t>
            </a:r>
          </a:p>
          <a:p>
            <a:pPr lvl="1"/>
            <a:r>
              <a:rPr lang="en-US" altLang="en-US" sz="2000" dirty="0" smtClean="0"/>
              <a:t>The permutation is done on the whole plaintext to create the whole ciphertext</a:t>
            </a:r>
          </a:p>
          <a:p>
            <a:r>
              <a:rPr lang="en-US" altLang="en-US" sz="2400" dirty="0" smtClean="0"/>
              <a:t>Keyed transposition cipher</a:t>
            </a:r>
          </a:p>
          <a:p>
            <a:pPr lvl="1"/>
            <a:r>
              <a:rPr lang="en-US" altLang="en-US" sz="2000" dirty="0" smtClean="0"/>
              <a:t>Divide the plaintext into groups of predetermined size, called blocks</a:t>
            </a:r>
          </a:p>
          <a:p>
            <a:pPr lvl="1"/>
            <a:r>
              <a:rPr lang="en-US" altLang="en-US" sz="2000" dirty="0" smtClean="0"/>
              <a:t>and then use a key to permute the characters in each block separately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t>What is Cryptography?</a:t>
            </a:r>
          </a:p>
        </p:txBody>
      </p:sp>
      <p:graphicFrame>
        <p:nvGraphicFramePr>
          <p:cNvPr id="6" name="Diagram 5"/>
          <p:cNvGraphicFramePr/>
          <p:nvPr/>
        </p:nvGraphicFramePr>
        <p:xfrm>
          <a:off x="719328" y="1941577"/>
          <a:ext cx="10351008" cy="3839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6"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8D3CC90-B7ED-4964-B680-85AC159EAAEF}" type="slidenum">
              <a:rPr lang="en-US" smtClean="0"/>
              <a:pPr/>
              <a:t>3</a:t>
            </a:fld>
            <a:endParaRPr lang="en-US" smtClean="0"/>
          </a:p>
        </p:txBody>
      </p:sp>
    </p:spTree>
  </p:cSld>
  <p:clrMapOvr>
    <a:masterClrMapping/>
  </p:clrMapOvr>
  <p:transition>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r>
              <a:rPr lang="en-US" altLang="en-US" sz="4000" b="1" dirty="0" smtClean="0">
                <a:latin typeface="+mn-lt"/>
              </a:rPr>
              <a:t>Keyed Transposition Ciphers </a:t>
            </a:r>
          </a:p>
        </p:txBody>
      </p:sp>
      <p:sp>
        <p:nvSpPr>
          <p:cNvPr id="44036" name="Rectangle 3"/>
          <p:cNvSpPr>
            <a:spLocks noChangeArrowheads="1"/>
          </p:cNvSpPr>
          <p:nvPr/>
        </p:nvSpPr>
        <p:spPr bwMode="auto">
          <a:xfrm>
            <a:off x="598124" y="1777176"/>
            <a:ext cx="11195051" cy="457200"/>
          </a:xfrm>
          <a:prstGeom prst="rect">
            <a:avLst/>
          </a:prstGeom>
          <a:noFill/>
          <a:ln w="9525">
            <a:noFill/>
            <a:miter lim="800000"/>
            <a:headEnd/>
            <a:tailEnd/>
          </a:ln>
        </p:spPr>
        <p:txBody>
          <a:bodyPr anchor="ctr">
            <a:spAutoFit/>
          </a:bodyPr>
          <a:lstStyle/>
          <a:p>
            <a:pPr algn="just" eaLnBrk="1" hangingPunct="1"/>
            <a:r>
              <a:rPr lang="en-US" altLang="en-US" sz="2400" dirty="0">
                <a:latin typeface="Times New Roman" pitchFamily="18" charset="0"/>
              </a:rPr>
              <a:t>Alice needs to send the message “Enemy attacks tonight” to Bob..</a:t>
            </a:r>
          </a:p>
        </p:txBody>
      </p:sp>
      <p:sp>
        <p:nvSpPr>
          <p:cNvPr id="44037" name="Rectangle 4"/>
          <p:cNvSpPr>
            <a:spLocks noChangeArrowheads="1"/>
          </p:cNvSpPr>
          <p:nvPr/>
        </p:nvSpPr>
        <p:spPr bwMode="auto">
          <a:xfrm>
            <a:off x="423541" y="2666541"/>
            <a:ext cx="11459633" cy="830997"/>
          </a:xfrm>
          <a:prstGeom prst="rect">
            <a:avLst/>
          </a:prstGeom>
          <a:noFill/>
          <a:ln w="9525">
            <a:noFill/>
            <a:miter lim="800000"/>
            <a:headEnd/>
            <a:tailEnd/>
          </a:ln>
        </p:spPr>
        <p:txBody>
          <a:bodyPr anchor="ctr">
            <a:spAutoFit/>
          </a:bodyPr>
          <a:lstStyle/>
          <a:p>
            <a:pPr algn="just" eaLnBrk="1" hangingPunct="1"/>
            <a:r>
              <a:rPr lang="en-US" altLang="en-US" sz="2400" dirty="0">
                <a:latin typeface="Times New Roman" pitchFamily="18" charset="0"/>
              </a:rPr>
              <a:t>The key used for encryption and decryption is a permutation key, which shows how the character are permuted. </a:t>
            </a:r>
          </a:p>
        </p:txBody>
      </p:sp>
      <p:pic>
        <p:nvPicPr>
          <p:cNvPr id="44038" name="Picture 5"/>
          <p:cNvPicPr>
            <a:picLocks noChangeAspect="1" noChangeArrowheads="1"/>
          </p:cNvPicPr>
          <p:nvPr/>
        </p:nvPicPr>
        <p:blipFill>
          <a:blip r:embed="rId2"/>
          <a:srcRect/>
          <a:stretch>
            <a:fillRect/>
          </a:stretch>
        </p:blipFill>
        <p:spPr bwMode="auto">
          <a:xfrm>
            <a:off x="751417" y="2281746"/>
            <a:ext cx="10871200" cy="387711"/>
          </a:xfrm>
          <a:prstGeom prst="rect">
            <a:avLst/>
          </a:prstGeom>
          <a:noFill/>
          <a:ln w="9525">
            <a:noFill/>
            <a:miter lim="800000"/>
            <a:headEnd/>
            <a:tailEnd/>
          </a:ln>
        </p:spPr>
      </p:pic>
      <p:pic>
        <p:nvPicPr>
          <p:cNvPr id="44039" name="Picture 6"/>
          <p:cNvPicPr>
            <a:picLocks noChangeAspect="1" noChangeArrowheads="1"/>
          </p:cNvPicPr>
          <p:nvPr/>
        </p:nvPicPr>
        <p:blipFill>
          <a:blip r:embed="rId3"/>
          <a:srcRect/>
          <a:stretch>
            <a:fillRect/>
          </a:stretch>
        </p:blipFill>
        <p:spPr bwMode="auto">
          <a:xfrm>
            <a:off x="1401233" y="3584831"/>
            <a:ext cx="8494184" cy="1228725"/>
          </a:xfrm>
          <a:prstGeom prst="rect">
            <a:avLst/>
          </a:prstGeom>
          <a:noFill/>
          <a:ln w="9525">
            <a:noFill/>
            <a:miter lim="800000"/>
            <a:headEnd/>
            <a:tailEnd/>
          </a:ln>
        </p:spPr>
      </p:pic>
      <p:sp>
        <p:nvSpPr>
          <p:cNvPr id="44040" name="Rectangle 7"/>
          <p:cNvSpPr>
            <a:spLocks noChangeArrowheads="1"/>
          </p:cNvSpPr>
          <p:nvPr/>
        </p:nvSpPr>
        <p:spPr bwMode="auto">
          <a:xfrm>
            <a:off x="406400" y="4858926"/>
            <a:ext cx="11067845" cy="457200"/>
          </a:xfrm>
          <a:prstGeom prst="rect">
            <a:avLst/>
          </a:prstGeom>
          <a:noFill/>
          <a:ln w="9525">
            <a:noFill/>
            <a:miter lim="800000"/>
            <a:headEnd/>
            <a:tailEnd/>
          </a:ln>
        </p:spPr>
        <p:txBody>
          <a:bodyPr wrap="square" anchor="ctr">
            <a:spAutoFit/>
          </a:bodyPr>
          <a:lstStyle/>
          <a:p>
            <a:pPr algn="just" eaLnBrk="1" hangingPunct="1"/>
            <a:r>
              <a:rPr lang="en-US" altLang="en-US" sz="2400" b="1" dirty="0">
                <a:latin typeface="Times New Roman" pitchFamily="18" charset="0"/>
              </a:rPr>
              <a:t>The permutation yields</a:t>
            </a:r>
          </a:p>
        </p:txBody>
      </p:sp>
      <p:pic>
        <p:nvPicPr>
          <p:cNvPr id="44041" name="Picture 8"/>
          <p:cNvPicPr>
            <a:picLocks noChangeAspect="1" noChangeArrowheads="1"/>
          </p:cNvPicPr>
          <p:nvPr/>
        </p:nvPicPr>
        <p:blipFill>
          <a:blip r:embed="rId4"/>
          <a:srcRect/>
          <a:stretch>
            <a:fillRect/>
          </a:stretch>
        </p:blipFill>
        <p:spPr bwMode="auto">
          <a:xfrm>
            <a:off x="692151" y="5628961"/>
            <a:ext cx="10945283"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normAutofit/>
          </a:bodyPr>
          <a:lstStyle/>
          <a:p>
            <a:r>
              <a:rPr lang="en-US" altLang="en-US" sz="4000" b="1" dirty="0" smtClean="0">
                <a:latin typeface="+mn-lt"/>
              </a:rPr>
              <a:t>Combining two approaches</a:t>
            </a:r>
          </a:p>
        </p:txBody>
      </p:sp>
      <p:pic>
        <p:nvPicPr>
          <p:cNvPr id="45060" name="Picture 3"/>
          <p:cNvPicPr>
            <a:picLocks noChangeAspect="1" noChangeArrowheads="1"/>
          </p:cNvPicPr>
          <p:nvPr/>
        </p:nvPicPr>
        <p:blipFill>
          <a:blip r:embed="rId2"/>
          <a:srcRect/>
          <a:stretch>
            <a:fillRect/>
          </a:stretch>
        </p:blipFill>
        <p:spPr bwMode="auto">
          <a:xfrm>
            <a:off x="1209511" y="1797987"/>
            <a:ext cx="8937379" cy="44988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r>
              <a:rPr lang="en-US" sz="4000" b="1" dirty="0" smtClean="0">
                <a:solidFill>
                  <a:schemeClr val="tx1">
                    <a:lumMod val="95000"/>
                    <a:lumOff val="5000"/>
                  </a:schemeClr>
                </a:solidFill>
                <a:latin typeface="+mn-lt"/>
              </a:rPr>
              <a:t>Additive Cipher</a:t>
            </a:r>
            <a:endParaRPr lang="en-US" sz="4000" b="1" dirty="0">
              <a:solidFill>
                <a:schemeClr val="tx1">
                  <a:lumMod val="95000"/>
                  <a:lumOff val="5000"/>
                </a:schemeClr>
              </a:solidFill>
              <a:latin typeface="+mn-lt"/>
            </a:endParaRPr>
          </a:p>
        </p:txBody>
      </p:sp>
      <p:sp>
        <p:nvSpPr>
          <p:cNvPr id="16" name="Content Placeholder 15"/>
          <p:cNvSpPr>
            <a:spLocks noGrp="1"/>
          </p:cNvSpPr>
          <p:nvPr>
            <p:ph idx="1"/>
          </p:nvPr>
        </p:nvSpPr>
        <p:spPr/>
        <p:txBody>
          <a:bodyPr/>
          <a:lstStyle/>
          <a:p>
            <a:r>
              <a:rPr lang="en-US" dirty="0" smtClean="0"/>
              <a:t>The simplest monoalphabetic cipher is the additive cipher. This cipher is sometimes called a </a:t>
            </a:r>
            <a:r>
              <a:rPr lang="en-US" dirty="0" smtClean="0">
                <a:solidFill>
                  <a:srgbClr val="FF0000"/>
                </a:solidFill>
              </a:rPr>
              <a:t>shift</a:t>
            </a:r>
            <a:r>
              <a:rPr lang="en-US" dirty="0" smtClean="0">
                <a:solidFill>
                  <a:schemeClr val="hlink"/>
                </a:solidFill>
              </a:rPr>
              <a:t> </a:t>
            </a:r>
            <a:r>
              <a:rPr lang="en-US" dirty="0" smtClean="0">
                <a:solidFill>
                  <a:srgbClr val="FF0000"/>
                </a:solidFill>
              </a:rPr>
              <a:t>cipher</a:t>
            </a:r>
            <a:r>
              <a:rPr lang="en-US" dirty="0" smtClean="0"/>
              <a:t> and sometimes a </a:t>
            </a:r>
            <a:r>
              <a:rPr lang="en-US" dirty="0" smtClean="0">
                <a:solidFill>
                  <a:srgbClr val="FF0000"/>
                </a:solidFill>
              </a:rPr>
              <a:t>Caesar cipher</a:t>
            </a:r>
            <a:r>
              <a:rPr lang="en-US" dirty="0" smtClean="0"/>
              <a:t>, but the term additive cipher better reveals its mathematical nature. </a:t>
            </a:r>
          </a:p>
          <a:p>
            <a:endParaRPr lang="en-US" dirty="0"/>
          </a:p>
        </p:txBody>
      </p:sp>
      <p:pic>
        <p:nvPicPr>
          <p:cNvPr id="112653" name="Picture 14"/>
          <p:cNvPicPr>
            <a:picLocks noChangeAspect="1" noChangeArrowheads="1"/>
          </p:cNvPicPr>
          <p:nvPr/>
        </p:nvPicPr>
        <p:blipFill>
          <a:blip r:embed="rId3"/>
          <a:srcRect/>
          <a:stretch>
            <a:fillRect/>
          </a:stretch>
        </p:blipFill>
        <p:spPr bwMode="auto">
          <a:xfrm>
            <a:off x="1166368" y="4111752"/>
            <a:ext cx="9848851" cy="914400"/>
          </a:xfrm>
          <a:prstGeom prst="rect">
            <a:avLst/>
          </a:prstGeom>
          <a:noFill/>
          <a:ln w="9525">
            <a:noFill/>
            <a:miter lim="800000"/>
            <a:headEnd/>
            <a:tailEnd/>
          </a:ln>
        </p:spPr>
      </p:pic>
      <p:sp>
        <p:nvSpPr>
          <p:cNvPr id="112654" name="Text Box 15"/>
          <p:cNvSpPr txBox="1">
            <a:spLocks noChangeArrowheads="1"/>
          </p:cNvSpPr>
          <p:nvPr/>
        </p:nvSpPr>
        <p:spPr bwMode="auto">
          <a:xfrm>
            <a:off x="2817285" y="3352800"/>
            <a:ext cx="4640438" cy="461665"/>
          </a:xfrm>
          <a:prstGeom prst="rect">
            <a:avLst/>
          </a:prstGeom>
          <a:noFill/>
          <a:ln w="9525">
            <a:noFill/>
            <a:miter lim="800000"/>
            <a:headEnd/>
            <a:tailEnd/>
          </a:ln>
        </p:spPr>
        <p:txBody>
          <a:bodyPr wrap="none">
            <a:spAutoFit/>
          </a:bodyPr>
          <a:lstStyle/>
          <a:p>
            <a:r>
              <a:rPr lang="en-US" sz="2400" dirty="0">
                <a:solidFill>
                  <a:schemeClr val="folHlink"/>
                </a:solidFill>
              </a:rPr>
              <a:t>Figure 3.8  </a:t>
            </a:r>
            <a:r>
              <a:rPr lang="en-US" sz="2000" dirty="0"/>
              <a:t>Plaintext and ciphertext in Z</a:t>
            </a:r>
            <a:r>
              <a:rPr lang="en-US" sz="2000" baseline="-25000" dirty="0"/>
              <a:t>26</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0"/>
          <p:cNvPicPr>
            <a:picLocks noGrp="1" noChangeAspect="1" noChangeArrowheads="1"/>
          </p:cNvPicPr>
          <p:nvPr>
            <p:ph idx="1"/>
          </p:nvPr>
        </p:nvPicPr>
        <p:blipFill>
          <a:blip r:embed="rId3"/>
          <a:srcRect/>
          <a:stretch>
            <a:fillRect/>
          </a:stretch>
        </p:blipFill>
        <p:spPr bwMode="auto">
          <a:xfrm>
            <a:off x="1840675" y="1808747"/>
            <a:ext cx="8364029" cy="2214614"/>
          </a:xfrm>
          <a:prstGeom prst="rect">
            <a:avLst/>
          </a:prstGeom>
          <a:noFill/>
          <a:ln w="9525">
            <a:noFill/>
            <a:miter lim="800000"/>
            <a:headEnd/>
            <a:tailEnd/>
          </a:ln>
        </p:spPr>
      </p:pic>
      <p:sp>
        <p:nvSpPr>
          <p:cNvPr id="19" name="Title 18"/>
          <p:cNvSpPr>
            <a:spLocks noGrp="1"/>
          </p:cNvSpPr>
          <p:nvPr>
            <p:ph type="title"/>
          </p:nvPr>
        </p:nvSpPr>
        <p:spPr/>
        <p:txBody>
          <a:bodyPr/>
          <a:lstStyle/>
          <a:p>
            <a:r>
              <a:rPr lang="en-US" sz="4000" b="1" dirty="0" smtClean="0">
                <a:solidFill>
                  <a:prstClr val="black">
                    <a:lumMod val="95000"/>
                    <a:lumOff val="5000"/>
                  </a:prstClr>
                </a:solidFill>
                <a:latin typeface="Calibri"/>
              </a:rPr>
              <a:t>Additive Cipher</a:t>
            </a:r>
            <a:endParaRPr lang="en-US" dirty="0"/>
          </a:p>
        </p:txBody>
      </p:sp>
      <p:sp>
        <p:nvSpPr>
          <p:cNvPr id="113677" name="Line 19"/>
          <p:cNvSpPr>
            <a:spLocks noChangeShapeType="1"/>
          </p:cNvSpPr>
          <p:nvPr/>
        </p:nvSpPr>
        <p:spPr bwMode="auto">
          <a:xfrm>
            <a:off x="1316736" y="4523232"/>
            <a:ext cx="9363590" cy="0"/>
          </a:xfrm>
          <a:prstGeom prst="line">
            <a:avLst/>
          </a:prstGeom>
          <a:noFill/>
          <a:ln w="76200">
            <a:solidFill>
              <a:srgbClr val="009900"/>
            </a:solidFill>
            <a:round/>
            <a:headEnd/>
            <a:tailEnd/>
          </a:ln>
        </p:spPr>
        <p:txBody>
          <a:bodyPr/>
          <a:lstStyle/>
          <a:p>
            <a:endParaRPr lang="en-US"/>
          </a:p>
        </p:txBody>
      </p:sp>
      <p:sp>
        <p:nvSpPr>
          <p:cNvPr id="113678" name="Line 20"/>
          <p:cNvSpPr>
            <a:spLocks noChangeShapeType="1"/>
          </p:cNvSpPr>
          <p:nvPr/>
        </p:nvSpPr>
        <p:spPr bwMode="auto">
          <a:xfrm>
            <a:off x="1318853" y="6053328"/>
            <a:ext cx="9363590" cy="0"/>
          </a:xfrm>
          <a:prstGeom prst="line">
            <a:avLst/>
          </a:prstGeom>
          <a:noFill/>
          <a:ln w="76200">
            <a:solidFill>
              <a:srgbClr val="009900"/>
            </a:solidFill>
            <a:round/>
            <a:headEnd/>
            <a:tailEnd/>
          </a:ln>
        </p:spPr>
        <p:txBody>
          <a:bodyPr/>
          <a:lstStyle/>
          <a:p>
            <a:endParaRPr lang="en-US"/>
          </a:p>
        </p:txBody>
      </p:sp>
      <p:sp>
        <p:nvSpPr>
          <p:cNvPr id="113679" name="Rectangle 21"/>
          <p:cNvSpPr>
            <a:spLocks noChangeArrowheads="1"/>
          </p:cNvSpPr>
          <p:nvPr/>
        </p:nvSpPr>
        <p:spPr bwMode="auto">
          <a:xfrm>
            <a:off x="1367536" y="4615308"/>
            <a:ext cx="9276080" cy="1077218"/>
          </a:xfrm>
          <a:prstGeom prst="rect">
            <a:avLst/>
          </a:prstGeom>
          <a:solidFill>
            <a:srgbClr val="99FF33"/>
          </a:solidFill>
          <a:ln w="76200" algn="ctr">
            <a:noFill/>
            <a:miter lim="800000"/>
            <a:headEnd/>
            <a:tailEnd/>
          </a:ln>
        </p:spPr>
        <p:txBody>
          <a:bodyPr wrap="square">
            <a:spAutoFit/>
          </a:bodyPr>
          <a:lstStyle/>
          <a:p>
            <a:pPr algn="ctr"/>
            <a:r>
              <a:rPr lang="en-US" sz="3200" dirty="0"/>
              <a:t>When the cipher is additive, the plaintext, ciphertext, and key are integers in Z</a:t>
            </a:r>
            <a:r>
              <a:rPr lang="en-US" sz="3200" baseline="-20000" dirty="0"/>
              <a:t>26</a:t>
            </a:r>
            <a:r>
              <a:rPr lang="en-US" sz="3200" dirty="0"/>
              <a:t>.</a:t>
            </a:r>
          </a:p>
        </p:txBody>
      </p:sp>
      <p:grpSp>
        <p:nvGrpSpPr>
          <p:cNvPr id="2" name="Group 22"/>
          <p:cNvGrpSpPr>
            <a:grpSpLocks/>
          </p:cNvGrpSpPr>
          <p:nvPr/>
        </p:nvGrpSpPr>
        <p:grpSpPr bwMode="auto">
          <a:xfrm>
            <a:off x="1316736" y="3913632"/>
            <a:ext cx="1312653" cy="566738"/>
            <a:chOff x="1200" y="1248"/>
            <a:chExt cx="720" cy="357"/>
          </a:xfrm>
        </p:grpSpPr>
        <p:pic>
          <p:nvPicPr>
            <p:cNvPr id="113681" name="Picture 23"/>
            <p:cNvPicPr>
              <a:picLocks noChangeAspect="1" noChangeArrowheads="1"/>
            </p:cNvPicPr>
            <p:nvPr/>
          </p:nvPicPr>
          <p:blipFill>
            <a:blip r:embed="rId4"/>
            <a:srcRect/>
            <a:stretch>
              <a:fillRect/>
            </a:stretch>
          </p:blipFill>
          <p:spPr bwMode="auto">
            <a:xfrm>
              <a:off x="1200" y="1248"/>
              <a:ext cx="720" cy="357"/>
            </a:xfrm>
            <a:prstGeom prst="rect">
              <a:avLst/>
            </a:prstGeom>
            <a:noFill/>
            <a:ln w="9525">
              <a:noFill/>
              <a:miter lim="800000"/>
              <a:headEnd/>
              <a:tailEnd/>
            </a:ln>
          </p:spPr>
        </p:pic>
        <p:sp>
          <p:nvSpPr>
            <p:cNvPr id="113682" name="Text Box 24"/>
            <p:cNvSpPr txBox="1">
              <a:spLocks noChangeArrowheads="1"/>
            </p:cNvSpPr>
            <p:nvPr/>
          </p:nvSpPr>
          <p:spPr bwMode="auto">
            <a:xfrm>
              <a:off x="1284" y="1248"/>
              <a:ext cx="305" cy="233"/>
            </a:xfrm>
            <a:prstGeom prst="rect">
              <a:avLst/>
            </a:prstGeom>
            <a:noFill/>
            <a:ln w="9525">
              <a:noFill/>
              <a:miter lim="800000"/>
              <a:headEnd/>
              <a:tailEnd/>
            </a:ln>
          </p:spPr>
          <p:txBody>
            <a:bodyPr wrap="none">
              <a:spAutoFit/>
            </a:bodyPr>
            <a:lstStyle/>
            <a:p>
              <a:r>
                <a:rPr lang="en-US">
                  <a:solidFill>
                    <a:schemeClr val="hlink"/>
                  </a:solidFill>
                </a:rPr>
                <a:t>Note</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en-US" sz="4000" b="1" dirty="0" smtClean="0">
                <a:solidFill>
                  <a:schemeClr val="tx1">
                    <a:lumMod val="95000"/>
                    <a:lumOff val="5000"/>
                  </a:schemeClr>
                </a:solidFill>
                <a:latin typeface="+mn-lt"/>
              </a:rPr>
              <a:t>Additive Cipher - </a:t>
            </a:r>
            <a:r>
              <a:rPr lang="en-US" sz="4000" b="1" dirty="0" smtClean="0">
                <a:latin typeface="+mn-lt"/>
              </a:rPr>
              <a:t>Continued</a:t>
            </a:r>
            <a:endParaRPr lang="en-US" sz="4000" b="1" dirty="0">
              <a:latin typeface="+mn-lt"/>
            </a:endParaRPr>
          </a:p>
        </p:txBody>
      </p:sp>
      <p:sp>
        <p:nvSpPr>
          <p:cNvPr id="17" name="Content Placeholder 16"/>
          <p:cNvSpPr>
            <a:spLocks noGrp="1"/>
          </p:cNvSpPr>
          <p:nvPr>
            <p:ph idx="1"/>
          </p:nvPr>
        </p:nvSpPr>
        <p:spPr/>
        <p:txBody>
          <a:bodyPr/>
          <a:lstStyle/>
          <a:p>
            <a:r>
              <a:rPr lang="en-US" dirty="0" smtClean="0"/>
              <a:t>Use the additive cipher with key = 15 to encrypt the message “hello”.</a:t>
            </a:r>
          </a:p>
          <a:p>
            <a:r>
              <a:rPr lang="en-US" dirty="0" smtClean="0">
                <a:solidFill>
                  <a:schemeClr val="hlink"/>
                </a:solidFill>
                <a:effectLst>
                  <a:outerShdw blurRad="38100" dist="38100" dir="2700000" algn="tl">
                    <a:srgbClr val="C0C0C0"/>
                  </a:outerShdw>
                </a:effectLst>
                <a:latin typeface="Arial" charset="0"/>
              </a:rPr>
              <a:t>Solution</a:t>
            </a:r>
          </a:p>
          <a:p>
            <a:r>
              <a:rPr lang="en-US" dirty="0" smtClean="0"/>
              <a:t>We apply the encryption algorithm to the plaintext, character by character:</a:t>
            </a:r>
          </a:p>
          <a:p>
            <a:endParaRPr lang="en-US" dirty="0" smtClean="0"/>
          </a:p>
          <a:p>
            <a:endParaRPr lang="en-US" dirty="0"/>
          </a:p>
        </p:txBody>
      </p:sp>
      <p:pic>
        <p:nvPicPr>
          <p:cNvPr id="18" name="Picture 16"/>
          <p:cNvPicPr>
            <a:picLocks noChangeAspect="1" noChangeArrowheads="1"/>
          </p:cNvPicPr>
          <p:nvPr/>
        </p:nvPicPr>
        <p:blipFill>
          <a:blip r:embed="rId3"/>
          <a:srcRect/>
          <a:stretch>
            <a:fillRect/>
          </a:stretch>
        </p:blipFill>
        <p:spPr bwMode="auto">
          <a:xfrm>
            <a:off x="1081363" y="3384424"/>
            <a:ext cx="9623213" cy="164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4000" b="1" dirty="0" smtClean="0">
                <a:solidFill>
                  <a:prstClr val="black">
                    <a:lumMod val="95000"/>
                    <a:lumOff val="5000"/>
                  </a:prstClr>
                </a:solidFill>
                <a:latin typeface="Calibri"/>
              </a:rPr>
              <a:t>Additive Cipher - </a:t>
            </a:r>
            <a:r>
              <a:rPr lang="en-US" sz="4000" b="1" dirty="0" smtClean="0">
                <a:solidFill>
                  <a:prstClr val="black">
                    <a:lumMod val="75000"/>
                    <a:lumOff val="25000"/>
                  </a:prstClr>
                </a:solidFill>
                <a:latin typeface="Calibri"/>
              </a:rPr>
              <a:t>Continued</a:t>
            </a:r>
            <a:endParaRPr lang="en-US" dirty="0"/>
          </a:p>
        </p:txBody>
      </p:sp>
      <p:sp>
        <p:nvSpPr>
          <p:cNvPr id="17" name="Content Placeholder 16"/>
          <p:cNvSpPr>
            <a:spLocks noGrp="1"/>
          </p:cNvSpPr>
          <p:nvPr>
            <p:ph idx="1"/>
          </p:nvPr>
        </p:nvSpPr>
        <p:spPr/>
        <p:txBody>
          <a:bodyPr/>
          <a:lstStyle/>
          <a:p>
            <a:r>
              <a:rPr lang="en-US" dirty="0" smtClean="0"/>
              <a:t>Use the additive cipher with key = 15 to decrypt the message “WTAAD”.</a:t>
            </a:r>
          </a:p>
          <a:p>
            <a:r>
              <a:rPr lang="en-US" dirty="0" smtClean="0">
                <a:solidFill>
                  <a:schemeClr val="hlink"/>
                </a:solidFill>
                <a:effectLst>
                  <a:outerShdw blurRad="38100" dist="38100" dir="2700000" algn="tl">
                    <a:srgbClr val="C0C0C0"/>
                  </a:outerShdw>
                </a:effectLst>
                <a:latin typeface="Arial" charset="0"/>
              </a:rPr>
              <a:t>Solution</a:t>
            </a:r>
          </a:p>
          <a:p>
            <a:r>
              <a:rPr lang="en-US" dirty="0" smtClean="0"/>
              <a:t>We apply the decryption algorithm to the plaintext character by character:</a:t>
            </a:r>
          </a:p>
          <a:p>
            <a:endParaRPr lang="en-US" dirty="0" smtClean="0"/>
          </a:p>
          <a:p>
            <a:endParaRPr lang="en-US" dirty="0" smtClean="0"/>
          </a:p>
          <a:p>
            <a:endParaRPr lang="en-US" dirty="0"/>
          </a:p>
        </p:txBody>
      </p:sp>
      <p:pic>
        <p:nvPicPr>
          <p:cNvPr id="18" name="Picture 15"/>
          <p:cNvPicPr>
            <a:picLocks noChangeAspect="1" noChangeArrowheads="1"/>
          </p:cNvPicPr>
          <p:nvPr/>
        </p:nvPicPr>
        <p:blipFill>
          <a:blip r:embed="rId3"/>
          <a:srcRect/>
          <a:stretch>
            <a:fillRect/>
          </a:stretch>
        </p:blipFill>
        <p:spPr bwMode="auto">
          <a:xfrm>
            <a:off x="1295909" y="3288792"/>
            <a:ext cx="8165083" cy="1601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rmAutofit/>
          </a:bodyPr>
          <a:lstStyle/>
          <a:p>
            <a:r>
              <a:rPr lang="en-US" sz="4000" b="1" dirty="0" smtClean="0">
                <a:solidFill>
                  <a:schemeClr val="bg2">
                    <a:lumMod val="10000"/>
                  </a:schemeClr>
                </a:solidFill>
                <a:latin typeface="+mn-lt"/>
              </a:rPr>
              <a:t>Shift Cipher and Caesar Cipher</a:t>
            </a:r>
            <a:endParaRPr lang="en-US" sz="4000" b="1" dirty="0">
              <a:solidFill>
                <a:schemeClr val="bg2">
                  <a:lumMod val="10000"/>
                </a:schemeClr>
              </a:solidFill>
              <a:latin typeface="+mn-lt"/>
            </a:endParaRPr>
          </a:p>
        </p:txBody>
      </p:sp>
      <p:sp>
        <p:nvSpPr>
          <p:cNvPr id="20" name="Content Placeholder 19"/>
          <p:cNvSpPr>
            <a:spLocks noGrp="1"/>
          </p:cNvSpPr>
          <p:nvPr>
            <p:ph idx="1"/>
          </p:nvPr>
        </p:nvSpPr>
        <p:spPr/>
        <p:txBody>
          <a:bodyPr/>
          <a:lstStyle/>
          <a:p>
            <a:r>
              <a:rPr lang="en-US" dirty="0" smtClean="0"/>
              <a:t>Historically, additive ciphers are called </a:t>
            </a:r>
            <a:r>
              <a:rPr lang="en-US" dirty="0" smtClean="0">
                <a:solidFill>
                  <a:srgbClr val="FF0000"/>
                </a:solidFill>
              </a:rPr>
              <a:t>shift ciphers</a:t>
            </a:r>
            <a:r>
              <a:rPr lang="en-US" dirty="0" smtClean="0"/>
              <a:t>. Julius Caesar used an additive cipher to communicate with his officers. For this reason, additive ciphers are sometimes referred to as the Caesar cipher. Caesar used a key of 3 for his communications. </a:t>
            </a:r>
          </a:p>
          <a:p>
            <a:endParaRPr lang="en-US" dirty="0" smtClean="0"/>
          </a:p>
          <a:p>
            <a:endParaRPr lang="en-US" dirty="0" smtClean="0"/>
          </a:p>
          <a:p>
            <a:endParaRPr lang="en-US" dirty="0"/>
          </a:p>
        </p:txBody>
      </p:sp>
      <p:sp>
        <p:nvSpPr>
          <p:cNvPr id="21" name="Line 20"/>
          <p:cNvSpPr>
            <a:spLocks noChangeShapeType="1"/>
          </p:cNvSpPr>
          <p:nvPr/>
        </p:nvSpPr>
        <p:spPr bwMode="auto">
          <a:xfrm>
            <a:off x="1194816" y="3581400"/>
            <a:ext cx="10040476" cy="0"/>
          </a:xfrm>
          <a:prstGeom prst="line">
            <a:avLst/>
          </a:prstGeom>
          <a:noFill/>
          <a:ln w="76200">
            <a:solidFill>
              <a:srgbClr val="009900"/>
            </a:solidFill>
            <a:round/>
            <a:headEnd/>
            <a:tailEnd/>
          </a:ln>
        </p:spPr>
        <p:txBody>
          <a:bodyPr/>
          <a:lstStyle/>
          <a:p>
            <a:endParaRPr lang="en-US"/>
          </a:p>
        </p:txBody>
      </p:sp>
      <p:sp>
        <p:nvSpPr>
          <p:cNvPr id="22" name="Line 21"/>
          <p:cNvSpPr>
            <a:spLocks noChangeShapeType="1"/>
          </p:cNvSpPr>
          <p:nvPr/>
        </p:nvSpPr>
        <p:spPr bwMode="auto">
          <a:xfrm>
            <a:off x="1196933" y="4800600"/>
            <a:ext cx="10040476" cy="0"/>
          </a:xfrm>
          <a:prstGeom prst="line">
            <a:avLst/>
          </a:prstGeom>
          <a:noFill/>
          <a:ln w="76200">
            <a:solidFill>
              <a:srgbClr val="009900"/>
            </a:solidFill>
            <a:round/>
            <a:headEnd/>
            <a:tailEnd/>
          </a:ln>
        </p:spPr>
        <p:txBody>
          <a:bodyPr/>
          <a:lstStyle/>
          <a:p>
            <a:endParaRPr lang="en-US"/>
          </a:p>
        </p:txBody>
      </p:sp>
      <p:sp>
        <p:nvSpPr>
          <p:cNvPr id="23" name="Rectangle 22"/>
          <p:cNvSpPr>
            <a:spLocks noChangeArrowheads="1"/>
          </p:cNvSpPr>
          <p:nvPr/>
        </p:nvSpPr>
        <p:spPr bwMode="auto">
          <a:xfrm>
            <a:off x="1245616" y="3673475"/>
            <a:ext cx="9946640" cy="1066800"/>
          </a:xfrm>
          <a:prstGeom prst="rect">
            <a:avLst/>
          </a:prstGeom>
          <a:solidFill>
            <a:srgbClr val="99FF33"/>
          </a:solidFill>
          <a:ln w="76200" algn="ctr">
            <a:noFill/>
            <a:miter lim="800000"/>
            <a:headEnd/>
            <a:tailEnd/>
          </a:ln>
        </p:spPr>
        <p:txBody>
          <a:bodyPr wrap="square">
            <a:spAutoFit/>
          </a:bodyPr>
          <a:lstStyle/>
          <a:p>
            <a:pPr algn="ctr"/>
            <a:r>
              <a:rPr lang="en-US" sz="3200"/>
              <a:t>Additive ciphers are sometimes referred to as shift ciphers or Caesar cipher.</a:t>
            </a:r>
          </a:p>
        </p:txBody>
      </p:sp>
      <p:grpSp>
        <p:nvGrpSpPr>
          <p:cNvPr id="24" name="Group 23"/>
          <p:cNvGrpSpPr>
            <a:grpSpLocks/>
          </p:cNvGrpSpPr>
          <p:nvPr/>
        </p:nvGrpSpPr>
        <p:grpSpPr bwMode="auto">
          <a:xfrm>
            <a:off x="1194816" y="2971800"/>
            <a:ext cx="1407543" cy="566738"/>
            <a:chOff x="1200" y="1248"/>
            <a:chExt cx="720" cy="357"/>
          </a:xfrm>
        </p:grpSpPr>
        <p:pic>
          <p:nvPicPr>
            <p:cNvPr id="25" name="Picture 24"/>
            <p:cNvPicPr>
              <a:picLocks noChangeAspect="1" noChangeArrowheads="1"/>
            </p:cNvPicPr>
            <p:nvPr/>
          </p:nvPicPr>
          <p:blipFill>
            <a:blip r:embed="rId3"/>
            <a:srcRect/>
            <a:stretch>
              <a:fillRect/>
            </a:stretch>
          </p:blipFill>
          <p:spPr bwMode="auto">
            <a:xfrm>
              <a:off x="1200" y="1248"/>
              <a:ext cx="720" cy="357"/>
            </a:xfrm>
            <a:prstGeom prst="rect">
              <a:avLst/>
            </a:prstGeom>
            <a:noFill/>
            <a:ln w="9525">
              <a:noFill/>
              <a:miter lim="800000"/>
              <a:headEnd/>
              <a:tailEnd/>
            </a:ln>
          </p:spPr>
        </p:pic>
        <p:sp>
          <p:nvSpPr>
            <p:cNvPr id="26" name="Text Box 25"/>
            <p:cNvSpPr txBox="1">
              <a:spLocks noChangeArrowheads="1"/>
            </p:cNvSpPr>
            <p:nvPr/>
          </p:nvSpPr>
          <p:spPr bwMode="auto">
            <a:xfrm>
              <a:off x="1284" y="1248"/>
              <a:ext cx="305" cy="233"/>
            </a:xfrm>
            <a:prstGeom prst="rect">
              <a:avLst/>
            </a:prstGeom>
            <a:noFill/>
            <a:ln w="9525">
              <a:noFill/>
              <a:miter lim="800000"/>
              <a:headEnd/>
              <a:tailEnd/>
            </a:ln>
          </p:spPr>
          <p:txBody>
            <a:bodyPr wrap="none">
              <a:spAutoFit/>
            </a:bodyPr>
            <a:lstStyle/>
            <a:p>
              <a:r>
                <a:rPr lang="en-US">
                  <a:solidFill>
                    <a:schemeClr val="hlink"/>
                  </a:solidFill>
                </a:rPr>
                <a:t>Note</a:t>
              </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b="1" dirty="0" smtClean="0">
                <a:solidFill>
                  <a:schemeClr val="bg2">
                    <a:lumMod val="10000"/>
                  </a:schemeClr>
                </a:solidFill>
                <a:latin typeface="+mn-lt"/>
              </a:rPr>
              <a:t>Example  - Continued</a:t>
            </a:r>
            <a:endParaRPr lang="en-US" b="1" dirty="0">
              <a:solidFill>
                <a:schemeClr val="bg2">
                  <a:lumMod val="10000"/>
                </a:schemeClr>
              </a:solidFill>
              <a:latin typeface="+mn-lt"/>
            </a:endParaRPr>
          </a:p>
        </p:txBody>
      </p:sp>
      <p:sp>
        <p:nvSpPr>
          <p:cNvPr id="17" name="Content Placeholder 16"/>
          <p:cNvSpPr>
            <a:spLocks noGrp="1"/>
          </p:cNvSpPr>
          <p:nvPr>
            <p:ph idx="1"/>
          </p:nvPr>
        </p:nvSpPr>
        <p:spPr/>
        <p:txBody>
          <a:bodyPr/>
          <a:lstStyle/>
          <a:p>
            <a:r>
              <a:rPr lang="en-US" dirty="0" smtClean="0"/>
              <a:t>Eve has intercepted the ciphertext “UVACLYFZLJBYL”. Show how she can use a brute-force attack to break the cipher.</a:t>
            </a:r>
          </a:p>
          <a:p>
            <a:r>
              <a:rPr lang="en-US" dirty="0" smtClean="0">
                <a:solidFill>
                  <a:schemeClr val="hlink"/>
                </a:solidFill>
                <a:effectLst>
                  <a:outerShdw blurRad="38100" dist="38100" dir="2700000" algn="tl">
                    <a:srgbClr val="C0C0C0"/>
                  </a:outerShdw>
                </a:effectLst>
                <a:latin typeface="Arial" charset="0"/>
              </a:rPr>
              <a:t>Solution</a:t>
            </a:r>
          </a:p>
          <a:p>
            <a:r>
              <a:rPr lang="en-US" dirty="0" smtClean="0"/>
              <a:t>Eve tries keys from 1 to 7. With a key of 7, the plaintext is “not very secure”, which makes sense.</a:t>
            </a:r>
          </a:p>
          <a:p>
            <a:endParaRPr lang="en-US" dirty="0" smtClean="0"/>
          </a:p>
          <a:p>
            <a:endParaRPr lang="en-US" dirty="0" smtClean="0"/>
          </a:p>
          <a:p>
            <a:endParaRPr lang="en-US" dirty="0"/>
          </a:p>
        </p:txBody>
      </p:sp>
      <p:pic>
        <p:nvPicPr>
          <p:cNvPr id="18" name="Picture 15"/>
          <p:cNvPicPr>
            <a:picLocks noChangeAspect="1" noChangeArrowheads="1"/>
          </p:cNvPicPr>
          <p:nvPr/>
        </p:nvPicPr>
        <p:blipFill>
          <a:blip r:embed="rId3"/>
          <a:srcRect/>
          <a:stretch>
            <a:fillRect/>
          </a:stretch>
        </p:blipFill>
        <p:spPr bwMode="auto">
          <a:xfrm>
            <a:off x="1901951" y="3429000"/>
            <a:ext cx="7997953" cy="2847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normAutofit/>
          </a:bodyPr>
          <a:lstStyle/>
          <a:p>
            <a:r>
              <a:rPr lang="en-US" sz="4000" b="1" dirty="0" smtClean="0">
                <a:solidFill>
                  <a:schemeClr val="bg2">
                    <a:lumMod val="10000"/>
                  </a:schemeClr>
                </a:solidFill>
                <a:latin typeface="+mn-lt"/>
              </a:rPr>
              <a:t>Multiplicative Ciphers</a:t>
            </a:r>
            <a:endParaRPr lang="en-US" sz="4000" b="1" dirty="0">
              <a:solidFill>
                <a:schemeClr val="bg2">
                  <a:lumMod val="10000"/>
                </a:schemeClr>
              </a:solidFill>
              <a:latin typeface="+mn-lt"/>
            </a:endParaRPr>
          </a:p>
        </p:txBody>
      </p:sp>
      <p:sp>
        <p:nvSpPr>
          <p:cNvPr id="21" name="Content Placeholder 20"/>
          <p:cNvSpPr>
            <a:spLocks noGrp="1"/>
          </p:cNvSpPr>
          <p:nvPr>
            <p:ph idx="1"/>
          </p:nvPr>
        </p:nvSpPr>
        <p:spPr/>
        <p:txBody>
          <a:bodyPr/>
          <a:lstStyle/>
          <a:p>
            <a:r>
              <a:rPr lang="en-US" sz="2400" dirty="0" smtClean="0">
                <a:solidFill>
                  <a:schemeClr val="folHlink"/>
                </a:solidFill>
              </a:rPr>
              <a:t>Figure 3.10  </a:t>
            </a:r>
            <a:r>
              <a:rPr lang="en-US" dirty="0" smtClean="0"/>
              <a:t>Multiplicative cipher</a:t>
            </a:r>
          </a:p>
          <a:p>
            <a:endParaRPr lang="en-US" dirty="0" smtClean="0"/>
          </a:p>
          <a:p>
            <a:pPr lvl="8"/>
            <a:endParaRPr lang="en-US" dirty="0"/>
          </a:p>
        </p:txBody>
      </p:sp>
      <p:pic>
        <p:nvPicPr>
          <p:cNvPr id="22" name="Picture 23"/>
          <p:cNvPicPr>
            <a:picLocks noChangeAspect="1" noChangeArrowheads="1"/>
          </p:cNvPicPr>
          <p:nvPr/>
        </p:nvPicPr>
        <p:blipFill>
          <a:blip r:embed="rId3"/>
          <a:srcRect/>
          <a:stretch>
            <a:fillRect/>
          </a:stretch>
        </p:blipFill>
        <p:spPr bwMode="auto">
          <a:xfrm>
            <a:off x="1352635" y="2273809"/>
            <a:ext cx="8709449" cy="2029967"/>
          </a:xfrm>
          <a:prstGeom prst="rect">
            <a:avLst/>
          </a:prstGeom>
          <a:noFill/>
          <a:ln w="9525">
            <a:noFill/>
            <a:miter lim="800000"/>
            <a:headEnd/>
            <a:tailEnd/>
          </a:ln>
        </p:spPr>
      </p:pic>
      <p:sp>
        <p:nvSpPr>
          <p:cNvPr id="24" name="Line 17"/>
          <p:cNvSpPr>
            <a:spLocks noChangeShapeType="1"/>
          </p:cNvSpPr>
          <p:nvPr/>
        </p:nvSpPr>
        <p:spPr bwMode="auto">
          <a:xfrm>
            <a:off x="1024128" y="4907280"/>
            <a:ext cx="9609731" cy="0"/>
          </a:xfrm>
          <a:prstGeom prst="line">
            <a:avLst/>
          </a:prstGeom>
          <a:noFill/>
          <a:ln w="76200">
            <a:solidFill>
              <a:srgbClr val="009900"/>
            </a:solidFill>
            <a:round/>
            <a:headEnd/>
            <a:tailEnd/>
          </a:ln>
        </p:spPr>
        <p:txBody>
          <a:bodyPr/>
          <a:lstStyle/>
          <a:p>
            <a:endParaRPr lang="en-US"/>
          </a:p>
        </p:txBody>
      </p:sp>
      <p:sp>
        <p:nvSpPr>
          <p:cNvPr id="25" name="Line 18"/>
          <p:cNvSpPr>
            <a:spLocks noChangeShapeType="1"/>
          </p:cNvSpPr>
          <p:nvPr/>
        </p:nvSpPr>
        <p:spPr bwMode="auto">
          <a:xfrm>
            <a:off x="1099397" y="6150864"/>
            <a:ext cx="9609731" cy="0"/>
          </a:xfrm>
          <a:prstGeom prst="line">
            <a:avLst/>
          </a:prstGeom>
          <a:noFill/>
          <a:ln w="76200">
            <a:solidFill>
              <a:srgbClr val="009900"/>
            </a:solidFill>
            <a:round/>
            <a:headEnd/>
            <a:tailEnd/>
          </a:ln>
        </p:spPr>
        <p:txBody>
          <a:bodyPr/>
          <a:lstStyle/>
          <a:p>
            <a:endParaRPr lang="en-US"/>
          </a:p>
        </p:txBody>
      </p:sp>
      <p:sp>
        <p:nvSpPr>
          <p:cNvPr id="26" name="Rectangle 19"/>
          <p:cNvSpPr>
            <a:spLocks noChangeArrowheads="1"/>
          </p:cNvSpPr>
          <p:nvPr/>
        </p:nvSpPr>
        <p:spPr bwMode="auto">
          <a:xfrm>
            <a:off x="1074928" y="4953318"/>
            <a:ext cx="9519920" cy="1077218"/>
          </a:xfrm>
          <a:prstGeom prst="rect">
            <a:avLst/>
          </a:prstGeom>
          <a:solidFill>
            <a:srgbClr val="99FF33"/>
          </a:solidFill>
          <a:ln w="76200" algn="ctr">
            <a:noFill/>
            <a:miter lim="800000"/>
            <a:headEnd/>
            <a:tailEnd/>
          </a:ln>
        </p:spPr>
        <p:txBody>
          <a:bodyPr wrap="square">
            <a:spAutoFit/>
          </a:bodyPr>
          <a:lstStyle/>
          <a:p>
            <a:pPr algn="ctr"/>
            <a:r>
              <a:rPr lang="en-US" sz="3200" dirty="0"/>
              <a:t>In a multiplicative cipher, the plaintext and ciphertext are integers in Z</a:t>
            </a:r>
            <a:r>
              <a:rPr lang="en-US" sz="3200" baseline="-20000" dirty="0"/>
              <a:t>26</a:t>
            </a:r>
            <a:r>
              <a:rPr lang="en-US" sz="3200" dirty="0"/>
              <a:t>; the key is an integer in Z26*.</a:t>
            </a:r>
          </a:p>
        </p:txBody>
      </p:sp>
      <p:grpSp>
        <p:nvGrpSpPr>
          <p:cNvPr id="27" name="Group 20"/>
          <p:cNvGrpSpPr>
            <a:grpSpLocks/>
          </p:cNvGrpSpPr>
          <p:nvPr/>
        </p:nvGrpSpPr>
        <p:grpSpPr bwMode="auto">
          <a:xfrm>
            <a:off x="1024128" y="4251644"/>
            <a:ext cx="1347158" cy="566737"/>
            <a:chOff x="1200" y="1248"/>
            <a:chExt cx="720" cy="357"/>
          </a:xfrm>
        </p:grpSpPr>
        <p:pic>
          <p:nvPicPr>
            <p:cNvPr id="28" name="Picture 21"/>
            <p:cNvPicPr>
              <a:picLocks noChangeAspect="1" noChangeArrowheads="1"/>
            </p:cNvPicPr>
            <p:nvPr/>
          </p:nvPicPr>
          <p:blipFill>
            <a:blip r:embed="rId4"/>
            <a:srcRect/>
            <a:stretch>
              <a:fillRect/>
            </a:stretch>
          </p:blipFill>
          <p:spPr bwMode="auto">
            <a:xfrm>
              <a:off x="1200" y="1248"/>
              <a:ext cx="720" cy="357"/>
            </a:xfrm>
            <a:prstGeom prst="rect">
              <a:avLst/>
            </a:prstGeom>
            <a:noFill/>
            <a:ln w="9525">
              <a:noFill/>
              <a:miter lim="800000"/>
              <a:headEnd/>
              <a:tailEnd/>
            </a:ln>
          </p:spPr>
        </p:pic>
        <p:sp>
          <p:nvSpPr>
            <p:cNvPr id="29" name="Text Box 22"/>
            <p:cNvSpPr txBox="1">
              <a:spLocks noChangeArrowheads="1"/>
            </p:cNvSpPr>
            <p:nvPr/>
          </p:nvSpPr>
          <p:spPr bwMode="auto">
            <a:xfrm>
              <a:off x="1284" y="1248"/>
              <a:ext cx="305" cy="233"/>
            </a:xfrm>
            <a:prstGeom prst="rect">
              <a:avLst/>
            </a:prstGeom>
            <a:noFill/>
            <a:ln w="9525">
              <a:noFill/>
              <a:miter lim="800000"/>
              <a:headEnd/>
              <a:tailEnd/>
            </a:ln>
          </p:spPr>
          <p:txBody>
            <a:bodyPr wrap="none">
              <a:spAutoFit/>
            </a:bodyPr>
            <a:lstStyle/>
            <a:p>
              <a:r>
                <a:rPr lang="en-US">
                  <a:solidFill>
                    <a:schemeClr val="hlink"/>
                  </a:solidFill>
                </a:rPr>
                <a:t>Note</a:t>
              </a: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r>
              <a:rPr lang="en-US" sz="4400" b="1" dirty="0" smtClean="0">
                <a:solidFill>
                  <a:schemeClr val="bg2">
                    <a:lumMod val="10000"/>
                  </a:schemeClr>
                </a:solidFill>
                <a:latin typeface="+mn-lt"/>
              </a:rPr>
              <a:t>Multiplicative Ciphers - </a:t>
            </a:r>
            <a:r>
              <a:rPr lang="en-US" sz="3600" b="1" dirty="0" smtClean="0">
                <a:latin typeface="+mn-lt"/>
              </a:rPr>
              <a:t>Continued</a:t>
            </a:r>
            <a:endParaRPr lang="en-US" sz="3600" b="1" dirty="0">
              <a:latin typeface="+mn-lt"/>
            </a:endParaRPr>
          </a:p>
        </p:txBody>
      </p:sp>
      <p:sp>
        <p:nvSpPr>
          <p:cNvPr id="19" name="Content Placeholder 18"/>
          <p:cNvSpPr>
            <a:spLocks noGrp="1"/>
          </p:cNvSpPr>
          <p:nvPr>
            <p:ph idx="1"/>
          </p:nvPr>
        </p:nvSpPr>
        <p:spPr/>
        <p:txBody>
          <a:bodyPr/>
          <a:lstStyle/>
          <a:p>
            <a:endParaRPr lang="en-US" dirty="0" smtClean="0"/>
          </a:p>
          <a:p>
            <a:r>
              <a:rPr lang="en-US" dirty="0" smtClean="0"/>
              <a:t>What is the key domain for any multiplicative cipher?</a:t>
            </a:r>
          </a:p>
          <a:p>
            <a:r>
              <a:rPr lang="en-US" dirty="0" smtClean="0">
                <a:solidFill>
                  <a:schemeClr val="hlink"/>
                </a:solidFill>
                <a:effectLst>
                  <a:outerShdw blurRad="38100" dist="38100" dir="2700000" algn="tl">
                    <a:srgbClr val="C0C0C0"/>
                  </a:outerShdw>
                </a:effectLst>
                <a:latin typeface="Arial" charset="0"/>
              </a:rPr>
              <a:t>Solution</a:t>
            </a:r>
            <a:endParaRPr lang="en-US" dirty="0" smtClean="0"/>
          </a:p>
          <a:p>
            <a:r>
              <a:rPr lang="en-US" dirty="0" smtClean="0"/>
              <a:t>The key needs to be in Z</a:t>
            </a:r>
            <a:r>
              <a:rPr lang="en-US" baseline="-20000" dirty="0" smtClean="0"/>
              <a:t>26</a:t>
            </a:r>
            <a:r>
              <a:rPr lang="en-US" dirty="0" smtClean="0"/>
              <a:t>*. This set has only 12 members: 1, 3, 5, 7, 9, 11, 15, 17, 19, 21, 23, 25.</a:t>
            </a:r>
          </a:p>
          <a:p>
            <a:endParaRPr lang="en-US" dirty="0" smtClean="0"/>
          </a:p>
          <a:p>
            <a:r>
              <a:rPr lang="en-US" dirty="0" smtClean="0"/>
              <a:t>We use a multiplicative cipher to encrypt the message “hello” with a key of 7. The ciphertext is “XCZZU”.</a:t>
            </a:r>
          </a:p>
          <a:p>
            <a:endParaRPr lang="en-US" dirty="0" smtClean="0"/>
          </a:p>
          <a:p>
            <a:endParaRPr lang="en-US" dirty="0"/>
          </a:p>
        </p:txBody>
      </p:sp>
      <p:sp>
        <p:nvSpPr>
          <p:cNvPr id="20" name="Text Box 18"/>
          <p:cNvSpPr txBox="1">
            <a:spLocks noChangeArrowheads="1"/>
          </p:cNvSpPr>
          <p:nvPr/>
        </p:nvSpPr>
        <p:spPr bwMode="auto">
          <a:xfrm>
            <a:off x="1207009" y="3547873"/>
            <a:ext cx="1389888" cy="338554"/>
          </a:xfrm>
          <a:prstGeom prst="rect">
            <a:avLst/>
          </a:prstGeom>
          <a:solidFill>
            <a:schemeClr val="folHlink"/>
          </a:solidFill>
          <a:ln w="9525">
            <a:noFill/>
            <a:miter lim="800000"/>
            <a:headEnd/>
            <a:tailEnd/>
          </a:ln>
        </p:spPr>
        <p:txBody>
          <a:bodyPr wrap="square">
            <a:spAutoFit/>
          </a:bodyPr>
          <a:lstStyle/>
          <a:p>
            <a:r>
              <a:rPr lang="en-US" sz="1600" dirty="0">
                <a:solidFill>
                  <a:schemeClr val="bg1"/>
                </a:solidFill>
              </a:rPr>
              <a:t>Example 3.8</a:t>
            </a:r>
            <a:endParaRPr lang="en-US" sz="1400" dirty="0">
              <a:solidFill>
                <a:schemeClr val="bg1"/>
              </a:solidFill>
            </a:endParaRPr>
          </a:p>
        </p:txBody>
      </p:sp>
      <p:pic>
        <p:nvPicPr>
          <p:cNvPr id="21" name="Picture 19"/>
          <p:cNvPicPr>
            <a:picLocks noChangeAspect="1" noChangeArrowheads="1"/>
          </p:cNvPicPr>
          <p:nvPr/>
        </p:nvPicPr>
        <p:blipFill>
          <a:blip r:embed="rId3"/>
          <a:srcRect/>
          <a:stretch>
            <a:fillRect/>
          </a:stretch>
        </p:blipFill>
        <p:spPr bwMode="auto">
          <a:xfrm>
            <a:off x="1219200" y="4773550"/>
            <a:ext cx="9680448" cy="1479755"/>
          </a:xfrm>
          <a:prstGeom prst="rect">
            <a:avLst/>
          </a:prstGeom>
          <a:noFill/>
          <a:ln w="9525">
            <a:noFill/>
            <a:miter lim="800000"/>
            <a:headEnd/>
            <a:tailEnd/>
          </a:ln>
        </p:spPr>
      </p:pic>
      <p:sp>
        <p:nvSpPr>
          <p:cNvPr id="22" name="Text Box 11"/>
          <p:cNvSpPr txBox="1">
            <a:spLocks noChangeArrowheads="1"/>
          </p:cNvSpPr>
          <p:nvPr/>
        </p:nvSpPr>
        <p:spPr bwMode="auto">
          <a:xfrm>
            <a:off x="1304544" y="1807464"/>
            <a:ext cx="1698735" cy="461665"/>
          </a:xfrm>
          <a:prstGeom prst="rect">
            <a:avLst/>
          </a:prstGeom>
          <a:solidFill>
            <a:schemeClr val="folHlink"/>
          </a:solidFill>
          <a:ln w="9525">
            <a:noFill/>
            <a:miter lim="800000"/>
            <a:headEnd/>
            <a:tailEnd/>
          </a:ln>
        </p:spPr>
        <p:txBody>
          <a:bodyPr wrap="none">
            <a:spAutoFit/>
          </a:bodyPr>
          <a:lstStyle/>
          <a:p>
            <a:r>
              <a:rPr lang="en-US" sz="2400">
                <a:solidFill>
                  <a:schemeClr val="bg1"/>
                </a:solidFill>
              </a:rPr>
              <a:t>Example 3.7</a:t>
            </a:r>
            <a:endParaRPr lang="en-US" sz="2000">
              <a:solidFill>
                <a:schemeClr val="bg1"/>
              </a:solidFill>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85216" y="176875"/>
            <a:ext cx="8924544" cy="1450757"/>
          </a:xfrm>
        </p:spPr>
        <p:txBody>
          <a:bodyPr/>
          <a:lstStyle/>
          <a:p>
            <a:r>
              <a:rPr lang="en-US" dirty="0" smtClean="0"/>
              <a:t>Cryptography..</a:t>
            </a:r>
          </a:p>
        </p:txBody>
      </p:sp>
      <p:sp>
        <p:nvSpPr>
          <p:cNvPr id="24579" name="Rectangle 3"/>
          <p:cNvSpPr>
            <a:spLocks noGrp="1" noChangeArrowheads="1"/>
          </p:cNvSpPr>
          <p:nvPr>
            <p:ph type="body" idx="1"/>
          </p:nvPr>
        </p:nvSpPr>
        <p:spPr>
          <a:xfrm>
            <a:off x="609600" y="1600201"/>
            <a:ext cx="9956800" cy="4372895"/>
          </a:xfrm>
        </p:spPr>
        <p:txBody>
          <a:bodyPr/>
          <a:lstStyle/>
          <a:p>
            <a:pPr eaLnBrk="1" hangingPunct="1">
              <a:buFont typeface="Wingdings" pitchFamily="2" charset="2"/>
              <a:buNone/>
            </a:pPr>
            <a:endParaRPr lang="en-US" dirty="0" smtClean="0"/>
          </a:p>
          <a:p>
            <a:pPr>
              <a:buFont typeface="Wingdings" pitchFamily="2" charset="2"/>
              <a:buChar char="Ø"/>
            </a:pPr>
            <a:r>
              <a:rPr lang="en-US" sz="2400" b="1" dirty="0" smtClean="0"/>
              <a:t>Confidentiality</a:t>
            </a:r>
          </a:p>
          <a:p>
            <a:pPr lvl="1">
              <a:buNone/>
            </a:pPr>
            <a:r>
              <a:rPr lang="en-US" sz="2000" dirty="0" smtClean="0"/>
              <a:t>A message sent from Alice to Bob cannot be read by anyone else.</a:t>
            </a:r>
          </a:p>
          <a:p>
            <a:pPr>
              <a:buFont typeface="Wingdings" pitchFamily="2" charset="2"/>
              <a:buChar char="Ø"/>
            </a:pPr>
            <a:r>
              <a:rPr lang="en-US" sz="2400" b="1" dirty="0" smtClean="0"/>
              <a:t>Authenticity</a:t>
            </a:r>
            <a:endParaRPr lang="en-US" b="1" dirty="0" smtClean="0"/>
          </a:p>
          <a:p>
            <a:pPr lvl="1">
              <a:buNone/>
            </a:pPr>
            <a:r>
              <a:rPr lang="en-US" sz="2000" dirty="0" smtClean="0"/>
              <a:t>Bob knows that only Alice could have sent the message he has just received.</a:t>
            </a:r>
          </a:p>
          <a:p>
            <a:pPr>
              <a:buFont typeface="Wingdings" pitchFamily="2" charset="2"/>
              <a:buChar char="Ø"/>
            </a:pPr>
            <a:r>
              <a:rPr lang="en-US" sz="2400" b="1" dirty="0" smtClean="0"/>
              <a:t>Integrity</a:t>
            </a:r>
          </a:p>
          <a:p>
            <a:pPr lvl="1">
              <a:buNone/>
            </a:pPr>
            <a:r>
              <a:rPr lang="en-US" sz="2000" dirty="0" smtClean="0"/>
              <a:t>Bob knows that the message from Alice has not been tampered with in transit.</a:t>
            </a:r>
          </a:p>
          <a:p>
            <a:pPr>
              <a:buFont typeface="Wingdings" pitchFamily="2" charset="2"/>
              <a:buChar char="Ø"/>
            </a:pPr>
            <a:r>
              <a:rPr lang="en-US" sz="2400" b="1" dirty="0" smtClean="0"/>
              <a:t>Non-Repudiation</a:t>
            </a:r>
          </a:p>
          <a:p>
            <a:pPr lvl="1">
              <a:buNone/>
            </a:pPr>
            <a:r>
              <a:rPr lang="en-US" sz="2000" dirty="0" smtClean="0"/>
              <a:t>It is impossible for Alice to turn around later and say she did not send the message.</a:t>
            </a:r>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24580"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E66EC6DA-4C6E-40CE-95C0-520074BF5722}" type="slidenum">
              <a:rPr lang="en-US" smtClean="0"/>
              <a:pPr/>
              <a:t>4</a:t>
            </a:fld>
            <a:endParaRPr lang="en-US" smtClean="0"/>
          </a:p>
        </p:txBody>
      </p:sp>
    </p:spTree>
  </p:cSld>
  <p:clrMapOvr>
    <a:masterClrMapping/>
  </p:clrMapOvr>
  <p:transition>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lumMod val="10000"/>
                  </a:schemeClr>
                </a:solidFill>
                <a:latin typeface="+mn-lt"/>
              </a:rPr>
              <a:t>Multiplicative Ciphers - </a:t>
            </a:r>
            <a:r>
              <a:rPr lang="en-US" sz="4000" b="1" dirty="0" smtClean="0">
                <a:latin typeface="+mn-lt"/>
              </a:rPr>
              <a:t>Continued</a:t>
            </a:r>
            <a:endParaRPr lang="en-US" dirty="0">
              <a:latin typeface="+mn-lt"/>
            </a:endParaRPr>
          </a:p>
        </p:txBody>
      </p:sp>
      <p:sp>
        <p:nvSpPr>
          <p:cNvPr id="4" name="Slide Number Placeholder 3"/>
          <p:cNvSpPr>
            <a:spLocks noGrp="1"/>
          </p:cNvSpPr>
          <p:nvPr>
            <p:ph type="sldNum" sz="quarter" idx="12"/>
          </p:nvPr>
        </p:nvSpPr>
        <p:spPr/>
        <p:txBody>
          <a:bodyPr/>
          <a:lstStyle/>
          <a:p>
            <a:fld id="{DA8ACAA1-99C5-4F50-B487-84519752EF36}" type="slidenum">
              <a:rPr lang="en-US" smtClean="0"/>
              <a:pPr/>
              <a:t>40</a:t>
            </a:fld>
            <a:endParaRPr lang="en-US"/>
          </a:p>
        </p:txBody>
      </p:sp>
      <p:pic>
        <p:nvPicPr>
          <p:cNvPr id="5" name="Content Placeholder 4"/>
          <p:cNvPicPr>
            <a:picLocks noGrp="1"/>
          </p:cNvPicPr>
          <p:nvPr>
            <p:ph idx="1"/>
          </p:nvPr>
        </p:nvPicPr>
        <p:blipFill>
          <a:blip r:embed="rId2"/>
          <a:srcRect/>
          <a:stretch>
            <a:fillRect/>
          </a:stretch>
        </p:blipFill>
        <p:spPr bwMode="auto">
          <a:xfrm>
            <a:off x="1207795" y="2017292"/>
            <a:ext cx="8766048" cy="3244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802320" y="604683"/>
            <a:ext cx="8931615" cy="1067193"/>
          </a:xfrm>
        </p:spPr>
        <p:txBody>
          <a:bodyPr>
            <a:normAutofit/>
          </a:bodyPr>
          <a:lstStyle/>
          <a:p>
            <a:r>
              <a:rPr lang="en-US" altLang="en-US" sz="4000" b="1" dirty="0" smtClean="0">
                <a:latin typeface="+mn-lt"/>
              </a:rPr>
              <a:t>Affine ciphers</a:t>
            </a:r>
          </a:p>
        </p:txBody>
      </p:sp>
      <p:pic>
        <p:nvPicPr>
          <p:cNvPr id="7" name="Picture 4"/>
          <p:cNvPicPr>
            <a:picLocks noGrp="1" noChangeAspect="1" noChangeArrowheads="1"/>
          </p:cNvPicPr>
          <p:nvPr>
            <p:ph idx="1"/>
          </p:nvPr>
        </p:nvPicPr>
        <p:blipFill>
          <a:blip r:embed="rId2"/>
          <a:srcRect/>
          <a:stretch>
            <a:fillRect/>
          </a:stretch>
        </p:blipFill>
        <p:spPr bwMode="auto">
          <a:xfrm>
            <a:off x="1067467" y="1833532"/>
            <a:ext cx="9271153" cy="3133221"/>
          </a:xfrm>
          <a:prstGeom prst="rect">
            <a:avLst/>
          </a:prstGeom>
          <a:noFill/>
          <a:ln w="9525">
            <a:noFill/>
            <a:miter lim="800000"/>
            <a:headEnd/>
            <a:tailEnd/>
          </a:ln>
        </p:spPr>
      </p:pic>
      <p:pic>
        <p:nvPicPr>
          <p:cNvPr id="8" name="Picture 3"/>
          <p:cNvPicPr>
            <a:picLocks noChangeAspect="1" noChangeArrowheads="1"/>
          </p:cNvPicPr>
          <p:nvPr/>
        </p:nvPicPr>
        <p:blipFill>
          <a:blip r:embed="rId3"/>
          <a:srcRect/>
          <a:stretch>
            <a:fillRect/>
          </a:stretch>
        </p:blipFill>
        <p:spPr bwMode="auto">
          <a:xfrm>
            <a:off x="920954" y="5040106"/>
            <a:ext cx="9638889"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551604" y="250615"/>
            <a:ext cx="10058400" cy="1450757"/>
          </a:xfrm>
        </p:spPr>
        <p:txBody>
          <a:bodyPr>
            <a:normAutofit/>
          </a:bodyPr>
          <a:lstStyle/>
          <a:p>
            <a:r>
              <a:rPr lang="en-US" altLang="en-US" sz="4400" b="1" dirty="0" smtClean="0">
                <a:latin typeface="+mn-lt"/>
              </a:rPr>
              <a:t>Affine ciphers</a:t>
            </a:r>
          </a:p>
        </p:txBody>
      </p:sp>
      <p:sp>
        <p:nvSpPr>
          <p:cNvPr id="22532" name="Rectangle 3"/>
          <p:cNvSpPr>
            <a:spLocks noChangeArrowheads="1"/>
          </p:cNvSpPr>
          <p:nvPr/>
        </p:nvSpPr>
        <p:spPr bwMode="auto">
          <a:xfrm>
            <a:off x="569385" y="1867664"/>
            <a:ext cx="10644716" cy="830997"/>
          </a:xfrm>
          <a:prstGeom prst="rect">
            <a:avLst/>
          </a:prstGeom>
          <a:noFill/>
          <a:ln w="9525">
            <a:noFill/>
            <a:miter lim="800000"/>
            <a:headEnd/>
            <a:tailEnd/>
          </a:ln>
        </p:spPr>
        <p:txBody>
          <a:bodyPr anchor="ctr">
            <a:spAutoFit/>
          </a:bodyPr>
          <a:lstStyle/>
          <a:p>
            <a:pPr algn="just" eaLnBrk="1" hangingPunct="1"/>
            <a:r>
              <a:rPr lang="en-US" altLang="en-US" sz="2400" dirty="0">
                <a:latin typeface="Times New Roman" pitchFamily="18" charset="0"/>
              </a:rPr>
              <a:t>The affine cipher uses a pair of keys in which the first key is from Z</a:t>
            </a:r>
            <a:r>
              <a:rPr lang="en-US" altLang="en-US" sz="2400" baseline="-20000" dirty="0">
                <a:latin typeface="Times New Roman" pitchFamily="18" charset="0"/>
              </a:rPr>
              <a:t>26</a:t>
            </a:r>
            <a:r>
              <a:rPr lang="en-US" altLang="en-US" sz="2400" dirty="0">
                <a:latin typeface="Times New Roman" pitchFamily="18" charset="0"/>
              </a:rPr>
              <a:t>* and the second is from Z</a:t>
            </a:r>
            <a:r>
              <a:rPr lang="en-US" altLang="en-US" sz="2400" baseline="-20000" dirty="0">
                <a:latin typeface="Times New Roman" pitchFamily="18" charset="0"/>
              </a:rPr>
              <a:t>26</a:t>
            </a:r>
            <a:r>
              <a:rPr lang="en-US" altLang="en-US" sz="2400" dirty="0">
                <a:latin typeface="Times New Roman" pitchFamily="18" charset="0"/>
              </a:rPr>
              <a:t>. The size of the key domain is 26 × 12 = 312.</a:t>
            </a:r>
          </a:p>
        </p:txBody>
      </p:sp>
      <p:sp>
        <p:nvSpPr>
          <p:cNvPr id="22533" name="Rectangle 4"/>
          <p:cNvSpPr>
            <a:spLocks noChangeArrowheads="1"/>
          </p:cNvSpPr>
          <p:nvPr/>
        </p:nvSpPr>
        <p:spPr bwMode="auto">
          <a:xfrm>
            <a:off x="628651" y="3019425"/>
            <a:ext cx="10424583" cy="461665"/>
          </a:xfrm>
          <a:prstGeom prst="rect">
            <a:avLst/>
          </a:prstGeom>
          <a:noFill/>
          <a:ln w="9525">
            <a:noFill/>
            <a:miter lim="800000"/>
            <a:headEnd/>
            <a:tailEnd/>
          </a:ln>
        </p:spPr>
        <p:txBody>
          <a:bodyPr anchor="ctr">
            <a:spAutoFit/>
          </a:bodyPr>
          <a:lstStyle/>
          <a:p>
            <a:pPr algn="just" eaLnBrk="1" hangingPunct="1"/>
            <a:r>
              <a:rPr lang="en-US" altLang="en-US" sz="2400" dirty="0">
                <a:latin typeface="Times New Roman" pitchFamily="18" charset="0"/>
              </a:rPr>
              <a:t>Use an affine cipher to encrypt the message “hello” with the key pair (7, 2).</a:t>
            </a:r>
          </a:p>
        </p:txBody>
      </p:sp>
      <p:pic>
        <p:nvPicPr>
          <p:cNvPr id="22534" name="Picture 5"/>
          <p:cNvPicPr>
            <a:picLocks noChangeAspect="1" noChangeArrowheads="1"/>
          </p:cNvPicPr>
          <p:nvPr/>
        </p:nvPicPr>
        <p:blipFill>
          <a:blip r:embed="rId2"/>
          <a:srcRect/>
          <a:stretch>
            <a:fillRect/>
          </a:stretch>
        </p:blipFill>
        <p:spPr bwMode="auto">
          <a:xfrm>
            <a:off x="632885" y="4030664"/>
            <a:ext cx="10765367" cy="153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595848" y="221119"/>
            <a:ext cx="9167584" cy="1450757"/>
          </a:xfrm>
        </p:spPr>
        <p:txBody>
          <a:bodyPr>
            <a:normAutofit/>
          </a:bodyPr>
          <a:lstStyle/>
          <a:p>
            <a:r>
              <a:rPr lang="en-US" altLang="en-US" sz="4000" b="1" dirty="0" smtClean="0">
                <a:latin typeface="+mn-lt"/>
              </a:rPr>
              <a:t>Affine ciphers</a:t>
            </a:r>
          </a:p>
        </p:txBody>
      </p:sp>
      <p:sp>
        <p:nvSpPr>
          <p:cNvPr id="23556" name="Rectangle 3"/>
          <p:cNvSpPr>
            <a:spLocks noChangeArrowheads="1"/>
          </p:cNvSpPr>
          <p:nvPr/>
        </p:nvSpPr>
        <p:spPr bwMode="auto">
          <a:xfrm>
            <a:off x="599018" y="1982789"/>
            <a:ext cx="10384367" cy="830997"/>
          </a:xfrm>
          <a:prstGeom prst="rect">
            <a:avLst/>
          </a:prstGeom>
          <a:noFill/>
          <a:ln w="9525">
            <a:noFill/>
            <a:miter lim="800000"/>
            <a:headEnd/>
            <a:tailEnd/>
          </a:ln>
        </p:spPr>
        <p:txBody>
          <a:bodyPr anchor="ctr">
            <a:spAutoFit/>
          </a:bodyPr>
          <a:lstStyle/>
          <a:p>
            <a:pPr algn="just" eaLnBrk="1" hangingPunct="1"/>
            <a:r>
              <a:rPr lang="en-US" altLang="en-US" sz="2400">
                <a:latin typeface="Times New Roman" pitchFamily="18" charset="0"/>
              </a:rPr>
              <a:t>Use the affine cipher to decrypt the message “ZEBBW” with the key pair (7, 2) in modulus 26.</a:t>
            </a:r>
          </a:p>
        </p:txBody>
      </p:sp>
      <p:sp>
        <p:nvSpPr>
          <p:cNvPr id="23557" name="Text Box 4"/>
          <p:cNvSpPr txBox="1">
            <a:spLocks noChangeArrowheads="1"/>
          </p:cNvSpPr>
          <p:nvPr/>
        </p:nvSpPr>
        <p:spPr bwMode="auto">
          <a:xfrm>
            <a:off x="637117" y="2973388"/>
            <a:ext cx="1279517" cy="461665"/>
          </a:xfrm>
          <a:prstGeom prst="rect">
            <a:avLst/>
          </a:prstGeom>
          <a:noFill/>
          <a:ln w="9525">
            <a:noFill/>
            <a:miter lim="800000"/>
            <a:headEnd/>
            <a:tailEnd/>
          </a:ln>
        </p:spPr>
        <p:txBody>
          <a:bodyPr wrap="none">
            <a:spAutoFit/>
          </a:bodyPr>
          <a:lstStyle/>
          <a:p>
            <a:r>
              <a:rPr lang="en-US" altLang="en-US" sz="2400" b="1">
                <a:solidFill>
                  <a:schemeClr val="hlink"/>
                </a:solidFill>
                <a:latin typeface="Times New Roman" pitchFamily="18" charset="0"/>
              </a:rPr>
              <a:t>Solution</a:t>
            </a:r>
            <a:endParaRPr lang="en-US" altLang="en-US" sz="2000" b="1" i="1">
              <a:solidFill>
                <a:schemeClr val="hlink"/>
              </a:solidFill>
              <a:latin typeface="Times New Roman" pitchFamily="18" charset="0"/>
            </a:endParaRPr>
          </a:p>
        </p:txBody>
      </p:sp>
      <p:pic>
        <p:nvPicPr>
          <p:cNvPr id="23558" name="Picture 5"/>
          <p:cNvPicPr>
            <a:picLocks noChangeAspect="1" noChangeArrowheads="1"/>
          </p:cNvPicPr>
          <p:nvPr/>
        </p:nvPicPr>
        <p:blipFill>
          <a:blip r:embed="rId2"/>
          <a:srcRect/>
          <a:stretch>
            <a:fillRect/>
          </a:stretch>
        </p:blipFill>
        <p:spPr bwMode="auto">
          <a:xfrm>
            <a:off x="579968" y="3568700"/>
            <a:ext cx="10555817" cy="153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4"/>
          <p:cNvSpPr>
            <a:spLocks noGrp="1"/>
          </p:cNvSpPr>
          <p:nvPr>
            <p:ph type="sldNum" sz="quarter" idx="12"/>
          </p:nvPr>
        </p:nvSpPr>
        <p:spPr>
          <a:xfrm>
            <a:off x="4775200" y="6400800"/>
            <a:ext cx="3860800" cy="457200"/>
          </a:xfrm>
          <a:noFill/>
        </p:spPr>
        <p:txBody>
          <a:bodyPr/>
          <a:lstStyle/>
          <a:p>
            <a:pPr algn="ctr"/>
            <a:fld id="{1432CED3-8B73-4466-BB2F-3649047A9261}" type="slidenum">
              <a:rPr lang="ru-RU" smtClean="0">
                <a:latin typeface="Times New Roman" pitchFamily="18" charset="0"/>
              </a:rPr>
              <a:pPr algn="ctr"/>
              <a:t>44</a:t>
            </a:fld>
            <a:endParaRPr lang="ru-RU" smtClean="0">
              <a:latin typeface="Times New Roman" pitchFamily="18" charset="0"/>
            </a:endParaRPr>
          </a:p>
        </p:txBody>
      </p:sp>
      <p:sp>
        <p:nvSpPr>
          <p:cNvPr id="3076" name="Rectangle 2"/>
          <p:cNvSpPr>
            <a:spLocks noGrp="1" noChangeArrowheads="1"/>
          </p:cNvSpPr>
          <p:nvPr>
            <p:ph type="title"/>
          </p:nvPr>
        </p:nvSpPr>
        <p:spPr>
          <a:xfrm>
            <a:off x="576837" y="848029"/>
            <a:ext cx="9275086" cy="838200"/>
          </a:xfrm>
        </p:spPr>
        <p:txBody>
          <a:bodyPr>
            <a:normAutofit fontScale="90000"/>
          </a:bodyPr>
          <a:lstStyle/>
          <a:p>
            <a:r>
              <a:rPr lang="en-US" sz="4000" b="1" dirty="0" smtClean="0">
                <a:latin typeface="+mn-lt"/>
              </a:rPr>
              <a:t>The Vigenere Cipher( </a:t>
            </a:r>
            <a:r>
              <a:rPr lang="en-US" sz="4000" b="1" dirty="0" err="1" smtClean="0">
                <a:latin typeface="+mn-lt"/>
              </a:rPr>
              <a:t>Polyalphabetic</a:t>
            </a:r>
            <a:r>
              <a:rPr lang="en-US" sz="4000" b="1" dirty="0" smtClean="0">
                <a:latin typeface="+mn-lt"/>
              </a:rPr>
              <a:t> Cipher )</a:t>
            </a:r>
            <a:endParaRPr lang="ru-RU" sz="4000" b="1" dirty="0" smtClean="0">
              <a:latin typeface="+mn-lt"/>
            </a:endParaRPr>
          </a:p>
        </p:txBody>
      </p:sp>
      <p:sp>
        <p:nvSpPr>
          <p:cNvPr id="3077" name="Rectangle 7"/>
          <p:cNvSpPr>
            <a:spLocks noGrp="1" noChangeArrowheads="1"/>
          </p:cNvSpPr>
          <p:nvPr>
            <p:ph type="body" idx="1"/>
          </p:nvPr>
        </p:nvSpPr>
        <p:spPr>
          <a:xfrm>
            <a:off x="886564" y="4192624"/>
            <a:ext cx="9956800" cy="2045942"/>
          </a:xfrm>
        </p:spPr>
        <p:txBody>
          <a:bodyPr/>
          <a:lstStyle/>
          <a:p>
            <a:r>
              <a:rPr lang="en-US" sz="2000" dirty="0" smtClean="0">
                <a:cs typeface="Arial" charset="0"/>
              </a:rPr>
              <a:t>The </a:t>
            </a:r>
            <a:r>
              <a:rPr lang="en-US" sz="2000" dirty="0" err="1" smtClean="0"/>
              <a:t>Vigen</a:t>
            </a:r>
            <a:r>
              <a:rPr lang="en-US" sz="2000" dirty="0" err="1" smtClean="0">
                <a:cs typeface="Arial" charset="0"/>
              </a:rPr>
              <a:t>è</a:t>
            </a:r>
            <a:r>
              <a:rPr lang="en-US" sz="2000" dirty="0" err="1" smtClean="0"/>
              <a:t>re</a:t>
            </a:r>
            <a:r>
              <a:rPr lang="en-US" sz="2000" dirty="0" smtClean="0"/>
              <a:t> Cipher</a:t>
            </a:r>
            <a:r>
              <a:rPr lang="en-US" sz="2000" dirty="0" smtClean="0">
                <a:cs typeface="Arial" charset="0"/>
              </a:rPr>
              <a:t> is a </a:t>
            </a:r>
            <a:r>
              <a:rPr lang="en-US" sz="2000" dirty="0" err="1" smtClean="0">
                <a:cs typeface="Arial" charset="0"/>
              </a:rPr>
              <a:t>polyalphabetic</a:t>
            </a:r>
            <a:r>
              <a:rPr lang="en-US" sz="2000" dirty="0" smtClean="0">
                <a:cs typeface="Arial" charset="0"/>
              </a:rPr>
              <a:t> cipher. Thus the cipher can map an alphabetic character to several other characters.</a:t>
            </a:r>
            <a:endParaRPr lang="en-US" sz="2000" dirty="0" smtClean="0"/>
          </a:p>
          <a:p>
            <a:r>
              <a:rPr lang="en-US" sz="2000" dirty="0" smtClean="0"/>
              <a:t>This cipher is named after </a:t>
            </a:r>
            <a:r>
              <a:rPr lang="en-US" sz="2000" dirty="0" err="1" smtClean="0"/>
              <a:t>Blaise</a:t>
            </a:r>
            <a:r>
              <a:rPr lang="en-US" sz="2000" dirty="0" smtClean="0"/>
              <a:t> de </a:t>
            </a:r>
            <a:r>
              <a:rPr lang="en-US" sz="2000" dirty="0" err="1" smtClean="0"/>
              <a:t>Vigen</a:t>
            </a:r>
            <a:r>
              <a:rPr lang="en-US" sz="2000" dirty="0" err="1" smtClean="0">
                <a:cs typeface="Arial" charset="0"/>
              </a:rPr>
              <a:t>ère</a:t>
            </a:r>
            <a:r>
              <a:rPr lang="en-US" sz="2000" dirty="0" smtClean="0">
                <a:cs typeface="Arial" charset="0"/>
              </a:rPr>
              <a:t> (16</a:t>
            </a:r>
            <a:r>
              <a:rPr lang="en-US" sz="2000" baseline="30000" dirty="0" smtClean="0">
                <a:cs typeface="Arial" charset="0"/>
              </a:rPr>
              <a:t>th</a:t>
            </a:r>
            <a:r>
              <a:rPr lang="en-US" sz="2000" dirty="0" smtClean="0">
                <a:cs typeface="Arial" charset="0"/>
              </a:rPr>
              <a:t> century). Yet it was first described by </a:t>
            </a:r>
            <a:r>
              <a:rPr lang="ru-RU" sz="2000" dirty="0" smtClean="0"/>
              <a:t>Giovan Batista Belaso </a:t>
            </a:r>
            <a:r>
              <a:rPr lang="en-US" sz="2000" dirty="0" smtClean="0"/>
              <a:t>in 1553.</a:t>
            </a:r>
            <a:endParaRPr lang="en-US" sz="2000" dirty="0" smtClean="0">
              <a:cs typeface="Arial" charset="0"/>
            </a:endParaRPr>
          </a:p>
          <a:p>
            <a:r>
              <a:rPr lang="en-US" sz="2000" dirty="0" smtClean="0">
                <a:cs typeface="Arial" charset="0"/>
              </a:rPr>
              <a:t>The number of possible keywords of length </a:t>
            </a:r>
            <a:r>
              <a:rPr lang="en-US" sz="2000" i="1" dirty="0" smtClean="0">
                <a:cs typeface="Arial" charset="0"/>
              </a:rPr>
              <a:t>m</a:t>
            </a:r>
            <a:r>
              <a:rPr lang="en-US" sz="2000" dirty="0" smtClean="0">
                <a:cs typeface="Arial" charset="0"/>
              </a:rPr>
              <a:t> is 26</a:t>
            </a:r>
            <a:r>
              <a:rPr lang="en-US" sz="2000" baseline="50000" dirty="0" smtClean="0">
                <a:cs typeface="Arial" charset="0"/>
              </a:rPr>
              <a:t>m</a:t>
            </a:r>
            <a:r>
              <a:rPr lang="en-US" sz="2000" dirty="0" smtClean="0">
                <a:cs typeface="Arial" charset="0"/>
              </a:rPr>
              <a:t>.</a:t>
            </a:r>
            <a:endParaRPr lang="en-US" sz="2000" baseline="50000" dirty="0" smtClean="0">
              <a:cs typeface="Arial" charset="0"/>
            </a:endParaRPr>
          </a:p>
        </p:txBody>
      </p:sp>
      <p:pic>
        <p:nvPicPr>
          <p:cNvPr id="8" name="Picture 7" descr="poly.jpg"/>
          <p:cNvPicPr>
            <a:picLocks noChangeAspect="1"/>
          </p:cNvPicPr>
          <p:nvPr/>
        </p:nvPicPr>
        <p:blipFill>
          <a:blip r:embed="rId2"/>
          <a:stretch>
            <a:fillRect/>
          </a:stretch>
        </p:blipFill>
        <p:spPr>
          <a:xfrm>
            <a:off x="1008742" y="1866430"/>
            <a:ext cx="5543550" cy="2181225"/>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2"/>
          </p:nvPr>
        </p:nvSpPr>
        <p:spPr>
          <a:xfrm>
            <a:off x="4775200" y="6400800"/>
            <a:ext cx="3860800" cy="457200"/>
          </a:xfrm>
          <a:noFill/>
        </p:spPr>
        <p:txBody>
          <a:bodyPr/>
          <a:lstStyle/>
          <a:p>
            <a:pPr algn="ctr"/>
            <a:fld id="{1D60D85A-0497-4FD3-859A-B0807E8CFB37}" type="slidenum">
              <a:rPr lang="ru-RU" smtClean="0">
                <a:latin typeface="Times New Roman" pitchFamily="18" charset="0"/>
              </a:rPr>
              <a:pPr algn="ctr"/>
              <a:t>45</a:t>
            </a:fld>
            <a:endParaRPr lang="ru-RU" smtClean="0">
              <a:latin typeface="Times New Roman" pitchFamily="18" charset="0"/>
            </a:endParaRPr>
          </a:p>
        </p:txBody>
      </p:sp>
      <p:sp>
        <p:nvSpPr>
          <p:cNvPr id="27651" name="Rectangle 2"/>
          <p:cNvSpPr>
            <a:spLocks noGrp="1" noChangeArrowheads="1"/>
          </p:cNvSpPr>
          <p:nvPr>
            <p:ph type="title"/>
          </p:nvPr>
        </p:nvSpPr>
        <p:spPr>
          <a:xfrm>
            <a:off x="858684" y="653845"/>
            <a:ext cx="10363200" cy="977900"/>
          </a:xfrm>
        </p:spPr>
        <p:txBody>
          <a:bodyPr>
            <a:normAutofit/>
          </a:bodyPr>
          <a:lstStyle/>
          <a:p>
            <a:r>
              <a:rPr lang="en-US" sz="4000" b="1" dirty="0" smtClean="0">
                <a:latin typeface="+mn-lt"/>
              </a:rPr>
              <a:t>The Vigenere Cipher</a:t>
            </a:r>
            <a:endParaRPr lang="ru-RU" sz="4000" dirty="0" smtClean="0">
              <a:latin typeface="+mn-lt"/>
            </a:endParaRPr>
          </a:p>
        </p:txBody>
      </p:sp>
      <p:sp>
        <p:nvSpPr>
          <p:cNvPr id="27652" name="Rectangle 3"/>
          <p:cNvSpPr>
            <a:spLocks noGrp="1" noChangeArrowheads="1"/>
          </p:cNvSpPr>
          <p:nvPr>
            <p:ph type="body" idx="1"/>
          </p:nvPr>
        </p:nvSpPr>
        <p:spPr>
          <a:xfrm>
            <a:off x="1018073" y="3525414"/>
            <a:ext cx="8750300" cy="2624649"/>
          </a:xfrm>
        </p:spPr>
        <p:txBody>
          <a:bodyPr>
            <a:normAutofit/>
          </a:bodyPr>
          <a:lstStyle/>
          <a:p>
            <a:r>
              <a:rPr lang="en-US" dirty="0" smtClean="0"/>
              <a:t>To encipher a message we again make use of the table</a:t>
            </a:r>
          </a:p>
          <a:p>
            <a:pPr lvl="1"/>
            <a:r>
              <a:rPr lang="en-US" dirty="0" smtClean="0"/>
              <a:t>Both the key and the original plaintext have to be written as sequence of integers.</a:t>
            </a:r>
          </a:p>
          <a:p>
            <a:pPr lvl="1"/>
            <a:r>
              <a:rPr lang="en-US" dirty="0" smtClean="0"/>
              <a:t>An integer string corresponding to the message is split on </a:t>
            </a:r>
            <a:r>
              <a:rPr lang="en-US" i="1" dirty="0" smtClean="0"/>
              <a:t>n</a:t>
            </a:r>
            <a:r>
              <a:rPr lang="en-US" dirty="0" smtClean="0"/>
              <a:t> blocks of size </a:t>
            </a:r>
            <a:r>
              <a:rPr lang="en-US" i="1" dirty="0" smtClean="0"/>
              <a:t>m</a:t>
            </a:r>
            <a:r>
              <a:rPr lang="en-US" dirty="0" smtClean="0"/>
              <a:t>, where </a:t>
            </a:r>
            <a:r>
              <a:rPr lang="en-US" i="1" dirty="0" smtClean="0"/>
              <a:t>m</a:t>
            </a:r>
            <a:r>
              <a:rPr lang="en-US" dirty="0" smtClean="0"/>
              <a:t> is length of the key.</a:t>
            </a:r>
          </a:p>
          <a:p>
            <a:pPr lvl="1"/>
            <a:r>
              <a:rPr lang="en-US" dirty="0" smtClean="0"/>
              <a:t>The keyword is added (modulo 26) to each block.</a:t>
            </a:r>
          </a:p>
          <a:p>
            <a:r>
              <a:rPr lang="en-US" dirty="0" smtClean="0"/>
              <a:t>Decryption is similar, except that the keyword is subtracted (modulo 26) from each ciphertext block.</a:t>
            </a:r>
            <a:endParaRPr lang="ru-RU" dirty="0" smtClean="0"/>
          </a:p>
        </p:txBody>
      </p:sp>
      <p:graphicFrame>
        <p:nvGraphicFramePr>
          <p:cNvPr id="78852" name="Group 4"/>
          <p:cNvGraphicFramePr>
            <a:graphicFrameLocks noGrp="1"/>
          </p:cNvGraphicFramePr>
          <p:nvPr/>
        </p:nvGraphicFramePr>
        <p:xfrm>
          <a:off x="1214626" y="1792900"/>
          <a:ext cx="7393515" cy="762000"/>
        </p:xfrm>
        <a:graphic>
          <a:graphicData uri="http://schemas.openxmlformats.org/drawingml/2006/table">
            <a:tbl>
              <a:tblPr/>
              <a:tblGrid>
                <a:gridCol w="569383"/>
                <a:gridCol w="569384"/>
                <a:gridCol w="565149"/>
                <a:gridCol w="573617"/>
                <a:gridCol w="565149"/>
                <a:gridCol w="569384"/>
                <a:gridCol w="569383"/>
                <a:gridCol w="569384"/>
                <a:gridCol w="565149"/>
                <a:gridCol w="573617"/>
                <a:gridCol w="565149"/>
                <a:gridCol w="569384"/>
                <a:gridCol w="569383"/>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a:t>
                      </a:r>
                      <a:endParaRPr kumimoji="0" lang="ru-RU" sz="1400" b="0" i="0" u="none" strike="noStrike" cap="none" normalizeH="0" baseline="0" dirty="0" smtClean="0">
                        <a:ln>
                          <a:noFill/>
                        </a:ln>
                        <a:solidFill>
                          <a:schemeClr val="tx1"/>
                        </a:solidFill>
                        <a:effectLst/>
                        <a:latin typeface="Arial" charset="0"/>
                      </a:endParaRPr>
                    </a:p>
                  </a:txBody>
                  <a:tcPr marL="121920" marR="12192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B</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C</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D</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E</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F</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G</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H</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I</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J</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K</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L</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M</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0</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a:t>
                      </a:r>
                      <a:endParaRPr kumimoji="0" lang="ru-RU" sz="1400" b="0" i="0" u="none" strike="noStrike" cap="none" normalizeH="0" baseline="0" dirty="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4</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a:t>
                      </a:r>
                      <a:endParaRPr kumimoji="0" lang="ru-RU" sz="1400" b="0" i="0" u="none" strike="noStrike" cap="none" normalizeH="0" baseline="0" dirty="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6</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7</a:t>
                      </a:r>
                      <a:endParaRPr kumimoji="0" lang="ru-RU" sz="1400" b="0" i="0" u="none" strike="noStrike" cap="none" normalizeH="0" baseline="0" dirty="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8</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9</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10</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11</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12</a:t>
                      </a:r>
                      <a:endParaRPr kumimoji="0" lang="ru-RU" sz="1400" b="0" i="0" u="none" strike="noStrike" cap="none" normalizeH="0" baseline="0" dirty="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78922" name="Group 74"/>
          <p:cNvGraphicFramePr>
            <a:graphicFrameLocks noGrp="1"/>
          </p:cNvGraphicFramePr>
          <p:nvPr/>
        </p:nvGraphicFramePr>
        <p:xfrm>
          <a:off x="1198240" y="2624700"/>
          <a:ext cx="7393515" cy="762000"/>
        </p:xfrm>
        <a:graphic>
          <a:graphicData uri="http://schemas.openxmlformats.org/drawingml/2006/table">
            <a:tbl>
              <a:tblPr/>
              <a:tblGrid>
                <a:gridCol w="569383"/>
                <a:gridCol w="569384"/>
                <a:gridCol w="565149"/>
                <a:gridCol w="573617"/>
                <a:gridCol w="565149"/>
                <a:gridCol w="569384"/>
                <a:gridCol w="569383"/>
                <a:gridCol w="569384"/>
                <a:gridCol w="565149"/>
                <a:gridCol w="573617"/>
                <a:gridCol w="565149"/>
                <a:gridCol w="569384"/>
                <a:gridCol w="569383"/>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N</a:t>
                      </a:r>
                      <a:endParaRPr kumimoji="0" lang="ru-RU" sz="1400" b="0" i="0" u="none" strike="noStrike" cap="none" normalizeH="0" baseline="0" dirty="0" smtClean="0">
                        <a:ln>
                          <a:noFill/>
                        </a:ln>
                        <a:solidFill>
                          <a:schemeClr val="tx1"/>
                        </a:solidFill>
                        <a:effectLst/>
                        <a:latin typeface="Arial" charset="0"/>
                      </a:endParaRPr>
                    </a:p>
                  </a:txBody>
                  <a:tcPr marL="121920" marR="12192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O</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Q</a:t>
                      </a:r>
                      <a:endParaRPr kumimoji="0" lang="ru-RU" sz="1400" b="0" i="0" u="none" strike="noStrike" cap="none" normalizeH="0" baseline="0" dirty="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R</a:t>
                      </a:r>
                      <a:endParaRPr kumimoji="0" lang="ru-RU" sz="1400" b="0" i="0" u="none" strike="noStrike" cap="none" normalizeH="0" baseline="0" dirty="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S</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T</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U</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V</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W</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X</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Y</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Z</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13</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14</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15</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16</a:t>
                      </a:r>
                      <a:endParaRPr kumimoji="0" lang="ru-RU" sz="1400" b="0" i="0" u="none" strike="noStrike" cap="none" normalizeH="0" baseline="0" dirty="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17</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18</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19</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20</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21</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22</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23</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24</a:t>
                      </a:r>
                      <a:endParaRPr kumimoji="0" lang="ru-RU" sz="1400" b="0" i="0" u="none" strike="noStrike" cap="none" normalizeH="0" baseline="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25</a:t>
                      </a:r>
                      <a:endParaRPr kumimoji="0" lang="ru-RU" sz="1400" b="0" i="0" u="none" strike="noStrike" cap="none" normalizeH="0" baseline="0" dirty="0" smtClean="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2"/>
          </p:nvPr>
        </p:nvSpPr>
        <p:spPr>
          <a:xfrm>
            <a:off x="11074400" y="6248400"/>
            <a:ext cx="914400" cy="457200"/>
          </a:xfrm>
          <a:noFill/>
        </p:spPr>
        <p:txBody>
          <a:bodyPr/>
          <a:lstStyle/>
          <a:p>
            <a:pPr algn="ctr"/>
            <a:fld id="{ADC7528B-1226-4063-A341-9AE9E5303B1E}" type="slidenum">
              <a:rPr lang="ru-RU" smtClean="0">
                <a:latin typeface="Times New Roman" pitchFamily="18" charset="0"/>
              </a:rPr>
              <a:pPr algn="ctr"/>
              <a:t>46</a:t>
            </a:fld>
            <a:endParaRPr lang="ru-RU" smtClean="0">
              <a:latin typeface="Times New Roman" pitchFamily="18" charset="0"/>
            </a:endParaRPr>
          </a:p>
        </p:txBody>
      </p:sp>
      <p:sp>
        <p:nvSpPr>
          <p:cNvPr id="28675" name="Rectangle 2"/>
          <p:cNvSpPr>
            <a:spLocks noGrp="1" noChangeArrowheads="1"/>
          </p:cNvSpPr>
          <p:nvPr>
            <p:ph type="title"/>
          </p:nvPr>
        </p:nvSpPr>
        <p:spPr>
          <a:xfrm>
            <a:off x="1006168" y="629264"/>
            <a:ext cx="10363200" cy="977900"/>
          </a:xfrm>
        </p:spPr>
        <p:txBody>
          <a:bodyPr>
            <a:normAutofit/>
          </a:bodyPr>
          <a:lstStyle/>
          <a:p>
            <a:r>
              <a:rPr lang="en-US" sz="4000" b="1" dirty="0" smtClean="0">
                <a:latin typeface="+mn-lt"/>
              </a:rPr>
              <a:t>The Vigenere Cipher</a:t>
            </a:r>
            <a:endParaRPr lang="ru-RU" sz="4000" dirty="0" smtClean="0">
              <a:latin typeface="+mn-lt"/>
            </a:endParaRPr>
          </a:p>
        </p:txBody>
      </p:sp>
      <p:sp>
        <p:nvSpPr>
          <p:cNvPr id="28676" name="Rectangle 3"/>
          <p:cNvSpPr>
            <a:spLocks noGrp="1" noChangeArrowheads="1"/>
          </p:cNvSpPr>
          <p:nvPr>
            <p:ph type="body" idx="1"/>
          </p:nvPr>
        </p:nvSpPr>
        <p:spPr>
          <a:xfrm>
            <a:off x="1006184" y="1799292"/>
            <a:ext cx="10363200" cy="4495800"/>
          </a:xfrm>
        </p:spPr>
        <p:txBody>
          <a:bodyPr>
            <a:normAutofit/>
          </a:bodyPr>
          <a:lstStyle/>
          <a:p>
            <a:pPr>
              <a:buFontTx/>
              <a:buNone/>
            </a:pPr>
            <a:r>
              <a:rPr lang="en-US" sz="1800" b="1" dirty="0" smtClean="0"/>
              <a:t>	A simple example:</a:t>
            </a:r>
          </a:p>
          <a:p>
            <a:r>
              <a:rPr lang="en-US" sz="1800" dirty="0" smtClean="0"/>
              <a:t>The plaintext is </a:t>
            </a:r>
            <a:r>
              <a:rPr lang="en-US" sz="1800" b="1" dirty="0" smtClean="0"/>
              <a:t>“</a:t>
            </a:r>
            <a:r>
              <a:rPr lang="en-US" sz="1800" b="1" dirty="0" err="1" smtClean="0"/>
              <a:t>attackatdawn</a:t>
            </a:r>
            <a:r>
              <a:rPr lang="en-US" sz="1800" b="1" dirty="0" smtClean="0"/>
              <a:t>”</a:t>
            </a:r>
            <a:r>
              <a:rPr lang="en-US" sz="1800" dirty="0" smtClean="0"/>
              <a:t> and the keyword is </a:t>
            </a:r>
            <a:r>
              <a:rPr lang="en-US" sz="1800" b="1" dirty="0" smtClean="0"/>
              <a:t>“cipher”</a:t>
            </a:r>
            <a:r>
              <a:rPr lang="en-US" sz="1800" dirty="0" smtClean="0"/>
              <a:t>, thus </a:t>
            </a:r>
            <a:r>
              <a:rPr lang="en-US" sz="1800" b="1" i="1" dirty="0" smtClean="0"/>
              <a:t>m</a:t>
            </a:r>
            <a:r>
              <a:rPr lang="en-US" sz="1800" b="1" dirty="0" smtClean="0"/>
              <a:t> = 6.</a:t>
            </a:r>
          </a:p>
          <a:p>
            <a:r>
              <a:rPr lang="en-US" sz="1800" dirty="0" smtClean="0"/>
              <a:t>The numerical equivalent of </a:t>
            </a:r>
            <a:r>
              <a:rPr lang="en-US" sz="1800" i="1" dirty="0" smtClean="0"/>
              <a:t>k</a:t>
            </a:r>
            <a:r>
              <a:rPr lang="en-US" sz="1800" dirty="0" smtClean="0"/>
              <a:t> is (2 8 15 7 4 17).</a:t>
            </a:r>
          </a:p>
          <a:p>
            <a:pPr>
              <a:buFontTx/>
              <a:buNone/>
            </a:pPr>
            <a:r>
              <a:rPr lang="en-US" sz="1800" dirty="0" smtClean="0"/>
              <a:t>	The plaintext can be written using integers as</a:t>
            </a:r>
          </a:p>
          <a:p>
            <a:pPr>
              <a:buFontTx/>
              <a:buNone/>
            </a:pPr>
            <a:r>
              <a:rPr lang="en-US" sz="1800" dirty="0" smtClean="0"/>
              <a:t>	(0 19 19 0 2 10 0 19 3 14 22 13).</a:t>
            </a:r>
          </a:p>
          <a:p>
            <a:r>
              <a:rPr lang="en-US" sz="1800" dirty="0" smtClean="0"/>
              <a:t>Now we split the plaintext message in two blocks of six, and add the keyword modulo 26 to each of them</a:t>
            </a:r>
          </a:p>
          <a:p>
            <a:pPr>
              <a:buFontTx/>
              <a:buNone/>
            </a:pPr>
            <a:r>
              <a:rPr lang="en-US" sz="1800" dirty="0" smtClean="0"/>
              <a:t>		0  19  19  0  2  10  0  19    3  14  22  13</a:t>
            </a:r>
          </a:p>
          <a:p>
            <a:pPr>
              <a:buFontTx/>
              <a:buNone/>
            </a:pPr>
            <a:r>
              <a:rPr lang="en-US" sz="1800" dirty="0" smtClean="0"/>
              <a:t>		2    8  15  7  4  17  2    8  15    7    4  17</a:t>
            </a:r>
          </a:p>
          <a:p>
            <a:pPr>
              <a:buFontTx/>
              <a:buNone/>
            </a:pPr>
            <a:r>
              <a:rPr lang="en-US" sz="1800" dirty="0" smtClean="0"/>
              <a:t>		2    1    8  7  6    1  2    1  18  21    0    4</a:t>
            </a:r>
          </a:p>
          <a:p>
            <a:r>
              <a:rPr lang="en-US" sz="1800" dirty="0" smtClean="0"/>
              <a:t>Thus the ciphertext is “CBIHGBCBSVAE”.</a:t>
            </a:r>
            <a:endParaRPr lang="ru-RU" sz="1800" dirty="0" smtClean="0"/>
          </a:p>
        </p:txBody>
      </p:sp>
      <p:sp>
        <p:nvSpPr>
          <p:cNvPr id="28677" name="Line 4"/>
          <p:cNvSpPr>
            <a:spLocks noChangeShapeType="1"/>
          </p:cNvSpPr>
          <p:nvPr/>
        </p:nvSpPr>
        <p:spPr bwMode="auto">
          <a:xfrm>
            <a:off x="1295961" y="5132436"/>
            <a:ext cx="5952067" cy="0"/>
          </a:xfrm>
          <a:prstGeom prst="line">
            <a:avLst/>
          </a:prstGeom>
          <a:noFill/>
          <a:ln w="1905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2"/>
          </p:nvPr>
        </p:nvSpPr>
        <p:spPr>
          <a:xfrm>
            <a:off x="11074400" y="6248400"/>
            <a:ext cx="914400" cy="457200"/>
          </a:xfrm>
          <a:noFill/>
        </p:spPr>
        <p:txBody>
          <a:bodyPr/>
          <a:lstStyle/>
          <a:p>
            <a:pPr algn="ctr"/>
            <a:fld id="{02843907-361B-4D8F-95DA-C3870EAEBB0B}" type="slidenum">
              <a:rPr lang="ru-RU" smtClean="0">
                <a:latin typeface="Times New Roman" pitchFamily="18" charset="0"/>
              </a:rPr>
              <a:pPr algn="ctr"/>
              <a:t>47</a:t>
            </a:fld>
            <a:endParaRPr lang="ru-RU" smtClean="0">
              <a:latin typeface="Times New Roman" pitchFamily="18" charset="0"/>
            </a:endParaRPr>
          </a:p>
        </p:txBody>
      </p:sp>
      <p:sp>
        <p:nvSpPr>
          <p:cNvPr id="29699" name="Rectangle 2"/>
          <p:cNvSpPr>
            <a:spLocks noGrp="1" noChangeArrowheads="1"/>
          </p:cNvSpPr>
          <p:nvPr>
            <p:ph type="title"/>
          </p:nvPr>
        </p:nvSpPr>
        <p:spPr>
          <a:xfrm>
            <a:off x="1020932" y="607140"/>
            <a:ext cx="10363200" cy="977900"/>
          </a:xfrm>
        </p:spPr>
        <p:txBody>
          <a:bodyPr>
            <a:normAutofit/>
          </a:bodyPr>
          <a:lstStyle/>
          <a:p>
            <a:r>
              <a:rPr lang="en-US" sz="4000" b="1" dirty="0" smtClean="0">
                <a:latin typeface="+mn-lt"/>
              </a:rPr>
              <a:t>The Vigenere Cipher</a:t>
            </a:r>
            <a:endParaRPr lang="ru-RU" sz="4000" b="1" dirty="0" smtClean="0">
              <a:latin typeface="+mn-lt"/>
            </a:endParaRPr>
          </a:p>
        </p:txBody>
      </p:sp>
      <p:sp>
        <p:nvSpPr>
          <p:cNvPr id="29700" name="Rectangle 3"/>
          <p:cNvSpPr>
            <a:spLocks noGrp="1" noChangeArrowheads="1"/>
          </p:cNvSpPr>
          <p:nvPr>
            <p:ph type="body" idx="1"/>
          </p:nvPr>
        </p:nvSpPr>
        <p:spPr>
          <a:xfrm>
            <a:off x="1097280" y="1845734"/>
            <a:ext cx="10058400" cy="4333840"/>
          </a:xfrm>
        </p:spPr>
        <p:txBody>
          <a:bodyPr>
            <a:noAutofit/>
          </a:bodyPr>
          <a:lstStyle/>
          <a:p>
            <a:pPr>
              <a:lnSpc>
                <a:spcPct val="90000"/>
              </a:lnSpc>
              <a:buFontTx/>
              <a:buNone/>
            </a:pPr>
            <a:r>
              <a:rPr lang="en-US" sz="1800" b="1" dirty="0" smtClean="0"/>
              <a:t>	A simple example (cont.):</a:t>
            </a:r>
          </a:p>
          <a:p>
            <a:pPr>
              <a:lnSpc>
                <a:spcPct val="90000"/>
              </a:lnSpc>
            </a:pPr>
            <a:r>
              <a:rPr lang="en-US" sz="1800" dirty="0" smtClean="0"/>
              <a:t>To decrypt the ciphertext “</a:t>
            </a:r>
            <a:r>
              <a:rPr lang="en-US" sz="1800" b="1" dirty="0" smtClean="0"/>
              <a:t>CBIHGBCBSVAE</a:t>
            </a:r>
            <a:r>
              <a:rPr lang="en-US" sz="1800" dirty="0" smtClean="0"/>
              <a:t>”, we follow the same sequence of steps.</a:t>
            </a:r>
          </a:p>
          <a:p>
            <a:pPr>
              <a:lnSpc>
                <a:spcPct val="90000"/>
              </a:lnSpc>
            </a:pPr>
            <a:r>
              <a:rPr lang="en-US" sz="1800" dirty="0" smtClean="0"/>
              <a:t>The numerical equivalent of </a:t>
            </a:r>
            <a:r>
              <a:rPr lang="en-US" sz="1800" i="1" dirty="0" smtClean="0"/>
              <a:t>k</a:t>
            </a:r>
            <a:r>
              <a:rPr lang="en-US" sz="1800" dirty="0" smtClean="0"/>
              <a:t> is (2 8 15 7 4 17).</a:t>
            </a:r>
          </a:p>
          <a:p>
            <a:pPr>
              <a:lnSpc>
                <a:spcPct val="90000"/>
              </a:lnSpc>
              <a:buFontTx/>
              <a:buNone/>
            </a:pPr>
            <a:r>
              <a:rPr lang="en-US" sz="1800" dirty="0" smtClean="0"/>
              <a:t>	The ciphertext can be written using integers as</a:t>
            </a:r>
          </a:p>
          <a:p>
            <a:pPr>
              <a:lnSpc>
                <a:spcPct val="90000"/>
              </a:lnSpc>
              <a:buFontTx/>
              <a:buNone/>
            </a:pPr>
            <a:r>
              <a:rPr lang="en-US" sz="1800" dirty="0" smtClean="0"/>
              <a:t>	(2 1 8 7 6 1 2 1 18 21 0 4).</a:t>
            </a:r>
          </a:p>
          <a:p>
            <a:pPr>
              <a:lnSpc>
                <a:spcPct val="90000"/>
              </a:lnSpc>
            </a:pPr>
            <a:r>
              <a:rPr lang="en-US" sz="1800" dirty="0" smtClean="0"/>
              <a:t>Now subtract the keyword modulo 26 from the ciphertext</a:t>
            </a:r>
          </a:p>
          <a:p>
            <a:pPr>
              <a:lnSpc>
                <a:spcPct val="90000"/>
              </a:lnSpc>
              <a:buFontTx/>
              <a:buNone/>
            </a:pPr>
            <a:r>
              <a:rPr lang="en-US" sz="1800" dirty="0" smtClean="0"/>
              <a:t>		2    1    8  7  6    1  2    1  18  21    0    4</a:t>
            </a:r>
          </a:p>
          <a:p>
            <a:pPr>
              <a:lnSpc>
                <a:spcPct val="90000"/>
              </a:lnSpc>
              <a:buFontTx/>
              <a:buNone/>
            </a:pPr>
            <a:r>
              <a:rPr lang="en-US" sz="1800" dirty="0" smtClean="0"/>
              <a:t>		2    8  15  7  4  17  2    8  15    7    4  17</a:t>
            </a:r>
          </a:p>
          <a:p>
            <a:pPr>
              <a:lnSpc>
                <a:spcPct val="90000"/>
              </a:lnSpc>
              <a:buFontTx/>
              <a:buNone/>
            </a:pPr>
            <a:r>
              <a:rPr lang="en-US" sz="1800" dirty="0" smtClean="0"/>
              <a:t>		0  19  19  0  2  10  0  19    3  14  22  13</a:t>
            </a:r>
          </a:p>
          <a:p>
            <a:pPr>
              <a:lnSpc>
                <a:spcPct val="90000"/>
              </a:lnSpc>
            </a:pPr>
            <a:r>
              <a:rPr lang="en-US" sz="1800" dirty="0" smtClean="0"/>
              <a:t>We were able to recover the original plaintext, which is “</a:t>
            </a:r>
            <a:r>
              <a:rPr lang="en-US" sz="1800" b="1" dirty="0" err="1" smtClean="0"/>
              <a:t>attackatdawn</a:t>
            </a:r>
            <a:r>
              <a:rPr lang="en-US" sz="1800" dirty="0" smtClean="0"/>
              <a:t>”.</a:t>
            </a:r>
            <a:endParaRPr lang="ru-RU" sz="1800" dirty="0" smtClean="0"/>
          </a:p>
        </p:txBody>
      </p:sp>
      <p:sp>
        <p:nvSpPr>
          <p:cNvPr id="29701" name="Line 4"/>
          <p:cNvSpPr>
            <a:spLocks noChangeShapeType="1"/>
          </p:cNvSpPr>
          <p:nvPr/>
        </p:nvSpPr>
        <p:spPr bwMode="auto">
          <a:xfrm>
            <a:off x="938737" y="5166840"/>
            <a:ext cx="5952067" cy="0"/>
          </a:xfrm>
          <a:prstGeom prst="line">
            <a:avLst/>
          </a:prstGeom>
          <a:noFill/>
          <a:ln w="1905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566352" y="176875"/>
            <a:ext cx="9093842" cy="1450757"/>
          </a:xfrm>
        </p:spPr>
        <p:txBody>
          <a:bodyPr/>
          <a:lstStyle/>
          <a:p>
            <a:pPr eaLnBrk="1" hangingPunct="1"/>
            <a:r>
              <a:rPr lang="en-US" b="1" dirty="0" smtClean="0">
                <a:solidFill>
                  <a:schemeClr val="tx1"/>
                </a:solidFill>
              </a:rPr>
              <a:t>Model of Cryptography</a:t>
            </a:r>
          </a:p>
        </p:txBody>
      </p:sp>
      <p:sp>
        <p:nvSpPr>
          <p:cNvPr id="88067" name="Rectangle 3"/>
          <p:cNvSpPr>
            <a:spLocks noGrp="1" noChangeArrowheads="1"/>
          </p:cNvSpPr>
          <p:nvPr>
            <p:ph sz="quarter" idx="1"/>
          </p:nvPr>
        </p:nvSpPr>
        <p:spPr>
          <a:xfrm>
            <a:off x="609600" y="1764877"/>
            <a:ext cx="10972800" cy="4724415"/>
          </a:xfrm>
        </p:spPr>
        <p:txBody>
          <a:bodyPr>
            <a:noAutofit/>
          </a:bodyPr>
          <a:lstStyle/>
          <a:p>
            <a:pPr eaLnBrk="1" hangingPunct="1">
              <a:lnSpc>
                <a:spcPct val="100000"/>
              </a:lnSpc>
              <a:spcBef>
                <a:spcPts val="600"/>
              </a:spcBef>
            </a:pPr>
            <a:r>
              <a:rPr lang="en-US" sz="2400" dirty="0" smtClean="0"/>
              <a:t>Plaintext  : Cleartext or original message</a:t>
            </a:r>
          </a:p>
          <a:p>
            <a:pPr eaLnBrk="1" hangingPunct="1">
              <a:lnSpc>
                <a:spcPct val="100000"/>
              </a:lnSpc>
              <a:spcBef>
                <a:spcPts val="600"/>
              </a:spcBef>
            </a:pPr>
            <a:r>
              <a:rPr lang="en-US" sz="2400" dirty="0" smtClean="0"/>
              <a:t>Ciphertext : Message  in encrypted form</a:t>
            </a:r>
          </a:p>
          <a:p>
            <a:pPr eaLnBrk="1" hangingPunct="1">
              <a:lnSpc>
                <a:spcPct val="100000"/>
              </a:lnSpc>
              <a:spcBef>
                <a:spcPts val="600"/>
              </a:spcBef>
            </a:pPr>
            <a:r>
              <a:rPr lang="en-AU" sz="2400" dirty="0" smtClean="0">
                <a:ea typeface="ＭＳ Ｐゴシック" pitchFamily="34" charset="-128"/>
              </a:rPr>
              <a:t>Cipher - Algorithm for transforming plaintext to ciphertext </a:t>
            </a:r>
          </a:p>
          <a:p>
            <a:pPr eaLnBrk="1" hangingPunct="1">
              <a:lnSpc>
                <a:spcPct val="100000"/>
              </a:lnSpc>
              <a:spcBef>
                <a:spcPts val="600"/>
              </a:spcBef>
            </a:pPr>
            <a:r>
              <a:rPr lang="en-AU" sz="2400" dirty="0" smtClean="0">
                <a:ea typeface="ＭＳ Ｐゴシック" pitchFamily="34" charset="-128"/>
              </a:rPr>
              <a:t>Key - Info used in cipher known only to sender/receiver </a:t>
            </a:r>
          </a:p>
          <a:p>
            <a:pPr eaLnBrk="1" hangingPunct="1">
              <a:lnSpc>
                <a:spcPct val="100000"/>
              </a:lnSpc>
              <a:spcBef>
                <a:spcPts val="600"/>
              </a:spcBef>
            </a:pPr>
            <a:r>
              <a:rPr lang="en-US" sz="2400" dirty="0" smtClean="0"/>
              <a:t>Encryption :  Process of converting Plaintext to ciphered text</a:t>
            </a:r>
          </a:p>
          <a:p>
            <a:pPr eaLnBrk="1" hangingPunct="1">
              <a:lnSpc>
                <a:spcPct val="100000"/>
              </a:lnSpc>
              <a:spcBef>
                <a:spcPts val="600"/>
              </a:spcBef>
            </a:pPr>
            <a:r>
              <a:rPr lang="en-US" sz="2400" dirty="0" smtClean="0"/>
              <a:t>Decryption : Process of converting ciphered to Plaintext text</a:t>
            </a:r>
          </a:p>
          <a:p>
            <a:pPr eaLnBrk="1" hangingPunct="1">
              <a:lnSpc>
                <a:spcPct val="100000"/>
              </a:lnSpc>
              <a:spcBef>
                <a:spcPts val="600"/>
              </a:spcBef>
            </a:pPr>
            <a:r>
              <a:rPr lang="en-US" sz="2400" dirty="0" smtClean="0"/>
              <a:t>Cryptosystem  : System for encryption and decryption of information</a:t>
            </a:r>
          </a:p>
          <a:p>
            <a:pPr eaLnBrk="1" hangingPunct="1">
              <a:lnSpc>
                <a:spcPct val="100000"/>
              </a:lnSpc>
              <a:spcBef>
                <a:spcPts val="600"/>
              </a:spcBef>
            </a:pPr>
            <a:r>
              <a:rPr lang="en-US" sz="2400" dirty="0" smtClean="0"/>
              <a:t>Symmetric Cryptography : If the key is same for both encryption and decryption</a:t>
            </a:r>
          </a:p>
          <a:p>
            <a:pPr eaLnBrk="1" hangingPunct="1">
              <a:lnSpc>
                <a:spcPct val="100000"/>
              </a:lnSpc>
              <a:spcBef>
                <a:spcPts val="600"/>
              </a:spcBef>
            </a:pPr>
            <a:r>
              <a:rPr lang="en-US" sz="2400" dirty="0" smtClean="0"/>
              <a:t>Asymmetric Cryptography : If the key is not same for both encryption and decryption</a:t>
            </a:r>
          </a:p>
          <a:p>
            <a:pPr eaLnBrk="1" hangingPunct="1">
              <a:lnSpc>
                <a:spcPct val="100000"/>
              </a:lnSpc>
              <a:spcBef>
                <a:spcPts val="600"/>
              </a:spcBef>
            </a:pPr>
            <a:endParaRPr lang="en-US" sz="2400" dirty="0" smtClean="0"/>
          </a:p>
          <a:p>
            <a:pPr eaLnBrk="1" hangingPunct="1">
              <a:lnSpc>
                <a:spcPct val="100000"/>
              </a:lnSpc>
              <a:spcBef>
                <a:spcPts val="600"/>
              </a:spcBef>
            </a:pPr>
            <a:endParaRPr lang="en-US" sz="2400" dirty="0" smtClean="0"/>
          </a:p>
        </p:txBody>
      </p:sp>
      <p:sp>
        <p:nvSpPr>
          <p:cNvPr id="88068"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367DD90-36C1-46FB-89AB-E711A73A8F46}" type="slidenum">
              <a:rPr lang="en-US" smtClean="0"/>
              <a:pPr/>
              <a:t>5</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dirty="0" smtClean="0">
                <a:ea typeface="ＭＳ Ｐゴシック" pitchFamily="34" charset="-128"/>
              </a:rPr>
              <a:t>Requirements</a:t>
            </a:r>
            <a:endParaRPr lang="en-AU" b="1" dirty="0" smtClean="0">
              <a:ea typeface="ＭＳ Ｐゴシック" pitchFamily="34" charset="-128"/>
            </a:endParaRPr>
          </a:p>
        </p:txBody>
      </p:sp>
      <p:sp>
        <p:nvSpPr>
          <p:cNvPr id="7171" name="Rectangle 3"/>
          <p:cNvSpPr>
            <a:spLocks noGrp="1" noChangeArrowheads="1"/>
          </p:cNvSpPr>
          <p:nvPr>
            <p:ph idx="1"/>
          </p:nvPr>
        </p:nvSpPr>
        <p:spPr/>
        <p:txBody>
          <a:bodyPr>
            <a:normAutofit/>
          </a:bodyPr>
          <a:lstStyle/>
          <a:p>
            <a:pPr eaLnBrk="1" hangingPunct="1">
              <a:lnSpc>
                <a:spcPct val="90000"/>
              </a:lnSpc>
            </a:pPr>
            <a:r>
              <a:rPr lang="en-US" sz="2400" dirty="0" smtClean="0">
                <a:ea typeface="ＭＳ Ｐゴシック" pitchFamily="34" charset="-128"/>
              </a:rPr>
              <a:t>Two requirements for secure use of symmetric encryption:</a:t>
            </a:r>
          </a:p>
          <a:p>
            <a:pPr lvl="1" eaLnBrk="1" hangingPunct="1">
              <a:lnSpc>
                <a:spcPct val="90000"/>
              </a:lnSpc>
            </a:pPr>
            <a:r>
              <a:rPr lang="en-US" sz="2000" dirty="0" smtClean="0">
                <a:ea typeface="ＭＳ Ｐゴシック" pitchFamily="34" charset="-128"/>
              </a:rPr>
              <a:t>a strong encryption algorithm</a:t>
            </a:r>
          </a:p>
          <a:p>
            <a:pPr lvl="1" eaLnBrk="1" hangingPunct="1">
              <a:lnSpc>
                <a:spcPct val="90000"/>
              </a:lnSpc>
            </a:pPr>
            <a:r>
              <a:rPr lang="en-US" sz="2000" dirty="0" smtClean="0">
                <a:ea typeface="ＭＳ Ｐゴシック" pitchFamily="34" charset="-128"/>
              </a:rPr>
              <a:t>a secret key known only to sender / receiver</a:t>
            </a:r>
          </a:p>
          <a:p>
            <a:pPr eaLnBrk="1" hangingPunct="1">
              <a:lnSpc>
                <a:spcPct val="90000"/>
              </a:lnSpc>
            </a:pPr>
            <a:r>
              <a:rPr lang="en-US" sz="2400" dirty="0" smtClean="0">
                <a:ea typeface="ＭＳ Ｐゴシック" pitchFamily="34" charset="-128"/>
              </a:rPr>
              <a:t>Mathematically have:</a:t>
            </a:r>
          </a:p>
          <a:p>
            <a:pPr lvl="1" eaLnBrk="1" hangingPunct="1">
              <a:lnSpc>
                <a:spcPct val="90000"/>
              </a:lnSpc>
              <a:buFont typeface="Wingdings" pitchFamily="2" charset="2"/>
              <a:buNone/>
            </a:pPr>
            <a:r>
              <a:rPr lang="en-US" sz="2000" i="1" dirty="0" smtClean="0">
                <a:ea typeface="ＭＳ Ｐゴシック" pitchFamily="34" charset="-128"/>
              </a:rPr>
              <a:t>	Y </a:t>
            </a:r>
            <a:r>
              <a:rPr lang="en-US" sz="2000" dirty="0" smtClean="0">
                <a:ea typeface="ＭＳ Ｐゴシック" pitchFamily="34" charset="-128"/>
              </a:rPr>
              <a:t>= E(K, </a:t>
            </a:r>
            <a:r>
              <a:rPr lang="en-US" sz="2000" i="1" dirty="0" smtClean="0">
                <a:ea typeface="ＭＳ Ｐゴシック" pitchFamily="34" charset="-128"/>
              </a:rPr>
              <a:t>X</a:t>
            </a:r>
            <a:r>
              <a:rPr lang="en-US" sz="2000" dirty="0" smtClean="0">
                <a:ea typeface="ＭＳ Ｐゴシック" pitchFamily="34" charset="-128"/>
              </a:rPr>
              <a:t>)</a:t>
            </a:r>
          </a:p>
          <a:p>
            <a:pPr lvl="1" eaLnBrk="1" hangingPunct="1">
              <a:lnSpc>
                <a:spcPct val="90000"/>
              </a:lnSpc>
              <a:buFont typeface="Wingdings" pitchFamily="2" charset="2"/>
              <a:buNone/>
            </a:pPr>
            <a:r>
              <a:rPr lang="en-US" sz="2000" i="1" dirty="0" smtClean="0">
                <a:ea typeface="ＭＳ Ｐゴシック" pitchFamily="34" charset="-128"/>
              </a:rPr>
              <a:t>	X </a:t>
            </a:r>
            <a:r>
              <a:rPr lang="en-US" sz="2000" dirty="0" smtClean="0">
                <a:ea typeface="ＭＳ Ｐゴシック" pitchFamily="34" charset="-128"/>
              </a:rPr>
              <a:t>= D(K, </a:t>
            </a:r>
            <a:r>
              <a:rPr lang="en-US" sz="2000" i="1" dirty="0" smtClean="0">
                <a:ea typeface="ＭＳ Ｐゴシック" pitchFamily="34" charset="-128"/>
              </a:rPr>
              <a:t>Y</a:t>
            </a:r>
            <a:r>
              <a:rPr lang="en-US" sz="2000" dirty="0" smtClean="0">
                <a:ea typeface="ＭＳ Ｐゴシック" pitchFamily="34" charset="-128"/>
              </a:rPr>
              <a:t>)</a:t>
            </a:r>
          </a:p>
          <a:p>
            <a:pPr eaLnBrk="1" hangingPunct="1">
              <a:lnSpc>
                <a:spcPct val="90000"/>
              </a:lnSpc>
            </a:pPr>
            <a:r>
              <a:rPr lang="en-US" sz="2400" dirty="0" smtClean="0">
                <a:ea typeface="ＭＳ Ｐゴシック" pitchFamily="34" charset="-128"/>
              </a:rPr>
              <a:t>assume encryption algorithm is known</a:t>
            </a:r>
          </a:p>
          <a:p>
            <a:pPr eaLnBrk="1" hangingPunct="1">
              <a:lnSpc>
                <a:spcPct val="90000"/>
              </a:lnSpc>
            </a:pPr>
            <a:r>
              <a:rPr lang="en-US" sz="2400" dirty="0" smtClean="0">
                <a:ea typeface="ＭＳ Ｐゴシック" pitchFamily="34" charset="-128"/>
              </a:rPr>
              <a:t>implies a secure channel to distribute key</a:t>
            </a:r>
            <a:endParaRPr lang="en-AU"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76875"/>
            <a:ext cx="8644128" cy="1450757"/>
          </a:xfrm>
        </p:spPr>
        <p:txBody>
          <a:bodyPr>
            <a:normAutofit/>
          </a:bodyPr>
          <a:lstStyle/>
          <a:p>
            <a:pPr lvl="0"/>
            <a:r>
              <a:rPr lang="en-US" sz="3200" b="1" dirty="0" smtClean="0"/>
              <a:t>Cryptographic systems are generically classified along </a:t>
            </a:r>
            <a:br>
              <a:rPr lang="en-US" sz="3200" b="1" dirty="0" smtClean="0"/>
            </a:br>
            <a:r>
              <a:rPr lang="en-US" sz="3200" b="1" dirty="0" smtClean="0"/>
              <a:t>three independent dimensions:</a:t>
            </a:r>
            <a:endParaRPr lang="en-US" sz="3200" dirty="0"/>
          </a:p>
        </p:txBody>
      </p:sp>
      <p:graphicFrame>
        <p:nvGraphicFramePr>
          <p:cNvPr id="5" name="Content Placeholder 4"/>
          <p:cNvGraphicFramePr>
            <a:graphicFrameLocks noGrp="1"/>
          </p:cNvGraphicFramePr>
          <p:nvPr>
            <p:ph idx="1"/>
          </p:nvPr>
        </p:nvGraphicFramePr>
        <p:xfrm>
          <a:off x="1097280" y="1845734"/>
          <a:ext cx="10180320" cy="4262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A8ACAA1-99C5-4F50-B487-84519752EF36}"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txBox="1">
            <a:spLocks noGrp="1" noChangeArrowheads="1"/>
          </p:cNvSpPr>
          <p:nvPr/>
        </p:nvSpPr>
        <p:spPr bwMode="auto">
          <a:xfrm>
            <a:off x="1552449" y="6400800"/>
            <a:ext cx="833967" cy="457200"/>
          </a:xfrm>
          <a:prstGeom prst="rect">
            <a:avLst/>
          </a:prstGeom>
          <a:noFill/>
          <a:ln w="9525">
            <a:noFill/>
            <a:miter lim="800000"/>
            <a:headEnd/>
            <a:tailEnd/>
          </a:ln>
        </p:spPr>
        <p:txBody>
          <a:bodyPr/>
          <a:lstStyle/>
          <a:p>
            <a:pPr algn="r" eaLnBrk="0" hangingPunct="0"/>
            <a:fld id="{BFE59675-F8BE-460C-A14C-C7016F701E7D}" type="slidenum">
              <a:rPr lang="en-US" sz="1400">
                <a:solidFill>
                  <a:schemeClr val="bg1"/>
                </a:solidFill>
                <a:latin typeface="Times New Roman" pitchFamily="18" charset="0"/>
              </a:rPr>
              <a:pPr algn="r" eaLnBrk="0" hangingPunct="0"/>
              <a:t>8</a:t>
            </a:fld>
            <a:endParaRPr lang="en-US" sz="1400" dirty="0">
              <a:solidFill>
                <a:schemeClr val="bg1"/>
              </a:solidFill>
              <a:latin typeface="Times New Roman" pitchFamily="18" charset="0"/>
            </a:endParaRPr>
          </a:p>
        </p:txBody>
      </p:sp>
      <p:sp>
        <p:nvSpPr>
          <p:cNvPr id="8195" name="Rectangle 2"/>
          <p:cNvSpPr>
            <a:spLocks noGrp="1" noChangeArrowheads="1"/>
          </p:cNvSpPr>
          <p:nvPr>
            <p:ph type="title"/>
          </p:nvPr>
        </p:nvSpPr>
        <p:spPr/>
        <p:txBody>
          <a:bodyPr/>
          <a:lstStyle/>
          <a:p>
            <a:pPr eaLnBrk="1" hangingPunct="1"/>
            <a:r>
              <a:rPr lang="en-US" dirty="0" smtClean="0"/>
              <a:t>Symmetric Encryption</a:t>
            </a:r>
            <a:endParaRPr lang="en-AU" dirty="0" smtClean="0"/>
          </a:p>
        </p:txBody>
      </p:sp>
      <p:sp>
        <p:nvSpPr>
          <p:cNvPr id="8196" name="Rectangle 3"/>
          <p:cNvSpPr>
            <a:spLocks noGrp="1" noChangeArrowheads="1"/>
          </p:cNvSpPr>
          <p:nvPr>
            <p:ph idx="1"/>
          </p:nvPr>
        </p:nvSpPr>
        <p:spPr/>
        <p:txBody>
          <a:bodyPr>
            <a:normAutofit/>
          </a:bodyPr>
          <a:lstStyle/>
          <a:p>
            <a:pPr algn="just"/>
            <a:r>
              <a:rPr lang="en-US" dirty="0" smtClean="0"/>
              <a:t>symmetric encryption, also referred to as conventional encryption or single-key encryption, was the only type of encryption in use prior to the development of public-key encryption in the 1970s. </a:t>
            </a:r>
          </a:p>
          <a:p>
            <a:pPr algn="just"/>
            <a:r>
              <a:rPr lang="en-US" dirty="0" smtClean="0"/>
              <a:t>It remains by far the most widely used of the two types of encryption. </a:t>
            </a:r>
          </a:p>
          <a:p>
            <a:pPr algn="just"/>
            <a:r>
              <a:rPr lang="en-AU" dirty="0" smtClean="0"/>
              <a:t>All traditional schemes are </a:t>
            </a:r>
            <a:r>
              <a:rPr lang="en-AU" b="1" dirty="0" smtClean="0"/>
              <a:t>symmetric</a:t>
            </a:r>
            <a:r>
              <a:rPr lang="en-AU" dirty="0" smtClean="0"/>
              <a:t> / </a:t>
            </a:r>
            <a:r>
              <a:rPr lang="en-AU" b="1" dirty="0" smtClean="0"/>
              <a:t>single key</a:t>
            </a:r>
            <a:r>
              <a:rPr lang="en-AU" dirty="0" smtClean="0"/>
              <a:t> / </a:t>
            </a:r>
            <a:r>
              <a:rPr lang="en-AU" b="1" dirty="0" smtClean="0"/>
              <a:t>private-key</a:t>
            </a:r>
            <a:r>
              <a:rPr lang="en-AU" dirty="0" smtClean="0"/>
              <a:t> encryption algorithms, with a </a:t>
            </a:r>
            <a:r>
              <a:rPr lang="en-AU" b="1" dirty="0" smtClean="0"/>
              <a:t>single key</a:t>
            </a:r>
            <a:r>
              <a:rPr lang="en-AU" dirty="0" smtClean="0"/>
              <a:t>, used for both encryption and decryption. Since both sender and receiver are equivalent, either can encrypt or decrypt messages using that common key.</a:t>
            </a:r>
          </a:p>
          <a:p>
            <a:endParaRPr lang="en-US" dirty="0" smtClean="0"/>
          </a:p>
          <a:p>
            <a:pPr eaLnBrk="1" hangingPunct="1"/>
            <a:endParaRPr lang="en-AU"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txBox="1">
            <a:spLocks noGrp="1" noChangeArrowheads="1"/>
          </p:cNvSpPr>
          <p:nvPr/>
        </p:nvSpPr>
        <p:spPr bwMode="auto">
          <a:xfrm>
            <a:off x="1589025" y="6400800"/>
            <a:ext cx="833967" cy="457200"/>
          </a:xfrm>
          <a:prstGeom prst="rect">
            <a:avLst/>
          </a:prstGeom>
          <a:noFill/>
          <a:ln w="9525">
            <a:noFill/>
            <a:miter lim="800000"/>
            <a:headEnd/>
            <a:tailEnd/>
          </a:ln>
        </p:spPr>
        <p:txBody>
          <a:bodyPr/>
          <a:lstStyle/>
          <a:p>
            <a:pPr algn="r" eaLnBrk="0" hangingPunct="0"/>
            <a:fld id="{DA559CF1-7D2D-4BF5-8C00-CC041AE9CFDA}" type="slidenum">
              <a:rPr lang="en-US" sz="1400">
                <a:solidFill>
                  <a:schemeClr val="bg1"/>
                </a:solidFill>
                <a:latin typeface="Times New Roman" pitchFamily="18" charset="0"/>
              </a:rPr>
              <a:pPr algn="r" eaLnBrk="0" hangingPunct="0"/>
              <a:t>9</a:t>
            </a:fld>
            <a:endParaRPr lang="en-US" sz="1400" dirty="0">
              <a:solidFill>
                <a:schemeClr val="bg1"/>
              </a:solidFill>
              <a:latin typeface="Times New Roman" pitchFamily="18" charset="0"/>
            </a:endParaRPr>
          </a:p>
        </p:txBody>
      </p:sp>
      <p:sp>
        <p:nvSpPr>
          <p:cNvPr id="9219" name="Rectangle 2"/>
          <p:cNvSpPr>
            <a:spLocks noGrp="1" noChangeArrowheads="1"/>
          </p:cNvSpPr>
          <p:nvPr>
            <p:ph type="title"/>
          </p:nvPr>
        </p:nvSpPr>
        <p:spPr>
          <a:xfrm>
            <a:off x="1097280" y="286603"/>
            <a:ext cx="7936992" cy="1450757"/>
          </a:xfrm>
        </p:spPr>
        <p:txBody>
          <a:bodyPr/>
          <a:lstStyle/>
          <a:p>
            <a:pPr eaLnBrk="1" hangingPunct="1"/>
            <a:r>
              <a:rPr lang="en-US" dirty="0" smtClean="0"/>
              <a:t>Symmetric Cipher Model</a:t>
            </a:r>
            <a:endParaRPr lang="en-AU" dirty="0" smtClean="0"/>
          </a:p>
        </p:txBody>
      </p:sp>
      <p:pic>
        <p:nvPicPr>
          <p:cNvPr id="9220" name="Picture 3"/>
          <p:cNvPicPr>
            <a:picLocks noGrp="1" noChangeAspect="1" noChangeArrowheads="1"/>
          </p:cNvPicPr>
          <p:nvPr>
            <p:ph sz="half" idx="1"/>
          </p:nvPr>
        </p:nvPicPr>
        <p:blipFill>
          <a:blip r:embed="rId3"/>
          <a:stretch>
            <a:fillRect/>
          </a:stretch>
        </p:blipFill>
        <p:spPr>
          <a:xfrm>
            <a:off x="1096963" y="2839016"/>
            <a:ext cx="4938712" cy="2037219"/>
          </a:xfrm>
          <a:noFill/>
        </p:spPr>
      </p:pic>
      <p:sp>
        <p:nvSpPr>
          <p:cNvPr id="5" name="Content Placeholder 4"/>
          <p:cNvSpPr>
            <a:spLocks noGrp="1"/>
          </p:cNvSpPr>
          <p:nvPr>
            <p:ph sz="half" idx="2"/>
          </p:nvPr>
        </p:nvSpPr>
        <p:spPr>
          <a:xfrm>
            <a:off x="6217920" y="1845735"/>
            <a:ext cx="4767072" cy="4023360"/>
          </a:xfrm>
        </p:spPr>
        <p:txBody>
          <a:bodyPr/>
          <a:lstStyle/>
          <a:p>
            <a:pPr>
              <a:buNone/>
            </a:pPr>
            <a:r>
              <a:rPr lang="en-US" dirty="0" smtClean="0"/>
              <a:t>Detail the five ingredients of the symmetric cipher model, shown in Figure :</a:t>
            </a:r>
          </a:p>
          <a:p>
            <a:pPr>
              <a:buNone/>
            </a:pPr>
            <a:r>
              <a:rPr lang="en-US" b="1" dirty="0" smtClean="0"/>
              <a:t>Plaintext</a:t>
            </a:r>
            <a:r>
              <a:rPr lang="en-US" dirty="0" smtClean="0"/>
              <a:t> - original message</a:t>
            </a:r>
          </a:p>
          <a:p>
            <a:pPr>
              <a:buNone/>
            </a:pPr>
            <a:r>
              <a:rPr lang="en-US" b="1" dirty="0" smtClean="0"/>
              <a:t> Encryption Algorithm</a:t>
            </a:r>
            <a:r>
              <a:rPr lang="en-US" dirty="0" smtClean="0"/>
              <a:t> – performs substitutions/transformations on plaintext</a:t>
            </a:r>
          </a:p>
          <a:p>
            <a:pPr>
              <a:buNone/>
            </a:pPr>
            <a:r>
              <a:rPr lang="en-US" b="1" dirty="0" smtClean="0"/>
              <a:t>Secret Key</a:t>
            </a:r>
            <a:r>
              <a:rPr lang="en-US" dirty="0" smtClean="0"/>
              <a:t> – control exact substitutions/transformations used in encryption algorithm</a:t>
            </a:r>
          </a:p>
          <a:p>
            <a:pPr>
              <a:buNone/>
            </a:pPr>
            <a:r>
              <a:rPr lang="en-US" b="1" dirty="0" smtClean="0"/>
              <a:t>Ciphertext</a:t>
            </a:r>
            <a:r>
              <a:rPr lang="en-US" dirty="0" smtClean="0"/>
              <a:t> - scrambled message</a:t>
            </a:r>
          </a:p>
          <a:p>
            <a:pPr>
              <a:buNone/>
            </a:pPr>
            <a:r>
              <a:rPr lang="en-US" b="1" dirty="0" smtClean="0"/>
              <a:t>Decryption Algorithm</a:t>
            </a:r>
            <a:r>
              <a:rPr lang="en-US" dirty="0" smtClean="0"/>
              <a:t> – inverse of encryption algorithm</a:t>
            </a:r>
            <a:endParaRPr lang="en-AU"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3670</TotalTime>
  <Words>3189</Words>
  <Application>Microsoft Office PowerPoint</Application>
  <PresentationFormat>Custom</PresentationFormat>
  <Paragraphs>372</Paragraphs>
  <Slides>47</Slides>
  <Notes>25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Retrospect</vt:lpstr>
      <vt:lpstr>COMPUTE SECURITY</vt:lpstr>
      <vt:lpstr>What is Cryptography?</vt:lpstr>
      <vt:lpstr>What is Cryptography?</vt:lpstr>
      <vt:lpstr>Cryptography..</vt:lpstr>
      <vt:lpstr>Model of Cryptography</vt:lpstr>
      <vt:lpstr>Requirements</vt:lpstr>
      <vt:lpstr>Cryptographic systems are generically classified along  three independent dimensions:</vt:lpstr>
      <vt:lpstr>Symmetric Encryption</vt:lpstr>
      <vt:lpstr>Symmetric Cipher Model</vt:lpstr>
      <vt:lpstr>Cryptanalysis</vt:lpstr>
      <vt:lpstr>Cryptanalysis and Attacks</vt:lpstr>
      <vt:lpstr>Attack scenarios .. Contd..</vt:lpstr>
      <vt:lpstr>Attack scenarios .. Contd..</vt:lpstr>
      <vt:lpstr>Attack scenarios .. Contd..</vt:lpstr>
      <vt:lpstr>Summary - Attacks</vt:lpstr>
      <vt:lpstr> TYPES OF CRYPTOGRAPHIC ALGORITHMS</vt:lpstr>
      <vt:lpstr> TYPES OF CRYPTOGRAPHIC ALGORITHMS</vt:lpstr>
      <vt:lpstr>INTRODUCTION - HISTORICAL CIPHERS</vt:lpstr>
      <vt:lpstr>Continued..</vt:lpstr>
      <vt:lpstr>Continued..</vt:lpstr>
      <vt:lpstr>Continued…</vt:lpstr>
      <vt:lpstr>SUBSTITUTION CIPHERS</vt:lpstr>
      <vt:lpstr>Monoalphabetic Ciphers</vt:lpstr>
      <vt:lpstr>Continued..</vt:lpstr>
      <vt:lpstr>Monoalphabetic Substitution Cipher</vt:lpstr>
      <vt:lpstr>Transposition Ciphers</vt:lpstr>
      <vt:lpstr>Transposition Cipher</vt:lpstr>
      <vt:lpstr>Example - Transposition Ciphers </vt:lpstr>
      <vt:lpstr>Keyed Transposition Ciphers</vt:lpstr>
      <vt:lpstr>Keyed Transposition Ciphers </vt:lpstr>
      <vt:lpstr>Combining two approaches</vt:lpstr>
      <vt:lpstr>Additive Cipher</vt:lpstr>
      <vt:lpstr>Additive Cipher</vt:lpstr>
      <vt:lpstr>Additive Cipher - Continued</vt:lpstr>
      <vt:lpstr>Additive Cipher - Continued</vt:lpstr>
      <vt:lpstr>Shift Cipher and Caesar Cipher</vt:lpstr>
      <vt:lpstr>Example  - Continued</vt:lpstr>
      <vt:lpstr>Multiplicative Ciphers</vt:lpstr>
      <vt:lpstr>Multiplicative Ciphers - Continued</vt:lpstr>
      <vt:lpstr>Multiplicative Ciphers - Continued</vt:lpstr>
      <vt:lpstr>Affine ciphers</vt:lpstr>
      <vt:lpstr>Affine ciphers</vt:lpstr>
      <vt:lpstr>Affine ciphers</vt:lpstr>
      <vt:lpstr>The Vigenere Cipher( Polyalphabetic Cipher )</vt:lpstr>
      <vt:lpstr>The Vigenere Cipher</vt:lpstr>
      <vt:lpstr>The Vigenere Cipher</vt:lpstr>
      <vt:lpstr>The Vigenere Cipher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Denial of Service: Taxonomies of Attacks, Tools and Countermeasures</dc:title>
  <dc:creator>sirak tadesse</dc:creator>
  <cp:lastModifiedBy>PADAMAJA</cp:lastModifiedBy>
  <cp:revision>352</cp:revision>
  <dcterms:created xsi:type="dcterms:W3CDTF">2017-06-06T04:56:39Z</dcterms:created>
  <dcterms:modified xsi:type="dcterms:W3CDTF">2020-06-03T06:14:09Z</dcterms:modified>
</cp:coreProperties>
</file>