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9" r:id="rId6"/>
  </p:sldMasterIdLst>
  <p:notesMasterIdLst>
    <p:notesMasterId r:id="rId92"/>
  </p:notesMasterIdLst>
  <p:handoutMasterIdLst>
    <p:handoutMasterId r:id="rId93"/>
  </p:handoutMasterIdLst>
  <p:sldIdLst>
    <p:sldId id="256" r:id="rId7"/>
    <p:sldId id="260" r:id="rId8"/>
    <p:sldId id="257" r:id="rId9"/>
    <p:sldId id="352" r:id="rId10"/>
    <p:sldId id="258" r:id="rId11"/>
    <p:sldId id="261" r:id="rId12"/>
    <p:sldId id="263" r:id="rId13"/>
    <p:sldId id="264" r:id="rId14"/>
    <p:sldId id="265" r:id="rId15"/>
    <p:sldId id="262" r:id="rId16"/>
    <p:sldId id="276" r:id="rId17"/>
    <p:sldId id="266" r:id="rId18"/>
    <p:sldId id="308" r:id="rId19"/>
    <p:sldId id="267" r:id="rId20"/>
    <p:sldId id="268" r:id="rId21"/>
    <p:sldId id="269" r:id="rId22"/>
    <p:sldId id="270" r:id="rId23"/>
    <p:sldId id="272" r:id="rId24"/>
    <p:sldId id="273" r:id="rId25"/>
    <p:sldId id="271" r:id="rId26"/>
    <p:sldId id="311" r:id="rId27"/>
    <p:sldId id="312" r:id="rId28"/>
    <p:sldId id="313" r:id="rId29"/>
    <p:sldId id="314" r:id="rId30"/>
    <p:sldId id="315" r:id="rId31"/>
    <p:sldId id="316" r:id="rId32"/>
    <p:sldId id="317"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318" r:id="rId47"/>
    <p:sldId id="303" r:id="rId48"/>
    <p:sldId id="304" r:id="rId49"/>
    <p:sldId id="305" r:id="rId50"/>
    <p:sldId id="310" r:id="rId51"/>
    <p:sldId id="319" r:id="rId52"/>
    <p:sldId id="320" r:id="rId53"/>
    <p:sldId id="353" r:id="rId54"/>
    <p:sldId id="321" r:id="rId55"/>
    <p:sldId id="322" r:id="rId56"/>
    <p:sldId id="323" r:id="rId57"/>
    <p:sldId id="324" r:id="rId58"/>
    <p:sldId id="325" r:id="rId59"/>
    <p:sldId id="354" r:id="rId60"/>
    <p:sldId id="355" r:id="rId61"/>
    <p:sldId id="356" r:id="rId62"/>
    <p:sldId id="357" r:id="rId63"/>
    <p:sldId id="358"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9" r:id="rId9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9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41D67C-C5A9-44A3-9CAB-4C91C1FA2A8C}" type="doc">
      <dgm:prSet loTypeId="urn:microsoft.com/office/officeart/2005/8/layout/orgChart1" loCatId="hierarchy" qsTypeId="urn:microsoft.com/office/officeart/2005/8/quickstyle/3d1" qsCatId="3D" csTypeId="urn:microsoft.com/office/officeart/2005/8/colors/colorful1#1" csCatId="colorful" phldr="1"/>
      <dgm:spPr/>
      <dgm:t>
        <a:bodyPr/>
        <a:lstStyle/>
        <a:p>
          <a:endParaRPr lang="en-US"/>
        </a:p>
      </dgm:t>
    </dgm:pt>
    <dgm:pt modelId="{29F08386-FB96-4BA7-B39A-1FA6EB6483AF}">
      <dgm:prSet phldrT="[Text]"/>
      <dgm:spPr/>
      <dgm:t>
        <a:bodyPr/>
        <a:lstStyle/>
        <a:p>
          <a:r>
            <a:rPr lang="en-US"/>
            <a:t>Earth-retaining structure</a:t>
          </a:r>
        </a:p>
      </dgm:t>
    </dgm:pt>
    <dgm:pt modelId="{A7DC3D65-F36D-4A39-B414-48491F0C8499}" type="parTrans" cxnId="{2034F477-130B-4BA9-ABFD-0432745210C7}">
      <dgm:prSet/>
      <dgm:spPr/>
      <dgm:t>
        <a:bodyPr/>
        <a:lstStyle/>
        <a:p>
          <a:endParaRPr lang="en-US"/>
        </a:p>
      </dgm:t>
    </dgm:pt>
    <dgm:pt modelId="{FB4B91AE-6E68-448C-9572-DA5EBFF34C08}" type="sibTrans" cxnId="{2034F477-130B-4BA9-ABFD-0432745210C7}">
      <dgm:prSet/>
      <dgm:spPr/>
      <dgm:t>
        <a:bodyPr/>
        <a:lstStyle/>
        <a:p>
          <a:endParaRPr lang="en-US"/>
        </a:p>
      </dgm:t>
    </dgm:pt>
    <dgm:pt modelId="{A515BA30-F572-48B3-9B16-3DBE09B76201}">
      <dgm:prSet phldrT="[Text]"/>
      <dgm:spPr/>
      <dgm:t>
        <a:bodyPr/>
        <a:lstStyle/>
        <a:p>
          <a:r>
            <a:rPr lang="en-US" dirty="0"/>
            <a:t>Externally stabilized systems</a:t>
          </a:r>
        </a:p>
      </dgm:t>
    </dgm:pt>
    <dgm:pt modelId="{3DE5A51D-0A54-4B30-84B1-F51BBBE33BB8}" type="parTrans" cxnId="{5644B62C-3A7F-4E46-9A31-4BED179EBF2F}">
      <dgm:prSet/>
      <dgm:spPr/>
      <dgm:t>
        <a:bodyPr/>
        <a:lstStyle/>
        <a:p>
          <a:endParaRPr lang="en-US"/>
        </a:p>
      </dgm:t>
    </dgm:pt>
    <dgm:pt modelId="{471A24EE-7DDA-4178-A98E-BE3E00D6B7F6}" type="sibTrans" cxnId="{5644B62C-3A7F-4E46-9A31-4BED179EBF2F}">
      <dgm:prSet/>
      <dgm:spPr/>
      <dgm:t>
        <a:bodyPr/>
        <a:lstStyle/>
        <a:p>
          <a:endParaRPr lang="en-US"/>
        </a:p>
      </dgm:t>
    </dgm:pt>
    <dgm:pt modelId="{20D69C5A-00DB-41EB-AC19-0F11EBAB101F}">
      <dgm:prSet phldrT="[Text]"/>
      <dgm:spPr/>
      <dgm:t>
        <a:bodyPr/>
        <a:lstStyle/>
        <a:p>
          <a:r>
            <a:rPr lang="en-US"/>
            <a:t>Internally stabilized systems</a:t>
          </a:r>
        </a:p>
      </dgm:t>
    </dgm:pt>
    <dgm:pt modelId="{B248EF59-01AB-42B1-841B-34B1F730BA93}" type="parTrans" cxnId="{809CBF81-30D3-4EA7-A4BA-ABBFAC2F0C24}">
      <dgm:prSet/>
      <dgm:spPr/>
      <dgm:t>
        <a:bodyPr/>
        <a:lstStyle/>
        <a:p>
          <a:endParaRPr lang="en-US"/>
        </a:p>
      </dgm:t>
    </dgm:pt>
    <dgm:pt modelId="{859B7C2D-2DCE-41A7-B406-E8781CE9E343}" type="sibTrans" cxnId="{809CBF81-30D3-4EA7-A4BA-ABBFAC2F0C24}">
      <dgm:prSet/>
      <dgm:spPr/>
      <dgm:t>
        <a:bodyPr/>
        <a:lstStyle/>
        <a:p>
          <a:endParaRPr lang="en-US"/>
        </a:p>
      </dgm:t>
    </dgm:pt>
    <dgm:pt modelId="{4CD5AC9F-3760-4F6A-94FF-E84F5EB40E2A}">
      <dgm:prSet phldrT="[Text]"/>
      <dgm:spPr/>
      <dgm:t>
        <a:bodyPr/>
        <a:lstStyle/>
        <a:p>
          <a:r>
            <a:rPr lang="en-US"/>
            <a:t>In-situ walls </a:t>
          </a:r>
        </a:p>
      </dgm:t>
    </dgm:pt>
    <dgm:pt modelId="{2A3561D2-15F0-4DDF-8BFA-A4E1609BB4AF}" type="parTrans" cxnId="{B82138AD-155F-4C4A-B405-7FAB34F21DE1}">
      <dgm:prSet/>
      <dgm:spPr/>
      <dgm:t>
        <a:bodyPr/>
        <a:lstStyle/>
        <a:p>
          <a:endParaRPr lang="en-US"/>
        </a:p>
      </dgm:t>
    </dgm:pt>
    <dgm:pt modelId="{E4F3630E-1142-406E-B93D-466EFC484741}" type="sibTrans" cxnId="{B82138AD-155F-4C4A-B405-7FAB34F21DE1}">
      <dgm:prSet/>
      <dgm:spPr/>
      <dgm:t>
        <a:bodyPr/>
        <a:lstStyle/>
        <a:p>
          <a:endParaRPr lang="en-US"/>
        </a:p>
      </dgm:t>
    </dgm:pt>
    <dgm:pt modelId="{859672D6-6453-453C-848F-7D09CFAF1F71}">
      <dgm:prSet phldrT="[Text]"/>
      <dgm:spPr/>
      <dgm:t>
        <a:bodyPr/>
        <a:lstStyle/>
        <a:p>
          <a:r>
            <a:rPr lang="en-US"/>
            <a:t>Gravity walls </a:t>
          </a:r>
        </a:p>
      </dgm:t>
    </dgm:pt>
    <dgm:pt modelId="{69B6DC20-580B-4069-AA1E-F7B52D6A35DC}" type="parTrans" cxnId="{1BEA95F3-B698-43C0-95D9-0BD5CDB67D04}">
      <dgm:prSet/>
      <dgm:spPr/>
      <dgm:t>
        <a:bodyPr/>
        <a:lstStyle/>
        <a:p>
          <a:endParaRPr lang="en-US"/>
        </a:p>
      </dgm:t>
    </dgm:pt>
    <dgm:pt modelId="{CEA4C6AC-5C20-43B8-8EE9-EB7165731E32}" type="sibTrans" cxnId="{1BEA95F3-B698-43C0-95D9-0BD5CDB67D04}">
      <dgm:prSet/>
      <dgm:spPr/>
      <dgm:t>
        <a:bodyPr/>
        <a:lstStyle/>
        <a:p>
          <a:endParaRPr lang="en-US"/>
        </a:p>
      </dgm:t>
    </dgm:pt>
    <dgm:pt modelId="{78F0C791-75A6-4C7C-8FE2-2317078CD6CF}">
      <dgm:prSet phldrT="[Text]"/>
      <dgm:spPr/>
      <dgm:t>
        <a:bodyPr/>
        <a:lstStyle/>
        <a:p>
          <a:r>
            <a:rPr lang="en-US"/>
            <a:t>Reinforced soils </a:t>
          </a:r>
        </a:p>
      </dgm:t>
    </dgm:pt>
    <dgm:pt modelId="{403632F1-BEC7-4179-9317-F55AE7A4BABF}" type="parTrans" cxnId="{D68B59A5-5351-4E53-82BC-458086C90017}">
      <dgm:prSet/>
      <dgm:spPr/>
      <dgm:t>
        <a:bodyPr/>
        <a:lstStyle/>
        <a:p>
          <a:endParaRPr lang="en-US"/>
        </a:p>
      </dgm:t>
    </dgm:pt>
    <dgm:pt modelId="{503CDD48-3978-4B99-9FB9-1FE16B86CCE6}" type="sibTrans" cxnId="{D68B59A5-5351-4E53-82BC-458086C90017}">
      <dgm:prSet/>
      <dgm:spPr/>
      <dgm:t>
        <a:bodyPr/>
        <a:lstStyle/>
        <a:p>
          <a:endParaRPr lang="en-US"/>
        </a:p>
      </dgm:t>
    </dgm:pt>
    <dgm:pt modelId="{BB2CC0EC-AE8A-4DD0-9FD8-6B72C73E9646}">
      <dgm:prSet phldrT="[Text]"/>
      <dgm:spPr/>
      <dgm:t>
        <a:bodyPr/>
        <a:lstStyle/>
        <a:p>
          <a:r>
            <a:rPr lang="en-US"/>
            <a:t>In-situ Reinforcement</a:t>
          </a:r>
        </a:p>
      </dgm:t>
    </dgm:pt>
    <dgm:pt modelId="{0AFD544C-A3E7-4A95-847C-FE3C2F97EAC9}" type="parTrans" cxnId="{1CC04B30-E3F3-4881-8CAD-33B41E3CEE19}">
      <dgm:prSet/>
      <dgm:spPr/>
      <dgm:t>
        <a:bodyPr/>
        <a:lstStyle/>
        <a:p>
          <a:endParaRPr lang="en-US"/>
        </a:p>
      </dgm:t>
    </dgm:pt>
    <dgm:pt modelId="{8314DDD2-F16E-4F7E-A5D9-D74B2CAA861E}" type="sibTrans" cxnId="{1CC04B30-E3F3-4881-8CAD-33B41E3CEE19}">
      <dgm:prSet/>
      <dgm:spPr/>
      <dgm:t>
        <a:bodyPr/>
        <a:lstStyle/>
        <a:p>
          <a:endParaRPr lang="en-US"/>
        </a:p>
      </dgm:t>
    </dgm:pt>
    <dgm:pt modelId="{7AF49CF8-63A8-4B2A-B252-A5E579A6FE5D}" type="asst">
      <dgm:prSet/>
      <dgm:spPr/>
      <dgm:t>
        <a:bodyPr/>
        <a:lstStyle/>
        <a:p>
          <a:r>
            <a:rPr lang="en-US"/>
            <a:t>Cantilevered</a:t>
          </a:r>
        </a:p>
      </dgm:t>
    </dgm:pt>
    <dgm:pt modelId="{013F4BD9-EE8E-4FBB-AC6D-613D2C87CA20}" type="parTrans" cxnId="{7638C43A-0F81-4F6B-8EBB-3EEA686056A0}">
      <dgm:prSet/>
      <dgm:spPr/>
      <dgm:t>
        <a:bodyPr/>
        <a:lstStyle/>
        <a:p>
          <a:endParaRPr lang="en-US"/>
        </a:p>
      </dgm:t>
    </dgm:pt>
    <dgm:pt modelId="{8E496C00-EC55-40A4-9AA7-D071128D9A55}" type="sibTrans" cxnId="{7638C43A-0F81-4F6B-8EBB-3EEA686056A0}">
      <dgm:prSet/>
      <dgm:spPr/>
      <dgm:t>
        <a:bodyPr/>
        <a:lstStyle/>
        <a:p>
          <a:endParaRPr lang="en-US"/>
        </a:p>
      </dgm:t>
    </dgm:pt>
    <dgm:pt modelId="{1B106CBF-1FD7-4909-8F5B-E644D890E118}" type="asst">
      <dgm:prSet/>
      <dgm:spPr/>
      <dgm:t>
        <a:bodyPr/>
        <a:lstStyle/>
        <a:p>
          <a:r>
            <a:rPr lang="en-US"/>
            <a:t>Braced</a:t>
          </a:r>
        </a:p>
      </dgm:t>
    </dgm:pt>
    <dgm:pt modelId="{5F3F1CC5-98D6-482D-9350-46A24417478F}" type="parTrans" cxnId="{B173CBAE-CB0C-48C0-B41F-F5CC1CD18E79}">
      <dgm:prSet/>
      <dgm:spPr/>
      <dgm:t>
        <a:bodyPr/>
        <a:lstStyle/>
        <a:p>
          <a:endParaRPr lang="en-US"/>
        </a:p>
      </dgm:t>
    </dgm:pt>
    <dgm:pt modelId="{6C687AEC-5CC5-43AA-810B-32C628A3825A}" type="sibTrans" cxnId="{B173CBAE-CB0C-48C0-B41F-F5CC1CD18E79}">
      <dgm:prSet/>
      <dgm:spPr/>
      <dgm:t>
        <a:bodyPr/>
        <a:lstStyle/>
        <a:p>
          <a:endParaRPr lang="en-US"/>
        </a:p>
      </dgm:t>
    </dgm:pt>
    <dgm:pt modelId="{6734CBB6-1623-4EE5-9FA0-FD54EF04F146}" type="asst">
      <dgm:prSet/>
      <dgm:spPr/>
      <dgm:t>
        <a:bodyPr/>
        <a:lstStyle/>
        <a:p>
          <a:r>
            <a:rPr lang="en-US"/>
            <a:t>Tied-Back</a:t>
          </a:r>
        </a:p>
      </dgm:t>
    </dgm:pt>
    <dgm:pt modelId="{DF86FCB3-2370-46F7-A19E-847B22C9178A}" type="parTrans" cxnId="{4F224D15-8BC8-47EB-BACC-530F4E3716CD}">
      <dgm:prSet/>
      <dgm:spPr/>
      <dgm:t>
        <a:bodyPr/>
        <a:lstStyle/>
        <a:p>
          <a:endParaRPr lang="en-US"/>
        </a:p>
      </dgm:t>
    </dgm:pt>
    <dgm:pt modelId="{3FFA61DB-43E4-4473-A781-71B70BE6BFF4}" type="sibTrans" cxnId="{4F224D15-8BC8-47EB-BACC-530F4E3716CD}">
      <dgm:prSet/>
      <dgm:spPr/>
      <dgm:t>
        <a:bodyPr/>
        <a:lstStyle/>
        <a:p>
          <a:endParaRPr lang="en-US"/>
        </a:p>
      </dgm:t>
    </dgm:pt>
    <dgm:pt modelId="{48CDAC14-8AA4-4DB8-9DA5-8EC732981C8A}" type="pres">
      <dgm:prSet presAssocID="{0041D67C-C5A9-44A3-9CAB-4C91C1FA2A8C}" presName="hierChild1" presStyleCnt="0">
        <dgm:presLayoutVars>
          <dgm:orgChart val="1"/>
          <dgm:chPref val="1"/>
          <dgm:dir/>
          <dgm:animOne val="branch"/>
          <dgm:animLvl val="lvl"/>
          <dgm:resizeHandles/>
        </dgm:presLayoutVars>
      </dgm:prSet>
      <dgm:spPr/>
      <dgm:t>
        <a:bodyPr/>
        <a:lstStyle/>
        <a:p>
          <a:endParaRPr lang="en-US"/>
        </a:p>
      </dgm:t>
    </dgm:pt>
    <dgm:pt modelId="{1FF3B199-902D-4CCA-90A4-DC433FA7619F}" type="pres">
      <dgm:prSet presAssocID="{29F08386-FB96-4BA7-B39A-1FA6EB6483AF}" presName="hierRoot1" presStyleCnt="0">
        <dgm:presLayoutVars>
          <dgm:hierBranch val="init"/>
        </dgm:presLayoutVars>
      </dgm:prSet>
      <dgm:spPr/>
      <dgm:t>
        <a:bodyPr/>
        <a:lstStyle/>
        <a:p>
          <a:endParaRPr lang="en-US"/>
        </a:p>
      </dgm:t>
    </dgm:pt>
    <dgm:pt modelId="{72A85AE8-0CEF-4F6C-B85E-8ABC9C9AD2AA}" type="pres">
      <dgm:prSet presAssocID="{29F08386-FB96-4BA7-B39A-1FA6EB6483AF}" presName="rootComposite1" presStyleCnt="0"/>
      <dgm:spPr/>
      <dgm:t>
        <a:bodyPr/>
        <a:lstStyle/>
        <a:p>
          <a:endParaRPr lang="en-US"/>
        </a:p>
      </dgm:t>
    </dgm:pt>
    <dgm:pt modelId="{993D0DAF-D8D6-49A7-825E-5628EE63B38B}" type="pres">
      <dgm:prSet presAssocID="{29F08386-FB96-4BA7-B39A-1FA6EB6483AF}" presName="rootText1" presStyleLbl="node0" presStyleIdx="0" presStyleCnt="1">
        <dgm:presLayoutVars>
          <dgm:chPref val="3"/>
        </dgm:presLayoutVars>
      </dgm:prSet>
      <dgm:spPr/>
      <dgm:t>
        <a:bodyPr/>
        <a:lstStyle/>
        <a:p>
          <a:endParaRPr lang="en-US"/>
        </a:p>
      </dgm:t>
    </dgm:pt>
    <dgm:pt modelId="{4DDB774C-FF29-4658-A53E-820BA9C87798}" type="pres">
      <dgm:prSet presAssocID="{29F08386-FB96-4BA7-B39A-1FA6EB6483AF}" presName="rootConnector1" presStyleLbl="node1" presStyleIdx="0" presStyleCnt="0"/>
      <dgm:spPr/>
      <dgm:t>
        <a:bodyPr/>
        <a:lstStyle/>
        <a:p>
          <a:endParaRPr lang="en-US"/>
        </a:p>
      </dgm:t>
    </dgm:pt>
    <dgm:pt modelId="{3121A4B2-A355-44EE-804A-F3935D1A1587}" type="pres">
      <dgm:prSet presAssocID="{29F08386-FB96-4BA7-B39A-1FA6EB6483AF}" presName="hierChild2" presStyleCnt="0"/>
      <dgm:spPr/>
      <dgm:t>
        <a:bodyPr/>
        <a:lstStyle/>
        <a:p>
          <a:endParaRPr lang="en-US"/>
        </a:p>
      </dgm:t>
    </dgm:pt>
    <dgm:pt modelId="{F9F371EA-C0C7-4BBA-9DBE-6EFEFC084618}" type="pres">
      <dgm:prSet presAssocID="{3DE5A51D-0A54-4B30-84B1-F51BBBE33BB8}" presName="Name37" presStyleLbl="parChTrans1D2" presStyleIdx="0" presStyleCnt="2"/>
      <dgm:spPr/>
      <dgm:t>
        <a:bodyPr/>
        <a:lstStyle/>
        <a:p>
          <a:endParaRPr lang="en-US"/>
        </a:p>
      </dgm:t>
    </dgm:pt>
    <dgm:pt modelId="{A9C4982D-1FBC-4D0B-B474-1DA07C87EFBE}" type="pres">
      <dgm:prSet presAssocID="{A515BA30-F572-48B3-9B16-3DBE09B76201}" presName="hierRoot2" presStyleCnt="0">
        <dgm:presLayoutVars>
          <dgm:hierBranch/>
        </dgm:presLayoutVars>
      </dgm:prSet>
      <dgm:spPr/>
      <dgm:t>
        <a:bodyPr/>
        <a:lstStyle/>
        <a:p>
          <a:endParaRPr lang="en-US"/>
        </a:p>
      </dgm:t>
    </dgm:pt>
    <dgm:pt modelId="{90157B12-AA2E-4AB4-B153-6E79F491400D}" type="pres">
      <dgm:prSet presAssocID="{A515BA30-F572-48B3-9B16-3DBE09B76201}" presName="rootComposite" presStyleCnt="0"/>
      <dgm:spPr/>
      <dgm:t>
        <a:bodyPr/>
        <a:lstStyle/>
        <a:p>
          <a:endParaRPr lang="en-US"/>
        </a:p>
      </dgm:t>
    </dgm:pt>
    <dgm:pt modelId="{0943249F-05A2-4BE0-AD95-18D07BD6B043}" type="pres">
      <dgm:prSet presAssocID="{A515BA30-F572-48B3-9B16-3DBE09B76201}" presName="rootText" presStyleLbl="node2" presStyleIdx="0" presStyleCnt="2">
        <dgm:presLayoutVars>
          <dgm:chPref val="3"/>
        </dgm:presLayoutVars>
      </dgm:prSet>
      <dgm:spPr/>
      <dgm:t>
        <a:bodyPr/>
        <a:lstStyle/>
        <a:p>
          <a:endParaRPr lang="en-US"/>
        </a:p>
      </dgm:t>
    </dgm:pt>
    <dgm:pt modelId="{813CF65E-F2AB-4E70-B34D-43173533902D}" type="pres">
      <dgm:prSet presAssocID="{A515BA30-F572-48B3-9B16-3DBE09B76201}" presName="rootConnector" presStyleLbl="node2" presStyleIdx="0" presStyleCnt="2"/>
      <dgm:spPr/>
      <dgm:t>
        <a:bodyPr/>
        <a:lstStyle/>
        <a:p>
          <a:endParaRPr lang="en-US"/>
        </a:p>
      </dgm:t>
    </dgm:pt>
    <dgm:pt modelId="{B7E60EBC-9003-48AD-8F83-1264EDB8318F}" type="pres">
      <dgm:prSet presAssocID="{A515BA30-F572-48B3-9B16-3DBE09B76201}" presName="hierChild4" presStyleCnt="0"/>
      <dgm:spPr/>
      <dgm:t>
        <a:bodyPr/>
        <a:lstStyle/>
        <a:p>
          <a:endParaRPr lang="en-US"/>
        </a:p>
      </dgm:t>
    </dgm:pt>
    <dgm:pt modelId="{BD173677-D965-4F7B-A72C-4C70808CCB97}" type="pres">
      <dgm:prSet presAssocID="{2A3561D2-15F0-4DDF-8BFA-A4E1609BB4AF}" presName="Name35" presStyleLbl="parChTrans1D3" presStyleIdx="0" presStyleCnt="4"/>
      <dgm:spPr/>
      <dgm:t>
        <a:bodyPr/>
        <a:lstStyle/>
        <a:p>
          <a:endParaRPr lang="en-US"/>
        </a:p>
      </dgm:t>
    </dgm:pt>
    <dgm:pt modelId="{D6FC5AB1-9E60-4B0D-968A-D5776E22D44A}" type="pres">
      <dgm:prSet presAssocID="{4CD5AC9F-3760-4F6A-94FF-E84F5EB40E2A}" presName="hierRoot2" presStyleCnt="0">
        <dgm:presLayoutVars>
          <dgm:hierBranch/>
        </dgm:presLayoutVars>
      </dgm:prSet>
      <dgm:spPr/>
      <dgm:t>
        <a:bodyPr/>
        <a:lstStyle/>
        <a:p>
          <a:endParaRPr lang="en-US"/>
        </a:p>
      </dgm:t>
    </dgm:pt>
    <dgm:pt modelId="{6F23EFE1-78BC-4BA4-B852-D9041A595994}" type="pres">
      <dgm:prSet presAssocID="{4CD5AC9F-3760-4F6A-94FF-E84F5EB40E2A}" presName="rootComposite" presStyleCnt="0"/>
      <dgm:spPr/>
      <dgm:t>
        <a:bodyPr/>
        <a:lstStyle/>
        <a:p>
          <a:endParaRPr lang="en-US"/>
        </a:p>
      </dgm:t>
    </dgm:pt>
    <dgm:pt modelId="{78A30939-FF21-4D52-B4D9-AA418AAD4AEE}" type="pres">
      <dgm:prSet presAssocID="{4CD5AC9F-3760-4F6A-94FF-E84F5EB40E2A}" presName="rootText" presStyleLbl="node3" presStyleIdx="0" presStyleCnt="4">
        <dgm:presLayoutVars>
          <dgm:chPref val="3"/>
        </dgm:presLayoutVars>
      </dgm:prSet>
      <dgm:spPr/>
      <dgm:t>
        <a:bodyPr/>
        <a:lstStyle/>
        <a:p>
          <a:endParaRPr lang="en-US"/>
        </a:p>
      </dgm:t>
    </dgm:pt>
    <dgm:pt modelId="{5737F7B6-44F7-4844-9A90-2D2056073045}" type="pres">
      <dgm:prSet presAssocID="{4CD5AC9F-3760-4F6A-94FF-E84F5EB40E2A}" presName="rootConnector" presStyleLbl="node3" presStyleIdx="0" presStyleCnt="4"/>
      <dgm:spPr/>
      <dgm:t>
        <a:bodyPr/>
        <a:lstStyle/>
        <a:p>
          <a:endParaRPr lang="en-US"/>
        </a:p>
      </dgm:t>
    </dgm:pt>
    <dgm:pt modelId="{42BF072C-D993-4E31-8EED-EA355F761A20}" type="pres">
      <dgm:prSet presAssocID="{4CD5AC9F-3760-4F6A-94FF-E84F5EB40E2A}" presName="hierChild4" presStyleCnt="0"/>
      <dgm:spPr/>
      <dgm:t>
        <a:bodyPr/>
        <a:lstStyle/>
        <a:p>
          <a:endParaRPr lang="en-US"/>
        </a:p>
      </dgm:t>
    </dgm:pt>
    <dgm:pt modelId="{4C0C3D49-0AE9-44FC-AC49-CF5CAF6FC466}" type="pres">
      <dgm:prSet presAssocID="{4CD5AC9F-3760-4F6A-94FF-E84F5EB40E2A}" presName="hierChild5" presStyleCnt="0"/>
      <dgm:spPr/>
      <dgm:t>
        <a:bodyPr/>
        <a:lstStyle/>
        <a:p>
          <a:endParaRPr lang="en-US"/>
        </a:p>
      </dgm:t>
    </dgm:pt>
    <dgm:pt modelId="{E4CE4378-92BB-4E0A-ABEF-BF9BB1F9DC7E}" type="pres">
      <dgm:prSet presAssocID="{013F4BD9-EE8E-4FBB-AC6D-613D2C87CA20}" presName="Name111" presStyleLbl="parChTrans1D4" presStyleIdx="0" presStyleCnt="3"/>
      <dgm:spPr/>
      <dgm:t>
        <a:bodyPr/>
        <a:lstStyle/>
        <a:p>
          <a:endParaRPr lang="en-US"/>
        </a:p>
      </dgm:t>
    </dgm:pt>
    <dgm:pt modelId="{E0FDDBEC-CD1C-43B4-9D2A-3CF738B5EB44}" type="pres">
      <dgm:prSet presAssocID="{7AF49CF8-63A8-4B2A-B252-A5E579A6FE5D}" presName="hierRoot3" presStyleCnt="0">
        <dgm:presLayoutVars>
          <dgm:hierBranch/>
        </dgm:presLayoutVars>
      </dgm:prSet>
      <dgm:spPr/>
      <dgm:t>
        <a:bodyPr/>
        <a:lstStyle/>
        <a:p>
          <a:endParaRPr lang="en-US"/>
        </a:p>
      </dgm:t>
    </dgm:pt>
    <dgm:pt modelId="{A94337FC-BB1E-4013-B229-EF483C6C2D91}" type="pres">
      <dgm:prSet presAssocID="{7AF49CF8-63A8-4B2A-B252-A5E579A6FE5D}" presName="rootComposite3" presStyleCnt="0"/>
      <dgm:spPr/>
      <dgm:t>
        <a:bodyPr/>
        <a:lstStyle/>
        <a:p>
          <a:endParaRPr lang="en-US"/>
        </a:p>
      </dgm:t>
    </dgm:pt>
    <dgm:pt modelId="{6E9F413A-B213-4EFB-B114-CBBC0F61C950}" type="pres">
      <dgm:prSet presAssocID="{7AF49CF8-63A8-4B2A-B252-A5E579A6FE5D}" presName="rootText3" presStyleLbl="asst3" presStyleIdx="0" presStyleCnt="3">
        <dgm:presLayoutVars>
          <dgm:chPref val="3"/>
        </dgm:presLayoutVars>
      </dgm:prSet>
      <dgm:spPr/>
      <dgm:t>
        <a:bodyPr/>
        <a:lstStyle/>
        <a:p>
          <a:endParaRPr lang="en-US"/>
        </a:p>
      </dgm:t>
    </dgm:pt>
    <dgm:pt modelId="{D18CDC16-94E3-477B-99FB-5903F04E85CE}" type="pres">
      <dgm:prSet presAssocID="{7AF49CF8-63A8-4B2A-B252-A5E579A6FE5D}" presName="rootConnector3" presStyleLbl="asst3" presStyleIdx="0" presStyleCnt="3"/>
      <dgm:spPr/>
      <dgm:t>
        <a:bodyPr/>
        <a:lstStyle/>
        <a:p>
          <a:endParaRPr lang="en-US"/>
        </a:p>
      </dgm:t>
    </dgm:pt>
    <dgm:pt modelId="{1B41915B-EB29-45ED-B343-73200E7005A8}" type="pres">
      <dgm:prSet presAssocID="{7AF49CF8-63A8-4B2A-B252-A5E579A6FE5D}" presName="hierChild6" presStyleCnt="0"/>
      <dgm:spPr/>
      <dgm:t>
        <a:bodyPr/>
        <a:lstStyle/>
        <a:p>
          <a:endParaRPr lang="en-US"/>
        </a:p>
      </dgm:t>
    </dgm:pt>
    <dgm:pt modelId="{644F128A-03DC-463F-9AA8-37AFFE908933}" type="pres">
      <dgm:prSet presAssocID="{7AF49CF8-63A8-4B2A-B252-A5E579A6FE5D}" presName="hierChild7" presStyleCnt="0"/>
      <dgm:spPr/>
      <dgm:t>
        <a:bodyPr/>
        <a:lstStyle/>
        <a:p>
          <a:endParaRPr lang="en-US"/>
        </a:p>
      </dgm:t>
    </dgm:pt>
    <dgm:pt modelId="{035F93A5-DACA-45B1-87B7-40646DA561AB}" type="pres">
      <dgm:prSet presAssocID="{5F3F1CC5-98D6-482D-9350-46A24417478F}" presName="Name111" presStyleLbl="parChTrans1D4" presStyleIdx="1" presStyleCnt="3"/>
      <dgm:spPr/>
      <dgm:t>
        <a:bodyPr/>
        <a:lstStyle/>
        <a:p>
          <a:endParaRPr lang="en-US"/>
        </a:p>
      </dgm:t>
    </dgm:pt>
    <dgm:pt modelId="{52C65447-7EBA-4B51-A93F-83E41025785A}" type="pres">
      <dgm:prSet presAssocID="{1B106CBF-1FD7-4909-8F5B-E644D890E118}" presName="hierRoot3" presStyleCnt="0">
        <dgm:presLayoutVars>
          <dgm:hierBranch val="init"/>
        </dgm:presLayoutVars>
      </dgm:prSet>
      <dgm:spPr/>
      <dgm:t>
        <a:bodyPr/>
        <a:lstStyle/>
        <a:p>
          <a:endParaRPr lang="en-US"/>
        </a:p>
      </dgm:t>
    </dgm:pt>
    <dgm:pt modelId="{7E3C118C-3C94-4428-86B1-86BD32A4DADC}" type="pres">
      <dgm:prSet presAssocID="{1B106CBF-1FD7-4909-8F5B-E644D890E118}" presName="rootComposite3" presStyleCnt="0"/>
      <dgm:spPr/>
      <dgm:t>
        <a:bodyPr/>
        <a:lstStyle/>
        <a:p>
          <a:endParaRPr lang="en-US"/>
        </a:p>
      </dgm:t>
    </dgm:pt>
    <dgm:pt modelId="{5ACA44E1-752F-4710-9B2F-B801F2DFE22C}" type="pres">
      <dgm:prSet presAssocID="{1B106CBF-1FD7-4909-8F5B-E644D890E118}" presName="rootText3" presStyleLbl="asst3" presStyleIdx="1" presStyleCnt="3">
        <dgm:presLayoutVars>
          <dgm:chPref val="3"/>
        </dgm:presLayoutVars>
      </dgm:prSet>
      <dgm:spPr/>
      <dgm:t>
        <a:bodyPr/>
        <a:lstStyle/>
        <a:p>
          <a:endParaRPr lang="en-US"/>
        </a:p>
      </dgm:t>
    </dgm:pt>
    <dgm:pt modelId="{BB9A0D26-963A-4993-A0DC-50C99FEBF734}" type="pres">
      <dgm:prSet presAssocID="{1B106CBF-1FD7-4909-8F5B-E644D890E118}" presName="rootConnector3" presStyleLbl="asst3" presStyleIdx="1" presStyleCnt="3"/>
      <dgm:spPr/>
      <dgm:t>
        <a:bodyPr/>
        <a:lstStyle/>
        <a:p>
          <a:endParaRPr lang="en-US"/>
        </a:p>
      </dgm:t>
    </dgm:pt>
    <dgm:pt modelId="{B2453D7A-AF62-480F-912F-9D2717E167C4}" type="pres">
      <dgm:prSet presAssocID="{1B106CBF-1FD7-4909-8F5B-E644D890E118}" presName="hierChild6" presStyleCnt="0"/>
      <dgm:spPr/>
      <dgm:t>
        <a:bodyPr/>
        <a:lstStyle/>
        <a:p>
          <a:endParaRPr lang="en-US"/>
        </a:p>
      </dgm:t>
    </dgm:pt>
    <dgm:pt modelId="{E6EA68EE-ACB0-45AE-BBE0-CC7BF5FDE72D}" type="pres">
      <dgm:prSet presAssocID="{1B106CBF-1FD7-4909-8F5B-E644D890E118}" presName="hierChild7" presStyleCnt="0"/>
      <dgm:spPr/>
      <dgm:t>
        <a:bodyPr/>
        <a:lstStyle/>
        <a:p>
          <a:endParaRPr lang="en-US"/>
        </a:p>
      </dgm:t>
    </dgm:pt>
    <dgm:pt modelId="{BC3EEFFC-C513-43D2-AADE-8B1E50A48903}" type="pres">
      <dgm:prSet presAssocID="{DF86FCB3-2370-46F7-A19E-847B22C9178A}" presName="Name111" presStyleLbl="parChTrans1D4" presStyleIdx="2" presStyleCnt="3"/>
      <dgm:spPr/>
      <dgm:t>
        <a:bodyPr/>
        <a:lstStyle/>
        <a:p>
          <a:endParaRPr lang="en-US"/>
        </a:p>
      </dgm:t>
    </dgm:pt>
    <dgm:pt modelId="{2C8AF9CF-6FE4-4A27-A4A0-7A44F55690AB}" type="pres">
      <dgm:prSet presAssocID="{6734CBB6-1623-4EE5-9FA0-FD54EF04F146}" presName="hierRoot3" presStyleCnt="0">
        <dgm:presLayoutVars>
          <dgm:hierBranch val="init"/>
        </dgm:presLayoutVars>
      </dgm:prSet>
      <dgm:spPr/>
      <dgm:t>
        <a:bodyPr/>
        <a:lstStyle/>
        <a:p>
          <a:endParaRPr lang="en-US"/>
        </a:p>
      </dgm:t>
    </dgm:pt>
    <dgm:pt modelId="{CC61215F-6FFB-4FE3-BF8C-3BCD83AE780C}" type="pres">
      <dgm:prSet presAssocID="{6734CBB6-1623-4EE5-9FA0-FD54EF04F146}" presName="rootComposite3" presStyleCnt="0"/>
      <dgm:spPr/>
      <dgm:t>
        <a:bodyPr/>
        <a:lstStyle/>
        <a:p>
          <a:endParaRPr lang="en-US"/>
        </a:p>
      </dgm:t>
    </dgm:pt>
    <dgm:pt modelId="{35F3DD55-C496-4D4B-A359-03DBCAEA3F3C}" type="pres">
      <dgm:prSet presAssocID="{6734CBB6-1623-4EE5-9FA0-FD54EF04F146}" presName="rootText3" presStyleLbl="asst3" presStyleIdx="2" presStyleCnt="3">
        <dgm:presLayoutVars>
          <dgm:chPref val="3"/>
        </dgm:presLayoutVars>
      </dgm:prSet>
      <dgm:spPr/>
      <dgm:t>
        <a:bodyPr/>
        <a:lstStyle/>
        <a:p>
          <a:endParaRPr lang="en-US"/>
        </a:p>
      </dgm:t>
    </dgm:pt>
    <dgm:pt modelId="{735DDAED-6FFE-44F1-BC61-922FDFCC205C}" type="pres">
      <dgm:prSet presAssocID="{6734CBB6-1623-4EE5-9FA0-FD54EF04F146}" presName="rootConnector3" presStyleLbl="asst3" presStyleIdx="2" presStyleCnt="3"/>
      <dgm:spPr/>
      <dgm:t>
        <a:bodyPr/>
        <a:lstStyle/>
        <a:p>
          <a:endParaRPr lang="en-US"/>
        </a:p>
      </dgm:t>
    </dgm:pt>
    <dgm:pt modelId="{97A955DF-EC8E-46D7-B570-AF281B827541}" type="pres">
      <dgm:prSet presAssocID="{6734CBB6-1623-4EE5-9FA0-FD54EF04F146}" presName="hierChild6" presStyleCnt="0"/>
      <dgm:spPr/>
      <dgm:t>
        <a:bodyPr/>
        <a:lstStyle/>
        <a:p>
          <a:endParaRPr lang="en-US"/>
        </a:p>
      </dgm:t>
    </dgm:pt>
    <dgm:pt modelId="{32AEC407-7D6D-498F-8855-48B2F7874766}" type="pres">
      <dgm:prSet presAssocID="{6734CBB6-1623-4EE5-9FA0-FD54EF04F146}" presName="hierChild7" presStyleCnt="0"/>
      <dgm:spPr/>
      <dgm:t>
        <a:bodyPr/>
        <a:lstStyle/>
        <a:p>
          <a:endParaRPr lang="en-US"/>
        </a:p>
      </dgm:t>
    </dgm:pt>
    <dgm:pt modelId="{D63DA72D-085E-475B-8977-8824AAF14669}" type="pres">
      <dgm:prSet presAssocID="{69B6DC20-580B-4069-AA1E-F7B52D6A35DC}" presName="Name35" presStyleLbl="parChTrans1D3" presStyleIdx="1" presStyleCnt="4"/>
      <dgm:spPr/>
      <dgm:t>
        <a:bodyPr/>
        <a:lstStyle/>
        <a:p>
          <a:endParaRPr lang="en-US"/>
        </a:p>
      </dgm:t>
    </dgm:pt>
    <dgm:pt modelId="{BF03E63C-87EF-4DB5-AE04-637FF56193FA}" type="pres">
      <dgm:prSet presAssocID="{859672D6-6453-453C-848F-7D09CFAF1F71}" presName="hierRoot2" presStyleCnt="0">
        <dgm:presLayoutVars>
          <dgm:hierBranch val="init"/>
        </dgm:presLayoutVars>
      </dgm:prSet>
      <dgm:spPr/>
      <dgm:t>
        <a:bodyPr/>
        <a:lstStyle/>
        <a:p>
          <a:endParaRPr lang="en-US"/>
        </a:p>
      </dgm:t>
    </dgm:pt>
    <dgm:pt modelId="{50102924-461F-48F3-82E6-E1A9665C7E44}" type="pres">
      <dgm:prSet presAssocID="{859672D6-6453-453C-848F-7D09CFAF1F71}" presName="rootComposite" presStyleCnt="0"/>
      <dgm:spPr/>
      <dgm:t>
        <a:bodyPr/>
        <a:lstStyle/>
        <a:p>
          <a:endParaRPr lang="en-US"/>
        </a:p>
      </dgm:t>
    </dgm:pt>
    <dgm:pt modelId="{4F7912CE-2602-4281-B9E9-33D4F7E3E64D}" type="pres">
      <dgm:prSet presAssocID="{859672D6-6453-453C-848F-7D09CFAF1F71}" presName="rootText" presStyleLbl="node3" presStyleIdx="1" presStyleCnt="4">
        <dgm:presLayoutVars>
          <dgm:chPref val="3"/>
        </dgm:presLayoutVars>
      </dgm:prSet>
      <dgm:spPr/>
      <dgm:t>
        <a:bodyPr/>
        <a:lstStyle/>
        <a:p>
          <a:endParaRPr lang="en-US"/>
        </a:p>
      </dgm:t>
    </dgm:pt>
    <dgm:pt modelId="{168ECED7-1387-4D09-BCC1-A0DD55E82040}" type="pres">
      <dgm:prSet presAssocID="{859672D6-6453-453C-848F-7D09CFAF1F71}" presName="rootConnector" presStyleLbl="node3" presStyleIdx="1" presStyleCnt="4"/>
      <dgm:spPr/>
      <dgm:t>
        <a:bodyPr/>
        <a:lstStyle/>
        <a:p>
          <a:endParaRPr lang="en-US"/>
        </a:p>
      </dgm:t>
    </dgm:pt>
    <dgm:pt modelId="{0775DD83-121C-40A1-AAD3-4A6D6CD94E72}" type="pres">
      <dgm:prSet presAssocID="{859672D6-6453-453C-848F-7D09CFAF1F71}" presName="hierChild4" presStyleCnt="0"/>
      <dgm:spPr/>
      <dgm:t>
        <a:bodyPr/>
        <a:lstStyle/>
        <a:p>
          <a:endParaRPr lang="en-US"/>
        </a:p>
      </dgm:t>
    </dgm:pt>
    <dgm:pt modelId="{D9D736F0-8116-4927-B46E-6E7827C3C65B}" type="pres">
      <dgm:prSet presAssocID="{859672D6-6453-453C-848F-7D09CFAF1F71}" presName="hierChild5" presStyleCnt="0"/>
      <dgm:spPr/>
      <dgm:t>
        <a:bodyPr/>
        <a:lstStyle/>
        <a:p>
          <a:endParaRPr lang="en-US"/>
        </a:p>
      </dgm:t>
    </dgm:pt>
    <dgm:pt modelId="{DC5175A0-5DCE-4943-A2FB-AAB2E8979A82}" type="pres">
      <dgm:prSet presAssocID="{A515BA30-F572-48B3-9B16-3DBE09B76201}" presName="hierChild5" presStyleCnt="0"/>
      <dgm:spPr/>
      <dgm:t>
        <a:bodyPr/>
        <a:lstStyle/>
        <a:p>
          <a:endParaRPr lang="en-US"/>
        </a:p>
      </dgm:t>
    </dgm:pt>
    <dgm:pt modelId="{1D012A04-EB80-45BE-ADB4-C7977DD5C280}" type="pres">
      <dgm:prSet presAssocID="{B248EF59-01AB-42B1-841B-34B1F730BA93}" presName="Name37" presStyleLbl="parChTrans1D2" presStyleIdx="1" presStyleCnt="2"/>
      <dgm:spPr/>
      <dgm:t>
        <a:bodyPr/>
        <a:lstStyle/>
        <a:p>
          <a:endParaRPr lang="en-US"/>
        </a:p>
      </dgm:t>
    </dgm:pt>
    <dgm:pt modelId="{D1BC1FC1-1B48-457F-8115-D4B2F6E4DE65}" type="pres">
      <dgm:prSet presAssocID="{20D69C5A-00DB-41EB-AC19-0F11EBAB101F}" presName="hierRoot2" presStyleCnt="0">
        <dgm:presLayoutVars>
          <dgm:hierBranch/>
        </dgm:presLayoutVars>
      </dgm:prSet>
      <dgm:spPr/>
      <dgm:t>
        <a:bodyPr/>
        <a:lstStyle/>
        <a:p>
          <a:endParaRPr lang="en-US"/>
        </a:p>
      </dgm:t>
    </dgm:pt>
    <dgm:pt modelId="{43A5859C-F537-4B87-B603-BB37F2A9DEBA}" type="pres">
      <dgm:prSet presAssocID="{20D69C5A-00DB-41EB-AC19-0F11EBAB101F}" presName="rootComposite" presStyleCnt="0"/>
      <dgm:spPr/>
      <dgm:t>
        <a:bodyPr/>
        <a:lstStyle/>
        <a:p>
          <a:endParaRPr lang="en-US"/>
        </a:p>
      </dgm:t>
    </dgm:pt>
    <dgm:pt modelId="{488F52DA-0956-43DC-8A31-3D23F84EECE2}" type="pres">
      <dgm:prSet presAssocID="{20D69C5A-00DB-41EB-AC19-0F11EBAB101F}" presName="rootText" presStyleLbl="node2" presStyleIdx="1" presStyleCnt="2">
        <dgm:presLayoutVars>
          <dgm:chPref val="3"/>
        </dgm:presLayoutVars>
      </dgm:prSet>
      <dgm:spPr/>
      <dgm:t>
        <a:bodyPr/>
        <a:lstStyle/>
        <a:p>
          <a:endParaRPr lang="en-US"/>
        </a:p>
      </dgm:t>
    </dgm:pt>
    <dgm:pt modelId="{DC7D3100-621A-4E2F-9EBC-701DA786B154}" type="pres">
      <dgm:prSet presAssocID="{20D69C5A-00DB-41EB-AC19-0F11EBAB101F}" presName="rootConnector" presStyleLbl="node2" presStyleIdx="1" presStyleCnt="2"/>
      <dgm:spPr/>
      <dgm:t>
        <a:bodyPr/>
        <a:lstStyle/>
        <a:p>
          <a:endParaRPr lang="en-US"/>
        </a:p>
      </dgm:t>
    </dgm:pt>
    <dgm:pt modelId="{40806BAE-79A4-40F2-BD2D-377AD66DB72A}" type="pres">
      <dgm:prSet presAssocID="{20D69C5A-00DB-41EB-AC19-0F11EBAB101F}" presName="hierChild4" presStyleCnt="0"/>
      <dgm:spPr/>
      <dgm:t>
        <a:bodyPr/>
        <a:lstStyle/>
        <a:p>
          <a:endParaRPr lang="en-US"/>
        </a:p>
      </dgm:t>
    </dgm:pt>
    <dgm:pt modelId="{C30F61ED-8E9F-4AB0-A8D8-FDA7F3BDAEAE}" type="pres">
      <dgm:prSet presAssocID="{403632F1-BEC7-4179-9317-F55AE7A4BABF}" presName="Name35" presStyleLbl="parChTrans1D3" presStyleIdx="2" presStyleCnt="4"/>
      <dgm:spPr/>
      <dgm:t>
        <a:bodyPr/>
        <a:lstStyle/>
        <a:p>
          <a:endParaRPr lang="en-US"/>
        </a:p>
      </dgm:t>
    </dgm:pt>
    <dgm:pt modelId="{6E5A2016-2065-4CD6-B12B-1BD105F4BBD3}" type="pres">
      <dgm:prSet presAssocID="{78F0C791-75A6-4C7C-8FE2-2317078CD6CF}" presName="hierRoot2" presStyleCnt="0">
        <dgm:presLayoutVars>
          <dgm:hierBranch val="init"/>
        </dgm:presLayoutVars>
      </dgm:prSet>
      <dgm:spPr/>
      <dgm:t>
        <a:bodyPr/>
        <a:lstStyle/>
        <a:p>
          <a:endParaRPr lang="en-US"/>
        </a:p>
      </dgm:t>
    </dgm:pt>
    <dgm:pt modelId="{FE530BBA-0367-429A-823D-D79AB712CBFC}" type="pres">
      <dgm:prSet presAssocID="{78F0C791-75A6-4C7C-8FE2-2317078CD6CF}" presName="rootComposite" presStyleCnt="0"/>
      <dgm:spPr/>
      <dgm:t>
        <a:bodyPr/>
        <a:lstStyle/>
        <a:p>
          <a:endParaRPr lang="en-US"/>
        </a:p>
      </dgm:t>
    </dgm:pt>
    <dgm:pt modelId="{D6A4A459-B85B-4023-98FE-A4F3FA6EB580}" type="pres">
      <dgm:prSet presAssocID="{78F0C791-75A6-4C7C-8FE2-2317078CD6CF}" presName="rootText" presStyleLbl="node3" presStyleIdx="2" presStyleCnt="4">
        <dgm:presLayoutVars>
          <dgm:chPref val="3"/>
        </dgm:presLayoutVars>
      </dgm:prSet>
      <dgm:spPr/>
      <dgm:t>
        <a:bodyPr/>
        <a:lstStyle/>
        <a:p>
          <a:endParaRPr lang="en-US"/>
        </a:p>
      </dgm:t>
    </dgm:pt>
    <dgm:pt modelId="{D40EAFD2-768A-429D-803F-F8F1EE19050E}" type="pres">
      <dgm:prSet presAssocID="{78F0C791-75A6-4C7C-8FE2-2317078CD6CF}" presName="rootConnector" presStyleLbl="node3" presStyleIdx="2" presStyleCnt="4"/>
      <dgm:spPr/>
      <dgm:t>
        <a:bodyPr/>
        <a:lstStyle/>
        <a:p>
          <a:endParaRPr lang="en-US"/>
        </a:p>
      </dgm:t>
    </dgm:pt>
    <dgm:pt modelId="{439CED15-0481-4B41-A621-82AA151549C6}" type="pres">
      <dgm:prSet presAssocID="{78F0C791-75A6-4C7C-8FE2-2317078CD6CF}" presName="hierChild4" presStyleCnt="0"/>
      <dgm:spPr/>
      <dgm:t>
        <a:bodyPr/>
        <a:lstStyle/>
        <a:p>
          <a:endParaRPr lang="en-US"/>
        </a:p>
      </dgm:t>
    </dgm:pt>
    <dgm:pt modelId="{CA244553-A4A2-45C1-8846-818F7CDACC18}" type="pres">
      <dgm:prSet presAssocID="{78F0C791-75A6-4C7C-8FE2-2317078CD6CF}" presName="hierChild5" presStyleCnt="0"/>
      <dgm:spPr/>
      <dgm:t>
        <a:bodyPr/>
        <a:lstStyle/>
        <a:p>
          <a:endParaRPr lang="en-US"/>
        </a:p>
      </dgm:t>
    </dgm:pt>
    <dgm:pt modelId="{BEBBA9A5-FBC9-4D2D-A06C-AD7050E61A75}" type="pres">
      <dgm:prSet presAssocID="{0AFD544C-A3E7-4A95-847C-FE3C2F97EAC9}" presName="Name35" presStyleLbl="parChTrans1D3" presStyleIdx="3" presStyleCnt="4"/>
      <dgm:spPr/>
      <dgm:t>
        <a:bodyPr/>
        <a:lstStyle/>
        <a:p>
          <a:endParaRPr lang="en-US"/>
        </a:p>
      </dgm:t>
    </dgm:pt>
    <dgm:pt modelId="{68B74E05-F00C-4E11-B88E-AE6A6E87F26D}" type="pres">
      <dgm:prSet presAssocID="{BB2CC0EC-AE8A-4DD0-9FD8-6B72C73E9646}" presName="hierRoot2" presStyleCnt="0">
        <dgm:presLayoutVars>
          <dgm:hierBranch val="init"/>
        </dgm:presLayoutVars>
      </dgm:prSet>
      <dgm:spPr/>
      <dgm:t>
        <a:bodyPr/>
        <a:lstStyle/>
        <a:p>
          <a:endParaRPr lang="en-US"/>
        </a:p>
      </dgm:t>
    </dgm:pt>
    <dgm:pt modelId="{9CC651D2-535D-48D9-82C5-32406C5CF58D}" type="pres">
      <dgm:prSet presAssocID="{BB2CC0EC-AE8A-4DD0-9FD8-6B72C73E9646}" presName="rootComposite" presStyleCnt="0"/>
      <dgm:spPr/>
      <dgm:t>
        <a:bodyPr/>
        <a:lstStyle/>
        <a:p>
          <a:endParaRPr lang="en-US"/>
        </a:p>
      </dgm:t>
    </dgm:pt>
    <dgm:pt modelId="{E50E68D5-837B-4CD7-8FD5-BA2A12B56288}" type="pres">
      <dgm:prSet presAssocID="{BB2CC0EC-AE8A-4DD0-9FD8-6B72C73E9646}" presName="rootText" presStyleLbl="node3" presStyleIdx="3" presStyleCnt="4">
        <dgm:presLayoutVars>
          <dgm:chPref val="3"/>
        </dgm:presLayoutVars>
      </dgm:prSet>
      <dgm:spPr/>
      <dgm:t>
        <a:bodyPr/>
        <a:lstStyle/>
        <a:p>
          <a:endParaRPr lang="en-US"/>
        </a:p>
      </dgm:t>
    </dgm:pt>
    <dgm:pt modelId="{40FA8D22-72CD-43DF-B75F-06A4FC0EA94F}" type="pres">
      <dgm:prSet presAssocID="{BB2CC0EC-AE8A-4DD0-9FD8-6B72C73E9646}" presName="rootConnector" presStyleLbl="node3" presStyleIdx="3" presStyleCnt="4"/>
      <dgm:spPr/>
      <dgm:t>
        <a:bodyPr/>
        <a:lstStyle/>
        <a:p>
          <a:endParaRPr lang="en-US"/>
        </a:p>
      </dgm:t>
    </dgm:pt>
    <dgm:pt modelId="{F38AA21B-3E61-4B41-9B92-8B3B640C2EC2}" type="pres">
      <dgm:prSet presAssocID="{BB2CC0EC-AE8A-4DD0-9FD8-6B72C73E9646}" presName="hierChild4" presStyleCnt="0"/>
      <dgm:spPr/>
      <dgm:t>
        <a:bodyPr/>
        <a:lstStyle/>
        <a:p>
          <a:endParaRPr lang="en-US"/>
        </a:p>
      </dgm:t>
    </dgm:pt>
    <dgm:pt modelId="{74D35016-94F2-42D8-BBD6-FC6765C19684}" type="pres">
      <dgm:prSet presAssocID="{BB2CC0EC-AE8A-4DD0-9FD8-6B72C73E9646}" presName="hierChild5" presStyleCnt="0"/>
      <dgm:spPr/>
      <dgm:t>
        <a:bodyPr/>
        <a:lstStyle/>
        <a:p>
          <a:endParaRPr lang="en-US"/>
        </a:p>
      </dgm:t>
    </dgm:pt>
    <dgm:pt modelId="{4E75127C-7E3E-4C2A-B779-860207FC2F28}" type="pres">
      <dgm:prSet presAssocID="{20D69C5A-00DB-41EB-AC19-0F11EBAB101F}" presName="hierChild5" presStyleCnt="0"/>
      <dgm:spPr/>
      <dgm:t>
        <a:bodyPr/>
        <a:lstStyle/>
        <a:p>
          <a:endParaRPr lang="en-US"/>
        </a:p>
      </dgm:t>
    </dgm:pt>
    <dgm:pt modelId="{744F669C-122E-4D43-9CCF-41713F6762D6}" type="pres">
      <dgm:prSet presAssocID="{29F08386-FB96-4BA7-B39A-1FA6EB6483AF}" presName="hierChild3" presStyleCnt="0"/>
      <dgm:spPr/>
      <dgm:t>
        <a:bodyPr/>
        <a:lstStyle/>
        <a:p>
          <a:endParaRPr lang="en-US"/>
        </a:p>
      </dgm:t>
    </dgm:pt>
  </dgm:ptLst>
  <dgm:cxnLst>
    <dgm:cxn modelId="{4F224D15-8BC8-47EB-BACC-530F4E3716CD}" srcId="{4CD5AC9F-3760-4F6A-94FF-E84F5EB40E2A}" destId="{6734CBB6-1623-4EE5-9FA0-FD54EF04F146}" srcOrd="2" destOrd="0" parTransId="{DF86FCB3-2370-46F7-A19E-847B22C9178A}" sibTransId="{3FFA61DB-43E4-4473-A781-71B70BE6BFF4}"/>
    <dgm:cxn modelId="{33A20E25-1265-4526-8158-9D8D03EBCDCB}" type="presOf" srcId="{1B106CBF-1FD7-4909-8F5B-E644D890E118}" destId="{BB9A0D26-963A-4993-A0DC-50C99FEBF734}" srcOrd="1" destOrd="0" presId="urn:microsoft.com/office/officeart/2005/8/layout/orgChart1"/>
    <dgm:cxn modelId="{1FF0F37D-188D-4572-BF30-1A7B6D93B9A9}" type="presOf" srcId="{7AF49CF8-63A8-4B2A-B252-A5E579A6FE5D}" destId="{6E9F413A-B213-4EFB-B114-CBBC0F61C950}" srcOrd="0" destOrd="0" presId="urn:microsoft.com/office/officeart/2005/8/layout/orgChart1"/>
    <dgm:cxn modelId="{781F0E09-5FFE-4E34-BB1C-1FF9AF4F5CF6}" type="presOf" srcId="{BB2CC0EC-AE8A-4DD0-9FD8-6B72C73E9646}" destId="{40FA8D22-72CD-43DF-B75F-06A4FC0EA94F}" srcOrd="1" destOrd="0" presId="urn:microsoft.com/office/officeart/2005/8/layout/orgChart1"/>
    <dgm:cxn modelId="{915F6172-8DB9-4EE5-898F-D88AD6BA654A}" type="presOf" srcId="{29F08386-FB96-4BA7-B39A-1FA6EB6483AF}" destId="{993D0DAF-D8D6-49A7-825E-5628EE63B38B}" srcOrd="0" destOrd="0" presId="urn:microsoft.com/office/officeart/2005/8/layout/orgChart1"/>
    <dgm:cxn modelId="{5B34B88F-5649-4094-86AF-07DECEDFDD9C}" type="presOf" srcId="{A515BA30-F572-48B3-9B16-3DBE09B76201}" destId="{0943249F-05A2-4BE0-AD95-18D07BD6B043}" srcOrd="0" destOrd="0" presId="urn:microsoft.com/office/officeart/2005/8/layout/orgChart1"/>
    <dgm:cxn modelId="{5D557EA0-8BE7-4683-8F46-1DCD8D780DCE}" type="presOf" srcId="{DF86FCB3-2370-46F7-A19E-847B22C9178A}" destId="{BC3EEFFC-C513-43D2-AADE-8B1E50A48903}" srcOrd="0" destOrd="0" presId="urn:microsoft.com/office/officeart/2005/8/layout/orgChart1"/>
    <dgm:cxn modelId="{979F8553-E24D-4B00-BAE0-4F8A3525BC1F}" type="presOf" srcId="{B248EF59-01AB-42B1-841B-34B1F730BA93}" destId="{1D012A04-EB80-45BE-ADB4-C7977DD5C280}" srcOrd="0" destOrd="0" presId="urn:microsoft.com/office/officeart/2005/8/layout/orgChart1"/>
    <dgm:cxn modelId="{8981248C-902F-4966-B83D-71F3EEF0E6E0}" type="presOf" srcId="{20D69C5A-00DB-41EB-AC19-0F11EBAB101F}" destId="{488F52DA-0956-43DC-8A31-3D23F84EECE2}" srcOrd="0" destOrd="0" presId="urn:microsoft.com/office/officeart/2005/8/layout/orgChart1"/>
    <dgm:cxn modelId="{CD008302-2C44-4B12-96F2-757B4B464273}" type="presOf" srcId="{A515BA30-F572-48B3-9B16-3DBE09B76201}" destId="{813CF65E-F2AB-4E70-B34D-43173533902D}" srcOrd="1" destOrd="0" presId="urn:microsoft.com/office/officeart/2005/8/layout/orgChart1"/>
    <dgm:cxn modelId="{FCA46D80-8A7A-4539-BAA0-2699B7CE2204}" type="presOf" srcId="{5F3F1CC5-98D6-482D-9350-46A24417478F}" destId="{035F93A5-DACA-45B1-87B7-40646DA561AB}" srcOrd="0" destOrd="0" presId="urn:microsoft.com/office/officeart/2005/8/layout/orgChart1"/>
    <dgm:cxn modelId="{6667EA34-25F0-49F7-8FFE-222D67DABA96}" type="presOf" srcId="{6734CBB6-1623-4EE5-9FA0-FD54EF04F146}" destId="{735DDAED-6FFE-44F1-BC61-922FDFCC205C}" srcOrd="1" destOrd="0" presId="urn:microsoft.com/office/officeart/2005/8/layout/orgChart1"/>
    <dgm:cxn modelId="{6BAEC3F3-13D8-445A-B089-BC659C4D85B1}" type="presOf" srcId="{0AFD544C-A3E7-4A95-847C-FE3C2F97EAC9}" destId="{BEBBA9A5-FBC9-4D2D-A06C-AD7050E61A75}" srcOrd="0" destOrd="0" presId="urn:microsoft.com/office/officeart/2005/8/layout/orgChart1"/>
    <dgm:cxn modelId="{5644B62C-3A7F-4E46-9A31-4BED179EBF2F}" srcId="{29F08386-FB96-4BA7-B39A-1FA6EB6483AF}" destId="{A515BA30-F572-48B3-9B16-3DBE09B76201}" srcOrd="0" destOrd="0" parTransId="{3DE5A51D-0A54-4B30-84B1-F51BBBE33BB8}" sibTransId="{471A24EE-7DDA-4178-A98E-BE3E00D6B7F6}"/>
    <dgm:cxn modelId="{FC9CB592-0513-4797-AA33-B134231165DA}" type="presOf" srcId="{013F4BD9-EE8E-4FBB-AC6D-613D2C87CA20}" destId="{E4CE4378-92BB-4E0A-ABEF-BF9BB1F9DC7E}" srcOrd="0" destOrd="0" presId="urn:microsoft.com/office/officeart/2005/8/layout/orgChart1"/>
    <dgm:cxn modelId="{35F15664-2977-49E1-9A74-FA9BE32426F2}" type="presOf" srcId="{20D69C5A-00DB-41EB-AC19-0F11EBAB101F}" destId="{DC7D3100-621A-4E2F-9EBC-701DA786B154}" srcOrd="1" destOrd="0" presId="urn:microsoft.com/office/officeart/2005/8/layout/orgChart1"/>
    <dgm:cxn modelId="{D8055286-6CEB-49E6-B009-A8FDC6437F5C}" type="presOf" srcId="{859672D6-6453-453C-848F-7D09CFAF1F71}" destId="{168ECED7-1387-4D09-BCC1-A0DD55E82040}" srcOrd="1" destOrd="0" presId="urn:microsoft.com/office/officeart/2005/8/layout/orgChart1"/>
    <dgm:cxn modelId="{B82138AD-155F-4C4A-B405-7FAB34F21DE1}" srcId="{A515BA30-F572-48B3-9B16-3DBE09B76201}" destId="{4CD5AC9F-3760-4F6A-94FF-E84F5EB40E2A}" srcOrd="0" destOrd="0" parTransId="{2A3561D2-15F0-4DDF-8BFA-A4E1609BB4AF}" sibTransId="{E4F3630E-1142-406E-B93D-466EFC484741}"/>
    <dgm:cxn modelId="{577DAD49-7468-4B34-8FF4-14F660320DD4}" type="presOf" srcId="{BB2CC0EC-AE8A-4DD0-9FD8-6B72C73E9646}" destId="{E50E68D5-837B-4CD7-8FD5-BA2A12B56288}" srcOrd="0" destOrd="0" presId="urn:microsoft.com/office/officeart/2005/8/layout/orgChart1"/>
    <dgm:cxn modelId="{D68B59A5-5351-4E53-82BC-458086C90017}" srcId="{20D69C5A-00DB-41EB-AC19-0F11EBAB101F}" destId="{78F0C791-75A6-4C7C-8FE2-2317078CD6CF}" srcOrd="0" destOrd="0" parTransId="{403632F1-BEC7-4179-9317-F55AE7A4BABF}" sibTransId="{503CDD48-3978-4B99-9FB9-1FE16B86CCE6}"/>
    <dgm:cxn modelId="{DE8CDDB0-53BA-4339-9A94-66C9B8508C8E}" type="presOf" srcId="{1B106CBF-1FD7-4909-8F5B-E644D890E118}" destId="{5ACA44E1-752F-4710-9B2F-B801F2DFE22C}" srcOrd="0" destOrd="0" presId="urn:microsoft.com/office/officeart/2005/8/layout/orgChart1"/>
    <dgm:cxn modelId="{3A6DF6C5-BA27-40FF-BDA7-BD4121B0534A}" type="presOf" srcId="{7AF49CF8-63A8-4B2A-B252-A5E579A6FE5D}" destId="{D18CDC16-94E3-477B-99FB-5903F04E85CE}" srcOrd="1" destOrd="0" presId="urn:microsoft.com/office/officeart/2005/8/layout/orgChart1"/>
    <dgm:cxn modelId="{7638C43A-0F81-4F6B-8EBB-3EEA686056A0}" srcId="{4CD5AC9F-3760-4F6A-94FF-E84F5EB40E2A}" destId="{7AF49CF8-63A8-4B2A-B252-A5E579A6FE5D}" srcOrd="0" destOrd="0" parTransId="{013F4BD9-EE8E-4FBB-AC6D-613D2C87CA20}" sibTransId="{8E496C00-EC55-40A4-9AA7-D071128D9A55}"/>
    <dgm:cxn modelId="{88357243-63B3-43E3-B1BB-89CA0C2D192E}" type="presOf" srcId="{403632F1-BEC7-4179-9317-F55AE7A4BABF}" destId="{C30F61ED-8E9F-4AB0-A8D8-FDA7F3BDAEAE}" srcOrd="0" destOrd="0" presId="urn:microsoft.com/office/officeart/2005/8/layout/orgChart1"/>
    <dgm:cxn modelId="{5DD78209-E8EA-4E94-9B3E-09DC8C8622BC}" type="presOf" srcId="{69B6DC20-580B-4069-AA1E-F7B52D6A35DC}" destId="{D63DA72D-085E-475B-8977-8824AAF14669}" srcOrd="0" destOrd="0" presId="urn:microsoft.com/office/officeart/2005/8/layout/orgChart1"/>
    <dgm:cxn modelId="{2034F477-130B-4BA9-ABFD-0432745210C7}" srcId="{0041D67C-C5A9-44A3-9CAB-4C91C1FA2A8C}" destId="{29F08386-FB96-4BA7-B39A-1FA6EB6483AF}" srcOrd="0" destOrd="0" parTransId="{A7DC3D65-F36D-4A39-B414-48491F0C8499}" sibTransId="{FB4B91AE-6E68-448C-9572-DA5EBFF34C08}"/>
    <dgm:cxn modelId="{E0730DF0-F618-49F1-930B-470BC0A8C1C9}" type="presOf" srcId="{78F0C791-75A6-4C7C-8FE2-2317078CD6CF}" destId="{D6A4A459-B85B-4023-98FE-A4F3FA6EB580}" srcOrd="0" destOrd="0" presId="urn:microsoft.com/office/officeart/2005/8/layout/orgChart1"/>
    <dgm:cxn modelId="{734F7E0E-DE4D-4700-87A0-1A57A9EC3EA9}" type="presOf" srcId="{4CD5AC9F-3760-4F6A-94FF-E84F5EB40E2A}" destId="{78A30939-FF21-4D52-B4D9-AA418AAD4AEE}" srcOrd="0" destOrd="0" presId="urn:microsoft.com/office/officeart/2005/8/layout/orgChart1"/>
    <dgm:cxn modelId="{210DD682-FC74-487D-B8A8-A206F9B4ACA5}" type="presOf" srcId="{2A3561D2-15F0-4DDF-8BFA-A4E1609BB4AF}" destId="{BD173677-D965-4F7B-A72C-4C70808CCB97}" srcOrd="0" destOrd="0" presId="urn:microsoft.com/office/officeart/2005/8/layout/orgChart1"/>
    <dgm:cxn modelId="{9A1A4781-6A6F-45E5-917D-86258BF8316A}" type="presOf" srcId="{0041D67C-C5A9-44A3-9CAB-4C91C1FA2A8C}" destId="{48CDAC14-8AA4-4DB8-9DA5-8EC732981C8A}" srcOrd="0" destOrd="0" presId="urn:microsoft.com/office/officeart/2005/8/layout/orgChart1"/>
    <dgm:cxn modelId="{809CBF81-30D3-4EA7-A4BA-ABBFAC2F0C24}" srcId="{29F08386-FB96-4BA7-B39A-1FA6EB6483AF}" destId="{20D69C5A-00DB-41EB-AC19-0F11EBAB101F}" srcOrd="1" destOrd="0" parTransId="{B248EF59-01AB-42B1-841B-34B1F730BA93}" sibTransId="{859B7C2D-2DCE-41A7-B406-E8781CE9E343}"/>
    <dgm:cxn modelId="{736E9A2D-59BE-4F30-ADF9-DC68BA84A936}" type="presOf" srcId="{6734CBB6-1623-4EE5-9FA0-FD54EF04F146}" destId="{35F3DD55-C496-4D4B-A359-03DBCAEA3F3C}" srcOrd="0" destOrd="0" presId="urn:microsoft.com/office/officeart/2005/8/layout/orgChart1"/>
    <dgm:cxn modelId="{D581A5A8-F1D5-4E61-9C22-48BA02076A6B}" type="presOf" srcId="{4CD5AC9F-3760-4F6A-94FF-E84F5EB40E2A}" destId="{5737F7B6-44F7-4844-9A90-2D2056073045}" srcOrd="1" destOrd="0" presId="urn:microsoft.com/office/officeart/2005/8/layout/orgChart1"/>
    <dgm:cxn modelId="{D2E17C55-407A-4F4C-BC5A-25820544F81F}" type="presOf" srcId="{3DE5A51D-0A54-4B30-84B1-F51BBBE33BB8}" destId="{F9F371EA-C0C7-4BBA-9DBE-6EFEFC084618}" srcOrd="0" destOrd="0" presId="urn:microsoft.com/office/officeart/2005/8/layout/orgChart1"/>
    <dgm:cxn modelId="{1BEA95F3-B698-43C0-95D9-0BD5CDB67D04}" srcId="{A515BA30-F572-48B3-9B16-3DBE09B76201}" destId="{859672D6-6453-453C-848F-7D09CFAF1F71}" srcOrd="1" destOrd="0" parTransId="{69B6DC20-580B-4069-AA1E-F7B52D6A35DC}" sibTransId="{CEA4C6AC-5C20-43B8-8EE9-EB7165731E32}"/>
    <dgm:cxn modelId="{2A98E8AC-6CCE-4CB1-9298-45E0F256D107}" type="presOf" srcId="{859672D6-6453-453C-848F-7D09CFAF1F71}" destId="{4F7912CE-2602-4281-B9E9-33D4F7E3E64D}" srcOrd="0" destOrd="0" presId="urn:microsoft.com/office/officeart/2005/8/layout/orgChart1"/>
    <dgm:cxn modelId="{7957D536-39EE-4D56-9536-EBF2622CF557}" type="presOf" srcId="{78F0C791-75A6-4C7C-8FE2-2317078CD6CF}" destId="{D40EAFD2-768A-429D-803F-F8F1EE19050E}" srcOrd="1" destOrd="0" presId="urn:microsoft.com/office/officeart/2005/8/layout/orgChart1"/>
    <dgm:cxn modelId="{873828F6-6B42-411A-A117-C7EDEAA8327A}" type="presOf" srcId="{29F08386-FB96-4BA7-B39A-1FA6EB6483AF}" destId="{4DDB774C-FF29-4658-A53E-820BA9C87798}" srcOrd="1" destOrd="0" presId="urn:microsoft.com/office/officeart/2005/8/layout/orgChart1"/>
    <dgm:cxn modelId="{1CC04B30-E3F3-4881-8CAD-33B41E3CEE19}" srcId="{20D69C5A-00DB-41EB-AC19-0F11EBAB101F}" destId="{BB2CC0EC-AE8A-4DD0-9FD8-6B72C73E9646}" srcOrd="1" destOrd="0" parTransId="{0AFD544C-A3E7-4A95-847C-FE3C2F97EAC9}" sibTransId="{8314DDD2-F16E-4F7E-A5D9-D74B2CAA861E}"/>
    <dgm:cxn modelId="{B173CBAE-CB0C-48C0-B41F-F5CC1CD18E79}" srcId="{4CD5AC9F-3760-4F6A-94FF-E84F5EB40E2A}" destId="{1B106CBF-1FD7-4909-8F5B-E644D890E118}" srcOrd="1" destOrd="0" parTransId="{5F3F1CC5-98D6-482D-9350-46A24417478F}" sibTransId="{6C687AEC-5CC5-43AA-810B-32C628A3825A}"/>
    <dgm:cxn modelId="{78605838-D1AC-42B0-BDA0-899BB07AE1D1}" type="presParOf" srcId="{48CDAC14-8AA4-4DB8-9DA5-8EC732981C8A}" destId="{1FF3B199-902D-4CCA-90A4-DC433FA7619F}" srcOrd="0" destOrd="0" presId="urn:microsoft.com/office/officeart/2005/8/layout/orgChart1"/>
    <dgm:cxn modelId="{72AB7A3E-2247-4B3C-A66F-9076DA257C5B}" type="presParOf" srcId="{1FF3B199-902D-4CCA-90A4-DC433FA7619F}" destId="{72A85AE8-0CEF-4F6C-B85E-8ABC9C9AD2AA}" srcOrd="0" destOrd="0" presId="urn:microsoft.com/office/officeart/2005/8/layout/orgChart1"/>
    <dgm:cxn modelId="{FE870F13-5742-49E4-8F23-58D6D7F26FDE}" type="presParOf" srcId="{72A85AE8-0CEF-4F6C-B85E-8ABC9C9AD2AA}" destId="{993D0DAF-D8D6-49A7-825E-5628EE63B38B}" srcOrd="0" destOrd="0" presId="urn:microsoft.com/office/officeart/2005/8/layout/orgChart1"/>
    <dgm:cxn modelId="{E0179073-D96B-42B4-A424-1A1502AA9B1D}" type="presParOf" srcId="{72A85AE8-0CEF-4F6C-B85E-8ABC9C9AD2AA}" destId="{4DDB774C-FF29-4658-A53E-820BA9C87798}" srcOrd="1" destOrd="0" presId="urn:microsoft.com/office/officeart/2005/8/layout/orgChart1"/>
    <dgm:cxn modelId="{23690372-0870-46DD-9C84-18A307BA3574}" type="presParOf" srcId="{1FF3B199-902D-4CCA-90A4-DC433FA7619F}" destId="{3121A4B2-A355-44EE-804A-F3935D1A1587}" srcOrd="1" destOrd="0" presId="urn:microsoft.com/office/officeart/2005/8/layout/orgChart1"/>
    <dgm:cxn modelId="{E729B435-C21C-4F10-9AE4-23E40F5FE7C6}" type="presParOf" srcId="{3121A4B2-A355-44EE-804A-F3935D1A1587}" destId="{F9F371EA-C0C7-4BBA-9DBE-6EFEFC084618}" srcOrd="0" destOrd="0" presId="urn:microsoft.com/office/officeart/2005/8/layout/orgChart1"/>
    <dgm:cxn modelId="{830D7B56-0C9E-46A7-A9FC-CCE1C4D527CD}" type="presParOf" srcId="{3121A4B2-A355-44EE-804A-F3935D1A1587}" destId="{A9C4982D-1FBC-4D0B-B474-1DA07C87EFBE}" srcOrd="1" destOrd="0" presId="urn:microsoft.com/office/officeart/2005/8/layout/orgChart1"/>
    <dgm:cxn modelId="{80CD154F-8820-45EC-B17B-02749CE6629C}" type="presParOf" srcId="{A9C4982D-1FBC-4D0B-B474-1DA07C87EFBE}" destId="{90157B12-AA2E-4AB4-B153-6E79F491400D}" srcOrd="0" destOrd="0" presId="urn:microsoft.com/office/officeart/2005/8/layout/orgChart1"/>
    <dgm:cxn modelId="{DFC10F5F-A134-4BA6-9C2D-D8E23C54D893}" type="presParOf" srcId="{90157B12-AA2E-4AB4-B153-6E79F491400D}" destId="{0943249F-05A2-4BE0-AD95-18D07BD6B043}" srcOrd="0" destOrd="0" presId="urn:microsoft.com/office/officeart/2005/8/layout/orgChart1"/>
    <dgm:cxn modelId="{CB8E0231-0E06-4509-A27C-FF13EA8BAE23}" type="presParOf" srcId="{90157B12-AA2E-4AB4-B153-6E79F491400D}" destId="{813CF65E-F2AB-4E70-B34D-43173533902D}" srcOrd="1" destOrd="0" presId="urn:microsoft.com/office/officeart/2005/8/layout/orgChart1"/>
    <dgm:cxn modelId="{3755AB1A-B8CE-421D-B506-E748ECEB8C36}" type="presParOf" srcId="{A9C4982D-1FBC-4D0B-B474-1DA07C87EFBE}" destId="{B7E60EBC-9003-48AD-8F83-1264EDB8318F}" srcOrd="1" destOrd="0" presId="urn:microsoft.com/office/officeart/2005/8/layout/orgChart1"/>
    <dgm:cxn modelId="{BCE76E88-E243-4117-A9A2-2E73107BDD92}" type="presParOf" srcId="{B7E60EBC-9003-48AD-8F83-1264EDB8318F}" destId="{BD173677-D965-4F7B-A72C-4C70808CCB97}" srcOrd="0" destOrd="0" presId="urn:microsoft.com/office/officeart/2005/8/layout/orgChart1"/>
    <dgm:cxn modelId="{9A784804-1D8A-4EBB-93BE-771465B7EA01}" type="presParOf" srcId="{B7E60EBC-9003-48AD-8F83-1264EDB8318F}" destId="{D6FC5AB1-9E60-4B0D-968A-D5776E22D44A}" srcOrd="1" destOrd="0" presId="urn:microsoft.com/office/officeart/2005/8/layout/orgChart1"/>
    <dgm:cxn modelId="{2A9C9D7D-FAFD-4A6C-9E10-D75C98ECA8F2}" type="presParOf" srcId="{D6FC5AB1-9E60-4B0D-968A-D5776E22D44A}" destId="{6F23EFE1-78BC-4BA4-B852-D9041A595994}" srcOrd="0" destOrd="0" presId="urn:microsoft.com/office/officeart/2005/8/layout/orgChart1"/>
    <dgm:cxn modelId="{3656455A-A62C-4541-9031-5A4D1658A9FD}" type="presParOf" srcId="{6F23EFE1-78BC-4BA4-B852-D9041A595994}" destId="{78A30939-FF21-4D52-B4D9-AA418AAD4AEE}" srcOrd="0" destOrd="0" presId="urn:microsoft.com/office/officeart/2005/8/layout/orgChart1"/>
    <dgm:cxn modelId="{43A06E35-5C2D-46E5-AF60-B32801753D8D}" type="presParOf" srcId="{6F23EFE1-78BC-4BA4-B852-D9041A595994}" destId="{5737F7B6-44F7-4844-9A90-2D2056073045}" srcOrd="1" destOrd="0" presId="urn:microsoft.com/office/officeart/2005/8/layout/orgChart1"/>
    <dgm:cxn modelId="{21497741-0BEE-41F9-988B-259CB35B4A33}" type="presParOf" srcId="{D6FC5AB1-9E60-4B0D-968A-D5776E22D44A}" destId="{42BF072C-D993-4E31-8EED-EA355F761A20}" srcOrd="1" destOrd="0" presId="urn:microsoft.com/office/officeart/2005/8/layout/orgChart1"/>
    <dgm:cxn modelId="{E3F6D839-5B45-493A-9B98-5F8159F28C98}" type="presParOf" srcId="{D6FC5AB1-9E60-4B0D-968A-D5776E22D44A}" destId="{4C0C3D49-0AE9-44FC-AC49-CF5CAF6FC466}" srcOrd="2" destOrd="0" presId="urn:microsoft.com/office/officeart/2005/8/layout/orgChart1"/>
    <dgm:cxn modelId="{E3578211-C6AF-4244-975A-72E4159E26FB}" type="presParOf" srcId="{4C0C3D49-0AE9-44FC-AC49-CF5CAF6FC466}" destId="{E4CE4378-92BB-4E0A-ABEF-BF9BB1F9DC7E}" srcOrd="0" destOrd="0" presId="urn:microsoft.com/office/officeart/2005/8/layout/orgChart1"/>
    <dgm:cxn modelId="{70CE68AA-593B-4410-81B0-F00BAE5B918B}" type="presParOf" srcId="{4C0C3D49-0AE9-44FC-AC49-CF5CAF6FC466}" destId="{E0FDDBEC-CD1C-43B4-9D2A-3CF738B5EB44}" srcOrd="1" destOrd="0" presId="urn:microsoft.com/office/officeart/2005/8/layout/orgChart1"/>
    <dgm:cxn modelId="{872A2245-B6D3-46CE-9CC8-876242FB0EC1}" type="presParOf" srcId="{E0FDDBEC-CD1C-43B4-9D2A-3CF738B5EB44}" destId="{A94337FC-BB1E-4013-B229-EF483C6C2D91}" srcOrd="0" destOrd="0" presId="urn:microsoft.com/office/officeart/2005/8/layout/orgChart1"/>
    <dgm:cxn modelId="{D8401657-F690-4E21-AA9E-23729824B2AD}" type="presParOf" srcId="{A94337FC-BB1E-4013-B229-EF483C6C2D91}" destId="{6E9F413A-B213-4EFB-B114-CBBC0F61C950}" srcOrd="0" destOrd="0" presId="urn:microsoft.com/office/officeart/2005/8/layout/orgChart1"/>
    <dgm:cxn modelId="{96EB97E9-173E-46C9-9B57-51CEDFBBBA79}" type="presParOf" srcId="{A94337FC-BB1E-4013-B229-EF483C6C2D91}" destId="{D18CDC16-94E3-477B-99FB-5903F04E85CE}" srcOrd="1" destOrd="0" presId="urn:microsoft.com/office/officeart/2005/8/layout/orgChart1"/>
    <dgm:cxn modelId="{02E4D309-1CD3-4046-8793-9A8E224375C4}" type="presParOf" srcId="{E0FDDBEC-CD1C-43B4-9D2A-3CF738B5EB44}" destId="{1B41915B-EB29-45ED-B343-73200E7005A8}" srcOrd="1" destOrd="0" presId="urn:microsoft.com/office/officeart/2005/8/layout/orgChart1"/>
    <dgm:cxn modelId="{41A949D6-51A7-4D09-93EB-645B28C728C4}" type="presParOf" srcId="{E0FDDBEC-CD1C-43B4-9D2A-3CF738B5EB44}" destId="{644F128A-03DC-463F-9AA8-37AFFE908933}" srcOrd="2" destOrd="0" presId="urn:microsoft.com/office/officeart/2005/8/layout/orgChart1"/>
    <dgm:cxn modelId="{0F2921CF-71AD-4D3A-AF78-4057C8BB6198}" type="presParOf" srcId="{4C0C3D49-0AE9-44FC-AC49-CF5CAF6FC466}" destId="{035F93A5-DACA-45B1-87B7-40646DA561AB}" srcOrd="2" destOrd="0" presId="urn:microsoft.com/office/officeart/2005/8/layout/orgChart1"/>
    <dgm:cxn modelId="{8AF1062E-9E3A-41D1-968F-2BFA40938480}" type="presParOf" srcId="{4C0C3D49-0AE9-44FC-AC49-CF5CAF6FC466}" destId="{52C65447-7EBA-4B51-A93F-83E41025785A}" srcOrd="3" destOrd="0" presId="urn:microsoft.com/office/officeart/2005/8/layout/orgChart1"/>
    <dgm:cxn modelId="{1E7531EA-AB70-4925-A046-D05EA188EC4C}" type="presParOf" srcId="{52C65447-7EBA-4B51-A93F-83E41025785A}" destId="{7E3C118C-3C94-4428-86B1-86BD32A4DADC}" srcOrd="0" destOrd="0" presId="urn:microsoft.com/office/officeart/2005/8/layout/orgChart1"/>
    <dgm:cxn modelId="{4AF01165-C085-4E6E-868C-ED58B72BC92E}" type="presParOf" srcId="{7E3C118C-3C94-4428-86B1-86BD32A4DADC}" destId="{5ACA44E1-752F-4710-9B2F-B801F2DFE22C}" srcOrd="0" destOrd="0" presId="urn:microsoft.com/office/officeart/2005/8/layout/orgChart1"/>
    <dgm:cxn modelId="{6C2FCEED-137B-43B9-B227-5A587B808F69}" type="presParOf" srcId="{7E3C118C-3C94-4428-86B1-86BD32A4DADC}" destId="{BB9A0D26-963A-4993-A0DC-50C99FEBF734}" srcOrd="1" destOrd="0" presId="urn:microsoft.com/office/officeart/2005/8/layout/orgChart1"/>
    <dgm:cxn modelId="{AD5C0AA7-B27A-406E-858B-2739684EEFFF}" type="presParOf" srcId="{52C65447-7EBA-4B51-A93F-83E41025785A}" destId="{B2453D7A-AF62-480F-912F-9D2717E167C4}" srcOrd="1" destOrd="0" presId="urn:microsoft.com/office/officeart/2005/8/layout/orgChart1"/>
    <dgm:cxn modelId="{3C867910-AAEE-43D9-A3D2-150B0DF2801C}" type="presParOf" srcId="{52C65447-7EBA-4B51-A93F-83E41025785A}" destId="{E6EA68EE-ACB0-45AE-BBE0-CC7BF5FDE72D}" srcOrd="2" destOrd="0" presId="urn:microsoft.com/office/officeart/2005/8/layout/orgChart1"/>
    <dgm:cxn modelId="{149734A5-1FB8-4990-8471-BEF3C99D12BE}" type="presParOf" srcId="{4C0C3D49-0AE9-44FC-AC49-CF5CAF6FC466}" destId="{BC3EEFFC-C513-43D2-AADE-8B1E50A48903}" srcOrd="4" destOrd="0" presId="urn:microsoft.com/office/officeart/2005/8/layout/orgChart1"/>
    <dgm:cxn modelId="{8616A2FE-7CC0-4D2A-BC55-011C4C543FB9}" type="presParOf" srcId="{4C0C3D49-0AE9-44FC-AC49-CF5CAF6FC466}" destId="{2C8AF9CF-6FE4-4A27-A4A0-7A44F55690AB}" srcOrd="5" destOrd="0" presId="urn:microsoft.com/office/officeart/2005/8/layout/orgChart1"/>
    <dgm:cxn modelId="{6DA301B6-A3AD-4D01-918D-02A1CD68279D}" type="presParOf" srcId="{2C8AF9CF-6FE4-4A27-A4A0-7A44F55690AB}" destId="{CC61215F-6FFB-4FE3-BF8C-3BCD83AE780C}" srcOrd="0" destOrd="0" presId="urn:microsoft.com/office/officeart/2005/8/layout/orgChart1"/>
    <dgm:cxn modelId="{D24CA2D0-6CEB-447F-A4D0-575F8EC7AFB2}" type="presParOf" srcId="{CC61215F-6FFB-4FE3-BF8C-3BCD83AE780C}" destId="{35F3DD55-C496-4D4B-A359-03DBCAEA3F3C}" srcOrd="0" destOrd="0" presId="urn:microsoft.com/office/officeart/2005/8/layout/orgChart1"/>
    <dgm:cxn modelId="{4919034F-CD99-4886-BD06-B790755B1523}" type="presParOf" srcId="{CC61215F-6FFB-4FE3-BF8C-3BCD83AE780C}" destId="{735DDAED-6FFE-44F1-BC61-922FDFCC205C}" srcOrd="1" destOrd="0" presId="urn:microsoft.com/office/officeart/2005/8/layout/orgChart1"/>
    <dgm:cxn modelId="{4CDCF7F1-7330-40C2-B44C-354933D1695C}" type="presParOf" srcId="{2C8AF9CF-6FE4-4A27-A4A0-7A44F55690AB}" destId="{97A955DF-EC8E-46D7-B570-AF281B827541}" srcOrd="1" destOrd="0" presId="urn:microsoft.com/office/officeart/2005/8/layout/orgChart1"/>
    <dgm:cxn modelId="{B28115F8-B933-4F21-ADDA-CF4EA6C3BD9A}" type="presParOf" srcId="{2C8AF9CF-6FE4-4A27-A4A0-7A44F55690AB}" destId="{32AEC407-7D6D-498F-8855-48B2F7874766}" srcOrd="2" destOrd="0" presId="urn:microsoft.com/office/officeart/2005/8/layout/orgChart1"/>
    <dgm:cxn modelId="{4C4E1087-EE6A-4B6F-82E7-CDC9A09F64A0}" type="presParOf" srcId="{B7E60EBC-9003-48AD-8F83-1264EDB8318F}" destId="{D63DA72D-085E-475B-8977-8824AAF14669}" srcOrd="2" destOrd="0" presId="urn:microsoft.com/office/officeart/2005/8/layout/orgChart1"/>
    <dgm:cxn modelId="{722B1371-DEB1-4979-9898-1CD8BC9A6B73}" type="presParOf" srcId="{B7E60EBC-9003-48AD-8F83-1264EDB8318F}" destId="{BF03E63C-87EF-4DB5-AE04-637FF56193FA}" srcOrd="3" destOrd="0" presId="urn:microsoft.com/office/officeart/2005/8/layout/orgChart1"/>
    <dgm:cxn modelId="{B4BBB2AA-54C8-41A3-8263-2A644E3D739F}" type="presParOf" srcId="{BF03E63C-87EF-4DB5-AE04-637FF56193FA}" destId="{50102924-461F-48F3-82E6-E1A9665C7E44}" srcOrd="0" destOrd="0" presId="urn:microsoft.com/office/officeart/2005/8/layout/orgChart1"/>
    <dgm:cxn modelId="{B473B87E-407F-4BC8-93BA-560B6C35FDEE}" type="presParOf" srcId="{50102924-461F-48F3-82E6-E1A9665C7E44}" destId="{4F7912CE-2602-4281-B9E9-33D4F7E3E64D}" srcOrd="0" destOrd="0" presId="urn:microsoft.com/office/officeart/2005/8/layout/orgChart1"/>
    <dgm:cxn modelId="{EE32EF9B-8D5F-48A3-8FA5-90DFDA704F29}" type="presParOf" srcId="{50102924-461F-48F3-82E6-E1A9665C7E44}" destId="{168ECED7-1387-4D09-BCC1-A0DD55E82040}" srcOrd="1" destOrd="0" presId="urn:microsoft.com/office/officeart/2005/8/layout/orgChart1"/>
    <dgm:cxn modelId="{5C6F2B09-706A-4D0E-8A95-B084AE4B67A2}" type="presParOf" srcId="{BF03E63C-87EF-4DB5-AE04-637FF56193FA}" destId="{0775DD83-121C-40A1-AAD3-4A6D6CD94E72}" srcOrd="1" destOrd="0" presId="urn:microsoft.com/office/officeart/2005/8/layout/orgChart1"/>
    <dgm:cxn modelId="{6CD2427A-B984-485F-AAE9-17BB4EC237E3}" type="presParOf" srcId="{BF03E63C-87EF-4DB5-AE04-637FF56193FA}" destId="{D9D736F0-8116-4927-B46E-6E7827C3C65B}" srcOrd="2" destOrd="0" presId="urn:microsoft.com/office/officeart/2005/8/layout/orgChart1"/>
    <dgm:cxn modelId="{5A95F17E-04C2-4E9D-894B-36BD4936828D}" type="presParOf" srcId="{A9C4982D-1FBC-4D0B-B474-1DA07C87EFBE}" destId="{DC5175A0-5DCE-4943-A2FB-AAB2E8979A82}" srcOrd="2" destOrd="0" presId="urn:microsoft.com/office/officeart/2005/8/layout/orgChart1"/>
    <dgm:cxn modelId="{893831B9-D6A8-42D9-8044-99AB50E5C005}" type="presParOf" srcId="{3121A4B2-A355-44EE-804A-F3935D1A1587}" destId="{1D012A04-EB80-45BE-ADB4-C7977DD5C280}" srcOrd="2" destOrd="0" presId="urn:microsoft.com/office/officeart/2005/8/layout/orgChart1"/>
    <dgm:cxn modelId="{52031749-0537-4D32-B0E6-FF2DFDF1F194}" type="presParOf" srcId="{3121A4B2-A355-44EE-804A-F3935D1A1587}" destId="{D1BC1FC1-1B48-457F-8115-D4B2F6E4DE65}" srcOrd="3" destOrd="0" presId="urn:microsoft.com/office/officeart/2005/8/layout/orgChart1"/>
    <dgm:cxn modelId="{2979D6F9-8E73-483D-8D53-4AF486FA2089}" type="presParOf" srcId="{D1BC1FC1-1B48-457F-8115-D4B2F6E4DE65}" destId="{43A5859C-F537-4B87-B603-BB37F2A9DEBA}" srcOrd="0" destOrd="0" presId="urn:microsoft.com/office/officeart/2005/8/layout/orgChart1"/>
    <dgm:cxn modelId="{06B4FCDA-92FF-4A03-9C19-41C13AB9C853}" type="presParOf" srcId="{43A5859C-F537-4B87-B603-BB37F2A9DEBA}" destId="{488F52DA-0956-43DC-8A31-3D23F84EECE2}" srcOrd="0" destOrd="0" presId="urn:microsoft.com/office/officeart/2005/8/layout/orgChart1"/>
    <dgm:cxn modelId="{A3E24B5C-CAED-4939-8224-41BEE88A234E}" type="presParOf" srcId="{43A5859C-F537-4B87-B603-BB37F2A9DEBA}" destId="{DC7D3100-621A-4E2F-9EBC-701DA786B154}" srcOrd="1" destOrd="0" presId="urn:microsoft.com/office/officeart/2005/8/layout/orgChart1"/>
    <dgm:cxn modelId="{96551420-C6D1-4AB0-A10F-40BD7C3ACD4E}" type="presParOf" srcId="{D1BC1FC1-1B48-457F-8115-D4B2F6E4DE65}" destId="{40806BAE-79A4-40F2-BD2D-377AD66DB72A}" srcOrd="1" destOrd="0" presId="urn:microsoft.com/office/officeart/2005/8/layout/orgChart1"/>
    <dgm:cxn modelId="{772BCEB5-28A7-47A4-BA59-34CABAFD12D4}" type="presParOf" srcId="{40806BAE-79A4-40F2-BD2D-377AD66DB72A}" destId="{C30F61ED-8E9F-4AB0-A8D8-FDA7F3BDAEAE}" srcOrd="0" destOrd="0" presId="urn:microsoft.com/office/officeart/2005/8/layout/orgChart1"/>
    <dgm:cxn modelId="{0AE68AC3-3AA4-4249-B706-FBAB0B3E530E}" type="presParOf" srcId="{40806BAE-79A4-40F2-BD2D-377AD66DB72A}" destId="{6E5A2016-2065-4CD6-B12B-1BD105F4BBD3}" srcOrd="1" destOrd="0" presId="urn:microsoft.com/office/officeart/2005/8/layout/orgChart1"/>
    <dgm:cxn modelId="{12CE0A89-779C-4722-BA3C-A6665BCA6FDF}" type="presParOf" srcId="{6E5A2016-2065-4CD6-B12B-1BD105F4BBD3}" destId="{FE530BBA-0367-429A-823D-D79AB712CBFC}" srcOrd="0" destOrd="0" presId="urn:microsoft.com/office/officeart/2005/8/layout/orgChart1"/>
    <dgm:cxn modelId="{29DEC78F-B618-45B3-8714-4C89605A59B9}" type="presParOf" srcId="{FE530BBA-0367-429A-823D-D79AB712CBFC}" destId="{D6A4A459-B85B-4023-98FE-A4F3FA6EB580}" srcOrd="0" destOrd="0" presId="urn:microsoft.com/office/officeart/2005/8/layout/orgChart1"/>
    <dgm:cxn modelId="{2983C08B-D6F0-4B50-BCFE-E6E91F11937C}" type="presParOf" srcId="{FE530BBA-0367-429A-823D-D79AB712CBFC}" destId="{D40EAFD2-768A-429D-803F-F8F1EE19050E}" srcOrd="1" destOrd="0" presId="urn:microsoft.com/office/officeart/2005/8/layout/orgChart1"/>
    <dgm:cxn modelId="{64741D18-D7FC-4CA4-8718-5CC2D18EC24C}" type="presParOf" srcId="{6E5A2016-2065-4CD6-B12B-1BD105F4BBD3}" destId="{439CED15-0481-4B41-A621-82AA151549C6}" srcOrd="1" destOrd="0" presId="urn:microsoft.com/office/officeart/2005/8/layout/orgChart1"/>
    <dgm:cxn modelId="{5AE93EE5-3BC6-4AF6-AAD3-D2BD92106063}" type="presParOf" srcId="{6E5A2016-2065-4CD6-B12B-1BD105F4BBD3}" destId="{CA244553-A4A2-45C1-8846-818F7CDACC18}" srcOrd="2" destOrd="0" presId="urn:microsoft.com/office/officeart/2005/8/layout/orgChart1"/>
    <dgm:cxn modelId="{3C01CF48-9F49-478B-8074-2A16B7E7C690}" type="presParOf" srcId="{40806BAE-79A4-40F2-BD2D-377AD66DB72A}" destId="{BEBBA9A5-FBC9-4D2D-A06C-AD7050E61A75}" srcOrd="2" destOrd="0" presId="urn:microsoft.com/office/officeart/2005/8/layout/orgChart1"/>
    <dgm:cxn modelId="{20C2EB06-98CF-4738-B66B-1351CF0755FD}" type="presParOf" srcId="{40806BAE-79A4-40F2-BD2D-377AD66DB72A}" destId="{68B74E05-F00C-4E11-B88E-AE6A6E87F26D}" srcOrd="3" destOrd="0" presId="urn:microsoft.com/office/officeart/2005/8/layout/orgChart1"/>
    <dgm:cxn modelId="{9AC79CA1-C06D-42A7-9408-AB625556B897}" type="presParOf" srcId="{68B74E05-F00C-4E11-B88E-AE6A6E87F26D}" destId="{9CC651D2-535D-48D9-82C5-32406C5CF58D}" srcOrd="0" destOrd="0" presId="urn:microsoft.com/office/officeart/2005/8/layout/orgChart1"/>
    <dgm:cxn modelId="{9FC724C7-525C-4CAB-B754-EEC6387CD1A0}" type="presParOf" srcId="{9CC651D2-535D-48D9-82C5-32406C5CF58D}" destId="{E50E68D5-837B-4CD7-8FD5-BA2A12B56288}" srcOrd="0" destOrd="0" presId="urn:microsoft.com/office/officeart/2005/8/layout/orgChart1"/>
    <dgm:cxn modelId="{BE7ED530-8285-4ADE-B965-7E872E6C584A}" type="presParOf" srcId="{9CC651D2-535D-48D9-82C5-32406C5CF58D}" destId="{40FA8D22-72CD-43DF-B75F-06A4FC0EA94F}" srcOrd="1" destOrd="0" presId="urn:microsoft.com/office/officeart/2005/8/layout/orgChart1"/>
    <dgm:cxn modelId="{A1C32763-0985-46E0-8592-A936CCCF27C5}" type="presParOf" srcId="{68B74E05-F00C-4E11-B88E-AE6A6E87F26D}" destId="{F38AA21B-3E61-4B41-9B92-8B3B640C2EC2}" srcOrd="1" destOrd="0" presId="urn:microsoft.com/office/officeart/2005/8/layout/orgChart1"/>
    <dgm:cxn modelId="{5023EE71-4EA9-4632-8D7A-2B64D43BAB45}" type="presParOf" srcId="{68B74E05-F00C-4E11-B88E-AE6A6E87F26D}" destId="{74D35016-94F2-42D8-BBD6-FC6765C19684}" srcOrd="2" destOrd="0" presId="urn:microsoft.com/office/officeart/2005/8/layout/orgChart1"/>
    <dgm:cxn modelId="{D2EF3B8F-804D-43BC-B694-F7562923349A}" type="presParOf" srcId="{D1BC1FC1-1B48-457F-8115-D4B2F6E4DE65}" destId="{4E75127C-7E3E-4C2A-B779-860207FC2F28}" srcOrd="2" destOrd="0" presId="urn:microsoft.com/office/officeart/2005/8/layout/orgChart1"/>
    <dgm:cxn modelId="{976B5703-5F47-4230-92F1-775FF96F65A2}" type="presParOf" srcId="{1FF3B199-902D-4CCA-90A4-DC433FA7619F}" destId="{744F669C-122E-4D43-9CCF-41713F6762D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BA9A5-FBC9-4D2D-A06C-AD7050E61A75}">
      <dsp:nvSpPr>
        <dsp:cNvPr id="0" name=""/>
        <dsp:cNvSpPr/>
      </dsp:nvSpPr>
      <dsp:spPr>
        <a:xfrm>
          <a:off x="6245685" y="1727884"/>
          <a:ext cx="863326" cy="299667"/>
        </a:xfrm>
        <a:custGeom>
          <a:avLst/>
          <a:gdLst/>
          <a:ahLst/>
          <a:cxnLst/>
          <a:rect l="0" t="0" r="0" b="0"/>
          <a:pathLst>
            <a:path>
              <a:moveTo>
                <a:pt x="0" y="0"/>
              </a:moveTo>
              <a:lnTo>
                <a:pt x="0" y="149833"/>
              </a:lnTo>
              <a:lnTo>
                <a:pt x="863326" y="149833"/>
              </a:lnTo>
              <a:lnTo>
                <a:pt x="863326" y="299667"/>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30F61ED-8E9F-4AB0-A8D8-FDA7F3BDAEAE}">
      <dsp:nvSpPr>
        <dsp:cNvPr id="0" name=""/>
        <dsp:cNvSpPr/>
      </dsp:nvSpPr>
      <dsp:spPr>
        <a:xfrm>
          <a:off x="5382358" y="1727884"/>
          <a:ext cx="863326" cy="299667"/>
        </a:xfrm>
        <a:custGeom>
          <a:avLst/>
          <a:gdLst/>
          <a:ahLst/>
          <a:cxnLst/>
          <a:rect l="0" t="0" r="0" b="0"/>
          <a:pathLst>
            <a:path>
              <a:moveTo>
                <a:pt x="863326" y="0"/>
              </a:moveTo>
              <a:lnTo>
                <a:pt x="863326" y="149833"/>
              </a:lnTo>
              <a:lnTo>
                <a:pt x="0" y="149833"/>
              </a:lnTo>
              <a:lnTo>
                <a:pt x="0" y="299667"/>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D012A04-EB80-45BE-ADB4-C7977DD5C280}">
      <dsp:nvSpPr>
        <dsp:cNvPr id="0" name=""/>
        <dsp:cNvSpPr/>
      </dsp:nvSpPr>
      <dsp:spPr>
        <a:xfrm>
          <a:off x="4519031" y="714723"/>
          <a:ext cx="1726653" cy="299667"/>
        </a:xfrm>
        <a:custGeom>
          <a:avLst/>
          <a:gdLst/>
          <a:ahLst/>
          <a:cxnLst/>
          <a:rect l="0" t="0" r="0" b="0"/>
          <a:pathLst>
            <a:path>
              <a:moveTo>
                <a:pt x="0" y="0"/>
              </a:moveTo>
              <a:lnTo>
                <a:pt x="0" y="149833"/>
              </a:lnTo>
              <a:lnTo>
                <a:pt x="1726653" y="149833"/>
              </a:lnTo>
              <a:lnTo>
                <a:pt x="1726653" y="299667"/>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63DA72D-085E-475B-8977-8824AAF14669}">
      <dsp:nvSpPr>
        <dsp:cNvPr id="0" name=""/>
        <dsp:cNvSpPr/>
      </dsp:nvSpPr>
      <dsp:spPr>
        <a:xfrm>
          <a:off x="2792378" y="1727884"/>
          <a:ext cx="863326" cy="299667"/>
        </a:xfrm>
        <a:custGeom>
          <a:avLst/>
          <a:gdLst/>
          <a:ahLst/>
          <a:cxnLst/>
          <a:rect l="0" t="0" r="0" b="0"/>
          <a:pathLst>
            <a:path>
              <a:moveTo>
                <a:pt x="0" y="0"/>
              </a:moveTo>
              <a:lnTo>
                <a:pt x="0" y="149833"/>
              </a:lnTo>
              <a:lnTo>
                <a:pt x="863326" y="149833"/>
              </a:lnTo>
              <a:lnTo>
                <a:pt x="863326" y="299667"/>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C3EEFFC-C513-43D2-AADE-8B1E50A48903}">
      <dsp:nvSpPr>
        <dsp:cNvPr id="0" name=""/>
        <dsp:cNvSpPr/>
      </dsp:nvSpPr>
      <dsp:spPr>
        <a:xfrm>
          <a:off x="1779217" y="2741044"/>
          <a:ext cx="149833" cy="1669574"/>
        </a:xfrm>
        <a:custGeom>
          <a:avLst/>
          <a:gdLst/>
          <a:ahLst/>
          <a:cxnLst/>
          <a:rect l="0" t="0" r="0" b="0"/>
          <a:pathLst>
            <a:path>
              <a:moveTo>
                <a:pt x="149833" y="0"/>
              </a:moveTo>
              <a:lnTo>
                <a:pt x="149833" y="1669574"/>
              </a:lnTo>
              <a:lnTo>
                <a:pt x="0" y="1669574"/>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5F93A5-DACA-45B1-87B7-40646DA561AB}">
      <dsp:nvSpPr>
        <dsp:cNvPr id="0" name=""/>
        <dsp:cNvSpPr/>
      </dsp:nvSpPr>
      <dsp:spPr>
        <a:xfrm>
          <a:off x="1929051" y="2741044"/>
          <a:ext cx="149833" cy="656413"/>
        </a:xfrm>
        <a:custGeom>
          <a:avLst/>
          <a:gdLst/>
          <a:ahLst/>
          <a:cxnLst/>
          <a:rect l="0" t="0" r="0" b="0"/>
          <a:pathLst>
            <a:path>
              <a:moveTo>
                <a:pt x="0" y="0"/>
              </a:moveTo>
              <a:lnTo>
                <a:pt x="0" y="656413"/>
              </a:lnTo>
              <a:lnTo>
                <a:pt x="149833" y="656413"/>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CE4378-92BB-4E0A-ABEF-BF9BB1F9DC7E}">
      <dsp:nvSpPr>
        <dsp:cNvPr id="0" name=""/>
        <dsp:cNvSpPr/>
      </dsp:nvSpPr>
      <dsp:spPr>
        <a:xfrm>
          <a:off x="1779217" y="2741044"/>
          <a:ext cx="149833" cy="656413"/>
        </a:xfrm>
        <a:custGeom>
          <a:avLst/>
          <a:gdLst/>
          <a:ahLst/>
          <a:cxnLst/>
          <a:rect l="0" t="0" r="0" b="0"/>
          <a:pathLst>
            <a:path>
              <a:moveTo>
                <a:pt x="149833" y="0"/>
              </a:moveTo>
              <a:lnTo>
                <a:pt x="149833" y="656413"/>
              </a:lnTo>
              <a:lnTo>
                <a:pt x="0" y="656413"/>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D173677-D965-4F7B-A72C-4C70808CCB97}">
      <dsp:nvSpPr>
        <dsp:cNvPr id="0" name=""/>
        <dsp:cNvSpPr/>
      </dsp:nvSpPr>
      <dsp:spPr>
        <a:xfrm>
          <a:off x="1929051" y="1727884"/>
          <a:ext cx="863326" cy="299667"/>
        </a:xfrm>
        <a:custGeom>
          <a:avLst/>
          <a:gdLst/>
          <a:ahLst/>
          <a:cxnLst/>
          <a:rect l="0" t="0" r="0" b="0"/>
          <a:pathLst>
            <a:path>
              <a:moveTo>
                <a:pt x="863326" y="0"/>
              </a:moveTo>
              <a:lnTo>
                <a:pt x="863326" y="149833"/>
              </a:lnTo>
              <a:lnTo>
                <a:pt x="0" y="149833"/>
              </a:lnTo>
              <a:lnTo>
                <a:pt x="0" y="299667"/>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9F371EA-C0C7-4BBA-9DBE-6EFEFC084618}">
      <dsp:nvSpPr>
        <dsp:cNvPr id="0" name=""/>
        <dsp:cNvSpPr/>
      </dsp:nvSpPr>
      <dsp:spPr>
        <a:xfrm>
          <a:off x="2792378" y="714723"/>
          <a:ext cx="1726653" cy="299667"/>
        </a:xfrm>
        <a:custGeom>
          <a:avLst/>
          <a:gdLst/>
          <a:ahLst/>
          <a:cxnLst/>
          <a:rect l="0" t="0" r="0" b="0"/>
          <a:pathLst>
            <a:path>
              <a:moveTo>
                <a:pt x="1726653" y="0"/>
              </a:moveTo>
              <a:lnTo>
                <a:pt x="1726653" y="149833"/>
              </a:lnTo>
              <a:lnTo>
                <a:pt x="0" y="149833"/>
              </a:lnTo>
              <a:lnTo>
                <a:pt x="0" y="299667"/>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93D0DAF-D8D6-49A7-825E-5628EE63B38B}">
      <dsp:nvSpPr>
        <dsp:cNvPr id="0" name=""/>
        <dsp:cNvSpPr/>
      </dsp:nvSpPr>
      <dsp:spPr>
        <a:xfrm>
          <a:off x="3805538" y="1230"/>
          <a:ext cx="1426986" cy="71349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Earth-retaining structure</a:t>
          </a:r>
        </a:p>
      </dsp:txBody>
      <dsp:txXfrm>
        <a:off x="3805538" y="1230"/>
        <a:ext cx="1426986" cy="713493"/>
      </dsp:txXfrm>
    </dsp:sp>
    <dsp:sp modelId="{0943249F-05A2-4BE0-AD95-18D07BD6B043}">
      <dsp:nvSpPr>
        <dsp:cNvPr id="0" name=""/>
        <dsp:cNvSpPr/>
      </dsp:nvSpPr>
      <dsp:spPr>
        <a:xfrm>
          <a:off x="2078884" y="1014390"/>
          <a:ext cx="1426986" cy="71349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Externally stabilized systems</a:t>
          </a:r>
        </a:p>
      </dsp:txBody>
      <dsp:txXfrm>
        <a:off x="2078884" y="1014390"/>
        <a:ext cx="1426986" cy="713493"/>
      </dsp:txXfrm>
    </dsp:sp>
    <dsp:sp modelId="{78A30939-FF21-4D52-B4D9-AA418AAD4AEE}">
      <dsp:nvSpPr>
        <dsp:cNvPr id="0" name=""/>
        <dsp:cNvSpPr/>
      </dsp:nvSpPr>
      <dsp:spPr>
        <a:xfrm>
          <a:off x="1215558" y="2027551"/>
          <a:ext cx="1426986" cy="713493"/>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In-situ walls </a:t>
          </a:r>
        </a:p>
      </dsp:txBody>
      <dsp:txXfrm>
        <a:off x="1215558" y="2027551"/>
        <a:ext cx="1426986" cy="713493"/>
      </dsp:txXfrm>
    </dsp:sp>
    <dsp:sp modelId="{6E9F413A-B213-4EFB-B114-CBBC0F61C950}">
      <dsp:nvSpPr>
        <dsp:cNvPr id="0" name=""/>
        <dsp:cNvSpPr/>
      </dsp:nvSpPr>
      <dsp:spPr>
        <a:xfrm>
          <a:off x="352231" y="3040711"/>
          <a:ext cx="1426986" cy="713493"/>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Cantilevered</a:t>
          </a:r>
        </a:p>
      </dsp:txBody>
      <dsp:txXfrm>
        <a:off x="352231" y="3040711"/>
        <a:ext cx="1426986" cy="713493"/>
      </dsp:txXfrm>
    </dsp:sp>
    <dsp:sp modelId="{5ACA44E1-752F-4710-9B2F-B801F2DFE22C}">
      <dsp:nvSpPr>
        <dsp:cNvPr id="0" name=""/>
        <dsp:cNvSpPr/>
      </dsp:nvSpPr>
      <dsp:spPr>
        <a:xfrm>
          <a:off x="2078884" y="3040711"/>
          <a:ext cx="1426986" cy="713493"/>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Braced</a:t>
          </a:r>
        </a:p>
      </dsp:txBody>
      <dsp:txXfrm>
        <a:off x="2078884" y="3040711"/>
        <a:ext cx="1426986" cy="713493"/>
      </dsp:txXfrm>
    </dsp:sp>
    <dsp:sp modelId="{35F3DD55-C496-4D4B-A359-03DBCAEA3F3C}">
      <dsp:nvSpPr>
        <dsp:cNvPr id="0" name=""/>
        <dsp:cNvSpPr/>
      </dsp:nvSpPr>
      <dsp:spPr>
        <a:xfrm>
          <a:off x="352231" y="4053872"/>
          <a:ext cx="1426986" cy="713493"/>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Tied-Back</a:t>
          </a:r>
        </a:p>
      </dsp:txBody>
      <dsp:txXfrm>
        <a:off x="352231" y="4053872"/>
        <a:ext cx="1426986" cy="713493"/>
      </dsp:txXfrm>
    </dsp:sp>
    <dsp:sp modelId="{4F7912CE-2602-4281-B9E9-33D4F7E3E64D}">
      <dsp:nvSpPr>
        <dsp:cNvPr id="0" name=""/>
        <dsp:cNvSpPr/>
      </dsp:nvSpPr>
      <dsp:spPr>
        <a:xfrm>
          <a:off x="2942211" y="2027551"/>
          <a:ext cx="1426986" cy="713493"/>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Gravity walls </a:t>
          </a:r>
        </a:p>
      </dsp:txBody>
      <dsp:txXfrm>
        <a:off x="2942211" y="2027551"/>
        <a:ext cx="1426986" cy="713493"/>
      </dsp:txXfrm>
    </dsp:sp>
    <dsp:sp modelId="{488F52DA-0956-43DC-8A31-3D23F84EECE2}">
      <dsp:nvSpPr>
        <dsp:cNvPr id="0" name=""/>
        <dsp:cNvSpPr/>
      </dsp:nvSpPr>
      <dsp:spPr>
        <a:xfrm>
          <a:off x="5532192" y="1014390"/>
          <a:ext cx="1426986" cy="71349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Internally stabilized systems</a:t>
          </a:r>
        </a:p>
      </dsp:txBody>
      <dsp:txXfrm>
        <a:off x="5532192" y="1014390"/>
        <a:ext cx="1426986" cy="713493"/>
      </dsp:txXfrm>
    </dsp:sp>
    <dsp:sp modelId="{D6A4A459-B85B-4023-98FE-A4F3FA6EB580}">
      <dsp:nvSpPr>
        <dsp:cNvPr id="0" name=""/>
        <dsp:cNvSpPr/>
      </dsp:nvSpPr>
      <dsp:spPr>
        <a:xfrm>
          <a:off x="4668865" y="2027551"/>
          <a:ext cx="1426986" cy="713493"/>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Reinforced soils </a:t>
          </a:r>
        </a:p>
      </dsp:txBody>
      <dsp:txXfrm>
        <a:off x="4668865" y="2027551"/>
        <a:ext cx="1426986" cy="713493"/>
      </dsp:txXfrm>
    </dsp:sp>
    <dsp:sp modelId="{E50E68D5-837B-4CD7-8FD5-BA2A12B56288}">
      <dsp:nvSpPr>
        <dsp:cNvPr id="0" name=""/>
        <dsp:cNvSpPr/>
      </dsp:nvSpPr>
      <dsp:spPr>
        <a:xfrm>
          <a:off x="6395519" y="2027551"/>
          <a:ext cx="1426986" cy="713493"/>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In-situ Reinforcement</a:t>
          </a:r>
        </a:p>
      </dsp:txBody>
      <dsp:txXfrm>
        <a:off x="6395519" y="2027551"/>
        <a:ext cx="1426986" cy="71349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16.wmf"/><Relationship Id="rId4"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B00D965E-F0FB-46EC-9D84-75664560C8CF}" type="datetimeFigureOut">
              <a:rPr lang="en-US" smtClean="0"/>
              <a:pPr/>
              <a:t>5/6/2020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04B1D6A5-7641-4377-8FB1-4549B0F98136}" type="slidenum">
              <a:rPr lang="en-US" smtClean="0"/>
              <a:pPr/>
              <a:t>‹#›</a:t>
            </a:fld>
            <a:endParaRPr lang="en-US"/>
          </a:p>
        </p:txBody>
      </p:sp>
    </p:spTree>
    <p:extLst>
      <p:ext uri="{BB962C8B-B14F-4D97-AF65-F5344CB8AC3E}">
        <p14:creationId xmlns:p14="http://schemas.microsoft.com/office/powerpoint/2010/main" val="34984908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8E7504D6-16EC-4A4E-821F-738FA61995DB}" type="datetimeFigureOut">
              <a:rPr lang="en-US" smtClean="0"/>
              <a:pPr/>
              <a:t>5/6/2020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35589993-F3C1-4A7E-8924-83DBD9353DE7}" type="slidenum">
              <a:rPr lang="en-US" smtClean="0"/>
              <a:pPr/>
              <a:t>‹#›</a:t>
            </a:fld>
            <a:endParaRPr lang="en-US"/>
          </a:p>
        </p:txBody>
      </p:sp>
    </p:spTree>
    <p:extLst>
      <p:ext uri="{BB962C8B-B14F-4D97-AF65-F5344CB8AC3E}">
        <p14:creationId xmlns:p14="http://schemas.microsoft.com/office/powerpoint/2010/main" val="32879511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589993-F3C1-4A7E-8924-83DBD9353DE7}" type="slidenum">
              <a:rPr lang="en-US" smtClean="0"/>
              <a:pPr/>
              <a:t>1</a:t>
            </a:fld>
            <a:endParaRPr lang="en-US"/>
          </a:p>
        </p:txBody>
      </p:sp>
    </p:spTree>
    <p:extLst>
      <p:ext uri="{BB962C8B-B14F-4D97-AF65-F5344CB8AC3E}">
        <p14:creationId xmlns:p14="http://schemas.microsoft.com/office/powerpoint/2010/main" val="337942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5F72B4D0-704F-4C9E-9A98-364F790ED3A0}" type="slidenum">
              <a:rPr lang="en-GB"/>
              <a:pPr/>
              <a:t>32</a:t>
            </a:fld>
            <a:endParaRPr lang="en-GB"/>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2822022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0BED6CEE-AB76-44C5-9AB1-FCB8038AE809}" type="slidenum">
              <a:rPr lang="en-GB"/>
              <a:pPr/>
              <a:t>33</a:t>
            </a:fld>
            <a:endParaRPr lang="en-GB"/>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810819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CBDBC36-709A-4237-B7D3-D7E340E409A5}" type="slidenum">
              <a:rPr lang="en-GB"/>
              <a:pPr/>
              <a:t>34</a:t>
            </a:fld>
            <a:endParaRPr lang="en-GB"/>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2992829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1A55879F-688F-4745-93B1-70463F1F555A}" type="slidenum">
              <a:rPr lang="en-GB"/>
              <a:pPr/>
              <a:t>35</a:t>
            </a:fld>
            <a:endParaRPr lang="en-GB"/>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3121018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1F3A9F23-F38A-4893-BEE8-AF89898ADB6B}" type="slidenum">
              <a:rPr lang="en-GB"/>
              <a:pPr/>
              <a:t>36</a:t>
            </a:fld>
            <a:endParaRPr lang="en-GB"/>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1329758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41196530-61C8-41D5-846A-AB798F50EC74}" type="slidenum">
              <a:rPr lang="en-GB"/>
              <a:pPr/>
              <a:t>37</a:t>
            </a:fld>
            <a:endParaRPr lang="en-GB"/>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1077122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3CECE7F2-01A8-412D-A324-B2B8F50D59D5}" type="slidenum">
              <a:rPr lang="en-GB"/>
              <a:pPr/>
              <a:t>38</a:t>
            </a:fld>
            <a:endParaRPr lang="en-GB"/>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3682995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7735F91-33F6-42F8-8E0B-363B19CA3317}" type="slidenum">
              <a:rPr lang="en-GB"/>
              <a:pPr/>
              <a:t>39</a:t>
            </a:fld>
            <a:endParaRPr lang="en-GB"/>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2230358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D26379C-7A7A-4170-AAB2-8DD43A76ACA1}" type="slidenum">
              <a:rPr lang="en-GB"/>
              <a:pPr/>
              <a:t>40</a:t>
            </a:fld>
            <a:endParaRPr lang="en-GB"/>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1817521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39EA63E-0EF8-4574-AE88-EC5001546864}"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44238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589993-F3C1-4A7E-8924-83DBD9353DE7}" type="slidenum">
              <a:rPr lang="en-US" smtClean="0"/>
              <a:pPr/>
              <a:t>2</a:t>
            </a:fld>
            <a:endParaRPr lang="en-US"/>
          </a:p>
        </p:txBody>
      </p:sp>
    </p:spTree>
    <p:extLst>
      <p:ext uri="{BB962C8B-B14F-4D97-AF65-F5344CB8AC3E}">
        <p14:creationId xmlns:p14="http://schemas.microsoft.com/office/powerpoint/2010/main" val="327480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DFA7856-D3C5-4D12-BA33-880655EAB22C}" type="slidenum">
              <a:rPr lang="en-US">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1523292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B978CAD-175C-4A56-A304-15F72C092294}" type="slidenum">
              <a:rPr lang="en-US">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2389362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D64E3DA-E7C2-4E49-BC96-5A6A880B6D16}" type="slidenum">
              <a:rPr lang="en-US">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1365801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105ADC7-2400-471B-9040-1567F9C3D9B6}" type="slidenum">
              <a:rPr lang="en-US">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3950499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1544E19-515D-4530-8E10-95966DF5F757}" type="slidenum">
              <a:rPr lang="en-US">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1963049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E82F356-B763-4222-A09E-7B9014A09E37}" type="slidenum">
              <a:rPr lang="en-US">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1573728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fld id="{A88A1FC5-E3FB-4F7B-9BA9-CF32D2E6E3F0}" type="slidenum">
              <a:rPr lang="en-US">
                <a:solidFill>
                  <a:prstClr val="black"/>
                </a:solidFill>
                <a:latin typeface="Times New Roman" pitchFamily="18" charset="0"/>
              </a:rPr>
              <a:pPr/>
              <a:t>54</a:t>
            </a:fld>
            <a:endParaRPr lang="en-US">
              <a:solidFill>
                <a:prstClr val="black"/>
              </a:solidFill>
              <a:latin typeface="Times New Roman"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61943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r>
              <a:rPr lang="en-US">
                <a:solidFill>
                  <a:prstClr val="black"/>
                </a:solidFill>
                <a:latin typeface="Times New Roman" pitchFamily="18" charset="0"/>
              </a:rPr>
              <a:t>CE 3321</a:t>
            </a:r>
          </a:p>
        </p:txBody>
      </p:sp>
      <p:sp>
        <p:nvSpPr>
          <p:cNvPr id="962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r>
              <a:rPr lang="en-US">
                <a:solidFill>
                  <a:prstClr val="black"/>
                </a:solidFill>
                <a:latin typeface="Times New Roman" pitchFamily="18" charset="0"/>
              </a:rPr>
              <a:t>CHAPTER 10</a:t>
            </a:r>
          </a:p>
        </p:txBody>
      </p:sp>
      <p:sp>
        <p:nvSpPr>
          <p:cNvPr id="9626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fld id="{9303CA4A-E255-4E61-8DF0-7A5E4C19D332}" type="slidenum">
              <a:rPr lang="en-US">
                <a:solidFill>
                  <a:prstClr val="black"/>
                </a:solidFill>
                <a:latin typeface="Times New Roman" pitchFamily="18" charset="0"/>
              </a:rPr>
              <a:pPr/>
              <a:t>55</a:t>
            </a:fld>
            <a:endParaRPr lang="en-US">
              <a:solidFill>
                <a:prstClr val="black"/>
              </a:solidFill>
              <a:latin typeface="Times New Roman" pitchFamily="18" charset="0"/>
            </a:endParaRPr>
          </a:p>
        </p:txBody>
      </p:sp>
      <p:sp>
        <p:nvSpPr>
          <p:cNvPr id="96261" name="Rectangle 2"/>
          <p:cNvSpPr>
            <a:spLocks noGrp="1" noRot="1" noChangeAspect="1" noChangeArrowheads="1" noTextEdit="1"/>
          </p:cNvSpPr>
          <p:nvPr>
            <p:ph type="sldImg"/>
          </p:nvPr>
        </p:nvSpPr>
        <p:spPr>
          <a:ln/>
        </p:spPr>
      </p:sp>
      <p:sp>
        <p:nvSpPr>
          <p:cNvPr id="962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666241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r>
              <a:rPr lang="en-US">
                <a:solidFill>
                  <a:prstClr val="black"/>
                </a:solidFill>
                <a:latin typeface="Times New Roman" pitchFamily="18" charset="0"/>
              </a:rPr>
              <a:t>CE 3321</a:t>
            </a:r>
          </a:p>
        </p:txBody>
      </p:sp>
      <p:sp>
        <p:nvSpPr>
          <p:cNvPr id="972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r>
              <a:rPr lang="en-US">
                <a:solidFill>
                  <a:prstClr val="black"/>
                </a:solidFill>
                <a:latin typeface="Times New Roman" pitchFamily="18" charset="0"/>
              </a:rPr>
              <a:t>CHAPTER 10</a:t>
            </a:r>
          </a:p>
        </p:txBody>
      </p:sp>
      <p:sp>
        <p:nvSpPr>
          <p:cNvPr id="9728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fld id="{7449B1B4-88F4-41EF-9C35-3C1D2CCAA76F}" type="slidenum">
              <a:rPr lang="en-US">
                <a:solidFill>
                  <a:prstClr val="black"/>
                </a:solidFill>
                <a:latin typeface="Times New Roman" pitchFamily="18" charset="0"/>
              </a:rPr>
              <a:pPr/>
              <a:t>56</a:t>
            </a:fld>
            <a:endParaRPr lang="en-US">
              <a:solidFill>
                <a:prstClr val="black"/>
              </a:solidFill>
              <a:latin typeface="Times New Roman" pitchFamily="18" charset="0"/>
            </a:endParaRPr>
          </a:p>
        </p:txBody>
      </p:sp>
      <p:sp>
        <p:nvSpPr>
          <p:cNvPr id="97285" name="Rectangle 2"/>
          <p:cNvSpPr>
            <a:spLocks noGrp="1" noRot="1" noChangeAspect="1" noChangeArrowheads="1" noTextEdit="1"/>
          </p:cNvSpPr>
          <p:nvPr>
            <p:ph type="sldImg"/>
          </p:nvPr>
        </p:nvSpPr>
        <p:spPr>
          <a:ln/>
        </p:spPr>
      </p:sp>
      <p:sp>
        <p:nvSpPr>
          <p:cNvPr id="97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628437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r>
              <a:rPr lang="en-US">
                <a:solidFill>
                  <a:prstClr val="black"/>
                </a:solidFill>
                <a:latin typeface="Times New Roman" pitchFamily="18" charset="0"/>
              </a:rPr>
              <a:t>CE 3321</a:t>
            </a:r>
          </a:p>
        </p:txBody>
      </p:sp>
      <p:sp>
        <p:nvSpPr>
          <p:cNvPr id="983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r>
              <a:rPr lang="en-US">
                <a:solidFill>
                  <a:prstClr val="black"/>
                </a:solidFill>
                <a:latin typeface="Times New Roman" pitchFamily="18" charset="0"/>
              </a:rPr>
              <a:t>CHAPTER 10</a:t>
            </a:r>
          </a:p>
        </p:txBody>
      </p:sp>
      <p:sp>
        <p:nvSpPr>
          <p:cNvPr id="9830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fld id="{4D816D22-2D33-4394-ACD8-E0E806BC95C9}" type="slidenum">
              <a:rPr lang="en-US">
                <a:solidFill>
                  <a:prstClr val="black"/>
                </a:solidFill>
                <a:latin typeface="Times New Roman" pitchFamily="18" charset="0"/>
              </a:rPr>
              <a:pPr/>
              <a:t>57</a:t>
            </a:fld>
            <a:endParaRPr lang="en-US">
              <a:solidFill>
                <a:prstClr val="black"/>
              </a:solidFill>
              <a:latin typeface="Times New Roman" pitchFamily="18" charset="0"/>
            </a:endParaRPr>
          </a:p>
        </p:txBody>
      </p:sp>
      <p:sp>
        <p:nvSpPr>
          <p:cNvPr id="98309" name="Rectangle 2"/>
          <p:cNvSpPr>
            <a:spLocks noGrp="1" noRot="1" noChangeAspect="1" noChangeArrowheads="1" noTextEdit="1"/>
          </p:cNvSpPr>
          <p:nvPr>
            <p:ph type="sldImg"/>
          </p:nvPr>
        </p:nvSpPr>
        <p:spPr>
          <a:ln/>
        </p:spPr>
      </p:sp>
      <p:sp>
        <p:nvSpPr>
          <p:cNvPr id="983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156842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589993-F3C1-4A7E-8924-83DBD9353DE7}" type="slidenum">
              <a:rPr lang="en-US" smtClean="0"/>
              <a:pPr/>
              <a:t>3</a:t>
            </a:fld>
            <a:endParaRPr lang="en-US"/>
          </a:p>
        </p:txBody>
      </p:sp>
    </p:spTree>
    <p:extLst>
      <p:ext uri="{BB962C8B-B14F-4D97-AF65-F5344CB8AC3E}">
        <p14:creationId xmlns:p14="http://schemas.microsoft.com/office/powerpoint/2010/main" val="2788585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r>
              <a:rPr lang="en-US">
                <a:solidFill>
                  <a:prstClr val="black"/>
                </a:solidFill>
                <a:latin typeface="Times New Roman" pitchFamily="18" charset="0"/>
              </a:rPr>
              <a:t>CE 3321</a:t>
            </a:r>
          </a:p>
        </p:txBody>
      </p:sp>
      <p:sp>
        <p:nvSpPr>
          <p:cNvPr id="993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r>
              <a:rPr lang="en-US">
                <a:solidFill>
                  <a:prstClr val="black"/>
                </a:solidFill>
                <a:latin typeface="Times New Roman" pitchFamily="18" charset="0"/>
              </a:rPr>
              <a:t>CHAPTER 10</a:t>
            </a:r>
          </a:p>
        </p:txBody>
      </p:sp>
      <p:sp>
        <p:nvSpPr>
          <p:cNvPr id="9933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08">
              <a:defRPr>
                <a:solidFill>
                  <a:schemeClr val="tx1"/>
                </a:solidFill>
                <a:latin typeface="Verdana" pitchFamily="34" charset="0"/>
              </a:defRPr>
            </a:lvl1pPr>
            <a:lvl2pPr marL="749934" indent="-288436" defTabSz="931008">
              <a:defRPr>
                <a:solidFill>
                  <a:schemeClr val="tx1"/>
                </a:solidFill>
                <a:latin typeface="Verdana" pitchFamily="34" charset="0"/>
              </a:defRPr>
            </a:lvl2pPr>
            <a:lvl3pPr marL="1153744" indent="-230749" defTabSz="931008">
              <a:defRPr>
                <a:solidFill>
                  <a:schemeClr val="tx1"/>
                </a:solidFill>
                <a:latin typeface="Verdana" pitchFamily="34" charset="0"/>
              </a:defRPr>
            </a:lvl3pPr>
            <a:lvl4pPr marL="1615242" indent="-230749" defTabSz="931008">
              <a:defRPr>
                <a:solidFill>
                  <a:schemeClr val="tx1"/>
                </a:solidFill>
                <a:latin typeface="Verdana" pitchFamily="34" charset="0"/>
              </a:defRPr>
            </a:lvl4pPr>
            <a:lvl5pPr marL="2076740" indent="-230749" defTabSz="931008">
              <a:defRPr>
                <a:solidFill>
                  <a:schemeClr val="tx1"/>
                </a:solidFill>
                <a:latin typeface="Verdana" pitchFamily="34" charset="0"/>
              </a:defRPr>
            </a:lvl5pPr>
            <a:lvl6pPr marL="2538237" indent="-230749" defTabSz="931008" eaLnBrk="0" fontAlgn="base" hangingPunct="0">
              <a:spcBef>
                <a:spcPct val="0"/>
              </a:spcBef>
              <a:spcAft>
                <a:spcPct val="0"/>
              </a:spcAft>
              <a:defRPr>
                <a:solidFill>
                  <a:schemeClr val="tx1"/>
                </a:solidFill>
                <a:latin typeface="Verdana" pitchFamily="34" charset="0"/>
              </a:defRPr>
            </a:lvl6pPr>
            <a:lvl7pPr marL="2999735" indent="-230749" defTabSz="931008" eaLnBrk="0" fontAlgn="base" hangingPunct="0">
              <a:spcBef>
                <a:spcPct val="0"/>
              </a:spcBef>
              <a:spcAft>
                <a:spcPct val="0"/>
              </a:spcAft>
              <a:defRPr>
                <a:solidFill>
                  <a:schemeClr val="tx1"/>
                </a:solidFill>
                <a:latin typeface="Verdana" pitchFamily="34" charset="0"/>
              </a:defRPr>
            </a:lvl7pPr>
            <a:lvl8pPr marL="3461233" indent="-230749" defTabSz="931008" eaLnBrk="0" fontAlgn="base" hangingPunct="0">
              <a:spcBef>
                <a:spcPct val="0"/>
              </a:spcBef>
              <a:spcAft>
                <a:spcPct val="0"/>
              </a:spcAft>
              <a:defRPr>
                <a:solidFill>
                  <a:schemeClr val="tx1"/>
                </a:solidFill>
                <a:latin typeface="Verdana" pitchFamily="34" charset="0"/>
              </a:defRPr>
            </a:lvl8pPr>
            <a:lvl9pPr marL="3922730" indent="-230749" defTabSz="931008" eaLnBrk="0" fontAlgn="base" hangingPunct="0">
              <a:spcBef>
                <a:spcPct val="0"/>
              </a:spcBef>
              <a:spcAft>
                <a:spcPct val="0"/>
              </a:spcAft>
              <a:defRPr>
                <a:solidFill>
                  <a:schemeClr val="tx1"/>
                </a:solidFill>
                <a:latin typeface="Verdana" pitchFamily="34" charset="0"/>
              </a:defRPr>
            </a:lvl9pPr>
          </a:lstStyle>
          <a:p>
            <a:fld id="{651D2129-ADB8-47B3-A5ED-311D5396DC51}" type="slidenum">
              <a:rPr lang="en-US">
                <a:solidFill>
                  <a:prstClr val="black"/>
                </a:solidFill>
                <a:latin typeface="Times New Roman" pitchFamily="18" charset="0"/>
              </a:rPr>
              <a:pPr/>
              <a:t>58</a:t>
            </a:fld>
            <a:endParaRPr lang="en-US">
              <a:solidFill>
                <a:prstClr val="black"/>
              </a:solidFill>
              <a:latin typeface="Times New Roman" pitchFamily="18" charset="0"/>
            </a:endParaRPr>
          </a:p>
        </p:txBody>
      </p:sp>
      <p:sp>
        <p:nvSpPr>
          <p:cNvPr id="99333" name="Rectangle 2"/>
          <p:cNvSpPr>
            <a:spLocks noGrp="1" noRot="1" noChangeAspect="1" noChangeArrowheads="1" noTextEdit="1"/>
          </p:cNvSpPr>
          <p:nvPr>
            <p:ph type="sldImg"/>
          </p:nvPr>
        </p:nvSpPr>
        <p:spPr>
          <a:ln/>
        </p:spPr>
      </p:sp>
      <p:sp>
        <p:nvSpPr>
          <p:cNvPr id="993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73403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E889DDD-062F-445B-87BB-AB4A4695670F}" type="slidenum">
              <a:rPr lang="en-US">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3296814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B9C65A7-BBC8-490D-9EF2-D6C2E5AB30F1}" type="slidenum">
              <a:rPr lang="en-US">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2005498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9F1EF68-A977-4E5E-9D0B-79EA81E6AF5F}" type="slidenum">
              <a:rPr lang="en-US">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1628851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16A9D7E-C309-4508-B57F-3A49849A3AB8}" type="slidenum">
              <a:rPr lang="en-US">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1158188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607B212-9001-40B2-AB0D-940950CDDD77}" type="slidenum">
              <a:rPr lang="en-US">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4100463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FD9D49D-1403-47B4-878B-4675D3BE64AF}" type="slidenum">
              <a:rPr lang="en-US">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3955120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0F4BF99-70F8-4D38-8CAD-B52D8B11C37E}" type="slidenum">
              <a:rPr lang="en-US">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226239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23B6B72-05E1-4A54-8664-7211355341BC}"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1255930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F62A45E-2423-4B4E-A670-D2878CEF9988}" type="slidenum">
              <a:rPr lang="en-US">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255294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589993-F3C1-4A7E-8924-83DBD9353DE7}" type="slidenum">
              <a:rPr lang="en-US" smtClean="0"/>
              <a:pPr/>
              <a:t>5</a:t>
            </a:fld>
            <a:endParaRPr lang="en-US"/>
          </a:p>
        </p:txBody>
      </p:sp>
    </p:spTree>
    <p:extLst>
      <p:ext uri="{BB962C8B-B14F-4D97-AF65-F5344CB8AC3E}">
        <p14:creationId xmlns:p14="http://schemas.microsoft.com/office/powerpoint/2010/main" val="26475486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F6A98A5-C9BD-4516-B91D-4CD75C55EB03}" type="slidenum">
              <a:rPr lang="en-GB">
                <a:solidFill>
                  <a:prstClr val="black"/>
                </a:solidFill>
              </a:rPr>
              <a:pPr>
                <a:defRPr/>
              </a:pPr>
              <a:t>68</a:t>
            </a:fld>
            <a:endParaRPr lang="en-GB">
              <a:solidFill>
                <a:prstClr val="black"/>
              </a:solidFill>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ms-MY" smtClean="0"/>
          </a:p>
        </p:txBody>
      </p:sp>
    </p:spTree>
    <p:extLst>
      <p:ext uri="{BB962C8B-B14F-4D97-AF65-F5344CB8AC3E}">
        <p14:creationId xmlns:p14="http://schemas.microsoft.com/office/powerpoint/2010/main" val="2509118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In construction of SPW, the pile may be driven into the ground &amp; then backfill placed on the land side, or the sheet may first be driven into the ground &amp; the soil in front dredged.   </a:t>
            </a:r>
          </a:p>
          <a:p>
            <a:endParaRPr lang="en-US" dirty="0"/>
          </a:p>
        </p:txBody>
      </p:sp>
      <p:sp>
        <p:nvSpPr>
          <p:cNvPr id="4" name="Slide Number Placeholder 3"/>
          <p:cNvSpPr>
            <a:spLocks noGrp="1"/>
          </p:cNvSpPr>
          <p:nvPr>
            <p:ph type="sldNum" sz="quarter" idx="10"/>
          </p:nvPr>
        </p:nvSpPr>
        <p:spPr/>
        <p:txBody>
          <a:bodyPr/>
          <a:lstStyle/>
          <a:p>
            <a:fld id="{B0EFBBD8-83CB-42E6-9664-CE38E133319B}"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50919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AC1BF3-0178-4D4B-AF8C-E4505CAD5EB6}" type="slidenum">
              <a:rPr lang="en-US" smtClean="0"/>
              <a:pPr/>
              <a:t>24</a:t>
            </a:fld>
            <a:endParaRPr lang="en-US" smtClean="0"/>
          </a:p>
        </p:txBody>
      </p:sp>
    </p:spTree>
    <p:extLst>
      <p:ext uri="{BB962C8B-B14F-4D97-AF65-F5344CB8AC3E}">
        <p14:creationId xmlns:p14="http://schemas.microsoft.com/office/powerpoint/2010/main" val="880942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869FC1C-D0CF-4973-B861-2F9D861AF7DE}" type="slidenum">
              <a:rPr lang="en-GB"/>
              <a:pPr/>
              <a:t>28</a:t>
            </a:fld>
            <a:endParaRPr lang="en-GB"/>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2819737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D4D57A71-BE12-4A4F-9185-29B51941DC6F}" type="slidenum">
              <a:rPr lang="en-GB"/>
              <a:pPr/>
              <a:t>29</a:t>
            </a:fld>
            <a:endParaRPr lang="en-GB"/>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2926980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2ACD28CB-F3B1-4850-9AF3-7C8598C863B3}" type="slidenum">
              <a:rPr lang="en-GB"/>
              <a:pPr/>
              <a:t>30</a:t>
            </a:fld>
            <a:endParaRPr lang="en-GB"/>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410265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A36FE15D-5873-4B04-86FF-AFA5ABC911C7}" type="slidenum">
              <a:rPr lang="en-GB"/>
              <a:pPr/>
              <a:t>31</a:t>
            </a:fld>
            <a:endParaRPr 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ms-MY" smtClean="0"/>
          </a:p>
        </p:txBody>
      </p:sp>
    </p:spTree>
    <p:extLst>
      <p:ext uri="{BB962C8B-B14F-4D97-AF65-F5344CB8AC3E}">
        <p14:creationId xmlns:p14="http://schemas.microsoft.com/office/powerpoint/2010/main" val="3077033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6F00B0-62E4-41E6-ACAA-B82E17600B3D}"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CDB99-C3A1-43E6-8A89-2BA3553DF3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F00B0-62E4-41E6-ACAA-B82E17600B3D}"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CDB99-C3A1-43E6-8A89-2BA3553DF3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F00B0-62E4-41E6-ACAA-B82E17600B3D}"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CDB99-C3A1-43E6-8A89-2BA3553DF3A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4FC24C8-BC12-4A63-BA44-22FE3C503A29}"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20E93F-C259-4152-8D1F-F832B0C37D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3661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046181-A236-4E6E-B92E-7572CF2E4E20}"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D331FB-7CA6-4404-8021-888ECDFB01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340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0F48795-81CF-464A-BDD8-B97498351B57}"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4CF058-005C-4DCB-B5DD-343529259A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605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04C1C93-A651-4C0B-B9E5-3FD1A69DC67C}" type="datetimeFigureOut">
              <a:rPr lang="en-US">
                <a:solidFill>
                  <a:prstClr val="black">
                    <a:tint val="75000"/>
                  </a:prstClr>
                </a:solidFill>
              </a:rPr>
              <a:pPr>
                <a:defRPr/>
              </a:pPr>
              <a:t>5/6/2020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AEF75A-3ADC-48CA-8F41-3984E34D229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6892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2E1E87B-4F22-4820-A174-1779E68A2E78}" type="datetimeFigureOut">
              <a:rPr lang="en-US">
                <a:solidFill>
                  <a:prstClr val="black">
                    <a:tint val="75000"/>
                  </a:prstClr>
                </a:solidFill>
              </a:rPr>
              <a:pPr>
                <a:defRPr/>
              </a:pPr>
              <a:t>5/6/2020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4DCC624-615B-46F7-B17E-EFDEAACD74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5381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5413CCF-D901-4A38-8F7E-A11B9F5E2F58}" type="datetimeFigureOut">
              <a:rPr lang="en-US">
                <a:solidFill>
                  <a:prstClr val="black">
                    <a:tint val="75000"/>
                  </a:prstClr>
                </a:solidFill>
              </a:rPr>
              <a:pPr>
                <a:defRPr/>
              </a:pPr>
              <a:t>5/6/2020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FDB5FE8-2560-42CF-B22D-D71DC317E3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398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31900A-941A-40C7-89B6-740255B0DE8C}" type="datetimeFigureOut">
              <a:rPr lang="en-US">
                <a:solidFill>
                  <a:prstClr val="black">
                    <a:tint val="75000"/>
                  </a:prstClr>
                </a:solidFill>
              </a:rPr>
              <a:pPr>
                <a:defRPr/>
              </a:pPr>
              <a:t>5/6/2020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BF8AD63-98E1-4CAD-B2AC-B5AAE294A6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2320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5125B4-D35A-4071-8F1C-268A988B478A}" type="datetimeFigureOut">
              <a:rPr lang="en-US">
                <a:solidFill>
                  <a:prstClr val="black">
                    <a:tint val="75000"/>
                  </a:prstClr>
                </a:solidFill>
              </a:rPr>
              <a:pPr>
                <a:defRPr/>
              </a:pPr>
              <a:t>5/6/2020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D1521D-449E-4C5E-8AD2-0AF9889D59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9746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F00B0-62E4-41E6-ACAA-B82E17600B3D}"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CDB99-C3A1-43E6-8A89-2BA3553DF3A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11AAB0-E8C7-4702-97FE-76A58C544B71}" type="datetimeFigureOut">
              <a:rPr lang="en-US">
                <a:solidFill>
                  <a:prstClr val="black">
                    <a:tint val="75000"/>
                  </a:prstClr>
                </a:solidFill>
              </a:rPr>
              <a:pPr>
                <a:defRPr/>
              </a:pPr>
              <a:t>5/6/2020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886BF9-7F2F-4AD0-BF72-8B115ABBA5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9071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F86B17-0E19-4BDB-AAA6-119919BD7FDE}"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C72E0D-C747-48E4-B898-BC64F95950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5623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2F7D2E-E84E-46CC-85AE-D3A51BAE749A}"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B01FA0-FF66-4021-8ED6-A47CCFF8BA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9822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68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626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659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050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24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556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954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6F00B0-62E4-41E6-ACAA-B82E17600B3D}"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CDB99-C3A1-43E6-8A89-2BA3553DF3A9}"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006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648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62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34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092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923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99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887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042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68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6F00B0-62E4-41E6-ACAA-B82E17600B3D}" type="datetimeFigureOut">
              <a:rPr lang="en-US" smtClean="0"/>
              <a:pPr/>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CDB99-C3A1-43E6-8A89-2BA3553DF3A9}"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7297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133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326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894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51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defRPr/>
            </a:pPr>
            <a:endParaRPr lang="en-US" sz="2400">
              <a:solidFill>
                <a:srgbClr val="000000"/>
              </a:solidFill>
              <a:latin typeface="Times New Roman" pitchFamily="18" charset="0"/>
            </a:endParaRPr>
          </a:p>
        </p:txBody>
      </p:sp>
      <p:sp>
        <p:nvSpPr>
          <p:cNvPr id="720898"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720899"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5" name="Date Placeholder 4"/>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200" smtClean="0"/>
            </a:lvl1pPr>
          </a:lstStyle>
          <a:p>
            <a:pPr fontAlgn="base">
              <a:spcBef>
                <a:spcPct val="0"/>
              </a:spcBef>
              <a:spcAft>
                <a:spcPct val="0"/>
              </a:spcAft>
              <a:defRPr/>
            </a:pPr>
            <a:fld id="{65A4DEED-C013-4500-BF58-AB3BEF71804D}" type="datetime1">
              <a:rPr lang="en-US">
                <a:solidFill>
                  <a:srgbClr val="000000"/>
                </a:solidFill>
              </a:rPr>
              <a:pPr fontAlgn="base">
                <a:spcBef>
                  <a:spcPct val="0"/>
                </a:spcBef>
                <a:spcAft>
                  <a:spcPct val="0"/>
                </a:spcAft>
                <a:defRPr/>
              </a:pPr>
              <a:t>5/6/2020</a:t>
            </a:fld>
            <a:endParaRPr lang="en-US">
              <a:solidFill>
                <a:srgbClr val="000000"/>
              </a:solidFill>
            </a:endParaRPr>
          </a:p>
        </p:txBody>
      </p:sp>
      <p:sp>
        <p:nvSpPr>
          <p:cNvPr id="6" name="Footer Placeholder 5"/>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F285F52F-9F2C-4CCA-A458-922E767007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5688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B403F85F-7994-4241-9D02-15019B275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251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pPr>
              <a:defRPr/>
            </a:pPr>
            <a:fld id="{D2A55740-2181-486B-ADF0-97F54C03AA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249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0EFF5CA6-1E36-4941-9A1A-D34771554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903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pPr>
              <a:defRPr/>
            </a:pPr>
            <a:fld id="{72DA2FF7-5D37-4884-86D4-F5D2A7587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640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6F00B0-62E4-41E6-ACAA-B82E17600B3D}" type="datetimeFigureOut">
              <a:rPr lang="en-US" smtClean="0"/>
              <a:pPr/>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CCDB99-C3A1-43E6-8A89-2BA3553DF3A9}"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A20712FD-7DD7-45D9-9589-AB8C9795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629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25F3CD98-F970-46EB-B3A3-2DFEF55C1D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069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A76E9579-5A57-444E-B401-83EB73FDF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21986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1A1387F4-7002-49FE-BF35-F335EAA888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8805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B1D6AC63-FB07-475D-A1B8-E7A047F34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0166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B52D03B8-9DB6-4292-8EA0-1109361A7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008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66738" y="304800"/>
            <a:ext cx="8008937"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8F4D8264-F832-4550-BA4C-FE5966B1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025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defRPr/>
            </a:pPr>
            <a:endParaRPr lang="en-US" sz="2400">
              <a:solidFill>
                <a:srgbClr val="000000"/>
              </a:solidFill>
              <a:latin typeface="Times New Roman" pitchFamily="18" charset="0"/>
            </a:endParaRPr>
          </a:p>
        </p:txBody>
      </p:sp>
      <p:sp>
        <p:nvSpPr>
          <p:cNvPr id="720898"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720899"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5" name="Date Placeholder 4"/>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200" smtClean="0"/>
            </a:lvl1pPr>
          </a:lstStyle>
          <a:p>
            <a:pPr fontAlgn="base">
              <a:spcBef>
                <a:spcPct val="0"/>
              </a:spcBef>
              <a:spcAft>
                <a:spcPct val="0"/>
              </a:spcAft>
              <a:defRPr/>
            </a:pPr>
            <a:fld id="{65A4DEED-C013-4500-BF58-AB3BEF71804D}" type="datetime1">
              <a:rPr lang="en-US">
                <a:solidFill>
                  <a:srgbClr val="000000"/>
                </a:solidFill>
              </a:rPr>
              <a:pPr fontAlgn="base">
                <a:spcBef>
                  <a:spcPct val="0"/>
                </a:spcBef>
                <a:spcAft>
                  <a:spcPct val="0"/>
                </a:spcAft>
                <a:defRPr/>
              </a:pPr>
              <a:t>5/6/2020</a:t>
            </a:fld>
            <a:endParaRPr lang="en-US">
              <a:solidFill>
                <a:srgbClr val="000000"/>
              </a:solidFill>
            </a:endParaRPr>
          </a:p>
        </p:txBody>
      </p:sp>
      <p:sp>
        <p:nvSpPr>
          <p:cNvPr id="6" name="Footer Placeholder 5"/>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200" smtClean="0"/>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F285F52F-9F2C-4CCA-A458-922E767007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2099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B403F85F-7994-4241-9D02-15019B275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5497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pPr>
              <a:defRPr/>
            </a:pPr>
            <a:fld id="{D2A55740-2181-486B-ADF0-97F54C03AA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490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6F00B0-62E4-41E6-ACAA-B82E17600B3D}" type="datetimeFigureOut">
              <a:rPr lang="en-US" smtClean="0"/>
              <a:pPr/>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CCDB99-C3A1-43E6-8A89-2BA3553DF3A9}"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0EFF5CA6-1E36-4941-9A1A-D34771554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8341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pPr>
              <a:defRPr/>
            </a:pPr>
            <a:fld id="{72DA2FF7-5D37-4884-86D4-F5D2A7587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624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A20712FD-7DD7-45D9-9589-AB8C9795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57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25F3CD98-F970-46EB-B3A3-2DFEF55C1D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0697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A76E9579-5A57-444E-B401-83EB73FDF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0014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1A1387F4-7002-49FE-BF35-F335EAA888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879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B1D6AC63-FB07-475D-A1B8-E7A047F34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3104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B52D03B8-9DB6-4292-8EA0-1109361A7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6706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66738" y="304800"/>
            <a:ext cx="8008937"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8F4D8264-F832-4550-BA4C-FE5966B1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745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F00B0-62E4-41E6-ACAA-B82E17600B3D}" type="datetimeFigureOut">
              <a:rPr lang="en-US" smtClean="0"/>
              <a:pPr/>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CCDB99-C3A1-43E6-8A89-2BA3553DF3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F00B0-62E4-41E6-ACAA-B82E17600B3D}" type="datetimeFigureOut">
              <a:rPr lang="en-US" smtClean="0"/>
              <a:pPr/>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CDB99-C3A1-43E6-8A89-2BA3553DF3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F00B0-62E4-41E6-ACAA-B82E17600B3D}" type="datetimeFigureOut">
              <a:rPr lang="en-US" smtClean="0"/>
              <a:pPr/>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CDB99-C3A1-43E6-8A89-2BA3553DF3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F00B0-62E4-41E6-ACAA-B82E17600B3D}" type="datetimeFigureOut">
              <a:rPr lang="en-US" smtClean="0"/>
              <a:pPr/>
              <a:t>5/6/2020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CCDB99-C3A1-43E6-8A89-2BA3553DF3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16E0603-347F-45FF-8193-8F33BB009CA0}" type="datetimeFigureOut">
              <a:rPr lang="en-US">
                <a:solidFill>
                  <a:prstClr val="black">
                    <a:tint val="75000"/>
                  </a:prstClr>
                </a:solidFill>
              </a:rPr>
              <a:pPr>
                <a:defRPr/>
              </a:pPr>
              <a:t>5/6/2020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CF9B1BA-0840-4DD4-AA8F-3E704A4825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4662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A105C-8887-411A-9EB7-18B3E53AB3A1}"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88B69-18E5-4F0B-8AE3-906FA0BD4F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6049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0F90E-CC25-47E4-AA4B-29F2CDA82F59}" type="datetimeFigureOut">
              <a:rPr lang="en-US" smtClean="0">
                <a:solidFill>
                  <a:prstClr val="black">
                    <a:tint val="75000"/>
                  </a:prstClr>
                </a:solidFill>
              </a:rPr>
              <a:pPr/>
              <a:t>5/6/2020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CCBE6-C358-43E2-8144-52D700B27D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3978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9876"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defRPr/>
            </a:pPr>
            <a:endParaRPr lang="en-US" sz="2400">
              <a:solidFill>
                <a:srgbClr val="000000"/>
              </a:solidFill>
              <a:latin typeface="Times New Roman" pitchFamily="18" charset="0"/>
            </a:endParaRPr>
          </a:p>
        </p:txBody>
      </p:sp>
      <p:sp>
        <p:nvSpPr>
          <p:cNvPr id="719877"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eaLnBrk="0" fontAlgn="base" hangingPunct="0">
              <a:spcBef>
                <a:spcPct val="0"/>
              </a:spcBef>
              <a:spcAft>
                <a:spcPct val="0"/>
              </a:spcAft>
              <a:defRPr/>
            </a:pPr>
            <a:endParaRPr lang="en-US">
              <a:solidFill>
                <a:srgbClr val="000000"/>
              </a:solidFill>
            </a:endParaRPr>
          </a:p>
        </p:txBody>
      </p:sp>
      <p:sp>
        <p:nvSpPr>
          <p:cNvPr id="719880" name="Rectangle 8"/>
          <p:cNvSpPr>
            <a:spLocks noGrp="1" noChangeArrowheads="1"/>
          </p:cNvSpPr>
          <p:nvPr>
            <p:ph type="sldNum" sz="quarter" idx="4"/>
          </p:nvPr>
        </p:nvSpPr>
        <p:spPr bwMode="auto">
          <a:xfrm>
            <a:off x="8166100" y="6181725"/>
            <a:ext cx="495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fontAlgn="base">
              <a:spcBef>
                <a:spcPct val="0"/>
              </a:spcBef>
              <a:spcAft>
                <a:spcPct val="0"/>
              </a:spcAft>
              <a:defRPr/>
            </a:pPr>
            <a:fld id="{8A07231B-2741-48FE-9E6C-B1FBD3906C69}"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1031" name="Picture 10"/>
          <p:cNvPicPr>
            <a:picLocks noChangeAspect="1" noChangeArrowheads="1"/>
          </p:cNvPicPr>
          <p:nvPr userDrawn="1"/>
        </p:nvPicPr>
        <p:blipFill>
          <a:blip r:embed="rId14">
            <a:extLst>
              <a:ext uri="{28A0092B-C50C-407E-A947-70E740481C1C}">
                <a14:useLocalDpi xmlns:a14="http://schemas.microsoft.com/office/drawing/2010/main" val="0"/>
              </a:ext>
            </a:extLst>
          </a:blip>
          <a:srcRect l="525" t="14156" r="92775" b="74719"/>
          <a:stretch>
            <a:fillRect/>
          </a:stretch>
        </p:blipFill>
        <p:spPr bwMode="auto">
          <a:xfrm>
            <a:off x="8145463" y="225425"/>
            <a:ext cx="76358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884" name="Text Box 12"/>
          <p:cNvSpPr txBox="1">
            <a:spLocks noChangeArrowheads="1"/>
          </p:cNvSpPr>
          <p:nvPr userDrawn="1"/>
        </p:nvSpPr>
        <p:spPr bwMode="ltGray">
          <a:xfrm>
            <a:off x="581025" y="6210300"/>
            <a:ext cx="5915025" cy="5492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200" b="1">
                <a:solidFill>
                  <a:srgbClr val="000000"/>
                </a:solidFill>
              </a:rPr>
              <a:t>CE 5331-013: Design of Earth Retaining Structures</a:t>
            </a:r>
          </a:p>
          <a:p>
            <a:pPr eaLnBrk="0" fontAlgn="base" hangingPunct="0">
              <a:spcBef>
                <a:spcPct val="50000"/>
              </a:spcBef>
              <a:spcAft>
                <a:spcPct val="0"/>
              </a:spcAft>
              <a:defRPr/>
            </a:pPr>
            <a:endParaRPr lang="en-US" sz="1200">
              <a:solidFill>
                <a:srgbClr val="000000"/>
              </a:solidFill>
            </a:endParaRPr>
          </a:p>
        </p:txBody>
      </p:sp>
    </p:spTree>
    <p:extLst>
      <p:ext uri="{BB962C8B-B14F-4D97-AF65-F5344CB8AC3E}">
        <p14:creationId xmlns:p14="http://schemas.microsoft.com/office/powerpoint/2010/main" val="37784295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9876"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defRPr/>
            </a:pPr>
            <a:endParaRPr lang="en-US" sz="2400">
              <a:solidFill>
                <a:srgbClr val="000000"/>
              </a:solidFill>
              <a:latin typeface="Times New Roman" pitchFamily="18" charset="0"/>
            </a:endParaRPr>
          </a:p>
        </p:txBody>
      </p:sp>
      <p:sp>
        <p:nvSpPr>
          <p:cNvPr id="719877"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eaLnBrk="0" fontAlgn="base" hangingPunct="0">
              <a:spcBef>
                <a:spcPct val="0"/>
              </a:spcBef>
              <a:spcAft>
                <a:spcPct val="0"/>
              </a:spcAft>
              <a:defRPr/>
            </a:pPr>
            <a:endParaRPr lang="en-US">
              <a:solidFill>
                <a:srgbClr val="000000"/>
              </a:solidFill>
            </a:endParaRPr>
          </a:p>
        </p:txBody>
      </p:sp>
      <p:sp>
        <p:nvSpPr>
          <p:cNvPr id="719880" name="Rectangle 8"/>
          <p:cNvSpPr>
            <a:spLocks noGrp="1" noChangeArrowheads="1"/>
          </p:cNvSpPr>
          <p:nvPr>
            <p:ph type="sldNum" sz="quarter" idx="4"/>
          </p:nvPr>
        </p:nvSpPr>
        <p:spPr bwMode="auto">
          <a:xfrm>
            <a:off x="8166100" y="6181725"/>
            <a:ext cx="495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fontAlgn="base">
              <a:spcBef>
                <a:spcPct val="0"/>
              </a:spcBef>
              <a:spcAft>
                <a:spcPct val="0"/>
              </a:spcAft>
              <a:defRPr/>
            </a:pPr>
            <a:fld id="{8A07231B-2741-48FE-9E6C-B1FBD3906C69}"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1031" name="Picture 10"/>
          <p:cNvPicPr>
            <a:picLocks noChangeAspect="1" noChangeArrowheads="1"/>
          </p:cNvPicPr>
          <p:nvPr userDrawn="1"/>
        </p:nvPicPr>
        <p:blipFill>
          <a:blip r:embed="rId14">
            <a:extLst>
              <a:ext uri="{28A0092B-C50C-407E-A947-70E740481C1C}">
                <a14:useLocalDpi xmlns:a14="http://schemas.microsoft.com/office/drawing/2010/main" val="0"/>
              </a:ext>
            </a:extLst>
          </a:blip>
          <a:srcRect l="525" t="14156" r="92775" b="74719"/>
          <a:stretch>
            <a:fillRect/>
          </a:stretch>
        </p:blipFill>
        <p:spPr bwMode="auto">
          <a:xfrm>
            <a:off x="8145463" y="225425"/>
            <a:ext cx="76358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884" name="Text Box 12"/>
          <p:cNvSpPr txBox="1">
            <a:spLocks noChangeArrowheads="1"/>
          </p:cNvSpPr>
          <p:nvPr userDrawn="1"/>
        </p:nvSpPr>
        <p:spPr bwMode="ltGray">
          <a:xfrm>
            <a:off x="581025" y="6210300"/>
            <a:ext cx="5915025" cy="5492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200" b="1">
                <a:solidFill>
                  <a:srgbClr val="000000"/>
                </a:solidFill>
              </a:rPr>
              <a:t>CE 5331-013: Design of Earth Retaining Structures</a:t>
            </a:r>
          </a:p>
          <a:p>
            <a:pPr eaLnBrk="0" fontAlgn="base" hangingPunct="0">
              <a:spcBef>
                <a:spcPct val="50000"/>
              </a:spcBef>
              <a:spcAft>
                <a:spcPct val="0"/>
              </a:spcAft>
              <a:defRPr/>
            </a:pPr>
            <a:endParaRPr lang="en-US" sz="1200">
              <a:solidFill>
                <a:srgbClr val="000000"/>
              </a:solidFill>
            </a:endParaRPr>
          </a:p>
        </p:txBody>
      </p:sp>
    </p:spTree>
    <p:extLst>
      <p:ext uri="{BB962C8B-B14F-4D97-AF65-F5344CB8AC3E}">
        <p14:creationId xmlns:p14="http://schemas.microsoft.com/office/powerpoint/2010/main" val="16436230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5.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4.w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5.wmf"/><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9.xml"/><Relationship Id="rId7" Type="http://schemas.openxmlformats.org/officeDocument/2006/relationships/image" Target="../media/image17.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6.wmf"/><Relationship Id="rId4" Type="http://schemas.openxmlformats.org/officeDocument/2006/relationships/oleObject" Target="../embeddings/oleObject6.bin"/><Relationship Id="rId9" Type="http://schemas.openxmlformats.org/officeDocument/2006/relationships/image" Target="../media/image18.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14.xml"/><Relationship Id="rId7" Type="http://schemas.openxmlformats.org/officeDocument/2006/relationships/image" Target="../media/image20.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19.wmf"/><Relationship Id="rId4" Type="http://schemas.openxmlformats.org/officeDocument/2006/relationships/oleObject" Target="../embeddings/oleObject9.bin"/><Relationship Id="rId9" Type="http://schemas.openxmlformats.org/officeDocument/2006/relationships/image" Target="../media/image21.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2.emf"/><Relationship Id="rId4" Type="http://schemas.openxmlformats.org/officeDocument/2006/relationships/oleObject" Target="../embeddings/oleObject12.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23.wmf"/><Relationship Id="rId4" Type="http://schemas.openxmlformats.org/officeDocument/2006/relationships/oleObject" Target="../embeddings/oleObject13.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17.xml"/><Relationship Id="rId7" Type="http://schemas.openxmlformats.org/officeDocument/2006/relationships/image" Target="../media/image25.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6.bin"/><Relationship Id="rId11" Type="http://schemas.openxmlformats.org/officeDocument/2006/relationships/image" Target="../media/image27.wmf"/><Relationship Id="rId5" Type="http://schemas.openxmlformats.org/officeDocument/2006/relationships/image" Target="../media/image16.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26.wmf"/></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8.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5791199"/>
          </a:xfrm>
          <a:ln>
            <a:solidFill>
              <a:schemeClr val="accent1"/>
            </a:solidFill>
          </a:ln>
        </p:spPr>
        <p:txBody>
          <a:bodyPr/>
          <a:lstStyle/>
          <a:p>
            <a:r>
              <a:rPr lang="en-US" b="1" smtClean="0">
                <a:solidFill>
                  <a:srgbClr val="FF0000"/>
                </a:solidFill>
              </a:rPr>
              <a:t>Chapter-5</a:t>
            </a:r>
            <a:r>
              <a:rPr lang="en-US" b="1" dirty="0" smtClean="0">
                <a:solidFill>
                  <a:srgbClr val="FF0000"/>
                </a:solidFill>
              </a:rPr>
              <a:t/>
            </a:r>
            <a:br>
              <a:rPr lang="en-US" b="1" dirty="0" smtClean="0">
                <a:solidFill>
                  <a:srgbClr val="FF0000"/>
                </a:solidFill>
              </a:rPr>
            </a:br>
            <a:r>
              <a:rPr lang="en-US" b="1" dirty="0" smtClean="0">
                <a:solidFill>
                  <a:srgbClr val="FF0000"/>
                </a:solidFill>
              </a:rPr>
              <a:t>Design and Analysis of soil Retaining structure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3200" b="1" dirty="0" smtClean="0">
                <a:effectLst>
                  <a:outerShdw blurRad="38100" dist="38100" dir="2700000" algn="tl">
                    <a:srgbClr val="000000">
                      <a:alpha val="43137"/>
                    </a:srgbClr>
                  </a:outerShdw>
                </a:effectLst>
              </a:rPr>
              <a:t>Design of conventional Retaining wall</a:t>
            </a:r>
            <a:endParaRPr lang="en-US"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ln>
            <a:solidFill>
              <a:schemeClr val="accent1"/>
            </a:solidFill>
          </a:ln>
        </p:spPr>
        <p:txBody>
          <a:bodyPr>
            <a:normAutofit fontScale="92500" lnSpcReduction="10000"/>
          </a:bodyPr>
          <a:lstStyle/>
          <a:p>
            <a:pPr algn="just"/>
            <a:r>
              <a:rPr lang="en-US" dirty="0" smtClean="0"/>
              <a:t>The stability of a gravity wall is maintained mostly by its </a:t>
            </a:r>
            <a:r>
              <a:rPr lang="en-US" b="1" dirty="0" smtClean="0">
                <a:effectLst>
                  <a:outerShdw blurRad="38100" dist="38100" dir="2700000" algn="tl">
                    <a:srgbClr val="000000">
                      <a:alpha val="43137"/>
                    </a:srgbClr>
                  </a:outerShdw>
                </a:effectLst>
              </a:rPr>
              <a:t>weight</a:t>
            </a:r>
            <a:r>
              <a:rPr lang="en-US" dirty="0" smtClean="0">
                <a:effectLst>
                  <a:outerShdw blurRad="38100" dist="38100" dir="2700000" algn="tl">
                    <a:srgbClr val="000000">
                      <a:alpha val="43137"/>
                    </a:srgbClr>
                  </a:outerShdw>
                </a:effectLst>
              </a:rPr>
              <a:t> </a:t>
            </a:r>
            <a:r>
              <a:rPr lang="en-US" dirty="0" smtClean="0"/>
              <a:t>and partly by the </a:t>
            </a:r>
            <a:r>
              <a:rPr lang="en-US" b="1" dirty="0" smtClean="0">
                <a:effectLst>
                  <a:outerShdw blurRad="38100" dist="38100" dir="2700000" algn="tl">
                    <a:srgbClr val="000000">
                      <a:alpha val="43137"/>
                    </a:srgbClr>
                  </a:outerShdw>
                </a:effectLst>
              </a:rPr>
              <a:t>passive resistance mobilized by the soil at the front of the wall</a:t>
            </a:r>
            <a:r>
              <a:rPr lang="en-US" dirty="0" smtClean="0"/>
              <a:t>. </a:t>
            </a:r>
          </a:p>
          <a:p>
            <a:pPr algn="just"/>
            <a:r>
              <a:rPr lang="en-US" dirty="0" smtClean="0"/>
              <a:t>There are two phases of design in retaining wall:</a:t>
            </a:r>
          </a:p>
          <a:p>
            <a:pPr lvl="1" algn="just"/>
            <a:r>
              <a:rPr lang="en-US" dirty="0" smtClean="0"/>
              <a:t>1</a:t>
            </a:r>
            <a:r>
              <a:rPr lang="en-US" baseline="30000" dirty="0" smtClean="0"/>
              <a:t>st</a:t>
            </a:r>
            <a:r>
              <a:rPr lang="en-US" dirty="0" smtClean="0"/>
              <a:t> the </a:t>
            </a:r>
            <a:r>
              <a:rPr lang="en-US" b="1" i="1" dirty="0" smtClean="0"/>
              <a:t>LEP</a:t>
            </a:r>
            <a:r>
              <a:rPr lang="en-US" dirty="0" smtClean="0"/>
              <a:t> known, the structure as a whole is checked for </a:t>
            </a:r>
            <a:r>
              <a:rPr lang="en-US" b="1" i="1" dirty="0" smtClean="0">
                <a:solidFill>
                  <a:srgbClr val="7030A0"/>
                </a:solidFill>
              </a:rPr>
              <a:t>stability</a:t>
            </a:r>
            <a:r>
              <a:rPr lang="en-US" dirty="0" smtClean="0"/>
              <a:t>, </a:t>
            </a:r>
            <a:r>
              <a:rPr lang="en-US" b="1" i="1" dirty="0" smtClean="0">
                <a:solidFill>
                  <a:srgbClr val="7030A0"/>
                </a:solidFill>
              </a:rPr>
              <a:t>overturning</a:t>
            </a:r>
            <a:r>
              <a:rPr lang="en-US" dirty="0" smtClean="0"/>
              <a:t>, </a:t>
            </a:r>
            <a:r>
              <a:rPr lang="en-US" b="1" i="1" dirty="0" smtClean="0">
                <a:solidFill>
                  <a:srgbClr val="7030A0"/>
                </a:solidFill>
              </a:rPr>
              <a:t>sliding</a:t>
            </a:r>
            <a:r>
              <a:rPr lang="en-US" dirty="0" smtClean="0"/>
              <a:t>, and </a:t>
            </a:r>
            <a:r>
              <a:rPr lang="en-US" b="1" i="1" dirty="0" smtClean="0">
                <a:solidFill>
                  <a:srgbClr val="7030A0"/>
                </a:solidFill>
              </a:rPr>
              <a:t>bearing</a:t>
            </a:r>
            <a:r>
              <a:rPr lang="en-US" dirty="0" smtClean="0"/>
              <a:t> capacity failures.</a:t>
            </a:r>
          </a:p>
          <a:p>
            <a:pPr lvl="1" algn="just"/>
            <a:r>
              <a:rPr lang="en-US" dirty="0" smtClean="0"/>
              <a:t>2</a:t>
            </a:r>
            <a:r>
              <a:rPr lang="en-US" baseline="30000" dirty="0" smtClean="0"/>
              <a:t>nd</a:t>
            </a:r>
            <a:r>
              <a:rPr lang="en-US" dirty="0" smtClean="0"/>
              <a:t> each component of the structure is checked for </a:t>
            </a:r>
            <a:r>
              <a:rPr lang="en-US" b="1" i="1" dirty="0" smtClean="0">
                <a:solidFill>
                  <a:srgbClr val="7030A0"/>
                </a:solidFill>
              </a:rPr>
              <a:t>strength</a:t>
            </a:r>
            <a:r>
              <a:rPr lang="en-US" dirty="0" smtClean="0"/>
              <a:t>, and the </a:t>
            </a:r>
            <a:r>
              <a:rPr lang="en-US" b="1" i="1" dirty="0" smtClean="0">
                <a:solidFill>
                  <a:srgbClr val="7030A0"/>
                </a:solidFill>
              </a:rPr>
              <a:t>steel</a:t>
            </a:r>
            <a:r>
              <a:rPr lang="en-US" b="1" i="1" dirty="0" smtClean="0"/>
              <a:t> </a:t>
            </a:r>
            <a:r>
              <a:rPr lang="en-US" b="1" i="1" dirty="0" smtClean="0">
                <a:solidFill>
                  <a:srgbClr val="7030A0"/>
                </a:solidFill>
              </a:rPr>
              <a:t>reinforcement</a:t>
            </a:r>
            <a:r>
              <a:rPr lang="en-US" dirty="0" smtClean="0"/>
              <a:t> of each component is determined. </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381000"/>
            <a:ext cx="8305800" cy="914400"/>
          </a:xfrm>
          <a:ln>
            <a:solidFill>
              <a:schemeClr val="accent1"/>
            </a:solidFill>
          </a:ln>
        </p:spPr>
        <p:txBody>
          <a:bodyPr>
            <a:normAutofit/>
          </a:bodyPr>
          <a:lstStyle/>
          <a:p>
            <a:r>
              <a:rPr lang="en-US" sz="3600" b="1" dirty="0"/>
              <a:t>Design Steps</a:t>
            </a:r>
            <a:endParaRPr lang="en-AU" sz="3600" b="1" dirty="0"/>
          </a:p>
        </p:txBody>
      </p:sp>
      <p:sp>
        <p:nvSpPr>
          <p:cNvPr id="20483" name="Rectangle 3"/>
          <p:cNvSpPr>
            <a:spLocks noGrp="1" noChangeArrowheads="1"/>
          </p:cNvSpPr>
          <p:nvPr>
            <p:ph type="body" idx="1"/>
          </p:nvPr>
        </p:nvSpPr>
        <p:spPr>
          <a:xfrm>
            <a:off x="533400" y="1372791"/>
            <a:ext cx="8305800" cy="4723209"/>
          </a:xfrm>
          <a:ln>
            <a:solidFill>
              <a:schemeClr val="accent1"/>
            </a:solidFill>
          </a:ln>
        </p:spPr>
        <p:txBody>
          <a:bodyPr>
            <a:normAutofit fontScale="70000" lnSpcReduction="20000"/>
          </a:bodyPr>
          <a:lstStyle/>
          <a:p>
            <a:pPr marL="533400" indent="-533400">
              <a:buClr>
                <a:schemeClr val="accent1"/>
              </a:buClr>
              <a:buFontTx/>
              <a:buNone/>
            </a:pPr>
            <a:r>
              <a:rPr lang="en-US" b="1" dirty="0"/>
              <a:t>Determine: </a:t>
            </a:r>
          </a:p>
          <a:p>
            <a:pPr marL="533400" indent="-533400">
              <a:lnSpc>
                <a:spcPct val="120000"/>
              </a:lnSpc>
              <a:buClr>
                <a:srgbClr val="CC3300"/>
              </a:buClr>
              <a:buFontTx/>
              <a:buAutoNum type="arabicPeriod"/>
            </a:pPr>
            <a:r>
              <a:rPr lang="en-US" dirty="0"/>
              <a:t>earth pressures</a:t>
            </a:r>
          </a:p>
          <a:p>
            <a:pPr marL="533400" indent="-533400">
              <a:lnSpc>
                <a:spcPct val="120000"/>
              </a:lnSpc>
              <a:buClr>
                <a:srgbClr val="CC3300"/>
              </a:buClr>
              <a:buFontTx/>
              <a:buAutoNum type="arabicPeriod"/>
            </a:pPr>
            <a:r>
              <a:rPr lang="en-US" dirty="0"/>
              <a:t>resultant thrust behind wall</a:t>
            </a:r>
          </a:p>
          <a:p>
            <a:pPr marL="533400" indent="-533400">
              <a:lnSpc>
                <a:spcPct val="120000"/>
              </a:lnSpc>
              <a:buClr>
                <a:srgbClr val="CC3300"/>
              </a:buClr>
              <a:buFontTx/>
              <a:buAutoNum type="arabicPeriod"/>
            </a:pPr>
            <a:r>
              <a:rPr lang="en-US" dirty="0"/>
              <a:t>soil reactions at base of wall (footing)</a:t>
            </a:r>
          </a:p>
          <a:p>
            <a:pPr marL="533400" indent="-533400">
              <a:lnSpc>
                <a:spcPct val="120000"/>
              </a:lnSpc>
              <a:buClr>
                <a:srgbClr val="CC3300"/>
              </a:buClr>
              <a:buFontTx/>
              <a:buAutoNum type="arabicPeriod"/>
            </a:pPr>
            <a:r>
              <a:rPr lang="en-US" dirty="0"/>
              <a:t>location of resultant soil reaction on base</a:t>
            </a:r>
          </a:p>
          <a:p>
            <a:pPr marL="914400" lvl="1" indent="-457200">
              <a:lnSpc>
                <a:spcPct val="120000"/>
              </a:lnSpc>
              <a:buClr>
                <a:schemeClr val="accent2"/>
              </a:buClr>
              <a:buFont typeface="Symbol" pitchFamily="18" charset="2"/>
              <a:buChar char="="/>
            </a:pPr>
            <a:r>
              <a:rPr lang="en-US" dirty="0"/>
              <a:t>take moments of all forces about toe of </a:t>
            </a:r>
            <a:r>
              <a:rPr lang="en-US" dirty="0" smtClean="0"/>
              <a:t>wall</a:t>
            </a:r>
          </a:p>
          <a:p>
            <a:pPr marL="571500" indent="-514350">
              <a:lnSpc>
                <a:spcPct val="120000"/>
              </a:lnSpc>
              <a:buClr>
                <a:schemeClr val="accent2"/>
              </a:buClr>
            </a:pPr>
            <a:r>
              <a:rPr lang="en-US" dirty="0" smtClean="0">
                <a:solidFill>
                  <a:srgbClr val="FF0000"/>
                </a:solidFill>
                <a:effectLst>
                  <a:outerShdw blurRad="38100" dist="38100" dir="2700000" algn="tl">
                    <a:srgbClr val="000000">
                      <a:alpha val="43137"/>
                    </a:srgbClr>
                  </a:outerShdw>
                </a:effectLst>
              </a:rPr>
              <a:t>Note:-</a:t>
            </a:r>
          </a:p>
          <a:p>
            <a:pPr marL="971550" lvl="1" indent="-514350">
              <a:lnSpc>
                <a:spcPct val="120000"/>
              </a:lnSpc>
              <a:buClr>
                <a:schemeClr val="accent2"/>
              </a:buClr>
            </a:pPr>
            <a:r>
              <a:rPr lang="en-US" dirty="0" smtClean="0"/>
              <a:t>N must be located within the middle third of the base to avoid tensile stress under the heel. </a:t>
            </a:r>
          </a:p>
          <a:p>
            <a:pPr marL="971550" lvl="1" indent="-514350">
              <a:lnSpc>
                <a:spcPct val="120000"/>
              </a:lnSpc>
              <a:buClr>
                <a:schemeClr val="accent2"/>
              </a:buClr>
            </a:pPr>
            <a:r>
              <a:rPr lang="en-US" dirty="0" smtClean="0"/>
              <a:t>The contact pressure at the toe must be equal to or less than the allowable bearing pressure. </a:t>
            </a:r>
          </a:p>
          <a:p>
            <a:pPr marL="971550" lvl="1" indent="-514350">
              <a:lnSpc>
                <a:spcPct val="120000"/>
              </a:lnSpc>
              <a:buClr>
                <a:schemeClr val="accent2"/>
              </a:buClr>
            </a:pPr>
            <a:r>
              <a:rPr lang="en-US" dirty="0" smtClean="0"/>
              <a:t>The settlement of the toe must be within the tolerable limits. </a:t>
            </a:r>
          </a:p>
          <a:p>
            <a:pPr marL="514350" indent="-457200">
              <a:lnSpc>
                <a:spcPct val="120000"/>
              </a:lnSpc>
              <a:buClr>
                <a:schemeClr val="accent2"/>
              </a:buClr>
              <a:buFont typeface="Symbol" pitchFamily="18" charset="2"/>
              <a:buChar char="="/>
            </a:pPr>
            <a:endParaRPr lang="en-A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48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048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048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048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2048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204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3600" b="1" dirty="0" smtClean="0">
                <a:effectLst>
                  <a:outerShdw blurRad="38100" dist="38100" dir="2700000" algn="tl">
                    <a:srgbClr val="000000">
                      <a:alpha val="43137"/>
                    </a:srgbClr>
                  </a:outerShdw>
                </a:effectLst>
              </a:rPr>
              <a:t>Gravity and cantilever walls </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305800" cy="4525963"/>
          </a:xfrm>
          <a:ln>
            <a:solidFill>
              <a:schemeClr val="accent1"/>
            </a:solidFill>
          </a:ln>
        </p:spPr>
        <p:txBody>
          <a:bodyPr>
            <a:normAutofit lnSpcReduction="10000"/>
          </a:bodyPr>
          <a:lstStyle/>
          <a:p>
            <a:pPr algn="just"/>
            <a:r>
              <a:rPr lang="en-US" dirty="0" smtClean="0"/>
              <a:t>In designing retaining walls, an engineer must assume some of the dimensions– </a:t>
            </a:r>
            <a:r>
              <a:rPr lang="en-US" b="1" dirty="0" smtClean="0">
                <a:solidFill>
                  <a:srgbClr val="00B050"/>
                </a:solidFill>
                <a:effectLst>
                  <a:outerShdw blurRad="38100" dist="38100" dir="2700000" algn="tl">
                    <a:srgbClr val="000000">
                      <a:alpha val="43137"/>
                    </a:srgbClr>
                  </a:outerShdw>
                </a:effectLst>
              </a:rPr>
              <a:t>proportioning</a:t>
            </a:r>
          </a:p>
          <a:p>
            <a:pPr algn="just"/>
            <a:r>
              <a:rPr lang="en-US" dirty="0" smtClean="0"/>
              <a:t>If </a:t>
            </a:r>
            <a:r>
              <a:rPr lang="en-US" b="1" dirty="0" smtClean="0">
                <a:effectLst>
                  <a:outerShdw blurRad="38100" dist="38100" dir="2700000" algn="tl">
                    <a:srgbClr val="000000">
                      <a:alpha val="43137"/>
                    </a:srgbClr>
                  </a:outerShdw>
                </a:effectLst>
              </a:rPr>
              <a:t> </a:t>
            </a:r>
            <a:r>
              <a:rPr lang="en-US" dirty="0" smtClean="0"/>
              <a:t>the stability analysis yields undesirable results, the section can be changed and rechecked. </a:t>
            </a:r>
          </a:p>
          <a:p>
            <a:pPr algn="just"/>
            <a:r>
              <a:rPr lang="en-US" dirty="0" smtClean="0"/>
              <a:t>The figures in the next slide shows the general proportions of various retaining-wall components that can be used for initial check.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457200" y="609600"/>
            <a:ext cx="8180832" cy="3537204"/>
          </a:xfrm>
          <a:prstGeom prst="rect">
            <a:avLst/>
          </a:prstGeom>
          <a:noFill/>
          <a:ln w="9525">
            <a:noFill/>
            <a:miter lim="800000"/>
            <a:headEnd/>
            <a:tailEnd/>
          </a:ln>
          <a:effectLst/>
        </p:spPr>
      </p:pic>
      <p:sp>
        <p:nvSpPr>
          <p:cNvPr id="3" name="TextBox 2"/>
          <p:cNvSpPr txBox="1"/>
          <p:nvPr/>
        </p:nvSpPr>
        <p:spPr>
          <a:xfrm>
            <a:off x="228600" y="4648200"/>
            <a:ext cx="8686800" cy="1015663"/>
          </a:xfrm>
          <a:prstGeom prst="rect">
            <a:avLst/>
          </a:prstGeom>
          <a:noFill/>
        </p:spPr>
        <p:txBody>
          <a:bodyPr wrap="square" rtlCol="0">
            <a:spAutoFit/>
          </a:bodyPr>
          <a:lstStyle/>
          <a:p>
            <a:r>
              <a:rPr lang="en-US" sz="2000" b="1" dirty="0" smtClean="0"/>
              <a:t>Global stability</a:t>
            </a:r>
            <a:r>
              <a:rPr lang="en-US" sz="2000" dirty="0" smtClean="0"/>
              <a:t> (e.g. sliding and overturning) and </a:t>
            </a:r>
          </a:p>
          <a:p>
            <a:r>
              <a:rPr lang="en-US" sz="2000" b="1" dirty="0" smtClean="0"/>
              <a:t>Internal stability </a:t>
            </a:r>
            <a:r>
              <a:rPr lang="en-US" sz="2000" dirty="0" smtClean="0"/>
              <a:t>(e.g. structural adequacy of the stem and base of the wall).</a:t>
            </a:r>
          </a:p>
          <a:p>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1066800" y="685800"/>
            <a:ext cx="7518654" cy="54023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3600" b="1" dirty="0" smtClean="0">
                <a:solidFill>
                  <a:srgbClr val="00B050"/>
                </a:solidFill>
                <a:effectLst>
                  <a:outerShdw blurRad="38100" dist="38100" dir="2700000" algn="tl">
                    <a:srgbClr val="000000">
                      <a:alpha val="43137"/>
                    </a:srgbClr>
                  </a:outerShdw>
                </a:effectLst>
              </a:rPr>
              <a:t>Counterfort retaining wall</a:t>
            </a:r>
            <a:endParaRPr lang="en-US" sz="3600"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ln>
            <a:solidFill>
              <a:schemeClr val="accent1"/>
            </a:solidFill>
          </a:ln>
        </p:spPr>
        <p:txBody>
          <a:bodyPr>
            <a:normAutofit/>
          </a:bodyPr>
          <a:lstStyle/>
          <a:p>
            <a:r>
              <a:rPr lang="en-US" dirty="0" smtClean="0"/>
              <a:t>Long cantilever retaining walls are often supported along their length by counterforts to increase their </a:t>
            </a:r>
            <a:r>
              <a:rPr lang="en-US" b="1" dirty="0" smtClean="0">
                <a:solidFill>
                  <a:srgbClr val="FF0000"/>
                </a:solidFill>
              </a:rPr>
              <a:t>rigidity</a:t>
            </a:r>
            <a:r>
              <a:rPr lang="en-US" dirty="0" smtClean="0"/>
              <a:t> and </a:t>
            </a:r>
            <a:r>
              <a:rPr lang="en-US" dirty="0" smtClean="0">
                <a:solidFill>
                  <a:srgbClr val="FF0000"/>
                </a:solidFill>
                <a:effectLst>
                  <a:outerShdw blurRad="38100" dist="38100" dir="2700000" algn="tl">
                    <a:srgbClr val="000000">
                      <a:alpha val="43137"/>
                    </a:srgbClr>
                  </a:outerShdw>
                </a:effectLst>
              </a:rPr>
              <a:t>strength</a:t>
            </a:r>
            <a:r>
              <a:rPr lang="en-US" dirty="0" smtClean="0"/>
              <a:t>. </a:t>
            </a:r>
          </a:p>
          <a:p>
            <a:r>
              <a:rPr lang="en-US" dirty="0" smtClean="0"/>
              <a:t>The general proportioning of the stem and the base slab is the same as for cantilever walls. </a:t>
            </a:r>
          </a:p>
          <a:p>
            <a:r>
              <a:rPr lang="en-US" dirty="0" smtClean="0"/>
              <a:t>However, the counterfort slabs may be about 0.3 m thick and spaced at center-to-center distances of </a:t>
            </a:r>
            <a:r>
              <a:rPr lang="en-US" b="1" i="1" dirty="0" smtClean="0"/>
              <a:t>0.3H</a:t>
            </a:r>
            <a:r>
              <a:rPr lang="en-US" dirty="0" smtClean="0"/>
              <a:t> to </a:t>
            </a:r>
            <a:r>
              <a:rPr lang="en-US" b="1" i="1" dirty="0" smtClean="0"/>
              <a:t>0.7H</a:t>
            </a:r>
            <a:r>
              <a:rPr lang="en-US" dirty="0" smtClean="0"/>
              <a: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Autofit/>
          </a:bodyPr>
          <a:lstStyle/>
          <a:p>
            <a:r>
              <a:rPr lang="en-US" sz="2800" b="1" dirty="0" smtClean="0">
                <a:solidFill>
                  <a:srgbClr val="00B050"/>
                </a:solidFill>
                <a:effectLst>
                  <a:outerShdw blurRad="38100" dist="38100" dir="2700000" algn="tl">
                    <a:srgbClr val="000000">
                      <a:alpha val="43137"/>
                    </a:srgbClr>
                  </a:outerShdw>
                </a:effectLst>
              </a:rPr>
              <a:t>Application of lateral earth pressures theories to design</a:t>
            </a:r>
            <a:endParaRPr lang="en-US" sz="2800"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ln>
            <a:solidFill>
              <a:schemeClr val="accent1"/>
            </a:solidFill>
          </a:ln>
        </p:spPr>
        <p:txBody>
          <a:bodyPr>
            <a:normAutofit fontScale="85000" lnSpcReduction="20000"/>
          </a:bodyPr>
          <a:lstStyle/>
          <a:p>
            <a:pPr algn="just"/>
            <a:r>
              <a:rPr lang="en-US" dirty="0" smtClean="0"/>
              <a:t>In the case of cantilever walls, the use of </a:t>
            </a:r>
            <a:r>
              <a:rPr lang="en-US" dirty="0" err="1" smtClean="0"/>
              <a:t>Rankine’s</a:t>
            </a:r>
            <a:r>
              <a:rPr lang="en-US" dirty="0" smtClean="0"/>
              <a:t> earth pressure theory for stability checks involves drawing a vertical line </a:t>
            </a:r>
            <a:r>
              <a:rPr lang="en-US" b="1" i="1" dirty="0" smtClean="0"/>
              <a:t>AB</a:t>
            </a:r>
            <a:r>
              <a:rPr lang="en-US" dirty="0" smtClean="0"/>
              <a:t> through the point </a:t>
            </a:r>
            <a:r>
              <a:rPr lang="en-US" b="1" i="1" dirty="0" smtClean="0"/>
              <a:t>A</a:t>
            </a:r>
            <a:r>
              <a:rPr lang="en-US" dirty="0" smtClean="0"/>
              <a:t> as shown in the next slide.</a:t>
            </a:r>
          </a:p>
          <a:p>
            <a:pPr algn="just"/>
            <a:r>
              <a:rPr lang="en-US" dirty="0" smtClean="0"/>
              <a:t>In the analysis of the wall’s stability, the force </a:t>
            </a:r>
            <a:r>
              <a:rPr lang="en-US" b="1" i="1" dirty="0" smtClean="0"/>
              <a:t>P</a:t>
            </a:r>
            <a:r>
              <a:rPr lang="en-US" b="1" i="1" baseline="-25000" dirty="0" smtClean="0"/>
              <a:t>a(</a:t>
            </a:r>
            <a:r>
              <a:rPr lang="en-US" b="1" i="1" baseline="-25000" dirty="0" err="1" smtClean="0"/>
              <a:t>Rankine</a:t>
            </a:r>
            <a:r>
              <a:rPr lang="en-US" b="1" i="1" baseline="-25000" dirty="0" smtClean="0"/>
              <a:t>)</a:t>
            </a:r>
            <a:r>
              <a:rPr lang="en-US" dirty="0" smtClean="0"/>
              <a:t>, the weight of the soil above the heel, and the weight </a:t>
            </a:r>
            <a:r>
              <a:rPr lang="en-US" b="1" i="1" dirty="0" err="1" smtClean="0"/>
              <a:t>W</a:t>
            </a:r>
            <a:r>
              <a:rPr lang="en-US" b="1" i="1" baseline="-25000" dirty="0" err="1" smtClean="0"/>
              <a:t>c</a:t>
            </a:r>
            <a:r>
              <a:rPr lang="en-US" dirty="0" smtClean="0"/>
              <a:t> of the concrete all should be taken into consideration.</a:t>
            </a:r>
          </a:p>
          <a:p>
            <a:pPr algn="just"/>
            <a:r>
              <a:rPr lang="en-US" dirty="0" smtClean="0"/>
              <a:t>The assumption for the development of </a:t>
            </a:r>
            <a:r>
              <a:rPr lang="en-US" dirty="0" err="1" smtClean="0"/>
              <a:t>Rankine</a:t>
            </a:r>
            <a:r>
              <a:rPr lang="en-US" dirty="0" smtClean="0"/>
              <a:t> active pressure along the soil face </a:t>
            </a:r>
            <a:r>
              <a:rPr lang="en-US" b="1" i="1" dirty="0" smtClean="0"/>
              <a:t>AB</a:t>
            </a:r>
            <a:r>
              <a:rPr lang="en-US" dirty="0" smtClean="0"/>
              <a:t> is theoretically correct if the shear zone bounded by the line </a:t>
            </a:r>
            <a:r>
              <a:rPr lang="en-US" b="1" i="1" dirty="0" smtClean="0"/>
              <a:t>AC</a:t>
            </a:r>
            <a:r>
              <a:rPr lang="en-US" dirty="0" smtClean="0"/>
              <a:t> is not obstructed by the stem of the wall.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3581400" y="1600200"/>
            <a:ext cx="5406390" cy="4640580"/>
          </a:xfrm>
          <a:prstGeom prst="rect">
            <a:avLst/>
          </a:prstGeom>
          <a:noFill/>
          <a:ln w="9525">
            <a:noFill/>
            <a:miter lim="800000"/>
            <a:headEnd/>
            <a:tailEnd/>
          </a:ln>
          <a:effectLst/>
        </p:spPr>
      </p:pic>
      <p:sp>
        <p:nvSpPr>
          <p:cNvPr id="5" name="TextBox 4"/>
          <p:cNvSpPr txBox="1"/>
          <p:nvPr/>
        </p:nvSpPr>
        <p:spPr>
          <a:xfrm>
            <a:off x="1143000" y="533400"/>
            <a:ext cx="7696200" cy="461665"/>
          </a:xfrm>
          <a:prstGeom prst="rect">
            <a:avLst/>
          </a:prstGeom>
          <a:noFill/>
        </p:spPr>
        <p:txBody>
          <a:bodyPr wrap="square" rtlCol="0">
            <a:spAutoFit/>
          </a:bodyPr>
          <a:lstStyle/>
          <a:p>
            <a:r>
              <a:rPr lang="en-US" sz="2400" b="1" dirty="0" smtClean="0"/>
              <a:t>The angle, </a:t>
            </a:r>
            <a:r>
              <a:rPr lang="el-GR" sz="2400" b="1" i="1" dirty="0" smtClean="0"/>
              <a:t>η</a:t>
            </a:r>
            <a:r>
              <a:rPr lang="en-US" sz="2400" b="1" dirty="0" smtClean="0"/>
              <a:t>, that the line </a:t>
            </a:r>
            <a:r>
              <a:rPr lang="en-US" sz="2400" b="1" i="1" dirty="0" smtClean="0"/>
              <a:t>AC</a:t>
            </a:r>
            <a:r>
              <a:rPr lang="en-US" sz="2400" b="1" dirty="0" smtClean="0"/>
              <a:t> makes with the vertical is: </a:t>
            </a:r>
            <a:endParaRPr lang="en-US" sz="2400" b="1" dirty="0"/>
          </a:p>
        </p:txBody>
      </p:sp>
      <p:graphicFrame>
        <p:nvGraphicFramePr>
          <p:cNvPr id="5123" name="Object 3"/>
          <p:cNvGraphicFramePr>
            <a:graphicFrameLocks noChangeAspect="1"/>
          </p:cNvGraphicFramePr>
          <p:nvPr/>
        </p:nvGraphicFramePr>
        <p:xfrm>
          <a:off x="358775" y="1752600"/>
          <a:ext cx="3678238" cy="838200"/>
        </p:xfrm>
        <a:graphic>
          <a:graphicData uri="http://schemas.openxmlformats.org/presentationml/2006/ole">
            <mc:AlternateContent xmlns:mc="http://schemas.openxmlformats.org/markup-compatibility/2006">
              <mc:Choice xmlns:v="urn:schemas-microsoft-com:vml" Requires="v">
                <p:oleObj spid="_x0000_s5161" name="Equation" r:id="rId4" imgW="2006280" imgH="457200" progId="Equation.3">
                  <p:embed/>
                </p:oleObj>
              </mc:Choice>
              <mc:Fallback>
                <p:oleObj name="Equation" r:id="rId4" imgW="2006280" imgH="4572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1752600"/>
                        <a:ext cx="3678238" cy="838200"/>
                      </a:xfrm>
                      <a:prstGeom prst="rect">
                        <a:avLst/>
                      </a:prstGeom>
                      <a:solidFill>
                        <a:srgbClr val="00FFFF"/>
                      </a:solidFill>
                      <a:ln w="9525">
                        <a:solidFill>
                          <a:srgbClr val="00FF00"/>
                        </a:solidFill>
                        <a:miter lim="800000"/>
                        <a:headEnd/>
                        <a:tailEnd/>
                      </a:ln>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3600" b="1" dirty="0" smtClean="0">
                <a:solidFill>
                  <a:srgbClr val="00B050"/>
                </a:solidFill>
                <a:effectLst>
                  <a:outerShdw blurRad="38100" dist="38100" dir="2700000" algn="tl">
                    <a:srgbClr val="000000">
                      <a:alpha val="43137"/>
                    </a:srgbClr>
                  </a:outerShdw>
                </a:effectLst>
              </a:rPr>
              <a:t>Gravity walls </a:t>
            </a:r>
            <a:endParaRPr lang="en-US" sz="3600"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ln>
            <a:solidFill>
              <a:schemeClr val="accent1"/>
            </a:solidFill>
          </a:ln>
        </p:spPr>
        <p:txBody>
          <a:bodyPr/>
          <a:lstStyle/>
          <a:p>
            <a:pPr algn="just">
              <a:buFont typeface="Wingdings" pitchFamily="2" charset="2"/>
              <a:buChar char="Ø"/>
            </a:pPr>
            <a:r>
              <a:rPr lang="en-US" dirty="0" smtClean="0"/>
              <a:t>Similar analysis can be carried out for gravity walls in </a:t>
            </a:r>
            <a:r>
              <a:rPr lang="en-US" dirty="0" err="1" smtClean="0"/>
              <a:t>Rankine’s</a:t>
            </a:r>
            <a:r>
              <a:rPr lang="en-US" dirty="0" smtClean="0"/>
              <a:t> theory.</a:t>
            </a:r>
          </a:p>
          <a:p>
            <a:pPr algn="just">
              <a:buFont typeface="Wingdings" pitchFamily="2" charset="2"/>
              <a:buChar char="Ø"/>
            </a:pPr>
            <a:r>
              <a:rPr lang="en-US" b="1" i="1" dirty="0" smtClean="0"/>
              <a:t>Coulomb’s active earth pressure theory</a:t>
            </a:r>
            <a:r>
              <a:rPr lang="en-US" dirty="0" smtClean="0"/>
              <a:t> can also be used for gravity walls with the consideration of only </a:t>
            </a:r>
            <a:r>
              <a:rPr lang="en-US" b="1" i="1" dirty="0" smtClean="0"/>
              <a:t>P</a:t>
            </a:r>
            <a:r>
              <a:rPr lang="en-US" b="1" i="1" baseline="-25000" dirty="0" smtClean="0"/>
              <a:t>a(Coulomb)</a:t>
            </a:r>
            <a:r>
              <a:rPr lang="en-US" b="1" i="1" dirty="0" smtClean="0"/>
              <a:t> </a:t>
            </a:r>
            <a:r>
              <a:rPr lang="en-US" dirty="0" smtClean="0"/>
              <a:t>and </a:t>
            </a:r>
            <a:r>
              <a:rPr lang="en-US" b="1" i="1" dirty="0" err="1" smtClean="0"/>
              <a:t>W</a:t>
            </a:r>
            <a:r>
              <a:rPr lang="en-US" b="1" i="1" baseline="-25000" dirty="0" err="1" smtClean="0"/>
              <a:t>c</a:t>
            </a:r>
            <a:r>
              <a:rPr lang="en-US" dirty="0" smtClean="0"/>
              <a:t> as shown in the next slid.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533400" y="1828800"/>
            <a:ext cx="4057650" cy="31623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4876800" y="1905000"/>
            <a:ext cx="3886200" cy="3143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b="1" dirty="0" smtClean="0"/>
              <a:t>Objectives</a:t>
            </a:r>
            <a:endParaRPr lang="en-US" dirty="0"/>
          </a:p>
        </p:txBody>
      </p:sp>
      <p:sp>
        <p:nvSpPr>
          <p:cNvPr id="3" name="Content Placeholder 2"/>
          <p:cNvSpPr>
            <a:spLocks noGrp="1"/>
          </p:cNvSpPr>
          <p:nvPr>
            <p:ph idx="1"/>
          </p:nvPr>
        </p:nvSpPr>
        <p:spPr>
          <a:ln>
            <a:solidFill>
              <a:schemeClr val="accent1"/>
            </a:solidFill>
          </a:ln>
        </p:spPr>
        <p:txBody>
          <a:bodyPr>
            <a:normAutofit/>
          </a:bodyPr>
          <a:lstStyle/>
          <a:p>
            <a:r>
              <a:rPr lang="en-US" dirty="0" smtClean="0"/>
              <a:t>At the end of the course, participants should: </a:t>
            </a:r>
          </a:p>
          <a:p>
            <a:pPr lvl="1" algn="just"/>
            <a:r>
              <a:rPr lang="en-US" dirty="0" smtClean="0"/>
              <a:t>Appreciate the preliminary decision making process necessary for retaining wall design </a:t>
            </a:r>
          </a:p>
          <a:p>
            <a:pPr lvl="1" algn="just"/>
            <a:r>
              <a:rPr lang="en-US" dirty="0" smtClean="0"/>
              <a:t>Understand the nature, variability and impact of geotechnical considerations on the overall design </a:t>
            </a:r>
          </a:p>
          <a:p>
            <a:pPr lvl="1" algn="just"/>
            <a:r>
              <a:rPr lang="en-US" dirty="0" smtClean="0"/>
              <a:t>Appreciate the effects of the construction process and sequence on the design and performance of retaining walls </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3600" b="1" dirty="0" smtClean="0">
                <a:solidFill>
                  <a:srgbClr val="00B050"/>
                </a:solidFill>
              </a:rPr>
              <a:t>Failure mechanism of retaining walls</a:t>
            </a:r>
            <a:endParaRPr lang="en-US" sz="3600" b="1" dirty="0">
              <a:solidFill>
                <a:srgbClr val="00B050"/>
              </a:solidFill>
            </a:endParaRPr>
          </a:p>
        </p:txBody>
      </p:sp>
      <p:sp>
        <p:nvSpPr>
          <p:cNvPr id="3" name="Content Placeholder 2"/>
          <p:cNvSpPr>
            <a:spLocks noGrp="1"/>
          </p:cNvSpPr>
          <p:nvPr>
            <p:ph idx="1"/>
          </p:nvPr>
        </p:nvSpPr>
        <p:spPr>
          <a:ln>
            <a:solidFill>
              <a:schemeClr val="accent1"/>
            </a:solidFill>
          </a:ln>
        </p:spPr>
        <p:txBody>
          <a:bodyPr/>
          <a:lstStyle/>
          <a:p>
            <a:r>
              <a:rPr lang="en-US" dirty="0" smtClean="0"/>
              <a:t>A retaining wall may fail in any of the following ways:</a:t>
            </a:r>
          </a:p>
          <a:p>
            <a:pPr lvl="1"/>
            <a:r>
              <a:rPr lang="en-US" dirty="0" smtClean="0"/>
              <a:t>It may </a:t>
            </a:r>
            <a:r>
              <a:rPr lang="en-US" b="1" i="1" dirty="0" smtClean="0">
                <a:effectLst>
                  <a:outerShdw blurRad="38100" dist="38100" dir="2700000" algn="tl">
                    <a:srgbClr val="000000">
                      <a:alpha val="43137"/>
                    </a:srgbClr>
                  </a:outerShdw>
                </a:effectLst>
              </a:rPr>
              <a:t>overturn</a:t>
            </a:r>
            <a:r>
              <a:rPr lang="en-US" dirty="0" smtClean="0"/>
              <a:t> about its toe.</a:t>
            </a:r>
          </a:p>
          <a:p>
            <a:pPr lvl="1"/>
            <a:r>
              <a:rPr lang="en-US" dirty="0" smtClean="0"/>
              <a:t>It may </a:t>
            </a:r>
            <a:r>
              <a:rPr lang="en-US" b="1" i="1" dirty="0" smtClean="0">
                <a:effectLst>
                  <a:outerShdw blurRad="38100" dist="38100" dir="2700000" algn="tl">
                    <a:srgbClr val="000000">
                      <a:alpha val="43137"/>
                    </a:srgbClr>
                  </a:outerShdw>
                </a:effectLst>
              </a:rPr>
              <a:t>slide</a:t>
            </a:r>
            <a:r>
              <a:rPr lang="en-US" dirty="0" smtClean="0"/>
              <a:t> along its base.</a:t>
            </a:r>
          </a:p>
          <a:p>
            <a:pPr lvl="1"/>
            <a:r>
              <a:rPr lang="en-US" dirty="0" smtClean="0"/>
              <a:t>It may fail due to the loss of </a:t>
            </a:r>
            <a:r>
              <a:rPr lang="en-US" b="1" i="1" dirty="0" smtClean="0">
                <a:effectLst>
                  <a:outerShdw blurRad="38100" dist="38100" dir="2700000" algn="tl">
                    <a:srgbClr val="000000">
                      <a:alpha val="43137"/>
                    </a:srgbClr>
                  </a:outerShdw>
                </a:effectLst>
              </a:rPr>
              <a:t>bearing</a:t>
            </a:r>
            <a:r>
              <a:rPr lang="en-US" b="1" dirty="0" smtClean="0">
                <a:effectLst>
                  <a:outerShdw blurRad="38100" dist="38100" dir="2700000" algn="tl">
                    <a:srgbClr val="000000">
                      <a:alpha val="43137"/>
                    </a:srgbClr>
                  </a:outerShdw>
                </a:effectLst>
              </a:rPr>
              <a:t> </a:t>
            </a:r>
            <a:r>
              <a:rPr lang="en-US" b="1" i="1" dirty="0" smtClean="0">
                <a:effectLst>
                  <a:outerShdw blurRad="38100" dist="38100" dir="2700000" algn="tl">
                    <a:srgbClr val="000000">
                      <a:alpha val="43137"/>
                    </a:srgbClr>
                  </a:outerShdw>
                </a:effectLst>
              </a:rPr>
              <a:t>capacity</a:t>
            </a:r>
            <a:r>
              <a:rPr lang="en-US" b="1" dirty="0" smtClean="0">
                <a:effectLst>
                  <a:outerShdw blurRad="38100" dist="38100" dir="2700000" algn="tl">
                    <a:srgbClr val="000000">
                      <a:alpha val="43137"/>
                    </a:srgbClr>
                  </a:outerShdw>
                </a:effectLst>
              </a:rPr>
              <a:t> </a:t>
            </a:r>
            <a:r>
              <a:rPr lang="en-US" dirty="0" smtClean="0"/>
              <a:t>of the soil supporting the base.</a:t>
            </a:r>
          </a:p>
          <a:p>
            <a:pPr lvl="1"/>
            <a:r>
              <a:rPr lang="en-US" dirty="0" smtClean="0"/>
              <a:t>It may undergo </a:t>
            </a:r>
            <a:r>
              <a:rPr lang="en-US" b="1" i="1" dirty="0" smtClean="0">
                <a:effectLst>
                  <a:outerShdw blurRad="38100" dist="38100" dir="2700000" algn="tl">
                    <a:srgbClr val="000000">
                      <a:alpha val="43137"/>
                    </a:srgbClr>
                  </a:outerShdw>
                </a:effectLst>
              </a:rPr>
              <a:t>deep-seated</a:t>
            </a:r>
            <a:r>
              <a:rPr lang="en-US" dirty="0" smtClean="0"/>
              <a:t> </a:t>
            </a:r>
            <a:r>
              <a:rPr lang="en-US" b="1" i="1" dirty="0" smtClean="0">
                <a:effectLst>
                  <a:outerShdw blurRad="38100" dist="38100" dir="2700000" algn="tl">
                    <a:srgbClr val="000000">
                      <a:alpha val="43137"/>
                    </a:srgbClr>
                  </a:outerShdw>
                </a:effectLst>
              </a:rPr>
              <a:t>shear</a:t>
            </a:r>
            <a:r>
              <a:rPr lang="en-US" dirty="0" smtClean="0"/>
              <a:t> failure </a:t>
            </a:r>
          </a:p>
          <a:p>
            <a:pPr lvl="1"/>
            <a:r>
              <a:rPr lang="en-US" dirty="0" smtClean="0"/>
              <a:t>It may go through </a:t>
            </a:r>
            <a:r>
              <a:rPr lang="en-US" b="1" i="1" dirty="0" smtClean="0">
                <a:effectLst>
                  <a:outerShdw blurRad="38100" dist="38100" dir="2700000" algn="tl">
                    <a:srgbClr val="000000">
                      <a:alpha val="43137"/>
                    </a:srgbClr>
                  </a:outerShdw>
                </a:effectLst>
              </a:rPr>
              <a:t>excessive</a:t>
            </a:r>
            <a:r>
              <a:rPr lang="en-US" dirty="0" smtClean="0"/>
              <a:t> </a:t>
            </a:r>
            <a:r>
              <a:rPr lang="en-US" b="1" i="1" dirty="0" smtClean="0">
                <a:effectLst>
                  <a:outerShdw blurRad="38100" dist="38100" dir="2700000" algn="tl">
                    <a:srgbClr val="000000">
                      <a:alpha val="43137"/>
                    </a:srgbClr>
                  </a:outerShdw>
                </a:effectLst>
              </a:rPr>
              <a:t>settlement</a:t>
            </a:r>
            <a:r>
              <a:rPr lang="en-US" dirty="0" smtClean="0"/>
              <a:t>.</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0"/>
          <p:cNvPicPr>
            <a:picLocks noChangeAspect="1" noChangeArrowheads="1"/>
          </p:cNvPicPr>
          <p:nvPr/>
        </p:nvPicPr>
        <p:blipFill>
          <a:blip r:embed="rId2"/>
          <a:srcRect/>
          <a:stretch>
            <a:fillRect/>
          </a:stretch>
        </p:blipFill>
        <p:spPr bwMode="auto">
          <a:xfrm>
            <a:off x="1790700" y="914400"/>
            <a:ext cx="5638800" cy="5829300"/>
          </a:xfrm>
          <a:prstGeom prst="rect">
            <a:avLst/>
          </a:prstGeom>
          <a:noFill/>
          <a:ln w="9525">
            <a:noFill/>
            <a:miter lim="800000"/>
            <a:headEnd/>
            <a:tailEnd/>
          </a:ln>
        </p:spPr>
      </p:pic>
      <p:sp>
        <p:nvSpPr>
          <p:cNvPr id="118786" name="Rectangle 2"/>
          <p:cNvSpPr>
            <a:spLocks noGrp="1" noChangeArrowheads="1"/>
          </p:cNvSpPr>
          <p:nvPr>
            <p:ph type="title"/>
          </p:nvPr>
        </p:nvSpPr>
        <p:spPr>
          <a:xfrm>
            <a:off x="533400" y="0"/>
            <a:ext cx="8229600" cy="838200"/>
          </a:xfrm>
        </p:spPr>
        <p:txBody>
          <a:bodyPr>
            <a:normAutofit/>
          </a:bodyPr>
          <a:lstStyle/>
          <a:p>
            <a:pPr eaLnBrk="1" hangingPunct="1">
              <a:defRPr/>
            </a:pPr>
            <a:r>
              <a:rPr lang="en-US" sz="3200" b="1" dirty="0" smtClean="0"/>
              <a:t>Cantilever Retaining Wall</a:t>
            </a:r>
          </a:p>
        </p:txBody>
      </p:sp>
      <p:sp>
        <p:nvSpPr>
          <p:cNvPr id="30724" name="Line 17"/>
          <p:cNvSpPr>
            <a:spLocks noChangeShapeType="1"/>
          </p:cNvSpPr>
          <p:nvPr/>
        </p:nvSpPr>
        <p:spPr bwMode="auto">
          <a:xfrm flipV="1">
            <a:off x="3124200" y="5638800"/>
            <a:ext cx="1638300" cy="571500"/>
          </a:xfrm>
          <a:prstGeom prst="line">
            <a:avLst/>
          </a:prstGeom>
          <a:noFill/>
          <a:ln w="25400">
            <a:solidFill>
              <a:srgbClr val="FFCC00"/>
            </a:solidFill>
            <a:round/>
            <a:headEnd/>
            <a:tailEnd type="stealth" w="lg" len="lg"/>
          </a:ln>
        </p:spPr>
        <p:txBody>
          <a:bodyPr/>
          <a:lstStyle/>
          <a:p>
            <a:endParaRPr lang="en-US"/>
          </a:p>
        </p:txBody>
      </p:sp>
      <p:sp>
        <p:nvSpPr>
          <p:cNvPr id="30725" name="Text Box 18"/>
          <p:cNvSpPr txBox="1">
            <a:spLocks noChangeArrowheads="1"/>
          </p:cNvSpPr>
          <p:nvPr/>
        </p:nvSpPr>
        <p:spPr bwMode="auto">
          <a:xfrm>
            <a:off x="1905000" y="6019800"/>
            <a:ext cx="1524000" cy="369888"/>
          </a:xfrm>
          <a:prstGeom prst="rect">
            <a:avLst/>
          </a:prstGeom>
          <a:noFill/>
          <a:ln w="9525">
            <a:noFill/>
            <a:miter lim="800000"/>
            <a:headEnd/>
            <a:tailEnd/>
          </a:ln>
        </p:spPr>
        <p:txBody>
          <a:bodyPr>
            <a:spAutoFit/>
          </a:bodyPr>
          <a:lstStyle/>
          <a:p>
            <a:pPr eaLnBrk="0" hangingPunct="0">
              <a:spcBef>
                <a:spcPct val="50000"/>
              </a:spcBef>
            </a:pPr>
            <a:r>
              <a:rPr lang="en-US" b="0" dirty="0">
                <a:solidFill>
                  <a:srgbClr val="FFFF00"/>
                </a:solidFill>
              </a:rPr>
              <a:t>Shear Key</a:t>
            </a:r>
          </a:p>
        </p:txBody>
      </p:sp>
      <p:sp>
        <p:nvSpPr>
          <p:cNvPr id="30726" name="Line 19"/>
          <p:cNvSpPr>
            <a:spLocks noChangeShapeType="1"/>
          </p:cNvSpPr>
          <p:nvPr/>
        </p:nvSpPr>
        <p:spPr bwMode="auto">
          <a:xfrm>
            <a:off x="3124200" y="2743200"/>
            <a:ext cx="1066800" cy="762000"/>
          </a:xfrm>
          <a:prstGeom prst="line">
            <a:avLst/>
          </a:prstGeom>
          <a:noFill/>
          <a:ln w="25400">
            <a:solidFill>
              <a:srgbClr val="FFCC00"/>
            </a:solidFill>
            <a:round/>
            <a:headEnd/>
            <a:tailEnd type="stealth" w="lg" len="lg"/>
          </a:ln>
        </p:spPr>
        <p:txBody>
          <a:bodyPr/>
          <a:lstStyle/>
          <a:p>
            <a:endParaRPr lang="en-US"/>
          </a:p>
        </p:txBody>
      </p:sp>
      <p:sp>
        <p:nvSpPr>
          <p:cNvPr id="30727" name="Text Box 20"/>
          <p:cNvSpPr txBox="1">
            <a:spLocks noChangeArrowheads="1"/>
          </p:cNvSpPr>
          <p:nvPr/>
        </p:nvSpPr>
        <p:spPr bwMode="auto">
          <a:xfrm>
            <a:off x="2667000" y="3581400"/>
            <a:ext cx="1066800" cy="366713"/>
          </a:xfrm>
          <a:prstGeom prst="rect">
            <a:avLst/>
          </a:prstGeom>
          <a:noFill/>
          <a:ln w="9525">
            <a:noFill/>
            <a:miter lim="800000"/>
            <a:headEnd/>
            <a:tailEnd/>
          </a:ln>
        </p:spPr>
        <p:txBody>
          <a:bodyPr>
            <a:spAutoFit/>
          </a:bodyPr>
          <a:lstStyle/>
          <a:p>
            <a:pPr eaLnBrk="0" hangingPunct="0">
              <a:spcBef>
                <a:spcPct val="50000"/>
              </a:spcBef>
            </a:pPr>
            <a:r>
              <a:rPr lang="en-US" b="0" dirty="0">
                <a:solidFill>
                  <a:srgbClr val="FFFF00"/>
                </a:solidFill>
              </a:rPr>
              <a:t>Toe</a:t>
            </a:r>
          </a:p>
        </p:txBody>
      </p:sp>
      <p:sp>
        <p:nvSpPr>
          <p:cNvPr id="30728" name="Text Box 21"/>
          <p:cNvSpPr txBox="1">
            <a:spLocks noChangeArrowheads="1"/>
          </p:cNvSpPr>
          <p:nvPr/>
        </p:nvSpPr>
        <p:spPr bwMode="auto">
          <a:xfrm>
            <a:off x="2667000" y="2438400"/>
            <a:ext cx="762000" cy="366713"/>
          </a:xfrm>
          <a:prstGeom prst="rect">
            <a:avLst/>
          </a:prstGeom>
          <a:noFill/>
          <a:ln w="9525">
            <a:noFill/>
            <a:miter lim="800000"/>
            <a:headEnd/>
            <a:tailEnd/>
          </a:ln>
        </p:spPr>
        <p:txBody>
          <a:bodyPr>
            <a:spAutoFit/>
          </a:bodyPr>
          <a:lstStyle/>
          <a:p>
            <a:pPr eaLnBrk="0" hangingPunct="0">
              <a:spcBef>
                <a:spcPct val="50000"/>
              </a:spcBef>
            </a:pPr>
            <a:r>
              <a:rPr lang="en-US" b="0" dirty="0">
                <a:solidFill>
                  <a:srgbClr val="FFFF00"/>
                </a:solidFill>
              </a:rPr>
              <a:t>Stem</a:t>
            </a:r>
          </a:p>
        </p:txBody>
      </p:sp>
      <p:sp>
        <p:nvSpPr>
          <p:cNvPr id="30729" name="Line 22"/>
          <p:cNvSpPr>
            <a:spLocks noChangeShapeType="1"/>
          </p:cNvSpPr>
          <p:nvPr/>
        </p:nvSpPr>
        <p:spPr bwMode="auto">
          <a:xfrm>
            <a:off x="3048000" y="3962400"/>
            <a:ext cx="838200" cy="1295400"/>
          </a:xfrm>
          <a:prstGeom prst="line">
            <a:avLst/>
          </a:prstGeom>
          <a:noFill/>
          <a:ln w="25400">
            <a:solidFill>
              <a:srgbClr val="FFCC00"/>
            </a:solidFill>
            <a:round/>
            <a:headEnd/>
            <a:tailEnd type="stealth" w="lg" len="lg"/>
          </a:ln>
        </p:spPr>
        <p:txBody>
          <a:bodyPr/>
          <a:lstStyle/>
          <a:p>
            <a:endParaRPr lang="en-US"/>
          </a:p>
        </p:txBody>
      </p:sp>
      <p:sp>
        <p:nvSpPr>
          <p:cNvPr id="12" name="Text Box 20"/>
          <p:cNvSpPr txBox="1">
            <a:spLocks noChangeArrowheads="1"/>
          </p:cNvSpPr>
          <p:nvPr/>
        </p:nvSpPr>
        <p:spPr bwMode="auto">
          <a:xfrm>
            <a:off x="5448300" y="3657600"/>
            <a:ext cx="800100" cy="366713"/>
          </a:xfrm>
          <a:prstGeom prst="rect">
            <a:avLst/>
          </a:prstGeom>
          <a:noFill/>
          <a:ln w="9525">
            <a:noFill/>
            <a:miter lim="800000"/>
            <a:headEnd/>
            <a:tailEnd/>
          </a:ln>
        </p:spPr>
        <p:txBody>
          <a:bodyPr>
            <a:spAutoFit/>
          </a:bodyPr>
          <a:lstStyle/>
          <a:p>
            <a:pPr eaLnBrk="0" hangingPunct="0">
              <a:spcBef>
                <a:spcPct val="50000"/>
              </a:spcBef>
            </a:pPr>
            <a:r>
              <a:rPr lang="en-US" b="0" dirty="0">
                <a:solidFill>
                  <a:srgbClr val="FFFF00"/>
                </a:solidFill>
              </a:rPr>
              <a:t>Heel</a:t>
            </a:r>
          </a:p>
        </p:txBody>
      </p:sp>
      <p:sp>
        <p:nvSpPr>
          <p:cNvPr id="13" name="Line 22"/>
          <p:cNvSpPr>
            <a:spLocks noChangeShapeType="1"/>
          </p:cNvSpPr>
          <p:nvPr/>
        </p:nvSpPr>
        <p:spPr bwMode="auto">
          <a:xfrm flipH="1">
            <a:off x="5181600" y="4000500"/>
            <a:ext cx="495300" cy="1257300"/>
          </a:xfrm>
          <a:prstGeom prst="line">
            <a:avLst/>
          </a:prstGeom>
          <a:noFill/>
          <a:ln w="25400">
            <a:solidFill>
              <a:srgbClr val="FFCC00"/>
            </a:solidFill>
            <a:round/>
            <a:headEnd/>
            <a:tailEnd type="stealth" w="lg" len="lg"/>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dissolve">
                                      <p:cBhvr>
                                        <p:cTn id="7" dur="500"/>
                                        <p:tgtEl>
                                          <p:spTgt spid="3072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0726"/>
                                        </p:tgtEl>
                                        <p:attrNameLst>
                                          <p:attrName>style.visibility</p:attrName>
                                        </p:attrNameLst>
                                      </p:cBhvr>
                                      <p:to>
                                        <p:strVal val="visible"/>
                                      </p:to>
                                    </p:set>
                                    <p:animEffect transition="in" filter="wipe(up)">
                                      <p:cBhvr>
                                        <p:cTn id="11" dur="500"/>
                                        <p:tgtEl>
                                          <p:spTgt spid="3072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0727"/>
                                        </p:tgtEl>
                                        <p:attrNameLst>
                                          <p:attrName>style.visibility</p:attrName>
                                        </p:attrNameLst>
                                      </p:cBhvr>
                                      <p:to>
                                        <p:strVal val="visible"/>
                                      </p:to>
                                    </p:set>
                                    <p:animEffect transition="in" filter="dissolve">
                                      <p:cBhvr>
                                        <p:cTn id="16" dur="500"/>
                                        <p:tgtEl>
                                          <p:spTgt spid="3072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0729"/>
                                        </p:tgtEl>
                                        <p:attrNameLst>
                                          <p:attrName>style.visibility</p:attrName>
                                        </p:attrNameLst>
                                      </p:cBhvr>
                                      <p:to>
                                        <p:strVal val="visible"/>
                                      </p:to>
                                    </p:set>
                                    <p:animEffect transition="in" filter="wipe(up)">
                                      <p:cBhvr>
                                        <p:cTn id="20" dur="500"/>
                                        <p:tgtEl>
                                          <p:spTgt spid="3072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0725"/>
                                        </p:tgtEl>
                                        <p:attrNameLst>
                                          <p:attrName>style.visibility</p:attrName>
                                        </p:attrNameLst>
                                      </p:cBhvr>
                                      <p:to>
                                        <p:strVal val="visible"/>
                                      </p:to>
                                    </p:set>
                                    <p:animEffect transition="in" filter="dissolve">
                                      <p:cBhvr>
                                        <p:cTn id="34" dur="500"/>
                                        <p:tgtEl>
                                          <p:spTgt spid="307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0724"/>
                                        </p:tgtEl>
                                        <p:attrNameLst>
                                          <p:attrName>style.visibility</p:attrName>
                                        </p:attrNameLst>
                                      </p:cBhvr>
                                      <p:to>
                                        <p:strVal val="visible"/>
                                      </p:to>
                                    </p:set>
                                    <p:animEffect transition="in" filter="wipe(left)">
                                      <p:cBhvr>
                                        <p:cTn id="38"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P spid="30725" grpId="0"/>
      <p:bldP spid="30726" grpId="0" animBg="1"/>
      <p:bldP spid="30727" grpId="0"/>
      <p:bldP spid="30728" grpId="0"/>
      <p:bldP spid="30729"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905000" y="838200"/>
            <a:ext cx="5638800" cy="5829300"/>
          </a:xfrm>
          <a:prstGeom prst="rect">
            <a:avLst/>
          </a:prstGeom>
          <a:noFill/>
          <a:ln w="9525">
            <a:noFill/>
            <a:miter lim="800000"/>
            <a:headEnd/>
            <a:tailEnd/>
          </a:ln>
        </p:spPr>
      </p:pic>
      <p:sp>
        <p:nvSpPr>
          <p:cNvPr id="2" name="Title 1"/>
          <p:cNvSpPr>
            <a:spLocks noGrp="1"/>
          </p:cNvSpPr>
          <p:nvPr>
            <p:ph type="title"/>
          </p:nvPr>
        </p:nvSpPr>
        <p:spPr>
          <a:xfrm>
            <a:off x="457200" y="304800"/>
            <a:ext cx="7772400" cy="457200"/>
          </a:xfrm>
        </p:spPr>
        <p:txBody>
          <a:bodyPr>
            <a:noAutofit/>
          </a:bodyPr>
          <a:lstStyle/>
          <a:p>
            <a:pPr>
              <a:defRPr/>
            </a:pPr>
            <a:r>
              <a:rPr lang="en-US" sz="2800" b="1" dirty="0" smtClean="0">
                <a:effectLst>
                  <a:outerShdw blurRad="38100" dist="38100" dir="2700000" algn="tl">
                    <a:srgbClr val="000000">
                      <a:alpha val="43137"/>
                    </a:srgbClr>
                  </a:outerShdw>
                </a:effectLst>
              </a:rPr>
              <a:t>Forces ACTING ON the Wall</a:t>
            </a:r>
            <a:endParaRPr lang="en-US" sz="2800" b="1" dirty="0">
              <a:effectLst>
                <a:outerShdw blurRad="38100" dist="38100" dir="2700000" algn="tl">
                  <a:srgbClr val="000000">
                    <a:alpha val="43137"/>
                  </a:srgbClr>
                </a:outerShdw>
              </a:effectLst>
            </a:endParaRPr>
          </a:p>
        </p:txBody>
      </p:sp>
      <p:cxnSp>
        <p:nvCxnSpPr>
          <p:cNvPr id="6" name="Straight Arrow Connector 5"/>
          <p:cNvCxnSpPr>
            <a:cxnSpLocks noChangeShapeType="1"/>
          </p:cNvCxnSpPr>
          <p:nvPr/>
        </p:nvCxnSpPr>
        <p:spPr bwMode="auto">
          <a:xfrm rot="5400000">
            <a:off x="3448844" y="3447256"/>
            <a:ext cx="1104900" cy="1588"/>
          </a:xfrm>
          <a:prstGeom prst="straightConnector1">
            <a:avLst/>
          </a:prstGeom>
          <a:noFill/>
          <a:ln w="50800" algn="ctr">
            <a:solidFill>
              <a:srgbClr val="FFFF00"/>
            </a:solidFill>
            <a:round/>
            <a:headEnd/>
            <a:tailEnd type="arrow" w="med" len="med"/>
          </a:ln>
        </p:spPr>
      </p:cxnSp>
      <p:sp>
        <p:nvSpPr>
          <p:cNvPr id="7" name="TextBox 6"/>
          <p:cNvSpPr txBox="1">
            <a:spLocks noChangeArrowheads="1"/>
          </p:cNvSpPr>
          <p:nvPr/>
        </p:nvSpPr>
        <p:spPr bwMode="auto">
          <a:xfrm>
            <a:off x="3124200" y="3162300"/>
            <a:ext cx="762000" cy="369888"/>
          </a:xfrm>
          <a:prstGeom prst="rect">
            <a:avLst/>
          </a:prstGeom>
          <a:noFill/>
          <a:ln w="9525">
            <a:noFill/>
            <a:miter lim="800000"/>
            <a:headEnd/>
            <a:tailEnd/>
          </a:ln>
        </p:spPr>
        <p:txBody>
          <a:bodyPr>
            <a:spAutoFit/>
          </a:bodyPr>
          <a:lstStyle/>
          <a:p>
            <a:pPr eaLnBrk="0" hangingPunct="0"/>
            <a:r>
              <a:rPr lang="en-US">
                <a:solidFill>
                  <a:srgbClr val="FFFF00"/>
                </a:solidFill>
              </a:rPr>
              <a:t>Wall</a:t>
            </a:r>
          </a:p>
        </p:txBody>
      </p:sp>
      <p:sp>
        <p:nvSpPr>
          <p:cNvPr id="9" name="TextBox 8"/>
          <p:cNvSpPr txBox="1">
            <a:spLocks noChangeArrowheads="1"/>
          </p:cNvSpPr>
          <p:nvPr/>
        </p:nvSpPr>
        <p:spPr bwMode="auto">
          <a:xfrm>
            <a:off x="2895600" y="5257800"/>
            <a:ext cx="1104900" cy="369888"/>
          </a:xfrm>
          <a:prstGeom prst="rect">
            <a:avLst/>
          </a:prstGeom>
          <a:noFill/>
          <a:ln w="9525">
            <a:noFill/>
            <a:miter lim="800000"/>
            <a:headEnd/>
            <a:tailEnd/>
          </a:ln>
        </p:spPr>
        <p:txBody>
          <a:bodyPr>
            <a:spAutoFit/>
          </a:bodyPr>
          <a:lstStyle/>
          <a:p>
            <a:pPr eaLnBrk="0" hangingPunct="0"/>
            <a:r>
              <a:rPr lang="en-US" dirty="0">
                <a:solidFill>
                  <a:srgbClr val="FFFF00"/>
                </a:solidFill>
              </a:rPr>
              <a:t>Footing</a:t>
            </a:r>
          </a:p>
        </p:txBody>
      </p:sp>
      <p:cxnSp>
        <p:nvCxnSpPr>
          <p:cNvPr id="10" name="Straight Arrow Connector 9"/>
          <p:cNvCxnSpPr>
            <a:cxnSpLocks noChangeShapeType="1"/>
          </p:cNvCxnSpPr>
          <p:nvPr/>
        </p:nvCxnSpPr>
        <p:spPr bwMode="auto">
          <a:xfrm rot="5400000">
            <a:off x="4001294" y="5409406"/>
            <a:ext cx="457200" cy="1588"/>
          </a:xfrm>
          <a:prstGeom prst="straightConnector1">
            <a:avLst/>
          </a:prstGeom>
          <a:noFill/>
          <a:ln w="50800" algn="ctr">
            <a:solidFill>
              <a:srgbClr val="FFFF00"/>
            </a:solidFill>
            <a:round/>
            <a:headEnd/>
            <a:tailEnd type="arrow" w="med" len="med"/>
          </a:ln>
        </p:spPr>
      </p:cxnSp>
      <p:sp>
        <p:nvSpPr>
          <p:cNvPr id="13" name="TextBox 12"/>
          <p:cNvSpPr txBox="1">
            <a:spLocks noChangeArrowheads="1"/>
          </p:cNvSpPr>
          <p:nvPr/>
        </p:nvSpPr>
        <p:spPr bwMode="auto">
          <a:xfrm>
            <a:off x="2933700" y="5829300"/>
            <a:ext cx="1524000" cy="369888"/>
          </a:xfrm>
          <a:prstGeom prst="rect">
            <a:avLst/>
          </a:prstGeom>
          <a:noFill/>
          <a:ln w="9525">
            <a:noFill/>
            <a:miter lim="800000"/>
            <a:headEnd/>
            <a:tailEnd/>
          </a:ln>
        </p:spPr>
        <p:txBody>
          <a:bodyPr>
            <a:spAutoFit/>
          </a:bodyPr>
          <a:lstStyle/>
          <a:p>
            <a:pPr eaLnBrk="0" hangingPunct="0"/>
            <a:r>
              <a:rPr lang="en-US">
                <a:solidFill>
                  <a:srgbClr val="FFFF00"/>
                </a:solidFill>
              </a:rPr>
              <a:t>Shear Key</a:t>
            </a:r>
          </a:p>
        </p:txBody>
      </p:sp>
      <p:cxnSp>
        <p:nvCxnSpPr>
          <p:cNvPr id="14" name="Straight Arrow Connector 13"/>
          <p:cNvCxnSpPr>
            <a:cxnSpLocks noChangeShapeType="1"/>
          </p:cNvCxnSpPr>
          <p:nvPr/>
        </p:nvCxnSpPr>
        <p:spPr bwMode="auto">
          <a:xfrm rot="5400000">
            <a:off x="4153694" y="5752306"/>
            <a:ext cx="457200" cy="1588"/>
          </a:xfrm>
          <a:prstGeom prst="straightConnector1">
            <a:avLst/>
          </a:prstGeom>
          <a:noFill/>
          <a:ln w="50800" algn="ctr">
            <a:solidFill>
              <a:srgbClr val="FFFF00"/>
            </a:solidFill>
            <a:round/>
            <a:headEnd/>
            <a:tailEnd type="arrow" w="med" len="med"/>
          </a:ln>
        </p:spPr>
      </p:cxnSp>
      <p:sp>
        <p:nvSpPr>
          <p:cNvPr id="15" name="Rectangle 14"/>
          <p:cNvSpPr>
            <a:spLocks noChangeArrowheads="1"/>
          </p:cNvSpPr>
          <p:nvPr/>
        </p:nvSpPr>
        <p:spPr bwMode="auto">
          <a:xfrm>
            <a:off x="3200400" y="4724400"/>
            <a:ext cx="685800" cy="457200"/>
          </a:xfrm>
          <a:prstGeom prst="rect">
            <a:avLst/>
          </a:prstGeom>
          <a:solidFill>
            <a:srgbClr val="FFFF00">
              <a:alpha val="39999"/>
            </a:srgbClr>
          </a:solidFill>
          <a:ln w="22225" algn="ctr">
            <a:solidFill>
              <a:srgbClr val="FFFF00"/>
            </a:solidFill>
            <a:round/>
            <a:headEnd/>
            <a:tailEnd/>
          </a:ln>
        </p:spPr>
        <p:txBody>
          <a:bodyPr/>
          <a:lstStyle/>
          <a:p>
            <a:pPr eaLnBrk="0" hangingPunct="0"/>
            <a:endParaRPr lang="en-US"/>
          </a:p>
        </p:txBody>
      </p:sp>
      <p:sp>
        <p:nvSpPr>
          <p:cNvPr id="17" name="TextBox 16"/>
          <p:cNvSpPr txBox="1">
            <a:spLocks noChangeArrowheads="1"/>
          </p:cNvSpPr>
          <p:nvPr/>
        </p:nvSpPr>
        <p:spPr bwMode="auto">
          <a:xfrm>
            <a:off x="2171700" y="4305300"/>
            <a:ext cx="1714500" cy="369888"/>
          </a:xfrm>
          <a:prstGeom prst="rect">
            <a:avLst/>
          </a:prstGeom>
          <a:noFill/>
          <a:ln w="9525">
            <a:noFill/>
            <a:miter lim="800000"/>
            <a:headEnd/>
            <a:tailEnd/>
          </a:ln>
        </p:spPr>
        <p:txBody>
          <a:bodyPr>
            <a:spAutoFit/>
          </a:bodyPr>
          <a:lstStyle/>
          <a:p>
            <a:pPr eaLnBrk="0" hangingPunct="0"/>
            <a:r>
              <a:rPr lang="en-US">
                <a:solidFill>
                  <a:srgbClr val="FFFF00"/>
                </a:solidFill>
              </a:rPr>
              <a:t>Soil on Toe</a:t>
            </a:r>
          </a:p>
        </p:txBody>
      </p:sp>
      <p:cxnSp>
        <p:nvCxnSpPr>
          <p:cNvPr id="18" name="Straight Arrow Connector 17"/>
          <p:cNvCxnSpPr>
            <a:cxnSpLocks noChangeShapeType="1"/>
          </p:cNvCxnSpPr>
          <p:nvPr/>
        </p:nvCxnSpPr>
        <p:spPr bwMode="auto">
          <a:xfrm rot="5400000">
            <a:off x="3315494" y="4952206"/>
            <a:ext cx="457200" cy="1588"/>
          </a:xfrm>
          <a:prstGeom prst="straightConnector1">
            <a:avLst/>
          </a:prstGeom>
          <a:noFill/>
          <a:ln w="50800" algn="ctr">
            <a:solidFill>
              <a:srgbClr val="FFFF00"/>
            </a:solidFill>
            <a:round/>
            <a:headEnd/>
            <a:tailEnd type="arrow" w="med" len="med"/>
          </a:ln>
        </p:spPr>
      </p:cxnSp>
      <p:sp>
        <p:nvSpPr>
          <p:cNvPr id="19" name="Rectangle 18"/>
          <p:cNvSpPr>
            <a:spLocks noChangeArrowheads="1"/>
          </p:cNvSpPr>
          <p:nvPr/>
        </p:nvSpPr>
        <p:spPr bwMode="auto">
          <a:xfrm>
            <a:off x="4114800" y="1943100"/>
            <a:ext cx="1257300" cy="3200400"/>
          </a:xfrm>
          <a:prstGeom prst="rect">
            <a:avLst/>
          </a:prstGeom>
          <a:solidFill>
            <a:srgbClr val="FFFF00">
              <a:alpha val="39999"/>
            </a:srgbClr>
          </a:solidFill>
          <a:ln w="22225" algn="ctr">
            <a:solidFill>
              <a:srgbClr val="FFFF00"/>
            </a:solidFill>
            <a:round/>
            <a:headEnd/>
            <a:tailEnd/>
          </a:ln>
        </p:spPr>
        <p:txBody>
          <a:bodyPr/>
          <a:lstStyle/>
          <a:p>
            <a:pPr eaLnBrk="0" hangingPunct="0"/>
            <a:endParaRPr lang="en-US"/>
          </a:p>
        </p:txBody>
      </p:sp>
      <p:sp>
        <p:nvSpPr>
          <p:cNvPr id="20" name="TextBox 19"/>
          <p:cNvSpPr txBox="1">
            <a:spLocks noChangeArrowheads="1"/>
          </p:cNvSpPr>
          <p:nvPr/>
        </p:nvSpPr>
        <p:spPr bwMode="auto">
          <a:xfrm>
            <a:off x="4343400" y="2438400"/>
            <a:ext cx="876300" cy="923925"/>
          </a:xfrm>
          <a:prstGeom prst="rect">
            <a:avLst/>
          </a:prstGeom>
          <a:noFill/>
          <a:ln w="9525">
            <a:noFill/>
            <a:miter lim="800000"/>
            <a:headEnd/>
            <a:tailEnd/>
          </a:ln>
        </p:spPr>
        <p:txBody>
          <a:bodyPr>
            <a:spAutoFit/>
          </a:bodyPr>
          <a:lstStyle/>
          <a:p>
            <a:pPr eaLnBrk="0" hangingPunct="0"/>
            <a:r>
              <a:rPr lang="en-US">
                <a:solidFill>
                  <a:srgbClr val="FFFF00"/>
                </a:solidFill>
              </a:rPr>
              <a:t>Soil on Heel</a:t>
            </a:r>
          </a:p>
        </p:txBody>
      </p:sp>
      <p:cxnSp>
        <p:nvCxnSpPr>
          <p:cNvPr id="21" name="Straight Arrow Connector 20"/>
          <p:cNvCxnSpPr>
            <a:cxnSpLocks noChangeShapeType="1"/>
          </p:cNvCxnSpPr>
          <p:nvPr/>
        </p:nvCxnSpPr>
        <p:spPr bwMode="auto">
          <a:xfrm rot="5400000">
            <a:off x="4287044" y="3866356"/>
            <a:ext cx="876300" cy="1588"/>
          </a:xfrm>
          <a:prstGeom prst="straightConnector1">
            <a:avLst/>
          </a:prstGeom>
          <a:noFill/>
          <a:ln w="50800" algn="ctr">
            <a:solidFill>
              <a:srgbClr val="FFFF00"/>
            </a:solidFill>
            <a:round/>
            <a:headEnd/>
            <a:tailEnd type="arrow" w="med" len="med"/>
          </a:ln>
        </p:spPr>
      </p:cxnSp>
      <p:grpSp>
        <p:nvGrpSpPr>
          <p:cNvPr id="3" name="Group 43"/>
          <p:cNvGrpSpPr>
            <a:grpSpLocks/>
          </p:cNvGrpSpPr>
          <p:nvPr/>
        </p:nvGrpSpPr>
        <p:grpSpPr bwMode="auto">
          <a:xfrm>
            <a:off x="5829300" y="1943100"/>
            <a:ext cx="990600" cy="3887788"/>
            <a:chOff x="5829300" y="1943100"/>
            <a:chExt cx="990600" cy="3887788"/>
          </a:xfrm>
        </p:grpSpPr>
        <p:cxnSp>
          <p:nvCxnSpPr>
            <p:cNvPr id="5138" name="Straight Connector 23"/>
            <p:cNvCxnSpPr>
              <a:cxnSpLocks noChangeShapeType="1"/>
            </p:cNvCxnSpPr>
            <p:nvPr/>
          </p:nvCxnSpPr>
          <p:spPr bwMode="auto">
            <a:xfrm rot="5400000">
              <a:off x="3886994" y="3886200"/>
              <a:ext cx="3885406" cy="794"/>
            </a:xfrm>
            <a:prstGeom prst="line">
              <a:avLst/>
            </a:prstGeom>
            <a:ln>
              <a:headEnd/>
              <a:tailEnd/>
            </a:ln>
          </p:spPr>
          <p:style>
            <a:lnRef idx="2">
              <a:schemeClr val="accent2"/>
            </a:lnRef>
            <a:fillRef idx="0">
              <a:schemeClr val="accent2"/>
            </a:fillRef>
            <a:effectRef idx="1">
              <a:schemeClr val="accent2"/>
            </a:effectRef>
            <a:fontRef idx="minor">
              <a:schemeClr val="tx1"/>
            </a:fontRef>
          </p:style>
        </p:cxnSp>
        <p:cxnSp>
          <p:nvCxnSpPr>
            <p:cNvPr id="5139" name="Straight Arrow Connector 26"/>
            <p:cNvCxnSpPr>
              <a:cxnSpLocks noChangeShapeType="1"/>
            </p:cNvCxnSpPr>
            <p:nvPr/>
          </p:nvCxnSpPr>
          <p:spPr bwMode="auto">
            <a:xfrm rot="10800000">
              <a:off x="5829300" y="5829300"/>
              <a:ext cx="990600" cy="1588"/>
            </a:xfrm>
            <a:prstGeom prst="straightConnector1">
              <a:avLst/>
            </a:prstGeom>
            <a:ln>
              <a:headEnd/>
              <a:tailEnd type="arrow" w="med" len="med"/>
            </a:ln>
          </p:spPr>
          <p:style>
            <a:lnRef idx="2">
              <a:schemeClr val="accent2"/>
            </a:lnRef>
            <a:fillRef idx="0">
              <a:schemeClr val="accent2"/>
            </a:fillRef>
            <a:effectRef idx="1">
              <a:schemeClr val="accent2"/>
            </a:effectRef>
            <a:fontRef idx="minor">
              <a:schemeClr val="tx1"/>
            </a:fontRef>
          </p:style>
        </p:cxnSp>
        <p:cxnSp>
          <p:nvCxnSpPr>
            <p:cNvPr id="5140" name="Straight Connector 28"/>
            <p:cNvCxnSpPr>
              <a:cxnSpLocks noChangeShapeType="1"/>
            </p:cNvCxnSpPr>
            <p:nvPr/>
          </p:nvCxnSpPr>
          <p:spPr bwMode="auto">
            <a:xfrm rot="16200000" flipV="1">
              <a:off x="4381500" y="3390900"/>
              <a:ext cx="3886200" cy="990600"/>
            </a:xfrm>
            <a:prstGeom prst="line">
              <a:avLst/>
            </a:prstGeom>
            <a:ln>
              <a:headEnd/>
              <a:tailEnd/>
            </a:ln>
          </p:spPr>
          <p:style>
            <a:lnRef idx="2">
              <a:schemeClr val="accent2"/>
            </a:lnRef>
            <a:fillRef idx="0">
              <a:schemeClr val="accent2"/>
            </a:fillRef>
            <a:effectRef idx="1">
              <a:schemeClr val="accent2"/>
            </a:effectRef>
            <a:fontRef idx="minor">
              <a:schemeClr val="tx1"/>
            </a:fontRef>
          </p:style>
        </p:cxnSp>
        <p:cxnSp>
          <p:nvCxnSpPr>
            <p:cNvPr id="5141" name="Straight Arrow Connector 29"/>
            <p:cNvCxnSpPr>
              <a:cxnSpLocks noChangeShapeType="1"/>
            </p:cNvCxnSpPr>
            <p:nvPr/>
          </p:nvCxnSpPr>
          <p:spPr bwMode="auto">
            <a:xfrm rot="10800000">
              <a:off x="5829300" y="5295900"/>
              <a:ext cx="876300" cy="1588"/>
            </a:xfrm>
            <a:prstGeom prst="straightConnector1">
              <a:avLst/>
            </a:prstGeom>
            <a:ln>
              <a:headEnd/>
              <a:tailEnd type="arrow" w="med" len="med"/>
            </a:ln>
          </p:spPr>
          <p:style>
            <a:lnRef idx="2">
              <a:schemeClr val="accent2"/>
            </a:lnRef>
            <a:fillRef idx="0">
              <a:schemeClr val="accent2"/>
            </a:fillRef>
            <a:effectRef idx="1">
              <a:schemeClr val="accent2"/>
            </a:effectRef>
            <a:fontRef idx="minor">
              <a:schemeClr val="tx1"/>
            </a:fontRef>
          </p:style>
        </p:cxnSp>
        <p:cxnSp>
          <p:nvCxnSpPr>
            <p:cNvPr id="5142" name="Straight Arrow Connector 30"/>
            <p:cNvCxnSpPr>
              <a:cxnSpLocks noChangeShapeType="1"/>
            </p:cNvCxnSpPr>
            <p:nvPr/>
          </p:nvCxnSpPr>
          <p:spPr bwMode="auto">
            <a:xfrm rot="10800000">
              <a:off x="5829300" y="4800600"/>
              <a:ext cx="723900" cy="1588"/>
            </a:xfrm>
            <a:prstGeom prst="straightConnector1">
              <a:avLst/>
            </a:prstGeom>
            <a:ln>
              <a:headEnd/>
              <a:tailEnd type="arrow" w="med" len="med"/>
            </a:ln>
          </p:spPr>
          <p:style>
            <a:lnRef idx="2">
              <a:schemeClr val="accent2"/>
            </a:lnRef>
            <a:fillRef idx="0">
              <a:schemeClr val="accent2"/>
            </a:fillRef>
            <a:effectRef idx="1">
              <a:schemeClr val="accent2"/>
            </a:effectRef>
            <a:fontRef idx="minor">
              <a:schemeClr val="tx1"/>
            </a:fontRef>
          </p:style>
        </p:cxnSp>
        <p:cxnSp>
          <p:nvCxnSpPr>
            <p:cNvPr id="5143" name="Straight Arrow Connector 31"/>
            <p:cNvCxnSpPr>
              <a:cxnSpLocks noChangeShapeType="1"/>
            </p:cNvCxnSpPr>
            <p:nvPr/>
          </p:nvCxnSpPr>
          <p:spPr bwMode="auto">
            <a:xfrm rot="10800000">
              <a:off x="5829300" y="4305300"/>
              <a:ext cx="609600" cy="1588"/>
            </a:xfrm>
            <a:prstGeom prst="straightConnector1">
              <a:avLst/>
            </a:prstGeom>
            <a:ln>
              <a:headEnd/>
              <a:tailEnd type="arrow" w="med" len="med"/>
            </a:ln>
          </p:spPr>
          <p:style>
            <a:lnRef idx="2">
              <a:schemeClr val="accent2"/>
            </a:lnRef>
            <a:fillRef idx="0">
              <a:schemeClr val="accent2"/>
            </a:fillRef>
            <a:effectRef idx="1">
              <a:schemeClr val="accent2"/>
            </a:effectRef>
            <a:fontRef idx="minor">
              <a:schemeClr val="tx1"/>
            </a:fontRef>
          </p:style>
        </p:cxnSp>
        <p:cxnSp>
          <p:nvCxnSpPr>
            <p:cNvPr id="5144" name="Straight Arrow Connector 32"/>
            <p:cNvCxnSpPr>
              <a:cxnSpLocks noChangeShapeType="1"/>
            </p:cNvCxnSpPr>
            <p:nvPr/>
          </p:nvCxnSpPr>
          <p:spPr bwMode="auto">
            <a:xfrm rot="10800000">
              <a:off x="5829300" y="3733800"/>
              <a:ext cx="457200" cy="1588"/>
            </a:xfrm>
            <a:prstGeom prst="straightConnector1">
              <a:avLst/>
            </a:prstGeom>
            <a:ln>
              <a:headEnd/>
              <a:tailEnd type="arrow" w="med" len="med"/>
            </a:ln>
          </p:spPr>
          <p:style>
            <a:lnRef idx="2">
              <a:schemeClr val="accent2"/>
            </a:lnRef>
            <a:fillRef idx="0">
              <a:schemeClr val="accent2"/>
            </a:fillRef>
            <a:effectRef idx="1">
              <a:schemeClr val="accent2"/>
            </a:effectRef>
            <a:fontRef idx="minor">
              <a:schemeClr val="tx1"/>
            </a:fontRef>
          </p:style>
        </p:cxnSp>
        <p:cxnSp>
          <p:nvCxnSpPr>
            <p:cNvPr id="5145" name="Straight Arrow Connector 33"/>
            <p:cNvCxnSpPr>
              <a:cxnSpLocks noChangeShapeType="1"/>
            </p:cNvCxnSpPr>
            <p:nvPr/>
          </p:nvCxnSpPr>
          <p:spPr bwMode="auto">
            <a:xfrm rot="10800000">
              <a:off x="5829300" y="3200400"/>
              <a:ext cx="304800" cy="1588"/>
            </a:xfrm>
            <a:prstGeom prst="straightConnector1">
              <a:avLst/>
            </a:prstGeom>
            <a:ln>
              <a:headEnd/>
              <a:tailEnd type="arrow" w="med" len="med"/>
            </a:ln>
          </p:spPr>
          <p:style>
            <a:lnRef idx="2">
              <a:schemeClr val="accent2"/>
            </a:lnRef>
            <a:fillRef idx="0">
              <a:schemeClr val="accent2"/>
            </a:fillRef>
            <a:effectRef idx="1">
              <a:schemeClr val="accent2"/>
            </a:effectRef>
            <a:fontRef idx="minor">
              <a:schemeClr val="tx1"/>
            </a:fontRef>
          </p:style>
        </p:cxnSp>
        <p:cxnSp>
          <p:nvCxnSpPr>
            <p:cNvPr id="5146" name="Straight Arrow Connector 34"/>
            <p:cNvCxnSpPr>
              <a:cxnSpLocks noChangeShapeType="1"/>
            </p:cNvCxnSpPr>
            <p:nvPr/>
          </p:nvCxnSpPr>
          <p:spPr bwMode="auto">
            <a:xfrm rot="10800000">
              <a:off x="5829300" y="2667000"/>
              <a:ext cx="152400" cy="1588"/>
            </a:xfrm>
            <a:prstGeom prst="straightConnector1">
              <a:avLst/>
            </a:prstGeom>
            <a:ln>
              <a:headEnd/>
              <a:tailEnd type="arrow" w="med" len="med"/>
            </a:ln>
          </p:spPr>
          <p:style>
            <a:lnRef idx="2">
              <a:schemeClr val="accent2"/>
            </a:lnRef>
            <a:fillRef idx="0">
              <a:schemeClr val="accent2"/>
            </a:fillRef>
            <a:effectRef idx="1">
              <a:schemeClr val="accent2"/>
            </a:effectRef>
            <a:fontRef idx="minor">
              <a:schemeClr val="tx1"/>
            </a:fontRef>
          </p:style>
        </p:cxnSp>
      </p:grpSp>
      <p:sp>
        <p:nvSpPr>
          <p:cNvPr id="45" name="TextBox 44"/>
          <p:cNvSpPr txBox="1">
            <a:spLocks noChangeArrowheads="1"/>
          </p:cNvSpPr>
          <p:nvPr/>
        </p:nvSpPr>
        <p:spPr bwMode="auto">
          <a:xfrm>
            <a:off x="6248400" y="2781300"/>
            <a:ext cx="1257300" cy="1200150"/>
          </a:xfrm>
          <a:prstGeom prst="rect">
            <a:avLst/>
          </a:prstGeom>
          <a:noFill/>
          <a:ln w="9525">
            <a:noFill/>
            <a:miter lim="800000"/>
            <a:headEnd/>
            <a:tailEnd/>
          </a:ln>
        </p:spPr>
        <p:txBody>
          <a:bodyPr>
            <a:spAutoFit/>
          </a:bodyPr>
          <a:lstStyle/>
          <a:p>
            <a:pPr eaLnBrk="0" hangingPunct="0"/>
            <a:r>
              <a:rPr lang="en-US">
                <a:solidFill>
                  <a:srgbClr val="FFFF00"/>
                </a:solidFill>
              </a:rPr>
              <a:t>Active Lateral Soil Pressure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childTnLst>
                          </p:cTn>
                        </p:par>
                        <p:par>
                          <p:cTn id="48" fill="hold">
                            <p:stCondLst>
                              <p:cond delay="500"/>
                            </p:stCondLst>
                            <p:childTnLst>
                              <p:par>
                                <p:cTn id="49" presetID="9"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par>
                          <p:cTn id="52" fill="hold">
                            <p:stCondLst>
                              <p:cond delay="1000"/>
                            </p:stCondLst>
                            <p:childTnLst>
                              <p:par>
                                <p:cTn id="53" presetID="22" presetClass="entr" presetSubtype="1"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fill="hold"/>
                                        <p:tgtEl>
                                          <p:spTgt spid="3"/>
                                        </p:tgtEl>
                                        <p:attrNameLst>
                                          <p:attrName>ppt_x</p:attrName>
                                        </p:attrNameLst>
                                      </p:cBhvr>
                                      <p:tavLst>
                                        <p:tav tm="0">
                                          <p:val>
                                            <p:strVal val="1+#ppt_w/2"/>
                                          </p:val>
                                        </p:tav>
                                        <p:tav tm="100000">
                                          <p:val>
                                            <p:strVal val="#ppt_x"/>
                                          </p:val>
                                        </p:tav>
                                      </p:tavLst>
                                    </p:anim>
                                    <p:anim calcmode="lin" valueType="num">
                                      <p:cBhvr additive="base">
                                        <p:cTn id="61" dur="500" fill="hold"/>
                                        <p:tgtEl>
                                          <p:spTgt spid="3"/>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9"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dissolve">
                                      <p:cBhvr>
                                        <p:cTn id="6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P spid="15" grpId="0" animBg="1"/>
      <p:bldP spid="17" grpId="0"/>
      <p:bldP spid="19" grpId="0" animBg="1"/>
      <p:bldP spid="20"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905000" y="838200"/>
            <a:ext cx="5638800" cy="5829300"/>
          </a:xfrm>
          <a:prstGeom prst="rect">
            <a:avLst/>
          </a:prstGeom>
          <a:noFill/>
          <a:ln w="9525">
            <a:noFill/>
            <a:miter lim="800000"/>
            <a:headEnd/>
            <a:tailEnd/>
          </a:ln>
        </p:spPr>
      </p:pic>
      <p:sp>
        <p:nvSpPr>
          <p:cNvPr id="2" name="Title 1"/>
          <p:cNvSpPr>
            <a:spLocks noGrp="1"/>
          </p:cNvSpPr>
          <p:nvPr>
            <p:ph type="title"/>
          </p:nvPr>
        </p:nvSpPr>
        <p:spPr>
          <a:xfrm>
            <a:off x="457200" y="381000"/>
            <a:ext cx="7620000" cy="381000"/>
          </a:xfrm>
        </p:spPr>
        <p:txBody>
          <a:bodyPr>
            <a:noAutofit/>
          </a:bodyPr>
          <a:lstStyle/>
          <a:p>
            <a:pPr>
              <a:defRPr/>
            </a:pPr>
            <a:r>
              <a:rPr lang="en-US" sz="3600" b="1" dirty="0" smtClean="0">
                <a:effectLst>
                  <a:outerShdw blurRad="38100" dist="38100" dir="2700000" algn="tl">
                    <a:srgbClr val="000000">
                      <a:alpha val="43137"/>
                    </a:srgbClr>
                  </a:outerShdw>
                </a:effectLst>
              </a:rPr>
              <a:t>Reactions</a:t>
            </a:r>
            <a:endParaRPr lang="en-US" sz="3600" b="1" dirty="0">
              <a:effectLst>
                <a:outerShdw blurRad="38100" dist="38100" dir="2700000" algn="tl">
                  <a:srgbClr val="000000">
                    <a:alpha val="43137"/>
                  </a:srgbClr>
                </a:outerShdw>
              </a:effectLst>
            </a:endParaRPr>
          </a:p>
        </p:txBody>
      </p:sp>
      <p:sp>
        <p:nvSpPr>
          <p:cNvPr id="17" name="TextBox 16"/>
          <p:cNvSpPr txBox="1">
            <a:spLocks noChangeArrowheads="1"/>
          </p:cNvSpPr>
          <p:nvPr/>
        </p:nvSpPr>
        <p:spPr bwMode="auto">
          <a:xfrm>
            <a:off x="2171700" y="3695700"/>
            <a:ext cx="1714500" cy="923925"/>
          </a:xfrm>
          <a:prstGeom prst="rect">
            <a:avLst/>
          </a:prstGeom>
          <a:noFill/>
          <a:ln w="9525">
            <a:noFill/>
            <a:miter lim="800000"/>
            <a:headEnd/>
            <a:tailEnd/>
          </a:ln>
        </p:spPr>
        <p:txBody>
          <a:bodyPr>
            <a:spAutoFit/>
          </a:bodyPr>
          <a:lstStyle/>
          <a:p>
            <a:pPr eaLnBrk="0" hangingPunct="0"/>
            <a:r>
              <a:rPr lang="en-US">
                <a:solidFill>
                  <a:srgbClr val="FFFF00"/>
                </a:solidFill>
              </a:rPr>
              <a:t>Passive Lateral Soil Pressure</a:t>
            </a:r>
          </a:p>
        </p:txBody>
      </p:sp>
      <p:grpSp>
        <p:nvGrpSpPr>
          <p:cNvPr id="3" name="Group 48"/>
          <p:cNvGrpSpPr>
            <a:grpSpLocks/>
          </p:cNvGrpSpPr>
          <p:nvPr/>
        </p:nvGrpSpPr>
        <p:grpSpPr bwMode="auto">
          <a:xfrm>
            <a:off x="2133600" y="4724400"/>
            <a:ext cx="687388" cy="1068388"/>
            <a:chOff x="2133600" y="4724400"/>
            <a:chExt cx="686594" cy="1068388"/>
          </a:xfrm>
        </p:grpSpPr>
        <p:cxnSp>
          <p:nvCxnSpPr>
            <p:cNvPr id="6165" name="Straight Connector 35"/>
            <p:cNvCxnSpPr>
              <a:cxnSpLocks noChangeShapeType="1"/>
            </p:cNvCxnSpPr>
            <p:nvPr/>
          </p:nvCxnSpPr>
          <p:spPr bwMode="auto">
            <a:xfrm rot="5400000">
              <a:off x="2305050" y="5276850"/>
              <a:ext cx="1028700" cy="1588"/>
            </a:xfrm>
            <a:prstGeom prst="line">
              <a:avLst/>
            </a:prstGeom>
            <a:ln>
              <a:headEnd/>
              <a:tailEnd/>
            </a:ln>
          </p:spPr>
          <p:style>
            <a:lnRef idx="3">
              <a:schemeClr val="accent5"/>
            </a:lnRef>
            <a:fillRef idx="0">
              <a:schemeClr val="accent5"/>
            </a:fillRef>
            <a:effectRef idx="2">
              <a:schemeClr val="accent5"/>
            </a:effectRef>
            <a:fontRef idx="minor">
              <a:schemeClr val="tx1"/>
            </a:fontRef>
          </p:style>
        </p:cxnSp>
        <p:cxnSp>
          <p:nvCxnSpPr>
            <p:cNvPr id="6166" name="Straight Arrow Connector 37"/>
            <p:cNvCxnSpPr>
              <a:cxnSpLocks noChangeShapeType="1"/>
            </p:cNvCxnSpPr>
            <p:nvPr/>
          </p:nvCxnSpPr>
          <p:spPr bwMode="auto">
            <a:xfrm>
              <a:off x="2133600" y="5791200"/>
              <a:ext cx="685800" cy="1588"/>
            </a:xfrm>
            <a:prstGeom prst="straightConnector1">
              <a:avLst/>
            </a:prstGeom>
            <a:ln>
              <a:headEnd/>
              <a:tailEnd type="arrow" w="med" len="med"/>
            </a:ln>
          </p:spPr>
          <p:style>
            <a:lnRef idx="3">
              <a:schemeClr val="accent5"/>
            </a:lnRef>
            <a:fillRef idx="0">
              <a:schemeClr val="accent5"/>
            </a:fillRef>
            <a:effectRef idx="2">
              <a:schemeClr val="accent5"/>
            </a:effectRef>
            <a:fontRef idx="minor">
              <a:schemeClr val="tx1"/>
            </a:fontRef>
          </p:style>
        </p:cxnSp>
        <p:cxnSp>
          <p:nvCxnSpPr>
            <p:cNvPr id="6167" name="Straight Connector 39"/>
            <p:cNvCxnSpPr>
              <a:cxnSpLocks noChangeShapeType="1"/>
            </p:cNvCxnSpPr>
            <p:nvPr/>
          </p:nvCxnSpPr>
          <p:spPr bwMode="auto">
            <a:xfrm rot="5400000">
              <a:off x="1943100" y="4914900"/>
              <a:ext cx="1066800" cy="685800"/>
            </a:xfrm>
            <a:prstGeom prst="line">
              <a:avLst/>
            </a:prstGeom>
            <a:ln>
              <a:headEnd/>
              <a:tailEnd/>
            </a:ln>
          </p:spPr>
          <p:style>
            <a:lnRef idx="3">
              <a:schemeClr val="accent5"/>
            </a:lnRef>
            <a:fillRef idx="0">
              <a:schemeClr val="accent5"/>
            </a:fillRef>
            <a:effectRef idx="2">
              <a:schemeClr val="accent5"/>
            </a:effectRef>
            <a:fontRef idx="minor">
              <a:schemeClr val="tx1"/>
            </a:fontRef>
          </p:style>
        </p:cxnSp>
        <p:cxnSp>
          <p:nvCxnSpPr>
            <p:cNvPr id="6168" name="Straight Arrow Connector 40"/>
            <p:cNvCxnSpPr>
              <a:cxnSpLocks noChangeShapeType="1"/>
            </p:cNvCxnSpPr>
            <p:nvPr/>
          </p:nvCxnSpPr>
          <p:spPr bwMode="auto">
            <a:xfrm>
              <a:off x="2286000" y="5562600"/>
              <a:ext cx="533400" cy="1588"/>
            </a:xfrm>
            <a:prstGeom prst="straightConnector1">
              <a:avLst/>
            </a:prstGeom>
            <a:ln>
              <a:headEnd/>
              <a:tailEnd type="arrow" w="med" len="med"/>
            </a:ln>
          </p:spPr>
          <p:style>
            <a:lnRef idx="3">
              <a:schemeClr val="accent5"/>
            </a:lnRef>
            <a:fillRef idx="0">
              <a:schemeClr val="accent5"/>
            </a:fillRef>
            <a:effectRef idx="2">
              <a:schemeClr val="accent5"/>
            </a:effectRef>
            <a:fontRef idx="minor">
              <a:schemeClr val="tx1"/>
            </a:fontRef>
          </p:style>
        </p:cxnSp>
        <p:cxnSp>
          <p:nvCxnSpPr>
            <p:cNvPr id="6169" name="Straight Arrow Connector 41"/>
            <p:cNvCxnSpPr>
              <a:cxnSpLocks noChangeShapeType="1"/>
            </p:cNvCxnSpPr>
            <p:nvPr/>
          </p:nvCxnSpPr>
          <p:spPr bwMode="auto">
            <a:xfrm>
              <a:off x="2476500" y="5295900"/>
              <a:ext cx="342900" cy="1588"/>
            </a:xfrm>
            <a:prstGeom prst="straightConnector1">
              <a:avLst/>
            </a:prstGeom>
            <a:ln>
              <a:headEnd/>
              <a:tailEnd type="arrow" w="med" len="med"/>
            </a:ln>
          </p:spPr>
          <p:style>
            <a:lnRef idx="3">
              <a:schemeClr val="accent5"/>
            </a:lnRef>
            <a:fillRef idx="0">
              <a:schemeClr val="accent5"/>
            </a:fillRef>
            <a:effectRef idx="2">
              <a:schemeClr val="accent5"/>
            </a:effectRef>
            <a:fontRef idx="minor">
              <a:schemeClr val="tx1"/>
            </a:fontRef>
          </p:style>
        </p:cxnSp>
        <p:cxnSp>
          <p:nvCxnSpPr>
            <p:cNvPr id="6170" name="Straight Arrow Connector 42"/>
            <p:cNvCxnSpPr>
              <a:cxnSpLocks noChangeShapeType="1"/>
            </p:cNvCxnSpPr>
            <p:nvPr/>
          </p:nvCxnSpPr>
          <p:spPr bwMode="auto">
            <a:xfrm>
              <a:off x="2628900" y="5029200"/>
              <a:ext cx="190500" cy="1588"/>
            </a:xfrm>
            <a:prstGeom prst="straightConnector1">
              <a:avLst/>
            </a:prstGeom>
            <a:ln>
              <a:headEnd/>
              <a:tailEnd type="arrow" w="med" len="med"/>
            </a:ln>
          </p:spPr>
          <p:style>
            <a:lnRef idx="3">
              <a:schemeClr val="accent5"/>
            </a:lnRef>
            <a:fillRef idx="0">
              <a:schemeClr val="accent5"/>
            </a:fillRef>
            <a:effectRef idx="2">
              <a:schemeClr val="accent5"/>
            </a:effectRef>
            <a:fontRef idx="minor">
              <a:schemeClr val="tx1"/>
            </a:fontRef>
          </p:style>
        </p:cxnSp>
      </p:grpSp>
      <p:grpSp>
        <p:nvGrpSpPr>
          <p:cNvPr id="4" name="Group 76"/>
          <p:cNvGrpSpPr>
            <a:grpSpLocks/>
          </p:cNvGrpSpPr>
          <p:nvPr/>
        </p:nvGrpSpPr>
        <p:grpSpPr bwMode="auto">
          <a:xfrm>
            <a:off x="3198813" y="6019800"/>
            <a:ext cx="2174875" cy="573088"/>
            <a:chOff x="3199606" y="6019800"/>
            <a:chExt cx="2174082" cy="572294"/>
          </a:xfrm>
        </p:grpSpPr>
        <p:cxnSp>
          <p:nvCxnSpPr>
            <p:cNvPr id="6156" name="Straight Connector 50"/>
            <p:cNvCxnSpPr>
              <a:cxnSpLocks noChangeShapeType="1"/>
            </p:cNvCxnSpPr>
            <p:nvPr/>
          </p:nvCxnSpPr>
          <p:spPr bwMode="auto">
            <a:xfrm>
              <a:off x="3200400" y="6019800"/>
              <a:ext cx="2171700" cy="1588"/>
            </a:xfrm>
            <a:prstGeom prst="line">
              <a:avLst/>
            </a:prstGeom>
            <a:ln>
              <a:headEnd/>
              <a:tailEnd/>
            </a:ln>
          </p:spPr>
          <p:style>
            <a:lnRef idx="2">
              <a:schemeClr val="accent6"/>
            </a:lnRef>
            <a:fillRef idx="0">
              <a:schemeClr val="accent6"/>
            </a:fillRef>
            <a:effectRef idx="1">
              <a:schemeClr val="accent6"/>
            </a:effectRef>
            <a:fontRef idx="minor">
              <a:schemeClr val="tx1"/>
            </a:fontRef>
          </p:style>
        </p:cxnSp>
        <p:cxnSp>
          <p:nvCxnSpPr>
            <p:cNvPr id="6157" name="Straight Arrow Connector 52"/>
            <p:cNvCxnSpPr>
              <a:cxnSpLocks noChangeShapeType="1"/>
            </p:cNvCxnSpPr>
            <p:nvPr/>
          </p:nvCxnSpPr>
          <p:spPr bwMode="auto">
            <a:xfrm rot="5400000" flipH="1" flipV="1">
              <a:off x="2914650" y="6305550"/>
              <a:ext cx="571500" cy="1588"/>
            </a:xfrm>
            <a:prstGeom prst="straightConnector1">
              <a:avLst/>
            </a:prstGeom>
            <a:ln>
              <a:headEnd/>
              <a:tailEnd type="arrow" w="med" len="med"/>
            </a:ln>
          </p:spPr>
          <p:style>
            <a:lnRef idx="2">
              <a:schemeClr val="accent6"/>
            </a:lnRef>
            <a:fillRef idx="0">
              <a:schemeClr val="accent6"/>
            </a:fillRef>
            <a:effectRef idx="1">
              <a:schemeClr val="accent6"/>
            </a:effectRef>
            <a:fontRef idx="minor">
              <a:schemeClr val="tx1"/>
            </a:fontRef>
          </p:style>
        </p:cxnSp>
        <p:cxnSp>
          <p:nvCxnSpPr>
            <p:cNvPr id="6158" name="Straight Arrow Connector 53"/>
            <p:cNvCxnSpPr>
              <a:cxnSpLocks noChangeShapeType="1"/>
            </p:cNvCxnSpPr>
            <p:nvPr/>
          </p:nvCxnSpPr>
          <p:spPr bwMode="auto">
            <a:xfrm rot="5400000" flipH="1" flipV="1">
              <a:off x="5258594" y="6133306"/>
              <a:ext cx="228600" cy="1588"/>
            </a:xfrm>
            <a:prstGeom prst="straightConnector1">
              <a:avLst/>
            </a:prstGeom>
            <a:ln>
              <a:headEnd/>
              <a:tailEnd type="arrow" w="med" len="med"/>
            </a:ln>
          </p:spPr>
          <p:style>
            <a:lnRef idx="2">
              <a:schemeClr val="accent6"/>
            </a:lnRef>
            <a:fillRef idx="0">
              <a:schemeClr val="accent6"/>
            </a:fillRef>
            <a:effectRef idx="1">
              <a:schemeClr val="accent6"/>
            </a:effectRef>
            <a:fontRef idx="minor">
              <a:schemeClr val="tx1"/>
            </a:fontRef>
          </p:style>
        </p:cxnSp>
        <p:cxnSp>
          <p:nvCxnSpPr>
            <p:cNvPr id="6159" name="Straight Connector 57"/>
            <p:cNvCxnSpPr>
              <a:cxnSpLocks noChangeShapeType="1"/>
            </p:cNvCxnSpPr>
            <p:nvPr/>
          </p:nvCxnSpPr>
          <p:spPr bwMode="auto">
            <a:xfrm flipV="1">
              <a:off x="3200400" y="6248400"/>
              <a:ext cx="2171700" cy="342900"/>
            </a:xfrm>
            <a:prstGeom prst="line">
              <a:avLst/>
            </a:prstGeom>
            <a:ln>
              <a:headEnd/>
              <a:tailEnd/>
            </a:ln>
          </p:spPr>
          <p:style>
            <a:lnRef idx="2">
              <a:schemeClr val="accent6"/>
            </a:lnRef>
            <a:fillRef idx="0">
              <a:schemeClr val="accent6"/>
            </a:fillRef>
            <a:effectRef idx="1">
              <a:schemeClr val="accent6"/>
            </a:effectRef>
            <a:fontRef idx="minor">
              <a:schemeClr val="tx1"/>
            </a:fontRef>
          </p:style>
        </p:cxnSp>
        <p:cxnSp>
          <p:nvCxnSpPr>
            <p:cNvPr id="6160" name="Straight Arrow Connector 60"/>
            <p:cNvCxnSpPr>
              <a:cxnSpLocks noChangeShapeType="1"/>
            </p:cNvCxnSpPr>
            <p:nvPr/>
          </p:nvCxnSpPr>
          <p:spPr bwMode="auto">
            <a:xfrm rot="5400000" flipH="1" flipV="1">
              <a:off x="3334544" y="6266656"/>
              <a:ext cx="495300" cy="1588"/>
            </a:xfrm>
            <a:prstGeom prst="straightConnector1">
              <a:avLst/>
            </a:prstGeom>
            <a:ln>
              <a:headEnd/>
              <a:tailEnd type="arrow" w="med" len="med"/>
            </a:ln>
          </p:spPr>
          <p:style>
            <a:lnRef idx="2">
              <a:schemeClr val="accent6"/>
            </a:lnRef>
            <a:fillRef idx="0">
              <a:schemeClr val="accent6"/>
            </a:fillRef>
            <a:effectRef idx="1">
              <a:schemeClr val="accent6"/>
            </a:effectRef>
            <a:fontRef idx="minor">
              <a:schemeClr val="tx1"/>
            </a:fontRef>
          </p:style>
        </p:cxnSp>
        <p:cxnSp>
          <p:nvCxnSpPr>
            <p:cNvPr id="6161" name="Straight Arrow Connector 61"/>
            <p:cNvCxnSpPr>
              <a:cxnSpLocks noChangeShapeType="1"/>
            </p:cNvCxnSpPr>
            <p:nvPr/>
          </p:nvCxnSpPr>
          <p:spPr bwMode="auto">
            <a:xfrm rot="5400000" flipH="1" flipV="1">
              <a:off x="3772694" y="6247606"/>
              <a:ext cx="457200" cy="1588"/>
            </a:xfrm>
            <a:prstGeom prst="straightConnector1">
              <a:avLst/>
            </a:prstGeom>
            <a:ln>
              <a:headEnd/>
              <a:tailEnd type="arrow" w="med" len="med"/>
            </a:ln>
          </p:spPr>
          <p:style>
            <a:lnRef idx="2">
              <a:schemeClr val="accent6"/>
            </a:lnRef>
            <a:fillRef idx="0">
              <a:schemeClr val="accent6"/>
            </a:fillRef>
            <a:effectRef idx="1">
              <a:schemeClr val="accent6"/>
            </a:effectRef>
            <a:fontRef idx="minor">
              <a:schemeClr val="tx1"/>
            </a:fontRef>
          </p:style>
        </p:cxnSp>
        <p:cxnSp>
          <p:nvCxnSpPr>
            <p:cNvPr id="6162" name="Straight Arrow Connector 62"/>
            <p:cNvCxnSpPr>
              <a:cxnSpLocks noChangeShapeType="1"/>
            </p:cNvCxnSpPr>
            <p:nvPr/>
          </p:nvCxnSpPr>
          <p:spPr bwMode="auto">
            <a:xfrm rot="5400000" flipH="1" flipV="1">
              <a:off x="4191794" y="6209506"/>
              <a:ext cx="381000" cy="1588"/>
            </a:xfrm>
            <a:prstGeom prst="straightConnector1">
              <a:avLst/>
            </a:prstGeom>
            <a:ln>
              <a:headEnd/>
              <a:tailEnd type="arrow" w="med" len="med"/>
            </a:ln>
          </p:spPr>
          <p:style>
            <a:lnRef idx="2">
              <a:schemeClr val="accent6"/>
            </a:lnRef>
            <a:fillRef idx="0">
              <a:schemeClr val="accent6"/>
            </a:fillRef>
            <a:effectRef idx="1">
              <a:schemeClr val="accent6"/>
            </a:effectRef>
            <a:fontRef idx="minor">
              <a:schemeClr val="tx1"/>
            </a:fontRef>
          </p:style>
        </p:cxnSp>
        <p:cxnSp>
          <p:nvCxnSpPr>
            <p:cNvPr id="6163" name="Straight Arrow Connector 63"/>
            <p:cNvCxnSpPr>
              <a:cxnSpLocks noChangeShapeType="1"/>
            </p:cNvCxnSpPr>
            <p:nvPr/>
          </p:nvCxnSpPr>
          <p:spPr bwMode="auto">
            <a:xfrm rot="5400000" flipH="1" flipV="1">
              <a:off x="4610894" y="6171406"/>
              <a:ext cx="304800" cy="1588"/>
            </a:xfrm>
            <a:prstGeom prst="straightConnector1">
              <a:avLst/>
            </a:prstGeom>
            <a:ln>
              <a:headEnd/>
              <a:tailEnd type="arrow" w="med" len="med"/>
            </a:ln>
          </p:spPr>
          <p:style>
            <a:lnRef idx="2">
              <a:schemeClr val="accent6"/>
            </a:lnRef>
            <a:fillRef idx="0">
              <a:schemeClr val="accent6"/>
            </a:fillRef>
            <a:effectRef idx="1">
              <a:schemeClr val="accent6"/>
            </a:effectRef>
            <a:fontRef idx="minor">
              <a:schemeClr val="tx1"/>
            </a:fontRef>
          </p:style>
        </p:cxnSp>
        <p:cxnSp>
          <p:nvCxnSpPr>
            <p:cNvPr id="6164" name="Straight Arrow Connector 64"/>
            <p:cNvCxnSpPr>
              <a:cxnSpLocks noChangeShapeType="1"/>
            </p:cNvCxnSpPr>
            <p:nvPr/>
          </p:nvCxnSpPr>
          <p:spPr bwMode="auto">
            <a:xfrm rot="5400000" flipH="1" flipV="1">
              <a:off x="4934744" y="6152356"/>
              <a:ext cx="266700" cy="1588"/>
            </a:xfrm>
            <a:prstGeom prst="straightConnector1">
              <a:avLst/>
            </a:prstGeom>
            <a:ln>
              <a:headEnd/>
              <a:tailEnd type="arrow" w="med" len="med"/>
            </a:ln>
          </p:spPr>
          <p:style>
            <a:lnRef idx="2">
              <a:schemeClr val="accent6"/>
            </a:lnRef>
            <a:fillRef idx="0">
              <a:schemeClr val="accent6"/>
            </a:fillRef>
            <a:effectRef idx="1">
              <a:schemeClr val="accent6"/>
            </a:effectRef>
            <a:fontRef idx="minor">
              <a:schemeClr val="tx1"/>
            </a:fontRef>
          </p:style>
        </p:cxnSp>
      </p:grpSp>
      <p:sp>
        <p:nvSpPr>
          <p:cNvPr id="78" name="TextBox 77"/>
          <p:cNvSpPr txBox="1">
            <a:spLocks noChangeArrowheads="1"/>
          </p:cNvSpPr>
          <p:nvPr/>
        </p:nvSpPr>
        <p:spPr bwMode="auto">
          <a:xfrm>
            <a:off x="5524500" y="5867400"/>
            <a:ext cx="1714500" cy="646113"/>
          </a:xfrm>
          <a:prstGeom prst="rect">
            <a:avLst/>
          </a:prstGeom>
          <a:noFill/>
          <a:ln w="9525">
            <a:noFill/>
            <a:miter lim="800000"/>
            <a:headEnd/>
            <a:tailEnd/>
          </a:ln>
        </p:spPr>
        <p:txBody>
          <a:bodyPr>
            <a:spAutoFit/>
          </a:bodyPr>
          <a:lstStyle/>
          <a:p>
            <a:pPr eaLnBrk="0" hangingPunct="0"/>
            <a:r>
              <a:rPr lang="en-US" dirty="0">
                <a:solidFill>
                  <a:srgbClr val="FFFF00"/>
                </a:solidFill>
              </a:rPr>
              <a:t>Vertical Reaction</a:t>
            </a:r>
          </a:p>
        </p:txBody>
      </p:sp>
      <p:cxnSp>
        <p:nvCxnSpPr>
          <p:cNvPr id="23" name="Straight Arrow Connector 22"/>
          <p:cNvCxnSpPr>
            <a:cxnSpLocks noChangeShapeType="1"/>
          </p:cNvCxnSpPr>
          <p:nvPr/>
        </p:nvCxnSpPr>
        <p:spPr bwMode="auto">
          <a:xfrm>
            <a:off x="4038600" y="5829300"/>
            <a:ext cx="762000" cy="1588"/>
          </a:xfrm>
          <a:prstGeom prst="straightConnector1">
            <a:avLst/>
          </a:prstGeom>
          <a:noFill/>
          <a:ln w="50800" algn="ctr">
            <a:solidFill>
              <a:srgbClr val="FFFF00"/>
            </a:solidFill>
            <a:round/>
            <a:headEnd/>
            <a:tailEnd type="arrow" w="med" len="med"/>
          </a:ln>
        </p:spPr>
      </p:cxnSp>
      <p:sp>
        <p:nvSpPr>
          <p:cNvPr id="25" name="TextBox 24"/>
          <p:cNvSpPr txBox="1">
            <a:spLocks noChangeArrowheads="1"/>
          </p:cNvSpPr>
          <p:nvPr/>
        </p:nvSpPr>
        <p:spPr bwMode="auto">
          <a:xfrm>
            <a:off x="4800600" y="5638800"/>
            <a:ext cx="1257300" cy="369888"/>
          </a:xfrm>
          <a:prstGeom prst="rect">
            <a:avLst/>
          </a:prstGeom>
          <a:noFill/>
          <a:ln w="9525">
            <a:noFill/>
            <a:miter lim="800000"/>
            <a:headEnd/>
            <a:tailEnd/>
          </a:ln>
        </p:spPr>
        <p:txBody>
          <a:bodyPr>
            <a:spAutoFit/>
          </a:bodyPr>
          <a:lstStyle/>
          <a:p>
            <a:pPr eaLnBrk="0" hangingPunct="0"/>
            <a:r>
              <a:rPr lang="en-US" dirty="0">
                <a:solidFill>
                  <a:srgbClr val="FFFF00"/>
                </a:solidFill>
              </a:rPr>
              <a:t>Friction</a:t>
            </a:r>
          </a:p>
        </p:txBody>
      </p:sp>
      <p:sp>
        <p:nvSpPr>
          <p:cNvPr id="26" name="TextBox 25"/>
          <p:cNvSpPr txBox="1">
            <a:spLocks noChangeArrowheads="1"/>
          </p:cNvSpPr>
          <p:nvPr/>
        </p:nvSpPr>
        <p:spPr bwMode="auto">
          <a:xfrm>
            <a:off x="4724400" y="3657600"/>
            <a:ext cx="2743200" cy="923925"/>
          </a:xfrm>
          <a:prstGeom prst="rect">
            <a:avLst/>
          </a:prstGeom>
          <a:noFill/>
          <a:ln w="9525">
            <a:noFill/>
            <a:miter lim="800000"/>
            <a:headEnd/>
            <a:tailEnd/>
          </a:ln>
        </p:spPr>
        <p:txBody>
          <a:bodyPr>
            <a:spAutoFit/>
          </a:bodyPr>
          <a:lstStyle/>
          <a:p>
            <a:pPr algn="ctr"/>
            <a:r>
              <a:rPr lang="en-US" dirty="0">
                <a:solidFill>
                  <a:srgbClr val="FF0000"/>
                </a:solidFill>
              </a:rPr>
              <a:t>ACTUAL FRICTION </a:t>
            </a:r>
          </a:p>
          <a:p>
            <a:pPr algn="ctr"/>
            <a:r>
              <a:rPr lang="en-US" dirty="0">
                <a:solidFill>
                  <a:srgbClr val="FFFF00"/>
                </a:solidFill>
              </a:rPr>
              <a:t>is not the same as </a:t>
            </a:r>
            <a:r>
              <a:rPr lang="en-US" dirty="0">
                <a:solidFill>
                  <a:srgbClr val="92D050"/>
                </a:solidFill>
              </a:rPr>
              <a:t>FRICTION CAPACITY!</a:t>
            </a:r>
          </a:p>
        </p:txBody>
      </p:sp>
      <p:cxnSp>
        <p:nvCxnSpPr>
          <p:cNvPr id="28" name="Straight Arrow Connector 27"/>
          <p:cNvCxnSpPr>
            <a:cxnSpLocks noChangeShapeType="1"/>
          </p:cNvCxnSpPr>
          <p:nvPr/>
        </p:nvCxnSpPr>
        <p:spPr bwMode="auto">
          <a:xfrm rot="5400000">
            <a:off x="4667250" y="4591050"/>
            <a:ext cx="952500" cy="838200"/>
          </a:xfrm>
          <a:prstGeom prst="straightConnector1">
            <a:avLst/>
          </a:prstGeom>
          <a:ln>
            <a:headEnd/>
            <a:tailEnd type="arrow" w="med" len="med"/>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dissolve">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up)">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8"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3619500" y="1066800"/>
            <a:ext cx="5181600" cy="5562600"/>
          </a:xfrm>
          <a:prstGeom prst="rect">
            <a:avLst/>
          </a:prstGeom>
          <a:noFill/>
          <a:ln w="9525">
            <a:noFill/>
            <a:miter lim="800000"/>
            <a:headEnd/>
            <a:tailEnd/>
          </a:ln>
        </p:spPr>
      </p:pic>
      <p:sp>
        <p:nvSpPr>
          <p:cNvPr id="2" name="Title 1"/>
          <p:cNvSpPr>
            <a:spLocks noGrp="1"/>
          </p:cNvSpPr>
          <p:nvPr>
            <p:ph type="title"/>
          </p:nvPr>
        </p:nvSpPr>
        <p:spPr>
          <a:xfrm>
            <a:off x="381000" y="304800"/>
            <a:ext cx="7620000" cy="685800"/>
          </a:xfrm>
        </p:spPr>
        <p:txBody>
          <a:bodyPr>
            <a:normAutofit/>
          </a:bodyPr>
          <a:lstStyle/>
          <a:p>
            <a:pPr>
              <a:defRPr/>
            </a:pPr>
            <a:r>
              <a:rPr lang="en-US" sz="3200" b="1" dirty="0" smtClean="0">
                <a:effectLst>
                  <a:outerShdw blurRad="38100" dist="38100" dir="2700000" algn="tl">
                    <a:srgbClr val="000000">
                      <a:alpha val="43137"/>
                    </a:srgbClr>
                  </a:outerShdw>
                </a:effectLst>
              </a:rPr>
              <a:t>Computing Soil Bearing Stress</a:t>
            </a:r>
            <a:endParaRPr lang="en-US" sz="3200" b="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228600" y="1295400"/>
            <a:ext cx="3352800" cy="4724400"/>
          </a:xfrm>
        </p:spPr>
        <p:txBody>
          <a:bodyPr/>
          <a:lstStyle/>
          <a:p>
            <a:pPr algn="just">
              <a:defRPr/>
            </a:pPr>
            <a:r>
              <a:rPr lang="en-US" sz="2400" b="1" dirty="0" smtClean="0"/>
              <a:t>Resolve applied forces into a concentric vertical force and moment on the contact area.</a:t>
            </a:r>
          </a:p>
          <a:p>
            <a:pPr>
              <a:defRPr/>
            </a:pPr>
            <a:r>
              <a:rPr lang="en-US" sz="2400" dirty="0" smtClean="0"/>
              <a:t>I</a:t>
            </a:r>
            <a:r>
              <a:rPr lang="en-US" sz="2400" baseline="-25000" dirty="0" smtClean="0"/>
              <a:t>x</a:t>
            </a:r>
            <a:r>
              <a:rPr lang="en-US" sz="2400" dirty="0" smtClean="0"/>
              <a:t> = bL</a:t>
            </a:r>
            <a:r>
              <a:rPr lang="en-US" sz="2400" baseline="30000" dirty="0" smtClean="0"/>
              <a:t>3</a:t>
            </a:r>
            <a:r>
              <a:rPr lang="en-US" sz="2400" dirty="0" smtClean="0"/>
              <a:t>/12</a:t>
            </a:r>
          </a:p>
          <a:p>
            <a:pPr>
              <a:defRPr/>
            </a:pPr>
            <a:r>
              <a:rPr lang="en-US" sz="2400" dirty="0" smtClean="0"/>
              <a:t>A = </a:t>
            </a:r>
            <a:r>
              <a:rPr lang="en-US" sz="2400" dirty="0" err="1" smtClean="0"/>
              <a:t>bL</a:t>
            </a:r>
            <a:endParaRPr lang="en-US" sz="2400" dirty="0" smtClean="0"/>
          </a:p>
          <a:p>
            <a:pPr>
              <a:defRPr/>
            </a:pPr>
            <a:r>
              <a:rPr lang="en-US" sz="2400" dirty="0" smtClean="0"/>
              <a:t>c = L/2</a:t>
            </a:r>
          </a:p>
          <a:p>
            <a:pPr>
              <a:defRPr/>
            </a:pPr>
            <a:r>
              <a:rPr lang="en-US" sz="2400" dirty="0" err="1" smtClean="0">
                <a:latin typeface="Symbol" pitchFamily="18" charset="2"/>
              </a:rPr>
              <a:t>s</a:t>
            </a:r>
            <a:r>
              <a:rPr lang="en-US" sz="2400" baseline="-25000" dirty="0" err="1" smtClean="0"/>
              <a:t>max</a:t>
            </a:r>
            <a:r>
              <a:rPr lang="en-US" sz="2400" dirty="0" smtClean="0"/>
              <a:t> = P/A + Mc/I</a:t>
            </a:r>
            <a:r>
              <a:rPr lang="en-US" sz="2400" baseline="-25000" dirty="0" smtClean="0"/>
              <a:t>x</a:t>
            </a:r>
          </a:p>
          <a:p>
            <a:pPr>
              <a:defRPr/>
            </a:pPr>
            <a:r>
              <a:rPr lang="en-US" sz="2400" dirty="0" err="1" smtClean="0">
                <a:latin typeface="Symbol" pitchFamily="18" charset="2"/>
              </a:rPr>
              <a:t>s</a:t>
            </a:r>
            <a:r>
              <a:rPr lang="en-US" sz="2400" baseline="-25000" dirty="0" err="1" smtClean="0"/>
              <a:t>min</a:t>
            </a:r>
            <a:r>
              <a:rPr lang="en-US" sz="2400" dirty="0" smtClean="0"/>
              <a:t> = P/A – Mc/I</a:t>
            </a:r>
            <a:r>
              <a:rPr lang="en-US" sz="2400" baseline="-25000" dirty="0" smtClean="0"/>
              <a:t>x</a:t>
            </a:r>
            <a:endParaRPr lang="en-US" sz="2400" baseline="-25000" dirty="0"/>
          </a:p>
        </p:txBody>
      </p:sp>
      <p:sp>
        <p:nvSpPr>
          <p:cNvPr id="6" name="TextBox 5"/>
          <p:cNvSpPr txBox="1">
            <a:spLocks noChangeArrowheads="1"/>
          </p:cNvSpPr>
          <p:nvPr/>
        </p:nvSpPr>
        <p:spPr bwMode="auto">
          <a:xfrm>
            <a:off x="5867400" y="4038600"/>
            <a:ext cx="533400" cy="584200"/>
          </a:xfrm>
          <a:prstGeom prst="rect">
            <a:avLst/>
          </a:prstGeom>
          <a:noFill/>
          <a:ln w="9525">
            <a:noFill/>
            <a:miter lim="800000"/>
            <a:headEnd/>
            <a:tailEnd/>
          </a:ln>
        </p:spPr>
        <p:txBody>
          <a:bodyPr>
            <a:spAutoFit/>
          </a:bodyPr>
          <a:lstStyle/>
          <a:p>
            <a:r>
              <a:rPr lang="en-US" sz="3200">
                <a:solidFill>
                  <a:srgbClr val="92D050"/>
                </a:solidFill>
              </a:rPr>
              <a:t>P</a:t>
            </a:r>
          </a:p>
        </p:txBody>
      </p:sp>
      <p:sp>
        <p:nvSpPr>
          <p:cNvPr id="7" name="TextBox 6"/>
          <p:cNvSpPr txBox="1">
            <a:spLocks noChangeArrowheads="1"/>
          </p:cNvSpPr>
          <p:nvPr/>
        </p:nvSpPr>
        <p:spPr bwMode="auto">
          <a:xfrm>
            <a:off x="6210300" y="4838700"/>
            <a:ext cx="533400" cy="584200"/>
          </a:xfrm>
          <a:prstGeom prst="rect">
            <a:avLst/>
          </a:prstGeom>
          <a:noFill/>
          <a:ln w="9525">
            <a:noFill/>
            <a:miter lim="800000"/>
            <a:headEnd/>
            <a:tailEnd/>
          </a:ln>
        </p:spPr>
        <p:txBody>
          <a:bodyPr>
            <a:spAutoFit/>
          </a:bodyPr>
          <a:lstStyle/>
          <a:p>
            <a:r>
              <a:rPr lang="en-US" sz="3200">
                <a:solidFill>
                  <a:srgbClr val="92D050"/>
                </a:solidFill>
              </a:rPr>
              <a:t>M</a:t>
            </a:r>
          </a:p>
        </p:txBody>
      </p:sp>
      <p:grpSp>
        <p:nvGrpSpPr>
          <p:cNvPr id="3" name="Group 40"/>
          <p:cNvGrpSpPr>
            <a:grpSpLocks/>
          </p:cNvGrpSpPr>
          <p:nvPr/>
        </p:nvGrpSpPr>
        <p:grpSpPr bwMode="auto">
          <a:xfrm>
            <a:off x="5027613" y="4991100"/>
            <a:ext cx="1717675" cy="1106488"/>
            <a:chOff x="5028406" y="4991100"/>
            <a:chExt cx="1716882" cy="1105694"/>
          </a:xfrm>
        </p:grpSpPr>
        <p:grpSp>
          <p:nvGrpSpPr>
            <p:cNvPr id="4" name="Group 26"/>
            <p:cNvGrpSpPr>
              <a:grpSpLocks/>
            </p:cNvGrpSpPr>
            <p:nvPr/>
          </p:nvGrpSpPr>
          <p:grpSpPr bwMode="auto">
            <a:xfrm>
              <a:off x="5028406" y="5068094"/>
              <a:ext cx="1525588" cy="1028700"/>
              <a:chOff x="5028406" y="5068094"/>
              <a:chExt cx="1525588" cy="1028700"/>
            </a:xfrm>
          </p:grpSpPr>
          <p:cxnSp>
            <p:nvCxnSpPr>
              <p:cNvPr id="7190" name="Straight Arrow Connector 8"/>
              <p:cNvCxnSpPr>
                <a:cxnSpLocks noChangeShapeType="1"/>
              </p:cNvCxnSpPr>
              <p:nvPr/>
            </p:nvCxnSpPr>
            <p:spPr bwMode="auto">
              <a:xfrm rot="5400000" flipH="1" flipV="1">
                <a:off x="4648200" y="5448300"/>
                <a:ext cx="762000" cy="1588"/>
              </a:xfrm>
              <a:prstGeom prst="straightConnector1">
                <a:avLst/>
              </a:prstGeom>
              <a:noFill/>
              <a:ln w="9525" algn="ctr">
                <a:solidFill>
                  <a:schemeClr val="tx1"/>
                </a:solidFill>
                <a:round/>
                <a:headEnd/>
                <a:tailEnd type="arrow" w="med" len="med"/>
              </a:ln>
            </p:spPr>
          </p:cxnSp>
          <p:cxnSp>
            <p:nvCxnSpPr>
              <p:cNvPr id="7191" name="Straight Arrow Connector 10"/>
              <p:cNvCxnSpPr>
                <a:cxnSpLocks noChangeShapeType="1"/>
              </p:cNvCxnSpPr>
              <p:nvPr/>
            </p:nvCxnSpPr>
            <p:spPr bwMode="auto">
              <a:xfrm rot="5400000" flipH="1" flipV="1">
                <a:off x="6477000" y="6019800"/>
                <a:ext cx="152400" cy="1588"/>
              </a:xfrm>
              <a:prstGeom prst="straightConnector1">
                <a:avLst/>
              </a:prstGeom>
              <a:noFill/>
              <a:ln w="9525" algn="ctr">
                <a:solidFill>
                  <a:schemeClr val="tx1"/>
                </a:solidFill>
                <a:round/>
                <a:headEnd/>
                <a:tailEnd type="arrow" w="med" len="med"/>
              </a:ln>
            </p:spPr>
          </p:cxnSp>
          <p:cxnSp>
            <p:nvCxnSpPr>
              <p:cNvPr id="7192" name="Straight Connector 12"/>
              <p:cNvCxnSpPr>
                <a:cxnSpLocks noChangeShapeType="1"/>
              </p:cNvCxnSpPr>
              <p:nvPr/>
            </p:nvCxnSpPr>
            <p:spPr bwMode="auto">
              <a:xfrm>
                <a:off x="5029200" y="5829300"/>
                <a:ext cx="1524000" cy="266700"/>
              </a:xfrm>
              <a:prstGeom prst="line">
                <a:avLst/>
              </a:prstGeom>
              <a:noFill/>
              <a:ln w="9525" algn="ctr">
                <a:solidFill>
                  <a:schemeClr val="tx1"/>
                </a:solidFill>
                <a:round/>
                <a:headEnd/>
                <a:tailEnd/>
              </a:ln>
            </p:spPr>
          </p:cxnSp>
          <p:cxnSp>
            <p:nvCxnSpPr>
              <p:cNvPr id="7193" name="Straight Arrow Connector 13"/>
              <p:cNvCxnSpPr>
                <a:cxnSpLocks noChangeShapeType="1"/>
              </p:cNvCxnSpPr>
              <p:nvPr/>
            </p:nvCxnSpPr>
            <p:spPr bwMode="auto">
              <a:xfrm rot="5400000" flipH="1" flipV="1">
                <a:off x="4972844" y="5542756"/>
                <a:ext cx="647700" cy="1588"/>
              </a:xfrm>
              <a:prstGeom prst="straightConnector1">
                <a:avLst/>
              </a:prstGeom>
              <a:noFill/>
              <a:ln w="9525" algn="ctr">
                <a:solidFill>
                  <a:schemeClr val="tx1"/>
                </a:solidFill>
                <a:round/>
                <a:headEnd/>
                <a:tailEnd type="arrow" w="med" len="med"/>
              </a:ln>
            </p:spPr>
          </p:cxnSp>
          <p:cxnSp>
            <p:nvCxnSpPr>
              <p:cNvPr id="7194" name="Straight Arrow Connector 14"/>
              <p:cNvCxnSpPr>
                <a:cxnSpLocks noChangeShapeType="1"/>
              </p:cNvCxnSpPr>
              <p:nvPr/>
            </p:nvCxnSpPr>
            <p:spPr bwMode="auto">
              <a:xfrm rot="5400000" flipH="1" flipV="1">
                <a:off x="5239544" y="5618956"/>
                <a:ext cx="571500" cy="1588"/>
              </a:xfrm>
              <a:prstGeom prst="straightConnector1">
                <a:avLst/>
              </a:prstGeom>
              <a:noFill/>
              <a:ln w="9525" algn="ctr">
                <a:solidFill>
                  <a:schemeClr val="tx1"/>
                </a:solidFill>
                <a:round/>
                <a:headEnd/>
                <a:tailEnd type="arrow" w="med" len="med"/>
              </a:ln>
            </p:spPr>
          </p:cxnSp>
          <p:cxnSp>
            <p:nvCxnSpPr>
              <p:cNvPr id="7195" name="Straight Arrow Connector 15"/>
              <p:cNvCxnSpPr>
                <a:cxnSpLocks noChangeShapeType="1"/>
              </p:cNvCxnSpPr>
              <p:nvPr/>
            </p:nvCxnSpPr>
            <p:spPr bwMode="auto">
              <a:xfrm rot="5400000" flipH="1" flipV="1">
                <a:off x="5506244" y="5695156"/>
                <a:ext cx="495300" cy="1588"/>
              </a:xfrm>
              <a:prstGeom prst="straightConnector1">
                <a:avLst/>
              </a:prstGeom>
              <a:noFill/>
              <a:ln w="9525" algn="ctr">
                <a:solidFill>
                  <a:schemeClr val="tx1"/>
                </a:solidFill>
                <a:round/>
                <a:headEnd/>
                <a:tailEnd type="arrow" w="med" len="med"/>
              </a:ln>
            </p:spPr>
          </p:cxnSp>
          <p:cxnSp>
            <p:nvCxnSpPr>
              <p:cNvPr id="7196" name="Straight Arrow Connector 16"/>
              <p:cNvCxnSpPr>
                <a:cxnSpLocks noChangeShapeType="1"/>
              </p:cNvCxnSpPr>
              <p:nvPr/>
            </p:nvCxnSpPr>
            <p:spPr bwMode="auto">
              <a:xfrm rot="5400000" flipH="1" flipV="1">
                <a:off x="5791994" y="5790406"/>
                <a:ext cx="381000" cy="1588"/>
              </a:xfrm>
              <a:prstGeom prst="straightConnector1">
                <a:avLst/>
              </a:prstGeom>
              <a:noFill/>
              <a:ln w="9525" algn="ctr">
                <a:solidFill>
                  <a:schemeClr val="tx1"/>
                </a:solidFill>
                <a:round/>
                <a:headEnd/>
                <a:tailEnd type="arrow" w="med" len="med"/>
              </a:ln>
            </p:spPr>
          </p:cxnSp>
          <p:cxnSp>
            <p:nvCxnSpPr>
              <p:cNvPr id="7197" name="Straight Arrow Connector 17"/>
              <p:cNvCxnSpPr>
                <a:cxnSpLocks noChangeShapeType="1"/>
              </p:cNvCxnSpPr>
              <p:nvPr/>
            </p:nvCxnSpPr>
            <p:spPr bwMode="auto">
              <a:xfrm rot="5400000" flipH="1" flipV="1">
                <a:off x="6115844" y="5885656"/>
                <a:ext cx="266700" cy="1588"/>
              </a:xfrm>
              <a:prstGeom prst="straightConnector1">
                <a:avLst/>
              </a:prstGeom>
              <a:noFill/>
              <a:ln w="9525" algn="ctr">
                <a:solidFill>
                  <a:schemeClr val="tx1"/>
                </a:solidFill>
                <a:round/>
                <a:headEnd/>
                <a:tailEnd type="arrow" w="med" len="med"/>
              </a:ln>
            </p:spPr>
          </p:cxnSp>
        </p:grpSp>
        <p:grpSp>
          <p:nvGrpSpPr>
            <p:cNvPr id="8" name="Group 27"/>
            <p:cNvGrpSpPr>
              <a:grpSpLocks/>
            </p:cNvGrpSpPr>
            <p:nvPr/>
          </p:nvGrpSpPr>
          <p:grpSpPr bwMode="auto">
            <a:xfrm>
              <a:off x="5219700" y="4991100"/>
              <a:ext cx="1525588" cy="1028700"/>
              <a:chOff x="5028406" y="5068094"/>
              <a:chExt cx="1525588" cy="1028700"/>
            </a:xfrm>
          </p:grpSpPr>
          <p:cxnSp>
            <p:nvCxnSpPr>
              <p:cNvPr id="7182" name="Straight Arrow Connector 28"/>
              <p:cNvCxnSpPr>
                <a:cxnSpLocks noChangeShapeType="1"/>
              </p:cNvCxnSpPr>
              <p:nvPr/>
            </p:nvCxnSpPr>
            <p:spPr bwMode="auto">
              <a:xfrm rot="5400000" flipH="1" flipV="1">
                <a:off x="4648200" y="5448300"/>
                <a:ext cx="762000" cy="1588"/>
              </a:xfrm>
              <a:prstGeom prst="straightConnector1">
                <a:avLst/>
              </a:prstGeom>
              <a:noFill/>
              <a:ln w="9525" algn="ctr">
                <a:solidFill>
                  <a:schemeClr val="tx1"/>
                </a:solidFill>
                <a:round/>
                <a:headEnd/>
                <a:tailEnd type="arrow" w="med" len="med"/>
              </a:ln>
            </p:spPr>
          </p:cxnSp>
          <p:cxnSp>
            <p:nvCxnSpPr>
              <p:cNvPr id="7183" name="Straight Arrow Connector 29"/>
              <p:cNvCxnSpPr>
                <a:cxnSpLocks noChangeShapeType="1"/>
              </p:cNvCxnSpPr>
              <p:nvPr/>
            </p:nvCxnSpPr>
            <p:spPr bwMode="auto">
              <a:xfrm rot="5400000" flipH="1" flipV="1">
                <a:off x="6477000" y="6019800"/>
                <a:ext cx="152400" cy="1588"/>
              </a:xfrm>
              <a:prstGeom prst="straightConnector1">
                <a:avLst/>
              </a:prstGeom>
              <a:noFill/>
              <a:ln w="9525" algn="ctr">
                <a:solidFill>
                  <a:schemeClr val="tx1"/>
                </a:solidFill>
                <a:round/>
                <a:headEnd/>
                <a:tailEnd type="arrow" w="med" len="med"/>
              </a:ln>
            </p:spPr>
          </p:cxnSp>
          <p:cxnSp>
            <p:nvCxnSpPr>
              <p:cNvPr id="7184" name="Straight Connector 30"/>
              <p:cNvCxnSpPr>
                <a:cxnSpLocks noChangeShapeType="1"/>
              </p:cNvCxnSpPr>
              <p:nvPr/>
            </p:nvCxnSpPr>
            <p:spPr bwMode="auto">
              <a:xfrm>
                <a:off x="5029200" y="5829300"/>
                <a:ext cx="1524000" cy="266700"/>
              </a:xfrm>
              <a:prstGeom prst="line">
                <a:avLst/>
              </a:prstGeom>
              <a:noFill/>
              <a:ln w="9525" algn="ctr">
                <a:solidFill>
                  <a:schemeClr val="tx1"/>
                </a:solidFill>
                <a:round/>
                <a:headEnd/>
                <a:tailEnd/>
              </a:ln>
            </p:spPr>
          </p:cxnSp>
          <p:cxnSp>
            <p:nvCxnSpPr>
              <p:cNvPr id="7185" name="Straight Arrow Connector 31"/>
              <p:cNvCxnSpPr>
                <a:cxnSpLocks noChangeShapeType="1"/>
              </p:cNvCxnSpPr>
              <p:nvPr/>
            </p:nvCxnSpPr>
            <p:spPr bwMode="auto">
              <a:xfrm rot="5400000" flipH="1" flipV="1">
                <a:off x="4972844" y="5542756"/>
                <a:ext cx="647700" cy="1588"/>
              </a:xfrm>
              <a:prstGeom prst="straightConnector1">
                <a:avLst/>
              </a:prstGeom>
              <a:noFill/>
              <a:ln w="9525" algn="ctr">
                <a:solidFill>
                  <a:schemeClr val="tx1"/>
                </a:solidFill>
                <a:round/>
                <a:headEnd/>
                <a:tailEnd type="arrow" w="med" len="med"/>
              </a:ln>
            </p:spPr>
          </p:cxnSp>
          <p:cxnSp>
            <p:nvCxnSpPr>
              <p:cNvPr id="7186" name="Straight Arrow Connector 32"/>
              <p:cNvCxnSpPr>
                <a:cxnSpLocks noChangeShapeType="1"/>
              </p:cNvCxnSpPr>
              <p:nvPr/>
            </p:nvCxnSpPr>
            <p:spPr bwMode="auto">
              <a:xfrm rot="5400000" flipH="1" flipV="1">
                <a:off x="5239544" y="5618956"/>
                <a:ext cx="571500" cy="1588"/>
              </a:xfrm>
              <a:prstGeom prst="straightConnector1">
                <a:avLst/>
              </a:prstGeom>
              <a:noFill/>
              <a:ln w="9525" algn="ctr">
                <a:solidFill>
                  <a:schemeClr val="tx1"/>
                </a:solidFill>
                <a:round/>
                <a:headEnd/>
                <a:tailEnd type="arrow" w="med" len="med"/>
              </a:ln>
            </p:spPr>
          </p:cxnSp>
          <p:cxnSp>
            <p:nvCxnSpPr>
              <p:cNvPr id="7187" name="Straight Arrow Connector 33"/>
              <p:cNvCxnSpPr>
                <a:cxnSpLocks noChangeShapeType="1"/>
              </p:cNvCxnSpPr>
              <p:nvPr/>
            </p:nvCxnSpPr>
            <p:spPr bwMode="auto">
              <a:xfrm rot="5400000" flipH="1" flipV="1">
                <a:off x="5506244" y="5695156"/>
                <a:ext cx="495300" cy="1588"/>
              </a:xfrm>
              <a:prstGeom prst="straightConnector1">
                <a:avLst/>
              </a:prstGeom>
              <a:noFill/>
              <a:ln w="9525" algn="ctr">
                <a:solidFill>
                  <a:schemeClr val="tx1"/>
                </a:solidFill>
                <a:round/>
                <a:headEnd/>
                <a:tailEnd type="arrow" w="med" len="med"/>
              </a:ln>
            </p:spPr>
          </p:cxnSp>
          <p:cxnSp>
            <p:nvCxnSpPr>
              <p:cNvPr id="7188" name="Straight Arrow Connector 34"/>
              <p:cNvCxnSpPr>
                <a:cxnSpLocks noChangeShapeType="1"/>
              </p:cNvCxnSpPr>
              <p:nvPr/>
            </p:nvCxnSpPr>
            <p:spPr bwMode="auto">
              <a:xfrm rot="5400000" flipH="1" flipV="1">
                <a:off x="5791994" y="5790406"/>
                <a:ext cx="381000" cy="1588"/>
              </a:xfrm>
              <a:prstGeom prst="straightConnector1">
                <a:avLst/>
              </a:prstGeom>
              <a:noFill/>
              <a:ln w="9525" algn="ctr">
                <a:solidFill>
                  <a:schemeClr val="tx1"/>
                </a:solidFill>
                <a:round/>
                <a:headEnd/>
                <a:tailEnd type="arrow" w="med" len="med"/>
              </a:ln>
            </p:spPr>
          </p:cxnSp>
          <p:cxnSp>
            <p:nvCxnSpPr>
              <p:cNvPr id="7189" name="Straight Arrow Connector 35"/>
              <p:cNvCxnSpPr>
                <a:cxnSpLocks noChangeShapeType="1"/>
              </p:cNvCxnSpPr>
              <p:nvPr/>
            </p:nvCxnSpPr>
            <p:spPr bwMode="auto">
              <a:xfrm rot="5400000" flipH="1" flipV="1">
                <a:off x="6115844" y="5885656"/>
                <a:ext cx="266700" cy="1588"/>
              </a:xfrm>
              <a:prstGeom prst="straightConnector1">
                <a:avLst/>
              </a:prstGeom>
              <a:noFill/>
              <a:ln w="9525" algn="ctr">
                <a:solidFill>
                  <a:schemeClr val="tx1"/>
                </a:solidFill>
                <a:round/>
                <a:headEnd/>
                <a:tailEnd type="arrow" w="med" len="med"/>
              </a:ln>
            </p:spPr>
          </p:cxnSp>
        </p:grpSp>
        <p:cxnSp>
          <p:nvCxnSpPr>
            <p:cNvPr id="7180" name="Straight Connector 37"/>
            <p:cNvCxnSpPr>
              <a:cxnSpLocks noChangeShapeType="1"/>
            </p:cNvCxnSpPr>
            <p:nvPr/>
          </p:nvCxnSpPr>
          <p:spPr bwMode="auto">
            <a:xfrm rot="10800000" flipV="1">
              <a:off x="6553200" y="6019800"/>
              <a:ext cx="190500" cy="76200"/>
            </a:xfrm>
            <a:prstGeom prst="line">
              <a:avLst/>
            </a:prstGeom>
            <a:noFill/>
            <a:ln w="9525" algn="ctr">
              <a:solidFill>
                <a:schemeClr val="tx1"/>
              </a:solidFill>
              <a:round/>
              <a:headEnd/>
              <a:tailEnd/>
            </a:ln>
          </p:spPr>
        </p:cxnSp>
        <p:cxnSp>
          <p:nvCxnSpPr>
            <p:cNvPr id="7181" name="Straight Connector 39"/>
            <p:cNvCxnSpPr>
              <a:cxnSpLocks noChangeShapeType="1"/>
            </p:cNvCxnSpPr>
            <p:nvPr/>
          </p:nvCxnSpPr>
          <p:spPr bwMode="auto">
            <a:xfrm rot="10800000" flipV="1">
              <a:off x="5029200" y="5753100"/>
              <a:ext cx="190500" cy="76200"/>
            </a:xfrm>
            <a:prstGeom prst="line">
              <a:avLst/>
            </a:prstGeom>
            <a:noFill/>
            <a:ln w="9525" algn="ctr">
              <a:solidFill>
                <a:schemeClr val="tx1"/>
              </a:solidFill>
              <a:round/>
              <a:headEnd/>
              <a:tailEnd/>
            </a:ln>
          </p:spPr>
        </p:cxnSp>
      </p:grpSp>
      <p:cxnSp>
        <p:nvCxnSpPr>
          <p:cNvPr id="45" name="Straight Arrow Connector 44"/>
          <p:cNvCxnSpPr>
            <a:cxnSpLocks noChangeShapeType="1"/>
          </p:cNvCxnSpPr>
          <p:nvPr/>
        </p:nvCxnSpPr>
        <p:spPr bwMode="auto">
          <a:xfrm>
            <a:off x="2819400" y="4800600"/>
            <a:ext cx="2286000" cy="342900"/>
          </a:xfrm>
          <a:prstGeom prst="straightConnector1">
            <a:avLst/>
          </a:prstGeom>
          <a:noFill/>
          <a:ln w="25400" algn="ctr">
            <a:solidFill>
              <a:srgbClr val="FFC000"/>
            </a:solidFill>
            <a:round/>
            <a:headEnd/>
            <a:tailEnd type="arrow" w="med" len="med"/>
          </a:ln>
        </p:spPr>
      </p:cxnSp>
      <p:cxnSp>
        <p:nvCxnSpPr>
          <p:cNvPr id="46" name="Straight Arrow Connector 45"/>
          <p:cNvCxnSpPr>
            <a:cxnSpLocks noChangeShapeType="1"/>
          </p:cNvCxnSpPr>
          <p:nvPr/>
        </p:nvCxnSpPr>
        <p:spPr bwMode="auto">
          <a:xfrm>
            <a:off x="2895600" y="5257800"/>
            <a:ext cx="3543300" cy="876300"/>
          </a:xfrm>
          <a:prstGeom prst="straightConnector1">
            <a:avLst/>
          </a:prstGeom>
          <a:noFill/>
          <a:ln w="25400" algn="ctr">
            <a:solidFill>
              <a:srgbClr val="FFC0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5"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dissolve">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dissolve">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dissolve">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dissolve">
                                      <p:cBhvr>
                                        <p:cTn id="46" dur="500"/>
                                        <p:tgtEl>
                                          <p:spTgt spid="5">
                                            <p:txEl>
                                              <p:pRg st="4" end="4"/>
                                            </p:txEl>
                                          </p:spTgt>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left)">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Effect transition="in" filter="dissolve">
                                      <p:cBhvr>
                                        <p:cTn id="55" dur="500"/>
                                        <p:tgtEl>
                                          <p:spTgt spid="5">
                                            <p:txEl>
                                              <p:pRg st="5" end="5"/>
                                            </p:txEl>
                                          </p:spTgt>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3162300" y="838200"/>
            <a:ext cx="5638800" cy="5829300"/>
          </a:xfrm>
          <a:prstGeom prst="rect">
            <a:avLst/>
          </a:prstGeom>
          <a:noFill/>
          <a:ln w="9525">
            <a:noFill/>
            <a:miter lim="800000"/>
            <a:headEnd/>
            <a:tailEnd/>
          </a:ln>
        </p:spPr>
      </p:pic>
      <p:sp>
        <p:nvSpPr>
          <p:cNvPr id="2" name="Title 1"/>
          <p:cNvSpPr>
            <a:spLocks noGrp="1"/>
          </p:cNvSpPr>
          <p:nvPr>
            <p:ph type="title"/>
          </p:nvPr>
        </p:nvSpPr>
        <p:spPr>
          <a:xfrm>
            <a:off x="457200" y="381000"/>
            <a:ext cx="2590800" cy="609600"/>
          </a:xfrm>
        </p:spPr>
        <p:txBody>
          <a:bodyPr>
            <a:normAutofit fontScale="90000"/>
          </a:bodyPr>
          <a:lstStyle/>
          <a:p>
            <a:pPr>
              <a:defRPr/>
            </a:pPr>
            <a:r>
              <a:rPr lang="en-US" sz="3600" b="1" dirty="0" smtClean="0"/>
              <a:t>Sliding</a:t>
            </a:r>
            <a:endParaRPr lang="en-US" sz="3600" b="1" dirty="0"/>
          </a:p>
        </p:txBody>
      </p:sp>
      <p:sp>
        <p:nvSpPr>
          <p:cNvPr id="13" name="TextBox 12"/>
          <p:cNvSpPr txBox="1">
            <a:spLocks noChangeArrowheads="1"/>
          </p:cNvSpPr>
          <p:nvPr/>
        </p:nvSpPr>
        <p:spPr bwMode="auto">
          <a:xfrm>
            <a:off x="7505700" y="3048000"/>
            <a:ext cx="1181100" cy="646113"/>
          </a:xfrm>
          <a:prstGeom prst="rect">
            <a:avLst/>
          </a:prstGeom>
          <a:noFill/>
          <a:ln w="9525">
            <a:noFill/>
            <a:miter lim="800000"/>
            <a:headEnd/>
            <a:tailEnd/>
          </a:ln>
        </p:spPr>
        <p:txBody>
          <a:bodyPr>
            <a:spAutoFit/>
          </a:bodyPr>
          <a:lstStyle/>
          <a:p>
            <a:pPr eaLnBrk="0" hangingPunct="0"/>
            <a:r>
              <a:rPr lang="en-US">
                <a:solidFill>
                  <a:srgbClr val="FF0000"/>
                </a:solidFill>
              </a:rPr>
              <a:t>Driving Force</a:t>
            </a:r>
          </a:p>
        </p:txBody>
      </p:sp>
      <p:grpSp>
        <p:nvGrpSpPr>
          <p:cNvPr id="3" name="Group 43"/>
          <p:cNvGrpSpPr>
            <a:grpSpLocks/>
          </p:cNvGrpSpPr>
          <p:nvPr/>
        </p:nvGrpSpPr>
        <p:grpSpPr bwMode="auto">
          <a:xfrm>
            <a:off x="7086600" y="1943100"/>
            <a:ext cx="990600" cy="3887788"/>
            <a:chOff x="5829300" y="1943100"/>
            <a:chExt cx="990600" cy="3887788"/>
          </a:xfrm>
        </p:grpSpPr>
        <p:cxnSp>
          <p:nvCxnSpPr>
            <p:cNvPr id="8212" name="Straight Connector 23"/>
            <p:cNvCxnSpPr>
              <a:cxnSpLocks noChangeShapeType="1"/>
            </p:cNvCxnSpPr>
            <p:nvPr/>
          </p:nvCxnSpPr>
          <p:spPr bwMode="auto">
            <a:xfrm rot="5400000">
              <a:off x="3886994" y="3886200"/>
              <a:ext cx="3885406" cy="794"/>
            </a:xfrm>
            <a:prstGeom prst="line">
              <a:avLst/>
            </a:prstGeom>
            <a:noFill/>
            <a:ln w="9525" algn="ctr">
              <a:solidFill>
                <a:srgbClr val="FF0000"/>
              </a:solidFill>
              <a:round/>
              <a:headEnd/>
              <a:tailEnd/>
            </a:ln>
          </p:spPr>
        </p:cxnSp>
        <p:cxnSp>
          <p:nvCxnSpPr>
            <p:cNvPr id="8213" name="Straight Arrow Connector 26"/>
            <p:cNvCxnSpPr>
              <a:cxnSpLocks noChangeShapeType="1"/>
            </p:cNvCxnSpPr>
            <p:nvPr/>
          </p:nvCxnSpPr>
          <p:spPr bwMode="auto">
            <a:xfrm rot="10800000">
              <a:off x="5829300" y="5829300"/>
              <a:ext cx="990600" cy="1588"/>
            </a:xfrm>
            <a:prstGeom prst="straightConnector1">
              <a:avLst/>
            </a:prstGeom>
            <a:noFill/>
            <a:ln w="9525" algn="ctr">
              <a:solidFill>
                <a:srgbClr val="FF0000"/>
              </a:solidFill>
              <a:round/>
              <a:headEnd/>
              <a:tailEnd type="arrow" w="med" len="med"/>
            </a:ln>
          </p:spPr>
        </p:cxnSp>
        <p:cxnSp>
          <p:nvCxnSpPr>
            <p:cNvPr id="8214" name="Straight Connector 28"/>
            <p:cNvCxnSpPr>
              <a:cxnSpLocks noChangeShapeType="1"/>
            </p:cNvCxnSpPr>
            <p:nvPr/>
          </p:nvCxnSpPr>
          <p:spPr bwMode="auto">
            <a:xfrm rot="16200000" flipV="1">
              <a:off x="4381500" y="3390900"/>
              <a:ext cx="3886200" cy="990600"/>
            </a:xfrm>
            <a:prstGeom prst="line">
              <a:avLst/>
            </a:prstGeom>
            <a:noFill/>
            <a:ln w="9525" algn="ctr">
              <a:solidFill>
                <a:srgbClr val="FF0000"/>
              </a:solidFill>
              <a:round/>
              <a:headEnd/>
              <a:tailEnd/>
            </a:ln>
          </p:spPr>
        </p:cxnSp>
        <p:cxnSp>
          <p:nvCxnSpPr>
            <p:cNvPr id="8215" name="Straight Arrow Connector 29"/>
            <p:cNvCxnSpPr>
              <a:cxnSpLocks noChangeShapeType="1"/>
            </p:cNvCxnSpPr>
            <p:nvPr/>
          </p:nvCxnSpPr>
          <p:spPr bwMode="auto">
            <a:xfrm rot="10800000">
              <a:off x="5829300" y="5295900"/>
              <a:ext cx="876300" cy="1588"/>
            </a:xfrm>
            <a:prstGeom prst="straightConnector1">
              <a:avLst/>
            </a:prstGeom>
            <a:noFill/>
            <a:ln w="9525" algn="ctr">
              <a:solidFill>
                <a:srgbClr val="FF0000"/>
              </a:solidFill>
              <a:round/>
              <a:headEnd/>
              <a:tailEnd type="arrow" w="med" len="med"/>
            </a:ln>
          </p:spPr>
        </p:cxnSp>
        <p:cxnSp>
          <p:nvCxnSpPr>
            <p:cNvPr id="8216" name="Straight Arrow Connector 30"/>
            <p:cNvCxnSpPr>
              <a:cxnSpLocks noChangeShapeType="1"/>
            </p:cNvCxnSpPr>
            <p:nvPr/>
          </p:nvCxnSpPr>
          <p:spPr bwMode="auto">
            <a:xfrm rot="10800000">
              <a:off x="5829300" y="4800600"/>
              <a:ext cx="723900" cy="1588"/>
            </a:xfrm>
            <a:prstGeom prst="straightConnector1">
              <a:avLst/>
            </a:prstGeom>
            <a:noFill/>
            <a:ln w="9525" algn="ctr">
              <a:solidFill>
                <a:srgbClr val="FF0000"/>
              </a:solidFill>
              <a:round/>
              <a:headEnd/>
              <a:tailEnd type="arrow" w="med" len="med"/>
            </a:ln>
          </p:spPr>
        </p:cxnSp>
        <p:cxnSp>
          <p:nvCxnSpPr>
            <p:cNvPr id="8217" name="Straight Arrow Connector 31"/>
            <p:cNvCxnSpPr>
              <a:cxnSpLocks noChangeShapeType="1"/>
            </p:cNvCxnSpPr>
            <p:nvPr/>
          </p:nvCxnSpPr>
          <p:spPr bwMode="auto">
            <a:xfrm rot="10800000">
              <a:off x="5829300" y="4305300"/>
              <a:ext cx="609600" cy="1588"/>
            </a:xfrm>
            <a:prstGeom prst="straightConnector1">
              <a:avLst/>
            </a:prstGeom>
            <a:noFill/>
            <a:ln w="9525" algn="ctr">
              <a:solidFill>
                <a:srgbClr val="FF0000"/>
              </a:solidFill>
              <a:round/>
              <a:headEnd/>
              <a:tailEnd type="arrow" w="med" len="med"/>
            </a:ln>
          </p:spPr>
        </p:cxnSp>
        <p:cxnSp>
          <p:nvCxnSpPr>
            <p:cNvPr id="8218" name="Straight Arrow Connector 32"/>
            <p:cNvCxnSpPr>
              <a:cxnSpLocks noChangeShapeType="1"/>
            </p:cNvCxnSpPr>
            <p:nvPr/>
          </p:nvCxnSpPr>
          <p:spPr bwMode="auto">
            <a:xfrm rot="10800000">
              <a:off x="5829300" y="3733800"/>
              <a:ext cx="457200" cy="1588"/>
            </a:xfrm>
            <a:prstGeom prst="straightConnector1">
              <a:avLst/>
            </a:prstGeom>
            <a:noFill/>
            <a:ln w="9525" algn="ctr">
              <a:solidFill>
                <a:srgbClr val="FF0000"/>
              </a:solidFill>
              <a:round/>
              <a:headEnd/>
              <a:tailEnd type="arrow" w="med" len="med"/>
            </a:ln>
          </p:spPr>
        </p:cxnSp>
        <p:cxnSp>
          <p:nvCxnSpPr>
            <p:cNvPr id="8219" name="Straight Arrow Connector 33"/>
            <p:cNvCxnSpPr>
              <a:cxnSpLocks noChangeShapeType="1"/>
            </p:cNvCxnSpPr>
            <p:nvPr/>
          </p:nvCxnSpPr>
          <p:spPr bwMode="auto">
            <a:xfrm rot="10800000">
              <a:off x="5829300" y="3200400"/>
              <a:ext cx="304800" cy="1588"/>
            </a:xfrm>
            <a:prstGeom prst="straightConnector1">
              <a:avLst/>
            </a:prstGeom>
            <a:noFill/>
            <a:ln w="9525" algn="ctr">
              <a:solidFill>
                <a:srgbClr val="FF0000"/>
              </a:solidFill>
              <a:round/>
              <a:headEnd/>
              <a:tailEnd type="arrow" w="med" len="med"/>
            </a:ln>
          </p:spPr>
        </p:cxnSp>
        <p:cxnSp>
          <p:nvCxnSpPr>
            <p:cNvPr id="8220" name="Straight Arrow Connector 34"/>
            <p:cNvCxnSpPr>
              <a:cxnSpLocks noChangeShapeType="1"/>
            </p:cNvCxnSpPr>
            <p:nvPr/>
          </p:nvCxnSpPr>
          <p:spPr bwMode="auto">
            <a:xfrm rot="10800000">
              <a:off x="5829300" y="2667000"/>
              <a:ext cx="152400" cy="1588"/>
            </a:xfrm>
            <a:prstGeom prst="straightConnector1">
              <a:avLst/>
            </a:prstGeom>
            <a:noFill/>
            <a:ln w="9525" algn="ctr">
              <a:solidFill>
                <a:srgbClr val="FF0000"/>
              </a:solidFill>
              <a:round/>
              <a:headEnd/>
              <a:tailEnd type="arrow" w="med" len="med"/>
            </a:ln>
          </p:spPr>
        </p:cxnSp>
      </p:grpSp>
      <p:grpSp>
        <p:nvGrpSpPr>
          <p:cNvPr id="4" name="Group 48"/>
          <p:cNvGrpSpPr>
            <a:grpSpLocks/>
          </p:cNvGrpSpPr>
          <p:nvPr/>
        </p:nvGrpSpPr>
        <p:grpSpPr bwMode="auto">
          <a:xfrm>
            <a:off x="3390900" y="4724400"/>
            <a:ext cx="687388" cy="1068388"/>
            <a:chOff x="2133600" y="4724400"/>
            <a:chExt cx="686594" cy="1068388"/>
          </a:xfrm>
        </p:grpSpPr>
        <p:cxnSp>
          <p:nvCxnSpPr>
            <p:cNvPr id="8206" name="Straight Connector 35"/>
            <p:cNvCxnSpPr>
              <a:cxnSpLocks noChangeShapeType="1"/>
            </p:cNvCxnSpPr>
            <p:nvPr/>
          </p:nvCxnSpPr>
          <p:spPr bwMode="auto">
            <a:xfrm rot="5400000">
              <a:off x="2305050" y="5276850"/>
              <a:ext cx="1028700" cy="1588"/>
            </a:xfrm>
            <a:prstGeom prst="line">
              <a:avLst/>
            </a:prstGeom>
            <a:noFill/>
            <a:ln w="9525" algn="ctr">
              <a:solidFill>
                <a:srgbClr val="00B050"/>
              </a:solidFill>
              <a:round/>
              <a:headEnd/>
              <a:tailEnd/>
            </a:ln>
          </p:spPr>
        </p:cxnSp>
        <p:cxnSp>
          <p:nvCxnSpPr>
            <p:cNvPr id="8207" name="Straight Arrow Connector 37"/>
            <p:cNvCxnSpPr>
              <a:cxnSpLocks noChangeShapeType="1"/>
            </p:cNvCxnSpPr>
            <p:nvPr/>
          </p:nvCxnSpPr>
          <p:spPr bwMode="auto">
            <a:xfrm>
              <a:off x="2133600" y="5791200"/>
              <a:ext cx="685800" cy="1588"/>
            </a:xfrm>
            <a:prstGeom prst="straightConnector1">
              <a:avLst/>
            </a:prstGeom>
            <a:noFill/>
            <a:ln w="9525" algn="ctr">
              <a:solidFill>
                <a:srgbClr val="00B050"/>
              </a:solidFill>
              <a:round/>
              <a:headEnd/>
              <a:tailEnd type="arrow" w="med" len="med"/>
            </a:ln>
          </p:spPr>
        </p:cxnSp>
        <p:cxnSp>
          <p:nvCxnSpPr>
            <p:cNvPr id="8208" name="Straight Connector 39"/>
            <p:cNvCxnSpPr>
              <a:cxnSpLocks noChangeShapeType="1"/>
            </p:cNvCxnSpPr>
            <p:nvPr/>
          </p:nvCxnSpPr>
          <p:spPr bwMode="auto">
            <a:xfrm rot="5400000">
              <a:off x="1943100" y="4914900"/>
              <a:ext cx="1066800" cy="685800"/>
            </a:xfrm>
            <a:prstGeom prst="line">
              <a:avLst/>
            </a:prstGeom>
            <a:noFill/>
            <a:ln w="9525" algn="ctr">
              <a:solidFill>
                <a:srgbClr val="00B050"/>
              </a:solidFill>
              <a:round/>
              <a:headEnd/>
              <a:tailEnd/>
            </a:ln>
          </p:spPr>
        </p:cxnSp>
        <p:cxnSp>
          <p:nvCxnSpPr>
            <p:cNvPr id="8209" name="Straight Arrow Connector 40"/>
            <p:cNvCxnSpPr>
              <a:cxnSpLocks noChangeShapeType="1"/>
            </p:cNvCxnSpPr>
            <p:nvPr/>
          </p:nvCxnSpPr>
          <p:spPr bwMode="auto">
            <a:xfrm>
              <a:off x="2286000" y="5562600"/>
              <a:ext cx="533400" cy="1588"/>
            </a:xfrm>
            <a:prstGeom prst="straightConnector1">
              <a:avLst/>
            </a:prstGeom>
            <a:noFill/>
            <a:ln w="9525" algn="ctr">
              <a:solidFill>
                <a:srgbClr val="00B050"/>
              </a:solidFill>
              <a:round/>
              <a:headEnd/>
              <a:tailEnd type="arrow" w="med" len="med"/>
            </a:ln>
          </p:spPr>
        </p:cxnSp>
        <p:cxnSp>
          <p:nvCxnSpPr>
            <p:cNvPr id="8210" name="Straight Arrow Connector 41"/>
            <p:cNvCxnSpPr>
              <a:cxnSpLocks noChangeShapeType="1"/>
            </p:cNvCxnSpPr>
            <p:nvPr/>
          </p:nvCxnSpPr>
          <p:spPr bwMode="auto">
            <a:xfrm>
              <a:off x="2476500" y="5295900"/>
              <a:ext cx="342900" cy="1588"/>
            </a:xfrm>
            <a:prstGeom prst="straightConnector1">
              <a:avLst/>
            </a:prstGeom>
            <a:noFill/>
            <a:ln w="9525" algn="ctr">
              <a:solidFill>
                <a:srgbClr val="00B050"/>
              </a:solidFill>
              <a:round/>
              <a:headEnd/>
              <a:tailEnd type="arrow" w="med" len="med"/>
            </a:ln>
          </p:spPr>
        </p:cxnSp>
        <p:cxnSp>
          <p:nvCxnSpPr>
            <p:cNvPr id="8211" name="Straight Arrow Connector 42"/>
            <p:cNvCxnSpPr>
              <a:cxnSpLocks noChangeShapeType="1"/>
            </p:cNvCxnSpPr>
            <p:nvPr/>
          </p:nvCxnSpPr>
          <p:spPr bwMode="auto">
            <a:xfrm>
              <a:off x="2628900" y="5029200"/>
              <a:ext cx="190500" cy="1588"/>
            </a:xfrm>
            <a:prstGeom prst="straightConnector1">
              <a:avLst/>
            </a:prstGeom>
            <a:noFill/>
            <a:ln w="9525" algn="ctr">
              <a:solidFill>
                <a:srgbClr val="00B050"/>
              </a:solidFill>
              <a:round/>
              <a:headEnd/>
              <a:tailEnd type="arrow" w="med" len="med"/>
            </a:ln>
          </p:spPr>
        </p:cxnSp>
      </p:grpSp>
      <p:cxnSp>
        <p:nvCxnSpPr>
          <p:cNvPr id="34" name="Straight Arrow Connector 33"/>
          <p:cNvCxnSpPr>
            <a:cxnSpLocks noChangeShapeType="1"/>
          </p:cNvCxnSpPr>
          <p:nvPr/>
        </p:nvCxnSpPr>
        <p:spPr bwMode="auto">
          <a:xfrm>
            <a:off x="5295900" y="5829300"/>
            <a:ext cx="762000" cy="1588"/>
          </a:xfrm>
          <a:prstGeom prst="straightConnector1">
            <a:avLst/>
          </a:prstGeom>
          <a:noFill/>
          <a:ln w="50800" algn="ctr">
            <a:solidFill>
              <a:srgbClr val="00B050"/>
            </a:solidFill>
            <a:round/>
            <a:headEnd/>
            <a:tailEnd type="arrow" w="med" len="med"/>
          </a:ln>
        </p:spPr>
      </p:cxnSp>
      <p:sp>
        <p:nvSpPr>
          <p:cNvPr id="35" name="TextBox 34"/>
          <p:cNvSpPr txBox="1">
            <a:spLocks noChangeArrowheads="1"/>
          </p:cNvSpPr>
          <p:nvPr/>
        </p:nvSpPr>
        <p:spPr bwMode="auto">
          <a:xfrm>
            <a:off x="3543300" y="3810000"/>
            <a:ext cx="1485900" cy="646113"/>
          </a:xfrm>
          <a:prstGeom prst="rect">
            <a:avLst/>
          </a:prstGeom>
          <a:noFill/>
          <a:ln w="9525">
            <a:noFill/>
            <a:miter lim="800000"/>
            <a:headEnd/>
            <a:tailEnd/>
          </a:ln>
        </p:spPr>
        <p:txBody>
          <a:bodyPr>
            <a:spAutoFit/>
          </a:bodyPr>
          <a:lstStyle/>
          <a:p>
            <a:pPr eaLnBrk="0" hangingPunct="0"/>
            <a:r>
              <a:rPr lang="en-US">
                <a:solidFill>
                  <a:srgbClr val="00B050"/>
                </a:solidFill>
              </a:rPr>
              <a:t>Resisting Capacity</a:t>
            </a:r>
          </a:p>
        </p:txBody>
      </p:sp>
      <p:sp>
        <p:nvSpPr>
          <p:cNvPr id="24" name="TextBox 23"/>
          <p:cNvSpPr txBox="1">
            <a:spLocks noChangeArrowheads="1"/>
          </p:cNvSpPr>
          <p:nvPr/>
        </p:nvSpPr>
        <p:spPr bwMode="auto">
          <a:xfrm>
            <a:off x="152400" y="1828800"/>
            <a:ext cx="2552700" cy="646113"/>
          </a:xfrm>
          <a:prstGeom prst="rect">
            <a:avLst/>
          </a:prstGeom>
          <a:noFill/>
          <a:ln w="9525">
            <a:noFill/>
            <a:miter lim="800000"/>
            <a:headEnd/>
            <a:tailEnd/>
          </a:ln>
        </p:spPr>
        <p:txBody>
          <a:bodyPr>
            <a:spAutoFit/>
          </a:bodyPr>
          <a:lstStyle/>
          <a:p>
            <a:pPr eaLnBrk="0" hangingPunct="0"/>
            <a:r>
              <a:rPr lang="en-US" dirty="0" err="1">
                <a:solidFill>
                  <a:srgbClr val="FF0000"/>
                </a:solidFill>
              </a:rPr>
              <a:t>V</a:t>
            </a:r>
            <a:r>
              <a:rPr lang="en-US" baseline="-25000" dirty="0" err="1">
                <a:solidFill>
                  <a:srgbClr val="FF0000"/>
                </a:solidFill>
              </a:rPr>
              <a:t>slide</a:t>
            </a:r>
            <a:r>
              <a:rPr lang="en-US" dirty="0">
                <a:solidFill>
                  <a:srgbClr val="FF0000"/>
                </a:solidFill>
              </a:rPr>
              <a:t> =</a:t>
            </a:r>
            <a:r>
              <a:rPr lang="en-US" dirty="0"/>
              <a:t> </a:t>
            </a:r>
            <a:r>
              <a:rPr lang="en-US" dirty="0">
                <a:solidFill>
                  <a:srgbClr val="FF0000"/>
                </a:solidFill>
              </a:rPr>
              <a:t>Driving Force = Demand</a:t>
            </a:r>
          </a:p>
        </p:txBody>
      </p:sp>
      <p:sp>
        <p:nvSpPr>
          <p:cNvPr id="25" name="TextBox 24"/>
          <p:cNvSpPr txBox="1">
            <a:spLocks noChangeArrowheads="1"/>
          </p:cNvSpPr>
          <p:nvPr/>
        </p:nvSpPr>
        <p:spPr bwMode="auto">
          <a:xfrm>
            <a:off x="152400" y="2667000"/>
            <a:ext cx="3276600" cy="646113"/>
          </a:xfrm>
          <a:prstGeom prst="rect">
            <a:avLst/>
          </a:prstGeom>
          <a:noFill/>
          <a:ln w="9525">
            <a:noFill/>
            <a:miter lim="800000"/>
            <a:headEnd/>
            <a:tailEnd/>
          </a:ln>
        </p:spPr>
        <p:txBody>
          <a:bodyPr>
            <a:spAutoFit/>
          </a:bodyPr>
          <a:lstStyle/>
          <a:p>
            <a:pPr eaLnBrk="0" hangingPunct="0"/>
            <a:r>
              <a:rPr lang="en-US" dirty="0" err="1">
                <a:solidFill>
                  <a:srgbClr val="92D050"/>
                </a:solidFill>
              </a:rPr>
              <a:t>V</a:t>
            </a:r>
            <a:r>
              <a:rPr lang="en-US" baseline="-25000" dirty="0" err="1">
                <a:solidFill>
                  <a:srgbClr val="92D050"/>
                </a:solidFill>
              </a:rPr>
              <a:t>resist</a:t>
            </a:r>
            <a:r>
              <a:rPr lang="en-US" dirty="0">
                <a:solidFill>
                  <a:srgbClr val="92D050"/>
                </a:solidFill>
              </a:rPr>
              <a:t> = sum(Resisting Forces) = Capacity</a:t>
            </a:r>
          </a:p>
        </p:txBody>
      </p:sp>
      <p:sp>
        <p:nvSpPr>
          <p:cNvPr id="26" name="TextBox 25"/>
          <p:cNvSpPr txBox="1">
            <a:spLocks noChangeArrowheads="1"/>
          </p:cNvSpPr>
          <p:nvPr/>
        </p:nvSpPr>
        <p:spPr bwMode="auto">
          <a:xfrm>
            <a:off x="152400" y="3848100"/>
            <a:ext cx="2438400" cy="369888"/>
          </a:xfrm>
          <a:prstGeom prst="rect">
            <a:avLst/>
          </a:prstGeom>
          <a:noFill/>
          <a:ln w="9525">
            <a:noFill/>
            <a:miter lim="800000"/>
            <a:headEnd/>
            <a:tailEnd/>
          </a:ln>
        </p:spPr>
        <p:txBody>
          <a:bodyPr>
            <a:spAutoFit/>
          </a:bodyPr>
          <a:lstStyle/>
          <a:p>
            <a:pPr algn="ctr" eaLnBrk="0" hangingPunct="0"/>
            <a:r>
              <a:rPr lang="en-US" b="1" dirty="0"/>
              <a:t>FS = </a:t>
            </a:r>
            <a:r>
              <a:rPr lang="en-US" dirty="0" err="1">
                <a:solidFill>
                  <a:srgbClr val="92D050"/>
                </a:solidFill>
              </a:rPr>
              <a:t>V</a:t>
            </a:r>
            <a:r>
              <a:rPr lang="en-US" baseline="-25000" dirty="0" err="1">
                <a:solidFill>
                  <a:srgbClr val="92D050"/>
                </a:solidFill>
              </a:rPr>
              <a:t>resist</a:t>
            </a:r>
            <a:r>
              <a:rPr lang="en-US" dirty="0">
                <a:solidFill>
                  <a:srgbClr val="FFFF00"/>
                </a:solidFill>
              </a:rPr>
              <a:t> </a:t>
            </a:r>
            <a:r>
              <a:rPr lang="en-US" b="1" dirty="0"/>
              <a:t>/ </a:t>
            </a:r>
            <a:r>
              <a:rPr lang="en-US" dirty="0" err="1">
                <a:solidFill>
                  <a:srgbClr val="FF0000"/>
                </a:solidFill>
              </a:rPr>
              <a:t>V</a:t>
            </a:r>
            <a:r>
              <a:rPr lang="en-US" baseline="-25000" dirty="0" err="1">
                <a:solidFill>
                  <a:srgbClr val="FF0000"/>
                </a:solidFill>
              </a:rPr>
              <a:t>slide</a:t>
            </a:r>
            <a:endParaRPr lang="en-US" baseline="-25000" dirty="0">
              <a:solidFill>
                <a:srgbClr val="FF0000"/>
              </a:solidFill>
            </a:endParaRPr>
          </a:p>
        </p:txBody>
      </p:sp>
      <p:sp>
        <p:nvSpPr>
          <p:cNvPr id="36" name="TextBox 35"/>
          <p:cNvSpPr txBox="1">
            <a:spLocks noChangeArrowheads="1"/>
          </p:cNvSpPr>
          <p:nvPr/>
        </p:nvSpPr>
        <p:spPr bwMode="auto">
          <a:xfrm>
            <a:off x="304800" y="4610100"/>
            <a:ext cx="2171700" cy="708025"/>
          </a:xfrm>
          <a:prstGeom prst="rect">
            <a:avLst/>
          </a:prstGeom>
          <a:noFill/>
          <a:ln w="9525">
            <a:noFill/>
            <a:miter lim="800000"/>
            <a:headEnd/>
            <a:tailEnd/>
          </a:ln>
        </p:spPr>
        <p:txBody>
          <a:bodyPr>
            <a:spAutoFit/>
          </a:bodyPr>
          <a:lstStyle/>
          <a:p>
            <a:pPr algn="ctr" eaLnBrk="0" hangingPunct="0"/>
            <a:r>
              <a:rPr lang="en-US" sz="2000"/>
              <a:t>Design for </a:t>
            </a:r>
          </a:p>
          <a:p>
            <a:pPr algn="ctr" eaLnBrk="0" hangingPunct="0"/>
            <a:r>
              <a:rPr lang="en-US" sz="2000"/>
              <a:t>FS </a:t>
            </a:r>
            <a:r>
              <a:rPr lang="en-US" sz="2000" u="sng"/>
              <a:t>&gt;</a:t>
            </a:r>
            <a:r>
              <a:rPr lang="en-US" sz="2000"/>
              <a:t> 1.5</a:t>
            </a:r>
          </a:p>
        </p:txBody>
      </p:sp>
      <p:sp>
        <p:nvSpPr>
          <p:cNvPr id="37" name="TextBox 36"/>
          <p:cNvSpPr txBox="1">
            <a:spLocks noChangeArrowheads="1"/>
          </p:cNvSpPr>
          <p:nvPr/>
        </p:nvSpPr>
        <p:spPr bwMode="auto">
          <a:xfrm>
            <a:off x="3886200" y="5981700"/>
            <a:ext cx="3810000" cy="646113"/>
          </a:xfrm>
          <a:prstGeom prst="rect">
            <a:avLst/>
          </a:prstGeom>
          <a:noFill/>
          <a:ln w="9525">
            <a:noFill/>
            <a:miter lim="800000"/>
            <a:headEnd/>
            <a:tailEnd/>
          </a:ln>
        </p:spPr>
        <p:txBody>
          <a:bodyPr>
            <a:spAutoFit/>
          </a:bodyPr>
          <a:lstStyle/>
          <a:p>
            <a:pPr eaLnBrk="0" hangingPunct="0"/>
            <a:r>
              <a:rPr lang="en-US">
                <a:solidFill>
                  <a:srgbClr val="00B050"/>
                </a:solidFill>
              </a:rPr>
              <a:t>Friction CAPACITY = </a:t>
            </a:r>
            <a:r>
              <a:rPr lang="en-US">
                <a:solidFill>
                  <a:srgbClr val="00B050"/>
                </a:solidFill>
                <a:latin typeface="Symbol" pitchFamily="18" charset="2"/>
              </a:rPr>
              <a:t>m</a:t>
            </a:r>
            <a:r>
              <a:rPr lang="en-US">
                <a:solidFill>
                  <a:srgbClr val="00B050"/>
                </a:solidFill>
              </a:rPr>
              <a:t> N</a:t>
            </a:r>
          </a:p>
          <a:p>
            <a:pPr eaLnBrk="0" hangingPunct="0"/>
            <a:r>
              <a:rPr lang="en-US">
                <a:solidFill>
                  <a:srgbClr val="00B050"/>
                </a:solidFill>
              </a:rPr>
              <a:t>Not Actual Friction Reaction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500"/>
                                        <p:tgtEl>
                                          <p:spTgt spid="35"/>
                                        </p:tgtEl>
                                      </p:cBhvr>
                                    </p:animEffec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par>
                          <p:cTn id="27" fill="hold">
                            <p:stCondLst>
                              <p:cond delay="1500"/>
                            </p:stCondLst>
                            <p:childTnLst>
                              <p:par>
                                <p:cTn id="28" presetID="9"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dissolv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dissolv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dissolv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ssolv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 calcmode="lin" valueType="num">
                                      <p:cBhvr>
                                        <p:cTn id="52" dur="500" fill="hold"/>
                                        <p:tgtEl>
                                          <p:spTgt spid="36"/>
                                        </p:tgtEl>
                                        <p:attrNameLst>
                                          <p:attrName>style.rotation</p:attrName>
                                        </p:attrNameLst>
                                      </p:cBhvr>
                                      <p:tavLst>
                                        <p:tav tm="0">
                                          <p:val>
                                            <p:fltVal val="360"/>
                                          </p:val>
                                        </p:tav>
                                        <p:tav tm="100000">
                                          <p:val>
                                            <p:fltVal val="0"/>
                                          </p:val>
                                        </p:tav>
                                      </p:tavLst>
                                    </p:anim>
                                    <p:animEffect transition="in" filter="fade">
                                      <p:cBhvr>
                                        <p:cTn id="5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24" grpId="0"/>
      <p:bldP spid="25" grpId="0"/>
      <p:bldP spid="26" grpId="0"/>
      <p:bldP spid="36"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3200400" y="838200"/>
            <a:ext cx="5638800" cy="5829300"/>
          </a:xfrm>
          <a:prstGeom prst="rect">
            <a:avLst/>
          </a:prstGeom>
          <a:noFill/>
          <a:ln w="9525">
            <a:noFill/>
            <a:miter lim="800000"/>
            <a:headEnd/>
            <a:tailEnd/>
          </a:ln>
        </p:spPr>
      </p:pic>
      <p:sp>
        <p:nvSpPr>
          <p:cNvPr id="2" name="Title 1"/>
          <p:cNvSpPr>
            <a:spLocks noGrp="1"/>
          </p:cNvSpPr>
          <p:nvPr>
            <p:ph type="title"/>
          </p:nvPr>
        </p:nvSpPr>
        <p:spPr>
          <a:xfrm>
            <a:off x="304800" y="228600"/>
            <a:ext cx="3352800" cy="609600"/>
          </a:xfrm>
        </p:spPr>
        <p:txBody>
          <a:bodyPr>
            <a:normAutofit fontScale="90000"/>
          </a:bodyPr>
          <a:lstStyle/>
          <a:p>
            <a:pPr>
              <a:defRPr/>
            </a:pPr>
            <a:r>
              <a:rPr lang="en-US" sz="3600" b="1" dirty="0" smtClean="0">
                <a:effectLst>
                  <a:outerShdw blurRad="38100" dist="38100" dir="2700000" algn="tl">
                    <a:srgbClr val="000000">
                      <a:alpha val="43137"/>
                    </a:srgbClr>
                  </a:outerShdw>
                </a:effectLst>
              </a:rPr>
              <a:t>Overturning</a:t>
            </a:r>
            <a:endParaRPr lang="en-US" sz="3600" b="1" dirty="0">
              <a:effectLst>
                <a:outerShdw blurRad="38100" dist="38100" dir="2700000" algn="tl">
                  <a:srgbClr val="000000">
                    <a:alpha val="43137"/>
                  </a:srgbClr>
                </a:outerShdw>
              </a:effectLst>
            </a:endParaRPr>
          </a:p>
        </p:txBody>
      </p:sp>
      <p:cxnSp>
        <p:nvCxnSpPr>
          <p:cNvPr id="6" name="Straight Arrow Connector 5"/>
          <p:cNvCxnSpPr>
            <a:cxnSpLocks noChangeShapeType="1"/>
          </p:cNvCxnSpPr>
          <p:nvPr/>
        </p:nvCxnSpPr>
        <p:spPr bwMode="auto">
          <a:xfrm rot="5400000">
            <a:off x="4744244" y="3447256"/>
            <a:ext cx="1104900" cy="1588"/>
          </a:xfrm>
          <a:prstGeom prst="straightConnector1">
            <a:avLst/>
          </a:prstGeom>
          <a:noFill/>
          <a:ln w="50800" algn="ctr">
            <a:solidFill>
              <a:srgbClr val="00B050"/>
            </a:solidFill>
            <a:round/>
            <a:headEnd/>
            <a:tailEnd type="arrow" w="med" len="med"/>
          </a:ln>
        </p:spPr>
      </p:cxnSp>
      <p:cxnSp>
        <p:nvCxnSpPr>
          <p:cNvPr id="10" name="Straight Arrow Connector 9"/>
          <p:cNvCxnSpPr>
            <a:cxnSpLocks noChangeShapeType="1"/>
          </p:cNvCxnSpPr>
          <p:nvPr/>
        </p:nvCxnSpPr>
        <p:spPr bwMode="auto">
          <a:xfrm rot="5400000">
            <a:off x="5296694" y="5409406"/>
            <a:ext cx="457200" cy="1588"/>
          </a:xfrm>
          <a:prstGeom prst="straightConnector1">
            <a:avLst/>
          </a:prstGeom>
          <a:noFill/>
          <a:ln w="50800" algn="ctr">
            <a:solidFill>
              <a:srgbClr val="00B050"/>
            </a:solidFill>
            <a:round/>
            <a:headEnd/>
            <a:tailEnd type="arrow" w="med" len="med"/>
          </a:ln>
        </p:spPr>
      </p:cxnSp>
      <p:cxnSp>
        <p:nvCxnSpPr>
          <p:cNvPr id="14" name="Straight Arrow Connector 13"/>
          <p:cNvCxnSpPr>
            <a:cxnSpLocks noChangeShapeType="1"/>
          </p:cNvCxnSpPr>
          <p:nvPr/>
        </p:nvCxnSpPr>
        <p:spPr bwMode="auto">
          <a:xfrm rot="5400000">
            <a:off x="5449094" y="5752306"/>
            <a:ext cx="457200" cy="1588"/>
          </a:xfrm>
          <a:prstGeom prst="straightConnector1">
            <a:avLst/>
          </a:prstGeom>
          <a:noFill/>
          <a:ln w="50800" algn="ctr">
            <a:solidFill>
              <a:srgbClr val="00B050"/>
            </a:solidFill>
            <a:round/>
            <a:headEnd/>
            <a:tailEnd type="arrow" w="med" len="med"/>
          </a:ln>
        </p:spPr>
      </p:cxnSp>
      <p:sp>
        <p:nvSpPr>
          <p:cNvPr id="15" name="Rectangle 14"/>
          <p:cNvSpPr>
            <a:spLocks noChangeArrowheads="1"/>
          </p:cNvSpPr>
          <p:nvPr/>
        </p:nvSpPr>
        <p:spPr bwMode="auto">
          <a:xfrm>
            <a:off x="4495800" y="4724400"/>
            <a:ext cx="685800" cy="457200"/>
          </a:xfrm>
          <a:prstGeom prst="rect">
            <a:avLst/>
          </a:prstGeom>
          <a:solidFill>
            <a:srgbClr val="00B050">
              <a:alpha val="39999"/>
            </a:srgbClr>
          </a:solidFill>
          <a:ln w="22225" algn="ctr">
            <a:solidFill>
              <a:srgbClr val="FFFF00"/>
            </a:solidFill>
            <a:round/>
            <a:headEnd/>
            <a:tailEnd/>
          </a:ln>
        </p:spPr>
        <p:txBody>
          <a:bodyPr/>
          <a:lstStyle/>
          <a:p>
            <a:pPr eaLnBrk="0" hangingPunct="0"/>
            <a:endParaRPr lang="en-US"/>
          </a:p>
        </p:txBody>
      </p:sp>
      <p:cxnSp>
        <p:nvCxnSpPr>
          <p:cNvPr id="18" name="Straight Arrow Connector 17"/>
          <p:cNvCxnSpPr>
            <a:cxnSpLocks noChangeShapeType="1"/>
          </p:cNvCxnSpPr>
          <p:nvPr/>
        </p:nvCxnSpPr>
        <p:spPr bwMode="auto">
          <a:xfrm rot="5400000">
            <a:off x="4610894" y="4952206"/>
            <a:ext cx="457200" cy="1588"/>
          </a:xfrm>
          <a:prstGeom prst="straightConnector1">
            <a:avLst/>
          </a:prstGeom>
          <a:noFill/>
          <a:ln w="50800" algn="ctr">
            <a:solidFill>
              <a:srgbClr val="00B050"/>
            </a:solidFill>
            <a:round/>
            <a:headEnd/>
            <a:tailEnd type="arrow" w="med" len="med"/>
          </a:ln>
        </p:spPr>
      </p:cxnSp>
      <p:sp>
        <p:nvSpPr>
          <p:cNvPr id="19" name="Rectangle 18"/>
          <p:cNvSpPr>
            <a:spLocks noChangeArrowheads="1"/>
          </p:cNvSpPr>
          <p:nvPr/>
        </p:nvSpPr>
        <p:spPr bwMode="auto">
          <a:xfrm>
            <a:off x="5410200" y="1943100"/>
            <a:ext cx="1257300" cy="3200400"/>
          </a:xfrm>
          <a:prstGeom prst="rect">
            <a:avLst/>
          </a:prstGeom>
          <a:solidFill>
            <a:srgbClr val="00B050">
              <a:alpha val="39999"/>
            </a:srgbClr>
          </a:solidFill>
          <a:ln w="22225" algn="ctr">
            <a:solidFill>
              <a:srgbClr val="FFFF00"/>
            </a:solidFill>
            <a:round/>
            <a:headEnd/>
            <a:tailEnd/>
          </a:ln>
        </p:spPr>
        <p:txBody>
          <a:bodyPr/>
          <a:lstStyle/>
          <a:p>
            <a:pPr eaLnBrk="0" hangingPunct="0"/>
            <a:endParaRPr lang="en-US"/>
          </a:p>
        </p:txBody>
      </p:sp>
      <p:cxnSp>
        <p:nvCxnSpPr>
          <p:cNvPr id="21" name="Straight Arrow Connector 20"/>
          <p:cNvCxnSpPr>
            <a:cxnSpLocks noChangeShapeType="1"/>
          </p:cNvCxnSpPr>
          <p:nvPr/>
        </p:nvCxnSpPr>
        <p:spPr bwMode="auto">
          <a:xfrm rot="5400000">
            <a:off x="5582444" y="3866356"/>
            <a:ext cx="876300" cy="1588"/>
          </a:xfrm>
          <a:prstGeom prst="straightConnector1">
            <a:avLst/>
          </a:prstGeom>
          <a:noFill/>
          <a:ln w="50800" algn="ctr">
            <a:solidFill>
              <a:srgbClr val="00B050"/>
            </a:solidFill>
            <a:round/>
            <a:headEnd/>
            <a:tailEnd type="arrow" w="med" len="med"/>
          </a:ln>
        </p:spPr>
      </p:cxnSp>
      <p:grpSp>
        <p:nvGrpSpPr>
          <p:cNvPr id="3" name="Group 43"/>
          <p:cNvGrpSpPr>
            <a:grpSpLocks/>
          </p:cNvGrpSpPr>
          <p:nvPr/>
        </p:nvGrpSpPr>
        <p:grpSpPr bwMode="auto">
          <a:xfrm>
            <a:off x="7124700" y="1943100"/>
            <a:ext cx="990600" cy="3887788"/>
            <a:chOff x="5829300" y="1943100"/>
            <a:chExt cx="990600" cy="3887788"/>
          </a:xfrm>
        </p:grpSpPr>
        <p:cxnSp>
          <p:nvCxnSpPr>
            <p:cNvPr id="9253" name="Straight Connector 23"/>
            <p:cNvCxnSpPr>
              <a:cxnSpLocks noChangeShapeType="1"/>
            </p:cNvCxnSpPr>
            <p:nvPr/>
          </p:nvCxnSpPr>
          <p:spPr bwMode="auto">
            <a:xfrm rot="5400000">
              <a:off x="3886994" y="3886200"/>
              <a:ext cx="3885406" cy="794"/>
            </a:xfrm>
            <a:prstGeom prst="line">
              <a:avLst/>
            </a:prstGeom>
            <a:noFill/>
            <a:ln w="9525" algn="ctr">
              <a:solidFill>
                <a:srgbClr val="FF0000"/>
              </a:solidFill>
              <a:round/>
              <a:headEnd/>
              <a:tailEnd/>
            </a:ln>
          </p:spPr>
        </p:cxnSp>
        <p:cxnSp>
          <p:nvCxnSpPr>
            <p:cNvPr id="9254" name="Straight Arrow Connector 26"/>
            <p:cNvCxnSpPr>
              <a:cxnSpLocks noChangeShapeType="1"/>
            </p:cNvCxnSpPr>
            <p:nvPr/>
          </p:nvCxnSpPr>
          <p:spPr bwMode="auto">
            <a:xfrm rot="10800000">
              <a:off x="5829300" y="5829300"/>
              <a:ext cx="990600" cy="1588"/>
            </a:xfrm>
            <a:prstGeom prst="straightConnector1">
              <a:avLst/>
            </a:prstGeom>
            <a:noFill/>
            <a:ln w="9525" algn="ctr">
              <a:solidFill>
                <a:srgbClr val="FF0000"/>
              </a:solidFill>
              <a:round/>
              <a:headEnd/>
              <a:tailEnd type="arrow" w="med" len="med"/>
            </a:ln>
          </p:spPr>
        </p:cxnSp>
        <p:cxnSp>
          <p:nvCxnSpPr>
            <p:cNvPr id="9255" name="Straight Connector 28"/>
            <p:cNvCxnSpPr>
              <a:cxnSpLocks noChangeShapeType="1"/>
            </p:cNvCxnSpPr>
            <p:nvPr/>
          </p:nvCxnSpPr>
          <p:spPr bwMode="auto">
            <a:xfrm rot="16200000" flipV="1">
              <a:off x="4381500" y="3390900"/>
              <a:ext cx="3886200" cy="990600"/>
            </a:xfrm>
            <a:prstGeom prst="line">
              <a:avLst/>
            </a:prstGeom>
            <a:noFill/>
            <a:ln w="9525" algn="ctr">
              <a:solidFill>
                <a:srgbClr val="FF0000"/>
              </a:solidFill>
              <a:round/>
              <a:headEnd/>
              <a:tailEnd/>
            </a:ln>
          </p:spPr>
        </p:cxnSp>
        <p:cxnSp>
          <p:nvCxnSpPr>
            <p:cNvPr id="9256" name="Straight Arrow Connector 29"/>
            <p:cNvCxnSpPr>
              <a:cxnSpLocks noChangeShapeType="1"/>
            </p:cNvCxnSpPr>
            <p:nvPr/>
          </p:nvCxnSpPr>
          <p:spPr bwMode="auto">
            <a:xfrm rot="10800000">
              <a:off x="5829300" y="5295900"/>
              <a:ext cx="876300" cy="1588"/>
            </a:xfrm>
            <a:prstGeom prst="straightConnector1">
              <a:avLst/>
            </a:prstGeom>
            <a:noFill/>
            <a:ln w="9525" algn="ctr">
              <a:solidFill>
                <a:srgbClr val="FF0000"/>
              </a:solidFill>
              <a:round/>
              <a:headEnd/>
              <a:tailEnd type="arrow" w="med" len="med"/>
            </a:ln>
          </p:spPr>
        </p:cxnSp>
        <p:cxnSp>
          <p:nvCxnSpPr>
            <p:cNvPr id="9257" name="Straight Arrow Connector 30"/>
            <p:cNvCxnSpPr>
              <a:cxnSpLocks noChangeShapeType="1"/>
            </p:cNvCxnSpPr>
            <p:nvPr/>
          </p:nvCxnSpPr>
          <p:spPr bwMode="auto">
            <a:xfrm rot="10800000">
              <a:off x="5829300" y="4800600"/>
              <a:ext cx="723900" cy="1588"/>
            </a:xfrm>
            <a:prstGeom prst="straightConnector1">
              <a:avLst/>
            </a:prstGeom>
            <a:noFill/>
            <a:ln w="9525" algn="ctr">
              <a:solidFill>
                <a:srgbClr val="FF0000"/>
              </a:solidFill>
              <a:round/>
              <a:headEnd/>
              <a:tailEnd type="arrow" w="med" len="med"/>
            </a:ln>
          </p:spPr>
        </p:cxnSp>
        <p:cxnSp>
          <p:nvCxnSpPr>
            <p:cNvPr id="9258" name="Straight Arrow Connector 31"/>
            <p:cNvCxnSpPr>
              <a:cxnSpLocks noChangeShapeType="1"/>
            </p:cNvCxnSpPr>
            <p:nvPr/>
          </p:nvCxnSpPr>
          <p:spPr bwMode="auto">
            <a:xfrm rot="10800000">
              <a:off x="5829300" y="4305300"/>
              <a:ext cx="609600" cy="1588"/>
            </a:xfrm>
            <a:prstGeom prst="straightConnector1">
              <a:avLst/>
            </a:prstGeom>
            <a:noFill/>
            <a:ln w="9525" algn="ctr">
              <a:solidFill>
                <a:srgbClr val="FF0000"/>
              </a:solidFill>
              <a:round/>
              <a:headEnd/>
              <a:tailEnd type="arrow" w="med" len="med"/>
            </a:ln>
          </p:spPr>
        </p:cxnSp>
        <p:cxnSp>
          <p:nvCxnSpPr>
            <p:cNvPr id="9259" name="Straight Arrow Connector 32"/>
            <p:cNvCxnSpPr>
              <a:cxnSpLocks noChangeShapeType="1"/>
            </p:cNvCxnSpPr>
            <p:nvPr/>
          </p:nvCxnSpPr>
          <p:spPr bwMode="auto">
            <a:xfrm rot="10800000">
              <a:off x="5829300" y="3733800"/>
              <a:ext cx="457200" cy="1588"/>
            </a:xfrm>
            <a:prstGeom prst="straightConnector1">
              <a:avLst/>
            </a:prstGeom>
            <a:noFill/>
            <a:ln w="9525" algn="ctr">
              <a:solidFill>
                <a:srgbClr val="FF0000"/>
              </a:solidFill>
              <a:round/>
              <a:headEnd/>
              <a:tailEnd type="arrow" w="med" len="med"/>
            </a:ln>
          </p:spPr>
        </p:cxnSp>
        <p:cxnSp>
          <p:nvCxnSpPr>
            <p:cNvPr id="9260" name="Straight Arrow Connector 33"/>
            <p:cNvCxnSpPr>
              <a:cxnSpLocks noChangeShapeType="1"/>
            </p:cNvCxnSpPr>
            <p:nvPr/>
          </p:nvCxnSpPr>
          <p:spPr bwMode="auto">
            <a:xfrm rot="10800000">
              <a:off x="5829300" y="3200400"/>
              <a:ext cx="304800" cy="1588"/>
            </a:xfrm>
            <a:prstGeom prst="straightConnector1">
              <a:avLst/>
            </a:prstGeom>
            <a:noFill/>
            <a:ln w="9525" algn="ctr">
              <a:solidFill>
                <a:srgbClr val="FF0000"/>
              </a:solidFill>
              <a:round/>
              <a:headEnd/>
              <a:tailEnd type="arrow" w="med" len="med"/>
            </a:ln>
          </p:spPr>
        </p:cxnSp>
        <p:cxnSp>
          <p:nvCxnSpPr>
            <p:cNvPr id="9261" name="Straight Arrow Connector 34"/>
            <p:cNvCxnSpPr>
              <a:cxnSpLocks noChangeShapeType="1"/>
            </p:cNvCxnSpPr>
            <p:nvPr/>
          </p:nvCxnSpPr>
          <p:spPr bwMode="auto">
            <a:xfrm rot="10800000">
              <a:off x="5829300" y="2667000"/>
              <a:ext cx="152400" cy="1588"/>
            </a:xfrm>
            <a:prstGeom prst="straightConnector1">
              <a:avLst/>
            </a:prstGeom>
            <a:noFill/>
            <a:ln w="9525" algn="ctr">
              <a:solidFill>
                <a:srgbClr val="FF0000"/>
              </a:solidFill>
              <a:round/>
              <a:headEnd/>
              <a:tailEnd type="arrow" w="med" len="med"/>
            </a:ln>
          </p:spPr>
        </p:cxnSp>
      </p:grpSp>
      <p:sp>
        <p:nvSpPr>
          <p:cNvPr id="45" name="TextBox 44"/>
          <p:cNvSpPr txBox="1">
            <a:spLocks noChangeArrowheads="1"/>
          </p:cNvSpPr>
          <p:nvPr/>
        </p:nvSpPr>
        <p:spPr bwMode="auto">
          <a:xfrm>
            <a:off x="7620000" y="2781300"/>
            <a:ext cx="1257300" cy="646113"/>
          </a:xfrm>
          <a:prstGeom prst="rect">
            <a:avLst/>
          </a:prstGeom>
          <a:noFill/>
          <a:ln w="9525">
            <a:noFill/>
            <a:miter lim="800000"/>
            <a:headEnd/>
            <a:tailEnd/>
          </a:ln>
        </p:spPr>
        <p:txBody>
          <a:bodyPr>
            <a:spAutoFit/>
          </a:bodyPr>
          <a:lstStyle/>
          <a:p>
            <a:pPr eaLnBrk="0" hangingPunct="0"/>
            <a:r>
              <a:rPr lang="en-US">
                <a:solidFill>
                  <a:srgbClr val="FF0000"/>
                </a:solidFill>
              </a:rPr>
              <a:t>Driving Force</a:t>
            </a:r>
          </a:p>
        </p:txBody>
      </p:sp>
      <p:sp>
        <p:nvSpPr>
          <p:cNvPr id="9229" name="Oval 26"/>
          <p:cNvSpPr>
            <a:spLocks noChangeArrowheads="1"/>
          </p:cNvSpPr>
          <p:nvPr/>
        </p:nvSpPr>
        <p:spPr bwMode="auto">
          <a:xfrm>
            <a:off x="4457700" y="5562600"/>
            <a:ext cx="114300" cy="1143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8" name="TextBox 27"/>
          <p:cNvSpPr txBox="1">
            <a:spLocks noChangeArrowheads="1"/>
          </p:cNvSpPr>
          <p:nvPr/>
        </p:nvSpPr>
        <p:spPr bwMode="auto">
          <a:xfrm>
            <a:off x="3162300" y="6057900"/>
            <a:ext cx="1257300" cy="646113"/>
          </a:xfrm>
          <a:prstGeom prst="rect">
            <a:avLst/>
          </a:prstGeom>
          <a:noFill/>
          <a:ln w="9525">
            <a:noFill/>
            <a:miter lim="800000"/>
            <a:headEnd/>
            <a:tailEnd/>
          </a:ln>
        </p:spPr>
        <p:txBody>
          <a:bodyPr>
            <a:spAutoFit/>
          </a:bodyPr>
          <a:lstStyle/>
          <a:p>
            <a:pPr eaLnBrk="0" hangingPunct="0"/>
            <a:r>
              <a:rPr lang="en-US">
                <a:solidFill>
                  <a:srgbClr val="FFFF00"/>
                </a:solidFill>
              </a:rPr>
              <a:t>Point of Rotation</a:t>
            </a:r>
          </a:p>
        </p:txBody>
      </p:sp>
      <p:cxnSp>
        <p:nvCxnSpPr>
          <p:cNvPr id="30" name="Straight Arrow Connector 29"/>
          <p:cNvCxnSpPr>
            <a:cxnSpLocks noChangeShapeType="1"/>
            <a:stCxn id="28" idx="0"/>
          </p:cNvCxnSpPr>
          <p:nvPr/>
        </p:nvCxnSpPr>
        <p:spPr bwMode="auto">
          <a:xfrm rot="5400000" flipH="1" flipV="1">
            <a:off x="3895725" y="5572125"/>
            <a:ext cx="381000" cy="590550"/>
          </a:xfrm>
          <a:prstGeom prst="straightConnector1">
            <a:avLst/>
          </a:prstGeom>
          <a:noFill/>
          <a:ln w="9525" algn="ctr">
            <a:solidFill>
              <a:schemeClr val="tx1"/>
            </a:solidFill>
            <a:round/>
            <a:headEnd/>
            <a:tailEnd type="arrow" w="med" len="med"/>
          </a:ln>
        </p:spPr>
      </p:cxnSp>
      <p:sp>
        <p:nvSpPr>
          <p:cNvPr id="33" name="TextBox 32"/>
          <p:cNvSpPr txBox="1">
            <a:spLocks noChangeArrowheads="1"/>
          </p:cNvSpPr>
          <p:nvPr/>
        </p:nvSpPr>
        <p:spPr bwMode="auto">
          <a:xfrm>
            <a:off x="3505200" y="2095500"/>
            <a:ext cx="1257300" cy="646113"/>
          </a:xfrm>
          <a:prstGeom prst="rect">
            <a:avLst/>
          </a:prstGeom>
          <a:noFill/>
          <a:ln w="9525">
            <a:noFill/>
            <a:miter lim="800000"/>
            <a:headEnd/>
            <a:tailEnd/>
          </a:ln>
        </p:spPr>
        <p:txBody>
          <a:bodyPr>
            <a:spAutoFit/>
          </a:bodyPr>
          <a:lstStyle/>
          <a:p>
            <a:pPr eaLnBrk="0" hangingPunct="0"/>
            <a:r>
              <a:rPr lang="en-US">
                <a:solidFill>
                  <a:srgbClr val="00B050"/>
                </a:solidFill>
              </a:rPr>
              <a:t>Resisting Forces</a:t>
            </a:r>
          </a:p>
        </p:txBody>
      </p:sp>
      <p:grpSp>
        <p:nvGrpSpPr>
          <p:cNvPr id="4" name="Group 48"/>
          <p:cNvGrpSpPr>
            <a:grpSpLocks/>
          </p:cNvGrpSpPr>
          <p:nvPr/>
        </p:nvGrpSpPr>
        <p:grpSpPr bwMode="auto">
          <a:xfrm>
            <a:off x="3429000" y="4724400"/>
            <a:ext cx="687388" cy="1068388"/>
            <a:chOff x="2133600" y="4724400"/>
            <a:chExt cx="686594" cy="1068388"/>
          </a:xfrm>
        </p:grpSpPr>
        <p:cxnSp>
          <p:nvCxnSpPr>
            <p:cNvPr id="9247" name="Straight Connector 35"/>
            <p:cNvCxnSpPr>
              <a:cxnSpLocks noChangeShapeType="1"/>
            </p:cNvCxnSpPr>
            <p:nvPr/>
          </p:nvCxnSpPr>
          <p:spPr bwMode="auto">
            <a:xfrm rot="5400000">
              <a:off x="2305050" y="5276850"/>
              <a:ext cx="1028700" cy="1588"/>
            </a:xfrm>
            <a:prstGeom prst="line">
              <a:avLst/>
            </a:prstGeom>
            <a:noFill/>
            <a:ln w="9525" algn="ctr">
              <a:solidFill>
                <a:srgbClr val="00B050"/>
              </a:solidFill>
              <a:round/>
              <a:headEnd/>
              <a:tailEnd/>
            </a:ln>
          </p:spPr>
        </p:cxnSp>
        <p:cxnSp>
          <p:nvCxnSpPr>
            <p:cNvPr id="9248" name="Straight Arrow Connector 37"/>
            <p:cNvCxnSpPr>
              <a:cxnSpLocks noChangeShapeType="1"/>
            </p:cNvCxnSpPr>
            <p:nvPr/>
          </p:nvCxnSpPr>
          <p:spPr bwMode="auto">
            <a:xfrm>
              <a:off x="2133600" y="5791200"/>
              <a:ext cx="685800" cy="1588"/>
            </a:xfrm>
            <a:prstGeom prst="straightConnector1">
              <a:avLst/>
            </a:prstGeom>
            <a:noFill/>
            <a:ln w="9525" algn="ctr">
              <a:solidFill>
                <a:srgbClr val="00B050"/>
              </a:solidFill>
              <a:round/>
              <a:headEnd/>
              <a:tailEnd type="arrow" w="med" len="med"/>
            </a:ln>
          </p:spPr>
        </p:cxnSp>
        <p:cxnSp>
          <p:nvCxnSpPr>
            <p:cNvPr id="9249" name="Straight Connector 39"/>
            <p:cNvCxnSpPr>
              <a:cxnSpLocks noChangeShapeType="1"/>
            </p:cNvCxnSpPr>
            <p:nvPr/>
          </p:nvCxnSpPr>
          <p:spPr bwMode="auto">
            <a:xfrm rot="5400000">
              <a:off x="1943100" y="4914900"/>
              <a:ext cx="1066800" cy="685800"/>
            </a:xfrm>
            <a:prstGeom prst="line">
              <a:avLst/>
            </a:prstGeom>
            <a:noFill/>
            <a:ln w="9525" algn="ctr">
              <a:solidFill>
                <a:srgbClr val="00B050"/>
              </a:solidFill>
              <a:round/>
              <a:headEnd/>
              <a:tailEnd/>
            </a:ln>
          </p:spPr>
        </p:cxnSp>
        <p:cxnSp>
          <p:nvCxnSpPr>
            <p:cNvPr id="9250" name="Straight Arrow Connector 40"/>
            <p:cNvCxnSpPr>
              <a:cxnSpLocks noChangeShapeType="1"/>
            </p:cNvCxnSpPr>
            <p:nvPr/>
          </p:nvCxnSpPr>
          <p:spPr bwMode="auto">
            <a:xfrm>
              <a:off x="2286000" y="5562600"/>
              <a:ext cx="533400" cy="1588"/>
            </a:xfrm>
            <a:prstGeom prst="straightConnector1">
              <a:avLst/>
            </a:prstGeom>
            <a:noFill/>
            <a:ln w="9525" algn="ctr">
              <a:solidFill>
                <a:srgbClr val="00B050"/>
              </a:solidFill>
              <a:round/>
              <a:headEnd/>
              <a:tailEnd type="arrow" w="med" len="med"/>
            </a:ln>
          </p:spPr>
        </p:cxnSp>
        <p:cxnSp>
          <p:nvCxnSpPr>
            <p:cNvPr id="9251" name="Straight Arrow Connector 41"/>
            <p:cNvCxnSpPr>
              <a:cxnSpLocks noChangeShapeType="1"/>
            </p:cNvCxnSpPr>
            <p:nvPr/>
          </p:nvCxnSpPr>
          <p:spPr bwMode="auto">
            <a:xfrm>
              <a:off x="2476500" y="5295900"/>
              <a:ext cx="342900" cy="1588"/>
            </a:xfrm>
            <a:prstGeom prst="straightConnector1">
              <a:avLst/>
            </a:prstGeom>
            <a:noFill/>
            <a:ln w="9525" algn="ctr">
              <a:solidFill>
                <a:srgbClr val="00B050"/>
              </a:solidFill>
              <a:round/>
              <a:headEnd/>
              <a:tailEnd type="arrow" w="med" len="med"/>
            </a:ln>
          </p:spPr>
        </p:cxnSp>
        <p:cxnSp>
          <p:nvCxnSpPr>
            <p:cNvPr id="9252" name="Straight Arrow Connector 42"/>
            <p:cNvCxnSpPr>
              <a:cxnSpLocks noChangeShapeType="1"/>
            </p:cNvCxnSpPr>
            <p:nvPr/>
          </p:nvCxnSpPr>
          <p:spPr bwMode="auto">
            <a:xfrm>
              <a:off x="2628900" y="5029200"/>
              <a:ext cx="190500" cy="1588"/>
            </a:xfrm>
            <a:prstGeom prst="straightConnector1">
              <a:avLst/>
            </a:prstGeom>
            <a:noFill/>
            <a:ln w="9525" algn="ctr">
              <a:solidFill>
                <a:srgbClr val="00B050"/>
              </a:solidFill>
              <a:round/>
              <a:headEnd/>
              <a:tailEnd type="arrow" w="med" len="med"/>
            </a:ln>
          </p:spPr>
        </p:cxnSp>
      </p:grpSp>
      <p:cxnSp>
        <p:nvCxnSpPr>
          <p:cNvPr id="42" name="Straight Arrow Connector 41"/>
          <p:cNvCxnSpPr>
            <a:cxnSpLocks noChangeShapeType="1"/>
          </p:cNvCxnSpPr>
          <p:nvPr/>
        </p:nvCxnSpPr>
        <p:spPr bwMode="auto">
          <a:xfrm>
            <a:off x="4495800" y="4953000"/>
            <a:ext cx="342900" cy="1588"/>
          </a:xfrm>
          <a:prstGeom prst="straightConnector1">
            <a:avLst/>
          </a:prstGeom>
          <a:noFill/>
          <a:ln w="9525" algn="ctr">
            <a:solidFill>
              <a:schemeClr val="tx1"/>
            </a:solidFill>
            <a:round/>
            <a:headEnd/>
            <a:tailEnd type="arrow" w="med" len="med"/>
          </a:ln>
        </p:spPr>
      </p:cxnSp>
      <p:cxnSp>
        <p:nvCxnSpPr>
          <p:cNvPr id="43" name="Straight Arrow Connector 42"/>
          <p:cNvCxnSpPr>
            <a:cxnSpLocks noChangeShapeType="1"/>
          </p:cNvCxnSpPr>
          <p:nvPr/>
        </p:nvCxnSpPr>
        <p:spPr bwMode="auto">
          <a:xfrm>
            <a:off x="4495800" y="3962400"/>
            <a:ext cx="762000" cy="1588"/>
          </a:xfrm>
          <a:prstGeom prst="straightConnector1">
            <a:avLst/>
          </a:prstGeom>
          <a:noFill/>
          <a:ln w="9525" algn="ctr">
            <a:solidFill>
              <a:schemeClr val="tx1"/>
            </a:solidFill>
            <a:round/>
            <a:headEnd/>
            <a:tailEnd type="arrow" w="med" len="med"/>
          </a:ln>
        </p:spPr>
      </p:cxnSp>
      <p:cxnSp>
        <p:nvCxnSpPr>
          <p:cNvPr id="46" name="Straight Arrow Connector 45"/>
          <p:cNvCxnSpPr>
            <a:cxnSpLocks noChangeShapeType="1"/>
          </p:cNvCxnSpPr>
          <p:nvPr/>
        </p:nvCxnSpPr>
        <p:spPr bwMode="auto">
          <a:xfrm>
            <a:off x="4495800" y="5410200"/>
            <a:ext cx="1028700" cy="1588"/>
          </a:xfrm>
          <a:prstGeom prst="straightConnector1">
            <a:avLst/>
          </a:prstGeom>
          <a:noFill/>
          <a:ln w="9525" algn="ctr">
            <a:solidFill>
              <a:schemeClr val="tx1"/>
            </a:solidFill>
            <a:round/>
            <a:headEnd/>
            <a:tailEnd type="arrow" w="med" len="med"/>
          </a:ln>
        </p:spPr>
      </p:cxnSp>
      <p:cxnSp>
        <p:nvCxnSpPr>
          <p:cNvPr id="48" name="Straight Arrow Connector 47"/>
          <p:cNvCxnSpPr>
            <a:cxnSpLocks noChangeShapeType="1"/>
          </p:cNvCxnSpPr>
          <p:nvPr/>
        </p:nvCxnSpPr>
        <p:spPr bwMode="auto">
          <a:xfrm>
            <a:off x="4533900" y="5753100"/>
            <a:ext cx="1143000" cy="1588"/>
          </a:xfrm>
          <a:prstGeom prst="straightConnector1">
            <a:avLst/>
          </a:prstGeom>
          <a:noFill/>
          <a:ln w="9525" algn="ctr">
            <a:solidFill>
              <a:schemeClr val="tx1"/>
            </a:solidFill>
            <a:round/>
            <a:headEnd/>
            <a:tailEnd type="arrow" w="med" len="med"/>
          </a:ln>
        </p:spPr>
      </p:cxnSp>
      <p:cxnSp>
        <p:nvCxnSpPr>
          <p:cNvPr id="50" name="Straight Arrow Connector 49"/>
          <p:cNvCxnSpPr>
            <a:cxnSpLocks noChangeShapeType="1"/>
          </p:cNvCxnSpPr>
          <p:nvPr/>
        </p:nvCxnSpPr>
        <p:spPr bwMode="auto">
          <a:xfrm>
            <a:off x="4495800" y="4191000"/>
            <a:ext cx="1524000" cy="1588"/>
          </a:xfrm>
          <a:prstGeom prst="straightConnector1">
            <a:avLst/>
          </a:prstGeom>
          <a:noFill/>
          <a:ln w="9525" algn="ctr">
            <a:solidFill>
              <a:schemeClr val="tx1"/>
            </a:solidFill>
            <a:round/>
            <a:headEnd/>
            <a:tailEnd type="arrow" w="med" len="med"/>
          </a:ln>
        </p:spPr>
      </p:cxnSp>
      <p:cxnSp>
        <p:nvCxnSpPr>
          <p:cNvPr id="52" name="Straight Arrow Connector 51"/>
          <p:cNvCxnSpPr>
            <a:cxnSpLocks noChangeShapeType="1"/>
          </p:cNvCxnSpPr>
          <p:nvPr/>
        </p:nvCxnSpPr>
        <p:spPr bwMode="auto">
          <a:xfrm rot="10800000">
            <a:off x="6743700" y="4686300"/>
            <a:ext cx="952500" cy="1588"/>
          </a:xfrm>
          <a:prstGeom prst="straightConnector1">
            <a:avLst/>
          </a:prstGeom>
          <a:noFill/>
          <a:ln w="50800" algn="ctr">
            <a:solidFill>
              <a:srgbClr val="FF0000"/>
            </a:solidFill>
            <a:round/>
            <a:headEnd/>
            <a:tailEnd type="arrow" w="med" len="med"/>
          </a:ln>
        </p:spPr>
      </p:cxnSp>
      <p:cxnSp>
        <p:nvCxnSpPr>
          <p:cNvPr id="54" name="Straight Arrow Connector 53"/>
          <p:cNvCxnSpPr>
            <a:cxnSpLocks noChangeShapeType="1"/>
          </p:cNvCxnSpPr>
          <p:nvPr/>
        </p:nvCxnSpPr>
        <p:spPr bwMode="auto">
          <a:xfrm rot="5400000" flipH="1" flipV="1">
            <a:off x="6381751" y="5162550"/>
            <a:ext cx="876300" cy="3175"/>
          </a:xfrm>
          <a:prstGeom prst="straightConnector1">
            <a:avLst/>
          </a:prstGeom>
          <a:noFill/>
          <a:ln w="9525" algn="ctr">
            <a:solidFill>
              <a:schemeClr val="tx1"/>
            </a:solidFill>
            <a:round/>
            <a:headEnd/>
            <a:tailEnd type="arrow" w="med" len="med"/>
          </a:ln>
        </p:spPr>
      </p:cxnSp>
      <p:cxnSp>
        <p:nvCxnSpPr>
          <p:cNvPr id="56" name="Straight Arrow Connector 55"/>
          <p:cNvCxnSpPr>
            <a:cxnSpLocks noChangeShapeType="1"/>
          </p:cNvCxnSpPr>
          <p:nvPr/>
        </p:nvCxnSpPr>
        <p:spPr bwMode="auto">
          <a:xfrm>
            <a:off x="3352800" y="5410200"/>
            <a:ext cx="723900" cy="1588"/>
          </a:xfrm>
          <a:prstGeom prst="straightConnector1">
            <a:avLst/>
          </a:prstGeom>
          <a:noFill/>
          <a:ln w="50800" algn="ctr">
            <a:solidFill>
              <a:srgbClr val="00B050"/>
            </a:solidFill>
            <a:round/>
            <a:headEnd/>
            <a:tailEnd type="arrow" w="med" len="med"/>
          </a:ln>
        </p:spPr>
      </p:cxnSp>
      <p:cxnSp>
        <p:nvCxnSpPr>
          <p:cNvPr id="58" name="Straight Arrow Connector 57"/>
          <p:cNvCxnSpPr>
            <a:cxnSpLocks noChangeShapeType="1"/>
          </p:cNvCxnSpPr>
          <p:nvPr/>
        </p:nvCxnSpPr>
        <p:spPr bwMode="auto">
          <a:xfrm rot="5400000" flipH="1" flipV="1">
            <a:off x="4058444" y="5504656"/>
            <a:ext cx="266700" cy="1588"/>
          </a:xfrm>
          <a:prstGeom prst="straightConnector1">
            <a:avLst/>
          </a:prstGeom>
          <a:noFill/>
          <a:ln w="9525" algn="ctr">
            <a:solidFill>
              <a:schemeClr val="tx1"/>
            </a:solidFill>
            <a:round/>
            <a:headEnd/>
            <a:tailEnd type="arrow" w="med" len="med"/>
          </a:ln>
        </p:spPr>
      </p:cxnSp>
      <p:sp>
        <p:nvSpPr>
          <p:cNvPr id="60" name="TextBox 59"/>
          <p:cNvSpPr txBox="1">
            <a:spLocks noChangeArrowheads="1"/>
          </p:cNvSpPr>
          <p:nvPr/>
        </p:nvSpPr>
        <p:spPr bwMode="auto">
          <a:xfrm>
            <a:off x="152400" y="1828801"/>
            <a:ext cx="3009900" cy="646331"/>
          </a:xfrm>
          <a:prstGeom prst="rect">
            <a:avLst/>
          </a:prstGeom>
          <a:noFill/>
          <a:ln w="9525">
            <a:noFill/>
            <a:miter lim="800000"/>
            <a:headEnd/>
            <a:tailEnd/>
          </a:ln>
        </p:spPr>
        <p:txBody>
          <a:bodyPr wrap="square">
            <a:spAutoFit/>
          </a:bodyPr>
          <a:lstStyle/>
          <a:p>
            <a:pPr eaLnBrk="0" hangingPunct="0"/>
            <a:r>
              <a:rPr lang="en-US" dirty="0">
                <a:solidFill>
                  <a:srgbClr val="FF0000"/>
                </a:solidFill>
              </a:rPr>
              <a:t>M</a:t>
            </a:r>
            <a:r>
              <a:rPr lang="en-US" baseline="-25000" dirty="0">
                <a:solidFill>
                  <a:srgbClr val="FF0000"/>
                </a:solidFill>
              </a:rPr>
              <a:t>OT</a:t>
            </a:r>
            <a:r>
              <a:rPr lang="en-US" dirty="0">
                <a:solidFill>
                  <a:srgbClr val="FF0000"/>
                </a:solidFill>
              </a:rPr>
              <a:t> =</a:t>
            </a:r>
            <a:r>
              <a:rPr lang="en-US" dirty="0"/>
              <a:t> </a:t>
            </a:r>
            <a:r>
              <a:rPr lang="en-US" dirty="0">
                <a:solidFill>
                  <a:srgbClr val="FF0000"/>
                </a:solidFill>
              </a:rPr>
              <a:t>Driving Force*arm = Demand</a:t>
            </a:r>
          </a:p>
        </p:txBody>
      </p:sp>
      <p:sp>
        <p:nvSpPr>
          <p:cNvPr id="61" name="TextBox 60"/>
          <p:cNvSpPr txBox="1">
            <a:spLocks noChangeArrowheads="1"/>
          </p:cNvSpPr>
          <p:nvPr/>
        </p:nvSpPr>
        <p:spPr bwMode="auto">
          <a:xfrm>
            <a:off x="152400" y="2667001"/>
            <a:ext cx="3009900" cy="646331"/>
          </a:xfrm>
          <a:prstGeom prst="rect">
            <a:avLst/>
          </a:prstGeom>
          <a:noFill/>
          <a:ln w="9525">
            <a:noFill/>
            <a:miter lim="800000"/>
            <a:headEnd/>
            <a:tailEnd/>
          </a:ln>
        </p:spPr>
        <p:txBody>
          <a:bodyPr wrap="square">
            <a:spAutoFit/>
          </a:bodyPr>
          <a:lstStyle/>
          <a:p>
            <a:pPr eaLnBrk="0" hangingPunct="0"/>
            <a:r>
              <a:rPr lang="en-US" dirty="0">
                <a:solidFill>
                  <a:srgbClr val="92D050"/>
                </a:solidFill>
              </a:rPr>
              <a:t>M</a:t>
            </a:r>
            <a:r>
              <a:rPr lang="en-US" baseline="-25000" dirty="0">
                <a:solidFill>
                  <a:srgbClr val="92D050"/>
                </a:solidFill>
              </a:rPr>
              <a:t>ROT</a:t>
            </a:r>
            <a:r>
              <a:rPr lang="en-US" dirty="0">
                <a:solidFill>
                  <a:srgbClr val="92D050"/>
                </a:solidFill>
              </a:rPr>
              <a:t> = sum(Resisting Moments) = Capacity</a:t>
            </a:r>
          </a:p>
        </p:txBody>
      </p:sp>
      <p:sp>
        <p:nvSpPr>
          <p:cNvPr id="62" name="TextBox 61"/>
          <p:cNvSpPr txBox="1">
            <a:spLocks noChangeArrowheads="1"/>
          </p:cNvSpPr>
          <p:nvPr/>
        </p:nvSpPr>
        <p:spPr bwMode="auto">
          <a:xfrm>
            <a:off x="152400" y="3848100"/>
            <a:ext cx="2438400" cy="369888"/>
          </a:xfrm>
          <a:prstGeom prst="rect">
            <a:avLst/>
          </a:prstGeom>
          <a:noFill/>
          <a:ln w="9525">
            <a:noFill/>
            <a:miter lim="800000"/>
            <a:headEnd/>
            <a:tailEnd/>
          </a:ln>
        </p:spPr>
        <p:txBody>
          <a:bodyPr>
            <a:spAutoFit/>
          </a:bodyPr>
          <a:lstStyle/>
          <a:p>
            <a:pPr algn="ctr" eaLnBrk="0" hangingPunct="0"/>
            <a:r>
              <a:rPr lang="en-US" b="1" dirty="0"/>
              <a:t>FS = </a:t>
            </a:r>
            <a:r>
              <a:rPr lang="en-US" dirty="0">
                <a:solidFill>
                  <a:srgbClr val="92D050"/>
                </a:solidFill>
              </a:rPr>
              <a:t>M</a:t>
            </a:r>
            <a:r>
              <a:rPr lang="en-US" baseline="-25000" dirty="0">
                <a:solidFill>
                  <a:srgbClr val="92D050"/>
                </a:solidFill>
              </a:rPr>
              <a:t>ROT</a:t>
            </a:r>
            <a:r>
              <a:rPr lang="en-US" dirty="0">
                <a:solidFill>
                  <a:srgbClr val="FFFF00"/>
                </a:solidFill>
              </a:rPr>
              <a:t> </a:t>
            </a:r>
            <a:r>
              <a:rPr lang="en-US" dirty="0"/>
              <a:t>/ </a:t>
            </a:r>
            <a:r>
              <a:rPr lang="en-US" dirty="0">
                <a:solidFill>
                  <a:srgbClr val="FF0000"/>
                </a:solidFill>
              </a:rPr>
              <a:t>M</a:t>
            </a:r>
            <a:r>
              <a:rPr lang="en-US" baseline="-25000" dirty="0">
                <a:solidFill>
                  <a:srgbClr val="FF0000"/>
                </a:solidFill>
              </a:rPr>
              <a:t>OT</a:t>
            </a:r>
          </a:p>
        </p:txBody>
      </p:sp>
      <p:sp>
        <p:nvSpPr>
          <p:cNvPr id="63" name="TextBox 62"/>
          <p:cNvSpPr txBox="1">
            <a:spLocks noChangeArrowheads="1"/>
          </p:cNvSpPr>
          <p:nvPr/>
        </p:nvSpPr>
        <p:spPr bwMode="auto">
          <a:xfrm>
            <a:off x="304800" y="4610100"/>
            <a:ext cx="2171700" cy="708025"/>
          </a:xfrm>
          <a:prstGeom prst="rect">
            <a:avLst/>
          </a:prstGeom>
          <a:noFill/>
          <a:ln w="9525">
            <a:noFill/>
            <a:miter lim="800000"/>
            <a:headEnd/>
            <a:tailEnd/>
          </a:ln>
        </p:spPr>
        <p:txBody>
          <a:bodyPr>
            <a:spAutoFit/>
          </a:bodyPr>
          <a:lstStyle/>
          <a:p>
            <a:pPr algn="ctr" eaLnBrk="0" hangingPunct="0"/>
            <a:r>
              <a:rPr lang="en-US" sz="2000"/>
              <a:t>Design for </a:t>
            </a:r>
          </a:p>
          <a:p>
            <a:pPr algn="ctr" eaLnBrk="0" hangingPunct="0"/>
            <a:r>
              <a:rPr lang="en-US" sz="2000"/>
              <a:t>FS </a:t>
            </a:r>
            <a:r>
              <a:rPr lang="en-US" sz="2000" u="sng"/>
              <a:t>&gt;</a:t>
            </a:r>
            <a:r>
              <a:rPr lang="en-US" sz="2000"/>
              <a:t> 2.0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dissolve">
                                      <p:cBhvr>
                                        <p:cTn id="16" dur="500"/>
                                        <p:tgtEl>
                                          <p:spTgt spid="45"/>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up)">
                                      <p:cBhvr>
                                        <p:cTn id="25" dur="500"/>
                                        <p:tgtEl>
                                          <p:spTgt spid="52"/>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left)">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dissolve">
                                      <p:cBhvr>
                                        <p:cTn id="34" dur="500"/>
                                        <p:tgtEl>
                                          <p:spTgt spid="33"/>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up)">
                                      <p:cBhvr>
                                        <p:cTn id="38" dur="500"/>
                                        <p:tgtEl>
                                          <p:spTgt spid="6"/>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par>
                          <p:cTn id="43" fill="hold">
                            <p:stCondLst>
                              <p:cond delay="1500"/>
                            </p:stCondLst>
                            <p:childTnLst>
                              <p:par>
                                <p:cTn id="44" presetID="22" presetClass="entr" presetSubtype="1"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childTnLst>
                          </p:cTn>
                        </p:par>
                        <p:par>
                          <p:cTn id="47" fill="hold">
                            <p:stCondLst>
                              <p:cond delay="2000"/>
                            </p:stCondLst>
                            <p:childTnLst>
                              <p:par>
                                <p:cTn id="48" presetID="22" presetClass="entr" presetSubtype="8"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left)">
                                      <p:cBhvr>
                                        <p:cTn id="50" dur="500"/>
                                        <p:tgtEl>
                                          <p:spTgt spid="46"/>
                                        </p:tgtEl>
                                      </p:cBhvr>
                                    </p:animEffect>
                                  </p:childTnLst>
                                </p:cTn>
                              </p:par>
                            </p:childTnLst>
                          </p:cTn>
                        </p:par>
                        <p:par>
                          <p:cTn id="51" fill="hold">
                            <p:stCondLst>
                              <p:cond delay="2500"/>
                            </p:stCondLst>
                            <p:childTnLst>
                              <p:par>
                                <p:cTn id="52" presetID="22" presetClass="entr" presetSubtype="1"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par>
                          <p:cTn id="55" fill="hold">
                            <p:stCondLst>
                              <p:cond delay="3000"/>
                            </p:stCondLst>
                            <p:childTnLst>
                              <p:par>
                                <p:cTn id="56" presetID="22" presetClass="entr" presetSubtype="8"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left)">
                                      <p:cBhvr>
                                        <p:cTn id="58" dur="500"/>
                                        <p:tgtEl>
                                          <p:spTgt spid="48"/>
                                        </p:tgtEl>
                                      </p:cBhvr>
                                    </p:animEffect>
                                  </p:childTnLst>
                                </p:cTn>
                              </p:par>
                            </p:childTnLst>
                          </p:cTn>
                        </p:par>
                        <p:par>
                          <p:cTn id="59" fill="hold">
                            <p:stCondLst>
                              <p:cond delay="3500"/>
                            </p:stCondLst>
                            <p:childTnLst>
                              <p:par>
                                <p:cTn id="60" presetID="9"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dissolve">
                                      <p:cBhvr>
                                        <p:cTn id="62" dur="500"/>
                                        <p:tgtEl>
                                          <p:spTgt spid="15"/>
                                        </p:tgtEl>
                                      </p:cBhvr>
                                    </p:animEffect>
                                  </p:childTnLst>
                                </p:cTn>
                              </p:par>
                            </p:childTnLst>
                          </p:cTn>
                        </p:par>
                        <p:par>
                          <p:cTn id="63" fill="hold">
                            <p:stCondLst>
                              <p:cond delay="4000"/>
                            </p:stCondLst>
                            <p:childTnLst>
                              <p:par>
                                <p:cTn id="64" presetID="22" presetClass="entr" presetSubtype="1"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up)">
                                      <p:cBhvr>
                                        <p:cTn id="66" dur="500"/>
                                        <p:tgtEl>
                                          <p:spTgt spid="18"/>
                                        </p:tgtEl>
                                      </p:cBhvr>
                                    </p:animEffect>
                                  </p:childTnLst>
                                </p:cTn>
                              </p:par>
                            </p:childTnLst>
                          </p:cTn>
                        </p:par>
                        <p:par>
                          <p:cTn id="67" fill="hold">
                            <p:stCondLst>
                              <p:cond delay="4500"/>
                            </p:stCondLst>
                            <p:childTnLst>
                              <p:par>
                                <p:cTn id="68" presetID="22" presetClass="entr" presetSubtype="8"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par>
                          <p:cTn id="71" fill="hold">
                            <p:stCondLst>
                              <p:cond delay="5000"/>
                            </p:stCondLst>
                            <p:childTnLst>
                              <p:par>
                                <p:cTn id="72" presetID="9" presetClass="entr" presetSubtype="0"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dissolve">
                                      <p:cBhvr>
                                        <p:cTn id="74" dur="500"/>
                                        <p:tgtEl>
                                          <p:spTgt spid="19"/>
                                        </p:tgtEl>
                                      </p:cBhvr>
                                    </p:animEffect>
                                  </p:childTnLst>
                                </p:cTn>
                              </p:par>
                            </p:childTnLst>
                          </p:cTn>
                        </p:par>
                        <p:par>
                          <p:cTn id="75" fill="hold">
                            <p:stCondLst>
                              <p:cond delay="5500"/>
                            </p:stCondLst>
                            <p:childTnLst>
                              <p:par>
                                <p:cTn id="76" presetID="22" presetClass="entr" presetSubtype="1" fill="hold"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up)">
                                      <p:cBhvr>
                                        <p:cTn id="78" dur="500"/>
                                        <p:tgtEl>
                                          <p:spTgt spid="21"/>
                                        </p:tgtEl>
                                      </p:cBhvr>
                                    </p:animEffect>
                                  </p:childTnLst>
                                </p:cTn>
                              </p:par>
                            </p:childTnLst>
                          </p:cTn>
                        </p:par>
                        <p:par>
                          <p:cTn id="79" fill="hold">
                            <p:stCondLst>
                              <p:cond delay="6000"/>
                            </p:stCondLst>
                            <p:childTnLst>
                              <p:par>
                                <p:cTn id="80" presetID="22" presetClass="entr" presetSubtype="8" fill="hold" nodeType="after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wipe(left)">
                                      <p:cBhvr>
                                        <p:cTn id="82" dur="500"/>
                                        <p:tgtEl>
                                          <p:spTgt spid="50"/>
                                        </p:tgtEl>
                                      </p:cBhvr>
                                    </p:animEffect>
                                  </p:childTnLst>
                                </p:cTn>
                              </p:par>
                            </p:childTnLst>
                          </p:cTn>
                        </p:par>
                        <p:par>
                          <p:cTn id="83" fill="hold">
                            <p:stCondLst>
                              <p:cond delay="6500"/>
                            </p:stCondLst>
                            <p:childTnLst>
                              <p:par>
                                <p:cTn id="84" presetID="2" presetClass="entr" presetSubtype="8" fill="hold" nodeType="afterEffect">
                                  <p:stCondLst>
                                    <p:cond delay="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500" fill="hold"/>
                                        <p:tgtEl>
                                          <p:spTgt spid="4"/>
                                        </p:tgtEl>
                                        <p:attrNameLst>
                                          <p:attrName>ppt_x</p:attrName>
                                        </p:attrNameLst>
                                      </p:cBhvr>
                                      <p:tavLst>
                                        <p:tav tm="0">
                                          <p:val>
                                            <p:strVal val="0-#ppt_w/2"/>
                                          </p:val>
                                        </p:tav>
                                        <p:tav tm="100000">
                                          <p:val>
                                            <p:strVal val="#ppt_x"/>
                                          </p:val>
                                        </p:tav>
                                      </p:tavLst>
                                    </p:anim>
                                    <p:anim calcmode="lin" valueType="num">
                                      <p:cBhvr additive="base">
                                        <p:cTn id="87" dur="500" fill="hold"/>
                                        <p:tgtEl>
                                          <p:spTgt spid="4"/>
                                        </p:tgtEl>
                                        <p:attrNameLst>
                                          <p:attrName>ppt_y</p:attrName>
                                        </p:attrNameLst>
                                      </p:cBhvr>
                                      <p:tavLst>
                                        <p:tav tm="0">
                                          <p:val>
                                            <p:strVal val="#ppt_y"/>
                                          </p:val>
                                        </p:tav>
                                        <p:tav tm="100000">
                                          <p:val>
                                            <p:strVal val="#ppt_y"/>
                                          </p:val>
                                        </p:tav>
                                      </p:tavLst>
                                    </p:anim>
                                  </p:childTnLst>
                                </p:cTn>
                              </p:par>
                            </p:childTnLst>
                          </p:cTn>
                        </p:par>
                        <p:par>
                          <p:cTn id="88" fill="hold">
                            <p:stCondLst>
                              <p:cond delay="7000"/>
                            </p:stCondLst>
                            <p:childTnLst>
                              <p:par>
                                <p:cTn id="89" presetID="22" presetClass="entr" presetSubtype="1"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wipe(up)">
                                      <p:cBhvr>
                                        <p:cTn id="91" dur="500"/>
                                        <p:tgtEl>
                                          <p:spTgt spid="56"/>
                                        </p:tgtEl>
                                      </p:cBhvr>
                                    </p:animEffect>
                                  </p:childTnLst>
                                </p:cTn>
                              </p:par>
                            </p:childTnLst>
                          </p:cTn>
                        </p:par>
                        <p:par>
                          <p:cTn id="92" fill="hold">
                            <p:stCondLst>
                              <p:cond delay="7500"/>
                            </p:stCondLst>
                            <p:childTnLst>
                              <p:par>
                                <p:cTn id="93" presetID="22" presetClass="entr" presetSubtype="8" fill="hold" nodeType="after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wipe(left)">
                                      <p:cBhvr>
                                        <p:cTn id="95" dur="500"/>
                                        <p:tgtEl>
                                          <p:spTgt spid="58"/>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dissolve">
                                      <p:cBhvr>
                                        <p:cTn id="100" dur="500"/>
                                        <p:tgtEl>
                                          <p:spTgt spid="60"/>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61"/>
                                        </p:tgtEl>
                                        <p:attrNameLst>
                                          <p:attrName>style.visibility</p:attrName>
                                        </p:attrNameLst>
                                      </p:cBhvr>
                                      <p:to>
                                        <p:strVal val="visible"/>
                                      </p:to>
                                    </p:set>
                                    <p:animEffect transition="in" filter="dissolve">
                                      <p:cBhvr>
                                        <p:cTn id="105" dur="500"/>
                                        <p:tgtEl>
                                          <p:spTgt spid="61"/>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62"/>
                                        </p:tgtEl>
                                        <p:attrNameLst>
                                          <p:attrName>style.visibility</p:attrName>
                                        </p:attrNameLst>
                                      </p:cBhvr>
                                      <p:to>
                                        <p:strVal val="visible"/>
                                      </p:to>
                                    </p:set>
                                    <p:animEffect transition="in" filter="dissolve">
                                      <p:cBhvr>
                                        <p:cTn id="110" dur="500"/>
                                        <p:tgtEl>
                                          <p:spTgt spid="62"/>
                                        </p:tgtEl>
                                      </p:cBhvr>
                                    </p:animEffect>
                                  </p:childTnLst>
                                </p:cTn>
                              </p:par>
                            </p:childTnLst>
                          </p:cTn>
                        </p:par>
                      </p:childTnLst>
                    </p:cTn>
                  </p:par>
                  <p:par>
                    <p:cTn id="111" fill="hold">
                      <p:stCondLst>
                        <p:cond delay="indefinite"/>
                      </p:stCondLst>
                      <p:childTnLst>
                        <p:par>
                          <p:cTn id="112" fill="hold">
                            <p:stCondLst>
                              <p:cond delay="0"/>
                            </p:stCondLst>
                            <p:childTnLst>
                              <p:par>
                                <p:cTn id="113" presetID="49" presetClass="entr" presetSubtype="0" decel="100000" fill="hold" grpId="0" nodeType="clickEffect">
                                  <p:stCondLst>
                                    <p:cond delay="0"/>
                                  </p:stCondLst>
                                  <p:childTnLst>
                                    <p:set>
                                      <p:cBhvr>
                                        <p:cTn id="114" dur="1" fill="hold">
                                          <p:stCondLst>
                                            <p:cond delay="0"/>
                                          </p:stCondLst>
                                        </p:cTn>
                                        <p:tgtEl>
                                          <p:spTgt spid="63"/>
                                        </p:tgtEl>
                                        <p:attrNameLst>
                                          <p:attrName>style.visibility</p:attrName>
                                        </p:attrNameLst>
                                      </p:cBhvr>
                                      <p:to>
                                        <p:strVal val="visible"/>
                                      </p:to>
                                    </p:set>
                                    <p:anim calcmode="lin" valueType="num">
                                      <p:cBhvr>
                                        <p:cTn id="115" dur="500" fill="hold"/>
                                        <p:tgtEl>
                                          <p:spTgt spid="63"/>
                                        </p:tgtEl>
                                        <p:attrNameLst>
                                          <p:attrName>ppt_w</p:attrName>
                                        </p:attrNameLst>
                                      </p:cBhvr>
                                      <p:tavLst>
                                        <p:tav tm="0">
                                          <p:val>
                                            <p:fltVal val="0"/>
                                          </p:val>
                                        </p:tav>
                                        <p:tav tm="100000">
                                          <p:val>
                                            <p:strVal val="#ppt_w"/>
                                          </p:val>
                                        </p:tav>
                                      </p:tavLst>
                                    </p:anim>
                                    <p:anim calcmode="lin" valueType="num">
                                      <p:cBhvr>
                                        <p:cTn id="116" dur="500" fill="hold"/>
                                        <p:tgtEl>
                                          <p:spTgt spid="63"/>
                                        </p:tgtEl>
                                        <p:attrNameLst>
                                          <p:attrName>ppt_h</p:attrName>
                                        </p:attrNameLst>
                                      </p:cBhvr>
                                      <p:tavLst>
                                        <p:tav tm="0">
                                          <p:val>
                                            <p:fltVal val="0"/>
                                          </p:val>
                                        </p:tav>
                                        <p:tav tm="100000">
                                          <p:val>
                                            <p:strVal val="#ppt_h"/>
                                          </p:val>
                                        </p:tav>
                                      </p:tavLst>
                                    </p:anim>
                                    <p:anim calcmode="lin" valueType="num">
                                      <p:cBhvr>
                                        <p:cTn id="117" dur="500" fill="hold"/>
                                        <p:tgtEl>
                                          <p:spTgt spid="63"/>
                                        </p:tgtEl>
                                        <p:attrNameLst>
                                          <p:attrName>style.rotation</p:attrName>
                                        </p:attrNameLst>
                                      </p:cBhvr>
                                      <p:tavLst>
                                        <p:tav tm="0">
                                          <p:val>
                                            <p:fltVal val="360"/>
                                          </p:val>
                                        </p:tav>
                                        <p:tav tm="100000">
                                          <p:val>
                                            <p:fltVal val="0"/>
                                          </p:val>
                                        </p:tav>
                                      </p:tavLst>
                                    </p:anim>
                                    <p:animEffect transition="in" filter="fade">
                                      <p:cBhvr>
                                        <p:cTn id="11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45" grpId="0"/>
      <p:bldP spid="28" grpId="0"/>
      <p:bldP spid="33" grpId="0"/>
      <p:bldP spid="60" grpId="0"/>
      <p:bldP spid="61" grpId="0"/>
      <p:bldP spid="62" grpId="0"/>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905000" y="838200"/>
            <a:ext cx="5638800" cy="5829300"/>
          </a:xfrm>
          <a:prstGeom prst="rect">
            <a:avLst/>
          </a:prstGeom>
          <a:noFill/>
          <a:ln w="9525">
            <a:noFill/>
            <a:miter lim="800000"/>
            <a:headEnd/>
            <a:tailEnd/>
          </a:ln>
        </p:spPr>
      </p:pic>
      <p:sp>
        <p:nvSpPr>
          <p:cNvPr id="2" name="Title 1"/>
          <p:cNvSpPr>
            <a:spLocks noGrp="1"/>
          </p:cNvSpPr>
          <p:nvPr>
            <p:ph type="title"/>
          </p:nvPr>
        </p:nvSpPr>
        <p:spPr>
          <a:xfrm>
            <a:off x="762000" y="304800"/>
            <a:ext cx="7467600" cy="457200"/>
          </a:xfrm>
        </p:spPr>
        <p:txBody>
          <a:bodyPr>
            <a:normAutofit fontScale="90000"/>
          </a:bodyPr>
          <a:lstStyle/>
          <a:p>
            <a:pPr>
              <a:defRPr/>
            </a:pPr>
            <a:r>
              <a:rPr lang="en-US" sz="3200" b="1" dirty="0" smtClean="0">
                <a:effectLst>
                  <a:outerShdw blurRad="38100" dist="38100" dir="2700000" algn="tl">
                    <a:srgbClr val="000000">
                      <a:alpha val="43137"/>
                    </a:srgbClr>
                  </a:outerShdw>
                </a:effectLst>
              </a:rPr>
              <a:t>Draw FBDs</a:t>
            </a:r>
            <a:endParaRPr lang="en-US" sz="3200" b="1" dirty="0">
              <a:effectLst>
                <a:outerShdw blurRad="38100" dist="38100" dir="2700000" algn="tl">
                  <a:srgbClr val="000000">
                    <a:alpha val="43137"/>
                  </a:srgbClr>
                </a:outerShdw>
              </a:effectLst>
            </a:endParaRPr>
          </a:p>
        </p:txBody>
      </p:sp>
      <p:cxnSp>
        <p:nvCxnSpPr>
          <p:cNvPr id="6" name="Straight Arrow Connector 5"/>
          <p:cNvCxnSpPr>
            <a:cxnSpLocks noChangeShapeType="1"/>
          </p:cNvCxnSpPr>
          <p:nvPr/>
        </p:nvCxnSpPr>
        <p:spPr bwMode="auto">
          <a:xfrm rot="5400000">
            <a:off x="3448844" y="3447256"/>
            <a:ext cx="1104900" cy="1588"/>
          </a:xfrm>
          <a:prstGeom prst="straightConnector1">
            <a:avLst/>
          </a:prstGeom>
          <a:noFill/>
          <a:ln w="50800" algn="ctr">
            <a:solidFill>
              <a:srgbClr val="00B050"/>
            </a:solidFill>
            <a:round/>
            <a:headEnd/>
            <a:tailEnd type="arrow" w="med" len="med"/>
          </a:ln>
        </p:spPr>
      </p:cxnSp>
      <p:cxnSp>
        <p:nvCxnSpPr>
          <p:cNvPr id="10" name="Straight Arrow Connector 9"/>
          <p:cNvCxnSpPr>
            <a:cxnSpLocks noChangeShapeType="1"/>
          </p:cNvCxnSpPr>
          <p:nvPr/>
        </p:nvCxnSpPr>
        <p:spPr bwMode="auto">
          <a:xfrm rot="5400000">
            <a:off x="4001294" y="5409406"/>
            <a:ext cx="457200" cy="1588"/>
          </a:xfrm>
          <a:prstGeom prst="straightConnector1">
            <a:avLst/>
          </a:prstGeom>
          <a:noFill/>
          <a:ln w="50800" algn="ctr">
            <a:solidFill>
              <a:srgbClr val="00B050"/>
            </a:solidFill>
            <a:round/>
            <a:headEnd/>
            <a:tailEnd type="arrow" w="med" len="med"/>
          </a:ln>
        </p:spPr>
      </p:cxnSp>
      <p:cxnSp>
        <p:nvCxnSpPr>
          <p:cNvPr id="14" name="Straight Arrow Connector 13"/>
          <p:cNvCxnSpPr>
            <a:cxnSpLocks noChangeShapeType="1"/>
          </p:cNvCxnSpPr>
          <p:nvPr/>
        </p:nvCxnSpPr>
        <p:spPr bwMode="auto">
          <a:xfrm rot="5400000">
            <a:off x="4153694" y="5752306"/>
            <a:ext cx="457200" cy="1588"/>
          </a:xfrm>
          <a:prstGeom prst="straightConnector1">
            <a:avLst/>
          </a:prstGeom>
          <a:noFill/>
          <a:ln w="50800" algn="ctr">
            <a:solidFill>
              <a:srgbClr val="00B050"/>
            </a:solidFill>
            <a:round/>
            <a:headEnd/>
            <a:tailEnd type="arrow" w="med" len="med"/>
          </a:ln>
        </p:spPr>
      </p:cxnSp>
      <p:grpSp>
        <p:nvGrpSpPr>
          <p:cNvPr id="3" name="Group 43"/>
          <p:cNvGrpSpPr>
            <a:grpSpLocks/>
          </p:cNvGrpSpPr>
          <p:nvPr/>
        </p:nvGrpSpPr>
        <p:grpSpPr bwMode="auto">
          <a:xfrm>
            <a:off x="5829300" y="1943100"/>
            <a:ext cx="990600" cy="3887788"/>
            <a:chOff x="5829300" y="1943100"/>
            <a:chExt cx="990600" cy="3887788"/>
          </a:xfrm>
        </p:grpSpPr>
        <p:cxnSp>
          <p:nvCxnSpPr>
            <p:cNvPr id="10287" name="Straight Connector 23"/>
            <p:cNvCxnSpPr>
              <a:cxnSpLocks noChangeShapeType="1"/>
            </p:cNvCxnSpPr>
            <p:nvPr/>
          </p:nvCxnSpPr>
          <p:spPr bwMode="auto">
            <a:xfrm rot="5400000">
              <a:off x="3886994" y="3886200"/>
              <a:ext cx="3885406" cy="794"/>
            </a:xfrm>
            <a:prstGeom prst="line">
              <a:avLst/>
            </a:prstGeom>
            <a:noFill/>
            <a:ln w="9525" algn="ctr">
              <a:solidFill>
                <a:srgbClr val="FF0000"/>
              </a:solidFill>
              <a:round/>
              <a:headEnd/>
              <a:tailEnd/>
            </a:ln>
          </p:spPr>
        </p:cxnSp>
        <p:cxnSp>
          <p:nvCxnSpPr>
            <p:cNvPr id="10288" name="Straight Arrow Connector 26"/>
            <p:cNvCxnSpPr>
              <a:cxnSpLocks noChangeShapeType="1"/>
            </p:cNvCxnSpPr>
            <p:nvPr/>
          </p:nvCxnSpPr>
          <p:spPr bwMode="auto">
            <a:xfrm rot="10800000">
              <a:off x="5829300" y="5829300"/>
              <a:ext cx="990600" cy="1588"/>
            </a:xfrm>
            <a:prstGeom prst="straightConnector1">
              <a:avLst/>
            </a:prstGeom>
            <a:noFill/>
            <a:ln w="9525" algn="ctr">
              <a:solidFill>
                <a:srgbClr val="FF0000"/>
              </a:solidFill>
              <a:round/>
              <a:headEnd/>
              <a:tailEnd type="arrow" w="med" len="med"/>
            </a:ln>
          </p:spPr>
        </p:cxnSp>
        <p:cxnSp>
          <p:nvCxnSpPr>
            <p:cNvPr id="10289" name="Straight Connector 28"/>
            <p:cNvCxnSpPr>
              <a:cxnSpLocks noChangeShapeType="1"/>
            </p:cNvCxnSpPr>
            <p:nvPr/>
          </p:nvCxnSpPr>
          <p:spPr bwMode="auto">
            <a:xfrm rot="16200000" flipV="1">
              <a:off x="4381500" y="3390900"/>
              <a:ext cx="3886200" cy="990600"/>
            </a:xfrm>
            <a:prstGeom prst="line">
              <a:avLst/>
            </a:prstGeom>
            <a:noFill/>
            <a:ln w="9525" algn="ctr">
              <a:solidFill>
                <a:srgbClr val="FF0000"/>
              </a:solidFill>
              <a:round/>
              <a:headEnd/>
              <a:tailEnd/>
            </a:ln>
          </p:spPr>
        </p:cxnSp>
        <p:cxnSp>
          <p:nvCxnSpPr>
            <p:cNvPr id="10290" name="Straight Arrow Connector 29"/>
            <p:cNvCxnSpPr>
              <a:cxnSpLocks noChangeShapeType="1"/>
            </p:cNvCxnSpPr>
            <p:nvPr/>
          </p:nvCxnSpPr>
          <p:spPr bwMode="auto">
            <a:xfrm rot="10800000">
              <a:off x="5829300" y="5295900"/>
              <a:ext cx="876300" cy="1588"/>
            </a:xfrm>
            <a:prstGeom prst="straightConnector1">
              <a:avLst/>
            </a:prstGeom>
            <a:noFill/>
            <a:ln w="9525" algn="ctr">
              <a:solidFill>
                <a:srgbClr val="FF0000"/>
              </a:solidFill>
              <a:round/>
              <a:headEnd/>
              <a:tailEnd type="arrow" w="med" len="med"/>
            </a:ln>
          </p:spPr>
        </p:cxnSp>
        <p:cxnSp>
          <p:nvCxnSpPr>
            <p:cNvPr id="10291" name="Straight Arrow Connector 30"/>
            <p:cNvCxnSpPr>
              <a:cxnSpLocks noChangeShapeType="1"/>
            </p:cNvCxnSpPr>
            <p:nvPr/>
          </p:nvCxnSpPr>
          <p:spPr bwMode="auto">
            <a:xfrm rot="10800000">
              <a:off x="5829300" y="4800600"/>
              <a:ext cx="723900" cy="1588"/>
            </a:xfrm>
            <a:prstGeom prst="straightConnector1">
              <a:avLst/>
            </a:prstGeom>
            <a:noFill/>
            <a:ln w="9525" algn="ctr">
              <a:solidFill>
                <a:srgbClr val="FF0000"/>
              </a:solidFill>
              <a:round/>
              <a:headEnd/>
              <a:tailEnd type="arrow" w="med" len="med"/>
            </a:ln>
          </p:spPr>
        </p:cxnSp>
        <p:cxnSp>
          <p:nvCxnSpPr>
            <p:cNvPr id="10292" name="Straight Arrow Connector 31"/>
            <p:cNvCxnSpPr>
              <a:cxnSpLocks noChangeShapeType="1"/>
            </p:cNvCxnSpPr>
            <p:nvPr/>
          </p:nvCxnSpPr>
          <p:spPr bwMode="auto">
            <a:xfrm rot="10800000">
              <a:off x="5829300" y="4305300"/>
              <a:ext cx="609600" cy="1588"/>
            </a:xfrm>
            <a:prstGeom prst="straightConnector1">
              <a:avLst/>
            </a:prstGeom>
            <a:noFill/>
            <a:ln w="9525" algn="ctr">
              <a:solidFill>
                <a:srgbClr val="FF0000"/>
              </a:solidFill>
              <a:round/>
              <a:headEnd/>
              <a:tailEnd type="arrow" w="med" len="med"/>
            </a:ln>
          </p:spPr>
        </p:cxnSp>
        <p:cxnSp>
          <p:nvCxnSpPr>
            <p:cNvPr id="10293" name="Straight Arrow Connector 32"/>
            <p:cNvCxnSpPr>
              <a:cxnSpLocks noChangeShapeType="1"/>
            </p:cNvCxnSpPr>
            <p:nvPr/>
          </p:nvCxnSpPr>
          <p:spPr bwMode="auto">
            <a:xfrm rot="10800000">
              <a:off x="5829300" y="3733800"/>
              <a:ext cx="457200" cy="1588"/>
            </a:xfrm>
            <a:prstGeom prst="straightConnector1">
              <a:avLst/>
            </a:prstGeom>
            <a:noFill/>
            <a:ln w="9525" algn="ctr">
              <a:solidFill>
                <a:srgbClr val="FF0000"/>
              </a:solidFill>
              <a:round/>
              <a:headEnd/>
              <a:tailEnd type="arrow" w="med" len="med"/>
            </a:ln>
          </p:spPr>
        </p:cxnSp>
        <p:cxnSp>
          <p:nvCxnSpPr>
            <p:cNvPr id="10294" name="Straight Arrow Connector 33"/>
            <p:cNvCxnSpPr>
              <a:cxnSpLocks noChangeShapeType="1"/>
            </p:cNvCxnSpPr>
            <p:nvPr/>
          </p:nvCxnSpPr>
          <p:spPr bwMode="auto">
            <a:xfrm rot="10800000">
              <a:off x="5829300" y="3200400"/>
              <a:ext cx="304800" cy="1588"/>
            </a:xfrm>
            <a:prstGeom prst="straightConnector1">
              <a:avLst/>
            </a:prstGeom>
            <a:noFill/>
            <a:ln w="9525" algn="ctr">
              <a:solidFill>
                <a:srgbClr val="FF0000"/>
              </a:solidFill>
              <a:round/>
              <a:headEnd/>
              <a:tailEnd type="arrow" w="med" len="med"/>
            </a:ln>
          </p:spPr>
        </p:cxnSp>
        <p:cxnSp>
          <p:nvCxnSpPr>
            <p:cNvPr id="10295" name="Straight Arrow Connector 34"/>
            <p:cNvCxnSpPr>
              <a:cxnSpLocks noChangeShapeType="1"/>
            </p:cNvCxnSpPr>
            <p:nvPr/>
          </p:nvCxnSpPr>
          <p:spPr bwMode="auto">
            <a:xfrm rot="10800000">
              <a:off x="5829300" y="2667000"/>
              <a:ext cx="152400" cy="1588"/>
            </a:xfrm>
            <a:prstGeom prst="straightConnector1">
              <a:avLst/>
            </a:prstGeom>
            <a:noFill/>
            <a:ln w="9525" algn="ctr">
              <a:solidFill>
                <a:srgbClr val="FF0000"/>
              </a:solidFill>
              <a:round/>
              <a:headEnd/>
              <a:tailEnd type="arrow" w="med" len="med"/>
            </a:ln>
          </p:spPr>
        </p:cxnSp>
      </p:grpSp>
      <p:sp>
        <p:nvSpPr>
          <p:cNvPr id="10248" name="Oval 26"/>
          <p:cNvSpPr>
            <a:spLocks noChangeArrowheads="1"/>
          </p:cNvSpPr>
          <p:nvPr/>
        </p:nvSpPr>
        <p:spPr bwMode="auto">
          <a:xfrm>
            <a:off x="3162300" y="5562600"/>
            <a:ext cx="114300" cy="114300"/>
          </a:xfrm>
          <a:prstGeom prst="ellipse">
            <a:avLst/>
          </a:prstGeom>
          <a:solidFill>
            <a:schemeClr val="accent1"/>
          </a:solidFill>
          <a:ln w="9525" algn="ctr">
            <a:solidFill>
              <a:schemeClr val="tx1"/>
            </a:solidFill>
            <a:round/>
            <a:headEnd/>
            <a:tailEnd/>
          </a:ln>
        </p:spPr>
        <p:txBody>
          <a:bodyPr/>
          <a:lstStyle/>
          <a:p>
            <a:pPr eaLnBrk="0" hangingPunct="0"/>
            <a:endParaRPr lang="en-US"/>
          </a:p>
        </p:txBody>
      </p:sp>
      <p:grpSp>
        <p:nvGrpSpPr>
          <p:cNvPr id="4" name="Group 48"/>
          <p:cNvGrpSpPr>
            <a:grpSpLocks/>
          </p:cNvGrpSpPr>
          <p:nvPr/>
        </p:nvGrpSpPr>
        <p:grpSpPr bwMode="auto">
          <a:xfrm>
            <a:off x="2133600" y="4724400"/>
            <a:ext cx="687388" cy="1068388"/>
            <a:chOff x="2133600" y="4724400"/>
            <a:chExt cx="686594" cy="1068388"/>
          </a:xfrm>
        </p:grpSpPr>
        <p:cxnSp>
          <p:nvCxnSpPr>
            <p:cNvPr id="10281" name="Straight Connector 35"/>
            <p:cNvCxnSpPr>
              <a:cxnSpLocks noChangeShapeType="1"/>
            </p:cNvCxnSpPr>
            <p:nvPr/>
          </p:nvCxnSpPr>
          <p:spPr bwMode="auto">
            <a:xfrm rot="5400000">
              <a:off x="2305050" y="5276850"/>
              <a:ext cx="1028700" cy="1588"/>
            </a:xfrm>
            <a:prstGeom prst="line">
              <a:avLst/>
            </a:prstGeom>
            <a:noFill/>
            <a:ln w="9525" algn="ctr">
              <a:solidFill>
                <a:srgbClr val="00B050"/>
              </a:solidFill>
              <a:round/>
              <a:headEnd/>
              <a:tailEnd/>
            </a:ln>
          </p:spPr>
        </p:cxnSp>
        <p:cxnSp>
          <p:nvCxnSpPr>
            <p:cNvPr id="10282" name="Straight Arrow Connector 37"/>
            <p:cNvCxnSpPr>
              <a:cxnSpLocks noChangeShapeType="1"/>
            </p:cNvCxnSpPr>
            <p:nvPr/>
          </p:nvCxnSpPr>
          <p:spPr bwMode="auto">
            <a:xfrm>
              <a:off x="2133600" y="5791200"/>
              <a:ext cx="685800" cy="1588"/>
            </a:xfrm>
            <a:prstGeom prst="straightConnector1">
              <a:avLst/>
            </a:prstGeom>
            <a:noFill/>
            <a:ln w="9525" algn="ctr">
              <a:solidFill>
                <a:srgbClr val="00B050"/>
              </a:solidFill>
              <a:round/>
              <a:headEnd/>
              <a:tailEnd type="arrow" w="med" len="med"/>
            </a:ln>
          </p:spPr>
        </p:cxnSp>
        <p:cxnSp>
          <p:nvCxnSpPr>
            <p:cNvPr id="10283" name="Straight Connector 39"/>
            <p:cNvCxnSpPr>
              <a:cxnSpLocks noChangeShapeType="1"/>
            </p:cNvCxnSpPr>
            <p:nvPr/>
          </p:nvCxnSpPr>
          <p:spPr bwMode="auto">
            <a:xfrm rot="5400000">
              <a:off x="1943100" y="4914900"/>
              <a:ext cx="1066800" cy="685800"/>
            </a:xfrm>
            <a:prstGeom prst="line">
              <a:avLst/>
            </a:prstGeom>
            <a:noFill/>
            <a:ln w="9525" algn="ctr">
              <a:solidFill>
                <a:srgbClr val="00B050"/>
              </a:solidFill>
              <a:round/>
              <a:headEnd/>
              <a:tailEnd/>
            </a:ln>
          </p:spPr>
        </p:cxnSp>
        <p:cxnSp>
          <p:nvCxnSpPr>
            <p:cNvPr id="10284" name="Straight Arrow Connector 40"/>
            <p:cNvCxnSpPr>
              <a:cxnSpLocks noChangeShapeType="1"/>
            </p:cNvCxnSpPr>
            <p:nvPr/>
          </p:nvCxnSpPr>
          <p:spPr bwMode="auto">
            <a:xfrm>
              <a:off x="2286000" y="5562600"/>
              <a:ext cx="533400" cy="1588"/>
            </a:xfrm>
            <a:prstGeom prst="straightConnector1">
              <a:avLst/>
            </a:prstGeom>
            <a:noFill/>
            <a:ln w="9525" algn="ctr">
              <a:solidFill>
                <a:srgbClr val="00B050"/>
              </a:solidFill>
              <a:round/>
              <a:headEnd/>
              <a:tailEnd type="arrow" w="med" len="med"/>
            </a:ln>
          </p:spPr>
        </p:cxnSp>
        <p:cxnSp>
          <p:nvCxnSpPr>
            <p:cNvPr id="10285" name="Straight Arrow Connector 41"/>
            <p:cNvCxnSpPr>
              <a:cxnSpLocks noChangeShapeType="1"/>
            </p:cNvCxnSpPr>
            <p:nvPr/>
          </p:nvCxnSpPr>
          <p:spPr bwMode="auto">
            <a:xfrm>
              <a:off x="2476500" y="5295900"/>
              <a:ext cx="342900" cy="1588"/>
            </a:xfrm>
            <a:prstGeom prst="straightConnector1">
              <a:avLst/>
            </a:prstGeom>
            <a:noFill/>
            <a:ln w="9525" algn="ctr">
              <a:solidFill>
                <a:srgbClr val="00B050"/>
              </a:solidFill>
              <a:round/>
              <a:headEnd/>
              <a:tailEnd type="arrow" w="med" len="med"/>
            </a:ln>
          </p:spPr>
        </p:cxnSp>
        <p:cxnSp>
          <p:nvCxnSpPr>
            <p:cNvPr id="10286" name="Straight Arrow Connector 42"/>
            <p:cNvCxnSpPr>
              <a:cxnSpLocks noChangeShapeType="1"/>
            </p:cNvCxnSpPr>
            <p:nvPr/>
          </p:nvCxnSpPr>
          <p:spPr bwMode="auto">
            <a:xfrm>
              <a:off x="2628900" y="5029200"/>
              <a:ext cx="190500" cy="1588"/>
            </a:xfrm>
            <a:prstGeom prst="straightConnector1">
              <a:avLst/>
            </a:prstGeom>
            <a:noFill/>
            <a:ln w="9525" algn="ctr">
              <a:solidFill>
                <a:srgbClr val="00B050"/>
              </a:solidFill>
              <a:round/>
              <a:headEnd/>
              <a:tailEnd type="arrow" w="med" len="med"/>
            </a:ln>
          </p:spPr>
        </p:cxnSp>
      </p:grpSp>
      <p:sp>
        <p:nvSpPr>
          <p:cNvPr id="34" name="Oval 33"/>
          <p:cNvSpPr>
            <a:spLocks noChangeArrowheads="1"/>
          </p:cNvSpPr>
          <p:nvPr/>
        </p:nvSpPr>
        <p:spPr bwMode="auto">
          <a:xfrm>
            <a:off x="3314700" y="1524000"/>
            <a:ext cx="1409700" cy="3771900"/>
          </a:xfrm>
          <a:prstGeom prst="ellipse">
            <a:avLst/>
          </a:prstGeom>
          <a:solidFill>
            <a:srgbClr val="92D050">
              <a:alpha val="23137"/>
            </a:srgbClr>
          </a:solidFill>
          <a:ln w="9525" algn="ctr">
            <a:solidFill>
              <a:schemeClr val="tx1"/>
            </a:solidFill>
            <a:round/>
            <a:headEnd/>
            <a:tailEnd/>
          </a:ln>
        </p:spPr>
        <p:txBody>
          <a:bodyPr/>
          <a:lstStyle/>
          <a:p>
            <a:pPr eaLnBrk="0" hangingPunct="0"/>
            <a:endParaRPr lang="en-US"/>
          </a:p>
        </p:txBody>
      </p:sp>
      <p:grpSp>
        <p:nvGrpSpPr>
          <p:cNvPr id="5" name="Group 76"/>
          <p:cNvGrpSpPr>
            <a:grpSpLocks/>
          </p:cNvGrpSpPr>
          <p:nvPr/>
        </p:nvGrpSpPr>
        <p:grpSpPr bwMode="auto">
          <a:xfrm>
            <a:off x="3198813" y="6019800"/>
            <a:ext cx="2174875" cy="573088"/>
            <a:chOff x="3199606" y="6019800"/>
            <a:chExt cx="2174082" cy="572294"/>
          </a:xfrm>
        </p:grpSpPr>
        <p:cxnSp>
          <p:nvCxnSpPr>
            <p:cNvPr id="10272" name="Straight Connector 50"/>
            <p:cNvCxnSpPr>
              <a:cxnSpLocks noChangeShapeType="1"/>
            </p:cNvCxnSpPr>
            <p:nvPr/>
          </p:nvCxnSpPr>
          <p:spPr bwMode="auto">
            <a:xfrm>
              <a:off x="3200400" y="6019800"/>
              <a:ext cx="2171700" cy="1588"/>
            </a:xfrm>
            <a:prstGeom prst="line">
              <a:avLst/>
            </a:prstGeom>
            <a:noFill/>
            <a:ln w="9525" algn="ctr">
              <a:solidFill>
                <a:schemeClr val="tx1"/>
              </a:solidFill>
              <a:round/>
              <a:headEnd/>
              <a:tailEnd/>
            </a:ln>
          </p:spPr>
        </p:cxnSp>
        <p:cxnSp>
          <p:nvCxnSpPr>
            <p:cNvPr id="10273" name="Straight Arrow Connector 52"/>
            <p:cNvCxnSpPr>
              <a:cxnSpLocks noChangeShapeType="1"/>
            </p:cNvCxnSpPr>
            <p:nvPr/>
          </p:nvCxnSpPr>
          <p:spPr bwMode="auto">
            <a:xfrm rot="5400000" flipH="1" flipV="1">
              <a:off x="2914650" y="6305550"/>
              <a:ext cx="571500" cy="1588"/>
            </a:xfrm>
            <a:prstGeom prst="straightConnector1">
              <a:avLst/>
            </a:prstGeom>
            <a:noFill/>
            <a:ln w="9525" algn="ctr">
              <a:solidFill>
                <a:schemeClr val="tx1"/>
              </a:solidFill>
              <a:round/>
              <a:headEnd/>
              <a:tailEnd type="arrow" w="med" len="med"/>
            </a:ln>
          </p:spPr>
        </p:cxnSp>
        <p:cxnSp>
          <p:nvCxnSpPr>
            <p:cNvPr id="10274" name="Straight Arrow Connector 53"/>
            <p:cNvCxnSpPr>
              <a:cxnSpLocks noChangeShapeType="1"/>
            </p:cNvCxnSpPr>
            <p:nvPr/>
          </p:nvCxnSpPr>
          <p:spPr bwMode="auto">
            <a:xfrm rot="5400000" flipH="1" flipV="1">
              <a:off x="5258594" y="6133306"/>
              <a:ext cx="228600" cy="1588"/>
            </a:xfrm>
            <a:prstGeom prst="straightConnector1">
              <a:avLst/>
            </a:prstGeom>
            <a:noFill/>
            <a:ln w="9525" algn="ctr">
              <a:solidFill>
                <a:schemeClr val="tx1"/>
              </a:solidFill>
              <a:round/>
              <a:headEnd/>
              <a:tailEnd type="arrow" w="med" len="med"/>
            </a:ln>
          </p:spPr>
        </p:cxnSp>
        <p:cxnSp>
          <p:nvCxnSpPr>
            <p:cNvPr id="10275" name="Straight Connector 57"/>
            <p:cNvCxnSpPr>
              <a:cxnSpLocks noChangeShapeType="1"/>
            </p:cNvCxnSpPr>
            <p:nvPr/>
          </p:nvCxnSpPr>
          <p:spPr bwMode="auto">
            <a:xfrm flipV="1">
              <a:off x="3200400" y="6248400"/>
              <a:ext cx="2171700" cy="342900"/>
            </a:xfrm>
            <a:prstGeom prst="line">
              <a:avLst/>
            </a:prstGeom>
            <a:noFill/>
            <a:ln w="9525" algn="ctr">
              <a:solidFill>
                <a:schemeClr val="tx1"/>
              </a:solidFill>
              <a:round/>
              <a:headEnd/>
              <a:tailEnd/>
            </a:ln>
          </p:spPr>
        </p:cxnSp>
        <p:cxnSp>
          <p:nvCxnSpPr>
            <p:cNvPr id="10276" name="Straight Arrow Connector 60"/>
            <p:cNvCxnSpPr>
              <a:cxnSpLocks noChangeShapeType="1"/>
            </p:cNvCxnSpPr>
            <p:nvPr/>
          </p:nvCxnSpPr>
          <p:spPr bwMode="auto">
            <a:xfrm rot="5400000" flipH="1" flipV="1">
              <a:off x="3334544" y="6266656"/>
              <a:ext cx="495300" cy="1588"/>
            </a:xfrm>
            <a:prstGeom prst="straightConnector1">
              <a:avLst/>
            </a:prstGeom>
            <a:noFill/>
            <a:ln w="9525" algn="ctr">
              <a:solidFill>
                <a:schemeClr val="tx1"/>
              </a:solidFill>
              <a:round/>
              <a:headEnd/>
              <a:tailEnd type="arrow" w="med" len="med"/>
            </a:ln>
          </p:spPr>
        </p:cxnSp>
        <p:cxnSp>
          <p:nvCxnSpPr>
            <p:cNvPr id="10277" name="Straight Arrow Connector 61"/>
            <p:cNvCxnSpPr>
              <a:cxnSpLocks noChangeShapeType="1"/>
            </p:cNvCxnSpPr>
            <p:nvPr/>
          </p:nvCxnSpPr>
          <p:spPr bwMode="auto">
            <a:xfrm rot="5400000" flipH="1" flipV="1">
              <a:off x="3772694" y="6247606"/>
              <a:ext cx="457200" cy="1588"/>
            </a:xfrm>
            <a:prstGeom prst="straightConnector1">
              <a:avLst/>
            </a:prstGeom>
            <a:noFill/>
            <a:ln w="9525" algn="ctr">
              <a:solidFill>
                <a:schemeClr val="tx1"/>
              </a:solidFill>
              <a:round/>
              <a:headEnd/>
              <a:tailEnd type="arrow" w="med" len="med"/>
            </a:ln>
          </p:spPr>
        </p:cxnSp>
        <p:cxnSp>
          <p:nvCxnSpPr>
            <p:cNvPr id="10278" name="Straight Arrow Connector 62"/>
            <p:cNvCxnSpPr>
              <a:cxnSpLocks noChangeShapeType="1"/>
            </p:cNvCxnSpPr>
            <p:nvPr/>
          </p:nvCxnSpPr>
          <p:spPr bwMode="auto">
            <a:xfrm rot="5400000" flipH="1" flipV="1">
              <a:off x="4191794" y="6209506"/>
              <a:ext cx="381000" cy="1588"/>
            </a:xfrm>
            <a:prstGeom prst="straightConnector1">
              <a:avLst/>
            </a:prstGeom>
            <a:noFill/>
            <a:ln w="9525" algn="ctr">
              <a:solidFill>
                <a:schemeClr val="tx1"/>
              </a:solidFill>
              <a:round/>
              <a:headEnd/>
              <a:tailEnd type="arrow" w="med" len="med"/>
            </a:ln>
          </p:spPr>
        </p:cxnSp>
        <p:cxnSp>
          <p:nvCxnSpPr>
            <p:cNvPr id="10279" name="Straight Arrow Connector 63"/>
            <p:cNvCxnSpPr>
              <a:cxnSpLocks noChangeShapeType="1"/>
            </p:cNvCxnSpPr>
            <p:nvPr/>
          </p:nvCxnSpPr>
          <p:spPr bwMode="auto">
            <a:xfrm rot="5400000" flipH="1" flipV="1">
              <a:off x="4610894" y="6171406"/>
              <a:ext cx="304800" cy="1588"/>
            </a:xfrm>
            <a:prstGeom prst="straightConnector1">
              <a:avLst/>
            </a:prstGeom>
            <a:noFill/>
            <a:ln w="9525" algn="ctr">
              <a:solidFill>
                <a:schemeClr val="tx1"/>
              </a:solidFill>
              <a:round/>
              <a:headEnd/>
              <a:tailEnd type="arrow" w="med" len="med"/>
            </a:ln>
          </p:spPr>
        </p:cxnSp>
        <p:cxnSp>
          <p:nvCxnSpPr>
            <p:cNvPr id="10280" name="Straight Arrow Connector 64"/>
            <p:cNvCxnSpPr>
              <a:cxnSpLocks noChangeShapeType="1"/>
            </p:cNvCxnSpPr>
            <p:nvPr/>
          </p:nvCxnSpPr>
          <p:spPr bwMode="auto">
            <a:xfrm rot="5400000" flipH="1" flipV="1">
              <a:off x="4934744" y="6152356"/>
              <a:ext cx="266700" cy="1588"/>
            </a:xfrm>
            <a:prstGeom prst="straightConnector1">
              <a:avLst/>
            </a:prstGeom>
            <a:noFill/>
            <a:ln w="9525" algn="ctr">
              <a:solidFill>
                <a:schemeClr val="tx1"/>
              </a:solidFill>
              <a:round/>
              <a:headEnd/>
              <a:tailEnd type="arrow" w="med" len="med"/>
            </a:ln>
          </p:spPr>
        </p:cxnSp>
      </p:grpSp>
      <p:cxnSp>
        <p:nvCxnSpPr>
          <p:cNvPr id="52" name="Straight Arrow Connector 51"/>
          <p:cNvCxnSpPr>
            <a:cxnSpLocks noChangeShapeType="1"/>
          </p:cNvCxnSpPr>
          <p:nvPr/>
        </p:nvCxnSpPr>
        <p:spPr bwMode="auto">
          <a:xfrm>
            <a:off x="4038600" y="5829300"/>
            <a:ext cx="762000" cy="1588"/>
          </a:xfrm>
          <a:prstGeom prst="straightConnector1">
            <a:avLst/>
          </a:prstGeom>
          <a:noFill/>
          <a:ln w="50800" algn="ctr">
            <a:solidFill>
              <a:srgbClr val="FFFF00"/>
            </a:solidFill>
            <a:round/>
            <a:headEnd/>
            <a:tailEnd type="arrow" w="med" len="med"/>
          </a:ln>
        </p:spPr>
      </p:cxnSp>
      <p:sp>
        <p:nvSpPr>
          <p:cNvPr id="53" name="Oval 52"/>
          <p:cNvSpPr>
            <a:spLocks noChangeArrowheads="1"/>
          </p:cNvSpPr>
          <p:nvPr/>
        </p:nvSpPr>
        <p:spPr bwMode="auto">
          <a:xfrm>
            <a:off x="2895600" y="4876800"/>
            <a:ext cx="1143000" cy="1028700"/>
          </a:xfrm>
          <a:prstGeom prst="ellipse">
            <a:avLst/>
          </a:prstGeom>
          <a:solidFill>
            <a:srgbClr val="92D050">
              <a:alpha val="23137"/>
            </a:srgbClr>
          </a:solidFill>
          <a:ln w="9525" algn="ctr">
            <a:solidFill>
              <a:schemeClr val="tx1"/>
            </a:solidFill>
            <a:round/>
            <a:headEnd/>
            <a:tailEnd/>
          </a:ln>
        </p:spPr>
        <p:txBody>
          <a:bodyPr/>
          <a:lstStyle/>
          <a:p>
            <a:pPr eaLnBrk="0" hangingPunct="0"/>
            <a:endParaRPr lang="en-US"/>
          </a:p>
        </p:txBody>
      </p:sp>
      <p:sp>
        <p:nvSpPr>
          <p:cNvPr id="54" name="Oval 53"/>
          <p:cNvSpPr>
            <a:spLocks noChangeArrowheads="1"/>
          </p:cNvSpPr>
          <p:nvPr/>
        </p:nvSpPr>
        <p:spPr bwMode="auto">
          <a:xfrm>
            <a:off x="3924300" y="4838700"/>
            <a:ext cx="1752600" cy="1028700"/>
          </a:xfrm>
          <a:prstGeom prst="ellipse">
            <a:avLst/>
          </a:prstGeom>
          <a:solidFill>
            <a:srgbClr val="92D050">
              <a:alpha val="23137"/>
            </a:srgbClr>
          </a:solidFill>
          <a:ln w="9525" algn="ctr">
            <a:solidFill>
              <a:schemeClr val="tx1"/>
            </a:solidFill>
            <a:round/>
            <a:headEnd/>
            <a:tailEnd/>
          </a:ln>
        </p:spPr>
        <p:txBody>
          <a:bodyPr/>
          <a:lstStyle/>
          <a:p>
            <a:pPr eaLnBrk="0" hangingPunct="0"/>
            <a:endParaRPr lang="en-US"/>
          </a:p>
        </p:txBody>
      </p:sp>
      <p:grpSp>
        <p:nvGrpSpPr>
          <p:cNvPr id="7" name="Group 61"/>
          <p:cNvGrpSpPr>
            <a:grpSpLocks/>
          </p:cNvGrpSpPr>
          <p:nvPr/>
        </p:nvGrpSpPr>
        <p:grpSpPr bwMode="auto">
          <a:xfrm>
            <a:off x="4191000" y="4800600"/>
            <a:ext cx="1182688" cy="344488"/>
            <a:chOff x="4191000" y="4800600"/>
            <a:chExt cx="1181894" cy="343694"/>
          </a:xfrm>
        </p:grpSpPr>
        <p:cxnSp>
          <p:nvCxnSpPr>
            <p:cNvPr id="10266" name="Straight Arrow Connector 54"/>
            <p:cNvCxnSpPr>
              <a:cxnSpLocks noChangeShapeType="1"/>
            </p:cNvCxnSpPr>
            <p:nvPr/>
          </p:nvCxnSpPr>
          <p:spPr bwMode="auto">
            <a:xfrm rot="5400000">
              <a:off x="5200650" y="4972050"/>
              <a:ext cx="342900" cy="1588"/>
            </a:xfrm>
            <a:prstGeom prst="straightConnector1">
              <a:avLst/>
            </a:prstGeom>
            <a:noFill/>
            <a:ln w="9525" algn="ctr">
              <a:solidFill>
                <a:srgbClr val="92D050"/>
              </a:solidFill>
              <a:round/>
              <a:headEnd/>
              <a:tailEnd type="arrow" w="med" len="med"/>
            </a:ln>
          </p:spPr>
        </p:cxnSp>
        <p:cxnSp>
          <p:nvCxnSpPr>
            <p:cNvPr id="10267" name="Straight Arrow Connector 55"/>
            <p:cNvCxnSpPr>
              <a:cxnSpLocks noChangeShapeType="1"/>
            </p:cNvCxnSpPr>
            <p:nvPr/>
          </p:nvCxnSpPr>
          <p:spPr bwMode="auto">
            <a:xfrm rot="5400000">
              <a:off x="4020344" y="4971256"/>
              <a:ext cx="342900" cy="1588"/>
            </a:xfrm>
            <a:prstGeom prst="straightConnector1">
              <a:avLst/>
            </a:prstGeom>
            <a:noFill/>
            <a:ln w="9525" algn="ctr">
              <a:solidFill>
                <a:srgbClr val="92D050"/>
              </a:solidFill>
              <a:round/>
              <a:headEnd/>
              <a:tailEnd type="arrow" w="med" len="med"/>
            </a:ln>
          </p:spPr>
        </p:cxnSp>
        <p:cxnSp>
          <p:nvCxnSpPr>
            <p:cNvPr id="10268" name="Straight Arrow Connector 56"/>
            <p:cNvCxnSpPr>
              <a:cxnSpLocks noChangeShapeType="1"/>
            </p:cNvCxnSpPr>
            <p:nvPr/>
          </p:nvCxnSpPr>
          <p:spPr bwMode="auto">
            <a:xfrm rot="5400000">
              <a:off x="4325144" y="4971256"/>
              <a:ext cx="342900" cy="1588"/>
            </a:xfrm>
            <a:prstGeom prst="straightConnector1">
              <a:avLst/>
            </a:prstGeom>
            <a:noFill/>
            <a:ln w="9525" algn="ctr">
              <a:solidFill>
                <a:srgbClr val="92D050"/>
              </a:solidFill>
              <a:round/>
              <a:headEnd/>
              <a:tailEnd type="arrow" w="med" len="med"/>
            </a:ln>
          </p:spPr>
        </p:cxnSp>
        <p:cxnSp>
          <p:nvCxnSpPr>
            <p:cNvPr id="10269" name="Straight Arrow Connector 57"/>
            <p:cNvCxnSpPr>
              <a:cxnSpLocks noChangeShapeType="1"/>
            </p:cNvCxnSpPr>
            <p:nvPr/>
          </p:nvCxnSpPr>
          <p:spPr bwMode="auto">
            <a:xfrm rot="5400000">
              <a:off x="4629944" y="4971256"/>
              <a:ext cx="342900" cy="1588"/>
            </a:xfrm>
            <a:prstGeom prst="straightConnector1">
              <a:avLst/>
            </a:prstGeom>
            <a:noFill/>
            <a:ln w="9525" algn="ctr">
              <a:solidFill>
                <a:srgbClr val="92D050"/>
              </a:solidFill>
              <a:round/>
              <a:headEnd/>
              <a:tailEnd type="arrow" w="med" len="med"/>
            </a:ln>
          </p:spPr>
        </p:cxnSp>
        <p:cxnSp>
          <p:nvCxnSpPr>
            <p:cNvPr id="10270" name="Straight Arrow Connector 58"/>
            <p:cNvCxnSpPr>
              <a:cxnSpLocks noChangeShapeType="1"/>
            </p:cNvCxnSpPr>
            <p:nvPr/>
          </p:nvCxnSpPr>
          <p:spPr bwMode="auto">
            <a:xfrm rot="5400000">
              <a:off x="4934744" y="4971256"/>
              <a:ext cx="342900" cy="1588"/>
            </a:xfrm>
            <a:prstGeom prst="straightConnector1">
              <a:avLst/>
            </a:prstGeom>
            <a:noFill/>
            <a:ln w="9525" algn="ctr">
              <a:solidFill>
                <a:srgbClr val="92D050"/>
              </a:solidFill>
              <a:round/>
              <a:headEnd/>
              <a:tailEnd type="arrow" w="med" len="med"/>
            </a:ln>
          </p:spPr>
        </p:cxnSp>
        <p:cxnSp>
          <p:nvCxnSpPr>
            <p:cNvPr id="10271" name="Straight Connector 60"/>
            <p:cNvCxnSpPr>
              <a:cxnSpLocks noChangeShapeType="1"/>
            </p:cNvCxnSpPr>
            <p:nvPr/>
          </p:nvCxnSpPr>
          <p:spPr bwMode="auto">
            <a:xfrm rot="10800000">
              <a:off x="4191000" y="4800600"/>
              <a:ext cx="1181100" cy="1588"/>
            </a:xfrm>
            <a:prstGeom prst="line">
              <a:avLst/>
            </a:prstGeom>
            <a:noFill/>
            <a:ln w="9525" algn="ctr">
              <a:solidFill>
                <a:srgbClr val="92D050"/>
              </a:solidFill>
              <a:round/>
              <a:headEnd/>
              <a:tailEnd/>
            </a:ln>
          </p:spPr>
        </p:cxnSp>
      </p:grpSp>
      <p:grpSp>
        <p:nvGrpSpPr>
          <p:cNvPr id="8" name="Group 70"/>
          <p:cNvGrpSpPr>
            <a:grpSpLocks/>
          </p:cNvGrpSpPr>
          <p:nvPr/>
        </p:nvGrpSpPr>
        <p:grpSpPr bwMode="auto">
          <a:xfrm>
            <a:off x="3236913" y="4953000"/>
            <a:ext cx="687387" cy="230188"/>
            <a:chOff x="3237706" y="4953000"/>
            <a:chExt cx="686594" cy="229394"/>
          </a:xfrm>
        </p:grpSpPr>
        <p:cxnSp>
          <p:nvCxnSpPr>
            <p:cNvPr id="10260" name="Straight Arrow Connector 63"/>
            <p:cNvCxnSpPr>
              <a:cxnSpLocks noChangeShapeType="1"/>
            </p:cNvCxnSpPr>
            <p:nvPr/>
          </p:nvCxnSpPr>
          <p:spPr bwMode="auto">
            <a:xfrm rot="5400000">
              <a:off x="3124200" y="5067300"/>
              <a:ext cx="228600" cy="1588"/>
            </a:xfrm>
            <a:prstGeom prst="straightConnector1">
              <a:avLst/>
            </a:prstGeom>
            <a:noFill/>
            <a:ln w="9525" algn="ctr">
              <a:solidFill>
                <a:srgbClr val="92D050"/>
              </a:solidFill>
              <a:round/>
              <a:headEnd/>
              <a:tailEnd type="arrow" w="med" len="med"/>
            </a:ln>
          </p:spPr>
        </p:cxnSp>
        <p:cxnSp>
          <p:nvCxnSpPr>
            <p:cNvPr id="10261" name="Straight Arrow Connector 64"/>
            <p:cNvCxnSpPr>
              <a:cxnSpLocks noChangeShapeType="1"/>
            </p:cNvCxnSpPr>
            <p:nvPr/>
          </p:nvCxnSpPr>
          <p:spPr bwMode="auto">
            <a:xfrm rot="5400000">
              <a:off x="3734594" y="5066506"/>
              <a:ext cx="228600" cy="1588"/>
            </a:xfrm>
            <a:prstGeom prst="straightConnector1">
              <a:avLst/>
            </a:prstGeom>
            <a:noFill/>
            <a:ln w="9525" algn="ctr">
              <a:solidFill>
                <a:srgbClr val="92D050"/>
              </a:solidFill>
              <a:round/>
              <a:headEnd/>
              <a:tailEnd type="arrow" w="med" len="med"/>
            </a:ln>
          </p:spPr>
        </p:cxnSp>
        <p:cxnSp>
          <p:nvCxnSpPr>
            <p:cNvPr id="10262" name="Straight Arrow Connector 65"/>
            <p:cNvCxnSpPr>
              <a:cxnSpLocks noChangeShapeType="1"/>
            </p:cNvCxnSpPr>
            <p:nvPr/>
          </p:nvCxnSpPr>
          <p:spPr bwMode="auto">
            <a:xfrm rot="5400000">
              <a:off x="3277394" y="5066506"/>
              <a:ext cx="228600" cy="1588"/>
            </a:xfrm>
            <a:prstGeom prst="straightConnector1">
              <a:avLst/>
            </a:prstGeom>
            <a:noFill/>
            <a:ln w="9525" algn="ctr">
              <a:solidFill>
                <a:srgbClr val="92D050"/>
              </a:solidFill>
              <a:round/>
              <a:headEnd/>
              <a:tailEnd type="arrow" w="med" len="med"/>
            </a:ln>
          </p:spPr>
        </p:cxnSp>
        <p:cxnSp>
          <p:nvCxnSpPr>
            <p:cNvPr id="10263" name="Straight Arrow Connector 66"/>
            <p:cNvCxnSpPr>
              <a:cxnSpLocks noChangeShapeType="1"/>
            </p:cNvCxnSpPr>
            <p:nvPr/>
          </p:nvCxnSpPr>
          <p:spPr bwMode="auto">
            <a:xfrm rot="5400000">
              <a:off x="3429794" y="5066506"/>
              <a:ext cx="228600" cy="1588"/>
            </a:xfrm>
            <a:prstGeom prst="straightConnector1">
              <a:avLst/>
            </a:prstGeom>
            <a:noFill/>
            <a:ln w="9525" algn="ctr">
              <a:solidFill>
                <a:srgbClr val="92D050"/>
              </a:solidFill>
              <a:round/>
              <a:headEnd/>
              <a:tailEnd type="arrow" w="med" len="med"/>
            </a:ln>
          </p:spPr>
        </p:cxnSp>
        <p:cxnSp>
          <p:nvCxnSpPr>
            <p:cNvPr id="10264" name="Straight Arrow Connector 67"/>
            <p:cNvCxnSpPr>
              <a:cxnSpLocks noChangeShapeType="1"/>
            </p:cNvCxnSpPr>
            <p:nvPr/>
          </p:nvCxnSpPr>
          <p:spPr bwMode="auto">
            <a:xfrm rot="5400000">
              <a:off x="3582194" y="5066506"/>
              <a:ext cx="228600" cy="1588"/>
            </a:xfrm>
            <a:prstGeom prst="straightConnector1">
              <a:avLst/>
            </a:prstGeom>
            <a:noFill/>
            <a:ln w="9525" algn="ctr">
              <a:solidFill>
                <a:srgbClr val="92D050"/>
              </a:solidFill>
              <a:round/>
              <a:headEnd/>
              <a:tailEnd type="arrow" w="med" len="med"/>
            </a:ln>
          </p:spPr>
        </p:cxnSp>
        <p:cxnSp>
          <p:nvCxnSpPr>
            <p:cNvPr id="10265" name="Straight Connector 69"/>
            <p:cNvCxnSpPr>
              <a:cxnSpLocks noChangeShapeType="1"/>
            </p:cNvCxnSpPr>
            <p:nvPr/>
          </p:nvCxnSpPr>
          <p:spPr bwMode="auto">
            <a:xfrm>
              <a:off x="3238500" y="4953000"/>
              <a:ext cx="685800" cy="1588"/>
            </a:xfrm>
            <a:prstGeom prst="line">
              <a:avLst/>
            </a:prstGeom>
            <a:noFill/>
            <a:ln w="9525" algn="ctr">
              <a:solidFill>
                <a:srgbClr val="92D050"/>
              </a:solidFill>
              <a:round/>
              <a:headEnd/>
              <a:tailEnd/>
            </a:ln>
          </p:spPr>
        </p:cxnSp>
      </p:grpSp>
      <p:sp>
        <p:nvSpPr>
          <p:cNvPr id="55" name="TextBox 54"/>
          <p:cNvSpPr txBox="1">
            <a:spLocks noChangeArrowheads="1"/>
          </p:cNvSpPr>
          <p:nvPr/>
        </p:nvSpPr>
        <p:spPr bwMode="auto">
          <a:xfrm>
            <a:off x="2362200" y="2209800"/>
            <a:ext cx="914400" cy="381000"/>
          </a:xfrm>
          <a:prstGeom prst="rect">
            <a:avLst/>
          </a:prstGeom>
          <a:noFill/>
          <a:ln w="9525">
            <a:noFill/>
            <a:miter lim="800000"/>
            <a:headEnd/>
            <a:tailEnd/>
          </a:ln>
        </p:spPr>
        <p:txBody>
          <a:bodyPr>
            <a:spAutoFit/>
          </a:bodyPr>
          <a:lstStyle/>
          <a:p>
            <a:r>
              <a:rPr lang="en-US"/>
              <a:t>Stem</a:t>
            </a:r>
          </a:p>
        </p:txBody>
      </p:sp>
      <p:sp>
        <p:nvSpPr>
          <p:cNvPr id="56" name="TextBox 55"/>
          <p:cNvSpPr txBox="1">
            <a:spLocks noChangeArrowheads="1"/>
          </p:cNvSpPr>
          <p:nvPr/>
        </p:nvSpPr>
        <p:spPr bwMode="auto">
          <a:xfrm>
            <a:off x="2133600" y="4191000"/>
            <a:ext cx="914400" cy="381000"/>
          </a:xfrm>
          <a:prstGeom prst="rect">
            <a:avLst/>
          </a:prstGeom>
          <a:noFill/>
          <a:ln w="9525">
            <a:noFill/>
            <a:miter lim="800000"/>
            <a:headEnd/>
            <a:tailEnd/>
          </a:ln>
        </p:spPr>
        <p:txBody>
          <a:bodyPr>
            <a:spAutoFit/>
          </a:bodyPr>
          <a:lstStyle/>
          <a:p>
            <a:r>
              <a:rPr lang="en-US"/>
              <a:t>Toe</a:t>
            </a:r>
          </a:p>
        </p:txBody>
      </p:sp>
      <p:sp>
        <p:nvSpPr>
          <p:cNvPr id="57" name="TextBox 56"/>
          <p:cNvSpPr txBox="1">
            <a:spLocks noChangeArrowheads="1"/>
          </p:cNvSpPr>
          <p:nvPr/>
        </p:nvSpPr>
        <p:spPr bwMode="auto">
          <a:xfrm>
            <a:off x="4762500" y="4343400"/>
            <a:ext cx="914400" cy="381000"/>
          </a:xfrm>
          <a:prstGeom prst="rect">
            <a:avLst/>
          </a:prstGeom>
          <a:noFill/>
          <a:ln w="9525">
            <a:noFill/>
            <a:miter lim="800000"/>
            <a:headEnd/>
            <a:tailEnd/>
          </a:ln>
        </p:spPr>
        <p:txBody>
          <a:bodyPr>
            <a:spAutoFit/>
          </a:bodyPr>
          <a:lstStyle/>
          <a:p>
            <a:r>
              <a:rPr lang="en-US"/>
              <a:t>Heel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2000"/>
                            </p:stCondLst>
                            <p:childTnLst>
                              <p:par>
                                <p:cTn id="22" presetID="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 presetClass="entr" presetSubtype="4"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dissolve">
                                      <p:cBhvr>
                                        <p:cTn id="49" dur="500"/>
                                        <p:tgtEl>
                                          <p:spTgt spid="34"/>
                                        </p:tgtEl>
                                      </p:cBhvr>
                                    </p:animEffect>
                                  </p:childTnLst>
                                </p:cTn>
                              </p:par>
                            </p:childTnLst>
                          </p:cTn>
                        </p:par>
                        <p:par>
                          <p:cTn id="50" fill="hold">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dissolve">
                                      <p:cBhvr>
                                        <p:cTn id="53" dur="5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1" nodeType="clickEffect">
                                  <p:stCondLst>
                                    <p:cond delay="0"/>
                                  </p:stCondLst>
                                  <p:childTnLst>
                                    <p:animEffect transition="out" filter="dissolve">
                                      <p:cBhvr>
                                        <p:cTn id="57" dur="500"/>
                                        <p:tgtEl>
                                          <p:spTgt spid="55"/>
                                        </p:tgtEl>
                                      </p:cBhvr>
                                    </p:animEffect>
                                    <p:set>
                                      <p:cBhvr>
                                        <p:cTn id="58" dur="1" fill="hold">
                                          <p:stCondLst>
                                            <p:cond delay="499"/>
                                          </p:stCondLst>
                                        </p:cTn>
                                        <p:tgtEl>
                                          <p:spTgt spid="55"/>
                                        </p:tgtEl>
                                        <p:attrNameLst>
                                          <p:attrName>style.visibility</p:attrName>
                                        </p:attrNameLst>
                                      </p:cBhvr>
                                      <p:to>
                                        <p:strVal val="hidden"/>
                                      </p:to>
                                    </p:set>
                                  </p:childTnLst>
                                </p:cTn>
                              </p:par>
                            </p:childTnLst>
                          </p:cTn>
                        </p:par>
                        <p:par>
                          <p:cTn id="59" fill="hold">
                            <p:stCondLst>
                              <p:cond delay="500"/>
                            </p:stCondLst>
                            <p:childTnLst>
                              <p:par>
                                <p:cTn id="60" presetID="9" presetClass="exit" presetSubtype="0" fill="hold" grpId="1" nodeType="afterEffect">
                                  <p:stCondLst>
                                    <p:cond delay="0"/>
                                  </p:stCondLst>
                                  <p:childTnLst>
                                    <p:animEffect transition="out" filter="dissolv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childTnLst>
                          </p:cTn>
                        </p:par>
                        <p:par>
                          <p:cTn id="63" fill="hold">
                            <p:stCondLst>
                              <p:cond delay="1000"/>
                            </p:stCondLst>
                            <p:childTnLst>
                              <p:par>
                                <p:cTn id="64" presetID="9" presetClass="entr" presetSubtype="0" fill="hold" grpId="0" nodeType="after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dissolve">
                                      <p:cBhvr>
                                        <p:cTn id="66" dur="500"/>
                                        <p:tgtEl>
                                          <p:spTgt spid="53"/>
                                        </p:tgtEl>
                                      </p:cBhvr>
                                    </p:animEffect>
                                  </p:childTnLst>
                                </p:cTn>
                              </p:par>
                            </p:childTnLst>
                          </p:cTn>
                        </p:par>
                        <p:par>
                          <p:cTn id="67" fill="hold">
                            <p:stCondLst>
                              <p:cond delay="1500"/>
                            </p:stCondLst>
                            <p:childTnLst>
                              <p:par>
                                <p:cTn id="68" presetID="9" presetClass="entr" presetSubtype="0" fill="hold" grpId="0"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dissolve">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xit" presetSubtype="0" fill="hold" grpId="1" nodeType="clickEffect">
                                  <p:stCondLst>
                                    <p:cond delay="0"/>
                                  </p:stCondLst>
                                  <p:childTnLst>
                                    <p:animEffect transition="out" filter="dissolve">
                                      <p:cBhvr>
                                        <p:cTn id="74" dur="500"/>
                                        <p:tgtEl>
                                          <p:spTgt spid="56"/>
                                        </p:tgtEl>
                                      </p:cBhvr>
                                    </p:animEffect>
                                    <p:set>
                                      <p:cBhvr>
                                        <p:cTn id="75" dur="1" fill="hold">
                                          <p:stCondLst>
                                            <p:cond delay="499"/>
                                          </p:stCondLst>
                                        </p:cTn>
                                        <p:tgtEl>
                                          <p:spTgt spid="56"/>
                                        </p:tgtEl>
                                        <p:attrNameLst>
                                          <p:attrName>style.visibility</p:attrName>
                                        </p:attrNameLst>
                                      </p:cBhvr>
                                      <p:to>
                                        <p:strVal val="hidden"/>
                                      </p:to>
                                    </p:set>
                                  </p:childTnLst>
                                </p:cTn>
                              </p:par>
                            </p:childTnLst>
                          </p:cTn>
                        </p:par>
                        <p:par>
                          <p:cTn id="76" fill="hold">
                            <p:stCondLst>
                              <p:cond delay="500"/>
                            </p:stCondLst>
                            <p:childTnLst>
                              <p:par>
                                <p:cTn id="77" presetID="9" presetClass="exit" presetSubtype="0" fill="hold" grpId="1" nodeType="afterEffect">
                                  <p:stCondLst>
                                    <p:cond delay="0"/>
                                  </p:stCondLst>
                                  <p:childTnLst>
                                    <p:animEffect transition="out" filter="dissolve">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childTnLst>
                          </p:cTn>
                        </p:par>
                        <p:par>
                          <p:cTn id="80" fill="hold">
                            <p:stCondLst>
                              <p:cond delay="1000"/>
                            </p:stCondLst>
                            <p:childTnLst>
                              <p:par>
                                <p:cTn id="81" presetID="9" presetClass="entr" presetSubtype="0" fill="hold" grpId="0"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dissolve">
                                      <p:cBhvr>
                                        <p:cTn id="83" dur="500"/>
                                        <p:tgtEl>
                                          <p:spTgt spid="54"/>
                                        </p:tgtEl>
                                      </p:cBhvr>
                                    </p:animEffect>
                                  </p:childTnLst>
                                </p:cTn>
                              </p:par>
                            </p:childTnLst>
                          </p:cTn>
                        </p:par>
                        <p:par>
                          <p:cTn id="84" fill="hold">
                            <p:stCondLst>
                              <p:cond delay="1500"/>
                            </p:stCondLst>
                            <p:childTnLst>
                              <p:par>
                                <p:cTn id="85" presetID="9" presetClass="entr" presetSubtype="0" fill="hold" grpId="0" nodeType="after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dissolve">
                                      <p:cBhvr>
                                        <p:cTn id="87" dur="500"/>
                                        <p:tgtEl>
                                          <p:spTgt spid="5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1" nodeType="clickEffect">
                                  <p:stCondLst>
                                    <p:cond delay="0"/>
                                  </p:stCondLst>
                                  <p:childTnLst>
                                    <p:animEffect transition="out" filter="dissolv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par>
                          <p:cTn id="93" fill="hold">
                            <p:stCondLst>
                              <p:cond delay="500"/>
                            </p:stCondLst>
                            <p:childTnLst>
                              <p:par>
                                <p:cTn id="94" presetID="9" presetClass="exit" presetSubtype="0" fill="hold" grpId="1" nodeType="afterEffect">
                                  <p:stCondLst>
                                    <p:cond delay="0"/>
                                  </p:stCondLst>
                                  <p:childTnLst>
                                    <p:animEffect transition="out" filter="dissolve">
                                      <p:cBhvr>
                                        <p:cTn id="95" dur="500"/>
                                        <p:tgtEl>
                                          <p:spTgt spid="54"/>
                                        </p:tgtEl>
                                      </p:cBhvr>
                                    </p:animEffect>
                                    <p:set>
                                      <p:cBhvr>
                                        <p:cTn id="96"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53" grpId="0" animBg="1"/>
      <p:bldP spid="53" grpId="1" animBg="1"/>
      <p:bldP spid="54" grpId="0" animBg="1"/>
      <p:bldP spid="54" grpId="1" animBg="1"/>
      <p:bldP spid="55" grpId="0"/>
      <p:bldP spid="55" grpId="1"/>
      <p:bldP spid="56" grpId="0"/>
      <p:bldP spid="56" grpId="1"/>
      <p:bldP spid="57" grpId="0"/>
      <p:bldP spid="5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4"/>
          <p:cNvSpPr>
            <a:spLocks noChangeArrowheads="1"/>
          </p:cNvSpPr>
          <p:nvPr/>
        </p:nvSpPr>
        <p:spPr bwMode="auto">
          <a:xfrm>
            <a:off x="396875" y="1219200"/>
            <a:ext cx="7832725" cy="396875"/>
          </a:xfrm>
          <a:prstGeom prst="rect">
            <a:avLst/>
          </a:prstGeom>
          <a:noFill/>
          <a:ln w="9525">
            <a:noFill/>
            <a:miter lim="800000"/>
            <a:headEnd/>
            <a:tailEnd/>
          </a:ln>
        </p:spPr>
        <p:txBody>
          <a:bodyPr anchor="ctr">
            <a:spAutoFit/>
          </a:bodyPr>
          <a:lstStyle/>
          <a:p>
            <a:pPr algn="l">
              <a:tabLst>
                <a:tab pos="4362450" algn="l"/>
              </a:tabLst>
            </a:pPr>
            <a:r>
              <a:rPr lang="en-US">
                <a:latin typeface="Trebuchet MS" pitchFamily="34" charset="0"/>
                <a:ea typeface="Times New Roman" pitchFamily="18" charset="0"/>
                <a:cs typeface="Arial" pitchFamily="34" charset="0"/>
              </a:rPr>
              <a:t>The stability of the retaining wall should be checked against :</a:t>
            </a:r>
            <a:endParaRPr lang="en-US" sz="1000">
              <a:ea typeface="Times New Roman" pitchFamily="18" charset="0"/>
              <a:cs typeface="Arial" pitchFamily="34" charset="0"/>
            </a:endParaRPr>
          </a:p>
        </p:txBody>
      </p:sp>
      <p:sp>
        <p:nvSpPr>
          <p:cNvPr id="12294" name="Rectangle 5"/>
          <p:cNvSpPr>
            <a:spLocks noChangeArrowheads="1"/>
          </p:cNvSpPr>
          <p:nvPr/>
        </p:nvSpPr>
        <p:spPr bwMode="auto">
          <a:xfrm>
            <a:off x="1003300" y="4114800"/>
            <a:ext cx="7683500" cy="457200"/>
          </a:xfrm>
          <a:prstGeom prst="rect">
            <a:avLst/>
          </a:prstGeom>
          <a:noFill/>
          <a:ln w="9525">
            <a:noFill/>
            <a:miter lim="800000"/>
            <a:headEnd/>
            <a:tailEnd/>
          </a:ln>
        </p:spPr>
        <p:txBody>
          <a:bodyPr anchor="ctr">
            <a:spAutoFit/>
          </a:bodyPr>
          <a:lstStyle/>
          <a:p>
            <a:pPr algn="l">
              <a:tabLst>
                <a:tab pos="685800" algn="l"/>
                <a:tab pos="4362450" algn="l"/>
              </a:tabLst>
            </a:pPr>
            <a:r>
              <a:rPr lang="en-US" sz="2400" dirty="0">
                <a:latin typeface="Trebuchet MS" pitchFamily="34" charset="0"/>
              </a:rPr>
              <a:t>(ii</a:t>
            </a:r>
            <a:r>
              <a:rPr lang="en-US" sz="2400" b="1" i="1" dirty="0">
                <a:latin typeface="Trebuchet MS" pitchFamily="34" charset="0"/>
              </a:rPr>
              <a:t>)  FOS </a:t>
            </a:r>
            <a:r>
              <a:rPr lang="en-US" sz="2400" dirty="0">
                <a:latin typeface="Trebuchet MS" pitchFamily="34" charset="0"/>
              </a:rPr>
              <a:t>against sliding (</a:t>
            </a:r>
            <a:r>
              <a:rPr lang="en-US" dirty="0">
                <a:solidFill>
                  <a:schemeClr val="accent2"/>
                </a:solidFill>
                <a:latin typeface="Trebuchet MS" pitchFamily="34" charset="0"/>
              </a:rPr>
              <a:t>recommended FOS = 2.0</a:t>
            </a:r>
            <a:r>
              <a:rPr lang="en-US" sz="2400" dirty="0">
                <a:latin typeface="Trebuchet MS" pitchFamily="34" charset="0"/>
              </a:rPr>
              <a:t>)</a:t>
            </a:r>
          </a:p>
        </p:txBody>
      </p:sp>
      <p:sp>
        <p:nvSpPr>
          <p:cNvPr id="12295" name="Rectangle 6"/>
          <p:cNvSpPr>
            <a:spLocks noChangeArrowheads="1"/>
          </p:cNvSpPr>
          <p:nvPr/>
        </p:nvSpPr>
        <p:spPr bwMode="auto">
          <a:xfrm>
            <a:off x="1082675" y="2133600"/>
            <a:ext cx="7832725" cy="609600"/>
          </a:xfrm>
          <a:prstGeom prst="rect">
            <a:avLst/>
          </a:prstGeom>
          <a:noFill/>
          <a:ln w="9525">
            <a:noFill/>
            <a:miter lim="800000"/>
            <a:headEnd/>
            <a:tailEnd/>
          </a:ln>
        </p:spPr>
        <p:txBody>
          <a:bodyPr anchor="ctr">
            <a:spAutoFit/>
          </a:bodyPr>
          <a:lstStyle/>
          <a:p>
            <a:pPr algn="l">
              <a:tabLst>
                <a:tab pos="4362450" algn="l"/>
              </a:tabLst>
            </a:pPr>
            <a:endParaRPr lang="en-US" sz="1000" dirty="0">
              <a:ea typeface="Times New Roman" pitchFamily="18" charset="0"/>
              <a:cs typeface="Arial" pitchFamily="34" charset="0"/>
            </a:endParaRPr>
          </a:p>
          <a:p>
            <a:pPr algn="l">
              <a:buFontTx/>
              <a:buAutoNum type="romanLcParenBoth"/>
              <a:tabLst>
                <a:tab pos="4362450" algn="l"/>
              </a:tabLst>
            </a:pPr>
            <a:r>
              <a:rPr lang="en-US" sz="2400" dirty="0">
                <a:latin typeface="Trebuchet MS" pitchFamily="34" charset="0"/>
                <a:ea typeface="Times New Roman" pitchFamily="18" charset="0"/>
                <a:cs typeface="Arial" pitchFamily="34" charset="0"/>
              </a:rPr>
              <a:t>  </a:t>
            </a:r>
            <a:r>
              <a:rPr lang="en-US" sz="2400" b="1" i="1" dirty="0">
                <a:latin typeface="Trebuchet MS" pitchFamily="34" charset="0"/>
                <a:ea typeface="Times New Roman" pitchFamily="18" charset="0"/>
                <a:cs typeface="Arial" pitchFamily="34" charset="0"/>
              </a:rPr>
              <a:t>FOS</a:t>
            </a:r>
            <a:r>
              <a:rPr lang="en-US" sz="2400" dirty="0">
                <a:latin typeface="Trebuchet MS" pitchFamily="34" charset="0"/>
                <a:ea typeface="Times New Roman" pitchFamily="18" charset="0"/>
                <a:cs typeface="Arial" pitchFamily="34" charset="0"/>
              </a:rPr>
              <a:t> against overturning (</a:t>
            </a:r>
            <a:r>
              <a:rPr lang="en-US" dirty="0">
                <a:solidFill>
                  <a:schemeClr val="accent2"/>
                </a:solidFill>
                <a:latin typeface="Trebuchet MS" pitchFamily="34" charset="0"/>
                <a:ea typeface="Times New Roman" pitchFamily="18" charset="0"/>
                <a:cs typeface="Arial" pitchFamily="34" charset="0"/>
              </a:rPr>
              <a:t>recommended FOS = 2.0</a:t>
            </a:r>
            <a:r>
              <a:rPr lang="en-US" sz="2400" dirty="0">
                <a:latin typeface="Trebuchet MS" pitchFamily="34" charset="0"/>
                <a:ea typeface="Times New Roman" pitchFamily="18" charset="0"/>
                <a:cs typeface="Arial" pitchFamily="34" charset="0"/>
              </a:rPr>
              <a:t>)</a:t>
            </a:r>
            <a:endParaRPr lang="en-US" sz="2400" dirty="0">
              <a:latin typeface="Times New Roman" pitchFamily="18" charset="0"/>
            </a:endParaRPr>
          </a:p>
        </p:txBody>
      </p:sp>
      <p:sp>
        <p:nvSpPr>
          <p:cNvPr id="12296" name="Text Box 7"/>
          <p:cNvSpPr txBox="1">
            <a:spLocks noChangeArrowheads="1"/>
          </p:cNvSpPr>
          <p:nvPr/>
        </p:nvSpPr>
        <p:spPr bwMode="auto">
          <a:xfrm>
            <a:off x="457200" y="533400"/>
            <a:ext cx="5105400" cy="523220"/>
          </a:xfrm>
          <a:prstGeom prst="rect">
            <a:avLst/>
          </a:prstGeom>
          <a:noFill/>
          <a:ln w="9525">
            <a:noFill/>
            <a:miter lim="800000"/>
            <a:headEnd/>
            <a:tailEnd/>
          </a:ln>
        </p:spPr>
        <p:txBody>
          <a:bodyPr>
            <a:spAutoFit/>
          </a:bodyPr>
          <a:lstStyle/>
          <a:p>
            <a:pPr algn="r">
              <a:spcBef>
                <a:spcPct val="50000"/>
              </a:spcBef>
            </a:pPr>
            <a:r>
              <a:rPr lang="en-GB" sz="2800" dirty="0">
                <a:solidFill>
                  <a:srgbClr val="00B050"/>
                </a:solidFill>
                <a:latin typeface="Script MT Bold" pitchFamily="66" charset="0"/>
              </a:rPr>
              <a:t>Stability Criteria</a:t>
            </a:r>
          </a:p>
        </p:txBody>
      </p:sp>
      <p:graphicFrame>
        <p:nvGraphicFramePr>
          <p:cNvPr id="12290" name="Object 8"/>
          <p:cNvGraphicFramePr>
            <a:graphicFrameLocks noChangeAspect="1"/>
          </p:cNvGraphicFramePr>
          <p:nvPr/>
        </p:nvGraphicFramePr>
        <p:xfrm>
          <a:off x="1752600" y="2819400"/>
          <a:ext cx="4038600" cy="941388"/>
        </p:xfrm>
        <a:graphic>
          <a:graphicData uri="http://schemas.openxmlformats.org/presentationml/2006/ole">
            <mc:AlternateContent xmlns:mc="http://schemas.openxmlformats.org/markup-compatibility/2006">
              <mc:Choice xmlns:v="urn:schemas-microsoft-com:vml" Requires="v">
                <p:oleObj spid="_x0000_s8270" name="Equation" r:id="rId4" imgW="2070000" imgH="482400" progId="Equation.3">
                  <p:embed/>
                </p:oleObj>
              </mc:Choice>
              <mc:Fallback>
                <p:oleObj name="Equation" r:id="rId4" imgW="2070000" imgH="482400"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819400"/>
                        <a:ext cx="4038600" cy="941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9"/>
          <p:cNvGraphicFramePr>
            <a:graphicFrameLocks noChangeAspect="1"/>
          </p:cNvGraphicFramePr>
          <p:nvPr/>
        </p:nvGraphicFramePr>
        <p:xfrm>
          <a:off x="1803400" y="4737100"/>
          <a:ext cx="4978400" cy="936625"/>
        </p:xfrm>
        <a:graphic>
          <a:graphicData uri="http://schemas.openxmlformats.org/presentationml/2006/ole">
            <mc:AlternateContent xmlns:mc="http://schemas.openxmlformats.org/markup-compatibility/2006">
              <mc:Choice xmlns:v="urn:schemas-microsoft-com:vml" Requires="v">
                <p:oleObj spid="_x0000_s8271" name="Equation" r:id="rId6" imgW="2768400" imgH="520560" progId="Equation.3">
                  <p:embed/>
                </p:oleObj>
              </mc:Choice>
              <mc:Fallback>
                <p:oleObj name="Equation" r:id="rId6" imgW="2768400" imgH="52056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3400" y="4737100"/>
                        <a:ext cx="4978400" cy="93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AutoShape 2"/>
          <p:cNvSpPr>
            <a:spLocks noChangeArrowheads="1"/>
          </p:cNvSpPr>
          <p:nvPr/>
        </p:nvSpPr>
        <p:spPr bwMode="auto">
          <a:xfrm>
            <a:off x="7924800" y="3505200"/>
            <a:ext cx="914400" cy="2590800"/>
          </a:xfrm>
          <a:prstGeom prst="rtTriangle">
            <a:avLst/>
          </a:prstGeom>
          <a:solidFill>
            <a:srgbClr val="FFFF99"/>
          </a:solidFill>
          <a:ln w="9525">
            <a:solidFill>
              <a:srgbClr val="000000"/>
            </a:solidFill>
            <a:miter lim="800000"/>
            <a:headEnd/>
            <a:tailEnd/>
          </a:ln>
        </p:spPr>
        <p:txBody>
          <a:bodyPr wrap="none" anchor="ctr"/>
          <a:lstStyle/>
          <a:p>
            <a:endParaRPr lang="ms-MY"/>
          </a:p>
        </p:txBody>
      </p:sp>
      <p:sp>
        <p:nvSpPr>
          <p:cNvPr id="13317" name="Text Box 5"/>
          <p:cNvSpPr txBox="1">
            <a:spLocks noChangeArrowheads="1"/>
          </p:cNvSpPr>
          <p:nvPr/>
        </p:nvSpPr>
        <p:spPr bwMode="auto">
          <a:xfrm>
            <a:off x="457199" y="533400"/>
            <a:ext cx="8031163" cy="523220"/>
          </a:xfrm>
          <a:prstGeom prst="rect">
            <a:avLst/>
          </a:prstGeom>
          <a:noFill/>
          <a:ln w="9525">
            <a:noFill/>
            <a:miter lim="800000"/>
            <a:headEnd/>
            <a:tailEnd/>
          </a:ln>
        </p:spPr>
        <p:txBody>
          <a:bodyPr wrap="square">
            <a:spAutoFit/>
          </a:bodyPr>
          <a:lstStyle/>
          <a:p>
            <a:pPr algn="ctr">
              <a:spcBef>
                <a:spcPct val="50000"/>
              </a:spcBef>
            </a:pPr>
            <a:r>
              <a:rPr lang="en-GB" sz="2400" dirty="0">
                <a:solidFill>
                  <a:srgbClr val="FFFF00"/>
                </a:solidFill>
                <a:latin typeface="Script MT Bold" pitchFamily="66" charset="0"/>
              </a:rPr>
              <a:t> </a:t>
            </a:r>
            <a:r>
              <a:rPr lang="en-GB" sz="2800" dirty="0">
                <a:solidFill>
                  <a:srgbClr val="00B050"/>
                </a:solidFill>
                <a:latin typeface="Script MT Bold" pitchFamily="66" charset="0"/>
              </a:rPr>
              <a:t>Stability Analysis</a:t>
            </a:r>
            <a:endParaRPr lang="en-GB" sz="2400" dirty="0">
              <a:solidFill>
                <a:srgbClr val="00B050"/>
              </a:solidFill>
              <a:latin typeface="Script MT Bold" pitchFamily="66" charset="0"/>
            </a:endParaRPr>
          </a:p>
        </p:txBody>
      </p:sp>
      <p:sp>
        <p:nvSpPr>
          <p:cNvPr id="13318" name="Rectangle 6"/>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ms-MY"/>
          </a:p>
        </p:txBody>
      </p:sp>
      <p:sp>
        <p:nvSpPr>
          <p:cNvPr id="13319" name="Rectangle 7"/>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ms-MY"/>
          </a:p>
        </p:txBody>
      </p:sp>
      <p:sp>
        <p:nvSpPr>
          <p:cNvPr id="13320" name="Rectangle 8"/>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ms-MY"/>
          </a:p>
        </p:txBody>
      </p:sp>
      <p:sp>
        <p:nvSpPr>
          <p:cNvPr id="13321" name="Text Box 9"/>
          <p:cNvSpPr txBox="1">
            <a:spLocks noChangeArrowheads="1"/>
          </p:cNvSpPr>
          <p:nvPr/>
        </p:nvSpPr>
        <p:spPr bwMode="auto">
          <a:xfrm>
            <a:off x="3810000" y="5318125"/>
            <a:ext cx="685800" cy="396875"/>
          </a:xfrm>
          <a:prstGeom prst="rect">
            <a:avLst/>
          </a:prstGeom>
          <a:noFill/>
          <a:ln w="9525">
            <a:noFill/>
            <a:miter lim="800000"/>
            <a:headEnd/>
            <a:tailEnd/>
          </a:ln>
        </p:spPr>
        <p:txBody>
          <a:bodyPr>
            <a:spAutoFit/>
          </a:bodyPr>
          <a:lstStyle/>
          <a:p>
            <a:pPr>
              <a:spcBef>
                <a:spcPct val="50000"/>
              </a:spcBef>
            </a:pPr>
            <a:r>
              <a:rPr lang="en-US"/>
              <a:t>P</a:t>
            </a:r>
            <a:r>
              <a:rPr lang="en-US" baseline="-25000"/>
              <a:t>p</a:t>
            </a:r>
          </a:p>
        </p:txBody>
      </p:sp>
      <p:grpSp>
        <p:nvGrpSpPr>
          <p:cNvPr id="2" name="Group 10"/>
          <p:cNvGrpSpPr>
            <a:grpSpLocks/>
          </p:cNvGrpSpPr>
          <p:nvPr/>
        </p:nvGrpSpPr>
        <p:grpSpPr bwMode="auto">
          <a:xfrm>
            <a:off x="3581400" y="3462338"/>
            <a:ext cx="5410200" cy="3090862"/>
            <a:chOff x="2256" y="2181"/>
            <a:chExt cx="3408" cy="1947"/>
          </a:xfrm>
        </p:grpSpPr>
        <p:sp>
          <p:nvSpPr>
            <p:cNvPr id="13327" name="Rectangle 11"/>
            <p:cNvSpPr>
              <a:spLocks noChangeArrowheads="1"/>
            </p:cNvSpPr>
            <p:nvPr/>
          </p:nvSpPr>
          <p:spPr bwMode="auto">
            <a:xfrm>
              <a:off x="3445" y="2181"/>
              <a:ext cx="270" cy="1422"/>
            </a:xfrm>
            <a:prstGeom prst="rect">
              <a:avLst/>
            </a:prstGeom>
            <a:solidFill>
              <a:schemeClr val="bg2"/>
            </a:solidFill>
            <a:ln w="9525">
              <a:noFill/>
              <a:miter lim="800000"/>
              <a:headEnd/>
              <a:tailEnd/>
            </a:ln>
          </p:spPr>
          <p:txBody>
            <a:bodyPr wrap="none" anchor="ctr"/>
            <a:lstStyle/>
            <a:p>
              <a:endParaRPr lang="ms-MY"/>
            </a:p>
          </p:txBody>
        </p:sp>
        <p:sp>
          <p:nvSpPr>
            <p:cNvPr id="13328" name="Rectangle 12"/>
            <p:cNvSpPr>
              <a:spLocks noChangeArrowheads="1"/>
            </p:cNvSpPr>
            <p:nvPr/>
          </p:nvSpPr>
          <p:spPr bwMode="auto">
            <a:xfrm>
              <a:off x="3100" y="3603"/>
              <a:ext cx="1713" cy="243"/>
            </a:xfrm>
            <a:prstGeom prst="rect">
              <a:avLst/>
            </a:prstGeom>
            <a:solidFill>
              <a:schemeClr val="bg2"/>
            </a:solidFill>
            <a:ln w="9525">
              <a:solidFill>
                <a:srgbClr val="000000"/>
              </a:solidFill>
              <a:miter lim="800000"/>
              <a:headEnd/>
              <a:tailEnd/>
            </a:ln>
          </p:spPr>
          <p:txBody>
            <a:bodyPr wrap="none" anchor="ctr"/>
            <a:lstStyle/>
            <a:p>
              <a:endParaRPr lang="ms-MY"/>
            </a:p>
          </p:txBody>
        </p:sp>
        <p:sp>
          <p:nvSpPr>
            <p:cNvPr id="13329" name="Line 13"/>
            <p:cNvSpPr>
              <a:spLocks noChangeShapeType="1"/>
            </p:cNvSpPr>
            <p:nvPr/>
          </p:nvSpPr>
          <p:spPr bwMode="auto">
            <a:xfrm flipH="1">
              <a:off x="2256" y="3278"/>
              <a:ext cx="1173" cy="1"/>
            </a:xfrm>
            <a:prstGeom prst="line">
              <a:avLst/>
            </a:prstGeom>
            <a:noFill/>
            <a:ln w="9525">
              <a:solidFill>
                <a:srgbClr val="000000"/>
              </a:solidFill>
              <a:round/>
              <a:headEnd/>
              <a:tailEnd/>
            </a:ln>
          </p:spPr>
          <p:txBody>
            <a:bodyPr/>
            <a:lstStyle/>
            <a:p>
              <a:endParaRPr lang="en-US"/>
            </a:p>
          </p:txBody>
        </p:sp>
        <p:sp>
          <p:nvSpPr>
            <p:cNvPr id="13330" name="Line 14"/>
            <p:cNvSpPr>
              <a:spLocks noChangeShapeType="1"/>
            </p:cNvSpPr>
            <p:nvPr/>
          </p:nvSpPr>
          <p:spPr bwMode="auto">
            <a:xfrm flipV="1">
              <a:off x="4821" y="2208"/>
              <a:ext cx="0" cy="1402"/>
            </a:xfrm>
            <a:prstGeom prst="line">
              <a:avLst/>
            </a:prstGeom>
            <a:noFill/>
            <a:ln w="9525">
              <a:solidFill>
                <a:srgbClr val="000000"/>
              </a:solidFill>
              <a:prstDash val="dash"/>
              <a:round/>
              <a:headEnd/>
              <a:tailEnd/>
            </a:ln>
          </p:spPr>
          <p:txBody>
            <a:bodyPr/>
            <a:lstStyle/>
            <a:p>
              <a:endParaRPr lang="en-US"/>
            </a:p>
          </p:txBody>
        </p:sp>
        <p:sp>
          <p:nvSpPr>
            <p:cNvPr id="13331" name="AutoShape 15"/>
            <p:cNvSpPr>
              <a:spLocks noChangeArrowheads="1"/>
            </p:cNvSpPr>
            <p:nvPr/>
          </p:nvSpPr>
          <p:spPr bwMode="auto">
            <a:xfrm rot="10800000" flipV="1">
              <a:off x="2641" y="3278"/>
              <a:ext cx="451" cy="568"/>
            </a:xfrm>
            <a:prstGeom prst="rtTriangle">
              <a:avLst/>
            </a:prstGeom>
            <a:noFill/>
            <a:ln w="9525">
              <a:solidFill>
                <a:srgbClr val="000000"/>
              </a:solidFill>
              <a:miter lim="800000"/>
              <a:headEnd/>
              <a:tailEnd/>
            </a:ln>
          </p:spPr>
          <p:txBody>
            <a:bodyPr wrap="none" anchor="ctr"/>
            <a:lstStyle/>
            <a:p>
              <a:endParaRPr lang="ms-MY"/>
            </a:p>
          </p:txBody>
        </p:sp>
        <p:sp>
          <p:nvSpPr>
            <p:cNvPr id="13332" name="Line 16"/>
            <p:cNvSpPr>
              <a:spLocks noChangeShapeType="1"/>
            </p:cNvSpPr>
            <p:nvPr/>
          </p:nvSpPr>
          <p:spPr bwMode="auto">
            <a:xfrm>
              <a:off x="3904" y="2668"/>
              <a:ext cx="0" cy="488"/>
            </a:xfrm>
            <a:prstGeom prst="line">
              <a:avLst/>
            </a:prstGeom>
            <a:noFill/>
            <a:ln w="38100">
              <a:solidFill>
                <a:srgbClr val="000000"/>
              </a:solidFill>
              <a:round/>
              <a:headEnd/>
              <a:tailEnd type="triangle" w="med" len="med"/>
            </a:ln>
          </p:spPr>
          <p:txBody>
            <a:bodyPr/>
            <a:lstStyle/>
            <a:p>
              <a:endParaRPr lang="en-US"/>
            </a:p>
          </p:txBody>
        </p:sp>
        <p:sp>
          <p:nvSpPr>
            <p:cNvPr id="13333" name="Line 17"/>
            <p:cNvSpPr>
              <a:spLocks noChangeShapeType="1"/>
            </p:cNvSpPr>
            <p:nvPr/>
          </p:nvSpPr>
          <p:spPr bwMode="auto">
            <a:xfrm>
              <a:off x="5038" y="3311"/>
              <a:ext cx="530" cy="1"/>
            </a:xfrm>
            <a:prstGeom prst="line">
              <a:avLst/>
            </a:prstGeom>
            <a:noFill/>
            <a:ln w="38100">
              <a:solidFill>
                <a:srgbClr val="000000"/>
              </a:solidFill>
              <a:round/>
              <a:headEnd type="triangle" w="med" len="med"/>
              <a:tailEnd/>
            </a:ln>
          </p:spPr>
          <p:txBody>
            <a:bodyPr/>
            <a:lstStyle/>
            <a:p>
              <a:endParaRPr lang="en-US"/>
            </a:p>
          </p:txBody>
        </p:sp>
        <p:sp>
          <p:nvSpPr>
            <p:cNvPr id="13334" name="Line 18"/>
            <p:cNvSpPr>
              <a:spLocks noChangeShapeType="1"/>
            </p:cNvSpPr>
            <p:nvPr/>
          </p:nvSpPr>
          <p:spPr bwMode="auto">
            <a:xfrm flipH="1">
              <a:off x="2373" y="3643"/>
              <a:ext cx="587" cy="1"/>
            </a:xfrm>
            <a:prstGeom prst="line">
              <a:avLst/>
            </a:prstGeom>
            <a:noFill/>
            <a:ln w="38100">
              <a:solidFill>
                <a:srgbClr val="000000"/>
              </a:solidFill>
              <a:round/>
              <a:headEnd type="triangle" w="med" len="med"/>
              <a:tailEnd/>
            </a:ln>
          </p:spPr>
          <p:txBody>
            <a:bodyPr/>
            <a:lstStyle/>
            <a:p>
              <a:endParaRPr lang="en-US"/>
            </a:p>
          </p:txBody>
        </p:sp>
        <p:sp>
          <p:nvSpPr>
            <p:cNvPr id="13335" name="Text Box 19"/>
            <p:cNvSpPr txBox="1">
              <a:spLocks noChangeArrowheads="1"/>
            </p:cNvSpPr>
            <p:nvPr/>
          </p:nvSpPr>
          <p:spPr bwMode="auto">
            <a:xfrm>
              <a:off x="5347" y="3062"/>
              <a:ext cx="317" cy="233"/>
            </a:xfrm>
            <a:prstGeom prst="rect">
              <a:avLst/>
            </a:prstGeom>
            <a:noFill/>
            <a:ln w="9525">
              <a:noFill/>
              <a:miter lim="800000"/>
              <a:headEnd/>
              <a:tailEnd/>
            </a:ln>
          </p:spPr>
          <p:txBody>
            <a:bodyPr>
              <a:spAutoFit/>
            </a:bodyPr>
            <a:lstStyle/>
            <a:p>
              <a:pPr>
                <a:spcBef>
                  <a:spcPct val="50000"/>
                </a:spcBef>
              </a:pPr>
              <a:r>
                <a:rPr lang="en-US" dirty="0" smtClean="0"/>
                <a:t>Pa</a:t>
              </a:r>
              <a:endParaRPr lang="en-US" baseline="-25000" dirty="0"/>
            </a:p>
          </p:txBody>
        </p:sp>
        <p:sp>
          <p:nvSpPr>
            <p:cNvPr id="13336" name="Text Box 20"/>
            <p:cNvSpPr txBox="1">
              <a:spLocks noChangeArrowheads="1"/>
            </p:cNvSpPr>
            <p:nvPr/>
          </p:nvSpPr>
          <p:spPr bwMode="auto">
            <a:xfrm>
              <a:off x="3904" y="2425"/>
              <a:ext cx="632" cy="250"/>
            </a:xfrm>
            <a:prstGeom prst="rect">
              <a:avLst/>
            </a:prstGeom>
            <a:noFill/>
            <a:ln w="9525">
              <a:noFill/>
              <a:miter lim="800000"/>
              <a:headEnd/>
              <a:tailEnd/>
            </a:ln>
          </p:spPr>
          <p:txBody>
            <a:bodyPr>
              <a:spAutoFit/>
            </a:bodyPr>
            <a:lstStyle/>
            <a:p>
              <a:pPr algn="l">
                <a:spcBef>
                  <a:spcPct val="50000"/>
                </a:spcBef>
              </a:pPr>
              <a:r>
                <a:rPr lang="en-US">
                  <a:cs typeface="Arial" pitchFamily="34" charset="0"/>
                </a:rPr>
                <a:t>∑ V</a:t>
              </a:r>
            </a:p>
          </p:txBody>
        </p:sp>
        <p:sp>
          <p:nvSpPr>
            <p:cNvPr id="13337" name="Oval 21"/>
            <p:cNvSpPr>
              <a:spLocks noChangeArrowheads="1"/>
            </p:cNvSpPr>
            <p:nvPr/>
          </p:nvSpPr>
          <p:spPr bwMode="auto">
            <a:xfrm>
              <a:off x="3062" y="3765"/>
              <a:ext cx="136" cy="122"/>
            </a:xfrm>
            <a:prstGeom prst="ellipse">
              <a:avLst/>
            </a:prstGeom>
            <a:solidFill>
              <a:srgbClr val="FF3300"/>
            </a:solidFill>
            <a:ln w="9525">
              <a:solidFill>
                <a:srgbClr val="000000"/>
              </a:solidFill>
              <a:round/>
              <a:headEnd/>
              <a:tailEnd/>
            </a:ln>
          </p:spPr>
          <p:txBody>
            <a:bodyPr wrap="none" anchor="ctr"/>
            <a:lstStyle/>
            <a:p>
              <a:endParaRPr lang="ms-MY"/>
            </a:p>
          </p:txBody>
        </p:sp>
        <p:sp>
          <p:nvSpPr>
            <p:cNvPr id="13338" name="Text Box 22"/>
            <p:cNvSpPr txBox="1">
              <a:spLocks noChangeArrowheads="1"/>
            </p:cNvSpPr>
            <p:nvPr/>
          </p:nvSpPr>
          <p:spPr bwMode="auto">
            <a:xfrm>
              <a:off x="3024" y="3878"/>
              <a:ext cx="315" cy="250"/>
            </a:xfrm>
            <a:prstGeom prst="rect">
              <a:avLst/>
            </a:prstGeom>
            <a:noFill/>
            <a:ln w="9525">
              <a:noFill/>
              <a:miter lim="800000"/>
              <a:headEnd/>
              <a:tailEnd/>
            </a:ln>
          </p:spPr>
          <p:txBody>
            <a:bodyPr>
              <a:spAutoFit/>
            </a:bodyPr>
            <a:lstStyle/>
            <a:p>
              <a:pPr>
                <a:spcBef>
                  <a:spcPct val="50000"/>
                </a:spcBef>
              </a:pPr>
              <a:r>
                <a:rPr lang="en-US"/>
                <a:t>A</a:t>
              </a:r>
            </a:p>
          </p:txBody>
        </p:sp>
      </p:grpSp>
      <p:sp>
        <p:nvSpPr>
          <p:cNvPr id="13323" name="Rectangle 23"/>
          <p:cNvSpPr>
            <a:spLocks noChangeArrowheads="1"/>
          </p:cNvSpPr>
          <p:nvPr/>
        </p:nvSpPr>
        <p:spPr bwMode="auto">
          <a:xfrm>
            <a:off x="304800" y="1295400"/>
            <a:ext cx="6080125" cy="822325"/>
          </a:xfrm>
          <a:prstGeom prst="rect">
            <a:avLst/>
          </a:prstGeom>
          <a:noFill/>
          <a:ln w="9525">
            <a:noFill/>
            <a:miter lim="800000"/>
            <a:headEnd/>
            <a:tailEnd/>
          </a:ln>
        </p:spPr>
        <p:txBody>
          <a:bodyPr anchor="ctr">
            <a:spAutoFit/>
          </a:bodyPr>
          <a:lstStyle/>
          <a:p>
            <a:pPr algn="l">
              <a:tabLst>
                <a:tab pos="4362450" algn="l"/>
              </a:tabLst>
            </a:pPr>
            <a:r>
              <a:rPr lang="en-US" sz="2400" dirty="0">
                <a:latin typeface="Trebuchet MS" pitchFamily="34" charset="0"/>
                <a:ea typeface="Times New Roman" pitchFamily="18" charset="0"/>
                <a:cs typeface="Arial" pitchFamily="34" charset="0"/>
              </a:rPr>
              <a:t>The stability of the retaining wall should be checked against :</a:t>
            </a:r>
            <a:endParaRPr lang="en-US" sz="2400" dirty="0">
              <a:ea typeface="Times New Roman" pitchFamily="18" charset="0"/>
              <a:cs typeface="Arial" pitchFamily="34" charset="0"/>
            </a:endParaRPr>
          </a:p>
        </p:txBody>
      </p:sp>
      <p:sp>
        <p:nvSpPr>
          <p:cNvPr id="13324" name="Rectangle 24"/>
          <p:cNvSpPr>
            <a:spLocks noChangeArrowheads="1"/>
          </p:cNvSpPr>
          <p:nvPr/>
        </p:nvSpPr>
        <p:spPr bwMode="auto">
          <a:xfrm>
            <a:off x="457200" y="2225675"/>
            <a:ext cx="4800600" cy="984885"/>
          </a:xfrm>
          <a:prstGeom prst="rect">
            <a:avLst/>
          </a:prstGeom>
          <a:noFill/>
          <a:ln w="9525">
            <a:noFill/>
            <a:miter lim="800000"/>
            <a:headEnd/>
            <a:tailEnd/>
          </a:ln>
        </p:spPr>
        <p:txBody>
          <a:bodyPr anchor="ctr">
            <a:spAutoFit/>
          </a:bodyPr>
          <a:lstStyle/>
          <a:p>
            <a:pPr marL="1028700" indent="-1028700" algn="l">
              <a:tabLst>
                <a:tab pos="4362450" algn="l"/>
              </a:tabLst>
            </a:pPr>
            <a:endParaRPr lang="en-US" sz="1000" dirty="0">
              <a:ea typeface="Times New Roman" pitchFamily="18" charset="0"/>
              <a:cs typeface="Arial" pitchFamily="34" charset="0"/>
            </a:endParaRPr>
          </a:p>
          <a:p>
            <a:pPr marL="1028700" indent="-1028700" algn="l">
              <a:tabLst>
                <a:tab pos="4362450" algn="l"/>
              </a:tabLst>
            </a:pPr>
            <a:r>
              <a:rPr lang="en-US" sz="2400" b="1" i="1" dirty="0" smtClean="0">
                <a:latin typeface="Trebuchet MS" pitchFamily="34" charset="0"/>
                <a:ea typeface="Times New Roman" pitchFamily="18" charset="0"/>
                <a:cs typeface="Arial" pitchFamily="34" charset="0"/>
              </a:rPr>
              <a:t>FOS </a:t>
            </a:r>
            <a:r>
              <a:rPr lang="en-US" sz="2400" dirty="0">
                <a:latin typeface="Trebuchet MS" pitchFamily="34" charset="0"/>
                <a:ea typeface="Times New Roman" pitchFamily="18" charset="0"/>
                <a:cs typeface="Arial" pitchFamily="34" charset="0"/>
              </a:rPr>
              <a:t>against overturning        </a:t>
            </a:r>
            <a:r>
              <a:rPr lang="en-US" sz="2400" dirty="0">
                <a:solidFill>
                  <a:schemeClr val="accent2"/>
                </a:solidFill>
                <a:latin typeface="Trebuchet MS" pitchFamily="34" charset="0"/>
                <a:ea typeface="Times New Roman" pitchFamily="18" charset="0"/>
                <a:cs typeface="Arial" pitchFamily="34" charset="0"/>
              </a:rPr>
              <a:t>(</a:t>
            </a:r>
            <a:r>
              <a:rPr lang="en-US" dirty="0">
                <a:solidFill>
                  <a:schemeClr val="accent2"/>
                </a:solidFill>
                <a:latin typeface="Trebuchet MS" pitchFamily="34" charset="0"/>
                <a:ea typeface="Times New Roman" pitchFamily="18" charset="0"/>
                <a:cs typeface="Arial" pitchFamily="34" charset="0"/>
              </a:rPr>
              <a:t>recommended FOS = 2.0</a:t>
            </a:r>
            <a:r>
              <a:rPr lang="en-US" sz="2400" dirty="0">
                <a:solidFill>
                  <a:schemeClr val="accent2"/>
                </a:solidFill>
                <a:latin typeface="Trebuchet MS" pitchFamily="34" charset="0"/>
                <a:ea typeface="Times New Roman" pitchFamily="18" charset="0"/>
                <a:cs typeface="Arial" pitchFamily="34" charset="0"/>
              </a:rPr>
              <a:t>)</a:t>
            </a:r>
            <a:endParaRPr lang="en-US" sz="2400" dirty="0">
              <a:solidFill>
                <a:schemeClr val="accent2"/>
              </a:solidFill>
              <a:latin typeface="Times New Roman" pitchFamily="18" charset="0"/>
              <a:ea typeface="Times New Roman" pitchFamily="18" charset="0"/>
              <a:cs typeface="Arial" pitchFamily="34" charset="0"/>
            </a:endParaRPr>
          </a:p>
        </p:txBody>
      </p:sp>
      <p:graphicFrame>
        <p:nvGraphicFramePr>
          <p:cNvPr id="13314" name="Object 25"/>
          <p:cNvGraphicFramePr>
            <a:graphicFrameLocks noChangeAspect="1"/>
          </p:cNvGraphicFramePr>
          <p:nvPr/>
        </p:nvGraphicFramePr>
        <p:xfrm>
          <a:off x="838200" y="3249613"/>
          <a:ext cx="4038600" cy="941387"/>
        </p:xfrm>
        <a:graphic>
          <a:graphicData uri="http://schemas.openxmlformats.org/presentationml/2006/ole">
            <mc:AlternateContent xmlns:mc="http://schemas.openxmlformats.org/markup-compatibility/2006">
              <mc:Choice xmlns:v="urn:schemas-microsoft-com:vml" Requires="v">
                <p:oleObj spid="_x0000_s9256" name="Equation" r:id="rId4" imgW="2070000" imgH="482400" progId="Equation.3">
                  <p:embed/>
                </p:oleObj>
              </mc:Choice>
              <mc:Fallback>
                <p:oleObj name="Equation" r:id="rId4" imgW="2070000" imgH="482400" progId="Equation.3">
                  <p:embed/>
                  <p:pic>
                    <p:nvPicPr>
                      <p:cNvPr id="0" name="Object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49613"/>
                        <a:ext cx="4038600" cy="941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5" name="Text Box 26"/>
          <p:cNvSpPr txBox="1">
            <a:spLocks noChangeArrowheads="1"/>
          </p:cNvSpPr>
          <p:nvPr/>
        </p:nvSpPr>
        <p:spPr bwMode="auto">
          <a:xfrm>
            <a:off x="914400" y="6019800"/>
            <a:ext cx="3276600" cy="396875"/>
          </a:xfrm>
          <a:prstGeom prst="rect">
            <a:avLst/>
          </a:prstGeom>
          <a:noFill/>
          <a:ln w="9525">
            <a:noFill/>
            <a:miter lim="800000"/>
            <a:headEnd/>
            <a:tailEnd/>
          </a:ln>
        </p:spPr>
        <p:txBody>
          <a:bodyPr>
            <a:spAutoFit/>
          </a:bodyPr>
          <a:lstStyle/>
          <a:p>
            <a:pPr>
              <a:spcBef>
                <a:spcPct val="50000"/>
              </a:spcBef>
            </a:pPr>
            <a:r>
              <a:rPr lang="en-US" dirty="0">
                <a:solidFill>
                  <a:schemeClr val="accent2"/>
                </a:solidFill>
              </a:rPr>
              <a:t>.. overturning about A</a:t>
            </a:r>
          </a:p>
        </p:txBody>
      </p:sp>
      <p:sp>
        <p:nvSpPr>
          <p:cNvPr id="13326" name="Line 27"/>
          <p:cNvSpPr>
            <a:spLocks noChangeShapeType="1"/>
          </p:cNvSpPr>
          <p:nvPr/>
        </p:nvSpPr>
        <p:spPr bwMode="auto">
          <a:xfrm>
            <a:off x="5867400" y="3505200"/>
            <a:ext cx="2362200" cy="0"/>
          </a:xfrm>
          <a:prstGeom prst="line">
            <a:avLst/>
          </a:prstGeom>
          <a:noFill/>
          <a:ln w="9525">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dirty="0" smtClean="0"/>
              <a:t>Introduction</a:t>
            </a:r>
            <a:endParaRPr lang="en-US" dirty="0"/>
          </a:p>
        </p:txBody>
      </p:sp>
      <p:sp>
        <p:nvSpPr>
          <p:cNvPr id="3" name="Content Placeholder 2"/>
          <p:cNvSpPr>
            <a:spLocks noGrp="1"/>
          </p:cNvSpPr>
          <p:nvPr>
            <p:ph idx="1"/>
          </p:nvPr>
        </p:nvSpPr>
        <p:spPr>
          <a:ln>
            <a:solidFill>
              <a:schemeClr val="accent1"/>
            </a:solidFill>
          </a:ln>
        </p:spPr>
        <p:txBody>
          <a:bodyPr>
            <a:normAutofit fontScale="92500" lnSpcReduction="20000"/>
          </a:bodyPr>
          <a:lstStyle/>
          <a:p>
            <a:pPr algn="just">
              <a:buFont typeface="Wingdings" pitchFamily="2" charset="2"/>
              <a:buChar char="Ø"/>
            </a:pPr>
            <a:r>
              <a:rPr lang="en-US" dirty="0" smtClean="0"/>
              <a:t>The design and construction of retaining structures forms an integral part of many civil engineering projects. </a:t>
            </a:r>
          </a:p>
          <a:p>
            <a:pPr algn="just">
              <a:buFont typeface="Wingdings" pitchFamily="2" charset="2"/>
              <a:buChar char="Ø"/>
            </a:pPr>
            <a:r>
              <a:rPr lang="en-US" dirty="0" smtClean="0"/>
              <a:t>They comprise a number of elements and may restrain the soil by virtue of their mass, or because they are embedded, propped and/or anchored. </a:t>
            </a:r>
          </a:p>
          <a:p>
            <a:pPr algn="just">
              <a:buFont typeface="Wingdings" pitchFamily="2" charset="2"/>
              <a:buChar char="Ø"/>
            </a:pPr>
            <a:r>
              <a:rPr lang="en-US" dirty="0" smtClean="0"/>
              <a:t>To design a retaining structure it is necessary to understand the soil and its behavior, the ground water conditions, how wall is constructed and how the soil and the structure interact. </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2"/>
          <p:cNvSpPr>
            <a:spLocks noChangeArrowheads="1"/>
          </p:cNvSpPr>
          <p:nvPr/>
        </p:nvSpPr>
        <p:spPr bwMode="auto">
          <a:xfrm>
            <a:off x="7772400" y="3048000"/>
            <a:ext cx="914400" cy="2590800"/>
          </a:xfrm>
          <a:prstGeom prst="rtTriangle">
            <a:avLst/>
          </a:prstGeom>
          <a:solidFill>
            <a:srgbClr val="FFFF99"/>
          </a:solidFill>
          <a:ln w="28575">
            <a:solidFill>
              <a:srgbClr val="000000"/>
            </a:solidFill>
            <a:miter lim="800000"/>
            <a:headEnd/>
            <a:tailEnd/>
          </a:ln>
        </p:spPr>
        <p:txBody>
          <a:bodyPr wrap="none" anchor="ctr"/>
          <a:lstStyle/>
          <a:p>
            <a:endParaRPr lang="ms-MY"/>
          </a:p>
        </p:txBody>
      </p:sp>
      <p:sp>
        <p:nvSpPr>
          <p:cNvPr id="14341" name="Rectangle 5"/>
          <p:cNvSpPr>
            <a:spLocks noChangeArrowheads="1"/>
          </p:cNvSpPr>
          <p:nvPr/>
        </p:nvSpPr>
        <p:spPr bwMode="auto">
          <a:xfrm>
            <a:off x="381000" y="1539875"/>
            <a:ext cx="4572000" cy="830997"/>
          </a:xfrm>
          <a:prstGeom prst="rect">
            <a:avLst/>
          </a:prstGeom>
          <a:noFill/>
          <a:ln w="9525">
            <a:noFill/>
            <a:miter lim="800000"/>
            <a:headEnd/>
            <a:tailEnd/>
          </a:ln>
        </p:spPr>
        <p:txBody>
          <a:bodyPr anchor="ctr">
            <a:spAutoFit/>
          </a:bodyPr>
          <a:lstStyle/>
          <a:p>
            <a:pPr marL="1028700" indent="-1028700" algn="l">
              <a:tabLst>
                <a:tab pos="685800" algn="l"/>
                <a:tab pos="4362450" algn="l"/>
              </a:tabLst>
            </a:pPr>
            <a:r>
              <a:rPr lang="en-US" sz="2400" b="1" i="1" dirty="0" smtClean="0">
                <a:latin typeface="Trebuchet MS" pitchFamily="34" charset="0"/>
              </a:rPr>
              <a:t>FOS</a:t>
            </a:r>
            <a:r>
              <a:rPr lang="en-US" sz="2400" dirty="0" smtClean="0">
                <a:latin typeface="Trebuchet MS" pitchFamily="34" charset="0"/>
              </a:rPr>
              <a:t> </a:t>
            </a:r>
            <a:r>
              <a:rPr lang="en-US" sz="2400" dirty="0">
                <a:latin typeface="Trebuchet MS" pitchFamily="34" charset="0"/>
              </a:rPr>
              <a:t>against sliding </a:t>
            </a:r>
            <a:r>
              <a:rPr lang="en-US" sz="2400" dirty="0">
                <a:solidFill>
                  <a:schemeClr val="accent2"/>
                </a:solidFill>
                <a:latin typeface="Trebuchet MS" pitchFamily="34" charset="0"/>
              </a:rPr>
              <a:t>(</a:t>
            </a:r>
            <a:r>
              <a:rPr lang="en-US" dirty="0">
                <a:solidFill>
                  <a:schemeClr val="accent2"/>
                </a:solidFill>
                <a:latin typeface="Trebuchet MS" pitchFamily="34" charset="0"/>
              </a:rPr>
              <a:t>recommended FOS = 2.0</a:t>
            </a:r>
            <a:r>
              <a:rPr lang="en-US" sz="2400" dirty="0">
                <a:solidFill>
                  <a:schemeClr val="accent2"/>
                </a:solidFill>
                <a:latin typeface="Trebuchet MS" pitchFamily="34" charset="0"/>
              </a:rPr>
              <a:t>)</a:t>
            </a:r>
          </a:p>
        </p:txBody>
      </p:sp>
      <p:sp>
        <p:nvSpPr>
          <p:cNvPr id="14342" name="Text Box 6"/>
          <p:cNvSpPr txBox="1">
            <a:spLocks noChangeArrowheads="1"/>
          </p:cNvSpPr>
          <p:nvPr/>
        </p:nvSpPr>
        <p:spPr bwMode="auto">
          <a:xfrm>
            <a:off x="457200" y="533400"/>
            <a:ext cx="5105400" cy="584775"/>
          </a:xfrm>
          <a:prstGeom prst="rect">
            <a:avLst/>
          </a:prstGeom>
          <a:noFill/>
          <a:ln w="9525">
            <a:noFill/>
            <a:miter lim="800000"/>
            <a:headEnd/>
            <a:tailEnd/>
          </a:ln>
        </p:spPr>
        <p:txBody>
          <a:bodyPr>
            <a:spAutoFit/>
          </a:bodyPr>
          <a:lstStyle/>
          <a:p>
            <a:pPr algn="r">
              <a:spcBef>
                <a:spcPct val="50000"/>
              </a:spcBef>
            </a:pPr>
            <a:r>
              <a:rPr lang="en-GB" sz="3200" dirty="0">
                <a:solidFill>
                  <a:srgbClr val="00B050"/>
                </a:solidFill>
                <a:latin typeface="Script MT Bold" pitchFamily="66" charset="0"/>
              </a:rPr>
              <a:t>Stability Criteria</a:t>
            </a:r>
          </a:p>
        </p:txBody>
      </p:sp>
      <p:graphicFrame>
        <p:nvGraphicFramePr>
          <p:cNvPr id="14338" name="Object 7"/>
          <p:cNvGraphicFramePr>
            <a:graphicFrameLocks noChangeAspect="1"/>
          </p:cNvGraphicFramePr>
          <p:nvPr/>
        </p:nvGraphicFramePr>
        <p:xfrm>
          <a:off x="381000" y="2720975"/>
          <a:ext cx="4572000" cy="860425"/>
        </p:xfrm>
        <a:graphic>
          <a:graphicData uri="http://schemas.openxmlformats.org/presentationml/2006/ole">
            <mc:AlternateContent xmlns:mc="http://schemas.openxmlformats.org/markup-compatibility/2006">
              <mc:Choice xmlns:v="urn:schemas-microsoft-com:vml" Requires="v">
                <p:oleObj spid="_x0000_s10280" name="Equation" r:id="rId4" imgW="2768400" imgH="520560" progId="Equation.3">
                  <p:embed/>
                </p:oleObj>
              </mc:Choice>
              <mc:Fallback>
                <p:oleObj name="Equation" r:id="rId4" imgW="2768400" imgH="52056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720975"/>
                        <a:ext cx="4572000" cy="860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8"/>
          <p:cNvGrpSpPr>
            <a:grpSpLocks/>
          </p:cNvGrpSpPr>
          <p:nvPr/>
        </p:nvGrpSpPr>
        <p:grpSpPr bwMode="auto">
          <a:xfrm>
            <a:off x="3306763" y="2989263"/>
            <a:ext cx="5456237" cy="2725737"/>
            <a:chOff x="2112" y="1883"/>
            <a:chExt cx="3437" cy="1717"/>
          </a:xfrm>
        </p:grpSpPr>
        <p:sp>
          <p:nvSpPr>
            <p:cNvPr id="14346" name="Rectangle 9"/>
            <p:cNvSpPr>
              <a:spLocks noChangeArrowheads="1"/>
            </p:cNvSpPr>
            <p:nvPr/>
          </p:nvSpPr>
          <p:spPr bwMode="auto">
            <a:xfrm>
              <a:off x="3401" y="1883"/>
              <a:ext cx="270" cy="1422"/>
            </a:xfrm>
            <a:prstGeom prst="rect">
              <a:avLst/>
            </a:prstGeom>
            <a:solidFill>
              <a:schemeClr val="bg2"/>
            </a:solidFill>
            <a:ln w="9525">
              <a:noFill/>
              <a:miter lim="800000"/>
              <a:headEnd/>
              <a:tailEnd/>
            </a:ln>
          </p:spPr>
          <p:txBody>
            <a:bodyPr wrap="none" anchor="ctr"/>
            <a:lstStyle/>
            <a:p>
              <a:endParaRPr lang="ms-MY"/>
            </a:p>
          </p:txBody>
        </p:sp>
        <p:sp>
          <p:nvSpPr>
            <p:cNvPr id="14347" name="Rectangle 10"/>
            <p:cNvSpPr>
              <a:spLocks noChangeArrowheads="1"/>
            </p:cNvSpPr>
            <p:nvPr/>
          </p:nvSpPr>
          <p:spPr bwMode="auto">
            <a:xfrm>
              <a:off x="3056" y="3305"/>
              <a:ext cx="1713" cy="243"/>
            </a:xfrm>
            <a:prstGeom prst="rect">
              <a:avLst/>
            </a:prstGeom>
            <a:solidFill>
              <a:schemeClr val="bg2"/>
            </a:solidFill>
            <a:ln w="9525">
              <a:solidFill>
                <a:srgbClr val="000000"/>
              </a:solidFill>
              <a:miter lim="800000"/>
              <a:headEnd/>
              <a:tailEnd/>
            </a:ln>
          </p:spPr>
          <p:txBody>
            <a:bodyPr wrap="none" anchor="ctr"/>
            <a:lstStyle/>
            <a:p>
              <a:endParaRPr lang="ms-MY"/>
            </a:p>
          </p:txBody>
        </p:sp>
        <p:sp>
          <p:nvSpPr>
            <p:cNvPr id="14348" name="Line 11"/>
            <p:cNvSpPr>
              <a:spLocks noChangeShapeType="1"/>
            </p:cNvSpPr>
            <p:nvPr/>
          </p:nvSpPr>
          <p:spPr bwMode="auto">
            <a:xfrm flipH="1">
              <a:off x="2208" y="2980"/>
              <a:ext cx="1173" cy="1"/>
            </a:xfrm>
            <a:prstGeom prst="line">
              <a:avLst/>
            </a:prstGeom>
            <a:noFill/>
            <a:ln w="28575">
              <a:solidFill>
                <a:srgbClr val="000000"/>
              </a:solidFill>
              <a:round/>
              <a:headEnd/>
              <a:tailEnd/>
            </a:ln>
          </p:spPr>
          <p:txBody>
            <a:bodyPr/>
            <a:lstStyle/>
            <a:p>
              <a:endParaRPr lang="en-US"/>
            </a:p>
          </p:txBody>
        </p:sp>
        <p:sp>
          <p:nvSpPr>
            <p:cNvPr id="14349" name="Line 12"/>
            <p:cNvSpPr>
              <a:spLocks noChangeShapeType="1"/>
            </p:cNvSpPr>
            <p:nvPr/>
          </p:nvSpPr>
          <p:spPr bwMode="auto">
            <a:xfrm flipV="1">
              <a:off x="4510" y="1920"/>
              <a:ext cx="2" cy="1385"/>
            </a:xfrm>
            <a:prstGeom prst="line">
              <a:avLst/>
            </a:prstGeom>
            <a:noFill/>
            <a:ln w="9525">
              <a:solidFill>
                <a:srgbClr val="000000"/>
              </a:solidFill>
              <a:prstDash val="dash"/>
              <a:round/>
              <a:headEnd/>
              <a:tailEnd/>
            </a:ln>
          </p:spPr>
          <p:txBody>
            <a:bodyPr/>
            <a:lstStyle/>
            <a:p>
              <a:endParaRPr lang="en-US"/>
            </a:p>
          </p:txBody>
        </p:sp>
        <p:sp>
          <p:nvSpPr>
            <p:cNvPr id="14350" name="AutoShape 13"/>
            <p:cNvSpPr>
              <a:spLocks noChangeArrowheads="1"/>
            </p:cNvSpPr>
            <p:nvPr/>
          </p:nvSpPr>
          <p:spPr bwMode="auto">
            <a:xfrm rot="10800000" flipV="1">
              <a:off x="2597" y="2980"/>
              <a:ext cx="451" cy="568"/>
            </a:xfrm>
            <a:prstGeom prst="rtTriangle">
              <a:avLst/>
            </a:prstGeom>
            <a:noFill/>
            <a:ln w="9525">
              <a:solidFill>
                <a:srgbClr val="000000"/>
              </a:solidFill>
              <a:miter lim="800000"/>
              <a:headEnd/>
              <a:tailEnd/>
            </a:ln>
          </p:spPr>
          <p:txBody>
            <a:bodyPr wrap="none" anchor="ctr"/>
            <a:lstStyle/>
            <a:p>
              <a:endParaRPr lang="ms-MY"/>
            </a:p>
          </p:txBody>
        </p:sp>
        <p:sp>
          <p:nvSpPr>
            <p:cNvPr id="14351" name="Line 14"/>
            <p:cNvSpPr>
              <a:spLocks noChangeShapeType="1"/>
            </p:cNvSpPr>
            <p:nvPr/>
          </p:nvSpPr>
          <p:spPr bwMode="auto">
            <a:xfrm>
              <a:off x="3860" y="2370"/>
              <a:ext cx="0" cy="488"/>
            </a:xfrm>
            <a:prstGeom prst="line">
              <a:avLst/>
            </a:prstGeom>
            <a:noFill/>
            <a:ln w="38100">
              <a:solidFill>
                <a:srgbClr val="000000"/>
              </a:solidFill>
              <a:round/>
              <a:headEnd/>
              <a:tailEnd type="triangle" w="med" len="med"/>
            </a:ln>
          </p:spPr>
          <p:txBody>
            <a:bodyPr/>
            <a:lstStyle/>
            <a:p>
              <a:endParaRPr lang="en-US"/>
            </a:p>
          </p:txBody>
        </p:sp>
        <p:sp>
          <p:nvSpPr>
            <p:cNvPr id="14352" name="Line 15"/>
            <p:cNvSpPr>
              <a:spLocks noChangeShapeType="1"/>
            </p:cNvSpPr>
            <p:nvPr/>
          </p:nvSpPr>
          <p:spPr bwMode="auto">
            <a:xfrm flipV="1">
              <a:off x="4990" y="3017"/>
              <a:ext cx="482" cy="7"/>
            </a:xfrm>
            <a:prstGeom prst="line">
              <a:avLst/>
            </a:prstGeom>
            <a:noFill/>
            <a:ln w="38100">
              <a:solidFill>
                <a:srgbClr val="000000"/>
              </a:solidFill>
              <a:round/>
              <a:headEnd type="triangle" w="med" len="med"/>
              <a:tailEnd/>
            </a:ln>
          </p:spPr>
          <p:txBody>
            <a:bodyPr/>
            <a:lstStyle/>
            <a:p>
              <a:endParaRPr lang="en-US"/>
            </a:p>
          </p:txBody>
        </p:sp>
        <p:sp>
          <p:nvSpPr>
            <p:cNvPr id="14353" name="Line 16"/>
            <p:cNvSpPr>
              <a:spLocks noChangeShapeType="1"/>
            </p:cNvSpPr>
            <p:nvPr/>
          </p:nvSpPr>
          <p:spPr bwMode="auto">
            <a:xfrm flipH="1">
              <a:off x="2329" y="3345"/>
              <a:ext cx="587" cy="1"/>
            </a:xfrm>
            <a:prstGeom prst="line">
              <a:avLst/>
            </a:prstGeom>
            <a:noFill/>
            <a:ln w="38100">
              <a:solidFill>
                <a:srgbClr val="000000"/>
              </a:solidFill>
              <a:round/>
              <a:headEnd type="triangle" w="med" len="med"/>
              <a:tailEnd/>
            </a:ln>
          </p:spPr>
          <p:txBody>
            <a:bodyPr/>
            <a:lstStyle/>
            <a:p>
              <a:endParaRPr lang="en-US"/>
            </a:p>
          </p:txBody>
        </p:sp>
        <p:sp>
          <p:nvSpPr>
            <p:cNvPr id="14354" name="Text Box 17"/>
            <p:cNvSpPr txBox="1">
              <a:spLocks noChangeArrowheads="1"/>
            </p:cNvSpPr>
            <p:nvPr/>
          </p:nvSpPr>
          <p:spPr bwMode="auto">
            <a:xfrm>
              <a:off x="5232" y="2736"/>
              <a:ext cx="317" cy="233"/>
            </a:xfrm>
            <a:prstGeom prst="rect">
              <a:avLst/>
            </a:prstGeom>
            <a:noFill/>
            <a:ln w="9525">
              <a:noFill/>
              <a:miter lim="800000"/>
              <a:headEnd/>
              <a:tailEnd/>
            </a:ln>
          </p:spPr>
          <p:txBody>
            <a:bodyPr>
              <a:spAutoFit/>
            </a:bodyPr>
            <a:lstStyle/>
            <a:p>
              <a:pPr>
                <a:spcBef>
                  <a:spcPct val="50000"/>
                </a:spcBef>
              </a:pPr>
              <a:r>
                <a:rPr lang="en-US" dirty="0" smtClean="0"/>
                <a:t>Pa</a:t>
              </a:r>
              <a:endParaRPr lang="en-US" baseline="-25000" dirty="0"/>
            </a:p>
          </p:txBody>
        </p:sp>
        <p:sp>
          <p:nvSpPr>
            <p:cNvPr id="14355" name="Text Box 18"/>
            <p:cNvSpPr txBox="1">
              <a:spLocks noChangeArrowheads="1"/>
            </p:cNvSpPr>
            <p:nvPr/>
          </p:nvSpPr>
          <p:spPr bwMode="auto">
            <a:xfrm>
              <a:off x="3860" y="2127"/>
              <a:ext cx="632" cy="250"/>
            </a:xfrm>
            <a:prstGeom prst="rect">
              <a:avLst/>
            </a:prstGeom>
            <a:noFill/>
            <a:ln w="9525">
              <a:noFill/>
              <a:miter lim="800000"/>
              <a:headEnd/>
              <a:tailEnd/>
            </a:ln>
          </p:spPr>
          <p:txBody>
            <a:bodyPr>
              <a:spAutoFit/>
            </a:bodyPr>
            <a:lstStyle/>
            <a:p>
              <a:pPr algn="l">
                <a:spcBef>
                  <a:spcPct val="50000"/>
                </a:spcBef>
              </a:pPr>
              <a:r>
                <a:rPr lang="en-US">
                  <a:cs typeface="Arial" pitchFamily="34" charset="0"/>
                </a:rPr>
                <a:t>∑ V</a:t>
              </a:r>
            </a:p>
          </p:txBody>
        </p:sp>
        <p:sp>
          <p:nvSpPr>
            <p:cNvPr id="14356" name="Text Box 19"/>
            <p:cNvSpPr txBox="1">
              <a:spLocks noChangeArrowheads="1"/>
            </p:cNvSpPr>
            <p:nvPr/>
          </p:nvSpPr>
          <p:spPr bwMode="auto">
            <a:xfrm>
              <a:off x="2112" y="3072"/>
              <a:ext cx="432" cy="250"/>
            </a:xfrm>
            <a:prstGeom prst="rect">
              <a:avLst/>
            </a:prstGeom>
            <a:noFill/>
            <a:ln w="9525">
              <a:noFill/>
              <a:miter lim="800000"/>
              <a:headEnd/>
              <a:tailEnd/>
            </a:ln>
          </p:spPr>
          <p:txBody>
            <a:bodyPr>
              <a:spAutoFit/>
            </a:bodyPr>
            <a:lstStyle/>
            <a:p>
              <a:pPr>
                <a:spcBef>
                  <a:spcPct val="50000"/>
                </a:spcBef>
              </a:pPr>
              <a:r>
                <a:rPr lang="en-US"/>
                <a:t>P</a:t>
              </a:r>
              <a:r>
                <a:rPr lang="en-US" baseline="-25000"/>
                <a:t>p</a:t>
              </a:r>
            </a:p>
          </p:txBody>
        </p:sp>
        <p:sp>
          <p:nvSpPr>
            <p:cNvPr id="14357" name="Line 20"/>
            <p:cNvSpPr>
              <a:spLocks noChangeShapeType="1"/>
            </p:cNvSpPr>
            <p:nvPr/>
          </p:nvSpPr>
          <p:spPr bwMode="auto">
            <a:xfrm>
              <a:off x="3072" y="3600"/>
              <a:ext cx="1680" cy="0"/>
            </a:xfrm>
            <a:prstGeom prst="line">
              <a:avLst/>
            </a:prstGeom>
            <a:noFill/>
            <a:ln w="28575">
              <a:solidFill>
                <a:srgbClr val="000000"/>
              </a:solidFill>
              <a:round/>
              <a:headEnd type="triangle" w="med" len="med"/>
              <a:tailEnd type="triangle" w="med" len="med"/>
            </a:ln>
          </p:spPr>
          <p:txBody>
            <a:bodyPr/>
            <a:lstStyle/>
            <a:p>
              <a:endParaRPr lang="en-US"/>
            </a:p>
          </p:txBody>
        </p:sp>
      </p:grpSp>
      <p:sp>
        <p:nvSpPr>
          <p:cNvPr id="14344" name="Text Box 21"/>
          <p:cNvSpPr txBox="1">
            <a:spLocks noChangeArrowheads="1"/>
          </p:cNvSpPr>
          <p:nvPr/>
        </p:nvSpPr>
        <p:spPr bwMode="auto">
          <a:xfrm>
            <a:off x="4038600" y="5867400"/>
            <a:ext cx="4191000" cy="396875"/>
          </a:xfrm>
          <a:prstGeom prst="rect">
            <a:avLst/>
          </a:prstGeom>
          <a:noFill/>
          <a:ln w="9525">
            <a:noFill/>
            <a:miter lim="800000"/>
            <a:headEnd/>
            <a:tailEnd/>
          </a:ln>
        </p:spPr>
        <p:txBody>
          <a:bodyPr>
            <a:spAutoFit/>
          </a:bodyPr>
          <a:lstStyle/>
          <a:p>
            <a:pPr>
              <a:spcBef>
                <a:spcPct val="50000"/>
              </a:spcBef>
            </a:pPr>
            <a:r>
              <a:rPr lang="en-US">
                <a:solidFill>
                  <a:srgbClr val="FF3300"/>
                </a:solidFill>
              </a:rPr>
              <a:t>Friction &amp; wall base adhesion</a:t>
            </a:r>
          </a:p>
        </p:txBody>
      </p:sp>
      <p:sp>
        <p:nvSpPr>
          <p:cNvPr id="14345" name="Line 22"/>
          <p:cNvSpPr>
            <a:spLocks noChangeShapeType="1"/>
          </p:cNvSpPr>
          <p:nvPr/>
        </p:nvSpPr>
        <p:spPr bwMode="auto">
          <a:xfrm>
            <a:off x="5791200" y="3048000"/>
            <a:ext cx="2286000" cy="0"/>
          </a:xfrm>
          <a:prstGeom prst="line">
            <a:avLst/>
          </a:prstGeom>
          <a:noFill/>
          <a:ln w="28575">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4"/>
          <p:cNvGraphicFramePr>
            <a:graphicFrameLocks noChangeAspect="1"/>
          </p:cNvGraphicFramePr>
          <p:nvPr/>
        </p:nvGraphicFramePr>
        <p:xfrm>
          <a:off x="1828800" y="2514600"/>
          <a:ext cx="2438400" cy="914400"/>
        </p:xfrm>
        <a:graphic>
          <a:graphicData uri="http://schemas.openxmlformats.org/presentationml/2006/ole">
            <mc:AlternateContent xmlns:mc="http://schemas.openxmlformats.org/markup-compatibility/2006">
              <mc:Choice xmlns:v="urn:schemas-microsoft-com:vml" Requires="v">
                <p:oleObj spid="_x0000_s11380" name="Equation" r:id="rId4" imgW="1143000" imgH="431800" progId="Equation.3">
                  <p:embed/>
                </p:oleObj>
              </mc:Choice>
              <mc:Fallback>
                <p:oleObj name="Equation" r:id="rId4" imgW="1143000" imgH="4318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514600"/>
                        <a:ext cx="24384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6" name="Rectangle 5"/>
          <p:cNvSpPr>
            <a:spLocks noChangeArrowheads="1"/>
          </p:cNvSpPr>
          <p:nvPr/>
        </p:nvSpPr>
        <p:spPr bwMode="auto">
          <a:xfrm>
            <a:off x="457200" y="1249363"/>
            <a:ext cx="8153400" cy="830997"/>
          </a:xfrm>
          <a:prstGeom prst="rect">
            <a:avLst/>
          </a:prstGeom>
          <a:noFill/>
          <a:ln w="9525">
            <a:noFill/>
            <a:miter lim="800000"/>
            <a:headEnd/>
            <a:tailEnd/>
          </a:ln>
        </p:spPr>
        <p:txBody>
          <a:bodyPr anchor="ctr">
            <a:spAutoFit/>
          </a:bodyPr>
          <a:lstStyle/>
          <a:p>
            <a:pPr marL="1257300" lvl="1" indent="-1143000" algn="l">
              <a:tabLst>
                <a:tab pos="4362450" algn="l"/>
              </a:tabLst>
            </a:pPr>
            <a:r>
              <a:rPr lang="en-US" sz="2400" dirty="0" smtClean="0">
                <a:latin typeface="Trebuchet MS" pitchFamily="34" charset="0"/>
                <a:ea typeface="Times New Roman" pitchFamily="18" charset="0"/>
                <a:cs typeface="Arial" pitchFamily="34" charset="0"/>
              </a:rPr>
              <a:t>For </a:t>
            </a:r>
            <a:r>
              <a:rPr lang="en-US" sz="2400" dirty="0">
                <a:latin typeface="Trebuchet MS" pitchFamily="34" charset="0"/>
                <a:ea typeface="Times New Roman" pitchFamily="18" charset="0"/>
                <a:cs typeface="Arial" pitchFamily="34" charset="0"/>
              </a:rPr>
              <a:t>base pressure </a:t>
            </a:r>
            <a:r>
              <a:rPr lang="en-US" sz="2400" dirty="0">
                <a:solidFill>
                  <a:schemeClr val="accent2"/>
                </a:solidFill>
                <a:latin typeface="Trebuchet MS" pitchFamily="34" charset="0"/>
                <a:ea typeface="Times New Roman" pitchFamily="18" charset="0"/>
                <a:cs typeface="Arial" pitchFamily="34" charset="0"/>
              </a:rPr>
              <a:t>(</a:t>
            </a:r>
            <a:r>
              <a:rPr lang="en-US" dirty="0">
                <a:solidFill>
                  <a:schemeClr val="accent2"/>
                </a:solidFill>
                <a:latin typeface="Trebuchet MS" pitchFamily="34" charset="0"/>
                <a:ea typeface="Times New Roman" pitchFamily="18" charset="0"/>
                <a:cs typeface="Arial" pitchFamily="34" charset="0"/>
              </a:rPr>
              <a:t>to be compared against the bearing capacity of the founding soil. Recommended FOS = 3.0</a:t>
            </a:r>
            <a:r>
              <a:rPr lang="en-US" sz="2400" dirty="0">
                <a:solidFill>
                  <a:schemeClr val="accent2"/>
                </a:solidFill>
                <a:latin typeface="Trebuchet MS" pitchFamily="34" charset="0"/>
                <a:ea typeface="Times New Roman" pitchFamily="18" charset="0"/>
                <a:cs typeface="Arial" pitchFamily="34" charset="0"/>
              </a:rPr>
              <a:t>)</a:t>
            </a:r>
            <a:endParaRPr lang="en-US" sz="2400" dirty="0">
              <a:solidFill>
                <a:schemeClr val="accent2"/>
              </a:solidFill>
              <a:latin typeface="Times New Roman" pitchFamily="18" charset="0"/>
              <a:ea typeface="Times New Roman" pitchFamily="18" charset="0"/>
              <a:cs typeface="Arial" pitchFamily="34" charset="0"/>
            </a:endParaRPr>
          </a:p>
        </p:txBody>
      </p:sp>
      <p:sp>
        <p:nvSpPr>
          <p:cNvPr id="15367" name="Rectangle 6"/>
          <p:cNvSpPr>
            <a:spLocks noChangeArrowheads="1"/>
          </p:cNvSpPr>
          <p:nvPr/>
        </p:nvSpPr>
        <p:spPr bwMode="auto">
          <a:xfrm>
            <a:off x="1295400" y="3565525"/>
            <a:ext cx="4360863" cy="396875"/>
          </a:xfrm>
          <a:prstGeom prst="rect">
            <a:avLst/>
          </a:prstGeom>
          <a:noFill/>
          <a:ln w="9525">
            <a:noFill/>
            <a:miter lim="800000"/>
            <a:headEnd/>
            <a:tailEnd/>
          </a:ln>
        </p:spPr>
        <p:txBody>
          <a:bodyPr wrap="none" anchor="ctr">
            <a:spAutoFit/>
          </a:bodyPr>
          <a:lstStyle/>
          <a:p>
            <a:pPr algn="l">
              <a:tabLst>
                <a:tab pos="4362450" algn="l"/>
              </a:tabLst>
            </a:pPr>
            <a:r>
              <a:rPr lang="en-US">
                <a:latin typeface="Trebuchet MS" pitchFamily="34" charset="0"/>
                <a:ea typeface="Times New Roman" pitchFamily="18" charset="0"/>
                <a:cs typeface="Arial" pitchFamily="34" charset="0"/>
              </a:rPr>
              <a:t> Now, Lever arm of base resultant</a:t>
            </a:r>
            <a:r>
              <a:rPr lang="en-US" sz="1100" b="0">
                <a:latin typeface="Trebuchet MS" pitchFamily="34" charset="0"/>
                <a:ea typeface="Times New Roman" pitchFamily="18" charset="0"/>
                <a:cs typeface="Arial" pitchFamily="34" charset="0"/>
              </a:rPr>
              <a:t>   </a:t>
            </a:r>
            <a:endParaRPr lang="en-US" sz="2400" b="0">
              <a:latin typeface="Times New Roman" pitchFamily="18" charset="0"/>
              <a:ea typeface="Times New Roman" pitchFamily="18" charset="0"/>
              <a:cs typeface="Arial" pitchFamily="34" charset="0"/>
            </a:endParaRPr>
          </a:p>
        </p:txBody>
      </p:sp>
      <p:sp>
        <p:nvSpPr>
          <p:cNvPr id="15368" name="Rectangle 7"/>
          <p:cNvSpPr>
            <a:spLocks noChangeArrowheads="1"/>
          </p:cNvSpPr>
          <p:nvPr/>
        </p:nvSpPr>
        <p:spPr bwMode="auto">
          <a:xfrm>
            <a:off x="1295400" y="5470525"/>
            <a:ext cx="2425700" cy="396875"/>
          </a:xfrm>
          <a:prstGeom prst="rect">
            <a:avLst/>
          </a:prstGeom>
          <a:noFill/>
          <a:ln w="9525">
            <a:noFill/>
            <a:miter lim="800000"/>
            <a:headEnd/>
            <a:tailEnd/>
          </a:ln>
        </p:spPr>
        <p:txBody>
          <a:bodyPr wrap="none" anchor="ctr">
            <a:spAutoFit/>
          </a:bodyPr>
          <a:lstStyle/>
          <a:p>
            <a:pPr algn="l"/>
            <a:r>
              <a:rPr lang="en-US">
                <a:latin typeface="Trebuchet MS" pitchFamily="34" charset="0"/>
                <a:ea typeface="Times New Roman" pitchFamily="18" charset="0"/>
                <a:cs typeface="Arial" pitchFamily="34" charset="0"/>
              </a:rPr>
              <a:t>Thus eccentricity</a:t>
            </a:r>
            <a:r>
              <a:rPr lang="en-US" sz="1100" b="0">
                <a:latin typeface="Trebuchet MS" pitchFamily="34" charset="0"/>
                <a:ea typeface="Times New Roman" pitchFamily="18" charset="0"/>
                <a:cs typeface="Arial" pitchFamily="34" charset="0"/>
              </a:rPr>
              <a:t>    </a:t>
            </a:r>
            <a:endParaRPr lang="en-US" sz="2400" b="0">
              <a:latin typeface="Times New Roman" pitchFamily="18" charset="0"/>
              <a:ea typeface="Times New Roman" pitchFamily="18" charset="0"/>
              <a:cs typeface="Arial" pitchFamily="34" charset="0"/>
            </a:endParaRPr>
          </a:p>
        </p:txBody>
      </p:sp>
      <p:graphicFrame>
        <p:nvGraphicFramePr>
          <p:cNvPr id="15363" name="Object 8"/>
          <p:cNvGraphicFramePr>
            <a:graphicFrameLocks noChangeAspect="1"/>
          </p:cNvGraphicFramePr>
          <p:nvPr/>
        </p:nvGraphicFramePr>
        <p:xfrm>
          <a:off x="1981200" y="4184650"/>
          <a:ext cx="2286000" cy="996950"/>
        </p:xfrm>
        <a:graphic>
          <a:graphicData uri="http://schemas.openxmlformats.org/presentationml/2006/ole">
            <mc:AlternateContent xmlns:mc="http://schemas.openxmlformats.org/markup-compatibility/2006">
              <mc:Choice xmlns:v="urn:schemas-microsoft-com:vml" Requires="v">
                <p:oleObj spid="_x0000_s11381" name="Equation" r:id="rId6" imgW="990360" imgH="431640" progId="Equation.3">
                  <p:embed/>
                </p:oleObj>
              </mc:Choice>
              <mc:Fallback>
                <p:oleObj name="Equation" r:id="rId6" imgW="990360" imgH="43164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184650"/>
                        <a:ext cx="2286000"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4" name="Object 9"/>
          <p:cNvGraphicFramePr>
            <a:graphicFrameLocks noChangeAspect="1"/>
          </p:cNvGraphicFramePr>
          <p:nvPr/>
        </p:nvGraphicFramePr>
        <p:xfrm>
          <a:off x="3733800" y="5146675"/>
          <a:ext cx="1885950" cy="1025525"/>
        </p:xfrm>
        <a:graphic>
          <a:graphicData uri="http://schemas.openxmlformats.org/presentationml/2006/ole">
            <mc:AlternateContent xmlns:mc="http://schemas.openxmlformats.org/markup-compatibility/2006">
              <mc:Choice xmlns:v="urn:schemas-microsoft-com:vml" Requires="v">
                <p:oleObj spid="_x0000_s11382" name="Equation" r:id="rId8" imgW="723600" imgH="393480" progId="Equation.3">
                  <p:embed/>
                </p:oleObj>
              </mc:Choice>
              <mc:Fallback>
                <p:oleObj name="Equation" r:id="rId8" imgW="723600" imgH="39348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5146675"/>
                        <a:ext cx="1885950" cy="1025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9" name="Text Box 10"/>
          <p:cNvSpPr txBox="1">
            <a:spLocks noChangeArrowheads="1"/>
          </p:cNvSpPr>
          <p:nvPr/>
        </p:nvSpPr>
        <p:spPr bwMode="auto">
          <a:xfrm>
            <a:off x="457200" y="533400"/>
            <a:ext cx="5105400" cy="584775"/>
          </a:xfrm>
          <a:prstGeom prst="rect">
            <a:avLst/>
          </a:prstGeom>
          <a:noFill/>
          <a:ln w="9525">
            <a:noFill/>
            <a:miter lim="800000"/>
            <a:headEnd/>
            <a:tailEnd/>
          </a:ln>
        </p:spPr>
        <p:txBody>
          <a:bodyPr>
            <a:spAutoFit/>
          </a:bodyPr>
          <a:lstStyle/>
          <a:p>
            <a:pPr algn="r">
              <a:spcBef>
                <a:spcPct val="50000"/>
              </a:spcBef>
            </a:pPr>
            <a:r>
              <a:rPr lang="en-GB" sz="3200" dirty="0">
                <a:solidFill>
                  <a:srgbClr val="00B050"/>
                </a:solidFill>
                <a:latin typeface="Script MT Bold" pitchFamily="66" charset="0"/>
              </a:rPr>
              <a:t>Stability Criteria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4"/>
          <p:cNvSpPr txBox="1">
            <a:spLocks noChangeArrowheads="1"/>
          </p:cNvSpPr>
          <p:nvPr/>
        </p:nvSpPr>
        <p:spPr bwMode="auto">
          <a:xfrm>
            <a:off x="457200" y="533400"/>
            <a:ext cx="5105400" cy="523220"/>
          </a:xfrm>
          <a:prstGeom prst="rect">
            <a:avLst/>
          </a:prstGeom>
          <a:noFill/>
          <a:ln w="9525">
            <a:noFill/>
            <a:miter lim="800000"/>
            <a:headEnd/>
            <a:tailEnd/>
          </a:ln>
        </p:spPr>
        <p:txBody>
          <a:bodyPr>
            <a:spAutoFit/>
          </a:bodyPr>
          <a:lstStyle/>
          <a:p>
            <a:pPr algn="r">
              <a:spcBef>
                <a:spcPct val="50000"/>
              </a:spcBef>
            </a:pPr>
            <a:r>
              <a:rPr lang="en-GB" sz="2400" dirty="0">
                <a:solidFill>
                  <a:srgbClr val="00B050"/>
                </a:solidFill>
                <a:latin typeface="Script MT Bold" pitchFamily="66" charset="0"/>
              </a:rPr>
              <a:t> </a:t>
            </a:r>
            <a:r>
              <a:rPr lang="en-GB" sz="2800" dirty="0">
                <a:solidFill>
                  <a:srgbClr val="00B050"/>
                </a:solidFill>
                <a:latin typeface="Script MT Bold" pitchFamily="66" charset="0"/>
              </a:rPr>
              <a:t>Stability Analysis</a:t>
            </a:r>
            <a:endParaRPr lang="en-GB" sz="2400" dirty="0">
              <a:solidFill>
                <a:srgbClr val="00B050"/>
              </a:solidFill>
              <a:latin typeface="Script MT Bold" pitchFamily="66" charset="0"/>
            </a:endParaRPr>
          </a:p>
        </p:txBody>
      </p:sp>
      <p:sp>
        <p:nvSpPr>
          <p:cNvPr id="58372" name="Rectangle 5"/>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ms-MY"/>
          </a:p>
        </p:txBody>
      </p:sp>
      <p:sp>
        <p:nvSpPr>
          <p:cNvPr id="58373" name="Rectangle 6"/>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ms-MY"/>
          </a:p>
        </p:txBody>
      </p:sp>
      <p:sp>
        <p:nvSpPr>
          <p:cNvPr id="58374" name="Rectangle 7"/>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ms-MY"/>
          </a:p>
        </p:txBody>
      </p:sp>
      <p:grpSp>
        <p:nvGrpSpPr>
          <p:cNvPr id="2" name="Group 8"/>
          <p:cNvGrpSpPr>
            <a:grpSpLocks/>
          </p:cNvGrpSpPr>
          <p:nvPr/>
        </p:nvGrpSpPr>
        <p:grpSpPr bwMode="auto">
          <a:xfrm>
            <a:off x="1447800" y="1295400"/>
            <a:ext cx="5791200" cy="4419600"/>
            <a:chOff x="528" y="1152"/>
            <a:chExt cx="3648" cy="2784"/>
          </a:xfrm>
        </p:grpSpPr>
        <p:sp>
          <p:nvSpPr>
            <p:cNvPr id="58377" name="Rectangle 9"/>
            <p:cNvSpPr>
              <a:spLocks noChangeArrowheads="1"/>
            </p:cNvSpPr>
            <p:nvPr/>
          </p:nvSpPr>
          <p:spPr bwMode="auto">
            <a:xfrm>
              <a:off x="1968" y="1392"/>
              <a:ext cx="288" cy="1680"/>
            </a:xfrm>
            <a:prstGeom prst="rect">
              <a:avLst/>
            </a:prstGeom>
            <a:solidFill>
              <a:schemeClr val="bg2"/>
            </a:solidFill>
            <a:ln w="9525">
              <a:noFill/>
              <a:miter lim="800000"/>
              <a:headEnd/>
              <a:tailEnd/>
            </a:ln>
          </p:spPr>
          <p:txBody>
            <a:bodyPr wrap="none" anchor="ctr"/>
            <a:lstStyle/>
            <a:p>
              <a:endParaRPr lang="ms-MY"/>
            </a:p>
          </p:txBody>
        </p:sp>
        <p:sp>
          <p:nvSpPr>
            <p:cNvPr id="58378" name="Rectangle 10"/>
            <p:cNvSpPr>
              <a:spLocks noChangeArrowheads="1"/>
            </p:cNvSpPr>
            <p:nvPr/>
          </p:nvSpPr>
          <p:spPr bwMode="auto">
            <a:xfrm>
              <a:off x="1536" y="3072"/>
              <a:ext cx="1824" cy="288"/>
            </a:xfrm>
            <a:prstGeom prst="rect">
              <a:avLst/>
            </a:prstGeom>
            <a:solidFill>
              <a:schemeClr val="bg2"/>
            </a:solidFill>
            <a:ln w="9525">
              <a:solidFill>
                <a:srgbClr val="000000"/>
              </a:solidFill>
              <a:miter lim="800000"/>
              <a:headEnd/>
              <a:tailEnd/>
            </a:ln>
          </p:spPr>
          <p:txBody>
            <a:bodyPr wrap="none" anchor="ctr"/>
            <a:lstStyle/>
            <a:p>
              <a:endParaRPr lang="ms-MY"/>
            </a:p>
          </p:txBody>
        </p:sp>
        <p:sp>
          <p:nvSpPr>
            <p:cNvPr id="58379" name="Line 11"/>
            <p:cNvSpPr>
              <a:spLocks noChangeShapeType="1"/>
            </p:cNvSpPr>
            <p:nvPr/>
          </p:nvSpPr>
          <p:spPr bwMode="auto">
            <a:xfrm flipH="1">
              <a:off x="720" y="2688"/>
              <a:ext cx="1248" cy="0"/>
            </a:xfrm>
            <a:prstGeom prst="line">
              <a:avLst/>
            </a:prstGeom>
            <a:noFill/>
            <a:ln w="9525">
              <a:solidFill>
                <a:srgbClr val="000000"/>
              </a:solidFill>
              <a:round/>
              <a:headEnd/>
              <a:tailEnd/>
            </a:ln>
          </p:spPr>
          <p:txBody>
            <a:bodyPr/>
            <a:lstStyle/>
            <a:p>
              <a:endParaRPr lang="en-US"/>
            </a:p>
          </p:txBody>
        </p:sp>
        <p:sp>
          <p:nvSpPr>
            <p:cNvPr id="58380" name="Line 12"/>
            <p:cNvSpPr>
              <a:spLocks noChangeShapeType="1"/>
            </p:cNvSpPr>
            <p:nvPr/>
          </p:nvSpPr>
          <p:spPr bwMode="auto">
            <a:xfrm flipV="1">
              <a:off x="2256" y="1152"/>
              <a:ext cx="1632" cy="240"/>
            </a:xfrm>
            <a:prstGeom prst="line">
              <a:avLst/>
            </a:prstGeom>
            <a:noFill/>
            <a:ln w="9525">
              <a:solidFill>
                <a:srgbClr val="000000"/>
              </a:solidFill>
              <a:round/>
              <a:headEnd/>
              <a:tailEnd/>
            </a:ln>
          </p:spPr>
          <p:txBody>
            <a:bodyPr/>
            <a:lstStyle/>
            <a:p>
              <a:endParaRPr lang="en-US"/>
            </a:p>
          </p:txBody>
        </p:sp>
        <p:sp>
          <p:nvSpPr>
            <p:cNvPr id="58381" name="Line 13"/>
            <p:cNvSpPr>
              <a:spLocks noChangeShapeType="1"/>
            </p:cNvSpPr>
            <p:nvPr/>
          </p:nvSpPr>
          <p:spPr bwMode="auto">
            <a:xfrm flipV="1">
              <a:off x="3360" y="1200"/>
              <a:ext cx="0" cy="1872"/>
            </a:xfrm>
            <a:prstGeom prst="line">
              <a:avLst/>
            </a:prstGeom>
            <a:noFill/>
            <a:ln w="9525">
              <a:solidFill>
                <a:srgbClr val="000000"/>
              </a:solidFill>
              <a:prstDash val="dash"/>
              <a:round/>
              <a:headEnd/>
              <a:tailEnd/>
            </a:ln>
          </p:spPr>
          <p:txBody>
            <a:bodyPr/>
            <a:lstStyle/>
            <a:p>
              <a:endParaRPr lang="en-US"/>
            </a:p>
          </p:txBody>
        </p:sp>
        <p:sp>
          <p:nvSpPr>
            <p:cNvPr id="58382" name="AutoShape 14"/>
            <p:cNvSpPr>
              <a:spLocks noChangeArrowheads="1"/>
            </p:cNvSpPr>
            <p:nvPr/>
          </p:nvSpPr>
          <p:spPr bwMode="auto">
            <a:xfrm rot="10800000" flipV="1">
              <a:off x="960" y="2688"/>
              <a:ext cx="480" cy="672"/>
            </a:xfrm>
            <a:prstGeom prst="rtTriangle">
              <a:avLst/>
            </a:prstGeom>
            <a:noFill/>
            <a:ln w="9525">
              <a:solidFill>
                <a:srgbClr val="000000"/>
              </a:solidFill>
              <a:miter lim="800000"/>
              <a:headEnd/>
              <a:tailEnd/>
            </a:ln>
          </p:spPr>
          <p:txBody>
            <a:bodyPr wrap="none" anchor="ctr"/>
            <a:lstStyle/>
            <a:p>
              <a:endParaRPr lang="ms-MY"/>
            </a:p>
          </p:txBody>
        </p:sp>
        <p:sp>
          <p:nvSpPr>
            <p:cNvPr id="58383" name="Line 15"/>
            <p:cNvSpPr>
              <a:spLocks noChangeShapeType="1"/>
            </p:cNvSpPr>
            <p:nvPr/>
          </p:nvSpPr>
          <p:spPr bwMode="auto">
            <a:xfrm>
              <a:off x="2544" y="1968"/>
              <a:ext cx="0" cy="576"/>
            </a:xfrm>
            <a:prstGeom prst="line">
              <a:avLst/>
            </a:prstGeom>
            <a:noFill/>
            <a:ln w="38100">
              <a:solidFill>
                <a:srgbClr val="000000"/>
              </a:solidFill>
              <a:round/>
              <a:headEnd/>
              <a:tailEnd type="triangle" w="med" len="med"/>
            </a:ln>
          </p:spPr>
          <p:txBody>
            <a:bodyPr/>
            <a:lstStyle/>
            <a:p>
              <a:endParaRPr lang="en-US"/>
            </a:p>
          </p:txBody>
        </p:sp>
        <p:sp>
          <p:nvSpPr>
            <p:cNvPr id="58384" name="Line 16"/>
            <p:cNvSpPr>
              <a:spLocks noChangeShapeType="1"/>
            </p:cNvSpPr>
            <p:nvPr/>
          </p:nvSpPr>
          <p:spPr bwMode="auto">
            <a:xfrm>
              <a:off x="3360" y="2352"/>
              <a:ext cx="768" cy="0"/>
            </a:xfrm>
            <a:prstGeom prst="line">
              <a:avLst/>
            </a:prstGeom>
            <a:noFill/>
            <a:ln w="38100">
              <a:solidFill>
                <a:srgbClr val="000000"/>
              </a:solidFill>
              <a:round/>
              <a:headEnd type="triangle" w="med" len="med"/>
              <a:tailEnd/>
            </a:ln>
          </p:spPr>
          <p:txBody>
            <a:bodyPr/>
            <a:lstStyle/>
            <a:p>
              <a:endParaRPr lang="en-US"/>
            </a:p>
          </p:txBody>
        </p:sp>
        <p:sp>
          <p:nvSpPr>
            <p:cNvPr id="58385" name="Line 17"/>
            <p:cNvSpPr>
              <a:spLocks noChangeShapeType="1"/>
            </p:cNvSpPr>
            <p:nvPr/>
          </p:nvSpPr>
          <p:spPr bwMode="auto">
            <a:xfrm flipH="1">
              <a:off x="624" y="3120"/>
              <a:ext cx="624" cy="0"/>
            </a:xfrm>
            <a:prstGeom prst="line">
              <a:avLst/>
            </a:prstGeom>
            <a:noFill/>
            <a:ln w="38100">
              <a:solidFill>
                <a:srgbClr val="000000"/>
              </a:solidFill>
              <a:round/>
              <a:headEnd type="triangle" w="med" len="med"/>
              <a:tailEnd/>
            </a:ln>
          </p:spPr>
          <p:txBody>
            <a:bodyPr/>
            <a:lstStyle/>
            <a:p>
              <a:endParaRPr lang="en-US"/>
            </a:p>
          </p:txBody>
        </p:sp>
        <p:sp>
          <p:nvSpPr>
            <p:cNvPr id="58386" name="Text Box 18"/>
            <p:cNvSpPr txBox="1">
              <a:spLocks noChangeArrowheads="1"/>
            </p:cNvSpPr>
            <p:nvPr/>
          </p:nvSpPr>
          <p:spPr bwMode="auto">
            <a:xfrm>
              <a:off x="528" y="2832"/>
              <a:ext cx="336" cy="250"/>
            </a:xfrm>
            <a:prstGeom prst="rect">
              <a:avLst/>
            </a:prstGeom>
            <a:noFill/>
            <a:ln w="9525">
              <a:noFill/>
              <a:miter lim="800000"/>
              <a:headEnd/>
              <a:tailEnd/>
            </a:ln>
          </p:spPr>
          <p:txBody>
            <a:bodyPr>
              <a:spAutoFit/>
            </a:bodyPr>
            <a:lstStyle/>
            <a:p>
              <a:pPr>
                <a:spcBef>
                  <a:spcPct val="50000"/>
                </a:spcBef>
              </a:pPr>
              <a:r>
                <a:rPr lang="en-US"/>
                <a:t>P</a:t>
              </a:r>
              <a:r>
                <a:rPr lang="en-US" baseline="-25000"/>
                <a:t>p</a:t>
              </a:r>
            </a:p>
          </p:txBody>
        </p:sp>
        <p:sp>
          <p:nvSpPr>
            <p:cNvPr id="58387" name="Text Box 19"/>
            <p:cNvSpPr txBox="1">
              <a:spLocks noChangeArrowheads="1"/>
            </p:cNvSpPr>
            <p:nvPr/>
          </p:nvSpPr>
          <p:spPr bwMode="auto">
            <a:xfrm>
              <a:off x="3840" y="2016"/>
              <a:ext cx="336" cy="233"/>
            </a:xfrm>
            <a:prstGeom prst="rect">
              <a:avLst/>
            </a:prstGeom>
            <a:noFill/>
            <a:ln w="9525">
              <a:noFill/>
              <a:miter lim="800000"/>
              <a:headEnd/>
              <a:tailEnd/>
            </a:ln>
          </p:spPr>
          <p:txBody>
            <a:bodyPr>
              <a:spAutoFit/>
            </a:bodyPr>
            <a:lstStyle/>
            <a:p>
              <a:pPr>
                <a:spcBef>
                  <a:spcPct val="50000"/>
                </a:spcBef>
              </a:pPr>
              <a:r>
                <a:rPr lang="en-US" dirty="0" smtClean="0"/>
                <a:t>P</a:t>
              </a:r>
              <a:r>
                <a:rPr lang="en-US" baseline="-25000" dirty="0"/>
                <a:t>a</a:t>
              </a:r>
            </a:p>
          </p:txBody>
        </p:sp>
        <p:sp>
          <p:nvSpPr>
            <p:cNvPr id="58388" name="Text Box 20"/>
            <p:cNvSpPr txBox="1">
              <a:spLocks noChangeArrowheads="1"/>
            </p:cNvSpPr>
            <p:nvPr/>
          </p:nvSpPr>
          <p:spPr bwMode="auto">
            <a:xfrm>
              <a:off x="2544" y="1680"/>
              <a:ext cx="672" cy="250"/>
            </a:xfrm>
            <a:prstGeom prst="rect">
              <a:avLst/>
            </a:prstGeom>
            <a:noFill/>
            <a:ln w="9525">
              <a:noFill/>
              <a:miter lim="800000"/>
              <a:headEnd/>
              <a:tailEnd/>
            </a:ln>
          </p:spPr>
          <p:txBody>
            <a:bodyPr>
              <a:spAutoFit/>
            </a:bodyPr>
            <a:lstStyle/>
            <a:p>
              <a:pPr algn="l">
                <a:spcBef>
                  <a:spcPct val="50000"/>
                </a:spcBef>
              </a:pPr>
              <a:r>
                <a:rPr lang="en-US">
                  <a:cs typeface="Arial" pitchFamily="34" charset="0"/>
                </a:rPr>
                <a:t>∑ V</a:t>
              </a:r>
            </a:p>
          </p:txBody>
        </p:sp>
        <p:sp>
          <p:nvSpPr>
            <p:cNvPr id="58389" name="Line 21"/>
            <p:cNvSpPr>
              <a:spLocks noChangeShapeType="1"/>
            </p:cNvSpPr>
            <p:nvPr/>
          </p:nvSpPr>
          <p:spPr bwMode="auto">
            <a:xfrm>
              <a:off x="1536" y="3504"/>
              <a:ext cx="1824" cy="0"/>
            </a:xfrm>
            <a:prstGeom prst="line">
              <a:avLst/>
            </a:prstGeom>
            <a:noFill/>
            <a:ln w="9525">
              <a:solidFill>
                <a:srgbClr val="000000"/>
              </a:solidFill>
              <a:round/>
              <a:headEnd/>
              <a:tailEnd/>
            </a:ln>
          </p:spPr>
          <p:txBody>
            <a:bodyPr/>
            <a:lstStyle/>
            <a:p>
              <a:endParaRPr lang="en-US"/>
            </a:p>
          </p:txBody>
        </p:sp>
        <p:sp>
          <p:nvSpPr>
            <p:cNvPr id="58390" name="Line 22"/>
            <p:cNvSpPr>
              <a:spLocks noChangeShapeType="1"/>
            </p:cNvSpPr>
            <p:nvPr/>
          </p:nvSpPr>
          <p:spPr bwMode="auto">
            <a:xfrm>
              <a:off x="1536" y="3504"/>
              <a:ext cx="0" cy="432"/>
            </a:xfrm>
            <a:prstGeom prst="line">
              <a:avLst/>
            </a:prstGeom>
            <a:noFill/>
            <a:ln w="9525">
              <a:solidFill>
                <a:srgbClr val="000000"/>
              </a:solidFill>
              <a:round/>
              <a:headEnd/>
              <a:tailEnd type="triangle" w="med" len="med"/>
            </a:ln>
          </p:spPr>
          <p:txBody>
            <a:bodyPr/>
            <a:lstStyle/>
            <a:p>
              <a:endParaRPr lang="en-US"/>
            </a:p>
          </p:txBody>
        </p:sp>
        <p:sp>
          <p:nvSpPr>
            <p:cNvPr id="58391" name="Line 23"/>
            <p:cNvSpPr>
              <a:spLocks noChangeShapeType="1"/>
            </p:cNvSpPr>
            <p:nvPr/>
          </p:nvSpPr>
          <p:spPr bwMode="auto">
            <a:xfrm>
              <a:off x="3360" y="3504"/>
              <a:ext cx="0" cy="144"/>
            </a:xfrm>
            <a:prstGeom prst="line">
              <a:avLst/>
            </a:prstGeom>
            <a:noFill/>
            <a:ln w="9525">
              <a:solidFill>
                <a:srgbClr val="000000"/>
              </a:solidFill>
              <a:round/>
              <a:headEnd/>
              <a:tailEnd type="triangle" w="med" len="med"/>
            </a:ln>
          </p:spPr>
          <p:txBody>
            <a:bodyPr/>
            <a:lstStyle/>
            <a:p>
              <a:endParaRPr lang="en-US"/>
            </a:p>
          </p:txBody>
        </p:sp>
        <p:sp>
          <p:nvSpPr>
            <p:cNvPr id="58392" name="Line 24"/>
            <p:cNvSpPr>
              <a:spLocks noChangeShapeType="1"/>
            </p:cNvSpPr>
            <p:nvPr/>
          </p:nvSpPr>
          <p:spPr bwMode="auto">
            <a:xfrm flipV="1">
              <a:off x="1536" y="3648"/>
              <a:ext cx="1824" cy="288"/>
            </a:xfrm>
            <a:prstGeom prst="line">
              <a:avLst/>
            </a:prstGeom>
            <a:noFill/>
            <a:ln w="9525">
              <a:solidFill>
                <a:srgbClr val="000000"/>
              </a:solidFill>
              <a:round/>
              <a:headEnd/>
              <a:tailEnd/>
            </a:ln>
          </p:spPr>
          <p:txBody>
            <a:bodyPr/>
            <a:lstStyle/>
            <a:p>
              <a:endParaRPr lang="en-US"/>
            </a:p>
          </p:txBody>
        </p:sp>
        <p:sp>
          <p:nvSpPr>
            <p:cNvPr id="58393" name="Line 25"/>
            <p:cNvSpPr>
              <a:spLocks noChangeShapeType="1"/>
            </p:cNvSpPr>
            <p:nvPr/>
          </p:nvSpPr>
          <p:spPr bwMode="auto">
            <a:xfrm>
              <a:off x="1920" y="3504"/>
              <a:ext cx="0" cy="336"/>
            </a:xfrm>
            <a:prstGeom prst="line">
              <a:avLst/>
            </a:prstGeom>
            <a:noFill/>
            <a:ln w="9525">
              <a:solidFill>
                <a:srgbClr val="000000"/>
              </a:solidFill>
              <a:round/>
              <a:headEnd/>
              <a:tailEnd type="triangle" w="med" len="med"/>
            </a:ln>
          </p:spPr>
          <p:txBody>
            <a:bodyPr/>
            <a:lstStyle/>
            <a:p>
              <a:endParaRPr lang="en-US"/>
            </a:p>
          </p:txBody>
        </p:sp>
        <p:sp>
          <p:nvSpPr>
            <p:cNvPr id="58394" name="Line 26"/>
            <p:cNvSpPr>
              <a:spLocks noChangeShapeType="1"/>
            </p:cNvSpPr>
            <p:nvPr/>
          </p:nvSpPr>
          <p:spPr bwMode="auto">
            <a:xfrm>
              <a:off x="2304" y="3504"/>
              <a:ext cx="0" cy="288"/>
            </a:xfrm>
            <a:prstGeom prst="line">
              <a:avLst/>
            </a:prstGeom>
            <a:noFill/>
            <a:ln w="9525">
              <a:solidFill>
                <a:srgbClr val="000000"/>
              </a:solidFill>
              <a:round/>
              <a:headEnd/>
              <a:tailEnd type="triangle" w="med" len="med"/>
            </a:ln>
          </p:spPr>
          <p:txBody>
            <a:bodyPr/>
            <a:lstStyle/>
            <a:p>
              <a:endParaRPr lang="en-US"/>
            </a:p>
          </p:txBody>
        </p:sp>
        <p:sp>
          <p:nvSpPr>
            <p:cNvPr id="58395" name="Line 27"/>
            <p:cNvSpPr>
              <a:spLocks noChangeShapeType="1"/>
            </p:cNvSpPr>
            <p:nvPr/>
          </p:nvSpPr>
          <p:spPr bwMode="auto">
            <a:xfrm>
              <a:off x="2688" y="3504"/>
              <a:ext cx="0" cy="240"/>
            </a:xfrm>
            <a:prstGeom prst="line">
              <a:avLst/>
            </a:prstGeom>
            <a:noFill/>
            <a:ln w="9525">
              <a:solidFill>
                <a:srgbClr val="000000"/>
              </a:solidFill>
              <a:round/>
              <a:headEnd/>
              <a:tailEnd type="triangle" w="med" len="med"/>
            </a:ln>
          </p:spPr>
          <p:txBody>
            <a:bodyPr/>
            <a:lstStyle/>
            <a:p>
              <a:endParaRPr lang="en-US"/>
            </a:p>
          </p:txBody>
        </p:sp>
        <p:sp>
          <p:nvSpPr>
            <p:cNvPr id="58396" name="Line 28"/>
            <p:cNvSpPr>
              <a:spLocks noChangeShapeType="1"/>
            </p:cNvSpPr>
            <p:nvPr/>
          </p:nvSpPr>
          <p:spPr bwMode="auto">
            <a:xfrm>
              <a:off x="3024" y="3504"/>
              <a:ext cx="0" cy="192"/>
            </a:xfrm>
            <a:prstGeom prst="line">
              <a:avLst/>
            </a:prstGeom>
            <a:noFill/>
            <a:ln w="9525">
              <a:solidFill>
                <a:srgbClr val="000000"/>
              </a:solidFill>
              <a:round/>
              <a:headEnd/>
              <a:tailEnd type="triangle" w="med" len="med"/>
            </a:ln>
          </p:spPr>
          <p:txBody>
            <a:bodyPr/>
            <a:lstStyle/>
            <a:p>
              <a:endParaRPr lang="en-US"/>
            </a:p>
          </p:txBody>
        </p:sp>
      </p:grpSp>
      <p:sp>
        <p:nvSpPr>
          <p:cNvPr id="58376" name="Text Box 29"/>
          <p:cNvSpPr txBox="1">
            <a:spLocks noChangeArrowheads="1"/>
          </p:cNvSpPr>
          <p:nvPr/>
        </p:nvSpPr>
        <p:spPr bwMode="auto">
          <a:xfrm>
            <a:off x="1828800" y="5867400"/>
            <a:ext cx="5791200" cy="396875"/>
          </a:xfrm>
          <a:prstGeom prst="rect">
            <a:avLst/>
          </a:prstGeom>
          <a:noFill/>
          <a:ln w="9525">
            <a:noFill/>
            <a:miter lim="800000"/>
            <a:headEnd/>
            <a:tailEnd/>
          </a:ln>
        </p:spPr>
        <p:txBody>
          <a:bodyPr>
            <a:spAutoFit/>
          </a:bodyPr>
          <a:lstStyle/>
          <a:p>
            <a:pPr>
              <a:spcBef>
                <a:spcPct val="50000"/>
              </a:spcBef>
            </a:pPr>
            <a:r>
              <a:rPr lang="en-US">
                <a:solidFill>
                  <a:schemeClr val="accent2"/>
                </a:solidFill>
              </a:rPr>
              <a:t>Base pressure on the founding soil</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871538"/>
            <a:ext cx="9144000" cy="0"/>
          </a:xfrm>
          <a:prstGeom prst="rect">
            <a:avLst/>
          </a:prstGeom>
          <a:noFill/>
          <a:ln w="9525">
            <a:noFill/>
            <a:miter lim="800000"/>
            <a:headEnd/>
            <a:tailEnd/>
          </a:ln>
        </p:spPr>
        <p:txBody>
          <a:bodyPr wrap="none" anchor="ctr">
            <a:spAutoFit/>
          </a:bodyPr>
          <a:lstStyle/>
          <a:p>
            <a:endParaRPr lang="ms-MY"/>
          </a:p>
        </p:txBody>
      </p:sp>
      <p:sp>
        <p:nvSpPr>
          <p:cNvPr id="59395" name="Rectangle 3"/>
          <p:cNvSpPr>
            <a:spLocks noChangeArrowheads="1"/>
          </p:cNvSpPr>
          <p:nvPr/>
        </p:nvSpPr>
        <p:spPr bwMode="auto">
          <a:xfrm>
            <a:off x="0" y="871538"/>
            <a:ext cx="9144000" cy="0"/>
          </a:xfrm>
          <a:prstGeom prst="rect">
            <a:avLst/>
          </a:prstGeom>
          <a:noFill/>
          <a:ln w="9525">
            <a:noFill/>
            <a:miter lim="800000"/>
            <a:headEnd/>
            <a:tailEnd/>
          </a:ln>
        </p:spPr>
        <p:txBody>
          <a:bodyPr wrap="none" anchor="ctr">
            <a:spAutoFit/>
          </a:bodyPr>
          <a:lstStyle/>
          <a:p>
            <a:endParaRPr lang="ms-MY"/>
          </a:p>
        </p:txBody>
      </p:sp>
      <p:sp>
        <p:nvSpPr>
          <p:cNvPr id="59398" name="Rectangle 6"/>
          <p:cNvSpPr>
            <a:spLocks noChangeArrowheads="1"/>
          </p:cNvSpPr>
          <p:nvPr/>
        </p:nvSpPr>
        <p:spPr bwMode="auto">
          <a:xfrm>
            <a:off x="533400" y="1295400"/>
            <a:ext cx="8001000" cy="4154984"/>
          </a:xfrm>
          <a:prstGeom prst="rect">
            <a:avLst/>
          </a:prstGeom>
          <a:noFill/>
          <a:ln w="9525">
            <a:noFill/>
            <a:miter lim="800000"/>
            <a:headEnd/>
            <a:tailEnd/>
          </a:ln>
        </p:spPr>
        <p:txBody>
          <a:bodyPr anchor="ctr">
            <a:spAutoFit/>
          </a:bodyPr>
          <a:lstStyle/>
          <a:p>
            <a:pPr algn="l">
              <a:tabLst>
                <a:tab pos="914400" algn="l"/>
                <a:tab pos="1371600" algn="l"/>
              </a:tabLst>
            </a:pPr>
            <a:r>
              <a:rPr lang="en-US" dirty="0">
                <a:latin typeface="Trebuchet MS" pitchFamily="34" charset="0"/>
              </a:rPr>
              <a:t>Figure below shows the cross-section of a reinforced concrete retaining structure. The retained soil behind the structure and the soil in front of it are cohesionless and has the following properties:</a:t>
            </a:r>
          </a:p>
          <a:p>
            <a:pPr algn="l">
              <a:tabLst>
                <a:tab pos="914400" algn="l"/>
                <a:tab pos="1371600" algn="l"/>
              </a:tabLst>
            </a:pPr>
            <a:endParaRPr lang="en-US" b="0" dirty="0">
              <a:latin typeface="Trebuchet MS" pitchFamily="34" charset="0"/>
            </a:endParaRPr>
          </a:p>
          <a:p>
            <a:pPr algn="l">
              <a:tabLst>
                <a:tab pos="914400" algn="l"/>
                <a:tab pos="1371600" algn="l"/>
              </a:tabLst>
            </a:pPr>
            <a:r>
              <a:rPr lang="en-US" b="0" dirty="0">
                <a:latin typeface="Trebuchet MS" pitchFamily="34" charset="0"/>
              </a:rPr>
              <a:t>	SOIL 1 :		</a:t>
            </a:r>
            <a:r>
              <a:rPr lang="en-US" b="1" i="1" dirty="0" smtClean="0">
                <a:latin typeface="Trebuchet MS" pitchFamily="34" charset="0"/>
                <a:sym typeface="Symbol" pitchFamily="18" charset="2"/>
              </a:rPr>
              <a:t></a:t>
            </a:r>
            <a:r>
              <a:rPr lang="en-US" b="0" baseline="-25000" dirty="0" smtClean="0">
                <a:latin typeface="Trebuchet MS" pitchFamily="34" charset="0"/>
                <a:sym typeface="Symbol" pitchFamily="18" charset="2"/>
              </a:rPr>
              <a:t> </a:t>
            </a:r>
            <a:r>
              <a:rPr lang="en-US" b="0" dirty="0">
                <a:latin typeface="Trebuchet MS" pitchFamily="34" charset="0"/>
                <a:sym typeface="Symbol" pitchFamily="18" charset="2"/>
              </a:rPr>
              <a:t>= 35</a:t>
            </a:r>
            <a:r>
              <a:rPr lang="en-US" b="0" baseline="30000" dirty="0">
                <a:latin typeface="Trebuchet MS" pitchFamily="34" charset="0"/>
                <a:sym typeface="Symbol" pitchFamily="18" charset="2"/>
              </a:rPr>
              <a:t>o</a:t>
            </a:r>
            <a:r>
              <a:rPr lang="en-US" b="1" i="1" dirty="0">
                <a:latin typeface="Trebuchet MS" pitchFamily="34" charset="0"/>
                <a:sym typeface="Symbol" pitchFamily="18" charset="2"/>
              </a:rPr>
              <a:t>,        </a:t>
            </a:r>
            <a:r>
              <a:rPr lang="en-US" b="1" i="1" baseline="-25000" dirty="0">
                <a:latin typeface="Trebuchet MS" pitchFamily="34" charset="0"/>
              </a:rPr>
              <a:t>d</a:t>
            </a:r>
            <a:r>
              <a:rPr lang="en-US" b="0" dirty="0">
                <a:latin typeface="Trebuchet MS" pitchFamily="34" charset="0"/>
                <a:sym typeface="Symbol" pitchFamily="18" charset="2"/>
              </a:rPr>
              <a:t>  = 17 kN/m</a:t>
            </a:r>
            <a:r>
              <a:rPr lang="en-US" b="0" baseline="30000" dirty="0">
                <a:latin typeface="Trebuchet MS" pitchFamily="34" charset="0"/>
                <a:sym typeface="Symbol" pitchFamily="18" charset="2"/>
              </a:rPr>
              <a:t>3</a:t>
            </a:r>
            <a:r>
              <a:rPr lang="en-US" b="0" dirty="0">
                <a:latin typeface="Trebuchet MS" pitchFamily="34" charset="0"/>
                <a:sym typeface="Symbol" pitchFamily="18" charset="2"/>
              </a:rPr>
              <a:t>,         </a:t>
            </a:r>
          </a:p>
          <a:p>
            <a:pPr algn="l">
              <a:tabLst>
                <a:tab pos="914400" algn="l"/>
                <a:tab pos="1371600" algn="l"/>
              </a:tabLst>
            </a:pPr>
            <a:r>
              <a:rPr lang="en-US" b="0" dirty="0">
                <a:latin typeface="Trebuchet MS" pitchFamily="34" charset="0"/>
                <a:sym typeface="Symbol" pitchFamily="18" charset="2"/>
              </a:rPr>
              <a:t>	SOIL 2 :		</a:t>
            </a:r>
            <a:r>
              <a:rPr lang="en-US" b="1" i="1" dirty="0" smtClean="0">
                <a:latin typeface="Trebuchet MS" pitchFamily="34" charset="0"/>
                <a:sym typeface="Symbol" pitchFamily="18" charset="2"/>
              </a:rPr>
              <a:t></a:t>
            </a:r>
            <a:r>
              <a:rPr lang="en-US" b="0" dirty="0" smtClean="0">
                <a:latin typeface="Trebuchet MS" pitchFamily="34" charset="0"/>
                <a:sym typeface="Symbol" pitchFamily="18" charset="2"/>
              </a:rPr>
              <a:t> </a:t>
            </a:r>
            <a:r>
              <a:rPr lang="en-US" b="0" dirty="0">
                <a:latin typeface="Trebuchet MS" pitchFamily="34" charset="0"/>
                <a:sym typeface="Symbol" pitchFamily="18" charset="2"/>
              </a:rPr>
              <a:t>= 30</a:t>
            </a:r>
            <a:r>
              <a:rPr lang="en-US" b="0" baseline="30000" dirty="0">
                <a:latin typeface="Trebuchet MS" pitchFamily="34" charset="0"/>
                <a:sym typeface="Symbol" pitchFamily="18" charset="2"/>
              </a:rPr>
              <a:t>o</a:t>
            </a:r>
            <a:r>
              <a:rPr lang="en-US" b="0" dirty="0">
                <a:latin typeface="Trebuchet MS" pitchFamily="34" charset="0"/>
                <a:sym typeface="Symbol" pitchFamily="18" charset="2"/>
              </a:rPr>
              <a:t>,        </a:t>
            </a:r>
            <a:r>
              <a:rPr lang="en-US" b="1" i="1" dirty="0">
                <a:latin typeface="Trebuchet MS" pitchFamily="34" charset="0"/>
                <a:sym typeface="Symbol" pitchFamily="18" charset="2"/>
              </a:rPr>
              <a:t></a:t>
            </a:r>
            <a:r>
              <a:rPr lang="en-US" b="0" dirty="0">
                <a:latin typeface="Trebuchet MS" pitchFamily="34" charset="0"/>
              </a:rPr>
              <a:t>  </a:t>
            </a:r>
            <a:r>
              <a:rPr lang="en-US" b="0" dirty="0">
                <a:latin typeface="Trebuchet MS" pitchFamily="34" charset="0"/>
                <a:sym typeface="Symbol" pitchFamily="18" charset="2"/>
              </a:rPr>
              <a:t>= 25</a:t>
            </a:r>
            <a:r>
              <a:rPr lang="en-US" b="0" baseline="30000" dirty="0">
                <a:latin typeface="Trebuchet MS" pitchFamily="34" charset="0"/>
                <a:sym typeface="Symbol" pitchFamily="18" charset="2"/>
              </a:rPr>
              <a:t>o</a:t>
            </a:r>
            <a:r>
              <a:rPr lang="en-US" b="0" dirty="0">
                <a:latin typeface="Trebuchet MS" pitchFamily="34" charset="0"/>
                <a:sym typeface="Symbol" pitchFamily="18" charset="2"/>
              </a:rPr>
              <a:t> ,       </a:t>
            </a:r>
            <a:r>
              <a:rPr lang="en-US" b="1" i="1" dirty="0">
                <a:latin typeface="Trebuchet MS" pitchFamily="34" charset="0"/>
                <a:sym typeface="Symbol" pitchFamily="18" charset="2"/>
              </a:rPr>
              <a:t></a:t>
            </a:r>
            <a:r>
              <a:rPr lang="en-US" b="1" i="1" baseline="-25000" dirty="0">
                <a:latin typeface="Trebuchet MS" pitchFamily="34" charset="0"/>
              </a:rPr>
              <a:t>d</a:t>
            </a:r>
            <a:r>
              <a:rPr lang="en-US" b="1" i="1" dirty="0">
                <a:latin typeface="Trebuchet MS" pitchFamily="34" charset="0"/>
                <a:sym typeface="Symbol" pitchFamily="18" charset="2"/>
              </a:rPr>
              <a:t>  </a:t>
            </a:r>
            <a:r>
              <a:rPr lang="en-US" b="0" dirty="0">
                <a:latin typeface="Trebuchet MS" pitchFamily="34" charset="0"/>
                <a:sym typeface="Symbol" pitchFamily="18" charset="2"/>
              </a:rPr>
              <a:t>= 18 kN/m</a:t>
            </a:r>
            <a:r>
              <a:rPr lang="en-US" b="0" baseline="30000" dirty="0">
                <a:latin typeface="Trebuchet MS" pitchFamily="34" charset="0"/>
                <a:sym typeface="Symbol" pitchFamily="18" charset="2"/>
              </a:rPr>
              <a:t>3</a:t>
            </a:r>
            <a:r>
              <a:rPr lang="en-US" b="0" dirty="0">
                <a:latin typeface="Trebuchet MS" pitchFamily="34" charset="0"/>
                <a:sym typeface="Symbol" pitchFamily="18" charset="2"/>
              </a:rPr>
              <a:t>,         </a:t>
            </a:r>
          </a:p>
          <a:p>
            <a:pPr algn="l">
              <a:tabLst>
                <a:tab pos="914400" algn="l"/>
                <a:tab pos="1371600" algn="l"/>
              </a:tabLst>
            </a:pPr>
            <a:r>
              <a:rPr lang="en-US" b="0" dirty="0">
                <a:latin typeface="Trebuchet MS" pitchFamily="34" charset="0"/>
                <a:sym typeface="Symbol" pitchFamily="18" charset="2"/>
              </a:rPr>
              <a:t>				</a:t>
            </a:r>
            <a:r>
              <a:rPr lang="en-US" b="1" i="1" dirty="0">
                <a:latin typeface="Trebuchet MS" pitchFamily="34" charset="0"/>
                <a:sym typeface="Symbol" pitchFamily="18" charset="2"/>
              </a:rPr>
              <a:t></a:t>
            </a:r>
            <a:r>
              <a:rPr lang="en-US" b="1" i="1" baseline="-25000" dirty="0">
                <a:latin typeface="Trebuchet MS" pitchFamily="34" charset="0"/>
              </a:rPr>
              <a:t>sat</a:t>
            </a:r>
            <a:r>
              <a:rPr lang="en-US" b="1" i="1" dirty="0">
                <a:latin typeface="Trebuchet MS" pitchFamily="34" charset="0"/>
                <a:sym typeface="Symbol" pitchFamily="18" charset="2"/>
              </a:rPr>
              <a:t>  </a:t>
            </a:r>
            <a:r>
              <a:rPr lang="en-US" b="0" dirty="0">
                <a:latin typeface="Trebuchet MS" pitchFamily="34" charset="0"/>
                <a:sym typeface="Symbol" pitchFamily="18" charset="2"/>
              </a:rPr>
              <a:t>= 20 kN/m</a:t>
            </a:r>
            <a:r>
              <a:rPr lang="en-US" b="0" baseline="30000" dirty="0">
                <a:latin typeface="Trebuchet MS" pitchFamily="34" charset="0"/>
                <a:sym typeface="Symbol" pitchFamily="18" charset="2"/>
              </a:rPr>
              <a:t>3</a:t>
            </a:r>
          </a:p>
          <a:p>
            <a:pPr algn="l">
              <a:tabLst>
                <a:tab pos="914400" algn="l"/>
                <a:tab pos="1371600" algn="l"/>
              </a:tabLst>
            </a:pPr>
            <a:endParaRPr lang="en-US" b="0" baseline="30000" dirty="0">
              <a:latin typeface="Trebuchet MS" pitchFamily="34" charset="0"/>
              <a:sym typeface="Symbol" pitchFamily="18" charset="2"/>
            </a:endParaRPr>
          </a:p>
          <a:p>
            <a:pPr algn="l">
              <a:tabLst>
                <a:tab pos="914400" algn="l"/>
                <a:tab pos="1371600" algn="l"/>
              </a:tabLst>
            </a:pPr>
            <a:r>
              <a:rPr lang="en-US" b="0" dirty="0">
                <a:latin typeface="Trebuchet MS" pitchFamily="34" charset="0"/>
                <a:sym typeface="Symbol" pitchFamily="18" charset="2"/>
              </a:rPr>
              <a:t>The unit weight of concrete is 24 kN/m</a:t>
            </a:r>
            <a:r>
              <a:rPr lang="en-US" b="0" baseline="30000" dirty="0">
                <a:latin typeface="Trebuchet MS" pitchFamily="34" charset="0"/>
                <a:sym typeface="Symbol" pitchFamily="18" charset="2"/>
              </a:rPr>
              <a:t>3</a:t>
            </a:r>
            <a:r>
              <a:rPr lang="en-US" b="0" dirty="0">
                <a:latin typeface="Trebuchet MS" pitchFamily="34" charset="0"/>
                <a:sym typeface="Symbol" pitchFamily="18" charset="2"/>
              </a:rPr>
              <a:t>. Taking into account the passive resistance in front of the wall, determine a minimum value for the width of the wall to satisfy the following design criteria:</a:t>
            </a:r>
          </a:p>
          <a:p>
            <a:pPr algn="l">
              <a:tabLst>
                <a:tab pos="914400" algn="l"/>
                <a:tab pos="1371600" algn="l"/>
              </a:tabLst>
            </a:pPr>
            <a:endParaRPr lang="en-US" b="0" dirty="0">
              <a:latin typeface="Trebuchet MS" pitchFamily="34" charset="0"/>
              <a:sym typeface="Symbol" pitchFamily="18" charset="2"/>
            </a:endParaRPr>
          </a:p>
          <a:p>
            <a:pPr algn="l">
              <a:tabLst>
                <a:tab pos="914400" algn="l"/>
                <a:tab pos="1371600" algn="l"/>
              </a:tabLst>
            </a:pPr>
            <a:r>
              <a:rPr lang="en-US" b="0" dirty="0">
                <a:latin typeface="Trebuchet MS" pitchFamily="34" charset="0"/>
                <a:sym typeface="Symbol" pitchFamily="18" charset="2"/>
              </a:rPr>
              <a:t>Factor of safety against overturning &gt; 2.5</a:t>
            </a:r>
          </a:p>
          <a:p>
            <a:pPr algn="l">
              <a:tabLst>
                <a:tab pos="914400" algn="l"/>
                <a:tab pos="1371600" algn="l"/>
              </a:tabLst>
            </a:pPr>
            <a:r>
              <a:rPr lang="en-US" b="0" dirty="0">
                <a:latin typeface="Trebuchet MS" pitchFamily="34" charset="0"/>
                <a:sym typeface="Symbol" pitchFamily="18" charset="2"/>
              </a:rPr>
              <a:t>Factor of safety against sliding &gt; 1.5</a:t>
            </a:r>
          </a:p>
          <a:p>
            <a:pPr algn="l">
              <a:tabLst>
                <a:tab pos="914400" algn="l"/>
                <a:tab pos="1371600" algn="l"/>
              </a:tabLst>
            </a:pPr>
            <a:r>
              <a:rPr lang="en-US" b="0" dirty="0">
                <a:latin typeface="Trebuchet MS" pitchFamily="34" charset="0"/>
                <a:sym typeface="Symbol" pitchFamily="18" charset="2"/>
              </a:rPr>
              <a:t>Maximum base pressure should not exceed 150 </a:t>
            </a:r>
            <a:r>
              <a:rPr lang="en-US" b="0" dirty="0" err="1">
                <a:latin typeface="Trebuchet MS" pitchFamily="34" charset="0"/>
                <a:sym typeface="Symbol" pitchFamily="18" charset="2"/>
              </a:rPr>
              <a:t>kPa</a:t>
            </a:r>
            <a:endParaRPr lang="en-US" b="0" dirty="0">
              <a:latin typeface="Trebuchet MS" pitchFamily="34" charset="0"/>
              <a:sym typeface="Symbol" pitchFamily="18" charset="2"/>
            </a:endParaRPr>
          </a:p>
        </p:txBody>
      </p:sp>
      <p:sp>
        <p:nvSpPr>
          <p:cNvPr id="59399" name="Text Box 7"/>
          <p:cNvSpPr txBox="1">
            <a:spLocks noChangeArrowheads="1"/>
          </p:cNvSpPr>
          <p:nvPr/>
        </p:nvSpPr>
        <p:spPr bwMode="auto">
          <a:xfrm>
            <a:off x="609600" y="533400"/>
            <a:ext cx="4191000" cy="457200"/>
          </a:xfrm>
          <a:prstGeom prst="rect">
            <a:avLst/>
          </a:prstGeom>
          <a:noFill/>
          <a:ln w="9525">
            <a:noFill/>
            <a:miter lim="800000"/>
            <a:headEnd/>
            <a:tailEnd/>
          </a:ln>
        </p:spPr>
        <p:txBody>
          <a:bodyPr>
            <a:spAutoFit/>
          </a:bodyPr>
          <a:lstStyle/>
          <a:p>
            <a:pPr algn="l">
              <a:spcBef>
                <a:spcPct val="50000"/>
              </a:spcBef>
            </a:pPr>
            <a:r>
              <a:rPr lang="en-US" sz="2400" dirty="0">
                <a:solidFill>
                  <a:srgbClr val="FF3300"/>
                </a:solidFill>
                <a:latin typeface="Trebuchet MS" pitchFamily="34" charset="0"/>
              </a:rPr>
              <a:t>Worked example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0" y="871538"/>
            <a:ext cx="9144000" cy="0"/>
          </a:xfrm>
          <a:prstGeom prst="rect">
            <a:avLst/>
          </a:prstGeom>
          <a:noFill/>
          <a:ln w="9525">
            <a:noFill/>
            <a:miter lim="800000"/>
            <a:headEnd/>
            <a:tailEnd/>
          </a:ln>
        </p:spPr>
        <p:txBody>
          <a:bodyPr wrap="none" anchor="ctr">
            <a:spAutoFit/>
          </a:bodyPr>
          <a:lstStyle/>
          <a:p>
            <a:endParaRPr lang="ms-MY"/>
          </a:p>
        </p:txBody>
      </p:sp>
      <p:sp>
        <p:nvSpPr>
          <p:cNvPr id="60419" name="Rectangle 3"/>
          <p:cNvSpPr>
            <a:spLocks noChangeArrowheads="1"/>
          </p:cNvSpPr>
          <p:nvPr/>
        </p:nvSpPr>
        <p:spPr bwMode="auto">
          <a:xfrm>
            <a:off x="0" y="871538"/>
            <a:ext cx="9144000" cy="0"/>
          </a:xfrm>
          <a:prstGeom prst="rect">
            <a:avLst/>
          </a:prstGeom>
          <a:noFill/>
          <a:ln w="9525">
            <a:noFill/>
            <a:miter lim="800000"/>
            <a:headEnd/>
            <a:tailEnd/>
          </a:ln>
        </p:spPr>
        <p:txBody>
          <a:bodyPr wrap="none" anchor="ctr">
            <a:spAutoFit/>
          </a:bodyPr>
          <a:lstStyle/>
          <a:p>
            <a:endParaRPr lang="ms-MY"/>
          </a:p>
        </p:txBody>
      </p:sp>
      <p:grpSp>
        <p:nvGrpSpPr>
          <p:cNvPr id="2" name="Group 6"/>
          <p:cNvGrpSpPr>
            <a:grpSpLocks noChangeAspect="1"/>
          </p:cNvGrpSpPr>
          <p:nvPr/>
        </p:nvGrpSpPr>
        <p:grpSpPr bwMode="auto">
          <a:xfrm>
            <a:off x="228600" y="685800"/>
            <a:ext cx="8558784" cy="5632704"/>
            <a:chOff x="144" y="624"/>
            <a:chExt cx="5616" cy="3696"/>
          </a:xfrm>
          <a:solidFill>
            <a:schemeClr val="bg1"/>
          </a:solidFill>
        </p:grpSpPr>
        <p:sp>
          <p:nvSpPr>
            <p:cNvPr id="60424" name="AutoShape 7"/>
            <p:cNvSpPr>
              <a:spLocks noChangeAspect="1" noChangeArrowheads="1"/>
            </p:cNvSpPr>
            <p:nvPr/>
          </p:nvSpPr>
          <p:spPr bwMode="auto">
            <a:xfrm>
              <a:off x="144" y="624"/>
              <a:ext cx="5616" cy="3696"/>
            </a:xfrm>
            <a:prstGeom prst="rect">
              <a:avLst/>
            </a:prstGeom>
            <a:grpFill/>
            <a:ln w="9525">
              <a:noFill/>
              <a:miter lim="800000"/>
              <a:headEnd/>
              <a:tailEnd/>
            </a:ln>
          </p:spPr>
          <p:txBody>
            <a:bodyPr/>
            <a:lstStyle/>
            <a:p>
              <a:endParaRPr lang="ms-MY"/>
            </a:p>
          </p:txBody>
        </p:sp>
        <p:sp>
          <p:nvSpPr>
            <p:cNvPr id="60425" name="Text Box 8"/>
            <p:cNvSpPr txBox="1">
              <a:spLocks noChangeArrowheads="1"/>
            </p:cNvSpPr>
            <p:nvPr/>
          </p:nvSpPr>
          <p:spPr bwMode="auto">
            <a:xfrm>
              <a:off x="1051" y="3128"/>
              <a:ext cx="637" cy="238"/>
            </a:xfrm>
            <a:prstGeom prst="rect">
              <a:avLst/>
            </a:prstGeom>
            <a:grpFill/>
            <a:ln w="9525">
              <a:noFill/>
              <a:miter lim="800000"/>
              <a:headEnd/>
              <a:tailEnd/>
            </a:ln>
          </p:spPr>
          <p:txBody>
            <a:bodyPr/>
            <a:lstStyle/>
            <a:p>
              <a:pPr algn="l"/>
              <a:r>
                <a:rPr lang="en-US" sz="1400">
                  <a:latin typeface="Times New Roman" pitchFamily="18" charset="0"/>
                </a:rPr>
                <a:t>SOIL 2</a:t>
              </a:r>
              <a:endParaRPr lang="en-US" sz="1400"/>
            </a:p>
          </p:txBody>
        </p:sp>
        <p:sp>
          <p:nvSpPr>
            <p:cNvPr id="60426" name="Text Box 9"/>
            <p:cNvSpPr txBox="1">
              <a:spLocks noChangeArrowheads="1"/>
            </p:cNvSpPr>
            <p:nvPr/>
          </p:nvSpPr>
          <p:spPr bwMode="auto">
            <a:xfrm>
              <a:off x="1344" y="3962"/>
              <a:ext cx="559" cy="239"/>
            </a:xfrm>
            <a:prstGeom prst="rect">
              <a:avLst/>
            </a:prstGeom>
            <a:grpFill/>
            <a:ln w="9525" algn="ctr">
              <a:noFill/>
              <a:miter lim="800000"/>
              <a:headEnd/>
              <a:tailEnd/>
            </a:ln>
          </p:spPr>
          <p:txBody>
            <a:bodyPr/>
            <a:lstStyle/>
            <a:p>
              <a:pPr algn="l"/>
              <a:r>
                <a:rPr lang="en-US" sz="1400" b="0">
                  <a:latin typeface="Times New Roman" pitchFamily="18" charset="0"/>
                </a:rPr>
                <a:t>2.0 m </a:t>
              </a:r>
              <a:endParaRPr lang="en-US" sz="1400"/>
            </a:p>
          </p:txBody>
        </p:sp>
        <p:sp>
          <p:nvSpPr>
            <p:cNvPr id="60427" name="Text Box 10"/>
            <p:cNvSpPr txBox="1">
              <a:spLocks noChangeArrowheads="1"/>
            </p:cNvSpPr>
            <p:nvPr/>
          </p:nvSpPr>
          <p:spPr bwMode="auto">
            <a:xfrm>
              <a:off x="1717" y="1101"/>
              <a:ext cx="558" cy="238"/>
            </a:xfrm>
            <a:prstGeom prst="rect">
              <a:avLst/>
            </a:prstGeom>
            <a:grpFill/>
            <a:ln w="9525" algn="ctr">
              <a:noFill/>
              <a:miter lim="800000"/>
              <a:headEnd/>
              <a:tailEnd/>
            </a:ln>
          </p:spPr>
          <p:txBody>
            <a:bodyPr/>
            <a:lstStyle/>
            <a:p>
              <a:pPr algn="l"/>
              <a:r>
                <a:rPr lang="en-US" sz="1400" b="0">
                  <a:latin typeface="Times New Roman" pitchFamily="18" charset="0"/>
                </a:rPr>
                <a:t>0.5 m</a:t>
              </a:r>
              <a:endParaRPr lang="en-US" sz="1400"/>
            </a:p>
          </p:txBody>
        </p:sp>
        <p:sp>
          <p:nvSpPr>
            <p:cNvPr id="60428" name="Text Box 11"/>
            <p:cNvSpPr txBox="1">
              <a:spLocks noChangeArrowheads="1"/>
            </p:cNvSpPr>
            <p:nvPr/>
          </p:nvSpPr>
          <p:spPr bwMode="auto">
            <a:xfrm>
              <a:off x="3876" y="3485"/>
              <a:ext cx="561" cy="239"/>
            </a:xfrm>
            <a:prstGeom prst="rect">
              <a:avLst/>
            </a:prstGeom>
            <a:grpFill/>
            <a:ln w="9525" algn="ctr">
              <a:noFill/>
              <a:miter lim="800000"/>
              <a:headEnd/>
              <a:tailEnd/>
            </a:ln>
          </p:spPr>
          <p:txBody>
            <a:bodyPr/>
            <a:lstStyle/>
            <a:p>
              <a:pPr algn="l"/>
              <a:r>
                <a:rPr lang="en-US" sz="1400" b="0">
                  <a:latin typeface="Times New Roman" pitchFamily="18" charset="0"/>
                </a:rPr>
                <a:t>0.6 m</a:t>
              </a:r>
              <a:endParaRPr lang="en-US" sz="1400"/>
            </a:p>
          </p:txBody>
        </p:sp>
        <p:sp>
          <p:nvSpPr>
            <p:cNvPr id="60429" name="Text Box 12"/>
            <p:cNvSpPr txBox="1">
              <a:spLocks noChangeArrowheads="1"/>
            </p:cNvSpPr>
            <p:nvPr/>
          </p:nvSpPr>
          <p:spPr bwMode="auto">
            <a:xfrm>
              <a:off x="3876" y="2532"/>
              <a:ext cx="561" cy="238"/>
            </a:xfrm>
            <a:prstGeom prst="rect">
              <a:avLst/>
            </a:prstGeom>
            <a:grpFill/>
            <a:ln w="9525" algn="ctr">
              <a:noFill/>
              <a:miter lim="800000"/>
              <a:headEnd/>
              <a:tailEnd/>
            </a:ln>
          </p:spPr>
          <p:txBody>
            <a:bodyPr/>
            <a:lstStyle/>
            <a:p>
              <a:pPr algn="l"/>
              <a:r>
                <a:rPr lang="en-US" sz="1400" b="0">
                  <a:latin typeface="Times New Roman" pitchFamily="18" charset="0"/>
                </a:rPr>
                <a:t>2.9 m</a:t>
              </a:r>
              <a:endParaRPr lang="en-US" sz="1400"/>
            </a:p>
          </p:txBody>
        </p:sp>
        <p:sp>
          <p:nvSpPr>
            <p:cNvPr id="60430" name="Text Box 13"/>
            <p:cNvSpPr txBox="1">
              <a:spLocks noChangeArrowheads="1"/>
            </p:cNvSpPr>
            <p:nvPr/>
          </p:nvSpPr>
          <p:spPr bwMode="auto">
            <a:xfrm>
              <a:off x="3876" y="1697"/>
              <a:ext cx="561" cy="238"/>
            </a:xfrm>
            <a:prstGeom prst="rect">
              <a:avLst/>
            </a:prstGeom>
            <a:grpFill/>
            <a:ln w="9525" algn="ctr">
              <a:noFill/>
              <a:miter lim="800000"/>
              <a:headEnd/>
              <a:tailEnd/>
            </a:ln>
          </p:spPr>
          <p:txBody>
            <a:bodyPr/>
            <a:lstStyle/>
            <a:p>
              <a:pPr algn="l"/>
              <a:r>
                <a:rPr lang="en-US" sz="1400" b="0">
                  <a:latin typeface="Times New Roman" pitchFamily="18" charset="0"/>
                </a:rPr>
                <a:t>2.0 m</a:t>
              </a:r>
              <a:endParaRPr lang="en-US" sz="1400"/>
            </a:p>
          </p:txBody>
        </p:sp>
        <p:sp>
          <p:nvSpPr>
            <p:cNvPr id="60431" name="Text Box 14"/>
            <p:cNvSpPr txBox="1">
              <a:spLocks noChangeArrowheads="1"/>
            </p:cNvSpPr>
            <p:nvPr/>
          </p:nvSpPr>
          <p:spPr bwMode="auto">
            <a:xfrm>
              <a:off x="2810" y="1935"/>
              <a:ext cx="561" cy="239"/>
            </a:xfrm>
            <a:prstGeom prst="rect">
              <a:avLst/>
            </a:prstGeom>
            <a:grpFill/>
            <a:ln w="9525" algn="ctr">
              <a:noFill/>
              <a:miter lim="800000"/>
              <a:headEnd/>
              <a:tailEnd/>
            </a:ln>
          </p:spPr>
          <p:txBody>
            <a:bodyPr/>
            <a:lstStyle/>
            <a:p>
              <a:pPr algn="l"/>
              <a:r>
                <a:rPr lang="en-US" sz="1400" b="0">
                  <a:latin typeface="Times New Roman" pitchFamily="18" charset="0"/>
                </a:rPr>
                <a:t>GWT</a:t>
              </a:r>
              <a:endParaRPr lang="en-US" sz="1400"/>
            </a:p>
          </p:txBody>
        </p:sp>
        <p:sp>
          <p:nvSpPr>
            <p:cNvPr id="60432" name="Text Box 15"/>
            <p:cNvSpPr txBox="1">
              <a:spLocks noChangeArrowheads="1"/>
            </p:cNvSpPr>
            <p:nvPr/>
          </p:nvSpPr>
          <p:spPr bwMode="auto">
            <a:xfrm>
              <a:off x="1904" y="3724"/>
              <a:ext cx="558" cy="238"/>
            </a:xfrm>
            <a:prstGeom prst="rect">
              <a:avLst/>
            </a:prstGeom>
            <a:grpFill/>
            <a:ln w="9525" algn="ctr">
              <a:noFill/>
              <a:miter lim="800000"/>
              <a:headEnd/>
              <a:tailEnd/>
            </a:ln>
          </p:spPr>
          <p:txBody>
            <a:bodyPr/>
            <a:lstStyle/>
            <a:p>
              <a:pPr algn="l"/>
              <a:r>
                <a:rPr lang="en-US" sz="1400" b="0">
                  <a:latin typeface="Times New Roman" pitchFamily="18" charset="0"/>
                </a:rPr>
                <a:t>4.5  m</a:t>
              </a:r>
              <a:endParaRPr lang="en-US" sz="1400"/>
            </a:p>
          </p:txBody>
        </p:sp>
        <p:sp>
          <p:nvSpPr>
            <p:cNvPr id="60433" name="Line 16"/>
            <p:cNvSpPr>
              <a:spLocks noChangeShapeType="1"/>
            </p:cNvSpPr>
            <p:nvPr/>
          </p:nvSpPr>
          <p:spPr bwMode="auto">
            <a:xfrm>
              <a:off x="2170" y="1339"/>
              <a:ext cx="2049" cy="2"/>
            </a:xfrm>
            <a:prstGeom prst="line">
              <a:avLst/>
            </a:prstGeom>
            <a:grpFill/>
            <a:ln w="9525">
              <a:solidFill>
                <a:srgbClr val="000000"/>
              </a:solidFill>
              <a:round/>
              <a:headEnd/>
              <a:tailEnd/>
            </a:ln>
          </p:spPr>
          <p:txBody>
            <a:bodyPr/>
            <a:lstStyle/>
            <a:p>
              <a:endParaRPr lang="en-US"/>
            </a:p>
          </p:txBody>
        </p:sp>
        <p:sp>
          <p:nvSpPr>
            <p:cNvPr id="60434" name="Line 17"/>
            <p:cNvSpPr>
              <a:spLocks noChangeShapeType="1"/>
            </p:cNvSpPr>
            <p:nvPr/>
          </p:nvSpPr>
          <p:spPr bwMode="auto">
            <a:xfrm>
              <a:off x="2118" y="2174"/>
              <a:ext cx="2048" cy="2"/>
            </a:xfrm>
            <a:prstGeom prst="line">
              <a:avLst/>
            </a:prstGeom>
            <a:grpFill/>
            <a:ln w="9525">
              <a:solidFill>
                <a:srgbClr val="000000"/>
              </a:solidFill>
              <a:round/>
              <a:headEnd/>
              <a:tailEnd/>
            </a:ln>
          </p:spPr>
          <p:txBody>
            <a:bodyPr/>
            <a:lstStyle/>
            <a:p>
              <a:endParaRPr lang="en-US"/>
            </a:p>
          </p:txBody>
        </p:sp>
        <p:sp>
          <p:nvSpPr>
            <p:cNvPr id="60435" name="Line 18"/>
            <p:cNvSpPr>
              <a:spLocks noChangeShapeType="1"/>
            </p:cNvSpPr>
            <p:nvPr/>
          </p:nvSpPr>
          <p:spPr bwMode="auto">
            <a:xfrm flipH="1">
              <a:off x="730" y="3009"/>
              <a:ext cx="1085" cy="1"/>
            </a:xfrm>
            <a:prstGeom prst="line">
              <a:avLst/>
            </a:prstGeom>
            <a:grpFill/>
            <a:ln w="9525">
              <a:solidFill>
                <a:srgbClr val="000000"/>
              </a:solidFill>
              <a:round/>
              <a:headEnd/>
              <a:tailEnd/>
            </a:ln>
          </p:spPr>
          <p:txBody>
            <a:bodyPr/>
            <a:lstStyle/>
            <a:p>
              <a:endParaRPr lang="en-US"/>
            </a:p>
          </p:txBody>
        </p:sp>
        <p:sp>
          <p:nvSpPr>
            <p:cNvPr id="60436" name="Line 19"/>
            <p:cNvSpPr>
              <a:spLocks noChangeShapeType="1"/>
            </p:cNvSpPr>
            <p:nvPr/>
          </p:nvSpPr>
          <p:spPr bwMode="auto">
            <a:xfrm flipV="1">
              <a:off x="3930" y="982"/>
              <a:ext cx="0" cy="357"/>
            </a:xfrm>
            <a:prstGeom prst="line">
              <a:avLst/>
            </a:prstGeom>
            <a:grpFill/>
            <a:ln w="19050">
              <a:solidFill>
                <a:srgbClr val="000000"/>
              </a:solidFill>
              <a:round/>
              <a:headEnd type="triangle" w="med" len="med"/>
              <a:tailEnd/>
            </a:ln>
          </p:spPr>
          <p:txBody>
            <a:bodyPr/>
            <a:lstStyle/>
            <a:p>
              <a:endParaRPr lang="en-US"/>
            </a:p>
          </p:txBody>
        </p:sp>
        <p:sp>
          <p:nvSpPr>
            <p:cNvPr id="60437" name="Line 20"/>
            <p:cNvSpPr>
              <a:spLocks noChangeShapeType="1"/>
            </p:cNvSpPr>
            <p:nvPr/>
          </p:nvSpPr>
          <p:spPr bwMode="auto">
            <a:xfrm flipV="1">
              <a:off x="2276" y="982"/>
              <a:ext cx="3" cy="357"/>
            </a:xfrm>
            <a:prstGeom prst="line">
              <a:avLst/>
            </a:prstGeom>
            <a:grpFill/>
            <a:ln w="19050">
              <a:solidFill>
                <a:srgbClr val="000000"/>
              </a:solidFill>
              <a:round/>
              <a:headEnd type="triangle" w="med" len="med"/>
              <a:tailEnd/>
            </a:ln>
          </p:spPr>
          <p:txBody>
            <a:bodyPr/>
            <a:lstStyle/>
            <a:p>
              <a:endParaRPr lang="en-US"/>
            </a:p>
          </p:txBody>
        </p:sp>
        <p:sp>
          <p:nvSpPr>
            <p:cNvPr id="60438" name="Line 21"/>
            <p:cNvSpPr>
              <a:spLocks noChangeShapeType="1"/>
            </p:cNvSpPr>
            <p:nvPr/>
          </p:nvSpPr>
          <p:spPr bwMode="auto">
            <a:xfrm flipV="1">
              <a:off x="2644" y="982"/>
              <a:ext cx="0" cy="357"/>
            </a:xfrm>
            <a:prstGeom prst="line">
              <a:avLst/>
            </a:prstGeom>
            <a:grpFill/>
            <a:ln w="19050">
              <a:solidFill>
                <a:srgbClr val="000000"/>
              </a:solidFill>
              <a:round/>
              <a:headEnd type="triangle" w="med" len="med"/>
              <a:tailEnd/>
            </a:ln>
          </p:spPr>
          <p:txBody>
            <a:bodyPr/>
            <a:lstStyle/>
            <a:p>
              <a:endParaRPr lang="en-US"/>
            </a:p>
          </p:txBody>
        </p:sp>
        <p:sp>
          <p:nvSpPr>
            <p:cNvPr id="60439" name="Line 22"/>
            <p:cNvSpPr>
              <a:spLocks noChangeShapeType="1"/>
            </p:cNvSpPr>
            <p:nvPr/>
          </p:nvSpPr>
          <p:spPr bwMode="auto">
            <a:xfrm flipV="1">
              <a:off x="2937" y="982"/>
              <a:ext cx="3" cy="357"/>
            </a:xfrm>
            <a:prstGeom prst="line">
              <a:avLst/>
            </a:prstGeom>
            <a:grpFill/>
            <a:ln w="19050">
              <a:solidFill>
                <a:srgbClr val="000000"/>
              </a:solidFill>
              <a:round/>
              <a:headEnd type="triangle" w="med" len="med"/>
              <a:tailEnd/>
            </a:ln>
          </p:spPr>
          <p:txBody>
            <a:bodyPr/>
            <a:lstStyle/>
            <a:p>
              <a:endParaRPr lang="en-US"/>
            </a:p>
          </p:txBody>
        </p:sp>
        <p:sp>
          <p:nvSpPr>
            <p:cNvPr id="60440" name="Line 23"/>
            <p:cNvSpPr>
              <a:spLocks noChangeShapeType="1"/>
            </p:cNvSpPr>
            <p:nvPr/>
          </p:nvSpPr>
          <p:spPr bwMode="auto">
            <a:xfrm flipV="1">
              <a:off x="3230" y="982"/>
              <a:ext cx="1" cy="357"/>
            </a:xfrm>
            <a:prstGeom prst="line">
              <a:avLst/>
            </a:prstGeom>
            <a:grpFill/>
            <a:ln w="19050">
              <a:solidFill>
                <a:srgbClr val="000000"/>
              </a:solidFill>
              <a:round/>
              <a:headEnd type="triangle" w="med" len="med"/>
              <a:tailEnd/>
            </a:ln>
          </p:spPr>
          <p:txBody>
            <a:bodyPr/>
            <a:lstStyle/>
            <a:p>
              <a:endParaRPr lang="en-US"/>
            </a:p>
          </p:txBody>
        </p:sp>
        <p:sp>
          <p:nvSpPr>
            <p:cNvPr id="60441" name="Line 24"/>
            <p:cNvSpPr>
              <a:spLocks noChangeShapeType="1"/>
            </p:cNvSpPr>
            <p:nvPr/>
          </p:nvSpPr>
          <p:spPr bwMode="auto">
            <a:xfrm flipV="1">
              <a:off x="3610" y="982"/>
              <a:ext cx="0" cy="357"/>
            </a:xfrm>
            <a:prstGeom prst="line">
              <a:avLst/>
            </a:prstGeom>
            <a:grpFill/>
            <a:ln w="19050">
              <a:solidFill>
                <a:srgbClr val="000000"/>
              </a:solidFill>
              <a:round/>
              <a:headEnd type="triangle" w="med" len="med"/>
              <a:tailEnd/>
            </a:ln>
          </p:spPr>
          <p:txBody>
            <a:bodyPr/>
            <a:lstStyle/>
            <a:p>
              <a:endParaRPr lang="en-US"/>
            </a:p>
          </p:txBody>
        </p:sp>
        <p:sp>
          <p:nvSpPr>
            <p:cNvPr id="60442" name="Text Box 25"/>
            <p:cNvSpPr txBox="1">
              <a:spLocks noChangeArrowheads="1"/>
            </p:cNvSpPr>
            <p:nvPr/>
          </p:nvSpPr>
          <p:spPr bwMode="auto">
            <a:xfrm>
              <a:off x="2118" y="1578"/>
              <a:ext cx="798" cy="238"/>
            </a:xfrm>
            <a:prstGeom prst="rect">
              <a:avLst/>
            </a:prstGeom>
            <a:grpFill/>
            <a:ln w="9525">
              <a:noFill/>
              <a:miter lim="800000"/>
              <a:headEnd/>
              <a:tailEnd/>
            </a:ln>
          </p:spPr>
          <p:txBody>
            <a:bodyPr/>
            <a:lstStyle/>
            <a:p>
              <a:pPr algn="l"/>
              <a:r>
                <a:rPr lang="en-US" sz="1400">
                  <a:latin typeface="Times New Roman" pitchFamily="18" charset="0"/>
                </a:rPr>
                <a:t>SOIL 1</a:t>
              </a:r>
              <a:endParaRPr lang="en-US" sz="1400"/>
            </a:p>
          </p:txBody>
        </p:sp>
        <p:sp>
          <p:nvSpPr>
            <p:cNvPr id="60443" name="Text Box 26"/>
            <p:cNvSpPr txBox="1">
              <a:spLocks noChangeArrowheads="1"/>
            </p:cNvSpPr>
            <p:nvPr/>
          </p:nvSpPr>
          <p:spPr bwMode="auto">
            <a:xfrm>
              <a:off x="2144" y="2412"/>
              <a:ext cx="797" cy="239"/>
            </a:xfrm>
            <a:prstGeom prst="rect">
              <a:avLst/>
            </a:prstGeom>
            <a:grpFill/>
            <a:ln w="9525">
              <a:noFill/>
              <a:miter lim="800000"/>
              <a:headEnd/>
              <a:tailEnd/>
            </a:ln>
          </p:spPr>
          <p:txBody>
            <a:bodyPr/>
            <a:lstStyle/>
            <a:p>
              <a:pPr algn="l"/>
              <a:r>
                <a:rPr lang="en-US" sz="1400">
                  <a:latin typeface="Times New Roman" pitchFamily="18" charset="0"/>
                </a:rPr>
                <a:t>SOIL 2</a:t>
              </a:r>
              <a:endParaRPr lang="en-US" sz="1400"/>
            </a:p>
          </p:txBody>
        </p:sp>
        <p:sp>
          <p:nvSpPr>
            <p:cNvPr id="60444" name="Rectangle 27"/>
            <p:cNvSpPr>
              <a:spLocks noChangeArrowheads="1"/>
            </p:cNvSpPr>
            <p:nvPr/>
          </p:nvSpPr>
          <p:spPr bwMode="auto">
            <a:xfrm>
              <a:off x="1798" y="1339"/>
              <a:ext cx="345" cy="2027"/>
            </a:xfrm>
            <a:prstGeom prst="rect">
              <a:avLst/>
            </a:prstGeom>
            <a:grpFill/>
            <a:ln w="9525">
              <a:solidFill>
                <a:srgbClr val="000000"/>
              </a:solidFill>
              <a:miter lim="800000"/>
              <a:headEnd/>
              <a:tailEnd/>
            </a:ln>
          </p:spPr>
          <p:txBody>
            <a:bodyPr/>
            <a:lstStyle/>
            <a:p>
              <a:endParaRPr lang="ms-MY"/>
            </a:p>
          </p:txBody>
        </p:sp>
        <p:sp>
          <p:nvSpPr>
            <p:cNvPr id="60445" name="Rectangle 28"/>
            <p:cNvSpPr>
              <a:spLocks noChangeArrowheads="1"/>
            </p:cNvSpPr>
            <p:nvPr/>
          </p:nvSpPr>
          <p:spPr bwMode="auto">
            <a:xfrm>
              <a:off x="1078" y="3366"/>
              <a:ext cx="2366" cy="358"/>
            </a:xfrm>
            <a:prstGeom prst="rect">
              <a:avLst/>
            </a:prstGeom>
            <a:grpFill/>
            <a:ln w="9525">
              <a:solidFill>
                <a:srgbClr val="000000"/>
              </a:solidFill>
              <a:miter lim="800000"/>
              <a:headEnd/>
              <a:tailEnd/>
            </a:ln>
          </p:spPr>
          <p:txBody>
            <a:bodyPr/>
            <a:lstStyle/>
            <a:p>
              <a:endParaRPr lang="ms-MY"/>
            </a:p>
          </p:txBody>
        </p:sp>
        <p:sp>
          <p:nvSpPr>
            <p:cNvPr id="60446" name="Line 29"/>
            <p:cNvSpPr>
              <a:spLocks noChangeShapeType="1"/>
            </p:cNvSpPr>
            <p:nvPr/>
          </p:nvSpPr>
          <p:spPr bwMode="auto">
            <a:xfrm>
              <a:off x="3903" y="1339"/>
              <a:ext cx="7" cy="835"/>
            </a:xfrm>
            <a:prstGeom prst="line">
              <a:avLst/>
            </a:prstGeom>
            <a:grpFill/>
            <a:ln w="9525">
              <a:solidFill>
                <a:srgbClr val="000000"/>
              </a:solidFill>
              <a:round/>
              <a:headEnd type="triangle" w="med" len="med"/>
              <a:tailEnd type="triangle" w="med" len="med"/>
            </a:ln>
          </p:spPr>
          <p:txBody>
            <a:bodyPr/>
            <a:lstStyle/>
            <a:p>
              <a:endParaRPr lang="en-US"/>
            </a:p>
          </p:txBody>
        </p:sp>
        <p:sp>
          <p:nvSpPr>
            <p:cNvPr id="60447" name="Line 30"/>
            <p:cNvSpPr>
              <a:spLocks noChangeShapeType="1"/>
            </p:cNvSpPr>
            <p:nvPr/>
          </p:nvSpPr>
          <p:spPr bwMode="auto">
            <a:xfrm>
              <a:off x="3717" y="3366"/>
              <a:ext cx="293" cy="2"/>
            </a:xfrm>
            <a:prstGeom prst="line">
              <a:avLst/>
            </a:prstGeom>
            <a:grpFill/>
            <a:ln w="9525">
              <a:solidFill>
                <a:srgbClr val="000000"/>
              </a:solidFill>
              <a:round/>
              <a:headEnd/>
              <a:tailEnd/>
            </a:ln>
          </p:spPr>
          <p:txBody>
            <a:bodyPr/>
            <a:lstStyle/>
            <a:p>
              <a:endParaRPr lang="en-US"/>
            </a:p>
          </p:txBody>
        </p:sp>
        <p:sp>
          <p:nvSpPr>
            <p:cNvPr id="60448" name="Line 31"/>
            <p:cNvSpPr>
              <a:spLocks noChangeShapeType="1"/>
            </p:cNvSpPr>
            <p:nvPr/>
          </p:nvSpPr>
          <p:spPr bwMode="auto">
            <a:xfrm>
              <a:off x="3744" y="3724"/>
              <a:ext cx="291" cy="2"/>
            </a:xfrm>
            <a:prstGeom prst="line">
              <a:avLst/>
            </a:prstGeom>
            <a:grpFill/>
            <a:ln w="9525">
              <a:solidFill>
                <a:srgbClr val="000000"/>
              </a:solidFill>
              <a:round/>
              <a:headEnd/>
              <a:tailEnd/>
            </a:ln>
          </p:spPr>
          <p:txBody>
            <a:bodyPr/>
            <a:lstStyle/>
            <a:p>
              <a:endParaRPr lang="en-US"/>
            </a:p>
          </p:txBody>
        </p:sp>
        <p:sp>
          <p:nvSpPr>
            <p:cNvPr id="60449" name="Line 32"/>
            <p:cNvSpPr>
              <a:spLocks noChangeShapeType="1"/>
            </p:cNvSpPr>
            <p:nvPr/>
          </p:nvSpPr>
          <p:spPr bwMode="auto">
            <a:xfrm>
              <a:off x="3903" y="2174"/>
              <a:ext cx="0" cy="1192"/>
            </a:xfrm>
            <a:prstGeom prst="line">
              <a:avLst/>
            </a:prstGeom>
            <a:grpFill/>
            <a:ln w="9525">
              <a:solidFill>
                <a:srgbClr val="000000"/>
              </a:solidFill>
              <a:round/>
              <a:headEnd type="triangle" w="med" len="med"/>
              <a:tailEnd type="triangle" w="med" len="med"/>
            </a:ln>
          </p:spPr>
          <p:txBody>
            <a:bodyPr/>
            <a:lstStyle/>
            <a:p>
              <a:endParaRPr lang="en-US"/>
            </a:p>
          </p:txBody>
        </p:sp>
        <p:sp>
          <p:nvSpPr>
            <p:cNvPr id="60450" name="Text Box 33"/>
            <p:cNvSpPr txBox="1">
              <a:spLocks noChangeArrowheads="1"/>
            </p:cNvSpPr>
            <p:nvPr/>
          </p:nvSpPr>
          <p:spPr bwMode="auto">
            <a:xfrm>
              <a:off x="2731" y="743"/>
              <a:ext cx="904" cy="239"/>
            </a:xfrm>
            <a:prstGeom prst="rect">
              <a:avLst/>
            </a:prstGeom>
            <a:grpFill/>
            <a:ln w="9525">
              <a:noFill/>
              <a:miter lim="800000"/>
              <a:headEnd/>
              <a:tailEnd/>
            </a:ln>
          </p:spPr>
          <p:txBody>
            <a:bodyPr/>
            <a:lstStyle/>
            <a:p>
              <a:pPr algn="l"/>
              <a:r>
                <a:rPr lang="en-US" sz="1400" b="0">
                  <a:latin typeface="Times New Roman" pitchFamily="18" charset="0"/>
                </a:rPr>
                <a:t>30 kN/m</a:t>
              </a:r>
              <a:r>
                <a:rPr lang="en-US" sz="1400" b="0" baseline="30000">
                  <a:latin typeface="Times New Roman" pitchFamily="18" charset="0"/>
                </a:rPr>
                <a:t>2</a:t>
              </a:r>
              <a:endParaRPr lang="en-US" sz="1400"/>
            </a:p>
          </p:txBody>
        </p:sp>
        <p:sp>
          <p:nvSpPr>
            <p:cNvPr id="60451" name="Line 34"/>
            <p:cNvSpPr>
              <a:spLocks noChangeShapeType="1"/>
            </p:cNvSpPr>
            <p:nvPr/>
          </p:nvSpPr>
          <p:spPr bwMode="auto">
            <a:xfrm>
              <a:off x="3903" y="3366"/>
              <a:ext cx="0" cy="358"/>
            </a:xfrm>
            <a:prstGeom prst="line">
              <a:avLst/>
            </a:prstGeom>
            <a:grpFill/>
            <a:ln w="9525">
              <a:solidFill>
                <a:srgbClr val="000000"/>
              </a:solidFill>
              <a:round/>
              <a:headEnd type="triangle" w="med" len="med"/>
              <a:tailEnd type="triangle" w="med" len="med"/>
            </a:ln>
          </p:spPr>
          <p:txBody>
            <a:bodyPr/>
            <a:lstStyle/>
            <a:p>
              <a:endParaRPr lang="en-US"/>
            </a:p>
          </p:txBody>
        </p:sp>
        <p:sp>
          <p:nvSpPr>
            <p:cNvPr id="60452" name="Line 35"/>
            <p:cNvSpPr>
              <a:spLocks noChangeShapeType="1"/>
            </p:cNvSpPr>
            <p:nvPr/>
          </p:nvSpPr>
          <p:spPr bwMode="auto">
            <a:xfrm rot="-5400000">
              <a:off x="3301" y="3933"/>
              <a:ext cx="299" cy="0"/>
            </a:xfrm>
            <a:prstGeom prst="line">
              <a:avLst/>
            </a:prstGeom>
            <a:grpFill/>
            <a:ln w="9525">
              <a:solidFill>
                <a:srgbClr val="000000"/>
              </a:solidFill>
              <a:round/>
              <a:headEnd/>
              <a:tailEnd/>
            </a:ln>
          </p:spPr>
          <p:txBody>
            <a:bodyPr/>
            <a:lstStyle/>
            <a:p>
              <a:endParaRPr lang="en-US"/>
            </a:p>
          </p:txBody>
        </p:sp>
        <p:sp>
          <p:nvSpPr>
            <p:cNvPr id="60453" name="Line 36"/>
            <p:cNvSpPr>
              <a:spLocks noChangeShapeType="1"/>
            </p:cNvSpPr>
            <p:nvPr/>
          </p:nvSpPr>
          <p:spPr bwMode="auto">
            <a:xfrm rot="-5400000">
              <a:off x="928" y="3933"/>
              <a:ext cx="299" cy="0"/>
            </a:xfrm>
            <a:prstGeom prst="line">
              <a:avLst/>
            </a:prstGeom>
            <a:grpFill/>
            <a:ln w="9525">
              <a:solidFill>
                <a:srgbClr val="000000"/>
              </a:solidFill>
              <a:round/>
              <a:headEnd/>
              <a:tailEnd/>
            </a:ln>
          </p:spPr>
          <p:txBody>
            <a:bodyPr/>
            <a:lstStyle/>
            <a:p>
              <a:endParaRPr lang="en-US"/>
            </a:p>
          </p:txBody>
        </p:sp>
        <p:sp>
          <p:nvSpPr>
            <p:cNvPr id="60454" name="Line 37"/>
            <p:cNvSpPr>
              <a:spLocks noChangeShapeType="1"/>
            </p:cNvSpPr>
            <p:nvPr/>
          </p:nvSpPr>
          <p:spPr bwMode="auto">
            <a:xfrm>
              <a:off x="998" y="1339"/>
              <a:ext cx="292" cy="2"/>
            </a:xfrm>
            <a:prstGeom prst="line">
              <a:avLst/>
            </a:prstGeom>
            <a:grpFill/>
            <a:ln w="9525">
              <a:solidFill>
                <a:srgbClr val="000000"/>
              </a:solidFill>
              <a:round/>
              <a:headEnd/>
              <a:tailEnd/>
            </a:ln>
          </p:spPr>
          <p:txBody>
            <a:bodyPr/>
            <a:lstStyle/>
            <a:p>
              <a:endParaRPr lang="en-US"/>
            </a:p>
          </p:txBody>
        </p:sp>
        <p:sp>
          <p:nvSpPr>
            <p:cNvPr id="60455" name="Line 38"/>
            <p:cNvSpPr>
              <a:spLocks noChangeShapeType="1"/>
            </p:cNvSpPr>
            <p:nvPr/>
          </p:nvSpPr>
          <p:spPr bwMode="auto">
            <a:xfrm>
              <a:off x="1078" y="1339"/>
              <a:ext cx="0" cy="1670"/>
            </a:xfrm>
            <a:prstGeom prst="line">
              <a:avLst/>
            </a:prstGeom>
            <a:grpFill/>
            <a:ln w="9525">
              <a:solidFill>
                <a:srgbClr val="000000"/>
              </a:solidFill>
              <a:round/>
              <a:headEnd type="triangle" w="med" len="med"/>
              <a:tailEnd type="triangle" w="med" len="med"/>
            </a:ln>
          </p:spPr>
          <p:txBody>
            <a:bodyPr/>
            <a:lstStyle/>
            <a:p>
              <a:endParaRPr lang="en-US"/>
            </a:p>
          </p:txBody>
        </p:sp>
        <p:sp>
          <p:nvSpPr>
            <p:cNvPr id="60456" name="Text Box 39"/>
            <p:cNvSpPr txBox="1">
              <a:spLocks noChangeArrowheads="1"/>
            </p:cNvSpPr>
            <p:nvPr/>
          </p:nvSpPr>
          <p:spPr bwMode="auto">
            <a:xfrm>
              <a:off x="1104" y="1935"/>
              <a:ext cx="558" cy="239"/>
            </a:xfrm>
            <a:prstGeom prst="rect">
              <a:avLst/>
            </a:prstGeom>
            <a:grpFill/>
            <a:ln w="9525" algn="ctr">
              <a:noFill/>
              <a:miter lim="800000"/>
              <a:headEnd/>
              <a:tailEnd/>
            </a:ln>
          </p:spPr>
          <p:txBody>
            <a:bodyPr/>
            <a:lstStyle/>
            <a:p>
              <a:pPr algn="l"/>
              <a:r>
                <a:rPr lang="en-US" sz="1400" b="0">
                  <a:latin typeface="Times New Roman" pitchFamily="18" charset="0"/>
                </a:rPr>
                <a:t>4.0 m</a:t>
              </a:r>
              <a:endParaRPr lang="en-US" sz="1400"/>
            </a:p>
          </p:txBody>
        </p:sp>
        <p:sp>
          <p:nvSpPr>
            <p:cNvPr id="60457" name="AutoShape 40"/>
            <p:cNvSpPr>
              <a:spLocks noChangeArrowheads="1"/>
            </p:cNvSpPr>
            <p:nvPr/>
          </p:nvSpPr>
          <p:spPr bwMode="auto">
            <a:xfrm rot="10800000">
              <a:off x="3236" y="2055"/>
              <a:ext cx="160" cy="119"/>
            </a:xfrm>
            <a:prstGeom prst="triangle">
              <a:avLst>
                <a:gd name="adj" fmla="val 50000"/>
              </a:avLst>
            </a:prstGeom>
            <a:grpFill/>
            <a:ln w="9525" algn="ctr">
              <a:solidFill>
                <a:srgbClr val="000000"/>
              </a:solidFill>
              <a:miter lim="800000"/>
              <a:headEnd/>
              <a:tailEnd/>
            </a:ln>
          </p:spPr>
          <p:txBody>
            <a:bodyPr/>
            <a:lstStyle/>
            <a:p>
              <a:endParaRPr lang="ms-MY"/>
            </a:p>
          </p:txBody>
        </p:sp>
        <p:sp>
          <p:nvSpPr>
            <p:cNvPr id="60458" name="Line 41"/>
            <p:cNvSpPr>
              <a:spLocks noChangeShapeType="1"/>
            </p:cNvSpPr>
            <p:nvPr/>
          </p:nvSpPr>
          <p:spPr bwMode="auto">
            <a:xfrm>
              <a:off x="1104" y="3962"/>
              <a:ext cx="2341" cy="2"/>
            </a:xfrm>
            <a:prstGeom prst="line">
              <a:avLst/>
            </a:prstGeom>
            <a:grpFill/>
            <a:ln w="9525">
              <a:solidFill>
                <a:srgbClr val="000000"/>
              </a:solidFill>
              <a:round/>
              <a:headEnd type="triangle" w="med" len="med"/>
              <a:tailEnd type="triangle" w="med" len="med"/>
            </a:ln>
          </p:spPr>
          <p:txBody>
            <a:bodyPr/>
            <a:lstStyle/>
            <a:p>
              <a:endParaRPr lang="en-US"/>
            </a:p>
          </p:txBody>
        </p:sp>
        <p:sp>
          <p:nvSpPr>
            <p:cNvPr id="60459" name="Line 42"/>
            <p:cNvSpPr>
              <a:spLocks noChangeShapeType="1"/>
            </p:cNvSpPr>
            <p:nvPr/>
          </p:nvSpPr>
          <p:spPr bwMode="auto">
            <a:xfrm rot="-5400000">
              <a:off x="1996" y="4170"/>
              <a:ext cx="298" cy="1"/>
            </a:xfrm>
            <a:prstGeom prst="line">
              <a:avLst/>
            </a:prstGeom>
            <a:grpFill/>
            <a:ln w="9525">
              <a:solidFill>
                <a:srgbClr val="000000"/>
              </a:solidFill>
              <a:round/>
              <a:headEnd/>
              <a:tailEnd/>
            </a:ln>
          </p:spPr>
          <p:txBody>
            <a:bodyPr/>
            <a:lstStyle/>
            <a:p>
              <a:endParaRPr lang="en-US"/>
            </a:p>
          </p:txBody>
        </p:sp>
        <p:sp>
          <p:nvSpPr>
            <p:cNvPr id="60460" name="Line 43"/>
            <p:cNvSpPr>
              <a:spLocks noChangeShapeType="1"/>
            </p:cNvSpPr>
            <p:nvPr/>
          </p:nvSpPr>
          <p:spPr bwMode="auto">
            <a:xfrm rot="-5400000">
              <a:off x="930" y="4170"/>
              <a:ext cx="298" cy="1"/>
            </a:xfrm>
            <a:prstGeom prst="line">
              <a:avLst/>
            </a:prstGeom>
            <a:grpFill/>
            <a:ln w="9525">
              <a:solidFill>
                <a:srgbClr val="000000"/>
              </a:solidFill>
              <a:round/>
              <a:headEnd/>
              <a:tailEnd/>
            </a:ln>
          </p:spPr>
          <p:txBody>
            <a:bodyPr/>
            <a:lstStyle/>
            <a:p>
              <a:endParaRPr lang="en-US"/>
            </a:p>
          </p:txBody>
        </p:sp>
        <p:sp>
          <p:nvSpPr>
            <p:cNvPr id="60461" name="Line 44"/>
            <p:cNvSpPr>
              <a:spLocks noChangeShapeType="1"/>
            </p:cNvSpPr>
            <p:nvPr/>
          </p:nvSpPr>
          <p:spPr bwMode="auto">
            <a:xfrm flipH="1" flipV="1">
              <a:off x="3451" y="1339"/>
              <a:ext cx="5" cy="2049"/>
            </a:xfrm>
            <a:prstGeom prst="line">
              <a:avLst/>
            </a:prstGeom>
            <a:grpFill/>
            <a:ln w="9525">
              <a:solidFill>
                <a:srgbClr val="000000"/>
              </a:solidFill>
              <a:prstDash val="dash"/>
              <a:round/>
              <a:headEnd/>
              <a:tailEnd/>
            </a:ln>
          </p:spPr>
          <p:txBody>
            <a:bodyPr/>
            <a:lstStyle/>
            <a:p>
              <a:endParaRPr lang="en-US"/>
            </a:p>
          </p:txBody>
        </p:sp>
      </p:grpSp>
      <p:sp>
        <p:nvSpPr>
          <p:cNvPr id="60423" name="Text Box 45"/>
          <p:cNvSpPr txBox="1">
            <a:spLocks noChangeArrowheads="1"/>
          </p:cNvSpPr>
          <p:nvPr/>
        </p:nvSpPr>
        <p:spPr bwMode="auto">
          <a:xfrm>
            <a:off x="304800" y="304800"/>
            <a:ext cx="2743200" cy="369332"/>
          </a:xfrm>
          <a:prstGeom prst="rect">
            <a:avLst/>
          </a:prstGeom>
          <a:solidFill>
            <a:schemeClr val="bg1"/>
          </a:solidFill>
          <a:ln w="9525">
            <a:noFill/>
            <a:miter lim="800000"/>
            <a:headEnd/>
            <a:tailEnd/>
          </a:ln>
        </p:spPr>
        <p:txBody>
          <a:bodyPr>
            <a:spAutoFit/>
          </a:bodyPr>
          <a:lstStyle/>
          <a:p>
            <a:pPr>
              <a:spcBef>
                <a:spcPct val="50000"/>
              </a:spcBef>
            </a:pPr>
            <a:r>
              <a:rPr lang="en-US" dirty="0" smtClean="0"/>
              <a:t>PROBLEM</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76200" y="990600"/>
            <a:ext cx="9144001" cy="5410200"/>
            <a:chOff x="48" y="624"/>
            <a:chExt cx="5760" cy="3408"/>
          </a:xfrm>
          <a:solidFill>
            <a:schemeClr val="bg1"/>
          </a:solidFill>
        </p:grpSpPr>
        <p:sp>
          <p:nvSpPr>
            <p:cNvPr id="61451" name="AutoShape 6"/>
            <p:cNvSpPr>
              <a:spLocks noChangeAspect="1" noChangeArrowheads="1"/>
            </p:cNvSpPr>
            <p:nvPr/>
          </p:nvSpPr>
          <p:spPr bwMode="auto">
            <a:xfrm>
              <a:off x="48" y="826"/>
              <a:ext cx="5760" cy="3206"/>
            </a:xfrm>
            <a:prstGeom prst="rect">
              <a:avLst/>
            </a:prstGeom>
            <a:grpFill/>
            <a:ln w="9525">
              <a:noFill/>
              <a:miter lim="800000"/>
              <a:headEnd/>
              <a:tailEnd/>
            </a:ln>
          </p:spPr>
          <p:txBody>
            <a:bodyPr/>
            <a:lstStyle/>
            <a:p>
              <a:endParaRPr lang="ms-MY"/>
            </a:p>
          </p:txBody>
        </p:sp>
        <p:sp>
          <p:nvSpPr>
            <p:cNvPr id="61452" name="Text Box 7"/>
            <p:cNvSpPr txBox="1">
              <a:spLocks noChangeArrowheads="1"/>
            </p:cNvSpPr>
            <p:nvPr/>
          </p:nvSpPr>
          <p:spPr bwMode="auto">
            <a:xfrm>
              <a:off x="3727" y="1501"/>
              <a:ext cx="296" cy="301"/>
            </a:xfrm>
            <a:prstGeom prst="rect">
              <a:avLst/>
            </a:prstGeom>
            <a:grpFill/>
            <a:ln w="9525" algn="ctr">
              <a:noFill/>
              <a:miter lim="800000"/>
              <a:headEnd/>
              <a:tailEnd/>
            </a:ln>
          </p:spPr>
          <p:txBody>
            <a:bodyPr/>
            <a:lstStyle/>
            <a:p>
              <a:pPr algn="l"/>
              <a:r>
                <a:rPr lang="en-US" sz="1400">
                  <a:latin typeface="Times New Roman" pitchFamily="18" charset="0"/>
                </a:rPr>
                <a:t>P</a:t>
              </a:r>
              <a:r>
                <a:rPr lang="en-US" sz="1400" baseline="-25000">
                  <a:latin typeface="Times New Roman" pitchFamily="18" charset="0"/>
                </a:rPr>
                <a:t>1</a:t>
              </a:r>
              <a:endParaRPr lang="en-US" sz="1400"/>
            </a:p>
          </p:txBody>
        </p:sp>
        <p:sp>
          <p:nvSpPr>
            <p:cNvPr id="61453" name="Text Box 8"/>
            <p:cNvSpPr txBox="1">
              <a:spLocks noChangeArrowheads="1"/>
            </p:cNvSpPr>
            <p:nvPr/>
          </p:nvSpPr>
          <p:spPr bwMode="auto">
            <a:xfrm>
              <a:off x="4453" y="1488"/>
              <a:ext cx="296" cy="214"/>
            </a:xfrm>
            <a:prstGeom prst="rect">
              <a:avLst/>
            </a:prstGeom>
            <a:grpFill/>
            <a:ln w="9525" algn="ctr">
              <a:noFill/>
              <a:miter lim="800000"/>
              <a:headEnd/>
              <a:tailEnd/>
            </a:ln>
          </p:spPr>
          <p:txBody>
            <a:bodyPr/>
            <a:lstStyle/>
            <a:p>
              <a:pPr algn="l"/>
              <a:r>
                <a:rPr lang="en-US" sz="1400">
                  <a:latin typeface="Times New Roman" pitchFamily="18" charset="0"/>
                </a:rPr>
                <a:t>P</a:t>
              </a:r>
              <a:r>
                <a:rPr lang="en-US" sz="1400" baseline="-25000">
                  <a:latin typeface="Times New Roman" pitchFamily="18" charset="0"/>
                </a:rPr>
                <a:t>3</a:t>
              </a:r>
              <a:endParaRPr lang="en-US" sz="1400"/>
            </a:p>
          </p:txBody>
        </p:sp>
        <p:sp>
          <p:nvSpPr>
            <p:cNvPr id="61454" name="Text Box 9"/>
            <p:cNvSpPr txBox="1">
              <a:spLocks noChangeArrowheads="1"/>
            </p:cNvSpPr>
            <p:nvPr/>
          </p:nvSpPr>
          <p:spPr bwMode="auto">
            <a:xfrm>
              <a:off x="766" y="2768"/>
              <a:ext cx="508" cy="214"/>
            </a:xfrm>
            <a:prstGeom prst="rect">
              <a:avLst/>
            </a:prstGeom>
            <a:grpFill/>
            <a:ln w="9525">
              <a:noFill/>
              <a:miter lim="800000"/>
              <a:headEnd/>
              <a:tailEnd/>
            </a:ln>
          </p:spPr>
          <p:txBody>
            <a:bodyPr/>
            <a:lstStyle/>
            <a:p>
              <a:pPr algn="l"/>
              <a:r>
                <a:rPr lang="en-US" sz="1400">
                  <a:latin typeface="Times New Roman" pitchFamily="18" charset="0"/>
                </a:rPr>
                <a:t>SOIL 2</a:t>
              </a:r>
              <a:endParaRPr lang="en-US" sz="1400"/>
            </a:p>
          </p:txBody>
        </p:sp>
        <p:sp>
          <p:nvSpPr>
            <p:cNvPr id="61455" name="Text Box 10"/>
            <p:cNvSpPr txBox="1">
              <a:spLocks noChangeArrowheads="1"/>
            </p:cNvSpPr>
            <p:nvPr/>
          </p:nvSpPr>
          <p:spPr bwMode="auto">
            <a:xfrm>
              <a:off x="1014" y="3519"/>
              <a:ext cx="445" cy="214"/>
            </a:xfrm>
            <a:prstGeom prst="rect">
              <a:avLst/>
            </a:prstGeom>
            <a:grpFill/>
            <a:ln w="9525" algn="ctr">
              <a:noFill/>
              <a:miter lim="800000"/>
              <a:headEnd/>
              <a:tailEnd/>
            </a:ln>
          </p:spPr>
          <p:txBody>
            <a:bodyPr/>
            <a:lstStyle/>
            <a:p>
              <a:pPr algn="l"/>
              <a:r>
                <a:rPr lang="en-US" sz="1400" b="0">
                  <a:latin typeface="Times New Roman" pitchFamily="18" charset="0"/>
                </a:rPr>
                <a:t>2.0 m</a:t>
              </a:r>
              <a:endParaRPr lang="en-US" sz="1400"/>
            </a:p>
          </p:txBody>
        </p:sp>
        <p:sp>
          <p:nvSpPr>
            <p:cNvPr id="61456" name="Text Box 11"/>
            <p:cNvSpPr txBox="1">
              <a:spLocks noChangeArrowheads="1"/>
            </p:cNvSpPr>
            <p:nvPr/>
          </p:nvSpPr>
          <p:spPr bwMode="auto">
            <a:xfrm>
              <a:off x="1330" y="945"/>
              <a:ext cx="444" cy="215"/>
            </a:xfrm>
            <a:prstGeom prst="rect">
              <a:avLst/>
            </a:prstGeom>
            <a:grpFill/>
            <a:ln w="9525" algn="ctr">
              <a:noFill/>
              <a:miter lim="800000"/>
              <a:headEnd/>
              <a:tailEnd/>
            </a:ln>
          </p:spPr>
          <p:txBody>
            <a:bodyPr/>
            <a:lstStyle/>
            <a:p>
              <a:pPr algn="l"/>
              <a:r>
                <a:rPr lang="en-US" sz="1400" b="0">
                  <a:latin typeface="Times New Roman" pitchFamily="18" charset="0"/>
                </a:rPr>
                <a:t>0.5 m</a:t>
              </a:r>
              <a:endParaRPr lang="en-US" sz="1400"/>
            </a:p>
          </p:txBody>
        </p:sp>
        <p:sp>
          <p:nvSpPr>
            <p:cNvPr id="61457" name="Text Box 12"/>
            <p:cNvSpPr txBox="1">
              <a:spLocks noChangeArrowheads="1"/>
            </p:cNvSpPr>
            <p:nvPr/>
          </p:nvSpPr>
          <p:spPr bwMode="auto">
            <a:xfrm>
              <a:off x="3049" y="3089"/>
              <a:ext cx="445" cy="215"/>
            </a:xfrm>
            <a:prstGeom prst="rect">
              <a:avLst/>
            </a:prstGeom>
            <a:grpFill/>
            <a:ln w="9525" algn="ctr">
              <a:noFill/>
              <a:miter lim="800000"/>
              <a:headEnd/>
              <a:tailEnd/>
            </a:ln>
          </p:spPr>
          <p:txBody>
            <a:bodyPr/>
            <a:lstStyle/>
            <a:p>
              <a:pPr algn="l"/>
              <a:r>
                <a:rPr lang="en-US" sz="1400" b="0">
                  <a:latin typeface="Times New Roman" pitchFamily="18" charset="0"/>
                </a:rPr>
                <a:t>0.6 m</a:t>
              </a:r>
              <a:endParaRPr lang="en-US" sz="1400"/>
            </a:p>
          </p:txBody>
        </p:sp>
        <p:sp>
          <p:nvSpPr>
            <p:cNvPr id="61458" name="Text Box 13"/>
            <p:cNvSpPr txBox="1">
              <a:spLocks noChangeArrowheads="1"/>
            </p:cNvSpPr>
            <p:nvPr/>
          </p:nvSpPr>
          <p:spPr bwMode="auto">
            <a:xfrm>
              <a:off x="3040" y="2400"/>
              <a:ext cx="445" cy="214"/>
            </a:xfrm>
            <a:prstGeom prst="rect">
              <a:avLst/>
            </a:prstGeom>
            <a:grpFill/>
            <a:ln w="9525" algn="ctr">
              <a:noFill/>
              <a:miter lim="800000"/>
              <a:headEnd/>
              <a:tailEnd/>
            </a:ln>
          </p:spPr>
          <p:txBody>
            <a:bodyPr/>
            <a:lstStyle/>
            <a:p>
              <a:pPr algn="l"/>
              <a:r>
                <a:rPr lang="en-US" sz="1400" b="0">
                  <a:latin typeface="Times New Roman" pitchFamily="18" charset="0"/>
                </a:rPr>
                <a:t>2.9 m </a:t>
              </a:r>
              <a:endParaRPr lang="en-US" sz="1400"/>
            </a:p>
          </p:txBody>
        </p:sp>
        <p:sp>
          <p:nvSpPr>
            <p:cNvPr id="61459" name="Text Box 14"/>
            <p:cNvSpPr txBox="1">
              <a:spLocks noChangeArrowheads="1"/>
            </p:cNvSpPr>
            <p:nvPr/>
          </p:nvSpPr>
          <p:spPr bwMode="auto">
            <a:xfrm>
              <a:off x="3040" y="1482"/>
              <a:ext cx="445" cy="214"/>
            </a:xfrm>
            <a:prstGeom prst="rect">
              <a:avLst/>
            </a:prstGeom>
            <a:grpFill/>
            <a:ln w="9525" algn="ctr">
              <a:noFill/>
              <a:miter lim="800000"/>
              <a:headEnd/>
              <a:tailEnd/>
            </a:ln>
          </p:spPr>
          <p:txBody>
            <a:bodyPr/>
            <a:lstStyle/>
            <a:p>
              <a:pPr algn="l"/>
              <a:r>
                <a:rPr lang="en-US" sz="1400" b="0">
                  <a:latin typeface="Times New Roman" pitchFamily="18" charset="0"/>
                </a:rPr>
                <a:t>2.0 m</a:t>
              </a:r>
              <a:endParaRPr lang="en-US" sz="1400"/>
            </a:p>
          </p:txBody>
        </p:sp>
        <p:sp>
          <p:nvSpPr>
            <p:cNvPr id="61460" name="Text Box 15"/>
            <p:cNvSpPr txBox="1">
              <a:spLocks noChangeArrowheads="1"/>
            </p:cNvSpPr>
            <p:nvPr/>
          </p:nvSpPr>
          <p:spPr bwMode="auto">
            <a:xfrm>
              <a:off x="2254" y="1632"/>
              <a:ext cx="445" cy="214"/>
            </a:xfrm>
            <a:prstGeom prst="rect">
              <a:avLst/>
            </a:prstGeom>
            <a:grpFill/>
            <a:ln w="9525" algn="ctr">
              <a:noFill/>
              <a:miter lim="800000"/>
              <a:headEnd/>
              <a:tailEnd/>
            </a:ln>
          </p:spPr>
          <p:txBody>
            <a:bodyPr/>
            <a:lstStyle/>
            <a:p>
              <a:pPr algn="l"/>
              <a:r>
                <a:rPr lang="en-US" sz="1400" b="0">
                  <a:latin typeface="Times New Roman" pitchFamily="18" charset="0"/>
                </a:rPr>
                <a:t>GWT</a:t>
              </a:r>
              <a:endParaRPr lang="en-US" sz="1400"/>
            </a:p>
          </p:txBody>
        </p:sp>
        <p:sp>
          <p:nvSpPr>
            <p:cNvPr id="61461" name="Text Box 16"/>
            <p:cNvSpPr txBox="1">
              <a:spLocks noChangeArrowheads="1"/>
            </p:cNvSpPr>
            <p:nvPr/>
          </p:nvSpPr>
          <p:spPr bwMode="auto">
            <a:xfrm>
              <a:off x="1487" y="3305"/>
              <a:ext cx="446" cy="214"/>
            </a:xfrm>
            <a:prstGeom prst="rect">
              <a:avLst/>
            </a:prstGeom>
            <a:grpFill/>
            <a:ln w="9525" algn="ctr">
              <a:noFill/>
              <a:miter lim="800000"/>
              <a:headEnd/>
              <a:tailEnd/>
            </a:ln>
          </p:spPr>
          <p:txBody>
            <a:bodyPr/>
            <a:lstStyle/>
            <a:p>
              <a:pPr algn="l"/>
              <a:r>
                <a:rPr lang="en-US" sz="1400" b="0">
                  <a:latin typeface="Times New Roman" pitchFamily="18" charset="0"/>
                </a:rPr>
                <a:t>4.5 m</a:t>
              </a:r>
              <a:endParaRPr lang="en-US" sz="1400"/>
            </a:p>
          </p:txBody>
        </p:sp>
        <p:sp>
          <p:nvSpPr>
            <p:cNvPr id="61462" name="Line 17"/>
            <p:cNvSpPr>
              <a:spLocks noChangeShapeType="1"/>
            </p:cNvSpPr>
            <p:nvPr/>
          </p:nvSpPr>
          <p:spPr bwMode="auto">
            <a:xfrm>
              <a:off x="1713" y="1159"/>
              <a:ext cx="1631" cy="2"/>
            </a:xfrm>
            <a:prstGeom prst="line">
              <a:avLst/>
            </a:prstGeom>
            <a:grpFill/>
            <a:ln w="9525">
              <a:solidFill>
                <a:srgbClr val="000000"/>
              </a:solidFill>
              <a:round/>
              <a:headEnd/>
              <a:tailEnd/>
            </a:ln>
          </p:spPr>
          <p:txBody>
            <a:bodyPr/>
            <a:lstStyle/>
            <a:p>
              <a:endParaRPr lang="en-US"/>
            </a:p>
          </p:txBody>
        </p:sp>
        <p:sp>
          <p:nvSpPr>
            <p:cNvPr id="61463" name="Line 18"/>
            <p:cNvSpPr>
              <a:spLocks noChangeShapeType="1"/>
            </p:cNvSpPr>
            <p:nvPr/>
          </p:nvSpPr>
          <p:spPr bwMode="auto">
            <a:xfrm>
              <a:off x="1667" y="1910"/>
              <a:ext cx="1632" cy="1"/>
            </a:xfrm>
            <a:prstGeom prst="line">
              <a:avLst/>
            </a:prstGeom>
            <a:grpFill/>
            <a:ln w="9525">
              <a:solidFill>
                <a:srgbClr val="000000"/>
              </a:solidFill>
              <a:round/>
              <a:headEnd/>
              <a:tailEnd/>
            </a:ln>
          </p:spPr>
          <p:txBody>
            <a:bodyPr/>
            <a:lstStyle/>
            <a:p>
              <a:endParaRPr lang="en-US"/>
            </a:p>
          </p:txBody>
        </p:sp>
        <p:sp>
          <p:nvSpPr>
            <p:cNvPr id="61464" name="Line 19"/>
            <p:cNvSpPr>
              <a:spLocks noChangeShapeType="1"/>
            </p:cNvSpPr>
            <p:nvPr/>
          </p:nvSpPr>
          <p:spPr bwMode="auto">
            <a:xfrm flipH="1">
              <a:off x="496" y="2661"/>
              <a:ext cx="864" cy="1"/>
            </a:xfrm>
            <a:prstGeom prst="line">
              <a:avLst/>
            </a:prstGeom>
            <a:grpFill/>
            <a:ln w="9525">
              <a:solidFill>
                <a:srgbClr val="000000"/>
              </a:solidFill>
              <a:round/>
              <a:headEnd/>
              <a:tailEnd/>
            </a:ln>
          </p:spPr>
          <p:txBody>
            <a:bodyPr/>
            <a:lstStyle/>
            <a:p>
              <a:endParaRPr lang="en-US"/>
            </a:p>
          </p:txBody>
        </p:sp>
        <p:sp>
          <p:nvSpPr>
            <p:cNvPr id="61465" name="Line 20"/>
            <p:cNvSpPr>
              <a:spLocks noChangeShapeType="1"/>
            </p:cNvSpPr>
            <p:nvPr/>
          </p:nvSpPr>
          <p:spPr bwMode="auto">
            <a:xfrm flipV="1">
              <a:off x="3200" y="838"/>
              <a:ext cx="1" cy="322"/>
            </a:xfrm>
            <a:prstGeom prst="line">
              <a:avLst/>
            </a:prstGeom>
            <a:grpFill/>
            <a:ln w="19050">
              <a:solidFill>
                <a:srgbClr val="000000"/>
              </a:solidFill>
              <a:round/>
              <a:headEnd type="triangle" w="med" len="med"/>
              <a:tailEnd/>
            </a:ln>
          </p:spPr>
          <p:txBody>
            <a:bodyPr/>
            <a:lstStyle/>
            <a:p>
              <a:endParaRPr lang="en-US"/>
            </a:p>
          </p:txBody>
        </p:sp>
        <p:sp>
          <p:nvSpPr>
            <p:cNvPr id="61466" name="Line 21"/>
            <p:cNvSpPr>
              <a:spLocks noChangeShapeType="1"/>
            </p:cNvSpPr>
            <p:nvPr/>
          </p:nvSpPr>
          <p:spPr bwMode="auto">
            <a:xfrm flipV="1">
              <a:off x="1803" y="838"/>
              <a:ext cx="1" cy="322"/>
            </a:xfrm>
            <a:prstGeom prst="line">
              <a:avLst/>
            </a:prstGeom>
            <a:grpFill/>
            <a:ln w="19050">
              <a:solidFill>
                <a:srgbClr val="000000"/>
              </a:solidFill>
              <a:round/>
              <a:headEnd type="triangle" w="med" len="med"/>
              <a:tailEnd/>
            </a:ln>
          </p:spPr>
          <p:txBody>
            <a:bodyPr/>
            <a:lstStyle/>
            <a:p>
              <a:endParaRPr lang="en-US"/>
            </a:p>
          </p:txBody>
        </p:sp>
        <p:sp>
          <p:nvSpPr>
            <p:cNvPr id="61467" name="Line 22"/>
            <p:cNvSpPr>
              <a:spLocks noChangeShapeType="1"/>
            </p:cNvSpPr>
            <p:nvPr/>
          </p:nvSpPr>
          <p:spPr bwMode="auto">
            <a:xfrm flipV="1">
              <a:off x="2113" y="838"/>
              <a:ext cx="1" cy="322"/>
            </a:xfrm>
            <a:prstGeom prst="line">
              <a:avLst/>
            </a:prstGeom>
            <a:grpFill/>
            <a:ln w="19050">
              <a:solidFill>
                <a:srgbClr val="000000"/>
              </a:solidFill>
              <a:round/>
              <a:headEnd type="triangle" w="med" len="med"/>
              <a:tailEnd/>
            </a:ln>
          </p:spPr>
          <p:txBody>
            <a:bodyPr/>
            <a:lstStyle/>
            <a:p>
              <a:endParaRPr lang="en-US"/>
            </a:p>
          </p:txBody>
        </p:sp>
        <p:sp>
          <p:nvSpPr>
            <p:cNvPr id="61468" name="Line 23"/>
            <p:cNvSpPr>
              <a:spLocks noChangeShapeType="1"/>
            </p:cNvSpPr>
            <p:nvPr/>
          </p:nvSpPr>
          <p:spPr bwMode="auto">
            <a:xfrm flipV="1">
              <a:off x="2360" y="838"/>
              <a:ext cx="1" cy="322"/>
            </a:xfrm>
            <a:prstGeom prst="line">
              <a:avLst/>
            </a:prstGeom>
            <a:grpFill/>
            <a:ln w="19050">
              <a:solidFill>
                <a:srgbClr val="000000"/>
              </a:solidFill>
              <a:round/>
              <a:headEnd type="triangle" w="med" len="med"/>
              <a:tailEnd/>
            </a:ln>
          </p:spPr>
          <p:txBody>
            <a:bodyPr/>
            <a:lstStyle/>
            <a:p>
              <a:endParaRPr lang="en-US"/>
            </a:p>
          </p:txBody>
        </p:sp>
        <p:sp>
          <p:nvSpPr>
            <p:cNvPr id="61469" name="Line 24"/>
            <p:cNvSpPr>
              <a:spLocks noChangeShapeType="1"/>
            </p:cNvSpPr>
            <p:nvPr/>
          </p:nvSpPr>
          <p:spPr bwMode="auto">
            <a:xfrm flipV="1">
              <a:off x="2608" y="838"/>
              <a:ext cx="1" cy="322"/>
            </a:xfrm>
            <a:prstGeom prst="line">
              <a:avLst/>
            </a:prstGeom>
            <a:grpFill/>
            <a:ln w="19050">
              <a:solidFill>
                <a:srgbClr val="000000"/>
              </a:solidFill>
              <a:round/>
              <a:headEnd type="triangle" w="med" len="med"/>
              <a:tailEnd/>
            </a:ln>
          </p:spPr>
          <p:txBody>
            <a:bodyPr/>
            <a:lstStyle/>
            <a:p>
              <a:endParaRPr lang="en-US"/>
            </a:p>
          </p:txBody>
        </p:sp>
        <p:sp>
          <p:nvSpPr>
            <p:cNvPr id="61470" name="Line 25"/>
            <p:cNvSpPr>
              <a:spLocks noChangeShapeType="1"/>
            </p:cNvSpPr>
            <p:nvPr/>
          </p:nvSpPr>
          <p:spPr bwMode="auto">
            <a:xfrm flipV="1">
              <a:off x="2930" y="838"/>
              <a:ext cx="1" cy="322"/>
            </a:xfrm>
            <a:prstGeom prst="line">
              <a:avLst/>
            </a:prstGeom>
            <a:grpFill/>
            <a:ln w="19050">
              <a:solidFill>
                <a:srgbClr val="000000"/>
              </a:solidFill>
              <a:round/>
              <a:headEnd type="triangle" w="med" len="med"/>
              <a:tailEnd/>
            </a:ln>
          </p:spPr>
          <p:txBody>
            <a:bodyPr/>
            <a:lstStyle/>
            <a:p>
              <a:endParaRPr lang="en-US"/>
            </a:p>
          </p:txBody>
        </p:sp>
        <p:sp>
          <p:nvSpPr>
            <p:cNvPr id="61471" name="Text Box 26"/>
            <p:cNvSpPr txBox="1">
              <a:spLocks noChangeArrowheads="1"/>
            </p:cNvSpPr>
            <p:nvPr/>
          </p:nvSpPr>
          <p:spPr bwMode="auto">
            <a:xfrm>
              <a:off x="1667" y="1375"/>
              <a:ext cx="636" cy="214"/>
            </a:xfrm>
            <a:prstGeom prst="rect">
              <a:avLst/>
            </a:prstGeom>
            <a:grpFill/>
            <a:ln w="9525">
              <a:noFill/>
              <a:miter lim="800000"/>
              <a:headEnd/>
              <a:tailEnd/>
            </a:ln>
          </p:spPr>
          <p:txBody>
            <a:bodyPr/>
            <a:lstStyle/>
            <a:p>
              <a:pPr algn="l"/>
              <a:r>
                <a:rPr lang="en-US" sz="1400">
                  <a:latin typeface="Times New Roman" pitchFamily="18" charset="0"/>
                </a:rPr>
                <a:t>SOIL 1</a:t>
              </a:r>
              <a:endParaRPr lang="en-US" sz="1400"/>
            </a:p>
          </p:txBody>
        </p:sp>
        <p:sp>
          <p:nvSpPr>
            <p:cNvPr id="61472" name="Text Box 27"/>
            <p:cNvSpPr txBox="1">
              <a:spLocks noChangeArrowheads="1"/>
            </p:cNvSpPr>
            <p:nvPr/>
          </p:nvSpPr>
          <p:spPr bwMode="auto">
            <a:xfrm>
              <a:off x="1691" y="2124"/>
              <a:ext cx="635" cy="215"/>
            </a:xfrm>
            <a:prstGeom prst="rect">
              <a:avLst/>
            </a:prstGeom>
            <a:grpFill/>
            <a:ln w="9525">
              <a:noFill/>
              <a:miter lim="800000"/>
              <a:headEnd/>
              <a:tailEnd/>
            </a:ln>
          </p:spPr>
          <p:txBody>
            <a:bodyPr/>
            <a:lstStyle/>
            <a:p>
              <a:pPr algn="l"/>
              <a:r>
                <a:rPr lang="en-US" sz="1400">
                  <a:latin typeface="Times New Roman" pitchFamily="18" charset="0"/>
                </a:rPr>
                <a:t>SOIL 2</a:t>
              </a:r>
              <a:endParaRPr lang="en-US" sz="1400"/>
            </a:p>
          </p:txBody>
        </p:sp>
        <p:sp>
          <p:nvSpPr>
            <p:cNvPr id="61473" name="Rectangle 28"/>
            <p:cNvSpPr>
              <a:spLocks noChangeArrowheads="1"/>
            </p:cNvSpPr>
            <p:nvPr/>
          </p:nvSpPr>
          <p:spPr bwMode="auto">
            <a:xfrm>
              <a:off x="1397" y="1161"/>
              <a:ext cx="278" cy="1815"/>
            </a:xfrm>
            <a:prstGeom prst="rect">
              <a:avLst/>
            </a:prstGeom>
            <a:grpFill/>
            <a:ln w="9525">
              <a:solidFill>
                <a:srgbClr val="000000"/>
              </a:solidFill>
              <a:miter lim="800000"/>
              <a:headEnd/>
              <a:tailEnd/>
            </a:ln>
          </p:spPr>
          <p:txBody>
            <a:bodyPr/>
            <a:lstStyle/>
            <a:p>
              <a:endParaRPr lang="ms-MY"/>
            </a:p>
          </p:txBody>
        </p:sp>
        <p:sp>
          <p:nvSpPr>
            <p:cNvPr id="61474" name="Rectangle 29"/>
            <p:cNvSpPr>
              <a:spLocks noChangeArrowheads="1"/>
            </p:cNvSpPr>
            <p:nvPr/>
          </p:nvSpPr>
          <p:spPr bwMode="auto">
            <a:xfrm>
              <a:off x="788" y="2982"/>
              <a:ext cx="1889" cy="322"/>
            </a:xfrm>
            <a:prstGeom prst="rect">
              <a:avLst/>
            </a:prstGeom>
            <a:grpFill/>
            <a:ln w="9525">
              <a:solidFill>
                <a:srgbClr val="000000"/>
              </a:solidFill>
              <a:miter lim="800000"/>
              <a:headEnd/>
              <a:tailEnd/>
            </a:ln>
          </p:spPr>
          <p:txBody>
            <a:bodyPr/>
            <a:lstStyle/>
            <a:p>
              <a:endParaRPr lang="ms-MY"/>
            </a:p>
          </p:txBody>
        </p:sp>
        <p:sp>
          <p:nvSpPr>
            <p:cNvPr id="61475" name="Line 30"/>
            <p:cNvSpPr>
              <a:spLocks noChangeShapeType="1"/>
            </p:cNvSpPr>
            <p:nvPr/>
          </p:nvSpPr>
          <p:spPr bwMode="auto">
            <a:xfrm>
              <a:off x="3049" y="1161"/>
              <a:ext cx="7" cy="746"/>
            </a:xfrm>
            <a:prstGeom prst="line">
              <a:avLst/>
            </a:prstGeom>
            <a:grpFill/>
            <a:ln w="9525">
              <a:solidFill>
                <a:srgbClr val="000000"/>
              </a:solidFill>
              <a:round/>
              <a:headEnd type="triangle" w="med" len="med"/>
              <a:tailEnd type="triangle" w="med" len="med"/>
            </a:ln>
          </p:spPr>
          <p:txBody>
            <a:bodyPr/>
            <a:lstStyle/>
            <a:p>
              <a:endParaRPr lang="en-US"/>
            </a:p>
          </p:txBody>
        </p:sp>
        <p:sp>
          <p:nvSpPr>
            <p:cNvPr id="61476" name="Line 31"/>
            <p:cNvSpPr>
              <a:spLocks noChangeShapeType="1"/>
            </p:cNvSpPr>
            <p:nvPr/>
          </p:nvSpPr>
          <p:spPr bwMode="auto">
            <a:xfrm>
              <a:off x="2952" y="2982"/>
              <a:ext cx="234" cy="1"/>
            </a:xfrm>
            <a:prstGeom prst="line">
              <a:avLst/>
            </a:prstGeom>
            <a:grpFill/>
            <a:ln w="9525">
              <a:solidFill>
                <a:srgbClr val="000000"/>
              </a:solidFill>
              <a:round/>
              <a:headEnd/>
              <a:tailEnd/>
            </a:ln>
          </p:spPr>
          <p:txBody>
            <a:bodyPr/>
            <a:lstStyle/>
            <a:p>
              <a:endParaRPr lang="en-US"/>
            </a:p>
          </p:txBody>
        </p:sp>
        <p:sp>
          <p:nvSpPr>
            <p:cNvPr id="61477" name="Line 32"/>
            <p:cNvSpPr>
              <a:spLocks noChangeShapeType="1"/>
            </p:cNvSpPr>
            <p:nvPr/>
          </p:nvSpPr>
          <p:spPr bwMode="auto">
            <a:xfrm>
              <a:off x="2960" y="3311"/>
              <a:ext cx="234" cy="1"/>
            </a:xfrm>
            <a:prstGeom prst="line">
              <a:avLst/>
            </a:prstGeom>
            <a:grpFill/>
            <a:ln w="9525">
              <a:solidFill>
                <a:srgbClr val="000000"/>
              </a:solidFill>
              <a:round/>
              <a:headEnd/>
              <a:tailEnd/>
            </a:ln>
          </p:spPr>
          <p:txBody>
            <a:bodyPr/>
            <a:lstStyle/>
            <a:p>
              <a:endParaRPr lang="en-US"/>
            </a:p>
          </p:txBody>
        </p:sp>
        <p:sp>
          <p:nvSpPr>
            <p:cNvPr id="61478" name="Line 33"/>
            <p:cNvSpPr>
              <a:spLocks noChangeShapeType="1"/>
            </p:cNvSpPr>
            <p:nvPr/>
          </p:nvSpPr>
          <p:spPr bwMode="auto">
            <a:xfrm>
              <a:off x="3049" y="1910"/>
              <a:ext cx="1" cy="1069"/>
            </a:xfrm>
            <a:prstGeom prst="line">
              <a:avLst/>
            </a:prstGeom>
            <a:grpFill/>
            <a:ln w="9525">
              <a:solidFill>
                <a:srgbClr val="000000"/>
              </a:solidFill>
              <a:round/>
              <a:headEnd type="triangle" w="med" len="med"/>
              <a:tailEnd type="triangle" w="med" len="med"/>
            </a:ln>
          </p:spPr>
          <p:txBody>
            <a:bodyPr/>
            <a:lstStyle/>
            <a:p>
              <a:endParaRPr lang="en-US"/>
            </a:p>
          </p:txBody>
        </p:sp>
        <p:sp>
          <p:nvSpPr>
            <p:cNvPr id="61479" name="Text Box 34"/>
            <p:cNvSpPr txBox="1">
              <a:spLocks noChangeArrowheads="1"/>
            </p:cNvSpPr>
            <p:nvPr/>
          </p:nvSpPr>
          <p:spPr bwMode="auto">
            <a:xfrm>
              <a:off x="2186" y="624"/>
              <a:ext cx="721" cy="214"/>
            </a:xfrm>
            <a:prstGeom prst="rect">
              <a:avLst/>
            </a:prstGeom>
            <a:grpFill/>
            <a:ln w="9525">
              <a:noFill/>
              <a:miter lim="800000"/>
              <a:headEnd/>
              <a:tailEnd/>
            </a:ln>
          </p:spPr>
          <p:txBody>
            <a:bodyPr/>
            <a:lstStyle/>
            <a:p>
              <a:pPr algn="l"/>
              <a:r>
                <a:rPr lang="en-US" sz="1400" b="0">
                  <a:latin typeface="Times New Roman" pitchFamily="18" charset="0"/>
                </a:rPr>
                <a:t>30 kN/m</a:t>
              </a:r>
              <a:r>
                <a:rPr lang="en-US" sz="1400" b="0" baseline="30000">
                  <a:latin typeface="Times New Roman" pitchFamily="18" charset="0"/>
                </a:rPr>
                <a:t>2</a:t>
              </a:r>
              <a:endParaRPr lang="en-US" sz="1400"/>
            </a:p>
          </p:txBody>
        </p:sp>
        <p:sp>
          <p:nvSpPr>
            <p:cNvPr id="61480" name="Line 35"/>
            <p:cNvSpPr>
              <a:spLocks noChangeShapeType="1"/>
            </p:cNvSpPr>
            <p:nvPr/>
          </p:nvSpPr>
          <p:spPr bwMode="auto">
            <a:xfrm>
              <a:off x="3049" y="2982"/>
              <a:ext cx="1" cy="322"/>
            </a:xfrm>
            <a:prstGeom prst="line">
              <a:avLst/>
            </a:prstGeom>
            <a:grpFill/>
            <a:ln w="9525">
              <a:solidFill>
                <a:srgbClr val="000000"/>
              </a:solidFill>
              <a:round/>
              <a:headEnd type="triangle" w="med" len="med"/>
              <a:tailEnd type="triangle" w="med" len="med"/>
            </a:ln>
          </p:spPr>
          <p:txBody>
            <a:bodyPr/>
            <a:lstStyle/>
            <a:p>
              <a:endParaRPr lang="en-US"/>
            </a:p>
          </p:txBody>
        </p:sp>
        <p:sp>
          <p:nvSpPr>
            <p:cNvPr id="61481" name="Line 36"/>
            <p:cNvSpPr>
              <a:spLocks noChangeShapeType="1"/>
            </p:cNvSpPr>
            <p:nvPr/>
          </p:nvSpPr>
          <p:spPr bwMode="auto">
            <a:xfrm rot="-5400000">
              <a:off x="2555" y="3490"/>
              <a:ext cx="268" cy="1"/>
            </a:xfrm>
            <a:prstGeom prst="line">
              <a:avLst/>
            </a:prstGeom>
            <a:grpFill/>
            <a:ln w="9525">
              <a:solidFill>
                <a:srgbClr val="000000"/>
              </a:solidFill>
              <a:round/>
              <a:headEnd/>
              <a:tailEnd/>
            </a:ln>
          </p:spPr>
          <p:txBody>
            <a:bodyPr/>
            <a:lstStyle/>
            <a:p>
              <a:endParaRPr lang="en-US"/>
            </a:p>
          </p:txBody>
        </p:sp>
        <p:sp>
          <p:nvSpPr>
            <p:cNvPr id="61482" name="Line 37"/>
            <p:cNvSpPr>
              <a:spLocks noChangeShapeType="1"/>
            </p:cNvSpPr>
            <p:nvPr/>
          </p:nvSpPr>
          <p:spPr bwMode="auto">
            <a:xfrm rot="-5400000">
              <a:off x="655" y="3490"/>
              <a:ext cx="268" cy="1"/>
            </a:xfrm>
            <a:prstGeom prst="line">
              <a:avLst/>
            </a:prstGeom>
            <a:grpFill/>
            <a:ln w="9525">
              <a:solidFill>
                <a:srgbClr val="000000"/>
              </a:solidFill>
              <a:round/>
              <a:headEnd/>
              <a:tailEnd/>
            </a:ln>
          </p:spPr>
          <p:txBody>
            <a:bodyPr/>
            <a:lstStyle/>
            <a:p>
              <a:endParaRPr lang="en-US"/>
            </a:p>
          </p:txBody>
        </p:sp>
        <p:sp>
          <p:nvSpPr>
            <p:cNvPr id="61483" name="Line 38"/>
            <p:cNvSpPr>
              <a:spLocks noChangeShapeType="1"/>
            </p:cNvSpPr>
            <p:nvPr/>
          </p:nvSpPr>
          <p:spPr bwMode="auto">
            <a:xfrm>
              <a:off x="721" y="1159"/>
              <a:ext cx="234" cy="2"/>
            </a:xfrm>
            <a:prstGeom prst="line">
              <a:avLst/>
            </a:prstGeom>
            <a:grpFill/>
            <a:ln w="9525">
              <a:solidFill>
                <a:srgbClr val="000000"/>
              </a:solidFill>
              <a:round/>
              <a:headEnd/>
              <a:tailEnd/>
            </a:ln>
          </p:spPr>
          <p:txBody>
            <a:bodyPr/>
            <a:lstStyle/>
            <a:p>
              <a:endParaRPr lang="en-US"/>
            </a:p>
          </p:txBody>
        </p:sp>
        <p:sp>
          <p:nvSpPr>
            <p:cNvPr id="61484" name="Line 39"/>
            <p:cNvSpPr>
              <a:spLocks noChangeShapeType="1"/>
            </p:cNvSpPr>
            <p:nvPr/>
          </p:nvSpPr>
          <p:spPr bwMode="auto">
            <a:xfrm>
              <a:off x="788" y="1161"/>
              <a:ext cx="1" cy="1495"/>
            </a:xfrm>
            <a:prstGeom prst="line">
              <a:avLst/>
            </a:prstGeom>
            <a:grpFill/>
            <a:ln w="9525">
              <a:solidFill>
                <a:srgbClr val="000000"/>
              </a:solidFill>
              <a:round/>
              <a:headEnd type="triangle" w="med" len="med"/>
              <a:tailEnd type="triangle" w="med" len="med"/>
            </a:ln>
          </p:spPr>
          <p:txBody>
            <a:bodyPr/>
            <a:lstStyle/>
            <a:p>
              <a:endParaRPr lang="en-US"/>
            </a:p>
          </p:txBody>
        </p:sp>
        <p:sp>
          <p:nvSpPr>
            <p:cNvPr id="61485" name="Text Box 40"/>
            <p:cNvSpPr txBox="1">
              <a:spLocks noChangeArrowheads="1"/>
            </p:cNvSpPr>
            <p:nvPr/>
          </p:nvSpPr>
          <p:spPr bwMode="auto">
            <a:xfrm>
              <a:off x="811" y="1696"/>
              <a:ext cx="445" cy="214"/>
            </a:xfrm>
            <a:prstGeom prst="rect">
              <a:avLst/>
            </a:prstGeom>
            <a:grpFill/>
            <a:ln w="9525" algn="ctr">
              <a:noFill/>
              <a:miter lim="800000"/>
              <a:headEnd/>
              <a:tailEnd/>
            </a:ln>
          </p:spPr>
          <p:txBody>
            <a:bodyPr/>
            <a:lstStyle/>
            <a:p>
              <a:pPr algn="l"/>
              <a:r>
                <a:rPr lang="en-US" sz="1400" b="0">
                  <a:latin typeface="Times New Roman" pitchFamily="18" charset="0"/>
                </a:rPr>
                <a:t>4.0 m</a:t>
              </a:r>
              <a:endParaRPr lang="en-US" sz="1400"/>
            </a:p>
          </p:txBody>
        </p:sp>
        <p:sp>
          <p:nvSpPr>
            <p:cNvPr id="61486" name="AutoShape 41"/>
            <p:cNvSpPr>
              <a:spLocks noChangeArrowheads="1"/>
            </p:cNvSpPr>
            <p:nvPr/>
          </p:nvSpPr>
          <p:spPr bwMode="auto">
            <a:xfrm rot="10800000">
              <a:off x="2496" y="1803"/>
              <a:ext cx="127" cy="107"/>
            </a:xfrm>
            <a:prstGeom prst="triangle">
              <a:avLst>
                <a:gd name="adj" fmla="val 50000"/>
              </a:avLst>
            </a:prstGeom>
            <a:grpFill/>
            <a:ln w="9525" algn="ctr">
              <a:solidFill>
                <a:srgbClr val="000000"/>
              </a:solidFill>
              <a:miter lim="800000"/>
              <a:headEnd/>
              <a:tailEnd/>
            </a:ln>
          </p:spPr>
          <p:txBody>
            <a:bodyPr/>
            <a:lstStyle/>
            <a:p>
              <a:endParaRPr lang="ms-MY"/>
            </a:p>
          </p:txBody>
        </p:sp>
        <p:sp>
          <p:nvSpPr>
            <p:cNvPr id="61487" name="Line 42"/>
            <p:cNvSpPr>
              <a:spLocks noChangeShapeType="1"/>
            </p:cNvSpPr>
            <p:nvPr/>
          </p:nvSpPr>
          <p:spPr bwMode="auto">
            <a:xfrm>
              <a:off x="811" y="3518"/>
              <a:ext cx="1867" cy="1"/>
            </a:xfrm>
            <a:prstGeom prst="line">
              <a:avLst/>
            </a:prstGeom>
            <a:grpFill/>
            <a:ln w="9525">
              <a:solidFill>
                <a:srgbClr val="000000"/>
              </a:solidFill>
              <a:round/>
              <a:headEnd type="triangle" w="med" len="med"/>
              <a:tailEnd type="triangle" w="med" len="med"/>
            </a:ln>
          </p:spPr>
          <p:txBody>
            <a:bodyPr/>
            <a:lstStyle/>
            <a:p>
              <a:endParaRPr lang="en-US"/>
            </a:p>
          </p:txBody>
        </p:sp>
        <p:sp>
          <p:nvSpPr>
            <p:cNvPr id="61488" name="Text Box 43"/>
            <p:cNvSpPr txBox="1">
              <a:spLocks noChangeArrowheads="1"/>
            </p:cNvSpPr>
            <p:nvPr/>
          </p:nvSpPr>
          <p:spPr bwMode="auto">
            <a:xfrm>
              <a:off x="3832" y="2855"/>
              <a:ext cx="954" cy="320"/>
            </a:xfrm>
            <a:prstGeom prst="rect">
              <a:avLst/>
            </a:prstGeom>
            <a:grpFill/>
            <a:ln w="9525" algn="ctr">
              <a:noFill/>
              <a:miter lim="800000"/>
              <a:headEnd/>
              <a:tailEnd/>
            </a:ln>
          </p:spPr>
          <p:txBody>
            <a:bodyPr/>
            <a:lstStyle/>
            <a:p>
              <a:endParaRPr lang="ms-MY" sz="1000"/>
            </a:p>
          </p:txBody>
        </p:sp>
        <p:sp>
          <p:nvSpPr>
            <p:cNvPr id="61489" name="Line 44"/>
            <p:cNvSpPr>
              <a:spLocks noChangeShapeType="1"/>
            </p:cNvSpPr>
            <p:nvPr/>
          </p:nvSpPr>
          <p:spPr bwMode="auto">
            <a:xfrm rot="-5400000">
              <a:off x="1558" y="3704"/>
              <a:ext cx="268" cy="1"/>
            </a:xfrm>
            <a:prstGeom prst="line">
              <a:avLst/>
            </a:prstGeom>
            <a:grpFill/>
            <a:ln w="9525">
              <a:solidFill>
                <a:srgbClr val="000000"/>
              </a:solidFill>
              <a:round/>
              <a:headEnd/>
              <a:tailEnd/>
            </a:ln>
          </p:spPr>
          <p:txBody>
            <a:bodyPr/>
            <a:lstStyle/>
            <a:p>
              <a:endParaRPr lang="en-US"/>
            </a:p>
          </p:txBody>
        </p:sp>
        <p:sp>
          <p:nvSpPr>
            <p:cNvPr id="61490" name="Line 45"/>
            <p:cNvSpPr>
              <a:spLocks noChangeShapeType="1"/>
            </p:cNvSpPr>
            <p:nvPr/>
          </p:nvSpPr>
          <p:spPr bwMode="auto">
            <a:xfrm rot="-5400000">
              <a:off x="655" y="3704"/>
              <a:ext cx="268" cy="1"/>
            </a:xfrm>
            <a:prstGeom prst="line">
              <a:avLst/>
            </a:prstGeom>
            <a:grpFill/>
            <a:ln w="9525">
              <a:solidFill>
                <a:srgbClr val="000000"/>
              </a:solidFill>
              <a:round/>
              <a:headEnd/>
              <a:tailEnd/>
            </a:ln>
          </p:spPr>
          <p:txBody>
            <a:bodyPr/>
            <a:lstStyle/>
            <a:p>
              <a:endParaRPr lang="en-US"/>
            </a:p>
          </p:txBody>
        </p:sp>
        <p:sp>
          <p:nvSpPr>
            <p:cNvPr id="61491" name="Rectangle 46"/>
            <p:cNvSpPr>
              <a:spLocks noChangeArrowheads="1"/>
            </p:cNvSpPr>
            <p:nvPr/>
          </p:nvSpPr>
          <p:spPr bwMode="auto">
            <a:xfrm>
              <a:off x="3436" y="1161"/>
              <a:ext cx="317" cy="746"/>
            </a:xfrm>
            <a:prstGeom prst="rect">
              <a:avLst/>
            </a:prstGeom>
            <a:grpFill/>
            <a:ln w="38100" algn="ctr">
              <a:solidFill>
                <a:srgbClr val="000000"/>
              </a:solidFill>
              <a:miter lim="800000"/>
              <a:headEnd/>
              <a:tailEnd/>
            </a:ln>
          </p:spPr>
          <p:txBody>
            <a:bodyPr/>
            <a:lstStyle/>
            <a:p>
              <a:endParaRPr lang="ms-MY"/>
            </a:p>
          </p:txBody>
        </p:sp>
        <p:sp>
          <p:nvSpPr>
            <p:cNvPr id="61492" name="Rectangle 47"/>
            <p:cNvSpPr>
              <a:spLocks noChangeArrowheads="1"/>
            </p:cNvSpPr>
            <p:nvPr/>
          </p:nvSpPr>
          <p:spPr bwMode="auto">
            <a:xfrm>
              <a:off x="3436" y="1910"/>
              <a:ext cx="424" cy="1391"/>
            </a:xfrm>
            <a:prstGeom prst="rect">
              <a:avLst/>
            </a:prstGeom>
            <a:grpFill/>
            <a:ln w="38100" algn="ctr">
              <a:solidFill>
                <a:srgbClr val="000000"/>
              </a:solidFill>
              <a:miter lim="800000"/>
              <a:headEnd/>
              <a:tailEnd/>
            </a:ln>
          </p:spPr>
          <p:txBody>
            <a:bodyPr/>
            <a:lstStyle/>
            <a:p>
              <a:endParaRPr lang="ms-MY"/>
            </a:p>
          </p:txBody>
        </p:sp>
        <p:sp>
          <p:nvSpPr>
            <p:cNvPr id="61493" name="Rectangle 48"/>
            <p:cNvSpPr>
              <a:spLocks noChangeArrowheads="1"/>
            </p:cNvSpPr>
            <p:nvPr/>
          </p:nvSpPr>
          <p:spPr bwMode="auto">
            <a:xfrm>
              <a:off x="4065" y="1910"/>
              <a:ext cx="551" cy="1391"/>
            </a:xfrm>
            <a:prstGeom prst="rect">
              <a:avLst/>
            </a:prstGeom>
            <a:grpFill/>
            <a:ln w="38100" algn="ctr">
              <a:solidFill>
                <a:srgbClr val="000000"/>
              </a:solidFill>
              <a:miter lim="800000"/>
              <a:headEnd/>
              <a:tailEnd/>
            </a:ln>
          </p:spPr>
          <p:txBody>
            <a:bodyPr/>
            <a:lstStyle/>
            <a:p>
              <a:endParaRPr lang="ms-MY"/>
            </a:p>
          </p:txBody>
        </p:sp>
        <p:sp>
          <p:nvSpPr>
            <p:cNvPr id="61494" name="AutoShape 49"/>
            <p:cNvSpPr>
              <a:spLocks noChangeArrowheads="1"/>
            </p:cNvSpPr>
            <p:nvPr/>
          </p:nvSpPr>
          <p:spPr bwMode="auto">
            <a:xfrm>
              <a:off x="4065" y="1161"/>
              <a:ext cx="424" cy="746"/>
            </a:xfrm>
            <a:prstGeom prst="rtTriangle">
              <a:avLst/>
            </a:prstGeom>
            <a:grpFill/>
            <a:ln w="38100" algn="ctr">
              <a:solidFill>
                <a:srgbClr val="000000"/>
              </a:solidFill>
              <a:miter lim="800000"/>
              <a:headEnd/>
              <a:tailEnd/>
            </a:ln>
          </p:spPr>
          <p:txBody>
            <a:bodyPr/>
            <a:lstStyle/>
            <a:p>
              <a:endParaRPr lang="ms-MY"/>
            </a:p>
          </p:txBody>
        </p:sp>
        <p:sp>
          <p:nvSpPr>
            <p:cNvPr id="61495" name="AutoShape 50"/>
            <p:cNvSpPr>
              <a:spLocks noChangeArrowheads="1"/>
            </p:cNvSpPr>
            <p:nvPr/>
          </p:nvSpPr>
          <p:spPr bwMode="auto">
            <a:xfrm>
              <a:off x="4598" y="1920"/>
              <a:ext cx="436" cy="1392"/>
            </a:xfrm>
            <a:prstGeom prst="rtTriangle">
              <a:avLst/>
            </a:prstGeom>
            <a:grpFill/>
            <a:ln w="38100" algn="ctr">
              <a:solidFill>
                <a:srgbClr val="000000"/>
              </a:solidFill>
              <a:miter lim="800000"/>
              <a:headEnd/>
              <a:tailEnd/>
            </a:ln>
          </p:spPr>
          <p:txBody>
            <a:bodyPr/>
            <a:lstStyle/>
            <a:p>
              <a:endParaRPr lang="ms-MY"/>
            </a:p>
          </p:txBody>
        </p:sp>
        <p:sp>
          <p:nvSpPr>
            <p:cNvPr id="61496" name="AutoShape 51"/>
            <p:cNvSpPr>
              <a:spLocks noChangeArrowheads="1"/>
            </p:cNvSpPr>
            <p:nvPr/>
          </p:nvSpPr>
          <p:spPr bwMode="auto">
            <a:xfrm rot="-5400000">
              <a:off x="96" y="2661"/>
              <a:ext cx="603" cy="603"/>
            </a:xfrm>
            <a:prstGeom prst="rtTriangle">
              <a:avLst/>
            </a:prstGeom>
            <a:grpFill/>
            <a:ln w="9525" algn="ctr">
              <a:solidFill>
                <a:srgbClr val="000000"/>
              </a:solidFill>
              <a:miter lim="800000"/>
              <a:headEnd/>
              <a:tailEnd/>
            </a:ln>
          </p:spPr>
          <p:txBody>
            <a:bodyPr/>
            <a:lstStyle/>
            <a:p>
              <a:endParaRPr lang="ms-MY"/>
            </a:p>
          </p:txBody>
        </p:sp>
        <p:sp>
          <p:nvSpPr>
            <p:cNvPr id="61497" name="Line 52"/>
            <p:cNvSpPr>
              <a:spLocks noChangeShapeType="1"/>
            </p:cNvSpPr>
            <p:nvPr/>
          </p:nvSpPr>
          <p:spPr bwMode="auto">
            <a:xfrm>
              <a:off x="3630" y="2569"/>
              <a:ext cx="340" cy="1"/>
            </a:xfrm>
            <a:prstGeom prst="line">
              <a:avLst/>
            </a:prstGeom>
            <a:grpFill/>
            <a:ln w="28575">
              <a:solidFill>
                <a:srgbClr val="000000"/>
              </a:solidFill>
              <a:round/>
              <a:headEnd type="triangle" w="med" len="med"/>
              <a:tailEnd/>
            </a:ln>
          </p:spPr>
          <p:txBody>
            <a:bodyPr/>
            <a:lstStyle/>
            <a:p>
              <a:endParaRPr lang="en-US"/>
            </a:p>
          </p:txBody>
        </p:sp>
        <p:sp>
          <p:nvSpPr>
            <p:cNvPr id="61498" name="Line 53"/>
            <p:cNvSpPr>
              <a:spLocks noChangeShapeType="1"/>
            </p:cNvSpPr>
            <p:nvPr/>
          </p:nvSpPr>
          <p:spPr bwMode="auto">
            <a:xfrm>
              <a:off x="4211" y="1711"/>
              <a:ext cx="340" cy="1"/>
            </a:xfrm>
            <a:prstGeom prst="line">
              <a:avLst/>
            </a:prstGeom>
            <a:grpFill/>
            <a:ln w="28575">
              <a:solidFill>
                <a:srgbClr val="000000"/>
              </a:solidFill>
              <a:round/>
              <a:headEnd type="triangle" w="med" len="med"/>
              <a:tailEnd/>
            </a:ln>
          </p:spPr>
          <p:txBody>
            <a:bodyPr/>
            <a:lstStyle/>
            <a:p>
              <a:endParaRPr lang="en-US"/>
            </a:p>
          </p:txBody>
        </p:sp>
        <p:sp>
          <p:nvSpPr>
            <p:cNvPr id="61499" name="Line 54"/>
            <p:cNvSpPr>
              <a:spLocks noChangeShapeType="1"/>
            </p:cNvSpPr>
            <p:nvPr/>
          </p:nvSpPr>
          <p:spPr bwMode="auto">
            <a:xfrm>
              <a:off x="4356" y="2569"/>
              <a:ext cx="340" cy="1"/>
            </a:xfrm>
            <a:prstGeom prst="line">
              <a:avLst/>
            </a:prstGeom>
            <a:grpFill/>
            <a:ln w="28575">
              <a:solidFill>
                <a:srgbClr val="000000"/>
              </a:solidFill>
              <a:round/>
              <a:headEnd type="triangle" w="med" len="med"/>
              <a:tailEnd/>
            </a:ln>
          </p:spPr>
          <p:txBody>
            <a:bodyPr/>
            <a:lstStyle/>
            <a:p>
              <a:endParaRPr lang="en-US"/>
            </a:p>
          </p:txBody>
        </p:sp>
        <p:sp>
          <p:nvSpPr>
            <p:cNvPr id="61500" name="Line 55"/>
            <p:cNvSpPr>
              <a:spLocks noChangeShapeType="1"/>
            </p:cNvSpPr>
            <p:nvPr/>
          </p:nvSpPr>
          <p:spPr bwMode="auto">
            <a:xfrm rot="-5400000">
              <a:off x="1361" y="1928"/>
              <a:ext cx="389" cy="1"/>
            </a:xfrm>
            <a:prstGeom prst="line">
              <a:avLst/>
            </a:prstGeom>
            <a:grpFill/>
            <a:ln w="28575">
              <a:solidFill>
                <a:srgbClr val="000000"/>
              </a:solidFill>
              <a:round/>
              <a:headEnd type="triangle" w="med" len="med"/>
              <a:tailEnd/>
            </a:ln>
          </p:spPr>
          <p:txBody>
            <a:bodyPr/>
            <a:lstStyle/>
            <a:p>
              <a:endParaRPr lang="en-US"/>
            </a:p>
          </p:txBody>
        </p:sp>
        <p:sp>
          <p:nvSpPr>
            <p:cNvPr id="61501" name="Line 56"/>
            <p:cNvSpPr>
              <a:spLocks noChangeShapeType="1"/>
            </p:cNvSpPr>
            <p:nvPr/>
          </p:nvSpPr>
          <p:spPr bwMode="auto">
            <a:xfrm rot="-5400000">
              <a:off x="1653" y="2962"/>
              <a:ext cx="390" cy="1"/>
            </a:xfrm>
            <a:prstGeom prst="line">
              <a:avLst/>
            </a:prstGeom>
            <a:grpFill/>
            <a:ln w="28575">
              <a:solidFill>
                <a:srgbClr val="000000"/>
              </a:solidFill>
              <a:round/>
              <a:headEnd type="triangle" w="med" len="med"/>
              <a:tailEnd/>
            </a:ln>
          </p:spPr>
          <p:txBody>
            <a:bodyPr/>
            <a:lstStyle/>
            <a:p>
              <a:endParaRPr lang="en-US"/>
            </a:p>
          </p:txBody>
        </p:sp>
        <p:sp>
          <p:nvSpPr>
            <p:cNvPr id="61502" name="Line 57"/>
            <p:cNvSpPr>
              <a:spLocks noChangeShapeType="1"/>
            </p:cNvSpPr>
            <p:nvPr/>
          </p:nvSpPr>
          <p:spPr bwMode="auto">
            <a:xfrm rot="-5400000">
              <a:off x="1961" y="2051"/>
              <a:ext cx="497" cy="1"/>
            </a:xfrm>
            <a:prstGeom prst="line">
              <a:avLst/>
            </a:prstGeom>
            <a:grpFill/>
            <a:ln w="28575">
              <a:solidFill>
                <a:srgbClr val="000000"/>
              </a:solidFill>
              <a:round/>
              <a:headEnd type="triangle" w="med" len="med"/>
              <a:tailEnd/>
            </a:ln>
          </p:spPr>
          <p:txBody>
            <a:bodyPr/>
            <a:lstStyle/>
            <a:p>
              <a:endParaRPr lang="en-US"/>
            </a:p>
          </p:txBody>
        </p:sp>
        <p:sp>
          <p:nvSpPr>
            <p:cNvPr id="61503" name="Line 58"/>
            <p:cNvSpPr>
              <a:spLocks noChangeShapeType="1"/>
            </p:cNvSpPr>
            <p:nvPr/>
          </p:nvSpPr>
          <p:spPr bwMode="auto">
            <a:xfrm flipH="1" flipV="1">
              <a:off x="2683" y="1161"/>
              <a:ext cx="5" cy="1835"/>
            </a:xfrm>
            <a:prstGeom prst="line">
              <a:avLst/>
            </a:prstGeom>
            <a:grpFill/>
            <a:ln w="9525">
              <a:solidFill>
                <a:srgbClr val="000000"/>
              </a:solidFill>
              <a:prstDash val="dash"/>
              <a:round/>
              <a:headEnd/>
              <a:tailEnd/>
            </a:ln>
          </p:spPr>
          <p:txBody>
            <a:bodyPr/>
            <a:lstStyle/>
            <a:p>
              <a:endParaRPr lang="en-US"/>
            </a:p>
          </p:txBody>
        </p:sp>
        <p:sp>
          <p:nvSpPr>
            <p:cNvPr id="61504" name="Line 59"/>
            <p:cNvSpPr>
              <a:spLocks noChangeShapeType="1"/>
            </p:cNvSpPr>
            <p:nvPr/>
          </p:nvSpPr>
          <p:spPr bwMode="auto">
            <a:xfrm>
              <a:off x="3581" y="1482"/>
              <a:ext cx="340" cy="1"/>
            </a:xfrm>
            <a:prstGeom prst="line">
              <a:avLst/>
            </a:prstGeom>
            <a:grpFill/>
            <a:ln w="28575">
              <a:solidFill>
                <a:srgbClr val="000000"/>
              </a:solidFill>
              <a:round/>
              <a:headEnd type="triangle" w="med" len="med"/>
              <a:tailEnd/>
            </a:ln>
          </p:spPr>
          <p:txBody>
            <a:bodyPr/>
            <a:lstStyle/>
            <a:p>
              <a:endParaRPr lang="en-US"/>
            </a:p>
          </p:txBody>
        </p:sp>
        <p:sp>
          <p:nvSpPr>
            <p:cNvPr id="61505" name="Text Box 60"/>
            <p:cNvSpPr txBox="1">
              <a:spLocks noChangeArrowheads="1"/>
            </p:cNvSpPr>
            <p:nvPr/>
          </p:nvSpPr>
          <p:spPr bwMode="auto">
            <a:xfrm>
              <a:off x="3504" y="2208"/>
              <a:ext cx="297" cy="320"/>
            </a:xfrm>
            <a:prstGeom prst="rect">
              <a:avLst/>
            </a:prstGeom>
            <a:grpFill/>
            <a:ln w="9525" algn="ctr">
              <a:noFill/>
              <a:miter lim="800000"/>
              <a:headEnd/>
              <a:tailEnd/>
            </a:ln>
          </p:spPr>
          <p:txBody>
            <a:bodyPr/>
            <a:lstStyle/>
            <a:p>
              <a:pPr algn="l"/>
              <a:r>
                <a:rPr lang="en-US" sz="1400" dirty="0">
                  <a:latin typeface="Times New Roman" pitchFamily="18" charset="0"/>
                </a:rPr>
                <a:t>P</a:t>
              </a:r>
              <a:r>
                <a:rPr lang="en-US" sz="1400" baseline="-25000" dirty="0">
                  <a:latin typeface="Times New Roman" pitchFamily="18" charset="0"/>
                </a:rPr>
                <a:t>2</a:t>
              </a:r>
              <a:endParaRPr lang="en-US" sz="1400" dirty="0"/>
            </a:p>
          </p:txBody>
        </p:sp>
        <p:sp>
          <p:nvSpPr>
            <p:cNvPr id="61506" name="Text Box 61"/>
            <p:cNvSpPr txBox="1">
              <a:spLocks noChangeArrowheads="1"/>
            </p:cNvSpPr>
            <p:nvPr/>
          </p:nvSpPr>
          <p:spPr bwMode="auto">
            <a:xfrm>
              <a:off x="4272" y="2208"/>
              <a:ext cx="296" cy="320"/>
            </a:xfrm>
            <a:prstGeom prst="rect">
              <a:avLst/>
            </a:prstGeom>
            <a:grpFill/>
            <a:ln w="9525" algn="ctr">
              <a:noFill/>
              <a:miter lim="800000"/>
              <a:headEnd/>
              <a:tailEnd/>
            </a:ln>
          </p:spPr>
          <p:txBody>
            <a:bodyPr/>
            <a:lstStyle/>
            <a:p>
              <a:pPr algn="l"/>
              <a:r>
                <a:rPr lang="en-US" sz="1400" dirty="0">
                  <a:latin typeface="Times New Roman" pitchFamily="18" charset="0"/>
                </a:rPr>
                <a:t>P</a:t>
              </a:r>
              <a:r>
                <a:rPr lang="en-US" sz="1400" baseline="-25000" dirty="0">
                  <a:latin typeface="Times New Roman" pitchFamily="18" charset="0"/>
                </a:rPr>
                <a:t>4</a:t>
              </a:r>
              <a:endParaRPr lang="en-US" sz="1400" dirty="0"/>
            </a:p>
          </p:txBody>
        </p:sp>
        <p:sp>
          <p:nvSpPr>
            <p:cNvPr id="61507" name="Text Box 62"/>
            <p:cNvSpPr txBox="1">
              <a:spLocks noChangeArrowheads="1"/>
            </p:cNvSpPr>
            <p:nvPr/>
          </p:nvSpPr>
          <p:spPr bwMode="auto">
            <a:xfrm>
              <a:off x="405" y="2928"/>
              <a:ext cx="297" cy="320"/>
            </a:xfrm>
            <a:prstGeom prst="rect">
              <a:avLst/>
            </a:prstGeom>
            <a:grpFill/>
            <a:ln w="9525" algn="ctr">
              <a:noFill/>
              <a:miter lim="800000"/>
              <a:headEnd/>
              <a:tailEnd/>
            </a:ln>
          </p:spPr>
          <p:txBody>
            <a:bodyPr/>
            <a:lstStyle/>
            <a:p>
              <a:pPr algn="l"/>
              <a:r>
                <a:rPr lang="en-US" sz="1400" dirty="0">
                  <a:latin typeface="Times New Roman" pitchFamily="18" charset="0"/>
                </a:rPr>
                <a:t>P</a:t>
              </a:r>
              <a:r>
                <a:rPr lang="en-US" sz="1400" baseline="-25000" dirty="0">
                  <a:latin typeface="Times New Roman" pitchFamily="18" charset="0"/>
                </a:rPr>
                <a:t>P</a:t>
              </a:r>
              <a:endParaRPr lang="en-US" sz="1400" dirty="0"/>
            </a:p>
          </p:txBody>
        </p:sp>
        <p:sp>
          <p:nvSpPr>
            <p:cNvPr id="61508" name="Line 63"/>
            <p:cNvSpPr>
              <a:spLocks noChangeShapeType="1"/>
            </p:cNvSpPr>
            <p:nvPr/>
          </p:nvSpPr>
          <p:spPr bwMode="auto">
            <a:xfrm>
              <a:off x="360" y="3104"/>
              <a:ext cx="338" cy="1"/>
            </a:xfrm>
            <a:prstGeom prst="line">
              <a:avLst/>
            </a:prstGeom>
            <a:grpFill/>
            <a:ln w="28575">
              <a:solidFill>
                <a:srgbClr val="000000"/>
              </a:solidFill>
              <a:round/>
              <a:headEnd/>
              <a:tailEnd type="triangle" w="med" len="med"/>
            </a:ln>
          </p:spPr>
          <p:txBody>
            <a:bodyPr/>
            <a:lstStyle/>
            <a:p>
              <a:endParaRPr lang="en-US"/>
            </a:p>
          </p:txBody>
        </p:sp>
        <p:sp>
          <p:nvSpPr>
            <p:cNvPr id="61509" name="Line 64"/>
            <p:cNvSpPr>
              <a:spLocks noChangeShapeType="1"/>
            </p:cNvSpPr>
            <p:nvPr/>
          </p:nvSpPr>
          <p:spPr bwMode="auto">
            <a:xfrm rot="-5400000">
              <a:off x="910" y="2571"/>
              <a:ext cx="390" cy="1"/>
            </a:xfrm>
            <a:prstGeom prst="line">
              <a:avLst/>
            </a:prstGeom>
            <a:grpFill/>
            <a:ln w="28575">
              <a:solidFill>
                <a:srgbClr val="000000"/>
              </a:solidFill>
              <a:round/>
              <a:headEnd type="triangle" w="med" len="med"/>
              <a:tailEnd/>
            </a:ln>
          </p:spPr>
          <p:txBody>
            <a:bodyPr/>
            <a:lstStyle/>
            <a:p>
              <a:endParaRPr lang="en-US"/>
            </a:p>
          </p:txBody>
        </p:sp>
        <p:sp>
          <p:nvSpPr>
            <p:cNvPr id="61510" name="Text Box 65"/>
            <p:cNvSpPr txBox="1">
              <a:spLocks noChangeArrowheads="1"/>
            </p:cNvSpPr>
            <p:nvPr/>
          </p:nvSpPr>
          <p:spPr bwMode="auto">
            <a:xfrm>
              <a:off x="969" y="2233"/>
              <a:ext cx="340" cy="214"/>
            </a:xfrm>
            <a:prstGeom prst="rect">
              <a:avLst/>
            </a:prstGeom>
            <a:grpFill/>
            <a:ln w="9525" algn="ctr">
              <a:noFill/>
              <a:miter lim="800000"/>
              <a:headEnd/>
              <a:tailEnd/>
            </a:ln>
          </p:spPr>
          <p:txBody>
            <a:bodyPr/>
            <a:lstStyle/>
            <a:p>
              <a:pPr algn="l"/>
              <a:r>
                <a:rPr lang="en-US" sz="1400">
                  <a:latin typeface="Times New Roman" pitchFamily="18" charset="0"/>
                </a:rPr>
                <a:t>W4</a:t>
              </a:r>
              <a:r>
                <a:rPr lang="en-US" sz="1400" b="0">
                  <a:latin typeface="Times New Roman" pitchFamily="18" charset="0"/>
                </a:rPr>
                <a:t>1</a:t>
              </a:r>
              <a:endParaRPr lang="en-US" sz="1400"/>
            </a:p>
          </p:txBody>
        </p:sp>
        <p:sp>
          <p:nvSpPr>
            <p:cNvPr id="61511" name="Text Box 66"/>
            <p:cNvSpPr txBox="1">
              <a:spLocks noChangeArrowheads="1"/>
            </p:cNvSpPr>
            <p:nvPr/>
          </p:nvSpPr>
          <p:spPr bwMode="auto">
            <a:xfrm>
              <a:off x="1938" y="1589"/>
              <a:ext cx="339" cy="214"/>
            </a:xfrm>
            <a:prstGeom prst="rect">
              <a:avLst/>
            </a:prstGeom>
            <a:grpFill/>
            <a:ln w="9525" algn="ctr">
              <a:noFill/>
              <a:miter lim="800000"/>
              <a:headEnd/>
              <a:tailEnd/>
            </a:ln>
          </p:spPr>
          <p:txBody>
            <a:bodyPr/>
            <a:lstStyle/>
            <a:p>
              <a:pPr algn="l"/>
              <a:r>
                <a:rPr lang="en-US" sz="1400">
                  <a:latin typeface="Times New Roman" pitchFamily="18" charset="0"/>
                </a:rPr>
                <a:t>W3</a:t>
              </a:r>
              <a:endParaRPr lang="en-US" sz="1400"/>
            </a:p>
          </p:txBody>
        </p:sp>
        <p:sp>
          <p:nvSpPr>
            <p:cNvPr id="61512" name="Text Box 67"/>
            <p:cNvSpPr txBox="1">
              <a:spLocks noChangeArrowheads="1"/>
            </p:cNvSpPr>
            <p:nvPr/>
          </p:nvSpPr>
          <p:spPr bwMode="auto">
            <a:xfrm>
              <a:off x="1736" y="2554"/>
              <a:ext cx="338" cy="214"/>
            </a:xfrm>
            <a:prstGeom prst="rect">
              <a:avLst/>
            </a:prstGeom>
            <a:grpFill/>
            <a:ln w="9525" algn="ctr">
              <a:noFill/>
              <a:miter lim="800000"/>
              <a:headEnd/>
              <a:tailEnd/>
            </a:ln>
          </p:spPr>
          <p:txBody>
            <a:bodyPr/>
            <a:lstStyle/>
            <a:p>
              <a:pPr algn="l"/>
              <a:r>
                <a:rPr lang="en-US" sz="1400">
                  <a:latin typeface="Times New Roman" pitchFamily="18" charset="0"/>
                </a:rPr>
                <a:t>W2</a:t>
              </a:r>
              <a:endParaRPr lang="en-US" sz="1400"/>
            </a:p>
          </p:txBody>
        </p:sp>
        <p:sp>
          <p:nvSpPr>
            <p:cNvPr id="61513" name="Text Box 68"/>
            <p:cNvSpPr txBox="1">
              <a:spLocks noChangeArrowheads="1"/>
            </p:cNvSpPr>
            <p:nvPr/>
          </p:nvSpPr>
          <p:spPr bwMode="auto">
            <a:xfrm>
              <a:off x="1352" y="1482"/>
              <a:ext cx="297" cy="214"/>
            </a:xfrm>
            <a:prstGeom prst="rect">
              <a:avLst/>
            </a:prstGeom>
            <a:grpFill/>
            <a:ln w="9525" algn="ctr">
              <a:noFill/>
              <a:miter lim="800000"/>
              <a:headEnd/>
              <a:tailEnd/>
            </a:ln>
          </p:spPr>
          <p:txBody>
            <a:bodyPr/>
            <a:lstStyle/>
            <a:p>
              <a:pPr algn="l"/>
              <a:r>
                <a:rPr lang="en-US" sz="1400">
                  <a:latin typeface="Times New Roman" pitchFamily="18" charset="0"/>
                </a:rPr>
                <a:t>W1</a:t>
              </a:r>
              <a:endParaRPr lang="en-US" sz="1400"/>
            </a:p>
          </p:txBody>
        </p:sp>
        <p:sp>
          <p:nvSpPr>
            <p:cNvPr id="61514" name="Text Box 69"/>
            <p:cNvSpPr txBox="1">
              <a:spLocks noChangeArrowheads="1"/>
            </p:cNvSpPr>
            <p:nvPr/>
          </p:nvSpPr>
          <p:spPr bwMode="auto">
            <a:xfrm>
              <a:off x="4656" y="3024"/>
              <a:ext cx="298" cy="214"/>
            </a:xfrm>
            <a:prstGeom prst="rect">
              <a:avLst/>
            </a:prstGeom>
            <a:grpFill/>
            <a:ln w="9525" algn="ctr">
              <a:noFill/>
              <a:miter lim="800000"/>
              <a:headEnd/>
              <a:tailEnd/>
            </a:ln>
          </p:spPr>
          <p:txBody>
            <a:bodyPr/>
            <a:lstStyle/>
            <a:p>
              <a:pPr algn="l"/>
              <a:r>
                <a:rPr lang="en-US" sz="1400" dirty="0">
                  <a:latin typeface="Times New Roman" pitchFamily="18" charset="0"/>
                </a:rPr>
                <a:t>P</a:t>
              </a:r>
              <a:r>
                <a:rPr lang="en-US" sz="1400" baseline="-25000" dirty="0">
                  <a:latin typeface="Times New Roman" pitchFamily="18" charset="0"/>
                </a:rPr>
                <a:t>5</a:t>
              </a:r>
              <a:endParaRPr lang="en-US" sz="1400" dirty="0"/>
            </a:p>
          </p:txBody>
        </p:sp>
      </p:grpSp>
      <p:sp>
        <p:nvSpPr>
          <p:cNvPr id="61445" name="Text Box 70"/>
          <p:cNvSpPr txBox="1">
            <a:spLocks noChangeArrowheads="1"/>
          </p:cNvSpPr>
          <p:nvPr/>
        </p:nvSpPr>
        <p:spPr bwMode="auto">
          <a:xfrm>
            <a:off x="304800" y="304800"/>
            <a:ext cx="2209800" cy="400110"/>
          </a:xfrm>
          <a:prstGeom prst="rect">
            <a:avLst/>
          </a:prstGeom>
          <a:noFill/>
          <a:ln w="9525">
            <a:noFill/>
            <a:miter lim="800000"/>
            <a:headEnd/>
            <a:tailEnd/>
          </a:ln>
        </p:spPr>
        <p:txBody>
          <a:bodyPr>
            <a:spAutoFit/>
          </a:bodyPr>
          <a:lstStyle/>
          <a:p>
            <a:pPr>
              <a:spcBef>
                <a:spcPct val="50000"/>
              </a:spcBef>
            </a:pPr>
            <a:r>
              <a:rPr lang="en-US" sz="2000" b="1" dirty="0" smtClean="0"/>
              <a:t>SOLUTION</a:t>
            </a:r>
            <a:endParaRPr lang="en-US" sz="2000" b="1" dirty="0"/>
          </a:p>
        </p:txBody>
      </p:sp>
      <p:sp>
        <p:nvSpPr>
          <p:cNvPr id="61446" name="AutoShape 71"/>
          <p:cNvSpPr>
            <a:spLocks noChangeArrowheads="1"/>
          </p:cNvSpPr>
          <p:nvPr/>
        </p:nvSpPr>
        <p:spPr bwMode="auto">
          <a:xfrm>
            <a:off x="8153400" y="3048000"/>
            <a:ext cx="762000" cy="2209800"/>
          </a:xfrm>
          <a:prstGeom prst="rtTriangle">
            <a:avLst/>
          </a:prstGeom>
          <a:noFill/>
          <a:ln w="38100">
            <a:solidFill>
              <a:srgbClr val="000000"/>
            </a:solidFill>
            <a:miter lim="800000"/>
            <a:headEnd/>
            <a:tailEnd/>
          </a:ln>
        </p:spPr>
        <p:txBody>
          <a:bodyPr wrap="none" anchor="ctr"/>
          <a:lstStyle/>
          <a:p>
            <a:endParaRPr lang="ms-MY"/>
          </a:p>
        </p:txBody>
      </p:sp>
      <p:sp>
        <p:nvSpPr>
          <p:cNvPr id="61447" name="Text Box 72"/>
          <p:cNvSpPr txBox="1">
            <a:spLocks noChangeArrowheads="1"/>
          </p:cNvSpPr>
          <p:nvPr/>
        </p:nvSpPr>
        <p:spPr bwMode="auto">
          <a:xfrm>
            <a:off x="8382000" y="4572000"/>
            <a:ext cx="466725" cy="381000"/>
          </a:xfrm>
          <a:prstGeom prst="rect">
            <a:avLst/>
          </a:prstGeom>
          <a:noFill/>
          <a:ln w="9525" algn="ctr">
            <a:noFill/>
            <a:miter lim="800000"/>
            <a:headEnd/>
            <a:tailEnd/>
          </a:ln>
        </p:spPr>
        <p:txBody>
          <a:bodyPr/>
          <a:lstStyle/>
          <a:p>
            <a:pPr algn="l"/>
            <a:r>
              <a:rPr lang="en-US" sz="1400">
                <a:latin typeface="Times New Roman" pitchFamily="18" charset="0"/>
              </a:rPr>
              <a:t>P</a:t>
            </a:r>
            <a:r>
              <a:rPr lang="en-US" sz="1400" baseline="-25000">
                <a:latin typeface="Times New Roman" pitchFamily="18" charset="0"/>
              </a:rPr>
              <a:t>6</a:t>
            </a:r>
            <a:endParaRPr lang="en-US" sz="1400"/>
          </a:p>
        </p:txBody>
      </p:sp>
      <p:sp>
        <p:nvSpPr>
          <p:cNvPr id="61448" name="Line 73"/>
          <p:cNvSpPr>
            <a:spLocks noChangeShapeType="1"/>
          </p:cNvSpPr>
          <p:nvPr/>
        </p:nvSpPr>
        <p:spPr bwMode="auto">
          <a:xfrm>
            <a:off x="8382000" y="4572000"/>
            <a:ext cx="534988" cy="1588"/>
          </a:xfrm>
          <a:prstGeom prst="line">
            <a:avLst/>
          </a:prstGeom>
          <a:noFill/>
          <a:ln w="28575">
            <a:solidFill>
              <a:srgbClr val="000000"/>
            </a:solidFill>
            <a:round/>
            <a:headEnd type="triangle" w="med" len="med"/>
            <a:tailEnd/>
          </a:ln>
        </p:spPr>
        <p:txBody>
          <a:bodyPr/>
          <a:lstStyle/>
          <a:p>
            <a:endParaRPr lang="en-US"/>
          </a:p>
        </p:txBody>
      </p:sp>
      <p:sp>
        <p:nvSpPr>
          <p:cNvPr id="61449" name="Line 74"/>
          <p:cNvSpPr>
            <a:spLocks noChangeShapeType="1"/>
          </p:cNvSpPr>
          <p:nvPr/>
        </p:nvSpPr>
        <p:spPr bwMode="auto">
          <a:xfrm>
            <a:off x="7467600" y="4572000"/>
            <a:ext cx="534988" cy="1588"/>
          </a:xfrm>
          <a:prstGeom prst="line">
            <a:avLst/>
          </a:prstGeom>
          <a:noFill/>
          <a:ln w="28575">
            <a:solidFill>
              <a:srgbClr val="000000"/>
            </a:solidFill>
            <a:round/>
            <a:headEnd type="triangle" w="med" len="med"/>
            <a:tailEnd/>
          </a:ln>
        </p:spPr>
        <p:txBody>
          <a:bodyPr/>
          <a:lstStyle/>
          <a:p>
            <a:endParaRPr lang="en-US"/>
          </a:p>
        </p:txBody>
      </p:sp>
      <p:sp>
        <p:nvSpPr>
          <p:cNvPr id="61450" name="Line 75"/>
          <p:cNvSpPr>
            <a:spLocks noChangeShapeType="1"/>
          </p:cNvSpPr>
          <p:nvPr/>
        </p:nvSpPr>
        <p:spPr bwMode="auto">
          <a:xfrm>
            <a:off x="1295400" y="5867400"/>
            <a:ext cx="1371600" cy="0"/>
          </a:xfrm>
          <a:prstGeom prst="line">
            <a:avLst/>
          </a:prstGeom>
          <a:noFill/>
          <a:ln w="9525">
            <a:solidFill>
              <a:srgbClr val="000000"/>
            </a:solidFill>
            <a:round/>
            <a:headEnd type="triangl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Rectangle 5"/>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ms-MY"/>
          </a:p>
        </p:txBody>
      </p:sp>
      <p:graphicFrame>
        <p:nvGraphicFramePr>
          <p:cNvPr id="16386" name="Object 6"/>
          <p:cNvGraphicFramePr>
            <a:graphicFrameLocks noChangeAspect="1"/>
          </p:cNvGraphicFramePr>
          <p:nvPr/>
        </p:nvGraphicFramePr>
        <p:xfrm>
          <a:off x="1295400" y="1946275"/>
          <a:ext cx="5638800" cy="1150938"/>
        </p:xfrm>
        <a:graphic>
          <a:graphicData uri="http://schemas.openxmlformats.org/presentationml/2006/ole">
            <mc:AlternateContent xmlns:mc="http://schemas.openxmlformats.org/markup-compatibility/2006">
              <mc:Choice xmlns:v="urn:schemas-microsoft-com:vml" Requires="v">
                <p:oleObj spid="_x0000_s12404" name="Equation" r:id="rId4" imgW="2235200" imgH="457200" progId="Equation.3">
                  <p:embed/>
                </p:oleObj>
              </mc:Choice>
              <mc:Fallback>
                <p:oleObj name="Equation" r:id="rId4" imgW="2235200" imgH="4572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946275"/>
                        <a:ext cx="5638800" cy="1150938"/>
                      </a:xfrm>
                      <a:prstGeom prst="rect">
                        <a:avLst/>
                      </a:prstGeom>
                      <a:solidFill>
                        <a:srgbClr val="FFFFCC"/>
                      </a:solidFill>
                    </p:spPr>
                  </p:pic>
                </p:oleObj>
              </mc:Fallback>
            </mc:AlternateContent>
          </a:graphicData>
        </a:graphic>
      </p:graphicFrame>
      <p:sp>
        <p:nvSpPr>
          <p:cNvPr id="16392" name="Rectangle 7"/>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ms-MY"/>
          </a:p>
        </p:txBody>
      </p:sp>
      <p:graphicFrame>
        <p:nvGraphicFramePr>
          <p:cNvPr id="16387" name="Object 8"/>
          <p:cNvGraphicFramePr>
            <a:graphicFrameLocks noChangeAspect="1"/>
          </p:cNvGraphicFramePr>
          <p:nvPr/>
        </p:nvGraphicFramePr>
        <p:xfrm>
          <a:off x="1295400" y="3505200"/>
          <a:ext cx="5638800" cy="1143000"/>
        </p:xfrm>
        <a:graphic>
          <a:graphicData uri="http://schemas.openxmlformats.org/presentationml/2006/ole">
            <mc:AlternateContent xmlns:mc="http://schemas.openxmlformats.org/markup-compatibility/2006">
              <mc:Choice xmlns:v="urn:schemas-microsoft-com:vml" Requires="v">
                <p:oleObj spid="_x0000_s12405" name="Equation" r:id="rId6" imgW="2260600" imgH="457200" progId="Equation.3">
                  <p:embed/>
                </p:oleObj>
              </mc:Choice>
              <mc:Fallback>
                <p:oleObj name="Equation" r:id="rId6" imgW="2260600" imgH="4572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3505200"/>
                        <a:ext cx="5638800" cy="1143000"/>
                      </a:xfrm>
                      <a:prstGeom prst="rect">
                        <a:avLst/>
                      </a:prstGeom>
                      <a:solidFill>
                        <a:srgbClr val="FFFFCC"/>
                      </a:solidFill>
                    </p:spPr>
                  </p:pic>
                </p:oleObj>
              </mc:Fallback>
            </mc:AlternateContent>
          </a:graphicData>
        </a:graphic>
      </p:graphicFrame>
      <p:sp>
        <p:nvSpPr>
          <p:cNvPr id="16393" name="Rectangle 9"/>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ms-MY"/>
          </a:p>
        </p:txBody>
      </p:sp>
      <p:graphicFrame>
        <p:nvGraphicFramePr>
          <p:cNvPr id="16388" name="Object 10"/>
          <p:cNvGraphicFramePr>
            <a:graphicFrameLocks noChangeAspect="1"/>
          </p:cNvGraphicFramePr>
          <p:nvPr/>
        </p:nvGraphicFramePr>
        <p:xfrm>
          <a:off x="1295400" y="4945063"/>
          <a:ext cx="5562600" cy="1150937"/>
        </p:xfrm>
        <a:graphic>
          <a:graphicData uri="http://schemas.openxmlformats.org/presentationml/2006/ole">
            <mc:AlternateContent xmlns:mc="http://schemas.openxmlformats.org/markup-compatibility/2006">
              <mc:Choice xmlns:v="urn:schemas-microsoft-com:vml" Requires="v">
                <p:oleObj spid="_x0000_s12406" name="Equation" r:id="rId8" imgW="2209800" imgH="457200" progId="Equation.3">
                  <p:embed/>
                </p:oleObj>
              </mc:Choice>
              <mc:Fallback>
                <p:oleObj name="Equation" r:id="rId8" imgW="2209800" imgH="4572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4945063"/>
                        <a:ext cx="5562600" cy="1150937"/>
                      </a:xfrm>
                      <a:prstGeom prst="rect">
                        <a:avLst/>
                      </a:prstGeom>
                      <a:solidFill>
                        <a:srgbClr val="FFFFCC"/>
                      </a:solidFill>
                    </p:spPr>
                  </p:pic>
                </p:oleObj>
              </mc:Fallback>
            </mc:AlternateContent>
          </a:graphicData>
        </a:graphic>
      </p:graphicFrame>
      <p:sp>
        <p:nvSpPr>
          <p:cNvPr id="16394" name="Text Box 11"/>
          <p:cNvSpPr txBox="1">
            <a:spLocks noChangeArrowheads="1"/>
          </p:cNvSpPr>
          <p:nvPr/>
        </p:nvSpPr>
        <p:spPr bwMode="auto">
          <a:xfrm>
            <a:off x="381000" y="1133475"/>
            <a:ext cx="8001000" cy="466725"/>
          </a:xfrm>
          <a:prstGeom prst="rect">
            <a:avLst/>
          </a:prstGeom>
          <a:solidFill>
            <a:schemeClr val="bg1"/>
          </a:solidFill>
          <a:ln w="9525">
            <a:noFill/>
            <a:miter lim="800000"/>
            <a:headEnd/>
            <a:tailEnd/>
          </a:ln>
        </p:spPr>
        <p:txBody>
          <a:bodyPr>
            <a:spAutoFit/>
          </a:bodyPr>
          <a:lstStyle/>
          <a:p>
            <a:pPr algn="l">
              <a:spcBef>
                <a:spcPct val="50000"/>
              </a:spcBef>
            </a:pPr>
            <a:r>
              <a:rPr lang="en-US" sz="2400" dirty="0"/>
              <a:t>Determination of the Earth Pressure Coefficients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2"/>
          <p:cNvSpPr txBox="1">
            <a:spLocks noChangeArrowheads="1"/>
          </p:cNvSpPr>
          <p:nvPr/>
        </p:nvSpPr>
        <p:spPr bwMode="auto">
          <a:xfrm>
            <a:off x="304800" y="76200"/>
            <a:ext cx="5486400" cy="457200"/>
          </a:xfrm>
          <a:prstGeom prst="rect">
            <a:avLst/>
          </a:prstGeom>
          <a:noFill/>
          <a:ln w="9525">
            <a:noFill/>
            <a:miter lim="800000"/>
            <a:headEnd/>
            <a:tailEnd/>
          </a:ln>
        </p:spPr>
        <p:txBody>
          <a:bodyPr>
            <a:spAutoFit/>
          </a:bodyPr>
          <a:lstStyle/>
          <a:p>
            <a:pPr algn="l">
              <a:spcBef>
                <a:spcPct val="50000"/>
              </a:spcBef>
            </a:pPr>
            <a:r>
              <a:rPr lang="en-GB" sz="2400">
                <a:solidFill>
                  <a:srgbClr val="FFFF00"/>
                </a:solidFill>
              </a:rPr>
              <a:t>LATERAL EARTH PRESSURE</a:t>
            </a:r>
          </a:p>
        </p:txBody>
      </p:sp>
      <p:sp>
        <p:nvSpPr>
          <p:cNvPr id="17412" name="Text Box 3"/>
          <p:cNvSpPr txBox="1">
            <a:spLocks noChangeArrowheads="1"/>
          </p:cNvSpPr>
          <p:nvPr/>
        </p:nvSpPr>
        <p:spPr bwMode="auto">
          <a:xfrm>
            <a:off x="457200" y="533400"/>
            <a:ext cx="5105400" cy="457200"/>
          </a:xfrm>
          <a:prstGeom prst="rect">
            <a:avLst/>
          </a:prstGeom>
          <a:noFill/>
          <a:ln w="9525">
            <a:noFill/>
            <a:miter lim="800000"/>
            <a:headEnd/>
            <a:tailEnd/>
          </a:ln>
        </p:spPr>
        <p:txBody>
          <a:bodyPr>
            <a:spAutoFit/>
          </a:bodyPr>
          <a:lstStyle/>
          <a:p>
            <a:pPr algn="r">
              <a:spcBef>
                <a:spcPct val="50000"/>
              </a:spcBef>
            </a:pPr>
            <a:r>
              <a:rPr lang="en-GB" sz="2400">
                <a:solidFill>
                  <a:srgbClr val="FFFF00"/>
                </a:solidFill>
                <a:latin typeface="Script MT Bold" pitchFamily="66" charset="0"/>
              </a:rPr>
              <a:t> Stability Analysis</a:t>
            </a:r>
          </a:p>
        </p:txBody>
      </p:sp>
      <p:sp>
        <p:nvSpPr>
          <p:cNvPr id="17413" name="Rectangle 4"/>
          <p:cNvSpPr>
            <a:spLocks noChangeArrowheads="1"/>
          </p:cNvSpPr>
          <p:nvPr/>
        </p:nvSpPr>
        <p:spPr bwMode="auto">
          <a:xfrm>
            <a:off x="0" y="871538"/>
            <a:ext cx="9144000" cy="0"/>
          </a:xfrm>
          <a:prstGeom prst="rect">
            <a:avLst/>
          </a:prstGeom>
          <a:noFill/>
          <a:ln w="9525">
            <a:noFill/>
            <a:miter lim="800000"/>
            <a:headEnd/>
            <a:tailEnd/>
          </a:ln>
        </p:spPr>
        <p:txBody>
          <a:bodyPr wrap="none" anchor="ctr">
            <a:spAutoFit/>
          </a:bodyPr>
          <a:lstStyle/>
          <a:p>
            <a:endParaRPr lang="ms-MY"/>
          </a:p>
        </p:txBody>
      </p:sp>
      <p:sp>
        <p:nvSpPr>
          <p:cNvPr id="17414" name="Rectangle 5"/>
          <p:cNvSpPr>
            <a:spLocks noChangeArrowheads="1"/>
          </p:cNvSpPr>
          <p:nvPr/>
        </p:nvSpPr>
        <p:spPr bwMode="auto">
          <a:xfrm>
            <a:off x="0" y="871538"/>
            <a:ext cx="9144000" cy="0"/>
          </a:xfrm>
          <a:prstGeom prst="rect">
            <a:avLst/>
          </a:prstGeom>
          <a:noFill/>
          <a:ln w="9525">
            <a:noFill/>
            <a:miter lim="800000"/>
            <a:headEnd/>
            <a:tailEnd/>
          </a:ln>
        </p:spPr>
        <p:txBody>
          <a:bodyPr wrap="none" anchor="ctr">
            <a:spAutoFit/>
          </a:bodyPr>
          <a:lstStyle/>
          <a:p>
            <a:endParaRPr lang="ms-MY"/>
          </a:p>
        </p:txBody>
      </p:sp>
      <p:graphicFrame>
        <p:nvGraphicFramePr>
          <p:cNvPr id="17410" name="Object 6"/>
          <p:cNvGraphicFramePr>
            <a:graphicFrameLocks noChangeAspect="1"/>
          </p:cNvGraphicFramePr>
          <p:nvPr/>
        </p:nvGraphicFramePr>
        <p:xfrm>
          <a:off x="381000" y="76200"/>
          <a:ext cx="8610600" cy="6718300"/>
        </p:xfrm>
        <a:graphic>
          <a:graphicData uri="http://schemas.openxmlformats.org/presentationml/2006/ole">
            <mc:AlternateContent xmlns:mc="http://schemas.openxmlformats.org/markup-compatibility/2006">
              <mc:Choice xmlns:v="urn:schemas-microsoft-com:vml" Requires="v">
                <p:oleObj spid="_x0000_s13352" name="Worksheet" r:id="rId4" imgW="5753231" imgH="5362738" progId="Excel.Sheet.8">
                  <p:embed/>
                </p:oleObj>
              </mc:Choice>
              <mc:Fallback>
                <p:oleObj name="Worksheet" r:id="rId4" imgW="5753231" imgH="5362738" progId="Excel.Shee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t="1299" b="6493"/>
                      <a:stretch>
                        <a:fillRect/>
                      </a:stretch>
                    </p:blipFill>
                    <p:spPr bwMode="auto">
                      <a:xfrm>
                        <a:off x="381000" y="76200"/>
                        <a:ext cx="8610600" cy="6718300"/>
                      </a:xfrm>
                      <a:prstGeom prst="rect">
                        <a:avLst/>
                      </a:prstGeom>
                      <a:solidFill>
                        <a:srgbClr val="FFFFCC"/>
                      </a:solidFill>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5"/>
          <p:cNvGraphicFramePr>
            <a:graphicFrameLocks noChangeAspect="1"/>
          </p:cNvGraphicFramePr>
          <p:nvPr/>
        </p:nvGraphicFramePr>
        <p:xfrm>
          <a:off x="847725" y="2574925"/>
          <a:ext cx="7381875" cy="701675"/>
        </p:xfrm>
        <a:graphic>
          <a:graphicData uri="http://schemas.openxmlformats.org/presentationml/2006/ole">
            <mc:AlternateContent xmlns:mc="http://schemas.openxmlformats.org/markup-compatibility/2006">
              <mc:Choice xmlns:v="urn:schemas-microsoft-com:vml" Requires="v">
                <p:oleObj spid="_x0000_s14414" name="Equation" r:id="rId4" imgW="4406900" imgH="419100" progId="Equation.3">
                  <p:embed/>
                </p:oleObj>
              </mc:Choice>
              <mc:Fallback>
                <p:oleObj name="Equation" r:id="rId4" imgW="4406900" imgH="4191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 y="2574925"/>
                        <a:ext cx="7381875" cy="701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Rectangle 6"/>
          <p:cNvSpPr>
            <a:spLocks noChangeArrowheads="1"/>
          </p:cNvSpPr>
          <p:nvPr/>
        </p:nvSpPr>
        <p:spPr bwMode="auto">
          <a:xfrm>
            <a:off x="396875" y="1219200"/>
            <a:ext cx="5318125" cy="1066800"/>
          </a:xfrm>
          <a:prstGeom prst="rect">
            <a:avLst/>
          </a:prstGeom>
          <a:noFill/>
          <a:ln w="9525">
            <a:noFill/>
            <a:miter lim="800000"/>
            <a:headEnd/>
            <a:tailEnd/>
          </a:ln>
        </p:spPr>
        <p:txBody>
          <a:bodyPr anchor="ctr">
            <a:spAutoFit/>
          </a:bodyPr>
          <a:lstStyle/>
          <a:p>
            <a:pPr algn="l">
              <a:tabLst>
                <a:tab pos="4362450" algn="l"/>
              </a:tabLst>
            </a:pPr>
            <a:r>
              <a:rPr lang="en-US">
                <a:latin typeface="Trebuchet MS" pitchFamily="34" charset="0"/>
                <a:ea typeface="Times New Roman" pitchFamily="18" charset="0"/>
                <a:cs typeface="Arial" pitchFamily="34" charset="0"/>
              </a:rPr>
              <a:t>To check for stability of the retaining wall</a:t>
            </a:r>
          </a:p>
          <a:p>
            <a:pPr algn="l">
              <a:tabLst>
                <a:tab pos="4362450" algn="l"/>
              </a:tabLst>
            </a:pPr>
            <a:endParaRPr lang="en-US">
              <a:ea typeface="Times New Roman" pitchFamily="18" charset="0"/>
              <a:cs typeface="Arial" pitchFamily="34" charset="0"/>
            </a:endParaRPr>
          </a:p>
          <a:p>
            <a:pPr algn="l">
              <a:buFontTx/>
              <a:buAutoNum type="romanLcParenBoth"/>
              <a:tabLst>
                <a:tab pos="4362450" algn="l"/>
              </a:tabLst>
            </a:pPr>
            <a:r>
              <a:rPr lang="en-US" sz="2400">
                <a:latin typeface="Trebuchet MS" pitchFamily="34" charset="0"/>
                <a:ea typeface="Times New Roman" pitchFamily="18" charset="0"/>
                <a:cs typeface="Arial" pitchFamily="34" charset="0"/>
              </a:rPr>
              <a:t>  FOS against overturning</a:t>
            </a:r>
            <a:endParaRPr lang="en-US" sz="2400">
              <a:latin typeface="Times New Roman" pitchFamily="18" charset="0"/>
            </a:endParaRPr>
          </a:p>
        </p:txBody>
      </p:sp>
      <p:sp>
        <p:nvSpPr>
          <p:cNvPr id="18439" name="Rectangle 7"/>
          <p:cNvSpPr>
            <a:spLocks noChangeArrowheads="1"/>
          </p:cNvSpPr>
          <p:nvPr/>
        </p:nvSpPr>
        <p:spPr bwMode="auto">
          <a:xfrm>
            <a:off x="4464050" y="1889125"/>
            <a:ext cx="1003300" cy="625475"/>
          </a:xfrm>
          <a:prstGeom prst="rect">
            <a:avLst/>
          </a:prstGeom>
          <a:noFill/>
          <a:ln w="9525">
            <a:noFill/>
            <a:miter lim="800000"/>
            <a:headEnd/>
            <a:tailEnd/>
          </a:ln>
        </p:spPr>
        <p:txBody>
          <a:bodyPr wrap="none" anchor="ctr">
            <a:spAutoFit/>
          </a:bodyPr>
          <a:lstStyle/>
          <a:p>
            <a:pPr algn="l">
              <a:tabLst>
                <a:tab pos="4362450" algn="l"/>
              </a:tabLst>
            </a:pPr>
            <a:r>
              <a:rPr lang="en-US" b="0">
                <a:latin typeface="Trebuchet MS" pitchFamily="34" charset="0"/>
                <a:ea typeface="Times New Roman" pitchFamily="18" charset="0"/>
                <a:cs typeface="Arial" pitchFamily="34" charset="0"/>
              </a:rPr>
              <a:t> </a:t>
            </a:r>
            <a:r>
              <a:rPr lang="en-US" sz="2400">
                <a:latin typeface="Trebuchet MS" pitchFamily="34" charset="0"/>
                <a:ea typeface="Times New Roman" pitchFamily="18" charset="0"/>
                <a:cs typeface="Arial" pitchFamily="34" charset="0"/>
              </a:rPr>
              <a:t>&gt; 2.5</a:t>
            </a:r>
            <a:endParaRPr lang="en-US" sz="2400">
              <a:ea typeface="Times New Roman" pitchFamily="18" charset="0"/>
              <a:cs typeface="Arial" pitchFamily="34" charset="0"/>
            </a:endParaRPr>
          </a:p>
          <a:p>
            <a:pPr algn="l">
              <a:tabLst>
                <a:tab pos="4362450" algn="l"/>
              </a:tabLst>
            </a:pPr>
            <a:r>
              <a:rPr lang="en-US" sz="1100" b="0">
                <a:latin typeface="Trebuchet MS" pitchFamily="34" charset="0"/>
                <a:ea typeface="Times New Roman" pitchFamily="18" charset="0"/>
                <a:cs typeface="Arial" pitchFamily="34" charset="0"/>
              </a:rPr>
              <a:t>           </a:t>
            </a:r>
            <a:endParaRPr lang="en-US" sz="2400" b="0">
              <a:latin typeface="Times New Roman" pitchFamily="18" charset="0"/>
              <a:ea typeface="Times New Roman" pitchFamily="18" charset="0"/>
              <a:cs typeface="Arial" pitchFamily="34" charset="0"/>
            </a:endParaRPr>
          </a:p>
        </p:txBody>
      </p:sp>
      <p:sp>
        <p:nvSpPr>
          <p:cNvPr id="18440" name="Rectangle 8"/>
          <p:cNvSpPr>
            <a:spLocks noChangeArrowheads="1"/>
          </p:cNvSpPr>
          <p:nvPr/>
        </p:nvSpPr>
        <p:spPr bwMode="auto">
          <a:xfrm>
            <a:off x="381000" y="3581400"/>
            <a:ext cx="4251325" cy="457200"/>
          </a:xfrm>
          <a:prstGeom prst="rect">
            <a:avLst/>
          </a:prstGeom>
          <a:noFill/>
          <a:ln w="9525">
            <a:noFill/>
            <a:miter lim="800000"/>
            <a:headEnd/>
            <a:tailEnd/>
          </a:ln>
        </p:spPr>
        <p:txBody>
          <a:bodyPr wrap="none" anchor="ctr">
            <a:spAutoFit/>
          </a:bodyPr>
          <a:lstStyle/>
          <a:p>
            <a:pPr algn="l">
              <a:tabLst>
                <a:tab pos="685800" algn="l"/>
                <a:tab pos="4362450" algn="l"/>
              </a:tabLst>
            </a:pPr>
            <a:r>
              <a:rPr lang="en-US" sz="2400">
                <a:latin typeface="Trebuchet MS" pitchFamily="34" charset="0"/>
              </a:rPr>
              <a:t>(ii)  FOS against sliding &gt; 1.5</a:t>
            </a:r>
          </a:p>
        </p:txBody>
      </p:sp>
      <p:graphicFrame>
        <p:nvGraphicFramePr>
          <p:cNvPr id="18435" name="Object 9"/>
          <p:cNvGraphicFramePr>
            <a:graphicFrameLocks noChangeAspect="1"/>
          </p:cNvGraphicFramePr>
          <p:nvPr/>
        </p:nvGraphicFramePr>
        <p:xfrm>
          <a:off x="838200" y="4400550"/>
          <a:ext cx="7543800" cy="781050"/>
        </p:xfrm>
        <a:graphic>
          <a:graphicData uri="http://schemas.openxmlformats.org/presentationml/2006/ole">
            <mc:AlternateContent xmlns:mc="http://schemas.openxmlformats.org/markup-compatibility/2006">
              <mc:Choice xmlns:v="urn:schemas-microsoft-com:vml" Requires="v">
                <p:oleObj spid="_x0000_s14415" name="Equation" r:id="rId6" imgW="5029200" imgH="520560" progId="Equation.3">
                  <p:embed/>
                </p:oleObj>
              </mc:Choice>
              <mc:Fallback>
                <p:oleObj name="Equation" r:id="rId6" imgW="5029200" imgH="52056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400550"/>
                        <a:ext cx="7543800"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1" name="Text Box 10"/>
          <p:cNvSpPr txBox="1">
            <a:spLocks noChangeArrowheads="1"/>
          </p:cNvSpPr>
          <p:nvPr/>
        </p:nvSpPr>
        <p:spPr bwMode="auto">
          <a:xfrm>
            <a:off x="4876800" y="5486400"/>
            <a:ext cx="3733800" cy="396875"/>
          </a:xfrm>
          <a:prstGeom prst="rect">
            <a:avLst/>
          </a:prstGeom>
          <a:noFill/>
          <a:ln w="9525">
            <a:noFill/>
            <a:miter lim="800000"/>
            <a:headEnd/>
            <a:tailEnd/>
          </a:ln>
        </p:spPr>
        <p:txBody>
          <a:bodyPr>
            <a:spAutoFit/>
          </a:bodyPr>
          <a:lstStyle/>
          <a:p>
            <a:pPr>
              <a:spcBef>
                <a:spcPct val="50000"/>
              </a:spcBef>
            </a:pPr>
            <a:r>
              <a:rPr lang="en-US"/>
              <a:t>Thus it is not OK</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5"/>
          <p:cNvGraphicFramePr>
            <a:graphicFrameLocks noChangeAspect="1"/>
          </p:cNvGraphicFramePr>
          <p:nvPr/>
        </p:nvGraphicFramePr>
        <p:xfrm>
          <a:off x="1676400" y="1752600"/>
          <a:ext cx="2438400" cy="914400"/>
        </p:xfrm>
        <a:graphic>
          <a:graphicData uri="http://schemas.openxmlformats.org/presentationml/2006/ole">
            <mc:AlternateContent xmlns:mc="http://schemas.openxmlformats.org/markup-compatibility/2006">
              <mc:Choice xmlns:v="urn:schemas-microsoft-com:vml" Requires="v">
                <p:oleObj spid="_x0000_s15514" name="Equation" r:id="rId4" imgW="1143000" imgH="431800" progId="Equation.3">
                  <p:embed/>
                </p:oleObj>
              </mc:Choice>
              <mc:Fallback>
                <p:oleObj name="Equation" r:id="rId4" imgW="1143000" imgH="431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752600"/>
                        <a:ext cx="24384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6"/>
          <p:cNvGraphicFramePr>
            <a:graphicFrameLocks noChangeAspect="1"/>
          </p:cNvGraphicFramePr>
          <p:nvPr/>
        </p:nvGraphicFramePr>
        <p:xfrm>
          <a:off x="1676400" y="3689350"/>
          <a:ext cx="5638800" cy="915988"/>
        </p:xfrm>
        <a:graphic>
          <a:graphicData uri="http://schemas.openxmlformats.org/presentationml/2006/ole">
            <mc:AlternateContent xmlns:mc="http://schemas.openxmlformats.org/markup-compatibility/2006">
              <mc:Choice xmlns:v="urn:schemas-microsoft-com:vml" Requires="v">
                <p:oleObj spid="_x0000_s15515" name="Equation" r:id="rId6" imgW="2641600" imgH="431800" progId="Equation.3">
                  <p:embed/>
                </p:oleObj>
              </mc:Choice>
              <mc:Fallback>
                <p:oleObj name="Equation" r:id="rId6" imgW="2641600" imgH="4318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3689350"/>
                        <a:ext cx="5638800" cy="91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4" name="Rectangle 7"/>
          <p:cNvSpPr>
            <a:spLocks noChangeArrowheads="1"/>
          </p:cNvSpPr>
          <p:nvPr/>
        </p:nvSpPr>
        <p:spPr bwMode="auto">
          <a:xfrm>
            <a:off x="228600" y="1219200"/>
            <a:ext cx="3956050" cy="457200"/>
          </a:xfrm>
          <a:prstGeom prst="rect">
            <a:avLst/>
          </a:prstGeom>
          <a:noFill/>
          <a:ln w="9525">
            <a:noFill/>
            <a:miter lim="800000"/>
            <a:headEnd/>
            <a:tailEnd/>
          </a:ln>
        </p:spPr>
        <p:txBody>
          <a:bodyPr wrap="none" anchor="ctr">
            <a:spAutoFit/>
          </a:bodyPr>
          <a:lstStyle/>
          <a:p>
            <a:pPr lvl="1" algn="l">
              <a:tabLst>
                <a:tab pos="4362450" algn="l"/>
              </a:tabLst>
            </a:pPr>
            <a:r>
              <a:rPr lang="en-US" sz="2400">
                <a:latin typeface="Trebuchet MS" pitchFamily="34" charset="0"/>
                <a:ea typeface="Times New Roman" pitchFamily="18" charset="0"/>
                <a:cs typeface="Arial" pitchFamily="34" charset="0"/>
              </a:rPr>
              <a:t>(iii)   For base pressure</a:t>
            </a:r>
            <a:endParaRPr lang="en-US" sz="2400">
              <a:latin typeface="Times New Roman" pitchFamily="18" charset="0"/>
              <a:ea typeface="Times New Roman" pitchFamily="18" charset="0"/>
              <a:cs typeface="Arial" pitchFamily="34" charset="0"/>
            </a:endParaRPr>
          </a:p>
        </p:txBody>
      </p:sp>
      <p:sp>
        <p:nvSpPr>
          <p:cNvPr id="19465" name="Rectangle 8"/>
          <p:cNvSpPr>
            <a:spLocks noChangeArrowheads="1"/>
          </p:cNvSpPr>
          <p:nvPr/>
        </p:nvSpPr>
        <p:spPr bwMode="auto">
          <a:xfrm>
            <a:off x="1354138" y="2803525"/>
            <a:ext cx="4360862" cy="396875"/>
          </a:xfrm>
          <a:prstGeom prst="rect">
            <a:avLst/>
          </a:prstGeom>
          <a:noFill/>
          <a:ln w="9525">
            <a:noFill/>
            <a:miter lim="800000"/>
            <a:headEnd/>
            <a:tailEnd/>
          </a:ln>
        </p:spPr>
        <p:txBody>
          <a:bodyPr wrap="none" anchor="ctr">
            <a:spAutoFit/>
          </a:bodyPr>
          <a:lstStyle/>
          <a:p>
            <a:pPr algn="l">
              <a:tabLst>
                <a:tab pos="4362450" algn="l"/>
              </a:tabLst>
            </a:pPr>
            <a:r>
              <a:rPr lang="en-US">
                <a:latin typeface="Trebuchet MS" pitchFamily="34" charset="0"/>
                <a:ea typeface="Times New Roman" pitchFamily="18" charset="0"/>
                <a:cs typeface="Arial" pitchFamily="34" charset="0"/>
              </a:rPr>
              <a:t> Now, Lever arm of base resultant</a:t>
            </a:r>
            <a:r>
              <a:rPr lang="en-US" sz="1100" b="0">
                <a:latin typeface="Trebuchet MS" pitchFamily="34" charset="0"/>
                <a:ea typeface="Times New Roman" pitchFamily="18" charset="0"/>
                <a:cs typeface="Arial" pitchFamily="34" charset="0"/>
              </a:rPr>
              <a:t>   </a:t>
            </a:r>
            <a:endParaRPr lang="en-US" sz="2400" b="0">
              <a:latin typeface="Times New Roman" pitchFamily="18" charset="0"/>
              <a:ea typeface="Times New Roman" pitchFamily="18" charset="0"/>
              <a:cs typeface="Arial" pitchFamily="34" charset="0"/>
            </a:endParaRPr>
          </a:p>
        </p:txBody>
      </p:sp>
      <p:graphicFrame>
        <p:nvGraphicFramePr>
          <p:cNvPr id="19460" name="Object 9"/>
          <p:cNvGraphicFramePr>
            <a:graphicFrameLocks noChangeAspect="1"/>
          </p:cNvGraphicFramePr>
          <p:nvPr/>
        </p:nvGraphicFramePr>
        <p:xfrm>
          <a:off x="4067175" y="4800600"/>
          <a:ext cx="4238625" cy="573088"/>
        </p:xfrm>
        <a:graphic>
          <a:graphicData uri="http://schemas.openxmlformats.org/presentationml/2006/ole">
            <mc:AlternateContent xmlns:mc="http://schemas.openxmlformats.org/markup-compatibility/2006">
              <mc:Choice xmlns:v="urn:schemas-microsoft-com:vml" Requires="v">
                <p:oleObj spid="_x0000_s15516" name="Equation" r:id="rId8" imgW="2260600" imgH="393700" progId="Equation.3">
                  <p:embed/>
                </p:oleObj>
              </mc:Choice>
              <mc:Fallback>
                <p:oleObj name="Equation" r:id="rId8" imgW="2260600" imgH="3937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175" y="4800600"/>
                        <a:ext cx="4238625" cy="573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1" name="Object 10"/>
          <p:cNvGraphicFramePr>
            <a:graphicFrameLocks noChangeAspect="1"/>
          </p:cNvGraphicFramePr>
          <p:nvPr/>
        </p:nvGraphicFramePr>
        <p:xfrm>
          <a:off x="2906713" y="5486400"/>
          <a:ext cx="5081587" cy="785813"/>
        </p:xfrm>
        <a:graphic>
          <a:graphicData uri="http://schemas.openxmlformats.org/presentationml/2006/ole">
            <mc:AlternateContent xmlns:mc="http://schemas.openxmlformats.org/markup-compatibility/2006">
              <mc:Choice xmlns:v="urn:schemas-microsoft-com:vml" Requires="v">
                <p:oleObj spid="_x0000_s15517" name="Equation" r:id="rId10" imgW="2768400" imgH="431640" progId="Equation.3">
                  <p:embed/>
                </p:oleObj>
              </mc:Choice>
              <mc:Fallback>
                <p:oleObj name="Equation" r:id="rId10" imgW="2768400" imgH="43164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6713" y="5486400"/>
                        <a:ext cx="5081587" cy="785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6" name="Rectangle 11"/>
          <p:cNvSpPr>
            <a:spLocks noChangeArrowheads="1"/>
          </p:cNvSpPr>
          <p:nvPr/>
        </p:nvSpPr>
        <p:spPr bwMode="auto">
          <a:xfrm>
            <a:off x="1600200" y="4884738"/>
            <a:ext cx="2319338" cy="396875"/>
          </a:xfrm>
          <a:prstGeom prst="rect">
            <a:avLst/>
          </a:prstGeom>
          <a:noFill/>
          <a:ln w="9525">
            <a:noFill/>
            <a:miter lim="800000"/>
            <a:headEnd/>
            <a:tailEnd/>
          </a:ln>
        </p:spPr>
        <p:txBody>
          <a:bodyPr wrap="none" anchor="ctr">
            <a:spAutoFit/>
          </a:bodyPr>
          <a:lstStyle/>
          <a:p>
            <a:pPr algn="l"/>
            <a:r>
              <a:rPr lang="en-US" b="0">
                <a:latin typeface="Trebuchet MS" pitchFamily="34" charset="0"/>
                <a:ea typeface="Times New Roman" pitchFamily="18" charset="0"/>
                <a:cs typeface="Arial" pitchFamily="34" charset="0"/>
              </a:rPr>
              <a:t>Thus eccentricity</a:t>
            </a:r>
            <a:r>
              <a:rPr lang="en-US" sz="1100" b="0">
                <a:latin typeface="Trebuchet MS" pitchFamily="34" charset="0"/>
                <a:ea typeface="Times New Roman" pitchFamily="18" charset="0"/>
                <a:cs typeface="Arial" pitchFamily="34" charset="0"/>
              </a:rPr>
              <a:t>    </a:t>
            </a:r>
            <a:endParaRPr lang="en-US" sz="2400" b="0">
              <a:latin typeface="Times New Roman" pitchFamily="18" charset="0"/>
              <a:ea typeface="Times New Roman" pitchFamily="18" charset="0"/>
              <a:cs typeface="Arial" pitchFamily="34" charset="0"/>
            </a:endParaRPr>
          </a:p>
        </p:txBody>
      </p:sp>
      <p:sp>
        <p:nvSpPr>
          <p:cNvPr id="19467" name="Rectangle 12"/>
          <p:cNvSpPr>
            <a:spLocks noChangeArrowheads="1"/>
          </p:cNvSpPr>
          <p:nvPr/>
        </p:nvSpPr>
        <p:spPr bwMode="auto">
          <a:xfrm>
            <a:off x="1600200" y="5638800"/>
            <a:ext cx="1468438" cy="396875"/>
          </a:xfrm>
          <a:prstGeom prst="rect">
            <a:avLst/>
          </a:prstGeom>
          <a:noFill/>
          <a:ln w="9525">
            <a:noFill/>
            <a:miter lim="800000"/>
            <a:headEnd/>
            <a:tailEnd/>
          </a:ln>
        </p:spPr>
        <p:txBody>
          <a:bodyPr wrap="none" anchor="ctr">
            <a:spAutoFit/>
          </a:bodyPr>
          <a:lstStyle/>
          <a:p>
            <a:pPr algn="l">
              <a:tabLst>
                <a:tab pos="4362450" algn="l"/>
              </a:tabLst>
            </a:pPr>
            <a:r>
              <a:rPr lang="en-US">
                <a:latin typeface="Trebuchet MS" pitchFamily="34" charset="0"/>
                <a:ea typeface="Times New Roman" pitchFamily="18" charset="0"/>
                <a:cs typeface="Arial" pitchFamily="34" charset="0"/>
              </a:rPr>
              <a:t>Therefore</a:t>
            </a:r>
            <a:r>
              <a:rPr lang="en-US" sz="1100" b="0">
                <a:latin typeface="Trebuchet MS" pitchFamily="34" charset="0"/>
                <a:ea typeface="Times New Roman" pitchFamily="18" charset="0"/>
                <a:cs typeface="Arial" pitchFamily="34" charset="0"/>
              </a:rPr>
              <a:t>  </a:t>
            </a:r>
            <a:endParaRPr lang="en-US" sz="2400" b="0">
              <a:latin typeface="Times New Roman" pitchFamily="18" charset="0"/>
              <a:ea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ln>
            <a:solidFill>
              <a:schemeClr val="accent1"/>
            </a:solidFill>
          </a:ln>
        </p:spPr>
        <p:txBody>
          <a:bodyPr/>
          <a:lstStyle/>
          <a:p>
            <a:r>
              <a:rPr lang="en-US" dirty="0" smtClean="0"/>
              <a:t>Retaining wall </a:t>
            </a:r>
            <a:endParaRPr lang="en-US"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5344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682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871538"/>
            <a:ext cx="9144000" cy="0"/>
          </a:xfrm>
          <a:prstGeom prst="rect">
            <a:avLst/>
          </a:prstGeom>
          <a:noFill/>
          <a:ln w="9525">
            <a:noFill/>
            <a:miter lim="800000"/>
            <a:headEnd/>
            <a:tailEnd/>
          </a:ln>
        </p:spPr>
        <p:txBody>
          <a:bodyPr wrap="none" anchor="ctr">
            <a:spAutoFit/>
          </a:bodyPr>
          <a:lstStyle/>
          <a:p>
            <a:endParaRPr lang="ms-MY"/>
          </a:p>
        </p:txBody>
      </p:sp>
      <p:sp>
        <p:nvSpPr>
          <p:cNvPr id="62467" name="Rectangle 3"/>
          <p:cNvSpPr>
            <a:spLocks noChangeArrowheads="1"/>
          </p:cNvSpPr>
          <p:nvPr/>
        </p:nvSpPr>
        <p:spPr bwMode="auto">
          <a:xfrm>
            <a:off x="0" y="871538"/>
            <a:ext cx="9144000" cy="0"/>
          </a:xfrm>
          <a:prstGeom prst="rect">
            <a:avLst/>
          </a:prstGeom>
          <a:noFill/>
          <a:ln w="9525">
            <a:noFill/>
            <a:miter lim="800000"/>
            <a:headEnd/>
            <a:tailEnd/>
          </a:ln>
        </p:spPr>
        <p:txBody>
          <a:bodyPr wrap="none" anchor="ctr">
            <a:spAutoFit/>
          </a:bodyPr>
          <a:lstStyle/>
          <a:p>
            <a:endParaRPr lang="ms-MY"/>
          </a:p>
        </p:txBody>
      </p:sp>
      <p:sp>
        <p:nvSpPr>
          <p:cNvPr id="62470" name="Rectangle 6"/>
          <p:cNvSpPr>
            <a:spLocks noChangeArrowheads="1"/>
          </p:cNvSpPr>
          <p:nvPr/>
        </p:nvSpPr>
        <p:spPr bwMode="auto">
          <a:xfrm>
            <a:off x="990600" y="1203325"/>
            <a:ext cx="3657600" cy="396875"/>
          </a:xfrm>
          <a:prstGeom prst="rect">
            <a:avLst/>
          </a:prstGeom>
          <a:noFill/>
          <a:ln w="9525">
            <a:noFill/>
            <a:miter lim="800000"/>
            <a:headEnd/>
            <a:tailEnd/>
          </a:ln>
        </p:spPr>
        <p:txBody>
          <a:bodyPr anchor="ctr">
            <a:spAutoFit/>
          </a:bodyPr>
          <a:lstStyle/>
          <a:p>
            <a:pPr algn="l">
              <a:tabLst>
                <a:tab pos="4362450" algn="l"/>
              </a:tabLst>
            </a:pPr>
            <a:r>
              <a:rPr lang="en-US">
                <a:latin typeface="Trebuchet MS" pitchFamily="34" charset="0"/>
                <a:ea typeface="Times New Roman" pitchFamily="18" charset="0"/>
                <a:cs typeface="Arial" pitchFamily="34" charset="0"/>
              </a:rPr>
              <a:t> q</a:t>
            </a:r>
            <a:r>
              <a:rPr lang="en-US" baseline="-25000">
                <a:latin typeface="Trebuchet MS" pitchFamily="34" charset="0"/>
                <a:ea typeface="Times New Roman" pitchFamily="18" charset="0"/>
                <a:cs typeface="Arial" pitchFamily="34" charset="0"/>
              </a:rPr>
              <a:t>b </a:t>
            </a:r>
            <a:r>
              <a:rPr lang="en-US">
                <a:latin typeface="Trebuchet MS" pitchFamily="34" charset="0"/>
                <a:ea typeface="Times New Roman" pitchFamily="18" charset="0"/>
                <a:cs typeface="Arial" pitchFamily="34" charset="0"/>
              </a:rPr>
              <a:t> = 120.8  and  80.5  kPa</a:t>
            </a:r>
            <a:endParaRPr lang="en-US">
              <a:latin typeface="Times New Roman" pitchFamily="18" charset="0"/>
              <a:ea typeface="Times New Roman" pitchFamily="18" charset="0"/>
              <a:cs typeface="Arial" pitchFamily="34" charset="0"/>
            </a:endParaRPr>
          </a:p>
        </p:txBody>
      </p:sp>
      <p:sp>
        <p:nvSpPr>
          <p:cNvPr id="62471" name="Line 7"/>
          <p:cNvSpPr>
            <a:spLocks noChangeShapeType="1"/>
          </p:cNvSpPr>
          <p:nvPr/>
        </p:nvSpPr>
        <p:spPr bwMode="auto">
          <a:xfrm>
            <a:off x="1628775" y="3581400"/>
            <a:ext cx="3705225" cy="0"/>
          </a:xfrm>
          <a:prstGeom prst="line">
            <a:avLst/>
          </a:prstGeom>
          <a:noFill/>
          <a:ln w="9525">
            <a:solidFill>
              <a:srgbClr val="000000"/>
            </a:solidFill>
            <a:round/>
            <a:headEnd/>
            <a:tailEnd/>
          </a:ln>
        </p:spPr>
        <p:txBody>
          <a:bodyPr/>
          <a:lstStyle/>
          <a:p>
            <a:endParaRPr lang="en-US"/>
          </a:p>
        </p:txBody>
      </p:sp>
      <p:sp>
        <p:nvSpPr>
          <p:cNvPr id="62472" name="Line 8"/>
          <p:cNvSpPr>
            <a:spLocks noChangeShapeType="1"/>
          </p:cNvSpPr>
          <p:nvPr/>
        </p:nvSpPr>
        <p:spPr bwMode="auto">
          <a:xfrm>
            <a:off x="1600200" y="3581400"/>
            <a:ext cx="0" cy="1066800"/>
          </a:xfrm>
          <a:prstGeom prst="line">
            <a:avLst/>
          </a:prstGeom>
          <a:noFill/>
          <a:ln w="9525">
            <a:solidFill>
              <a:srgbClr val="000000"/>
            </a:solidFill>
            <a:round/>
            <a:headEnd/>
            <a:tailEnd type="triangle" w="med" len="med"/>
          </a:ln>
        </p:spPr>
        <p:txBody>
          <a:bodyPr/>
          <a:lstStyle/>
          <a:p>
            <a:endParaRPr lang="en-US"/>
          </a:p>
        </p:txBody>
      </p:sp>
      <p:sp>
        <p:nvSpPr>
          <p:cNvPr id="62473" name="Line 9"/>
          <p:cNvSpPr>
            <a:spLocks noChangeShapeType="1"/>
          </p:cNvSpPr>
          <p:nvPr/>
        </p:nvSpPr>
        <p:spPr bwMode="auto">
          <a:xfrm>
            <a:off x="5334000" y="3606800"/>
            <a:ext cx="0" cy="736600"/>
          </a:xfrm>
          <a:prstGeom prst="line">
            <a:avLst/>
          </a:prstGeom>
          <a:noFill/>
          <a:ln w="9525">
            <a:solidFill>
              <a:srgbClr val="000000"/>
            </a:solidFill>
            <a:round/>
            <a:headEnd/>
            <a:tailEnd type="triangle" w="med" len="med"/>
          </a:ln>
        </p:spPr>
        <p:txBody>
          <a:bodyPr/>
          <a:lstStyle/>
          <a:p>
            <a:endParaRPr lang="en-US"/>
          </a:p>
        </p:txBody>
      </p:sp>
      <p:sp>
        <p:nvSpPr>
          <p:cNvPr id="62474" name="Line 10"/>
          <p:cNvSpPr>
            <a:spLocks noChangeShapeType="1"/>
          </p:cNvSpPr>
          <p:nvPr/>
        </p:nvSpPr>
        <p:spPr bwMode="auto">
          <a:xfrm flipV="1">
            <a:off x="1600200" y="4343400"/>
            <a:ext cx="3733800" cy="304800"/>
          </a:xfrm>
          <a:prstGeom prst="line">
            <a:avLst/>
          </a:prstGeom>
          <a:noFill/>
          <a:ln w="9525">
            <a:solidFill>
              <a:srgbClr val="000000"/>
            </a:solidFill>
            <a:round/>
            <a:headEnd/>
            <a:tailEnd/>
          </a:ln>
        </p:spPr>
        <p:txBody>
          <a:bodyPr/>
          <a:lstStyle/>
          <a:p>
            <a:endParaRPr lang="en-US"/>
          </a:p>
        </p:txBody>
      </p:sp>
      <p:sp>
        <p:nvSpPr>
          <p:cNvPr id="62475" name="Line 11"/>
          <p:cNvSpPr>
            <a:spLocks noChangeShapeType="1"/>
          </p:cNvSpPr>
          <p:nvPr/>
        </p:nvSpPr>
        <p:spPr bwMode="auto">
          <a:xfrm flipH="1">
            <a:off x="4419600" y="3581400"/>
            <a:ext cx="0" cy="838200"/>
          </a:xfrm>
          <a:prstGeom prst="line">
            <a:avLst/>
          </a:prstGeom>
          <a:noFill/>
          <a:ln w="9525">
            <a:solidFill>
              <a:srgbClr val="000000"/>
            </a:solidFill>
            <a:round/>
            <a:headEnd/>
            <a:tailEnd type="triangle" w="med" len="med"/>
          </a:ln>
        </p:spPr>
        <p:txBody>
          <a:bodyPr/>
          <a:lstStyle/>
          <a:p>
            <a:endParaRPr lang="en-US"/>
          </a:p>
        </p:txBody>
      </p:sp>
      <p:sp>
        <p:nvSpPr>
          <p:cNvPr id="62476" name="Line 12"/>
          <p:cNvSpPr>
            <a:spLocks noChangeShapeType="1"/>
          </p:cNvSpPr>
          <p:nvPr/>
        </p:nvSpPr>
        <p:spPr bwMode="auto">
          <a:xfrm>
            <a:off x="3581400" y="3581400"/>
            <a:ext cx="0" cy="838200"/>
          </a:xfrm>
          <a:prstGeom prst="line">
            <a:avLst/>
          </a:prstGeom>
          <a:noFill/>
          <a:ln w="9525">
            <a:solidFill>
              <a:srgbClr val="000000"/>
            </a:solidFill>
            <a:round/>
            <a:headEnd/>
            <a:tailEnd type="triangle" w="med" len="med"/>
          </a:ln>
        </p:spPr>
        <p:txBody>
          <a:bodyPr/>
          <a:lstStyle/>
          <a:p>
            <a:endParaRPr lang="en-US"/>
          </a:p>
        </p:txBody>
      </p:sp>
      <p:sp>
        <p:nvSpPr>
          <p:cNvPr id="62477" name="Line 13"/>
          <p:cNvSpPr>
            <a:spLocks noChangeShapeType="1"/>
          </p:cNvSpPr>
          <p:nvPr/>
        </p:nvSpPr>
        <p:spPr bwMode="auto">
          <a:xfrm>
            <a:off x="2514600" y="3581400"/>
            <a:ext cx="0" cy="914400"/>
          </a:xfrm>
          <a:prstGeom prst="line">
            <a:avLst/>
          </a:prstGeom>
          <a:noFill/>
          <a:ln w="9525">
            <a:solidFill>
              <a:srgbClr val="000000"/>
            </a:solidFill>
            <a:round/>
            <a:headEnd/>
            <a:tailEnd type="triangle" w="med" len="med"/>
          </a:ln>
        </p:spPr>
        <p:txBody>
          <a:bodyPr/>
          <a:lstStyle/>
          <a:p>
            <a:endParaRPr lang="en-US"/>
          </a:p>
        </p:txBody>
      </p:sp>
      <p:sp>
        <p:nvSpPr>
          <p:cNvPr id="62478" name="Rectangle 14"/>
          <p:cNvSpPr>
            <a:spLocks noChangeArrowheads="1"/>
          </p:cNvSpPr>
          <p:nvPr/>
        </p:nvSpPr>
        <p:spPr bwMode="auto">
          <a:xfrm>
            <a:off x="-701675" y="2566988"/>
            <a:ext cx="9144000" cy="0"/>
          </a:xfrm>
          <a:prstGeom prst="rect">
            <a:avLst/>
          </a:prstGeom>
          <a:noFill/>
          <a:ln w="9525">
            <a:noFill/>
            <a:miter lim="800000"/>
            <a:headEnd/>
            <a:tailEnd/>
          </a:ln>
        </p:spPr>
        <p:txBody>
          <a:bodyPr wrap="none" anchor="ctr">
            <a:spAutoFit/>
          </a:bodyPr>
          <a:lstStyle/>
          <a:p>
            <a:endParaRPr lang="ms-MY"/>
          </a:p>
        </p:txBody>
      </p:sp>
      <p:sp>
        <p:nvSpPr>
          <p:cNvPr id="62479" name="Rectangle 15"/>
          <p:cNvSpPr>
            <a:spLocks noChangeArrowheads="1"/>
          </p:cNvSpPr>
          <p:nvPr/>
        </p:nvSpPr>
        <p:spPr bwMode="auto">
          <a:xfrm>
            <a:off x="685800" y="1812925"/>
            <a:ext cx="8153400" cy="701675"/>
          </a:xfrm>
          <a:prstGeom prst="rect">
            <a:avLst/>
          </a:prstGeom>
          <a:noFill/>
          <a:ln w="9525">
            <a:noFill/>
            <a:miter lim="800000"/>
            <a:headEnd/>
            <a:tailEnd/>
          </a:ln>
        </p:spPr>
        <p:txBody>
          <a:bodyPr anchor="ctr">
            <a:spAutoFit/>
          </a:bodyPr>
          <a:lstStyle/>
          <a:p>
            <a:pPr algn="l">
              <a:tabLst>
                <a:tab pos="4362450" algn="l"/>
              </a:tabLst>
            </a:pPr>
            <a:r>
              <a:rPr lang="en-US" sz="1100" b="0">
                <a:latin typeface="Trebuchet MS" pitchFamily="34" charset="0"/>
                <a:ea typeface="Times New Roman" pitchFamily="18" charset="0"/>
                <a:cs typeface="Arial" pitchFamily="34" charset="0"/>
              </a:rPr>
              <a:t> </a:t>
            </a:r>
            <a:r>
              <a:rPr lang="en-US" b="0">
                <a:latin typeface="Trebuchet MS" pitchFamily="34" charset="0"/>
                <a:ea typeface="Times New Roman" pitchFamily="18" charset="0"/>
                <a:cs typeface="Arial" pitchFamily="34" charset="0"/>
              </a:rPr>
              <a:t>Since maximum base pressure is less than the bearing pressure of the soil, the foundation is stable against base pressure failure.</a:t>
            </a:r>
            <a:endParaRPr lang="en-US" b="0">
              <a:latin typeface="Times New Roman" pitchFamily="18" charset="0"/>
              <a:ea typeface="Times New Roman" pitchFamily="18" charset="0"/>
              <a:cs typeface="Arial" pitchFamily="34" charset="0"/>
            </a:endParaRPr>
          </a:p>
        </p:txBody>
      </p:sp>
      <p:sp>
        <p:nvSpPr>
          <p:cNvPr id="62480" name="Rectangle 16"/>
          <p:cNvSpPr>
            <a:spLocks noChangeArrowheads="1"/>
          </p:cNvSpPr>
          <p:nvPr/>
        </p:nvSpPr>
        <p:spPr bwMode="auto">
          <a:xfrm>
            <a:off x="838200" y="2727325"/>
            <a:ext cx="4691063" cy="396875"/>
          </a:xfrm>
          <a:prstGeom prst="rect">
            <a:avLst/>
          </a:prstGeom>
          <a:noFill/>
          <a:ln w="9525">
            <a:noFill/>
            <a:miter lim="800000"/>
            <a:headEnd/>
            <a:tailEnd/>
          </a:ln>
        </p:spPr>
        <p:txBody>
          <a:bodyPr wrap="none" anchor="ctr">
            <a:spAutoFit/>
          </a:bodyPr>
          <a:lstStyle/>
          <a:p>
            <a:pPr algn="l"/>
            <a:r>
              <a:rPr lang="en-US" b="0"/>
              <a:t>DISTRIBUTION OF BASE PRESSURE</a:t>
            </a:r>
            <a:r>
              <a:rPr lang="en-US"/>
              <a:t> </a:t>
            </a:r>
          </a:p>
        </p:txBody>
      </p:sp>
      <p:sp>
        <p:nvSpPr>
          <p:cNvPr id="62481" name="Text Box 17"/>
          <p:cNvSpPr txBox="1">
            <a:spLocks noChangeArrowheads="1"/>
          </p:cNvSpPr>
          <p:nvPr/>
        </p:nvSpPr>
        <p:spPr bwMode="auto">
          <a:xfrm>
            <a:off x="5486400" y="4419600"/>
            <a:ext cx="1371600" cy="396875"/>
          </a:xfrm>
          <a:prstGeom prst="rect">
            <a:avLst/>
          </a:prstGeom>
          <a:noFill/>
          <a:ln w="9525">
            <a:noFill/>
            <a:miter lim="800000"/>
            <a:headEnd/>
            <a:tailEnd/>
          </a:ln>
        </p:spPr>
        <p:txBody>
          <a:bodyPr>
            <a:spAutoFit/>
          </a:bodyPr>
          <a:lstStyle/>
          <a:p>
            <a:pPr algn="l">
              <a:spcBef>
                <a:spcPct val="50000"/>
              </a:spcBef>
            </a:pPr>
            <a:r>
              <a:rPr lang="en-US"/>
              <a:t>80.5 kPa</a:t>
            </a:r>
          </a:p>
        </p:txBody>
      </p:sp>
      <p:sp>
        <p:nvSpPr>
          <p:cNvPr id="62482" name="Text Box 18"/>
          <p:cNvSpPr txBox="1">
            <a:spLocks noChangeArrowheads="1"/>
          </p:cNvSpPr>
          <p:nvPr/>
        </p:nvSpPr>
        <p:spPr bwMode="auto">
          <a:xfrm>
            <a:off x="533400" y="4632325"/>
            <a:ext cx="1371600" cy="396875"/>
          </a:xfrm>
          <a:prstGeom prst="rect">
            <a:avLst/>
          </a:prstGeom>
          <a:noFill/>
          <a:ln w="9525">
            <a:noFill/>
            <a:miter lim="800000"/>
            <a:headEnd/>
            <a:tailEnd/>
          </a:ln>
        </p:spPr>
        <p:txBody>
          <a:bodyPr>
            <a:spAutoFit/>
          </a:bodyPr>
          <a:lstStyle/>
          <a:p>
            <a:pPr algn="l">
              <a:spcBef>
                <a:spcPct val="50000"/>
              </a:spcBef>
            </a:pPr>
            <a:r>
              <a:rPr lang="en-US"/>
              <a:t>120.8 kPa</a:t>
            </a:r>
          </a:p>
        </p:txBody>
      </p:sp>
      <p:sp>
        <p:nvSpPr>
          <p:cNvPr id="62483" name="Rectangle 19"/>
          <p:cNvSpPr>
            <a:spLocks noChangeArrowheads="1"/>
          </p:cNvSpPr>
          <p:nvPr/>
        </p:nvSpPr>
        <p:spPr bwMode="auto">
          <a:xfrm>
            <a:off x="914400" y="5486400"/>
            <a:ext cx="7620000" cy="1006475"/>
          </a:xfrm>
          <a:prstGeom prst="rect">
            <a:avLst/>
          </a:prstGeom>
          <a:noFill/>
          <a:ln w="9525">
            <a:noFill/>
            <a:miter lim="800000"/>
            <a:headEnd/>
            <a:tailEnd/>
          </a:ln>
        </p:spPr>
        <p:txBody>
          <a:bodyPr anchor="ctr">
            <a:spAutoFit/>
          </a:bodyPr>
          <a:lstStyle/>
          <a:p>
            <a:pPr algn="l">
              <a:tabLst>
                <a:tab pos="4724400" algn="l"/>
              </a:tabLst>
            </a:pPr>
            <a:r>
              <a:rPr lang="en-US"/>
              <a:t>In conclusion the retaining wall is not safe against sliding. To overcome this the width of the base may be increased or a key constructed at the toe.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81000"/>
            <a:ext cx="8610600" cy="952500"/>
          </a:xfrm>
          <a:ln>
            <a:solidFill>
              <a:schemeClr val="accent1"/>
            </a:solidFill>
          </a:ln>
        </p:spPr>
        <p:txBody>
          <a:bodyPr>
            <a:normAutofit/>
          </a:bodyPr>
          <a:lstStyle/>
          <a:p>
            <a:pPr>
              <a:defRPr/>
            </a:pPr>
            <a:r>
              <a:rPr lang="en-US" sz="4000" b="1" dirty="0" smtClean="0">
                <a:effectLst>
                  <a:outerShdw blurRad="38100" dist="38100" dir="2700000" algn="tl">
                    <a:srgbClr val="000000">
                      <a:alpha val="43137"/>
                    </a:srgbClr>
                  </a:outerShdw>
                </a:effectLst>
              </a:rPr>
              <a:t>Structural Design </a:t>
            </a:r>
            <a:r>
              <a:rPr lang="en-US" sz="4000" dirty="0" smtClean="0">
                <a:effectLst>
                  <a:outerShdw blurRad="38100" dist="38100" dir="2700000" algn="tl">
                    <a:srgbClr val="000000">
                      <a:alpha val="43137"/>
                    </a:srgbClr>
                  </a:outerShdw>
                </a:effectLst>
              </a:rPr>
              <a:t>Process</a:t>
            </a:r>
            <a:endParaRPr lang="en-US" sz="4000"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228600" y="1485900"/>
            <a:ext cx="8763000" cy="5143500"/>
          </a:xfrm>
          <a:ln>
            <a:solidFill>
              <a:schemeClr val="accent1"/>
            </a:solidFill>
          </a:ln>
        </p:spPr>
        <p:txBody>
          <a:bodyPr/>
          <a:lstStyle/>
          <a:p>
            <a:pPr>
              <a:defRPr/>
            </a:pPr>
            <a:r>
              <a:rPr lang="en-US" sz="2400" dirty="0" smtClean="0"/>
              <a:t>Select the overall dimensions (height, embedment, footing length and position, and estimated footing &amp; wall thicknesses) based on stability (sliding and overturning) and soil strength (max/min bearing pressures) using service level loads.</a:t>
            </a:r>
          </a:p>
          <a:p>
            <a:pPr>
              <a:defRPr/>
            </a:pPr>
            <a:r>
              <a:rPr lang="en-US" sz="2400" dirty="0" smtClean="0"/>
              <a:t>Check slab (wall and footing) thicknesses using shear criteria and factored loads. Adjust thicknesses as necessary, rechecking stability and soil strength of the values change.</a:t>
            </a:r>
          </a:p>
          <a:p>
            <a:pPr>
              <a:defRPr/>
            </a:pPr>
            <a:r>
              <a:rPr lang="en-US" sz="2400" dirty="0" smtClean="0"/>
              <a:t>Select the flexural steel for the three cantilever slab elements using factored loads.</a:t>
            </a:r>
          </a:p>
          <a:p>
            <a:pPr>
              <a:defRPr/>
            </a:pPr>
            <a:r>
              <a:rPr lang="en-US" sz="2400" dirty="0" smtClean="0"/>
              <a:t>Select the temperature and shrinkage steel for wall and footing.</a:t>
            </a:r>
          </a:p>
          <a:p>
            <a:pPr>
              <a:defRPr/>
            </a:pPr>
            <a:r>
              <a:rPr lang="en-US" sz="2400" dirty="0" smtClean="0"/>
              <a:t>Draw the resulting wall cross section (to scale!)</a:t>
            </a:r>
            <a:endParaRPr lang="en-US"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838200" y="1104900"/>
            <a:ext cx="7467600" cy="5562600"/>
          </a:xfrm>
          <a:prstGeom prst="rect">
            <a:avLst/>
          </a:prstGeom>
          <a:noFill/>
          <a:ln w="9525">
            <a:noFill/>
            <a:miter lim="800000"/>
            <a:headEnd/>
            <a:tailEnd/>
          </a:ln>
        </p:spPr>
      </p:pic>
      <p:sp>
        <p:nvSpPr>
          <p:cNvPr id="11268" name="TextBox 5"/>
          <p:cNvSpPr txBox="1">
            <a:spLocks noChangeArrowheads="1"/>
          </p:cNvSpPr>
          <p:nvPr/>
        </p:nvSpPr>
        <p:spPr bwMode="auto">
          <a:xfrm>
            <a:off x="1066800" y="1333500"/>
            <a:ext cx="762000" cy="381000"/>
          </a:xfrm>
          <a:prstGeom prst="rect">
            <a:avLst/>
          </a:prstGeom>
          <a:noFill/>
          <a:ln w="9525">
            <a:noFill/>
            <a:miter lim="800000"/>
            <a:headEnd/>
            <a:tailEnd/>
          </a:ln>
        </p:spPr>
        <p:txBody>
          <a:bodyPr>
            <a:spAutoFit/>
          </a:bodyPr>
          <a:lstStyle/>
          <a:p>
            <a:r>
              <a:rPr lang="en-US"/>
              <a:t>FBD</a:t>
            </a:r>
          </a:p>
        </p:txBody>
      </p:sp>
      <p:sp>
        <p:nvSpPr>
          <p:cNvPr id="11269" name="TextBox 6"/>
          <p:cNvSpPr txBox="1">
            <a:spLocks noChangeArrowheads="1"/>
          </p:cNvSpPr>
          <p:nvPr/>
        </p:nvSpPr>
        <p:spPr bwMode="auto">
          <a:xfrm>
            <a:off x="3124200" y="1181100"/>
            <a:ext cx="1219200" cy="369888"/>
          </a:xfrm>
          <a:prstGeom prst="rect">
            <a:avLst/>
          </a:prstGeom>
          <a:noFill/>
          <a:ln w="9525">
            <a:noFill/>
            <a:miter lim="800000"/>
            <a:headEnd/>
            <a:tailEnd/>
          </a:ln>
        </p:spPr>
        <p:txBody>
          <a:bodyPr>
            <a:spAutoFit/>
          </a:bodyPr>
          <a:lstStyle/>
          <a:p>
            <a:r>
              <a:rPr lang="en-US" dirty="0">
                <a:solidFill>
                  <a:srgbClr val="FFFF00"/>
                </a:solidFill>
              </a:rPr>
              <a:t>Shear</a:t>
            </a:r>
          </a:p>
        </p:txBody>
      </p:sp>
      <p:sp>
        <p:nvSpPr>
          <p:cNvPr id="11270" name="TextBox 7"/>
          <p:cNvSpPr txBox="1">
            <a:spLocks noChangeArrowheads="1"/>
          </p:cNvSpPr>
          <p:nvPr/>
        </p:nvSpPr>
        <p:spPr bwMode="auto">
          <a:xfrm>
            <a:off x="5372100" y="1143000"/>
            <a:ext cx="1181100" cy="369888"/>
          </a:xfrm>
          <a:prstGeom prst="rect">
            <a:avLst/>
          </a:prstGeom>
          <a:noFill/>
          <a:ln w="9525">
            <a:noFill/>
            <a:miter lim="800000"/>
            <a:headEnd/>
            <a:tailEnd/>
          </a:ln>
        </p:spPr>
        <p:txBody>
          <a:bodyPr>
            <a:spAutoFit/>
          </a:bodyPr>
          <a:lstStyle/>
          <a:p>
            <a:r>
              <a:rPr lang="en-US" dirty="0">
                <a:solidFill>
                  <a:srgbClr val="FFFF00"/>
                </a:solidFill>
              </a:rPr>
              <a:t>Moment</a:t>
            </a:r>
          </a:p>
        </p:txBody>
      </p:sp>
      <p:cxnSp>
        <p:nvCxnSpPr>
          <p:cNvPr id="10" name="Straight Connector 9"/>
          <p:cNvCxnSpPr>
            <a:cxnSpLocks noChangeShapeType="1"/>
          </p:cNvCxnSpPr>
          <p:nvPr/>
        </p:nvCxnSpPr>
        <p:spPr bwMode="auto">
          <a:xfrm rot="16200000" flipV="1">
            <a:off x="3235325" y="3584575"/>
            <a:ext cx="4083050" cy="38100"/>
          </a:xfrm>
          <a:prstGeom prst="line">
            <a:avLst/>
          </a:prstGeom>
          <a:noFill/>
          <a:ln w="34925" algn="ctr">
            <a:solidFill>
              <a:srgbClr val="92D050"/>
            </a:solidFill>
            <a:round/>
            <a:headEnd/>
            <a:tailEnd/>
          </a:ln>
        </p:spPr>
      </p:cxnSp>
      <p:cxnSp>
        <p:nvCxnSpPr>
          <p:cNvPr id="12" name="Straight Connector 11"/>
          <p:cNvCxnSpPr>
            <a:cxnSpLocks noChangeShapeType="1"/>
          </p:cNvCxnSpPr>
          <p:nvPr/>
        </p:nvCxnSpPr>
        <p:spPr bwMode="auto">
          <a:xfrm rot="10800000">
            <a:off x="4191000" y="1562100"/>
            <a:ext cx="1066800" cy="1588"/>
          </a:xfrm>
          <a:prstGeom prst="line">
            <a:avLst/>
          </a:prstGeom>
          <a:noFill/>
          <a:ln w="34925" algn="ctr">
            <a:solidFill>
              <a:srgbClr val="92D050"/>
            </a:solidFill>
            <a:round/>
            <a:headEnd/>
            <a:tailEnd/>
          </a:ln>
        </p:spPr>
      </p:cxnSp>
      <p:cxnSp>
        <p:nvCxnSpPr>
          <p:cNvPr id="15" name="Straight Connector 14"/>
          <p:cNvCxnSpPr>
            <a:cxnSpLocks noChangeShapeType="1"/>
          </p:cNvCxnSpPr>
          <p:nvPr/>
        </p:nvCxnSpPr>
        <p:spPr bwMode="auto">
          <a:xfrm rot="16200000" flipH="1">
            <a:off x="6553200" y="1600200"/>
            <a:ext cx="1143000" cy="1143000"/>
          </a:xfrm>
          <a:prstGeom prst="line">
            <a:avLst/>
          </a:prstGeom>
          <a:noFill/>
          <a:ln w="28575" algn="ctr">
            <a:solidFill>
              <a:srgbClr val="92D050"/>
            </a:solidFill>
            <a:round/>
            <a:headEnd/>
            <a:tailEnd/>
          </a:ln>
        </p:spPr>
      </p:cxnSp>
      <p:cxnSp>
        <p:nvCxnSpPr>
          <p:cNvPr id="17" name="Straight Connector 16"/>
          <p:cNvCxnSpPr>
            <a:cxnSpLocks noChangeShapeType="1"/>
          </p:cNvCxnSpPr>
          <p:nvPr/>
        </p:nvCxnSpPr>
        <p:spPr bwMode="auto">
          <a:xfrm rot="16200000" flipH="1">
            <a:off x="6267450" y="4171950"/>
            <a:ext cx="2895600" cy="38100"/>
          </a:xfrm>
          <a:prstGeom prst="line">
            <a:avLst/>
          </a:prstGeom>
          <a:noFill/>
          <a:ln w="28575" algn="ctr">
            <a:solidFill>
              <a:srgbClr val="92D050"/>
            </a:solidFill>
            <a:round/>
            <a:headEnd/>
            <a:tailEnd/>
          </a:ln>
        </p:spPr>
      </p:cxnSp>
      <p:cxnSp>
        <p:nvCxnSpPr>
          <p:cNvPr id="19" name="Straight Connector 18"/>
          <p:cNvCxnSpPr>
            <a:cxnSpLocks noChangeShapeType="1"/>
          </p:cNvCxnSpPr>
          <p:nvPr/>
        </p:nvCxnSpPr>
        <p:spPr bwMode="auto">
          <a:xfrm rot="10800000" flipV="1">
            <a:off x="6553200" y="5638800"/>
            <a:ext cx="1181100" cy="838200"/>
          </a:xfrm>
          <a:prstGeom prst="line">
            <a:avLst/>
          </a:prstGeom>
          <a:noFill/>
          <a:ln w="28575" algn="ctr">
            <a:solidFill>
              <a:srgbClr val="92D050"/>
            </a:solidFill>
            <a:round/>
            <a:headEnd/>
            <a:tailEnd/>
          </a:ln>
        </p:spPr>
      </p:cxnSp>
      <p:sp>
        <p:nvSpPr>
          <p:cNvPr id="21" name="TextBox 20"/>
          <p:cNvSpPr txBox="1">
            <a:spLocks noChangeArrowheads="1"/>
          </p:cNvSpPr>
          <p:nvPr/>
        </p:nvSpPr>
        <p:spPr bwMode="auto">
          <a:xfrm rot="4359503">
            <a:off x="4143375" y="3444875"/>
            <a:ext cx="1181100" cy="368300"/>
          </a:xfrm>
          <a:prstGeom prst="rect">
            <a:avLst/>
          </a:prstGeom>
          <a:noFill/>
          <a:ln w="9525">
            <a:noFill/>
            <a:miter lim="800000"/>
            <a:headEnd/>
            <a:tailEnd/>
          </a:ln>
        </p:spPr>
        <p:txBody>
          <a:bodyPr>
            <a:spAutoFit/>
          </a:bodyPr>
          <a:lstStyle/>
          <a:p>
            <a:r>
              <a:rPr lang="en-US">
                <a:solidFill>
                  <a:srgbClr val="FF0000"/>
                </a:solidFill>
              </a:rPr>
              <a:t>Demand</a:t>
            </a:r>
          </a:p>
        </p:txBody>
      </p:sp>
      <p:sp>
        <p:nvSpPr>
          <p:cNvPr id="22" name="TextBox 21"/>
          <p:cNvSpPr txBox="1">
            <a:spLocks noChangeArrowheads="1"/>
          </p:cNvSpPr>
          <p:nvPr/>
        </p:nvSpPr>
        <p:spPr bwMode="auto">
          <a:xfrm rot="5400000">
            <a:off x="4929187" y="2957513"/>
            <a:ext cx="1179513" cy="369888"/>
          </a:xfrm>
          <a:prstGeom prst="rect">
            <a:avLst/>
          </a:prstGeom>
          <a:noFill/>
          <a:ln w="9525">
            <a:noFill/>
            <a:miter lim="800000"/>
            <a:headEnd/>
            <a:tailEnd/>
          </a:ln>
        </p:spPr>
        <p:txBody>
          <a:bodyPr wrap="none">
            <a:spAutoFit/>
          </a:bodyPr>
          <a:lstStyle/>
          <a:p>
            <a:r>
              <a:rPr lang="en-US">
                <a:solidFill>
                  <a:srgbClr val="92D050"/>
                </a:solidFill>
              </a:rPr>
              <a:t>Capacity</a:t>
            </a:r>
          </a:p>
        </p:txBody>
      </p:sp>
      <p:sp>
        <p:nvSpPr>
          <p:cNvPr id="23" name="TextBox 22"/>
          <p:cNvSpPr txBox="1">
            <a:spLocks noChangeArrowheads="1"/>
          </p:cNvSpPr>
          <p:nvPr/>
        </p:nvSpPr>
        <p:spPr bwMode="auto">
          <a:xfrm rot="4067142">
            <a:off x="6543675" y="4092575"/>
            <a:ext cx="1181100" cy="368300"/>
          </a:xfrm>
          <a:prstGeom prst="rect">
            <a:avLst/>
          </a:prstGeom>
          <a:noFill/>
          <a:ln w="9525">
            <a:noFill/>
            <a:miter lim="800000"/>
            <a:headEnd/>
            <a:tailEnd/>
          </a:ln>
        </p:spPr>
        <p:txBody>
          <a:bodyPr>
            <a:spAutoFit/>
          </a:bodyPr>
          <a:lstStyle/>
          <a:p>
            <a:r>
              <a:rPr lang="en-US">
                <a:solidFill>
                  <a:srgbClr val="FF0000"/>
                </a:solidFill>
              </a:rPr>
              <a:t>Demand</a:t>
            </a:r>
          </a:p>
        </p:txBody>
      </p:sp>
      <p:sp>
        <p:nvSpPr>
          <p:cNvPr id="24" name="TextBox 23"/>
          <p:cNvSpPr txBox="1">
            <a:spLocks noChangeArrowheads="1"/>
          </p:cNvSpPr>
          <p:nvPr/>
        </p:nvSpPr>
        <p:spPr bwMode="auto">
          <a:xfrm rot="5400000">
            <a:off x="7329487" y="3605213"/>
            <a:ext cx="1179513" cy="369888"/>
          </a:xfrm>
          <a:prstGeom prst="rect">
            <a:avLst/>
          </a:prstGeom>
          <a:noFill/>
          <a:ln w="9525">
            <a:noFill/>
            <a:miter lim="800000"/>
            <a:headEnd/>
            <a:tailEnd/>
          </a:ln>
        </p:spPr>
        <p:txBody>
          <a:bodyPr wrap="none">
            <a:spAutoFit/>
          </a:bodyPr>
          <a:lstStyle/>
          <a:p>
            <a:r>
              <a:rPr lang="en-US">
                <a:solidFill>
                  <a:srgbClr val="92D050"/>
                </a:solidFill>
              </a:rPr>
              <a:t>Capacity</a:t>
            </a:r>
          </a:p>
        </p:txBody>
      </p:sp>
      <p:sp>
        <p:nvSpPr>
          <p:cNvPr id="25" name="TextBox 24"/>
          <p:cNvSpPr txBox="1">
            <a:spLocks noChangeArrowheads="1"/>
          </p:cNvSpPr>
          <p:nvPr/>
        </p:nvSpPr>
        <p:spPr bwMode="auto">
          <a:xfrm>
            <a:off x="2819400" y="1905000"/>
            <a:ext cx="1181100" cy="1077218"/>
          </a:xfrm>
          <a:prstGeom prst="rect">
            <a:avLst/>
          </a:prstGeom>
          <a:noFill/>
          <a:ln w="9525">
            <a:noFill/>
            <a:miter lim="800000"/>
            <a:headEnd/>
            <a:tailEnd/>
          </a:ln>
        </p:spPr>
        <p:txBody>
          <a:bodyPr>
            <a:spAutoFit/>
          </a:bodyPr>
          <a:lstStyle/>
          <a:p>
            <a:pPr algn="r"/>
            <a:r>
              <a:rPr lang="en-US" sz="1600" dirty="0">
                <a:solidFill>
                  <a:srgbClr val="FFFF00"/>
                </a:solidFill>
              </a:rPr>
              <a:t>Make  stem thick enough for shear</a:t>
            </a:r>
          </a:p>
        </p:txBody>
      </p:sp>
      <p:sp>
        <p:nvSpPr>
          <p:cNvPr id="26" name="TextBox 25"/>
          <p:cNvSpPr txBox="1">
            <a:spLocks noChangeArrowheads="1"/>
          </p:cNvSpPr>
          <p:nvPr/>
        </p:nvSpPr>
        <p:spPr bwMode="auto">
          <a:xfrm>
            <a:off x="3657600" y="6057900"/>
            <a:ext cx="3438570" cy="338554"/>
          </a:xfrm>
          <a:prstGeom prst="rect">
            <a:avLst/>
          </a:prstGeom>
          <a:noFill/>
          <a:ln w="9525">
            <a:noFill/>
            <a:miter lim="800000"/>
            <a:headEnd/>
            <a:tailEnd/>
          </a:ln>
        </p:spPr>
        <p:txBody>
          <a:bodyPr wrap="none">
            <a:spAutoFit/>
          </a:bodyPr>
          <a:lstStyle/>
          <a:p>
            <a:r>
              <a:rPr lang="en-US" sz="1600" dirty="0">
                <a:solidFill>
                  <a:srgbClr val="FFFF00"/>
                </a:solidFill>
              </a:rPr>
              <a:t>Select Steel to provide flexural capacity</a:t>
            </a:r>
          </a:p>
        </p:txBody>
      </p:sp>
      <p:cxnSp>
        <p:nvCxnSpPr>
          <p:cNvPr id="28" name="Straight Connector 27"/>
          <p:cNvCxnSpPr>
            <a:cxnSpLocks noChangeShapeType="1"/>
          </p:cNvCxnSpPr>
          <p:nvPr/>
        </p:nvCxnSpPr>
        <p:spPr bwMode="auto">
          <a:xfrm rot="5400000">
            <a:off x="-209549" y="3943350"/>
            <a:ext cx="4533900" cy="3175"/>
          </a:xfrm>
          <a:prstGeom prst="line">
            <a:avLst/>
          </a:prstGeom>
          <a:noFill/>
          <a:ln w="25400" algn="ctr">
            <a:solidFill>
              <a:srgbClr val="FFFF00"/>
            </a:solidFill>
            <a:round/>
            <a:headEnd/>
            <a:tailEnd/>
          </a:ln>
        </p:spPr>
      </p:cxnSp>
      <p:cxnSp>
        <p:nvCxnSpPr>
          <p:cNvPr id="30" name="Straight Arrow Connector 29"/>
          <p:cNvCxnSpPr>
            <a:cxnSpLocks noChangeShapeType="1"/>
          </p:cNvCxnSpPr>
          <p:nvPr/>
        </p:nvCxnSpPr>
        <p:spPr bwMode="auto">
          <a:xfrm rot="10800000">
            <a:off x="2095500" y="6096000"/>
            <a:ext cx="1524000" cy="152400"/>
          </a:xfrm>
          <a:prstGeom prst="straightConnector1">
            <a:avLst/>
          </a:prstGeom>
          <a:noFill/>
          <a:ln w="25400" algn="ctr">
            <a:solidFill>
              <a:schemeClr val="tx1"/>
            </a:solidFill>
            <a:round/>
            <a:headEnd/>
            <a:tailEnd type="arrow" w="med" len="med"/>
          </a:ln>
        </p:spPr>
      </p:cxnSp>
      <p:sp>
        <p:nvSpPr>
          <p:cNvPr id="32" name="TextBox 31"/>
          <p:cNvSpPr txBox="1">
            <a:spLocks noChangeArrowheads="1"/>
          </p:cNvSpPr>
          <p:nvPr/>
        </p:nvSpPr>
        <p:spPr bwMode="auto">
          <a:xfrm>
            <a:off x="876300" y="3086100"/>
            <a:ext cx="876300" cy="923925"/>
          </a:xfrm>
          <a:prstGeom prst="rect">
            <a:avLst/>
          </a:prstGeom>
          <a:noFill/>
          <a:ln w="9525">
            <a:noFill/>
            <a:miter lim="800000"/>
            <a:headEnd/>
            <a:tailEnd/>
          </a:ln>
        </p:spPr>
        <p:txBody>
          <a:bodyPr>
            <a:spAutoFit/>
          </a:bodyPr>
          <a:lstStyle/>
          <a:p>
            <a:pPr algn="ctr"/>
            <a:r>
              <a:rPr lang="en-US" dirty="0">
                <a:solidFill>
                  <a:srgbClr val="FFFF00"/>
                </a:solidFill>
              </a:rPr>
              <a:t>Add T&amp;S Steel</a:t>
            </a:r>
          </a:p>
        </p:txBody>
      </p:sp>
      <p:sp>
        <p:nvSpPr>
          <p:cNvPr id="33" name="Oval 32"/>
          <p:cNvSpPr>
            <a:spLocks noChangeArrowheads="1"/>
          </p:cNvSpPr>
          <p:nvPr/>
        </p:nvSpPr>
        <p:spPr bwMode="auto">
          <a:xfrm>
            <a:off x="1981200" y="17145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34" name="Oval 33"/>
          <p:cNvSpPr>
            <a:spLocks noChangeArrowheads="1"/>
          </p:cNvSpPr>
          <p:nvPr/>
        </p:nvSpPr>
        <p:spPr bwMode="auto">
          <a:xfrm>
            <a:off x="1981200" y="21717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35" name="Oval 34"/>
          <p:cNvSpPr>
            <a:spLocks noChangeArrowheads="1"/>
          </p:cNvSpPr>
          <p:nvPr/>
        </p:nvSpPr>
        <p:spPr bwMode="auto">
          <a:xfrm>
            <a:off x="1981200" y="26289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36" name="Oval 35"/>
          <p:cNvSpPr>
            <a:spLocks noChangeArrowheads="1"/>
          </p:cNvSpPr>
          <p:nvPr/>
        </p:nvSpPr>
        <p:spPr bwMode="auto">
          <a:xfrm>
            <a:off x="1981200" y="31242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37" name="Oval 36"/>
          <p:cNvSpPr>
            <a:spLocks noChangeArrowheads="1"/>
          </p:cNvSpPr>
          <p:nvPr/>
        </p:nvSpPr>
        <p:spPr bwMode="auto">
          <a:xfrm>
            <a:off x="1981200" y="35814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38" name="Oval 37"/>
          <p:cNvSpPr>
            <a:spLocks noChangeArrowheads="1"/>
          </p:cNvSpPr>
          <p:nvPr/>
        </p:nvSpPr>
        <p:spPr bwMode="auto">
          <a:xfrm>
            <a:off x="1981200" y="40005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39" name="Oval 38"/>
          <p:cNvSpPr>
            <a:spLocks noChangeArrowheads="1"/>
          </p:cNvSpPr>
          <p:nvPr/>
        </p:nvSpPr>
        <p:spPr bwMode="auto">
          <a:xfrm>
            <a:off x="1981200" y="44958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40" name="Oval 39"/>
          <p:cNvSpPr>
            <a:spLocks noChangeArrowheads="1"/>
          </p:cNvSpPr>
          <p:nvPr/>
        </p:nvSpPr>
        <p:spPr bwMode="auto">
          <a:xfrm>
            <a:off x="1981200" y="49149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41" name="Oval 40"/>
          <p:cNvSpPr>
            <a:spLocks noChangeArrowheads="1"/>
          </p:cNvSpPr>
          <p:nvPr/>
        </p:nvSpPr>
        <p:spPr bwMode="auto">
          <a:xfrm>
            <a:off x="1981200" y="52959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42" name="Oval 41"/>
          <p:cNvSpPr>
            <a:spLocks noChangeArrowheads="1"/>
          </p:cNvSpPr>
          <p:nvPr/>
        </p:nvSpPr>
        <p:spPr bwMode="auto">
          <a:xfrm>
            <a:off x="1981200" y="55626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dissolve">
                                      <p:cBhvr>
                                        <p:cTn id="7" dur="500"/>
                                        <p:tgtEl>
                                          <p:spTgt spid="25">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childTnLst>
                          </p:cTn>
                        </p:par>
                        <p:par>
                          <p:cTn id="36" fill="hold">
                            <p:stCondLst>
                              <p:cond delay="15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p:stCondLst>
                              <p:cond delay="2000"/>
                            </p:stCondLst>
                            <p:childTnLst>
                              <p:par>
                                <p:cTn id="41" presetID="22" presetClass="entr" presetSubtype="4"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par>
                          <p:cTn id="44" fill="hold">
                            <p:stCondLst>
                              <p:cond delay="2500"/>
                            </p:stCondLst>
                            <p:childTnLst>
                              <p:par>
                                <p:cTn id="45" presetID="2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par>
                          <p:cTn id="48" fill="hold">
                            <p:stCondLst>
                              <p:cond delay="3000"/>
                            </p:stCondLst>
                            <p:childTnLst>
                              <p:par>
                                <p:cTn id="49" presetID="9"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dissolve">
                                      <p:cBhvr>
                                        <p:cTn id="51" dur="500"/>
                                        <p:tgtEl>
                                          <p:spTgt spid="24"/>
                                        </p:tgtEl>
                                      </p:cBhvr>
                                    </p:animEffect>
                                  </p:childTnLst>
                                </p:cTn>
                              </p:par>
                            </p:childTnLst>
                          </p:cTn>
                        </p:par>
                        <p:par>
                          <p:cTn id="52" fill="hold">
                            <p:stCondLst>
                              <p:cond delay="3500"/>
                            </p:stCondLst>
                            <p:childTnLst>
                              <p:par>
                                <p:cTn id="53" presetID="16" presetClass="entr" presetSubtype="42"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outHorizontal)">
                                      <p:cBhvr>
                                        <p:cTn id="55" dur="500"/>
                                        <p:tgtEl>
                                          <p:spTgt spid="28"/>
                                        </p:tgtEl>
                                      </p:cBhvr>
                                    </p:animEffect>
                                  </p:childTnLst>
                                </p:cTn>
                              </p:par>
                            </p:childTnLst>
                          </p:cTn>
                        </p:par>
                        <p:par>
                          <p:cTn id="56" fill="hold">
                            <p:stCondLst>
                              <p:cond delay="4000"/>
                            </p:stCondLst>
                            <p:childTnLst>
                              <p:par>
                                <p:cTn id="57" presetID="22" presetClass="entr" presetSubtype="2"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right)">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49" presetClass="entr" presetSubtype="0" decel="10000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 calcmode="lin" valueType="num">
                                      <p:cBhvr>
                                        <p:cTn id="66" dur="500" fill="hold"/>
                                        <p:tgtEl>
                                          <p:spTgt spid="32"/>
                                        </p:tgtEl>
                                        <p:attrNameLst>
                                          <p:attrName>style.rotation</p:attrName>
                                        </p:attrNameLst>
                                      </p:cBhvr>
                                      <p:tavLst>
                                        <p:tav tm="0">
                                          <p:val>
                                            <p:fltVal val="360"/>
                                          </p:val>
                                        </p:tav>
                                        <p:tav tm="100000">
                                          <p:val>
                                            <p:fltVal val="0"/>
                                          </p:val>
                                        </p:tav>
                                      </p:tavLst>
                                    </p:anim>
                                    <p:animEffect transition="in" filter="fade">
                                      <p:cBhvr>
                                        <p:cTn id="67" dur="500"/>
                                        <p:tgtEl>
                                          <p:spTgt spid="32"/>
                                        </p:tgtEl>
                                      </p:cBhvr>
                                    </p:animEffect>
                                  </p:childTnLst>
                                </p:cTn>
                              </p:par>
                            </p:childTnLst>
                          </p:cTn>
                        </p:par>
                        <p:par>
                          <p:cTn id="68" fill="hold">
                            <p:stCondLst>
                              <p:cond delay="500"/>
                            </p:stCondLst>
                            <p:childTnLst>
                              <p:par>
                                <p:cTn id="69" presetID="15" presetClass="entr" presetSubtype="0"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p:cTn id="71" dur="1000" fill="hold"/>
                                        <p:tgtEl>
                                          <p:spTgt spid="33"/>
                                        </p:tgtEl>
                                        <p:attrNameLst>
                                          <p:attrName>ppt_w</p:attrName>
                                        </p:attrNameLst>
                                      </p:cBhvr>
                                      <p:tavLst>
                                        <p:tav tm="0">
                                          <p:val>
                                            <p:fltVal val="0"/>
                                          </p:val>
                                        </p:tav>
                                        <p:tav tm="100000">
                                          <p:val>
                                            <p:strVal val="#ppt_w"/>
                                          </p:val>
                                        </p:tav>
                                      </p:tavLst>
                                    </p:anim>
                                    <p:anim calcmode="lin" valueType="num">
                                      <p:cBhvr>
                                        <p:cTn id="72" dur="1000" fill="hold"/>
                                        <p:tgtEl>
                                          <p:spTgt spid="33"/>
                                        </p:tgtEl>
                                        <p:attrNameLst>
                                          <p:attrName>ppt_h</p:attrName>
                                        </p:attrNameLst>
                                      </p:cBhvr>
                                      <p:tavLst>
                                        <p:tav tm="0">
                                          <p:val>
                                            <p:fltVal val="0"/>
                                          </p:val>
                                        </p:tav>
                                        <p:tav tm="100000">
                                          <p:val>
                                            <p:strVal val="#ppt_h"/>
                                          </p:val>
                                        </p:tav>
                                      </p:tavLst>
                                    </p:anim>
                                    <p:anim calcmode="lin" valueType="num">
                                      <p:cBhvr>
                                        <p:cTn id="73"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par>
                          <p:cTn id="75" fill="hold">
                            <p:stCondLst>
                              <p:cond delay="1500"/>
                            </p:stCondLst>
                            <p:childTnLst>
                              <p:par>
                                <p:cTn id="76" presetID="15" presetClass="entr" presetSubtype="0"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1000" fill="hold"/>
                                        <p:tgtEl>
                                          <p:spTgt spid="34"/>
                                        </p:tgtEl>
                                        <p:attrNameLst>
                                          <p:attrName>ppt_w</p:attrName>
                                        </p:attrNameLst>
                                      </p:cBhvr>
                                      <p:tavLst>
                                        <p:tav tm="0">
                                          <p:val>
                                            <p:fltVal val="0"/>
                                          </p:val>
                                        </p:tav>
                                        <p:tav tm="100000">
                                          <p:val>
                                            <p:strVal val="#ppt_w"/>
                                          </p:val>
                                        </p:tav>
                                      </p:tavLst>
                                    </p:anim>
                                    <p:anim calcmode="lin" valueType="num">
                                      <p:cBhvr>
                                        <p:cTn id="79" dur="1000" fill="hold"/>
                                        <p:tgtEl>
                                          <p:spTgt spid="34"/>
                                        </p:tgtEl>
                                        <p:attrNameLst>
                                          <p:attrName>ppt_h</p:attrName>
                                        </p:attrNameLst>
                                      </p:cBhvr>
                                      <p:tavLst>
                                        <p:tav tm="0">
                                          <p:val>
                                            <p:fltVal val="0"/>
                                          </p:val>
                                        </p:tav>
                                        <p:tav tm="100000">
                                          <p:val>
                                            <p:strVal val="#ppt_h"/>
                                          </p:val>
                                        </p:tav>
                                      </p:tavLst>
                                    </p:anim>
                                    <p:anim calcmode="lin" valueType="num">
                                      <p:cBhvr>
                                        <p:cTn id="80"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34"/>
                                        </p:tgtEl>
                                        <p:attrNameLst>
                                          <p:attrName>ppt_y</p:attrName>
                                        </p:attrNameLst>
                                      </p:cBhvr>
                                      <p:tavLst>
                                        <p:tav tm="0" fmla="#ppt_y+(sin(-2*pi*(1-$))*-#ppt_x+cos(-2*pi*(1-$))*(1-#ppt_y))*(1-$)">
                                          <p:val>
                                            <p:fltVal val="0"/>
                                          </p:val>
                                        </p:tav>
                                        <p:tav tm="100000">
                                          <p:val>
                                            <p:fltVal val="1"/>
                                          </p:val>
                                        </p:tav>
                                      </p:tavLst>
                                    </p:anim>
                                  </p:childTnLst>
                                </p:cTn>
                              </p:par>
                            </p:childTnLst>
                          </p:cTn>
                        </p:par>
                        <p:par>
                          <p:cTn id="82" fill="hold">
                            <p:stCondLst>
                              <p:cond delay="2500"/>
                            </p:stCondLst>
                            <p:childTnLst>
                              <p:par>
                                <p:cTn id="83" presetID="15" presetClass="entr" presetSubtype="0"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1000" fill="hold"/>
                                        <p:tgtEl>
                                          <p:spTgt spid="35"/>
                                        </p:tgtEl>
                                        <p:attrNameLst>
                                          <p:attrName>ppt_w</p:attrName>
                                        </p:attrNameLst>
                                      </p:cBhvr>
                                      <p:tavLst>
                                        <p:tav tm="0">
                                          <p:val>
                                            <p:fltVal val="0"/>
                                          </p:val>
                                        </p:tav>
                                        <p:tav tm="100000">
                                          <p:val>
                                            <p:strVal val="#ppt_w"/>
                                          </p:val>
                                        </p:tav>
                                      </p:tavLst>
                                    </p:anim>
                                    <p:anim calcmode="lin" valueType="num">
                                      <p:cBhvr>
                                        <p:cTn id="86" dur="1000" fill="hold"/>
                                        <p:tgtEl>
                                          <p:spTgt spid="35"/>
                                        </p:tgtEl>
                                        <p:attrNameLst>
                                          <p:attrName>ppt_h</p:attrName>
                                        </p:attrNameLst>
                                      </p:cBhvr>
                                      <p:tavLst>
                                        <p:tav tm="0">
                                          <p:val>
                                            <p:fltVal val="0"/>
                                          </p:val>
                                        </p:tav>
                                        <p:tav tm="100000">
                                          <p:val>
                                            <p:strVal val="#ppt_h"/>
                                          </p:val>
                                        </p:tav>
                                      </p:tavLst>
                                    </p:anim>
                                    <p:anim calcmode="lin" valueType="num">
                                      <p:cBhvr>
                                        <p:cTn id="87"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par>
                          <p:cTn id="89" fill="hold">
                            <p:stCondLst>
                              <p:cond delay="3500"/>
                            </p:stCondLst>
                            <p:childTnLst>
                              <p:par>
                                <p:cTn id="90" presetID="15" presetClass="entr" presetSubtype="0" fill="hold" grpId="0" nodeType="afterEffect">
                                  <p:stCondLst>
                                    <p:cond delay="0"/>
                                  </p:stCondLst>
                                  <p:childTnLst>
                                    <p:set>
                                      <p:cBhvr>
                                        <p:cTn id="91" dur="1" fill="hold">
                                          <p:stCondLst>
                                            <p:cond delay="0"/>
                                          </p:stCondLst>
                                        </p:cTn>
                                        <p:tgtEl>
                                          <p:spTgt spid="36"/>
                                        </p:tgtEl>
                                        <p:attrNameLst>
                                          <p:attrName>style.visibility</p:attrName>
                                        </p:attrNameLst>
                                      </p:cBhvr>
                                      <p:to>
                                        <p:strVal val="visible"/>
                                      </p:to>
                                    </p:set>
                                    <p:anim calcmode="lin" valueType="num">
                                      <p:cBhvr>
                                        <p:cTn id="92" dur="1000" fill="hold"/>
                                        <p:tgtEl>
                                          <p:spTgt spid="36"/>
                                        </p:tgtEl>
                                        <p:attrNameLst>
                                          <p:attrName>ppt_w</p:attrName>
                                        </p:attrNameLst>
                                      </p:cBhvr>
                                      <p:tavLst>
                                        <p:tav tm="0">
                                          <p:val>
                                            <p:fltVal val="0"/>
                                          </p:val>
                                        </p:tav>
                                        <p:tav tm="100000">
                                          <p:val>
                                            <p:strVal val="#ppt_w"/>
                                          </p:val>
                                        </p:tav>
                                      </p:tavLst>
                                    </p:anim>
                                    <p:anim calcmode="lin" valueType="num">
                                      <p:cBhvr>
                                        <p:cTn id="93" dur="1000" fill="hold"/>
                                        <p:tgtEl>
                                          <p:spTgt spid="36"/>
                                        </p:tgtEl>
                                        <p:attrNameLst>
                                          <p:attrName>ppt_h</p:attrName>
                                        </p:attrNameLst>
                                      </p:cBhvr>
                                      <p:tavLst>
                                        <p:tav tm="0">
                                          <p:val>
                                            <p:fltVal val="0"/>
                                          </p:val>
                                        </p:tav>
                                        <p:tav tm="100000">
                                          <p:val>
                                            <p:strVal val="#ppt_h"/>
                                          </p:val>
                                        </p:tav>
                                      </p:tavLst>
                                    </p:anim>
                                    <p:anim calcmode="lin" valueType="num">
                                      <p:cBhvr>
                                        <p:cTn id="94"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96" fill="hold">
                            <p:stCondLst>
                              <p:cond delay="4500"/>
                            </p:stCondLst>
                            <p:childTnLst>
                              <p:par>
                                <p:cTn id="97" presetID="15" presetClass="entr" presetSubtype="0" fill="hold" grpId="0" nodeType="after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1000" fill="hold"/>
                                        <p:tgtEl>
                                          <p:spTgt spid="37"/>
                                        </p:tgtEl>
                                        <p:attrNameLst>
                                          <p:attrName>ppt_w</p:attrName>
                                        </p:attrNameLst>
                                      </p:cBhvr>
                                      <p:tavLst>
                                        <p:tav tm="0">
                                          <p:val>
                                            <p:fltVal val="0"/>
                                          </p:val>
                                        </p:tav>
                                        <p:tav tm="100000">
                                          <p:val>
                                            <p:strVal val="#ppt_w"/>
                                          </p:val>
                                        </p:tav>
                                      </p:tavLst>
                                    </p:anim>
                                    <p:anim calcmode="lin" valueType="num">
                                      <p:cBhvr>
                                        <p:cTn id="100" dur="1000" fill="hold"/>
                                        <p:tgtEl>
                                          <p:spTgt spid="37"/>
                                        </p:tgtEl>
                                        <p:attrNameLst>
                                          <p:attrName>ppt_h</p:attrName>
                                        </p:attrNameLst>
                                      </p:cBhvr>
                                      <p:tavLst>
                                        <p:tav tm="0">
                                          <p:val>
                                            <p:fltVal val="0"/>
                                          </p:val>
                                        </p:tav>
                                        <p:tav tm="100000">
                                          <p:val>
                                            <p:strVal val="#ppt_h"/>
                                          </p:val>
                                        </p:tav>
                                      </p:tavLst>
                                    </p:anim>
                                    <p:anim calcmode="lin" valueType="num">
                                      <p:cBhvr>
                                        <p:cTn id="101"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37"/>
                                        </p:tgtEl>
                                        <p:attrNameLst>
                                          <p:attrName>ppt_y</p:attrName>
                                        </p:attrNameLst>
                                      </p:cBhvr>
                                      <p:tavLst>
                                        <p:tav tm="0" fmla="#ppt_y+(sin(-2*pi*(1-$))*-#ppt_x+cos(-2*pi*(1-$))*(1-#ppt_y))*(1-$)">
                                          <p:val>
                                            <p:fltVal val="0"/>
                                          </p:val>
                                        </p:tav>
                                        <p:tav tm="100000">
                                          <p:val>
                                            <p:fltVal val="1"/>
                                          </p:val>
                                        </p:tav>
                                      </p:tavLst>
                                    </p:anim>
                                  </p:childTnLst>
                                </p:cTn>
                              </p:par>
                            </p:childTnLst>
                          </p:cTn>
                        </p:par>
                        <p:par>
                          <p:cTn id="103" fill="hold">
                            <p:stCondLst>
                              <p:cond delay="5500"/>
                            </p:stCondLst>
                            <p:childTnLst>
                              <p:par>
                                <p:cTn id="104" presetID="15"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p:cTn id="106" dur="1000" fill="hold"/>
                                        <p:tgtEl>
                                          <p:spTgt spid="38"/>
                                        </p:tgtEl>
                                        <p:attrNameLst>
                                          <p:attrName>ppt_w</p:attrName>
                                        </p:attrNameLst>
                                      </p:cBhvr>
                                      <p:tavLst>
                                        <p:tav tm="0">
                                          <p:val>
                                            <p:fltVal val="0"/>
                                          </p:val>
                                        </p:tav>
                                        <p:tav tm="100000">
                                          <p:val>
                                            <p:strVal val="#ppt_w"/>
                                          </p:val>
                                        </p:tav>
                                      </p:tavLst>
                                    </p:anim>
                                    <p:anim calcmode="lin" valueType="num">
                                      <p:cBhvr>
                                        <p:cTn id="107" dur="1000" fill="hold"/>
                                        <p:tgtEl>
                                          <p:spTgt spid="38"/>
                                        </p:tgtEl>
                                        <p:attrNameLst>
                                          <p:attrName>ppt_h</p:attrName>
                                        </p:attrNameLst>
                                      </p:cBhvr>
                                      <p:tavLst>
                                        <p:tav tm="0">
                                          <p:val>
                                            <p:fltVal val="0"/>
                                          </p:val>
                                        </p:tav>
                                        <p:tav tm="100000">
                                          <p:val>
                                            <p:strVal val="#ppt_h"/>
                                          </p:val>
                                        </p:tav>
                                      </p:tavLst>
                                    </p:anim>
                                    <p:anim calcmode="lin" valueType="num">
                                      <p:cBhvr>
                                        <p:cTn id="108"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109" dur="1000" fill="hold"/>
                                        <p:tgtEl>
                                          <p:spTgt spid="38"/>
                                        </p:tgtEl>
                                        <p:attrNameLst>
                                          <p:attrName>ppt_y</p:attrName>
                                        </p:attrNameLst>
                                      </p:cBhvr>
                                      <p:tavLst>
                                        <p:tav tm="0" fmla="#ppt_y+(sin(-2*pi*(1-$))*-#ppt_x+cos(-2*pi*(1-$))*(1-#ppt_y))*(1-$)">
                                          <p:val>
                                            <p:fltVal val="0"/>
                                          </p:val>
                                        </p:tav>
                                        <p:tav tm="100000">
                                          <p:val>
                                            <p:fltVal val="1"/>
                                          </p:val>
                                        </p:tav>
                                      </p:tavLst>
                                    </p:anim>
                                  </p:childTnLst>
                                </p:cTn>
                              </p:par>
                            </p:childTnLst>
                          </p:cTn>
                        </p:par>
                        <p:par>
                          <p:cTn id="110" fill="hold">
                            <p:stCondLst>
                              <p:cond delay="6500"/>
                            </p:stCondLst>
                            <p:childTnLst>
                              <p:par>
                                <p:cTn id="111" presetID="15" presetClass="entr" presetSubtype="0" fill="hold" grpId="0" nodeType="afterEffect">
                                  <p:stCondLst>
                                    <p:cond delay="0"/>
                                  </p:stCondLst>
                                  <p:childTnLst>
                                    <p:set>
                                      <p:cBhvr>
                                        <p:cTn id="112" dur="1" fill="hold">
                                          <p:stCondLst>
                                            <p:cond delay="0"/>
                                          </p:stCondLst>
                                        </p:cTn>
                                        <p:tgtEl>
                                          <p:spTgt spid="39"/>
                                        </p:tgtEl>
                                        <p:attrNameLst>
                                          <p:attrName>style.visibility</p:attrName>
                                        </p:attrNameLst>
                                      </p:cBhvr>
                                      <p:to>
                                        <p:strVal val="visible"/>
                                      </p:to>
                                    </p:set>
                                    <p:anim calcmode="lin" valueType="num">
                                      <p:cBhvr>
                                        <p:cTn id="113" dur="1000" fill="hold"/>
                                        <p:tgtEl>
                                          <p:spTgt spid="39"/>
                                        </p:tgtEl>
                                        <p:attrNameLst>
                                          <p:attrName>ppt_w</p:attrName>
                                        </p:attrNameLst>
                                      </p:cBhvr>
                                      <p:tavLst>
                                        <p:tav tm="0">
                                          <p:val>
                                            <p:fltVal val="0"/>
                                          </p:val>
                                        </p:tav>
                                        <p:tav tm="100000">
                                          <p:val>
                                            <p:strVal val="#ppt_w"/>
                                          </p:val>
                                        </p:tav>
                                      </p:tavLst>
                                    </p:anim>
                                    <p:anim calcmode="lin" valueType="num">
                                      <p:cBhvr>
                                        <p:cTn id="114" dur="1000" fill="hold"/>
                                        <p:tgtEl>
                                          <p:spTgt spid="39"/>
                                        </p:tgtEl>
                                        <p:attrNameLst>
                                          <p:attrName>ppt_h</p:attrName>
                                        </p:attrNameLst>
                                      </p:cBhvr>
                                      <p:tavLst>
                                        <p:tav tm="0">
                                          <p:val>
                                            <p:fltVal val="0"/>
                                          </p:val>
                                        </p:tav>
                                        <p:tav tm="100000">
                                          <p:val>
                                            <p:strVal val="#ppt_h"/>
                                          </p:val>
                                        </p:tav>
                                      </p:tavLst>
                                    </p:anim>
                                    <p:anim calcmode="lin" valueType="num">
                                      <p:cBhvr>
                                        <p:cTn id="115"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116" dur="1000" fill="hold"/>
                                        <p:tgtEl>
                                          <p:spTgt spid="39"/>
                                        </p:tgtEl>
                                        <p:attrNameLst>
                                          <p:attrName>ppt_y</p:attrName>
                                        </p:attrNameLst>
                                      </p:cBhvr>
                                      <p:tavLst>
                                        <p:tav tm="0" fmla="#ppt_y+(sin(-2*pi*(1-$))*-#ppt_x+cos(-2*pi*(1-$))*(1-#ppt_y))*(1-$)">
                                          <p:val>
                                            <p:fltVal val="0"/>
                                          </p:val>
                                        </p:tav>
                                        <p:tav tm="100000">
                                          <p:val>
                                            <p:fltVal val="1"/>
                                          </p:val>
                                        </p:tav>
                                      </p:tavLst>
                                    </p:anim>
                                  </p:childTnLst>
                                </p:cTn>
                              </p:par>
                            </p:childTnLst>
                          </p:cTn>
                        </p:par>
                        <p:par>
                          <p:cTn id="117" fill="hold">
                            <p:stCondLst>
                              <p:cond delay="7500"/>
                            </p:stCondLst>
                            <p:childTnLst>
                              <p:par>
                                <p:cTn id="118" presetID="15" presetClass="entr" presetSubtype="0" fill="hold" grpId="0" nodeType="afterEffect">
                                  <p:stCondLst>
                                    <p:cond delay="0"/>
                                  </p:stCondLst>
                                  <p:childTnLst>
                                    <p:set>
                                      <p:cBhvr>
                                        <p:cTn id="119" dur="1" fill="hold">
                                          <p:stCondLst>
                                            <p:cond delay="0"/>
                                          </p:stCondLst>
                                        </p:cTn>
                                        <p:tgtEl>
                                          <p:spTgt spid="40"/>
                                        </p:tgtEl>
                                        <p:attrNameLst>
                                          <p:attrName>style.visibility</p:attrName>
                                        </p:attrNameLst>
                                      </p:cBhvr>
                                      <p:to>
                                        <p:strVal val="visible"/>
                                      </p:to>
                                    </p:set>
                                    <p:anim calcmode="lin" valueType="num">
                                      <p:cBhvr>
                                        <p:cTn id="120" dur="1000" fill="hold"/>
                                        <p:tgtEl>
                                          <p:spTgt spid="40"/>
                                        </p:tgtEl>
                                        <p:attrNameLst>
                                          <p:attrName>ppt_w</p:attrName>
                                        </p:attrNameLst>
                                      </p:cBhvr>
                                      <p:tavLst>
                                        <p:tav tm="0">
                                          <p:val>
                                            <p:fltVal val="0"/>
                                          </p:val>
                                        </p:tav>
                                        <p:tav tm="100000">
                                          <p:val>
                                            <p:strVal val="#ppt_w"/>
                                          </p:val>
                                        </p:tav>
                                      </p:tavLst>
                                    </p:anim>
                                    <p:anim calcmode="lin" valueType="num">
                                      <p:cBhvr>
                                        <p:cTn id="121" dur="1000" fill="hold"/>
                                        <p:tgtEl>
                                          <p:spTgt spid="40"/>
                                        </p:tgtEl>
                                        <p:attrNameLst>
                                          <p:attrName>ppt_h</p:attrName>
                                        </p:attrNameLst>
                                      </p:cBhvr>
                                      <p:tavLst>
                                        <p:tav tm="0">
                                          <p:val>
                                            <p:fltVal val="0"/>
                                          </p:val>
                                        </p:tav>
                                        <p:tav tm="100000">
                                          <p:val>
                                            <p:strVal val="#ppt_h"/>
                                          </p:val>
                                        </p:tav>
                                      </p:tavLst>
                                    </p:anim>
                                    <p:anim calcmode="lin" valueType="num">
                                      <p:cBhvr>
                                        <p:cTn id="122"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123" dur="1000" fill="hold"/>
                                        <p:tgtEl>
                                          <p:spTgt spid="40"/>
                                        </p:tgtEl>
                                        <p:attrNameLst>
                                          <p:attrName>ppt_y</p:attrName>
                                        </p:attrNameLst>
                                      </p:cBhvr>
                                      <p:tavLst>
                                        <p:tav tm="0" fmla="#ppt_y+(sin(-2*pi*(1-$))*-#ppt_x+cos(-2*pi*(1-$))*(1-#ppt_y))*(1-$)">
                                          <p:val>
                                            <p:fltVal val="0"/>
                                          </p:val>
                                        </p:tav>
                                        <p:tav tm="100000">
                                          <p:val>
                                            <p:fltVal val="1"/>
                                          </p:val>
                                        </p:tav>
                                      </p:tavLst>
                                    </p:anim>
                                  </p:childTnLst>
                                </p:cTn>
                              </p:par>
                            </p:childTnLst>
                          </p:cTn>
                        </p:par>
                        <p:par>
                          <p:cTn id="124" fill="hold">
                            <p:stCondLst>
                              <p:cond delay="8500"/>
                            </p:stCondLst>
                            <p:childTnLst>
                              <p:par>
                                <p:cTn id="125" presetID="15" presetClass="entr" presetSubtype="0" fill="hold" grpId="0" nodeType="afterEffect">
                                  <p:stCondLst>
                                    <p:cond delay="0"/>
                                  </p:stCondLst>
                                  <p:childTnLst>
                                    <p:set>
                                      <p:cBhvr>
                                        <p:cTn id="126" dur="1" fill="hold">
                                          <p:stCondLst>
                                            <p:cond delay="0"/>
                                          </p:stCondLst>
                                        </p:cTn>
                                        <p:tgtEl>
                                          <p:spTgt spid="41"/>
                                        </p:tgtEl>
                                        <p:attrNameLst>
                                          <p:attrName>style.visibility</p:attrName>
                                        </p:attrNameLst>
                                      </p:cBhvr>
                                      <p:to>
                                        <p:strVal val="visible"/>
                                      </p:to>
                                    </p:set>
                                    <p:anim calcmode="lin" valueType="num">
                                      <p:cBhvr>
                                        <p:cTn id="127" dur="1000" fill="hold"/>
                                        <p:tgtEl>
                                          <p:spTgt spid="41"/>
                                        </p:tgtEl>
                                        <p:attrNameLst>
                                          <p:attrName>ppt_w</p:attrName>
                                        </p:attrNameLst>
                                      </p:cBhvr>
                                      <p:tavLst>
                                        <p:tav tm="0">
                                          <p:val>
                                            <p:fltVal val="0"/>
                                          </p:val>
                                        </p:tav>
                                        <p:tav tm="100000">
                                          <p:val>
                                            <p:strVal val="#ppt_w"/>
                                          </p:val>
                                        </p:tav>
                                      </p:tavLst>
                                    </p:anim>
                                    <p:anim calcmode="lin" valueType="num">
                                      <p:cBhvr>
                                        <p:cTn id="128" dur="1000" fill="hold"/>
                                        <p:tgtEl>
                                          <p:spTgt spid="41"/>
                                        </p:tgtEl>
                                        <p:attrNameLst>
                                          <p:attrName>ppt_h</p:attrName>
                                        </p:attrNameLst>
                                      </p:cBhvr>
                                      <p:tavLst>
                                        <p:tav tm="0">
                                          <p:val>
                                            <p:fltVal val="0"/>
                                          </p:val>
                                        </p:tav>
                                        <p:tav tm="100000">
                                          <p:val>
                                            <p:strVal val="#ppt_h"/>
                                          </p:val>
                                        </p:tav>
                                      </p:tavLst>
                                    </p:anim>
                                    <p:anim calcmode="lin" valueType="num">
                                      <p:cBhvr>
                                        <p:cTn id="129"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130"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par>
                          <p:cTn id="131" fill="hold">
                            <p:stCondLst>
                              <p:cond delay="9500"/>
                            </p:stCondLst>
                            <p:childTnLst>
                              <p:par>
                                <p:cTn id="132" presetID="15" presetClass="entr" presetSubtype="0" fill="hold" grpId="0" nodeType="afterEffect">
                                  <p:stCondLst>
                                    <p:cond delay="0"/>
                                  </p:stCondLst>
                                  <p:childTnLst>
                                    <p:set>
                                      <p:cBhvr>
                                        <p:cTn id="133" dur="1" fill="hold">
                                          <p:stCondLst>
                                            <p:cond delay="0"/>
                                          </p:stCondLst>
                                        </p:cTn>
                                        <p:tgtEl>
                                          <p:spTgt spid="42"/>
                                        </p:tgtEl>
                                        <p:attrNameLst>
                                          <p:attrName>style.visibility</p:attrName>
                                        </p:attrNameLst>
                                      </p:cBhvr>
                                      <p:to>
                                        <p:strVal val="visible"/>
                                      </p:to>
                                    </p:set>
                                    <p:anim calcmode="lin" valueType="num">
                                      <p:cBhvr>
                                        <p:cTn id="134" dur="1000" fill="hold"/>
                                        <p:tgtEl>
                                          <p:spTgt spid="42"/>
                                        </p:tgtEl>
                                        <p:attrNameLst>
                                          <p:attrName>ppt_w</p:attrName>
                                        </p:attrNameLst>
                                      </p:cBhvr>
                                      <p:tavLst>
                                        <p:tav tm="0">
                                          <p:val>
                                            <p:fltVal val="0"/>
                                          </p:val>
                                        </p:tav>
                                        <p:tav tm="100000">
                                          <p:val>
                                            <p:strVal val="#ppt_w"/>
                                          </p:val>
                                        </p:tav>
                                      </p:tavLst>
                                    </p:anim>
                                    <p:anim calcmode="lin" valueType="num">
                                      <p:cBhvr>
                                        <p:cTn id="135" dur="1000" fill="hold"/>
                                        <p:tgtEl>
                                          <p:spTgt spid="42"/>
                                        </p:tgtEl>
                                        <p:attrNameLst>
                                          <p:attrName>ppt_h</p:attrName>
                                        </p:attrNameLst>
                                      </p:cBhvr>
                                      <p:tavLst>
                                        <p:tav tm="0">
                                          <p:val>
                                            <p:fltVal val="0"/>
                                          </p:val>
                                        </p:tav>
                                        <p:tav tm="100000">
                                          <p:val>
                                            <p:strVal val="#ppt_h"/>
                                          </p:val>
                                        </p:tav>
                                      </p:tavLst>
                                    </p:anim>
                                    <p:anim calcmode="lin" valueType="num">
                                      <p:cBhvr>
                                        <p:cTn id="136"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137"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6" grpId="0"/>
      <p:bldP spid="32"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1638300" cy="876300"/>
          </a:xfrm>
          <a:noFill/>
        </p:spPr>
        <p:txBody>
          <a:bodyPr/>
          <a:lstStyle/>
          <a:p>
            <a:pPr>
              <a:defRPr/>
            </a:pPr>
            <a:r>
              <a:rPr lang="en-US" dirty="0" smtClean="0"/>
              <a:t>Toe</a:t>
            </a:r>
            <a:endParaRPr lang="en-US" dirty="0"/>
          </a:p>
        </p:txBody>
      </p:sp>
      <p:pic>
        <p:nvPicPr>
          <p:cNvPr id="12291" name="Picture 4"/>
          <p:cNvPicPr>
            <a:picLocks noChangeAspect="1" noChangeArrowheads="1"/>
          </p:cNvPicPr>
          <p:nvPr/>
        </p:nvPicPr>
        <p:blipFill>
          <a:blip r:embed="rId2"/>
          <a:srcRect/>
          <a:stretch>
            <a:fillRect/>
          </a:stretch>
        </p:blipFill>
        <p:spPr bwMode="auto">
          <a:xfrm>
            <a:off x="3009900" y="571500"/>
            <a:ext cx="5638800" cy="5829300"/>
          </a:xfrm>
          <a:prstGeom prst="rect">
            <a:avLst/>
          </a:prstGeom>
          <a:noFill/>
          <a:ln w="9525">
            <a:noFill/>
            <a:miter lim="800000"/>
            <a:headEnd/>
            <a:tailEnd/>
          </a:ln>
        </p:spPr>
      </p:pic>
      <p:sp>
        <p:nvSpPr>
          <p:cNvPr id="12292" name="TextBox 4"/>
          <p:cNvSpPr txBox="1">
            <a:spLocks noChangeArrowheads="1"/>
          </p:cNvSpPr>
          <p:nvPr/>
        </p:nvSpPr>
        <p:spPr bwMode="auto">
          <a:xfrm>
            <a:off x="6858000" y="4648200"/>
            <a:ext cx="1219200" cy="381000"/>
          </a:xfrm>
          <a:prstGeom prst="rect">
            <a:avLst/>
          </a:prstGeom>
          <a:noFill/>
          <a:ln w="9525">
            <a:noFill/>
            <a:miter lim="800000"/>
            <a:headEnd/>
            <a:tailEnd/>
          </a:ln>
        </p:spPr>
        <p:txBody>
          <a:bodyPr>
            <a:spAutoFit/>
          </a:bodyPr>
          <a:lstStyle/>
          <a:p>
            <a:r>
              <a:rPr lang="en-US" dirty="0">
                <a:solidFill>
                  <a:srgbClr val="FFFF00"/>
                </a:solidFill>
              </a:rPr>
              <a:t>Shear</a:t>
            </a:r>
          </a:p>
        </p:txBody>
      </p:sp>
      <p:sp>
        <p:nvSpPr>
          <p:cNvPr id="12293" name="TextBox 5"/>
          <p:cNvSpPr txBox="1">
            <a:spLocks noChangeArrowheads="1"/>
          </p:cNvSpPr>
          <p:nvPr/>
        </p:nvSpPr>
        <p:spPr bwMode="auto">
          <a:xfrm>
            <a:off x="6819900" y="5676900"/>
            <a:ext cx="1257300" cy="369888"/>
          </a:xfrm>
          <a:prstGeom prst="rect">
            <a:avLst/>
          </a:prstGeom>
          <a:noFill/>
          <a:ln w="9525">
            <a:noFill/>
            <a:miter lim="800000"/>
            <a:headEnd/>
            <a:tailEnd/>
          </a:ln>
        </p:spPr>
        <p:txBody>
          <a:bodyPr>
            <a:spAutoFit/>
          </a:bodyPr>
          <a:lstStyle/>
          <a:p>
            <a:r>
              <a:rPr lang="en-US" dirty="0">
                <a:solidFill>
                  <a:srgbClr val="FFFF00"/>
                </a:solidFill>
              </a:rPr>
              <a:t>Moment</a:t>
            </a:r>
          </a:p>
        </p:txBody>
      </p:sp>
      <p:sp>
        <p:nvSpPr>
          <p:cNvPr id="7" name="TextBox 6"/>
          <p:cNvSpPr txBox="1">
            <a:spLocks noChangeArrowheads="1"/>
          </p:cNvSpPr>
          <p:nvPr/>
        </p:nvSpPr>
        <p:spPr bwMode="auto">
          <a:xfrm>
            <a:off x="3314700" y="4305300"/>
            <a:ext cx="1402948" cy="369332"/>
          </a:xfrm>
          <a:prstGeom prst="rect">
            <a:avLst/>
          </a:prstGeom>
          <a:noFill/>
          <a:ln w="9525">
            <a:noFill/>
            <a:miter lim="800000"/>
            <a:headEnd/>
            <a:tailEnd/>
          </a:ln>
        </p:spPr>
        <p:txBody>
          <a:bodyPr wrap="none">
            <a:spAutoFit/>
          </a:bodyPr>
          <a:lstStyle/>
          <a:p>
            <a:r>
              <a:rPr lang="en-US" dirty="0">
                <a:solidFill>
                  <a:srgbClr val="FFFF00"/>
                </a:solidFill>
              </a:rPr>
              <a:t>Design Shear</a:t>
            </a:r>
          </a:p>
        </p:txBody>
      </p:sp>
      <p:cxnSp>
        <p:nvCxnSpPr>
          <p:cNvPr id="9" name="Straight Arrow Connector 8"/>
          <p:cNvCxnSpPr>
            <a:cxnSpLocks noChangeShapeType="1"/>
            <a:stCxn id="7" idx="3"/>
          </p:cNvCxnSpPr>
          <p:nvPr/>
        </p:nvCxnSpPr>
        <p:spPr bwMode="auto">
          <a:xfrm>
            <a:off x="4717648" y="4489966"/>
            <a:ext cx="1149752" cy="158234"/>
          </a:xfrm>
          <a:prstGeom prst="straightConnector1">
            <a:avLst/>
          </a:prstGeom>
          <a:noFill/>
          <a:ln w="22225" algn="ctr">
            <a:solidFill>
              <a:schemeClr val="tx1"/>
            </a:solidFill>
            <a:round/>
            <a:headEnd/>
            <a:tailEnd type="arrow" w="med" len="med"/>
          </a:ln>
        </p:spPr>
      </p:cxnSp>
      <p:sp>
        <p:nvSpPr>
          <p:cNvPr id="10" name="TextBox 9"/>
          <p:cNvSpPr txBox="1">
            <a:spLocks noChangeArrowheads="1"/>
          </p:cNvSpPr>
          <p:nvPr/>
        </p:nvSpPr>
        <p:spPr bwMode="auto">
          <a:xfrm>
            <a:off x="3276600" y="5334000"/>
            <a:ext cx="1684564" cy="369332"/>
          </a:xfrm>
          <a:prstGeom prst="rect">
            <a:avLst/>
          </a:prstGeom>
          <a:noFill/>
          <a:ln w="9525">
            <a:noFill/>
            <a:miter lim="800000"/>
            <a:headEnd/>
            <a:tailEnd/>
          </a:ln>
        </p:spPr>
        <p:txBody>
          <a:bodyPr wrap="none">
            <a:spAutoFit/>
          </a:bodyPr>
          <a:lstStyle/>
          <a:p>
            <a:r>
              <a:rPr lang="en-US" dirty="0">
                <a:solidFill>
                  <a:srgbClr val="FFFF00"/>
                </a:solidFill>
              </a:rPr>
              <a:t>Design Moment</a:t>
            </a:r>
          </a:p>
        </p:txBody>
      </p:sp>
      <p:cxnSp>
        <p:nvCxnSpPr>
          <p:cNvPr id="11" name="Straight Arrow Connector 10"/>
          <p:cNvCxnSpPr>
            <a:cxnSpLocks noChangeShapeType="1"/>
            <a:stCxn id="10" idx="3"/>
          </p:cNvCxnSpPr>
          <p:nvPr/>
        </p:nvCxnSpPr>
        <p:spPr bwMode="auto">
          <a:xfrm>
            <a:off x="4961164" y="5518666"/>
            <a:ext cx="1477736" cy="5834"/>
          </a:xfrm>
          <a:prstGeom prst="straightConnector1">
            <a:avLst/>
          </a:prstGeom>
          <a:noFill/>
          <a:ln w="22225" algn="ctr">
            <a:solidFill>
              <a:schemeClr val="tx1"/>
            </a:solidFill>
            <a:round/>
            <a:headEnd/>
            <a:tailEnd type="arrow" w="med" len="med"/>
          </a:ln>
        </p:spPr>
      </p:cxnSp>
      <p:sp>
        <p:nvSpPr>
          <p:cNvPr id="13" name="TextBox 12"/>
          <p:cNvSpPr txBox="1">
            <a:spLocks noChangeArrowheads="1"/>
          </p:cNvSpPr>
          <p:nvPr/>
        </p:nvSpPr>
        <p:spPr bwMode="auto">
          <a:xfrm>
            <a:off x="228600" y="2209800"/>
            <a:ext cx="2438400" cy="1477328"/>
          </a:xfrm>
          <a:prstGeom prst="rect">
            <a:avLst/>
          </a:prstGeom>
          <a:noFill/>
          <a:ln w="9525">
            <a:noFill/>
            <a:miter lim="800000"/>
            <a:headEnd/>
            <a:tailEnd/>
          </a:ln>
        </p:spPr>
        <p:txBody>
          <a:bodyPr>
            <a:spAutoFit/>
          </a:bodyPr>
          <a:lstStyle/>
          <a:p>
            <a:r>
              <a:rPr lang="en-US" b="1" dirty="0"/>
              <a:t>V</a:t>
            </a:r>
            <a:r>
              <a:rPr lang="en-US" b="1" baseline="-25000" dirty="0"/>
              <a:t>u</a:t>
            </a:r>
            <a:r>
              <a:rPr lang="en-US" b="1" dirty="0"/>
              <a:t> can be calculated a distance ‘d’ from face of wall since there is a compressive reaction with the wall.</a:t>
            </a:r>
          </a:p>
        </p:txBody>
      </p:sp>
      <p:sp>
        <p:nvSpPr>
          <p:cNvPr id="14" name="TextBox 13"/>
          <p:cNvSpPr txBox="1">
            <a:spLocks noChangeArrowheads="1"/>
          </p:cNvSpPr>
          <p:nvPr/>
        </p:nvSpPr>
        <p:spPr bwMode="auto">
          <a:xfrm>
            <a:off x="304800" y="4991100"/>
            <a:ext cx="2438400" cy="646331"/>
          </a:xfrm>
          <a:prstGeom prst="rect">
            <a:avLst/>
          </a:prstGeom>
          <a:noFill/>
          <a:ln w="9525">
            <a:noFill/>
            <a:miter lim="800000"/>
            <a:headEnd/>
            <a:tailEnd/>
          </a:ln>
        </p:spPr>
        <p:txBody>
          <a:bodyPr>
            <a:spAutoFit/>
          </a:bodyPr>
          <a:lstStyle/>
          <a:p>
            <a:r>
              <a:rPr lang="en-US" b="1" dirty="0">
                <a:effectLst>
                  <a:outerShdw blurRad="38100" dist="38100" dir="2700000" algn="tl">
                    <a:srgbClr val="000000">
                      <a:alpha val="43137"/>
                    </a:srgbClr>
                  </a:outerShdw>
                </a:effectLst>
              </a:rPr>
              <a:t>M</a:t>
            </a:r>
            <a:r>
              <a:rPr lang="en-US" b="1" baseline="-25000" dirty="0">
                <a:effectLst>
                  <a:outerShdw blurRad="38100" dist="38100" dir="2700000" algn="tl">
                    <a:srgbClr val="000000">
                      <a:alpha val="43137"/>
                    </a:srgbClr>
                  </a:outerShdw>
                </a:effectLst>
              </a:rPr>
              <a:t>u</a:t>
            </a:r>
            <a:r>
              <a:rPr lang="en-US" b="1" dirty="0">
                <a:effectLst>
                  <a:outerShdw blurRad="38100" dist="38100" dir="2700000" algn="tl">
                    <a:srgbClr val="000000">
                      <a:alpha val="43137"/>
                    </a:srgbClr>
                  </a:outerShdw>
                </a:effectLst>
              </a:rPr>
              <a:t> is computed at the face of the wall.</a:t>
            </a:r>
          </a:p>
        </p:txBody>
      </p:sp>
      <p:cxnSp>
        <p:nvCxnSpPr>
          <p:cNvPr id="16" name="Straight Connector 15"/>
          <p:cNvCxnSpPr>
            <a:cxnSpLocks noChangeShapeType="1"/>
          </p:cNvCxnSpPr>
          <p:nvPr/>
        </p:nvCxnSpPr>
        <p:spPr bwMode="auto">
          <a:xfrm>
            <a:off x="5067300" y="2247900"/>
            <a:ext cx="2400300" cy="1588"/>
          </a:xfrm>
          <a:prstGeom prst="line">
            <a:avLst/>
          </a:prstGeom>
          <a:noFill/>
          <a:ln w="31750" algn="ctr">
            <a:solidFill>
              <a:srgbClr val="FFFF00"/>
            </a:solidFill>
            <a:round/>
            <a:headEnd/>
            <a:tailEnd/>
          </a:ln>
        </p:spPr>
      </p:cxnSp>
      <p:sp>
        <p:nvSpPr>
          <p:cNvPr id="17" name="TextBox 16"/>
          <p:cNvSpPr txBox="1">
            <a:spLocks noChangeArrowheads="1"/>
          </p:cNvSpPr>
          <p:nvPr/>
        </p:nvSpPr>
        <p:spPr bwMode="auto">
          <a:xfrm>
            <a:off x="7010400" y="2552700"/>
            <a:ext cx="1409700" cy="1384995"/>
          </a:xfrm>
          <a:prstGeom prst="rect">
            <a:avLst/>
          </a:prstGeom>
          <a:noFill/>
          <a:ln w="9525">
            <a:noFill/>
            <a:miter lim="800000"/>
            <a:headEnd/>
            <a:tailEnd/>
          </a:ln>
        </p:spPr>
        <p:txBody>
          <a:bodyPr>
            <a:spAutoFit/>
          </a:bodyPr>
          <a:lstStyle/>
          <a:p>
            <a:pPr algn="ctr"/>
            <a:r>
              <a:rPr lang="en-US" sz="1200" dirty="0">
                <a:solidFill>
                  <a:srgbClr val="FFFF00"/>
                </a:solidFill>
              </a:rPr>
              <a:t>Flexural Steel extends a development length into the heel and should develop within the length of the toe.</a:t>
            </a:r>
          </a:p>
        </p:txBody>
      </p:sp>
      <p:cxnSp>
        <p:nvCxnSpPr>
          <p:cNvPr id="19" name="Straight Arrow Connector 18"/>
          <p:cNvCxnSpPr>
            <a:cxnSpLocks noChangeShapeType="1"/>
          </p:cNvCxnSpPr>
          <p:nvPr/>
        </p:nvCxnSpPr>
        <p:spPr bwMode="auto">
          <a:xfrm rot="10800000">
            <a:off x="6362700" y="2286000"/>
            <a:ext cx="800100" cy="609600"/>
          </a:xfrm>
          <a:prstGeom prst="straightConnector1">
            <a:avLst/>
          </a:prstGeom>
          <a:noFill/>
          <a:ln w="25400" algn="ctr">
            <a:solidFill>
              <a:schemeClr val="tx1"/>
            </a:solidFill>
            <a:round/>
            <a:headEnd/>
            <a:tailEnd type="arrow" w="med" len="med"/>
          </a:ln>
        </p:spPr>
      </p:cxnSp>
      <p:sp>
        <p:nvSpPr>
          <p:cNvPr id="21" name="Oval 20"/>
          <p:cNvSpPr>
            <a:spLocks noChangeArrowheads="1"/>
          </p:cNvSpPr>
          <p:nvPr/>
        </p:nvSpPr>
        <p:spPr bwMode="auto">
          <a:xfrm>
            <a:off x="5143500" y="21717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2" name="Oval 21"/>
          <p:cNvSpPr>
            <a:spLocks noChangeArrowheads="1"/>
          </p:cNvSpPr>
          <p:nvPr/>
        </p:nvSpPr>
        <p:spPr bwMode="auto">
          <a:xfrm>
            <a:off x="5486400" y="21717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3" name="Oval 22"/>
          <p:cNvSpPr>
            <a:spLocks noChangeArrowheads="1"/>
          </p:cNvSpPr>
          <p:nvPr/>
        </p:nvSpPr>
        <p:spPr bwMode="auto">
          <a:xfrm>
            <a:off x="5791200" y="21717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 name="Oval 23"/>
          <p:cNvSpPr>
            <a:spLocks noChangeArrowheads="1"/>
          </p:cNvSpPr>
          <p:nvPr/>
        </p:nvSpPr>
        <p:spPr bwMode="auto">
          <a:xfrm>
            <a:off x="6134100" y="21717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 name="Oval 24"/>
          <p:cNvSpPr>
            <a:spLocks noChangeArrowheads="1"/>
          </p:cNvSpPr>
          <p:nvPr/>
        </p:nvSpPr>
        <p:spPr bwMode="auto">
          <a:xfrm>
            <a:off x="6438900" y="21717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7" name="TextBox 26"/>
          <p:cNvSpPr txBox="1">
            <a:spLocks noChangeArrowheads="1"/>
          </p:cNvSpPr>
          <p:nvPr/>
        </p:nvSpPr>
        <p:spPr bwMode="auto">
          <a:xfrm>
            <a:off x="7124700" y="1104900"/>
            <a:ext cx="1409700" cy="276225"/>
          </a:xfrm>
          <a:prstGeom prst="rect">
            <a:avLst/>
          </a:prstGeom>
          <a:noFill/>
          <a:ln w="9525">
            <a:noFill/>
            <a:miter lim="800000"/>
            <a:headEnd/>
            <a:tailEnd/>
          </a:ln>
        </p:spPr>
        <p:txBody>
          <a:bodyPr>
            <a:spAutoFit/>
          </a:bodyPr>
          <a:lstStyle/>
          <a:p>
            <a:pPr algn="ctr"/>
            <a:r>
              <a:rPr lang="en-US" sz="1200" dirty="0">
                <a:solidFill>
                  <a:srgbClr val="FFFF00"/>
                </a:solidFill>
              </a:rPr>
              <a:t>Add T&amp;S Steel</a:t>
            </a:r>
          </a:p>
        </p:txBody>
      </p:sp>
      <p:cxnSp>
        <p:nvCxnSpPr>
          <p:cNvPr id="28" name="Straight Arrow Connector 27"/>
          <p:cNvCxnSpPr>
            <a:cxnSpLocks noChangeShapeType="1"/>
          </p:cNvCxnSpPr>
          <p:nvPr/>
        </p:nvCxnSpPr>
        <p:spPr bwMode="auto">
          <a:xfrm rot="10800000" flipV="1">
            <a:off x="5867400" y="1371600"/>
            <a:ext cx="1562100" cy="800100"/>
          </a:xfrm>
          <a:prstGeom prst="straightConnector1">
            <a:avLst/>
          </a:prstGeom>
          <a:noFill/>
          <a:ln w="22225" algn="ctr">
            <a:solidFill>
              <a:schemeClr val="tx1"/>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dissolve">
                                      <p:cBhvr>
                                        <p:cTn id="47" dur="500"/>
                                        <p:tgtEl>
                                          <p:spTgt spid="27"/>
                                        </p:tgtEl>
                                      </p:cBhvr>
                                    </p:animEffect>
                                  </p:childTnLst>
                                </p:cTn>
                              </p:par>
                            </p:childTnLst>
                          </p:cTn>
                        </p:par>
                        <p:par>
                          <p:cTn id="48" fill="hold">
                            <p:stCondLst>
                              <p:cond delay="500"/>
                            </p:stCondLst>
                            <p:childTnLst>
                              <p:par>
                                <p:cTn id="49" presetID="15"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1000" fill="hold"/>
                                        <p:tgtEl>
                                          <p:spTgt spid="21"/>
                                        </p:tgtEl>
                                        <p:attrNameLst>
                                          <p:attrName>ppt_w</p:attrName>
                                        </p:attrNameLst>
                                      </p:cBhvr>
                                      <p:tavLst>
                                        <p:tav tm="0">
                                          <p:val>
                                            <p:fltVal val="0"/>
                                          </p:val>
                                        </p:tav>
                                        <p:tav tm="100000">
                                          <p:val>
                                            <p:strVal val="#ppt_w"/>
                                          </p:val>
                                        </p:tav>
                                      </p:tavLst>
                                    </p:anim>
                                    <p:anim calcmode="lin" valueType="num">
                                      <p:cBhvr>
                                        <p:cTn id="52" dur="1000" fill="hold"/>
                                        <p:tgtEl>
                                          <p:spTgt spid="21"/>
                                        </p:tgtEl>
                                        <p:attrNameLst>
                                          <p:attrName>ppt_h</p:attrName>
                                        </p:attrNameLst>
                                      </p:cBhvr>
                                      <p:tavLst>
                                        <p:tav tm="0">
                                          <p:val>
                                            <p:fltVal val="0"/>
                                          </p:val>
                                        </p:tav>
                                        <p:tav tm="100000">
                                          <p:val>
                                            <p:strVal val="#ppt_h"/>
                                          </p:val>
                                        </p:tav>
                                      </p:tavLst>
                                    </p:anim>
                                    <p:anim calcmode="lin" valueType="num">
                                      <p:cBhvr>
                                        <p:cTn id="53"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5" fill="hold">
                            <p:stCondLst>
                              <p:cond delay="1500"/>
                            </p:stCondLst>
                            <p:childTnLst>
                              <p:par>
                                <p:cTn id="56" presetID="15" presetClass="entr" presetSubtype="0"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1000" fill="hold"/>
                                        <p:tgtEl>
                                          <p:spTgt spid="22"/>
                                        </p:tgtEl>
                                        <p:attrNameLst>
                                          <p:attrName>ppt_w</p:attrName>
                                        </p:attrNameLst>
                                      </p:cBhvr>
                                      <p:tavLst>
                                        <p:tav tm="0">
                                          <p:val>
                                            <p:fltVal val="0"/>
                                          </p:val>
                                        </p:tav>
                                        <p:tav tm="100000">
                                          <p:val>
                                            <p:strVal val="#ppt_w"/>
                                          </p:val>
                                        </p:tav>
                                      </p:tavLst>
                                    </p:anim>
                                    <p:anim calcmode="lin" valueType="num">
                                      <p:cBhvr>
                                        <p:cTn id="59" dur="1000" fill="hold"/>
                                        <p:tgtEl>
                                          <p:spTgt spid="22"/>
                                        </p:tgtEl>
                                        <p:attrNameLst>
                                          <p:attrName>ppt_h</p:attrName>
                                        </p:attrNameLst>
                                      </p:cBhvr>
                                      <p:tavLst>
                                        <p:tav tm="0">
                                          <p:val>
                                            <p:fltVal val="0"/>
                                          </p:val>
                                        </p:tav>
                                        <p:tav tm="100000">
                                          <p:val>
                                            <p:strVal val="#ppt_h"/>
                                          </p:val>
                                        </p:tav>
                                      </p:tavLst>
                                    </p:anim>
                                    <p:anim calcmode="lin" valueType="num">
                                      <p:cBhvr>
                                        <p:cTn id="60"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62" fill="hold">
                            <p:stCondLst>
                              <p:cond delay="2500"/>
                            </p:stCondLst>
                            <p:childTnLst>
                              <p:par>
                                <p:cTn id="63" presetID="15"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fltVal val="0"/>
                                          </p:val>
                                        </p:tav>
                                        <p:tav tm="100000">
                                          <p:val>
                                            <p:strVal val="#ppt_w"/>
                                          </p:val>
                                        </p:tav>
                                      </p:tavLst>
                                    </p:anim>
                                    <p:anim calcmode="lin" valueType="num">
                                      <p:cBhvr>
                                        <p:cTn id="66" dur="1000" fill="hold"/>
                                        <p:tgtEl>
                                          <p:spTgt spid="23"/>
                                        </p:tgtEl>
                                        <p:attrNameLst>
                                          <p:attrName>ppt_h</p:attrName>
                                        </p:attrNameLst>
                                      </p:cBhvr>
                                      <p:tavLst>
                                        <p:tav tm="0">
                                          <p:val>
                                            <p:fltVal val="0"/>
                                          </p:val>
                                        </p:tav>
                                        <p:tav tm="100000">
                                          <p:val>
                                            <p:strVal val="#ppt_h"/>
                                          </p:val>
                                        </p:tav>
                                      </p:tavLst>
                                    </p:anim>
                                    <p:anim calcmode="lin" valueType="num">
                                      <p:cBhvr>
                                        <p:cTn id="67"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par>
                          <p:cTn id="69" fill="hold">
                            <p:stCondLst>
                              <p:cond delay="3500"/>
                            </p:stCondLst>
                            <p:childTnLst>
                              <p:par>
                                <p:cTn id="70" presetID="15" presetClass="entr" presetSubtype="0"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fltVal val="0"/>
                                          </p:val>
                                        </p:tav>
                                        <p:tav tm="100000">
                                          <p:val>
                                            <p:strVal val="#ppt_w"/>
                                          </p:val>
                                        </p:tav>
                                      </p:tavLst>
                                    </p:anim>
                                    <p:anim calcmode="lin" valueType="num">
                                      <p:cBhvr>
                                        <p:cTn id="73" dur="1000" fill="hold"/>
                                        <p:tgtEl>
                                          <p:spTgt spid="24"/>
                                        </p:tgtEl>
                                        <p:attrNameLst>
                                          <p:attrName>ppt_h</p:attrName>
                                        </p:attrNameLst>
                                      </p:cBhvr>
                                      <p:tavLst>
                                        <p:tav tm="0">
                                          <p:val>
                                            <p:fltVal val="0"/>
                                          </p:val>
                                        </p:tav>
                                        <p:tav tm="100000">
                                          <p:val>
                                            <p:strVal val="#ppt_h"/>
                                          </p:val>
                                        </p:tav>
                                      </p:tavLst>
                                    </p:anim>
                                    <p:anim calcmode="lin" valueType="num">
                                      <p:cBhvr>
                                        <p:cTn id="74"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76" fill="hold">
                            <p:stCondLst>
                              <p:cond delay="4500"/>
                            </p:stCondLst>
                            <p:childTnLst>
                              <p:par>
                                <p:cTn id="77" presetID="15" presetClass="entr" presetSubtype="0"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fltVal val="0"/>
                                          </p:val>
                                        </p:tav>
                                        <p:tav tm="100000">
                                          <p:val>
                                            <p:strVal val="#ppt_w"/>
                                          </p:val>
                                        </p:tav>
                                      </p:tavLst>
                                    </p:anim>
                                    <p:anim calcmode="lin" valueType="num">
                                      <p:cBhvr>
                                        <p:cTn id="80" dur="1000" fill="hold"/>
                                        <p:tgtEl>
                                          <p:spTgt spid="25"/>
                                        </p:tgtEl>
                                        <p:attrNameLst>
                                          <p:attrName>ppt_h</p:attrName>
                                        </p:attrNameLst>
                                      </p:cBhvr>
                                      <p:tavLst>
                                        <p:tav tm="0">
                                          <p:val>
                                            <p:fltVal val="0"/>
                                          </p:val>
                                        </p:tav>
                                        <p:tav tm="100000">
                                          <p:val>
                                            <p:strVal val="#ppt_h"/>
                                          </p:val>
                                        </p:tav>
                                      </p:tavLst>
                                    </p:anim>
                                    <p:anim calcmode="lin" valueType="num">
                                      <p:cBhvr>
                                        <p:cTn id="81"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par>
                          <p:cTn id="83" fill="hold">
                            <p:stCondLst>
                              <p:cond delay="5500"/>
                            </p:stCondLst>
                            <p:childTnLst>
                              <p:par>
                                <p:cTn id="84" presetID="22" presetClass="entr" presetSubtype="2" fill="hold"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right)">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4" grpId="0"/>
      <p:bldP spid="17" grpId="0"/>
      <p:bldP spid="21" grpId="0" animBg="1"/>
      <p:bldP spid="22" grpId="0" animBg="1"/>
      <p:bldP spid="23" grpId="0" animBg="1"/>
      <p:bldP spid="24" grpId="0" animBg="1"/>
      <p:bldP spid="25" grpId="0" animBg="1"/>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3238500" y="114300"/>
            <a:ext cx="5638800" cy="6629400"/>
          </a:xfrm>
          <a:prstGeom prst="rect">
            <a:avLst/>
          </a:prstGeom>
          <a:noFill/>
          <a:ln w="9525">
            <a:noFill/>
            <a:miter lim="800000"/>
            <a:headEnd/>
            <a:tailEnd/>
          </a:ln>
        </p:spPr>
      </p:pic>
      <p:sp>
        <p:nvSpPr>
          <p:cNvPr id="2" name="Title 1"/>
          <p:cNvSpPr>
            <a:spLocks noGrp="1"/>
          </p:cNvSpPr>
          <p:nvPr>
            <p:ph type="title"/>
          </p:nvPr>
        </p:nvSpPr>
        <p:spPr>
          <a:xfrm>
            <a:off x="457200" y="381000"/>
            <a:ext cx="1638300" cy="876300"/>
          </a:xfrm>
        </p:spPr>
        <p:txBody>
          <a:bodyPr/>
          <a:lstStyle/>
          <a:p>
            <a:pPr>
              <a:defRPr/>
            </a:pPr>
            <a:r>
              <a:rPr lang="en-US" dirty="0" smtClean="0"/>
              <a:t>Heel</a:t>
            </a:r>
            <a:endParaRPr lang="en-US" dirty="0"/>
          </a:p>
        </p:txBody>
      </p:sp>
      <p:sp>
        <p:nvSpPr>
          <p:cNvPr id="13316" name="TextBox 4"/>
          <p:cNvSpPr txBox="1">
            <a:spLocks noChangeArrowheads="1"/>
          </p:cNvSpPr>
          <p:nvPr/>
        </p:nvSpPr>
        <p:spPr bwMode="auto">
          <a:xfrm>
            <a:off x="3543300" y="4876800"/>
            <a:ext cx="1219200" cy="381000"/>
          </a:xfrm>
          <a:prstGeom prst="rect">
            <a:avLst/>
          </a:prstGeom>
          <a:noFill/>
          <a:ln w="9525">
            <a:noFill/>
            <a:miter lim="800000"/>
            <a:headEnd/>
            <a:tailEnd/>
          </a:ln>
        </p:spPr>
        <p:txBody>
          <a:bodyPr>
            <a:spAutoFit/>
          </a:bodyPr>
          <a:lstStyle/>
          <a:p>
            <a:r>
              <a:rPr lang="en-US" dirty="0">
                <a:solidFill>
                  <a:srgbClr val="FFFF00"/>
                </a:solidFill>
              </a:rPr>
              <a:t>Shear</a:t>
            </a:r>
          </a:p>
        </p:txBody>
      </p:sp>
      <p:sp>
        <p:nvSpPr>
          <p:cNvPr id="13317" name="TextBox 5"/>
          <p:cNvSpPr txBox="1">
            <a:spLocks noChangeArrowheads="1"/>
          </p:cNvSpPr>
          <p:nvPr/>
        </p:nvSpPr>
        <p:spPr bwMode="auto">
          <a:xfrm>
            <a:off x="3429000" y="5981700"/>
            <a:ext cx="1257300" cy="369888"/>
          </a:xfrm>
          <a:prstGeom prst="rect">
            <a:avLst/>
          </a:prstGeom>
          <a:noFill/>
          <a:ln w="9525">
            <a:noFill/>
            <a:miter lim="800000"/>
            <a:headEnd/>
            <a:tailEnd/>
          </a:ln>
        </p:spPr>
        <p:txBody>
          <a:bodyPr>
            <a:spAutoFit/>
          </a:bodyPr>
          <a:lstStyle/>
          <a:p>
            <a:r>
              <a:rPr lang="en-US" dirty="0">
                <a:solidFill>
                  <a:srgbClr val="FFFF00"/>
                </a:solidFill>
              </a:rPr>
              <a:t>Moment</a:t>
            </a:r>
          </a:p>
        </p:txBody>
      </p:sp>
      <p:sp>
        <p:nvSpPr>
          <p:cNvPr id="7" name="TextBox 6"/>
          <p:cNvSpPr txBox="1">
            <a:spLocks noChangeArrowheads="1"/>
          </p:cNvSpPr>
          <p:nvPr/>
        </p:nvSpPr>
        <p:spPr bwMode="auto">
          <a:xfrm>
            <a:off x="6362700" y="4648200"/>
            <a:ext cx="1402948" cy="369332"/>
          </a:xfrm>
          <a:prstGeom prst="rect">
            <a:avLst/>
          </a:prstGeom>
          <a:noFill/>
          <a:ln w="9525">
            <a:noFill/>
            <a:miter lim="800000"/>
            <a:headEnd/>
            <a:tailEnd/>
          </a:ln>
        </p:spPr>
        <p:txBody>
          <a:bodyPr wrap="none">
            <a:spAutoFit/>
          </a:bodyPr>
          <a:lstStyle/>
          <a:p>
            <a:r>
              <a:rPr lang="en-US" dirty="0">
                <a:solidFill>
                  <a:srgbClr val="FFFF00"/>
                </a:solidFill>
              </a:rPr>
              <a:t>Design Shear</a:t>
            </a:r>
          </a:p>
        </p:txBody>
      </p:sp>
      <p:cxnSp>
        <p:nvCxnSpPr>
          <p:cNvPr id="9" name="Straight Arrow Connector 8"/>
          <p:cNvCxnSpPr>
            <a:cxnSpLocks noChangeShapeType="1"/>
          </p:cNvCxnSpPr>
          <p:nvPr/>
        </p:nvCxnSpPr>
        <p:spPr bwMode="auto">
          <a:xfrm rot="10800000" flipV="1">
            <a:off x="4991100" y="4794250"/>
            <a:ext cx="1371600" cy="44450"/>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rrowheads="1"/>
          </p:cNvSpPr>
          <p:nvPr/>
        </p:nvSpPr>
        <p:spPr bwMode="auto">
          <a:xfrm>
            <a:off x="6400800" y="5715000"/>
            <a:ext cx="1684564" cy="369332"/>
          </a:xfrm>
          <a:prstGeom prst="rect">
            <a:avLst/>
          </a:prstGeom>
          <a:noFill/>
          <a:ln w="9525">
            <a:noFill/>
            <a:miter lim="800000"/>
            <a:headEnd/>
            <a:tailEnd/>
          </a:ln>
        </p:spPr>
        <p:txBody>
          <a:bodyPr wrap="none">
            <a:spAutoFit/>
          </a:bodyPr>
          <a:lstStyle/>
          <a:p>
            <a:r>
              <a:rPr lang="en-US" dirty="0">
                <a:solidFill>
                  <a:srgbClr val="FFFF00"/>
                </a:solidFill>
              </a:rPr>
              <a:t>Design Moment</a:t>
            </a:r>
          </a:p>
        </p:txBody>
      </p:sp>
      <p:cxnSp>
        <p:nvCxnSpPr>
          <p:cNvPr id="11" name="Straight Arrow Connector 10"/>
          <p:cNvCxnSpPr>
            <a:cxnSpLocks noChangeShapeType="1"/>
            <a:stCxn id="10" idx="1"/>
          </p:cNvCxnSpPr>
          <p:nvPr/>
        </p:nvCxnSpPr>
        <p:spPr bwMode="auto">
          <a:xfrm rot="10800000">
            <a:off x="5053014" y="5835650"/>
            <a:ext cx="1347786" cy="64016"/>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a:spLocks noChangeArrowheads="1"/>
          </p:cNvSpPr>
          <p:nvPr/>
        </p:nvSpPr>
        <p:spPr bwMode="auto">
          <a:xfrm>
            <a:off x="228600" y="2209800"/>
            <a:ext cx="2438400" cy="1754188"/>
          </a:xfrm>
          <a:prstGeom prst="rect">
            <a:avLst/>
          </a:prstGeom>
          <a:noFill/>
          <a:ln w="9525">
            <a:noFill/>
            <a:miter lim="800000"/>
            <a:headEnd/>
            <a:tailEnd/>
          </a:ln>
        </p:spPr>
        <p:txBody>
          <a:bodyPr>
            <a:spAutoFit/>
          </a:bodyPr>
          <a:lstStyle/>
          <a:p>
            <a:r>
              <a:rPr lang="en-US"/>
              <a:t>V</a:t>
            </a:r>
            <a:r>
              <a:rPr lang="en-US" baseline="-25000"/>
              <a:t>u</a:t>
            </a:r>
            <a:r>
              <a:rPr lang="en-US"/>
              <a:t> must be calculated at the face of wall since there is a tensile reaction with the wall.</a:t>
            </a:r>
          </a:p>
        </p:txBody>
      </p:sp>
      <p:sp>
        <p:nvSpPr>
          <p:cNvPr id="14" name="TextBox 13"/>
          <p:cNvSpPr txBox="1">
            <a:spLocks noChangeArrowheads="1"/>
          </p:cNvSpPr>
          <p:nvPr/>
        </p:nvSpPr>
        <p:spPr bwMode="auto">
          <a:xfrm>
            <a:off x="304800" y="4991100"/>
            <a:ext cx="2438400" cy="923925"/>
          </a:xfrm>
          <a:prstGeom prst="rect">
            <a:avLst/>
          </a:prstGeom>
          <a:noFill/>
          <a:ln w="9525">
            <a:noFill/>
            <a:miter lim="800000"/>
            <a:headEnd/>
            <a:tailEnd/>
          </a:ln>
        </p:spPr>
        <p:txBody>
          <a:bodyPr>
            <a:spAutoFit/>
          </a:bodyPr>
          <a:lstStyle/>
          <a:p>
            <a:r>
              <a:rPr lang="en-US"/>
              <a:t>M</a:t>
            </a:r>
            <a:r>
              <a:rPr lang="en-US" baseline="-25000"/>
              <a:t>u</a:t>
            </a:r>
            <a:r>
              <a:rPr lang="en-US"/>
              <a:t> is computed at the face of the wall.</a:t>
            </a:r>
          </a:p>
        </p:txBody>
      </p:sp>
      <p:cxnSp>
        <p:nvCxnSpPr>
          <p:cNvPr id="16" name="Straight Connector 15"/>
          <p:cNvCxnSpPr>
            <a:cxnSpLocks noChangeShapeType="1"/>
          </p:cNvCxnSpPr>
          <p:nvPr/>
        </p:nvCxnSpPr>
        <p:spPr bwMode="auto">
          <a:xfrm>
            <a:off x="3771900" y="2171700"/>
            <a:ext cx="3695700" cy="1588"/>
          </a:xfrm>
          <a:prstGeom prst="line">
            <a:avLst/>
          </a:prstGeom>
          <a:noFill/>
          <a:ln w="31750" algn="ctr">
            <a:solidFill>
              <a:srgbClr val="FFFF00"/>
            </a:solidFill>
            <a:round/>
            <a:headEnd/>
            <a:tailEnd/>
          </a:ln>
        </p:spPr>
      </p:cxnSp>
      <p:sp>
        <p:nvSpPr>
          <p:cNvPr id="17" name="TextBox 16"/>
          <p:cNvSpPr txBox="1">
            <a:spLocks noChangeArrowheads="1"/>
          </p:cNvSpPr>
          <p:nvPr/>
        </p:nvSpPr>
        <p:spPr bwMode="auto">
          <a:xfrm>
            <a:off x="3238500" y="2971800"/>
            <a:ext cx="1409700" cy="1384995"/>
          </a:xfrm>
          <a:prstGeom prst="rect">
            <a:avLst/>
          </a:prstGeom>
          <a:noFill/>
          <a:ln w="9525">
            <a:noFill/>
            <a:miter lim="800000"/>
            <a:headEnd/>
            <a:tailEnd/>
          </a:ln>
        </p:spPr>
        <p:txBody>
          <a:bodyPr>
            <a:spAutoFit/>
          </a:bodyPr>
          <a:lstStyle/>
          <a:p>
            <a:pPr algn="ctr"/>
            <a:r>
              <a:rPr lang="en-US" sz="1200" dirty="0">
                <a:solidFill>
                  <a:srgbClr val="FFFF00"/>
                </a:solidFill>
              </a:rPr>
              <a:t>Flexural Steel extends a development length into the toe and should develop within the length of the heel.</a:t>
            </a:r>
          </a:p>
        </p:txBody>
      </p:sp>
      <p:cxnSp>
        <p:nvCxnSpPr>
          <p:cNvPr id="19" name="Straight Arrow Connector 18"/>
          <p:cNvCxnSpPr>
            <a:cxnSpLocks noChangeShapeType="1"/>
          </p:cNvCxnSpPr>
          <p:nvPr/>
        </p:nvCxnSpPr>
        <p:spPr bwMode="auto">
          <a:xfrm rot="5400000" flipH="1" flipV="1">
            <a:off x="4381500" y="2362200"/>
            <a:ext cx="1104900" cy="723900"/>
          </a:xfrm>
          <a:prstGeom prst="straightConnector1">
            <a:avLst/>
          </a:prstGeom>
          <a:ln>
            <a:headEnd/>
            <a:tailEnd type="arrow" w="med" len="med"/>
          </a:ln>
        </p:spPr>
        <p:style>
          <a:lnRef idx="3">
            <a:schemeClr val="accent1"/>
          </a:lnRef>
          <a:fillRef idx="0">
            <a:schemeClr val="accent1"/>
          </a:fillRef>
          <a:effectRef idx="2">
            <a:schemeClr val="accent1"/>
          </a:effectRef>
          <a:fontRef idx="minor">
            <a:schemeClr val="tx1"/>
          </a:fontRef>
        </p:style>
      </p:cxnSp>
      <p:sp>
        <p:nvSpPr>
          <p:cNvPr id="26" name="Oval 25"/>
          <p:cNvSpPr>
            <a:spLocks noChangeArrowheads="1"/>
          </p:cNvSpPr>
          <p:nvPr/>
        </p:nvSpPr>
        <p:spPr bwMode="auto">
          <a:xfrm>
            <a:off x="5105400" y="22098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7" name="Oval 26"/>
          <p:cNvSpPr>
            <a:spLocks noChangeArrowheads="1"/>
          </p:cNvSpPr>
          <p:nvPr/>
        </p:nvSpPr>
        <p:spPr bwMode="auto">
          <a:xfrm>
            <a:off x="5448300" y="22098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8" name="Oval 27"/>
          <p:cNvSpPr>
            <a:spLocks noChangeArrowheads="1"/>
          </p:cNvSpPr>
          <p:nvPr/>
        </p:nvSpPr>
        <p:spPr bwMode="auto">
          <a:xfrm>
            <a:off x="5753100" y="22098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9" name="Oval 28"/>
          <p:cNvSpPr>
            <a:spLocks noChangeArrowheads="1"/>
          </p:cNvSpPr>
          <p:nvPr/>
        </p:nvSpPr>
        <p:spPr bwMode="auto">
          <a:xfrm>
            <a:off x="6096000" y="22098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30" name="Oval 29"/>
          <p:cNvSpPr>
            <a:spLocks noChangeArrowheads="1"/>
          </p:cNvSpPr>
          <p:nvPr/>
        </p:nvSpPr>
        <p:spPr bwMode="auto">
          <a:xfrm>
            <a:off x="6400800" y="22098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31" name="TextBox 30"/>
          <p:cNvSpPr txBox="1">
            <a:spLocks noChangeArrowheads="1"/>
          </p:cNvSpPr>
          <p:nvPr/>
        </p:nvSpPr>
        <p:spPr bwMode="auto">
          <a:xfrm>
            <a:off x="7010400" y="3810000"/>
            <a:ext cx="1409700" cy="276225"/>
          </a:xfrm>
          <a:prstGeom prst="rect">
            <a:avLst/>
          </a:prstGeom>
          <a:noFill/>
          <a:ln w="9525">
            <a:noFill/>
            <a:miter lim="800000"/>
            <a:headEnd/>
            <a:tailEnd/>
          </a:ln>
        </p:spPr>
        <p:txBody>
          <a:bodyPr>
            <a:spAutoFit/>
          </a:bodyPr>
          <a:lstStyle/>
          <a:p>
            <a:pPr algn="ctr"/>
            <a:r>
              <a:rPr lang="en-US" sz="1200" dirty="0">
                <a:solidFill>
                  <a:srgbClr val="FFFF00"/>
                </a:solidFill>
              </a:rPr>
              <a:t>Add T&amp;S Steel</a:t>
            </a:r>
          </a:p>
        </p:txBody>
      </p:sp>
      <p:cxnSp>
        <p:nvCxnSpPr>
          <p:cNvPr id="32" name="Straight Arrow Connector 31"/>
          <p:cNvCxnSpPr>
            <a:cxnSpLocks noChangeShapeType="1"/>
          </p:cNvCxnSpPr>
          <p:nvPr/>
        </p:nvCxnSpPr>
        <p:spPr bwMode="auto">
          <a:xfrm rot="16200000" flipV="1">
            <a:off x="5734050" y="2419350"/>
            <a:ext cx="1524000" cy="1333500"/>
          </a:xfrm>
          <a:prstGeom prst="straightConnector1">
            <a:avLst/>
          </a:prstGeom>
          <a:ln>
            <a:headEnd/>
            <a:tailEnd type="arrow" w="med" len="med"/>
          </a:ln>
        </p:spPr>
        <p:style>
          <a:lnRef idx="1">
            <a:schemeClr val="accent2"/>
          </a:lnRef>
          <a:fillRef idx="0">
            <a:schemeClr val="accent2"/>
          </a:fillRef>
          <a:effectRef idx="0">
            <a:schemeClr val="accent2"/>
          </a:effectRef>
          <a:fontRef idx="minor">
            <a:schemeClr val="tx1"/>
          </a:fontRef>
        </p:style>
      </p:cxnSp>
      <p:sp>
        <p:nvSpPr>
          <p:cNvPr id="35" name="Oval 34"/>
          <p:cNvSpPr>
            <a:spLocks noChangeArrowheads="1"/>
          </p:cNvSpPr>
          <p:nvPr/>
        </p:nvSpPr>
        <p:spPr bwMode="auto">
          <a:xfrm>
            <a:off x="6743700" y="22098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36" name="Oval 35"/>
          <p:cNvSpPr>
            <a:spLocks noChangeArrowheads="1"/>
          </p:cNvSpPr>
          <p:nvPr/>
        </p:nvSpPr>
        <p:spPr bwMode="auto">
          <a:xfrm>
            <a:off x="7048500" y="22098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37" name="Oval 36"/>
          <p:cNvSpPr>
            <a:spLocks noChangeArrowheads="1"/>
          </p:cNvSpPr>
          <p:nvPr/>
        </p:nvSpPr>
        <p:spPr bwMode="auto">
          <a:xfrm>
            <a:off x="7429500" y="2209800"/>
            <a:ext cx="46038" cy="46038"/>
          </a:xfrm>
          <a:prstGeom prst="ellipse">
            <a:avLst/>
          </a:prstGeom>
          <a:solidFill>
            <a:schemeClr val="accent1"/>
          </a:solidFill>
          <a:ln w="9525" algn="ctr">
            <a:solidFill>
              <a:schemeClr val="tx1"/>
            </a:solidFill>
            <a:round/>
            <a:headEnd/>
            <a:tailEnd/>
          </a:ln>
        </p:spPr>
        <p:txBody>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par>
                          <p:cTn id="25" fill="hold">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dissolve">
                                      <p:cBhvr>
                                        <p:cTn id="47" dur="500"/>
                                        <p:tgtEl>
                                          <p:spTgt spid="31"/>
                                        </p:tgtEl>
                                      </p:cBhvr>
                                    </p:animEffect>
                                  </p:childTnLst>
                                </p:cTn>
                              </p:par>
                            </p:childTnLst>
                          </p:cTn>
                        </p:par>
                        <p:par>
                          <p:cTn id="48" fill="hold">
                            <p:stCondLst>
                              <p:cond delay="500"/>
                            </p:stCondLst>
                            <p:childTnLst>
                              <p:par>
                                <p:cTn id="49" presetID="15" presetClass="entr" presetSubtype="0"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1000" fill="hold"/>
                                        <p:tgtEl>
                                          <p:spTgt spid="26"/>
                                        </p:tgtEl>
                                        <p:attrNameLst>
                                          <p:attrName>ppt_w</p:attrName>
                                        </p:attrNameLst>
                                      </p:cBhvr>
                                      <p:tavLst>
                                        <p:tav tm="0">
                                          <p:val>
                                            <p:fltVal val="0"/>
                                          </p:val>
                                        </p:tav>
                                        <p:tav tm="100000">
                                          <p:val>
                                            <p:strVal val="#ppt_w"/>
                                          </p:val>
                                        </p:tav>
                                      </p:tavLst>
                                    </p:anim>
                                    <p:anim calcmode="lin" valueType="num">
                                      <p:cBhvr>
                                        <p:cTn id="52" dur="1000" fill="hold"/>
                                        <p:tgtEl>
                                          <p:spTgt spid="26"/>
                                        </p:tgtEl>
                                        <p:attrNameLst>
                                          <p:attrName>ppt_h</p:attrName>
                                        </p:attrNameLst>
                                      </p:cBhvr>
                                      <p:tavLst>
                                        <p:tav tm="0">
                                          <p:val>
                                            <p:fltVal val="0"/>
                                          </p:val>
                                        </p:tav>
                                        <p:tav tm="100000">
                                          <p:val>
                                            <p:strVal val="#ppt_h"/>
                                          </p:val>
                                        </p:tav>
                                      </p:tavLst>
                                    </p:anim>
                                    <p:anim calcmode="lin" valueType="num">
                                      <p:cBhvr>
                                        <p:cTn id="53"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55" fill="hold">
                            <p:stCondLst>
                              <p:cond delay="1500"/>
                            </p:stCondLst>
                            <p:childTnLst>
                              <p:par>
                                <p:cTn id="56" presetID="15"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1000" fill="hold"/>
                                        <p:tgtEl>
                                          <p:spTgt spid="27"/>
                                        </p:tgtEl>
                                        <p:attrNameLst>
                                          <p:attrName>ppt_w</p:attrName>
                                        </p:attrNameLst>
                                      </p:cBhvr>
                                      <p:tavLst>
                                        <p:tav tm="0">
                                          <p:val>
                                            <p:fltVal val="0"/>
                                          </p:val>
                                        </p:tav>
                                        <p:tav tm="100000">
                                          <p:val>
                                            <p:strVal val="#ppt_w"/>
                                          </p:val>
                                        </p:tav>
                                      </p:tavLst>
                                    </p:anim>
                                    <p:anim calcmode="lin" valueType="num">
                                      <p:cBhvr>
                                        <p:cTn id="59" dur="1000" fill="hold"/>
                                        <p:tgtEl>
                                          <p:spTgt spid="27"/>
                                        </p:tgtEl>
                                        <p:attrNameLst>
                                          <p:attrName>ppt_h</p:attrName>
                                        </p:attrNameLst>
                                      </p:cBhvr>
                                      <p:tavLst>
                                        <p:tav tm="0">
                                          <p:val>
                                            <p:fltVal val="0"/>
                                          </p:val>
                                        </p:tav>
                                        <p:tav tm="100000">
                                          <p:val>
                                            <p:strVal val="#ppt_h"/>
                                          </p:val>
                                        </p:tav>
                                      </p:tavLst>
                                    </p:anim>
                                    <p:anim calcmode="lin" valueType="num">
                                      <p:cBhvr>
                                        <p:cTn id="60"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62" fill="hold">
                            <p:stCondLst>
                              <p:cond delay="2500"/>
                            </p:stCondLst>
                            <p:childTnLst>
                              <p:par>
                                <p:cTn id="63" presetID="15" presetClass="entr" presetSubtype="0"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1000" fill="hold"/>
                                        <p:tgtEl>
                                          <p:spTgt spid="28"/>
                                        </p:tgtEl>
                                        <p:attrNameLst>
                                          <p:attrName>ppt_w</p:attrName>
                                        </p:attrNameLst>
                                      </p:cBhvr>
                                      <p:tavLst>
                                        <p:tav tm="0">
                                          <p:val>
                                            <p:fltVal val="0"/>
                                          </p:val>
                                        </p:tav>
                                        <p:tav tm="100000">
                                          <p:val>
                                            <p:strVal val="#ppt_w"/>
                                          </p:val>
                                        </p:tav>
                                      </p:tavLst>
                                    </p:anim>
                                    <p:anim calcmode="lin" valueType="num">
                                      <p:cBhvr>
                                        <p:cTn id="66" dur="1000" fill="hold"/>
                                        <p:tgtEl>
                                          <p:spTgt spid="28"/>
                                        </p:tgtEl>
                                        <p:attrNameLst>
                                          <p:attrName>ppt_h</p:attrName>
                                        </p:attrNameLst>
                                      </p:cBhvr>
                                      <p:tavLst>
                                        <p:tav tm="0">
                                          <p:val>
                                            <p:fltVal val="0"/>
                                          </p:val>
                                        </p:tav>
                                        <p:tav tm="100000">
                                          <p:val>
                                            <p:strVal val="#ppt_h"/>
                                          </p:val>
                                        </p:tav>
                                      </p:tavLst>
                                    </p:anim>
                                    <p:anim calcmode="lin" valueType="num">
                                      <p:cBhvr>
                                        <p:cTn id="67"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69" fill="hold">
                            <p:stCondLst>
                              <p:cond delay="3500"/>
                            </p:stCondLst>
                            <p:childTnLst>
                              <p:par>
                                <p:cTn id="70" presetID="15" presetClass="entr" presetSubtype="0"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1000" fill="hold"/>
                                        <p:tgtEl>
                                          <p:spTgt spid="29"/>
                                        </p:tgtEl>
                                        <p:attrNameLst>
                                          <p:attrName>ppt_w</p:attrName>
                                        </p:attrNameLst>
                                      </p:cBhvr>
                                      <p:tavLst>
                                        <p:tav tm="0">
                                          <p:val>
                                            <p:fltVal val="0"/>
                                          </p:val>
                                        </p:tav>
                                        <p:tav tm="100000">
                                          <p:val>
                                            <p:strVal val="#ppt_w"/>
                                          </p:val>
                                        </p:tav>
                                      </p:tavLst>
                                    </p:anim>
                                    <p:anim calcmode="lin" valueType="num">
                                      <p:cBhvr>
                                        <p:cTn id="73" dur="1000" fill="hold"/>
                                        <p:tgtEl>
                                          <p:spTgt spid="29"/>
                                        </p:tgtEl>
                                        <p:attrNameLst>
                                          <p:attrName>ppt_h</p:attrName>
                                        </p:attrNameLst>
                                      </p:cBhvr>
                                      <p:tavLst>
                                        <p:tav tm="0">
                                          <p:val>
                                            <p:fltVal val="0"/>
                                          </p:val>
                                        </p:tav>
                                        <p:tav tm="100000">
                                          <p:val>
                                            <p:strVal val="#ppt_h"/>
                                          </p:val>
                                        </p:tav>
                                      </p:tavLst>
                                    </p:anim>
                                    <p:anim calcmode="lin" valueType="num">
                                      <p:cBhvr>
                                        <p:cTn id="74"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76" fill="hold">
                            <p:stCondLst>
                              <p:cond delay="4500"/>
                            </p:stCondLst>
                            <p:childTnLst>
                              <p:par>
                                <p:cTn id="77" presetID="15" presetClass="entr" presetSubtype="0"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1000" fill="hold"/>
                                        <p:tgtEl>
                                          <p:spTgt spid="30"/>
                                        </p:tgtEl>
                                        <p:attrNameLst>
                                          <p:attrName>ppt_w</p:attrName>
                                        </p:attrNameLst>
                                      </p:cBhvr>
                                      <p:tavLst>
                                        <p:tav tm="0">
                                          <p:val>
                                            <p:fltVal val="0"/>
                                          </p:val>
                                        </p:tav>
                                        <p:tav tm="100000">
                                          <p:val>
                                            <p:strVal val="#ppt_w"/>
                                          </p:val>
                                        </p:tav>
                                      </p:tavLst>
                                    </p:anim>
                                    <p:anim calcmode="lin" valueType="num">
                                      <p:cBhvr>
                                        <p:cTn id="80" dur="1000" fill="hold"/>
                                        <p:tgtEl>
                                          <p:spTgt spid="30"/>
                                        </p:tgtEl>
                                        <p:attrNameLst>
                                          <p:attrName>ppt_h</p:attrName>
                                        </p:attrNameLst>
                                      </p:cBhvr>
                                      <p:tavLst>
                                        <p:tav tm="0">
                                          <p:val>
                                            <p:fltVal val="0"/>
                                          </p:val>
                                        </p:tav>
                                        <p:tav tm="100000">
                                          <p:val>
                                            <p:strVal val="#ppt_h"/>
                                          </p:val>
                                        </p:tav>
                                      </p:tavLst>
                                    </p:anim>
                                    <p:anim calcmode="lin" valueType="num">
                                      <p:cBhvr>
                                        <p:cTn id="81"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par>
                          <p:cTn id="83" fill="hold">
                            <p:stCondLst>
                              <p:cond delay="6000"/>
                            </p:stCondLst>
                            <p:childTnLst>
                              <p:par>
                                <p:cTn id="84" presetID="15" presetClass="entr" presetSubtype="0"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1000" fill="hold"/>
                                        <p:tgtEl>
                                          <p:spTgt spid="35"/>
                                        </p:tgtEl>
                                        <p:attrNameLst>
                                          <p:attrName>ppt_w</p:attrName>
                                        </p:attrNameLst>
                                      </p:cBhvr>
                                      <p:tavLst>
                                        <p:tav tm="0">
                                          <p:val>
                                            <p:fltVal val="0"/>
                                          </p:val>
                                        </p:tav>
                                        <p:tav tm="100000">
                                          <p:val>
                                            <p:strVal val="#ppt_w"/>
                                          </p:val>
                                        </p:tav>
                                      </p:tavLst>
                                    </p:anim>
                                    <p:anim calcmode="lin" valueType="num">
                                      <p:cBhvr>
                                        <p:cTn id="87" dur="1000" fill="hold"/>
                                        <p:tgtEl>
                                          <p:spTgt spid="35"/>
                                        </p:tgtEl>
                                        <p:attrNameLst>
                                          <p:attrName>ppt_h</p:attrName>
                                        </p:attrNameLst>
                                      </p:cBhvr>
                                      <p:tavLst>
                                        <p:tav tm="0">
                                          <p:val>
                                            <p:fltVal val="0"/>
                                          </p:val>
                                        </p:tav>
                                        <p:tav tm="100000">
                                          <p:val>
                                            <p:strVal val="#ppt_h"/>
                                          </p:val>
                                        </p:tav>
                                      </p:tavLst>
                                    </p:anim>
                                    <p:anim calcmode="lin" valueType="num">
                                      <p:cBhvr>
                                        <p:cTn id="88"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7000"/>
                            </p:stCondLst>
                            <p:childTnLst>
                              <p:par>
                                <p:cTn id="91" presetID="15" presetClass="entr" presetSubtype="0" fill="hold" grpId="0" nodeType="after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000" fill="hold"/>
                                        <p:tgtEl>
                                          <p:spTgt spid="36"/>
                                        </p:tgtEl>
                                        <p:attrNameLst>
                                          <p:attrName>ppt_w</p:attrName>
                                        </p:attrNameLst>
                                      </p:cBhvr>
                                      <p:tavLst>
                                        <p:tav tm="0">
                                          <p:val>
                                            <p:fltVal val="0"/>
                                          </p:val>
                                        </p:tav>
                                        <p:tav tm="100000">
                                          <p:val>
                                            <p:strVal val="#ppt_w"/>
                                          </p:val>
                                        </p:tav>
                                      </p:tavLst>
                                    </p:anim>
                                    <p:anim calcmode="lin" valueType="num">
                                      <p:cBhvr>
                                        <p:cTn id="94" dur="1000" fill="hold"/>
                                        <p:tgtEl>
                                          <p:spTgt spid="36"/>
                                        </p:tgtEl>
                                        <p:attrNameLst>
                                          <p:attrName>ppt_h</p:attrName>
                                        </p:attrNameLst>
                                      </p:cBhvr>
                                      <p:tavLst>
                                        <p:tav tm="0">
                                          <p:val>
                                            <p:fltVal val="0"/>
                                          </p:val>
                                        </p:tav>
                                        <p:tav tm="100000">
                                          <p:val>
                                            <p:strVal val="#ppt_h"/>
                                          </p:val>
                                        </p:tav>
                                      </p:tavLst>
                                    </p:anim>
                                    <p:anim calcmode="lin" valueType="num">
                                      <p:cBhvr>
                                        <p:cTn id="95"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97" fill="hold">
                            <p:stCondLst>
                              <p:cond delay="8000"/>
                            </p:stCondLst>
                            <p:childTnLst>
                              <p:par>
                                <p:cTn id="98" presetID="15" presetClass="entr" presetSubtype="0" fill="hold" grpId="0" nodeType="afterEffect">
                                  <p:stCondLst>
                                    <p:cond delay="0"/>
                                  </p:stCondLst>
                                  <p:childTnLst>
                                    <p:set>
                                      <p:cBhvr>
                                        <p:cTn id="99" dur="1" fill="hold">
                                          <p:stCondLst>
                                            <p:cond delay="0"/>
                                          </p:stCondLst>
                                        </p:cTn>
                                        <p:tgtEl>
                                          <p:spTgt spid="37"/>
                                        </p:tgtEl>
                                        <p:attrNameLst>
                                          <p:attrName>style.visibility</p:attrName>
                                        </p:attrNameLst>
                                      </p:cBhvr>
                                      <p:to>
                                        <p:strVal val="visible"/>
                                      </p:to>
                                    </p:set>
                                    <p:anim calcmode="lin" valueType="num">
                                      <p:cBhvr>
                                        <p:cTn id="100" dur="1000" fill="hold"/>
                                        <p:tgtEl>
                                          <p:spTgt spid="37"/>
                                        </p:tgtEl>
                                        <p:attrNameLst>
                                          <p:attrName>ppt_w</p:attrName>
                                        </p:attrNameLst>
                                      </p:cBhvr>
                                      <p:tavLst>
                                        <p:tav tm="0">
                                          <p:val>
                                            <p:fltVal val="0"/>
                                          </p:val>
                                        </p:tav>
                                        <p:tav tm="100000">
                                          <p:val>
                                            <p:strVal val="#ppt_w"/>
                                          </p:val>
                                        </p:tav>
                                      </p:tavLst>
                                    </p:anim>
                                    <p:anim calcmode="lin" valueType="num">
                                      <p:cBhvr>
                                        <p:cTn id="101" dur="1000" fill="hold"/>
                                        <p:tgtEl>
                                          <p:spTgt spid="37"/>
                                        </p:tgtEl>
                                        <p:attrNameLst>
                                          <p:attrName>ppt_h</p:attrName>
                                        </p:attrNameLst>
                                      </p:cBhvr>
                                      <p:tavLst>
                                        <p:tav tm="0">
                                          <p:val>
                                            <p:fltVal val="0"/>
                                          </p:val>
                                        </p:tav>
                                        <p:tav tm="100000">
                                          <p:val>
                                            <p:strVal val="#ppt_h"/>
                                          </p:val>
                                        </p:tav>
                                      </p:tavLst>
                                    </p:anim>
                                    <p:anim calcmode="lin" valueType="num">
                                      <p:cBhvr>
                                        <p:cTn id="102"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103" dur="1000" fill="hold"/>
                                        <p:tgtEl>
                                          <p:spTgt spid="37"/>
                                        </p:tgtEl>
                                        <p:attrNameLst>
                                          <p:attrName>ppt_y</p:attrName>
                                        </p:attrNameLst>
                                      </p:cBhvr>
                                      <p:tavLst>
                                        <p:tav tm="0" fmla="#ppt_y+(sin(-2*pi*(1-$))*-#ppt_x+cos(-2*pi*(1-$))*(1-#ppt_y))*(1-$)">
                                          <p:val>
                                            <p:fltVal val="0"/>
                                          </p:val>
                                        </p:tav>
                                        <p:tav tm="100000">
                                          <p:val>
                                            <p:fltVal val="1"/>
                                          </p:val>
                                        </p:tav>
                                      </p:tavLst>
                                    </p:anim>
                                  </p:childTnLst>
                                </p:cTn>
                              </p:par>
                            </p:childTnLst>
                          </p:cTn>
                        </p:par>
                        <p:par>
                          <p:cTn id="104" fill="hold">
                            <p:stCondLst>
                              <p:cond delay="9000"/>
                            </p:stCondLst>
                            <p:childTnLst>
                              <p:par>
                                <p:cTn id="105" presetID="22" presetClass="entr" presetSubtype="2" fill="hold" nodeType="after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wipe(right)">
                                      <p:cBhvr>
                                        <p:cTn id="10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4" grpId="0"/>
      <p:bldP spid="17" grpId="0"/>
      <p:bldP spid="26" grpId="0" animBg="1"/>
      <p:bldP spid="27" grpId="0" animBg="1"/>
      <p:bldP spid="28" grpId="0" animBg="1"/>
      <p:bldP spid="29" grpId="0" animBg="1"/>
      <p:bldP spid="30" grpId="0" animBg="1"/>
      <p:bldP spid="31" grpId="0"/>
      <p:bldP spid="35" grpId="0" animBg="1"/>
      <p:bldP spid="36" grpId="0" animBg="1"/>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685800" y="457200"/>
            <a:ext cx="8077200" cy="838200"/>
          </a:xfrm>
          <a:prstGeom prst="rect">
            <a:avLst/>
          </a:prstGeom>
          <a:noFill/>
          <a:ln w="9525">
            <a:noFill/>
            <a:miter lim="800000"/>
            <a:headEnd/>
            <a:tailEnd/>
          </a:ln>
          <a:effectLst/>
        </p:spPr>
        <p:txBody>
          <a:bodyPr anchor="b"/>
          <a:lstStyle/>
          <a:p>
            <a:pPr algn="ctr"/>
            <a:r>
              <a:rPr lang="en-US" sz="3600" b="1" dirty="0">
                <a:solidFill>
                  <a:schemeClr val="tx2"/>
                </a:solidFill>
                <a:effectLst>
                  <a:outerShdw blurRad="38100" dist="38100" dir="2700000" algn="tl">
                    <a:srgbClr val="C0C0C0"/>
                  </a:outerShdw>
                </a:effectLst>
              </a:rPr>
              <a:t/>
            </a:r>
            <a:br>
              <a:rPr lang="en-US" sz="3600" b="1" dirty="0">
                <a:solidFill>
                  <a:schemeClr val="tx2"/>
                </a:solidFill>
                <a:effectLst>
                  <a:outerShdw blurRad="38100" dist="38100" dir="2700000" algn="tl">
                    <a:srgbClr val="C0C0C0"/>
                  </a:outerShdw>
                </a:effectLst>
              </a:rPr>
            </a:br>
            <a:r>
              <a:rPr lang="en-US" sz="3600" b="1" dirty="0">
                <a:solidFill>
                  <a:schemeClr val="tx2"/>
                </a:solidFill>
                <a:effectLst>
                  <a:outerShdw blurRad="38100" dist="38100" dir="2700000" algn="tl">
                    <a:srgbClr val="C0C0C0"/>
                  </a:outerShdw>
                </a:effectLst>
              </a:rPr>
              <a:t>Design Elements to Prevent Failure</a:t>
            </a:r>
            <a:r>
              <a:rPr lang="en-US" sz="4400" b="1" dirty="0">
                <a:solidFill>
                  <a:schemeClr val="tx2"/>
                </a:solidFill>
                <a:effectLst>
                  <a:outerShdw blurRad="38100" dist="38100" dir="2700000" algn="tl">
                    <a:srgbClr val="C0C0C0"/>
                  </a:outerShdw>
                </a:effectLst>
              </a:rPr>
              <a:t> </a:t>
            </a:r>
          </a:p>
        </p:txBody>
      </p:sp>
      <p:sp>
        <p:nvSpPr>
          <p:cNvPr id="95235" name="Rectangle 3" descr="Rectangle: Click to edit Master text styles&#10;Second level&#10;Third level&#10;Fourth level&#10;Fifth level"/>
          <p:cNvSpPr>
            <a:spLocks noChangeArrowheads="1"/>
          </p:cNvSpPr>
          <p:nvPr/>
        </p:nvSpPr>
        <p:spPr bwMode="auto">
          <a:xfrm>
            <a:off x="838200" y="1828800"/>
            <a:ext cx="3657600" cy="4267200"/>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2" charset="2"/>
              <a:buNone/>
            </a:pPr>
            <a:r>
              <a:rPr lang="en-US" sz="2800" dirty="0">
                <a:effectLst>
                  <a:outerShdw blurRad="38100" dist="38100" dir="2700000" algn="tl">
                    <a:srgbClr val="C0C0C0"/>
                  </a:outerShdw>
                </a:effectLst>
              </a:rPr>
              <a:t>Relieve </a:t>
            </a:r>
            <a:r>
              <a:rPr lang="en-US" sz="2800" dirty="0" smtClean="0">
                <a:effectLst>
                  <a:outerShdw blurRad="38100" dist="38100" dir="2700000" algn="tl">
                    <a:srgbClr val="C0C0C0"/>
                  </a:outerShdw>
                </a:effectLst>
              </a:rPr>
              <a:t>water </a:t>
            </a:r>
            <a:r>
              <a:rPr lang="en-US" sz="2800" dirty="0">
                <a:effectLst>
                  <a:outerShdw blurRad="38100" dist="38100" dir="2700000" algn="tl">
                    <a:srgbClr val="C0C0C0"/>
                  </a:outerShdw>
                </a:effectLst>
              </a:rPr>
              <a:t>pressure</a:t>
            </a:r>
          </a:p>
          <a:p>
            <a:pPr marL="742950" lvl="1" indent="-285750">
              <a:spcBef>
                <a:spcPct val="20000"/>
              </a:spcBef>
              <a:buClr>
                <a:schemeClr val="tx1"/>
              </a:buClr>
            </a:pPr>
            <a:r>
              <a:rPr lang="en-US" sz="2000" dirty="0">
                <a:effectLst>
                  <a:outerShdw blurRad="38100" dist="38100" dir="2700000" algn="tl">
                    <a:srgbClr val="C0C0C0"/>
                  </a:outerShdw>
                </a:effectLst>
              </a:rPr>
              <a:t>(for all 3 types of failure)</a:t>
            </a:r>
          </a:p>
          <a:p>
            <a:pPr marL="742950" lvl="1" indent="-285750">
              <a:spcBef>
                <a:spcPct val="20000"/>
              </a:spcBef>
              <a:buClr>
                <a:schemeClr val="tx1"/>
              </a:buClr>
              <a:buFontTx/>
              <a:buChar char="–"/>
            </a:pPr>
            <a:r>
              <a:rPr lang="en-US" dirty="0">
                <a:effectLst>
                  <a:outerShdw blurRad="38100" dist="38100" dir="2700000" algn="tl">
                    <a:srgbClr val="C0C0C0"/>
                  </a:outerShdw>
                </a:effectLst>
              </a:rPr>
              <a:t>Crushed stone </a:t>
            </a:r>
          </a:p>
          <a:p>
            <a:pPr marL="742950" lvl="1" indent="-285750">
              <a:spcBef>
                <a:spcPct val="20000"/>
              </a:spcBef>
              <a:buClr>
                <a:schemeClr val="tx1"/>
              </a:buClr>
              <a:buFontTx/>
              <a:buChar char="–"/>
            </a:pPr>
            <a:r>
              <a:rPr lang="en-US" dirty="0">
                <a:effectLst>
                  <a:outerShdw blurRad="38100" dist="38100" dir="2700000" algn="tl">
                    <a:srgbClr val="C0C0C0"/>
                  </a:outerShdw>
                </a:effectLst>
              </a:rPr>
              <a:t>Weeps</a:t>
            </a:r>
          </a:p>
          <a:p>
            <a:pPr marL="342900" indent="-342900">
              <a:spcBef>
                <a:spcPct val="20000"/>
              </a:spcBef>
              <a:buClr>
                <a:schemeClr val="tx2"/>
              </a:buClr>
              <a:buSzPct val="75000"/>
              <a:buFont typeface="Wingdings" pitchFamily="2" charset="2"/>
              <a:buNone/>
            </a:pPr>
            <a:r>
              <a:rPr lang="en-US" sz="2800" dirty="0">
                <a:effectLst>
                  <a:outerShdw blurRad="38100" dist="38100" dir="2700000" algn="tl">
                    <a:srgbClr val="C0C0C0"/>
                  </a:outerShdw>
                </a:effectLst>
              </a:rPr>
              <a:t>Overturning</a:t>
            </a:r>
          </a:p>
          <a:p>
            <a:pPr marL="742950" lvl="1" indent="-285750">
              <a:spcBef>
                <a:spcPct val="20000"/>
              </a:spcBef>
              <a:buClr>
                <a:schemeClr val="tx1"/>
              </a:buClr>
              <a:buFontTx/>
              <a:buChar char="–"/>
            </a:pPr>
            <a:r>
              <a:rPr lang="en-US" dirty="0">
                <a:effectLst>
                  <a:outerShdw blurRad="38100" dist="38100" dir="2700000" algn="tl">
                    <a:srgbClr val="C0C0C0"/>
                  </a:outerShdw>
                </a:effectLst>
              </a:rPr>
              <a:t>Cantilevered Footing</a:t>
            </a:r>
          </a:p>
          <a:p>
            <a:pPr marL="742950" lvl="1" indent="-285750">
              <a:spcBef>
                <a:spcPct val="20000"/>
              </a:spcBef>
              <a:buClr>
                <a:schemeClr val="tx1"/>
              </a:buClr>
              <a:buFontTx/>
              <a:buChar char="–"/>
            </a:pPr>
            <a:r>
              <a:rPr lang="en-US" dirty="0">
                <a:effectLst>
                  <a:outerShdw blurRad="38100" dist="38100" dir="2700000" algn="tl">
                    <a:srgbClr val="C0C0C0"/>
                  </a:outerShdw>
                </a:effectLst>
              </a:rPr>
              <a:t>Reinforcing</a:t>
            </a:r>
          </a:p>
          <a:p>
            <a:pPr marL="342900" indent="-342900">
              <a:spcBef>
                <a:spcPct val="20000"/>
              </a:spcBef>
              <a:buClr>
                <a:schemeClr val="tx2"/>
              </a:buClr>
              <a:buSzPct val="75000"/>
              <a:buFont typeface="Wingdings" pitchFamily="2" charset="2"/>
              <a:buNone/>
            </a:pPr>
            <a:r>
              <a:rPr lang="en-US" sz="2800" dirty="0">
                <a:effectLst>
                  <a:outerShdw blurRad="38100" dist="38100" dir="2700000" algn="tl">
                    <a:srgbClr val="C0C0C0"/>
                  </a:outerShdw>
                </a:effectLst>
              </a:rPr>
              <a:t>Sliding</a:t>
            </a:r>
          </a:p>
          <a:p>
            <a:pPr marL="742950" lvl="1" indent="-285750">
              <a:spcBef>
                <a:spcPct val="20000"/>
              </a:spcBef>
              <a:buClr>
                <a:schemeClr val="tx1"/>
              </a:buClr>
              <a:buFontTx/>
              <a:buChar char="–"/>
            </a:pPr>
            <a:r>
              <a:rPr lang="en-US" dirty="0">
                <a:effectLst>
                  <a:outerShdw blurRad="38100" dist="38100" dir="2700000" algn="tl">
                    <a:srgbClr val="C0C0C0"/>
                  </a:outerShdw>
                </a:effectLst>
              </a:rPr>
              <a:t>Key</a:t>
            </a:r>
          </a:p>
        </p:txBody>
      </p:sp>
      <p:pic>
        <p:nvPicPr>
          <p:cNvPr id="95236" name="Picture 4" descr="M:\Allen jpg conversions\02.52_10546.jpg"/>
          <p:cNvPicPr>
            <a:picLocks noChangeAspect="1" noChangeArrowheads="1"/>
          </p:cNvPicPr>
          <p:nvPr/>
        </p:nvPicPr>
        <p:blipFill>
          <a:blip r:embed="rId2"/>
          <a:srcRect r="50296"/>
          <a:stretch>
            <a:fillRect/>
          </a:stretch>
        </p:blipFill>
        <p:spPr bwMode="auto">
          <a:xfrm>
            <a:off x="4681538" y="1676400"/>
            <a:ext cx="3852862" cy="472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Effect transition="in" filter="wipe(left)">
                                      <p:cBhvr>
                                        <p:cTn id="7" dur="500"/>
                                        <p:tgtEl>
                                          <p:spTgt spid="9523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5235">
                                            <p:txEl>
                                              <p:pRg st="1" end="1"/>
                                            </p:txEl>
                                          </p:spTgt>
                                        </p:tgtEl>
                                        <p:attrNameLst>
                                          <p:attrName>style.visibility</p:attrName>
                                        </p:attrNameLst>
                                      </p:cBhvr>
                                      <p:to>
                                        <p:strVal val="visible"/>
                                      </p:to>
                                    </p:set>
                                    <p:animEffect transition="in" filter="wipe(left)">
                                      <p:cBhvr>
                                        <p:cTn id="10" dur="500"/>
                                        <p:tgtEl>
                                          <p:spTgt spid="9523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5235">
                                            <p:txEl>
                                              <p:pRg st="2" end="2"/>
                                            </p:txEl>
                                          </p:spTgt>
                                        </p:tgtEl>
                                        <p:attrNameLst>
                                          <p:attrName>style.visibility</p:attrName>
                                        </p:attrNameLst>
                                      </p:cBhvr>
                                      <p:to>
                                        <p:strVal val="visible"/>
                                      </p:to>
                                    </p:set>
                                    <p:animEffect transition="in" filter="wipe(left)">
                                      <p:cBhvr>
                                        <p:cTn id="13" dur="500"/>
                                        <p:tgtEl>
                                          <p:spTgt spid="95235">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5235">
                                            <p:txEl>
                                              <p:pRg st="3" end="3"/>
                                            </p:txEl>
                                          </p:spTgt>
                                        </p:tgtEl>
                                        <p:attrNameLst>
                                          <p:attrName>style.visibility</p:attrName>
                                        </p:attrNameLst>
                                      </p:cBhvr>
                                      <p:to>
                                        <p:strVal val="visible"/>
                                      </p:to>
                                    </p:set>
                                    <p:animEffect transition="in" filter="wipe(left)">
                                      <p:cBhvr>
                                        <p:cTn id="16" dur="500"/>
                                        <p:tgtEl>
                                          <p:spTgt spid="9523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5235">
                                            <p:txEl>
                                              <p:pRg st="4" end="4"/>
                                            </p:txEl>
                                          </p:spTgt>
                                        </p:tgtEl>
                                        <p:attrNameLst>
                                          <p:attrName>style.visibility</p:attrName>
                                        </p:attrNameLst>
                                      </p:cBhvr>
                                      <p:to>
                                        <p:strVal val="visible"/>
                                      </p:to>
                                    </p:set>
                                    <p:animEffect transition="in" filter="wipe(left)">
                                      <p:cBhvr>
                                        <p:cTn id="21" dur="500"/>
                                        <p:tgtEl>
                                          <p:spTgt spid="95235">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5235">
                                            <p:txEl>
                                              <p:pRg st="5" end="5"/>
                                            </p:txEl>
                                          </p:spTgt>
                                        </p:tgtEl>
                                        <p:attrNameLst>
                                          <p:attrName>style.visibility</p:attrName>
                                        </p:attrNameLst>
                                      </p:cBhvr>
                                      <p:to>
                                        <p:strVal val="visible"/>
                                      </p:to>
                                    </p:set>
                                    <p:animEffect transition="in" filter="wipe(left)">
                                      <p:cBhvr>
                                        <p:cTn id="24" dur="500"/>
                                        <p:tgtEl>
                                          <p:spTgt spid="95235">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5235">
                                            <p:txEl>
                                              <p:pRg st="6" end="6"/>
                                            </p:txEl>
                                          </p:spTgt>
                                        </p:tgtEl>
                                        <p:attrNameLst>
                                          <p:attrName>style.visibility</p:attrName>
                                        </p:attrNameLst>
                                      </p:cBhvr>
                                      <p:to>
                                        <p:strVal val="visible"/>
                                      </p:to>
                                    </p:set>
                                    <p:animEffect transition="in" filter="wipe(left)">
                                      <p:cBhvr>
                                        <p:cTn id="27" dur="500"/>
                                        <p:tgtEl>
                                          <p:spTgt spid="9523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5235">
                                            <p:txEl>
                                              <p:pRg st="7" end="7"/>
                                            </p:txEl>
                                          </p:spTgt>
                                        </p:tgtEl>
                                        <p:attrNameLst>
                                          <p:attrName>style.visibility</p:attrName>
                                        </p:attrNameLst>
                                      </p:cBhvr>
                                      <p:to>
                                        <p:strVal val="visible"/>
                                      </p:to>
                                    </p:set>
                                    <p:animEffect transition="in" filter="wipe(left)">
                                      <p:cBhvr>
                                        <p:cTn id="32" dur="500"/>
                                        <p:tgtEl>
                                          <p:spTgt spid="95235">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5235">
                                            <p:txEl>
                                              <p:pRg st="8" end="8"/>
                                            </p:txEl>
                                          </p:spTgt>
                                        </p:tgtEl>
                                        <p:attrNameLst>
                                          <p:attrName>style.visibility</p:attrName>
                                        </p:attrNameLst>
                                      </p:cBhvr>
                                      <p:to>
                                        <p:strVal val="visible"/>
                                      </p:to>
                                    </p:set>
                                    <p:animEffect transition="in" filter="wipe(left)">
                                      <p:cBhvr>
                                        <p:cTn id="35" dur="500"/>
                                        <p:tgtEl>
                                          <p:spTgt spid="952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905000"/>
            <a:ext cx="7772400" cy="1362075"/>
          </a:xfrm>
        </p:spPr>
        <p:txBody>
          <a:bodyPr rtlCol="0">
            <a:normAutofit fontScale="90000"/>
          </a:bodyPr>
          <a:lstStyle/>
          <a:p>
            <a:pPr marR="0" lvl="0">
              <a:lnSpc>
                <a:spcPct val="115000"/>
              </a:lnSpc>
              <a:spcBef>
                <a:spcPts val="0"/>
              </a:spcBef>
              <a:spcAft>
                <a:spcPts val="1000"/>
              </a:spcAft>
            </a:pPr>
            <a:r>
              <a:rPr lang="en-US" i="1" dirty="0" smtClean="0">
                <a:solidFill>
                  <a:srgbClr val="FF0000"/>
                </a:solidFill>
                <a:effectLst>
                  <a:outerShdw blurRad="38100" dist="38100" dir="2700000" algn="tl">
                    <a:srgbClr val="000000">
                      <a:alpha val="43137"/>
                    </a:srgbClr>
                  </a:outerShdw>
                </a:effectLst>
              </a:rPr>
              <a:t>Mechanically Stabilized Retaining Walls</a:t>
            </a:r>
            <a:br>
              <a:rPr lang="en-US" i="1" dirty="0" smtClean="0">
                <a:solidFill>
                  <a:srgbClr val="FF0000"/>
                </a:solidFill>
                <a:effectLst>
                  <a:outerShdw blurRad="38100" dist="38100" dir="2700000" algn="tl">
                    <a:srgbClr val="000000">
                      <a:alpha val="43137"/>
                    </a:srgbClr>
                  </a:outerShdw>
                </a:effectLst>
              </a:rPr>
            </a:br>
            <a:r>
              <a:rPr lang="en-US" i="1" dirty="0">
                <a:solidFill>
                  <a:srgbClr val="FF0000"/>
                </a:solidFill>
                <a:effectLst>
                  <a:outerShdw blurRad="38100" dist="38100" dir="2700000" algn="tl">
                    <a:srgbClr val="000000">
                      <a:alpha val="43137"/>
                    </a:srgbClr>
                  </a:outerShdw>
                </a:effectLst>
              </a:rPr>
              <a:t/>
            </a:r>
            <a:br>
              <a:rPr lang="en-US" i="1" dirty="0">
                <a:solidFill>
                  <a:srgbClr val="FF0000"/>
                </a:solidFill>
                <a:effectLst>
                  <a:outerShdw blurRad="38100" dist="38100" dir="2700000" algn="tl">
                    <a:srgbClr val="000000">
                      <a:alpha val="43137"/>
                    </a:srgbClr>
                  </a:outerShdw>
                </a:effectLst>
              </a:rPr>
            </a:br>
            <a:r>
              <a:rPr lang="en-US" sz="3600" dirty="0">
                <a:ea typeface="Times New Roman"/>
                <a:cs typeface="Times New Roman"/>
              </a:rPr>
              <a:t/>
            </a:r>
            <a:br>
              <a:rPr lang="en-US" sz="3600" dirty="0">
                <a:ea typeface="Times New Roman"/>
                <a:cs typeface="Times New Roman"/>
              </a:rPr>
            </a:br>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01758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solidFill>
              <a:schemeClr val="accent1"/>
            </a:solidFill>
          </a:ln>
        </p:spPr>
        <p:txBody>
          <a:bodyPr rtlCol="0">
            <a:normAutofit/>
          </a:bodyPr>
          <a:lstStyle/>
          <a:p>
            <a:pPr eaLnBrk="1" fontAlgn="auto" hangingPunct="1">
              <a:spcAft>
                <a:spcPts val="0"/>
              </a:spcAft>
              <a:defRPr/>
            </a:pPr>
            <a:r>
              <a:rPr lang="en-US" b="1" dirty="0" smtClean="0">
                <a:effectLst>
                  <a:outerShdw blurRad="38100" dist="38100" dir="2700000" algn="tl">
                    <a:srgbClr val="000000">
                      <a:alpha val="43137"/>
                    </a:srgbClr>
                  </a:outerShdw>
                </a:effectLst>
              </a:rPr>
              <a:t>Introduction</a:t>
            </a:r>
            <a:endParaRPr lang="en-US" b="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ln>
            <a:solidFill>
              <a:schemeClr val="accent1"/>
            </a:solidFill>
          </a:ln>
        </p:spPr>
        <p:txBody>
          <a:bodyPr rtlCol="0">
            <a:normAutofit fontScale="92500" lnSpcReduction="20000"/>
          </a:bodyPr>
          <a:lstStyle/>
          <a:p>
            <a:pPr algn="just" eaLnBrk="1" fontAlgn="auto" hangingPunct="1">
              <a:spcAft>
                <a:spcPts val="0"/>
              </a:spcAft>
              <a:buFont typeface="Arial" pitchFamily="34" charset="0"/>
              <a:buChar char="•"/>
              <a:defRPr/>
            </a:pPr>
            <a:r>
              <a:rPr lang="en-US" dirty="0" smtClean="0"/>
              <a:t>Recently, soil reinforcement has been used in the construction and design of foundations, retaining walls, embankment slopes, and other structures. </a:t>
            </a:r>
          </a:p>
          <a:p>
            <a:pPr algn="just" eaLnBrk="1" fontAlgn="auto" hangingPunct="1">
              <a:spcAft>
                <a:spcPts val="0"/>
              </a:spcAft>
              <a:buFont typeface="Arial" pitchFamily="34" charset="0"/>
              <a:buChar char="•"/>
              <a:defRPr/>
            </a:pPr>
            <a:r>
              <a:rPr lang="en-US" dirty="0" smtClean="0"/>
              <a:t>Depending on the type of construction, the reinforcements may be </a:t>
            </a:r>
            <a:r>
              <a:rPr lang="en-US" b="1" i="1" dirty="0" smtClean="0">
                <a:solidFill>
                  <a:srgbClr val="FF0000"/>
                </a:solidFill>
                <a:effectLst>
                  <a:outerShdw blurRad="38100" dist="38100" dir="2700000" algn="tl">
                    <a:srgbClr val="000000">
                      <a:alpha val="43137"/>
                    </a:srgbClr>
                  </a:outerShdw>
                </a:effectLst>
              </a:rPr>
              <a:t>galvanized metal strips</a:t>
            </a:r>
            <a:r>
              <a:rPr lang="en-US" dirty="0" smtClean="0"/>
              <a:t>, </a:t>
            </a:r>
            <a:r>
              <a:rPr lang="en-US" b="1" i="1" dirty="0" smtClean="0">
                <a:solidFill>
                  <a:srgbClr val="FF0000"/>
                </a:solidFill>
                <a:effectLst>
                  <a:outerShdw blurRad="38100" dist="38100" dir="2700000" algn="tl">
                    <a:srgbClr val="000000">
                      <a:alpha val="43137"/>
                    </a:srgbClr>
                  </a:outerShdw>
                </a:effectLst>
              </a:rPr>
              <a:t>geotextiles</a:t>
            </a:r>
            <a:r>
              <a:rPr lang="en-US" dirty="0" smtClean="0"/>
              <a:t>, </a:t>
            </a:r>
            <a:r>
              <a:rPr lang="en-US" b="1" i="1" dirty="0" smtClean="0">
                <a:solidFill>
                  <a:srgbClr val="FF0000"/>
                </a:solidFill>
                <a:effectLst>
                  <a:outerShdw blurRad="38100" dist="38100" dir="2700000" algn="tl">
                    <a:srgbClr val="000000">
                      <a:alpha val="43137"/>
                    </a:srgbClr>
                  </a:outerShdw>
                </a:effectLst>
              </a:rPr>
              <a:t>geogrids</a:t>
            </a:r>
            <a:r>
              <a:rPr lang="en-US" dirty="0" smtClean="0"/>
              <a:t>, or </a:t>
            </a:r>
            <a:r>
              <a:rPr lang="en-US" b="1" i="1" dirty="0" smtClean="0">
                <a:solidFill>
                  <a:srgbClr val="FF0000"/>
                </a:solidFill>
                <a:effectLst>
                  <a:outerShdw blurRad="38100" dist="38100" dir="2700000" algn="tl">
                    <a:srgbClr val="000000">
                      <a:alpha val="43137"/>
                    </a:srgbClr>
                  </a:outerShdw>
                </a:effectLst>
              </a:rPr>
              <a:t>geocomposites</a:t>
            </a:r>
            <a:r>
              <a:rPr lang="en-US" dirty="0" smtClean="0"/>
              <a:t>. </a:t>
            </a:r>
          </a:p>
          <a:p>
            <a:pPr algn="just" eaLnBrk="1" fontAlgn="auto" hangingPunct="1">
              <a:spcAft>
                <a:spcPts val="0"/>
              </a:spcAft>
              <a:buFont typeface="Arial" pitchFamily="34" charset="0"/>
              <a:buChar char="•"/>
              <a:defRPr/>
            </a:pPr>
            <a:r>
              <a:rPr lang="en-US" dirty="0" smtClean="0"/>
              <a:t>Reinforcement materials such as metallic strips, geotextiles, and geogrids are now being used to reinforce the backfill of retaining walls, which are generally referred to as </a:t>
            </a:r>
            <a:r>
              <a:rPr lang="en-US" b="1" i="1" dirty="0" smtClean="0">
                <a:solidFill>
                  <a:srgbClr val="FF0000"/>
                </a:solidFill>
                <a:effectLst>
                  <a:outerShdw blurRad="38100" dist="38100" dir="2700000" algn="tl">
                    <a:srgbClr val="000000">
                      <a:alpha val="43137"/>
                    </a:srgbClr>
                  </a:outerShdw>
                </a:effectLst>
              </a:rPr>
              <a:t>mechanically stabilized retaining walls</a:t>
            </a:r>
            <a:r>
              <a:rPr lang="en-US" i="1" dirty="0" smtClean="0"/>
              <a:t>.</a:t>
            </a:r>
            <a:endParaRPr lang="en-US" dirty="0"/>
          </a:p>
        </p:txBody>
      </p:sp>
    </p:spTree>
    <p:extLst>
      <p:ext uri="{BB962C8B-B14F-4D97-AF65-F5344CB8AC3E}">
        <p14:creationId xmlns:p14="http://schemas.microsoft.com/office/powerpoint/2010/main" val="9228666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457200"/>
            <a:ext cx="7543800" cy="960438"/>
          </a:xfrm>
        </p:spPr>
        <p:txBody>
          <a:bodyPr/>
          <a:lstStyle/>
          <a:p>
            <a:pPr eaLnBrk="1" hangingPunct="1"/>
            <a:r>
              <a:rPr lang="en-US" sz="3600" dirty="0" smtClean="0"/>
              <a:t>Mechanically Stabilized Earth (MSE) Retaining Walls</a:t>
            </a:r>
            <a:endParaRPr lang="en-US" sz="2700" dirty="0" smtClean="0"/>
          </a:p>
        </p:txBody>
      </p:sp>
      <p:pic>
        <p:nvPicPr>
          <p:cNvPr id="5123" name="Picture 21" descr="restri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28775"/>
            <a:ext cx="7315200" cy="506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5192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solidFill>
              <a:schemeClr val="accent1"/>
            </a:solidFill>
          </a:ln>
        </p:spPr>
        <p:txBody>
          <a:bodyPr rtlCol="0">
            <a:normAutofit/>
          </a:bodyPr>
          <a:lstStyle/>
          <a:p>
            <a:pPr eaLnBrk="1" fontAlgn="auto" hangingPunct="1">
              <a:spcAft>
                <a:spcPts val="0"/>
              </a:spcAft>
              <a:defRPr/>
            </a:pPr>
            <a:r>
              <a:rPr lang="en-US" b="1" dirty="0" smtClean="0">
                <a:effectLst>
                  <a:outerShdw blurRad="38100" dist="38100" dir="2700000" algn="tl">
                    <a:srgbClr val="000000">
                      <a:alpha val="43137"/>
                    </a:srgbClr>
                  </a:outerShdw>
                </a:effectLst>
              </a:rPr>
              <a:t>Introduction …</a:t>
            </a:r>
            <a:endParaRPr lang="en-US" b="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ln>
            <a:solidFill>
              <a:schemeClr val="accent1"/>
            </a:solidFill>
          </a:ln>
        </p:spPr>
        <p:txBody>
          <a:bodyPr rtlCol="0">
            <a:normAutofit/>
          </a:bodyPr>
          <a:lstStyle/>
          <a:p>
            <a:pPr eaLnBrk="1" fontAlgn="auto" hangingPunct="1">
              <a:spcAft>
                <a:spcPts val="0"/>
              </a:spcAft>
              <a:buFont typeface="Arial" pitchFamily="34" charset="0"/>
              <a:buChar char="•"/>
              <a:defRPr/>
            </a:pPr>
            <a:r>
              <a:rPr lang="en-US" dirty="0" smtClean="0"/>
              <a:t>The </a:t>
            </a:r>
            <a:r>
              <a:rPr lang="en-US" b="1" dirty="0" smtClean="0">
                <a:solidFill>
                  <a:srgbClr val="FF0000"/>
                </a:solidFill>
                <a:effectLst>
                  <a:outerShdw blurRad="38100" dist="38100" dir="2700000" algn="tl">
                    <a:srgbClr val="000000">
                      <a:alpha val="43137"/>
                    </a:srgbClr>
                  </a:outerShdw>
                </a:effectLst>
              </a:rPr>
              <a:t>beneficial effects </a:t>
            </a:r>
            <a:r>
              <a:rPr lang="en-US" dirty="0" smtClean="0"/>
              <a:t>of soil reinforcement derive from:</a:t>
            </a:r>
          </a:p>
          <a:p>
            <a:pPr marL="914400" lvl="1" indent="-514350" eaLnBrk="1" fontAlgn="auto" hangingPunct="1">
              <a:spcAft>
                <a:spcPts val="0"/>
              </a:spcAft>
              <a:buFont typeface="+mj-lt"/>
              <a:buAutoNum type="arabicPeriod"/>
              <a:defRPr/>
            </a:pPr>
            <a:r>
              <a:rPr lang="en-US" b="1" dirty="0" smtClean="0">
                <a:solidFill>
                  <a:srgbClr val="FF0000"/>
                </a:solidFill>
                <a:effectLst>
                  <a:outerShdw blurRad="38100" dist="38100" dir="2700000" algn="tl">
                    <a:srgbClr val="000000">
                      <a:alpha val="43137"/>
                    </a:srgbClr>
                  </a:outerShdw>
                </a:effectLst>
              </a:rPr>
              <a:t>the soil’s increased tensile strength and </a:t>
            </a:r>
          </a:p>
          <a:p>
            <a:pPr marL="914400" lvl="1" indent="-514350" eaLnBrk="1" fontAlgn="auto" hangingPunct="1">
              <a:spcAft>
                <a:spcPts val="0"/>
              </a:spcAft>
              <a:buFont typeface="+mj-lt"/>
              <a:buAutoNum type="arabicPeriod"/>
              <a:defRPr/>
            </a:pPr>
            <a:r>
              <a:rPr lang="en-US" b="1" dirty="0" smtClean="0">
                <a:solidFill>
                  <a:srgbClr val="FF0000"/>
                </a:solidFill>
                <a:effectLst>
                  <a:outerShdw blurRad="38100" dist="38100" dir="2700000" algn="tl">
                    <a:srgbClr val="000000">
                      <a:alpha val="43137"/>
                    </a:srgbClr>
                  </a:outerShdw>
                </a:effectLst>
              </a:rPr>
              <a:t>the shear resistance developed from the friction at the soil reinforcement interfaces. </a:t>
            </a:r>
          </a:p>
          <a:p>
            <a:pPr marL="514350" indent="-514350" eaLnBrk="1" fontAlgn="auto" hangingPunct="1">
              <a:spcAft>
                <a:spcPts val="0"/>
              </a:spcAft>
              <a:buFont typeface="Arial" pitchFamily="34" charset="0"/>
              <a:buChar char="•"/>
              <a:defRPr/>
            </a:pPr>
            <a:r>
              <a:rPr lang="en-US" dirty="0" smtClean="0"/>
              <a:t>Such reinforcement is comparable to that of concrete structures.</a:t>
            </a:r>
            <a:endParaRPr lang="en-US" dirty="0"/>
          </a:p>
        </p:txBody>
      </p:sp>
    </p:spTree>
    <p:extLst>
      <p:ext uri="{BB962C8B-B14F-4D97-AF65-F5344CB8AC3E}">
        <p14:creationId xmlns:p14="http://schemas.microsoft.com/office/powerpoint/2010/main" val="1567498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a:ln>
            <a:solidFill>
              <a:schemeClr val="accent1"/>
            </a:solidFill>
          </a:ln>
        </p:spPr>
        <p:txBody>
          <a:bodyPr>
            <a:normAutofit/>
          </a:bodyPr>
          <a:lstStyle/>
          <a:p>
            <a:r>
              <a:rPr lang="en-US" sz="3600" b="1" dirty="0" smtClean="0">
                <a:solidFill>
                  <a:srgbClr val="00B050"/>
                </a:solidFill>
                <a:effectLst>
                  <a:outerShdw blurRad="38100" dist="38100" dir="2700000" algn="tl">
                    <a:srgbClr val="000000">
                      <a:alpha val="43137"/>
                    </a:srgbClr>
                  </a:outerShdw>
                </a:effectLst>
              </a:rPr>
              <a:t>Classification of retaining walls </a:t>
            </a:r>
            <a:endParaRPr lang="en-US" sz="3600"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ln>
            <a:solidFill>
              <a:schemeClr val="accent1"/>
            </a:solidFill>
          </a:ln>
        </p:spPr>
        <p:txBody>
          <a:bodyPr>
            <a:normAutofit/>
          </a:bodyPr>
          <a:lstStyle/>
          <a:p>
            <a:r>
              <a:rPr lang="en-US" dirty="0" smtClean="0"/>
              <a:t>In general retaining walls classified into two major categories further subdivisions:</a:t>
            </a:r>
          </a:p>
          <a:p>
            <a:pPr marL="914400" lvl="1" indent="-514350">
              <a:buFont typeface="+mj-lt"/>
              <a:buAutoNum type="arabicPeriod"/>
            </a:pPr>
            <a:r>
              <a:rPr lang="en-US" b="1" dirty="0" smtClean="0">
                <a:solidFill>
                  <a:srgbClr val="00B0F0"/>
                </a:solidFill>
                <a:effectLst>
                  <a:outerShdw blurRad="38100" dist="38100" dir="2700000" algn="tl">
                    <a:srgbClr val="000000">
                      <a:alpha val="43137"/>
                    </a:srgbClr>
                  </a:outerShdw>
                </a:effectLst>
              </a:rPr>
              <a:t>Conventional retaining walls </a:t>
            </a:r>
          </a:p>
          <a:p>
            <a:pPr marL="1314450" lvl="2" indent="-514350">
              <a:buFont typeface="+mj-lt"/>
              <a:buAutoNum type="romanUcPeriod"/>
            </a:pPr>
            <a:r>
              <a:rPr lang="en-US" b="1" dirty="0" smtClean="0">
                <a:solidFill>
                  <a:srgbClr val="00B0F0"/>
                </a:solidFill>
                <a:effectLst>
                  <a:outerShdw blurRad="38100" dist="38100" dir="2700000" algn="tl">
                    <a:srgbClr val="000000">
                      <a:alpha val="43137"/>
                    </a:srgbClr>
                  </a:outerShdw>
                </a:effectLst>
              </a:rPr>
              <a:t>Gravity retaining walls </a:t>
            </a:r>
          </a:p>
          <a:p>
            <a:pPr marL="1314450" lvl="2" indent="-514350">
              <a:buFont typeface="+mj-lt"/>
              <a:buAutoNum type="romanUcPeriod"/>
            </a:pPr>
            <a:r>
              <a:rPr lang="en-US" b="1" dirty="0" smtClean="0">
                <a:solidFill>
                  <a:srgbClr val="00B0F0"/>
                </a:solidFill>
                <a:effectLst>
                  <a:outerShdw blurRad="38100" dist="38100" dir="2700000" algn="tl">
                    <a:srgbClr val="000000">
                      <a:alpha val="43137"/>
                    </a:srgbClr>
                  </a:outerShdw>
                </a:effectLst>
              </a:rPr>
              <a:t>Semi-gravity retaining walls</a:t>
            </a:r>
          </a:p>
          <a:p>
            <a:pPr marL="1314450" lvl="2" indent="-514350">
              <a:buFont typeface="+mj-lt"/>
              <a:buAutoNum type="romanUcPeriod"/>
            </a:pPr>
            <a:r>
              <a:rPr lang="en-US" b="1" dirty="0" smtClean="0">
                <a:solidFill>
                  <a:srgbClr val="00B0F0"/>
                </a:solidFill>
                <a:effectLst>
                  <a:outerShdw blurRad="38100" dist="38100" dir="2700000" algn="tl">
                    <a:srgbClr val="000000">
                      <a:alpha val="43137"/>
                    </a:srgbClr>
                  </a:outerShdw>
                </a:effectLst>
              </a:rPr>
              <a:t>Cantilever retaining walls</a:t>
            </a:r>
          </a:p>
          <a:p>
            <a:pPr marL="1314450" lvl="2" indent="-514350">
              <a:buFont typeface="+mj-lt"/>
              <a:buAutoNum type="romanUcPeriod"/>
            </a:pPr>
            <a:r>
              <a:rPr lang="en-US" b="1" dirty="0" smtClean="0">
                <a:solidFill>
                  <a:srgbClr val="00B0F0"/>
                </a:solidFill>
                <a:effectLst>
                  <a:outerShdw blurRad="38100" dist="38100" dir="2700000" algn="tl">
                    <a:srgbClr val="000000">
                      <a:alpha val="43137"/>
                    </a:srgbClr>
                  </a:outerShdw>
                </a:effectLst>
              </a:rPr>
              <a:t>Counter fort retaining walls</a:t>
            </a:r>
          </a:p>
          <a:p>
            <a:pPr marL="914400" lvl="1" indent="-514350">
              <a:buFont typeface="+mj-lt"/>
              <a:buAutoNum type="arabicPeriod"/>
            </a:pPr>
            <a:r>
              <a:rPr lang="en-US" b="1" dirty="0" smtClean="0">
                <a:solidFill>
                  <a:srgbClr val="00B0F0"/>
                </a:solidFill>
                <a:effectLst>
                  <a:outerShdw blurRad="38100" dist="38100" dir="2700000" algn="tl">
                    <a:srgbClr val="000000">
                      <a:alpha val="43137"/>
                    </a:srgbClr>
                  </a:outerShdw>
                </a:effectLst>
              </a:rPr>
              <a:t>Mechanically stabilized earth walls (MSE)</a:t>
            </a:r>
          </a:p>
          <a:p>
            <a:pPr marL="914400" lvl="1" indent="-514350">
              <a:buFont typeface="+mj-lt"/>
              <a:buAutoNum type="arabicPeriod"/>
            </a:pPr>
            <a:endParaRPr lang="en-US" b="1" dirty="0">
              <a:solidFill>
                <a:srgbClr val="00B0F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ln>
            <a:solidFill>
              <a:schemeClr val="accent1"/>
            </a:solidFill>
          </a:ln>
        </p:spPr>
        <p:txBody>
          <a:bodyPr/>
          <a:lstStyle/>
          <a:p>
            <a:pPr eaLnBrk="1" hangingPunct="1"/>
            <a:r>
              <a:rPr lang="en-US" sz="3200" b="1" dirty="0" smtClean="0"/>
              <a:t>Improved earth walls or internally stabilized systems</a:t>
            </a:r>
          </a:p>
        </p:txBody>
      </p:sp>
      <p:sp>
        <p:nvSpPr>
          <p:cNvPr id="3" name="Content Placeholder 2"/>
          <p:cNvSpPr>
            <a:spLocks noGrp="1"/>
          </p:cNvSpPr>
          <p:nvPr>
            <p:ph idx="1"/>
          </p:nvPr>
        </p:nvSpPr>
        <p:spPr>
          <a:ln>
            <a:solidFill>
              <a:schemeClr val="accent1"/>
            </a:solidFill>
          </a:ln>
        </p:spPr>
        <p:txBody>
          <a:bodyPr rtlCol="0">
            <a:normAutofit lnSpcReduction="10000"/>
          </a:bodyPr>
          <a:lstStyle/>
          <a:p>
            <a:pPr algn="just" eaLnBrk="1" fontAlgn="auto" hangingPunct="1">
              <a:spcAft>
                <a:spcPts val="0"/>
              </a:spcAft>
              <a:buFont typeface="Arial" pitchFamily="34" charset="0"/>
              <a:buChar char="•"/>
              <a:defRPr/>
            </a:pPr>
            <a:r>
              <a:rPr lang="en-US" b="1" dirty="0" smtClean="0">
                <a:solidFill>
                  <a:srgbClr val="FF0000"/>
                </a:solidFill>
              </a:rPr>
              <a:t>Improved earth walls </a:t>
            </a:r>
            <a:r>
              <a:rPr lang="en-US" dirty="0" smtClean="0"/>
              <a:t>consist of </a:t>
            </a:r>
            <a:r>
              <a:rPr lang="en-US" b="1" dirty="0" smtClean="0">
                <a:effectLst>
                  <a:outerShdw blurRad="38100" dist="38100" dir="2700000" algn="tl">
                    <a:srgbClr val="000000">
                      <a:alpha val="43137"/>
                    </a:srgbClr>
                  </a:outerShdw>
                </a:effectLst>
              </a:rPr>
              <a:t>stabilized backfill </a:t>
            </a:r>
            <a:r>
              <a:rPr lang="en-US" dirty="0" smtClean="0"/>
              <a:t>soil and </a:t>
            </a:r>
            <a:r>
              <a:rPr lang="en-US" b="1" dirty="0">
                <a:effectLst>
                  <a:outerShdw blurRad="38100" dist="38100" dir="2700000" algn="tl">
                    <a:srgbClr val="000000">
                      <a:alpha val="43137"/>
                    </a:srgbClr>
                  </a:outerShdw>
                </a:effectLst>
              </a:rPr>
              <a:t>facing elements</a:t>
            </a:r>
            <a:r>
              <a:rPr lang="en-US" dirty="0" smtClean="0"/>
              <a:t>. </a:t>
            </a:r>
          </a:p>
          <a:p>
            <a:pPr algn="just" eaLnBrk="1" fontAlgn="auto" hangingPunct="1">
              <a:spcAft>
                <a:spcPts val="0"/>
              </a:spcAft>
              <a:buFont typeface="Arial" pitchFamily="34" charset="0"/>
              <a:buChar char="•"/>
              <a:defRPr/>
            </a:pPr>
            <a:r>
              <a:rPr lang="en-US" dirty="0" smtClean="0"/>
              <a:t>Improvement of  the soil (apart from compaction) is carried out either by means of </a:t>
            </a:r>
            <a:r>
              <a:rPr lang="en-US" b="1" dirty="0">
                <a:effectLst>
                  <a:outerShdw blurRad="38100" dist="38100" dir="2700000" algn="tl">
                    <a:srgbClr val="000000">
                      <a:alpha val="43137"/>
                    </a:srgbClr>
                  </a:outerShdw>
                </a:effectLst>
              </a:rPr>
              <a:t>chemicals</a:t>
            </a:r>
            <a:r>
              <a:rPr lang="en-US" dirty="0" smtClean="0"/>
              <a:t> such as cement or lime or other chemicals or by using </a:t>
            </a:r>
            <a:r>
              <a:rPr lang="en-US" b="1" dirty="0" smtClean="0">
                <a:effectLst>
                  <a:outerShdw blurRad="38100" dist="38100" dir="2700000" algn="tl">
                    <a:srgbClr val="000000">
                      <a:alpha val="43137"/>
                    </a:srgbClr>
                  </a:outerShdw>
                </a:effectLst>
              </a:rPr>
              <a:t>inclusions</a:t>
            </a:r>
            <a:r>
              <a:rPr lang="en-US" dirty="0" smtClean="0"/>
              <a:t>. Woven </a:t>
            </a:r>
          </a:p>
          <a:p>
            <a:pPr algn="just" eaLnBrk="1" fontAlgn="auto" hangingPunct="1">
              <a:spcAft>
                <a:spcPts val="0"/>
              </a:spcAft>
              <a:buFont typeface="Arial" pitchFamily="34" charset="0"/>
              <a:buChar char="•"/>
              <a:defRPr/>
            </a:pPr>
            <a:r>
              <a:rPr lang="en-US" dirty="0" smtClean="0"/>
              <a:t>Soils stabilized by cement or lime normally fall into the category of a </a:t>
            </a:r>
            <a:r>
              <a:rPr lang="en-US" b="1" dirty="0" smtClean="0">
                <a:effectLst>
                  <a:outerShdw blurRad="38100" dist="38100" dir="2700000" algn="tl">
                    <a:srgbClr val="000000">
                      <a:alpha val="43137"/>
                    </a:srgbClr>
                  </a:outerShdw>
                </a:effectLst>
              </a:rPr>
              <a:t>Mohr-Coulomb </a:t>
            </a:r>
            <a:r>
              <a:rPr lang="en-US" dirty="0" smtClean="0"/>
              <a:t>material with improved shear strength parameters.</a:t>
            </a:r>
            <a:endParaRPr lang="en-US" dirty="0"/>
          </a:p>
        </p:txBody>
      </p:sp>
    </p:spTree>
    <p:extLst>
      <p:ext uri="{BB962C8B-B14F-4D97-AF65-F5344CB8AC3E}">
        <p14:creationId xmlns:p14="http://schemas.microsoft.com/office/powerpoint/2010/main" val="23222606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ln>
            <a:solidFill>
              <a:schemeClr val="accent1"/>
            </a:solidFill>
          </a:ln>
        </p:spPr>
        <p:txBody>
          <a:bodyPr/>
          <a:lstStyle/>
          <a:p>
            <a:pPr eaLnBrk="1" hangingPunct="1"/>
            <a:r>
              <a:rPr lang="en-US" sz="4000" b="1" dirty="0" smtClean="0"/>
              <a:t>Soil reinforcement </a:t>
            </a:r>
          </a:p>
        </p:txBody>
      </p:sp>
      <p:sp>
        <p:nvSpPr>
          <p:cNvPr id="3" name="Content Placeholder 2"/>
          <p:cNvSpPr>
            <a:spLocks noGrp="1"/>
          </p:cNvSpPr>
          <p:nvPr>
            <p:ph idx="1"/>
          </p:nvPr>
        </p:nvSpPr>
        <p:spPr>
          <a:ln>
            <a:solidFill>
              <a:schemeClr val="accent1"/>
            </a:solidFill>
          </a:ln>
        </p:spPr>
        <p:txBody>
          <a:bodyPr rtlCol="0">
            <a:normAutofit fontScale="92500" lnSpcReduction="10000"/>
          </a:bodyPr>
          <a:lstStyle/>
          <a:p>
            <a:pPr algn="just" eaLnBrk="1" fontAlgn="auto" hangingPunct="1">
              <a:spcAft>
                <a:spcPts val="0"/>
              </a:spcAft>
              <a:buFont typeface="Arial" pitchFamily="34" charset="0"/>
              <a:buChar char="•"/>
              <a:defRPr/>
            </a:pPr>
            <a:r>
              <a:rPr lang="en-US" dirty="0" smtClean="0"/>
              <a:t>A mechanically stabilized soil is reinforced by </a:t>
            </a:r>
            <a:r>
              <a:rPr lang="en-US" b="1" dirty="0" smtClean="0">
                <a:solidFill>
                  <a:srgbClr val="FF0000"/>
                </a:solidFill>
                <a:effectLst>
                  <a:outerShdw blurRad="38100" dist="38100" dir="2700000" algn="tl">
                    <a:srgbClr val="000000">
                      <a:alpha val="43137"/>
                    </a:srgbClr>
                  </a:outerShdw>
                </a:effectLst>
              </a:rPr>
              <a:t>strips</a:t>
            </a:r>
            <a:r>
              <a:rPr lang="en-US" dirty="0" smtClean="0">
                <a:effectLst>
                  <a:outerShdw blurRad="38100" dist="38100" dir="2700000" algn="tl">
                    <a:srgbClr val="000000">
                      <a:alpha val="43137"/>
                    </a:srgbClr>
                  </a:outerShdw>
                </a:effectLst>
              </a:rPr>
              <a:t> </a:t>
            </a:r>
            <a:r>
              <a:rPr lang="en-US" dirty="0" smtClean="0"/>
              <a:t>or </a:t>
            </a:r>
            <a:r>
              <a:rPr lang="en-US" b="1" dirty="0">
                <a:solidFill>
                  <a:srgbClr val="FF0000"/>
                </a:solidFill>
                <a:effectLst>
                  <a:outerShdw blurRad="38100" dist="38100" dir="2700000" algn="tl">
                    <a:srgbClr val="000000">
                      <a:alpha val="43137"/>
                    </a:srgbClr>
                  </a:outerShdw>
                </a:effectLst>
              </a:rPr>
              <a:t>grids</a:t>
            </a:r>
            <a:r>
              <a:rPr lang="en-US" dirty="0" smtClean="0"/>
              <a:t> that may be </a:t>
            </a:r>
            <a:r>
              <a:rPr lang="en-US" b="1" dirty="0">
                <a:solidFill>
                  <a:srgbClr val="FF0000"/>
                </a:solidFill>
                <a:effectLst>
                  <a:outerShdw blurRad="38100" dist="38100" dir="2700000" algn="tl">
                    <a:srgbClr val="000000">
                      <a:alpha val="43137"/>
                    </a:srgbClr>
                  </a:outerShdw>
                </a:effectLst>
              </a:rPr>
              <a:t>metallic</a:t>
            </a:r>
            <a:r>
              <a:rPr lang="en-US" dirty="0" smtClean="0"/>
              <a:t>, </a:t>
            </a:r>
            <a:r>
              <a:rPr lang="en-US" b="1" dirty="0">
                <a:solidFill>
                  <a:srgbClr val="FF0000"/>
                </a:solidFill>
                <a:effectLst>
                  <a:outerShdw blurRad="38100" dist="38100" dir="2700000" algn="tl">
                    <a:srgbClr val="000000">
                      <a:alpha val="43137"/>
                    </a:srgbClr>
                  </a:outerShdw>
                </a:effectLst>
              </a:rPr>
              <a:t>polymeric</a:t>
            </a:r>
            <a:r>
              <a:rPr lang="en-US" dirty="0" smtClean="0"/>
              <a:t> or </a:t>
            </a:r>
            <a:r>
              <a:rPr lang="en-US" b="1" dirty="0">
                <a:solidFill>
                  <a:srgbClr val="FF0000"/>
                </a:solidFill>
                <a:effectLst>
                  <a:outerShdw blurRad="38100" dist="38100" dir="2700000" algn="tl">
                    <a:srgbClr val="000000">
                      <a:alpha val="43137"/>
                    </a:srgbClr>
                  </a:outerShdw>
                </a:effectLst>
              </a:rPr>
              <a:t>organic</a:t>
            </a:r>
            <a:r>
              <a:rPr lang="en-US" dirty="0" smtClean="0"/>
              <a:t>. </a:t>
            </a:r>
          </a:p>
          <a:p>
            <a:pPr algn="just" eaLnBrk="1" fontAlgn="auto" hangingPunct="1">
              <a:spcAft>
                <a:spcPts val="0"/>
              </a:spcAft>
              <a:buFont typeface="Arial" pitchFamily="34" charset="0"/>
              <a:buChar char="•"/>
              <a:defRPr/>
            </a:pPr>
            <a:r>
              <a:rPr lang="en-US" dirty="0" smtClean="0"/>
              <a:t>A mixture of soil and polymeric elements of fine diameter and small length has also been used. </a:t>
            </a:r>
          </a:p>
          <a:p>
            <a:pPr algn="just" eaLnBrk="1" fontAlgn="auto" hangingPunct="1">
              <a:spcAft>
                <a:spcPts val="0"/>
              </a:spcAft>
              <a:buFont typeface="Arial" pitchFamily="34" charset="0"/>
              <a:buChar char="•"/>
              <a:defRPr/>
            </a:pPr>
            <a:r>
              <a:rPr lang="en-US" dirty="0" smtClean="0"/>
              <a:t>The main objective is to transfer the </a:t>
            </a:r>
            <a:r>
              <a:rPr lang="en-US" b="1" dirty="0">
                <a:solidFill>
                  <a:srgbClr val="FF0000"/>
                </a:solidFill>
                <a:effectLst>
                  <a:outerShdw blurRad="38100" dist="38100" dir="2700000" algn="tl">
                    <a:srgbClr val="000000">
                      <a:alpha val="43137"/>
                    </a:srgbClr>
                  </a:outerShdw>
                </a:effectLst>
              </a:rPr>
              <a:t>tensile</a:t>
            </a:r>
            <a:r>
              <a:rPr lang="en-US" dirty="0" smtClean="0"/>
              <a:t> </a:t>
            </a:r>
            <a:r>
              <a:rPr lang="en-US" b="1" dirty="0">
                <a:solidFill>
                  <a:srgbClr val="FF0000"/>
                </a:solidFill>
                <a:effectLst>
                  <a:outerShdw blurRad="38100" dist="38100" dir="2700000" algn="tl">
                    <a:srgbClr val="000000">
                      <a:alpha val="43137"/>
                    </a:srgbClr>
                  </a:outerShdw>
                </a:effectLst>
              </a:rPr>
              <a:t>stresses</a:t>
            </a:r>
            <a:r>
              <a:rPr lang="en-US" dirty="0" smtClean="0"/>
              <a:t> to </a:t>
            </a:r>
            <a:r>
              <a:rPr lang="en-US" b="1" dirty="0">
                <a:solidFill>
                  <a:srgbClr val="FF0000"/>
                </a:solidFill>
                <a:effectLst>
                  <a:outerShdw blurRad="38100" dist="38100" dir="2700000" algn="tl">
                    <a:srgbClr val="000000">
                      <a:alpha val="43137"/>
                    </a:srgbClr>
                  </a:outerShdw>
                </a:effectLst>
              </a:rPr>
              <a:t>reinforcement</a:t>
            </a:r>
            <a:r>
              <a:rPr lang="en-US" dirty="0" smtClean="0"/>
              <a:t> elements. </a:t>
            </a:r>
          </a:p>
          <a:p>
            <a:pPr algn="just" eaLnBrk="1" fontAlgn="auto" hangingPunct="1">
              <a:spcAft>
                <a:spcPts val="0"/>
              </a:spcAft>
              <a:buFont typeface="Arial" pitchFamily="34" charset="0"/>
              <a:buChar char="•"/>
              <a:defRPr/>
            </a:pPr>
            <a:r>
              <a:rPr lang="en-US" dirty="0" smtClean="0"/>
              <a:t>Anchored earth systems combined by soil reinforcement have been developed and applied successfully in highway construction. </a:t>
            </a:r>
            <a:endParaRPr lang="en-US" dirty="0"/>
          </a:p>
        </p:txBody>
      </p:sp>
    </p:spTree>
    <p:extLst>
      <p:ext uri="{BB962C8B-B14F-4D97-AF65-F5344CB8AC3E}">
        <p14:creationId xmlns:p14="http://schemas.microsoft.com/office/powerpoint/2010/main" val="32003816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CSI Photos\DIVISION 02\Erosion Control\Bank at Littlejohn\Gunite 03 - W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152400" y="228600"/>
            <a:ext cx="3733800" cy="1200150"/>
          </a:xfrm>
          <a:prstGeom prst="rect">
            <a:avLst/>
          </a:prstGeom>
          <a:noFill/>
          <a:ln w="12700" cap="sq">
            <a:noFill/>
            <a:miter lim="800000"/>
            <a:headEnd type="none" w="sm" len="sm"/>
            <a:tailEnd type="none" w="sm" len="sm"/>
          </a:ln>
          <a:effectLst/>
        </p:spPr>
        <p:txBody>
          <a:bodyPr>
            <a:spAutoFit/>
          </a:bodyPr>
          <a:lstStyle/>
          <a:p>
            <a:pPr>
              <a:defRPr/>
            </a:pPr>
            <a:r>
              <a:rPr lang="en-US" b="1" dirty="0">
                <a:solidFill>
                  <a:srgbClr val="FF0000"/>
                </a:solidFill>
                <a:effectLst>
                  <a:outerShdw blurRad="38100" dist="38100" dir="2700000" algn="tl">
                    <a:srgbClr val="000000">
                      <a:alpha val="43137"/>
                    </a:srgbClr>
                  </a:outerShdw>
                </a:effectLst>
                <a:cs typeface="Arial" charset="0"/>
              </a:rPr>
              <a:t>Bank Requiring a Retention System</a:t>
            </a:r>
          </a:p>
          <a:p>
            <a:pPr algn="just">
              <a:defRPr/>
            </a:pPr>
            <a:r>
              <a:rPr lang="en-US" b="1" dirty="0">
                <a:solidFill>
                  <a:srgbClr val="FFFF00"/>
                </a:solidFill>
                <a:effectLst>
                  <a:outerShdw blurRad="38100" dist="38100" dir="2700000" algn="tl">
                    <a:srgbClr val="000000">
                      <a:alpha val="43137"/>
                    </a:srgbClr>
                  </a:outerShdw>
                </a:effectLst>
                <a:cs typeface="Arial" charset="0"/>
              </a:rPr>
              <a:t>The in-situ reinforcement includes soil nailing and dwelling by means of grouted bars as shown in Figure</a:t>
            </a:r>
            <a:r>
              <a:rPr lang="en-US" dirty="0">
                <a:solidFill>
                  <a:prstClr val="black"/>
                </a:solidFill>
                <a:cs typeface="Arial" charset="0"/>
              </a:rPr>
              <a:t>.</a:t>
            </a:r>
            <a:endParaRPr lang="en-US" dirty="0">
              <a:solidFill>
                <a:srgbClr val="FFFF00"/>
              </a:solidFill>
              <a:cs typeface="Arial" charset="0"/>
            </a:endParaRPr>
          </a:p>
        </p:txBody>
      </p:sp>
    </p:spTree>
    <p:extLst>
      <p:ext uri="{BB962C8B-B14F-4D97-AF65-F5344CB8AC3E}">
        <p14:creationId xmlns:p14="http://schemas.microsoft.com/office/powerpoint/2010/main" val="15800331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ln>
            <a:solidFill>
              <a:schemeClr val="accent1"/>
            </a:solidFill>
          </a:ln>
        </p:spPr>
        <p:txBody>
          <a:bodyPr/>
          <a:lstStyle/>
          <a:p>
            <a:pPr eaLnBrk="1" hangingPunct="1"/>
            <a:r>
              <a:rPr lang="en-US" sz="3600" b="1" i="1" dirty="0" smtClean="0"/>
              <a:t>Considerations in Soil Reinforcement</a:t>
            </a:r>
            <a:endParaRPr lang="en-US" sz="3600" dirty="0" smtClean="0"/>
          </a:p>
        </p:txBody>
      </p:sp>
      <p:sp>
        <p:nvSpPr>
          <p:cNvPr id="3" name="Content Placeholder 2"/>
          <p:cNvSpPr>
            <a:spLocks noGrp="1"/>
          </p:cNvSpPr>
          <p:nvPr>
            <p:ph idx="1"/>
          </p:nvPr>
        </p:nvSpPr>
        <p:spPr>
          <a:ln>
            <a:solidFill>
              <a:schemeClr val="accent1"/>
            </a:solidFill>
          </a:ln>
        </p:spPr>
        <p:txBody>
          <a:bodyPr rtlCol="0">
            <a:normAutofit/>
          </a:bodyPr>
          <a:lstStyle/>
          <a:p>
            <a:pPr eaLnBrk="1" fontAlgn="auto" hangingPunct="1">
              <a:spcAft>
                <a:spcPts val="0"/>
              </a:spcAft>
              <a:buFont typeface="Arial" pitchFamily="34" charset="0"/>
              <a:buChar char="•"/>
              <a:defRPr/>
            </a:pPr>
            <a:r>
              <a:rPr lang="en-US" b="1" i="1" dirty="0" smtClean="0"/>
              <a:t>Metal Strips : </a:t>
            </a:r>
            <a:r>
              <a:rPr lang="en-US" dirty="0" smtClean="0"/>
              <a:t>In most instances, galvanized steel strips are used as reinforcement in soil. </a:t>
            </a:r>
          </a:p>
          <a:p>
            <a:pPr eaLnBrk="1" fontAlgn="auto" hangingPunct="1">
              <a:spcAft>
                <a:spcPts val="0"/>
              </a:spcAft>
              <a:buFont typeface="Arial" pitchFamily="34" charset="0"/>
              <a:buChar char="•"/>
              <a:defRPr/>
            </a:pPr>
            <a:r>
              <a:rPr lang="en-US" b="1" i="1" dirty="0" smtClean="0"/>
              <a:t>Non-biodegradable Fabrics: </a:t>
            </a:r>
            <a:r>
              <a:rPr lang="en-US" dirty="0" smtClean="0"/>
              <a:t>Non-biodegradable fabrics are generally referred to as </a:t>
            </a:r>
            <a:r>
              <a:rPr lang="en-US" b="1" i="1" dirty="0" smtClean="0">
                <a:effectLst>
                  <a:outerShdw blurRad="38100" dist="38100" dir="2700000" algn="tl">
                    <a:srgbClr val="000000">
                      <a:alpha val="43137"/>
                    </a:srgbClr>
                  </a:outerShdw>
                </a:effectLst>
              </a:rPr>
              <a:t>geotextiles</a:t>
            </a:r>
            <a:r>
              <a:rPr lang="en-US" i="1" dirty="0" smtClean="0"/>
              <a:t>.</a:t>
            </a:r>
          </a:p>
          <a:p>
            <a:pPr eaLnBrk="1" fontAlgn="auto" hangingPunct="1">
              <a:spcAft>
                <a:spcPts val="0"/>
              </a:spcAft>
              <a:buFont typeface="Arial" pitchFamily="34" charset="0"/>
              <a:buChar char="•"/>
              <a:defRPr/>
            </a:pPr>
            <a:endParaRPr lang="en-US" dirty="0"/>
          </a:p>
        </p:txBody>
      </p:sp>
    </p:spTree>
    <p:extLst>
      <p:ext uri="{BB962C8B-B14F-4D97-AF65-F5344CB8AC3E}">
        <p14:creationId xmlns:p14="http://schemas.microsoft.com/office/powerpoint/2010/main" val="11506273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515938" y="1708150"/>
            <a:ext cx="8001000" cy="4267200"/>
          </a:xfrm>
        </p:spPr>
        <p:txBody>
          <a:bodyPr/>
          <a:lstStyle/>
          <a:p>
            <a:pPr eaLnBrk="1" hangingPunct="1"/>
            <a:r>
              <a:rPr lang="en-US" sz="2800" dirty="0" smtClean="0">
                <a:latin typeface="Arial" charset="0"/>
                <a:cs typeface="Arial" charset="0"/>
              </a:rPr>
              <a:t>There are two types of materials used</a:t>
            </a:r>
          </a:p>
          <a:p>
            <a:pPr lvl="1" eaLnBrk="1" hangingPunct="1"/>
            <a:r>
              <a:rPr lang="en-US" dirty="0" smtClean="0">
                <a:latin typeface="Arial" charset="0"/>
                <a:cs typeface="Arial" charset="0"/>
              </a:rPr>
              <a:t>Metallic reinforcements </a:t>
            </a:r>
          </a:p>
          <a:p>
            <a:pPr lvl="2" eaLnBrk="1" hangingPunct="1"/>
            <a:r>
              <a:rPr lang="en-US" sz="2000" dirty="0" smtClean="0"/>
              <a:t>Typically mild steel (galvanized / epoxy coated) </a:t>
            </a:r>
          </a:p>
          <a:p>
            <a:pPr lvl="1" eaLnBrk="1" hangingPunct="1"/>
            <a:r>
              <a:rPr lang="en-US" dirty="0" smtClean="0">
                <a:latin typeface="Arial" charset="0"/>
                <a:cs typeface="Arial" charset="0"/>
              </a:rPr>
              <a:t>Nonmetallic reinforcement </a:t>
            </a:r>
          </a:p>
          <a:p>
            <a:pPr lvl="2" eaLnBrk="1" hangingPunct="1"/>
            <a:r>
              <a:rPr lang="en-US" sz="2000" dirty="0" smtClean="0"/>
              <a:t>Generally polymeric materials (polypropylene, polyethylene or polyester)</a:t>
            </a:r>
          </a:p>
        </p:txBody>
      </p:sp>
      <p:sp>
        <p:nvSpPr>
          <p:cNvPr id="38915" name="Rectangle 3"/>
          <p:cNvSpPr>
            <a:spLocks noGrp="1" noChangeArrowheads="1"/>
          </p:cNvSpPr>
          <p:nvPr>
            <p:ph type="title"/>
          </p:nvPr>
        </p:nvSpPr>
        <p:spPr>
          <a:xfrm>
            <a:off x="671513" y="361950"/>
            <a:ext cx="8472487" cy="1143000"/>
          </a:xfrm>
          <a:noFill/>
        </p:spPr>
        <p:txBody>
          <a:bodyPr anchor="ctr"/>
          <a:lstStyle/>
          <a:p>
            <a:pPr eaLnBrk="1" hangingPunct="1"/>
            <a:r>
              <a:rPr lang="en-US" dirty="0" smtClean="0"/>
              <a:t>Reinforcement Material</a:t>
            </a:r>
          </a:p>
        </p:txBody>
      </p:sp>
    </p:spTree>
    <p:extLst>
      <p:ext uri="{BB962C8B-B14F-4D97-AF65-F5344CB8AC3E}">
        <p14:creationId xmlns:p14="http://schemas.microsoft.com/office/powerpoint/2010/main" val="19738719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4"/>
          <p:cNvSpPr>
            <a:spLocks noGrp="1"/>
          </p:cNvSpPr>
          <p:nvPr>
            <p:ph type="ftr" sz="quarter" idx="4294967295"/>
          </p:nvPr>
        </p:nvSpPr>
        <p:spPr bwMode="auto">
          <a:xfrm>
            <a:off x="3124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fontAlgn="base" hangingPunct="0">
              <a:spcBef>
                <a:spcPct val="0"/>
              </a:spcBef>
              <a:spcAft>
                <a:spcPct val="0"/>
              </a:spcAft>
            </a:pPr>
            <a:r>
              <a:rPr lang="en-US" altLang="en-US" smtClean="0">
                <a:solidFill>
                  <a:srgbClr val="000000"/>
                </a:solidFill>
              </a:rPr>
              <a:t>GEO102</a:t>
            </a:r>
          </a:p>
        </p:txBody>
      </p:sp>
      <p:pic>
        <p:nvPicPr>
          <p:cNvPr id="39939" name="Picture 2" descr="DSC00010"/>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222500" y="17272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3"/>
          <p:cNvSpPr>
            <a:spLocks noChangeArrowheads="1"/>
          </p:cNvSpPr>
          <p:nvPr/>
        </p:nvSpPr>
        <p:spPr bwMode="auto">
          <a:xfrm>
            <a:off x="252413" y="1695450"/>
            <a:ext cx="4624387" cy="688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fontAlgn="base" hangingPunct="0">
              <a:spcBef>
                <a:spcPct val="0"/>
              </a:spcBef>
              <a:spcAft>
                <a:spcPct val="0"/>
              </a:spcAft>
            </a:pPr>
            <a:r>
              <a:rPr lang="en-US" sz="3200" dirty="0" smtClean="0">
                <a:solidFill>
                  <a:srgbClr val="000000"/>
                </a:solidFill>
                <a:latin typeface="Arial" charset="0"/>
                <a:cs typeface="Arial" charset="0"/>
              </a:rPr>
              <a:t>Galvanized Steel Strips</a:t>
            </a:r>
          </a:p>
        </p:txBody>
      </p:sp>
      <p:sp>
        <p:nvSpPr>
          <p:cNvPr id="39941" name="Rectangle 4"/>
          <p:cNvSpPr>
            <a:spLocks noGrp="1" noChangeArrowheads="1"/>
          </p:cNvSpPr>
          <p:nvPr>
            <p:ph type="title"/>
          </p:nvPr>
        </p:nvSpPr>
        <p:spPr>
          <a:xfrm>
            <a:off x="387350" y="284163"/>
            <a:ext cx="7543800" cy="960437"/>
          </a:xfrm>
          <a:noFill/>
        </p:spPr>
        <p:txBody>
          <a:bodyPr/>
          <a:lstStyle/>
          <a:p>
            <a:pPr eaLnBrk="1" hangingPunct="1"/>
            <a:r>
              <a:rPr lang="en-US" dirty="0" smtClean="0"/>
              <a:t>Reinforcement Material</a:t>
            </a:r>
          </a:p>
        </p:txBody>
      </p:sp>
      <p:pic>
        <p:nvPicPr>
          <p:cNvPr id="492549" name="Picture 5" descr="DSC00010"/>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t="77515" r="74988"/>
          <a:stretch>
            <a:fillRect/>
          </a:stretch>
        </p:blipFill>
        <p:spPr bwMode="auto">
          <a:xfrm>
            <a:off x="-1976437" y="2867025"/>
            <a:ext cx="5100637" cy="34385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92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92549"/>
                                        </p:tgtEl>
                                        <p:attrNameLst>
                                          <p:attrName>style.visibility</p:attrName>
                                        </p:attrNameLst>
                                      </p:cBhvr>
                                      <p:to>
                                        <p:strVal val="visible"/>
                                      </p:to>
                                    </p:set>
                                    <p:animEffect transition="in" filter="box(out)">
                                      <p:cBhvr>
                                        <p:cTn id="7" dur="500"/>
                                        <p:tgtEl>
                                          <p:spTgt spid="492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4"/>
          <p:cNvSpPr>
            <a:spLocks noGrp="1"/>
          </p:cNvSpPr>
          <p:nvPr>
            <p:ph type="ftr" sz="quarter" idx="4294967295"/>
          </p:nvPr>
        </p:nvSpPr>
        <p:spPr bwMode="auto">
          <a:xfrm>
            <a:off x="3124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fontAlgn="base" hangingPunct="0">
              <a:spcBef>
                <a:spcPct val="0"/>
              </a:spcBef>
              <a:spcAft>
                <a:spcPct val="0"/>
              </a:spcAft>
            </a:pPr>
            <a:r>
              <a:rPr lang="en-US" altLang="en-US" smtClean="0">
                <a:solidFill>
                  <a:srgbClr val="000000"/>
                </a:solidFill>
              </a:rPr>
              <a:t>GEO102</a:t>
            </a:r>
          </a:p>
        </p:txBody>
      </p:sp>
      <p:sp>
        <p:nvSpPr>
          <p:cNvPr id="40963" name="Rectangle 2"/>
          <p:cNvSpPr>
            <a:spLocks noGrp="1" noChangeArrowheads="1"/>
          </p:cNvSpPr>
          <p:nvPr>
            <p:ph type="title"/>
          </p:nvPr>
        </p:nvSpPr>
        <p:spPr>
          <a:xfrm>
            <a:off x="252413" y="260350"/>
            <a:ext cx="8472487" cy="889000"/>
          </a:xfrm>
          <a:noFill/>
        </p:spPr>
        <p:txBody>
          <a:bodyPr anchor="ctr"/>
          <a:lstStyle/>
          <a:p>
            <a:pPr eaLnBrk="1" hangingPunct="1"/>
            <a:r>
              <a:rPr lang="en-US" sz="4800" dirty="0" smtClean="0"/>
              <a:t>Reinforcement Material</a:t>
            </a:r>
          </a:p>
        </p:txBody>
      </p:sp>
      <p:pic>
        <p:nvPicPr>
          <p:cNvPr id="40964" name="Picture 5" descr="s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635125"/>
            <a:ext cx="76073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4"/>
          <p:cNvSpPr>
            <a:spLocks noChangeArrowheads="1"/>
          </p:cNvSpPr>
          <p:nvPr/>
        </p:nvSpPr>
        <p:spPr bwMode="auto">
          <a:xfrm>
            <a:off x="252413" y="1695450"/>
            <a:ext cx="4400550" cy="630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fontAlgn="base" hangingPunct="0">
              <a:spcBef>
                <a:spcPct val="0"/>
              </a:spcBef>
              <a:spcAft>
                <a:spcPct val="0"/>
              </a:spcAft>
            </a:pPr>
            <a:r>
              <a:rPr lang="en-US" sz="3200" dirty="0" smtClean="0">
                <a:solidFill>
                  <a:srgbClr val="000000"/>
                </a:solidFill>
                <a:latin typeface="Arial" charset="0"/>
                <a:cs typeface="Arial" charset="0"/>
              </a:rPr>
              <a:t>Galvanized Wire Mesh</a:t>
            </a:r>
          </a:p>
        </p:txBody>
      </p:sp>
    </p:spTree>
    <p:extLst>
      <p:ext uri="{BB962C8B-B14F-4D97-AF65-F5344CB8AC3E}">
        <p14:creationId xmlns:p14="http://schemas.microsoft.com/office/powerpoint/2010/main" val="17938913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4"/>
          <p:cNvSpPr>
            <a:spLocks noGrp="1"/>
          </p:cNvSpPr>
          <p:nvPr>
            <p:ph type="ftr" sz="quarter" idx="4294967295"/>
          </p:nvPr>
        </p:nvSpPr>
        <p:spPr bwMode="auto">
          <a:xfrm>
            <a:off x="3124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fontAlgn="base" hangingPunct="0">
              <a:spcBef>
                <a:spcPct val="0"/>
              </a:spcBef>
              <a:spcAft>
                <a:spcPct val="0"/>
              </a:spcAft>
            </a:pPr>
            <a:r>
              <a:rPr lang="en-US" altLang="en-US" smtClean="0">
                <a:solidFill>
                  <a:srgbClr val="000000"/>
                </a:solidFill>
              </a:rPr>
              <a:t>GEO102</a:t>
            </a:r>
          </a:p>
        </p:txBody>
      </p:sp>
      <p:sp>
        <p:nvSpPr>
          <p:cNvPr id="41987" name="Rectangle 2"/>
          <p:cNvSpPr>
            <a:spLocks noGrp="1" noChangeArrowheads="1"/>
          </p:cNvSpPr>
          <p:nvPr>
            <p:ph type="title"/>
          </p:nvPr>
        </p:nvSpPr>
        <p:spPr>
          <a:xfrm>
            <a:off x="252413" y="260350"/>
            <a:ext cx="8472487" cy="889000"/>
          </a:xfrm>
          <a:noFill/>
        </p:spPr>
        <p:txBody>
          <a:bodyPr anchor="ctr"/>
          <a:lstStyle/>
          <a:p>
            <a:pPr eaLnBrk="1" hangingPunct="1"/>
            <a:r>
              <a:rPr lang="en-US" sz="4800" smtClean="0"/>
              <a:t>Reinforcement Material</a:t>
            </a:r>
          </a:p>
        </p:txBody>
      </p:sp>
      <p:pic>
        <p:nvPicPr>
          <p:cNvPr id="41988" name="Picture 5" descr="Vertical CMP behind face - grid 2"/>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t="4941" b="7059"/>
          <a:stretch>
            <a:fillRect/>
          </a:stretch>
        </p:blipFill>
        <p:spPr bwMode="auto">
          <a:xfrm>
            <a:off x="1879600" y="1776413"/>
            <a:ext cx="6934200"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4"/>
          <p:cNvSpPr>
            <a:spLocks noChangeArrowheads="1"/>
          </p:cNvSpPr>
          <p:nvPr/>
        </p:nvSpPr>
        <p:spPr bwMode="auto">
          <a:xfrm>
            <a:off x="252413" y="1695450"/>
            <a:ext cx="4400550" cy="630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fontAlgn="base" hangingPunct="0">
              <a:spcBef>
                <a:spcPct val="0"/>
              </a:spcBef>
              <a:spcAft>
                <a:spcPct val="0"/>
              </a:spcAft>
            </a:pPr>
            <a:r>
              <a:rPr lang="en-US" sz="3200" smtClean="0">
                <a:solidFill>
                  <a:srgbClr val="000000"/>
                </a:solidFill>
                <a:latin typeface="Arial" charset="0"/>
                <a:cs typeface="Arial" charset="0"/>
              </a:rPr>
              <a:t>Galvanized Wire Mesh</a:t>
            </a:r>
          </a:p>
        </p:txBody>
      </p:sp>
    </p:spTree>
    <p:extLst>
      <p:ext uri="{BB962C8B-B14F-4D97-AF65-F5344CB8AC3E}">
        <p14:creationId xmlns:p14="http://schemas.microsoft.com/office/powerpoint/2010/main" val="34637921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52413" y="260350"/>
            <a:ext cx="8472487" cy="889000"/>
          </a:xfrm>
          <a:noFill/>
        </p:spPr>
        <p:txBody>
          <a:bodyPr anchor="ctr"/>
          <a:lstStyle/>
          <a:p>
            <a:pPr eaLnBrk="1" hangingPunct="1"/>
            <a:r>
              <a:rPr lang="en-US" sz="4800" smtClean="0"/>
              <a:t>Reinforcement Material</a:t>
            </a:r>
          </a:p>
        </p:txBody>
      </p:sp>
      <p:sp>
        <p:nvSpPr>
          <p:cNvPr id="43011" name="Rectangle 4"/>
          <p:cNvSpPr>
            <a:spLocks noChangeArrowheads="1"/>
          </p:cNvSpPr>
          <p:nvPr/>
        </p:nvSpPr>
        <p:spPr bwMode="auto">
          <a:xfrm>
            <a:off x="252413" y="1695450"/>
            <a:ext cx="462438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fontAlgn="base" hangingPunct="0">
              <a:spcBef>
                <a:spcPct val="0"/>
              </a:spcBef>
              <a:spcAft>
                <a:spcPct val="0"/>
              </a:spcAft>
            </a:pPr>
            <a:r>
              <a:rPr lang="en-US" sz="3200" dirty="0" err="1" smtClean="0">
                <a:solidFill>
                  <a:srgbClr val="000000"/>
                </a:solidFill>
              </a:rPr>
              <a:t>Geogrids</a:t>
            </a:r>
            <a:endParaRPr lang="en-US" sz="3200" dirty="0" smtClean="0">
              <a:solidFill>
                <a:srgbClr val="000000"/>
              </a:solidFill>
            </a:endParaRPr>
          </a:p>
        </p:txBody>
      </p:sp>
      <p:pic>
        <p:nvPicPr>
          <p:cNvPr id="43012" name="Picture 5" descr="61"/>
          <p:cNvPicPr>
            <a:picLocks noChangeAspect="1" noChangeArrowheads="1"/>
          </p:cNvPicPr>
          <p:nvPr/>
        </p:nvPicPr>
        <p:blipFill>
          <a:blip r:embed="rId3">
            <a:extLst>
              <a:ext uri="{28A0092B-C50C-407E-A947-70E740481C1C}">
                <a14:useLocalDpi xmlns:a14="http://schemas.microsoft.com/office/drawing/2010/main" val="0"/>
              </a:ext>
            </a:extLst>
          </a:blip>
          <a:srcRect l="11111" r="13507"/>
          <a:stretch>
            <a:fillRect/>
          </a:stretch>
        </p:blipFill>
        <p:spPr bwMode="auto">
          <a:xfrm>
            <a:off x="4295775" y="2016125"/>
            <a:ext cx="4637088"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44775"/>
            <a:ext cx="39528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7979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ln>
            <a:solidFill>
              <a:schemeClr val="accent1"/>
            </a:solidFill>
          </a:ln>
        </p:spPr>
        <p:txBody>
          <a:bodyPr rtlCol="0">
            <a:normAutofit/>
          </a:bodyPr>
          <a:lstStyle/>
          <a:p>
            <a:pPr eaLnBrk="1" fontAlgn="auto" hangingPunct="1">
              <a:spcAft>
                <a:spcPts val="0"/>
              </a:spcAft>
              <a:defRPr/>
            </a:pPr>
            <a:r>
              <a:rPr lang="en-US" sz="4000" dirty="0" smtClean="0">
                <a:solidFill>
                  <a:srgbClr val="FF0000"/>
                </a:solidFill>
                <a:effectLst>
                  <a:outerShdw blurRad="38100" dist="38100" dir="2700000" algn="tl">
                    <a:srgbClr val="000000">
                      <a:alpha val="43137"/>
                    </a:srgbClr>
                  </a:outerShdw>
                </a:effectLst>
              </a:rPr>
              <a:t>Primary uses Geo-textiles</a:t>
            </a:r>
            <a:endParaRPr lang="en-US" sz="4000"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8229600" cy="4876800"/>
          </a:xfrm>
          <a:ln>
            <a:solidFill>
              <a:schemeClr val="accent1"/>
            </a:solidFill>
          </a:ln>
        </p:spPr>
        <p:txBody>
          <a:bodyPr rtlCol="0">
            <a:noAutofit/>
          </a:bodyPr>
          <a:lstStyle/>
          <a:p>
            <a:pPr algn="just" eaLnBrk="1" fontAlgn="auto" hangingPunct="1">
              <a:spcAft>
                <a:spcPts val="0"/>
              </a:spcAft>
              <a:buFont typeface="Arial" pitchFamily="34" charset="0"/>
              <a:buChar char="•"/>
              <a:defRPr/>
            </a:pPr>
            <a:r>
              <a:rPr lang="en-US" sz="2400" dirty="0" smtClean="0"/>
              <a:t>Geo-textiles have four primary uses in foundation engineering:</a:t>
            </a:r>
          </a:p>
          <a:p>
            <a:pPr marL="457200" indent="-457200" algn="just" eaLnBrk="1" fontAlgn="auto" hangingPunct="1">
              <a:spcAft>
                <a:spcPts val="0"/>
              </a:spcAft>
              <a:buFont typeface="+mj-lt"/>
              <a:buAutoNum type="arabicPeriod"/>
              <a:defRPr/>
            </a:pPr>
            <a:r>
              <a:rPr lang="en-US" sz="2800" b="1" i="1" dirty="0" smtClean="0">
                <a:solidFill>
                  <a:srgbClr val="FF0000"/>
                </a:solidFill>
                <a:effectLst>
                  <a:outerShdw blurRad="38100" dist="38100" dir="2700000" algn="tl">
                    <a:srgbClr val="000000">
                      <a:alpha val="43137"/>
                    </a:srgbClr>
                  </a:outerShdw>
                </a:effectLst>
              </a:rPr>
              <a:t>Drainage</a:t>
            </a:r>
            <a:r>
              <a:rPr lang="en-US" sz="2800" b="1" i="1" dirty="0" smtClean="0"/>
              <a:t>: </a:t>
            </a:r>
            <a:r>
              <a:rPr lang="en-US" sz="2800" dirty="0" smtClean="0"/>
              <a:t>The fabrics can rapidly channel water from soil to various outlets, thereby providing a higher soil shear strength and hence stability.</a:t>
            </a:r>
          </a:p>
          <a:p>
            <a:pPr marL="457200" indent="-457200" algn="just" eaLnBrk="1" fontAlgn="auto" hangingPunct="1">
              <a:spcAft>
                <a:spcPts val="0"/>
              </a:spcAft>
              <a:buFont typeface="+mj-lt"/>
              <a:buAutoNum type="arabicPeriod"/>
              <a:defRPr/>
            </a:pPr>
            <a:r>
              <a:rPr lang="en-US" sz="2800" b="1" i="1" dirty="0" smtClean="0">
                <a:solidFill>
                  <a:srgbClr val="FF0000"/>
                </a:solidFill>
                <a:effectLst>
                  <a:outerShdw blurRad="38100" dist="38100" dir="2700000" algn="tl">
                    <a:srgbClr val="000000">
                      <a:alpha val="43137"/>
                    </a:srgbClr>
                  </a:outerShdw>
                </a:effectLst>
              </a:rPr>
              <a:t>Filtration</a:t>
            </a:r>
            <a:r>
              <a:rPr lang="en-US" sz="2800" b="1" i="1" dirty="0" smtClean="0"/>
              <a:t>: </a:t>
            </a:r>
            <a:r>
              <a:rPr lang="en-US" sz="2800" dirty="0" smtClean="0"/>
              <a:t>When placed between two soil layers, one coarse grained and the other fine grained, the fabric allows free seepage of water from one layer to the other. However, it protects the fine-grained soil from being washed into the coarse-grained soil.</a:t>
            </a:r>
            <a:endParaRPr lang="en-US" sz="2400" dirty="0"/>
          </a:p>
        </p:txBody>
      </p:sp>
    </p:spTree>
    <p:extLst>
      <p:ext uri="{BB962C8B-B14F-4D97-AF65-F5344CB8AC3E}">
        <p14:creationId xmlns:p14="http://schemas.microsoft.com/office/powerpoint/2010/main" val="3198711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28600" y="914400"/>
            <a:ext cx="8686800" cy="4105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ln>
            <a:solidFill>
              <a:schemeClr val="accent1"/>
            </a:solidFill>
          </a:ln>
        </p:spPr>
        <p:txBody>
          <a:bodyPr rtlCol="0">
            <a:normAutofit/>
          </a:bodyPr>
          <a:lstStyle/>
          <a:p>
            <a:pPr eaLnBrk="1" fontAlgn="auto" hangingPunct="1">
              <a:spcAft>
                <a:spcPts val="0"/>
              </a:spcAft>
              <a:defRPr/>
            </a:pPr>
            <a:r>
              <a:rPr lang="en-US" sz="4000" dirty="0" smtClean="0">
                <a:solidFill>
                  <a:srgbClr val="FF0000"/>
                </a:solidFill>
                <a:effectLst>
                  <a:outerShdw blurRad="38100" dist="38100" dir="2700000" algn="tl">
                    <a:srgbClr val="000000">
                      <a:alpha val="43137"/>
                    </a:srgbClr>
                  </a:outerShdw>
                </a:effectLst>
              </a:rPr>
              <a:t>Primary uses Geo-textiles</a:t>
            </a:r>
            <a:endParaRPr lang="en-US" sz="4000"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8229600" cy="5486400"/>
          </a:xfrm>
          <a:ln>
            <a:solidFill>
              <a:schemeClr val="accent1"/>
            </a:solidFill>
          </a:ln>
        </p:spPr>
        <p:txBody>
          <a:bodyPr rtlCol="0">
            <a:noAutofit/>
          </a:bodyPr>
          <a:lstStyle/>
          <a:p>
            <a:pPr marL="457200" indent="-457200" eaLnBrk="1" fontAlgn="auto" hangingPunct="1">
              <a:spcAft>
                <a:spcPts val="0"/>
              </a:spcAft>
              <a:buFont typeface="+mj-lt"/>
              <a:buAutoNum type="arabicPeriod"/>
              <a:defRPr/>
            </a:pPr>
            <a:endParaRPr lang="en-US" sz="2000" dirty="0" smtClean="0"/>
          </a:p>
          <a:p>
            <a:pPr marL="457200" indent="-457200" algn="just" eaLnBrk="1" fontAlgn="auto" hangingPunct="1">
              <a:spcAft>
                <a:spcPts val="0"/>
              </a:spcAft>
              <a:buFont typeface="+mj-lt"/>
              <a:buAutoNum type="arabicPeriod" startAt="3"/>
              <a:defRPr/>
            </a:pPr>
            <a:r>
              <a:rPr lang="en-US" b="1" i="1" dirty="0" smtClean="0">
                <a:solidFill>
                  <a:srgbClr val="FF0000"/>
                </a:solidFill>
                <a:effectLst>
                  <a:outerShdw blurRad="38100" dist="38100" dir="2700000" algn="tl">
                    <a:srgbClr val="000000">
                      <a:alpha val="43137"/>
                    </a:srgbClr>
                  </a:outerShdw>
                </a:effectLst>
              </a:rPr>
              <a:t>Separation</a:t>
            </a:r>
            <a:r>
              <a:rPr lang="en-US" b="1" i="1" dirty="0" smtClean="0"/>
              <a:t>: </a:t>
            </a:r>
            <a:r>
              <a:rPr lang="en-US" dirty="0" smtClean="0"/>
              <a:t>Geo-textiles help keep various soil layers separate after construction and during the projected service period of the structure. For example, in the construction of highways, a clayey sub-grade can be kept separate from a granular base course.</a:t>
            </a:r>
          </a:p>
          <a:p>
            <a:pPr marL="457200" indent="-457200" algn="just" eaLnBrk="1" fontAlgn="auto" hangingPunct="1">
              <a:spcAft>
                <a:spcPts val="0"/>
              </a:spcAft>
              <a:buFont typeface="+mj-lt"/>
              <a:buAutoNum type="arabicPeriod" startAt="3"/>
              <a:defRPr/>
            </a:pPr>
            <a:r>
              <a:rPr lang="en-US" b="1" i="1" dirty="0" smtClean="0">
                <a:solidFill>
                  <a:srgbClr val="FF0000"/>
                </a:solidFill>
                <a:effectLst>
                  <a:outerShdw blurRad="38100" dist="38100" dir="2700000" algn="tl">
                    <a:srgbClr val="000000">
                      <a:alpha val="43137"/>
                    </a:srgbClr>
                  </a:outerShdw>
                </a:effectLst>
              </a:rPr>
              <a:t>Reinforcement</a:t>
            </a:r>
            <a:r>
              <a:rPr lang="en-US" b="1" i="1" dirty="0" smtClean="0"/>
              <a:t>: </a:t>
            </a:r>
            <a:r>
              <a:rPr lang="en-US" dirty="0" smtClean="0"/>
              <a:t>The tensile strength of </a:t>
            </a:r>
            <a:r>
              <a:rPr lang="en-US" b="1" i="1" dirty="0" smtClean="0"/>
              <a:t>geo-fabrics</a:t>
            </a:r>
            <a:r>
              <a:rPr lang="en-US" dirty="0" smtClean="0"/>
              <a:t> increases the load-bearing capacity of the </a:t>
            </a:r>
            <a:r>
              <a:rPr lang="en-US" sz="2800" dirty="0" smtClean="0"/>
              <a:t>soil.</a:t>
            </a:r>
            <a:endParaRPr lang="en-US" sz="2800" dirty="0"/>
          </a:p>
        </p:txBody>
      </p:sp>
    </p:spTree>
    <p:extLst>
      <p:ext uri="{BB962C8B-B14F-4D97-AF65-F5344CB8AC3E}">
        <p14:creationId xmlns:p14="http://schemas.microsoft.com/office/powerpoint/2010/main" val="28697898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229600" cy="868362"/>
          </a:xfrm>
          <a:ln>
            <a:solidFill>
              <a:schemeClr val="accent1"/>
            </a:solidFill>
          </a:ln>
        </p:spPr>
        <p:txBody>
          <a:bodyPr/>
          <a:lstStyle/>
          <a:p>
            <a:pPr eaLnBrk="1" hangingPunct="1"/>
            <a:r>
              <a:rPr lang="en-US" b="1" dirty="0" smtClean="0"/>
              <a:t>Geogrids</a:t>
            </a:r>
            <a:endParaRPr lang="en-US" dirty="0" smtClean="0"/>
          </a:p>
        </p:txBody>
      </p:sp>
      <p:sp>
        <p:nvSpPr>
          <p:cNvPr id="3" name="Content Placeholder 2"/>
          <p:cNvSpPr>
            <a:spLocks noGrp="1"/>
          </p:cNvSpPr>
          <p:nvPr>
            <p:ph idx="1"/>
          </p:nvPr>
        </p:nvSpPr>
        <p:spPr>
          <a:ln>
            <a:solidFill>
              <a:schemeClr val="accent1"/>
            </a:solidFill>
          </a:ln>
        </p:spPr>
        <p:txBody>
          <a:bodyPr rtlCol="0">
            <a:normAutofit fontScale="92500"/>
          </a:bodyPr>
          <a:lstStyle/>
          <a:p>
            <a:pPr algn="just" eaLnBrk="1" fontAlgn="auto" hangingPunct="1">
              <a:spcAft>
                <a:spcPts val="0"/>
              </a:spcAft>
              <a:buFont typeface="Arial" pitchFamily="34" charset="0"/>
              <a:buChar char="•"/>
              <a:defRPr/>
            </a:pPr>
            <a:r>
              <a:rPr lang="en-US" i="1" dirty="0" smtClean="0"/>
              <a:t>Geogrids are high-modulus polymer materials, such as polypropylene and polyethylene, </a:t>
            </a:r>
            <a:r>
              <a:rPr lang="en-US" dirty="0" smtClean="0"/>
              <a:t>and are prepared by tensile drawing. </a:t>
            </a:r>
          </a:p>
          <a:p>
            <a:pPr eaLnBrk="1" fontAlgn="auto" hangingPunct="1">
              <a:spcAft>
                <a:spcPts val="0"/>
              </a:spcAft>
              <a:buFont typeface="Arial" pitchFamily="34" charset="0"/>
              <a:buChar char="•"/>
              <a:defRPr/>
            </a:pPr>
            <a:r>
              <a:rPr lang="en-US" dirty="0" smtClean="0"/>
              <a:t>The major function of geogrids is </a:t>
            </a:r>
            <a:r>
              <a:rPr lang="en-US" i="1" dirty="0" smtClean="0"/>
              <a:t>reinforcement. </a:t>
            </a:r>
          </a:p>
          <a:p>
            <a:pPr eaLnBrk="1" fontAlgn="auto" hangingPunct="1">
              <a:spcAft>
                <a:spcPts val="0"/>
              </a:spcAft>
              <a:buFont typeface="Arial" pitchFamily="34" charset="0"/>
              <a:buChar char="•"/>
              <a:defRPr/>
            </a:pPr>
            <a:r>
              <a:rPr lang="en-US" i="1" dirty="0" smtClean="0"/>
              <a:t>Geogrids are relatively stiff </a:t>
            </a:r>
            <a:r>
              <a:rPr lang="en-US" dirty="0" smtClean="0"/>
              <a:t>netlike materials with openings called </a:t>
            </a:r>
            <a:r>
              <a:rPr lang="en-US" i="1" dirty="0" smtClean="0"/>
              <a:t>apertures that are large enough to allow interlocking </a:t>
            </a:r>
            <a:r>
              <a:rPr lang="en-US" dirty="0" smtClean="0"/>
              <a:t>with the surrounding soil or rock to perform the function of reinforcement or segregation (or both).</a:t>
            </a:r>
            <a:endParaRPr lang="en-US" dirty="0"/>
          </a:p>
        </p:txBody>
      </p:sp>
    </p:spTree>
    <p:extLst>
      <p:ext uri="{BB962C8B-B14F-4D97-AF65-F5344CB8AC3E}">
        <p14:creationId xmlns:p14="http://schemas.microsoft.com/office/powerpoint/2010/main" val="35755986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ln>
            <a:solidFill>
              <a:schemeClr val="accent1"/>
            </a:solidFill>
          </a:ln>
        </p:spPr>
        <p:txBody>
          <a:bodyPr/>
          <a:lstStyle/>
          <a:p>
            <a:pPr eaLnBrk="1" hangingPunct="1"/>
            <a:r>
              <a:rPr lang="en-US" sz="3600" b="1" dirty="0" err="1" smtClean="0"/>
              <a:t>Geogrid</a:t>
            </a:r>
            <a:r>
              <a:rPr lang="en-US" sz="3600" b="1" dirty="0" smtClean="0"/>
              <a:t> types</a:t>
            </a:r>
          </a:p>
        </p:txBody>
      </p:sp>
      <p:sp>
        <p:nvSpPr>
          <p:cNvPr id="3" name="Content Placeholder 2"/>
          <p:cNvSpPr>
            <a:spLocks noGrp="1"/>
          </p:cNvSpPr>
          <p:nvPr>
            <p:ph idx="1"/>
          </p:nvPr>
        </p:nvSpPr>
        <p:spPr>
          <a:ln>
            <a:solidFill>
              <a:schemeClr val="accent1"/>
            </a:solidFill>
          </a:ln>
        </p:spPr>
        <p:txBody>
          <a:bodyPr rtlCol="0">
            <a:normAutofit lnSpcReduction="10000"/>
          </a:bodyPr>
          <a:lstStyle/>
          <a:p>
            <a:pPr eaLnBrk="1" fontAlgn="auto" hangingPunct="1">
              <a:spcAft>
                <a:spcPts val="0"/>
              </a:spcAft>
              <a:buFont typeface="Arial" pitchFamily="34" charset="0"/>
              <a:buChar char="•"/>
              <a:defRPr/>
            </a:pPr>
            <a:r>
              <a:rPr lang="en-US" dirty="0" smtClean="0"/>
              <a:t>Geogrids generally are of two types: </a:t>
            </a:r>
          </a:p>
          <a:p>
            <a:pPr marL="971550" lvl="1" indent="-514350" eaLnBrk="1" fontAlgn="auto" hangingPunct="1">
              <a:spcAft>
                <a:spcPts val="0"/>
              </a:spcAft>
              <a:buFont typeface="+mj-lt"/>
              <a:buAutoNum type="arabicPeriod"/>
              <a:defRPr/>
            </a:pPr>
            <a:r>
              <a:rPr lang="en-US" dirty="0" err="1" smtClean="0"/>
              <a:t>Uniaxial</a:t>
            </a:r>
            <a:r>
              <a:rPr lang="en-US" dirty="0" smtClean="0"/>
              <a:t> and </a:t>
            </a:r>
          </a:p>
          <a:p>
            <a:pPr marL="971550" lvl="1" indent="-514350" eaLnBrk="1" fontAlgn="auto" hangingPunct="1">
              <a:spcAft>
                <a:spcPts val="0"/>
              </a:spcAft>
              <a:buFont typeface="+mj-lt"/>
              <a:buAutoNum type="arabicPeriod"/>
              <a:defRPr/>
            </a:pPr>
            <a:r>
              <a:rPr lang="en-US" dirty="0" smtClean="0"/>
              <a:t>Biaxial</a:t>
            </a:r>
          </a:p>
          <a:p>
            <a:pPr algn="just" eaLnBrk="1" fontAlgn="auto" hangingPunct="1">
              <a:spcAft>
                <a:spcPts val="0"/>
              </a:spcAft>
              <a:buFont typeface="Arial" pitchFamily="34" charset="0"/>
              <a:buChar char="•"/>
              <a:defRPr/>
            </a:pPr>
            <a:r>
              <a:rPr lang="en-US" dirty="0" err="1" smtClean="0"/>
              <a:t>Uniaxial</a:t>
            </a:r>
            <a:r>
              <a:rPr lang="en-US" dirty="0" smtClean="0"/>
              <a:t> </a:t>
            </a:r>
            <a:r>
              <a:rPr lang="en-US" b="1" dirty="0" smtClean="0">
                <a:latin typeface="Cambria" pitchFamily="18" charset="0"/>
              </a:rPr>
              <a:t>TENSAR</a:t>
            </a:r>
            <a:r>
              <a:rPr lang="en-US" dirty="0" smtClean="0"/>
              <a:t> grids are manufactured by stretching a punched sheet of extruded high-density </a:t>
            </a:r>
            <a:r>
              <a:rPr lang="en-US" b="1" dirty="0" smtClean="0">
                <a:solidFill>
                  <a:srgbClr val="FF0000"/>
                </a:solidFill>
              </a:rPr>
              <a:t>polyethylene</a:t>
            </a:r>
            <a:r>
              <a:rPr lang="en-US" dirty="0" smtClean="0"/>
              <a:t> in one direction under carefully controlled conditions - results in a product with </a:t>
            </a:r>
            <a:r>
              <a:rPr lang="en-US" b="1" dirty="0" smtClean="0">
                <a:latin typeface="Andalus" pitchFamily="18" charset="-78"/>
                <a:cs typeface="Andalus" pitchFamily="18" charset="-78"/>
              </a:rPr>
              <a:t>high one-directional tensile strength and a high modulus.</a:t>
            </a:r>
          </a:p>
          <a:p>
            <a:pPr algn="just" eaLnBrk="1" fontAlgn="auto" hangingPunct="1">
              <a:spcAft>
                <a:spcPts val="0"/>
              </a:spcAft>
              <a:buFont typeface="Arial" pitchFamily="34" charset="0"/>
              <a:buChar char="•"/>
              <a:defRPr/>
            </a:pPr>
            <a:endParaRPr lang="en-US" dirty="0" smtClean="0"/>
          </a:p>
          <a:p>
            <a:pPr algn="just" eaLnBrk="1" fontAlgn="auto" hangingPunct="1">
              <a:spcAft>
                <a:spcPts val="0"/>
              </a:spcAft>
              <a:buFont typeface="Arial" pitchFamily="34" charset="0"/>
              <a:buChar char="•"/>
              <a:defRPr/>
            </a:pPr>
            <a:endParaRPr lang="en-US" dirty="0"/>
          </a:p>
        </p:txBody>
      </p:sp>
    </p:spTree>
    <p:extLst>
      <p:ext uri="{BB962C8B-B14F-4D97-AF65-F5344CB8AC3E}">
        <p14:creationId xmlns:p14="http://schemas.microsoft.com/office/powerpoint/2010/main" val="5386781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rtlCol="0">
            <a:normAutofit/>
          </a:bodyPr>
          <a:lstStyle/>
          <a:p>
            <a:pPr lvl="1" eaLnBrk="1" fontAlgn="auto" hangingPunct="1">
              <a:spcAft>
                <a:spcPts val="0"/>
              </a:spcAft>
              <a:defRPr/>
            </a:pPr>
            <a:r>
              <a:rPr lang="en-US" sz="4000" b="1" dirty="0">
                <a:solidFill>
                  <a:sysClr val="windowText" lastClr="000000"/>
                </a:solidFill>
                <a:effectLst>
                  <a:outerShdw blurRad="38100" dist="38100" dir="2700000" algn="tl">
                    <a:srgbClr val="000000">
                      <a:alpha val="43137"/>
                    </a:srgbClr>
                  </a:outerShdw>
                </a:effectLst>
              </a:rPr>
              <a:t>Biaxial</a:t>
            </a:r>
            <a:endParaRPr lang="en-US" b="1" dirty="0">
              <a:solidFill>
                <a:sysClr val="windowText" lastClr="000000"/>
              </a:solidFill>
              <a:effectLst>
                <a:outerShdw blurRad="38100" dist="38100" dir="2700000" algn="tl">
                  <a:srgbClr val="000000">
                    <a:alpha val="43137"/>
                  </a:srgbClr>
                </a:outerShdw>
              </a:effectLst>
            </a:endParaRPr>
          </a:p>
        </p:txBody>
      </p:sp>
      <p:sp>
        <p:nvSpPr>
          <p:cNvPr id="25603" name="Content Placeholder 2"/>
          <p:cNvSpPr>
            <a:spLocks noGrp="1"/>
          </p:cNvSpPr>
          <p:nvPr>
            <p:ph idx="1"/>
          </p:nvPr>
        </p:nvSpPr>
        <p:spPr>
          <a:ln>
            <a:solidFill>
              <a:schemeClr val="accent1"/>
            </a:solidFill>
          </a:ln>
        </p:spPr>
        <p:txBody>
          <a:bodyPr/>
          <a:lstStyle/>
          <a:p>
            <a:pPr algn="just" eaLnBrk="1" hangingPunct="1"/>
            <a:r>
              <a:rPr lang="en-US" dirty="0" smtClean="0"/>
              <a:t>Biaxial </a:t>
            </a:r>
            <a:r>
              <a:rPr lang="en-US" b="1" dirty="0" smtClean="0"/>
              <a:t>TENSAR</a:t>
            </a:r>
            <a:r>
              <a:rPr lang="en-US" dirty="0" smtClean="0"/>
              <a:t> grids are manufactured by stretching the punched sheet of </a:t>
            </a:r>
            <a:r>
              <a:rPr lang="en-US" b="1" dirty="0" smtClean="0">
                <a:solidFill>
                  <a:srgbClr val="FF0000"/>
                </a:solidFill>
              </a:rPr>
              <a:t>polypropylene</a:t>
            </a:r>
            <a:r>
              <a:rPr lang="en-US" dirty="0" smtClean="0"/>
              <a:t> in two orthogonal directions. </a:t>
            </a:r>
          </a:p>
          <a:p>
            <a:pPr algn="just" eaLnBrk="1" hangingPunct="1"/>
            <a:r>
              <a:rPr lang="en-US" dirty="0" smtClean="0"/>
              <a:t>This process results in a product with high tensile strength and a high modulus in two perpendicular directions. </a:t>
            </a:r>
          </a:p>
        </p:txBody>
      </p:sp>
    </p:spTree>
    <p:extLst>
      <p:ext uri="{BB962C8B-B14F-4D97-AF65-F5344CB8AC3E}">
        <p14:creationId xmlns:p14="http://schemas.microsoft.com/office/powerpoint/2010/main" val="26059435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04800"/>
            <a:ext cx="41910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762000" y="4953000"/>
            <a:ext cx="716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en-US" sz="2400" b="1" i="1" dirty="0" smtClean="0">
                <a:solidFill>
                  <a:prstClr val="black"/>
                </a:solidFill>
                <a:cs typeface="Arial" charset="0"/>
              </a:rPr>
              <a:t>Figure  Geogrids: (a) uniaxial; (b) biaxial </a:t>
            </a:r>
          </a:p>
          <a:p>
            <a:pPr algn="just" fontAlgn="base">
              <a:spcBef>
                <a:spcPct val="0"/>
              </a:spcBef>
              <a:spcAft>
                <a:spcPct val="0"/>
              </a:spcAft>
            </a:pPr>
            <a:r>
              <a:rPr lang="en-US" sz="2400" b="1" i="1" dirty="0" smtClean="0">
                <a:solidFill>
                  <a:prstClr val="black"/>
                </a:solidFill>
                <a:cs typeface="Arial" charset="0"/>
              </a:rPr>
              <a:t>(Note: 1—longitudinal rib; 2—transverse </a:t>
            </a:r>
            <a:r>
              <a:rPr lang="en-US" sz="2400" dirty="0" smtClean="0">
                <a:solidFill>
                  <a:prstClr val="black"/>
                </a:solidFill>
                <a:cs typeface="Arial" charset="0"/>
              </a:rPr>
              <a:t>bar; </a:t>
            </a:r>
            <a:r>
              <a:rPr lang="en-US" sz="2400" b="1" dirty="0" smtClean="0">
                <a:solidFill>
                  <a:prstClr val="black"/>
                </a:solidFill>
                <a:cs typeface="Arial" charset="0"/>
              </a:rPr>
              <a:t>3—transverse</a:t>
            </a:r>
            <a:r>
              <a:rPr lang="en-US" sz="2400" dirty="0" smtClean="0">
                <a:solidFill>
                  <a:prstClr val="black"/>
                </a:solidFill>
                <a:cs typeface="Arial" charset="0"/>
              </a:rPr>
              <a:t> rib; </a:t>
            </a:r>
            <a:r>
              <a:rPr lang="en-US" sz="2400" b="1" dirty="0" smtClean="0">
                <a:solidFill>
                  <a:prstClr val="black"/>
                </a:solidFill>
                <a:cs typeface="Arial" charset="0"/>
              </a:rPr>
              <a:t>4—junction</a:t>
            </a:r>
            <a:r>
              <a:rPr lang="en-US" sz="2400" dirty="0" smtClean="0">
                <a:solidFill>
                  <a:prstClr val="black"/>
                </a:solidFill>
                <a:cs typeface="Arial" charset="0"/>
              </a:rPr>
              <a:t>)</a:t>
            </a:r>
          </a:p>
        </p:txBody>
      </p:sp>
    </p:spTree>
    <p:extLst>
      <p:ext uri="{BB962C8B-B14F-4D97-AF65-F5344CB8AC3E}">
        <p14:creationId xmlns:p14="http://schemas.microsoft.com/office/powerpoint/2010/main" val="24726724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rtlCol="0">
            <a:normAutofit/>
          </a:bodyPr>
          <a:lstStyle/>
          <a:p>
            <a:pPr eaLnBrk="1" fontAlgn="auto" hangingPunct="1">
              <a:spcAft>
                <a:spcPts val="0"/>
              </a:spcAft>
              <a:defRPr/>
            </a:pPr>
            <a:r>
              <a:rPr lang="en-US" sz="3600" b="1" i="1" dirty="0" smtClean="0">
                <a:effectLst>
                  <a:outerShdw blurRad="38100" dist="38100" dir="2700000" algn="tl">
                    <a:srgbClr val="000000">
                      <a:alpha val="43137"/>
                    </a:srgbClr>
                  </a:outerShdw>
                </a:effectLst>
              </a:rPr>
              <a:t>General Design Considerations</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ln>
            <a:solidFill>
              <a:schemeClr val="accent1"/>
            </a:solidFill>
          </a:ln>
        </p:spPr>
        <p:txBody>
          <a:bodyPr rtlCol="0">
            <a:normAutofit fontScale="92500" lnSpcReduction="20000"/>
          </a:bodyPr>
          <a:lstStyle/>
          <a:p>
            <a:pPr algn="just" eaLnBrk="1" fontAlgn="auto" hangingPunct="1">
              <a:spcAft>
                <a:spcPts val="0"/>
              </a:spcAft>
              <a:buFont typeface="Arial" pitchFamily="34" charset="0"/>
              <a:buChar char="•"/>
              <a:defRPr/>
            </a:pPr>
            <a:r>
              <a:rPr lang="en-US" dirty="0" smtClean="0"/>
              <a:t>The general design procedure of any mechanically stabilized retaining wall can be divided into two parts:</a:t>
            </a:r>
          </a:p>
          <a:p>
            <a:pPr marL="514350" indent="-514350" eaLnBrk="1" fontAlgn="auto" hangingPunct="1">
              <a:spcAft>
                <a:spcPts val="0"/>
              </a:spcAft>
              <a:buFont typeface="+mj-lt"/>
              <a:buAutoNum type="arabicPeriod"/>
              <a:defRPr/>
            </a:pPr>
            <a:r>
              <a:rPr lang="en-US" b="1" dirty="0" smtClean="0"/>
              <a:t>Satisfying </a:t>
            </a:r>
            <a:r>
              <a:rPr lang="en-US" b="1" i="1" dirty="0" smtClean="0"/>
              <a:t>internal stability requirements</a:t>
            </a:r>
          </a:p>
          <a:p>
            <a:pPr marL="514350" indent="-514350" eaLnBrk="1" fontAlgn="auto" hangingPunct="1">
              <a:spcAft>
                <a:spcPts val="0"/>
              </a:spcAft>
              <a:buFont typeface="+mj-lt"/>
              <a:buAutoNum type="arabicPeriod"/>
              <a:defRPr/>
            </a:pPr>
            <a:r>
              <a:rPr lang="en-US" b="1" dirty="0" smtClean="0"/>
              <a:t>Checking the </a:t>
            </a:r>
            <a:r>
              <a:rPr lang="en-US" b="1" i="1" dirty="0" smtClean="0"/>
              <a:t>external stability of the wall</a:t>
            </a:r>
          </a:p>
          <a:p>
            <a:pPr algn="just" eaLnBrk="1" fontAlgn="auto" hangingPunct="1">
              <a:spcAft>
                <a:spcPts val="0"/>
              </a:spcAft>
              <a:buFont typeface="Arial" pitchFamily="34" charset="0"/>
              <a:buChar char="•"/>
              <a:defRPr/>
            </a:pPr>
            <a:r>
              <a:rPr lang="en-US" b="1" dirty="0" smtClean="0">
                <a:solidFill>
                  <a:srgbClr val="00B050"/>
                </a:solidFill>
                <a:effectLst>
                  <a:outerShdw blurRad="38100" dist="38100" dir="2700000" algn="tl">
                    <a:srgbClr val="000000">
                      <a:alpha val="43137"/>
                    </a:srgbClr>
                  </a:outerShdw>
                </a:effectLst>
              </a:rPr>
              <a:t>The internal stability checks involve determining tension and pullout resistance in the reinforcing elements and ascertaining the integrity of facing elements. </a:t>
            </a:r>
          </a:p>
          <a:p>
            <a:pPr algn="just" eaLnBrk="1" fontAlgn="auto" hangingPunct="1">
              <a:spcAft>
                <a:spcPts val="0"/>
              </a:spcAft>
              <a:buFont typeface="Arial" pitchFamily="34" charset="0"/>
              <a:buChar char="•"/>
              <a:defRPr/>
            </a:pPr>
            <a:r>
              <a:rPr lang="en-US" dirty="0" smtClean="0">
                <a:solidFill>
                  <a:srgbClr val="7030A0"/>
                </a:solidFill>
                <a:effectLst>
                  <a:outerShdw blurRad="38100" dist="38100" dir="2700000" algn="tl">
                    <a:srgbClr val="000000">
                      <a:alpha val="43137"/>
                    </a:srgbClr>
                  </a:outerShdw>
                </a:effectLst>
              </a:rPr>
              <a:t>The external stability checks include checks for overturning, sliding, and bearing capacity failure.</a:t>
            </a:r>
            <a:endParaRPr lang="en-US"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28317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ln>
            <a:solidFill>
              <a:schemeClr val="accent1"/>
            </a:solidFill>
          </a:ln>
        </p:spPr>
        <p:txBody>
          <a:bodyPr rtlCol="0">
            <a:noAutofit/>
          </a:bodyPr>
          <a:lstStyle/>
          <a:p>
            <a:pPr eaLnBrk="1" fontAlgn="auto" hangingPunct="1">
              <a:spcAft>
                <a:spcPts val="0"/>
              </a:spcAft>
              <a:defRPr/>
            </a:pPr>
            <a:r>
              <a:rPr lang="en-US" sz="3200" b="1" dirty="0" smtClean="0">
                <a:effectLst>
                  <a:outerShdw blurRad="38100" dist="38100" dir="2700000" algn="tl">
                    <a:srgbClr val="000000">
                      <a:alpha val="43137"/>
                    </a:srgbClr>
                  </a:outerShdw>
                </a:effectLst>
              </a:rPr>
              <a:t>Retaining Walls with Metallic Strip Reinforcement</a:t>
            </a:r>
            <a:endParaRPr lang="en-US"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ln>
            <a:solidFill>
              <a:schemeClr val="accent1"/>
            </a:solidFill>
          </a:ln>
        </p:spPr>
        <p:txBody>
          <a:bodyPr rtlCol="0">
            <a:normAutofit/>
          </a:bodyPr>
          <a:lstStyle/>
          <a:p>
            <a:pPr eaLnBrk="1" fontAlgn="auto" hangingPunct="1">
              <a:spcAft>
                <a:spcPts val="0"/>
              </a:spcAft>
              <a:buFont typeface="Arial" pitchFamily="34" charset="0"/>
              <a:buChar char="•"/>
              <a:defRPr/>
            </a:pPr>
            <a:r>
              <a:rPr lang="en-US" dirty="0" smtClean="0"/>
              <a:t>Reinforced-earth walls are flexible walls. Their main components are</a:t>
            </a:r>
          </a:p>
          <a:p>
            <a:pPr marL="914400" lvl="1" indent="-514350" eaLnBrk="1" fontAlgn="auto" hangingPunct="1">
              <a:spcAft>
                <a:spcPts val="0"/>
              </a:spcAft>
              <a:buFont typeface="+mj-lt"/>
              <a:buAutoNum type="arabicPeriod"/>
              <a:defRPr/>
            </a:pPr>
            <a:r>
              <a:rPr lang="en-US" b="1" i="1" dirty="0" smtClean="0"/>
              <a:t>Backfill, which is granular soil</a:t>
            </a:r>
          </a:p>
          <a:p>
            <a:pPr marL="914400" lvl="1" indent="-514350" eaLnBrk="1" fontAlgn="auto" hangingPunct="1">
              <a:spcAft>
                <a:spcPts val="0"/>
              </a:spcAft>
              <a:buFont typeface="+mj-lt"/>
              <a:buAutoNum type="arabicPeriod"/>
              <a:defRPr/>
            </a:pPr>
            <a:r>
              <a:rPr lang="en-US" b="1" i="1" dirty="0" smtClean="0"/>
              <a:t>Reinforcing strips, which are thin, wide strips placed at regular intervals, and</a:t>
            </a:r>
          </a:p>
          <a:p>
            <a:pPr marL="914400" lvl="1" indent="-514350" eaLnBrk="1" fontAlgn="auto" hangingPunct="1">
              <a:spcAft>
                <a:spcPts val="0"/>
              </a:spcAft>
              <a:buFont typeface="+mj-lt"/>
              <a:buAutoNum type="arabicPeriod"/>
              <a:defRPr/>
            </a:pPr>
            <a:r>
              <a:rPr lang="en-US" b="1" i="1" dirty="0" smtClean="0"/>
              <a:t>A cover or skin, on the front face of the wall</a:t>
            </a:r>
          </a:p>
          <a:p>
            <a:pPr eaLnBrk="1" fontAlgn="auto" hangingPunct="1">
              <a:spcAft>
                <a:spcPts val="0"/>
              </a:spcAft>
              <a:buFont typeface="Arial" pitchFamily="34" charset="0"/>
              <a:buChar char="•"/>
              <a:defRPr/>
            </a:pPr>
            <a:r>
              <a:rPr lang="en-US" dirty="0" smtClean="0"/>
              <a:t>The simplest and most common method for the design of ties is the </a:t>
            </a:r>
            <a:r>
              <a:rPr lang="en-US" b="1" i="1" dirty="0" err="1" smtClean="0">
                <a:solidFill>
                  <a:srgbClr val="00B050"/>
                </a:solidFill>
                <a:effectLst>
                  <a:outerShdw blurRad="38100" dist="38100" dir="2700000" algn="tl">
                    <a:srgbClr val="000000">
                      <a:alpha val="43137"/>
                    </a:srgbClr>
                  </a:outerShdw>
                </a:effectLst>
              </a:rPr>
              <a:t>Rankine</a:t>
            </a:r>
            <a:r>
              <a:rPr lang="en-US" b="1" i="1" dirty="0" smtClean="0">
                <a:solidFill>
                  <a:srgbClr val="00B050"/>
                </a:solidFill>
                <a:effectLst>
                  <a:outerShdw blurRad="38100" dist="38100" dir="2700000" algn="tl">
                    <a:srgbClr val="000000">
                      <a:alpha val="43137"/>
                    </a:srgbClr>
                  </a:outerShdw>
                </a:effectLst>
              </a:rPr>
              <a:t> method</a:t>
            </a:r>
            <a:r>
              <a:rPr lang="en-US" i="1" dirty="0" smtClean="0"/>
              <a:t>.</a:t>
            </a:r>
            <a:endParaRPr lang="en-US" dirty="0"/>
          </a:p>
        </p:txBody>
      </p:sp>
    </p:spTree>
    <p:extLst>
      <p:ext uri="{BB962C8B-B14F-4D97-AF65-F5344CB8AC3E}">
        <p14:creationId xmlns:p14="http://schemas.microsoft.com/office/powerpoint/2010/main" val="33159269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6435725"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8501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title"/>
          </p:nvPr>
        </p:nvSpPr>
        <p:spPr>
          <a:xfrm>
            <a:off x="609600" y="304800"/>
            <a:ext cx="5867400" cy="685800"/>
          </a:xfrm>
        </p:spPr>
        <p:txBody>
          <a:bodyPr/>
          <a:lstStyle/>
          <a:p>
            <a:pPr eaLnBrk="1" hangingPunct="1"/>
            <a:r>
              <a:rPr lang="en-US" sz="3600" b="1" dirty="0" smtClean="0">
                <a:solidFill>
                  <a:srgbClr val="800000"/>
                </a:solidFill>
              </a:rPr>
              <a:t>Component of E.R. Wall</a:t>
            </a:r>
            <a:r>
              <a:rPr lang="en-US" sz="3600" dirty="0" smtClean="0">
                <a:solidFill>
                  <a:srgbClr val="800000"/>
                </a:solidFill>
              </a:rPr>
              <a:t> </a:t>
            </a:r>
          </a:p>
        </p:txBody>
      </p:sp>
      <p:pic>
        <p:nvPicPr>
          <p:cNvPr id="3072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219200"/>
            <a:ext cx="7959725" cy="5446713"/>
          </a:xfrm>
        </p:spPr>
      </p:pic>
    </p:spTree>
    <p:extLst>
      <p:ext uri="{BB962C8B-B14F-4D97-AF65-F5344CB8AC3E}">
        <p14:creationId xmlns:p14="http://schemas.microsoft.com/office/powerpoint/2010/main" val="17863149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b="-3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276600"/>
            <a:ext cx="6248400" cy="1470025"/>
          </a:xfrm>
          <a:solidFill>
            <a:srgbClr val="FFFF00"/>
          </a:solidFill>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Sheet pile Walls </a:t>
            </a:r>
            <a:endPar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84149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262063" y="795338"/>
            <a:ext cx="6619875" cy="5267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tx1"/>
          </a:solidFill>
        </p:spPr>
        <p:txBody>
          <a:bodyPr>
            <a:normAutofit/>
          </a:bodyPr>
          <a:lstStyle/>
          <a:p>
            <a:r>
              <a:rPr lang="en-US" sz="3600" b="1" dirty="0" smtClean="0">
                <a:solidFill>
                  <a:schemeClr val="bg1"/>
                </a:solidFill>
              </a:rPr>
              <a:t>Introduction</a:t>
            </a:r>
            <a:endParaRPr lang="en-US" sz="3600" b="1" dirty="0">
              <a:solidFill>
                <a:schemeClr val="bg1"/>
              </a:solidFill>
            </a:endParaRPr>
          </a:p>
        </p:txBody>
      </p:sp>
      <p:sp>
        <p:nvSpPr>
          <p:cNvPr id="3" name="Content Placeholder 2"/>
          <p:cNvSpPr>
            <a:spLocks noGrp="1"/>
          </p:cNvSpPr>
          <p:nvPr>
            <p:ph idx="1"/>
          </p:nvPr>
        </p:nvSpPr>
        <p:spPr>
          <a:xfrm>
            <a:off x="457200" y="1143000"/>
            <a:ext cx="8229600" cy="5333999"/>
          </a:xfrm>
          <a:ln>
            <a:solidFill>
              <a:schemeClr val="accent1"/>
            </a:solidFill>
          </a:ln>
        </p:spPr>
        <p:txBody>
          <a:bodyPr>
            <a:normAutofit lnSpcReduction="10000"/>
          </a:bodyPr>
          <a:lstStyle/>
          <a:p>
            <a:pPr algn="just"/>
            <a:r>
              <a:rPr lang="en-US" b="1" dirty="0"/>
              <a:t>Steel sheet piles were originally used for temporary cofferdams. Since 1930 they </a:t>
            </a:r>
            <a:r>
              <a:rPr lang="en-US" b="1" dirty="0" smtClean="0"/>
              <a:t>have been </a:t>
            </a:r>
            <a:r>
              <a:rPr lang="en-US" b="1" dirty="0"/>
              <a:t>used for permanent maritime works, such as quay walls, jetties, locks, dikes, </a:t>
            </a:r>
            <a:r>
              <a:rPr lang="en-US" b="1" dirty="0" smtClean="0"/>
              <a:t>dry docks </a:t>
            </a:r>
            <a:r>
              <a:rPr lang="en-US" b="1" dirty="0"/>
              <a:t>and floodwalls. However, their use was </a:t>
            </a:r>
            <a:r>
              <a:rPr lang="en-US" b="1" dirty="0">
                <a:solidFill>
                  <a:srgbClr val="002060"/>
                </a:solidFill>
              </a:rPr>
              <a:t>limited by a lack of understanding </a:t>
            </a:r>
            <a:r>
              <a:rPr lang="en-US" b="1" dirty="0" smtClean="0">
                <a:solidFill>
                  <a:srgbClr val="002060"/>
                </a:solidFill>
              </a:rPr>
              <a:t>their structural </a:t>
            </a:r>
            <a:r>
              <a:rPr lang="en-US" b="1" dirty="0">
                <a:solidFill>
                  <a:srgbClr val="002060"/>
                </a:solidFill>
              </a:rPr>
              <a:t>behavior</a:t>
            </a:r>
            <a:r>
              <a:rPr lang="en-US" b="1" dirty="0"/>
              <a:t>. </a:t>
            </a:r>
            <a:endParaRPr lang="en-US" b="1" dirty="0" smtClean="0"/>
          </a:p>
          <a:p>
            <a:pPr algn="just"/>
            <a:r>
              <a:rPr lang="en-US" b="1" dirty="0" smtClean="0"/>
              <a:t>Steel </a:t>
            </a:r>
            <a:r>
              <a:rPr lang="en-US" b="1" dirty="0"/>
              <a:t>sheet piles are also used for bridge abutments, retaining walls in cuts </a:t>
            </a:r>
            <a:r>
              <a:rPr lang="en-US" b="1" dirty="0" smtClean="0"/>
              <a:t>and underpasses </a:t>
            </a:r>
            <a:r>
              <a:rPr lang="en-US" b="1" dirty="0"/>
              <a:t>for railroads and highways, support elements in underground parking</a:t>
            </a:r>
            <a:r>
              <a:rPr lang="en-US" b="1" dirty="0" smtClean="0"/>
              <a:t>.</a:t>
            </a:r>
            <a:endParaRPr lang="en-US" b="1" dirty="0"/>
          </a:p>
        </p:txBody>
      </p:sp>
    </p:spTree>
    <p:extLst>
      <p:ext uri="{BB962C8B-B14F-4D97-AF65-F5344CB8AC3E}">
        <p14:creationId xmlns:p14="http://schemas.microsoft.com/office/powerpoint/2010/main" val="40282613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2133600" y="1314450"/>
            <a:ext cx="5105400" cy="5010150"/>
          </a:xfrm>
          <a:prstGeom prst="rect">
            <a:avLst/>
          </a:prstGeom>
          <a:noFill/>
          <a:ln w="9525">
            <a:noFill/>
            <a:miter lim="800000"/>
            <a:headEnd/>
            <a:tailEnd/>
          </a:ln>
          <a:effectLst/>
        </p:spPr>
      </p:pic>
      <p:sp>
        <p:nvSpPr>
          <p:cNvPr id="5" name="Rectangle 4"/>
          <p:cNvSpPr/>
          <p:nvPr/>
        </p:nvSpPr>
        <p:spPr>
          <a:xfrm>
            <a:off x="1371600" y="381000"/>
            <a:ext cx="5647700" cy="584775"/>
          </a:xfrm>
          <a:prstGeom prst="rect">
            <a:avLst/>
          </a:prstGeom>
          <a:solidFill>
            <a:srgbClr val="00B050"/>
          </a:solidFill>
        </p:spPr>
        <p:txBody>
          <a:bodyPr wrap="none">
            <a:spAutoFit/>
          </a:bodyPr>
          <a:lstStyle/>
          <a:p>
            <a:r>
              <a:rPr lang="en-US" sz="3200" b="1" dirty="0" smtClean="0">
                <a:solidFill>
                  <a:prstClr val="white"/>
                </a:solidFill>
                <a:effectLst>
                  <a:outerShdw blurRad="38100" dist="38100" dir="2700000" algn="tl">
                    <a:srgbClr val="000000">
                      <a:alpha val="43137"/>
                    </a:srgbClr>
                  </a:outerShdw>
                </a:effectLst>
              </a:rPr>
              <a:t>Schematic view of the quay wall</a:t>
            </a:r>
            <a:endParaRPr lang="en-US" sz="32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84213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867400"/>
            <a:ext cx="8686800" cy="369332"/>
          </a:xfrm>
          <a:prstGeom prst="rect">
            <a:avLst/>
          </a:prstGeom>
        </p:spPr>
        <p:txBody>
          <a:bodyPr wrap="square">
            <a:spAutoFit/>
          </a:bodyPr>
          <a:lstStyle/>
          <a:p>
            <a:r>
              <a:rPr lang="en-US" b="1" dirty="0">
                <a:solidFill>
                  <a:prstClr val="black"/>
                </a:solidFill>
              </a:rPr>
              <a:t>Sheet piling used to expand a bridge’s width, while maintaining highway and river traffic</a:t>
            </a:r>
            <a:endParaRPr lang="en-US" dirty="0">
              <a:solidFill>
                <a:prstClr val="black"/>
              </a:solidFill>
            </a:endParaRPr>
          </a:p>
        </p:txBody>
      </p:sp>
      <p:pic>
        <p:nvPicPr>
          <p:cNvPr id="5122" name="Picture 2"/>
          <p:cNvPicPr>
            <a:picLocks noChangeAspect="1" noChangeArrowheads="1"/>
          </p:cNvPicPr>
          <p:nvPr/>
        </p:nvPicPr>
        <p:blipFill>
          <a:blip r:embed="rId2"/>
          <a:srcRect/>
          <a:stretch>
            <a:fillRect/>
          </a:stretch>
        </p:blipFill>
        <p:spPr bwMode="auto">
          <a:xfrm>
            <a:off x="838200" y="685800"/>
            <a:ext cx="7223760" cy="4785360"/>
          </a:xfrm>
          <a:prstGeom prst="rect">
            <a:avLst/>
          </a:prstGeom>
          <a:noFill/>
          <a:ln w="9525">
            <a:noFill/>
            <a:miter lim="800000"/>
            <a:headEnd/>
            <a:tailEnd/>
          </a:ln>
          <a:effectLst/>
        </p:spPr>
      </p:pic>
    </p:spTree>
    <p:extLst>
      <p:ext uri="{BB962C8B-B14F-4D97-AF65-F5344CB8AC3E}">
        <p14:creationId xmlns:p14="http://schemas.microsoft.com/office/powerpoint/2010/main" val="41588405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990600" y="457200"/>
            <a:ext cx="7208520" cy="4648200"/>
          </a:xfrm>
          <a:prstGeom prst="rect">
            <a:avLst/>
          </a:prstGeom>
          <a:noFill/>
          <a:ln w="9525">
            <a:noFill/>
            <a:miter lim="800000"/>
            <a:headEnd/>
            <a:tailEnd/>
          </a:ln>
          <a:effectLst/>
        </p:spPr>
      </p:pic>
      <p:sp>
        <p:nvSpPr>
          <p:cNvPr id="3" name="Rectangle 2"/>
          <p:cNvSpPr/>
          <p:nvPr/>
        </p:nvSpPr>
        <p:spPr>
          <a:xfrm>
            <a:off x="1676400" y="5486400"/>
            <a:ext cx="6324600" cy="369332"/>
          </a:xfrm>
          <a:prstGeom prst="rect">
            <a:avLst/>
          </a:prstGeom>
        </p:spPr>
        <p:txBody>
          <a:bodyPr wrap="square">
            <a:spAutoFit/>
          </a:bodyPr>
          <a:lstStyle/>
          <a:p>
            <a:r>
              <a:rPr lang="en-US" b="1" dirty="0">
                <a:solidFill>
                  <a:prstClr val="black"/>
                </a:solidFill>
              </a:rPr>
              <a:t>Impact driving of large sized AZ 36 steel sheet piling</a:t>
            </a:r>
            <a:endParaRPr lang="en-US" dirty="0">
              <a:solidFill>
                <a:prstClr val="black"/>
              </a:solidFill>
            </a:endParaRPr>
          </a:p>
        </p:txBody>
      </p:sp>
    </p:spTree>
    <p:extLst>
      <p:ext uri="{BB962C8B-B14F-4D97-AF65-F5344CB8AC3E}">
        <p14:creationId xmlns:p14="http://schemas.microsoft.com/office/powerpoint/2010/main" val="9408915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a:ln>
            <a:solidFill>
              <a:schemeClr val="accent1"/>
            </a:solidFill>
          </a:ln>
        </p:spPr>
        <p:txBody>
          <a:bodyPr>
            <a:normAutofit/>
          </a:bodyPr>
          <a:lstStyle/>
          <a:p>
            <a:r>
              <a:rPr lang="en-US" sz="3200" b="1" dirty="0"/>
              <a:t>Types of Sheet Piles</a:t>
            </a:r>
            <a:endParaRPr lang="en-US" sz="4000" dirty="0"/>
          </a:p>
        </p:txBody>
      </p:sp>
      <p:sp>
        <p:nvSpPr>
          <p:cNvPr id="3" name="Content Placeholder 2"/>
          <p:cNvSpPr>
            <a:spLocks noGrp="1"/>
          </p:cNvSpPr>
          <p:nvPr>
            <p:ph idx="1"/>
          </p:nvPr>
        </p:nvSpPr>
        <p:spPr>
          <a:xfrm>
            <a:off x="457200" y="1371600"/>
            <a:ext cx="8229600" cy="5105400"/>
          </a:xfrm>
          <a:ln>
            <a:solidFill>
              <a:schemeClr val="accent1"/>
            </a:solidFill>
          </a:ln>
        </p:spPr>
        <p:txBody>
          <a:bodyPr>
            <a:normAutofit fontScale="62500" lnSpcReduction="20000"/>
          </a:bodyPr>
          <a:lstStyle/>
          <a:p>
            <a:pPr algn="just"/>
            <a:r>
              <a:rPr lang="en-US" b="1" i="1" dirty="0" smtClean="0">
                <a:solidFill>
                  <a:srgbClr val="FF0000"/>
                </a:solidFill>
              </a:rPr>
              <a:t>Wooden </a:t>
            </a:r>
            <a:r>
              <a:rPr lang="en-US" b="1" i="1" dirty="0">
                <a:solidFill>
                  <a:srgbClr val="FF0000"/>
                </a:solidFill>
              </a:rPr>
              <a:t>sheet piles</a:t>
            </a:r>
            <a:r>
              <a:rPr lang="en-US" b="1" i="1" dirty="0"/>
              <a:t> are typically 2”x12” tongue-and-groove boards. They are </a:t>
            </a:r>
            <a:r>
              <a:rPr lang="en-US" b="1" i="1" dirty="0" smtClean="0"/>
              <a:t>only </a:t>
            </a:r>
            <a:r>
              <a:rPr lang="en-US" b="1" dirty="0" smtClean="0"/>
              <a:t>useful </a:t>
            </a:r>
            <a:r>
              <a:rPr lang="en-US" b="1" dirty="0"/>
              <a:t>for very low walls with a free height of </a:t>
            </a:r>
            <a:r>
              <a:rPr lang="en-US" b="1" i="1" dirty="0"/>
              <a:t>H  3 m. Currently they are only </a:t>
            </a:r>
            <a:r>
              <a:rPr lang="en-US" b="1" i="1" dirty="0" smtClean="0"/>
              <a:t>used </a:t>
            </a:r>
            <a:r>
              <a:rPr lang="en-US" b="1" dirty="0" smtClean="0"/>
              <a:t>to </a:t>
            </a:r>
            <a:r>
              <a:rPr lang="en-US" b="1" dirty="0"/>
              <a:t>stabilize the walls of temporary trenches in order to install sewers and </a:t>
            </a:r>
            <a:r>
              <a:rPr lang="en-US" b="1" dirty="0" smtClean="0"/>
              <a:t>other utilities</a:t>
            </a:r>
            <a:r>
              <a:rPr lang="en-US" b="1" dirty="0"/>
              <a:t>. They are placed to a working stress of </a:t>
            </a:r>
            <a:r>
              <a:rPr lang="en-US" b="1" i="1" dirty="0" err="1"/>
              <a:t>ƒ</a:t>
            </a:r>
            <a:r>
              <a:rPr lang="en-US" b="1" i="1" baseline="-25000" dirty="0" err="1"/>
              <a:t>w</a:t>
            </a:r>
            <a:r>
              <a:rPr lang="en-US" b="1" i="1" dirty="0"/>
              <a:t> = 0.65 to 0.95 </a:t>
            </a:r>
            <a:r>
              <a:rPr lang="en-US" b="1" i="1" dirty="0" err="1"/>
              <a:t>f</a:t>
            </a:r>
            <a:r>
              <a:rPr lang="en-US" b="1" i="1" baseline="-25000" dirty="0" err="1"/>
              <a:t>y</a:t>
            </a:r>
            <a:r>
              <a:rPr lang="en-US" b="1" i="1" dirty="0"/>
              <a:t>.</a:t>
            </a:r>
          </a:p>
          <a:p>
            <a:pPr algn="just"/>
            <a:r>
              <a:rPr lang="en-US" b="1" i="1" dirty="0" smtClean="0">
                <a:solidFill>
                  <a:srgbClr val="FF0000"/>
                </a:solidFill>
              </a:rPr>
              <a:t>Pre-cast </a:t>
            </a:r>
            <a:r>
              <a:rPr lang="en-US" b="1" i="1" dirty="0">
                <a:solidFill>
                  <a:srgbClr val="FF0000"/>
                </a:solidFill>
              </a:rPr>
              <a:t>concrete panels</a:t>
            </a:r>
            <a:r>
              <a:rPr lang="en-US" b="1" i="1" dirty="0"/>
              <a:t>.</a:t>
            </a:r>
          </a:p>
          <a:p>
            <a:pPr algn="just"/>
            <a:r>
              <a:rPr lang="en-US" b="1" i="1" dirty="0" smtClean="0">
                <a:solidFill>
                  <a:srgbClr val="FF0000"/>
                </a:solidFill>
              </a:rPr>
              <a:t>Steel </a:t>
            </a:r>
            <a:r>
              <a:rPr lang="en-US" b="1" i="1" dirty="0">
                <a:solidFill>
                  <a:srgbClr val="FF0000"/>
                </a:solidFill>
              </a:rPr>
              <a:t>sheet piles </a:t>
            </a:r>
            <a:r>
              <a:rPr lang="en-US" b="1" i="1" dirty="0"/>
              <a:t>are the most commonly used because they are the only type </a:t>
            </a:r>
            <a:r>
              <a:rPr lang="en-US" b="1" i="1" dirty="0" smtClean="0"/>
              <a:t>that </a:t>
            </a:r>
            <a:r>
              <a:rPr lang="en-US" b="1" dirty="0" smtClean="0"/>
              <a:t>can </a:t>
            </a:r>
            <a:r>
              <a:rPr lang="en-US" b="1" dirty="0"/>
              <a:t>be driven into soft rocks or gravelly soils. They are driven or vibrated </a:t>
            </a:r>
            <a:r>
              <a:rPr lang="en-US" b="1" dirty="0" smtClean="0"/>
              <a:t>into position </a:t>
            </a:r>
            <a:r>
              <a:rPr lang="en-US" b="1" dirty="0"/>
              <a:t>with high working </a:t>
            </a:r>
            <a:r>
              <a:rPr lang="en-US" b="1" dirty="0" err="1"/>
              <a:t>ƒ</a:t>
            </a:r>
            <a:r>
              <a:rPr lang="en-US" b="1" baseline="-25000" dirty="0" err="1"/>
              <a:t>w</a:t>
            </a:r>
            <a:r>
              <a:rPr lang="en-US" b="1" baseline="-25000" dirty="0"/>
              <a:t> </a:t>
            </a:r>
            <a:r>
              <a:rPr lang="en-US" b="1" dirty="0"/>
              <a:t>= 0.60 - 0.90 </a:t>
            </a:r>
            <a:r>
              <a:rPr lang="en-US" b="1" i="1" dirty="0" err="1"/>
              <a:t>f</a:t>
            </a:r>
            <a:r>
              <a:rPr lang="en-US" b="1" i="1" baseline="-25000" dirty="0" err="1"/>
              <a:t>y</a:t>
            </a:r>
            <a:r>
              <a:rPr lang="en-US" b="1" i="1" dirty="0" smtClean="0"/>
              <a:t>. </a:t>
            </a:r>
            <a:r>
              <a:rPr lang="en-US" b="1" dirty="0" smtClean="0"/>
              <a:t>The </a:t>
            </a:r>
            <a:r>
              <a:rPr lang="en-US" b="1" dirty="0"/>
              <a:t>advantages of using steel sheet piling for walls are, </a:t>
            </a:r>
            <a:endParaRPr lang="en-US" b="1" dirty="0" smtClean="0"/>
          </a:p>
          <a:p>
            <a:pPr lvl="1" algn="just"/>
            <a:r>
              <a:rPr lang="en-US" b="1" dirty="0" smtClean="0"/>
              <a:t>they </a:t>
            </a:r>
            <a:r>
              <a:rPr lang="en-US" b="1" dirty="0"/>
              <a:t>are resistant to </a:t>
            </a:r>
            <a:r>
              <a:rPr lang="en-US" b="1" dirty="0" smtClean="0"/>
              <a:t>high driving stresses</a:t>
            </a:r>
          </a:p>
          <a:p>
            <a:pPr lvl="1" algn="just"/>
            <a:r>
              <a:rPr lang="en-US" b="1" dirty="0" smtClean="0"/>
              <a:t>they </a:t>
            </a:r>
            <a:r>
              <a:rPr lang="en-US" b="1" dirty="0"/>
              <a:t>are relatively of light </a:t>
            </a:r>
            <a:r>
              <a:rPr lang="en-US" b="1" dirty="0" smtClean="0"/>
              <a:t>weight</a:t>
            </a:r>
          </a:p>
          <a:p>
            <a:pPr lvl="1" algn="just"/>
            <a:r>
              <a:rPr lang="en-US" b="1" dirty="0" smtClean="0"/>
              <a:t>pile </a:t>
            </a:r>
            <a:r>
              <a:rPr lang="en-US" b="1" dirty="0"/>
              <a:t>length can </a:t>
            </a:r>
            <a:r>
              <a:rPr lang="en-US" b="1" dirty="0" smtClean="0"/>
              <a:t>be increased </a:t>
            </a:r>
            <a:r>
              <a:rPr lang="en-US" b="1" dirty="0"/>
              <a:t>by welding a new sheet on top of the driven sheet, and </a:t>
            </a:r>
            <a:endParaRPr lang="en-US" b="1" dirty="0" smtClean="0"/>
          </a:p>
          <a:p>
            <a:pPr lvl="1" algn="just"/>
            <a:r>
              <a:rPr lang="en-US" b="1" dirty="0" smtClean="0"/>
              <a:t>they </a:t>
            </a:r>
            <a:r>
              <a:rPr lang="en-US" b="1" dirty="0"/>
              <a:t>can </a:t>
            </a:r>
            <a:r>
              <a:rPr lang="en-US" b="1" dirty="0" smtClean="0"/>
              <a:t>be removed </a:t>
            </a:r>
            <a:r>
              <a:rPr lang="en-US" b="1" dirty="0"/>
              <a:t>from the ground when finished, and reused.</a:t>
            </a:r>
          </a:p>
          <a:p>
            <a:pPr algn="just"/>
            <a:r>
              <a:rPr lang="en-US" b="1" i="1" dirty="0" smtClean="0">
                <a:solidFill>
                  <a:srgbClr val="FF0000"/>
                </a:solidFill>
              </a:rPr>
              <a:t>Aluminum </a:t>
            </a:r>
            <a:r>
              <a:rPr lang="en-US" b="1" i="1" dirty="0">
                <a:solidFill>
                  <a:srgbClr val="FF0000"/>
                </a:solidFill>
              </a:rPr>
              <a:t>sheet piles</a:t>
            </a:r>
            <a:r>
              <a:rPr lang="en-US" b="1" i="1" dirty="0"/>
              <a:t>.</a:t>
            </a:r>
          </a:p>
          <a:p>
            <a:pPr algn="just"/>
            <a:r>
              <a:rPr lang="en-US" b="1" i="1" dirty="0" smtClean="0">
                <a:solidFill>
                  <a:srgbClr val="FF0000"/>
                </a:solidFill>
              </a:rPr>
              <a:t>Plastic </a:t>
            </a:r>
            <a:r>
              <a:rPr lang="en-US" b="1" i="1" dirty="0">
                <a:solidFill>
                  <a:srgbClr val="FF0000"/>
                </a:solidFill>
              </a:rPr>
              <a:t>sheet (PVC) piles</a:t>
            </a:r>
            <a:r>
              <a:rPr lang="en-US" b="1" i="1" dirty="0"/>
              <a:t>.</a:t>
            </a:r>
            <a:endParaRPr lang="en-US" dirty="0"/>
          </a:p>
        </p:txBody>
      </p:sp>
    </p:spTree>
    <p:extLst>
      <p:ext uri="{BB962C8B-B14F-4D97-AF65-F5344CB8AC3E}">
        <p14:creationId xmlns:p14="http://schemas.microsoft.com/office/powerpoint/2010/main" val="5148658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057400" y="228600"/>
            <a:ext cx="4505325" cy="30480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a:off x="2209800" y="3429000"/>
            <a:ext cx="4267200" cy="3218899"/>
          </a:xfrm>
          <a:prstGeom prst="rect">
            <a:avLst/>
          </a:prstGeom>
          <a:noFill/>
          <a:ln w="9525">
            <a:noFill/>
            <a:miter lim="800000"/>
            <a:headEnd/>
            <a:tailEnd/>
          </a:ln>
          <a:effectLst/>
        </p:spPr>
      </p:pic>
    </p:spTree>
    <p:extLst>
      <p:ext uri="{BB962C8B-B14F-4D97-AF65-F5344CB8AC3E}">
        <p14:creationId xmlns:p14="http://schemas.microsoft.com/office/powerpoint/2010/main" val="32852390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762000" y="381000"/>
            <a:ext cx="7675245" cy="5124926"/>
          </a:xfrm>
          <a:prstGeom prst="rect">
            <a:avLst/>
          </a:prstGeom>
          <a:noFill/>
          <a:ln w="9525">
            <a:noFill/>
            <a:miter lim="800000"/>
            <a:headEnd/>
            <a:tailEnd/>
          </a:ln>
          <a:effectLst/>
        </p:spPr>
      </p:pic>
      <p:sp>
        <p:nvSpPr>
          <p:cNvPr id="3" name="TextBox 2"/>
          <p:cNvSpPr txBox="1"/>
          <p:nvPr/>
        </p:nvSpPr>
        <p:spPr>
          <a:xfrm>
            <a:off x="762000" y="5638800"/>
            <a:ext cx="7772400" cy="646331"/>
          </a:xfrm>
          <a:prstGeom prst="rect">
            <a:avLst/>
          </a:prstGeom>
          <a:noFill/>
        </p:spPr>
        <p:txBody>
          <a:bodyPr wrap="square" rtlCol="0">
            <a:spAutoFit/>
          </a:bodyPr>
          <a:lstStyle/>
          <a:p>
            <a:pPr algn="ctr"/>
            <a:r>
              <a:rPr lang="en-US" b="1" dirty="0">
                <a:solidFill>
                  <a:prstClr val="black"/>
                </a:solidFill>
              </a:rPr>
              <a:t>Sheet-piling used to divert a river while building a dam and locks on the White River </a:t>
            </a:r>
            <a:r>
              <a:rPr lang="en-US" b="1" dirty="0" smtClean="0">
                <a:solidFill>
                  <a:prstClr val="black"/>
                </a:solidFill>
              </a:rPr>
              <a:t>in Arkansas</a:t>
            </a:r>
            <a:endParaRPr lang="en-US" dirty="0">
              <a:solidFill>
                <a:prstClr val="black"/>
              </a:solidFill>
            </a:endParaRPr>
          </a:p>
        </p:txBody>
      </p:sp>
    </p:spTree>
    <p:extLst>
      <p:ext uri="{BB962C8B-B14F-4D97-AF65-F5344CB8AC3E}">
        <p14:creationId xmlns:p14="http://schemas.microsoft.com/office/powerpoint/2010/main" val="8920442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rgbClr val="FF0000"/>
          </a:solidFill>
        </p:spPr>
        <p:txBody>
          <a:bodyPr>
            <a:normAutofit/>
          </a:bodyPr>
          <a:lstStyle/>
          <a:p>
            <a:r>
              <a:rPr lang="en-US" sz="3600" b="1" dirty="0">
                <a:solidFill>
                  <a:schemeClr val="bg1"/>
                </a:solidFill>
              </a:rPr>
              <a:t>Shape Classifications</a:t>
            </a:r>
            <a:endParaRPr lang="en-US" sz="3600"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4336965"/>
              </p:ext>
            </p:extLst>
          </p:nvPr>
        </p:nvGraphicFramePr>
        <p:xfrm>
          <a:off x="457200" y="1600200"/>
          <a:ext cx="8229600" cy="240792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797105">
                <a:tc>
                  <a:txBody>
                    <a:bodyPr/>
                    <a:lstStyle/>
                    <a:p>
                      <a:r>
                        <a:rPr lang="en-US" sz="1600" b="1" i="1" kern="1200" baseline="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Z-type (Z)</a:t>
                      </a:r>
                    </a:p>
                    <a:p>
                      <a:endParaRPr lang="en-US" sz="1600" b="1" kern="1200" baseline="0" dirty="0" smtClean="0">
                        <a:solidFill>
                          <a:schemeClr val="tx1"/>
                        </a:solidFill>
                        <a:latin typeface="Times New Roman" panose="02020603050405020304" pitchFamily="18" charset="0"/>
                        <a:ea typeface="+mn-ea"/>
                        <a:cs typeface="Times New Roman" panose="02020603050405020304" pitchFamily="18" charset="0"/>
                      </a:endParaRPr>
                    </a:p>
                    <a:p>
                      <a:endParaRPr lang="en-US" sz="1600" b="1" kern="1200" baseline="0" dirty="0" smtClean="0">
                        <a:solidFill>
                          <a:schemeClr val="tx1"/>
                        </a:solidFill>
                        <a:latin typeface="Times New Roman" panose="02020603050405020304" pitchFamily="18" charset="0"/>
                        <a:ea typeface="+mn-ea"/>
                        <a:cs typeface="Times New Roman" panose="02020603050405020304" pitchFamily="18" charset="0"/>
                      </a:endParaRPr>
                    </a:p>
                    <a:p>
                      <a:endParaRPr lang="en-US" sz="1600" b="1" kern="1200" baseline="0" dirty="0" smtClean="0">
                        <a:solidFill>
                          <a:schemeClr val="tx1"/>
                        </a:solidFill>
                        <a:latin typeface="Times New Roman" panose="02020603050405020304" pitchFamily="18" charset="0"/>
                        <a:ea typeface="+mn-ea"/>
                        <a:cs typeface="Times New Roman" panose="02020603050405020304" pitchFamily="18" charset="0"/>
                      </a:endParaRP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used for</a:t>
                      </a: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intermediate to</a:t>
                      </a: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deep wall</a:t>
                      </a: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construction</a:t>
                      </a:r>
                      <a:endParaRPr lang="en-US" sz="16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b="1" i="1" kern="1200" baseline="0" dirty="0" err="1" smtClean="0">
                          <a:solidFill>
                            <a:schemeClr val="tx1"/>
                          </a:solidFill>
                          <a:latin typeface="Times New Roman" panose="02020603050405020304" pitchFamily="18" charset="0"/>
                          <a:ea typeface="+mn-ea"/>
                          <a:cs typeface="Times New Roman" panose="02020603050405020304" pitchFamily="18" charset="0"/>
                        </a:rPr>
                        <a:t>Larssen</a:t>
                      </a:r>
                      <a:r>
                        <a:rPr lang="en-US" sz="1600" b="1" i="1" kern="1200" baseline="0" dirty="0" smtClean="0">
                          <a:solidFill>
                            <a:schemeClr val="tx1"/>
                          </a:solidFill>
                          <a:latin typeface="Times New Roman" panose="02020603050405020304" pitchFamily="18" charset="0"/>
                          <a:ea typeface="+mn-ea"/>
                          <a:cs typeface="Times New Roman" panose="02020603050405020304" pitchFamily="18" charset="0"/>
                        </a:rPr>
                        <a:t> and</a:t>
                      </a:r>
                    </a:p>
                    <a:p>
                      <a:r>
                        <a:rPr lang="en-US" sz="1600" b="1" i="1" kern="1200" baseline="0" dirty="0" smtClean="0">
                          <a:solidFill>
                            <a:schemeClr val="tx1"/>
                          </a:solidFill>
                          <a:latin typeface="Times New Roman" panose="02020603050405020304" pitchFamily="18" charset="0"/>
                          <a:ea typeface="+mn-ea"/>
                          <a:cs typeface="Times New Roman" panose="02020603050405020304" pitchFamily="18" charset="0"/>
                        </a:rPr>
                        <a:t>other "U" types</a:t>
                      </a:r>
                    </a:p>
                    <a:p>
                      <a:r>
                        <a:rPr lang="en-US" sz="1600" b="1" i="1" kern="1200" baseline="0" dirty="0" smtClean="0">
                          <a:solidFill>
                            <a:schemeClr val="tx1"/>
                          </a:solidFill>
                          <a:latin typeface="Times New Roman" panose="02020603050405020304" pitchFamily="18" charset="0"/>
                          <a:ea typeface="+mn-ea"/>
                          <a:cs typeface="Times New Roman" panose="02020603050405020304" pitchFamily="18" charset="0"/>
                        </a:rPr>
                        <a:t>(U)</a:t>
                      </a:r>
                    </a:p>
                    <a:p>
                      <a:endParaRPr lang="en-US" sz="1600" b="1" kern="1200" baseline="0" dirty="0" smtClean="0">
                        <a:solidFill>
                          <a:schemeClr val="tx1"/>
                        </a:solidFill>
                        <a:latin typeface="Times New Roman" panose="02020603050405020304" pitchFamily="18" charset="0"/>
                        <a:ea typeface="+mn-ea"/>
                        <a:cs typeface="Times New Roman" panose="02020603050405020304" pitchFamily="18" charset="0"/>
                      </a:endParaRP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used for</a:t>
                      </a: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applications similar</a:t>
                      </a: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to Z-piles.</a:t>
                      </a:r>
                      <a:endParaRPr lang="en-US" sz="16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b="1" i="1" kern="1200" baseline="0" dirty="0" smtClean="0">
                          <a:solidFill>
                            <a:schemeClr val="tx1"/>
                          </a:solidFill>
                          <a:latin typeface="Times New Roman" panose="02020603050405020304" pitchFamily="18" charset="0"/>
                          <a:ea typeface="+mn-ea"/>
                          <a:cs typeface="Times New Roman" panose="02020603050405020304" pitchFamily="18" charset="0"/>
                        </a:rPr>
                        <a:t>Flat or straight -</a:t>
                      </a:r>
                    </a:p>
                    <a:p>
                      <a:r>
                        <a:rPr lang="en-US" sz="1600" b="1" i="1" kern="1200" baseline="0" dirty="0" smtClean="0">
                          <a:solidFill>
                            <a:schemeClr val="tx1"/>
                          </a:solidFill>
                          <a:latin typeface="Times New Roman" panose="02020603050405020304" pitchFamily="18" charset="0"/>
                          <a:ea typeface="+mn-ea"/>
                          <a:cs typeface="Times New Roman" panose="02020603050405020304" pitchFamily="18" charset="0"/>
                        </a:rPr>
                        <a:t>web types (SA),</a:t>
                      </a:r>
                    </a:p>
                    <a:p>
                      <a:r>
                        <a:rPr lang="en-US" sz="1600" b="1" i="1" kern="1200" baseline="0" dirty="0" smtClean="0">
                          <a:solidFill>
                            <a:schemeClr val="tx1"/>
                          </a:solidFill>
                          <a:latin typeface="Times New Roman" panose="02020603050405020304" pitchFamily="18" charset="0"/>
                          <a:ea typeface="+mn-ea"/>
                          <a:cs typeface="Times New Roman" panose="02020603050405020304" pitchFamily="18" charset="0"/>
                        </a:rPr>
                        <a:t>(S)</a:t>
                      </a: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with strong</a:t>
                      </a: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interlocks, and little beam strength, for</a:t>
                      </a: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filled cell</a:t>
                      </a: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construction</a:t>
                      </a:r>
                      <a:endParaRPr lang="en-US" sz="16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b="1" i="1" kern="1200" baseline="0" dirty="0" smtClean="0">
                          <a:solidFill>
                            <a:schemeClr val="tx1"/>
                          </a:solidFill>
                          <a:latin typeface="Times New Roman" panose="02020603050405020304" pitchFamily="18" charset="0"/>
                          <a:ea typeface="+mn-ea"/>
                          <a:cs typeface="Times New Roman" panose="02020603050405020304" pitchFamily="18" charset="0"/>
                        </a:rPr>
                        <a:t>Arch shaped and</a:t>
                      </a:r>
                    </a:p>
                    <a:p>
                      <a:r>
                        <a:rPr lang="en-US" sz="1600" b="1" i="1" kern="1200" baseline="0" dirty="0" smtClean="0">
                          <a:solidFill>
                            <a:schemeClr val="tx1"/>
                          </a:solidFill>
                          <a:latin typeface="Times New Roman" panose="02020603050405020304" pitchFamily="18" charset="0"/>
                          <a:ea typeface="+mn-ea"/>
                          <a:cs typeface="Times New Roman" panose="02020603050405020304" pitchFamily="18" charset="0"/>
                        </a:rPr>
                        <a:t>lightweight</a:t>
                      </a:r>
                    </a:p>
                    <a:p>
                      <a:r>
                        <a:rPr lang="en-US" sz="1600" b="1" i="1" kern="1200" baseline="0" dirty="0" smtClean="0">
                          <a:solidFill>
                            <a:schemeClr val="tx1"/>
                          </a:solidFill>
                          <a:latin typeface="Times New Roman" panose="02020603050405020304" pitchFamily="18" charset="0"/>
                          <a:ea typeface="+mn-ea"/>
                          <a:cs typeface="Times New Roman" panose="02020603050405020304" pitchFamily="18" charset="0"/>
                        </a:rPr>
                        <a:t>"gauge" sheets</a:t>
                      </a:r>
                    </a:p>
                    <a:p>
                      <a:r>
                        <a:rPr lang="en-US" sz="1600" b="1" i="1" kern="1200" baseline="0" dirty="0" smtClean="0">
                          <a:solidFill>
                            <a:schemeClr val="tx1"/>
                          </a:solidFill>
                          <a:latin typeface="Times New Roman" panose="02020603050405020304" pitchFamily="18" charset="0"/>
                          <a:ea typeface="+mn-ea"/>
                          <a:cs typeface="Times New Roman" panose="02020603050405020304" pitchFamily="18" charset="0"/>
                        </a:rPr>
                        <a:t>(A)</a:t>
                      </a: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used for shallower</a:t>
                      </a:r>
                    </a:p>
                    <a:p>
                      <a:r>
                        <a:rPr lang="en-US" sz="1600" b="1" kern="1200" baseline="0" dirty="0" smtClean="0">
                          <a:solidFill>
                            <a:schemeClr val="tx1"/>
                          </a:solidFill>
                          <a:latin typeface="Times New Roman" panose="02020603050405020304" pitchFamily="18" charset="0"/>
                          <a:ea typeface="+mn-ea"/>
                          <a:cs typeface="Times New Roman" panose="02020603050405020304" pitchFamily="18" charset="0"/>
                        </a:rPr>
                        <a:t>wall construction.</a:t>
                      </a:r>
                      <a:endParaRPr lang="en-US" sz="16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r h="260295">
                <a:tc>
                  <a:txBody>
                    <a:bodyPr/>
                    <a:lstStyle/>
                    <a:p>
                      <a:endParaRPr lang="en-US" dirty="0"/>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0001"/>
                  </a:ext>
                </a:extLst>
              </a:tr>
            </a:tbl>
          </a:graphicData>
        </a:graphic>
      </p:graphicFrame>
      <p:pic>
        <p:nvPicPr>
          <p:cNvPr id="8195" name="Picture 3"/>
          <p:cNvPicPr>
            <a:picLocks noChangeAspect="1" noChangeArrowheads="1"/>
          </p:cNvPicPr>
          <p:nvPr/>
        </p:nvPicPr>
        <p:blipFill>
          <a:blip r:embed="rId2"/>
          <a:srcRect/>
          <a:stretch>
            <a:fillRect/>
          </a:stretch>
        </p:blipFill>
        <p:spPr bwMode="auto">
          <a:xfrm>
            <a:off x="457200" y="3823452"/>
            <a:ext cx="8305800" cy="1436135"/>
          </a:xfrm>
          <a:prstGeom prst="rect">
            <a:avLst/>
          </a:prstGeom>
          <a:noFill/>
          <a:ln w="9525">
            <a:noFill/>
            <a:miter lim="800000"/>
            <a:headEnd/>
            <a:tailEnd/>
          </a:ln>
          <a:effectLst/>
        </p:spPr>
      </p:pic>
    </p:spTree>
    <p:extLst>
      <p:ext uri="{BB962C8B-B14F-4D97-AF65-F5344CB8AC3E}">
        <p14:creationId xmlns:p14="http://schemas.microsoft.com/office/powerpoint/2010/main" val="37322743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52400" y="1295400"/>
            <a:ext cx="8753475" cy="5191125"/>
          </a:xfrm>
          <a:prstGeom prst="rect">
            <a:avLst/>
          </a:prstGeom>
          <a:noFill/>
          <a:ln w="9525">
            <a:noFill/>
            <a:miter lim="800000"/>
            <a:headEnd/>
            <a:tailEnd/>
          </a:ln>
          <a:effectLst/>
        </p:spPr>
      </p:pic>
      <p:sp>
        <p:nvSpPr>
          <p:cNvPr id="5" name="TextBox 4"/>
          <p:cNvSpPr txBox="1"/>
          <p:nvPr/>
        </p:nvSpPr>
        <p:spPr>
          <a:xfrm>
            <a:off x="685800" y="533400"/>
            <a:ext cx="4800600" cy="461665"/>
          </a:xfrm>
          <a:prstGeom prst="rect">
            <a:avLst/>
          </a:prstGeom>
          <a:noFill/>
        </p:spPr>
        <p:txBody>
          <a:bodyPr wrap="square" rtlCol="0">
            <a:spAutoFit/>
          </a:bodyPr>
          <a:lstStyle/>
          <a:p>
            <a:r>
              <a:rPr lang="en-US" sz="2400" b="1" i="1" dirty="0">
                <a:solidFill>
                  <a:srgbClr val="FF0000"/>
                </a:solidFill>
                <a:effectLst>
                  <a:outerShdw blurRad="38100" dist="38100" dir="2700000" algn="tl">
                    <a:srgbClr val="000000">
                      <a:alpha val="43137"/>
                    </a:srgbClr>
                  </a:outerShdw>
                </a:effectLst>
              </a:rPr>
              <a:t>Types of interlocks</a:t>
            </a:r>
            <a:endParaRPr lang="en-US"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22570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57150" y="538163"/>
            <a:ext cx="9029700" cy="5781675"/>
          </a:xfrm>
          <a:prstGeom prst="rect">
            <a:avLst/>
          </a:prstGeom>
          <a:noFill/>
          <a:ln w="9525">
            <a:noFill/>
            <a:miter lim="800000"/>
            <a:headEnd/>
            <a:tailEnd/>
          </a:ln>
          <a:effectLst/>
        </p:spPr>
      </p:pic>
    </p:spTree>
    <p:extLst>
      <p:ext uri="{BB962C8B-B14F-4D97-AF65-F5344CB8AC3E}">
        <p14:creationId xmlns:p14="http://schemas.microsoft.com/office/powerpoint/2010/main" val="2952009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3600" b="1" dirty="0" smtClean="0">
                <a:effectLst>
                  <a:outerShdw blurRad="38100" dist="38100" dir="2700000" algn="tl">
                    <a:srgbClr val="000000">
                      <a:alpha val="43137"/>
                    </a:srgbClr>
                  </a:outerShdw>
                </a:effectLst>
              </a:rPr>
              <a:t>O’Rourke &amp; Jones classification</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00600"/>
          </a:xfrm>
          <a:ln>
            <a:solidFill>
              <a:schemeClr val="accent1"/>
            </a:solidFill>
          </a:ln>
        </p:spPr>
        <p:txBody>
          <a:bodyPr>
            <a:normAutofit fontScale="92500" lnSpcReduction="10000"/>
          </a:bodyPr>
          <a:lstStyle/>
          <a:p>
            <a:pPr algn="just"/>
            <a:r>
              <a:rPr lang="en-US" b="1" dirty="0" smtClean="0">
                <a:effectLst>
                  <a:outerShdw blurRad="38100" dist="38100" dir="2700000" algn="tl">
                    <a:srgbClr val="000000">
                      <a:alpha val="43137"/>
                    </a:srgbClr>
                  </a:outerShdw>
                </a:effectLst>
              </a:rPr>
              <a:t>O’Rourke &amp; Jones (1990) </a:t>
            </a:r>
            <a:r>
              <a:rPr lang="en-US" dirty="0" smtClean="0"/>
              <a:t>classified earth-retaining structures into two broad categories: </a:t>
            </a:r>
          </a:p>
          <a:p>
            <a:pPr lvl="1" algn="just"/>
            <a:r>
              <a:rPr lang="en-US" b="1" i="1" dirty="0" smtClean="0">
                <a:solidFill>
                  <a:srgbClr val="7030A0"/>
                </a:solidFill>
                <a:effectLst>
                  <a:outerShdw blurRad="38100" dist="38100" dir="2700000" algn="tl">
                    <a:srgbClr val="000000">
                      <a:alpha val="43137"/>
                    </a:srgbClr>
                  </a:outerShdw>
                </a:effectLst>
              </a:rPr>
              <a:t>Externally stabilized systems</a:t>
            </a:r>
            <a:r>
              <a:rPr lang="en-US" b="1" dirty="0" smtClean="0">
                <a:solidFill>
                  <a:srgbClr val="7030A0"/>
                </a:solidFill>
                <a:effectLst>
                  <a:outerShdw blurRad="38100" dist="38100" dir="2700000" algn="tl">
                    <a:srgbClr val="000000">
                      <a:alpha val="43137"/>
                    </a:srgbClr>
                  </a:outerShdw>
                </a:effectLst>
              </a:rPr>
              <a:t> and</a:t>
            </a:r>
          </a:p>
          <a:p>
            <a:pPr lvl="1" algn="just"/>
            <a:r>
              <a:rPr lang="en-US" b="1" i="1" dirty="0" smtClean="0">
                <a:solidFill>
                  <a:srgbClr val="7030A0"/>
                </a:solidFill>
                <a:effectLst>
                  <a:outerShdw blurRad="38100" dist="38100" dir="2700000" algn="tl">
                    <a:srgbClr val="000000">
                      <a:alpha val="43137"/>
                    </a:srgbClr>
                  </a:outerShdw>
                </a:effectLst>
              </a:rPr>
              <a:t>Internally stabilized systems</a:t>
            </a:r>
          </a:p>
          <a:p>
            <a:pPr lvl="2" algn="just"/>
            <a:r>
              <a:rPr lang="en-US" b="1" dirty="0" smtClean="0">
                <a:solidFill>
                  <a:srgbClr val="7030A0"/>
                </a:solidFill>
                <a:effectLst>
                  <a:outerShdw blurRad="38100" dist="38100" dir="2700000" algn="tl">
                    <a:srgbClr val="000000">
                      <a:alpha val="43137"/>
                    </a:srgbClr>
                  </a:outerShdw>
                </a:effectLst>
              </a:rPr>
              <a:t>Reinforced soils e.g. </a:t>
            </a:r>
            <a:r>
              <a:rPr lang="en-US" sz="2200" b="1" i="1" dirty="0" smtClean="0">
                <a:solidFill>
                  <a:srgbClr val="7030A0"/>
                </a:solidFill>
                <a:effectLst>
                  <a:outerShdw blurRad="38100" dist="38100" dir="2700000" algn="tl">
                    <a:srgbClr val="000000">
                      <a:alpha val="43137"/>
                    </a:srgbClr>
                  </a:outerShdw>
                </a:effectLst>
              </a:rPr>
              <a:t>MSE</a:t>
            </a:r>
            <a:endParaRPr lang="en-US" b="1" i="1" dirty="0" smtClean="0">
              <a:solidFill>
                <a:srgbClr val="7030A0"/>
              </a:solidFill>
              <a:effectLst>
                <a:outerShdw blurRad="38100" dist="38100" dir="2700000" algn="tl">
                  <a:srgbClr val="000000">
                    <a:alpha val="43137"/>
                  </a:srgbClr>
                </a:outerShdw>
              </a:effectLst>
            </a:endParaRPr>
          </a:p>
          <a:p>
            <a:pPr lvl="2" algn="just"/>
            <a:r>
              <a:rPr lang="en-US" b="1" dirty="0" smtClean="0">
                <a:solidFill>
                  <a:srgbClr val="7030A0"/>
                </a:solidFill>
                <a:effectLst>
                  <a:outerShdw blurRad="38100" dist="38100" dir="2700000" algn="tl">
                    <a:srgbClr val="000000">
                      <a:alpha val="43137"/>
                    </a:srgbClr>
                  </a:outerShdw>
                </a:effectLst>
              </a:rPr>
              <a:t>In-situ reinforcement  e.g. </a:t>
            </a:r>
            <a:r>
              <a:rPr lang="en-US" b="1" i="1" dirty="0" smtClean="0">
                <a:solidFill>
                  <a:srgbClr val="7030A0"/>
                </a:solidFill>
                <a:effectLst>
                  <a:outerShdw blurRad="38100" dist="38100" dir="2700000" algn="tl">
                    <a:srgbClr val="000000">
                      <a:alpha val="43137"/>
                    </a:srgbClr>
                  </a:outerShdw>
                </a:effectLst>
              </a:rPr>
              <a:t>soil nailing </a:t>
            </a:r>
          </a:p>
          <a:p>
            <a:pPr algn="just"/>
            <a:r>
              <a:rPr lang="en-US" b="1" i="1" dirty="0" smtClean="0">
                <a:solidFill>
                  <a:srgbClr val="00B050"/>
                </a:solidFill>
                <a:effectLst>
                  <a:outerShdw blurRad="38100" dist="38100" dir="2700000" algn="tl">
                    <a:srgbClr val="000000">
                      <a:alpha val="43137"/>
                    </a:srgbClr>
                  </a:outerShdw>
                </a:effectLst>
              </a:rPr>
              <a:t>Externally stabilized systems </a:t>
            </a:r>
            <a:r>
              <a:rPr lang="en-US" b="1" dirty="0" smtClean="0">
                <a:effectLst>
                  <a:outerShdw blurRad="38100" dist="38100" dir="2700000" algn="tl">
                    <a:srgbClr val="000000">
                      <a:alpha val="43137"/>
                    </a:srgbClr>
                  </a:outerShdw>
                </a:effectLst>
              </a:rPr>
              <a:t>are those that resist the applied earth loads by virtue of their weight &amp; stiffness. </a:t>
            </a:r>
          </a:p>
          <a:p>
            <a:pPr algn="just"/>
            <a:r>
              <a:rPr lang="en-US" b="1" i="1" dirty="0" smtClean="0">
                <a:solidFill>
                  <a:srgbClr val="00B050"/>
                </a:solidFill>
                <a:effectLst>
                  <a:outerShdw blurRad="38100" dist="38100" dir="2700000" algn="tl">
                    <a:srgbClr val="000000">
                      <a:alpha val="43137"/>
                    </a:srgbClr>
                  </a:outerShdw>
                </a:effectLst>
              </a:rPr>
              <a:t>Internally stabilized systems reinforce </a:t>
            </a:r>
            <a:r>
              <a:rPr lang="en-US" b="1" dirty="0" smtClean="0">
                <a:effectLst>
                  <a:outerShdw blurRad="38100" dist="38100" dir="2700000" algn="tl">
                    <a:srgbClr val="000000">
                      <a:alpha val="43137"/>
                    </a:srgbClr>
                  </a:outerShdw>
                </a:effectLst>
              </a:rPr>
              <a:t>the soil to provide the necessary stability. </a:t>
            </a:r>
            <a:endParaRPr lang="en-US"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52400" y="457200"/>
            <a:ext cx="8734425" cy="5219700"/>
          </a:xfrm>
          <a:prstGeom prst="rect">
            <a:avLst/>
          </a:prstGeom>
          <a:noFill/>
          <a:ln w="9525">
            <a:noFill/>
            <a:miter lim="800000"/>
            <a:headEnd/>
            <a:tailEnd/>
          </a:ln>
          <a:effectLst/>
        </p:spPr>
      </p:pic>
      <p:sp>
        <p:nvSpPr>
          <p:cNvPr id="5" name="TextBox 4"/>
          <p:cNvSpPr txBox="1"/>
          <p:nvPr/>
        </p:nvSpPr>
        <p:spPr>
          <a:xfrm>
            <a:off x="533400" y="5791200"/>
            <a:ext cx="8382000" cy="369332"/>
          </a:xfrm>
          <a:prstGeom prst="rect">
            <a:avLst/>
          </a:prstGeom>
          <a:noFill/>
        </p:spPr>
        <p:txBody>
          <a:bodyPr wrap="square" rtlCol="0">
            <a:spAutoFit/>
          </a:bodyPr>
          <a:lstStyle/>
          <a:p>
            <a:r>
              <a:rPr lang="en-US" b="1" dirty="0">
                <a:solidFill>
                  <a:srgbClr val="FF0000"/>
                </a:solidFill>
                <a:effectLst>
                  <a:outerShdw blurRad="38100" dist="38100" dir="2700000" algn="tl">
                    <a:srgbClr val="000000">
                      <a:alpha val="43137"/>
                    </a:srgbClr>
                  </a:outerShdw>
                </a:effectLst>
              </a:rPr>
              <a:t>The cantilever wall is like a balcony </a:t>
            </a:r>
            <a:r>
              <a:rPr lang="en-US" b="1" dirty="0" smtClean="0">
                <a:solidFill>
                  <a:srgbClr val="FF0000"/>
                </a:solidFill>
                <a:effectLst>
                  <a:outerShdw blurRad="38100" dist="38100" dir="2700000" algn="tl">
                    <a:srgbClr val="000000">
                      <a:alpha val="43137"/>
                    </a:srgbClr>
                  </a:outerShdw>
                </a:effectLst>
              </a:rPr>
              <a:t>beam 		Wall </a:t>
            </a:r>
            <a:r>
              <a:rPr lang="en-US" b="1" dirty="0">
                <a:solidFill>
                  <a:srgbClr val="FF0000"/>
                </a:solidFill>
                <a:effectLst>
                  <a:outerShdw blurRad="38100" dist="38100" dir="2700000" algn="tl">
                    <a:srgbClr val="000000">
                      <a:alpha val="43137"/>
                    </a:srgbClr>
                  </a:outerShdw>
                </a:effectLst>
              </a:rPr>
              <a:t>with internal </a:t>
            </a:r>
            <a:r>
              <a:rPr lang="en-US" b="1" dirty="0" smtClean="0">
                <a:solidFill>
                  <a:srgbClr val="FF0000"/>
                </a:solidFill>
                <a:effectLst>
                  <a:outerShdw blurRad="38100" dist="38100" dir="2700000" algn="tl">
                    <a:srgbClr val="000000">
                      <a:alpha val="43137"/>
                    </a:srgbClr>
                  </a:outerShdw>
                </a:effectLst>
              </a:rPr>
              <a:t>bracing</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28099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l="1204"/>
          <a:stretch>
            <a:fillRect/>
          </a:stretch>
        </p:blipFill>
        <p:spPr bwMode="auto">
          <a:xfrm>
            <a:off x="1676400" y="304800"/>
            <a:ext cx="5862638" cy="4448175"/>
          </a:xfrm>
          <a:prstGeom prst="rect">
            <a:avLst/>
          </a:prstGeom>
          <a:noFill/>
          <a:ln w="9525">
            <a:noFill/>
            <a:miter lim="800000"/>
            <a:headEnd/>
            <a:tailEnd/>
          </a:ln>
          <a:effectLst/>
        </p:spPr>
      </p:pic>
      <p:sp>
        <p:nvSpPr>
          <p:cNvPr id="3" name="TextBox 2"/>
          <p:cNvSpPr txBox="1"/>
          <p:nvPr/>
        </p:nvSpPr>
        <p:spPr>
          <a:xfrm>
            <a:off x="5334000" y="2362200"/>
            <a:ext cx="3429000" cy="369332"/>
          </a:xfrm>
          <a:prstGeom prst="rect">
            <a:avLst/>
          </a:prstGeom>
          <a:noFill/>
        </p:spPr>
        <p:txBody>
          <a:bodyPr wrap="square" rtlCol="0">
            <a:spAutoFit/>
          </a:bodyPr>
          <a:lstStyle/>
          <a:p>
            <a:r>
              <a:rPr lang="en-US" b="1" dirty="0">
                <a:solidFill>
                  <a:prstClr val="black"/>
                </a:solidFill>
              </a:rPr>
              <a:t>Wall with Tieback Anchors</a:t>
            </a:r>
          </a:p>
        </p:txBody>
      </p:sp>
      <p:sp>
        <p:nvSpPr>
          <p:cNvPr id="4" name="TextBox 3"/>
          <p:cNvSpPr txBox="1"/>
          <p:nvPr/>
        </p:nvSpPr>
        <p:spPr>
          <a:xfrm>
            <a:off x="762000" y="4800600"/>
            <a:ext cx="8153400" cy="1477328"/>
          </a:xfrm>
          <a:prstGeom prst="rect">
            <a:avLst/>
          </a:prstGeom>
          <a:noFill/>
        </p:spPr>
        <p:txBody>
          <a:bodyPr wrap="square" rtlCol="0">
            <a:spAutoFit/>
          </a:bodyPr>
          <a:lstStyle/>
          <a:p>
            <a:pPr algn="just"/>
            <a:r>
              <a:rPr lang="en-US" b="1" i="1" dirty="0">
                <a:solidFill>
                  <a:srgbClr val="FF0000"/>
                </a:solidFill>
                <a:effectLst>
                  <a:outerShdw blurRad="38100" dist="38100" dir="2700000" algn="tl">
                    <a:srgbClr val="000000">
                      <a:alpha val="43137"/>
                    </a:srgbClr>
                  </a:outerShdw>
                </a:effectLst>
              </a:rPr>
              <a:t>Earth anchors (tiebacks) </a:t>
            </a:r>
            <a:r>
              <a:rPr lang="en-US" b="1" i="1" dirty="0">
                <a:solidFill>
                  <a:prstClr val="black"/>
                </a:solidFill>
              </a:rPr>
              <a:t>are tensile members that apply a stabilizing forces onto </a:t>
            </a:r>
            <a:r>
              <a:rPr lang="en-US" b="1" i="1" dirty="0" smtClean="0">
                <a:solidFill>
                  <a:prstClr val="black"/>
                </a:solidFill>
              </a:rPr>
              <a:t>the </a:t>
            </a:r>
            <a:r>
              <a:rPr lang="en-US" b="1" dirty="0" smtClean="0">
                <a:solidFill>
                  <a:prstClr val="black"/>
                </a:solidFill>
              </a:rPr>
              <a:t>slope</a:t>
            </a:r>
            <a:r>
              <a:rPr lang="en-US" b="1" dirty="0">
                <a:solidFill>
                  <a:prstClr val="black"/>
                </a:solidFill>
              </a:rPr>
              <a:t>. They generally consist usually of steel rods or post-tensioning cables. </a:t>
            </a:r>
            <a:r>
              <a:rPr lang="en-US" b="1" dirty="0" smtClean="0">
                <a:solidFill>
                  <a:prstClr val="black"/>
                </a:solidFill>
              </a:rPr>
              <a:t>Their anchoring </a:t>
            </a:r>
            <a:r>
              <a:rPr lang="en-US" b="1" dirty="0">
                <a:solidFill>
                  <a:prstClr val="black"/>
                </a:solidFill>
              </a:rPr>
              <a:t>must be sufficiently extended well beyond the critical failure surface. </a:t>
            </a:r>
            <a:r>
              <a:rPr lang="en-US" b="1" dirty="0" smtClean="0">
                <a:solidFill>
                  <a:prstClr val="black"/>
                </a:solidFill>
              </a:rPr>
              <a:t>They are </a:t>
            </a:r>
            <a:r>
              <a:rPr lang="en-US" b="1" dirty="0">
                <a:solidFill>
                  <a:prstClr val="black"/>
                </a:solidFill>
              </a:rPr>
              <a:t>more expensive than internal bracing, such as </a:t>
            </a:r>
            <a:r>
              <a:rPr lang="en-US" b="1" i="1" dirty="0">
                <a:solidFill>
                  <a:prstClr val="black"/>
                </a:solidFill>
              </a:rPr>
              <a:t>struts or </a:t>
            </a:r>
            <a:r>
              <a:rPr lang="en-US" b="1" i="1" dirty="0" err="1">
                <a:solidFill>
                  <a:prstClr val="black"/>
                </a:solidFill>
              </a:rPr>
              <a:t>rakers</a:t>
            </a:r>
            <a:r>
              <a:rPr lang="en-US" b="1" i="1" dirty="0">
                <a:solidFill>
                  <a:prstClr val="black"/>
                </a:solidFill>
              </a:rPr>
              <a:t>, but provide </a:t>
            </a:r>
            <a:r>
              <a:rPr lang="en-US" b="1" i="1" dirty="0" smtClean="0">
                <a:solidFill>
                  <a:prstClr val="black"/>
                </a:solidFill>
              </a:rPr>
              <a:t>an </a:t>
            </a:r>
            <a:r>
              <a:rPr lang="en-US" b="1" dirty="0" smtClean="0">
                <a:solidFill>
                  <a:prstClr val="black"/>
                </a:solidFill>
              </a:rPr>
              <a:t>uncluttered </a:t>
            </a:r>
            <a:r>
              <a:rPr lang="en-US" b="1" dirty="0">
                <a:solidFill>
                  <a:prstClr val="black"/>
                </a:solidFill>
              </a:rPr>
              <a:t>excavation and increase the safety of the </a:t>
            </a:r>
            <a:r>
              <a:rPr lang="en-US" b="1" dirty="0" smtClean="0">
                <a:solidFill>
                  <a:prstClr val="black"/>
                </a:solidFill>
              </a:rPr>
              <a:t>site.</a:t>
            </a:r>
            <a:endParaRPr lang="en-US" dirty="0">
              <a:solidFill>
                <a:prstClr val="black"/>
              </a:solidFill>
            </a:endParaRPr>
          </a:p>
        </p:txBody>
      </p:sp>
    </p:spTree>
    <p:extLst>
      <p:ext uri="{BB962C8B-B14F-4D97-AF65-F5344CB8AC3E}">
        <p14:creationId xmlns:p14="http://schemas.microsoft.com/office/powerpoint/2010/main" val="4272474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838200" y="762000"/>
            <a:ext cx="7659053" cy="4550093"/>
          </a:xfrm>
          <a:prstGeom prst="rect">
            <a:avLst/>
          </a:prstGeom>
          <a:noFill/>
          <a:ln w="9525">
            <a:noFill/>
            <a:miter lim="800000"/>
            <a:headEnd/>
            <a:tailEnd/>
          </a:ln>
          <a:effectLst/>
        </p:spPr>
      </p:pic>
      <p:sp>
        <p:nvSpPr>
          <p:cNvPr id="3" name="Rectangle 2"/>
          <p:cNvSpPr/>
          <p:nvPr/>
        </p:nvSpPr>
        <p:spPr>
          <a:xfrm>
            <a:off x="609600" y="5486400"/>
            <a:ext cx="8305800" cy="646331"/>
          </a:xfrm>
          <a:prstGeom prst="rect">
            <a:avLst/>
          </a:prstGeom>
        </p:spPr>
        <p:txBody>
          <a:bodyPr wrap="square">
            <a:spAutoFit/>
          </a:bodyPr>
          <a:lstStyle/>
          <a:p>
            <a:r>
              <a:rPr lang="en-US" b="1" dirty="0">
                <a:solidFill>
                  <a:prstClr val="black"/>
                </a:solidFill>
              </a:rPr>
              <a:t>This anchored steel sheet pile wall uses double channel beams for </a:t>
            </a:r>
            <a:r>
              <a:rPr lang="en-US" b="1" i="1" dirty="0" err="1">
                <a:solidFill>
                  <a:prstClr val="black"/>
                </a:solidFill>
              </a:rPr>
              <a:t>walers</a:t>
            </a:r>
            <a:r>
              <a:rPr lang="en-US" b="1" i="1" dirty="0">
                <a:solidFill>
                  <a:prstClr val="black"/>
                </a:solidFill>
              </a:rPr>
              <a:t>. The anchors </a:t>
            </a:r>
            <a:r>
              <a:rPr lang="en-US" b="1" i="1" dirty="0" smtClean="0">
                <a:solidFill>
                  <a:prstClr val="black"/>
                </a:solidFill>
              </a:rPr>
              <a:t>are </a:t>
            </a:r>
            <a:r>
              <a:rPr lang="en-US" b="1" dirty="0" err="1" smtClean="0">
                <a:solidFill>
                  <a:prstClr val="black"/>
                </a:solidFill>
              </a:rPr>
              <a:t>Dywidag</a:t>
            </a:r>
            <a:r>
              <a:rPr lang="en-US" b="1" dirty="0" smtClean="0">
                <a:solidFill>
                  <a:prstClr val="black"/>
                </a:solidFill>
              </a:rPr>
              <a:t> </a:t>
            </a:r>
            <a:r>
              <a:rPr lang="en-US" b="1" dirty="0">
                <a:solidFill>
                  <a:prstClr val="black"/>
                </a:solidFill>
              </a:rPr>
              <a:t>(threaded) bars bearing on steel </a:t>
            </a:r>
            <a:r>
              <a:rPr lang="en-US" b="1" dirty="0" smtClean="0">
                <a:solidFill>
                  <a:prstClr val="black"/>
                </a:solidFill>
              </a:rPr>
              <a:t>plates.</a:t>
            </a:r>
            <a:endParaRPr lang="en-US" dirty="0">
              <a:solidFill>
                <a:prstClr val="black"/>
              </a:solidFill>
            </a:endParaRPr>
          </a:p>
        </p:txBody>
      </p:sp>
    </p:spTree>
    <p:extLst>
      <p:ext uri="{BB962C8B-B14F-4D97-AF65-F5344CB8AC3E}">
        <p14:creationId xmlns:p14="http://schemas.microsoft.com/office/powerpoint/2010/main" val="3318957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867400"/>
            <a:ext cx="7315200" cy="369332"/>
          </a:xfrm>
          <a:prstGeom prst="rect">
            <a:avLst/>
          </a:prstGeom>
        </p:spPr>
        <p:txBody>
          <a:bodyPr wrap="square">
            <a:spAutoFit/>
          </a:bodyPr>
          <a:lstStyle/>
          <a:p>
            <a:r>
              <a:rPr lang="en-US" b="1" dirty="0">
                <a:solidFill>
                  <a:prstClr val="black"/>
                </a:solidFill>
              </a:rPr>
              <a:t>Anchored temporary walls used for a highway bridge lane expansion.</a:t>
            </a:r>
            <a:endParaRPr lang="en-US" dirty="0">
              <a:solidFill>
                <a:prstClr val="black"/>
              </a:solidFill>
            </a:endParaRPr>
          </a:p>
        </p:txBody>
      </p:sp>
      <p:pic>
        <p:nvPicPr>
          <p:cNvPr id="13314" name="Picture 2"/>
          <p:cNvPicPr>
            <a:picLocks noChangeAspect="1" noChangeArrowheads="1"/>
          </p:cNvPicPr>
          <p:nvPr/>
        </p:nvPicPr>
        <p:blipFill>
          <a:blip r:embed="rId2"/>
          <a:srcRect/>
          <a:stretch>
            <a:fillRect/>
          </a:stretch>
        </p:blipFill>
        <p:spPr bwMode="auto">
          <a:xfrm>
            <a:off x="609600" y="457200"/>
            <a:ext cx="7675245" cy="5060156"/>
          </a:xfrm>
          <a:prstGeom prst="rect">
            <a:avLst/>
          </a:prstGeom>
          <a:noFill/>
          <a:ln w="9525">
            <a:noFill/>
            <a:miter lim="800000"/>
            <a:headEnd/>
            <a:tailEnd/>
          </a:ln>
          <a:effectLst/>
        </p:spPr>
      </p:pic>
    </p:spTree>
    <p:extLst>
      <p:ext uri="{BB962C8B-B14F-4D97-AF65-F5344CB8AC3E}">
        <p14:creationId xmlns:p14="http://schemas.microsoft.com/office/powerpoint/2010/main" val="24909132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normAutofit/>
          </a:bodyPr>
          <a:lstStyle/>
          <a:p>
            <a:r>
              <a:rPr lang="en-US" sz="3600" dirty="0" smtClean="0">
                <a:solidFill>
                  <a:schemeClr val="bg1"/>
                </a:solidFill>
              </a:rPr>
              <a:t>Construction methods </a:t>
            </a:r>
            <a:endParaRPr lang="en-US" sz="3600" dirty="0">
              <a:solidFill>
                <a:schemeClr val="bg1"/>
              </a:solidFill>
            </a:endParaRPr>
          </a:p>
        </p:txBody>
      </p:sp>
      <p:sp>
        <p:nvSpPr>
          <p:cNvPr id="3" name="Content Placeholder 2"/>
          <p:cNvSpPr>
            <a:spLocks noGrp="1"/>
          </p:cNvSpPr>
          <p:nvPr>
            <p:ph idx="1"/>
          </p:nvPr>
        </p:nvSpPr>
        <p:spPr>
          <a:xfrm>
            <a:off x="457200" y="1447800"/>
            <a:ext cx="8229600" cy="4678363"/>
          </a:xfrm>
          <a:ln>
            <a:solidFill>
              <a:schemeClr val="accent1"/>
            </a:solidFill>
          </a:ln>
        </p:spPr>
        <p:txBody>
          <a:bodyPr>
            <a:normAutofit/>
          </a:bodyPr>
          <a:lstStyle/>
          <a:p>
            <a:pPr algn="just"/>
            <a:r>
              <a:rPr lang="en-US" dirty="0" smtClean="0"/>
              <a:t>Sheet pile walls (</a:t>
            </a:r>
            <a:r>
              <a:rPr lang="en-US" b="1" i="1" dirty="0" smtClean="0"/>
              <a:t>SPW</a:t>
            </a:r>
            <a:r>
              <a:rPr lang="en-US" dirty="0" smtClean="0"/>
              <a:t>) may be divided into two basic categories:</a:t>
            </a:r>
          </a:p>
          <a:p>
            <a:pPr marL="914400" lvl="1" indent="-514350" algn="just">
              <a:buFont typeface="+mj-lt"/>
              <a:buAutoNum type="arabicPeriod"/>
            </a:pPr>
            <a:r>
              <a:rPr lang="en-US" dirty="0" smtClean="0"/>
              <a:t>Cantilever and</a:t>
            </a:r>
          </a:p>
          <a:p>
            <a:pPr marL="914400" lvl="1" indent="-514350" algn="just">
              <a:buFont typeface="+mj-lt"/>
              <a:buAutoNum type="arabicPeriod"/>
            </a:pPr>
            <a:r>
              <a:rPr lang="en-US" dirty="0" smtClean="0"/>
              <a:t>Anchored </a:t>
            </a:r>
          </a:p>
          <a:p>
            <a:pPr algn="just"/>
            <a:r>
              <a:rPr lang="en-US" dirty="0" smtClean="0"/>
              <a:t>Construction method generally can be divided into 2 categories:</a:t>
            </a:r>
          </a:p>
          <a:p>
            <a:pPr marL="914400" lvl="1" indent="-514350" algn="just">
              <a:buFont typeface="+mj-lt"/>
              <a:buAutoNum type="arabicPeriod"/>
            </a:pPr>
            <a:r>
              <a:rPr lang="en-US" dirty="0" smtClean="0"/>
              <a:t>Backfilled structure</a:t>
            </a:r>
          </a:p>
          <a:p>
            <a:pPr marL="914400" lvl="1" indent="-514350" algn="just">
              <a:buFont typeface="+mj-lt"/>
              <a:buAutoNum type="arabicPeriod"/>
            </a:pPr>
            <a:r>
              <a:rPr lang="en-US" dirty="0" smtClean="0"/>
              <a:t>Dredged structure </a:t>
            </a:r>
          </a:p>
          <a:p>
            <a:pPr marL="514350" indent="-514350" algn="just"/>
            <a:endParaRPr lang="en-US" dirty="0"/>
          </a:p>
        </p:txBody>
      </p:sp>
    </p:spTree>
    <p:extLst>
      <p:ext uri="{BB962C8B-B14F-4D97-AF65-F5344CB8AC3E}">
        <p14:creationId xmlns:p14="http://schemas.microsoft.com/office/powerpoint/2010/main" val="9870548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rot="20291917">
            <a:off x="1655739" y="3054799"/>
            <a:ext cx="5395202"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abriola" pitchFamily="82" charset="0"/>
              </a:rPr>
              <a:t>Thank you.,!</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abriola" pitchFamily="82" charset="0"/>
            </a:endParaRPr>
          </a:p>
        </p:txBody>
      </p:sp>
    </p:spTree>
    <p:extLst>
      <p:ext uri="{BB962C8B-B14F-4D97-AF65-F5344CB8AC3E}">
        <p14:creationId xmlns:p14="http://schemas.microsoft.com/office/powerpoint/2010/main" val="984047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a:graphicFrameLocks noChangeAspect="1"/>
          </p:cNvGraphicFramePr>
          <p:nvPr/>
        </p:nvGraphicFramePr>
        <p:xfrm>
          <a:off x="304800" y="838200"/>
          <a:ext cx="8174737" cy="4768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5008</TotalTime>
  <Words>3072</Words>
  <Application>Microsoft Office PowerPoint</Application>
  <PresentationFormat>On-screen Show (4:3)</PresentationFormat>
  <Paragraphs>458</Paragraphs>
  <Slides>85</Slides>
  <Notes>41</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2</vt:i4>
      </vt:variant>
      <vt:variant>
        <vt:lpstr>Slide Titles</vt:lpstr>
      </vt:variant>
      <vt:variant>
        <vt:i4>85</vt:i4>
      </vt:variant>
    </vt:vector>
  </HeadingPairs>
  <TitlesOfParts>
    <vt:vector size="104" baseType="lpstr">
      <vt:lpstr>Andalus</vt:lpstr>
      <vt:lpstr>Arial</vt:lpstr>
      <vt:lpstr>Calibri</vt:lpstr>
      <vt:lpstr>Cambria</vt:lpstr>
      <vt:lpstr>Gabriola</vt:lpstr>
      <vt:lpstr>Script MT Bold</vt:lpstr>
      <vt:lpstr>Symbol</vt:lpstr>
      <vt:lpstr>Times New Roman</vt:lpstr>
      <vt:lpstr>Trebuchet MS</vt:lpstr>
      <vt:lpstr>Verdana</vt:lpstr>
      <vt:lpstr>Wingdings</vt:lpstr>
      <vt:lpstr>Office Theme</vt:lpstr>
      <vt:lpstr>1_Office Theme</vt:lpstr>
      <vt:lpstr>2_Office Theme</vt:lpstr>
      <vt:lpstr>3_Office Theme</vt:lpstr>
      <vt:lpstr>Profile</vt:lpstr>
      <vt:lpstr>1_Profile</vt:lpstr>
      <vt:lpstr>Equation</vt:lpstr>
      <vt:lpstr>Worksheet</vt:lpstr>
      <vt:lpstr>Chapter-5 Design and Analysis of soil Retaining structure </vt:lpstr>
      <vt:lpstr>Objectives</vt:lpstr>
      <vt:lpstr>Introduction</vt:lpstr>
      <vt:lpstr>Retaining wall </vt:lpstr>
      <vt:lpstr>Classification of retaining walls </vt:lpstr>
      <vt:lpstr>PowerPoint Presentation</vt:lpstr>
      <vt:lpstr>PowerPoint Presentation</vt:lpstr>
      <vt:lpstr>O’Rourke &amp; Jones classification</vt:lpstr>
      <vt:lpstr>PowerPoint Presentation</vt:lpstr>
      <vt:lpstr>Design of conventional Retaining wall</vt:lpstr>
      <vt:lpstr>Design Steps</vt:lpstr>
      <vt:lpstr>Gravity and cantilever walls </vt:lpstr>
      <vt:lpstr>PowerPoint Presentation</vt:lpstr>
      <vt:lpstr>PowerPoint Presentation</vt:lpstr>
      <vt:lpstr>Counterfort retaining wall</vt:lpstr>
      <vt:lpstr>Application of lateral earth pressures theories to design</vt:lpstr>
      <vt:lpstr>PowerPoint Presentation</vt:lpstr>
      <vt:lpstr>Gravity walls </vt:lpstr>
      <vt:lpstr>PowerPoint Presentation</vt:lpstr>
      <vt:lpstr>Failure mechanism of retaining walls</vt:lpstr>
      <vt:lpstr>Cantilever Retaining Wall</vt:lpstr>
      <vt:lpstr>Forces ACTING ON the Wall</vt:lpstr>
      <vt:lpstr>Reactions</vt:lpstr>
      <vt:lpstr>Computing Soil Bearing Stress</vt:lpstr>
      <vt:lpstr>Sliding</vt:lpstr>
      <vt:lpstr>Overturning</vt:lpstr>
      <vt:lpstr>Draw FBDs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Structural Design Process</vt:lpstr>
      <vt:lpstr>PowerPoint Presentation</vt:lpstr>
      <vt:lpstr>Toe</vt:lpstr>
      <vt:lpstr>Heel</vt:lpstr>
      <vt:lpstr>PowerPoint Presentation</vt:lpstr>
      <vt:lpstr>Mechanically Stabilized Retaining Walls   </vt:lpstr>
      <vt:lpstr>Introduction</vt:lpstr>
      <vt:lpstr>Mechanically Stabilized Earth (MSE) Retaining Walls</vt:lpstr>
      <vt:lpstr>Introduction …</vt:lpstr>
      <vt:lpstr>Improved earth walls or internally stabilized systems</vt:lpstr>
      <vt:lpstr>Soil reinforcement </vt:lpstr>
      <vt:lpstr>PowerPoint Presentation</vt:lpstr>
      <vt:lpstr>Considerations in Soil Reinforcement</vt:lpstr>
      <vt:lpstr>Reinforcement Material</vt:lpstr>
      <vt:lpstr>Reinforcement Material</vt:lpstr>
      <vt:lpstr>Reinforcement Material</vt:lpstr>
      <vt:lpstr>Reinforcement Material</vt:lpstr>
      <vt:lpstr>Reinforcement Material</vt:lpstr>
      <vt:lpstr>Primary uses Geo-textiles</vt:lpstr>
      <vt:lpstr>Primary uses Geo-textiles</vt:lpstr>
      <vt:lpstr>Geogrids</vt:lpstr>
      <vt:lpstr>Geogrid types</vt:lpstr>
      <vt:lpstr>Biaxial</vt:lpstr>
      <vt:lpstr>PowerPoint Presentation</vt:lpstr>
      <vt:lpstr>General Design Considerations</vt:lpstr>
      <vt:lpstr>Retaining Walls with Metallic Strip Reinforcement</vt:lpstr>
      <vt:lpstr>PowerPoint Presentation</vt:lpstr>
      <vt:lpstr>Component of E.R. Wall </vt:lpstr>
      <vt:lpstr>Sheet pile Walls </vt:lpstr>
      <vt:lpstr>Introduction</vt:lpstr>
      <vt:lpstr>PowerPoint Presentation</vt:lpstr>
      <vt:lpstr>PowerPoint Presentation</vt:lpstr>
      <vt:lpstr>PowerPoint Presentation</vt:lpstr>
      <vt:lpstr>Types of Sheet Piles</vt:lpstr>
      <vt:lpstr>PowerPoint Presentation</vt:lpstr>
      <vt:lpstr>PowerPoint Presentation</vt:lpstr>
      <vt:lpstr>Shape Classifications</vt:lpstr>
      <vt:lpstr>PowerPoint Presentation</vt:lpstr>
      <vt:lpstr>PowerPoint Presentation</vt:lpstr>
      <vt:lpstr>PowerPoint Presentation</vt:lpstr>
      <vt:lpstr>PowerPoint Presentation</vt:lpstr>
      <vt:lpstr>PowerPoint Presentation</vt:lpstr>
      <vt:lpstr>PowerPoint Presentation</vt:lpstr>
      <vt:lpstr>Construction methods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Retaining Walls </dc:title>
  <dc:creator>user</dc:creator>
  <cp:lastModifiedBy>Windows User</cp:lastModifiedBy>
  <cp:revision>97</cp:revision>
  <cp:lastPrinted>2016-05-27T12:54:51Z</cp:lastPrinted>
  <dcterms:created xsi:type="dcterms:W3CDTF">2010-11-22T14:35:35Z</dcterms:created>
  <dcterms:modified xsi:type="dcterms:W3CDTF">2020-05-06T08:55:23Z</dcterms:modified>
</cp:coreProperties>
</file>