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2" r:id="rId2"/>
    <p:sldId id="256" r:id="rId3"/>
    <p:sldId id="257" r:id="rId4"/>
    <p:sldId id="258" r:id="rId5"/>
    <p:sldId id="259" r:id="rId6"/>
    <p:sldId id="273" r:id="rId7"/>
    <p:sldId id="274" r:id="rId8"/>
    <p:sldId id="278" r:id="rId9"/>
    <p:sldId id="279" r:id="rId10"/>
    <p:sldId id="280" r:id="rId11"/>
    <p:sldId id="275" r:id="rId12"/>
    <p:sldId id="276" r:id="rId13"/>
    <p:sldId id="260" r:id="rId14"/>
    <p:sldId id="261" r:id="rId15"/>
    <p:sldId id="277" r:id="rId16"/>
    <p:sldId id="262" r:id="rId17"/>
    <p:sldId id="263" r:id="rId18"/>
    <p:sldId id="264" r:id="rId19"/>
    <p:sldId id="265" r:id="rId20"/>
    <p:sldId id="266" r:id="rId21"/>
    <p:sldId id="267" r:id="rId22"/>
    <p:sldId id="268" r:id="rId23"/>
    <p:sldId id="269" r:id="rId24"/>
    <p:sldId id="270" r:id="rId25"/>
    <p:sldId id="271"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26E891-7DBB-4E67-8C51-1C78C1E7C3F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6E891-7DBB-4E67-8C51-1C78C1E7C3F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6E891-7DBB-4E67-8C51-1C78C1E7C3F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6E891-7DBB-4E67-8C51-1C78C1E7C3F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6E891-7DBB-4E67-8C51-1C78C1E7C3F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26E891-7DBB-4E67-8C51-1C78C1E7C3F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26E891-7DBB-4E67-8C51-1C78C1E7C3F7}"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26E891-7DBB-4E67-8C51-1C78C1E7C3F7}"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6E891-7DBB-4E67-8C51-1C78C1E7C3F7}"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6E891-7DBB-4E67-8C51-1C78C1E7C3F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6E891-7DBB-4E67-8C51-1C78C1E7C3F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1F8B5-9D82-421A-92CF-154DC6CCCF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6E891-7DBB-4E67-8C51-1C78C1E7C3F7}" type="datetimeFigureOut">
              <a:rPr lang="en-US" smtClean="0"/>
              <a:pPr/>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1F8B5-9D82-421A-92CF-154DC6CCC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5.bin"/><Relationship Id="rId14"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b="12398"/>
          <a:stretch>
            <a:fillRect/>
          </a:stretch>
        </p:blipFill>
        <p:spPr bwMode="auto">
          <a:xfrm>
            <a:off x="17463" y="0"/>
            <a:ext cx="9126537"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3"/>
          <p:cNvSpPr>
            <a:spLocks noGrp="1" noChangeArrowheads="1"/>
          </p:cNvSpPr>
          <p:nvPr>
            <p:ph type="ctrTitle"/>
          </p:nvPr>
        </p:nvSpPr>
        <p:spPr>
          <a:xfrm>
            <a:off x="944563" y="4038600"/>
            <a:ext cx="6965950" cy="2057400"/>
          </a:xfrm>
          <a:extLst>
            <a:ext uri="{AF507438-7753-43E0-B8FC-AC1667EBCBE1}">
              <a14:hiddenEffects xmlns:a14="http://schemas.microsoft.com/office/drawing/2010/main">
                <a:effectLst>
                  <a:outerShdw dist="13470" dir="2700000" algn="ctr" rotWithShape="0">
                    <a:schemeClr val="bg2"/>
                  </a:outerShdw>
                </a:effectLst>
              </a14:hiddenEffects>
            </a:ext>
          </a:extLst>
        </p:spPr>
        <p:txBody>
          <a:bodyPr/>
          <a:lstStyle/>
          <a:p>
            <a:pPr algn="ctr"/>
            <a:r>
              <a:rPr lang="en-US" altLang="en-US" smtClean="0">
                <a:solidFill>
                  <a:srgbClr val="FFFF00"/>
                </a:solidFill>
              </a:rPr>
              <a:t>Introduction to </a:t>
            </a:r>
            <a:br>
              <a:rPr lang="en-US" altLang="en-US" smtClean="0">
                <a:solidFill>
                  <a:srgbClr val="FFFF00"/>
                </a:solidFill>
              </a:rPr>
            </a:br>
            <a:r>
              <a:rPr lang="en-US" altLang="en-US" smtClean="0">
                <a:solidFill>
                  <a:srgbClr val="FFFF00"/>
                </a:solidFill>
              </a:rPr>
              <a:t>Open Channel Flow</a:t>
            </a:r>
          </a:p>
        </p:txBody>
      </p:sp>
      <p:sp>
        <p:nvSpPr>
          <p:cNvPr id="23556" name="TextBox 1"/>
          <p:cNvSpPr txBox="1">
            <a:spLocks noChangeArrowheads="1"/>
          </p:cNvSpPr>
          <p:nvPr/>
        </p:nvSpPr>
        <p:spPr bwMode="auto">
          <a:xfrm>
            <a:off x="2514600" y="609600"/>
            <a:ext cx="285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3600">
                <a:solidFill>
                  <a:srgbClr val="002060"/>
                </a:solidFill>
              </a:rPr>
              <a:t>Chapter-One</a:t>
            </a:r>
          </a:p>
        </p:txBody>
      </p:sp>
    </p:spTree>
    <p:extLst>
      <p:ext uri="{BB962C8B-B14F-4D97-AF65-F5344CB8AC3E}">
        <p14:creationId xmlns:p14="http://schemas.microsoft.com/office/powerpoint/2010/main" val="355866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387" r="3418" b="3003"/>
          <a:stretch>
            <a:fillRect/>
          </a:stretch>
        </p:blipFill>
        <p:spPr>
          <a:xfrm>
            <a:off x="17463" y="76200"/>
            <a:ext cx="7754937" cy="670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extBox 3"/>
          <p:cNvSpPr txBox="1">
            <a:spLocks noChangeArrowheads="1"/>
          </p:cNvSpPr>
          <p:nvPr/>
        </p:nvSpPr>
        <p:spPr bwMode="auto">
          <a:xfrm>
            <a:off x="17463" y="95250"/>
            <a:ext cx="198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dirty="0" smtClean="0">
                <a:solidFill>
                  <a:schemeClr val="bg1">
                    <a:lumMod val="50000"/>
                  </a:schemeClr>
                </a:solidFill>
              </a:rPr>
              <a:t>Summary</a:t>
            </a:r>
          </a:p>
        </p:txBody>
      </p:sp>
    </p:spTree>
    <p:extLst>
      <p:ext uri="{BB962C8B-B14F-4D97-AF65-F5344CB8AC3E}">
        <p14:creationId xmlns:p14="http://schemas.microsoft.com/office/powerpoint/2010/main" val="156897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440363"/>
          </a:xfrm>
        </p:spPr>
        <p:txBody>
          <a:bodyPr>
            <a:normAutofit/>
          </a:bodyPr>
          <a:lstStyle/>
          <a:p>
            <a:pPr marL="0" indent="0">
              <a:buNone/>
            </a:pP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15340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97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53012"/>
            <a:ext cx="8224586" cy="5614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15831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81000" y="533400"/>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we say the flow condition it includes depth of flow, cross-sectional area and slope of the channel</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turn the depth of flow, discharge and slope of the channel and water surface are related to each other</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addition the bed roughness varies greatly leading the selection of friction coefficient to uncertainty</a:t>
            </a:r>
          </a:p>
          <a:p>
            <a:pPr eaLnBrk="0" fontAlgn="base" hangingPunct="0">
              <a:lnSpc>
                <a:spcPct val="150000"/>
              </a:lnSpc>
              <a:spcBef>
                <a:spcPct val="0"/>
              </a:spcBef>
              <a:spcAft>
                <a:spcPct val="0"/>
              </a:spcAft>
              <a:buFont typeface="Wingdings" pitchFamily="2" charset="2"/>
              <a:buChar char="v"/>
            </a:pPr>
            <a:r>
              <a:rPr lang="en-US" sz="2400" dirty="0" smtClean="0">
                <a:latin typeface="Times New Roman" pitchFamily="18" charset="0"/>
                <a:ea typeface="Times New Roman" pitchFamily="18" charset="0"/>
                <a:cs typeface="Times New Roman" pitchFamily="18" charset="0"/>
              </a:rPr>
              <a:t>The cause of flow in open channel the gravitational forces and viscous shear forces along the channel wetted perimeter resists flow</a:t>
            </a: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3400" y="304800"/>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Types of channels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Natural channels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channels naturally exist without the influence of human beings</a:t>
            </a: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E.g.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Rivers, streams, tidal estuaries, aqueducts</a:t>
            </a:r>
            <a:endParaRPr lang="en-US" sz="2400" b="1" dirty="0" smtClean="0">
              <a:solidFill>
                <a:srgbClr val="0070C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Aqueducts are under ground conduits which carry water with free surface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Artificial channels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Such channels are formed by man’s activity for various purposes</a:t>
            </a: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irrigation channel, navigation channel, sewerage channel, culverts, power canal…… etc.</a:t>
            </a:r>
            <a:endParaRPr kumimoji="0" lang="en-US" sz="2400" b="1"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3270447" cy="523220"/>
          </a:xfrm>
          <a:prstGeom prst="rect">
            <a:avLst/>
          </a:prstGeom>
        </p:spPr>
        <p:txBody>
          <a:bodyPr wrap="none">
            <a:spAutoFit/>
          </a:bodyPr>
          <a:lstStyle/>
          <a:p>
            <a:pPr marL="457200" indent="-457200">
              <a:buFont typeface="Arial" pitchFamily="34" charset="0"/>
              <a:buChar char="•"/>
            </a:pPr>
            <a:r>
              <a:rPr lang="en-US" sz="2800" b="1" dirty="0">
                <a:latin typeface="Times New Roman" pitchFamily="18" charset="0"/>
                <a:ea typeface="Times New Roman" pitchFamily="18" charset="0"/>
                <a:cs typeface="Times New Roman" pitchFamily="18" charset="0"/>
              </a:rPr>
              <a:t>Natural channels</a:t>
            </a:r>
            <a:endParaRPr lang="en-US" sz="2800" dirty="0">
              <a:latin typeface="Times New Roman" pitchFamily="18" charset="0"/>
              <a:cs typeface="Times New Roman" pitchFamily="18" charset="0"/>
            </a:endParaRPr>
          </a:p>
        </p:txBody>
      </p:sp>
      <p:pic>
        <p:nvPicPr>
          <p:cNvPr id="3" name="Picture 2" descr="https://encrypted-tbn2.gstatic.com/images?q=tbn:ANd9GcSyVHwPp2YHRD7TUM9yDgoUa4n_-ktycXeVPvXPWjJilzPCMv66lQ"/>
          <p:cNvPicPr/>
          <p:nvPr/>
        </p:nvPicPr>
        <p:blipFill>
          <a:blip r:embed="rId2" cstate="print"/>
          <a:srcRect/>
          <a:stretch>
            <a:fillRect/>
          </a:stretch>
        </p:blipFill>
        <p:spPr bwMode="auto">
          <a:xfrm>
            <a:off x="990600" y="990600"/>
            <a:ext cx="7848600" cy="5257800"/>
          </a:xfrm>
          <a:prstGeom prst="rect">
            <a:avLst/>
          </a:prstGeom>
          <a:noFill/>
          <a:ln w="9525">
            <a:noFill/>
            <a:miter lim="800000"/>
            <a:headEnd/>
            <a:tailEnd/>
          </a:ln>
        </p:spPr>
      </p:pic>
    </p:spTree>
    <p:extLst>
      <p:ext uri="{BB962C8B-B14F-4D97-AF65-F5344CB8AC3E}">
        <p14:creationId xmlns:p14="http://schemas.microsoft.com/office/powerpoint/2010/main" val="14979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1"/>
            <a:ext cx="8382000" cy="5632311"/>
          </a:xfrm>
          <a:prstGeom prst="rect">
            <a:avLst/>
          </a:prstGeom>
        </p:spPr>
        <p:txBody>
          <a:bodyPr wrap="square">
            <a:spAutoFit/>
          </a:bodyPr>
          <a:lstStyle/>
          <a:p>
            <a:pPr>
              <a:lnSpc>
                <a:spcPct val="150000"/>
              </a:lnSpc>
              <a:buFont typeface="Wingdings" pitchFamily="2" charset="2"/>
              <a:buChar char="v"/>
            </a:pPr>
            <a:r>
              <a:rPr lang="en-US" sz="2400" dirty="0" smtClean="0">
                <a:latin typeface="Times New Roman" pitchFamily="18" charset="0"/>
                <a:cs typeface="Times New Roman" pitchFamily="18" charset="0"/>
              </a:rPr>
              <a:t> The above two channels can have either of the following features:</a:t>
            </a:r>
          </a:p>
          <a:p>
            <a:pPr lvl="2">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Prismatic channel</a:t>
            </a:r>
            <a:r>
              <a:rPr lang="en-US" sz="2400" dirty="0" smtClean="0">
                <a:latin typeface="Times New Roman" pitchFamily="18" charset="0"/>
                <a:cs typeface="Times New Roman" pitchFamily="18" charset="0"/>
              </a:rPr>
              <a:t>: - channels with constant shape and  </a:t>
            </a:r>
          </a:p>
          <a:p>
            <a:pPr lvl="2">
              <a:lnSpc>
                <a:spcPct val="150000"/>
              </a:lnSpc>
            </a:pPr>
            <a:r>
              <a:rPr lang="en-US" sz="2400" dirty="0" smtClean="0">
                <a:latin typeface="Times New Roman" pitchFamily="18" charset="0"/>
                <a:cs typeface="Times New Roman" pitchFamily="18" charset="0"/>
              </a:rPr>
              <a:t>    slope</a:t>
            </a:r>
          </a:p>
          <a:p>
            <a:pPr lvl="2">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Non-prismatic channels</a:t>
            </a:r>
            <a:r>
              <a:rPr lang="en-US" sz="2400" dirty="0" smtClean="0">
                <a:latin typeface="Times New Roman" pitchFamily="18" charset="0"/>
                <a:cs typeface="Times New Roman" pitchFamily="18" charset="0"/>
              </a:rPr>
              <a:t>: - channels with varying shape      </a:t>
            </a:r>
          </a:p>
          <a:p>
            <a:pPr lvl="2">
              <a:lnSpc>
                <a:spcPct val="150000"/>
              </a:lnSpc>
            </a:pPr>
            <a:r>
              <a:rPr lang="en-US" sz="2400" dirty="0" smtClean="0">
                <a:latin typeface="Times New Roman" pitchFamily="18" charset="0"/>
                <a:cs typeface="Times New Roman" pitchFamily="18" charset="0"/>
              </a:rPr>
              <a:t>    and slope</a:t>
            </a:r>
          </a:p>
          <a:p>
            <a:pPr>
              <a:lnSpc>
                <a:spcPct val="150000"/>
              </a:lnSpc>
              <a:buFont typeface="Wingdings" pitchFamily="2" charset="2"/>
              <a:buChar char="v"/>
            </a:pPr>
            <a:r>
              <a:rPr lang="en-US" sz="2400" dirty="0" smtClean="0">
                <a:latin typeface="Times New Roman" pitchFamily="18" charset="0"/>
                <a:cs typeface="Times New Roman" pitchFamily="18" charset="0"/>
              </a:rPr>
              <a:t> Generally the natural channels fall into the non prismatic group That is why intensive study of the behavior of flow in natural channels requires other fields of studies like, sediment transport, geomorphology, hydrology, river engineering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533400" y="152400"/>
            <a:ext cx="8305800" cy="60778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Types of flow in open channel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According to the characteristics of the flow with respect to time and place, different categories can be set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A. Steady flow</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Here the </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criterion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a:t>
            </a:r>
            <a:r>
              <a:rPr kumimoji="0" lang="en-US" sz="24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time.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flow can be said steady if the fluid characteristics like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velocity, pressure density, depth of flow doesn’t change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if it can be assumed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constant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between the time of consideration</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sz="12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sz="8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sz="8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228600" y="904875"/>
            <a:ext cx="3145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2777" name="Object 9"/>
          <p:cNvGraphicFramePr>
            <a:graphicFrameLocks noChangeAspect="1"/>
          </p:cNvGraphicFramePr>
          <p:nvPr/>
        </p:nvGraphicFramePr>
        <p:xfrm>
          <a:off x="1828800" y="4191000"/>
          <a:ext cx="922337" cy="1066800"/>
        </p:xfrm>
        <a:graphic>
          <a:graphicData uri="http://schemas.openxmlformats.org/presentationml/2006/ole">
            <mc:AlternateContent xmlns:mc="http://schemas.openxmlformats.org/markup-compatibility/2006">
              <mc:Choice xmlns:v="urn:schemas-microsoft-com:vml" Requires="v">
                <p:oleObj spid="_x0000_s32862" name="Equation" r:id="rId3" imgW="520560" imgH="634680" progId="Equation.3">
                  <p:embed/>
                </p:oleObj>
              </mc:Choice>
              <mc:Fallback>
                <p:oleObj name="Equation" r:id="rId3" imgW="520560" imgH="63468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91000"/>
                        <a:ext cx="92233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6" name="Object 8"/>
          <p:cNvGraphicFramePr>
            <a:graphicFrameLocks noChangeAspect="1"/>
          </p:cNvGraphicFramePr>
          <p:nvPr/>
        </p:nvGraphicFramePr>
        <p:xfrm>
          <a:off x="2971800" y="4191000"/>
          <a:ext cx="752475" cy="1020763"/>
        </p:xfrm>
        <a:graphic>
          <a:graphicData uri="http://schemas.openxmlformats.org/presentationml/2006/ole">
            <mc:AlternateContent xmlns:mc="http://schemas.openxmlformats.org/markup-compatibility/2006">
              <mc:Choice xmlns:v="urn:schemas-microsoft-com:vml" Requires="v">
                <p:oleObj spid="_x0000_s32863" name="Equation" r:id="rId5" imgW="444240" imgH="634680" progId="Equation.3">
                  <p:embed/>
                </p:oleObj>
              </mc:Choice>
              <mc:Fallback>
                <p:oleObj name="Equation" r:id="rId5" imgW="444240" imgH="6346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91000"/>
                        <a:ext cx="752475" cy="102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3962400" y="4191000"/>
          <a:ext cx="1571625" cy="674688"/>
        </p:xfrm>
        <a:graphic>
          <a:graphicData uri="http://schemas.openxmlformats.org/presentationml/2006/ole">
            <mc:AlternateContent xmlns:mc="http://schemas.openxmlformats.org/markup-compatibility/2006">
              <mc:Choice xmlns:v="urn:schemas-microsoft-com:vml" Requires="v">
                <p:oleObj spid="_x0000_s32864" name="Equation" r:id="rId7" imgW="698400" imgH="393480" progId="Equation.3">
                  <p:embed/>
                </p:oleObj>
              </mc:Choice>
              <mc:Fallback>
                <p:oleObj name="Equation" r:id="rId7" imgW="69840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191000"/>
                        <a:ext cx="157162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4"/>
          <p:cNvSpPr>
            <a:spLocks noChangeArrowheads="1"/>
          </p:cNvSpPr>
          <p:nvPr/>
        </p:nvSpPr>
        <p:spPr bwMode="auto">
          <a:xfrm>
            <a:off x="609600" y="4826675"/>
            <a:ext cx="8534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Unsteady flow:-</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Here the fluid characteristics vary with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time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such that </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2781" name="Object 13"/>
          <p:cNvGraphicFramePr>
            <a:graphicFrameLocks noChangeAspect="1"/>
          </p:cNvGraphicFramePr>
          <p:nvPr/>
        </p:nvGraphicFramePr>
        <p:xfrm>
          <a:off x="2362200" y="5629275"/>
          <a:ext cx="938212" cy="828675"/>
        </p:xfrm>
        <a:graphic>
          <a:graphicData uri="http://schemas.openxmlformats.org/presentationml/2006/ole">
            <mc:AlternateContent xmlns:mc="http://schemas.openxmlformats.org/markup-compatibility/2006">
              <mc:Choice xmlns:v="urn:schemas-microsoft-com:vml" Requires="v">
                <p:oleObj spid="_x0000_s32865" name="Equation" r:id="rId9" imgW="520560" imgH="393480" progId="Equation.3">
                  <p:embed/>
                </p:oleObj>
              </mc:Choice>
              <mc:Fallback>
                <p:oleObj name="Equation" r:id="rId9" imgW="520560" imgH="39348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629275"/>
                        <a:ext cx="938212"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2" name="Object 14"/>
          <p:cNvGraphicFramePr>
            <a:graphicFrameLocks noChangeAspect="1"/>
          </p:cNvGraphicFramePr>
          <p:nvPr/>
        </p:nvGraphicFramePr>
        <p:xfrm>
          <a:off x="3382962" y="5610225"/>
          <a:ext cx="954088" cy="1247775"/>
        </p:xfrm>
        <a:graphic>
          <a:graphicData uri="http://schemas.openxmlformats.org/presentationml/2006/ole">
            <mc:AlternateContent xmlns:mc="http://schemas.openxmlformats.org/markup-compatibility/2006">
              <mc:Choice xmlns:v="urn:schemas-microsoft-com:vml" Requires="v">
                <p:oleObj spid="_x0000_s32866" name="Equation" r:id="rId11" imgW="444240" imgH="634680" progId="Equation.3">
                  <p:embed/>
                </p:oleObj>
              </mc:Choice>
              <mc:Fallback>
                <p:oleObj name="Equation" r:id="rId11" imgW="444240" imgH="63468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2962" y="5610225"/>
                        <a:ext cx="954088"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3" name="Object 15"/>
          <p:cNvGraphicFramePr>
            <a:graphicFrameLocks noChangeAspect="1"/>
          </p:cNvGraphicFramePr>
          <p:nvPr/>
        </p:nvGraphicFramePr>
        <p:xfrm>
          <a:off x="4425950" y="5567363"/>
          <a:ext cx="1390650" cy="744537"/>
        </p:xfrm>
        <a:graphic>
          <a:graphicData uri="http://schemas.openxmlformats.org/presentationml/2006/ole">
            <mc:AlternateContent xmlns:mc="http://schemas.openxmlformats.org/markup-compatibility/2006">
              <mc:Choice xmlns:v="urn:schemas-microsoft-com:vml" Requires="v">
                <p:oleObj spid="_x0000_s32867" name="Equation" r:id="rId13" imgW="698400" imgH="393480" progId="Equation.3">
                  <p:embed/>
                </p:oleObj>
              </mc:Choice>
              <mc:Fallback>
                <p:oleObj name="Equation" r:id="rId13" imgW="698400" imgH="39348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5950" y="5567363"/>
                        <a:ext cx="1390650"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2286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p:nvSpPr>
        <p:spPr bwMode="auto">
          <a:xfrm>
            <a:off x="304800" y="152400"/>
            <a:ext cx="8305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Uniform flow:-</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space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as a criterion is used . Open channel flow is said to be uniform if the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depth of flow, velocity remains constant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 the same at every section of the channel</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Uniform flow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may be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steady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unsteady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depending on whether or not the depth changes with time</a:t>
            </a:r>
          </a:p>
          <a:p>
            <a:pPr lvl="0" fontAlgn="base">
              <a:lnSpc>
                <a:spcPct val="150000"/>
              </a:lnSpc>
              <a:spcBef>
                <a:spcPct val="0"/>
              </a:spcBef>
              <a:spcAft>
                <a:spcPct val="0"/>
              </a:spcAft>
            </a:pPr>
            <a:r>
              <a:rPr lang="en-US" sz="3600" dirty="0" smtClean="0"/>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4825" name="Object 9"/>
          <p:cNvGraphicFramePr>
            <a:graphicFrameLocks noChangeAspect="1"/>
          </p:cNvGraphicFramePr>
          <p:nvPr/>
        </p:nvGraphicFramePr>
        <p:xfrm>
          <a:off x="1600200" y="3048000"/>
          <a:ext cx="938212" cy="827088"/>
        </p:xfrm>
        <a:graphic>
          <a:graphicData uri="http://schemas.openxmlformats.org/presentationml/2006/ole">
            <mc:AlternateContent xmlns:mc="http://schemas.openxmlformats.org/markup-compatibility/2006">
              <mc:Choice xmlns:v="urn:schemas-microsoft-com:vml" Requires="v">
                <p:oleObj spid="_x0000_s34882" name="Equation" r:id="rId3" imgW="520560" imgH="393480" progId="Equation.3">
                  <p:embed/>
                </p:oleObj>
              </mc:Choice>
              <mc:Fallback>
                <p:oleObj name="Equation" r:id="rId3" imgW="520560" imgH="39348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938212"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2590800" y="3048000"/>
          <a:ext cx="1571625" cy="1214437"/>
        </p:xfrm>
        <a:graphic>
          <a:graphicData uri="http://schemas.openxmlformats.org/presentationml/2006/ole">
            <mc:AlternateContent xmlns:mc="http://schemas.openxmlformats.org/markup-compatibility/2006">
              <mc:Choice xmlns:v="urn:schemas-microsoft-com:vml" Requires="v">
                <p:oleObj spid="_x0000_s34883" name="Equation" r:id="rId5" imgW="698400" imgH="634680" progId="Equation.3">
                  <p:embed/>
                </p:oleObj>
              </mc:Choice>
              <mc:Fallback>
                <p:oleObj name="Equation" r:id="rId5" imgW="698400" imgH="6346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048000"/>
                        <a:ext cx="1571625"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304800" y="3886200"/>
            <a:ext cx="8382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Non uniform flow:-</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case when the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velocity, depth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 flow in a channel changes with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space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4828" name="Object 12"/>
          <p:cNvGraphicFramePr>
            <a:graphicFrameLocks noChangeAspect="1"/>
          </p:cNvGraphicFramePr>
          <p:nvPr/>
        </p:nvGraphicFramePr>
        <p:xfrm>
          <a:off x="1600200" y="5181600"/>
          <a:ext cx="938213" cy="827088"/>
        </p:xfrm>
        <a:graphic>
          <a:graphicData uri="http://schemas.openxmlformats.org/presentationml/2006/ole">
            <mc:AlternateContent xmlns:mc="http://schemas.openxmlformats.org/markup-compatibility/2006">
              <mc:Choice xmlns:v="urn:schemas-microsoft-com:vml" Requires="v">
                <p:oleObj spid="_x0000_s34884" name="Equation" r:id="rId7" imgW="520560" imgH="393480" progId="Equation.3">
                  <p:embed/>
                </p:oleObj>
              </mc:Choice>
              <mc:Fallback>
                <p:oleObj name="Equation" r:id="rId7" imgW="520560" imgH="39348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5181600"/>
                        <a:ext cx="938213"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9" name="Object 13"/>
          <p:cNvGraphicFramePr>
            <a:graphicFrameLocks noChangeAspect="1"/>
          </p:cNvGraphicFramePr>
          <p:nvPr/>
        </p:nvGraphicFramePr>
        <p:xfrm>
          <a:off x="2590800" y="5181600"/>
          <a:ext cx="1571625" cy="754063"/>
        </p:xfrm>
        <a:graphic>
          <a:graphicData uri="http://schemas.openxmlformats.org/presentationml/2006/ole">
            <mc:AlternateContent xmlns:mc="http://schemas.openxmlformats.org/markup-compatibility/2006">
              <mc:Choice xmlns:v="urn:schemas-microsoft-com:vml" Requires="v">
                <p:oleObj spid="_x0000_s34885" name="Equation" r:id="rId9" imgW="698400" imgH="393480" progId="Equation.3">
                  <p:embed/>
                </p:oleObj>
              </mc:Choice>
              <mc:Fallback>
                <p:oleObj name="Equation" r:id="rId9" imgW="698400" imgH="39348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181600"/>
                        <a:ext cx="1571625"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381000" y="228600"/>
            <a:ext cx="822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Steady uniform flow:-</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depth of flow does not change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during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time interval and space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under consideration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Unsteady uniform flow:-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is a rare phenomenon when the depth of flow fluctuates while remaining parallel to the channel bottom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 Unsteady uniform flow:-</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is a flow in which the depth is </a:t>
            </a:r>
            <a:r>
              <a:rPr kumimoji="0" lang="en-US" sz="2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varying time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but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not with space</a:t>
            </a:r>
          </a:p>
          <a:p>
            <a:pPr algn="just" eaLnBrk="0" fontAlgn="base" hangingPunct="0">
              <a:lnSpc>
                <a:spcPct val="150000"/>
              </a:lnSpc>
              <a:spcBef>
                <a:spcPct val="0"/>
              </a:spcBef>
              <a:spcAft>
                <a:spcPct val="0"/>
              </a:spcAft>
            </a:pPr>
            <a:r>
              <a:rPr lang="en-US" sz="2400" b="1" dirty="0" smtClean="0">
                <a:latin typeface="Times New Roman" pitchFamily="18" charset="0"/>
                <a:cs typeface="Times New Roman" pitchFamily="18" charset="0"/>
              </a:rPr>
              <a:t>H. Unsteady non uniform flow:-</a:t>
            </a:r>
            <a:r>
              <a:rPr lang="en-US" sz="2400" dirty="0" smtClean="0">
                <a:latin typeface="Times New Roman" pitchFamily="18" charset="0"/>
                <a:cs typeface="Times New Roman" pitchFamily="18" charset="0"/>
              </a:rPr>
              <a:t> Is the flow in which the </a:t>
            </a:r>
            <a:r>
              <a:rPr lang="en-US" sz="2400" dirty="0" smtClean="0">
                <a:solidFill>
                  <a:srgbClr val="FF0000"/>
                </a:solidFill>
                <a:latin typeface="Times New Roman" pitchFamily="18" charset="0"/>
                <a:cs typeface="Times New Roman" pitchFamily="18" charset="0"/>
              </a:rPr>
              <a:t>depth is varying with</a:t>
            </a:r>
            <a:r>
              <a:rPr lang="en-US" sz="2400" dirty="0" smtClean="0">
                <a:latin typeface="Times New Roman" pitchFamily="18" charset="0"/>
                <a:cs typeface="Times New Roman" pitchFamily="18" charset="0"/>
              </a:rPr>
              <a:t> </a:t>
            </a:r>
            <a:r>
              <a:rPr lang="en-US" sz="2400" dirty="0" smtClean="0">
                <a:solidFill>
                  <a:srgbClr val="00B0F0"/>
                </a:solidFill>
                <a:latin typeface="Times New Roman" pitchFamily="18" charset="0"/>
                <a:cs typeface="Times New Roman" pitchFamily="18" charset="0"/>
              </a:rPr>
              <a:t>space and time</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52400"/>
            <a:ext cx="8534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50000"/>
              </a:lnSpc>
              <a:spcBef>
                <a:spcPct val="0"/>
              </a:spcBef>
              <a:spcAft>
                <a:spcPct val="0"/>
              </a:spcAft>
              <a:buClrTx/>
              <a:buSzTx/>
              <a:buFontTx/>
              <a:buNone/>
              <a:tabLst>
                <a:tab pos="914400" algn="l"/>
              </a:tabLst>
            </a:pPr>
            <a:r>
              <a:rPr kumimoji="0" lang="en-US" sz="28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Chapter One</a:t>
            </a:r>
            <a:endParaRPr lang="en-US" sz="2800" dirty="0" smtClean="0">
              <a:solidFill>
                <a:srgbClr val="00B0F0"/>
              </a:solidFill>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50000"/>
              </a:lnSpc>
              <a:spcBef>
                <a:spcPct val="0"/>
              </a:spcBef>
              <a:spcAft>
                <a:spcPct val="0"/>
              </a:spcAft>
              <a:buClrTx/>
              <a:buSzTx/>
              <a:buFontTx/>
              <a:buNone/>
              <a:tabLst>
                <a:tab pos="914400" algn="l"/>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1.1 Introduction to open channel flow</a:t>
            </a:r>
            <a:endParaRPr lang="en-US" sz="2800" dirty="0" smtClean="0">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50000"/>
              </a:lnSpc>
              <a:spcBef>
                <a:spcPct val="0"/>
              </a:spcBef>
              <a:spcAft>
                <a:spcPct val="0"/>
              </a:spcAft>
              <a:buClrTx/>
              <a:buSzTx/>
              <a:buFont typeface="Wingdings" pitchFamily="2" charset="2"/>
              <a:buChar char="v"/>
              <a:tabLst>
                <a:tab pos="9144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the flow takes place in a channel or pipe such that the water has a free surface exposed to the atmosphere, we spoke of open channels, curvets, spillways, and similar human made structures are designed &amp; analyzed by the method of open channel hydraulics</a:t>
            </a:r>
          </a:p>
          <a:p>
            <a:pPr lvl="0" indent="457200" algn="just" fontAlgn="base">
              <a:lnSpc>
                <a:spcPct val="150000"/>
              </a:lnSpc>
              <a:spcBef>
                <a:spcPct val="0"/>
              </a:spcBef>
              <a:spcAft>
                <a:spcPct val="0"/>
              </a:spcAft>
              <a:buFont typeface="Wingdings" pitchFamily="2" charset="2"/>
              <a:buChar char="v"/>
              <a:tabLst>
                <a:tab pos="914400" algn="l"/>
              </a:tabLst>
            </a:pPr>
            <a:r>
              <a:rPr lang="en-US" sz="2400" dirty="0" smtClean="0">
                <a:latin typeface="Times New Roman" pitchFamily="18" charset="0"/>
                <a:cs typeface="Times New Roman" pitchFamily="18" charset="0"/>
              </a:rPr>
              <a:t>The primary differences b/n the confined flow in </a:t>
            </a:r>
            <a:r>
              <a:rPr lang="en-US" sz="2400" b="1" dirty="0" smtClean="0">
                <a:solidFill>
                  <a:srgbClr val="00B0F0"/>
                </a:solidFill>
                <a:latin typeface="Times New Roman" pitchFamily="18" charset="0"/>
                <a:cs typeface="Times New Roman" pitchFamily="18" charset="0"/>
              </a:rPr>
              <a:t>pipes &amp; open channel</a:t>
            </a:r>
            <a:r>
              <a:rPr lang="en-US" sz="2400" dirty="0" smtClean="0">
                <a:latin typeface="Times New Roman" pitchFamily="18" charset="0"/>
                <a:cs typeface="Times New Roman" pitchFamily="18" charset="0"/>
              </a:rPr>
              <a:t> flow is that the pipe flow is </a:t>
            </a:r>
            <a:r>
              <a:rPr lang="en-US" sz="2400" b="1" dirty="0" smtClean="0">
                <a:solidFill>
                  <a:srgbClr val="00B0F0"/>
                </a:solidFill>
                <a:latin typeface="Times New Roman" pitchFamily="18" charset="0"/>
                <a:cs typeface="Times New Roman" pitchFamily="18" charset="0"/>
              </a:rPr>
              <a:t>closed channel</a:t>
            </a:r>
            <a:r>
              <a:rPr lang="en-US" sz="2400" dirty="0" smtClean="0">
                <a:latin typeface="Times New Roman" pitchFamily="18" charset="0"/>
                <a:cs typeface="Times New Roman" pitchFamily="18" charset="0"/>
              </a:rPr>
              <a:t>, which is the top surface is covered by solid boundary, it is </a:t>
            </a:r>
            <a:r>
              <a:rPr lang="en-US" sz="2400" b="1" dirty="0" smtClean="0">
                <a:solidFill>
                  <a:srgbClr val="00B0F0"/>
                </a:solidFill>
                <a:latin typeface="Times New Roman" pitchFamily="18" charset="0"/>
                <a:cs typeface="Times New Roman" pitchFamily="18" charset="0"/>
              </a:rPr>
              <a:t>not exposed </a:t>
            </a:r>
            <a:r>
              <a:rPr lang="en-US" sz="2400" dirty="0" smtClean="0">
                <a:latin typeface="Times New Roman" pitchFamily="18" charset="0"/>
                <a:cs typeface="Times New Roman" pitchFamily="18" charset="0"/>
              </a:rPr>
              <a:t>to </a:t>
            </a:r>
            <a:r>
              <a:rPr lang="en-US" sz="2400" b="1" dirty="0" smtClean="0">
                <a:solidFill>
                  <a:srgbClr val="00B0F0"/>
                </a:solidFill>
                <a:latin typeface="Times New Roman" pitchFamily="18" charset="0"/>
                <a:cs typeface="Times New Roman" pitchFamily="18" charset="0"/>
              </a:rPr>
              <a:t>atmospheric pressure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152400"/>
            <a:ext cx="8382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Geometric elements of open channel section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tab pos="228600" algn="l"/>
                <a:tab pos="22733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Geometric elements are properties of a channel section that can be defined entirely by the geometry of the section and the depth of flow</a:t>
            </a: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tab pos="228600" algn="l"/>
                <a:tab pos="2273300" algn="l"/>
              </a:tabLst>
            </a:pP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most used geometric properties include: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1" eaLnBrk="0" fontAlgn="base" hangingPunct="0">
              <a:lnSpc>
                <a:spcPct val="150000"/>
              </a:lnSpc>
              <a:spcBef>
                <a:spcPct val="0"/>
              </a:spcBef>
              <a:spcAft>
                <a:spcPct val="0"/>
              </a:spcAft>
              <a:buFont typeface="Wingdings" pitchFamily="2" charset="2"/>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Depth of flow(y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the vertical distance from the lowest point of the channel to the free surface</a:t>
            </a:r>
            <a:endParaRPr lang="en-US" sz="2400" dirty="0" smtClean="0">
              <a:latin typeface="Times New Roman" pitchFamily="18" charset="0"/>
              <a:ea typeface="Times New Roman" pitchFamily="18" charset="0"/>
              <a:cs typeface="Times New Roman" pitchFamily="18" charset="0"/>
            </a:endParaRPr>
          </a:p>
          <a:p>
            <a:pPr lvl="1" eaLnBrk="0" fontAlgn="base" hangingPunct="0">
              <a:lnSpc>
                <a:spcPct val="150000"/>
              </a:lnSpc>
              <a:spcBef>
                <a:spcPct val="0"/>
              </a:spcBef>
              <a:spcAft>
                <a:spcPct val="0"/>
              </a:spcAft>
              <a:buFont typeface="Wingdings" pitchFamily="2" charset="2"/>
              <a:buChar char="§"/>
              <a:tabLst>
                <a:tab pos="228600" algn="l"/>
                <a:tab pos="2273300" algn="l"/>
              </a:tabLst>
            </a:pPr>
            <a:r>
              <a:rPr kumimoji="0" lang="en-US"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Top width (T):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the width of channel section at free surface</a:t>
            </a:r>
          </a:p>
          <a:p>
            <a:pPr lvl="1" eaLnBrk="0" fontAlgn="base" hangingPunct="0">
              <a:lnSpc>
                <a:spcPct val="150000"/>
              </a:lnSpc>
              <a:spcBef>
                <a:spcPct val="0"/>
              </a:spcBef>
              <a:spcAft>
                <a:spcPct val="0"/>
              </a:spcAft>
              <a:buFont typeface="Wingdings" pitchFamily="2" charset="2"/>
              <a:buChar char="§"/>
              <a:tabLst>
                <a:tab pos="228600" algn="l"/>
                <a:tab pos="2273300" algn="l"/>
              </a:tabLst>
            </a:pPr>
            <a:r>
              <a:rPr lang="en-US" sz="2400" dirty="0" smtClean="0">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Stage (h):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elevation or vertical distance of the free surface above a datum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304800"/>
            <a:ext cx="8001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Wetted perimeter (p)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the length of the channel boundary which is in contact with water</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Wetted area (A)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cross-sectional area of the flow normal to the direction of flow</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Hydraulic radius(hydraulic mean depth)(R)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the ratio of wetted area to its wetted perimeter</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228600" algn="l"/>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891" name="Object 3"/>
          <p:cNvGraphicFramePr>
            <a:graphicFrameLocks noChangeAspect="1"/>
          </p:cNvGraphicFramePr>
          <p:nvPr/>
        </p:nvGraphicFramePr>
        <p:xfrm>
          <a:off x="1676400" y="3733800"/>
          <a:ext cx="1447800" cy="1568450"/>
        </p:xfrm>
        <a:graphic>
          <a:graphicData uri="http://schemas.openxmlformats.org/presentationml/2006/ole">
            <mc:AlternateContent xmlns:mc="http://schemas.openxmlformats.org/markup-compatibility/2006">
              <mc:Choice xmlns:v="urn:schemas-microsoft-com:vml" Requires="v">
                <p:oleObj spid="_x0000_s37921" name="Equation" r:id="rId3" imgW="431640" imgH="634680" progId="Equation.3">
                  <p:embed/>
                </p:oleObj>
              </mc:Choice>
              <mc:Fallback>
                <p:oleObj name="Equation" r:id="rId3" imgW="431640" imgH="6346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733800"/>
                        <a:ext cx="1447800"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Rectangle 5"/>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09600" y="4876800"/>
            <a:ext cx="8077200" cy="461665"/>
          </a:xfrm>
          <a:prstGeom prst="rect">
            <a:avLst/>
          </a:prstGeom>
        </p:spPr>
        <p:txBody>
          <a:bodyPr wrap="square">
            <a:spAutoFit/>
          </a:bodyPr>
          <a:lstStyle/>
          <a:p>
            <a:pPr lvl="0">
              <a:buFont typeface="Arial" pitchFamily="34" charset="0"/>
              <a:buChar char="•"/>
            </a:pPr>
            <a:r>
              <a:rPr lang="en-US" sz="2400" b="1" dirty="0" smtClean="0">
                <a:latin typeface="Times New Roman" pitchFamily="18" charset="0"/>
                <a:cs typeface="Times New Roman" pitchFamily="18" charset="0"/>
              </a:rPr>
              <a:t> Hydraulic depth(D):</a:t>
            </a:r>
            <a:r>
              <a:rPr lang="en-US" sz="2400" dirty="0" smtClean="0">
                <a:latin typeface="Times New Roman" pitchFamily="18" charset="0"/>
                <a:cs typeface="Times New Roman" pitchFamily="18" charset="0"/>
              </a:rPr>
              <a:t> the ratio of wetted area to the top width,</a:t>
            </a:r>
            <a:endParaRPr lang="en-US" sz="2400" dirty="0">
              <a:latin typeface="Times New Roman" pitchFamily="18" charset="0"/>
              <a:cs typeface="Times New Roman" pitchFamily="18" charset="0"/>
            </a:endParaRPr>
          </a:p>
        </p:txBody>
      </p:sp>
      <p:graphicFrame>
        <p:nvGraphicFramePr>
          <p:cNvPr id="37894" name="Object 6"/>
          <p:cNvGraphicFramePr>
            <a:graphicFrameLocks noChangeAspect="1"/>
          </p:cNvGraphicFramePr>
          <p:nvPr/>
        </p:nvGraphicFramePr>
        <p:xfrm>
          <a:off x="1905000" y="5502437"/>
          <a:ext cx="973137" cy="1355563"/>
        </p:xfrm>
        <a:graphic>
          <a:graphicData uri="http://schemas.openxmlformats.org/presentationml/2006/ole">
            <mc:AlternateContent xmlns:mc="http://schemas.openxmlformats.org/markup-compatibility/2006">
              <mc:Choice xmlns:v="urn:schemas-microsoft-com:vml" Requires="v">
                <p:oleObj spid="_x0000_s37922" name="Equation" r:id="rId5" imgW="444240" imgH="634680" progId="Equation.3">
                  <p:embed/>
                </p:oleObj>
              </mc:Choice>
              <mc:Fallback>
                <p:oleObj name="Equation" r:id="rId5" imgW="444240" imgH="6346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502437"/>
                        <a:ext cx="973137" cy="135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ChangeArrowheads="1"/>
          </p:cNvSpPr>
          <p:nvPr/>
        </p:nvSpPr>
        <p:spPr bwMode="auto">
          <a:xfrm>
            <a:off x="228600" y="304800"/>
            <a:ext cx="8610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Section factor (Z):</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product of the wetted area and  the two-  third power of the hydraulic radius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81" name="Rectangle 9"/>
          <p:cNvSpPr>
            <a:spLocks noChangeArrowheads="1"/>
          </p:cNvSpPr>
          <p:nvPr/>
        </p:nvSpPr>
        <p:spPr bwMode="auto">
          <a:xfrm>
            <a:off x="0" y="2000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73300" algn="l"/>
              </a:tabLst>
            </a:pP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4282" name="Object 10"/>
          <p:cNvGraphicFramePr>
            <a:graphicFrameLocks noChangeAspect="1"/>
          </p:cNvGraphicFramePr>
          <p:nvPr/>
        </p:nvGraphicFramePr>
        <p:xfrm>
          <a:off x="1676400" y="1524000"/>
          <a:ext cx="914400" cy="990600"/>
        </p:xfrm>
        <a:graphic>
          <a:graphicData uri="http://schemas.openxmlformats.org/presentationml/2006/ole">
            <mc:AlternateContent xmlns:mc="http://schemas.openxmlformats.org/markup-compatibility/2006">
              <mc:Choice xmlns:v="urn:schemas-microsoft-com:vml" Requires="v">
                <p:oleObj spid="_x0000_s54335" name="Equation" r:id="rId3" imgW="571320" imgH="558720" progId="Equation.3">
                  <p:embed/>
                </p:oleObj>
              </mc:Choice>
              <mc:Fallback>
                <p:oleObj name="Equation" r:id="rId3" imgW="571320" imgH="55872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914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91" name="Rectangle 19"/>
          <p:cNvSpPr>
            <a:spLocks noChangeArrowheads="1"/>
          </p:cNvSpPr>
          <p:nvPr/>
        </p:nvSpPr>
        <p:spPr bwMode="auto">
          <a:xfrm>
            <a:off x="228600" y="2362200"/>
            <a:ext cx="27351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 pos="22733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Conveyance (K)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293" name="Rectangle 21"/>
          <p:cNvSpPr>
            <a:spLocks noChangeArrowheads="1"/>
          </p:cNvSpPr>
          <p:nvPr/>
        </p:nvSpPr>
        <p:spPr bwMode="auto">
          <a:xfrm>
            <a:off x="381000" y="2971800"/>
            <a:ext cx="538359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Q=VA………………………….V=</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4292" name="Object 20"/>
          <p:cNvGraphicFramePr>
            <a:graphicFrameLocks noChangeAspect="1"/>
          </p:cNvGraphicFramePr>
          <p:nvPr>
            <p:extLst>
              <p:ext uri="{D42A27DB-BD31-4B8C-83A1-F6EECF244321}">
                <p14:modId xmlns:p14="http://schemas.microsoft.com/office/powerpoint/2010/main" val="1187176337"/>
              </p:ext>
            </p:extLst>
          </p:nvPr>
        </p:nvGraphicFramePr>
        <p:xfrm>
          <a:off x="5715000" y="2743200"/>
          <a:ext cx="984250" cy="1188278"/>
        </p:xfrm>
        <a:graphic>
          <a:graphicData uri="http://schemas.openxmlformats.org/presentationml/2006/ole">
            <mc:AlternateContent xmlns:mc="http://schemas.openxmlformats.org/markup-compatibility/2006">
              <mc:Choice xmlns:v="urn:schemas-microsoft-com:vml" Requires="v">
                <p:oleObj spid="_x0000_s54336" name="Equation" r:id="rId5" imgW="507960" imgH="660240" progId="Equation.3">
                  <p:embed/>
                </p:oleObj>
              </mc:Choice>
              <mc:Fallback>
                <p:oleObj name="Equation" r:id="rId5" imgW="507960" imgH="660240" progId="Equation.3">
                  <p:embed/>
                  <p:pic>
                    <p:nvPicPr>
                      <p:cNvPr id="0" name="Picture 20"/>
                      <p:cNvPicPr>
                        <a:picLocks noChangeAspect="1" noChangeArrowheads="1"/>
                      </p:cNvPicPr>
                      <p:nvPr/>
                    </p:nvPicPr>
                    <p:blipFill>
                      <a:blip r:embed="rId6"/>
                      <a:srcRect/>
                      <a:stretch>
                        <a:fillRect/>
                      </a:stretch>
                    </p:blipFill>
                    <p:spPr bwMode="auto">
                      <a:xfrm>
                        <a:off x="5715000" y="2743200"/>
                        <a:ext cx="984250" cy="1188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94" name="Rectangle 22"/>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03" name="Rectangle 31"/>
          <p:cNvSpPr>
            <a:spLocks noChangeArrowheads="1"/>
          </p:cNvSpPr>
          <p:nvPr/>
        </p:nvSpPr>
        <p:spPr bwMode="auto">
          <a:xfrm>
            <a:off x="0" y="885825"/>
            <a:ext cx="256993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3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304" name="Rectangle 32"/>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4318"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33465"/>
            <a:ext cx="4191000" cy="27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81000" y="381000"/>
            <a:ext cx="8382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Hydraulic Efficiency of Channel </a:t>
            </a:r>
            <a:r>
              <a:rPr lang="en-US" sz="2400" b="1" dirty="0" smtClean="0">
                <a:latin typeface="Times New Roman" pitchFamily="18" charset="0"/>
                <a:ea typeface="Times New Roman" pitchFamily="18" charset="0"/>
                <a:cs typeface="Times New Roman" pitchFamily="18" charset="0"/>
              </a:rPr>
              <a:t>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ross -</a:t>
            </a:r>
            <a:r>
              <a:rPr lang="en-US" sz="2400" b="1" dirty="0" smtClean="0">
                <a:latin typeface="Times New Roman" pitchFamily="18" charset="0"/>
                <a:ea typeface="Times New Roman" pitchFamily="18" charset="0"/>
                <a:cs typeface="Times New Roman" pitchFamily="18" charset="0"/>
              </a:rPr>
              <a:t>S</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ection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channel section is said to be efficient if it gives the maximum discharge for the given shape, area and roughness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velocity in an open channel is: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 f (R,S)……………………………………..(a)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Q=A*V=</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Af</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(R,S)……………………………..(b)</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Equation (b) indicates that for the given area of cross section and slope the discharge Q will be maximum when R is maximum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Since, R=A/P, </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R</a:t>
            </a:r>
            <a:r>
              <a:rPr kumimoji="0" lang="en-US" sz="24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will be maximum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a:t>
            </a:r>
            <a:r>
              <a:rPr kumimoji="0" lang="en-US" sz="24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 is minimum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 given area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4524315"/>
          </a:xfrm>
          <a:prstGeom prst="rect">
            <a:avLst/>
          </a:prstGeom>
        </p:spPr>
        <p:txBody>
          <a:bodyPr wrap="square">
            <a:spAutoFit/>
          </a:bodyPr>
          <a:lstStyle/>
          <a:p>
            <a:pPr algn="just">
              <a:lnSpc>
                <a:spcPct val="150000"/>
              </a:lnSpc>
              <a:buFont typeface="Wingdings" pitchFamily="2" charset="2"/>
              <a:buChar char="v"/>
            </a:pPr>
            <a:r>
              <a:rPr lang="en-US" sz="2400" dirty="0" smtClean="0">
                <a:latin typeface="Times New Roman" pitchFamily="18" charset="0"/>
                <a:cs typeface="Times New Roman" pitchFamily="18" charset="0"/>
              </a:rPr>
              <a:t> We can conclude that for the  </a:t>
            </a:r>
            <a:r>
              <a:rPr lang="en-US" sz="2400" b="1" dirty="0" smtClean="0">
                <a:solidFill>
                  <a:srgbClr val="FF0000"/>
                </a:solidFill>
                <a:latin typeface="Times New Roman" pitchFamily="18" charset="0"/>
                <a:cs typeface="Times New Roman" pitchFamily="18" charset="0"/>
              </a:rPr>
              <a:t>most efficient and economical channel</a:t>
            </a:r>
            <a:r>
              <a:rPr lang="en-US" sz="2400" dirty="0" smtClean="0">
                <a:latin typeface="Times New Roman" pitchFamily="18" charset="0"/>
                <a:cs typeface="Times New Roman" pitchFamily="18" charset="0"/>
              </a:rPr>
              <a:t> section the </a:t>
            </a:r>
            <a:r>
              <a:rPr lang="en-US" sz="2400" b="1" dirty="0" smtClean="0">
                <a:solidFill>
                  <a:srgbClr val="0070C0"/>
                </a:solidFill>
                <a:latin typeface="Times New Roman" pitchFamily="18" charset="0"/>
                <a:cs typeface="Times New Roman" pitchFamily="18" charset="0"/>
              </a:rPr>
              <a:t>wetted perimeter should be minimum </a:t>
            </a:r>
            <a:r>
              <a:rPr lang="en-US" sz="2400" dirty="0" smtClean="0">
                <a:latin typeface="Times New Roman" pitchFamily="18" charset="0"/>
                <a:cs typeface="Times New Roman" pitchFamily="18" charset="0"/>
              </a:rPr>
              <a:t>&amp; also </a:t>
            </a:r>
            <a:r>
              <a:rPr lang="en-US" sz="2400" b="1" dirty="0" smtClean="0">
                <a:solidFill>
                  <a:srgbClr val="FF0000"/>
                </a:solidFill>
                <a:latin typeface="Times New Roman" pitchFamily="18" charset="0"/>
                <a:cs typeface="Times New Roman" pitchFamily="18" charset="0"/>
              </a:rPr>
              <a:t>frictional resistance , </a:t>
            </a:r>
            <a:r>
              <a:rPr lang="en-US" sz="2400" b="1" dirty="0" smtClean="0">
                <a:solidFill>
                  <a:srgbClr val="FF0000"/>
                </a:solidFill>
                <a:latin typeface="Times New Roman" pitchFamily="18" charset="0"/>
                <a:cs typeface="Times New Roman" pitchFamily="18" charset="0"/>
                <a:sym typeface="Symbol"/>
              </a:rPr>
              <a:t></a:t>
            </a:r>
            <a:r>
              <a:rPr lang="en-US" sz="2400" b="1" dirty="0" smtClean="0">
                <a:solidFill>
                  <a:srgbClr val="FF0000"/>
                </a:solidFill>
                <a:latin typeface="Times New Roman" pitchFamily="18" charset="0"/>
                <a:cs typeface="Times New Roman" pitchFamily="18" charset="0"/>
              </a:rPr>
              <a:t>o is minimum</a:t>
            </a:r>
          </a:p>
          <a:p>
            <a:pPr algn="just">
              <a:lnSpc>
                <a:spcPct val="150000"/>
              </a:lnSpc>
              <a:buFont typeface="Wingdings" pitchFamily="2" charset="2"/>
              <a:buChar char="v"/>
            </a:pPr>
            <a:r>
              <a:rPr lang="en-US" sz="2400" dirty="0" smtClean="0">
                <a:latin typeface="Times New Roman" pitchFamily="18" charset="0"/>
                <a:cs typeface="Times New Roman" pitchFamily="18" charset="0"/>
              </a:rPr>
              <a:t> For example, a rectangular channel of depth Y and width, B</a:t>
            </a:r>
          </a:p>
          <a:p>
            <a:pPr algn="just">
              <a:lnSpc>
                <a:spcPct val="150000"/>
              </a:lnSpc>
            </a:pPr>
            <a:r>
              <a:rPr lang="en-US" sz="2400" dirty="0" smtClean="0">
                <a:latin typeface="Times New Roman" pitchFamily="18" charset="0"/>
                <a:cs typeface="Times New Roman" pitchFamily="18" charset="0"/>
              </a:rPr>
              <a:t>                            A=BY………………………….(</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P=B+2Y……………………….(ii)</a:t>
            </a:r>
          </a:p>
          <a:p>
            <a:pPr algn="just">
              <a:lnSpc>
                <a:spcPct val="150000"/>
              </a:lnSpc>
            </a:pPr>
            <a:r>
              <a:rPr lang="en-US" sz="2400" dirty="0" smtClean="0">
                <a:latin typeface="Times New Roman" pitchFamily="18" charset="0"/>
                <a:cs typeface="Times New Roman" pitchFamily="18" charset="0"/>
              </a:rPr>
              <a:t>                 From eqn.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B=A/Y</a:t>
            </a:r>
          </a:p>
          <a:p>
            <a:pPr algn="just">
              <a:lnSpc>
                <a:spcPct val="150000"/>
              </a:lnSpc>
            </a:pPr>
            <a:r>
              <a:rPr lang="en-US" sz="2400" dirty="0" smtClean="0">
                <a:latin typeface="Times New Roman" pitchFamily="18" charset="0"/>
                <a:cs typeface="Times New Roman" pitchFamily="18" charset="0"/>
              </a:rPr>
              <a:t>                  Substituting in (ii) P=A/Y+2Y………….(iii)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3" name="Object 3"/>
          <p:cNvGraphicFramePr>
            <a:graphicFrameLocks noChangeAspect="1"/>
          </p:cNvGraphicFramePr>
          <p:nvPr/>
        </p:nvGraphicFramePr>
        <p:xfrm>
          <a:off x="1371600" y="990600"/>
          <a:ext cx="3327400" cy="1793875"/>
        </p:xfrm>
        <a:graphic>
          <a:graphicData uri="http://schemas.openxmlformats.org/presentationml/2006/ole">
            <mc:AlternateContent xmlns:mc="http://schemas.openxmlformats.org/markup-compatibility/2006">
              <mc:Choice xmlns:v="urn:schemas-microsoft-com:vml" Requires="v">
                <p:oleObj spid="_x0000_s56363" name="Equation" r:id="rId3" imgW="1854000" imgH="850680" progId="Equation.3">
                  <p:embed/>
                </p:oleObj>
              </mc:Choice>
              <mc:Fallback>
                <p:oleObj name="Equation" r:id="rId3" imgW="1854000" imgH="8506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90600"/>
                        <a:ext cx="3327400"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2" name="Object 2"/>
          <p:cNvGraphicFramePr>
            <a:graphicFrameLocks noChangeAspect="1"/>
          </p:cNvGraphicFramePr>
          <p:nvPr/>
        </p:nvGraphicFramePr>
        <p:xfrm>
          <a:off x="1143000" y="1981200"/>
          <a:ext cx="2717800" cy="1685925"/>
        </p:xfrm>
        <a:graphic>
          <a:graphicData uri="http://schemas.openxmlformats.org/presentationml/2006/ole">
            <mc:AlternateContent xmlns:mc="http://schemas.openxmlformats.org/markup-compatibility/2006">
              <mc:Choice xmlns:v="urn:schemas-microsoft-com:vml" Requires="v">
                <p:oleObj spid="_x0000_s56364" name="Equation" r:id="rId5" imgW="1079280" imgH="749160" progId="Equation.3">
                  <p:embed/>
                </p:oleObj>
              </mc:Choice>
              <mc:Fallback>
                <p:oleObj name="Equation" r:id="rId5" imgW="1079280" imgH="74916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981200"/>
                        <a:ext cx="2717800"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1" name="Object 1"/>
          <p:cNvGraphicFramePr>
            <a:graphicFrameLocks noChangeAspect="1"/>
          </p:cNvGraphicFramePr>
          <p:nvPr/>
        </p:nvGraphicFramePr>
        <p:xfrm>
          <a:off x="1066800" y="2743200"/>
          <a:ext cx="2895600" cy="457200"/>
        </p:xfrm>
        <a:graphic>
          <a:graphicData uri="http://schemas.openxmlformats.org/presentationml/2006/ole">
            <mc:AlternateContent xmlns:mc="http://schemas.openxmlformats.org/markup-compatibility/2006">
              <mc:Choice xmlns:v="urn:schemas-microsoft-com:vml" Requires="v">
                <p:oleObj spid="_x0000_s56365" name="Equation" r:id="rId7" imgW="1180800" imgH="203040" progId="Equation.3">
                  <p:embed/>
                </p:oleObj>
              </mc:Choice>
              <mc:Fallback>
                <p:oleObj name="Equation" r:id="rId7" imgW="1180800" imgH="20304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743200"/>
                        <a:ext cx="2895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Rectangle 4"/>
          <p:cNvSpPr>
            <a:spLocks noChangeArrowheads="1"/>
          </p:cNvSpPr>
          <p:nvPr/>
        </p:nvSpPr>
        <p:spPr bwMode="auto">
          <a:xfrm>
            <a:off x="381000" y="228600"/>
            <a:ext cx="85344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maximum Q, P - is minimum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Rectangle 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326" name="Rectangle 6"/>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7" name="Rectangle 7"/>
          <p:cNvSpPr>
            <a:spLocks noChangeArrowheads="1"/>
          </p:cNvSpPr>
          <p:nvPr/>
        </p:nvSpPr>
        <p:spPr bwMode="auto">
          <a:xfrm>
            <a:off x="228600" y="3429000"/>
            <a:ext cx="8610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 B=2Y (or Y=B/2)</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Thus the</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rectangular channel is most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efficient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and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economical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the depth of water is one half of the width of the channel and the discharge flow will be maximum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43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04800"/>
            <a:ext cx="802005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6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81000"/>
            <a:ext cx="8243888"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6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85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4524315"/>
          </a:xfrm>
          <a:prstGeom prst="rect">
            <a:avLst/>
          </a:prstGeom>
        </p:spPr>
        <p:txBody>
          <a:bodyPr wrap="square">
            <a:spAutoFit/>
          </a:bodyPr>
          <a:lstStyle/>
          <a:p>
            <a:pPr algn="just">
              <a:lnSpc>
                <a:spcPct val="150000"/>
              </a:lnSpc>
              <a:buFont typeface="Wingdings" pitchFamily="2" charset="2"/>
              <a:buChar char="v"/>
            </a:pPr>
            <a:r>
              <a:rPr lang="en-US" sz="2400" dirty="0" smtClean="0">
                <a:latin typeface="Times New Roman" pitchFamily="18" charset="0"/>
                <a:cs typeface="Times New Roman" pitchFamily="18" charset="0"/>
              </a:rPr>
              <a:t> But open channel flow is </a:t>
            </a:r>
            <a:r>
              <a:rPr lang="en-US" sz="2400" b="1" dirty="0" smtClean="0">
                <a:solidFill>
                  <a:srgbClr val="00B0F0"/>
                </a:solidFill>
                <a:latin typeface="Times New Roman" pitchFamily="18" charset="0"/>
                <a:cs typeface="Times New Roman" pitchFamily="18" charset="0"/>
              </a:rPr>
              <a:t>exposed to atmospheric pressure</a:t>
            </a:r>
          </a:p>
          <a:p>
            <a:pPr algn="just">
              <a:lnSpc>
                <a:spcPct val="150000"/>
              </a:lnSpc>
              <a:buFont typeface="Wingdings" pitchFamily="2" charset="2"/>
              <a:buChar char="v"/>
            </a:pPr>
            <a:r>
              <a:rPr lang="en-US" sz="2400" dirty="0" smtClean="0">
                <a:latin typeface="Times New Roman" pitchFamily="18" charset="0"/>
                <a:cs typeface="Times New Roman" pitchFamily="18" charset="0"/>
              </a:rPr>
              <a:t> In open channels the cross-sectional area of the flow is variable that depends on many parameters of the flow</a:t>
            </a:r>
          </a:p>
          <a:p>
            <a:pPr algn="just">
              <a:lnSpc>
                <a:spcPct val="150000"/>
              </a:lnSpc>
              <a:buFont typeface="Wingdings" pitchFamily="2" charset="2"/>
              <a:buChar char="v"/>
            </a:pPr>
            <a:r>
              <a:rPr lang="en-US" sz="2400" dirty="0" smtClean="0">
                <a:latin typeface="Times New Roman" pitchFamily="18" charset="0"/>
                <a:cs typeface="Times New Roman" pitchFamily="18" charset="0"/>
              </a:rPr>
              <a:t> For this reason hydraulic computations related to open channel flow are more complicated</a:t>
            </a:r>
          </a:p>
          <a:p>
            <a:pPr algn="just">
              <a:lnSpc>
                <a:spcPct val="150000"/>
              </a:lnSpc>
              <a:buFont typeface="Wingdings" pitchFamily="2" charset="2"/>
              <a:buChar char="v"/>
            </a:pPr>
            <a:r>
              <a:rPr lang="en-US" sz="2400" dirty="0" smtClean="0">
                <a:latin typeface="Times New Roman" pitchFamily="18" charset="0"/>
                <a:cs typeface="Times New Roman" pitchFamily="18" charset="0"/>
              </a:rPr>
              <a:t>The prime motivating force (the force causing motion) for open channel flow is gravity or the slope provided at the bottom (bed)</a:t>
            </a:r>
          </a:p>
          <a:p>
            <a:pPr algn="just">
              <a:lnSpc>
                <a:spcPct val="150000"/>
              </a:lnSpc>
              <a:buFont typeface="Wingdings" pitchFamily="2" charset="2"/>
              <a:buChar char="v"/>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4" name="Object 46"/>
          <p:cNvGraphicFramePr>
            <a:graphicFrameLocks noChangeAspect="1"/>
          </p:cNvGraphicFramePr>
          <p:nvPr/>
        </p:nvGraphicFramePr>
        <p:xfrm>
          <a:off x="4648200" y="2271091"/>
          <a:ext cx="533400" cy="510209"/>
        </p:xfrm>
        <a:graphic>
          <a:graphicData uri="http://schemas.openxmlformats.org/presentationml/2006/ole">
            <mc:AlternateContent xmlns:mc="http://schemas.openxmlformats.org/markup-compatibility/2006">
              <mc:Choice xmlns:v="urn:schemas-microsoft-com:vml" Requires="v">
                <p:oleObj spid="_x0000_s2108" name="Equation" r:id="rId3" imgW="241195" imgH="444307" progId="Equation.3">
                  <p:embed/>
                </p:oleObj>
              </mc:Choice>
              <mc:Fallback>
                <p:oleObj name="Equation" r:id="rId3" imgW="241195" imgH="444307" progId="Equation.3">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71091"/>
                        <a:ext cx="533400" cy="510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 name="Group 1"/>
          <p:cNvGrpSpPr>
            <a:grpSpLocks noChangeAspect="1"/>
          </p:cNvGrpSpPr>
          <p:nvPr/>
        </p:nvGrpSpPr>
        <p:grpSpPr bwMode="auto">
          <a:xfrm>
            <a:off x="456746" y="914400"/>
            <a:ext cx="8230054" cy="5105400"/>
            <a:chOff x="2785" y="975"/>
            <a:chExt cx="7861" cy="3011"/>
          </a:xfrm>
        </p:grpSpPr>
        <p:sp>
          <p:nvSpPr>
            <p:cNvPr id="2115" name="AutoShape 67"/>
            <p:cNvSpPr>
              <a:spLocks noChangeAspect="1" noChangeArrowheads="1" noTextEdit="1"/>
            </p:cNvSpPr>
            <p:nvPr/>
          </p:nvSpPr>
          <p:spPr bwMode="auto">
            <a:xfrm>
              <a:off x="2785" y="975"/>
              <a:ext cx="7715" cy="301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14" name="Line 66"/>
            <p:cNvSpPr>
              <a:spLocks noChangeShapeType="1"/>
            </p:cNvSpPr>
            <p:nvPr/>
          </p:nvSpPr>
          <p:spPr bwMode="auto">
            <a:xfrm>
              <a:off x="4217" y="975"/>
              <a:ext cx="0" cy="104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3" name="Line 65"/>
            <p:cNvSpPr>
              <a:spLocks noChangeShapeType="1"/>
            </p:cNvSpPr>
            <p:nvPr/>
          </p:nvSpPr>
          <p:spPr bwMode="auto">
            <a:xfrm>
              <a:off x="3831" y="1891"/>
              <a:ext cx="386" cy="13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2" name="Line 64"/>
            <p:cNvSpPr>
              <a:spLocks noChangeShapeType="1"/>
            </p:cNvSpPr>
            <p:nvPr/>
          </p:nvSpPr>
          <p:spPr bwMode="auto">
            <a:xfrm>
              <a:off x="4346" y="975"/>
              <a:ext cx="1" cy="104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1" name="Line 63"/>
            <p:cNvSpPr>
              <a:spLocks noChangeShapeType="1"/>
            </p:cNvSpPr>
            <p:nvPr/>
          </p:nvSpPr>
          <p:spPr bwMode="auto">
            <a:xfrm>
              <a:off x="4346" y="2022"/>
              <a:ext cx="1671" cy="39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0" name="Line 62"/>
            <p:cNvSpPr>
              <a:spLocks noChangeShapeType="1"/>
            </p:cNvSpPr>
            <p:nvPr/>
          </p:nvSpPr>
          <p:spPr bwMode="auto">
            <a:xfrm flipV="1">
              <a:off x="6017" y="1367"/>
              <a:ext cx="0" cy="104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9" name="Line 61"/>
            <p:cNvSpPr>
              <a:spLocks noChangeShapeType="1"/>
            </p:cNvSpPr>
            <p:nvPr/>
          </p:nvSpPr>
          <p:spPr bwMode="auto">
            <a:xfrm>
              <a:off x="3574" y="2415"/>
              <a:ext cx="3343" cy="65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8" name="Line 60"/>
            <p:cNvSpPr>
              <a:spLocks noChangeShapeType="1"/>
            </p:cNvSpPr>
            <p:nvPr/>
          </p:nvSpPr>
          <p:spPr bwMode="auto">
            <a:xfrm>
              <a:off x="6146" y="2415"/>
              <a:ext cx="1028" cy="2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7" name="Line 59"/>
            <p:cNvSpPr>
              <a:spLocks noChangeShapeType="1"/>
            </p:cNvSpPr>
            <p:nvPr/>
          </p:nvSpPr>
          <p:spPr bwMode="auto">
            <a:xfrm flipV="1">
              <a:off x="6146" y="1367"/>
              <a:ext cx="0" cy="104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6" name="Line 58"/>
            <p:cNvSpPr>
              <a:spLocks noChangeShapeType="1"/>
            </p:cNvSpPr>
            <p:nvPr/>
          </p:nvSpPr>
          <p:spPr bwMode="auto">
            <a:xfrm>
              <a:off x="3703" y="3593"/>
              <a:ext cx="3600" cy="0"/>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5" name="Line 57"/>
            <p:cNvSpPr>
              <a:spLocks noChangeShapeType="1"/>
            </p:cNvSpPr>
            <p:nvPr/>
          </p:nvSpPr>
          <p:spPr bwMode="auto">
            <a:xfrm>
              <a:off x="3703" y="2153"/>
              <a:ext cx="3343" cy="785"/>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4" name="Line 56"/>
            <p:cNvSpPr>
              <a:spLocks noChangeShapeType="1"/>
            </p:cNvSpPr>
            <p:nvPr/>
          </p:nvSpPr>
          <p:spPr bwMode="auto">
            <a:xfrm>
              <a:off x="4346" y="1368"/>
              <a:ext cx="1671" cy="523"/>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3" name="Line 55"/>
            <p:cNvSpPr>
              <a:spLocks noChangeShapeType="1"/>
            </p:cNvSpPr>
            <p:nvPr/>
          </p:nvSpPr>
          <p:spPr bwMode="auto">
            <a:xfrm>
              <a:off x="4346" y="1106"/>
              <a:ext cx="1671" cy="393"/>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2" name="Line 54"/>
            <p:cNvSpPr>
              <a:spLocks noChangeShapeType="1"/>
            </p:cNvSpPr>
            <p:nvPr/>
          </p:nvSpPr>
          <p:spPr bwMode="auto">
            <a:xfrm>
              <a:off x="4346" y="1106"/>
              <a:ext cx="1799" cy="1"/>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1" name="Line 53"/>
            <p:cNvSpPr>
              <a:spLocks noChangeShapeType="1"/>
            </p:cNvSpPr>
            <p:nvPr/>
          </p:nvSpPr>
          <p:spPr bwMode="auto">
            <a:xfrm>
              <a:off x="6403" y="1106"/>
              <a:ext cx="1" cy="393"/>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100" name="Line 52"/>
            <p:cNvSpPr>
              <a:spLocks noChangeShapeType="1"/>
            </p:cNvSpPr>
            <p:nvPr/>
          </p:nvSpPr>
          <p:spPr bwMode="auto">
            <a:xfrm>
              <a:off x="6403" y="1499"/>
              <a:ext cx="0" cy="523"/>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9" name="Line 51"/>
            <p:cNvSpPr>
              <a:spLocks noChangeShapeType="1"/>
            </p:cNvSpPr>
            <p:nvPr/>
          </p:nvSpPr>
          <p:spPr bwMode="auto">
            <a:xfrm>
              <a:off x="6403" y="2022"/>
              <a:ext cx="0" cy="78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8" name="Line 50"/>
            <p:cNvSpPr>
              <a:spLocks noChangeShapeType="1"/>
            </p:cNvSpPr>
            <p:nvPr/>
          </p:nvSpPr>
          <p:spPr bwMode="auto">
            <a:xfrm>
              <a:off x="6403" y="2808"/>
              <a:ext cx="0" cy="785"/>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7" name="Line 49"/>
            <p:cNvSpPr>
              <a:spLocks noChangeShapeType="1"/>
            </p:cNvSpPr>
            <p:nvPr/>
          </p:nvSpPr>
          <p:spPr bwMode="auto">
            <a:xfrm>
              <a:off x="4081" y="1084"/>
              <a:ext cx="0" cy="262"/>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6" name="Line 48"/>
            <p:cNvSpPr>
              <a:spLocks noChangeShapeType="1"/>
            </p:cNvSpPr>
            <p:nvPr/>
          </p:nvSpPr>
          <p:spPr bwMode="auto">
            <a:xfrm>
              <a:off x="4081" y="1346"/>
              <a:ext cx="0" cy="91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5" name="Line 47"/>
            <p:cNvSpPr>
              <a:spLocks noChangeShapeType="1"/>
            </p:cNvSpPr>
            <p:nvPr/>
          </p:nvSpPr>
          <p:spPr bwMode="auto">
            <a:xfrm>
              <a:off x="4081" y="2262"/>
              <a:ext cx="0" cy="1309"/>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93" name="Text Box 45"/>
            <p:cNvSpPr txBox="1">
              <a:spLocks noChangeArrowheads="1"/>
            </p:cNvSpPr>
            <p:nvPr/>
          </p:nvSpPr>
          <p:spPr bwMode="auto">
            <a:xfrm>
              <a:off x="6660" y="1630"/>
              <a:ext cx="695" cy="58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en-US" dirty="0"/>
            </a:p>
          </p:txBody>
        </p:sp>
        <p:sp>
          <p:nvSpPr>
            <p:cNvPr id="2092" name="Text Box 44"/>
            <p:cNvSpPr txBox="1">
              <a:spLocks noChangeArrowheads="1"/>
            </p:cNvSpPr>
            <p:nvPr/>
          </p:nvSpPr>
          <p:spPr bwMode="auto">
            <a:xfrm>
              <a:off x="6403" y="2415"/>
              <a:ext cx="643"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1" name="Line 43"/>
            <p:cNvSpPr>
              <a:spLocks noChangeShapeType="1"/>
            </p:cNvSpPr>
            <p:nvPr/>
          </p:nvSpPr>
          <p:spPr bwMode="auto">
            <a:xfrm>
              <a:off x="7946" y="1630"/>
              <a:ext cx="1" cy="1963"/>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0" name="Line 42"/>
            <p:cNvSpPr>
              <a:spLocks noChangeShapeType="1"/>
            </p:cNvSpPr>
            <p:nvPr/>
          </p:nvSpPr>
          <p:spPr bwMode="auto">
            <a:xfrm>
              <a:off x="7946" y="2022"/>
              <a:ext cx="2443" cy="52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9" name="Line 41"/>
            <p:cNvSpPr>
              <a:spLocks noChangeShapeType="1"/>
            </p:cNvSpPr>
            <p:nvPr/>
          </p:nvSpPr>
          <p:spPr bwMode="auto">
            <a:xfrm>
              <a:off x="7946" y="2808"/>
              <a:ext cx="2443" cy="5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8" name="Line 40"/>
            <p:cNvSpPr>
              <a:spLocks noChangeShapeType="1"/>
            </p:cNvSpPr>
            <p:nvPr/>
          </p:nvSpPr>
          <p:spPr bwMode="auto">
            <a:xfrm>
              <a:off x="10389" y="1499"/>
              <a:ext cx="1" cy="2094"/>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7" name="Line 39"/>
            <p:cNvSpPr>
              <a:spLocks noChangeShapeType="1"/>
            </p:cNvSpPr>
            <p:nvPr/>
          </p:nvSpPr>
          <p:spPr bwMode="auto">
            <a:xfrm>
              <a:off x="7946" y="1630"/>
              <a:ext cx="2443" cy="523"/>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6" name="Line 38"/>
            <p:cNvSpPr>
              <a:spLocks noChangeShapeType="1"/>
            </p:cNvSpPr>
            <p:nvPr/>
          </p:nvSpPr>
          <p:spPr bwMode="auto">
            <a:xfrm>
              <a:off x="7946" y="1630"/>
              <a:ext cx="2443" cy="0"/>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5" name="Line 37"/>
            <p:cNvSpPr>
              <a:spLocks noChangeShapeType="1"/>
            </p:cNvSpPr>
            <p:nvPr/>
          </p:nvSpPr>
          <p:spPr bwMode="auto">
            <a:xfrm>
              <a:off x="7817" y="3593"/>
              <a:ext cx="2700" cy="0"/>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4" name="Line 36"/>
            <p:cNvSpPr>
              <a:spLocks noChangeShapeType="1"/>
            </p:cNvSpPr>
            <p:nvPr/>
          </p:nvSpPr>
          <p:spPr bwMode="auto">
            <a:xfrm>
              <a:off x="7689" y="1630"/>
              <a:ext cx="0" cy="392"/>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83" name="Line 35"/>
            <p:cNvSpPr>
              <a:spLocks noChangeShapeType="1"/>
            </p:cNvSpPr>
            <p:nvPr/>
          </p:nvSpPr>
          <p:spPr bwMode="auto">
            <a:xfrm>
              <a:off x="7689" y="2022"/>
              <a:ext cx="0" cy="78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82" name="Line 34"/>
            <p:cNvSpPr>
              <a:spLocks noChangeShapeType="1"/>
            </p:cNvSpPr>
            <p:nvPr/>
          </p:nvSpPr>
          <p:spPr bwMode="auto">
            <a:xfrm>
              <a:off x="7689" y="2808"/>
              <a:ext cx="0" cy="785"/>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81" name="Line 33"/>
            <p:cNvSpPr>
              <a:spLocks noChangeShapeType="1"/>
            </p:cNvSpPr>
            <p:nvPr/>
          </p:nvSpPr>
          <p:spPr bwMode="auto">
            <a:xfrm>
              <a:off x="10517" y="1630"/>
              <a:ext cx="0" cy="523"/>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80" name="Line 32"/>
            <p:cNvSpPr>
              <a:spLocks noChangeShapeType="1"/>
            </p:cNvSpPr>
            <p:nvPr/>
          </p:nvSpPr>
          <p:spPr bwMode="auto">
            <a:xfrm>
              <a:off x="10517" y="2153"/>
              <a:ext cx="0" cy="393"/>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79" name="Line 31"/>
            <p:cNvSpPr>
              <a:spLocks noChangeShapeType="1"/>
            </p:cNvSpPr>
            <p:nvPr/>
          </p:nvSpPr>
          <p:spPr bwMode="auto">
            <a:xfrm>
              <a:off x="10517" y="2546"/>
              <a:ext cx="1" cy="785"/>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78" name="Line 30"/>
            <p:cNvSpPr>
              <a:spLocks noChangeShapeType="1"/>
            </p:cNvSpPr>
            <p:nvPr/>
          </p:nvSpPr>
          <p:spPr bwMode="auto">
            <a:xfrm>
              <a:off x="7560" y="2808"/>
              <a:ext cx="25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7" name="Line 29"/>
            <p:cNvSpPr>
              <a:spLocks noChangeShapeType="1"/>
            </p:cNvSpPr>
            <p:nvPr/>
          </p:nvSpPr>
          <p:spPr bwMode="auto">
            <a:xfrm>
              <a:off x="7560" y="2022"/>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6" name="Line 28"/>
            <p:cNvSpPr>
              <a:spLocks noChangeShapeType="1"/>
            </p:cNvSpPr>
            <p:nvPr/>
          </p:nvSpPr>
          <p:spPr bwMode="auto">
            <a:xfrm>
              <a:off x="7560" y="1630"/>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5" name="Line 27"/>
            <p:cNvSpPr>
              <a:spLocks noChangeShapeType="1"/>
            </p:cNvSpPr>
            <p:nvPr/>
          </p:nvSpPr>
          <p:spPr bwMode="auto">
            <a:xfrm>
              <a:off x="7560" y="3593"/>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4" name="Line 26"/>
            <p:cNvSpPr>
              <a:spLocks noChangeShapeType="1"/>
            </p:cNvSpPr>
            <p:nvPr/>
          </p:nvSpPr>
          <p:spPr bwMode="auto">
            <a:xfrm>
              <a:off x="10389" y="1630"/>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3" name="Line 25"/>
            <p:cNvSpPr>
              <a:spLocks noChangeShapeType="1"/>
            </p:cNvSpPr>
            <p:nvPr/>
          </p:nvSpPr>
          <p:spPr bwMode="auto">
            <a:xfrm flipH="1">
              <a:off x="10389" y="2153"/>
              <a:ext cx="25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2" name="Line 24"/>
            <p:cNvSpPr>
              <a:spLocks noChangeShapeType="1"/>
            </p:cNvSpPr>
            <p:nvPr/>
          </p:nvSpPr>
          <p:spPr bwMode="auto">
            <a:xfrm>
              <a:off x="10389" y="3593"/>
              <a:ext cx="25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1" name="Line 23"/>
            <p:cNvSpPr>
              <a:spLocks noChangeShapeType="1"/>
            </p:cNvSpPr>
            <p:nvPr/>
          </p:nvSpPr>
          <p:spPr bwMode="auto">
            <a:xfrm>
              <a:off x="3960" y="2284"/>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0" name="Line 22"/>
            <p:cNvSpPr>
              <a:spLocks noChangeShapeType="1"/>
            </p:cNvSpPr>
            <p:nvPr/>
          </p:nvSpPr>
          <p:spPr bwMode="auto">
            <a:xfrm>
              <a:off x="3960" y="1368"/>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9" name="Line 21"/>
            <p:cNvSpPr>
              <a:spLocks noChangeShapeType="1"/>
            </p:cNvSpPr>
            <p:nvPr/>
          </p:nvSpPr>
          <p:spPr bwMode="auto">
            <a:xfrm>
              <a:off x="3960" y="1106"/>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8" name="Line 20"/>
            <p:cNvSpPr>
              <a:spLocks noChangeShapeType="1"/>
            </p:cNvSpPr>
            <p:nvPr/>
          </p:nvSpPr>
          <p:spPr bwMode="auto">
            <a:xfrm>
              <a:off x="6274" y="2808"/>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7" name="Line 19"/>
            <p:cNvSpPr>
              <a:spLocks noChangeShapeType="1"/>
            </p:cNvSpPr>
            <p:nvPr/>
          </p:nvSpPr>
          <p:spPr bwMode="auto">
            <a:xfrm>
              <a:off x="6274" y="2022"/>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6" name="Line 18"/>
            <p:cNvSpPr>
              <a:spLocks noChangeShapeType="1"/>
            </p:cNvSpPr>
            <p:nvPr/>
          </p:nvSpPr>
          <p:spPr bwMode="auto">
            <a:xfrm>
              <a:off x="6274" y="1499"/>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5" name="Line 17"/>
            <p:cNvSpPr>
              <a:spLocks noChangeShapeType="1"/>
            </p:cNvSpPr>
            <p:nvPr/>
          </p:nvSpPr>
          <p:spPr bwMode="auto">
            <a:xfrm>
              <a:off x="6274" y="1106"/>
              <a:ext cx="25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4" name="Text Box 16"/>
            <p:cNvSpPr txBox="1">
              <a:spLocks noChangeArrowheads="1"/>
            </p:cNvSpPr>
            <p:nvPr/>
          </p:nvSpPr>
          <p:spPr bwMode="auto">
            <a:xfrm>
              <a:off x="3804" y="3724"/>
              <a:ext cx="2599" cy="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1(a) Pipe flow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63" name="Line 15"/>
            <p:cNvSpPr>
              <a:spLocks noChangeShapeType="1"/>
            </p:cNvSpPr>
            <p:nvPr/>
          </p:nvSpPr>
          <p:spPr bwMode="auto">
            <a:xfrm>
              <a:off x="6403" y="1760"/>
              <a:ext cx="386" cy="13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62" name="Line 14"/>
            <p:cNvSpPr>
              <a:spLocks noChangeShapeType="1"/>
            </p:cNvSpPr>
            <p:nvPr/>
          </p:nvSpPr>
          <p:spPr bwMode="auto">
            <a:xfrm>
              <a:off x="7303" y="1891"/>
              <a:ext cx="38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61" name="Text Box 13"/>
            <p:cNvSpPr txBox="1">
              <a:spLocks noChangeArrowheads="1"/>
            </p:cNvSpPr>
            <p:nvPr/>
          </p:nvSpPr>
          <p:spPr bwMode="auto">
            <a:xfrm>
              <a:off x="6396" y="3085"/>
              <a:ext cx="507"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7303" y="3070"/>
              <a:ext cx="393"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10132" y="3331"/>
              <a:ext cx="385"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Line 10"/>
            <p:cNvSpPr>
              <a:spLocks noChangeShapeType="1"/>
            </p:cNvSpPr>
            <p:nvPr/>
          </p:nvSpPr>
          <p:spPr bwMode="auto">
            <a:xfrm>
              <a:off x="10517" y="3331"/>
              <a:ext cx="1" cy="262"/>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57" name="Text Box 9"/>
            <p:cNvSpPr txBox="1">
              <a:spLocks noChangeArrowheads="1"/>
            </p:cNvSpPr>
            <p:nvPr/>
          </p:nvSpPr>
          <p:spPr bwMode="auto">
            <a:xfrm>
              <a:off x="3695" y="1645"/>
              <a:ext cx="515"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7303" y="2284"/>
              <a:ext cx="514"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10003" y="2677"/>
              <a:ext cx="643" cy="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6403" y="1106"/>
              <a:ext cx="514" cy="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t>
              </a:r>
              <a:r>
                <a:rPr kumimoji="0" lang="en-US" sz="12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5117" y="1630"/>
              <a:ext cx="643"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HGL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5246" y="1106"/>
              <a:ext cx="640"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8846" y="2022"/>
              <a:ext cx="643"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HGL</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9360" y="1760"/>
              <a:ext cx="515"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116"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7" name="Rectangle 6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3" name="Rectangle 72"/>
          <p:cNvSpPr/>
          <p:nvPr/>
        </p:nvSpPr>
        <p:spPr>
          <a:xfrm>
            <a:off x="914400" y="457200"/>
            <a:ext cx="6781800" cy="461665"/>
          </a:xfrm>
          <a:prstGeom prst="rect">
            <a:avLst/>
          </a:prstGeom>
        </p:spPr>
        <p:txBody>
          <a:bodyPr wrap="square">
            <a:spAutoFit/>
          </a:bodyPr>
          <a:lstStyle/>
          <a:p>
            <a:r>
              <a:rPr lang="en-US" sz="2400" dirty="0" smtClean="0">
                <a:latin typeface="Times New Roman" pitchFamily="18" charset="0"/>
                <a:cs typeface="Times New Roman" pitchFamily="18" charset="0"/>
              </a:rPr>
              <a:t>Let’s compare the two flow types using figure </a:t>
            </a:r>
            <a:endParaRPr lang="en-US" sz="2400" dirty="0">
              <a:latin typeface="Times New Roman" pitchFamily="18" charset="0"/>
              <a:cs typeface="Times New Roman" pitchFamily="18" charset="0"/>
            </a:endParaRPr>
          </a:p>
        </p:txBody>
      </p:sp>
      <p:sp>
        <p:nvSpPr>
          <p:cNvPr id="75" name="Text Box 83"/>
          <p:cNvSpPr txBox="1">
            <a:spLocks noChangeArrowheads="1"/>
          </p:cNvSpPr>
          <p:nvPr/>
        </p:nvSpPr>
        <p:spPr bwMode="auto">
          <a:xfrm>
            <a:off x="5334000" y="5715000"/>
            <a:ext cx="3810000" cy="522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Fig. 1(b) Open channel flow</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458200" cy="5632311"/>
          </a:xfrm>
          <a:prstGeom prst="rect">
            <a:avLst/>
          </a:prstGeom>
        </p:spPr>
        <p:txBody>
          <a:bodyPr wrap="square">
            <a:spAutoFit/>
          </a:bodyPr>
          <a:lstStyle/>
          <a:p>
            <a:pPr>
              <a:lnSpc>
                <a:spcPct val="150000"/>
              </a:lnSpc>
            </a:pPr>
            <a:r>
              <a:rPr lang="en-US" sz="2400" dirty="0" smtClean="0">
                <a:latin typeface="Times New Roman" pitchFamily="18" charset="0"/>
                <a:cs typeface="Times New Roman" pitchFamily="18" charset="0"/>
              </a:rPr>
              <a:t>Where      </a:t>
            </a:r>
          </a:p>
          <a:p>
            <a:pPr>
              <a:lnSpc>
                <a:spcPct val="150000"/>
              </a:lnSpc>
            </a:pPr>
            <a:r>
              <a:rPr lang="en-US" sz="2400" b="1" dirty="0" smtClean="0">
                <a:latin typeface="Times New Roman" pitchFamily="18" charset="0"/>
                <a:cs typeface="Times New Roman" pitchFamily="18" charset="0"/>
              </a:rPr>
              <a:t>HGL</a:t>
            </a:r>
            <a:r>
              <a:rPr lang="en-US" sz="2400" dirty="0" smtClean="0">
                <a:latin typeface="Times New Roman" pitchFamily="18" charset="0"/>
                <a:cs typeface="Times New Roman" pitchFamily="18" charset="0"/>
              </a:rPr>
              <a:t> - Hydraulic grade line (coincide with water surface)</a:t>
            </a:r>
          </a:p>
          <a:p>
            <a:pPr>
              <a:lnSpc>
                <a:spcPct val="150000"/>
              </a:lnSpc>
            </a:pPr>
            <a:r>
              <a:rPr lang="en-US" sz="2400" b="1" dirty="0" smtClean="0">
                <a:latin typeface="Times New Roman" pitchFamily="18" charset="0"/>
                <a:cs typeface="Times New Roman" pitchFamily="18" charset="0"/>
              </a:rPr>
              <a:t>EGL</a:t>
            </a:r>
            <a:r>
              <a:rPr lang="en-US" sz="2400" dirty="0" smtClean="0">
                <a:latin typeface="Times New Roman" pitchFamily="18" charset="0"/>
                <a:cs typeface="Times New Roman" pitchFamily="18" charset="0"/>
              </a:rPr>
              <a:t> - Energy grade line</a:t>
            </a:r>
          </a:p>
          <a:p>
            <a:pPr>
              <a:lnSpc>
                <a:spcPct val="150000"/>
              </a:lnSpc>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Hf</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head loss due to friction</a:t>
            </a:r>
          </a:p>
          <a:p>
            <a:pPr>
              <a:lnSpc>
                <a:spcPct val="150000"/>
              </a:lnSpc>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/2g</a:t>
            </a:r>
            <a:r>
              <a:rPr lang="en-US" sz="2400" dirty="0" smtClean="0">
                <a:latin typeface="Times New Roman" pitchFamily="18" charset="0"/>
                <a:cs typeface="Times New Roman" pitchFamily="18" charset="0"/>
              </a:rPr>
              <a:t> - velocity head</a:t>
            </a:r>
          </a:p>
          <a:p>
            <a:pPr lvl="0" fontAlgn="base">
              <a:lnSpc>
                <a:spcPct val="150000"/>
              </a:lnSpc>
              <a:spcBef>
                <a:spcPct val="0"/>
              </a:spcBef>
              <a:spcAft>
                <a:spcPct val="0"/>
              </a:spcAft>
              <a:buFont typeface="Wingdings" pitchFamily="2" charset="2"/>
              <a:buChar char="v"/>
            </a:pPr>
            <a:r>
              <a:rPr lang="en-US" sz="2400" dirty="0" smtClean="0">
                <a:latin typeface="Times New Roman" pitchFamily="18" charset="0"/>
                <a:ea typeface="Times New Roman" pitchFamily="18" charset="0"/>
                <a:cs typeface="Times New Roman" pitchFamily="18" charset="0"/>
              </a:rPr>
              <a:t>Despite the similarity between these two flows it is much more difficult and complex to solve problems of the open channel case</a:t>
            </a:r>
          </a:p>
          <a:p>
            <a:pPr lvl="0" fontAlgn="base">
              <a:lnSpc>
                <a:spcPct val="150000"/>
              </a:lnSpc>
              <a:spcBef>
                <a:spcPct val="0"/>
              </a:spcBef>
              <a:spcAft>
                <a:spcPct val="0"/>
              </a:spcAft>
              <a:buFont typeface="Wingdings" pitchFamily="2" charset="2"/>
              <a:buChar char="v"/>
            </a:pPr>
            <a:r>
              <a:rPr lang="en-US" sz="2400" dirty="0" smtClean="0">
                <a:latin typeface="Times New Roman" pitchFamily="18" charset="0"/>
                <a:ea typeface="Times New Roman" pitchFamily="18" charset="0"/>
                <a:cs typeface="Times New Roman" pitchFamily="18" charset="0"/>
              </a:rPr>
              <a:t>This is due to the fact that the flow condition in open channel flow varies as per time and place</a:t>
            </a:r>
          </a:p>
          <a:p>
            <a:pPr>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41763" y="0"/>
            <a:ext cx="3808412" cy="2549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514600"/>
            <a:ext cx="7815262"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43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2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9075" y="227013"/>
            <a:ext cx="7477125" cy="915987"/>
          </a:xfrm>
        </p:spPr>
        <p:txBody>
          <a:bodyPr/>
          <a:lstStyle/>
          <a:p>
            <a:r>
              <a:rPr lang="en-US" altLang="en-US" sz="5400" u="sng" smtClean="0">
                <a:solidFill>
                  <a:srgbClr val="FF0000"/>
                </a:solidFill>
              </a:rPr>
              <a:t>Introduction---</a:t>
            </a:r>
            <a:endParaRPr lang="en-US" altLang="en-US" sz="5400" smtClean="0"/>
          </a:p>
        </p:txBody>
      </p:sp>
      <p:sp>
        <p:nvSpPr>
          <p:cNvPr id="27651" name="Content Placeholder 2"/>
          <p:cNvSpPr>
            <a:spLocks noGrp="1"/>
          </p:cNvSpPr>
          <p:nvPr>
            <p:ph idx="1"/>
          </p:nvPr>
        </p:nvSpPr>
        <p:spPr>
          <a:xfrm>
            <a:off x="152400" y="1066800"/>
            <a:ext cx="7386638" cy="914400"/>
          </a:xfrm>
        </p:spPr>
        <p:txBody>
          <a:bodyPr/>
          <a:lstStyle/>
          <a:p>
            <a:pPr>
              <a:buFontTx/>
              <a:buBlip>
                <a:blip r:embed="rId2"/>
              </a:buBlip>
            </a:pPr>
            <a:r>
              <a:rPr lang="en-US" altLang="en-US" smtClean="0"/>
              <a:t>Open channel flow Vs pipe flow.</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l="10938" t="30817" r="17188" b="33333"/>
          <a:stretch>
            <a:fillRect/>
          </a:stretch>
        </p:blipFill>
        <p:spPr bwMode="auto">
          <a:xfrm>
            <a:off x="0" y="16764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0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Types of channels</a:t>
            </a:r>
          </a:p>
        </p:txBody>
      </p:sp>
      <p:sp>
        <p:nvSpPr>
          <p:cNvPr id="28675" name="Content Placeholder 2"/>
          <p:cNvSpPr>
            <a:spLocks noGrp="1"/>
          </p:cNvSpPr>
          <p:nvPr>
            <p:ph idx="1"/>
          </p:nvPr>
        </p:nvSpPr>
        <p:spPr>
          <a:xfrm>
            <a:off x="34925" y="1143000"/>
            <a:ext cx="7386638" cy="4497388"/>
          </a:xfrm>
        </p:spPr>
        <p:txBody>
          <a:bodyPr/>
          <a:lstStyle/>
          <a:p>
            <a:r>
              <a:rPr lang="en-US" altLang="en-US" smtClean="0"/>
              <a:t>Artificial channels</a:t>
            </a:r>
          </a:p>
          <a:p>
            <a:pPr lvl="1">
              <a:buFont typeface="Wingdings" pitchFamily="2" charset="2"/>
              <a:buChar char="Ø"/>
            </a:pPr>
            <a:r>
              <a:rPr lang="en-US" altLang="en-US" smtClean="0"/>
              <a:t>man-made</a:t>
            </a:r>
          </a:p>
          <a:p>
            <a:pPr lvl="1">
              <a:buFont typeface="Wingdings" pitchFamily="2" charset="2"/>
              <a:buChar char="Ø"/>
            </a:pPr>
            <a:r>
              <a:rPr lang="en-US" altLang="en-US" smtClean="0"/>
              <a:t>Regular in shape and prismatic</a:t>
            </a:r>
          </a:p>
          <a:p>
            <a:pPr lvl="1">
              <a:buFont typeface="Wingdings" pitchFamily="2" charset="2"/>
              <a:buChar char="Ø"/>
            </a:pPr>
            <a:r>
              <a:rPr lang="en-US" altLang="en-US" smtClean="0"/>
              <a:t> irrigation canals, navigation canals, spillways, sewers, culverts and drainage ditches. </a:t>
            </a:r>
          </a:p>
          <a:p>
            <a:pPr lvl="1">
              <a:buFont typeface="Wingdings" pitchFamily="2" charset="2"/>
              <a:buChar char="Ø"/>
            </a:pPr>
            <a:r>
              <a:rPr lang="en-US" altLang="en-US" smtClean="0"/>
              <a:t>Constructed of concrete, steel and earth </a:t>
            </a:r>
          </a:p>
          <a:p>
            <a:pPr lvl="1">
              <a:buFont typeface="Wingdings" pitchFamily="2" charset="2"/>
              <a:buChar char="Ø"/>
            </a:pPr>
            <a:r>
              <a:rPr lang="en-US" altLang="en-US" smtClean="0"/>
              <a:t>approximately uniform roughness</a:t>
            </a:r>
          </a:p>
        </p:txBody>
      </p:sp>
    </p:spTree>
    <p:extLst>
      <p:ext uri="{BB962C8B-B14F-4D97-AF65-F5344CB8AC3E}">
        <p14:creationId xmlns:p14="http://schemas.microsoft.com/office/powerpoint/2010/main" val="115297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304800"/>
            <a:ext cx="7772400" cy="6400800"/>
          </a:xfrm>
        </p:spPr>
        <p:txBody>
          <a:bodyPr/>
          <a:lstStyle/>
          <a:p>
            <a:r>
              <a:rPr lang="en-US" altLang="en-US" smtClean="0"/>
              <a:t>Natural channels</a:t>
            </a:r>
          </a:p>
          <a:p>
            <a:pPr lvl="1">
              <a:buFont typeface="Wingdings" pitchFamily="2" charset="2"/>
              <a:buChar char="Ø"/>
            </a:pPr>
            <a:r>
              <a:rPr lang="en-US" altLang="en-US" smtClean="0"/>
              <a:t> irregular and nonprismatic</a:t>
            </a:r>
          </a:p>
          <a:p>
            <a:pPr lvl="1">
              <a:buFont typeface="Wingdings" pitchFamily="2" charset="2"/>
              <a:buChar char="Ø"/>
            </a:pPr>
            <a:r>
              <a:rPr lang="en-US" altLang="en-US" smtClean="0"/>
              <a:t>  roughness: f(  distance and elevation)</a:t>
            </a:r>
          </a:p>
          <a:p>
            <a:pPr lvl="1">
              <a:buFont typeface="Wingdings" pitchFamily="2" charset="2"/>
              <a:buChar char="Ø"/>
            </a:pPr>
            <a:r>
              <a:rPr lang="en-US" altLang="en-US" smtClean="0"/>
              <a:t>Mainly earth material </a:t>
            </a:r>
          </a:p>
          <a:p>
            <a:pPr lvl="1">
              <a:buFont typeface="Wingdings" pitchFamily="2" charset="2"/>
              <a:buChar char="Ø"/>
            </a:pPr>
            <a:r>
              <a:rPr lang="en-US" altLang="en-US" smtClean="0"/>
              <a:t>Analysis of flow in channels is more complicated than natural channels.    </a:t>
            </a:r>
          </a:p>
        </p:txBody>
      </p:sp>
    </p:spTree>
    <p:extLst>
      <p:ext uri="{BB962C8B-B14F-4D97-AF65-F5344CB8AC3E}">
        <p14:creationId xmlns:p14="http://schemas.microsoft.com/office/powerpoint/2010/main" val="160504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1258</Words>
  <Application>Microsoft Office PowerPoint</Application>
  <PresentationFormat>On-screen Show (4:3)</PresentationFormat>
  <Paragraphs>124</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Introduction to  Open Channel Flow</vt:lpstr>
      <vt:lpstr>PowerPoint Presentation</vt:lpstr>
      <vt:lpstr>PowerPoint Presentation</vt:lpstr>
      <vt:lpstr>PowerPoint Presentation</vt:lpstr>
      <vt:lpstr>PowerPoint Presentation</vt:lpstr>
      <vt:lpstr>PowerPoint Presentation</vt:lpstr>
      <vt:lpstr>Introduction---</vt:lpstr>
      <vt:lpstr>Types of channels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MULUALEM</dc:creator>
  <cp:lastModifiedBy>Home</cp:lastModifiedBy>
  <cp:revision>32</cp:revision>
  <dcterms:created xsi:type="dcterms:W3CDTF">2017-07-25T23:52:22Z</dcterms:created>
  <dcterms:modified xsi:type="dcterms:W3CDTF">2019-04-08T14:39:39Z</dcterms:modified>
</cp:coreProperties>
</file>