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508" r:id="rId2"/>
    <p:sldId id="490" r:id="rId3"/>
    <p:sldId id="491" r:id="rId4"/>
    <p:sldId id="545" r:id="rId5"/>
    <p:sldId id="528" r:id="rId6"/>
    <p:sldId id="369" r:id="rId7"/>
    <p:sldId id="517" r:id="rId8"/>
    <p:sldId id="516" r:id="rId9"/>
    <p:sldId id="529" r:id="rId10"/>
    <p:sldId id="449" r:id="rId11"/>
    <p:sldId id="521" r:id="rId12"/>
    <p:sldId id="518" r:id="rId13"/>
    <p:sldId id="530" r:id="rId14"/>
    <p:sldId id="531" r:id="rId15"/>
    <p:sldId id="532" r:id="rId16"/>
    <p:sldId id="533" r:id="rId17"/>
    <p:sldId id="519" r:id="rId18"/>
    <p:sldId id="534" r:id="rId19"/>
    <p:sldId id="535" r:id="rId20"/>
    <p:sldId id="546" r:id="rId21"/>
    <p:sldId id="547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4" r:id="rId30"/>
    <p:sldId id="520" r:id="rId31"/>
    <p:sldId id="374" r:id="rId32"/>
    <p:sldId id="375" r:id="rId33"/>
    <p:sldId id="460" r:id="rId34"/>
    <p:sldId id="548" r:id="rId35"/>
    <p:sldId id="462" r:id="rId36"/>
    <p:sldId id="523" r:id="rId37"/>
    <p:sldId id="463" r:id="rId38"/>
    <p:sldId id="549" r:id="rId39"/>
    <p:sldId id="550" r:id="rId40"/>
    <p:sldId id="431" r:id="rId41"/>
    <p:sldId id="551" r:id="rId42"/>
    <p:sldId id="552" r:id="rId43"/>
    <p:sldId id="553" r:id="rId44"/>
    <p:sldId id="554" r:id="rId45"/>
    <p:sldId id="433" r:id="rId46"/>
    <p:sldId id="434" r:id="rId47"/>
    <p:sldId id="435" r:id="rId48"/>
    <p:sldId id="564" r:id="rId49"/>
    <p:sldId id="563" r:id="rId50"/>
    <p:sldId id="555" r:id="rId51"/>
    <p:sldId id="556" r:id="rId52"/>
    <p:sldId id="557" r:id="rId53"/>
    <p:sldId id="558" r:id="rId54"/>
    <p:sldId id="560" r:id="rId55"/>
    <p:sldId id="562" r:id="rId56"/>
    <p:sldId id="559" r:id="rId57"/>
    <p:sldId id="561" r:id="rId58"/>
    <p:sldId id="580" r:id="rId59"/>
    <p:sldId id="567" r:id="rId60"/>
    <p:sldId id="568" r:id="rId61"/>
    <p:sldId id="569" r:id="rId62"/>
    <p:sldId id="570" r:id="rId63"/>
    <p:sldId id="579" r:id="rId64"/>
    <p:sldId id="572" r:id="rId65"/>
    <p:sldId id="573" r:id="rId66"/>
    <p:sldId id="574" r:id="rId67"/>
    <p:sldId id="575" r:id="rId68"/>
    <p:sldId id="469" r:id="rId69"/>
    <p:sldId id="577" r:id="rId70"/>
    <p:sldId id="576" r:id="rId71"/>
    <p:sldId id="437" r:id="rId72"/>
    <p:sldId id="438" r:id="rId73"/>
    <p:sldId id="439" r:id="rId74"/>
    <p:sldId id="578" r:id="rId75"/>
    <p:sldId id="465" r:id="rId76"/>
    <p:sldId id="441" r:id="rId77"/>
    <p:sldId id="566" r:id="rId78"/>
    <p:sldId id="565" r:id="rId79"/>
    <p:sldId id="497" r:id="rId80"/>
    <p:sldId id="478" r:id="rId81"/>
    <p:sldId id="525" r:id="rId82"/>
    <p:sldId id="479" r:id="rId83"/>
    <p:sldId id="499" r:id="rId84"/>
    <p:sldId id="471" r:id="rId85"/>
    <p:sldId id="472" r:id="rId86"/>
    <p:sldId id="474" r:id="rId87"/>
    <p:sldId id="473" r:id="rId88"/>
    <p:sldId id="476" r:id="rId89"/>
    <p:sldId id="477" r:id="rId90"/>
    <p:sldId id="480" r:id="rId91"/>
    <p:sldId id="481" r:id="rId92"/>
    <p:sldId id="468" r:id="rId93"/>
    <p:sldId id="482" r:id="rId94"/>
    <p:sldId id="278" r:id="rId95"/>
    <p:sldId id="277" r:id="rId96"/>
    <p:sldId id="448" r:id="rId97"/>
    <p:sldId id="310" r:id="rId98"/>
    <p:sldId id="500" r:id="rId99"/>
    <p:sldId id="483" r:id="rId100"/>
    <p:sldId id="341" r:id="rId101"/>
    <p:sldId id="346" r:id="rId102"/>
    <p:sldId id="484" r:id="rId103"/>
    <p:sldId id="347" r:id="rId104"/>
    <p:sldId id="349" r:id="rId105"/>
    <p:sldId id="352" r:id="rId106"/>
    <p:sldId id="526" r:id="rId107"/>
    <p:sldId id="502" r:id="rId108"/>
    <p:sldId id="527" r:id="rId109"/>
    <p:sldId id="447" r:id="rId110"/>
    <p:sldId id="365" r:id="rId111"/>
    <p:sldId id="486" r:id="rId112"/>
    <p:sldId id="296" r:id="rId113"/>
    <p:sldId id="506" r:id="rId114"/>
    <p:sldId id="419" r:id="rId115"/>
    <p:sldId id="420" r:id="rId116"/>
    <p:sldId id="298" r:id="rId117"/>
    <p:sldId id="304" r:id="rId118"/>
    <p:sldId id="353" r:id="rId119"/>
    <p:sldId id="503" r:id="rId120"/>
    <p:sldId id="581" r:id="rId121"/>
    <p:sldId id="582" r:id="rId122"/>
    <p:sldId id="487" r:id="rId123"/>
    <p:sldId id="489" r:id="rId124"/>
  </p:sldIdLst>
  <p:sldSz cx="9144000" cy="5715000" type="screen16x10"/>
  <p:notesSz cx="6858000" cy="9144000"/>
  <p:custDataLst>
    <p:tags r:id="rId127"/>
  </p:custDataLst>
  <p:defaultTextStyle>
    <a:defPPr>
      <a:defRPr lang="en-US"/>
    </a:defPPr>
    <a:lvl1pPr algn="l" defTabSz="7921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95288" indent="61913" algn="l" defTabSz="7921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92163" indent="122238" algn="l" defTabSz="7921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87450" indent="184150" algn="l" defTabSz="7921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84325" indent="244475" algn="l" defTabSz="7921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CCE"/>
    <a:srgbClr val="E14419"/>
    <a:srgbClr val="33CC33"/>
    <a:srgbClr val="B3491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8" autoAdjust="0"/>
    <p:restoredTop sz="81004" autoAdjust="0"/>
  </p:normalViewPr>
  <p:slideViewPr>
    <p:cSldViewPr>
      <p:cViewPr>
        <p:scale>
          <a:sx n="80" d="100"/>
          <a:sy n="80" d="100"/>
        </p:scale>
        <p:origin x="-1044" y="2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8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ara\Documents\waterdemandvari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ara\Documents\waterdemandvariatio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Sheet1!$D$6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val>
            <c:numRef>
              <c:f>Sheet1!$D$7:$D$30</c:f>
              <c:numCache>
                <c:formatCode>General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600</c:v>
                </c:pt>
                <c:pt idx="6">
                  <c:v>2000</c:v>
                </c:pt>
                <c:pt idx="7">
                  <c:v>3000</c:v>
                </c:pt>
                <c:pt idx="8">
                  <c:v>3500</c:v>
                </c:pt>
                <c:pt idx="9">
                  <c:v>1500</c:v>
                </c:pt>
                <c:pt idx="10">
                  <c:v>2000</c:v>
                </c:pt>
                <c:pt idx="11">
                  <c:v>1000</c:v>
                </c:pt>
                <c:pt idx="12">
                  <c:v>3000</c:v>
                </c:pt>
                <c:pt idx="13">
                  <c:v>3000</c:v>
                </c:pt>
                <c:pt idx="14">
                  <c:v>1500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1500</c:v>
                </c:pt>
                <c:pt idx="20">
                  <c:v>1500</c:v>
                </c:pt>
                <c:pt idx="21">
                  <c:v>500</c:v>
                </c:pt>
                <c:pt idx="22">
                  <c:v>100</c:v>
                </c:pt>
                <c:pt idx="23">
                  <c:v>100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Sheet1!$C$7:$C$30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Sheet1!$F$7:$F$30</c:f>
              <c:numCache>
                <c:formatCode>General</c:formatCode>
                <c:ptCount val="2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100</c:v>
                </c:pt>
                <c:pt idx="6">
                  <c:v>1000</c:v>
                </c:pt>
                <c:pt idx="7">
                  <c:v>1500</c:v>
                </c:pt>
                <c:pt idx="8">
                  <c:v>1000</c:v>
                </c:pt>
                <c:pt idx="9">
                  <c:v>1000</c:v>
                </c:pt>
                <c:pt idx="10">
                  <c:v>900</c:v>
                </c:pt>
                <c:pt idx="11">
                  <c:v>700</c:v>
                </c:pt>
                <c:pt idx="12">
                  <c:v>2000</c:v>
                </c:pt>
                <c:pt idx="13">
                  <c:v>1800</c:v>
                </c:pt>
                <c:pt idx="14">
                  <c:v>800</c:v>
                </c:pt>
                <c:pt idx="15">
                  <c:v>700</c:v>
                </c:pt>
                <c:pt idx="16">
                  <c:v>600</c:v>
                </c:pt>
                <c:pt idx="17">
                  <c:v>500</c:v>
                </c:pt>
                <c:pt idx="18">
                  <c:v>400</c:v>
                </c:pt>
                <c:pt idx="19">
                  <c:v>800</c:v>
                </c:pt>
                <c:pt idx="20">
                  <c:v>700</c:v>
                </c:pt>
                <c:pt idx="21">
                  <c:v>250</c:v>
                </c:pt>
                <c:pt idx="22">
                  <c:v>70</c:v>
                </c:pt>
                <c:pt idx="2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8471168"/>
        <c:axId val="148472960"/>
      </c:barChart>
      <c:scatterChart>
        <c:scatterStyle val="lineMarker"/>
        <c:varyColors val="0"/>
        <c:ser>
          <c:idx val="0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yVal>
            <c:numRef>
              <c:f>Sheet1!$E$7:$E$30</c:f>
              <c:numCache>
                <c:formatCode>General</c:formatCode>
                <c:ptCount val="24"/>
                <c:pt idx="0">
                  <c:v>1220</c:v>
                </c:pt>
                <c:pt idx="1">
                  <c:v>1220</c:v>
                </c:pt>
                <c:pt idx="2">
                  <c:v>1220</c:v>
                </c:pt>
                <c:pt idx="3">
                  <c:v>1220</c:v>
                </c:pt>
                <c:pt idx="4">
                  <c:v>1220</c:v>
                </c:pt>
                <c:pt idx="5">
                  <c:v>1220</c:v>
                </c:pt>
                <c:pt idx="6">
                  <c:v>1220</c:v>
                </c:pt>
                <c:pt idx="7">
                  <c:v>1220</c:v>
                </c:pt>
                <c:pt idx="8">
                  <c:v>1220</c:v>
                </c:pt>
                <c:pt idx="9">
                  <c:v>1220</c:v>
                </c:pt>
                <c:pt idx="10">
                  <c:v>1220</c:v>
                </c:pt>
                <c:pt idx="11">
                  <c:v>1220</c:v>
                </c:pt>
                <c:pt idx="12">
                  <c:v>1220</c:v>
                </c:pt>
                <c:pt idx="13">
                  <c:v>1220</c:v>
                </c:pt>
                <c:pt idx="14">
                  <c:v>1220</c:v>
                </c:pt>
                <c:pt idx="15">
                  <c:v>1220</c:v>
                </c:pt>
                <c:pt idx="16">
                  <c:v>1220</c:v>
                </c:pt>
                <c:pt idx="17">
                  <c:v>1220</c:v>
                </c:pt>
                <c:pt idx="18">
                  <c:v>1220</c:v>
                </c:pt>
                <c:pt idx="19">
                  <c:v>1220</c:v>
                </c:pt>
                <c:pt idx="20">
                  <c:v>1220</c:v>
                </c:pt>
                <c:pt idx="21">
                  <c:v>1220</c:v>
                </c:pt>
                <c:pt idx="22">
                  <c:v>1220</c:v>
                </c:pt>
                <c:pt idx="23">
                  <c:v>1220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71168"/>
        <c:axId val="148472960"/>
      </c:scatterChart>
      <c:catAx>
        <c:axId val="14847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472960"/>
        <c:crosses val="autoZero"/>
        <c:auto val="1"/>
        <c:lblAlgn val="ctr"/>
        <c:lblOffset val="100"/>
        <c:noMultiLvlLbl val="0"/>
      </c:catAx>
      <c:valAx>
        <c:axId val="14847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7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Sheet1!$D$6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val>
            <c:numRef>
              <c:f>Sheet1!$D$7:$D$30</c:f>
              <c:numCache>
                <c:formatCode>General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600</c:v>
                </c:pt>
                <c:pt idx="6">
                  <c:v>2000</c:v>
                </c:pt>
                <c:pt idx="7">
                  <c:v>3000</c:v>
                </c:pt>
                <c:pt idx="8">
                  <c:v>3500</c:v>
                </c:pt>
                <c:pt idx="9">
                  <c:v>1500</c:v>
                </c:pt>
                <c:pt idx="10">
                  <c:v>2000</c:v>
                </c:pt>
                <c:pt idx="11">
                  <c:v>1000</c:v>
                </c:pt>
                <c:pt idx="12">
                  <c:v>3000</c:v>
                </c:pt>
                <c:pt idx="13">
                  <c:v>3000</c:v>
                </c:pt>
                <c:pt idx="14">
                  <c:v>1500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1500</c:v>
                </c:pt>
                <c:pt idx="20">
                  <c:v>1500</c:v>
                </c:pt>
                <c:pt idx="21">
                  <c:v>500</c:v>
                </c:pt>
                <c:pt idx="22">
                  <c:v>100</c:v>
                </c:pt>
                <c:pt idx="23">
                  <c:v>100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Sheet1!$C$7:$C$30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Sheet1!$F$7:$F$30</c:f>
              <c:numCache>
                <c:formatCode>General</c:formatCode>
                <c:ptCount val="2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100</c:v>
                </c:pt>
                <c:pt idx="6">
                  <c:v>1000</c:v>
                </c:pt>
                <c:pt idx="7">
                  <c:v>1500</c:v>
                </c:pt>
                <c:pt idx="8">
                  <c:v>1000</c:v>
                </c:pt>
                <c:pt idx="9">
                  <c:v>1000</c:v>
                </c:pt>
                <c:pt idx="10">
                  <c:v>900</c:v>
                </c:pt>
                <c:pt idx="11">
                  <c:v>700</c:v>
                </c:pt>
                <c:pt idx="12">
                  <c:v>2000</c:v>
                </c:pt>
                <c:pt idx="13">
                  <c:v>1800</c:v>
                </c:pt>
                <c:pt idx="14">
                  <c:v>800</c:v>
                </c:pt>
                <c:pt idx="15">
                  <c:v>700</c:v>
                </c:pt>
                <c:pt idx="16">
                  <c:v>600</c:v>
                </c:pt>
                <c:pt idx="17">
                  <c:v>500</c:v>
                </c:pt>
                <c:pt idx="18">
                  <c:v>400</c:v>
                </c:pt>
                <c:pt idx="19">
                  <c:v>800</c:v>
                </c:pt>
                <c:pt idx="20">
                  <c:v>700</c:v>
                </c:pt>
                <c:pt idx="21">
                  <c:v>250</c:v>
                </c:pt>
                <c:pt idx="22">
                  <c:v>70</c:v>
                </c:pt>
                <c:pt idx="2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8560512"/>
        <c:axId val="148562304"/>
      </c:barChart>
      <c:scatterChart>
        <c:scatterStyle val="lineMarker"/>
        <c:varyColors val="0"/>
        <c:ser>
          <c:idx val="0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yVal>
            <c:numRef>
              <c:f>Sheet1!$E$7:$E$30</c:f>
              <c:numCache>
                <c:formatCode>General</c:formatCode>
                <c:ptCount val="24"/>
                <c:pt idx="0">
                  <c:v>1220</c:v>
                </c:pt>
                <c:pt idx="1">
                  <c:v>1220</c:v>
                </c:pt>
                <c:pt idx="2">
                  <c:v>1220</c:v>
                </c:pt>
                <c:pt idx="3">
                  <c:v>1220</c:v>
                </c:pt>
                <c:pt idx="4">
                  <c:v>1220</c:v>
                </c:pt>
                <c:pt idx="5">
                  <c:v>1220</c:v>
                </c:pt>
                <c:pt idx="6">
                  <c:v>1220</c:v>
                </c:pt>
                <c:pt idx="7">
                  <c:v>1220</c:v>
                </c:pt>
                <c:pt idx="8">
                  <c:v>1220</c:v>
                </c:pt>
                <c:pt idx="9">
                  <c:v>1220</c:v>
                </c:pt>
                <c:pt idx="10">
                  <c:v>1220</c:v>
                </c:pt>
                <c:pt idx="11">
                  <c:v>1220</c:v>
                </c:pt>
                <c:pt idx="12">
                  <c:v>1220</c:v>
                </c:pt>
                <c:pt idx="13">
                  <c:v>1220</c:v>
                </c:pt>
                <c:pt idx="14">
                  <c:v>1220</c:v>
                </c:pt>
                <c:pt idx="15">
                  <c:v>1220</c:v>
                </c:pt>
                <c:pt idx="16">
                  <c:v>1220</c:v>
                </c:pt>
                <c:pt idx="17">
                  <c:v>1220</c:v>
                </c:pt>
                <c:pt idx="18">
                  <c:v>1220</c:v>
                </c:pt>
                <c:pt idx="19">
                  <c:v>1220</c:v>
                </c:pt>
                <c:pt idx="20">
                  <c:v>1220</c:v>
                </c:pt>
                <c:pt idx="21">
                  <c:v>1220</c:v>
                </c:pt>
                <c:pt idx="22">
                  <c:v>1220</c:v>
                </c:pt>
                <c:pt idx="23">
                  <c:v>1220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560512"/>
        <c:axId val="148562304"/>
      </c:scatterChart>
      <c:catAx>
        <c:axId val="14856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62304"/>
        <c:crosses val="autoZero"/>
        <c:auto val="1"/>
        <c:lblAlgn val="ctr"/>
        <c:lblOffset val="100"/>
        <c:noMultiLvlLbl val="0"/>
      </c:catAx>
      <c:valAx>
        <c:axId val="1485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6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4EDF0-2F6D-4970-AA17-B80E278690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492F1-CCED-47EC-8088-6A613ED80DFA}">
      <dgm:prSet custT="1"/>
      <dgm:spPr/>
      <dgm:t>
        <a:bodyPr/>
        <a:lstStyle/>
        <a:p>
          <a:pPr rtl="0"/>
          <a:r>
            <a:rPr lang="en-US" sz="1800" b="1" dirty="0" smtClean="0"/>
            <a:t>Water Demand Components</a:t>
          </a:r>
          <a:endParaRPr lang="en-US" sz="1800" b="1" dirty="0"/>
        </a:p>
      </dgm:t>
    </dgm:pt>
    <dgm:pt modelId="{90C698A3-9A2A-43C6-98BF-0D33726B12DA}" type="parTrans" cxnId="{B8DA748C-1402-42A0-9B87-8A0017FD5DAC}">
      <dgm:prSet/>
      <dgm:spPr/>
      <dgm:t>
        <a:bodyPr/>
        <a:lstStyle/>
        <a:p>
          <a:endParaRPr lang="en-US" sz="2000"/>
        </a:p>
      </dgm:t>
    </dgm:pt>
    <dgm:pt modelId="{A7FA1EF4-96E5-42B8-93A4-C5E7C3415E6B}" type="sibTrans" cxnId="{B8DA748C-1402-42A0-9B87-8A0017FD5DAC}">
      <dgm:prSet/>
      <dgm:spPr/>
      <dgm:t>
        <a:bodyPr/>
        <a:lstStyle/>
        <a:p>
          <a:endParaRPr lang="en-US" sz="2000"/>
        </a:p>
      </dgm:t>
    </dgm:pt>
    <dgm:pt modelId="{0D8E17EC-AE6F-4364-B70E-26259FFCFB3E}">
      <dgm:prSet custT="1"/>
      <dgm:spPr/>
      <dgm:t>
        <a:bodyPr/>
        <a:lstStyle/>
        <a:p>
          <a:pPr rtl="0"/>
          <a:r>
            <a:rPr lang="en-US" sz="1600" b="1" dirty="0" smtClean="0"/>
            <a:t>Domestic</a:t>
          </a:r>
          <a:endParaRPr lang="en-US" sz="1600" b="1" dirty="0"/>
        </a:p>
      </dgm:t>
    </dgm:pt>
    <dgm:pt modelId="{796BE859-DCB4-4007-8443-E4B7DCFBCB3D}" type="parTrans" cxnId="{409E1AC4-1155-4510-95B3-CA376BC01358}">
      <dgm:prSet/>
      <dgm:spPr/>
      <dgm:t>
        <a:bodyPr/>
        <a:lstStyle/>
        <a:p>
          <a:endParaRPr lang="en-US" sz="2000"/>
        </a:p>
      </dgm:t>
    </dgm:pt>
    <dgm:pt modelId="{CF6AA649-3798-4B74-B838-00B8719C218D}" type="sibTrans" cxnId="{409E1AC4-1155-4510-95B3-CA376BC01358}">
      <dgm:prSet/>
      <dgm:spPr/>
      <dgm:t>
        <a:bodyPr/>
        <a:lstStyle/>
        <a:p>
          <a:endParaRPr lang="en-US" sz="2000"/>
        </a:p>
      </dgm:t>
    </dgm:pt>
    <dgm:pt modelId="{D4BFEA24-76C5-4AD6-893B-0506949DA0CD}">
      <dgm:prSet custT="1"/>
      <dgm:spPr/>
      <dgm:t>
        <a:bodyPr/>
        <a:lstStyle/>
        <a:p>
          <a:pPr rtl="0"/>
          <a:r>
            <a:rPr lang="en-US" sz="1600" b="1" dirty="0" smtClean="0"/>
            <a:t>Non domestic</a:t>
          </a:r>
          <a:endParaRPr lang="en-US" sz="1600" b="1" dirty="0"/>
        </a:p>
      </dgm:t>
    </dgm:pt>
    <dgm:pt modelId="{E5BD5328-F997-4624-B817-D47429D2F28A}" type="parTrans" cxnId="{F9C655D4-130A-4BA9-9494-9AEFDDD332CE}">
      <dgm:prSet/>
      <dgm:spPr/>
      <dgm:t>
        <a:bodyPr/>
        <a:lstStyle/>
        <a:p>
          <a:endParaRPr lang="en-US" sz="2000"/>
        </a:p>
      </dgm:t>
    </dgm:pt>
    <dgm:pt modelId="{C7464ED2-16D6-4BEE-9841-9115A5ED5653}" type="sibTrans" cxnId="{F9C655D4-130A-4BA9-9494-9AEFDDD332CE}">
      <dgm:prSet/>
      <dgm:spPr/>
      <dgm:t>
        <a:bodyPr/>
        <a:lstStyle/>
        <a:p>
          <a:endParaRPr lang="en-US" sz="2000"/>
        </a:p>
      </dgm:t>
    </dgm:pt>
    <dgm:pt modelId="{DCF03051-6CB1-4C69-97DF-E1952526F3C6}">
      <dgm:prSet custT="1"/>
      <dgm:spPr/>
      <dgm:t>
        <a:bodyPr/>
        <a:lstStyle/>
        <a:p>
          <a:pPr rtl="0"/>
          <a:r>
            <a:rPr lang="en-US" sz="1400" b="1" dirty="0" smtClean="0"/>
            <a:t>Commercial</a:t>
          </a:r>
          <a:endParaRPr lang="en-US" sz="1400" b="1" dirty="0"/>
        </a:p>
      </dgm:t>
    </dgm:pt>
    <dgm:pt modelId="{2754A2C6-3028-4986-A657-096B1591A45F}" type="parTrans" cxnId="{0E2DA6F7-34C7-4220-A1A6-D3659576A0E0}">
      <dgm:prSet/>
      <dgm:spPr/>
      <dgm:t>
        <a:bodyPr/>
        <a:lstStyle/>
        <a:p>
          <a:endParaRPr lang="en-US" sz="2000"/>
        </a:p>
      </dgm:t>
    </dgm:pt>
    <dgm:pt modelId="{CC5CA752-7DCA-4026-A45A-B98B17435249}" type="sibTrans" cxnId="{0E2DA6F7-34C7-4220-A1A6-D3659576A0E0}">
      <dgm:prSet/>
      <dgm:spPr/>
      <dgm:t>
        <a:bodyPr/>
        <a:lstStyle/>
        <a:p>
          <a:endParaRPr lang="en-US" sz="2000"/>
        </a:p>
      </dgm:t>
    </dgm:pt>
    <dgm:pt modelId="{E78F92E6-BD67-4DBA-A9F1-454A763AA529}">
      <dgm:prSet custT="1"/>
      <dgm:spPr/>
      <dgm:t>
        <a:bodyPr/>
        <a:lstStyle/>
        <a:p>
          <a:pPr rtl="0"/>
          <a:r>
            <a:rPr lang="en-US" sz="1400" b="1" dirty="0" smtClean="0"/>
            <a:t>Industrial</a:t>
          </a:r>
          <a:endParaRPr lang="en-US" sz="1400" b="1" dirty="0"/>
        </a:p>
      </dgm:t>
    </dgm:pt>
    <dgm:pt modelId="{F7330710-FBAF-440D-B3BF-289ACBFAD1CC}" type="parTrans" cxnId="{1DCAA947-CE4A-4500-88A0-AD43DCA56143}">
      <dgm:prSet/>
      <dgm:spPr/>
      <dgm:t>
        <a:bodyPr/>
        <a:lstStyle/>
        <a:p>
          <a:endParaRPr lang="en-US" sz="2000"/>
        </a:p>
      </dgm:t>
    </dgm:pt>
    <dgm:pt modelId="{7BC08353-6AE7-4821-AA4E-36D9E804365E}" type="sibTrans" cxnId="{1DCAA947-CE4A-4500-88A0-AD43DCA56143}">
      <dgm:prSet/>
      <dgm:spPr/>
      <dgm:t>
        <a:bodyPr/>
        <a:lstStyle/>
        <a:p>
          <a:endParaRPr lang="en-US" sz="2000"/>
        </a:p>
      </dgm:t>
    </dgm:pt>
    <dgm:pt modelId="{7C36B582-A95E-4BCC-8CD1-C8D410958994}">
      <dgm:prSet custT="1"/>
      <dgm:spPr/>
      <dgm:t>
        <a:bodyPr/>
        <a:lstStyle/>
        <a:p>
          <a:pPr rtl="0"/>
          <a:r>
            <a:rPr lang="en-US" sz="1400" b="1" dirty="0" smtClean="0"/>
            <a:t>Institutional</a:t>
          </a:r>
          <a:endParaRPr lang="en-US" sz="1400" b="1" dirty="0"/>
        </a:p>
      </dgm:t>
    </dgm:pt>
    <dgm:pt modelId="{67339C0B-4577-4D6B-BDCE-9D10FA3C54DC}" type="parTrans" cxnId="{700DAB87-2ABB-43A5-8A86-8F4370619E83}">
      <dgm:prSet/>
      <dgm:spPr/>
      <dgm:t>
        <a:bodyPr/>
        <a:lstStyle/>
        <a:p>
          <a:endParaRPr lang="en-US" sz="2000"/>
        </a:p>
      </dgm:t>
    </dgm:pt>
    <dgm:pt modelId="{B933D9BE-68D5-48D1-90FA-EC0CC73AF05A}" type="sibTrans" cxnId="{700DAB87-2ABB-43A5-8A86-8F4370619E83}">
      <dgm:prSet/>
      <dgm:spPr/>
      <dgm:t>
        <a:bodyPr/>
        <a:lstStyle/>
        <a:p>
          <a:endParaRPr lang="en-US" sz="2000"/>
        </a:p>
      </dgm:t>
    </dgm:pt>
    <dgm:pt modelId="{EC9644F6-7801-4B3E-BAD4-A04A7A719E01}">
      <dgm:prSet custT="1"/>
      <dgm:spPr/>
      <dgm:t>
        <a:bodyPr/>
        <a:lstStyle/>
        <a:p>
          <a:pPr rtl="0"/>
          <a:r>
            <a:rPr lang="en-US" sz="1600" b="1" dirty="0" smtClean="0"/>
            <a:t>Public uses</a:t>
          </a:r>
          <a:endParaRPr lang="en-US" sz="1600" b="1" dirty="0"/>
        </a:p>
      </dgm:t>
    </dgm:pt>
    <dgm:pt modelId="{50B38C67-3A3B-44A9-9C66-0F671219CE49}" type="parTrans" cxnId="{789D1367-B01D-478E-BF01-93937A110A64}">
      <dgm:prSet/>
      <dgm:spPr/>
      <dgm:t>
        <a:bodyPr/>
        <a:lstStyle/>
        <a:p>
          <a:endParaRPr lang="en-US" sz="2000"/>
        </a:p>
      </dgm:t>
    </dgm:pt>
    <dgm:pt modelId="{30DF8268-4A99-49E9-AD9B-1DF94B26178B}" type="sibTrans" cxnId="{789D1367-B01D-478E-BF01-93937A110A64}">
      <dgm:prSet/>
      <dgm:spPr/>
      <dgm:t>
        <a:bodyPr/>
        <a:lstStyle/>
        <a:p>
          <a:endParaRPr lang="en-US" sz="2000"/>
        </a:p>
      </dgm:t>
    </dgm:pt>
    <dgm:pt modelId="{09F3E672-C9A6-4BCF-A7B3-4DE8DC55B81F}">
      <dgm:prSet custT="1"/>
      <dgm:spPr/>
      <dgm:t>
        <a:bodyPr/>
        <a:lstStyle/>
        <a:p>
          <a:pPr rtl="0"/>
          <a:r>
            <a:rPr lang="en-US" sz="1600" b="1" dirty="0" smtClean="0"/>
            <a:t>Losses and leakage</a:t>
          </a:r>
          <a:endParaRPr lang="en-US" sz="1600" b="1" dirty="0"/>
        </a:p>
      </dgm:t>
    </dgm:pt>
    <dgm:pt modelId="{1691620D-254B-481E-9524-209E5B6B201D}" type="parTrans" cxnId="{43481AFB-FFC6-43D6-A89A-DF69193354A1}">
      <dgm:prSet/>
      <dgm:spPr/>
      <dgm:t>
        <a:bodyPr/>
        <a:lstStyle/>
        <a:p>
          <a:endParaRPr lang="en-US" sz="2000"/>
        </a:p>
      </dgm:t>
    </dgm:pt>
    <dgm:pt modelId="{45500410-7932-4D2F-9909-C71EEB13B109}" type="sibTrans" cxnId="{43481AFB-FFC6-43D6-A89A-DF69193354A1}">
      <dgm:prSet/>
      <dgm:spPr/>
      <dgm:t>
        <a:bodyPr/>
        <a:lstStyle/>
        <a:p>
          <a:endParaRPr lang="en-US" sz="2000"/>
        </a:p>
      </dgm:t>
    </dgm:pt>
    <dgm:pt modelId="{7FCD1596-9553-4191-B6C5-276AB525F22C}">
      <dgm:prSet custT="1"/>
      <dgm:spPr/>
      <dgm:t>
        <a:bodyPr/>
        <a:lstStyle/>
        <a:p>
          <a:pPr rtl="0"/>
          <a:r>
            <a:rPr lang="en-US" sz="1600" b="1" dirty="0" smtClean="0"/>
            <a:t>Fire fighting</a:t>
          </a:r>
          <a:endParaRPr lang="en-US" sz="1600" b="1" dirty="0"/>
        </a:p>
      </dgm:t>
    </dgm:pt>
    <dgm:pt modelId="{400558C1-B5FA-4BE3-84D9-A71F8D43B876}" type="parTrans" cxnId="{A8C1BFCC-E51A-4F6C-9E7F-12FBC9133C26}">
      <dgm:prSet/>
      <dgm:spPr/>
      <dgm:t>
        <a:bodyPr/>
        <a:lstStyle/>
        <a:p>
          <a:endParaRPr lang="en-US" sz="2000"/>
        </a:p>
      </dgm:t>
    </dgm:pt>
    <dgm:pt modelId="{99D544FB-BF8F-476E-9DA6-F72655459894}" type="sibTrans" cxnId="{A8C1BFCC-E51A-4F6C-9E7F-12FBC9133C26}">
      <dgm:prSet/>
      <dgm:spPr/>
      <dgm:t>
        <a:bodyPr/>
        <a:lstStyle/>
        <a:p>
          <a:endParaRPr lang="en-US" sz="2000"/>
        </a:p>
      </dgm:t>
    </dgm:pt>
    <dgm:pt modelId="{10AF6026-5846-4927-BFDD-10E74644844A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</a:rPr>
            <a:t>Agricultura</a:t>
          </a:r>
          <a:r>
            <a:rPr lang="en-US" sz="1400" b="1" dirty="0" smtClean="0">
              <a:solidFill>
                <a:schemeClr val="bg1"/>
              </a:solidFill>
            </a:rPr>
            <a:t>l</a:t>
          </a:r>
          <a:endParaRPr lang="en-US" sz="1400" b="1" dirty="0">
            <a:solidFill>
              <a:schemeClr val="bg1"/>
            </a:solidFill>
          </a:endParaRPr>
        </a:p>
      </dgm:t>
    </dgm:pt>
    <dgm:pt modelId="{58977F45-19BB-4461-889A-2F5932F61E59}" type="sibTrans" cxnId="{13F03EC3-3287-4059-91AE-7D8D512694DB}">
      <dgm:prSet/>
      <dgm:spPr/>
      <dgm:t>
        <a:bodyPr/>
        <a:lstStyle/>
        <a:p>
          <a:endParaRPr lang="en-US" sz="2000"/>
        </a:p>
      </dgm:t>
    </dgm:pt>
    <dgm:pt modelId="{5103E7E3-C3C1-4282-B3E8-B440FBF0EABE}" type="parTrans" cxnId="{13F03EC3-3287-4059-91AE-7D8D512694DB}">
      <dgm:prSet/>
      <dgm:spPr/>
      <dgm:t>
        <a:bodyPr/>
        <a:lstStyle/>
        <a:p>
          <a:endParaRPr lang="en-US" sz="2000"/>
        </a:p>
      </dgm:t>
    </dgm:pt>
    <dgm:pt modelId="{3E7BF381-7076-45CC-9202-8B7F67F0ADB6}" type="pres">
      <dgm:prSet presAssocID="{FD24EDF0-2F6D-4970-AA17-B80E278690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BFB03E-EDBA-4906-99B5-A0250BF20366}" type="pres">
      <dgm:prSet presAssocID="{C0E492F1-CCED-47EC-8088-6A613ED80DFA}" presName="hierRoot1" presStyleCnt="0">
        <dgm:presLayoutVars>
          <dgm:hierBranch val="init"/>
        </dgm:presLayoutVars>
      </dgm:prSet>
      <dgm:spPr/>
    </dgm:pt>
    <dgm:pt modelId="{368A1016-F699-460F-88AC-6B8B8CF8BBE0}" type="pres">
      <dgm:prSet presAssocID="{C0E492F1-CCED-47EC-8088-6A613ED80DFA}" presName="rootComposite1" presStyleCnt="0"/>
      <dgm:spPr/>
    </dgm:pt>
    <dgm:pt modelId="{FD9FE1B0-EAE6-4231-8ED7-2FAAEBFDFD3A}" type="pres">
      <dgm:prSet presAssocID="{C0E492F1-CCED-47EC-8088-6A613ED80DFA}" presName="rootText1" presStyleLbl="node0" presStyleIdx="0" presStyleCnt="1" custScaleX="233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45E17-8133-4FC4-A5F5-EF376A178005}" type="pres">
      <dgm:prSet presAssocID="{C0E492F1-CCED-47EC-8088-6A613ED80D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6CDAB5A-4B9F-4446-8AC3-7DBFBCB2CDBC}" type="pres">
      <dgm:prSet presAssocID="{C0E492F1-CCED-47EC-8088-6A613ED80DFA}" presName="hierChild2" presStyleCnt="0"/>
      <dgm:spPr/>
    </dgm:pt>
    <dgm:pt modelId="{69E66EAC-9CB8-4C9E-BD88-24E85BFAB2E1}" type="pres">
      <dgm:prSet presAssocID="{796BE859-DCB4-4007-8443-E4B7DCFBCB3D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ADD2EC5-3147-4397-91AD-E4538BE6A351}" type="pres">
      <dgm:prSet presAssocID="{0D8E17EC-AE6F-4364-B70E-26259FFCFB3E}" presName="hierRoot2" presStyleCnt="0">
        <dgm:presLayoutVars>
          <dgm:hierBranch val="init"/>
        </dgm:presLayoutVars>
      </dgm:prSet>
      <dgm:spPr/>
    </dgm:pt>
    <dgm:pt modelId="{0BD5682D-90B4-4AF4-AF10-0CBE55232EDC}" type="pres">
      <dgm:prSet presAssocID="{0D8E17EC-AE6F-4364-B70E-26259FFCFB3E}" presName="rootComposite" presStyleCnt="0"/>
      <dgm:spPr/>
    </dgm:pt>
    <dgm:pt modelId="{46C5A50C-C2A3-44FC-BF42-E90B1795EAFA}" type="pres">
      <dgm:prSet presAssocID="{0D8E17EC-AE6F-4364-B70E-26259FFCFB3E}" presName="rootText" presStyleLbl="node2" presStyleIdx="0" presStyleCnt="5" custScaleX="120513" custLinFactNeighborX="-13778" custLinFactNeighborY="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7F748-0DD0-461B-B666-D67C20494CDF}" type="pres">
      <dgm:prSet presAssocID="{0D8E17EC-AE6F-4364-B70E-26259FFCFB3E}" presName="rootConnector" presStyleLbl="node2" presStyleIdx="0" presStyleCnt="5"/>
      <dgm:spPr/>
      <dgm:t>
        <a:bodyPr/>
        <a:lstStyle/>
        <a:p>
          <a:endParaRPr lang="en-US"/>
        </a:p>
      </dgm:t>
    </dgm:pt>
    <dgm:pt modelId="{AA3B206F-216A-42E4-8946-DE16E4B6C024}" type="pres">
      <dgm:prSet presAssocID="{0D8E17EC-AE6F-4364-B70E-26259FFCFB3E}" presName="hierChild4" presStyleCnt="0"/>
      <dgm:spPr/>
    </dgm:pt>
    <dgm:pt modelId="{A4EA386D-CE22-432E-A445-E8A86A5ADAD2}" type="pres">
      <dgm:prSet presAssocID="{0D8E17EC-AE6F-4364-B70E-26259FFCFB3E}" presName="hierChild5" presStyleCnt="0"/>
      <dgm:spPr/>
    </dgm:pt>
    <dgm:pt modelId="{6E53E9AF-D5B5-4059-98F4-52BCC242CB3B}" type="pres">
      <dgm:prSet presAssocID="{E5BD5328-F997-4624-B817-D47429D2F28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0709EB60-894A-40F8-AE03-75220E5E2B67}" type="pres">
      <dgm:prSet presAssocID="{D4BFEA24-76C5-4AD6-893B-0506949DA0CD}" presName="hierRoot2" presStyleCnt="0">
        <dgm:presLayoutVars>
          <dgm:hierBranch val="init"/>
        </dgm:presLayoutVars>
      </dgm:prSet>
      <dgm:spPr/>
    </dgm:pt>
    <dgm:pt modelId="{9B22ABAF-1857-4B41-9A4D-2A5354C24AFE}" type="pres">
      <dgm:prSet presAssocID="{D4BFEA24-76C5-4AD6-893B-0506949DA0CD}" presName="rootComposite" presStyleCnt="0"/>
      <dgm:spPr/>
    </dgm:pt>
    <dgm:pt modelId="{2336D9A1-17D5-4BD2-9BB7-963031F8F239}" type="pres">
      <dgm:prSet presAssocID="{D4BFEA24-76C5-4AD6-893B-0506949DA0CD}" presName="rootText" presStyleLbl="node2" presStyleIdx="1" presStyleCnt="5" custScaleX="124417" custLinFactNeighborX="401" custLinFactNeighborY="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D4049-E2A9-4DBC-A7D2-1AFADA5D5E97}" type="pres">
      <dgm:prSet presAssocID="{D4BFEA24-76C5-4AD6-893B-0506949DA0CD}" presName="rootConnector" presStyleLbl="node2" presStyleIdx="1" presStyleCnt="5"/>
      <dgm:spPr/>
      <dgm:t>
        <a:bodyPr/>
        <a:lstStyle/>
        <a:p>
          <a:endParaRPr lang="en-US"/>
        </a:p>
      </dgm:t>
    </dgm:pt>
    <dgm:pt modelId="{DC402623-A649-4B51-AA98-DEA8E15A72A4}" type="pres">
      <dgm:prSet presAssocID="{D4BFEA24-76C5-4AD6-893B-0506949DA0CD}" presName="hierChild4" presStyleCnt="0"/>
      <dgm:spPr/>
    </dgm:pt>
    <dgm:pt modelId="{22A9B37F-9944-4580-845E-732EE8A9722F}" type="pres">
      <dgm:prSet presAssocID="{2754A2C6-3028-4986-A657-096B1591A45F}" presName="Name37" presStyleLbl="parChTrans1D3" presStyleIdx="0" presStyleCnt="4"/>
      <dgm:spPr/>
      <dgm:t>
        <a:bodyPr/>
        <a:lstStyle/>
        <a:p>
          <a:endParaRPr lang="en-US"/>
        </a:p>
      </dgm:t>
    </dgm:pt>
    <dgm:pt modelId="{F77B925E-D3B3-4CA6-9AF3-8C2C7A51E8E2}" type="pres">
      <dgm:prSet presAssocID="{DCF03051-6CB1-4C69-97DF-E1952526F3C6}" presName="hierRoot2" presStyleCnt="0">
        <dgm:presLayoutVars>
          <dgm:hierBranch val="init"/>
        </dgm:presLayoutVars>
      </dgm:prSet>
      <dgm:spPr/>
    </dgm:pt>
    <dgm:pt modelId="{0B579C9A-C296-43C0-8909-74705D49E91F}" type="pres">
      <dgm:prSet presAssocID="{DCF03051-6CB1-4C69-97DF-E1952526F3C6}" presName="rootComposite" presStyleCnt="0"/>
      <dgm:spPr/>
    </dgm:pt>
    <dgm:pt modelId="{B4BB643C-DA9C-4D11-B4CB-35281B113432}" type="pres">
      <dgm:prSet presAssocID="{DCF03051-6CB1-4C69-97DF-E1952526F3C6}" presName="rootText" presStyleLbl="node3" presStyleIdx="0" presStyleCnt="4" custLinFactNeighborX="-4755" custLinFactNeighborY="-11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3D25C-7CDD-4859-8F37-B2EB7C2A20C4}" type="pres">
      <dgm:prSet presAssocID="{DCF03051-6CB1-4C69-97DF-E1952526F3C6}" presName="rootConnector" presStyleLbl="node3" presStyleIdx="0" presStyleCnt="4"/>
      <dgm:spPr/>
      <dgm:t>
        <a:bodyPr/>
        <a:lstStyle/>
        <a:p>
          <a:endParaRPr lang="en-US"/>
        </a:p>
      </dgm:t>
    </dgm:pt>
    <dgm:pt modelId="{0875B2F2-A1B6-4731-BE49-2B0A59347B40}" type="pres">
      <dgm:prSet presAssocID="{DCF03051-6CB1-4C69-97DF-E1952526F3C6}" presName="hierChild4" presStyleCnt="0"/>
      <dgm:spPr/>
    </dgm:pt>
    <dgm:pt modelId="{3F74FE8E-0E0A-4C2F-9DDF-BE3C47A7F2A4}" type="pres">
      <dgm:prSet presAssocID="{DCF03051-6CB1-4C69-97DF-E1952526F3C6}" presName="hierChild5" presStyleCnt="0"/>
      <dgm:spPr/>
    </dgm:pt>
    <dgm:pt modelId="{3C43B2EB-D989-4A36-BE31-D91D983C2987}" type="pres">
      <dgm:prSet presAssocID="{F7330710-FBAF-440D-B3BF-289ACBFAD1CC}" presName="Name37" presStyleLbl="parChTrans1D3" presStyleIdx="1" presStyleCnt="4"/>
      <dgm:spPr/>
      <dgm:t>
        <a:bodyPr/>
        <a:lstStyle/>
        <a:p>
          <a:endParaRPr lang="en-US"/>
        </a:p>
      </dgm:t>
    </dgm:pt>
    <dgm:pt modelId="{AF351863-849E-4FD4-AA8A-46D6629207AA}" type="pres">
      <dgm:prSet presAssocID="{E78F92E6-BD67-4DBA-A9F1-454A763AA529}" presName="hierRoot2" presStyleCnt="0">
        <dgm:presLayoutVars>
          <dgm:hierBranch val="init"/>
        </dgm:presLayoutVars>
      </dgm:prSet>
      <dgm:spPr/>
    </dgm:pt>
    <dgm:pt modelId="{2238328B-2E96-4193-975A-A24D5CE66CA6}" type="pres">
      <dgm:prSet presAssocID="{E78F92E6-BD67-4DBA-A9F1-454A763AA529}" presName="rootComposite" presStyleCnt="0"/>
      <dgm:spPr/>
    </dgm:pt>
    <dgm:pt modelId="{A9DD8118-07F6-45B6-BCF5-A7BD544DC661}" type="pres">
      <dgm:prSet presAssocID="{E78F92E6-BD67-4DBA-A9F1-454A763AA529}" presName="rootText" presStyleLbl="node3" presStyleIdx="1" presStyleCnt="4" custLinFactNeighborX="-4755" custLinFactNeighborY="-11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C7139-FADF-4CBD-B64E-591D41B3F60C}" type="pres">
      <dgm:prSet presAssocID="{E78F92E6-BD67-4DBA-A9F1-454A763AA529}" presName="rootConnector" presStyleLbl="node3" presStyleIdx="1" presStyleCnt="4"/>
      <dgm:spPr/>
      <dgm:t>
        <a:bodyPr/>
        <a:lstStyle/>
        <a:p>
          <a:endParaRPr lang="en-US"/>
        </a:p>
      </dgm:t>
    </dgm:pt>
    <dgm:pt modelId="{470E48C0-D408-4AA7-AB00-5BD441E43C0B}" type="pres">
      <dgm:prSet presAssocID="{E78F92E6-BD67-4DBA-A9F1-454A763AA529}" presName="hierChild4" presStyleCnt="0"/>
      <dgm:spPr/>
    </dgm:pt>
    <dgm:pt modelId="{0A0EE7F5-3330-42DF-8510-5A5C686370B1}" type="pres">
      <dgm:prSet presAssocID="{E78F92E6-BD67-4DBA-A9F1-454A763AA529}" presName="hierChild5" presStyleCnt="0"/>
      <dgm:spPr/>
    </dgm:pt>
    <dgm:pt modelId="{A2D2B4A7-BEA3-4478-96B2-7B857F35E489}" type="pres">
      <dgm:prSet presAssocID="{67339C0B-4577-4D6B-BDCE-9D10FA3C54D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84474535-C4CA-44D6-B39A-E8B65EA264C5}" type="pres">
      <dgm:prSet presAssocID="{7C36B582-A95E-4BCC-8CD1-C8D410958994}" presName="hierRoot2" presStyleCnt="0">
        <dgm:presLayoutVars>
          <dgm:hierBranch val="init"/>
        </dgm:presLayoutVars>
      </dgm:prSet>
      <dgm:spPr/>
    </dgm:pt>
    <dgm:pt modelId="{50911FBE-63A2-429F-918D-45891DA1A801}" type="pres">
      <dgm:prSet presAssocID="{7C36B582-A95E-4BCC-8CD1-C8D410958994}" presName="rootComposite" presStyleCnt="0"/>
      <dgm:spPr/>
    </dgm:pt>
    <dgm:pt modelId="{7A6C6675-4DA2-407C-B4BB-47DFFF3548E8}" type="pres">
      <dgm:prSet presAssocID="{7C36B582-A95E-4BCC-8CD1-C8D410958994}" presName="rootText" presStyleLbl="node3" presStyleIdx="2" presStyleCnt="4" custLinFactNeighborX="1732" custLinFactNeighborY="-10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2F968-5A9E-41F9-BAF1-5734C6EEA83A}" type="pres">
      <dgm:prSet presAssocID="{7C36B582-A95E-4BCC-8CD1-C8D410958994}" presName="rootConnector" presStyleLbl="node3" presStyleIdx="2" presStyleCnt="4"/>
      <dgm:spPr/>
      <dgm:t>
        <a:bodyPr/>
        <a:lstStyle/>
        <a:p>
          <a:endParaRPr lang="en-US"/>
        </a:p>
      </dgm:t>
    </dgm:pt>
    <dgm:pt modelId="{AF926AA9-73FC-498C-857C-F58FFBDBFA63}" type="pres">
      <dgm:prSet presAssocID="{7C36B582-A95E-4BCC-8CD1-C8D410958994}" presName="hierChild4" presStyleCnt="0"/>
      <dgm:spPr/>
    </dgm:pt>
    <dgm:pt modelId="{47F6BFD7-70D0-4E4F-BF05-F9BF26B859DB}" type="pres">
      <dgm:prSet presAssocID="{7C36B582-A95E-4BCC-8CD1-C8D410958994}" presName="hierChild5" presStyleCnt="0"/>
      <dgm:spPr/>
    </dgm:pt>
    <dgm:pt modelId="{DA5848E3-A84B-4803-AAFE-96D15DFE8BA7}" type="pres">
      <dgm:prSet presAssocID="{5103E7E3-C3C1-4282-B3E8-B440FBF0EABE}" presName="Name37" presStyleLbl="parChTrans1D3" presStyleIdx="3" presStyleCnt="4"/>
      <dgm:spPr/>
      <dgm:t>
        <a:bodyPr/>
        <a:lstStyle/>
        <a:p>
          <a:endParaRPr lang="en-US"/>
        </a:p>
      </dgm:t>
    </dgm:pt>
    <dgm:pt modelId="{51EB1926-7AE5-45A5-91C8-52B272E29C3E}" type="pres">
      <dgm:prSet presAssocID="{10AF6026-5846-4927-BFDD-10E74644844A}" presName="hierRoot2" presStyleCnt="0">
        <dgm:presLayoutVars>
          <dgm:hierBranch val="init"/>
        </dgm:presLayoutVars>
      </dgm:prSet>
      <dgm:spPr/>
    </dgm:pt>
    <dgm:pt modelId="{CD2FA2E4-0F8B-4077-ABF5-4EC583162CAA}" type="pres">
      <dgm:prSet presAssocID="{10AF6026-5846-4927-BFDD-10E74644844A}" presName="rootComposite" presStyleCnt="0"/>
      <dgm:spPr/>
    </dgm:pt>
    <dgm:pt modelId="{3E387379-C084-49F1-8D1E-C0794C580327}" type="pres">
      <dgm:prSet presAssocID="{10AF6026-5846-4927-BFDD-10E74644844A}" presName="rootText" presStyleLbl="node3" presStyleIdx="3" presStyleCnt="4" custLinFactNeighborX="1732" custLinFactNeighborY="-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FA8FC-728D-4F68-B0F8-DB0B8A5BEDD7}" type="pres">
      <dgm:prSet presAssocID="{10AF6026-5846-4927-BFDD-10E74644844A}" presName="rootConnector" presStyleLbl="node3" presStyleIdx="3" presStyleCnt="4"/>
      <dgm:spPr/>
      <dgm:t>
        <a:bodyPr/>
        <a:lstStyle/>
        <a:p>
          <a:endParaRPr lang="en-US"/>
        </a:p>
      </dgm:t>
    </dgm:pt>
    <dgm:pt modelId="{AF238AC0-70F1-43AA-999A-2FCE164D9ACA}" type="pres">
      <dgm:prSet presAssocID="{10AF6026-5846-4927-BFDD-10E74644844A}" presName="hierChild4" presStyleCnt="0"/>
      <dgm:spPr/>
    </dgm:pt>
    <dgm:pt modelId="{9346C8CC-10C3-4A54-BCBB-47EC12CCB754}" type="pres">
      <dgm:prSet presAssocID="{10AF6026-5846-4927-BFDD-10E74644844A}" presName="hierChild5" presStyleCnt="0"/>
      <dgm:spPr/>
    </dgm:pt>
    <dgm:pt modelId="{708D50C6-2C6B-413B-999F-978C08D20B55}" type="pres">
      <dgm:prSet presAssocID="{D4BFEA24-76C5-4AD6-893B-0506949DA0CD}" presName="hierChild5" presStyleCnt="0"/>
      <dgm:spPr/>
    </dgm:pt>
    <dgm:pt modelId="{EF97BAF4-EF58-4DF4-A372-3AB3E885832C}" type="pres">
      <dgm:prSet presAssocID="{50B38C67-3A3B-44A9-9C66-0F671219CE49}" presName="Name37" presStyleLbl="parChTrans1D2" presStyleIdx="2" presStyleCnt="5"/>
      <dgm:spPr/>
      <dgm:t>
        <a:bodyPr/>
        <a:lstStyle/>
        <a:p>
          <a:endParaRPr lang="en-US"/>
        </a:p>
      </dgm:t>
    </dgm:pt>
    <dgm:pt modelId="{E8DD21C7-4BC5-407A-913D-29AAECAEA83A}" type="pres">
      <dgm:prSet presAssocID="{EC9644F6-7801-4B3E-BAD4-A04A7A719E01}" presName="hierRoot2" presStyleCnt="0">
        <dgm:presLayoutVars>
          <dgm:hierBranch val="init"/>
        </dgm:presLayoutVars>
      </dgm:prSet>
      <dgm:spPr/>
    </dgm:pt>
    <dgm:pt modelId="{8A6C31A1-87FA-4EA2-920C-815346BF5E65}" type="pres">
      <dgm:prSet presAssocID="{EC9644F6-7801-4B3E-BAD4-A04A7A719E01}" presName="rootComposite" presStyleCnt="0"/>
      <dgm:spPr/>
    </dgm:pt>
    <dgm:pt modelId="{1AA90118-1527-4475-A0F2-413A7C7A5572}" type="pres">
      <dgm:prSet presAssocID="{EC9644F6-7801-4B3E-BAD4-A04A7A719E01}" presName="rootText" presStyleLbl="node2" presStyleIdx="2" presStyleCnt="5" custScaleX="125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6E3695-28C0-486C-83DD-607884103291}" type="pres">
      <dgm:prSet presAssocID="{EC9644F6-7801-4B3E-BAD4-A04A7A719E01}" presName="rootConnector" presStyleLbl="node2" presStyleIdx="2" presStyleCnt="5"/>
      <dgm:spPr/>
      <dgm:t>
        <a:bodyPr/>
        <a:lstStyle/>
        <a:p>
          <a:endParaRPr lang="en-US"/>
        </a:p>
      </dgm:t>
    </dgm:pt>
    <dgm:pt modelId="{0BD8A7CB-BC9F-4655-9B8D-69E4DBEEF890}" type="pres">
      <dgm:prSet presAssocID="{EC9644F6-7801-4B3E-BAD4-A04A7A719E01}" presName="hierChild4" presStyleCnt="0"/>
      <dgm:spPr/>
    </dgm:pt>
    <dgm:pt modelId="{B5586749-77F3-4799-9437-915E72C07CB3}" type="pres">
      <dgm:prSet presAssocID="{EC9644F6-7801-4B3E-BAD4-A04A7A719E01}" presName="hierChild5" presStyleCnt="0"/>
      <dgm:spPr/>
    </dgm:pt>
    <dgm:pt modelId="{62A9C0C3-3ECC-41CC-921D-585C01AB9FAF}" type="pres">
      <dgm:prSet presAssocID="{1691620D-254B-481E-9524-209E5B6B201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24B3EA8-0DD4-4300-B8AC-6CC62D3CF82E}" type="pres">
      <dgm:prSet presAssocID="{09F3E672-C9A6-4BCF-A7B3-4DE8DC55B81F}" presName="hierRoot2" presStyleCnt="0">
        <dgm:presLayoutVars>
          <dgm:hierBranch val="init"/>
        </dgm:presLayoutVars>
      </dgm:prSet>
      <dgm:spPr/>
    </dgm:pt>
    <dgm:pt modelId="{E8061BF3-D049-4A2C-9A20-02A002D992EE}" type="pres">
      <dgm:prSet presAssocID="{09F3E672-C9A6-4BCF-A7B3-4DE8DC55B81F}" presName="rootComposite" presStyleCnt="0"/>
      <dgm:spPr/>
    </dgm:pt>
    <dgm:pt modelId="{5111D3F9-27B6-4C70-8B9F-F85D605FEA16}" type="pres">
      <dgm:prSet presAssocID="{09F3E672-C9A6-4BCF-A7B3-4DE8DC55B81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8D301-A95B-4509-98CE-1F38AE253BEB}" type="pres">
      <dgm:prSet presAssocID="{09F3E672-C9A6-4BCF-A7B3-4DE8DC55B81F}" presName="rootConnector" presStyleLbl="node2" presStyleIdx="3" presStyleCnt="5"/>
      <dgm:spPr/>
      <dgm:t>
        <a:bodyPr/>
        <a:lstStyle/>
        <a:p>
          <a:endParaRPr lang="en-US"/>
        </a:p>
      </dgm:t>
    </dgm:pt>
    <dgm:pt modelId="{755BA437-D79A-43FB-A4CD-98F039943D6C}" type="pres">
      <dgm:prSet presAssocID="{09F3E672-C9A6-4BCF-A7B3-4DE8DC55B81F}" presName="hierChild4" presStyleCnt="0"/>
      <dgm:spPr/>
    </dgm:pt>
    <dgm:pt modelId="{43ABD2B3-3754-49E9-B8B2-75D24436CBA0}" type="pres">
      <dgm:prSet presAssocID="{09F3E672-C9A6-4BCF-A7B3-4DE8DC55B81F}" presName="hierChild5" presStyleCnt="0"/>
      <dgm:spPr/>
    </dgm:pt>
    <dgm:pt modelId="{2E0DCBA7-C6E4-42F5-AFD6-57F597FDF162}" type="pres">
      <dgm:prSet presAssocID="{400558C1-B5FA-4BE3-84D9-A71F8D43B876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44C7E6D-ED10-4197-AB73-0BA07CFBA2C8}" type="pres">
      <dgm:prSet presAssocID="{7FCD1596-9553-4191-B6C5-276AB525F22C}" presName="hierRoot2" presStyleCnt="0">
        <dgm:presLayoutVars>
          <dgm:hierBranch val="init"/>
        </dgm:presLayoutVars>
      </dgm:prSet>
      <dgm:spPr/>
    </dgm:pt>
    <dgm:pt modelId="{4C7C73C9-AF9B-481B-8B56-1C226C27B008}" type="pres">
      <dgm:prSet presAssocID="{7FCD1596-9553-4191-B6C5-276AB525F22C}" presName="rootComposite" presStyleCnt="0"/>
      <dgm:spPr/>
    </dgm:pt>
    <dgm:pt modelId="{2C78D0F6-F3D0-4A28-B93B-8768B4038360}" type="pres">
      <dgm:prSet presAssocID="{7FCD1596-9553-4191-B6C5-276AB525F22C}" presName="rootText" presStyleLbl="node2" presStyleIdx="4" presStyleCnt="5" custScaleX="114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EEBD4-156C-4E4B-A637-8CB78AC20076}" type="pres">
      <dgm:prSet presAssocID="{7FCD1596-9553-4191-B6C5-276AB525F22C}" presName="rootConnector" presStyleLbl="node2" presStyleIdx="4" presStyleCnt="5"/>
      <dgm:spPr/>
      <dgm:t>
        <a:bodyPr/>
        <a:lstStyle/>
        <a:p>
          <a:endParaRPr lang="en-US"/>
        </a:p>
      </dgm:t>
    </dgm:pt>
    <dgm:pt modelId="{EDC4AF06-AC2D-4CD9-AA57-CB7F76ACEE26}" type="pres">
      <dgm:prSet presAssocID="{7FCD1596-9553-4191-B6C5-276AB525F22C}" presName="hierChild4" presStyleCnt="0"/>
      <dgm:spPr/>
    </dgm:pt>
    <dgm:pt modelId="{716BBE9D-2BE7-475D-8ABA-46738C65DE80}" type="pres">
      <dgm:prSet presAssocID="{7FCD1596-9553-4191-B6C5-276AB525F22C}" presName="hierChild5" presStyleCnt="0"/>
      <dgm:spPr/>
    </dgm:pt>
    <dgm:pt modelId="{1DF93569-EAD0-4110-BE4B-71E8FF76EEF3}" type="pres">
      <dgm:prSet presAssocID="{C0E492F1-CCED-47EC-8088-6A613ED80DFA}" presName="hierChild3" presStyleCnt="0"/>
      <dgm:spPr/>
    </dgm:pt>
  </dgm:ptLst>
  <dgm:cxnLst>
    <dgm:cxn modelId="{0B823132-5973-45DA-8F3D-A77821A1A51E}" type="presOf" srcId="{09F3E672-C9A6-4BCF-A7B3-4DE8DC55B81F}" destId="{5111D3F9-27B6-4C70-8B9F-F85D605FEA16}" srcOrd="0" destOrd="0" presId="urn:microsoft.com/office/officeart/2005/8/layout/orgChart1"/>
    <dgm:cxn modelId="{E911B860-D4F5-45FD-A795-B2CF29E9E465}" type="presOf" srcId="{7FCD1596-9553-4191-B6C5-276AB525F22C}" destId="{182EEBD4-156C-4E4B-A637-8CB78AC20076}" srcOrd="1" destOrd="0" presId="urn:microsoft.com/office/officeart/2005/8/layout/orgChart1"/>
    <dgm:cxn modelId="{8AD0F09A-61D2-45B6-B334-213A23127D0E}" type="presOf" srcId="{C0E492F1-CCED-47EC-8088-6A613ED80DFA}" destId="{FD9FE1B0-EAE6-4231-8ED7-2FAAEBFDFD3A}" srcOrd="0" destOrd="0" presId="urn:microsoft.com/office/officeart/2005/8/layout/orgChart1"/>
    <dgm:cxn modelId="{E046CB8C-8A64-45E3-BBB5-4DEA3923594D}" type="presOf" srcId="{DCF03051-6CB1-4C69-97DF-E1952526F3C6}" destId="{3AE3D25C-7CDD-4859-8F37-B2EB7C2A20C4}" srcOrd="1" destOrd="0" presId="urn:microsoft.com/office/officeart/2005/8/layout/orgChart1"/>
    <dgm:cxn modelId="{43481AFB-FFC6-43D6-A89A-DF69193354A1}" srcId="{C0E492F1-CCED-47EC-8088-6A613ED80DFA}" destId="{09F3E672-C9A6-4BCF-A7B3-4DE8DC55B81F}" srcOrd="3" destOrd="0" parTransId="{1691620D-254B-481E-9524-209E5B6B201D}" sibTransId="{45500410-7932-4D2F-9909-C71EEB13B109}"/>
    <dgm:cxn modelId="{7019BEB9-C71B-4E28-AAAF-4617F939F28F}" type="presOf" srcId="{C0E492F1-CCED-47EC-8088-6A613ED80DFA}" destId="{AE645E17-8133-4FC4-A5F5-EF376A178005}" srcOrd="1" destOrd="0" presId="urn:microsoft.com/office/officeart/2005/8/layout/orgChart1"/>
    <dgm:cxn modelId="{700DAB87-2ABB-43A5-8A86-8F4370619E83}" srcId="{D4BFEA24-76C5-4AD6-893B-0506949DA0CD}" destId="{7C36B582-A95E-4BCC-8CD1-C8D410958994}" srcOrd="2" destOrd="0" parTransId="{67339C0B-4577-4D6B-BDCE-9D10FA3C54DC}" sibTransId="{B933D9BE-68D5-48D1-90FA-EC0CC73AF05A}"/>
    <dgm:cxn modelId="{E469C36A-04BA-41F0-B8B5-05D4835915E2}" type="presOf" srcId="{2754A2C6-3028-4986-A657-096B1591A45F}" destId="{22A9B37F-9944-4580-845E-732EE8A9722F}" srcOrd="0" destOrd="0" presId="urn:microsoft.com/office/officeart/2005/8/layout/orgChart1"/>
    <dgm:cxn modelId="{B8DA748C-1402-42A0-9B87-8A0017FD5DAC}" srcId="{FD24EDF0-2F6D-4970-AA17-B80E27869095}" destId="{C0E492F1-CCED-47EC-8088-6A613ED80DFA}" srcOrd="0" destOrd="0" parTransId="{90C698A3-9A2A-43C6-98BF-0D33726B12DA}" sibTransId="{A7FA1EF4-96E5-42B8-93A4-C5E7C3415E6B}"/>
    <dgm:cxn modelId="{911C91F9-7FEE-4EA3-8408-110231437526}" type="presOf" srcId="{D4BFEA24-76C5-4AD6-893B-0506949DA0CD}" destId="{250D4049-E2A9-4DBC-A7D2-1AFADA5D5E97}" srcOrd="1" destOrd="0" presId="urn:microsoft.com/office/officeart/2005/8/layout/orgChart1"/>
    <dgm:cxn modelId="{A73780AC-FC2E-4855-8808-4B57DDB5111A}" type="presOf" srcId="{7FCD1596-9553-4191-B6C5-276AB525F22C}" destId="{2C78D0F6-F3D0-4A28-B93B-8768B4038360}" srcOrd="0" destOrd="0" presId="urn:microsoft.com/office/officeart/2005/8/layout/orgChart1"/>
    <dgm:cxn modelId="{3EADF661-5661-40CF-9231-96847F8CB252}" type="presOf" srcId="{10AF6026-5846-4927-BFDD-10E74644844A}" destId="{3E387379-C084-49F1-8D1E-C0794C580327}" srcOrd="0" destOrd="0" presId="urn:microsoft.com/office/officeart/2005/8/layout/orgChart1"/>
    <dgm:cxn modelId="{EA6F9D91-F404-4D46-BE51-7A42D8317E47}" type="presOf" srcId="{EC9644F6-7801-4B3E-BAD4-A04A7A719E01}" destId="{1AA90118-1527-4475-A0F2-413A7C7A5572}" srcOrd="0" destOrd="0" presId="urn:microsoft.com/office/officeart/2005/8/layout/orgChart1"/>
    <dgm:cxn modelId="{69ADD3D3-420D-4A05-A2A8-B9B503BCB3D0}" type="presOf" srcId="{67339C0B-4577-4D6B-BDCE-9D10FA3C54DC}" destId="{A2D2B4A7-BEA3-4478-96B2-7B857F35E489}" srcOrd="0" destOrd="0" presId="urn:microsoft.com/office/officeart/2005/8/layout/orgChart1"/>
    <dgm:cxn modelId="{C005C1F8-EF19-4809-BC78-D283AC434B6F}" type="presOf" srcId="{400558C1-B5FA-4BE3-84D9-A71F8D43B876}" destId="{2E0DCBA7-C6E4-42F5-AFD6-57F597FDF162}" srcOrd="0" destOrd="0" presId="urn:microsoft.com/office/officeart/2005/8/layout/orgChart1"/>
    <dgm:cxn modelId="{FA247D52-A173-41C2-8372-5B9FE793E244}" type="presOf" srcId="{1691620D-254B-481E-9524-209E5B6B201D}" destId="{62A9C0C3-3ECC-41CC-921D-585C01AB9FAF}" srcOrd="0" destOrd="0" presId="urn:microsoft.com/office/officeart/2005/8/layout/orgChart1"/>
    <dgm:cxn modelId="{C9932C50-8793-4DAC-81FC-AF68D7EDACD9}" type="presOf" srcId="{09F3E672-C9A6-4BCF-A7B3-4DE8DC55B81F}" destId="{6238D301-A95B-4509-98CE-1F38AE253BEB}" srcOrd="1" destOrd="0" presId="urn:microsoft.com/office/officeart/2005/8/layout/orgChart1"/>
    <dgm:cxn modelId="{1498FADC-F0B1-4F2C-AE7F-E048B3391C1B}" type="presOf" srcId="{D4BFEA24-76C5-4AD6-893B-0506949DA0CD}" destId="{2336D9A1-17D5-4BD2-9BB7-963031F8F239}" srcOrd="0" destOrd="0" presId="urn:microsoft.com/office/officeart/2005/8/layout/orgChart1"/>
    <dgm:cxn modelId="{91A0EB2B-3993-4894-B3FC-10828B1AD7C7}" type="presOf" srcId="{796BE859-DCB4-4007-8443-E4B7DCFBCB3D}" destId="{69E66EAC-9CB8-4C9E-BD88-24E85BFAB2E1}" srcOrd="0" destOrd="0" presId="urn:microsoft.com/office/officeart/2005/8/layout/orgChart1"/>
    <dgm:cxn modelId="{97E6D718-A0E6-47CF-9646-769B3E03FEA4}" type="presOf" srcId="{0D8E17EC-AE6F-4364-B70E-26259FFCFB3E}" destId="{46C5A50C-C2A3-44FC-BF42-E90B1795EAFA}" srcOrd="0" destOrd="0" presId="urn:microsoft.com/office/officeart/2005/8/layout/orgChart1"/>
    <dgm:cxn modelId="{9BFEB99F-DE64-4947-98E2-1819F269A1F9}" type="presOf" srcId="{E78F92E6-BD67-4DBA-A9F1-454A763AA529}" destId="{A9DD8118-07F6-45B6-BCF5-A7BD544DC661}" srcOrd="0" destOrd="0" presId="urn:microsoft.com/office/officeart/2005/8/layout/orgChart1"/>
    <dgm:cxn modelId="{063BE971-FF50-4A61-B116-D86D8ECC73B9}" type="presOf" srcId="{EC9644F6-7801-4B3E-BAD4-A04A7A719E01}" destId="{8A6E3695-28C0-486C-83DD-607884103291}" srcOrd="1" destOrd="0" presId="urn:microsoft.com/office/officeart/2005/8/layout/orgChart1"/>
    <dgm:cxn modelId="{A98B0A05-2518-4BD8-96CD-7C3AD428AA10}" type="presOf" srcId="{E5BD5328-F997-4624-B817-D47429D2F28A}" destId="{6E53E9AF-D5B5-4059-98F4-52BCC242CB3B}" srcOrd="0" destOrd="0" presId="urn:microsoft.com/office/officeart/2005/8/layout/orgChart1"/>
    <dgm:cxn modelId="{1FE02E72-48CC-4322-BF5C-AEEC723A4321}" type="presOf" srcId="{7C36B582-A95E-4BCC-8CD1-C8D410958994}" destId="{D112F968-5A9E-41F9-BAF1-5734C6EEA83A}" srcOrd="1" destOrd="0" presId="urn:microsoft.com/office/officeart/2005/8/layout/orgChart1"/>
    <dgm:cxn modelId="{A8C1BFCC-E51A-4F6C-9E7F-12FBC9133C26}" srcId="{C0E492F1-CCED-47EC-8088-6A613ED80DFA}" destId="{7FCD1596-9553-4191-B6C5-276AB525F22C}" srcOrd="4" destOrd="0" parTransId="{400558C1-B5FA-4BE3-84D9-A71F8D43B876}" sibTransId="{99D544FB-BF8F-476E-9DA6-F72655459894}"/>
    <dgm:cxn modelId="{F9C655D4-130A-4BA9-9494-9AEFDDD332CE}" srcId="{C0E492F1-CCED-47EC-8088-6A613ED80DFA}" destId="{D4BFEA24-76C5-4AD6-893B-0506949DA0CD}" srcOrd="1" destOrd="0" parTransId="{E5BD5328-F997-4624-B817-D47429D2F28A}" sibTransId="{C7464ED2-16D6-4BEE-9841-9115A5ED5653}"/>
    <dgm:cxn modelId="{20AE5D38-A5C2-424C-A253-E58725E0EB25}" type="presOf" srcId="{10AF6026-5846-4927-BFDD-10E74644844A}" destId="{B8FFA8FC-728D-4F68-B0F8-DB0B8A5BEDD7}" srcOrd="1" destOrd="0" presId="urn:microsoft.com/office/officeart/2005/8/layout/orgChart1"/>
    <dgm:cxn modelId="{7753861E-7A69-47CE-96DC-07778DA24722}" type="presOf" srcId="{0D8E17EC-AE6F-4364-B70E-26259FFCFB3E}" destId="{8B07F748-0DD0-461B-B666-D67C20494CDF}" srcOrd="1" destOrd="0" presId="urn:microsoft.com/office/officeart/2005/8/layout/orgChart1"/>
    <dgm:cxn modelId="{13F03EC3-3287-4059-91AE-7D8D512694DB}" srcId="{D4BFEA24-76C5-4AD6-893B-0506949DA0CD}" destId="{10AF6026-5846-4927-BFDD-10E74644844A}" srcOrd="3" destOrd="0" parTransId="{5103E7E3-C3C1-4282-B3E8-B440FBF0EABE}" sibTransId="{58977F45-19BB-4461-889A-2F5932F61E59}"/>
    <dgm:cxn modelId="{1DCAA947-CE4A-4500-88A0-AD43DCA56143}" srcId="{D4BFEA24-76C5-4AD6-893B-0506949DA0CD}" destId="{E78F92E6-BD67-4DBA-A9F1-454A763AA529}" srcOrd="1" destOrd="0" parTransId="{F7330710-FBAF-440D-B3BF-289ACBFAD1CC}" sibTransId="{7BC08353-6AE7-4821-AA4E-36D9E804365E}"/>
    <dgm:cxn modelId="{C8613178-4C6C-44D5-9C82-36802E7F2DCF}" type="presOf" srcId="{50B38C67-3A3B-44A9-9C66-0F671219CE49}" destId="{EF97BAF4-EF58-4DF4-A372-3AB3E885832C}" srcOrd="0" destOrd="0" presId="urn:microsoft.com/office/officeart/2005/8/layout/orgChart1"/>
    <dgm:cxn modelId="{D4910547-2756-4776-894A-3F3624687A12}" type="presOf" srcId="{FD24EDF0-2F6D-4970-AA17-B80E27869095}" destId="{3E7BF381-7076-45CC-9202-8B7F67F0ADB6}" srcOrd="0" destOrd="0" presId="urn:microsoft.com/office/officeart/2005/8/layout/orgChart1"/>
    <dgm:cxn modelId="{789D1367-B01D-478E-BF01-93937A110A64}" srcId="{C0E492F1-CCED-47EC-8088-6A613ED80DFA}" destId="{EC9644F6-7801-4B3E-BAD4-A04A7A719E01}" srcOrd="2" destOrd="0" parTransId="{50B38C67-3A3B-44A9-9C66-0F671219CE49}" sibTransId="{30DF8268-4A99-49E9-AD9B-1DF94B26178B}"/>
    <dgm:cxn modelId="{C031C59C-1220-4AFF-B39A-2CEEC15CDE67}" type="presOf" srcId="{5103E7E3-C3C1-4282-B3E8-B440FBF0EABE}" destId="{DA5848E3-A84B-4803-AAFE-96D15DFE8BA7}" srcOrd="0" destOrd="0" presId="urn:microsoft.com/office/officeart/2005/8/layout/orgChart1"/>
    <dgm:cxn modelId="{0E2DA6F7-34C7-4220-A1A6-D3659576A0E0}" srcId="{D4BFEA24-76C5-4AD6-893B-0506949DA0CD}" destId="{DCF03051-6CB1-4C69-97DF-E1952526F3C6}" srcOrd="0" destOrd="0" parTransId="{2754A2C6-3028-4986-A657-096B1591A45F}" sibTransId="{CC5CA752-7DCA-4026-A45A-B98B17435249}"/>
    <dgm:cxn modelId="{409E1AC4-1155-4510-95B3-CA376BC01358}" srcId="{C0E492F1-CCED-47EC-8088-6A613ED80DFA}" destId="{0D8E17EC-AE6F-4364-B70E-26259FFCFB3E}" srcOrd="0" destOrd="0" parTransId="{796BE859-DCB4-4007-8443-E4B7DCFBCB3D}" sibTransId="{CF6AA649-3798-4B74-B838-00B8719C218D}"/>
    <dgm:cxn modelId="{4803009D-EA7C-40FB-B0CE-0F647E2EAAD4}" type="presOf" srcId="{E78F92E6-BD67-4DBA-A9F1-454A763AA529}" destId="{43DC7139-FADF-4CBD-B64E-591D41B3F60C}" srcOrd="1" destOrd="0" presId="urn:microsoft.com/office/officeart/2005/8/layout/orgChart1"/>
    <dgm:cxn modelId="{140DEA5A-84FD-465C-9B43-D4E0AD64FCE6}" type="presOf" srcId="{7C36B582-A95E-4BCC-8CD1-C8D410958994}" destId="{7A6C6675-4DA2-407C-B4BB-47DFFF3548E8}" srcOrd="0" destOrd="0" presId="urn:microsoft.com/office/officeart/2005/8/layout/orgChart1"/>
    <dgm:cxn modelId="{AF7F124B-E5AF-4027-A1CA-48D0CCCA78E9}" type="presOf" srcId="{DCF03051-6CB1-4C69-97DF-E1952526F3C6}" destId="{B4BB643C-DA9C-4D11-B4CB-35281B113432}" srcOrd="0" destOrd="0" presId="urn:microsoft.com/office/officeart/2005/8/layout/orgChart1"/>
    <dgm:cxn modelId="{B80994C0-3489-4977-9F31-67D9B0731D08}" type="presOf" srcId="{F7330710-FBAF-440D-B3BF-289ACBFAD1CC}" destId="{3C43B2EB-D989-4A36-BE31-D91D983C2987}" srcOrd="0" destOrd="0" presId="urn:microsoft.com/office/officeart/2005/8/layout/orgChart1"/>
    <dgm:cxn modelId="{9A497CBD-3267-4652-8197-BA0CF7C425E2}" type="presParOf" srcId="{3E7BF381-7076-45CC-9202-8B7F67F0ADB6}" destId="{1CBFB03E-EDBA-4906-99B5-A0250BF20366}" srcOrd="0" destOrd="0" presId="urn:microsoft.com/office/officeart/2005/8/layout/orgChart1"/>
    <dgm:cxn modelId="{2AB3181A-3F8B-4BD9-B840-77E355EB5523}" type="presParOf" srcId="{1CBFB03E-EDBA-4906-99B5-A0250BF20366}" destId="{368A1016-F699-460F-88AC-6B8B8CF8BBE0}" srcOrd="0" destOrd="0" presId="urn:microsoft.com/office/officeart/2005/8/layout/orgChart1"/>
    <dgm:cxn modelId="{5A85E6DF-633D-4927-B5E7-9C2DA0EBEA6A}" type="presParOf" srcId="{368A1016-F699-460F-88AC-6B8B8CF8BBE0}" destId="{FD9FE1B0-EAE6-4231-8ED7-2FAAEBFDFD3A}" srcOrd="0" destOrd="0" presId="urn:microsoft.com/office/officeart/2005/8/layout/orgChart1"/>
    <dgm:cxn modelId="{84602F99-E206-4D8C-9EB8-626CF74F3EB3}" type="presParOf" srcId="{368A1016-F699-460F-88AC-6B8B8CF8BBE0}" destId="{AE645E17-8133-4FC4-A5F5-EF376A178005}" srcOrd="1" destOrd="0" presId="urn:microsoft.com/office/officeart/2005/8/layout/orgChart1"/>
    <dgm:cxn modelId="{F3047F52-77E3-452D-BA1E-85936FFEDF44}" type="presParOf" srcId="{1CBFB03E-EDBA-4906-99B5-A0250BF20366}" destId="{E6CDAB5A-4B9F-4446-8AC3-7DBFBCB2CDBC}" srcOrd="1" destOrd="0" presId="urn:microsoft.com/office/officeart/2005/8/layout/orgChart1"/>
    <dgm:cxn modelId="{44593492-935F-4944-9C9E-20895A78D622}" type="presParOf" srcId="{E6CDAB5A-4B9F-4446-8AC3-7DBFBCB2CDBC}" destId="{69E66EAC-9CB8-4C9E-BD88-24E85BFAB2E1}" srcOrd="0" destOrd="0" presId="urn:microsoft.com/office/officeart/2005/8/layout/orgChart1"/>
    <dgm:cxn modelId="{6C5CA255-1ED2-43FC-84A3-ED0714D6BE8A}" type="presParOf" srcId="{E6CDAB5A-4B9F-4446-8AC3-7DBFBCB2CDBC}" destId="{0ADD2EC5-3147-4397-91AD-E4538BE6A351}" srcOrd="1" destOrd="0" presId="urn:microsoft.com/office/officeart/2005/8/layout/orgChart1"/>
    <dgm:cxn modelId="{84CF2FD1-F5AF-4E47-91C2-3283C8D94DE1}" type="presParOf" srcId="{0ADD2EC5-3147-4397-91AD-E4538BE6A351}" destId="{0BD5682D-90B4-4AF4-AF10-0CBE55232EDC}" srcOrd="0" destOrd="0" presId="urn:microsoft.com/office/officeart/2005/8/layout/orgChart1"/>
    <dgm:cxn modelId="{456C63F9-3237-4B96-9F45-7AA539206F7B}" type="presParOf" srcId="{0BD5682D-90B4-4AF4-AF10-0CBE55232EDC}" destId="{46C5A50C-C2A3-44FC-BF42-E90B1795EAFA}" srcOrd="0" destOrd="0" presId="urn:microsoft.com/office/officeart/2005/8/layout/orgChart1"/>
    <dgm:cxn modelId="{4A59A2B3-0B96-4856-ADCD-B7AC6C8CEC86}" type="presParOf" srcId="{0BD5682D-90B4-4AF4-AF10-0CBE55232EDC}" destId="{8B07F748-0DD0-461B-B666-D67C20494CDF}" srcOrd="1" destOrd="0" presId="urn:microsoft.com/office/officeart/2005/8/layout/orgChart1"/>
    <dgm:cxn modelId="{E6CA46F2-4402-4D05-B404-978F99C31A25}" type="presParOf" srcId="{0ADD2EC5-3147-4397-91AD-E4538BE6A351}" destId="{AA3B206F-216A-42E4-8946-DE16E4B6C024}" srcOrd="1" destOrd="0" presId="urn:microsoft.com/office/officeart/2005/8/layout/orgChart1"/>
    <dgm:cxn modelId="{8647F1EC-46CF-4154-BDA9-7AF878B7AECC}" type="presParOf" srcId="{0ADD2EC5-3147-4397-91AD-E4538BE6A351}" destId="{A4EA386D-CE22-432E-A445-E8A86A5ADAD2}" srcOrd="2" destOrd="0" presId="urn:microsoft.com/office/officeart/2005/8/layout/orgChart1"/>
    <dgm:cxn modelId="{D935B39A-4C15-4481-931E-7417B3AE8961}" type="presParOf" srcId="{E6CDAB5A-4B9F-4446-8AC3-7DBFBCB2CDBC}" destId="{6E53E9AF-D5B5-4059-98F4-52BCC242CB3B}" srcOrd="2" destOrd="0" presId="urn:microsoft.com/office/officeart/2005/8/layout/orgChart1"/>
    <dgm:cxn modelId="{03E3FE12-A09B-4B54-8DC6-838362D6D686}" type="presParOf" srcId="{E6CDAB5A-4B9F-4446-8AC3-7DBFBCB2CDBC}" destId="{0709EB60-894A-40F8-AE03-75220E5E2B67}" srcOrd="3" destOrd="0" presId="urn:microsoft.com/office/officeart/2005/8/layout/orgChart1"/>
    <dgm:cxn modelId="{8A649CFE-C907-40FF-B662-2F4F71D6F144}" type="presParOf" srcId="{0709EB60-894A-40F8-AE03-75220E5E2B67}" destId="{9B22ABAF-1857-4B41-9A4D-2A5354C24AFE}" srcOrd="0" destOrd="0" presId="urn:microsoft.com/office/officeart/2005/8/layout/orgChart1"/>
    <dgm:cxn modelId="{A4FE1F98-CA60-4A3B-A8AE-B9D02D2FD7A6}" type="presParOf" srcId="{9B22ABAF-1857-4B41-9A4D-2A5354C24AFE}" destId="{2336D9A1-17D5-4BD2-9BB7-963031F8F239}" srcOrd="0" destOrd="0" presId="urn:microsoft.com/office/officeart/2005/8/layout/orgChart1"/>
    <dgm:cxn modelId="{A885B4A6-74F9-447E-8B90-C912F90B3B56}" type="presParOf" srcId="{9B22ABAF-1857-4B41-9A4D-2A5354C24AFE}" destId="{250D4049-E2A9-4DBC-A7D2-1AFADA5D5E97}" srcOrd="1" destOrd="0" presId="urn:microsoft.com/office/officeart/2005/8/layout/orgChart1"/>
    <dgm:cxn modelId="{A66468E3-C23B-4DA7-81B9-BFCD773C62F9}" type="presParOf" srcId="{0709EB60-894A-40F8-AE03-75220E5E2B67}" destId="{DC402623-A649-4B51-AA98-DEA8E15A72A4}" srcOrd="1" destOrd="0" presId="urn:microsoft.com/office/officeart/2005/8/layout/orgChart1"/>
    <dgm:cxn modelId="{52671479-6134-4B20-A4DA-9A76AF2CC520}" type="presParOf" srcId="{DC402623-A649-4B51-AA98-DEA8E15A72A4}" destId="{22A9B37F-9944-4580-845E-732EE8A9722F}" srcOrd="0" destOrd="0" presId="urn:microsoft.com/office/officeart/2005/8/layout/orgChart1"/>
    <dgm:cxn modelId="{B54D0A76-82C3-4427-AB12-99AFD37C5ED4}" type="presParOf" srcId="{DC402623-A649-4B51-AA98-DEA8E15A72A4}" destId="{F77B925E-D3B3-4CA6-9AF3-8C2C7A51E8E2}" srcOrd="1" destOrd="0" presId="urn:microsoft.com/office/officeart/2005/8/layout/orgChart1"/>
    <dgm:cxn modelId="{26A36EC3-7563-46DF-B642-541DC612C72B}" type="presParOf" srcId="{F77B925E-D3B3-4CA6-9AF3-8C2C7A51E8E2}" destId="{0B579C9A-C296-43C0-8909-74705D49E91F}" srcOrd="0" destOrd="0" presId="urn:microsoft.com/office/officeart/2005/8/layout/orgChart1"/>
    <dgm:cxn modelId="{D087B9EC-CD33-47D2-BF11-B4210B2F2F80}" type="presParOf" srcId="{0B579C9A-C296-43C0-8909-74705D49E91F}" destId="{B4BB643C-DA9C-4D11-B4CB-35281B113432}" srcOrd="0" destOrd="0" presId="urn:microsoft.com/office/officeart/2005/8/layout/orgChart1"/>
    <dgm:cxn modelId="{1BC730C9-5E48-447F-A370-5B3784146CD0}" type="presParOf" srcId="{0B579C9A-C296-43C0-8909-74705D49E91F}" destId="{3AE3D25C-7CDD-4859-8F37-B2EB7C2A20C4}" srcOrd="1" destOrd="0" presId="urn:microsoft.com/office/officeart/2005/8/layout/orgChart1"/>
    <dgm:cxn modelId="{2D9855DA-C8B4-44AC-8067-8D367E28FF1B}" type="presParOf" srcId="{F77B925E-D3B3-4CA6-9AF3-8C2C7A51E8E2}" destId="{0875B2F2-A1B6-4731-BE49-2B0A59347B40}" srcOrd="1" destOrd="0" presId="urn:microsoft.com/office/officeart/2005/8/layout/orgChart1"/>
    <dgm:cxn modelId="{0C845A3E-B72C-4510-A7CC-EC36E7068D9A}" type="presParOf" srcId="{F77B925E-D3B3-4CA6-9AF3-8C2C7A51E8E2}" destId="{3F74FE8E-0E0A-4C2F-9DDF-BE3C47A7F2A4}" srcOrd="2" destOrd="0" presId="urn:microsoft.com/office/officeart/2005/8/layout/orgChart1"/>
    <dgm:cxn modelId="{6B69A69E-AF64-4393-A6BA-6AA43595F932}" type="presParOf" srcId="{DC402623-A649-4B51-AA98-DEA8E15A72A4}" destId="{3C43B2EB-D989-4A36-BE31-D91D983C2987}" srcOrd="2" destOrd="0" presId="urn:microsoft.com/office/officeart/2005/8/layout/orgChart1"/>
    <dgm:cxn modelId="{811FA715-3EBB-4A3A-9202-CBCF171B6361}" type="presParOf" srcId="{DC402623-A649-4B51-AA98-DEA8E15A72A4}" destId="{AF351863-849E-4FD4-AA8A-46D6629207AA}" srcOrd="3" destOrd="0" presId="urn:microsoft.com/office/officeart/2005/8/layout/orgChart1"/>
    <dgm:cxn modelId="{42F53294-590A-44B2-AFCB-BD644B01F2A4}" type="presParOf" srcId="{AF351863-849E-4FD4-AA8A-46D6629207AA}" destId="{2238328B-2E96-4193-975A-A24D5CE66CA6}" srcOrd="0" destOrd="0" presId="urn:microsoft.com/office/officeart/2005/8/layout/orgChart1"/>
    <dgm:cxn modelId="{6A82FEDA-F7EF-4832-BEB9-4226F40097FC}" type="presParOf" srcId="{2238328B-2E96-4193-975A-A24D5CE66CA6}" destId="{A9DD8118-07F6-45B6-BCF5-A7BD544DC661}" srcOrd="0" destOrd="0" presId="urn:microsoft.com/office/officeart/2005/8/layout/orgChart1"/>
    <dgm:cxn modelId="{8179D1E1-2C40-434B-B256-D4FEE2601CC5}" type="presParOf" srcId="{2238328B-2E96-4193-975A-A24D5CE66CA6}" destId="{43DC7139-FADF-4CBD-B64E-591D41B3F60C}" srcOrd="1" destOrd="0" presId="urn:microsoft.com/office/officeart/2005/8/layout/orgChart1"/>
    <dgm:cxn modelId="{AAA9FBBF-0384-4032-B20D-4EFF0A51D739}" type="presParOf" srcId="{AF351863-849E-4FD4-AA8A-46D6629207AA}" destId="{470E48C0-D408-4AA7-AB00-5BD441E43C0B}" srcOrd="1" destOrd="0" presId="urn:microsoft.com/office/officeart/2005/8/layout/orgChart1"/>
    <dgm:cxn modelId="{2209A839-7528-4777-AB20-D2B27769A15F}" type="presParOf" srcId="{AF351863-849E-4FD4-AA8A-46D6629207AA}" destId="{0A0EE7F5-3330-42DF-8510-5A5C686370B1}" srcOrd="2" destOrd="0" presId="urn:microsoft.com/office/officeart/2005/8/layout/orgChart1"/>
    <dgm:cxn modelId="{B4ABEBCB-8A99-4F72-AAC9-EA8D01DC4AFD}" type="presParOf" srcId="{DC402623-A649-4B51-AA98-DEA8E15A72A4}" destId="{A2D2B4A7-BEA3-4478-96B2-7B857F35E489}" srcOrd="4" destOrd="0" presId="urn:microsoft.com/office/officeart/2005/8/layout/orgChart1"/>
    <dgm:cxn modelId="{42B0DAE3-8CF9-413B-94CB-7A687AE13183}" type="presParOf" srcId="{DC402623-A649-4B51-AA98-DEA8E15A72A4}" destId="{84474535-C4CA-44D6-B39A-E8B65EA264C5}" srcOrd="5" destOrd="0" presId="urn:microsoft.com/office/officeart/2005/8/layout/orgChart1"/>
    <dgm:cxn modelId="{5D7F7B93-319C-4A89-AFA6-E31F653DAF06}" type="presParOf" srcId="{84474535-C4CA-44D6-B39A-E8B65EA264C5}" destId="{50911FBE-63A2-429F-918D-45891DA1A801}" srcOrd="0" destOrd="0" presId="urn:microsoft.com/office/officeart/2005/8/layout/orgChart1"/>
    <dgm:cxn modelId="{D9DE792B-55E2-4584-8BB7-8739B2AB4DE1}" type="presParOf" srcId="{50911FBE-63A2-429F-918D-45891DA1A801}" destId="{7A6C6675-4DA2-407C-B4BB-47DFFF3548E8}" srcOrd="0" destOrd="0" presId="urn:microsoft.com/office/officeart/2005/8/layout/orgChart1"/>
    <dgm:cxn modelId="{1CD7DF8C-BF17-4622-A28F-34BA3567D1D2}" type="presParOf" srcId="{50911FBE-63A2-429F-918D-45891DA1A801}" destId="{D112F968-5A9E-41F9-BAF1-5734C6EEA83A}" srcOrd="1" destOrd="0" presId="urn:microsoft.com/office/officeart/2005/8/layout/orgChart1"/>
    <dgm:cxn modelId="{89E7770A-6996-4CFD-92A4-2704E457EF05}" type="presParOf" srcId="{84474535-C4CA-44D6-B39A-E8B65EA264C5}" destId="{AF926AA9-73FC-498C-857C-F58FFBDBFA63}" srcOrd="1" destOrd="0" presId="urn:microsoft.com/office/officeart/2005/8/layout/orgChart1"/>
    <dgm:cxn modelId="{46B47DE3-D01C-4941-A69C-A4A8FCE4588E}" type="presParOf" srcId="{84474535-C4CA-44D6-B39A-E8B65EA264C5}" destId="{47F6BFD7-70D0-4E4F-BF05-F9BF26B859DB}" srcOrd="2" destOrd="0" presId="urn:microsoft.com/office/officeart/2005/8/layout/orgChart1"/>
    <dgm:cxn modelId="{FE593C0E-3CB6-49C2-839F-3DD57D9800B4}" type="presParOf" srcId="{DC402623-A649-4B51-AA98-DEA8E15A72A4}" destId="{DA5848E3-A84B-4803-AAFE-96D15DFE8BA7}" srcOrd="6" destOrd="0" presId="urn:microsoft.com/office/officeart/2005/8/layout/orgChart1"/>
    <dgm:cxn modelId="{92BBD9CA-F1B4-4D63-9E9B-D3951CB025FB}" type="presParOf" srcId="{DC402623-A649-4B51-AA98-DEA8E15A72A4}" destId="{51EB1926-7AE5-45A5-91C8-52B272E29C3E}" srcOrd="7" destOrd="0" presId="urn:microsoft.com/office/officeart/2005/8/layout/orgChart1"/>
    <dgm:cxn modelId="{82FA6EFD-017A-480B-828D-198F1A13B697}" type="presParOf" srcId="{51EB1926-7AE5-45A5-91C8-52B272E29C3E}" destId="{CD2FA2E4-0F8B-4077-ABF5-4EC583162CAA}" srcOrd="0" destOrd="0" presId="urn:microsoft.com/office/officeart/2005/8/layout/orgChart1"/>
    <dgm:cxn modelId="{7687EC44-C8C1-414F-BFD4-AAA71D02AA10}" type="presParOf" srcId="{CD2FA2E4-0F8B-4077-ABF5-4EC583162CAA}" destId="{3E387379-C084-49F1-8D1E-C0794C580327}" srcOrd="0" destOrd="0" presId="urn:microsoft.com/office/officeart/2005/8/layout/orgChart1"/>
    <dgm:cxn modelId="{32536649-6600-4CA0-AD5B-014C1F3DF051}" type="presParOf" srcId="{CD2FA2E4-0F8B-4077-ABF5-4EC583162CAA}" destId="{B8FFA8FC-728D-4F68-B0F8-DB0B8A5BEDD7}" srcOrd="1" destOrd="0" presId="urn:microsoft.com/office/officeart/2005/8/layout/orgChart1"/>
    <dgm:cxn modelId="{3E471E07-10FD-4528-A8E2-AFA5F100E49E}" type="presParOf" srcId="{51EB1926-7AE5-45A5-91C8-52B272E29C3E}" destId="{AF238AC0-70F1-43AA-999A-2FCE164D9ACA}" srcOrd="1" destOrd="0" presId="urn:microsoft.com/office/officeart/2005/8/layout/orgChart1"/>
    <dgm:cxn modelId="{8439F18F-D143-4801-8C5F-60960164342D}" type="presParOf" srcId="{51EB1926-7AE5-45A5-91C8-52B272E29C3E}" destId="{9346C8CC-10C3-4A54-BCBB-47EC12CCB754}" srcOrd="2" destOrd="0" presId="urn:microsoft.com/office/officeart/2005/8/layout/orgChart1"/>
    <dgm:cxn modelId="{E2BA1DB6-F4BA-45B4-A7BA-94E0E5ADFF12}" type="presParOf" srcId="{0709EB60-894A-40F8-AE03-75220E5E2B67}" destId="{708D50C6-2C6B-413B-999F-978C08D20B55}" srcOrd="2" destOrd="0" presId="urn:microsoft.com/office/officeart/2005/8/layout/orgChart1"/>
    <dgm:cxn modelId="{AB1D72DF-7A06-406D-A055-A3DACA47D03D}" type="presParOf" srcId="{E6CDAB5A-4B9F-4446-8AC3-7DBFBCB2CDBC}" destId="{EF97BAF4-EF58-4DF4-A372-3AB3E885832C}" srcOrd="4" destOrd="0" presId="urn:microsoft.com/office/officeart/2005/8/layout/orgChart1"/>
    <dgm:cxn modelId="{38240D27-117B-4000-9C1A-B6BAFCCD3D11}" type="presParOf" srcId="{E6CDAB5A-4B9F-4446-8AC3-7DBFBCB2CDBC}" destId="{E8DD21C7-4BC5-407A-913D-29AAECAEA83A}" srcOrd="5" destOrd="0" presId="urn:microsoft.com/office/officeart/2005/8/layout/orgChart1"/>
    <dgm:cxn modelId="{A3DEED35-2B80-45F0-9329-714A5AB39F3B}" type="presParOf" srcId="{E8DD21C7-4BC5-407A-913D-29AAECAEA83A}" destId="{8A6C31A1-87FA-4EA2-920C-815346BF5E65}" srcOrd="0" destOrd="0" presId="urn:microsoft.com/office/officeart/2005/8/layout/orgChart1"/>
    <dgm:cxn modelId="{65025BC9-13FD-49D1-AC3D-A283A3D6A205}" type="presParOf" srcId="{8A6C31A1-87FA-4EA2-920C-815346BF5E65}" destId="{1AA90118-1527-4475-A0F2-413A7C7A5572}" srcOrd="0" destOrd="0" presId="urn:microsoft.com/office/officeart/2005/8/layout/orgChart1"/>
    <dgm:cxn modelId="{4B08CA83-0B41-479A-BC0B-E5CF78B19B4C}" type="presParOf" srcId="{8A6C31A1-87FA-4EA2-920C-815346BF5E65}" destId="{8A6E3695-28C0-486C-83DD-607884103291}" srcOrd="1" destOrd="0" presId="urn:microsoft.com/office/officeart/2005/8/layout/orgChart1"/>
    <dgm:cxn modelId="{0BAF9D0A-8D52-42CC-A3F5-D354A0C18585}" type="presParOf" srcId="{E8DD21C7-4BC5-407A-913D-29AAECAEA83A}" destId="{0BD8A7CB-BC9F-4655-9B8D-69E4DBEEF890}" srcOrd="1" destOrd="0" presId="urn:microsoft.com/office/officeart/2005/8/layout/orgChart1"/>
    <dgm:cxn modelId="{331B8A0F-C944-482A-B76B-DDA0144E56A7}" type="presParOf" srcId="{E8DD21C7-4BC5-407A-913D-29AAECAEA83A}" destId="{B5586749-77F3-4799-9437-915E72C07CB3}" srcOrd="2" destOrd="0" presId="urn:microsoft.com/office/officeart/2005/8/layout/orgChart1"/>
    <dgm:cxn modelId="{A95CA552-8A74-441D-9630-576A6BC5C044}" type="presParOf" srcId="{E6CDAB5A-4B9F-4446-8AC3-7DBFBCB2CDBC}" destId="{62A9C0C3-3ECC-41CC-921D-585C01AB9FAF}" srcOrd="6" destOrd="0" presId="urn:microsoft.com/office/officeart/2005/8/layout/orgChart1"/>
    <dgm:cxn modelId="{73E6B425-B9F5-47A3-AED6-7EC70AE80182}" type="presParOf" srcId="{E6CDAB5A-4B9F-4446-8AC3-7DBFBCB2CDBC}" destId="{C24B3EA8-0DD4-4300-B8AC-6CC62D3CF82E}" srcOrd="7" destOrd="0" presId="urn:microsoft.com/office/officeart/2005/8/layout/orgChart1"/>
    <dgm:cxn modelId="{30165C5C-AB44-4C15-A4B5-6872ADAC42EE}" type="presParOf" srcId="{C24B3EA8-0DD4-4300-B8AC-6CC62D3CF82E}" destId="{E8061BF3-D049-4A2C-9A20-02A002D992EE}" srcOrd="0" destOrd="0" presId="urn:microsoft.com/office/officeart/2005/8/layout/orgChart1"/>
    <dgm:cxn modelId="{F94E9962-8FB6-40CC-A2AE-1E8D917A1854}" type="presParOf" srcId="{E8061BF3-D049-4A2C-9A20-02A002D992EE}" destId="{5111D3F9-27B6-4C70-8B9F-F85D605FEA16}" srcOrd="0" destOrd="0" presId="urn:microsoft.com/office/officeart/2005/8/layout/orgChart1"/>
    <dgm:cxn modelId="{AC423F4F-A57F-4B05-9B53-D8325B1F3AFC}" type="presParOf" srcId="{E8061BF3-D049-4A2C-9A20-02A002D992EE}" destId="{6238D301-A95B-4509-98CE-1F38AE253BEB}" srcOrd="1" destOrd="0" presId="urn:microsoft.com/office/officeart/2005/8/layout/orgChart1"/>
    <dgm:cxn modelId="{233E50D7-A3B9-4A1C-8FE5-C7EA0D55661B}" type="presParOf" srcId="{C24B3EA8-0DD4-4300-B8AC-6CC62D3CF82E}" destId="{755BA437-D79A-43FB-A4CD-98F039943D6C}" srcOrd="1" destOrd="0" presId="urn:microsoft.com/office/officeart/2005/8/layout/orgChart1"/>
    <dgm:cxn modelId="{AF91BEA5-A377-4B6F-B753-E1FA664018EB}" type="presParOf" srcId="{C24B3EA8-0DD4-4300-B8AC-6CC62D3CF82E}" destId="{43ABD2B3-3754-49E9-B8B2-75D24436CBA0}" srcOrd="2" destOrd="0" presId="urn:microsoft.com/office/officeart/2005/8/layout/orgChart1"/>
    <dgm:cxn modelId="{75FE2911-BB89-48E4-B731-1636A33A837B}" type="presParOf" srcId="{E6CDAB5A-4B9F-4446-8AC3-7DBFBCB2CDBC}" destId="{2E0DCBA7-C6E4-42F5-AFD6-57F597FDF162}" srcOrd="8" destOrd="0" presId="urn:microsoft.com/office/officeart/2005/8/layout/orgChart1"/>
    <dgm:cxn modelId="{49219466-67C4-4DAF-9B6C-FBA7888B8716}" type="presParOf" srcId="{E6CDAB5A-4B9F-4446-8AC3-7DBFBCB2CDBC}" destId="{344C7E6D-ED10-4197-AB73-0BA07CFBA2C8}" srcOrd="9" destOrd="0" presId="urn:microsoft.com/office/officeart/2005/8/layout/orgChart1"/>
    <dgm:cxn modelId="{6A6EADC6-F133-4F36-B4F7-1224A3066818}" type="presParOf" srcId="{344C7E6D-ED10-4197-AB73-0BA07CFBA2C8}" destId="{4C7C73C9-AF9B-481B-8B56-1C226C27B008}" srcOrd="0" destOrd="0" presId="urn:microsoft.com/office/officeart/2005/8/layout/orgChart1"/>
    <dgm:cxn modelId="{6B698481-8B6C-40F7-AEC3-8C7BADC87F46}" type="presParOf" srcId="{4C7C73C9-AF9B-481B-8B56-1C226C27B008}" destId="{2C78D0F6-F3D0-4A28-B93B-8768B4038360}" srcOrd="0" destOrd="0" presId="urn:microsoft.com/office/officeart/2005/8/layout/orgChart1"/>
    <dgm:cxn modelId="{4F715A75-28AA-4107-A915-768D37461BA1}" type="presParOf" srcId="{4C7C73C9-AF9B-481B-8B56-1C226C27B008}" destId="{182EEBD4-156C-4E4B-A637-8CB78AC20076}" srcOrd="1" destOrd="0" presId="urn:microsoft.com/office/officeart/2005/8/layout/orgChart1"/>
    <dgm:cxn modelId="{9076B383-1A98-4436-81D2-2EB021EF56C2}" type="presParOf" srcId="{344C7E6D-ED10-4197-AB73-0BA07CFBA2C8}" destId="{EDC4AF06-AC2D-4CD9-AA57-CB7F76ACEE26}" srcOrd="1" destOrd="0" presId="urn:microsoft.com/office/officeart/2005/8/layout/orgChart1"/>
    <dgm:cxn modelId="{9785CD86-FC36-47C8-951D-75593EE3BD90}" type="presParOf" srcId="{344C7E6D-ED10-4197-AB73-0BA07CFBA2C8}" destId="{716BBE9D-2BE7-475D-8ABA-46738C65DE80}" srcOrd="2" destOrd="0" presId="urn:microsoft.com/office/officeart/2005/8/layout/orgChart1"/>
    <dgm:cxn modelId="{B686A0FC-66BE-4D0C-ADBF-AE225E45A50B}" type="presParOf" srcId="{1CBFB03E-EDBA-4906-99B5-A0250BF20366}" destId="{1DF93569-EAD0-4110-BE4B-71E8FF76EE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0.60194</cdr:x>
      <cdr:y>0.15385</cdr:y>
    </cdr:from>
    <cdr:to>
      <cdr:x>0.94175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386" y="609615"/>
          <a:ext cx="2667014" cy="38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Hourly demand in dry season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0.60194</cdr:x>
      <cdr:y>0.15385</cdr:y>
    </cdr:from>
    <cdr:to>
      <cdr:x>0.94175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386" y="609615"/>
          <a:ext cx="2667014" cy="38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Hourly demand in dry season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4D10C-C74F-45F6-AE2F-33DA627AF811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C36FE5-A3E5-4ED7-A521-7590BD20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926823-C368-4C09-AFBE-0F5467996FED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241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5E4D52-C218-483B-863C-2460AD2FE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1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216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5288" algn="l" defTabSz="79216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2163" algn="l" defTabSz="79216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7450" algn="l" defTabSz="79216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4325" algn="l" defTabSz="79216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1048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7257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3467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9676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water_sanitation_health/emergencies/qa/emergencies_qa5/e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icef.org/topic/water-and-sanitation/drinking-wate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1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A605E-758D-4819-B3B8-6531FA18E497}" type="slidenum">
              <a:rPr lang="en-US" sz="1200"/>
              <a:pPr>
                <a:spcBef>
                  <a:spcPct val="0"/>
                </a:spcBef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38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38230-2E2F-45C6-A321-D1576E7B8E63}" type="slidenum">
              <a:rPr lang="en-US" sz="1200"/>
              <a:pPr>
                <a:spcBef>
                  <a:spcPct val="0"/>
                </a:spcBef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9523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49B81-050D-489A-B217-326C5DD4A386}" type="slidenum">
              <a:rPr lang="en-US" sz="1200"/>
              <a:pPr>
                <a:spcBef>
                  <a:spcPct val="0"/>
                </a:spcBef>
              </a:pPr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4061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091F93-2154-45F6-8724-9B3CE496491E}" type="slidenum">
              <a:rPr lang="en-US" sz="1200"/>
              <a:pPr>
                <a:spcBef>
                  <a:spcPct val="0"/>
                </a:spcBef>
              </a:pPr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5047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6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2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large differences in ground elevation occur in a network, PRV's are often installed in  a</a:t>
            </a:r>
          </a:p>
          <a:p>
            <a:r>
              <a:rPr lang="en-US" dirty="0" smtClean="0"/>
              <a:t>sequence of pipes to prevent excessively large pressures in the lower part of the network.</a:t>
            </a:r>
          </a:p>
          <a:p>
            <a:r>
              <a:rPr lang="en-US" dirty="0" smtClean="0"/>
              <a:t>Such a series of PRV's may cause pressures in one </a:t>
            </a:r>
            <a:r>
              <a:rPr lang="en-US" dirty="0" err="1" smtClean="0"/>
              <a:t>subregion</a:t>
            </a:r>
            <a:r>
              <a:rPr lang="en-US" dirty="0" smtClean="0"/>
              <a:t> to be completely independent</a:t>
            </a:r>
          </a:p>
          <a:p>
            <a:r>
              <a:rPr lang="en-US" dirty="0" smtClean="0"/>
              <a:t>of the remainder of the network. Such isolation creates what are commonly called separate</a:t>
            </a:r>
          </a:p>
          <a:p>
            <a:r>
              <a:rPr lang="en-US" dirty="0" smtClean="0"/>
              <a:t>pressure zones. When separate pressure zones are created, it is normally better to form </a:t>
            </a:r>
            <a:r>
              <a:rPr lang="en-US" dirty="0" err="1" smtClean="0"/>
              <a:t>subnetworks</a:t>
            </a:r>
            <a:r>
              <a:rPr lang="en-US" dirty="0" smtClean="0"/>
              <a:t> and analyze each one separately, starting with the </a:t>
            </a:r>
            <a:r>
              <a:rPr lang="en-US" dirty="0" err="1" smtClean="0"/>
              <a:t>subnetwork</a:t>
            </a:r>
            <a:r>
              <a:rPr lang="en-US" dirty="0" smtClean="0"/>
              <a:t> at the lower elevation. The solution from the isolated lower </a:t>
            </a:r>
            <a:r>
              <a:rPr lang="en-US" dirty="0" err="1" smtClean="0"/>
              <a:t>subnetwork</a:t>
            </a:r>
            <a:r>
              <a:rPr lang="en-US" dirty="0" smtClean="0"/>
              <a:t> can then be used to determine the</a:t>
            </a:r>
          </a:p>
          <a:p>
            <a:r>
              <a:rPr lang="en-US" smtClean="0"/>
              <a:t>demands at the nodes of the next higher network, and so 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9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large differences in ground elevation occur in a network, PRV's are often installed in  a</a:t>
            </a:r>
          </a:p>
          <a:p>
            <a:r>
              <a:rPr lang="en-US" dirty="0" smtClean="0"/>
              <a:t>sequence of pipes to prevent excessively large pressures in the lower part of the network.</a:t>
            </a:r>
          </a:p>
          <a:p>
            <a:r>
              <a:rPr lang="en-US" dirty="0" smtClean="0"/>
              <a:t>Such a series of PRV's may cause pressures in one </a:t>
            </a:r>
            <a:r>
              <a:rPr lang="en-US" dirty="0" err="1" smtClean="0"/>
              <a:t>subregion</a:t>
            </a:r>
            <a:r>
              <a:rPr lang="en-US" dirty="0" smtClean="0"/>
              <a:t> to be completely independent</a:t>
            </a:r>
          </a:p>
          <a:p>
            <a:r>
              <a:rPr lang="en-US" dirty="0" smtClean="0"/>
              <a:t>of the remainder of the network. Such isolation creates what are commonly called separate</a:t>
            </a:r>
          </a:p>
          <a:p>
            <a:r>
              <a:rPr lang="en-US" dirty="0" smtClean="0"/>
              <a:t>pressure zones. When separate pressure zones are created, it is normally better to form </a:t>
            </a:r>
            <a:r>
              <a:rPr lang="en-US" dirty="0" err="1" smtClean="0"/>
              <a:t>subnetworks</a:t>
            </a:r>
            <a:r>
              <a:rPr lang="en-US" dirty="0" smtClean="0"/>
              <a:t> and analyze each one separately, starting with the </a:t>
            </a:r>
            <a:r>
              <a:rPr lang="en-US" dirty="0" err="1" smtClean="0"/>
              <a:t>subnetwork</a:t>
            </a:r>
            <a:r>
              <a:rPr lang="en-US" dirty="0" smtClean="0"/>
              <a:t> at the lower elevation. The solution from the isolated lower </a:t>
            </a:r>
            <a:r>
              <a:rPr lang="en-US" dirty="0" err="1" smtClean="0"/>
              <a:t>subnetwork</a:t>
            </a:r>
            <a:r>
              <a:rPr lang="en-US" dirty="0" smtClean="0"/>
              <a:t> can then be used to determine the</a:t>
            </a:r>
          </a:p>
          <a:p>
            <a:r>
              <a:rPr lang="en-US" smtClean="0"/>
              <a:t>demands at the nodes of the next higher network, and so 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large differences in ground elevation occur in a network, PRV's are often installed in  a</a:t>
            </a:r>
          </a:p>
          <a:p>
            <a:r>
              <a:rPr lang="en-US" dirty="0" smtClean="0"/>
              <a:t>sequence of pipes to prevent excessively large pressures in the lower part of the network.</a:t>
            </a:r>
          </a:p>
          <a:p>
            <a:r>
              <a:rPr lang="en-US" dirty="0" smtClean="0"/>
              <a:t>Such a series of PRV's may cause pressures in one </a:t>
            </a:r>
            <a:r>
              <a:rPr lang="en-US" dirty="0" err="1" smtClean="0"/>
              <a:t>subregion</a:t>
            </a:r>
            <a:r>
              <a:rPr lang="en-US" dirty="0" smtClean="0"/>
              <a:t> to be completely independent</a:t>
            </a:r>
          </a:p>
          <a:p>
            <a:r>
              <a:rPr lang="en-US" dirty="0" smtClean="0"/>
              <a:t>of the remainder of the network. Such isolation creates what are commonly called separate</a:t>
            </a:r>
          </a:p>
          <a:p>
            <a:r>
              <a:rPr lang="en-US" dirty="0" smtClean="0"/>
              <a:t>pressure zones. When separate pressure zones are created, it is normally better to form </a:t>
            </a:r>
            <a:r>
              <a:rPr lang="en-US" dirty="0" err="1" smtClean="0"/>
              <a:t>subnetworks</a:t>
            </a:r>
            <a:r>
              <a:rPr lang="en-US" dirty="0" smtClean="0"/>
              <a:t> and analyze each one separately, starting with the </a:t>
            </a:r>
            <a:r>
              <a:rPr lang="en-US" dirty="0" err="1" smtClean="0"/>
              <a:t>subnetwork</a:t>
            </a:r>
            <a:r>
              <a:rPr lang="en-US" dirty="0" smtClean="0"/>
              <a:t> at the lower elevation. The solution from the isolated lower </a:t>
            </a:r>
            <a:r>
              <a:rPr lang="en-US" dirty="0" err="1" smtClean="0"/>
              <a:t>subnetwork</a:t>
            </a:r>
            <a:r>
              <a:rPr lang="en-US" dirty="0" smtClean="0"/>
              <a:t> can then be used to determine the</a:t>
            </a:r>
          </a:p>
          <a:p>
            <a:r>
              <a:rPr lang="en-US" smtClean="0"/>
              <a:t>demands at the nodes of the next higher network, and so 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/>
              <a:pPr>
                <a:spcBef>
                  <a:spcPct val="0"/>
                </a:spcBef>
              </a:pPr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/>
              <a:pPr>
                <a:spcBef>
                  <a:spcPct val="0"/>
                </a:spcBef>
              </a:pPr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/>
              <a:pPr>
                <a:spcBef>
                  <a:spcPct val="0"/>
                </a:spcBef>
              </a:pPr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 </a:t>
            </a:r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litres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capita per day will meet the requirements of most people under most conditions. This water needs to be of a quality that represents a tolerable level of risk. However, in an emergency situation, a minimum of 15 </a:t>
            </a:r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litres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required. A higher quantity of about 20 </a:t>
            </a:r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litres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capita per day should be assured to take care of basic hygiene needs and basic food hygiene. Laundry/bathing might require higher amounts unless carried out at source. - </a:t>
            </a:r>
            <a:r>
              <a:rPr lang="en-US" dirty="0" smtClean="0">
                <a:hlinkClick r:id="rId3"/>
              </a:rPr>
              <a:t>https://www.who.int/water_sanitation_health/emergencies/qa/emergencies_qa5/en/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7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F103E-9685-4F33-8F49-AFC13A855C1D}" type="slidenum">
              <a:rPr lang="en-US" sz="1200"/>
              <a:pPr>
                <a:spcBef>
                  <a:spcPct val="0"/>
                </a:spcBef>
              </a:pPr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2743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CAB11-F607-4C4C-821C-808F5F7DFBD2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25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CAB11-F607-4C4C-821C-808F5F7DFBD2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25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CAB11-F607-4C4C-821C-808F5F7DFBD2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2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EC1B15-6D2B-44E4-886A-A6609F0BCC54}" type="slidenum">
              <a:rPr lang="en-US" sz="1200"/>
              <a:pPr>
                <a:spcBef>
                  <a:spcPct val="0"/>
                </a:spcBef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214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79A52-D1FA-4037-B4ED-E93460DB08E4}" type="slidenum">
              <a:rPr 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37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CAB11-F607-4C4C-821C-808F5F7DFBD2}" type="slidenum">
              <a:rPr lang="en-US" sz="1200"/>
              <a:pPr>
                <a:spcBef>
                  <a:spcPct val="0"/>
                </a:spcBef>
              </a:pPr>
              <a:t>71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6425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9C61ED-FDBD-4C21-8124-6309053B91FE}" type="slidenum">
              <a:rPr lang="en-US" sz="1200"/>
              <a:pPr>
                <a:spcBef>
                  <a:spcPct val="0"/>
                </a:spcBef>
              </a:pPr>
              <a:t>72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56442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3086C-4EEA-4285-9111-715970D04ADE}" type="slidenum">
              <a:rPr lang="en-US" sz="1200"/>
              <a:pPr>
                <a:spcBef>
                  <a:spcPct val="0"/>
                </a:spcBef>
              </a:pPr>
              <a:t>73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9866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5C701-8559-40DD-BB74-96F2B8C2C9D5}" type="slidenum">
              <a:rPr lang="en-US" sz="1200"/>
              <a:pPr>
                <a:spcBef>
                  <a:spcPct val="0"/>
                </a:spcBef>
              </a:pPr>
              <a:t>74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57400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5C701-8559-40DD-BB74-96F2B8C2C9D5}" type="slidenum">
              <a:rPr lang="en-US" sz="1200"/>
              <a:pPr>
                <a:spcBef>
                  <a:spcPct val="0"/>
                </a:spcBef>
              </a:pPr>
              <a:t>75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40021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9863C-B146-47A4-891B-52190ED840DC}" type="slidenum">
              <a:rPr lang="en-US" sz="1200"/>
              <a:pPr>
                <a:spcBef>
                  <a:spcPct val="0"/>
                </a:spcBef>
              </a:pPr>
              <a:t>76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8961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5C701-8559-40DD-BB74-96F2B8C2C9D5}" type="slidenum">
              <a:rPr lang="en-US" sz="1200"/>
              <a:pPr>
                <a:spcBef>
                  <a:spcPct val="0"/>
                </a:spcBef>
              </a:pPr>
              <a:t>77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574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https://data.unicef.org/topic/water-and-sanitation/drinking-water/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7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15C701-8559-40DD-BB74-96F2B8C2C9D5}" type="slidenum">
              <a:rPr lang="en-US" sz="1200"/>
              <a:pPr>
                <a:spcBef>
                  <a:spcPct val="0"/>
                </a:spcBef>
              </a:pPr>
              <a:t>78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57400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period 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the same as the </a:t>
            </a:r>
            <a:r>
              <a:rPr lang="en-US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expectancy.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design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is the length of time it is estimated that the facility will be able to meet the demand, that is,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capacity.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life expectancy of a facility or piece of equipment is determined by wear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tear. Typical life expectancies for equipment range from 10 to 20 years. Buildings, other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structures, and pipelines are assumed to have a useful life of 50 years or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48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F8E70-C9D5-49EC-AF0C-6954D3FDC75F}" type="slidenum">
              <a:rPr lang="en-US" sz="1200"/>
              <a:pPr>
                <a:spcBef>
                  <a:spcPct val="0"/>
                </a:spcBef>
              </a:pPr>
              <a:t>85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44443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3E0F9-45E7-4D9D-8679-F1EB8CAAEC75}" type="slidenum">
              <a:rPr lang="en-US" sz="1200"/>
              <a:pPr>
                <a:spcBef>
                  <a:spcPct val="0"/>
                </a:spcBef>
              </a:pPr>
              <a:t>87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60480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categorize certain</a:t>
            </a:r>
            <a:r>
              <a:rPr lang="en-US" baseline="0" dirty="0" smtClean="0"/>
              <a:t> institutional demands like schools under public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913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9014C-9BA5-414A-AC70-FFD3BFDD1638}" type="slidenum">
              <a:rPr lang="en-US" sz="1200"/>
              <a:pPr>
                <a:spcBef>
                  <a:spcPct val="0"/>
                </a:spcBef>
              </a:pPr>
              <a:t>94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46011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BA820-B2C1-4895-B2CB-1872382E5C06}" type="slidenum">
              <a:rPr lang="en-US" sz="1200"/>
              <a:pPr>
                <a:spcBef>
                  <a:spcPct val="0"/>
                </a:spcBef>
              </a:pPr>
              <a:t>95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99767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GB" sz="1800" dirty="0" smtClean="0"/>
              <a:t>Hydrant systems</a:t>
            </a:r>
          </a:p>
          <a:p>
            <a:pPr lvl="1" eaLnBrk="1" hangingPunct="1"/>
            <a:endParaRPr lang="en-GB" sz="1800" dirty="0" smtClean="0"/>
          </a:p>
          <a:p>
            <a:pPr lvl="1" eaLnBrk="1" hangingPunct="1"/>
            <a:r>
              <a:rPr lang="en-GB" sz="1800" dirty="0" smtClean="0"/>
              <a:t>Fitted to the water mains</a:t>
            </a:r>
          </a:p>
          <a:p>
            <a:pPr lvl="1" eaLnBrk="1" hangingPunct="1"/>
            <a:r>
              <a:rPr lang="en-GB" sz="1800" dirty="0" smtClean="0"/>
              <a:t>Residual pressure of 190Kpa</a:t>
            </a:r>
          </a:p>
          <a:p>
            <a:pPr lvl="1" eaLnBrk="1" hangingPunct="1"/>
            <a:r>
              <a:rPr lang="en-GB" sz="1800" dirty="0" smtClean="0"/>
              <a:t>Flow rate=4l/s</a:t>
            </a:r>
          </a:p>
          <a:p>
            <a:pPr lvl="1" eaLnBrk="1" hangingPunct="1"/>
            <a:r>
              <a:rPr lang="en-GB" sz="1800" dirty="0" smtClean="0"/>
              <a:t>Minimum reserve-2hrs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588B0-D241-4506-88A3-745B8AA7864E}" type="slidenum">
              <a:rPr lang="en-US" sz="1200"/>
              <a:pPr>
                <a:spcBef>
                  <a:spcPct val="0"/>
                </a:spcBef>
              </a:pPr>
              <a:t>97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224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588B0-D241-4506-88A3-745B8AA7864E}" type="slidenum">
              <a:rPr lang="en-US" sz="1200"/>
              <a:pPr>
                <a:spcBef>
                  <a:spcPct val="0"/>
                </a:spcBef>
              </a:pPr>
              <a:t>98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20611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588B0-D241-4506-88A3-745B8AA7864E}" type="slidenum">
              <a:rPr lang="en-US" sz="1200"/>
              <a:pPr>
                <a:spcBef>
                  <a:spcPct val="0"/>
                </a:spcBef>
              </a:pPr>
              <a:t>99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208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48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792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Calibri" pitchFamily="34" charset="0"/>
              </a:rPr>
              <a:t>(should be greater than 1900 </a:t>
            </a:r>
            <a:r>
              <a:rPr lang="en-US" sz="1000" dirty="0" err="1" smtClean="0">
                <a:latin typeface="Calibri" pitchFamily="34" charset="0"/>
              </a:rPr>
              <a:t>lpm</a:t>
            </a:r>
            <a:r>
              <a:rPr lang="en-US" sz="1000" dirty="0" smtClean="0">
                <a:latin typeface="Calibri" pitchFamily="34" charset="0"/>
              </a:rPr>
              <a:t> but less than 22700lpm (single story structure) 30270 (single building); 45400 (Single fire)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ABC36-BB84-45E5-B8D7-10222B2E33B4}" type="slidenum">
              <a:rPr lang="en-US" sz="1200"/>
              <a:pPr>
                <a:spcBef>
                  <a:spcPct val="0"/>
                </a:spcBef>
              </a:pPr>
              <a:t>101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91886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ABC36-BB84-45E5-B8D7-10222B2E33B4}" type="slidenum">
              <a:rPr lang="en-US" sz="1200"/>
              <a:pPr>
                <a:spcBef>
                  <a:spcPct val="0"/>
                </a:spcBef>
              </a:pPr>
              <a:t>102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0867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72AC90-1FC7-4233-ADC0-187D58AFB3D8}" type="slidenum">
              <a:rPr lang="en-US" sz="1200"/>
              <a:pPr>
                <a:spcBef>
                  <a:spcPct val="0"/>
                </a:spcBef>
              </a:pPr>
              <a:t>103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62633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08784A-624B-4528-BD5F-0369890161C0}" type="slidenum">
              <a:rPr lang="en-US" sz="1200"/>
              <a:pPr>
                <a:spcBef>
                  <a:spcPct val="0"/>
                </a:spcBef>
              </a:pPr>
              <a:t>104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21952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5DC70-8391-4F43-A07D-FCF091CF9B94}" type="slidenum">
              <a:rPr lang="en-US" sz="1200"/>
              <a:pPr>
                <a:spcBef>
                  <a:spcPct val="0"/>
                </a:spcBef>
              </a:pPr>
              <a:t>105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81697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5DC70-8391-4F43-A07D-FCF091CF9B94}" type="slidenum">
              <a:rPr lang="en-US" sz="1200"/>
              <a:pPr>
                <a:spcBef>
                  <a:spcPct val="0"/>
                </a:spcBef>
              </a:pPr>
              <a:t>106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741313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5DC70-8391-4F43-A07D-FCF091CF9B94}" type="slidenum">
              <a:rPr lang="en-US" sz="1200"/>
              <a:pPr>
                <a:spcBef>
                  <a:spcPct val="0"/>
                </a:spcBef>
              </a:pPr>
              <a:t>107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61964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5DC70-8391-4F43-A07D-FCF091CF9B94}" type="slidenum">
              <a:rPr lang="en-US" sz="1200"/>
              <a:pPr>
                <a:spcBef>
                  <a:spcPct val="0"/>
                </a:spcBef>
              </a:pPr>
              <a:t>108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26399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F3230-4AB7-4D1E-BE23-CD6F6B07ACA9}" type="slidenum">
              <a:rPr lang="en-US" sz="1200"/>
              <a:pPr>
                <a:spcBef>
                  <a:spcPct val="0"/>
                </a:spcBef>
              </a:pPr>
              <a:t>109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15686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consumption changes with the seasons of a year, days of the week, and the hours of the day.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83AC8-DD00-4E04-8DBE-A2F3859E5699}" type="slidenum">
              <a:rPr lang="en-US" sz="1200"/>
              <a:pPr>
                <a:spcBef>
                  <a:spcPct val="0"/>
                </a:spcBef>
              </a:pPr>
              <a:t>110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8942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48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83AC8-DD00-4E04-8DBE-A2F3859E5699}" type="slidenum">
              <a:rPr lang="en-US" sz="1200"/>
              <a:pPr>
                <a:spcBef>
                  <a:spcPct val="0"/>
                </a:spcBef>
              </a:pPr>
              <a:t>111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17318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8005A-749D-47B2-AEC9-9486B3C893A9}" type="slidenum">
              <a:rPr lang="en-US" sz="1200"/>
              <a:pPr>
                <a:spcBef>
                  <a:spcPct val="0"/>
                </a:spcBef>
              </a:pPr>
              <a:t>112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185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F3230-4AB7-4D1E-BE23-CD6F6B07ACA9}" type="slidenum">
              <a:rPr lang="en-US" sz="1200"/>
              <a:pPr>
                <a:spcBef>
                  <a:spcPct val="0"/>
                </a:spcBef>
              </a:pPr>
              <a:t>113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56630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8E236-D9CD-4B81-81D6-F22B869956BA}" type="slidenum">
              <a:rPr lang="en-US" sz="1200"/>
              <a:pPr>
                <a:spcBef>
                  <a:spcPct val="0"/>
                </a:spcBef>
              </a:pPr>
              <a:t>115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76895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570B9-3FA0-4F67-9B8A-53CC531754E0}" type="slidenum">
              <a:rPr lang="en-US" sz="1200"/>
              <a:pPr>
                <a:spcBef>
                  <a:spcPct val="0"/>
                </a:spcBef>
              </a:pPr>
              <a:t>116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724581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20023-6787-4F46-9C58-EF54A82BDDE8}" type="slidenum">
              <a:rPr lang="en-US" sz="1200"/>
              <a:pPr>
                <a:spcBef>
                  <a:spcPct val="0"/>
                </a:spcBef>
              </a:pPr>
              <a:t>117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503838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5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5E4D52-C218-483B-863C-2460AD2FE3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80px-Drinking_wa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333"/>
          <a:stretch>
            <a:fillRect/>
          </a:stretch>
        </p:blipFill>
        <p:spPr bwMode="auto">
          <a:xfrm>
            <a:off x="0" y="0"/>
            <a:ext cx="403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775355"/>
            <a:ext cx="51816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38500"/>
            <a:ext cx="51054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9746-AA72-4E95-B90E-23F502DE1307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69BFF-06CE-4CF4-9993-C41C9354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52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32C2-DAC6-4C35-B1B3-2C2A7059BBBB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F0A3-1CF7-4F4E-99D1-23924511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23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7E97-A313-48A5-8487-B96AD4255569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459C-D222-4D7F-996F-99D2610AA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4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90500"/>
            <a:ext cx="8229600" cy="952500"/>
          </a:xfrm>
        </p:spPr>
        <p:txBody>
          <a:bodyPr>
            <a:noAutofit/>
          </a:bodyPr>
          <a:lstStyle>
            <a:lvl1pPr>
              <a:defRPr sz="6600" b="1">
                <a:latin typeface="Sur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33501"/>
            <a:ext cx="8094133" cy="4063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00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6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2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8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10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7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73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96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D92F-0B4C-4096-A79F-7C4EB4152209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8FA6-3505-451B-9150-0B13017F9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29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7EBD-5303-40B5-8E44-4A846B39AFBC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4590-361B-4813-8163-907C9B7A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43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210" indent="0">
              <a:buNone/>
              <a:defRPr sz="1700" b="1"/>
            </a:lvl2pPr>
            <a:lvl3pPr marL="792419" indent="0">
              <a:buNone/>
              <a:defRPr sz="1600" b="1"/>
            </a:lvl3pPr>
            <a:lvl4pPr marL="1188629" indent="0">
              <a:buNone/>
              <a:defRPr sz="1400" b="1"/>
            </a:lvl4pPr>
            <a:lvl5pPr marL="1584838" indent="0">
              <a:buNone/>
              <a:defRPr sz="1400" b="1"/>
            </a:lvl5pPr>
            <a:lvl6pPr marL="1981048" indent="0">
              <a:buNone/>
              <a:defRPr sz="1400" b="1"/>
            </a:lvl6pPr>
            <a:lvl7pPr marL="2377257" indent="0">
              <a:buNone/>
              <a:defRPr sz="1400" b="1"/>
            </a:lvl7pPr>
            <a:lvl8pPr marL="2773467" indent="0">
              <a:buNone/>
              <a:defRPr sz="1400" b="1"/>
            </a:lvl8pPr>
            <a:lvl9pPr marL="31696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D92F-29AF-46D2-BACF-E3A4D8DC7ED8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4753-C88A-4F7C-B293-4608273E2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21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475C-2090-4E72-B32B-832A2A205F97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7FD-75C9-42B7-9A8F-ACA6C75A5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69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95B3-2BE5-4A7A-B7DE-1C69B8E0E8F0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D3FE-E38F-4CC8-8620-149FF4EF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35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E3EC-DF8A-4A45-9A50-8D65836C3941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264A-E49B-4553-8C2F-021A5A129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82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6210" indent="0">
              <a:buNone/>
              <a:defRPr sz="2400"/>
            </a:lvl2pPr>
            <a:lvl3pPr marL="792419" indent="0">
              <a:buNone/>
              <a:defRPr sz="2100"/>
            </a:lvl3pPr>
            <a:lvl4pPr marL="1188629" indent="0">
              <a:buNone/>
              <a:defRPr sz="1700"/>
            </a:lvl4pPr>
            <a:lvl5pPr marL="1584838" indent="0">
              <a:buNone/>
              <a:defRPr sz="1700"/>
            </a:lvl5pPr>
            <a:lvl6pPr marL="1981048" indent="0">
              <a:buNone/>
              <a:defRPr sz="1700"/>
            </a:lvl6pPr>
            <a:lvl7pPr marL="2377257" indent="0">
              <a:buNone/>
              <a:defRPr sz="1700"/>
            </a:lvl7pPr>
            <a:lvl8pPr marL="2773467" indent="0">
              <a:buNone/>
              <a:defRPr sz="1700"/>
            </a:lvl8pPr>
            <a:lvl9pPr marL="316967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210" indent="0">
              <a:buNone/>
              <a:defRPr sz="1000"/>
            </a:lvl2pPr>
            <a:lvl3pPr marL="792419" indent="0">
              <a:buNone/>
              <a:defRPr sz="900"/>
            </a:lvl3pPr>
            <a:lvl4pPr marL="1188629" indent="0">
              <a:buNone/>
              <a:defRPr sz="800"/>
            </a:lvl4pPr>
            <a:lvl5pPr marL="1584838" indent="0">
              <a:buNone/>
              <a:defRPr sz="800"/>
            </a:lvl5pPr>
            <a:lvl6pPr marL="1981048" indent="0">
              <a:buNone/>
              <a:defRPr sz="800"/>
            </a:lvl6pPr>
            <a:lvl7pPr marL="2377257" indent="0">
              <a:buNone/>
              <a:defRPr sz="800"/>
            </a:lvl7pPr>
            <a:lvl8pPr marL="2773467" indent="0">
              <a:buNone/>
              <a:defRPr sz="800"/>
            </a:lvl8pPr>
            <a:lvl9pPr marL="31696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779B-911A-4A28-A9E7-B6953486D59A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A301-EBAF-4F92-B2ED-D5A6F9431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68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79242" tIns="39621" rIns="79242" bIns="39621" rtlCol="0" anchor="ctr"/>
          <a:lstStyle>
            <a:lvl1pPr algn="l" defTabSz="792419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B49D8-F3E9-4B5C-A21A-AC5501A6D0E2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79242" tIns="39621" rIns="79242" bIns="39621" rtlCol="0" anchor="ctr"/>
          <a:lstStyle>
            <a:lvl1pPr algn="ctr" defTabSz="792419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C3B59-1A95-4B05-AEFE-A78F9849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180px-Drinking_water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98B0B0"/>
              </a:clrFrom>
              <a:clrTo>
                <a:srgbClr val="98B0B0">
                  <a:alpha val="0"/>
                </a:srgbClr>
              </a:clrTo>
            </a:clrChang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r="22501"/>
          <a:stretch>
            <a:fillRect/>
          </a:stretch>
        </p:blipFill>
        <p:spPr bwMode="auto">
          <a:xfrm>
            <a:off x="0" y="0"/>
            <a:ext cx="76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>
    <p:fade/>
  </p:transition>
  <p:txStyles>
    <p:titleStyle>
      <a:lvl1pPr algn="ctr" defTabSz="792163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921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921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921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921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9216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9216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9216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9216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6863" indent="-296863" algn="l" defTabSz="792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46063" algn="l" defTabSz="792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96850" algn="l" defTabSz="792163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888" indent="-196850" algn="l" defTabSz="792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63" indent="-196850" algn="l" defTabSz="792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152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362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71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781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0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19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38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48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57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67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676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General Information</a:t>
            </a:r>
            <a:endParaRPr lang="en-US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952500"/>
            <a:ext cx="8094133" cy="3759199"/>
          </a:xfrm>
        </p:spPr>
        <p:txBody>
          <a:bodyPr/>
          <a:lstStyle/>
          <a:p>
            <a:r>
              <a:rPr lang="en-US" sz="2400" b="1" dirty="0" smtClean="0"/>
              <a:t>Course </a:t>
            </a:r>
            <a:r>
              <a:rPr lang="en-US" sz="2400" b="1" dirty="0"/>
              <a:t>Name: </a:t>
            </a:r>
            <a:r>
              <a:rPr lang="en-US" sz="2400" dirty="0"/>
              <a:t>Water Supply &amp; Urban Drainage </a:t>
            </a:r>
          </a:p>
          <a:p>
            <a:r>
              <a:rPr lang="en-US" sz="2400" b="1" dirty="0"/>
              <a:t>Course Code: </a:t>
            </a:r>
            <a:r>
              <a:rPr lang="en-US" sz="2400" dirty="0"/>
              <a:t>CENG-3182 </a:t>
            </a:r>
          </a:p>
          <a:p>
            <a:r>
              <a:rPr lang="en-US" sz="2400" b="1" dirty="0"/>
              <a:t>Prerequisites: </a:t>
            </a:r>
            <a:r>
              <a:rPr lang="en-US" sz="2400" dirty="0"/>
              <a:t>Hydraulics-II (CEng-2162 ) Engineering Hydrology (Ceng-3164) </a:t>
            </a:r>
          </a:p>
          <a:p>
            <a:r>
              <a:rPr lang="en-US" sz="2400" b="1" dirty="0" smtClean="0"/>
              <a:t>Duration </a:t>
            </a:r>
            <a:r>
              <a:rPr lang="en-US" sz="2400" b="1" dirty="0"/>
              <a:t>of the course: </a:t>
            </a:r>
            <a:r>
              <a:rPr lang="en-US" sz="2400" dirty="0"/>
              <a:t>12 Weeks (Tentative)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014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856537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alibri" panose="020F0502020204030204" pitchFamily="34" charset="0"/>
              </a:rPr>
              <a:t>GENERAL INTRODUCTION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29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200" dirty="0" smtClean="0"/>
              <a:t>Where do we get water from?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200" b="1" dirty="0" smtClean="0"/>
              <a:t>Collect/carry</a:t>
            </a:r>
            <a:r>
              <a:rPr lang="en-US" sz="2200" dirty="0" smtClean="0"/>
              <a:t> water everyday for their  day to day need from </a:t>
            </a:r>
            <a:r>
              <a:rPr lang="en-US" sz="2200" b="1" dirty="0" smtClean="0"/>
              <a:t>unprotected sources </a:t>
            </a:r>
            <a:r>
              <a:rPr lang="en-US" sz="2200" dirty="0" smtClean="0"/>
              <a:t>and from </a:t>
            </a:r>
            <a:r>
              <a:rPr lang="en-US" sz="2200" b="1" dirty="0" smtClean="0"/>
              <a:t>very long distance</a:t>
            </a:r>
            <a:r>
              <a:rPr lang="en-US" sz="2200" dirty="0" smtClean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2400" dirty="0" smtClean="0"/>
              <a:t>From improved WS </a:t>
            </a:r>
            <a:r>
              <a:rPr lang="en-US" sz="2400" dirty="0"/>
              <a:t>system</a:t>
            </a:r>
            <a:endParaRPr lang="en-US" sz="1100" dirty="0"/>
          </a:p>
          <a:p>
            <a:pPr marL="0" indent="0" algn="just" eaLnBrk="1" hangingPunct="1">
              <a:buNone/>
              <a:defRPr/>
            </a:pPr>
            <a:endParaRPr lang="en-US" sz="22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      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485900"/>
          <a:ext cx="4876800" cy="3688080"/>
        </p:xfrm>
        <a:graphic>
          <a:graphicData uri="http://schemas.openxmlformats.org/drawingml/2006/table">
            <a:tbl>
              <a:tblPr/>
              <a:tblGrid>
                <a:gridCol w="2647405"/>
                <a:gridCol w="2229395"/>
              </a:tblGrid>
              <a:tr h="670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1400" dirty="0">
                          <a:latin typeface="+mj-lt"/>
                          <a:ea typeface="Times New Roman"/>
                        </a:rPr>
                        <a:t>Required fire flow, m</a:t>
                      </a:r>
                      <a:r>
                        <a:rPr lang="en-GB" sz="2200" b="1" kern="1400" baseline="30000" dirty="0">
                          <a:latin typeface="+mj-lt"/>
                          <a:ea typeface="Times New Roman"/>
                        </a:rPr>
                        <a:t>3</a:t>
                      </a:r>
                      <a:r>
                        <a:rPr lang="en-GB" sz="2200" b="1" kern="1400" dirty="0">
                          <a:latin typeface="+mj-lt"/>
                          <a:ea typeface="Times New Roman"/>
                        </a:rPr>
                        <a:t>/min</a:t>
                      </a:r>
                      <a:endParaRPr lang="en-US" sz="2200" b="1" kern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kern="1400" dirty="0">
                          <a:latin typeface="+mj-lt"/>
                          <a:ea typeface="Times New Roman"/>
                        </a:rPr>
                        <a:t>Duration, hrs</a:t>
                      </a:r>
                      <a:endParaRPr lang="en-US" sz="2200" b="1" kern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 dirty="0">
                          <a:latin typeface="+mj-lt"/>
                          <a:ea typeface="Times New Roman"/>
                        </a:rPr>
                        <a:t>7.6</a:t>
                      </a:r>
                      <a:endParaRPr lang="en-US" sz="2200" kern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2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11.3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3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15.1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4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18.9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5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22.7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6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26.5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7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30.2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 dirty="0">
                          <a:latin typeface="+mj-lt"/>
                          <a:ea typeface="Times New Roman"/>
                        </a:rPr>
                        <a:t>8</a:t>
                      </a:r>
                      <a:endParaRPr lang="en-US" sz="2200" kern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34.0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9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>
                          <a:latin typeface="+mj-lt"/>
                          <a:ea typeface="Times New Roman"/>
                        </a:rPr>
                        <a:t>37.8</a:t>
                      </a:r>
                      <a:endParaRPr lang="en-US" sz="2200" kern="14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400" dirty="0">
                          <a:latin typeface="+mj-lt"/>
                          <a:ea typeface="Times New Roman"/>
                        </a:rPr>
                        <a:t>10</a:t>
                      </a:r>
                      <a:endParaRPr lang="en-US" sz="2200" kern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814" name="Rectangle 1"/>
          <p:cNvSpPr>
            <a:spLocks noChangeArrowheads="1"/>
          </p:cNvSpPr>
          <p:nvPr/>
        </p:nvSpPr>
        <p:spPr bwMode="auto">
          <a:xfrm>
            <a:off x="457200" y="952500"/>
            <a:ext cx="397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>
                <a:cs typeface="Times New Roman" panose="02020603050405020304" pitchFamily="18" charset="0"/>
              </a:rPr>
              <a:t>Fire flow rate and duration</a:t>
            </a:r>
            <a:endParaRPr lang="en-GB" sz="2400"/>
          </a:p>
        </p:txBody>
      </p:sp>
      <p:pic>
        <p:nvPicPr>
          <p:cNvPr id="758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8505" y="1143000"/>
                <a:ext cx="8166895" cy="11811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 eaLnBrk="1" hangingPunct="1">
                  <a:buNone/>
                </a:pPr>
                <a:r>
                  <a:rPr lang="en-US" sz="4600" b="1" i="1" dirty="0" smtClean="0"/>
                  <a:t>2) From Insurance services office (ISO)- (For a particular building)</a:t>
                </a:r>
              </a:p>
              <a:p>
                <a:pPr eaLnBrk="1" hangingPunct="1"/>
                <a:r>
                  <a:rPr lang="en-US" sz="4600" b="1" i="1" dirty="0" smtClean="0"/>
                  <a:t>For single building (ISO Method)</a:t>
                </a:r>
              </a:p>
              <a:p>
                <a:pPr marL="0" indent="0" eaLnBrk="1" hangingPunct="1">
                  <a:buNone/>
                </a:pPr>
                <a:r>
                  <a:rPr lang="en-US" sz="2400" b="1" i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𝟐𝟐𝟕</m:t>
                    </m:r>
                    <m:r>
                      <a:rPr lang="en-US" sz="4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4600" b="1" i="1" dirty="0" smtClean="0"/>
              </a:p>
              <a:p>
                <a:pPr eaLnBrk="1" hangingPunct="1"/>
                <a:endParaRPr lang="en-US" sz="2400" dirty="0" smtClean="0"/>
              </a:p>
              <a:p>
                <a:pPr eaLnBrk="1" hangingPunct="1"/>
                <a:endParaRPr lang="en-US" sz="2400" dirty="0" smtClean="0"/>
              </a:p>
            </p:txBody>
          </p:sp>
        </mc:Choice>
        <mc:Fallback xmlns="">
          <p:sp>
            <p:nvSpPr>
              <p:cNvPr id="768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505" y="1143000"/>
                <a:ext cx="8166895" cy="1181100"/>
              </a:xfrm>
              <a:blipFill rotWithShape="0">
                <a:blip r:embed="rId3"/>
                <a:stretch>
                  <a:fillRect l="-1119" t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787400" y="2324100"/>
            <a:ext cx="80168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Q</a:t>
            </a:r>
            <a:r>
              <a:rPr lang="en-US" sz="2000" baseline="-25000" dirty="0" smtClean="0">
                <a:latin typeface="Calibri" pitchFamily="34" charset="0"/>
              </a:rPr>
              <a:t>F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</a:rPr>
              <a:t>fire demand(l/min) </a:t>
            </a:r>
          </a:p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A = floor area excluding basements, m</a:t>
            </a:r>
            <a:r>
              <a:rPr lang="en-US" sz="2000" baseline="30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 marL="400050" indent="-400050"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C = </a:t>
            </a:r>
            <a:r>
              <a:rPr lang="en-US" sz="2000" dirty="0" smtClean="0">
                <a:latin typeface="Calibri" pitchFamily="34" charset="0"/>
              </a:rPr>
              <a:t>Coefficient for construction material</a:t>
            </a:r>
          </a:p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	= 1.5 for wood frame</a:t>
            </a:r>
          </a:p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 	= 1 for ordinary construction </a:t>
            </a:r>
          </a:p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	= 0.8 for non combustible construction</a:t>
            </a:r>
          </a:p>
          <a:p>
            <a:pPr marL="400050" indent="-40005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	= 0.6 for fire resistant construction 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768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762000" y="1181100"/>
            <a:ext cx="8094663" cy="990600"/>
          </a:xfrm>
        </p:spPr>
        <p:txBody>
          <a:bodyPr/>
          <a:lstStyle/>
          <a:p>
            <a:pPr eaLnBrk="1" hangingPunct="1"/>
            <a:r>
              <a:rPr lang="en-US" sz="2400" b="1" i="1" dirty="0" smtClean="0"/>
              <a:t>For group of building (ISO Method)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0700"/>
            <a:ext cx="2667000" cy="427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914400" y="2400300"/>
            <a:ext cx="8016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 algn="just" eaLnBrk="1" hangingPunct="1">
              <a:lnSpc>
                <a:spcPct val="150000"/>
              </a:lnSpc>
              <a:defRPr/>
            </a:pPr>
            <a:r>
              <a:rPr lang="en-US" sz="2000" dirty="0">
                <a:latin typeface="Calibri" pitchFamily="34" charset="0"/>
              </a:rPr>
              <a:t>NFF = needed fire flow (l/min)</a:t>
            </a:r>
          </a:p>
          <a:p>
            <a:pPr marL="400050" indent="-400050" algn="just" eaLnBrk="1" hangingPunct="1">
              <a:lnSpc>
                <a:spcPct val="150000"/>
              </a:lnSpc>
              <a:defRPr/>
            </a:pPr>
            <a:r>
              <a:rPr lang="en-US" sz="2000" dirty="0">
                <a:latin typeface="Calibri" pitchFamily="34" charset="0"/>
              </a:rPr>
              <a:t>C =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construction factor </a:t>
            </a:r>
            <a:r>
              <a:rPr lang="en-US" sz="2000" dirty="0">
                <a:latin typeface="Calibri" pitchFamily="34" charset="0"/>
              </a:rPr>
              <a:t>based on the </a:t>
            </a:r>
            <a:r>
              <a:rPr lang="en-US" sz="2000" b="1" dirty="0">
                <a:latin typeface="Calibri" pitchFamily="34" charset="0"/>
              </a:rPr>
              <a:t>size of the building </a:t>
            </a:r>
            <a:r>
              <a:rPr lang="en-US" sz="2000" dirty="0">
                <a:latin typeface="Calibri" pitchFamily="34" charset="0"/>
              </a:rPr>
              <a:t>and its construction, (l/min)</a:t>
            </a:r>
          </a:p>
          <a:p>
            <a:pPr marL="457200" indent="-457200" algn="just" eaLnBrk="1" hangingPunct="1">
              <a:lnSpc>
                <a:spcPct val="150000"/>
              </a:lnSpc>
              <a:defRPr/>
            </a:pPr>
            <a:r>
              <a:rPr lang="en-US" sz="2000" dirty="0">
                <a:latin typeface="Calibri" pitchFamily="34" charset="0"/>
              </a:rPr>
              <a:t>O =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occupancy factor </a:t>
            </a:r>
            <a:r>
              <a:rPr lang="en-US" sz="2000" dirty="0">
                <a:latin typeface="Calibri" pitchFamily="34" charset="0"/>
              </a:rPr>
              <a:t>reflecting the kinds of </a:t>
            </a:r>
            <a:r>
              <a:rPr lang="en-US" sz="2000" b="1" dirty="0">
                <a:latin typeface="Calibri" pitchFamily="34" charset="0"/>
              </a:rPr>
              <a:t>materials stored </a:t>
            </a:r>
            <a:r>
              <a:rPr lang="en-US" sz="2000" dirty="0">
                <a:latin typeface="Calibri" pitchFamily="34" charset="0"/>
              </a:rPr>
              <a:t>in the building (ranging from 0.75 to 1.25), and</a:t>
            </a:r>
          </a:p>
          <a:p>
            <a:pPr marL="914400" indent="-914400" algn="just" eaLnBrk="1" hangingPunct="1">
              <a:lnSpc>
                <a:spcPct val="150000"/>
              </a:lnSpc>
              <a:defRPr/>
            </a:pPr>
            <a:r>
              <a:rPr lang="en-US" sz="2000" dirty="0">
                <a:latin typeface="Calibri" pitchFamily="34" charset="0"/>
              </a:rPr>
              <a:t>(X+P) = the sum of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exposure</a:t>
            </a:r>
            <a:r>
              <a:rPr lang="en-US" sz="2000" dirty="0">
                <a:latin typeface="Calibri" pitchFamily="34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communication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factors that reflect the proximity and exposure of the other buildings.</a:t>
            </a:r>
          </a:p>
        </p:txBody>
      </p:sp>
      <p:pic>
        <p:nvPicPr>
          <p:cNvPr id="768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5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3370262" cy="609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2200" b="1" i="1" dirty="0" smtClean="0">
                <a:solidFill>
                  <a:srgbClr val="FF0000"/>
                </a:solidFill>
              </a:rPr>
              <a:t>       C,</a:t>
            </a:r>
            <a:r>
              <a:rPr lang="en-US" sz="2200" b="1" dirty="0" smtClean="0">
                <a:solidFill>
                  <a:srgbClr val="FF0000"/>
                </a:solidFill>
              </a:rPr>
              <a:t> construction factor </a:t>
            </a:r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4156868" y="1123338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indent="-1028700"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A (m</a:t>
            </a:r>
            <a:r>
              <a:rPr lang="en-US" sz="2000" baseline="30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=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effective floor area</a:t>
            </a:r>
            <a:r>
              <a:rPr lang="en-US" sz="2000" dirty="0">
                <a:latin typeface="Calibri" pitchFamily="34" charset="0"/>
              </a:rPr>
              <a:t>, typically equal to the area of the largest floor plus 50% of all other floors,</a:t>
            </a:r>
          </a:p>
          <a:p>
            <a:pPr marL="342900" indent="-342900" algn="just" eaLnBrk="1" hangingPunct="1">
              <a:defRPr/>
            </a:pPr>
            <a:r>
              <a:rPr lang="en-US" sz="2000" dirty="0" smtClean="0">
                <a:latin typeface="Calibri" pitchFamily="34" charset="0"/>
              </a:rPr>
              <a:t>F </a:t>
            </a:r>
            <a:r>
              <a:rPr lang="en-US" sz="2000" dirty="0">
                <a:latin typeface="Calibri" pitchFamily="34" charset="0"/>
              </a:rPr>
              <a:t>= a coefficient based on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class of construction</a:t>
            </a: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5612"/>
            <a:ext cx="1981200" cy="53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387" r="4231" b="2758"/>
          <a:stretch/>
        </p:blipFill>
        <p:spPr bwMode="auto">
          <a:xfrm>
            <a:off x="3047999" y="2754554"/>
            <a:ext cx="6049169" cy="29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77863" y="0"/>
            <a:ext cx="8466137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219200" y="916780"/>
            <a:ext cx="2693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F0000"/>
                </a:solidFill>
              </a:rPr>
              <a:t>Occupancy factors, </a:t>
            </a:r>
            <a:r>
              <a:rPr lang="en-US" sz="2200" b="1" dirty="0" err="1">
                <a:solidFill>
                  <a:srgbClr val="FF0000"/>
                </a:solidFill>
              </a:rPr>
              <a:t>O</a:t>
            </a:r>
            <a:r>
              <a:rPr lang="en-US" sz="2200" b="1" baseline="-25000" dirty="0" err="1">
                <a:solidFill>
                  <a:srgbClr val="FF0000"/>
                </a:solidFill>
              </a:rPr>
              <a:t>i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1714500"/>
            <a:ext cx="7685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anose="020F0502020204030204" pitchFamily="34" charset="0"/>
              </a:rPr>
              <a:t>Example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95" b="83169"/>
          <a:stretch/>
        </p:blipFill>
        <p:spPr bwMode="auto">
          <a:xfrm>
            <a:off x="1143000" y="781050"/>
            <a:ext cx="7772400" cy="8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27509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X+P = 1.4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anose="020F0502020204030204" pitchFamily="34" charset="0"/>
              </a:rPr>
              <a:t>Example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5"/>
          <a:stretch/>
        </p:blipFill>
        <p:spPr bwMode="auto">
          <a:xfrm>
            <a:off x="990601" y="802315"/>
            <a:ext cx="79248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8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anose="020F0502020204030204" pitchFamily="34" charset="0"/>
              </a:rPr>
              <a:t>Example</a:t>
            </a:r>
          </a:p>
        </p:txBody>
      </p:sp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812335"/>
            <a:ext cx="8077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50" dirty="0" smtClean="0">
                <a:latin typeface="Times New Roman" panose="02020603050405020304" pitchFamily="18" charset="0"/>
              </a:rPr>
              <a:t>For </a:t>
            </a:r>
            <a:r>
              <a:rPr lang="en-US" sz="2150" dirty="0">
                <a:latin typeface="Times New Roman" panose="02020603050405020304" pitchFamily="18" charset="0"/>
              </a:rPr>
              <a:t>a town having population of 60,000 estimate average daily demand of water. Assume industrial use 10%, institutional &amp; commercial use 15 %, public use 5% and live stock 10% of domestic demand. Take per capita consumption of 50 l/day and leakage to be 5%. </a:t>
            </a:r>
          </a:p>
        </p:txBody>
      </p:sp>
    </p:spTree>
    <p:extLst>
      <p:ext uri="{BB962C8B-B14F-4D97-AF65-F5344CB8AC3E}">
        <p14:creationId xmlns:p14="http://schemas.microsoft.com/office/powerpoint/2010/main" val="428228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anose="020F0502020204030204" pitchFamily="34" charset="0"/>
              </a:rPr>
              <a:t>Example</a:t>
            </a:r>
          </a:p>
        </p:txBody>
      </p:sp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812335"/>
            <a:ext cx="8077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50" dirty="0" smtClean="0">
                <a:latin typeface="Times New Roman" panose="02020603050405020304" pitchFamily="18" charset="0"/>
              </a:rPr>
              <a:t>For </a:t>
            </a:r>
            <a:r>
              <a:rPr lang="en-US" sz="2150" dirty="0">
                <a:latin typeface="Times New Roman" panose="02020603050405020304" pitchFamily="18" charset="0"/>
              </a:rPr>
              <a:t>a town having population of 60,000 estimate average daily demand of water. Assume industrial use 10%, institutional &amp; commercial use 15 %, public use 5% and live stock 10% of domestic demand. Take per capita consumption of 50 l/day and leakage to be 5%.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9058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Solution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2" y="2613709"/>
            <a:ext cx="6089954" cy="27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71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7706382"/>
              </p:ext>
            </p:extLst>
          </p:nvPr>
        </p:nvGraphicFramePr>
        <p:xfrm>
          <a:off x="677863" y="1181100"/>
          <a:ext cx="816133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6096000" y="2671763"/>
            <a:ext cx="2716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Hourly demand in wet season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2076450"/>
            <a:ext cx="368300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2228" idx="1"/>
          </p:cNvCxnSpPr>
          <p:nvPr/>
        </p:nvCxnSpPr>
        <p:spPr>
          <a:xfrm flipH="1">
            <a:off x="5257800" y="2840832"/>
            <a:ext cx="838200" cy="490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5" name="TextBox 11"/>
          <p:cNvSpPr txBox="1">
            <a:spLocks noChangeArrowheads="1"/>
          </p:cNvSpPr>
          <p:nvPr/>
        </p:nvSpPr>
        <p:spPr bwMode="auto">
          <a:xfrm>
            <a:off x="8077200" y="3162300"/>
            <a:ext cx="849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average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924800" y="3467100"/>
            <a:ext cx="152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0" y="1333500"/>
            <a:ext cx="8094663" cy="4381500"/>
          </a:xfrm>
        </p:spPr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b="1" dirty="0" smtClean="0">
                <a:solidFill>
                  <a:srgbClr val="FF0000"/>
                </a:solidFill>
              </a:rPr>
              <a:t>“improved” </a:t>
            </a:r>
            <a:r>
              <a:rPr lang="en-US" sz="2000" dirty="0" smtClean="0"/>
              <a:t>water supply: </a:t>
            </a:r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Treated </a:t>
            </a:r>
            <a:r>
              <a:rPr lang="en-US" sz="2000" b="1" dirty="0"/>
              <a:t>rainwater                                </a:t>
            </a:r>
            <a:r>
              <a:rPr lang="en-US" sz="2000" b="1" i="1" dirty="0"/>
              <a:t> </a:t>
            </a:r>
            <a:endParaRPr lang="en-US" sz="2000" dirty="0" smtClean="0"/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Protected </a:t>
            </a:r>
            <a:r>
              <a:rPr lang="en-US" sz="2000" b="1" dirty="0" smtClean="0"/>
              <a:t>springs</a:t>
            </a:r>
            <a:endParaRPr lang="en-US" sz="2000" dirty="0" smtClean="0"/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Protected dug </a:t>
            </a:r>
            <a:r>
              <a:rPr lang="en-US" sz="2000" b="1" dirty="0" smtClean="0"/>
              <a:t>wells    </a:t>
            </a:r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Protected deep well/</a:t>
            </a:r>
            <a:r>
              <a:rPr lang="en-US" sz="2000" b="1" dirty="0" smtClean="0"/>
              <a:t>boreholes </a:t>
            </a:r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Public tap/</a:t>
            </a:r>
            <a:r>
              <a:rPr lang="en-US" sz="2000" b="1" dirty="0" smtClean="0"/>
              <a:t>standpipe</a:t>
            </a:r>
            <a:r>
              <a:rPr lang="en-US" sz="2000" dirty="0" smtClean="0"/>
              <a:t>s</a:t>
            </a:r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b="1" dirty="0" smtClean="0"/>
              <a:t>Piped</a:t>
            </a:r>
            <a:r>
              <a:rPr lang="en-US" sz="2000" dirty="0" smtClean="0"/>
              <a:t> water into yard/plot         </a:t>
            </a:r>
            <a:endParaRPr lang="en-US" sz="2000" b="1" i="1" dirty="0" smtClean="0"/>
          </a:p>
          <a:p>
            <a:pPr marL="800100" indent="-457200" eaLnBrk="1" hangingPunct="1">
              <a:buFont typeface="Wingdings" pitchFamily="2" charset="2"/>
              <a:buChar char="ü"/>
              <a:defRPr/>
            </a:pPr>
            <a:r>
              <a:rPr lang="en-US" sz="2000" b="1" dirty="0" smtClean="0"/>
              <a:t>Piped</a:t>
            </a:r>
            <a:r>
              <a:rPr lang="en-US" sz="2000" dirty="0" smtClean="0"/>
              <a:t> water into dwelling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66700"/>
            <a:ext cx="8229600" cy="952500"/>
          </a:xfrm>
          <a:prstGeom prst="rect">
            <a:avLst/>
          </a:prstGeom>
        </p:spPr>
        <p:txBody>
          <a:bodyPr lIns="79242" tIns="39621" rIns="79242" bIns="39621" anchor="ctr"/>
          <a:lstStyle/>
          <a:p>
            <a:pPr algn="ctr" defTabSz="792419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Book Antiqua" panose="02040602050305030304" pitchFamily="18" charset="0"/>
              </a:rPr>
              <a:t>General </a:t>
            </a:r>
            <a:r>
              <a:rPr lang="en-US" sz="3600" b="1" dirty="0">
                <a:latin typeface="Book Antiqua" panose="02040602050305030304" pitchFamily="18" charset="0"/>
              </a:rPr>
              <a:t>Introduction</a:t>
            </a:r>
            <a:endParaRPr lang="en-US" sz="3600" b="1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79012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swashfund.org/sites/default/files/140625%20Thrive%20Networks%20HH%20conn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79" y="2152650"/>
            <a:ext cx="36522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pittmeadows.bc.ca/assets/Works%7EYard/water%20t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54" y="2628900"/>
            <a:ext cx="30700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50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4900"/>
            <a:ext cx="8094663" cy="4343400"/>
          </a:xfrm>
        </p:spPr>
        <p:txBody>
          <a:bodyPr rtlCol="0">
            <a:normAutofit/>
          </a:bodyPr>
          <a:lstStyle/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There are wide variations in seasonal, daily and hourly water demands. </a:t>
            </a:r>
          </a:p>
          <a:p>
            <a:pPr marL="643232" lvl="1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Working days have higher demand than holidays</a:t>
            </a:r>
          </a:p>
          <a:p>
            <a:pPr marL="643232" lvl="1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Hot and dry days have more demand than wet or cold days</a:t>
            </a:r>
          </a:p>
          <a:p>
            <a:pPr marL="643232" lvl="1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Peak demands within a day are in the morning when the day’s activities start and in the evening when the activities end</a:t>
            </a:r>
            <a:endParaRPr lang="en-GB" sz="2000" b="1" dirty="0"/>
          </a:p>
          <a:p>
            <a:pPr marL="346075" lvl="1" indent="0" algn="just" defTabSz="792419" eaLnBrk="1" fontAlgn="auto" hangingPunct="1">
              <a:spcAft>
                <a:spcPts val="0"/>
              </a:spcAft>
              <a:buNone/>
              <a:defRPr/>
            </a:pPr>
            <a:r>
              <a:rPr lang="en-GB" sz="2000" dirty="0" smtClean="0"/>
              <a:t>In general, there are three design demands</a:t>
            </a:r>
          </a:p>
          <a:p>
            <a:pPr marL="1035050" lvl="2" indent="-342900" algn="just" defTabSz="79241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b="1" dirty="0" smtClean="0"/>
              <a:t>Average Day Demand</a:t>
            </a:r>
          </a:p>
          <a:p>
            <a:pPr marL="1035050" lvl="2" indent="-342900" algn="just" defTabSz="79241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b="1" dirty="0" smtClean="0"/>
              <a:t>Maximum Day Demand</a:t>
            </a:r>
          </a:p>
          <a:p>
            <a:pPr marL="1035050" lvl="2" indent="-342900" algn="just" defTabSz="79241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b="1" dirty="0" smtClean="0"/>
              <a:t>Peak Hour </a:t>
            </a:r>
            <a:r>
              <a:rPr lang="en-GB" sz="1800" b="1" dirty="0"/>
              <a:t>D</a:t>
            </a:r>
            <a:r>
              <a:rPr lang="en-GB" sz="1800" b="1" dirty="0" smtClean="0"/>
              <a:t>emand </a:t>
            </a:r>
          </a:p>
          <a:p>
            <a:pPr marL="1035050" lvl="2" indent="-342900" algn="just" defTabSz="79241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b="1" dirty="0" smtClean="0"/>
              <a:t>Coincident draft (the sum of maximum daily demand and the fire demand) </a:t>
            </a:r>
            <a:endParaRPr lang="en-US" sz="1800" b="1" dirty="0" smtClean="0"/>
          </a:p>
        </p:txBody>
      </p:sp>
      <p:pic>
        <p:nvPicPr>
          <p:cNvPr id="911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52500"/>
            <a:ext cx="8229600" cy="4495800"/>
          </a:xfrm>
        </p:spPr>
        <p:txBody>
          <a:bodyPr rtlCol="0">
            <a:normAutofit fontScale="85000" lnSpcReduction="10000"/>
          </a:bodyPr>
          <a:lstStyle/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unit demand estimates are averages. Therefore, in </a:t>
            </a:r>
            <a:r>
              <a:rPr lang="en-US" sz="2400" b="1" dirty="0" smtClean="0"/>
              <a:t>designing water supply </a:t>
            </a:r>
            <a:r>
              <a:rPr lang="en-US" sz="2400" dirty="0" smtClean="0"/>
              <a:t>system it is necessary to </a:t>
            </a:r>
            <a:r>
              <a:rPr lang="en-US" sz="2400" b="1" dirty="0" smtClean="0">
                <a:solidFill>
                  <a:srgbClr val="FF0000"/>
                </a:solidFill>
              </a:rPr>
              <a:t>estimate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B0F0"/>
                </a:solidFill>
              </a:rPr>
              <a:t>quantity of water </a:t>
            </a:r>
            <a:r>
              <a:rPr lang="en-US" sz="2400" dirty="0" smtClean="0"/>
              <a:t>that is required </a:t>
            </a:r>
            <a:r>
              <a:rPr lang="en-GB" sz="2400" dirty="0" smtClean="0"/>
              <a:t>considering its </a:t>
            </a:r>
            <a:r>
              <a:rPr lang="en-GB" sz="2400" b="1" dirty="0" smtClean="0">
                <a:solidFill>
                  <a:srgbClr val="00B050"/>
                </a:solidFill>
              </a:rPr>
              <a:t>timely variations</a:t>
            </a:r>
            <a:r>
              <a:rPr lang="en-GB" sz="2400" dirty="0" smtClean="0"/>
              <a:t>.</a:t>
            </a:r>
          </a:p>
          <a:p>
            <a:pPr marL="0" indent="0" algn="just" defTabSz="792419" eaLnBrk="1" fontAlgn="auto" hangingPunct="1">
              <a:spcAft>
                <a:spcPts val="0"/>
              </a:spcAft>
              <a:buNone/>
              <a:defRPr/>
            </a:pPr>
            <a:endParaRPr lang="en-GB" sz="700" dirty="0" smtClean="0"/>
          </a:p>
          <a:p>
            <a:r>
              <a:rPr lang="en-US" b="1" i="1" dirty="0" err="1">
                <a:solidFill>
                  <a:srgbClr val="FF0000"/>
                </a:solidFill>
              </a:rPr>
              <a:t>Q</a:t>
            </a:r>
            <a:r>
              <a:rPr lang="en-US" sz="1800" b="1" i="1" dirty="0" err="1">
                <a:solidFill>
                  <a:srgbClr val="FF0000"/>
                </a:solidFill>
              </a:rPr>
              <a:t>day-avg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Annual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average day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demand) </a:t>
            </a:r>
          </a:p>
          <a:p>
            <a:pPr marL="288925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average daily demand over a period of one year. For economical calculations and fire fighting.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GB" sz="2400" b="1" i="1" dirty="0" err="1" smtClean="0">
                <a:solidFill>
                  <a:srgbClr val="FF0000"/>
                </a:solidFill>
              </a:rPr>
              <a:t>Q</a:t>
            </a:r>
            <a:r>
              <a:rPr lang="en-GB" sz="2400" b="1" i="1" baseline="-25000" dirty="0" err="1" smtClean="0">
                <a:solidFill>
                  <a:srgbClr val="FF0000"/>
                </a:solidFill>
              </a:rPr>
              <a:t>day</a:t>
            </a:r>
            <a:r>
              <a:rPr lang="en-GB" sz="2400" b="1" i="1" baseline="-25000" dirty="0" smtClean="0">
                <a:solidFill>
                  <a:srgbClr val="FF0000"/>
                </a:solidFill>
              </a:rPr>
              <a:t>-max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(Maximum day demand ) </a:t>
            </a:r>
          </a:p>
          <a:p>
            <a:pPr marL="288925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amount of water required </a:t>
            </a:r>
            <a:r>
              <a:rPr lang="en-GB" sz="2400" b="1" dirty="0"/>
              <a:t>during </a:t>
            </a:r>
            <a:r>
              <a:rPr lang="en-GB" sz="2400" b="1" dirty="0" smtClean="0">
                <a:solidFill>
                  <a:srgbClr val="310CCE"/>
                </a:solidFill>
              </a:rPr>
              <a:t>day </a:t>
            </a:r>
            <a:r>
              <a:rPr lang="en-GB" sz="2400" b="1" dirty="0">
                <a:solidFill>
                  <a:srgbClr val="310CCE"/>
                </a:solidFill>
              </a:rPr>
              <a:t>of maximum consumption </a:t>
            </a:r>
            <a:r>
              <a:rPr lang="en-GB" sz="2400" dirty="0"/>
              <a:t>in a </a:t>
            </a:r>
            <a:r>
              <a:rPr lang="en-GB" sz="2400" b="1" dirty="0"/>
              <a:t>year. </a:t>
            </a:r>
            <a:r>
              <a:rPr lang="en-GB" sz="2400" b="1" dirty="0" smtClean="0"/>
              <a:t>T</a:t>
            </a:r>
            <a:r>
              <a:rPr lang="en-US" sz="2200" b="1" dirty="0" smtClean="0"/>
              <a:t>he maximum total amount of water used during any 24-hour period. </a:t>
            </a:r>
            <a:r>
              <a:rPr lang="en-US" sz="2400" dirty="0" smtClean="0"/>
              <a:t>Important </a:t>
            </a:r>
            <a:r>
              <a:rPr lang="en-US" sz="2400" dirty="0"/>
              <a:t>for water treatment plants and water storages.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GB" sz="2400" b="1" i="1" dirty="0" err="1" smtClean="0">
                <a:solidFill>
                  <a:srgbClr val="FF0000"/>
                </a:solidFill>
              </a:rPr>
              <a:t>Q</a:t>
            </a:r>
            <a:r>
              <a:rPr lang="en-GB" sz="2400" b="1" i="1" baseline="-25000" dirty="0" err="1" smtClean="0">
                <a:solidFill>
                  <a:srgbClr val="FF0000"/>
                </a:solidFill>
              </a:rPr>
              <a:t>hr</a:t>
            </a:r>
            <a:r>
              <a:rPr lang="en-GB" sz="2400" b="1" i="1" baseline="-25000" dirty="0" smtClean="0">
                <a:solidFill>
                  <a:srgbClr val="FF0000"/>
                </a:solidFill>
              </a:rPr>
              <a:t>-max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(Peak hour demand )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GB" sz="2400" dirty="0" smtClean="0"/>
              <a:t>The </a:t>
            </a:r>
            <a:r>
              <a:rPr lang="en-GB" sz="2400" dirty="0"/>
              <a:t>amount of water required </a:t>
            </a:r>
            <a:r>
              <a:rPr lang="en-GB" sz="2400" dirty="0" smtClean="0"/>
              <a:t>during the </a:t>
            </a:r>
            <a:r>
              <a:rPr lang="en-GB" sz="2400" b="1" dirty="0" smtClean="0">
                <a:solidFill>
                  <a:srgbClr val="310CCE"/>
                </a:solidFill>
              </a:rPr>
              <a:t>hour of maximum consumption  </a:t>
            </a:r>
            <a:r>
              <a:rPr lang="en-GB" sz="2400" dirty="0" smtClean="0"/>
              <a:t>in a given </a:t>
            </a:r>
            <a:r>
              <a:rPr lang="en-GB" sz="2400" b="1" dirty="0" smtClean="0"/>
              <a:t>day</a:t>
            </a:r>
            <a:r>
              <a:rPr lang="en-GB" sz="2400" dirty="0" smtClean="0"/>
              <a:t>. T</a:t>
            </a:r>
            <a:r>
              <a:rPr lang="en-US" sz="2200" b="1" dirty="0" smtClean="0"/>
              <a:t>he maximum amount of water used in any single hour of any day </a:t>
            </a:r>
            <a:endParaRPr lang="en-GB" sz="2200" b="1" dirty="0" smtClean="0"/>
          </a:p>
        </p:txBody>
      </p:sp>
      <p:pic>
        <p:nvPicPr>
          <p:cNvPr id="911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35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4063" y="800100"/>
            <a:ext cx="81534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When the proposed project is in a community with an existing water supply, </a:t>
            </a:r>
            <a:r>
              <a:rPr lang="en-US" sz="2200" b="1" dirty="0">
                <a:latin typeface="+mn-lt"/>
              </a:rPr>
              <a:t>the community’s </a:t>
            </a:r>
            <a:r>
              <a:rPr lang="en-US" sz="2200" b="1" dirty="0">
                <a:solidFill>
                  <a:srgbClr val="00B0F0"/>
                </a:solidFill>
                <a:latin typeface="+mn-lt"/>
              </a:rPr>
              <a:t>historic records </a:t>
            </a:r>
            <a:r>
              <a:rPr lang="en-US" sz="2200" dirty="0">
                <a:latin typeface="+mn-lt"/>
              </a:rPr>
              <a:t>provide the best estimate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en-US" sz="2200" b="1" dirty="0">
                <a:latin typeface="+mn-lt"/>
              </a:rPr>
              <a:t>Peaking factors </a:t>
            </a:r>
            <a:r>
              <a:rPr lang="en-US" sz="2200" dirty="0">
                <a:latin typeface="+mn-lt"/>
              </a:rPr>
              <a:t>are developed from such data as follows so that it can be adopted to the average demand. </a:t>
            </a:r>
          </a:p>
          <a:p>
            <a:pPr algn="just" eaLnBrk="1" hangingPunct="1">
              <a:defRPr/>
            </a:pPr>
            <a:r>
              <a:rPr lang="en-US" sz="2200" b="1" dirty="0" smtClean="0">
                <a:latin typeface="+mj-lt"/>
              </a:rPr>
              <a:t>       </a:t>
            </a:r>
            <a:r>
              <a:rPr lang="en-US" sz="2200" b="1" dirty="0">
                <a:latin typeface="+mj-lt"/>
              </a:rPr>
              <a:t>Max day factor =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u="sng" dirty="0">
                <a:solidFill>
                  <a:srgbClr val="FF0000"/>
                </a:solidFill>
                <a:latin typeface="+mj-lt"/>
              </a:rPr>
              <a:t>Maximum day demand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</a:rPr>
              <a:t>                                         Average day demand </a:t>
            </a:r>
          </a:p>
          <a:p>
            <a:pPr marL="342900" indent="-342900" algn="just" eaLnBrk="1" hangingPunct="1">
              <a:defRPr/>
            </a:pPr>
            <a:r>
              <a:rPr lang="en-US" sz="2200" b="1" dirty="0" smtClean="0">
                <a:latin typeface="+mn-lt"/>
              </a:rPr>
              <a:t>    </a:t>
            </a:r>
            <a:r>
              <a:rPr lang="en-US" sz="2200" b="1" dirty="0">
                <a:latin typeface="+mn-lt"/>
              </a:rPr>
              <a:t>Peak hour factor = </a:t>
            </a:r>
            <a:r>
              <a:rPr lang="en-US" sz="2200" b="1" u="sng" dirty="0">
                <a:solidFill>
                  <a:srgbClr val="FF0000"/>
                </a:solidFill>
                <a:latin typeface="+mn-lt"/>
              </a:rPr>
              <a:t>Maximum hour demand i.e. Peak demand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+mn-lt"/>
              </a:rPr>
            </a:br>
            <a:r>
              <a:rPr lang="en-US" sz="2200" b="1" dirty="0">
                <a:solidFill>
                  <a:srgbClr val="FF0000"/>
                </a:solidFill>
                <a:latin typeface="+mn-lt"/>
              </a:rPr>
              <a:t>                                               Average day demand</a:t>
            </a:r>
            <a:r>
              <a:rPr lang="en-US" sz="2200" b="1" dirty="0">
                <a:solidFill>
                  <a:srgbClr val="FF0000"/>
                </a:solidFill>
              </a:rPr>
              <a:t>  </a:t>
            </a:r>
            <a:r>
              <a:rPr lang="en-US" sz="2200" dirty="0"/>
              <a:t> 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US" sz="2200" dirty="0"/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931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57982"/>
              </p:ext>
            </p:extLst>
          </p:nvPr>
        </p:nvGraphicFramePr>
        <p:xfrm>
          <a:off x="1194164" y="3848100"/>
          <a:ext cx="7162800" cy="171069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Population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 Day Factor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Peak Hour Factor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to 20,000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20,001 to 50,000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1.90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50,001 and above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 rot="16200000">
            <a:off x="-191176" y="4416474"/>
            <a:ext cx="2306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Typical Peak Factors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603058"/>
              </p:ext>
            </p:extLst>
          </p:nvPr>
        </p:nvGraphicFramePr>
        <p:xfrm>
          <a:off x="677863" y="1181100"/>
          <a:ext cx="816133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6096000" y="2671763"/>
            <a:ext cx="2716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Hourly demand in wet season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2076450"/>
            <a:ext cx="368300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2228" idx="1"/>
          </p:cNvCxnSpPr>
          <p:nvPr/>
        </p:nvCxnSpPr>
        <p:spPr>
          <a:xfrm flipH="1">
            <a:off x="5257800" y="2840832"/>
            <a:ext cx="838200" cy="490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5" name="TextBox 11"/>
          <p:cNvSpPr txBox="1">
            <a:spLocks noChangeArrowheads="1"/>
          </p:cNvSpPr>
          <p:nvPr/>
        </p:nvSpPr>
        <p:spPr bwMode="auto">
          <a:xfrm>
            <a:off x="8077200" y="3162300"/>
            <a:ext cx="849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average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924800" y="3467100"/>
            <a:ext cx="152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82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7" y="1247775"/>
            <a:ext cx="85105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7863" y="-762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58626"/>
              </p:ext>
            </p:extLst>
          </p:nvPr>
        </p:nvGraphicFramePr>
        <p:xfrm>
          <a:off x="914400" y="571500"/>
          <a:ext cx="7924800" cy="5029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85459"/>
                <a:gridCol w="4739341"/>
              </a:tblGrid>
              <a:tr h="445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400" dirty="0">
                          <a:effectLst/>
                          <a:latin typeface="Times New Roman"/>
                          <a:ea typeface="Times New Roman"/>
                        </a:rPr>
                        <a:t>Component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400" dirty="0">
                          <a:effectLst/>
                          <a:latin typeface="Times New Roman"/>
                          <a:ea typeface="Times New Roman"/>
                        </a:rPr>
                        <a:t>Design capacity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4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>
                          <a:effectLst/>
                          <a:latin typeface="Times New Roman"/>
                          <a:ea typeface="Times New Roman"/>
                        </a:rPr>
                        <a:t>Source: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   Groundwater 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  Surface sources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317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2400" kern="1400" baseline="-250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day</a:t>
                      </a:r>
                      <a:r>
                        <a:rPr lang="en-GB" sz="2400" kern="1400" baseline="-25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-max</a:t>
                      </a:r>
                      <a:r>
                        <a:rPr lang="en-GB" sz="2400" kern="14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kern="14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Pipe mains (Type I and Type II)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182880" algn="l"/>
                        </a:tabLst>
                      </a:pPr>
                      <a:r>
                        <a:rPr lang="en-GB" sz="2400" kern="14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2400" kern="1400" baseline="-250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day</a:t>
                      </a:r>
                      <a:r>
                        <a:rPr lang="en-GB" sz="2400" kern="1400" baseline="-25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-max </a:t>
                      </a:r>
                      <a:endParaRPr lang="en-US" sz="2800" kern="14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>
                          <a:effectLst/>
                          <a:latin typeface="Times New Roman"/>
                          <a:ea typeface="Times New Roman"/>
                        </a:rPr>
                        <a:t>Treatment plant</a:t>
                      </a:r>
                      <a:endParaRPr lang="en-US" sz="20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400" kern="14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2400" kern="1400" baseline="-25000" dirty="0" err="1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day</a:t>
                      </a:r>
                      <a:r>
                        <a:rPr lang="en-GB" sz="2400" kern="1400" baseline="-25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-max </a:t>
                      </a:r>
                      <a:endParaRPr lang="en-US" sz="2800" kern="14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Pumping units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Pump:  </a:t>
                      </a:r>
                      <a:r>
                        <a:rPr lang="en-GB" sz="1800" kern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3Q</a:t>
                      </a:r>
                      <a:r>
                        <a:rPr lang="en-GB" sz="1800" kern="14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day-avg</a:t>
                      </a:r>
                      <a:r>
                        <a:rPr lang="en-GB" sz="1800" kern="1400" baseline="-25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or </a:t>
                      </a:r>
                      <a:r>
                        <a:rPr lang="en-GB" sz="1800" kern="14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4/3Q</a:t>
                      </a:r>
                      <a:r>
                        <a:rPr lang="en-GB" sz="1800" kern="1400" baseline="-250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day-max</a:t>
                      </a:r>
                      <a:r>
                        <a:rPr lang="en-GB" sz="1800" b="1" kern="1400" baseline="-250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whichever is 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greater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1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Service reservoir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Design should consider: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2880" algn="l"/>
                        </a:tabLs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Hourly fluctuations of flow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2880" algn="l"/>
                        </a:tabLs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The 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emergency/breakdown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reserve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2880" algn="l"/>
                        </a:tabLs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The provision required when pumps satisfy the entire days demand in less than 24  hrs.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2880" algn="l"/>
                        </a:tabLs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The fire 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demand </a:t>
                      </a:r>
                      <a:r>
                        <a:rPr lang="en-GB" sz="18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1800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Type III pipe and distribution pipes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err="1"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1800" kern="1400" baseline="-25000" dirty="0" err="1"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Times New Roman"/>
                        </a:rPr>
                        <a:t>hr</a:t>
                      </a:r>
                      <a:r>
                        <a:rPr lang="en-GB" sz="1800" kern="1400" baseline="-25000" dirty="0">
                          <a:solidFill>
                            <a:srgbClr val="33CC33"/>
                          </a:solidFill>
                          <a:effectLst/>
                          <a:latin typeface="Times New Roman"/>
                          <a:ea typeface="Times New Roman"/>
                        </a:rPr>
                        <a:t>-max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or </a:t>
                      </a:r>
                      <a:r>
                        <a:rPr lang="en-GB" sz="1800" kern="1400" dirty="0" err="1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1800" kern="1400" baseline="-25000" dirty="0" err="1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day-max</a:t>
                      </a:r>
                      <a:r>
                        <a:rPr lang="en-GB" sz="1800" kern="1400" dirty="0" err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GB" sz="1800" kern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1800" kern="1400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GB" sz="1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en-GB" sz="1800" kern="1400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GB" sz="1800" kern="1400" baseline="-25000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cd</a:t>
                      </a:r>
                      <a:r>
                        <a:rPr lang="en-GB" sz="1800" kern="14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whichever is greater (calculated for anticipated maximum growth)</a:t>
                      </a:r>
                      <a:endParaRPr lang="en-US" sz="20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83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0"/>
            <a:ext cx="7307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defTabSz="792419" eaLnBrk="1" fontAlgn="auto" hangingPunct="1"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ysClr val="windowText" lastClr="000000"/>
                </a:solidFill>
                <a:latin typeface="+mn-lt"/>
              </a:rPr>
              <a:t>1.7. Variations in water demand</a:t>
            </a:r>
            <a:endParaRPr lang="en-US" sz="44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Example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marL="0" indent="1588" algn="just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Calculate the </a:t>
            </a:r>
            <a:r>
              <a:rPr lang="en-US" sz="2200" b="1" dirty="0" smtClean="0">
                <a:solidFill>
                  <a:srgbClr val="310CCE"/>
                </a:solidFill>
              </a:rPr>
              <a:t>water requirements </a:t>
            </a:r>
            <a:r>
              <a:rPr lang="en-US" sz="2200" dirty="0" smtClean="0"/>
              <a:t>for a community that will reach a </a:t>
            </a:r>
            <a:r>
              <a:rPr lang="en-US" sz="2200" b="1" dirty="0" smtClean="0"/>
              <a:t>population of 120,000 </a:t>
            </a:r>
            <a:r>
              <a:rPr lang="en-US" sz="2200" dirty="0" smtClean="0"/>
              <a:t>at the design year. The estimated </a:t>
            </a:r>
            <a:r>
              <a:rPr lang="en-US" sz="2200" i="1" dirty="0" smtClean="0">
                <a:solidFill>
                  <a:srgbClr val="00B050"/>
                </a:solidFill>
              </a:rPr>
              <a:t>municipal water demand </a:t>
            </a:r>
            <a:r>
              <a:rPr lang="en-US" sz="2200" dirty="0" smtClean="0"/>
              <a:t>for the community is </a:t>
            </a:r>
            <a:r>
              <a:rPr lang="en-US" sz="2200" b="1" dirty="0" smtClean="0"/>
              <a:t>300 </a:t>
            </a:r>
            <a:r>
              <a:rPr lang="en-US" sz="2200" b="1" dirty="0" err="1" smtClean="0"/>
              <a:t>l/c</a:t>
            </a:r>
            <a:r>
              <a:rPr lang="en-US" sz="2200" b="1" dirty="0" smtClean="0"/>
              <a:t>/d</a:t>
            </a:r>
            <a:r>
              <a:rPr lang="en-US" sz="2200" dirty="0" smtClean="0"/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Calculate the </a:t>
            </a:r>
            <a:r>
              <a:rPr lang="en-US" sz="2200" dirty="0" smtClean="0">
                <a:solidFill>
                  <a:srgbClr val="FF0000"/>
                </a:solidFill>
              </a:rPr>
              <a:t>fire flow</a:t>
            </a:r>
            <a:r>
              <a:rPr lang="en-US" sz="2200" dirty="0" smtClean="0"/>
              <a:t>, design capacity of the </a:t>
            </a:r>
            <a:r>
              <a:rPr lang="en-US" sz="2200" dirty="0" smtClean="0">
                <a:solidFill>
                  <a:srgbClr val="FF0000"/>
                </a:solidFill>
              </a:rPr>
              <a:t>water treatment plant</a:t>
            </a:r>
            <a:r>
              <a:rPr lang="en-US" sz="2200" dirty="0" smtClean="0"/>
              <a:t>, and design capacity of the </a:t>
            </a:r>
            <a:r>
              <a:rPr lang="en-US" sz="2200" dirty="0" smtClean="0">
                <a:solidFill>
                  <a:srgbClr val="FF0000"/>
                </a:solidFill>
              </a:rPr>
              <a:t>water distribution system</a:t>
            </a:r>
            <a:r>
              <a:rPr lang="en-US" sz="2200" dirty="0" smtClean="0"/>
              <a:t>. Use NBFU formula for fire flow.</a:t>
            </a:r>
            <a:endParaRPr lang="en-GB" sz="2200" dirty="0" smtClean="0"/>
          </a:p>
        </p:txBody>
      </p:sp>
      <p:pic>
        <p:nvPicPr>
          <p:cNvPr id="1003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48616"/>
              </p:ext>
            </p:extLst>
          </p:nvPr>
        </p:nvGraphicFramePr>
        <p:xfrm>
          <a:off x="1143000" y="3924300"/>
          <a:ext cx="7162800" cy="171069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Population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 Day Factor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Peak Hour Factor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to 20,000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20,001 to 50,000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1.90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50,001 and above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7522"/>
              </p:ext>
            </p:extLst>
          </p:nvPr>
        </p:nvGraphicFramePr>
        <p:xfrm>
          <a:off x="1143000" y="34671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Equation" r:id="rId5" imgW="1739900" imgH="241300" progId="Equation.3">
                  <p:embed/>
                </p:oleObj>
              </mc:Choice>
              <mc:Fallback>
                <p:oleObj name="Equation" r:id="rId5" imgW="1739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67100"/>
                        <a:ext cx="334803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Surface"/>
              </a:rPr>
              <a:t>Solution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2819400"/>
          </a:xfrm>
        </p:spPr>
        <p:txBody>
          <a:bodyPr/>
          <a:lstStyle/>
          <a:p>
            <a:pPr eaLnBrk="1" hangingPunct="1"/>
            <a:r>
              <a:rPr lang="en-US" sz="2400" smtClean="0"/>
              <a:t>P = 120,000</a:t>
            </a:r>
          </a:p>
          <a:p>
            <a:pPr eaLnBrk="1" hangingPunct="1"/>
            <a:r>
              <a:rPr lang="en-US" sz="2400" b="1" smtClean="0"/>
              <a:t>Q</a:t>
            </a:r>
            <a:r>
              <a:rPr lang="en-US" sz="2400" b="1" baseline="-25000" smtClean="0"/>
              <a:t>day-avg</a:t>
            </a:r>
            <a:r>
              <a:rPr lang="en-US" sz="2400" b="1" smtClean="0"/>
              <a:t> </a:t>
            </a:r>
            <a:r>
              <a:rPr lang="en-US" sz="2400" smtClean="0"/>
              <a:t>= 300 x 120,000 =36,000,000 L/d = 36,000 m</a:t>
            </a:r>
            <a:r>
              <a:rPr lang="en-US" sz="2400" baseline="30000" smtClean="0"/>
              <a:t>3</a:t>
            </a:r>
            <a:r>
              <a:rPr lang="en-US" sz="2400" smtClean="0"/>
              <a:t>/d</a:t>
            </a:r>
          </a:p>
          <a:p>
            <a:pPr eaLnBrk="1" hangingPunct="1"/>
            <a:r>
              <a:rPr lang="en-US" sz="2400" smtClean="0"/>
              <a:t>Take P.F. for Q </a:t>
            </a:r>
            <a:r>
              <a:rPr lang="en-US" sz="2400" baseline="-25000" smtClean="0"/>
              <a:t>day-max</a:t>
            </a:r>
            <a:r>
              <a:rPr lang="en-US" sz="2400" smtClean="0"/>
              <a:t> = 1.2 and</a:t>
            </a:r>
          </a:p>
          <a:p>
            <a:pPr eaLnBrk="1" hangingPunct="1"/>
            <a:r>
              <a:rPr lang="en-US" sz="2400" smtClean="0"/>
              <a:t>                for Q</a:t>
            </a:r>
            <a:r>
              <a:rPr lang="en-US" sz="2400" baseline="-25000" smtClean="0"/>
              <a:t>peak-hr   </a:t>
            </a:r>
            <a:r>
              <a:rPr lang="en-US" sz="2400" smtClean="0"/>
              <a:t>= 1.7</a:t>
            </a:r>
            <a:endParaRPr lang="en-US" sz="2400" baseline="-25000" smtClean="0"/>
          </a:p>
          <a:p>
            <a:pPr eaLnBrk="1" hangingPunct="1"/>
            <a:r>
              <a:rPr lang="en-US" sz="2400" b="1" smtClean="0"/>
              <a:t>Q </a:t>
            </a:r>
            <a:r>
              <a:rPr lang="en-US" sz="2400" b="1" baseline="-25000" smtClean="0"/>
              <a:t>day-max</a:t>
            </a:r>
            <a:r>
              <a:rPr lang="en-US" sz="2400" b="1" smtClean="0"/>
              <a:t> </a:t>
            </a:r>
            <a:r>
              <a:rPr lang="en-US" sz="2400" smtClean="0"/>
              <a:t>=1.2 x 36,000= 43,200 m</a:t>
            </a:r>
            <a:r>
              <a:rPr lang="en-US" sz="2400" baseline="30000" smtClean="0"/>
              <a:t>3</a:t>
            </a:r>
            <a:r>
              <a:rPr lang="en-US" sz="2400" smtClean="0"/>
              <a:t>/d</a:t>
            </a:r>
          </a:p>
          <a:p>
            <a:pPr eaLnBrk="1" hangingPunct="1"/>
            <a:r>
              <a:rPr lang="en-US" sz="2400" b="1" smtClean="0"/>
              <a:t>Q</a:t>
            </a:r>
            <a:r>
              <a:rPr lang="en-US" sz="2400" b="1" baseline="-25000" smtClean="0"/>
              <a:t>peak-hr   </a:t>
            </a:r>
            <a:r>
              <a:rPr lang="en-US" sz="2400" smtClean="0"/>
              <a:t>= 1.7 x 36,000 = 61,200 m</a:t>
            </a:r>
            <a:r>
              <a:rPr lang="en-US" sz="2400" baseline="30000" smtClean="0"/>
              <a:t>3 </a:t>
            </a:r>
            <a:r>
              <a:rPr lang="en-US" sz="2400" smtClean="0"/>
              <a:t>/d</a:t>
            </a:r>
            <a:endParaRPr lang="en-US" sz="2400" b="1" baseline="300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smtClean="0"/>
              <a:t>Fire flow rate = </a:t>
            </a:r>
          </a:p>
        </p:txBody>
      </p:sp>
      <p:graphicFrame>
        <p:nvGraphicFramePr>
          <p:cNvPr id="102404" name="Object 67"/>
          <p:cNvGraphicFramePr>
            <a:graphicFrameLocks noChangeAspect="1"/>
          </p:cNvGraphicFramePr>
          <p:nvPr/>
        </p:nvGraphicFramePr>
        <p:xfrm>
          <a:off x="3411538" y="3937000"/>
          <a:ext cx="30067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8" name="Equation" r:id="rId4" imgW="1460500" imgH="228600" progId="Equation.3">
                  <p:embed/>
                </p:oleObj>
              </mc:Choice>
              <mc:Fallback>
                <p:oleObj name="Equation" r:id="rId4" imgW="1460500" imgH="2286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937000"/>
                        <a:ext cx="30067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68"/>
          <p:cNvGraphicFramePr>
            <a:graphicFrameLocks noChangeAspect="1"/>
          </p:cNvGraphicFramePr>
          <p:nvPr/>
        </p:nvGraphicFramePr>
        <p:xfrm>
          <a:off x="3429000" y="4457700"/>
          <a:ext cx="33718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" name="Equation" r:id="rId6" imgW="1638300" imgH="228600" progId="Equation.3">
                  <p:embed/>
                </p:oleObj>
              </mc:Choice>
              <mc:Fallback>
                <p:oleObj name="Equation" r:id="rId6" imgW="1638300" imgH="2286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57700"/>
                        <a:ext cx="33718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3810000" y="4991100"/>
            <a:ext cx="442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= 2,259.13 m</a:t>
            </a:r>
            <a:r>
              <a:rPr lang="en-US" sz="2400" baseline="30000"/>
              <a:t>3</a:t>
            </a:r>
            <a:r>
              <a:rPr lang="en-US" sz="2400"/>
              <a:t>/hr = 54,219 m</a:t>
            </a:r>
            <a:r>
              <a:rPr lang="en-US" sz="2400" baseline="30000"/>
              <a:t>3</a:t>
            </a:r>
            <a:r>
              <a:rPr lang="en-US" sz="2400"/>
              <a:t>/day</a:t>
            </a:r>
          </a:p>
        </p:txBody>
      </p:sp>
      <p:pic>
        <p:nvPicPr>
          <p:cNvPr id="10240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Solution</a:t>
            </a:r>
          </a:p>
        </p:txBody>
      </p:sp>
      <p:sp>
        <p:nvSpPr>
          <p:cNvPr id="104451" name="TextBox 7"/>
          <p:cNvSpPr>
            <a:spLocks noGrp="1" noChangeArrowheads="1"/>
          </p:cNvSpPr>
          <p:nvPr>
            <p:ph idx="1"/>
          </p:nvPr>
        </p:nvSpPr>
        <p:spPr>
          <a:xfrm>
            <a:off x="812800" y="1333500"/>
            <a:ext cx="8094663" cy="2665413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smtClean="0"/>
              <a:t>Design capacity of treatment plant = </a:t>
            </a:r>
            <a:r>
              <a:rPr lang="en-US" sz="2400" b="1" smtClean="0"/>
              <a:t>Q </a:t>
            </a:r>
            <a:r>
              <a:rPr lang="en-US" sz="2400" b="1" baseline="-25000" smtClean="0"/>
              <a:t>day-max</a:t>
            </a:r>
            <a:r>
              <a:rPr lang="en-US" sz="2400" b="1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 smtClean="0"/>
              <a:t>                                                                    = 43,200 m</a:t>
            </a:r>
            <a:r>
              <a:rPr lang="en-US" sz="2400" b="1" baseline="30000" smtClean="0"/>
              <a:t>3</a:t>
            </a:r>
            <a:r>
              <a:rPr lang="en-US" sz="2400" b="1" smtClean="0"/>
              <a:t>/day</a:t>
            </a:r>
          </a:p>
          <a:p>
            <a:pPr eaLnBrk="1" hangingPunct="1"/>
            <a:r>
              <a:rPr lang="en-US" sz="2400" smtClean="0"/>
              <a:t>Distribution system Design capacity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400" smtClean="0"/>
              <a:t>                              = maximum [</a:t>
            </a:r>
            <a:r>
              <a:rPr lang="en-US" sz="2400" b="1" smtClean="0"/>
              <a:t>Q </a:t>
            </a:r>
            <a:r>
              <a:rPr lang="en-US" sz="2400" b="1" baseline="-25000" smtClean="0"/>
              <a:t>peak-hr</a:t>
            </a:r>
            <a:r>
              <a:rPr lang="en-US" sz="2400" b="1" smtClean="0"/>
              <a:t> </a:t>
            </a:r>
            <a:r>
              <a:rPr lang="en-US" sz="2400" smtClean="0"/>
              <a:t>, (</a:t>
            </a:r>
            <a:r>
              <a:rPr lang="en-US" sz="2400" b="1" smtClean="0"/>
              <a:t>Q </a:t>
            </a:r>
            <a:r>
              <a:rPr lang="en-US" sz="2400" b="1" baseline="-25000" smtClean="0"/>
              <a:t>day-max</a:t>
            </a:r>
            <a:r>
              <a:rPr lang="en-US" sz="2400" b="1" smtClean="0"/>
              <a:t> </a:t>
            </a:r>
            <a:r>
              <a:rPr lang="en-US" sz="2400" smtClean="0"/>
              <a:t>+fire flow rate)]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400" smtClean="0"/>
              <a:t>                              = maximum [</a:t>
            </a:r>
            <a:r>
              <a:rPr lang="en-US" sz="2400" b="1" smtClean="0"/>
              <a:t>61,200</a:t>
            </a:r>
            <a:r>
              <a:rPr lang="en-US" sz="2400" smtClean="0"/>
              <a:t>, (</a:t>
            </a:r>
            <a:r>
              <a:rPr lang="en-US" sz="2400" b="1" smtClean="0"/>
              <a:t>43,200 </a:t>
            </a:r>
            <a:r>
              <a:rPr lang="en-US" sz="2400" smtClean="0"/>
              <a:t>+54,219)]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400" smtClean="0"/>
              <a:t>                              = 97,419  m</a:t>
            </a:r>
            <a:r>
              <a:rPr lang="en-US" sz="2400" baseline="30000" smtClean="0"/>
              <a:t>3</a:t>
            </a:r>
            <a:r>
              <a:rPr lang="en-US" sz="2400" smtClean="0"/>
              <a:t>/day</a:t>
            </a:r>
          </a:p>
        </p:txBody>
      </p:sp>
      <p:pic>
        <p:nvPicPr>
          <p:cNvPr id="1044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30" y="1629298"/>
            <a:ext cx="8094133" cy="406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Size </a:t>
            </a:r>
            <a:r>
              <a:rPr lang="en-US" dirty="0"/>
              <a:t>of the city </a:t>
            </a:r>
          </a:p>
          <a:p>
            <a:r>
              <a:rPr lang="en-US" dirty="0" smtClean="0"/>
              <a:t>Presence </a:t>
            </a:r>
            <a:r>
              <a:rPr lang="en-US" dirty="0"/>
              <a:t>of Industries and Commercial centers </a:t>
            </a:r>
          </a:p>
          <a:p>
            <a:r>
              <a:rPr lang="en-US" dirty="0" smtClean="0"/>
              <a:t>Quantity </a:t>
            </a:r>
            <a:r>
              <a:rPr lang="en-US" dirty="0"/>
              <a:t>of water supplies </a:t>
            </a:r>
          </a:p>
          <a:p>
            <a:r>
              <a:rPr lang="en-US" dirty="0" smtClean="0"/>
              <a:t>Cost </a:t>
            </a:r>
            <a:r>
              <a:rPr lang="en-US" dirty="0"/>
              <a:t>of water </a:t>
            </a:r>
          </a:p>
          <a:p>
            <a:r>
              <a:rPr lang="en-US" dirty="0" smtClean="0"/>
              <a:t>Climatic </a:t>
            </a:r>
            <a:r>
              <a:rPr lang="en-US" dirty="0"/>
              <a:t>condition </a:t>
            </a:r>
          </a:p>
          <a:p>
            <a:r>
              <a:rPr lang="en-US" dirty="0" smtClean="0"/>
              <a:t>Characteristic </a:t>
            </a:r>
            <a:r>
              <a:rPr lang="en-US" dirty="0"/>
              <a:t>of the population </a:t>
            </a:r>
          </a:p>
          <a:p>
            <a:r>
              <a:rPr lang="en-US" dirty="0" smtClean="0"/>
              <a:t>Policy </a:t>
            </a:r>
            <a:r>
              <a:rPr lang="en-US" dirty="0"/>
              <a:t>of metering and method of charging </a:t>
            </a:r>
          </a:p>
          <a:p>
            <a:r>
              <a:rPr lang="en-US" dirty="0" smtClean="0"/>
              <a:t>Efficiency </a:t>
            </a:r>
            <a:r>
              <a:rPr lang="en-US" dirty="0"/>
              <a:t>of water work administration </a:t>
            </a:r>
          </a:p>
          <a:p>
            <a:r>
              <a:rPr lang="en-US" dirty="0" smtClean="0"/>
              <a:t>Pressure </a:t>
            </a:r>
            <a:r>
              <a:rPr lang="en-US" dirty="0"/>
              <a:t>in the distribution system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952500"/>
            <a:ext cx="5257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Surface"/>
              </a:rPr>
              <a:t>Factors Affecting Water Demand </a:t>
            </a:r>
            <a:endParaRPr lang="en-US" sz="2400" dirty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301049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429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Access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safe water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World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94672"/>
            <a:ext cx="5738813" cy="47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618"/>
            <a:ext cx="90201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9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30" y="1629298"/>
            <a:ext cx="8094133" cy="4063999"/>
          </a:xfrm>
        </p:spPr>
        <p:txBody>
          <a:bodyPr>
            <a:normAutofit/>
          </a:bodyPr>
          <a:lstStyle/>
          <a:p>
            <a:r>
              <a:rPr lang="en-US" dirty="0"/>
              <a:t>Urban water conservation depends on changing behaviors by water users, which may be influenced by personal factors (related to variables such as age, income, education,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Stimuli </a:t>
            </a:r>
            <a:r>
              <a:rPr lang="en-US" dirty="0"/>
              <a:t>coming from the economic (i.e., pricing), technological, or public awareness spheres.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Water Conservation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952500"/>
            <a:ext cx="5257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Surface"/>
              </a:rPr>
              <a:t>Urban level</a:t>
            </a:r>
            <a:endParaRPr lang="en-US" sz="2400" dirty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1008652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330" y="1629298"/>
            <a:ext cx="8094133" cy="4063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 all faucets, toilets and showerheads for leaks. </a:t>
            </a:r>
          </a:p>
          <a:p>
            <a:r>
              <a:rPr lang="en-US" dirty="0"/>
              <a:t>Insulate your water pipes. 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/>
              <a:t>a low-flow showerhead. 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/>
              <a:t>a water-saving toilet. </a:t>
            </a:r>
            <a:endParaRPr lang="en-US" dirty="0" smtClean="0"/>
          </a:p>
          <a:p>
            <a:r>
              <a:rPr lang="en-US" dirty="0" smtClean="0"/>
              <a:t>Wash </a:t>
            </a:r>
            <a:r>
              <a:rPr lang="en-US" dirty="0"/>
              <a:t>your car the water-efficient way. </a:t>
            </a:r>
            <a:endParaRPr lang="en-US" dirty="0" smtClean="0"/>
          </a:p>
          <a:p>
            <a:r>
              <a:rPr lang="en-US" b="1" dirty="0"/>
              <a:t>Turn off the faucet while washing dishes</a:t>
            </a:r>
            <a:r>
              <a:rPr lang="en-US" b="1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Turn </a:t>
            </a:r>
            <a:r>
              <a:rPr lang="en-US" b="1" dirty="0"/>
              <a:t>the faucet off while you brush your </a:t>
            </a:r>
            <a:r>
              <a:rPr lang="en-US" b="1" dirty="0" smtClean="0"/>
              <a:t>teeth.</a:t>
            </a:r>
          </a:p>
          <a:p>
            <a:r>
              <a:rPr lang="en-US" b="1" dirty="0"/>
              <a:t>Be water conscious!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Water Conservation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952500"/>
            <a:ext cx="5257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latin typeface="Surface"/>
              </a:rPr>
              <a:t>Individual level</a:t>
            </a:r>
            <a:endParaRPr lang="en-US" sz="2400" dirty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322531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33501"/>
            <a:ext cx="8178800" cy="4114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347663" indent="-347663" algn="just">
              <a:buNone/>
            </a:pPr>
            <a:r>
              <a:rPr lang="en-US" sz="2400" dirty="0"/>
              <a:t>1</a:t>
            </a:r>
            <a:r>
              <a:rPr lang="en-US" dirty="0"/>
              <a:t>. Estimate the  future  population of the  project area for the initial and design years and for the staging periods.</a:t>
            </a:r>
          </a:p>
          <a:p>
            <a:pPr marL="347663" indent="-347663" algn="just">
              <a:buNone/>
            </a:pPr>
            <a:r>
              <a:rPr lang="en-US" dirty="0"/>
              <a:t>2. Using  the  historical water  usage and billing information, develop  annual  water  consumption  data  for  domestic, institutional, commercial, and industrial demands and calculate the annual average water demand.</a:t>
            </a:r>
          </a:p>
          <a:p>
            <a:pPr marL="347663" indent="-347663" algn="just">
              <a:buNone/>
            </a:pPr>
            <a:r>
              <a:rPr lang="en-US" dirty="0"/>
              <a:t>3. Based on the  climatic condition of the  project area, living standard of the  community and the  mode of services of domestic demand, make appropriate adjustments  for the domestic demand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970023" y="958334"/>
            <a:ext cx="8156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Procedure to estimate Water </a:t>
            </a:r>
            <a:r>
              <a:rPr lang="en-US" sz="2200" b="1" dirty="0" smtClean="0"/>
              <a:t>Demand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8303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 algn="just">
              <a:buNone/>
            </a:pPr>
            <a:r>
              <a:rPr lang="en-US" sz="2400" dirty="0" smtClean="0"/>
              <a:t>4. Develop </a:t>
            </a:r>
            <a:r>
              <a:rPr lang="en-US" sz="2400" dirty="0"/>
              <a:t>factors for maximum day demand and peak hour demand based </a:t>
            </a:r>
            <a:r>
              <a:rPr lang="en-US" sz="2400" dirty="0" smtClean="0"/>
              <a:t>on </a:t>
            </a:r>
            <a:r>
              <a:rPr lang="en-US" sz="2400" dirty="0"/>
              <a:t>the annual average day data developed in step 2. If there is no </a:t>
            </a:r>
            <a:r>
              <a:rPr lang="en-US" sz="2400" dirty="0" smtClean="0"/>
              <a:t>recorded </a:t>
            </a:r>
            <a:r>
              <a:rPr lang="en-US" sz="2400" dirty="0"/>
              <a:t>data, use the recommended maximum day factors.</a:t>
            </a:r>
          </a:p>
          <a:p>
            <a:pPr marL="347663" indent="-347663" algn="just">
              <a:buNone/>
            </a:pPr>
            <a:r>
              <a:rPr lang="en-US" sz="2400" dirty="0"/>
              <a:t>5. The average day demand and peaking factors of maximum day and </a:t>
            </a:r>
            <a:r>
              <a:rPr lang="en-US" sz="2400" dirty="0" smtClean="0"/>
              <a:t>peak hour </a:t>
            </a:r>
            <a:r>
              <a:rPr lang="en-US" sz="2400" dirty="0"/>
              <a:t>developed above should be  used   to   determine   the   design </a:t>
            </a:r>
            <a:r>
              <a:rPr lang="en-US" sz="2400" dirty="0" smtClean="0"/>
              <a:t>demands</a:t>
            </a:r>
            <a:r>
              <a:rPr lang="en-US" sz="2400" dirty="0"/>
              <a:t>:   average day, maximum day and peak hour demands.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34602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429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Access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safe water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 World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382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0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429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Access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 safe water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 Sub-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Sahran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Africa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9747"/>
            <a:ext cx="1355912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128791"/>
            <a:ext cx="9144000" cy="9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813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429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*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Safely managed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57518"/>
            <a:ext cx="68199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410200" y="3944471"/>
            <a:ext cx="838200" cy="609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455407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429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Water, Sanitation and </a:t>
            </a:r>
            <a:r>
              <a:rPr lang="en-US" sz="2800" b="1" dirty="0" smtClean="0"/>
              <a:t>Hygiene (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WASH)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1" y="760879"/>
            <a:ext cx="67627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760879"/>
            <a:ext cx="9049871" cy="12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0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429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Ethiopia - GTP I and II (2010/11- 2014/15)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028700"/>
            <a:ext cx="84850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At the end of GTP I - Coverage </a:t>
            </a:r>
            <a:r>
              <a:rPr lang="en-US" sz="1800" dirty="0"/>
              <a:t>of clean drinkable water supply </a:t>
            </a:r>
            <a:r>
              <a:rPr lang="en-US" sz="1800" dirty="0" smtClean="0"/>
              <a:t>- 82</a:t>
            </a:r>
            <a:r>
              <a:rPr lang="en-US" sz="1800" dirty="0"/>
              <a:t>, 91 and </a:t>
            </a:r>
            <a:r>
              <a:rPr lang="en-US" sz="1800" dirty="0" smtClean="0"/>
              <a:t>84%  </a:t>
            </a:r>
            <a:r>
              <a:rPr lang="en-US" sz="1800" dirty="0"/>
              <a:t>at rural, urban and country level respectively. </a:t>
            </a:r>
            <a:endParaRPr lang="en-US" sz="1800" dirty="0" smtClean="0"/>
          </a:p>
          <a:p>
            <a:pPr algn="just"/>
            <a:r>
              <a:rPr lang="en-US" sz="1800" dirty="0" smtClean="0"/>
              <a:t>This </a:t>
            </a:r>
            <a:r>
              <a:rPr lang="en-US" sz="1800" dirty="0"/>
              <a:t>was through providing 15 </a:t>
            </a:r>
            <a:r>
              <a:rPr lang="en-US" sz="1800" dirty="0" smtClean="0"/>
              <a:t>liters/person/day </a:t>
            </a:r>
            <a:r>
              <a:rPr lang="en-US" sz="1800" dirty="0"/>
              <a:t>within the radius of 1.5 Kilometer at the rural level and 20 </a:t>
            </a:r>
            <a:r>
              <a:rPr lang="en-US" sz="1800" dirty="0" smtClean="0"/>
              <a:t>liters/person/day within </a:t>
            </a:r>
            <a:r>
              <a:rPr lang="en-US" sz="1800" dirty="0"/>
              <a:t>the radius of 0.5 Kilometer at urban areas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endParaRPr lang="en-US" sz="1800" dirty="0" smtClean="0"/>
          </a:p>
          <a:p>
            <a:pPr algn="just"/>
            <a:r>
              <a:rPr lang="en-US" sz="1800" dirty="0" smtClean="0"/>
              <a:t>According </a:t>
            </a:r>
            <a:r>
              <a:rPr lang="en-US" sz="1800" dirty="0"/>
              <a:t>to the new standard, at the end of GTP </a:t>
            </a:r>
            <a:r>
              <a:rPr lang="en-US" sz="1800" dirty="0" smtClean="0"/>
              <a:t>II, the rural clean drinking water coverage grows to 25 liters/person/day within the radius of one kilometer (20 %t will be from tap water).</a:t>
            </a:r>
          </a:p>
          <a:p>
            <a:pPr algn="just"/>
            <a:r>
              <a:rPr lang="en-US" sz="1800" dirty="0" smtClean="0"/>
              <a:t>Similarly</a:t>
            </a:r>
            <a:r>
              <a:rPr lang="en-US" sz="1800" dirty="0"/>
              <a:t>, the urban clean water supply is planned to be 100 </a:t>
            </a:r>
            <a:r>
              <a:rPr lang="en-US" sz="1800" dirty="0" smtClean="0"/>
              <a:t>liters/person/da at first </a:t>
            </a:r>
            <a:r>
              <a:rPr lang="en-US" sz="1800" dirty="0"/>
              <a:t>grade towns. As well, 80 liters, 60 liters, 50 liters and 40 liters at the second, third, fourth and fifth grade towns respectively. </a:t>
            </a:r>
          </a:p>
          <a:p>
            <a:pPr algn="just"/>
            <a:r>
              <a:rPr lang="en-US" sz="1800" dirty="0" smtClean="0"/>
              <a:t>From </a:t>
            </a:r>
            <a:r>
              <a:rPr lang="en-US" sz="1800" dirty="0" err="1" smtClean="0"/>
              <a:t>MoWIE</a:t>
            </a:r>
            <a:r>
              <a:rPr lang="en-US" sz="1800" dirty="0" smtClean="0"/>
              <a:t>, </a:t>
            </a:r>
            <a:r>
              <a:rPr lang="en-US" sz="1800" dirty="0"/>
              <a:t>in the middle of the five years GTP II, the clean water supply coverage has grown to 68.5, 54.7 and 65.7 </a:t>
            </a:r>
            <a:r>
              <a:rPr lang="en-US" sz="1800" dirty="0" smtClean="0"/>
              <a:t>% at </a:t>
            </a:r>
            <a:r>
              <a:rPr lang="en-US" sz="1800" dirty="0"/>
              <a:t>rural, urban and country level respectively. </a:t>
            </a:r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51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429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Ethiopia – GTP II (2015/16-2019/20)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7" y="804001"/>
            <a:ext cx="8915399" cy="46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429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Why do worry about water supply and also urban drainage?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007"/>
            <a:ext cx="9049871" cy="12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605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723900"/>
          </a:xfrm>
        </p:spPr>
        <p:txBody>
          <a:bodyPr/>
          <a:lstStyle/>
          <a:p>
            <a:pPr algn="r"/>
            <a:r>
              <a:rPr lang="en-US" sz="4400" dirty="0">
                <a:latin typeface="Book Antiqua" panose="02040602050305030304" pitchFamily="18" charset="0"/>
              </a:rPr>
              <a:t>Evaluation</a:t>
            </a:r>
            <a:r>
              <a:rPr lang="en-US" sz="5400" dirty="0" smtClean="0">
                <a:latin typeface="Book Antiqua" panose="02040602050305030304" pitchFamily="18" charset="0"/>
              </a:rPr>
              <a:t>	</a:t>
            </a:r>
            <a:endParaRPr lang="en-US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167" y="762000"/>
            <a:ext cx="8094133" cy="4063999"/>
          </a:xfrm>
        </p:spPr>
        <p:txBody>
          <a:bodyPr/>
          <a:lstStyle/>
          <a:p>
            <a:r>
              <a:rPr lang="en-US" b="1" dirty="0" smtClean="0"/>
              <a:t>Exams </a:t>
            </a:r>
            <a:r>
              <a:rPr lang="en-US" dirty="0" smtClean="0"/>
              <a:t>(Quiz/Assignments + Test + Final Exam)</a:t>
            </a:r>
          </a:p>
          <a:p>
            <a:r>
              <a:rPr lang="en-US" b="1" dirty="0" smtClean="0"/>
              <a:t>Assignments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Requirements -    </a:t>
            </a:r>
            <a:r>
              <a:rPr lang="en-US" sz="2400" dirty="0" smtClean="0"/>
              <a:t>Individual </a:t>
            </a:r>
          </a:p>
          <a:p>
            <a:pPr marL="2857500" indent="-457200">
              <a:buFontTx/>
              <a:buChar char="-"/>
            </a:pPr>
            <a:r>
              <a:rPr lang="en-US" sz="2400" dirty="0" smtClean="0"/>
              <a:t>Completeness</a:t>
            </a:r>
          </a:p>
          <a:p>
            <a:pPr marL="2857500" indent="-457200">
              <a:buFontTx/>
              <a:buChar char="-"/>
            </a:pPr>
            <a:r>
              <a:rPr lang="en-US" sz="2400" dirty="0" smtClean="0"/>
              <a:t>Genuine attempt</a:t>
            </a:r>
          </a:p>
          <a:p>
            <a:r>
              <a:rPr lang="en-US" b="1" dirty="0" smtClean="0"/>
              <a:t>Project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 Requirements - </a:t>
            </a:r>
            <a:r>
              <a:rPr lang="en-US" dirty="0" smtClean="0"/>
              <a:t>  </a:t>
            </a:r>
            <a:r>
              <a:rPr lang="en-US" sz="2400" dirty="0" smtClean="0"/>
              <a:t>Group </a:t>
            </a:r>
            <a:endParaRPr lang="en-US" sz="2400" dirty="0"/>
          </a:p>
          <a:p>
            <a:pPr marL="2857500" indent="-457200">
              <a:buFontTx/>
              <a:buChar char="-"/>
            </a:pPr>
            <a:r>
              <a:rPr lang="en-US" sz="2400" dirty="0"/>
              <a:t>Completeness</a:t>
            </a:r>
          </a:p>
          <a:p>
            <a:pPr marL="2857500" indent="-457200">
              <a:buFontTx/>
              <a:buChar char="-"/>
            </a:pPr>
            <a:r>
              <a:rPr lang="en-US" sz="2400" dirty="0"/>
              <a:t>Genuine </a:t>
            </a:r>
            <a:r>
              <a:rPr lang="en-US" sz="2400" dirty="0" smtClean="0"/>
              <a:t>attempt</a:t>
            </a:r>
          </a:p>
          <a:p>
            <a:pPr marL="2400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26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429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Ethiopia – Water Source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1811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Ethiopian </a:t>
            </a:r>
            <a:r>
              <a:rPr lang="en-US" sz="2000" dirty="0"/>
              <a:t>Context: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12 </a:t>
            </a:r>
            <a:r>
              <a:rPr lang="en-US" sz="2000" dirty="0"/>
              <a:t>River basins = 122 BCM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2.6 </a:t>
            </a:r>
            <a:r>
              <a:rPr lang="en-US" sz="2000" dirty="0"/>
              <a:t>to 6.5 </a:t>
            </a:r>
            <a:r>
              <a:rPr lang="en-US" sz="2000" dirty="0" smtClean="0"/>
              <a:t>BCM </a:t>
            </a:r>
            <a:r>
              <a:rPr lang="en-US" sz="2000" dirty="0"/>
              <a:t>of groundwater potential </a:t>
            </a:r>
            <a:endParaRPr lang="en-US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54914"/>
            <a:ext cx="6779565" cy="48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20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+mn-lt"/>
              </a:rPr>
              <a:t>General Introduction</a:t>
            </a:r>
            <a:endParaRPr lang="en-US" sz="4000" dirty="0"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064000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Safe and convenient WS system ensures human development</a:t>
            </a:r>
            <a:endParaRPr lang="en-US" sz="1000" dirty="0" smtClean="0"/>
          </a:p>
          <a:p>
            <a:pPr algn="just" eaLnBrk="1" hangingPunct="1"/>
            <a:r>
              <a:rPr lang="en-US" sz="2400" dirty="0" smtClean="0"/>
              <a:t>i.e., It’s </a:t>
            </a:r>
            <a:r>
              <a:rPr lang="en-US" sz="2400" dirty="0" smtClean="0">
                <a:solidFill>
                  <a:srgbClr val="FF0000"/>
                </a:solidFill>
              </a:rPr>
              <a:t>poor accessibility </a:t>
            </a:r>
            <a:r>
              <a:rPr lang="en-US" sz="2400" dirty="0" smtClean="0"/>
              <a:t>is the </a:t>
            </a:r>
            <a:r>
              <a:rPr lang="en-US" sz="2400" dirty="0" smtClean="0">
                <a:solidFill>
                  <a:srgbClr val="FF0000"/>
                </a:solidFill>
              </a:rPr>
              <a:t>main obstacle</a:t>
            </a:r>
            <a:r>
              <a:rPr lang="en-US" sz="2400" dirty="0" smtClean="0"/>
              <a:t> for human development</a:t>
            </a:r>
            <a:endParaRPr lang="en-US" sz="1000" dirty="0" smtClean="0"/>
          </a:p>
          <a:p>
            <a:pPr algn="just" eaLnBrk="1" hangingPunct="1"/>
            <a:r>
              <a:rPr lang="en-US" sz="2400" dirty="0" smtClean="0"/>
              <a:t>Therefore, </a:t>
            </a:r>
            <a:r>
              <a:rPr lang="en-US" sz="2400" b="1" dirty="0" smtClean="0">
                <a:solidFill>
                  <a:srgbClr val="310CCE"/>
                </a:solidFill>
              </a:rPr>
              <a:t>throughout history</a:t>
            </a:r>
            <a:r>
              <a:rPr lang="en-US" sz="2400" dirty="0" smtClean="0">
                <a:solidFill>
                  <a:srgbClr val="310CCE"/>
                </a:solidFill>
              </a:rPr>
              <a:t>, </a:t>
            </a:r>
            <a:r>
              <a:rPr lang="en-US" sz="2400" dirty="0" smtClean="0"/>
              <a:t>people have been </a:t>
            </a:r>
            <a:r>
              <a:rPr lang="en-US" sz="2400" b="1" dirty="0" smtClean="0"/>
              <a:t>improving sources </a:t>
            </a:r>
            <a:r>
              <a:rPr lang="en-US" sz="2400" dirty="0" smtClean="0"/>
              <a:t>beyond their </a:t>
            </a:r>
            <a:r>
              <a:rPr lang="en-US" sz="2400" b="1" dirty="0" smtClean="0">
                <a:solidFill>
                  <a:srgbClr val="FF0000"/>
                </a:solidFill>
              </a:rPr>
              <a:t>natural condition </a:t>
            </a:r>
            <a:r>
              <a:rPr lang="en-US" sz="2400" dirty="0" smtClean="0"/>
              <a:t>to make getting and using water more </a:t>
            </a:r>
            <a:r>
              <a:rPr lang="en-US" sz="2400" b="1" u="sng" dirty="0" smtClean="0"/>
              <a:t>safe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u="sng" dirty="0" smtClean="0"/>
              <a:t>convenient</a:t>
            </a:r>
            <a:r>
              <a:rPr lang="en-US" sz="2400" dirty="0" smtClean="0"/>
              <a:t>.</a:t>
            </a:r>
          </a:p>
          <a:p>
            <a:pPr marL="568325" indent="-568325" algn="just" eaLnBrk="1" hangingPunct="1">
              <a:buNone/>
              <a:defRPr/>
            </a:pPr>
            <a:r>
              <a:rPr lang="en-US" sz="2400" b="1" dirty="0" smtClean="0"/>
              <a:t>Unsafe water leads to </a:t>
            </a:r>
            <a:r>
              <a:rPr lang="en-US" sz="2400" b="1" dirty="0" smtClean="0">
                <a:solidFill>
                  <a:srgbClr val="FF0000"/>
                </a:solidFill>
              </a:rPr>
              <a:t>health </a:t>
            </a:r>
            <a:r>
              <a:rPr lang="en-US" sz="2400" b="1" dirty="0">
                <a:solidFill>
                  <a:srgbClr val="FF0000"/>
                </a:solidFill>
              </a:rPr>
              <a:t>impact </a:t>
            </a:r>
            <a:r>
              <a:rPr lang="en-US" sz="2400" dirty="0"/>
              <a:t>due to pollution caused </a:t>
            </a:r>
            <a:r>
              <a:rPr lang="en-US" sz="2400" dirty="0" smtClean="0"/>
              <a:t>by natural </a:t>
            </a:r>
            <a:r>
              <a:rPr lang="en-US" sz="2400" dirty="0"/>
              <a:t>and   anthropogenic actions /</a:t>
            </a:r>
            <a:r>
              <a:rPr lang="en-US" sz="2400" dirty="0" smtClean="0"/>
              <a:t>processes (typhoid</a:t>
            </a:r>
            <a:r>
              <a:rPr lang="en-US" sz="2400" dirty="0"/>
              <a:t>, </a:t>
            </a:r>
            <a:r>
              <a:rPr lang="en-US" sz="2400" dirty="0" smtClean="0"/>
              <a:t>cholera). </a:t>
            </a:r>
            <a:r>
              <a:rPr lang="en-US" sz="2400" b="1" dirty="0" smtClean="0"/>
              <a:t>Which </a:t>
            </a:r>
            <a:r>
              <a:rPr lang="en-US" sz="2400" b="1" dirty="0"/>
              <a:t>further leads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310CCE"/>
                </a:solidFill>
              </a:rPr>
              <a:t>less time </a:t>
            </a:r>
            <a:r>
              <a:rPr lang="en-US" sz="2400" dirty="0"/>
              <a:t>spent on other </a:t>
            </a:r>
            <a:r>
              <a:rPr lang="en-US" sz="2400" b="1" dirty="0">
                <a:solidFill>
                  <a:srgbClr val="310CCE"/>
                </a:solidFill>
              </a:rPr>
              <a:t>productive activities </a:t>
            </a:r>
            <a:r>
              <a:rPr lang="en-US" sz="2400" dirty="0"/>
              <a:t>and education especially by women and </a:t>
            </a:r>
            <a:r>
              <a:rPr lang="en-US" sz="2400" dirty="0" smtClean="0"/>
              <a:t>children (Back </a:t>
            </a:r>
            <a:r>
              <a:rPr lang="en-US" sz="2400" dirty="0"/>
              <a:t>ache, vulnerable situation for </a:t>
            </a:r>
            <a:r>
              <a:rPr lang="en-US" sz="2400" dirty="0" smtClean="0"/>
              <a:t>attack)</a:t>
            </a:r>
            <a:endParaRPr lang="en-US" sz="2400" dirty="0"/>
          </a:p>
          <a:p>
            <a:pPr algn="just" eaLnBrk="1" hangingPunct="1"/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3500"/>
            <a:ext cx="5104866" cy="35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51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have basic knowledge on: </a:t>
            </a:r>
          </a:p>
          <a:p>
            <a:r>
              <a:rPr lang="en-US" dirty="0" smtClean="0"/>
              <a:t>Water </a:t>
            </a:r>
            <a:r>
              <a:rPr lang="en-US" dirty="0"/>
              <a:t>Supply and Sewerage Systems </a:t>
            </a:r>
          </a:p>
          <a:p>
            <a:r>
              <a:rPr lang="en-US" dirty="0" smtClean="0"/>
              <a:t>Factors </a:t>
            </a:r>
            <a:r>
              <a:rPr lang="en-US" dirty="0"/>
              <a:t>Considered in Water Supply and Sewerage Systems Planning </a:t>
            </a:r>
          </a:p>
          <a:p>
            <a:r>
              <a:rPr lang="en-US" dirty="0" smtClean="0"/>
              <a:t>Design </a:t>
            </a:r>
            <a:r>
              <a:rPr lang="en-US" dirty="0"/>
              <a:t>of Water Supply Systems </a:t>
            </a:r>
          </a:p>
          <a:p>
            <a:r>
              <a:rPr lang="en-US" dirty="0" smtClean="0"/>
              <a:t>Design </a:t>
            </a:r>
            <a:r>
              <a:rPr lang="en-US" dirty="0"/>
              <a:t>of Urban Drainage Systems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Course objectives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7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Book Antiqua" panose="02040602050305030304" pitchFamily="18" charset="0"/>
              </a:rPr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57300"/>
            <a:ext cx="8255000" cy="4064000"/>
          </a:xfrm>
        </p:spPr>
        <p:txBody>
          <a:bodyPr rtlCol="0">
            <a:normAutofit/>
          </a:bodyPr>
          <a:lstStyle/>
          <a:p>
            <a:pPr marL="297157" indent="-297157" defTabSz="792419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Book Antiqua" panose="02040602050305030304" pitchFamily="18" charset="0"/>
              </a:rPr>
              <a:t>1. Water demand &amp; quantity</a:t>
            </a:r>
          </a:p>
          <a:p>
            <a:pPr marL="297157" indent="-297157" defTabSz="792419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Book Antiqua" panose="02040602050305030304" pitchFamily="18" charset="0"/>
              </a:rPr>
              <a:t>2. Sources of water supply </a:t>
            </a:r>
          </a:p>
          <a:p>
            <a:pPr marL="297157" indent="-297157" defTabSz="792419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Book Antiqua" panose="02040602050305030304" pitchFamily="18" charset="0"/>
              </a:rPr>
              <a:t>3. Collection and distribution of water</a:t>
            </a:r>
          </a:p>
          <a:p>
            <a:pPr marL="297157" indent="-297157" defTabSz="792419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Book Antiqua" panose="02040602050305030304" pitchFamily="18" charset="0"/>
              </a:rPr>
              <a:t>4. Water supply for buildings</a:t>
            </a:r>
          </a:p>
          <a:p>
            <a:pPr marL="297157" indent="-297157" defTabSz="792419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Book Antiqua" panose="02040602050305030304" pitchFamily="18" charset="0"/>
              </a:rPr>
              <a:t>5. Wastewater and storm water collection system </a:t>
            </a:r>
          </a:p>
        </p:txBody>
      </p:sp>
    </p:spTree>
    <p:extLst>
      <p:ext uri="{BB962C8B-B14F-4D97-AF65-F5344CB8AC3E}">
        <p14:creationId xmlns:p14="http://schemas.microsoft.com/office/powerpoint/2010/main" val="1129904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800100"/>
            <a:ext cx="8094133" cy="4063999"/>
          </a:xfrm>
        </p:spPr>
        <p:txBody>
          <a:bodyPr/>
          <a:lstStyle/>
          <a:p>
            <a:r>
              <a:rPr lang="en-US" b="1" dirty="0" smtClean="0"/>
              <a:t>Chapter </a:t>
            </a:r>
            <a:r>
              <a:rPr lang="en-US" b="1" dirty="0"/>
              <a:t>1: Water Demand and Quantity </a:t>
            </a:r>
            <a:endParaRPr lang="en-US" dirty="0"/>
          </a:p>
          <a:p>
            <a:r>
              <a:rPr lang="en-US" dirty="0" smtClean="0"/>
              <a:t>General </a:t>
            </a:r>
            <a:r>
              <a:rPr lang="en-US" dirty="0"/>
              <a:t>Introduction </a:t>
            </a:r>
          </a:p>
          <a:p>
            <a:r>
              <a:rPr lang="en-US" dirty="0" smtClean="0"/>
              <a:t>Water </a:t>
            </a:r>
            <a:r>
              <a:rPr lang="en-US" dirty="0"/>
              <a:t>supply system planning </a:t>
            </a:r>
          </a:p>
          <a:p>
            <a:r>
              <a:rPr lang="en-US" dirty="0" smtClean="0"/>
              <a:t>Population </a:t>
            </a:r>
            <a:r>
              <a:rPr lang="en-US" dirty="0"/>
              <a:t>forecasting </a:t>
            </a:r>
          </a:p>
          <a:p>
            <a:r>
              <a:rPr lang="en-US" dirty="0" smtClean="0"/>
              <a:t>Population </a:t>
            </a:r>
            <a:r>
              <a:rPr lang="en-US" dirty="0"/>
              <a:t>density </a:t>
            </a:r>
          </a:p>
          <a:p>
            <a:r>
              <a:rPr lang="en-US" dirty="0" smtClean="0"/>
              <a:t>Components </a:t>
            </a:r>
            <a:r>
              <a:rPr lang="en-US" dirty="0"/>
              <a:t>of water </a:t>
            </a:r>
            <a:r>
              <a:rPr lang="en-US" dirty="0" smtClean="0"/>
              <a:t>demand</a:t>
            </a:r>
            <a:endParaRPr lang="en-US" dirty="0"/>
          </a:p>
          <a:p>
            <a:r>
              <a:rPr lang="en-US" dirty="0" smtClean="0"/>
              <a:t>Variations </a:t>
            </a:r>
            <a:r>
              <a:rPr lang="en-US" dirty="0"/>
              <a:t>in water consumption </a:t>
            </a:r>
          </a:p>
          <a:p>
            <a:r>
              <a:rPr lang="en-US" dirty="0" smtClean="0"/>
              <a:t>Design </a:t>
            </a:r>
            <a:r>
              <a:rPr lang="en-US" dirty="0"/>
              <a:t>periods for water supply system components </a:t>
            </a:r>
          </a:p>
          <a:p>
            <a:r>
              <a:rPr lang="en-US" dirty="0" smtClean="0"/>
              <a:t>Water </a:t>
            </a:r>
            <a:r>
              <a:rPr lang="en-US" dirty="0"/>
              <a:t>conservation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Course Outline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1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977900"/>
            <a:ext cx="8094133" cy="4063999"/>
          </a:xfrm>
        </p:spPr>
        <p:txBody>
          <a:bodyPr/>
          <a:lstStyle/>
          <a:p>
            <a:r>
              <a:rPr lang="en-US" b="1" dirty="0" smtClean="0"/>
              <a:t>Chapter </a:t>
            </a:r>
            <a:r>
              <a:rPr lang="en-US" b="1" dirty="0"/>
              <a:t>2: Sources of Water Supply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water cycle </a:t>
            </a:r>
          </a:p>
          <a:p>
            <a:r>
              <a:rPr lang="en-US" dirty="0" smtClean="0"/>
              <a:t>Types </a:t>
            </a:r>
            <a:r>
              <a:rPr lang="en-US" dirty="0"/>
              <a:t>of water sources </a:t>
            </a:r>
          </a:p>
          <a:p>
            <a:r>
              <a:rPr lang="en-US" dirty="0" smtClean="0"/>
              <a:t>Water </a:t>
            </a:r>
            <a:r>
              <a:rPr lang="en-US" dirty="0"/>
              <a:t>quality considerations </a:t>
            </a:r>
          </a:p>
          <a:p>
            <a:r>
              <a:rPr lang="en-US" dirty="0" smtClean="0"/>
              <a:t>Source </a:t>
            </a:r>
            <a:r>
              <a:rPr lang="en-US" dirty="0"/>
              <a:t>siting and selection </a:t>
            </a:r>
          </a:p>
          <a:p>
            <a:r>
              <a:rPr lang="en-US" dirty="0" smtClean="0"/>
              <a:t>Storage </a:t>
            </a:r>
            <a:r>
              <a:rPr lang="en-US" dirty="0"/>
              <a:t>reservoirs </a:t>
            </a:r>
          </a:p>
          <a:p>
            <a:r>
              <a:rPr lang="en-US" dirty="0" smtClean="0"/>
              <a:t>Groundwater </a:t>
            </a:r>
            <a:r>
              <a:rPr lang="en-US" dirty="0"/>
              <a:t>hydraulics </a:t>
            </a:r>
          </a:p>
          <a:p>
            <a:r>
              <a:rPr lang="en-US" dirty="0" smtClean="0"/>
              <a:t>Alternative </a:t>
            </a:r>
            <a:r>
              <a:rPr lang="en-US" dirty="0"/>
              <a:t>water supply sources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Course Outline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9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952500"/>
            <a:ext cx="8094133" cy="4063999"/>
          </a:xfrm>
        </p:spPr>
        <p:txBody>
          <a:bodyPr/>
          <a:lstStyle/>
          <a:p>
            <a:r>
              <a:rPr lang="en-US" sz="2400" b="1" dirty="0" smtClean="0"/>
              <a:t>Chapter </a:t>
            </a:r>
            <a:r>
              <a:rPr lang="en-US" sz="2400" b="1" dirty="0"/>
              <a:t>3: Collection and Distribution of Water </a:t>
            </a:r>
            <a:endParaRPr lang="en-US" sz="2400" dirty="0"/>
          </a:p>
          <a:p>
            <a:r>
              <a:rPr lang="en-US" sz="2400" dirty="0" smtClean="0"/>
              <a:t>Surface </a:t>
            </a:r>
            <a:r>
              <a:rPr lang="en-US" sz="2400" dirty="0"/>
              <a:t>water intakes </a:t>
            </a:r>
          </a:p>
          <a:p>
            <a:r>
              <a:rPr lang="en-US" sz="2400" dirty="0" smtClean="0"/>
              <a:t>Water </a:t>
            </a:r>
            <a:r>
              <a:rPr lang="en-US" sz="2400" dirty="0"/>
              <a:t>conveyance systems </a:t>
            </a:r>
          </a:p>
          <a:p>
            <a:r>
              <a:rPr lang="en-US" sz="2400" dirty="0" smtClean="0"/>
              <a:t>Pipes </a:t>
            </a:r>
            <a:r>
              <a:rPr lang="en-US" sz="2400" dirty="0"/>
              <a:t>and appurtenances </a:t>
            </a:r>
          </a:p>
          <a:p>
            <a:r>
              <a:rPr lang="en-US" sz="2400" dirty="0" smtClean="0"/>
              <a:t>Distribution </a:t>
            </a:r>
            <a:r>
              <a:rPr lang="en-US" sz="2400" dirty="0"/>
              <a:t>systems </a:t>
            </a:r>
          </a:p>
          <a:p>
            <a:r>
              <a:rPr lang="en-US" sz="2400" dirty="0" smtClean="0"/>
              <a:t>Layout </a:t>
            </a:r>
            <a:r>
              <a:rPr lang="en-US" sz="2400" dirty="0"/>
              <a:t>of distribution systems </a:t>
            </a:r>
          </a:p>
          <a:p>
            <a:r>
              <a:rPr lang="en-US" sz="2400" dirty="0" smtClean="0"/>
              <a:t>Design </a:t>
            </a:r>
            <a:r>
              <a:rPr lang="en-US" sz="2400" dirty="0"/>
              <a:t>of distribution systems </a:t>
            </a:r>
          </a:p>
          <a:p>
            <a:r>
              <a:rPr lang="en-US" sz="2400" dirty="0" smtClean="0"/>
              <a:t>Distribution </a:t>
            </a:r>
            <a:r>
              <a:rPr lang="en-US" sz="2400" dirty="0"/>
              <a:t>reservoirs </a:t>
            </a:r>
          </a:p>
          <a:p>
            <a:r>
              <a:rPr lang="en-US" sz="2400" dirty="0" smtClean="0"/>
              <a:t>Pumps </a:t>
            </a:r>
            <a:r>
              <a:rPr lang="en-US" sz="2400" dirty="0"/>
              <a:t>and pumping station </a:t>
            </a:r>
          </a:p>
          <a:p>
            <a:r>
              <a:rPr lang="en-US" sz="2400" dirty="0" smtClean="0"/>
              <a:t>Construction </a:t>
            </a:r>
            <a:r>
              <a:rPr lang="en-US" sz="2400" dirty="0"/>
              <a:t>and maintenance of distribution systems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45066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  <a:no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smtClean="0">
                <a:latin typeface="Book Antiqua" panose="02040602050305030304" pitchFamily="18" charset="0"/>
              </a:rPr>
              <a:t>Course Outline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6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Chapter </a:t>
            </a:r>
            <a:r>
              <a:rPr lang="en-US" b="1" dirty="0"/>
              <a:t>4: Water Supply and Sanitary Installation for Building </a:t>
            </a:r>
            <a:endParaRPr lang="en-US" dirty="0"/>
          </a:p>
          <a:p>
            <a:r>
              <a:rPr lang="en-US" dirty="0" smtClean="0"/>
              <a:t>Water </a:t>
            </a:r>
            <a:r>
              <a:rPr lang="en-US" dirty="0"/>
              <a:t>supply for buildings </a:t>
            </a:r>
          </a:p>
          <a:p>
            <a:r>
              <a:rPr lang="en-US" dirty="0" smtClean="0"/>
              <a:t>Wastewater </a:t>
            </a:r>
            <a:r>
              <a:rPr lang="en-US" dirty="0"/>
              <a:t>collection system for buildings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Course Outline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6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800100"/>
            <a:ext cx="8094133" cy="4063999"/>
          </a:xfrm>
        </p:spPr>
        <p:txBody>
          <a:bodyPr/>
          <a:lstStyle/>
          <a:p>
            <a:r>
              <a:rPr lang="en-US" sz="2600" b="1" dirty="0" smtClean="0"/>
              <a:t>Chapter </a:t>
            </a:r>
            <a:r>
              <a:rPr lang="en-US" sz="2600" b="1" dirty="0"/>
              <a:t>5: Wastewater and </a:t>
            </a:r>
            <a:r>
              <a:rPr lang="en-US" sz="2600" b="1" dirty="0" smtClean="0"/>
              <a:t>Storm water </a:t>
            </a:r>
            <a:r>
              <a:rPr lang="en-US" sz="2600" b="1" dirty="0"/>
              <a:t>Collection System </a:t>
            </a:r>
            <a:endParaRPr lang="en-US" sz="2600" dirty="0"/>
          </a:p>
          <a:p>
            <a:r>
              <a:rPr lang="en-US" sz="2600" dirty="0" smtClean="0"/>
              <a:t>General </a:t>
            </a:r>
            <a:r>
              <a:rPr lang="en-US" sz="2600" dirty="0"/>
              <a:t>introduction </a:t>
            </a:r>
          </a:p>
          <a:p>
            <a:r>
              <a:rPr lang="en-US" sz="2600" dirty="0" smtClean="0"/>
              <a:t>Sources </a:t>
            </a:r>
            <a:r>
              <a:rPr lang="en-US" sz="2600" dirty="0"/>
              <a:t>and quantities of wastewater </a:t>
            </a:r>
          </a:p>
          <a:p>
            <a:r>
              <a:rPr lang="en-US" sz="2600" dirty="0" smtClean="0"/>
              <a:t>Fluctuations </a:t>
            </a:r>
            <a:r>
              <a:rPr lang="en-US" sz="2600" dirty="0"/>
              <a:t>in sewage flow </a:t>
            </a:r>
          </a:p>
          <a:p>
            <a:r>
              <a:rPr lang="en-US" sz="2600" dirty="0" smtClean="0"/>
              <a:t>Sewerage </a:t>
            </a:r>
            <a:r>
              <a:rPr lang="en-US" sz="2600" dirty="0"/>
              <a:t>system </a:t>
            </a:r>
          </a:p>
          <a:p>
            <a:r>
              <a:rPr lang="en-US" sz="2600" dirty="0" smtClean="0"/>
              <a:t>Sewer </a:t>
            </a:r>
            <a:r>
              <a:rPr lang="en-US" sz="2600" dirty="0"/>
              <a:t>materials and appurtenances </a:t>
            </a:r>
          </a:p>
          <a:p>
            <a:r>
              <a:rPr lang="en-US" sz="2600" dirty="0" smtClean="0"/>
              <a:t>Design </a:t>
            </a:r>
            <a:r>
              <a:rPr lang="en-US" sz="2600" dirty="0"/>
              <a:t>of sanitary sewer systems </a:t>
            </a:r>
          </a:p>
          <a:p>
            <a:r>
              <a:rPr lang="en-US" sz="2600" dirty="0" smtClean="0"/>
              <a:t>Design </a:t>
            </a:r>
            <a:r>
              <a:rPr lang="en-US" sz="2600" dirty="0"/>
              <a:t>of storm sewers </a:t>
            </a:r>
          </a:p>
          <a:p>
            <a:r>
              <a:rPr lang="en-US" sz="2600" dirty="0" smtClean="0"/>
              <a:t>Sewerage </a:t>
            </a:r>
            <a:r>
              <a:rPr lang="en-US" sz="2600" dirty="0"/>
              <a:t>system construction and maintenance </a:t>
            </a:r>
            <a:endParaRPr lang="en-US" sz="2600" dirty="0" smtClean="0"/>
          </a:p>
          <a:p>
            <a:r>
              <a:rPr lang="en-US" sz="2600" dirty="0" smtClean="0"/>
              <a:t>Non-conventional sewerage systems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952500"/>
          </a:xfrm>
        </p:spPr>
        <p:txBody>
          <a:bodyPr/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Course Outline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0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962400" y="1943100"/>
            <a:ext cx="5181600" cy="122555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Chapter One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Water demand and Quantity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3848100"/>
            <a:ext cx="48768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/>
              <a:t>Chapter objectives </a:t>
            </a:r>
          </a:p>
          <a:p>
            <a:pPr marL="173038" indent="-173038" algn="just" eaLnBrk="1" hangingPunct="1">
              <a:buFont typeface="Arial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Understand </a:t>
            </a:r>
            <a:r>
              <a:rPr lang="en-US" sz="1800" b="1" i="1" u="sng" dirty="0">
                <a:latin typeface="+mn-lt"/>
              </a:rPr>
              <a:t>importance</a:t>
            </a:r>
            <a:r>
              <a:rPr lang="en-US" sz="1800" b="1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of water supply system</a:t>
            </a:r>
          </a:p>
          <a:p>
            <a:pPr marL="173038" indent="-173038" algn="just" eaLnBrk="1" hangingPunct="1">
              <a:buFont typeface="Arial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Factors </a:t>
            </a:r>
            <a:r>
              <a:rPr lang="en-US" sz="1800" b="1" i="1" u="sng" dirty="0">
                <a:latin typeface="+mn-lt"/>
              </a:rPr>
              <a:t>affecting demand </a:t>
            </a:r>
            <a:r>
              <a:rPr lang="en-US" sz="1800" i="1" dirty="0">
                <a:latin typeface="+mn-lt"/>
              </a:rPr>
              <a:t>of water </a:t>
            </a:r>
          </a:p>
          <a:p>
            <a:pPr marL="173038" indent="-173038" algn="just" eaLnBrk="1" hangingPunct="1">
              <a:buFont typeface="Arial" pitchFamily="34" charset="0"/>
              <a:buChar char="•"/>
              <a:defRPr/>
            </a:pPr>
            <a:r>
              <a:rPr lang="en-US" sz="1800" i="1" dirty="0">
                <a:latin typeface="+mn-lt"/>
              </a:rPr>
              <a:t>Estimate the </a:t>
            </a:r>
            <a:r>
              <a:rPr lang="en-US" sz="1800" b="1" i="1" u="sng" dirty="0">
                <a:latin typeface="+mn-lt"/>
              </a:rPr>
              <a:t>demand flow rate</a:t>
            </a:r>
            <a:r>
              <a:rPr lang="en-US" sz="1800" b="1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for the average day, maximum day, and peak hour</a:t>
            </a:r>
          </a:p>
        </p:txBody>
      </p:sp>
    </p:spTree>
    <p:extLst>
      <p:ext uri="{BB962C8B-B14F-4D97-AF65-F5344CB8AC3E}">
        <p14:creationId xmlns:p14="http://schemas.microsoft.com/office/powerpoint/2010/main" val="3761949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723900"/>
          </a:xfrm>
        </p:spPr>
        <p:txBody>
          <a:bodyPr/>
          <a:lstStyle/>
          <a:p>
            <a:pPr algn="r"/>
            <a:r>
              <a:rPr lang="en-US" sz="4800" dirty="0" smtClean="0">
                <a:latin typeface="Calibri" panose="020F0502020204030204" pitchFamily="34" charset="0"/>
              </a:rPr>
              <a:t>Required skills</a:t>
            </a:r>
            <a:r>
              <a:rPr lang="en-US" sz="6000" dirty="0" smtClean="0"/>
              <a:t>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167" y="762000"/>
            <a:ext cx="8094133" cy="4063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Word processing, spread sheet </a:t>
            </a:r>
          </a:p>
          <a:p>
            <a:r>
              <a:rPr lang="en-US" sz="3200" dirty="0" smtClean="0"/>
              <a:t>Water </a:t>
            </a:r>
            <a:r>
              <a:rPr lang="en-US" sz="3200" dirty="0"/>
              <a:t>distribution modeling </a:t>
            </a:r>
          </a:p>
          <a:p>
            <a:r>
              <a:rPr lang="en-US" sz="3200" dirty="0"/>
              <a:t>AutoCAD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20066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+mn-lt"/>
              </a:rPr>
              <a:t>1.1. General Introduction</a:t>
            </a:r>
            <a:endParaRPr lang="en-US" sz="4000" dirty="0">
              <a:latin typeface="+mn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064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Water </a:t>
            </a:r>
            <a:r>
              <a:rPr lang="en-US" sz="2400" b="1" dirty="0"/>
              <a:t>Supply System Objectives </a:t>
            </a:r>
          </a:p>
          <a:p>
            <a:r>
              <a:rPr lang="en-US" sz="2400" dirty="0" smtClean="0"/>
              <a:t>Safe </a:t>
            </a:r>
            <a:r>
              <a:rPr lang="en-US" sz="2400" dirty="0"/>
              <a:t>and wholesome water </a:t>
            </a:r>
          </a:p>
          <a:p>
            <a:r>
              <a:rPr lang="en-US" sz="2400" dirty="0" smtClean="0"/>
              <a:t>Adequate </a:t>
            </a:r>
            <a:r>
              <a:rPr lang="en-US" sz="2400" dirty="0"/>
              <a:t>quantity </a:t>
            </a:r>
          </a:p>
          <a:p>
            <a:r>
              <a:rPr lang="en-US" sz="2400" dirty="0" smtClean="0"/>
              <a:t>Readily </a:t>
            </a:r>
            <a:r>
              <a:rPr lang="en-US" sz="2400" dirty="0"/>
              <a:t>available to encourage personal and household hygiene </a:t>
            </a:r>
          </a:p>
          <a:p>
            <a:pPr marL="0" indent="0">
              <a:buNone/>
            </a:pPr>
            <a:r>
              <a:rPr lang="en-US" sz="2400" b="1" dirty="0" smtClean="0"/>
              <a:t>Water </a:t>
            </a:r>
            <a:r>
              <a:rPr lang="en-US" sz="2400" b="1" dirty="0"/>
              <a:t>Supply Engineering </a:t>
            </a:r>
          </a:p>
          <a:p>
            <a:r>
              <a:rPr lang="en-US" sz="2400" b="1" dirty="0" smtClean="0"/>
              <a:t>Planning</a:t>
            </a:r>
            <a:r>
              <a:rPr lang="en-US" sz="2400" dirty="0"/>
              <a:t>, design, construction, operation and maintenance of </a:t>
            </a:r>
            <a:r>
              <a:rPr lang="en-US" sz="2400" dirty="0" smtClean="0"/>
              <a:t>water </a:t>
            </a:r>
            <a:r>
              <a:rPr lang="en-US" sz="2400" dirty="0"/>
              <a:t>supply systems. </a:t>
            </a:r>
          </a:p>
          <a:p>
            <a:r>
              <a:rPr lang="en-US" sz="2400" dirty="0" smtClean="0"/>
              <a:t>Planning </a:t>
            </a:r>
            <a:r>
              <a:rPr lang="en-US" sz="2400" dirty="0"/>
              <a:t>should be economical, socially acceptable, and environmentally friendly that meet the present as well as future requirement. </a:t>
            </a:r>
          </a:p>
          <a:p>
            <a:pPr algn="just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865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2000" y="1028700"/>
            <a:ext cx="8229600" cy="40640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sz="2400" dirty="0" smtClean="0"/>
              <a:t>A </a:t>
            </a:r>
            <a:r>
              <a:rPr lang="en-GB" sz="2400" b="1" dirty="0" smtClean="0">
                <a:solidFill>
                  <a:srgbClr val="00B0F0"/>
                </a:solidFill>
              </a:rPr>
              <a:t>typical modern system </a:t>
            </a:r>
            <a:r>
              <a:rPr lang="en-GB" sz="2400" dirty="0" smtClean="0"/>
              <a:t>comprises the following major components:</a:t>
            </a:r>
            <a:endParaRPr lang="en-US" sz="2400" dirty="0" smtClean="0"/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b="1" dirty="0" smtClean="0"/>
              <a:t>Source</a:t>
            </a:r>
            <a:r>
              <a:rPr lang="en-GB" dirty="0" smtClean="0"/>
              <a:t> (groundwater or surface water)</a:t>
            </a:r>
            <a:endParaRPr lang="en-US" dirty="0" smtClean="0"/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dirty="0" smtClean="0"/>
              <a:t>Raw water </a:t>
            </a:r>
            <a:r>
              <a:rPr lang="en-GB" b="1" dirty="0" smtClean="0"/>
              <a:t>collection</a:t>
            </a:r>
            <a:r>
              <a:rPr lang="en-GB" dirty="0" smtClean="0"/>
              <a:t> structures, </a:t>
            </a:r>
            <a:r>
              <a:rPr lang="en-GB" i="1" dirty="0" smtClean="0"/>
              <a:t>reservoir, well, spring box </a:t>
            </a:r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b="1" dirty="0" smtClean="0"/>
              <a:t>Intake</a:t>
            </a:r>
            <a:r>
              <a:rPr lang="en-GB" dirty="0" smtClean="0"/>
              <a:t> structure, (surface water)</a:t>
            </a:r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b="1" dirty="0" smtClean="0"/>
              <a:t>Transmission</a:t>
            </a:r>
            <a:r>
              <a:rPr lang="en-GB" dirty="0" smtClean="0"/>
              <a:t> line</a:t>
            </a:r>
            <a:endParaRPr lang="en-US" dirty="0" smtClean="0"/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b="1" dirty="0" smtClean="0"/>
              <a:t>Treatment</a:t>
            </a:r>
            <a:r>
              <a:rPr lang="en-GB" dirty="0" smtClean="0"/>
              <a:t> units</a:t>
            </a:r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dirty="0" smtClean="0"/>
              <a:t>Clear water </a:t>
            </a:r>
            <a:r>
              <a:rPr lang="en-GB" b="1" dirty="0" smtClean="0"/>
              <a:t>storage</a:t>
            </a:r>
            <a:endParaRPr lang="en-US" b="1" dirty="0" smtClean="0"/>
          </a:p>
          <a:p>
            <a:pPr marL="800100" lvl="1" indent="-403225" eaLnBrk="1" hangingPunct="1">
              <a:buClr>
                <a:srgbClr val="00B0F0"/>
              </a:buClr>
              <a:buSzPct val="80000"/>
              <a:buFont typeface="Wingdings" panose="05000000000000000000" pitchFamily="2" charset="2"/>
              <a:buChar char="ü"/>
            </a:pPr>
            <a:r>
              <a:rPr lang="en-GB" b="1" dirty="0" smtClean="0"/>
              <a:t>Distribution</a:t>
            </a:r>
            <a:r>
              <a:rPr lang="en-GB" dirty="0" smtClean="0"/>
              <a:t> systems (pipes, pumps, different appurtenances)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952500"/>
          </a:xfrm>
          <a:prstGeom prst="rect">
            <a:avLst/>
          </a:prstGeom>
        </p:spPr>
        <p:txBody>
          <a:bodyPr lIns="79242" tIns="39621" rIns="79242" bIns="39621" anchor="ctr"/>
          <a:lstStyle/>
          <a:p>
            <a:pPr algn="ctr" defTabSz="792419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prstClr val="black"/>
                </a:solidFill>
                <a:latin typeface="Surface"/>
              </a:rPr>
              <a:t>1.2 Water Supply System Planning 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1181100"/>
            <a:ext cx="7239000" cy="571500"/>
          </a:xfrm>
        </p:spPr>
        <p:txBody>
          <a:bodyPr/>
          <a:lstStyle/>
          <a:p>
            <a:pPr algn="l" eaLnBrk="1" hangingPunct="1"/>
            <a:r>
              <a:rPr lang="en-US" sz="2600" smtClean="0">
                <a:latin typeface="Calibri" panose="020F0502020204030204" pitchFamily="34" charset="0"/>
              </a:rPr>
              <a:t>Water Supply system Components /arrangement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762000" y="2308225"/>
            <a:ext cx="1423988" cy="1516063"/>
          </a:xfrm>
          <a:custGeom>
            <a:avLst/>
            <a:gdLst>
              <a:gd name="connsiteX0" fmla="*/ 148291 w 795062"/>
              <a:gd name="connsiteY0" fmla="*/ 122664 h 1516566"/>
              <a:gd name="connsiteX1" fmla="*/ 181745 w 795062"/>
              <a:gd name="connsiteY1" fmla="*/ 44605 h 1516566"/>
              <a:gd name="connsiteX2" fmla="*/ 204047 w 795062"/>
              <a:gd name="connsiteY2" fmla="*/ 11152 h 1516566"/>
              <a:gd name="connsiteX3" fmla="*/ 293257 w 795062"/>
              <a:gd name="connsiteY3" fmla="*/ 0 h 1516566"/>
              <a:gd name="connsiteX4" fmla="*/ 739306 w 795062"/>
              <a:gd name="connsiteY4" fmla="*/ 22303 h 1516566"/>
              <a:gd name="connsiteX5" fmla="*/ 761608 w 795062"/>
              <a:gd name="connsiteY5" fmla="*/ 89210 h 1516566"/>
              <a:gd name="connsiteX6" fmla="*/ 795062 w 795062"/>
              <a:gd name="connsiteY6" fmla="*/ 312235 h 1516566"/>
              <a:gd name="connsiteX7" fmla="*/ 783911 w 795062"/>
              <a:gd name="connsiteY7" fmla="*/ 691376 h 1516566"/>
              <a:gd name="connsiteX8" fmla="*/ 761608 w 795062"/>
              <a:gd name="connsiteY8" fmla="*/ 758283 h 1516566"/>
              <a:gd name="connsiteX9" fmla="*/ 739306 w 795062"/>
              <a:gd name="connsiteY9" fmla="*/ 914400 h 1516566"/>
              <a:gd name="connsiteX10" fmla="*/ 728155 w 795062"/>
              <a:gd name="connsiteY10" fmla="*/ 947854 h 1516566"/>
              <a:gd name="connsiteX11" fmla="*/ 717003 w 795062"/>
              <a:gd name="connsiteY11" fmla="*/ 992459 h 1516566"/>
              <a:gd name="connsiteX12" fmla="*/ 694701 w 795062"/>
              <a:gd name="connsiteY12" fmla="*/ 1025913 h 1516566"/>
              <a:gd name="connsiteX13" fmla="*/ 650096 w 795062"/>
              <a:gd name="connsiteY13" fmla="*/ 1126274 h 1516566"/>
              <a:gd name="connsiteX14" fmla="*/ 627794 w 795062"/>
              <a:gd name="connsiteY14" fmla="*/ 1193181 h 1516566"/>
              <a:gd name="connsiteX15" fmla="*/ 616643 w 795062"/>
              <a:gd name="connsiteY15" fmla="*/ 1226635 h 1516566"/>
              <a:gd name="connsiteX16" fmla="*/ 605491 w 795062"/>
              <a:gd name="connsiteY16" fmla="*/ 1271239 h 1516566"/>
              <a:gd name="connsiteX17" fmla="*/ 594340 w 795062"/>
              <a:gd name="connsiteY17" fmla="*/ 1304693 h 1516566"/>
              <a:gd name="connsiteX18" fmla="*/ 560886 w 795062"/>
              <a:gd name="connsiteY18" fmla="*/ 1382752 h 1516566"/>
              <a:gd name="connsiteX19" fmla="*/ 527433 w 795062"/>
              <a:gd name="connsiteY19" fmla="*/ 1393903 h 1516566"/>
              <a:gd name="connsiteX20" fmla="*/ 505130 w 795062"/>
              <a:gd name="connsiteY20" fmla="*/ 1416205 h 1516566"/>
              <a:gd name="connsiteX21" fmla="*/ 493979 w 795062"/>
              <a:gd name="connsiteY21" fmla="*/ 1449659 h 1516566"/>
              <a:gd name="connsiteX22" fmla="*/ 449374 w 795062"/>
              <a:gd name="connsiteY22" fmla="*/ 1460810 h 1516566"/>
              <a:gd name="connsiteX23" fmla="*/ 382467 w 795062"/>
              <a:gd name="connsiteY23" fmla="*/ 1483113 h 1516566"/>
              <a:gd name="connsiteX24" fmla="*/ 315560 w 795062"/>
              <a:gd name="connsiteY24" fmla="*/ 1505415 h 1516566"/>
              <a:gd name="connsiteX25" fmla="*/ 282106 w 795062"/>
              <a:gd name="connsiteY25" fmla="*/ 1516566 h 1516566"/>
              <a:gd name="connsiteX26" fmla="*/ 3325 w 795062"/>
              <a:gd name="connsiteY26" fmla="*/ 1494264 h 1516566"/>
              <a:gd name="connsiteX27" fmla="*/ 25628 w 795062"/>
              <a:gd name="connsiteY27" fmla="*/ 1460810 h 1516566"/>
              <a:gd name="connsiteX28" fmla="*/ 36779 w 795062"/>
              <a:gd name="connsiteY28" fmla="*/ 1427357 h 1516566"/>
              <a:gd name="connsiteX29" fmla="*/ 59082 w 795062"/>
              <a:gd name="connsiteY29" fmla="*/ 1349298 h 1516566"/>
              <a:gd name="connsiteX30" fmla="*/ 81384 w 795062"/>
              <a:gd name="connsiteY30" fmla="*/ 1315844 h 1516566"/>
              <a:gd name="connsiteX31" fmla="*/ 92535 w 795062"/>
              <a:gd name="connsiteY31" fmla="*/ 1271239 h 1516566"/>
              <a:gd name="connsiteX32" fmla="*/ 103686 w 795062"/>
              <a:gd name="connsiteY32" fmla="*/ 1215483 h 1516566"/>
              <a:gd name="connsiteX33" fmla="*/ 137140 w 795062"/>
              <a:gd name="connsiteY33" fmla="*/ 1137425 h 1516566"/>
              <a:gd name="connsiteX34" fmla="*/ 148291 w 795062"/>
              <a:gd name="connsiteY34" fmla="*/ 1081669 h 1516566"/>
              <a:gd name="connsiteX35" fmla="*/ 159443 w 795062"/>
              <a:gd name="connsiteY35" fmla="*/ 970157 h 1516566"/>
              <a:gd name="connsiteX36" fmla="*/ 181745 w 795062"/>
              <a:gd name="connsiteY36" fmla="*/ 936703 h 1516566"/>
              <a:gd name="connsiteX37" fmla="*/ 204047 w 795062"/>
              <a:gd name="connsiteY37" fmla="*/ 847493 h 1516566"/>
              <a:gd name="connsiteX38" fmla="*/ 226350 w 795062"/>
              <a:gd name="connsiteY38" fmla="*/ 814039 h 1516566"/>
              <a:gd name="connsiteX39" fmla="*/ 215199 w 795062"/>
              <a:gd name="connsiteY39" fmla="*/ 613318 h 1516566"/>
              <a:gd name="connsiteX40" fmla="*/ 304408 w 795062"/>
              <a:gd name="connsiteY40" fmla="*/ 602166 h 1516566"/>
              <a:gd name="connsiteX41" fmla="*/ 293257 w 795062"/>
              <a:gd name="connsiteY41" fmla="*/ 490654 h 1516566"/>
              <a:gd name="connsiteX42" fmla="*/ 282106 w 795062"/>
              <a:gd name="connsiteY42" fmla="*/ 446049 h 1516566"/>
              <a:gd name="connsiteX43" fmla="*/ 259803 w 795062"/>
              <a:gd name="connsiteY43" fmla="*/ 334537 h 1516566"/>
              <a:gd name="connsiteX44" fmla="*/ 237501 w 795062"/>
              <a:gd name="connsiteY44" fmla="*/ 278781 h 1516566"/>
              <a:gd name="connsiteX45" fmla="*/ 204047 w 795062"/>
              <a:gd name="connsiteY45" fmla="*/ 211874 h 1516566"/>
              <a:gd name="connsiteX46" fmla="*/ 181745 w 795062"/>
              <a:gd name="connsiteY46" fmla="*/ 144966 h 1516566"/>
              <a:gd name="connsiteX47" fmla="*/ 148291 w 795062"/>
              <a:gd name="connsiteY47" fmla="*/ 122664 h 15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5062" h="1516566">
                <a:moveTo>
                  <a:pt x="148291" y="122664"/>
                </a:moveTo>
                <a:cubicBezTo>
                  <a:pt x="165796" y="35145"/>
                  <a:pt x="143661" y="92211"/>
                  <a:pt x="181745" y="44605"/>
                </a:cubicBezTo>
                <a:cubicBezTo>
                  <a:pt x="190117" y="34140"/>
                  <a:pt x="191604" y="16129"/>
                  <a:pt x="204047" y="11152"/>
                </a:cubicBezTo>
                <a:cubicBezTo>
                  <a:pt x="231872" y="22"/>
                  <a:pt x="263520" y="3717"/>
                  <a:pt x="293257" y="0"/>
                </a:cubicBezTo>
                <a:cubicBezTo>
                  <a:pt x="441940" y="7434"/>
                  <a:pt x="593067" y="-5552"/>
                  <a:pt x="739306" y="22303"/>
                </a:cubicBezTo>
                <a:cubicBezTo>
                  <a:pt x="762399" y="26702"/>
                  <a:pt x="761608" y="89210"/>
                  <a:pt x="761608" y="89210"/>
                </a:cubicBezTo>
                <a:cubicBezTo>
                  <a:pt x="785812" y="282838"/>
                  <a:pt x="769375" y="209483"/>
                  <a:pt x="795062" y="312235"/>
                </a:cubicBezTo>
                <a:cubicBezTo>
                  <a:pt x="791345" y="438615"/>
                  <a:pt x="793367" y="565295"/>
                  <a:pt x="783911" y="691376"/>
                </a:cubicBezTo>
                <a:cubicBezTo>
                  <a:pt x="782153" y="714819"/>
                  <a:pt x="761608" y="758283"/>
                  <a:pt x="761608" y="758283"/>
                </a:cubicBezTo>
                <a:cubicBezTo>
                  <a:pt x="754174" y="810322"/>
                  <a:pt x="755929" y="864530"/>
                  <a:pt x="739306" y="914400"/>
                </a:cubicBezTo>
                <a:cubicBezTo>
                  <a:pt x="735589" y="925551"/>
                  <a:pt x="731384" y="936552"/>
                  <a:pt x="728155" y="947854"/>
                </a:cubicBezTo>
                <a:cubicBezTo>
                  <a:pt x="723945" y="962590"/>
                  <a:pt x="723040" y="978372"/>
                  <a:pt x="717003" y="992459"/>
                </a:cubicBezTo>
                <a:cubicBezTo>
                  <a:pt x="711724" y="1004777"/>
                  <a:pt x="700144" y="1013666"/>
                  <a:pt x="694701" y="1025913"/>
                </a:cubicBezTo>
                <a:cubicBezTo>
                  <a:pt x="641623" y="1145341"/>
                  <a:pt x="700569" y="1050566"/>
                  <a:pt x="650096" y="1126274"/>
                </a:cubicBezTo>
                <a:lnTo>
                  <a:pt x="627794" y="1193181"/>
                </a:lnTo>
                <a:cubicBezTo>
                  <a:pt x="624077" y="1204332"/>
                  <a:pt x="619494" y="1215232"/>
                  <a:pt x="616643" y="1226635"/>
                </a:cubicBezTo>
                <a:cubicBezTo>
                  <a:pt x="612926" y="1241503"/>
                  <a:pt x="609701" y="1256503"/>
                  <a:pt x="605491" y="1271239"/>
                </a:cubicBezTo>
                <a:cubicBezTo>
                  <a:pt x="602262" y="1282541"/>
                  <a:pt x="597569" y="1293391"/>
                  <a:pt x="594340" y="1304693"/>
                </a:cubicBezTo>
                <a:cubicBezTo>
                  <a:pt x="586404" y="1332471"/>
                  <a:pt x="586037" y="1362631"/>
                  <a:pt x="560886" y="1382752"/>
                </a:cubicBezTo>
                <a:cubicBezTo>
                  <a:pt x="551708" y="1390095"/>
                  <a:pt x="538584" y="1390186"/>
                  <a:pt x="527433" y="1393903"/>
                </a:cubicBezTo>
                <a:cubicBezTo>
                  <a:pt x="519999" y="1401337"/>
                  <a:pt x="510539" y="1407190"/>
                  <a:pt x="505130" y="1416205"/>
                </a:cubicBezTo>
                <a:cubicBezTo>
                  <a:pt x="499082" y="1426284"/>
                  <a:pt x="503158" y="1442316"/>
                  <a:pt x="493979" y="1449659"/>
                </a:cubicBezTo>
                <a:cubicBezTo>
                  <a:pt x="482011" y="1459233"/>
                  <a:pt x="464054" y="1456406"/>
                  <a:pt x="449374" y="1460810"/>
                </a:cubicBezTo>
                <a:cubicBezTo>
                  <a:pt x="426857" y="1467565"/>
                  <a:pt x="404769" y="1475679"/>
                  <a:pt x="382467" y="1483113"/>
                </a:cubicBezTo>
                <a:lnTo>
                  <a:pt x="315560" y="1505415"/>
                </a:lnTo>
                <a:lnTo>
                  <a:pt x="282106" y="1516566"/>
                </a:lnTo>
                <a:cubicBezTo>
                  <a:pt x="189179" y="1509132"/>
                  <a:pt x="94421" y="1514067"/>
                  <a:pt x="3325" y="1494264"/>
                </a:cubicBezTo>
                <a:cubicBezTo>
                  <a:pt x="-9771" y="1491417"/>
                  <a:pt x="19634" y="1472797"/>
                  <a:pt x="25628" y="1460810"/>
                </a:cubicBezTo>
                <a:cubicBezTo>
                  <a:pt x="30885" y="1450297"/>
                  <a:pt x="33550" y="1438659"/>
                  <a:pt x="36779" y="1427357"/>
                </a:cubicBezTo>
                <a:cubicBezTo>
                  <a:pt x="41545" y="1410676"/>
                  <a:pt x="50167" y="1367128"/>
                  <a:pt x="59082" y="1349298"/>
                </a:cubicBezTo>
                <a:cubicBezTo>
                  <a:pt x="65076" y="1337311"/>
                  <a:pt x="73950" y="1326995"/>
                  <a:pt x="81384" y="1315844"/>
                </a:cubicBezTo>
                <a:cubicBezTo>
                  <a:pt x="85101" y="1300976"/>
                  <a:pt x="89210" y="1286200"/>
                  <a:pt x="92535" y="1271239"/>
                </a:cubicBezTo>
                <a:cubicBezTo>
                  <a:pt x="96646" y="1252737"/>
                  <a:pt x="99089" y="1233870"/>
                  <a:pt x="103686" y="1215483"/>
                </a:cubicBezTo>
                <a:cubicBezTo>
                  <a:pt x="111889" y="1182673"/>
                  <a:pt x="121187" y="1169331"/>
                  <a:pt x="137140" y="1137425"/>
                </a:cubicBezTo>
                <a:cubicBezTo>
                  <a:pt x="140857" y="1118840"/>
                  <a:pt x="145786" y="1100456"/>
                  <a:pt x="148291" y="1081669"/>
                </a:cubicBezTo>
                <a:cubicBezTo>
                  <a:pt x="153228" y="1044641"/>
                  <a:pt x="151043" y="1006556"/>
                  <a:pt x="159443" y="970157"/>
                </a:cubicBezTo>
                <a:cubicBezTo>
                  <a:pt x="162457" y="957098"/>
                  <a:pt x="174311" y="947854"/>
                  <a:pt x="181745" y="936703"/>
                </a:cubicBezTo>
                <a:cubicBezTo>
                  <a:pt x="185986" y="915498"/>
                  <a:pt x="192618" y="870352"/>
                  <a:pt x="204047" y="847493"/>
                </a:cubicBezTo>
                <a:cubicBezTo>
                  <a:pt x="210041" y="835506"/>
                  <a:pt x="218916" y="825190"/>
                  <a:pt x="226350" y="814039"/>
                </a:cubicBezTo>
                <a:cubicBezTo>
                  <a:pt x="222633" y="747132"/>
                  <a:pt x="192033" y="676197"/>
                  <a:pt x="215199" y="613318"/>
                </a:cubicBezTo>
                <a:cubicBezTo>
                  <a:pt x="225559" y="585198"/>
                  <a:pt x="288319" y="627449"/>
                  <a:pt x="304408" y="602166"/>
                </a:cubicBezTo>
                <a:cubicBezTo>
                  <a:pt x="324463" y="570650"/>
                  <a:pt x="298540" y="527635"/>
                  <a:pt x="293257" y="490654"/>
                </a:cubicBezTo>
                <a:cubicBezTo>
                  <a:pt x="291090" y="475482"/>
                  <a:pt x="285317" y="461035"/>
                  <a:pt x="282106" y="446049"/>
                </a:cubicBezTo>
                <a:cubicBezTo>
                  <a:pt x="274163" y="408984"/>
                  <a:pt x="269570" y="371164"/>
                  <a:pt x="259803" y="334537"/>
                </a:cubicBezTo>
                <a:cubicBezTo>
                  <a:pt x="254645" y="315196"/>
                  <a:pt x="244529" y="297524"/>
                  <a:pt x="237501" y="278781"/>
                </a:cubicBezTo>
                <a:cubicBezTo>
                  <a:pt x="217715" y="226018"/>
                  <a:pt x="237883" y="262626"/>
                  <a:pt x="204047" y="211874"/>
                </a:cubicBezTo>
                <a:cubicBezTo>
                  <a:pt x="196613" y="189571"/>
                  <a:pt x="194785" y="164527"/>
                  <a:pt x="181745" y="144966"/>
                </a:cubicBezTo>
                <a:lnTo>
                  <a:pt x="148291" y="122664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Source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3086100"/>
            <a:ext cx="9906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24200" y="27813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LLP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3800" y="3086100"/>
            <a:ext cx="3048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38600" y="2705100"/>
            <a:ext cx="1066800" cy="762000"/>
          </a:xfrm>
          <a:prstGeom prst="rect">
            <a:avLst/>
          </a:prstGeom>
          <a:gradFill flip="none" rotWithShape="1">
            <a:gsLst>
              <a:gs pos="0">
                <a:srgbClr val="B3491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Treatment Plant</a:t>
            </a:r>
          </a:p>
        </p:txBody>
      </p:sp>
      <p:sp>
        <p:nvSpPr>
          <p:cNvPr id="11" name="Oval 10"/>
          <p:cNvSpPr/>
          <p:nvPr/>
        </p:nvSpPr>
        <p:spPr>
          <a:xfrm>
            <a:off x="5410200" y="2781300"/>
            <a:ext cx="6858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HLP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3086100"/>
            <a:ext cx="3048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9800" y="3086100"/>
            <a:ext cx="8382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0" y="2400300"/>
            <a:ext cx="1066800" cy="831850"/>
          </a:xfrm>
          <a:custGeom>
            <a:avLst/>
            <a:gdLst>
              <a:gd name="connsiteX0" fmla="*/ 0 w 1066800"/>
              <a:gd name="connsiteY0" fmla="*/ 0 h 609600"/>
              <a:gd name="connsiteX1" fmla="*/ 1066800 w 1066800"/>
              <a:gd name="connsiteY1" fmla="*/ 0 h 609600"/>
              <a:gd name="connsiteX2" fmla="*/ 1066800 w 1066800"/>
              <a:gd name="connsiteY2" fmla="*/ 609600 h 609600"/>
              <a:gd name="connsiteX3" fmla="*/ 0 w 1066800"/>
              <a:gd name="connsiteY3" fmla="*/ 609600 h 609600"/>
              <a:gd name="connsiteX4" fmla="*/ 0 w 1066800"/>
              <a:gd name="connsiteY4" fmla="*/ 0 h 609600"/>
              <a:gd name="connsiteX0" fmla="*/ 0 w 1066800"/>
              <a:gd name="connsiteY0" fmla="*/ 0 h 609600"/>
              <a:gd name="connsiteX1" fmla="*/ 1066800 w 1066800"/>
              <a:gd name="connsiteY1" fmla="*/ 0 h 609600"/>
              <a:gd name="connsiteX2" fmla="*/ 1066800 w 1066800"/>
              <a:gd name="connsiteY2" fmla="*/ 609600 h 609600"/>
              <a:gd name="connsiteX3" fmla="*/ 0 w 1066800"/>
              <a:gd name="connsiteY3" fmla="*/ 609600 h 609600"/>
              <a:gd name="connsiteX4" fmla="*/ 0 w 1066800"/>
              <a:gd name="connsiteY4" fmla="*/ 0 h 609600"/>
              <a:gd name="connsiteX0" fmla="*/ 0 w 1066800"/>
              <a:gd name="connsiteY0" fmla="*/ 76406 h 686006"/>
              <a:gd name="connsiteX1" fmla="*/ 1066800 w 1066800"/>
              <a:gd name="connsiteY1" fmla="*/ 76406 h 686006"/>
              <a:gd name="connsiteX2" fmla="*/ 1066800 w 1066800"/>
              <a:gd name="connsiteY2" fmla="*/ 686006 h 686006"/>
              <a:gd name="connsiteX3" fmla="*/ 0 w 1066800"/>
              <a:gd name="connsiteY3" fmla="*/ 686006 h 686006"/>
              <a:gd name="connsiteX4" fmla="*/ 0 w 1066800"/>
              <a:gd name="connsiteY4" fmla="*/ 76406 h 686006"/>
              <a:gd name="connsiteX0" fmla="*/ 0 w 1066800"/>
              <a:gd name="connsiteY0" fmla="*/ 116727 h 726327"/>
              <a:gd name="connsiteX1" fmla="*/ 1066800 w 1066800"/>
              <a:gd name="connsiteY1" fmla="*/ 116727 h 726327"/>
              <a:gd name="connsiteX2" fmla="*/ 1066800 w 1066800"/>
              <a:gd name="connsiteY2" fmla="*/ 726327 h 726327"/>
              <a:gd name="connsiteX3" fmla="*/ 0 w 1066800"/>
              <a:gd name="connsiteY3" fmla="*/ 726327 h 726327"/>
              <a:gd name="connsiteX4" fmla="*/ 0 w 1066800"/>
              <a:gd name="connsiteY4" fmla="*/ 116727 h 726327"/>
              <a:gd name="connsiteX0" fmla="*/ 0 w 1066800"/>
              <a:gd name="connsiteY0" fmla="*/ 127892 h 737492"/>
              <a:gd name="connsiteX1" fmla="*/ 1066800 w 1066800"/>
              <a:gd name="connsiteY1" fmla="*/ 127892 h 737492"/>
              <a:gd name="connsiteX2" fmla="*/ 1066800 w 1066800"/>
              <a:gd name="connsiteY2" fmla="*/ 737492 h 737492"/>
              <a:gd name="connsiteX3" fmla="*/ 0 w 1066800"/>
              <a:gd name="connsiteY3" fmla="*/ 737492 h 737492"/>
              <a:gd name="connsiteX4" fmla="*/ 0 w 1066800"/>
              <a:gd name="connsiteY4" fmla="*/ 127892 h 737492"/>
              <a:gd name="connsiteX0" fmla="*/ 0 w 1066800"/>
              <a:gd name="connsiteY0" fmla="*/ 222636 h 832236"/>
              <a:gd name="connsiteX1" fmla="*/ 1066800 w 1066800"/>
              <a:gd name="connsiteY1" fmla="*/ 222636 h 832236"/>
              <a:gd name="connsiteX2" fmla="*/ 1066800 w 1066800"/>
              <a:gd name="connsiteY2" fmla="*/ 832236 h 832236"/>
              <a:gd name="connsiteX3" fmla="*/ 0 w 1066800"/>
              <a:gd name="connsiteY3" fmla="*/ 832236 h 832236"/>
              <a:gd name="connsiteX4" fmla="*/ 0 w 1066800"/>
              <a:gd name="connsiteY4" fmla="*/ 222636 h 8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832236">
                <a:moveTo>
                  <a:pt x="0" y="222636"/>
                </a:moveTo>
                <a:cubicBezTo>
                  <a:pt x="277541" y="50721"/>
                  <a:pt x="536497" y="-177879"/>
                  <a:pt x="1066800" y="222636"/>
                </a:cubicBezTo>
                <a:lnTo>
                  <a:pt x="1066800" y="832236"/>
                </a:lnTo>
                <a:lnTo>
                  <a:pt x="0" y="832236"/>
                </a:lnTo>
                <a:lnTo>
                  <a:pt x="0" y="2226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Storage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4495800" y="3848100"/>
            <a:ext cx="2590800" cy="1677988"/>
          </a:xfrm>
          <a:custGeom>
            <a:avLst/>
            <a:gdLst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791737 w 2036300"/>
              <a:gd name="connsiteY7" fmla="*/ 713679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1003610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45" fmla="*/ 44605 w 2036300"/>
              <a:gd name="connsiteY45" fmla="*/ 490654 h 925552"/>
              <a:gd name="connsiteX46" fmla="*/ 55756 w 2036300"/>
              <a:gd name="connsiteY46" fmla="*/ 501805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791737 w 2036300"/>
              <a:gd name="connsiteY7" fmla="*/ 713679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1003610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45" fmla="*/ 44605 w 2036300"/>
              <a:gd name="connsiteY45" fmla="*/ 490654 h 925552"/>
              <a:gd name="connsiteX46" fmla="*/ 55756 w 2036300"/>
              <a:gd name="connsiteY46" fmla="*/ 501805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791737 w 2036300"/>
              <a:gd name="connsiteY7" fmla="*/ 713679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1003610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45" fmla="*/ 44605 w 2036300"/>
              <a:gd name="connsiteY45" fmla="*/ 490654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791737 w 2036300"/>
              <a:gd name="connsiteY7" fmla="*/ 713679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1003610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791737 w 2036300"/>
              <a:gd name="connsiteY7" fmla="*/ 713679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883828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735980 w 2036300"/>
              <a:gd name="connsiteY6" fmla="*/ 702527 h 925552"/>
              <a:gd name="connsiteX7" fmla="*/ 671955 w 2036300"/>
              <a:gd name="connsiteY7" fmla="*/ 776715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883828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7561 w 2036300"/>
              <a:gd name="connsiteY5" fmla="*/ 646771 h 925552"/>
              <a:gd name="connsiteX6" fmla="*/ 556307 w 2036300"/>
              <a:gd name="connsiteY6" fmla="*/ 702527 h 925552"/>
              <a:gd name="connsiteX7" fmla="*/ 671955 w 2036300"/>
              <a:gd name="connsiteY7" fmla="*/ 776715 h 925552"/>
              <a:gd name="connsiteX8" fmla="*/ 858644 w 2036300"/>
              <a:gd name="connsiteY8" fmla="*/ 758283 h 925552"/>
              <a:gd name="connsiteX9" fmla="*/ 959005 w 2036300"/>
              <a:gd name="connsiteY9" fmla="*/ 791737 h 925552"/>
              <a:gd name="connsiteX10" fmla="*/ 992459 w 2036300"/>
              <a:gd name="connsiteY10" fmla="*/ 802888 h 925552"/>
              <a:gd name="connsiteX11" fmla="*/ 1148576 w 2036300"/>
              <a:gd name="connsiteY11" fmla="*/ 869796 h 925552"/>
              <a:gd name="connsiteX12" fmla="*/ 1237785 w 2036300"/>
              <a:gd name="connsiteY12" fmla="*/ 880947 h 925552"/>
              <a:gd name="connsiteX13" fmla="*/ 1271239 w 2036300"/>
              <a:gd name="connsiteY13" fmla="*/ 903249 h 925552"/>
              <a:gd name="connsiteX14" fmla="*/ 1349298 w 2036300"/>
              <a:gd name="connsiteY14" fmla="*/ 925552 h 925552"/>
              <a:gd name="connsiteX15" fmla="*/ 1616927 w 2036300"/>
              <a:gd name="connsiteY15" fmla="*/ 914400 h 925552"/>
              <a:gd name="connsiteX16" fmla="*/ 1683834 w 2036300"/>
              <a:gd name="connsiteY16" fmla="*/ 903249 h 925552"/>
              <a:gd name="connsiteX17" fmla="*/ 1717288 w 2036300"/>
              <a:gd name="connsiteY17" fmla="*/ 880947 h 925552"/>
              <a:gd name="connsiteX18" fmla="*/ 1795346 w 2036300"/>
              <a:gd name="connsiteY18" fmla="*/ 858644 h 925552"/>
              <a:gd name="connsiteX19" fmla="*/ 1895707 w 2036300"/>
              <a:gd name="connsiteY19" fmla="*/ 802888 h 925552"/>
              <a:gd name="connsiteX20" fmla="*/ 1940312 w 2036300"/>
              <a:gd name="connsiteY20" fmla="*/ 758283 h 925552"/>
              <a:gd name="connsiteX21" fmla="*/ 1962615 w 2036300"/>
              <a:gd name="connsiteY21" fmla="*/ 735981 h 925552"/>
              <a:gd name="connsiteX22" fmla="*/ 2007220 w 2036300"/>
              <a:gd name="connsiteY22" fmla="*/ 680225 h 925552"/>
              <a:gd name="connsiteX23" fmla="*/ 1996068 w 2036300"/>
              <a:gd name="connsiteY23" fmla="*/ 334537 h 925552"/>
              <a:gd name="connsiteX24" fmla="*/ 1940312 w 2036300"/>
              <a:gd name="connsiteY24" fmla="*/ 278781 h 925552"/>
              <a:gd name="connsiteX25" fmla="*/ 1839951 w 2036300"/>
              <a:gd name="connsiteY25" fmla="*/ 211874 h 925552"/>
              <a:gd name="connsiteX26" fmla="*/ 1806498 w 2036300"/>
              <a:gd name="connsiteY26" fmla="*/ 189571 h 925552"/>
              <a:gd name="connsiteX27" fmla="*/ 1773044 w 2036300"/>
              <a:gd name="connsiteY27" fmla="*/ 167269 h 925552"/>
              <a:gd name="connsiteX28" fmla="*/ 1739590 w 2036300"/>
              <a:gd name="connsiteY28" fmla="*/ 133815 h 925552"/>
              <a:gd name="connsiteX29" fmla="*/ 1650380 w 2036300"/>
              <a:gd name="connsiteY29" fmla="*/ 89210 h 925552"/>
              <a:gd name="connsiteX30" fmla="*/ 1594624 w 2036300"/>
              <a:gd name="connsiteY30" fmla="*/ 44605 h 925552"/>
              <a:gd name="connsiteX31" fmla="*/ 1494263 w 2036300"/>
              <a:gd name="connsiteY31" fmla="*/ 11152 h 925552"/>
              <a:gd name="connsiteX32" fmla="*/ 1460810 w 2036300"/>
              <a:gd name="connsiteY32" fmla="*/ 0 h 925552"/>
              <a:gd name="connsiteX33" fmla="*/ 1170878 w 2036300"/>
              <a:gd name="connsiteY33" fmla="*/ 11152 h 925552"/>
              <a:gd name="connsiteX34" fmla="*/ 1137424 w 2036300"/>
              <a:gd name="connsiteY34" fmla="*/ 22303 h 925552"/>
              <a:gd name="connsiteX35" fmla="*/ 1037063 w 2036300"/>
              <a:gd name="connsiteY35" fmla="*/ 55757 h 925552"/>
              <a:gd name="connsiteX36" fmla="*/ 883828 w 2036300"/>
              <a:gd name="connsiteY36" fmla="*/ 78059 h 925552"/>
              <a:gd name="connsiteX37" fmla="*/ 713678 w 2036300"/>
              <a:gd name="connsiteY37" fmla="*/ 78059 h 925552"/>
              <a:gd name="connsiteX38" fmla="*/ 657922 w 2036300"/>
              <a:gd name="connsiteY38" fmla="*/ 66908 h 925552"/>
              <a:gd name="connsiteX39" fmla="*/ 591015 w 2036300"/>
              <a:gd name="connsiteY39" fmla="*/ 44605 h 925552"/>
              <a:gd name="connsiteX40" fmla="*/ 200722 w 2036300"/>
              <a:gd name="connsiteY40" fmla="*/ 33454 h 925552"/>
              <a:gd name="connsiteX41" fmla="*/ 22302 w 2036300"/>
              <a:gd name="connsiteY41" fmla="*/ 44605 h 925552"/>
              <a:gd name="connsiteX42" fmla="*/ 11151 w 2036300"/>
              <a:gd name="connsiteY42" fmla="*/ 100361 h 925552"/>
              <a:gd name="connsiteX43" fmla="*/ 0 w 2036300"/>
              <a:gd name="connsiteY43" fmla="*/ 245327 h 925552"/>
              <a:gd name="connsiteX44" fmla="*/ 11151 w 2036300"/>
              <a:gd name="connsiteY44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79502 w 2036300"/>
              <a:gd name="connsiteY4" fmla="*/ 624469 h 925552"/>
              <a:gd name="connsiteX5" fmla="*/ 556307 w 2036300"/>
              <a:gd name="connsiteY5" fmla="*/ 702527 h 925552"/>
              <a:gd name="connsiteX6" fmla="*/ 671955 w 2036300"/>
              <a:gd name="connsiteY6" fmla="*/ 776715 h 925552"/>
              <a:gd name="connsiteX7" fmla="*/ 858644 w 2036300"/>
              <a:gd name="connsiteY7" fmla="*/ 758283 h 925552"/>
              <a:gd name="connsiteX8" fmla="*/ 959005 w 2036300"/>
              <a:gd name="connsiteY8" fmla="*/ 791737 h 925552"/>
              <a:gd name="connsiteX9" fmla="*/ 992459 w 2036300"/>
              <a:gd name="connsiteY9" fmla="*/ 802888 h 925552"/>
              <a:gd name="connsiteX10" fmla="*/ 1148576 w 2036300"/>
              <a:gd name="connsiteY10" fmla="*/ 869796 h 925552"/>
              <a:gd name="connsiteX11" fmla="*/ 1237785 w 2036300"/>
              <a:gd name="connsiteY11" fmla="*/ 880947 h 925552"/>
              <a:gd name="connsiteX12" fmla="*/ 1271239 w 2036300"/>
              <a:gd name="connsiteY12" fmla="*/ 903249 h 925552"/>
              <a:gd name="connsiteX13" fmla="*/ 1349298 w 2036300"/>
              <a:gd name="connsiteY13" fmla="*/ 925552 h 925552"/>
              <a:gd name="connsiteX14" fmla="*/ 1616927 w 2036300"/>
              <a:gd name="connsiteY14" fmla="*/ 914400 h 925552"/>
              <a:gd name="connsiteX15" fmla="*/ 1683834 w 2036300"/>
              <a:gd name="connsiteY15" fmla="*/ 903249 h 925552"/>
              <a:gd name="connsiteX16" fmla="*/ 1717288 w 2036300"/>
              <a:gd name="connsiteY16" fmla="*/ 880947 h 925552"/>
              <a:gd name="connsiteX17" fmla="*/ 1795346 w 2036300"/>
              <a:gd name="connsiteY17" fmla="*/ 858644 h 925552"/>
              <a:gd name="connsiteX18" fmla="*/ 1895707 w 2036300"/>
              <a:gd name="connsiteY18" fmla="*/ 802888 h 925552"/>
              <a:gd name="connsiteX19" fmla="*/ 1940312 w 2036300"/>
              <a:gd name="connsiteY19" fmla="*/ 758283 h 925552"/>
              <a:gd name="connsiteX20" fmla="*/ 1962615 w 2036300"/>
              <a:gd name="connsiteY20" fmla="*/ 735981 h 925552"/>
              <a:gd name="connsiteX21" fmla="*/ 2007220 w 2036300"/>
              <a:gd name="connsiteY21" fmla="*/ 680225 h 925552"/>
              <a:gd name="connsiteX22" fmla="*/ 1996068 w 2036300"/>
              <a:gd name="connsiteY22" fmla="*/ 334537 h 925552"/>
              <a:gd name="connsiteX23" fmla="*/ 1940312 w 2036300"/>
              <a:gd name="connsiteY23" fmla="*/ 278781 h 925552"/>
              <a:gd name="connsiteX24" fmla="*/ 1839951 w 2036300"/>
              <a:gd name="connsiteY24" fmla="*/ 211874 h 925552"/>
              <a:gd name="connsiteX25" fmla="*/ 1806498 w 2036300"/>
              <a:gd name="connsiteY25" fmla="*/ 189571 h 925552"/>
              <a:gd name="connsiteX26" fmla="*/ 1773044 w 2036300"/>
              <a:gd name="connsiteY26" fmla="*/ 167269 h 925552"/>
              <a:gd name="connsiteX27" fmla="*/ 1739590 w 2036300"/>
              <a:gd name="connsiteY27" fmla="*/ 133815 h 925552"/>
              <a:gd name="connsiteX28" fmla="*/ 1650380 w 2036300"/>
              <a:gd name="connsiteY28" fmla="*/ 89210 h 925552"/>
              <a:gd name="connsiteX29" fmla="*/ 1594624 w 2036300"/>
              <a:gd name="connsiteY29" fmla="*/ 44605 h 925552"/>
              <a:gd name="connsiteX30" fmla="*/ 1494263 w 2036300"/>
              <a:gd name="connsiteY30" fmla="*/ 11152 h 925552"/>
              <a:gd name="connsiteX31" fmla="*/ 1460810 w 2036300"/>
              <a:gd name="connsiteY31" fmla="*/ 0 h 925552"/>
              <a:gd name="connsiteX32" fmla="*/ 1170878 w 2036300"/>
              <a:gd name="connsiteY32" fmla="*/ 11152 h 925552"/>
              <a:gd name="connsiteX33" fmla="*/ 1137424 w 2036300"/>
              <a:gd name="connsiteY33" fmla="*/ 22303 h 925552"/>
              <a:gd name="connsiteX34" fmla="*/ 1037063 w 2036300"/>
              <a:gd name="connsiteY34" fmla="*/ 55757 h 925552"/>
              <a:gd name="connsiteX35" fmla="*/ 883828 w 2036300"/>
              <a:gd name="connsiteY35" fmla="*/ 78059 h 925552"/>
              <a:gd name="connsiteX36" fmla="*/ 713678 w 2036300"/>
              <a:gd name="connsiteY36" fmla="*/ 78059 h 925552"/>
              <a:gd name="connsiteX37" fmla="*/ 657922 w 2036300"/>
              <a:gd name="connsiteY37" fmla="*/ 66908 h 925552"/>
              <a:gd name="connsiteX38" fmla="*/ 591015 w 2036300"/>
              <a:gd name="connsiteY38" fmla="*/ 44605 h 925552"/>
              <a:gd name="connsiteX39" fmla="*/ 200722 w 2036300"/>
              <a:gd name="connsiteY39" fmla="*/ 33454 h 925552"/>
              <a:gd name="connsiteX40" fmla="*/ 22302 w 2036300"/>
              <a:gd name="connsiteY40" fmla="*/ 44605 h 925552"/>
              <a:gd name="connsiteX41" fmla="*/ 11151 w 2036300"/>
              <a:gd name="connsiteY41" fmla="*/ 100361 h 925552"/>
              <a:gd name="connsiteX42" fmla="*/ 0 w 2036300"/>
              <a:gd name="connsiteY42" fmla="*/ 245327 h 925552"/>
              <a:gd name="connsiteX43" fmla="*/ 11151 w 2036300"/>
              <a:gd name="connsiteY43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556307 w 2036300"/>
              <a:gd name="connsiteY4" fmla="*/ 702527 h 925552"/>
              <a:gd name="connsiteX5" fmla="*/ 671955 w 2036300"/>
              <a:gd name="connsiteY5" fmla="*/ 776715 h 925552"/>
              <a:gd name="connsiteX6" fmla="*/ 858644 w 2036300"/>
              <a:gd name="connsiteY6" fmla="*/ 758283 h 925552"/>
              <a:gd name="connsiteX7" fmla="*/ 959005 w 2036300"/>
              <a:gd name="connsiteY7" fmla="*/ 791737 h 925552"/>
              <a:gd name="connsiteX8" fmla="*/ 992459 w 2036300"/>
              <a:gd name="connsiteY8" fmla="*/ 802888 h 925552"/>
              <a:gd name="connsiteX9" fmla="*/ 1148576 w 2036300"/>
              <a:gd name="connsiteY9" fmla="*/ 869796 h 925552"/>
              <a:gd name="connsiteX10" fmla="*/ 1237785 w 2036300"/>
              <a:gd name="connsiteY10" fmla="*/ 880947 h 925552"/>
              <a:gd name="connsiteX11" fmla="*/ 1271239 w 2036300"/>
              <a:gd name="connsiteY11" fmla="*/ 903249 h 925552"/>
              <a:gd name="connsiteX12" fmla="*/ 1349298 w 2036300"/>
              <a:gd name="connsiteY12" fmla="*/ 925552 h 925552"/>
              <a:gd name="connsiteX13" fmla="*/ 1616927 w 2036300"/>
              <a:gd name="connsiteY13" fmla="*/ 914400 h 925552"/>
              <a:gd name="connsiteX14" fmla="*/ 1683834 w 2036300"/>
              <a:gd name="connsiteY14" fmla="*/ 903249 h 925552"/>
              <a:gd name="connsiteX15" fmla="*/ 1717288 w 2036300"/>
              <a:gd name="connsiteY15" fmla="*/ 880947 h 925552"/>
              <a:gd name="connsiteX16" fmla="*/ 1795346 w 2036300"/>
              <a:gd name="connsiteY16" fmla="*/ 858644 h 925552"/>
              <a:gd name="connsiteX17" fmla="*/ 1895707 w 2036300"/>
              <a:gd name="connsiteY17" fmla="*/ 802888 h 925552"/>
              <a:gd name="connsiteX18" fmla="*/ 1940312 w 2036300"/>
              <a:gd name="connsiteY18" fmla="*/ 758283 h 925552"/>
              <a:gd name="connsiteX19" fmla="*/ 1962615 w 2036300"/>
              <a:gd name="connsiteY19" fmla="*/ 735981 h 925552"/>
              <a:gd name="connsiteX20" fmla="*/ 2007220 w 2036300"/>
              <a:gd name="connsiteY20" fmla="*/ 680225 h 925552"/>
              <a:gd name="connsiteX21" fmla="*/ 1996068 w 2036300"/>
              <a:gd name="connsiteY21" fmla="*/ 334537 h 925552"/>
              <a:gd name="connsiteX22" fmla="*/ 1940312 w 2036300"/>
              <a:gd name="connsiteY22" fmla="*/ 278781 h 925552"/>
              <a:gd name="connsiteX23" fmla="*/ 1839951 w 2036300"/>
              <a:gd name="connsiteY23" fmla="*/ 211874 h 925552"/>
              <a:gd name="connsiteX24" fmla="*/ 1806498 w 2036300"/>
              <a:gd name="connsiteY24" fmla="*/ 189571 h 925552"/>
              <a:gd name="connsiteX25" fmla="*/ 1773044 w 2036300"/>
              <a:gd name="connsiteY25" fmla="*/ 167269 h 925552"/>
              <a:gd name="connsiteX26" fmla="*/ 1739590 w 2036300"/>
              <a:gd name="connsiteY26" fmla="*/ 133815 h 925552"/>
              <a:gd name="connsiteX27" fmla="*/ 1650380 w 2036300"/>
              <a:gd name="connsiteY27" fmla="*/ 89210 h 925552"/>
              <a:gd name="connsiteX28" fmla="*/ 1594624 w 2036300"/>
              <a:gd name="connsiteY28" fmla="*/ 44605 h 925552"/>
              <a:gd name="connsiteX29" fmla="*/ 1494263 w 2036300"/>
              <a:gd name="connsiteY29" fmla="*/ 11152 h 925552"/>
              <a:gd name="connsiteX30" fmla="*/ 1460810 w 2036300"/>
              <a:gd name="connsiteY30" fmla="*/ 0 h 925552"/>
              <a:gd name="connsiteX31" fmla="*/ 1170878 w 2036300"/>
              <a:gd name="connsiteY31" fmla="*/ 11152 h 925552"/>
              <a:gd name="connsiteX32" fmla="*/ 1137424 w 2036300"/>
              <a:gd name="connsiteY32" fmla="*/ 22303 h 925552"/>
              <a:gd name="connsiteX33" fmla="*/ 1037063 w 2036300"/>
              <a:gd name="connsiteY33" fmla="*/ 55757 h 925552"/>
              <a:gd name="connsiteX34" fmla="*/ 883828 w 2036300"/>
              <a:gd name="connsiteY34" fmla="*/ 78059 h 925552"/>
              <a:gd name="connsiteX35" fmla="*/ 713678 w 2036300"/>
              <a:gd name="connsiteY35" fmla="*/ 78059 h 925552"/>
              <a:gd name="connsiteX36" fmla="*/ 657922 w 2036300"/>
              <a:gd name="connsiteY36" fmla="*/ 66908 h 925552"/>
              <a:gd name="connsiteX37" fmla="*/ 591015 w 2036300"/>
              <a:gd name="connsiteY37" fmla="*/ 44605 h 925552"/>
              <a:gd name="connsiteX38" fmla="*/ 200722 w 2036300"/>
              <a:gd name="connsiteY38" fmla="*/ 33454 h 925552"/>
              <a:gd name="connsiteX39" fmla="*/ 22302 w 2036300"/>
              <a:gd name="connsiteY39" fmla="*/ 44605 h 925552"/>
              <a:gd name="connsiteX40" fmla="*/ 11151 w 2036300"/>
              <a:gd name="connsiteY40" fmla="*/ 100361 h 925552"/>
              <a:gd name="connsiteX41" fmla="*/ 0 w 2036300"/>
              <a:gd name="connsiteY41" fmla="*/ 245327 h 925552"/>
              <a:gd name="connsiteX42" fmla="*/ 11151 w 2036300"/>
              <a:gd name="connsiteY42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556307 w 2036300"/>
              <a:gd name="connsiteY4" fmla="*/ 702527 h 925552"/>
              <a:gd name="connsiteX5" fmla="*/ 671955 w 2036300"/>
              <a:gd name="connsiteY5" fmla="*/ 776715 h 925552"/>
              <a:gd name="connsiteX6" fmla="*/ 959005 w 2036300"/>
              <a:gd name="connsiteY6" fmla="*/ 791737 h 925552"/>
              <a:gd name="connsiteX7" fmla="*/ 992459 w 2036300"/>
              <a:gd name="connsiteY7" fmla="*/ 802888 h 925552"/>
              <a:gd name="connsiteX8" fmla="*/ 1148576 w 2036300"/>
              <a:gd name="connsiteY8" fmla="*/ 869796 h 925552"/>
              <a:gd name="connsiteX9" fmla="*/ 1237785 w 2036300"/>
              <a:gd name="connsiteY9" fmla="*/ 880947 h 925552"/>
              <a:gd name="connsiteX10" fmla="*/ 1271239 w 2036300"/>
              <a:gd name="connsiteY10" fmla="*/ 903249 h 925552"/>
              <a:gd name="connsiteX11" fmla="*/ 1349298 w 2036300"/>
              <a:gd name="connsiteY11" fmla="*/ 925552 h 925552"/>
              <a:gd name="connsiteX12" fmla="*/ 1616927 w 2036300"/>
              <a:gd name="connsiteY12" fmla="*/ 914400 h 925552"/>
              <a:gd name="connsiteX13" fmla="*/ 1683834 w 2036300"/>
              <a:gd name="connsiteY13" fmla="*/ 903249 h 925552"/>
              <a:gd name="connsiteX14" fmla="*/ 1717288 w 2036300"/>
              <a:gd name="connsiteY14" fmla="*/ 880947 h 925552"/>
              <a:gd name="connsiteX15" fmla="*/ 1795346 w 2036300"/>
              <a:gd name="connsiteY15" fmla="*/ 858644 h 925552"/>
              <a:gd name="connsiteX16" fmla="*/ 1895707 w 2036300"/>
              <a:gd name="connsiteY16" fmla="*/ 802888 h 925552"/>
              <a:gd name="connsiteX17" fmla="*/ 1940312 w 2036300"/>
              <a:gd name="connsiteY17" fmla="*/ 758283 h 925552"/>
              <a:gd name="connsiteX18" fmla="*/ 1962615 w 2036300"/>
              <a:gd name="connsiteY18" fmla="*/ 735981 h 925552"/>
              <a:gd name="connsiteX19" fmla="*/ 2007220 w 2036300"/>
              <a:gd name="connsiteY19" fmla="*/ 680225 h 925552"/>
              <a:gd name="connsiteX20" fmla="*/ 1996068 w 2036300"/>
              <a:gd name="connsiteY20" fmla="*/ 334537 h 925552"/>
              <a:gd name="connsiteX21" fmla="*/ 1940312 w 2036300"/>
              <a:gd name="connsiteY21" fmla="*/ 278781 h 925552"/>
              <a:gd name="connsiteX22" fmla="*/ 1839951 w 2036300"/>
              <a:gd name="connsiteY22" fmla="*/ 211874 h 925552"/>
              <a:gd name="connsiteX23" fmla="*/ 1806498 w 2036300"/>
              <a:gd name="connsiteY23" fmla="*/ 189571 h 925552"/>
              <a:gd name="connsiteX24" fmla="*/ 1773044 w 2036300"/>
              <a:gd name="connsiteY24" fmla="*/ 167269 h 925552"/>
              <a:gd name="connsiteX25" fmla="*/ 1739590 w 2036300"/>
              <a:gd name="connsiteY25" fmla="*/ 133815 h 925552"/>
              <a:gd name="connsiteX26" fmla="*/ 1650380 w 2036300"/>
              <a:gd name="connsiteY26" fmla="*/ 89210 h 925552"/>
              <a:gd name="connsiteX27" fmla="*/ 1594624 w 2036300"/>
              <a:gd name="connsiteY27" fmla="*/ 44605 h 925552"/>
              <a:gd name="connsiteX28" fmla="*/ 1494263 w 2036300"/>
              <a:gd name="connsiteY28" fmla="*/ 11152 h 925552"/>
              <a:gd name="connsiteX29" fmla="*/ 1460810 w 2036300"/>
              <a:gd name="connsiteY29" fmla="*/ 0 h 925552"/>
              <a:gd name="connsiteX30" fmla="*/ 1170878 w 2036300"/>
              <a:gd name="connsiteY30" fmla="*/ 11152 h 925552"/>
              <a:gd name="connsiteX31" fmla="*/ 1137424 w 2036300"/>
              <a:gd name="connsiteY31" fmla="*/ 22303 h 925552"/>
              <a:gd name="connsiteX32" fmla="*/ 1037063 w 2036300"/>
              <a:gd name="connsiteY32" fmla="*/ 55757 h 925552"/>
              <a:gd name="connsiteX33" fmla="*/ 883828 w 2036300"/>
              <a:gd name="connsiteY33" fmla="*/ 78059 h 925552"/>
              <a:gd name="connsiteX34" fmla="*/ 713678 w 2036300"/>
              <a:gd name="connsiteY34" fmla="*/ 78059 h 925552"/>
              <a:gd name="connsiteX35" fmla="*/ 657922 w 2036300"/>
              <a:gd name="connsiteY35" fmla="*/ 66908 h 925552"/>
              <a:gd name="connsiteX36" fmla="*/ 591015 w 2036300"/>
              <a:gd name="connsiteY36" fmla="*/ 44605 h 925552"/>
              <a:gd name="connsiteX37" fmla="*/ 200722 w 2036300"/>
              <a:gd name="connsiteY37" fmla="*/ 33454 h 925552"/>
              <a:gd name="connsiteX38" fmla="*/ 22302 w 2036300"/>
              <a:gd name="connsiteY38" fmla="*/ 44605 h 925552"/>
              <a:gd name="connsiteX39" fmla="*/ 11151 w 2036300"/>
              <a:gd name="connsiteY39" fmla="*/ 100361 h 925552"/>
              <a:gd name="connsiteX40" fmla="*/ 0 w 2036300"/>
              <a:gd name="connsiteY40" fmla="*/ 245327 h 925552"/>
              <a:gd name="connsiteX41" fmla="*/ 11151 w 2036300"/>
              <a:gd name="connsiteY41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556307 w 2036300"/>
              <a:gd name="connsiteY4" fmla="*/ 702527 h 925552"/>
              <a:gd name="connsiteX5" fmla="*/ 432391 w 2036300"/>
              <a:gd name="connsiteY5" fmla="*/ 881775 h 925552"/>
              <a:gd name="connsiteX6" fmla="*/ 959005 w 2036300"/>
              <a:gd name="connsiteY6" fmla="*/ 791737 h 925552"/>
              <a:gd name="connsiteX7" fmla="*/ 992459 w 2036300"/>
              <a:gd name="connsiteY7" fmla="*/ 802888 h 925552"/>
              <a:gd name="connsiteX8" fmla="*/ 1148576 w 2036300"/>
              <a:gd name="connsiteY8" fmla="*/ 869796 h 925552"/>
              <a:gd name="connsiteX9" fmla="*/ 1237785 w 2036300"/>
              <a:gd name="connsiteY9" fmla="*/ 880947 h 925552"/>
              <a:gd name="connsiteX10" fmla="*/ 1271239 w 2036300"/>
              <a:gd name="connsiteY10" fmla="*/ 903249 h 925552"/>
              <a:gd name="connsiteX11" fmla="*/ 1349298 w 2036300"/>
              <a:gd name="connsiteY11" fmla="*/ 925552 h 925552"/>
              <a:gd name="connsiteX12" fmla="*/ 1616927 w 2036300"/>
              <a:gd name="connsiteY12" fmla="*/ 914400 h 925552"/>
              <a:gd name="connsiteX13" fmla="*/ 1683834 w 2036300"/>
              <a:gd name="connsiteY13" fmla="*/ 903249 h 925552"/>
              <a:gd name="connsiteX14" fmla="*/ 1717288 w 2036300"/>
              <a:gd name="connsiteY14" fmla="*/ 880947 h 925552"/>
              <a:gd name="connsiteX15" fmla="*/ 1795346 w 2036300"/>
              <a:gd name="connsiteY15" fmla="*/ 858644 h 925552"/>
              <a:gd name="connsiteX16" fmla="*/ 1895707 w 2036300"/>
              <a:gd name="connsiteY16" fmla="*/ 802888 h 925552"/>
              <a:gd name="connsiteX17" fmla="*/ 1940312 w 2036300"/>
              <a:gd name="connsiteY17" fmla="*/ 758283 h 925552"/>
              <a:gd name="connsiteX18" fmla="*/ 1962615 w 2036300"/>
              <a:gd name="connsiteY18" fmla="*/ 735981 h 925552"/>
              <a:gd name="connsiteX19" fmla="*/ 2007220 w 2036300"/>
              <a:gd name="connsiteY19" fmla="*/ 680225 h 925552"/>
              <a:gd name="connsiteX20" fmla="*/ 1996068 w 2036300"/>
              <a:gd name="connsiteY20" fmla="*/ 334537 h 925552"/>
              <a:gd name="connsiteX21" fmla="*/ 1940312 w 2036300"/>
              <a:gd name="connsiteY21" fmla="*/ 278781 h 925552"/>
              <a:gd name="connsiteX22" fmla="*/ 1839951 w 2036300"/>
              <a:gd name="connsiteY22" fmla="*/ 211874 h 925552"/>
              <a:gd name="connsiteX23" fmla="*/ 1806498 w 2036300"/>
              <a:gd name="connsiteY23" fmla="*/ 189571 h 925552"/>
              <a:gd name="connsiteX24" fmla="*/ 1773044 w 2036300"/>
              <a:gd name="connsiteY24" fmla="*/ 167269 h 925552"/>
              <a:gd name="connsiteX25" fmla="*/ 1739590 w 2036300"/>
              <a:gd name="connsiteY25" fmla="*/ 133815 h 925552"/>
              <a:gd name="connsiteX26" fmla="*/ 1650380 w 2036300"/>
              <a:gd name="connsiteY26" fmla="*/ 89210 h 925552"/>
              <a:gd name="connsiteX27" fmla="*/ 1594624 w 2036300"/>
              <a:gd name="connsiteY27" fmla="*/ 44605 h 925552"/>
              <a:gd name="connsiteX28" fmla="*/ 1494263 w 2036300"/>
              <a:gd name="connsiteY28" fmla="*/ 11152 h 925552"/>
              <a:gd name="connsiteX29" fmla="*/ 1460810 w 2036300"/>
              <a:gd name="connsiteY29" fmla="*/ 0 h 925552"/>
              <a:gd name="connsiteX30" fmla="*/ 1170878 w 2036300"/>
              <a:gd name="connsiteY30" fmla="*/ 11152 h 925552"/>
              <a:gd name="connsiteX31" fmla="*/ 1137424 w 2036300"/>
              <a:gd name="connsiteY31" fmla="*/ 22303 h 925552"/>
              <a:gd name="connsiteX32" fmla="*/ 1037063 w 2036300"/>
              <a:gd name="connsiteY32" fmla="*/ 55757 h 925552"/>
              <a:gd name="connsiteX33" fmla="*/ 883828 w 2036300"/>
              <a:gd name="connsiteY33" fmla="*/ 78059 h 925552"/>
              <a:gd name="connsiteX34" fmla="*/ 713678 w 2036300"/>
              <a:gd name="connsiteY34" fmla="*/ 78059 h 925552"/>
              <a:gd name="connsiteX35" fmla="*/ 657922 w 2036300"/>
              <a:gd name="connsiteY35" fmla="*/ 66908 h 925552"/>
              <a:gd name="connsiteX36" fmla="*/ 591015 w 2036300"/>
              <a:gd name="connsiteY36" fmla="*/ 44605 h 925552"/>
              <a:gd name="connsiteX37" fmla="*/ 200722 w 2036300"/>
              <a:gd name="connsiteY37" fmla="*/ 33454 h 925552"/>
              <a:gd name="connsiteX38" fmla="*/ 22302 w 2036300"/>
              <a:gd name="connsiteY38" fmla="*/ 44605 h 925552"/>
              <a:gd name="connsiteX39" fmla="*/ 11151 w 2036300"/>
              <a:gd name="connsiteY39" fmla="*/ 100361 h 925552"/>
              <a:gd name="connsiteX40" fmla="*/ 0 w 2036300"/>
              <a:gd name="connsiteY40" fmla="*/ 245327 h 925552"/>
              <a:gd name="connsiteX41" fmla="*/ 11151 w 2036300"/>
              <a:gd name="connsiteY41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32391 w 2036300"/>
              <a:gd name="connsiteY4" fmla="*/ 881775 h 925552"/>
              <a:gd name="connsiteX5" fmla="*/ 959005 w 2036300"/>
              <a:gd name="connsiteY5" fmla="*/ 791737 h 925552"/>
              <a:gd name="connsiteX6" fmla="*/ 992459 w 2036300"/>
              <a:gd name="connsiteY6" fmla="*/ 802888 h 925552"/>
              <a:gd name="connsiteX7" fmla="*/ 1148576 w 2036300"/>
              <a:gd name="connsiteY7" fmla="*/ 869796 h 925552"/>
              <a:gd name="connsiteX8" fmla="*/ 1237785 w 2036300"/>
              <a:gd name="connsiteY8" fmla="*/ 880947 h 925552"/>
              <a:gd name="connsiteX9" fmla="*/ 1271239 w 2036300"/>
              <a:gd name="connsiteY9" fmla="*/ 903249 h 925552"/>
              <a:gd name="connsiteX10" fmla="*/ 1349298 w 2036300"/>
              <a:gd name="connsiteY10" fmla="*/ 925552 h 925552"/>
              <a:gd name="connsiteX11" fmla="*/ 1616927 w 2036300"/>
              <a:gd name="connsiteY11" fmla="*/ 914400 h 925552"/>
              <a:gd name="connsiteX12" fmla="*/ 1683834 w 2036300"/>
              <a:gd name="connsiteY12" fmla="*/ 903249 h 925552"/>
              <a:gd name="connsiteX13" fmla="*/ 1717288 w 2036300"/>
              <a:gd name="connsiteY13" fmla="*/ 880947 h 925552"/>
              <a:gd name="connsiteX14" fmla="*/ 1795346 w 2036300"/>
              <a:gd name="connsiteY14" fmla="*/ 858644 h 925552"/>
              <a:gd name="connsiteX15" fmla="*/ 1895707 w 2036300"/>
              <a:gd name="connsiteY15" fmla="*/ 802888 h 925552"/>
              <a:gd name="connsiteX16" fmla="*/ 1940312 w 2036300"/>
              <a:gd name="connsiteY16" fmla="*/ 758283 h 925552"/>
              <a:gd name="connsiteX17" fmla="*/ 1962615 w 2036300"/>
              <a:gd name="connsiteY17" fmla="*/ 735981 h 925552"/>
              <a:gd name="connsiteX18" fmla="*/ 2007220 w 2036300"/>
              <a:gd name="connsiteY18" fmla="*/ 680225 h 925552"/>
              <a:gd name="connsiteX19" fmla="*/ 1996068 w 2036300"/>
              <a:gd name="connsiteY19" fmla="*/ 334537 h 925552"/>
              <a:gd name="connsiteX20" fmla="*/ 1940312 w 2036300"/>
              <a:gd name="connsiteY20" fmla="*/ 278781 h 925552"/>
              <a:gd name="connsiteX21" fmla="*/ 1839951 w 2036300"/>
              <a:gd name="connsiteY21" fmla="*/ 211874 h 925552"/>
              <a:gd name="connsiteX22" fmla="*/ 1806498 w 2036300"/>
              <a:gd name="connsiteY22" fmla="*/ 189571 h 925552"/>
              <a:gd name="connsiteX23" fmla="*/ 1773044 w 2036300"/>
              <a:gd name="connsiteY23" fmla="*/ 167269 h 925552"/>
              <a:gd name="connsiteX24" fmla="*/ 1739590 w 2036300"/>
              <a:gd name="connsiteY24" fmla="*/ 133815 h 925552"/>
              <a:gd name="connsiteX25" fmla="*/ 1650380 w 2036300"/>
              <a:gd name="connsiteY25" fmla="*/ 89210 h 925552"/>
              <a:gd name="connsiteX26" fmla="*/ 1594624 w 2036300"/>
              <a:gd name="connsiteY26" fmla="*/ 44605 h 925552"/>
              <a:gd name="connsiteX27" fmla="*/ 1494263 w 2036300"/>
              <a:gd name="connsiteY27" fmla="*/ 11152 h 925552"/>
              <a:gd name="connsiteX28" fmla="*/ 1460810 w 2036300"/>
              <a:gd name="connsiteY28" fmla="*/ 0 h 925552"/>
              <a:gd name="connsiteX29" fmla="*/ 1170878 w 2036300"/>
              <a:gd name="connsiteY29" fmla="*/ 11152 h 925552"/>
              <a:gd name="connsiteX30" fmla="*/ 1137424 w 2036300"/>
              <a:gd name="connsiteY30" fmla="*/ 22303 h 925552"/>
              <a:gd name="connsiteX31" fmla="*/ 1037063 w 2036300"/>
              <a:gd name="connsiteY31" fmla="*/ 55757 h 925552"/>
              <a:gd name="connsiteX32" fmla="*/ 883828 w 2036300"/>
              <a:gd name="connsiteY32" fmla="*/ 78059 h 925552"/>
              <a:gd name="connsiteX33" fmla="*/ 713678 w 2036300"/>
              <a:gd name="connsiteY33" fmla="*/ 78059 h 925552"/>
              <a:gd name="connsiteX34" fmla="*/ 657922 w 2036300"/>
              <a:gd name="connsiteY34" fmla="*/ 66908 h 925552"/>
              <a:gd name="connsiteX35" fmla="*/ 591015 w 2036300"/>
              <a:gd name="connsiteY35" fmla="*/ 44605 h 925552"/>
              <a:gd name="connsiteX36" fmla="*/ 200722 w 2036300"/>
              <a:gd name="connsiteY36" fmla="*/ 33454 h 925552"/>
              <a:gd name="connsiteX37" fmla="*/ 22302 w 2036300"/>
              <a:gd name="connsiteY37" fmla="*/ 44605 h 925552"/>
              <a:gd name="connsiteX38" fmla="*/ 11151 w 2036300"/>
              <a:gd name="connsiteY38" fmla="*/ 100361 h 925552"/>
              <a:gd name="connsiteX39" fmla="*/ 0 w 2036300"/>
              <a:gd name="connsiteY39" fmla="*/ 245327 h 925552"/>
              <a:gd name="connsiteX40" fmla="*/ 11151 w 2036300"/>
              <a:gd name="connsiteY40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32391 w 2036300"/>
              <a:gd name="connsiteY4" fmla="*/ 881775 h 925552"/>
              <a:gd name="connsiteX5" fmla="*/ 959005 w 2036300"/>
              <a:gd name="connsiteY5" fmla="*/ 791737 h 925552"/>
              <a:gd name="connsiteX6" fmla="*/ 1148576 w 2036300"/>
              <a:gd name="connsiteY6" fmla="*/ 869796 h 925552"/>
              <a:gd name="connsiteX7" fmla="*/ 1237785 w 2036300"/>
              <a:gd name="connsiteY7" fmla="*/ 880947 h 925552"/>
              <a:gd name="connsiteX8" fmla="*/ 1271239 w 2036300"/>
              <a:gd name="connsiteY8" fmla="*/ 903249 h 925552"/>
              <a:gd name="connsiteX9" fmla="*/ 1349298 w 2036300"/>
              <a:gd name="connsiteY9" fmla="*/ 925552 h 925552"/>
              <a:gd name="connsiteX10" fmla="*/ 1616927 w 2036300"/>
              <a:gd name="connsiteY10" fmla="*/ 914400 h 925552"/>
              <a:gd name="connsiteX11" fmla="*/ 1683834 w 2036300"/>
              <a:gd name="connsiteY11" fmla="*/ 903249 h 925552"/>
              <a:gd name="connsiteX12" fmla="*/ 1717288 w 2036300"/>
              <a:gd name="connsiteY12" fmla="*/ 880947 h 925552"/>
              <a:gd name="connsiteX13" fmla="*/ 1795346 w 2036300"/>
              <a:gd name="connsiteY13" fmla="*/ 858644 h 925552"/>
              <a:gd name="connsiteX14" fmla="*/ 1895707 w 2036300"/>
              <a:gd name="connsiteY14" fmla="*/ 802888 h 925552"/>
              <a:gd name="connsiteX15" fmla="*/ 1940312 w 2036300"/>
              <a:gd name="connsiteY15" fmla="*/ 758283 h 925552"/>
              <a:gd name="connsiteX16" fmla="*/ 1962615 w 2036300"/>
              <a:gd name="connsiteY16" fmla="*/ 735981 h 925552"/>
              <a:gd name="connsiteX17" fmla="*/ 2007220 w 2036300"/>
              <a:gd name="connsiteY17" fmla="*/ 680225 h 925552"/>
              <a:gd name="connsiteX18" fmla="*/ 1996068 w 2036300"/>
              <a:gd name="connsiteY18" fmla="*/ 334537 h 925552"/>
              <a:gd name="connsiteX19" fmla="*/ 1940312 w 2036300"/>
              <a:gd name="connsiteY19" fmla="*/ 278781 h 925552"/>
              <a:gd name="connsiteX20" fmla="*/ 1839951 w 2036300"/>
              <a:gd name="connsiteY20" fmla="*/ 211874 h 925552"/>
              <a:gd name="connsiteX21" fmla="*/ 1806498 w 2036300"/>
              <a:gd name="connsiteY21" fmla="*/ 189571 h 925552"/>
              <a:gd name="connsiteX22" fmla="*/ 1773044 w 2036300"/>
              <a:gd name="connsiteY22" fmla="*/ 167269 h 925552"/>
              <a:gd name="connsiteX23" fmla="*/ 1739590 w 2036300"/>
              <a:gd name="connsiteY23" fmla="*/ 133815 h 925552"/>
              <a:gd name="connsiteX24" fmla="*/ 1650380 w 2036300"/>
              <a:gd name="connsiteY24" fmla="*/ 89210 h 925552"/>
              <a:gd name="connsiteX25" fmla="*/ 1594624 w 2036300"/>
              <a:gd name="connsiteY25" fmla="*/ 44605 h 925552"/>
              <a:gd name="connsiteX26" fmla="*/ 1494263 w 2036300"/>
              <a:gd name="connsiteY26" fmla="*/ 11152 h 925552"/>
              <a:gd name="connsiteX27" fmla="*/ 1460810 w 2036300"/>
              <a:gd name="connsiteY27" fmla="*/ 0 h 925552"/>
              <a:gd name="connsiteX28" fmla="*/ 1170878 w 2036300"/>
              <a:gd name="connsiteY28" fmla="*/ 11152 h 925552"/>
              <a:gd name="connsiteX29" fmla="*/ 1137424 w 2036300"/>
              <a:gd name="connsiteY29" fmla="*/ 22303 h 925552"/>
              <a:gd name="connsiteX30" fmla="*/ 1037063 w 2036300"/>
              <a:gd name="connsiteY30" fmla="*/ 55757 h 925552"/>
              <a:gd name="connsiteX31" fmla="*/ 883828 w 2036300"/>
              <a:gd name="connsiteY31" fmla="*/ 78059 h 925552"/>
              <a:gd name="connsiteX32" fmla="*/ 713678 w 2036300"/>
              <a:gd name="connsiteY32" fmla="*/ 78059 h 925552"/>
              <a:gd name="connsiteX33" fmla="*/ 657922 w 2036300"/>
              <a:gd name="connsiteY33" fmla="*/ 66908 h 925552"/>
              <a:gd name="connsiteX34" fmla="*/ 591015 w 2036300"/>
              <a:gd name="connsiteY34" fmla="*/ 44605 h 925552"/>
              <a:gd name="connsiteX35" fmla="*/ 200722 w 2036300"/>
              <a:gd name="connsiteY35" fmla="*/ 33454 h 925552"/>
              <a:gd name="connsiteX36" fmla="*/ 22302 w 2036300"/>
              <a:gd name="connsiteY36" fmla="*/ 44605 h 925552"/>
              <a:gd name="connsiteX37" fmla="*/ 11151 w 2036300"/>
              <a:gd name="connsiteY37" fmla="*/ 100361 h 925552"/>
              <a:gd name="connsiteX38" fmla="*/ 0 w 2036300"/>
              <a:gd name="connsiteY38" fmla="*/ 245327 h 925552"/>
              <a:gd name="connsiteX39" fmla="*/ 11151 w 2036300"/>
              <a:gd name="connsiteY39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189571 w 2036300"/>
              <a:gd name="connsiteY3" fmla="*/ 535259 h 925552"/>
              <a:gd name="connsiteX4" fmla="*/ 432391 w 2036300"/>
              <a:gd name="connsiteY4" fmla="*/ 881775 h 925552"/>
              <a:gd name="connsiteX5" fmla="*/ 1148576 w 2036300"/>
              <a:gd name="connsiteY5" fmla="*/ 869796 h 925552"/>
              <a:gd name="connsiteX6" fmla="*/ 1237785 w 2036300"/>
              <a:gd name="connsiteY6" fmla="*/ 880947 h 925552"/>
              <a:gd name="connsiteX7" fmla="*/ 1271239 w 2036300"/>
              <a:gd name="connsiteY7" fmla="*/ 903249 h 925552"/>
              <a:gd name="connsiteX8" fmla="*/ 1349298 w 2036300"/>
              <a:gd name="connsiteY8" fmla="*/ 925552 h 925552"/>
              <a:gd name="connsiteX9" fmla="*/ 1616927 w 2036300"/>
              <a:gd name="connsiteY9" fmla="*/ 914400 h 925552"/>
              <a:gd name="connsiteX10" fmla="*/ 1683834 w 2036300"/>
              <a:gd name="connsiteY10" fmla="*/ 903249 h 925552"/>
              <a:gd name="connsiteX11" fmla="*/ 1717288 w 2036300"/>
              <a:gd name="connsiteY11" fmla="*/ 880947 h 925552"/>
              <a:gd name="connsiteX12" fmla="*/ 1795346 w 2036300"/>
              <a:gd name="connsiteY12" fmla="*/ 858644 h 925552"/>
              <a:gd name="connsiteX13" fmla="*/ 1895707 w 2036300"/>
              <a:gd name="connsiteY13" fmla="*/ 802888 h 925552"/>
              <a:gd name="connsiteX14" fmla="*/ 1940312 w 2036300"/>
              <a:gd name="connsiteY14" fmla="*/ 758283 h 925552"/>
              <a:gd name="connsiteX15" fmla="*/ 1962615 w 2036300"/>
              <a:gd name="connsiteY15" fmla="*/ 735981 h 925552"/>
              <a:gd name="connsiteX16" fmla="*/ 2007220 w 2036300"/>
              <a:gd name="connsiteY16" fmla="*/ 680225 h 925552"/>
              <a:gd name="connsiteX17" fmla="*/ 1996068 w 2036300"/>
              <a:gd name="connsiteY17" fmla="*/ 334537 h 925552"/>
              <a:gd name="connsiteX18" fmla="*/ 1940312 w 2036300"/>
              <a:gd name="connsiteY18" fmla="*/ 278781 h 925552"/>
              <a:gd name="connsiteX19" fmla="*/ 1839951 w 2036300"/>
              <a:gd name="connsiteY19" fmla="*/ 211874 h 925552"/>
              <a:gd name="connsiteX20" fmla="*/ 1806498 w 2036300"/>
              <a:gd name="connsiteY20" fmla="*/ 189571 h 925552"/>
              <a:gd name="connsiteX21" fmla="*/ 1773044 w 2036300"/>
              <a:gd name="connsiteY21" fmla="*/ 167269 h 925552"/>
              <a:gd name="connsiteX22" fmla="*/ 1739590 w 2036300"/>
              <a:gd name="connsiteY22" fmla="*/ 133815 h 925552"/>
              <a:gd name="connsiteX23" fmla="*/ 1650380 w 2036300"/>
              <a:gd name="connsiteY23" fmla="*/ 89210 h 925552"/>
              <a:gd name="connsiteX24" fmla="*/ 1594624 w 2036300"/>
              <a:gd name="connsiteY24" fmla="*/ 44605 h 925552"/>
              <a:gd name="connsiteX25" fmla="*/ 1494263 w 2036300"/>
              <a:gd name="connsiteY25" fmla="*/ 11152 h 925552"/>
              <a:gd name="connsiteX26" fmla="*/ 1460810 w 2036300"/>
              <a:gd name="connsiteY26" fmla="*/ 0 h 925552"/>
              <a:gd name="connsiteX27" fmla="*/ 1170878 w 2036300"/>
              <a:gd name="connsiteY27" fmla="*/ 11152 h 925552"/>
              <a:gd name="connsiteX28" fmla="*/ 1137424 w 2036300"/>
              <a:gd name="connsiteY28" fmla="*/ 22303 h 925552"/>
              <a:gd name="connsiteX29" fmla="*/ 1037063 w 2036300"/>
              <a:gd name="connsiteY29" fmla="*/ 55757 h 925552"/>
              <a:gd name="connsiteX30" fmla="*/ 883828 w 2036300"/>
              <a:gd name="connsiteY30" fmla="*/ 78059 h 925552"/>
              <a:gd name="connsiteX31" fmla="*/ 713678 w 2036300"/>
              <a:gd name="connsiteY31" fmla="*/ 78059 h 925552"/>
              <a:gd name="connsiteX32" fmla="*/ 657922 w 2036300"/>
              <a:gd name="connsiteY32" fmla="*/ 66908 h 925552"/>
              <a:gd name="connsiteX33" fmla="*/ 591015 w 2036300"/>
              <a:gd name="connsiteY33" fmla="*/ 44605 h 925552"/>
              <a:gd name="connsiteX34" fmla="*/ 200722 w 2036300"/>
              <a:gd name="connsiteY34" fmla="*/ 33454 h 925552"/>
              <a:gd name="connsiteX35" fmla="*/ 22302 w 2036300"/>
              <a:gd name="connsiteY35" fmla="*/ 44605 h 925552"/>
              <a:gd name="connsiteX36" fmla="*/ 11151 w 2036300"/>
              <a:gd name="connsiteY36" fmla="*/ 100361 h 925552"/>
              <a:gd name="connsiteX37" fmla="*/ 0 w 2036300"/>
              <a:gd name="connsiteY37" fmla="*/ 245327 h 925552"/>
              <a:gd name="connsiteX38" fmla="*/ 11151 w 2036300"/>
              <a:gd name="connsiteY38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111512 w 2036300"/>
              <a:gd name="connsiteY2" fmla="*/ 490654 h 925552"/>
              <a:gd name="connsiteX3" fmla="*/ 432391 w 2036300"/>
              <a:gd name="connsiteY3" fmla="*/ 881775 h 925552"/>
              <a:gd name="connsiteX4" fmla="*/ 1148576 w 2036300"/>
              <a:gd name="connsiteY4" fmla="*/ 869796 h 925552"/>
              <a:gd name="connsiteX5" fmla="*/ 1237785 w 2036300"/>
              <a:gd name="connsiteY5" fmla="*/ 880947 h 925552"/>
              <a:gd name="connsiteX6" fmla="*/ 1271239 w 2036300"/>
              <a:gd name="connsiteY6" fmla="*/ 903249 h 925552"/>
              <a:gd name="connsiteX7" fmla="*/ 1349298 w 2036300"/>
              <a:gd name="connsiteY7" fmla="*/ 925552 h 925552"/>
              <a:gd name="connsiteX8" fmla="*/ 1616927 w 2036300"/>
              <a:gd name="connsiteY8" fmla="*/ 914400 h 925552"/>
              <a:gd name="connsiteX9" fmla="*/ 1683834 w 2036300"/>
              <a:gd name="connsiteY9" fmla="*/ 903249 h 925552"/>
              <a:gd name="connsiteX10" fmla="*/ 1717288 w 2036300"/>
              <a:gd name="connsiteY10" fmla="*/ 880947 h 925552"/>
              <a:gd name="connsiteX11" fmla="*/ 1795346 w 2036300"/>
              <a:gd name="connsiteY11" fmla="*/ 858644 h 925552"/>
              <a:gd name="connsiteX12" fmla="*/ 1895707 w 2036300"/>
              <a:gd name="connsiteY12" fmla="*/ 802888 h 925552"/>
              <a:gd name="connsiteX13" fmla="*/ 1940312 w 2036300"/>
              <a:gd name="connsiteY13" fmla="*/ 758283 h 925552"/>
              <a:gd name="connsiteX14" fmla="*/ 1962615 w 2036300"/>
              <a:gd name="connsiteY14" fmla="*/ 735981 h 925552"/>
              <a:gd name="connsiteX15" fmla="*/ 2007220 w 2036300"/>
              <a:gd name="connsiteY15" fmla="*/ 680225 h 925552"/>
              <a:gd name="connsiteX16" fmla="*/ 1996068 w 2036300"/>
              <a:gd name="connsiteY16" fmla="*/ 334537 h 925552"/>
              <a:gd name="connsiteX17" fmla="*/ 1940312 w 2036300"/>
              <a:gd name="connsiteY17" fmla="*/ 278781 h 925552"/>
              <a:gd name="connsiteX18" fmla="*/ 1839951 w 2036300"/>
              <a:gd name="connsiteY18" fmla="*/ 211874 h 925552"/>
              <a:gd name="connsiteX19" fmla="*/ 1806498 w 2036300"/>
              <a:gd name="connsiteY19" fmla="*/ 189571 h 925552"/>
              <a:gd name="connsiteX20" fmla="*/ 1773044 w 2036300"/>
              <a:gd name="connsiteY20" fmla="*/ 167269 h 925552"/>
              <a:gd name="connsiteX21" fmla="*/ 1739590 w 2036300"/>
              <a:gd name="connsiteY21" fmla="*/ 133815 h 925552"/>
              <a:gd name="connsiteX22" fmla="*/ 1650380 w 2036300"/>
              <a:gd name="connsiteY22" fmla="*/ 89210 h 925552"/>
              <a:gd name="connsiteX23" fmla="*/ 1594624 w 2036300"/>
              <a:gd name="connsiteY23" fmla="*/ 44605 h 925552"/>
              <a:gd name="connsiteX24" fmla="*/ 1494263 w 2036300"/>
              <a:gd name="connsiteY24" fmla="*/ 11152 h 925552"/>
              <a:gd name="connsiteX25" fmla="*/ 1460810 w 2036300"/>
              <a:gd name="connsiteY25" fmla="*/ 0 h 925552"/>
              <a:gd name="connsiteX26" fmla="*/ 1170878 w 2036300"/>
              <a:gd name="connsiteY26" fmla="*/ 11152 h 925552"/>
              <a:gd name="connsiteX27" fmla="*/ 1137424 w 2036300"/>
              <a:gd name="connsiteY27" fmla="*/ 22303 h 925552"/>
              <a:gd name="connsiteX28" fmla="*/ 1037063 w 2036300"/>
              <a:gd name="connsiteY28" fmla="*/ 55757 h 925552"/>
              <a:gd name="connsiteX29" fmla="*/ 883828 w 2036300"/>
              <a:gd name="connsiteY29" fmla="*/ 78059 h 925552"/>
              <a:gd name="connsiteX30" fmla="*/ 713678 w 2036300"/>
              <a:gd name="connsiteY30" fmla="*/ 78059 h 925552"/>
              <a:gd name="connsiteX31" fmla="*/ 657922 w 2036300"/>
              <a:gd name="connsiteY31" fmla="*/ 66908 h 925552"/>
              <a:gd name="connsiteX32" fmla="*/ 591015 w 2036300"/>
              <a:gd name="connsiteY32" fmla="*/ 44605 h 925552"/>
              <a:gd name="connsiteX33" fmla="*/ 200722 w 2036300"/>
              <a:gd name="connsiteY33" fmla="*/ 33454 h 925552"/>
              <a:gd name="connsiteX34" fmla="*/ 22302 w 2036300"/>
              <a:gd name="connsiteY34" fmla="*/ 44605 h 925552"/>
              <a:gd name="connsiteX35" fmla="*/ 11151 w 2036300"/>
              <a:gd name="connsiteY35" fmla="*/ 100361 h 925552"/>
              <a:gd name="connsiteX36" fmla="*/ 0 w 2036300"/>
              <a:gd name="connsiteY36" fmla="*/ 245327 h 925552"/>
              <a:gd name="connsiteX37" fmla="*/ 11151 w 2036300"/>
              <a:gd name="connsiteY37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432391 w 2036300"/>
              <a:gd name="connsiteY2" fmla="*/ 881775 h 925552"/>
              <a:gd name="connsiteX3" fmla="*/ 1148576 w 2036300"/>
              <a:gd name="connsiteY3" fmla="*/ 869796 h 925552"/>
              <a:gd name="connsiteX4" fmla="*/ 1237785 w 2036300"/>
              <a:gd name="connsiteY4" fmla="*/ 880947 h 925552"/>
              <a:gd name="connsiteX5" fmla="*/ 1271239 w 2036300"/>
              <a:gd name="connsiteY5" fmla="*/ 903249 h 925552"/>
              <a:gd name="connsiteX6" fmla="*/ 1349298 w 2036300"/>
              <a:gd name="connsiteY6" fmla="*/ 925552 h 925552"/>
              <a:gd name="connsiteX7" fmla="*/ 1616927 w 2036300"/>
              <a:gd name="connsiteY7" fmla="*/ 914400 h 925552"/>
              <a:gd name="connsiteX8" fmla="*/ 1683834 w 2036300"/>
              <a:gd name="connsiteY8" fmla="*/ 903249 h 925552"/>
              <a:gd name="connsiteX9" fmla="*/ 1717288 w 2036300"/>
              <a:gd name="connsiteY9" fmla="*/ 880947 h 925552"/>
              <a:gd name="connsiteX10" fmla="*/ 1795346 w 2036300"/>
              <a:gd name="connsiteY10" fmla="*/ 858644 h 925552"/>
              <a:gd name="connsiteX11" fmla="*/ 1895707 w 2036300"/>
              <a:gd name="connsiteY11" fmla="*/ 802888 h 925552"/>
              <a:gd name="connsiteX12" fmla="*/ 1940312 w 2036300"/>
              <a:gd name="connsiteY12" fmla="*/ 758283 h 925552"/>
              <a:gd name="connsiteX13" fmla="*/ 1962615 w 2036300"/>
              <a:gd name="connsiteY13" fmla="*/ 735981 h 925552"/>
              <a:gd name="connsiteX14" fmla="*/ 2007220 w 2036300"/>
              <a:gd name="connsiteY14" fmla="*/ 680225 h 925552"/>
              <a:gd name="connsiteX15" fmla="*/ 1996068 w 2036300"/>
              <a:gd name="connsiteY15" fmla="*/ 334537 h 925552"/>
              <a:gd name="connsiteX16" fmla="*/ 1940312 w 2036300"/>
              <a:gd name="connsiteY16" fmla="*/ 278781 h 925552"/>
              <a:gd name="connsiteX17" fmla="*/ 1839951 w 2036300"/>
              <a:gd name="connsiteY17" fmla="*/ 211874 h 925552"/>
              <a:gd name="connsiteX18" fmla="*/ 1806498 w 2036300"/>
              <a:gd name="connsiteY18" fmla="*/ 189571 h 925552"/>
              <a:gd name="connsiteX19" fmla="*/ 1773044 w 2036300"/>
              <a:gd name="connsiteY19" fmla="*/ 167269 h 925552"/>
              <a:gd name="connsiteX20" fmla="*/ 1739590 w 2036300"/>
              <a:gd name="connsiteY20" fmla="*/ 133815 h 925552"/>
              <a:gd name="connsiteX21" fmla="*/ 1650380 w 2036300"/>
              <a:gd name="connsiteY21" fmla="*/ 89210 h 925552"/>
              <a:gd name="connsiteX22" fmla="*/ 1594624 w 2036300"/>
              <a:gd name="connsiteY22" fmla="*/ 44605 h 925552"/>
              <a:gd name="connsiteX23" fmla="*/ 1494263 w 2036300"/>
              <a:gd name="connsiteY23" fmla="*/ 11152 h 925552"/>
              <a:gd name="connsiteX24" fmla="*/ 1460810 w 2036300"/>
              <a:gd name="connsiteY24" fmla="*/ 0 h 925552"/>
              <a:gd name="connsiteX25" fmla="*/ 1170878 w 2036300"/>
              <a:gd name="connsiteY25" fmla="*/ 11152 h 925552"/>
              <a:gd name="connsiteX26" fmla="*/ 1137424 w 2036300"/>
              <a:gd name="connsiteY26" fmla="*/ 22303 h 925552"/>
              <a:gd name="connsiteX27" fmla="*/ 1037063 w 2036300"/>
              <a:gd name="connsiteY27" fmla="*/ 55757 h 925552"/>
              <a:gd name="connsiteX28" fmla="*/ 883828 w 2036300"/>
              <a:gd name="connsiteY28" fmla="*/ 78059 h 925552"/>
              <a:gd name="connsiteX29" fmla="*/ 713678 w 2036300"/>
              <a:gd name="connsiteY29" fmla="*/ 78059 h 925552"/>
              <a:gd name="connsiteX30" fmla="*/ 657922 w 2036300"/>
              <a:gd name="connsiteY30" fmla="*/ 66908 h 925552"/>
              <a:gd name="connsiteX31" fmla="*/ 591015 w 2036300"/>
              <a:gd name="connsiteY31" fmla="*/ 44605 h 925552"/>
              <a:gd name="connsiteX32" fmla="*/ 200722 w 2036300"/>
              <a:gd name="connsiteY32" fmla="*/ 33454 h 925552"/>
              <a:gd name="connsiteX33" fmla="*/ 22302 w 2036300"/>
              <a:gd name="connsiteY33" fmla="*/ 44605 h 925552"/>
              <a:gd name="connsiteX34" fmla="*/ 11151 w 2036300"/>
              <a:gd name="connsiteY34" fmla="*/ 100361 h 925552"/>
              <a:gd name="connsiteX35" fmla="*/ 0 w 2036300"/>
              <a:gd name="connsiteY35" fmla="*/ 245327 h 925552"/>
              <a:gd name="connsiteX36" fmla="*/ 11151 w 2036300"/>
              <a:gd name="connsiteY36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432391 w 2036300"/>
              <a:gd name="connsiteY2" fmla="*/ 881775 h 925552"/>
              <a:gd name="connsiteX3" fmla="*/ 1148576 w 2036300"/>
              <a:gd name="connsiteY3" fmla="*/ 869796 h 925552"/>
              <a:gd name="connsiteX4" fmla="*/ 1237785 w 2036300"/>
              <a:gd name="connsiteY4" fmla="*/ 880947 h 925552"/>
              <a:gd name="connsiteX5" fmla="*/ 1271239 w 2036300"/>
              <a:gd name="connsiteY5" fmla="*/ 903249 h 925552"/>
              <a:gd name="connsiteX6" fmla="*/ 1349298 w 2036300"/>
              <a:gd name="connsiteY6" fmla="*/ 925552 h 925552"/>
              <a:gd name="connsiteX7" fmla="*/ 1616927 w 2036300"/>
              <a:gd name="connsiteY7" fmla="*/ 914400 h 925552"/>
              <a:gd name="connsiteX8" fmla="*/ 1683834 w 2036300"/>
              <a:gd name="connsiteY8" fmla="*/ 903249 h 925552"/>
              <a:gd name="connsiteX9" fmla="*/ 1717288 w 2036300"/>
              <a:gd name="connsiteY9" fmla="*/ 880947 h 925552"/>
              <a:gd name="connsiteX10" fmla="*/ 1795346 w 2036300"/>
              <a:gd name="connsiteY10" fmla="*/ 858644 h 925552"/>
              <a:gd name="connsiteX11" fmla="*/ 1895707 w 2036300"/>
              <a:gd name="connsiteY11" fmla="*/ 802888 h 925552"/>
              <a:gd name="connsiteX12" fmla="*/ 1940312 w 2036300"/>
              <a:gd name="connsiteY12" fmla="*/ 758283 h 925552"/>
              <a:gd name="connsiteX13" fmla="*/ 1962615 w 2036300"/>
              <a:gd name="connsiteY13" fmla="*/ 735981 h 925552"/>
              <a:gd name="connsiteX14" fmla="*/ 2007220 w 2036300"/>
              <a:gd name="connsiteY14" fmla="*/ 680225 h 925552"/>
              <a:gd name="connsiteX15" fmla="*/ 1996068 w 2036300"/>
              <a:gd name="connsiteY15" fmla="*/ 334537 h 925552"/>
              <a:gd name="connsiteX16" fmla="*/ 1940312 w 2036300"/>
              <a:gd name="connsiteY16" fmla="*/ 278781 h 925552"/>
              <a:gd name="connsiteX17" fmla="*/ 1839951 w 2036300"/>
              <a:gd name="connsiteY17" fmla="*/ 211874 h 925552"/>
              <a:gd name="connsiteX18" fmla="*/ 1806498 w 2036300"/>
              <a:gd name="connsiteY18" fmla="*/ 189571 h 925552"/>
              <a:gd name="connsiteX19" fmla="*/ 1773044 w 2036300"/>
              <a:gd name="connsiteY19" fmla="*/ 167269 h 925552"/>
              <a:gd name="connsiteX20" fmla="*/ 1739590 w 2036300"/>
              <a:gd name="connsiteY20" fmla="*/ 133815 h 925552"/>
              <a:gd name="connsiteX21" fmla="*/ 1650380 w 2036300"/>
              <a:gd name="connsiteY21" fmla="*/ 89210 h 925552"/>
              <a:gd name="connsiteX22" fmla="*/ 1594624 w 2036300"/>
              <a:gd name="connsiteY22" fmla="*/ 44605 h 925552"/>
              <a:gd name="connsiteX23" fmla="*/ 1494263 w 2036300"/>
              <a:gd name="connsiteY23" fmla="*/ 11152 h 925552"/>
              <a:gd name="connsiteX24" fmla="*/ 1460810 w 2036300"/>
              <a:gd name="connsiteY24" fmla="*/ 0 h 925552"/>
              <a:gd name="connsiteX25" fmla="*/ 1170878 w 2036300"/>
              <a:gd name="connsiteY25" fmla="*/ 11152 h 925552"/>
              <a:gd name="connsiteX26" fmla="*/ 1137424 w 2036300"/>
              <a:gd name="connsiteY26" fmla="*/ 22303 h 925552"/>
              <a:gd name="connsiteX27" fmla="*/ 1037063 w 2036300"/>
              <a:gd name="connsiteY27" fmla="*/ 55757 h 925552"/>
              <a:gd name="connsiteX28" fmla="*/ 883828 w 2036300"/>
              <a:gd name="connsiteY28" fmla="*/ 78059 h 925552"/>
              <a:gd name="connsiteX29" fmla="*/ 713678 w 2036300"/>
              <a:gd name="connsiteY29" fmla="*/ 78059 h 925552"/>
              <a:gd name="connsiteX30" fmla="*/ 657922 w 2036300"/>
              <a:gd name="connsiteY30" fmla="*/ 66908 h 925552"/>
              <a:gd name="connsiteX31" fmla="*/ 591015 w 2036300"/>
              <a:gd name="connsiteY31" fmla="*/ 44605 h 925552"/>
              <a:gd name="connsiteX32" fmla="*/ 200722 w 2036300"/>
              <a:gd name="connsiteY32" fmla="*/ 33454 h 925552"/>
              <a:gd name="connsiteX33" fmla="*/ 11151 w 2036300"/>
              <a:gd name="connsiteY33" fmla="*/ 100361 h 925552"/>
              <a:gd name="connsiteX34" fmla="*/ 0 w 2036300"/>
              <a:gd name="connsiteY34" fmla="*/ 245327 h 925552"/>
              <a:gd name="connsiteX35" fmla="*/ 11151 w 2036300"/>
              <a:gd name="connsiteY35" fmla="*/ 379142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432391 w 2036300"/>
              <a:gd name="connsiteY2" fmla="*/ 881775 h 925552"/>
              <a:gd name="connsiteX3" fmla="*/ 1148576 w 2036300"/>
              <a:gd name="connsiteY3" fmla="*/ 869796 h 925552"/>
              <a:gd name="connsiteX4" fmla="*/ 1237785 w 2036300"/>
              <a:gd name="connsiteY4" fmla="*/ 880947 h 925552"/>
              <a:gd name="connsiteX5" fmla="*/ 1271239 w 2036300"/>
              <a:gd name="connsiteY5" fmla="*/ 903249 h 925552"/>
              <a:gd name="connsiteX6" fmla="*/ 1349298 w 2036300"/>
              <a:gd name="connsiteY6" fmla="*/ 925552 h 925552"/>
              <a:gd name="connsiteX7" fmla="*/ 1616927 w 2036300"/>
              <a:gd name="connsiteY7" fmla="*/ 914400 h 925552"/>
              <a:gd name="connsiteX8" fmla="*/ 1683834 w 2036300"/>
              <a:gd name="connsiteY8" fmla="*/ 903249 h 925552"/>
              <a:gd name="connsiteX9" fmla="*/ 1717288 w 2036300"/>
              <a:gd name="connsiteY9" fmla="*/ 880947 h 925552"/>
              <a:gd name="connsiteX10" fmla="*/ 1795346 w 2036300"/>
              <a:gd name="connsiteY10" fmla="*/ 858644 h 925552"/>
              <a:gd name="connsiteX11" fmla="*/ 1895707 w 2036300"/>
              <a:gd name="connsiteY11" fmla="*/ 802888 h 925552"/>
              <a:gd name="connsiteX12" fmla="*/ 1940312 w 2036300"/>
              <a:gd name="connsiteY12" fmla="*/ 758283 h 925552"/>
              <a:gd name="connsiteX13" fmla="*/ 1962615 w 2036300"/>
              <a:gd name="connsiteY13" fmla="*/ 735981 h 925552"/>
              <a:gd name="connsiteX14" fmla="*/ 2007220 w 2036300"/>
              <a:gd name="connsiteY14" fmla="*/ 680225 h 925552"/>
              <a:gd name="connsiteX15" fmla="*/ 1996068 w 2036300"/>
              <a:gd name="connsiteY15" fmla="*/ 334537 h 925552"/>
              <a:gd name="connsiteX16" fmla="*/ 1940312 w 2036300"/>
              <a:gd name="connsiteY16" fmla="*/ 278781 h 925552"/>
              <a:gd name="connsiteX17" fmla="*/ 1839951 w 2036300"/>
              <a:gd name="connsiteY17" fmla="*/ 211874 h 925552"/>
              <a:gd name="connsiteX18" fmla="*/ 1806498 w 2036300"/>
              <a:gd name="connsiteY18" fmla="*/ 189571 h 925552"/>
              <a:gd name="connsiteX19" fmla="*/ 1773044 w 2036300"/>
              <a:gd name="connsiteY19" fmla="*/ 167269 h 925552"/>
              <a:gd name="connsiteX20" fmla="*/ 1739590 w 2036300"/>
              <a:gd name="connsiteY20" fmla="*/ 133815 h 925552"/>
              <a:gd name="connsiteX21" fmla="*/ 1650380 w 2036300"/>
              <a:gd name="connsiteY21" fmla="*/ 89210 h 925552"/>
              <a:gd name="connsiteX22" fmla="*/ 1594624 w 2036300"/>
              <a:gd name="connsiteY22" fmla="*/ 44605 h 925552"/>
              <a:gd name="connsiteX23" fmla="*/ 1494263 w 2036300"/>
              <a:gd name="connsiteY23" fmla="*/ 11152 h 925552"/>
              <a:gd name="connsiteX24" fmla="*/ 1460810 w 2036300"/>
              <a:gd name="connsiteY24" fmla="*/ 0 h 925552"/>
              <a:gd name="connsiteX25" fmla="*/ 1170878 w 2036300"/>
              <a:gd name="connsiteY25" fmla="*/ 11152 h 925552"/>
              <a:gd name="connsiteX26" fmla="*/ 1137424 w 2036300"/>
              <a:gd name="connsiteY26" fmla="*/ 22303 h 925552"/>
              <a:gd name="connsiteX27" fmla="*/ 1037063 w 2036300"/>
              <a:gd name="connsiteY27" fmla="*/ 55757 h 925552"/>
              <a:gd name="connsiteX28" fmla="*/ 883828 w 2036300"/>
              <a:gd name="connsiteY28" fmla="*/ 78059 h 925552"/>
              <a:gd name="connsiteX29" fmla="*/ 713678 w 2036300"/>
              <a:gd name="connsiteY29" fmla="*/ 78059 h 925552"/>
              <a:gd name="connsiteX30" fmla="*/ 657922 w 2036300"/>
              <a:gd name="connsiteY30" fmla="*/ 66908 h 925552"/>
              <a:gd name="connsiteX31" fmla="*/ 591015 w 2036300"/>
              <a:gd name="connsiteY31" fmla="*/ 44605 h 925552"/>
              <a:gd name="connsiteX32" fmla="*/ 200722 w 2036300"/>
              <a:gd name="connsiteY32" fmla="*/ 33454 h 925552"/>
              <a:gd name="connsiteX33" fmla="*/ 11151 w 2036300"/>
              <a:gd name="connsiteY33" fmla="*/ 100361 h 925552"/>
              <a:gd name="connsiteX34" fmla="*/ 0 w 2036300"/>
              <a:gd name="connsiteY34" fmla="*/ 245327 h 925552"/>
              <a:gd name="connsiteX35" fmla="*/ 11151 w 2036300"/>
              <a:gd name="connsiteY35" fmla="*/ 442178 h 925552"/>
              <a:gd name="connsiteX0" fmla="*/ 22302 w 2036300"/>
              <a:gd name="connsiteY0" fmla="*/ 457200 h 925552"/>
              <a:gd name="connsiteX1" fmla="*/ 22302 w 2036300"/>
              <a:gd name="connsiteY1" fmla="*/ 457200 h 925552"/>
              <a:gd name="connsiteX2" fmla="*/ 432391 w 2036300"/>
              <a:gd name="connsiteY2" fmla="*/ 881775 h 925552"/>
              <a:gd name="connsiteX3" fmla="*/ 1148576 w 2036300"/>
              <a:gd name="connsiteY3" fmla="*/ 869796 h 925552"/>
              <a:gd name="connsiteX4" fmla="*/ 1237785 w 2036300"/>
              <a:gd name="connsiteY4" fmla="*/ 880947 h 925552"/>
              <a:gd name="connsiteX5" fmla="*/ 1271239 w 2036300"/>
              <a:gd name="connsiteY5" fmla="*/ 903249 h 925552"/>
              <a:gd name="connsiteX6" fmla="*/ 1349298 w 2036300"/>
              <a:gd name="connsiteY6" fmla="*/ 925552 h 925552"/>
              <a:gd name="connsiteX7" fmla="*/ 1616927 w 2036300"/>
              <a:gd name="connsiteY7" fmla="*/ 914400 h 925552"/>
              <a:gd name="connsiteX8" fmla="*/ 1683834 w 2036300"/>
              <a:gd name="connsiteY8" fmla="*/ 903249 h 925552"/>
              <a:gd name="connsiteX9" fmla="*/ 1717288 w 2036300"/>
              <a:gd name="connsiteY9" fmla="*/ 880947 h 925552"/>
              <a:gd name="connsiteX10" fmla="*/ 1795346 w 2036300"/>
              <a:gd name="connsiteY10" fmla="*/ 858644 h 925552"/>
              <a:gd name="connsiteX11" fmla="*/ 1895707 w 2036300"/>
              <a:gd name="connsiteY11" fmla="*/ 802888 h 925552"/>
              <a:gd name="connsiteX12" fmla="*/ 1940312 w 2036300"/>
              <a:gd name="connsiteY12" fmla="*/ 758283 h 925552"/>
              <a:gd name="connsiteX13" fmla="*/ 1962615 w 2036300"/>
              <a:gd name="connsiteY13" fmla="*/ 735981 h 925552"/>
              <a:gd name="connsiteX14" fmla="*/ 2007220 w 2036300"/>
              <a:gd name="connsiteY14" fmla="*/ 680225 h 925552"/>
              <a:gd name="connsiteX15" fmla="*/ 1996068 w 2036300"/>
              <a:gd name="connsiteY15" fmla="*/ 334537 h 925552"/>
              <a:gd name="connsiteX16" fmla="*/ 1940312 w 2036300"/>
              <a:gd name="connsiteY16" fmla="*/ 278781 h 925552"/>
              <a:gd name="connsiteX17" fmla="*/ 1839951 w 2036300"/>
              <a:gd name="connsiteY17" fmla="*/ 211874 h 925552"/>
              <a:gd name="connsiteX18" fmla="*/ 1806498 w 2036300"/>
              <a:gd name="connsiteY18" fmla="*/ 189571 h 925552"/>
              <a:gd name="connsiteX19" fmla="*/ 1773044 w 2036300"/>
              <a:gd name="connsiteY19" fmla="*/ 167269 h 925552"/>
              <a:gd name="connsiteX20" fmla="*/ 1739590 w 2036300"/>
              <a:gd name="connsiteY20" fmla="*/ 133815 h 925552"/>
              <a:gd name="connsiteX21" fmla="*/ 1650380 w 2036300"/>
              <a:gd name="connsiteY21" fmla="*/ 89210 h 925552"/>
              <a:gd name="connsiteX22" fmla="*/ 1594624 w 2036300"/>
              <a:gd name="connsiteY22" fmla="*/ 44605 h 925552"/>
              <a:gd name="connsiteX23" fmla="*/ 1494263 w 2036300"/>
              <a:gd name="connsiteY23" fmla="*/ 11152 h 925552"/>
              <a:gd name="connsiteX24" fmla="*/ 1460810 w 2036300"/>
              <a:gd name="connsiteY24" fmla="*/ 0 h 925552"/>
              <a:gd name="connsiteX25" fmla="*/ 1170878 w 2036300"/>
              <a:gd name="connsiteY25" fmla="*/ 11152 h 925552"/>
              <a:gd name="connsiteX26" fmla="*/ 1137424 w 2036300"/>
              <a:gd name="connsiteY26" fmla="*/ 22303 h 925552"/>
              <a:gd name="connsiteX27" fmla="*/ 1037063 w 2036300"/>
              <a:gd name="connsiteY27" fmla="*/ 55757 h 925552"/>
              <a:gd name="connsiteX28" fmla="*/ 883828 w 2036300"/>
              <a:gd name="connsiteY28" fmla="*/ 78059 h 925552"/>
              <a:gd name="connsiteX29" fmla="*/ 713678 w 2036300"/>
              <a:gd name="connsiteY29" fmla="*/ 78059 h 925552"/>
              <a:gd name="connsiteX30" fmla="*/ 657922 w 2036300"/>
              <a:gd name="connsiteY30" fmla="*/ 66908 h 925552"/>
              <a:gd name="connsiteX31" fmla="*/ 591015 w 2036300"/>
              <a:gd name="connsiteY31" fmla="*/ 44605 h 925552"/>
              <a:gd name="connsiteX32" fmla="*/ 200722 w 2036300"/>
              <a:gd name="connsiteY32" fmla="*/ 33454 h 925552"/>
              <a:gd name="connsiteX33" fmla="*/ 11151 w 2036300"/>
              <a:gd name="connsiteY33" fmla="*/ 100361 h 925552"/>
              <a:gd name="connsiteX34" fmla="*/ 0 w 2036300"/>
              <a:gd name="connsiteY34" fmla="*/ 245327 h 925552"/>
              <a:gd name="connsiteX35" fmla="*/ 11151 w 2036300"/>
              <a:gd name="connsiteY35" fmla="*/ 442178 h 925552"/>
              <a:gd name="connsiteX0" fmla="*/ 22302 w 2036300"/>
              <a:gd name="connsiteY0" fmla="*/ 457200 h 925552"/>
              <a:gd name="connsiteX1" fmla="*/ 22302 w 2036300"/>
              <a:gd name="connsiteY1" fmla="*/ 436188 h 925552"/>
              <a:gd name="connsiteX2" fmla="*/ 432391 w 2036300"/>
              <a:gd name="connsiteY2" fmla="*/ 881775 h 925552"/>
              <a:gd name="connsiteX3" fmla="*/ 1148576 w 2036300"/>
              <a:gd name="connsiteY3" fmla="*/ 869796 h 925552"/>
              <a:gd name="connsiteX4" fmla="*/ 1237785 w 2036300"/>
              <a:gd name="connsiteY4" fmla="*/ 880947 h 925552"/>
              <a:gd name="connsiteX5" fmla="*/ 1271239 w 2036300"/>
              <a:gd name="connsiteY5" fmla="*/ 903249 h 925552"/>
              <a:gd name="connsiteX6" fmla="*/ 1349298 w 2036300"/>
              <a:gd name="connsiteY6" fmla="*/ 925552 h 925552"/>
              <a:gd name="connsiteX7" fmla="*/ 1616927 w 2036300"/>
              <a:gd name="connsiteY7" fmla="*/ 914400 h 925552"/>
              <a:gd name="connsiteX8" fmla="*/ 1683834 w 2036300"/>
              <a:gd name="connsiteY8" fmla="*/ 903249 h 925552"/>
              <a:gd name="connsiteX9" fmla="*/ 1717288 w 2036300"/>
              <a:gd name="connsiteY9" fmla="*/ 880947 h 925552"/>
              <a:gd name="connsiteX10" fmla="*/ 1795346 w 2036300"/>
              <a:gd name="connsiteY10" fmla="*/ 858644 h 925552"/>
              <a:gd name="connsiteX11" fmla="*/ 1895707 w 2036300"/>
              <a:gd name="connsiteY11" fmla="*/ 802888 h 925552"/>
              <a:gd name="connsiteX12" fmla="*/ 1940312 w 2036300"/>
              <a:gd name="connsiteY12" fmla="*/ 758283 h 925552"/>
              <a:gd name="connsiteX13" fmla="*/ 1962615 w 2036300"/>
              <a:gd name="connsiteY13" fmla="*/ 735981 h 925552"/>
              <a:gd name="connsiteX14" fmla="*/ 2007220 w 2036300"/>
              <a:gd name="connsiteY14" fmla="*/ 680225 h 925552"/>
              <a:gd name="connsiteX15" fmla="*/ 1996068 w 2036300"/>
              <a:gd name="connsiteY15" fmla="*/ 334537 h 925552"/>
              <a:gd name="connsiteX16" fmla="*/ 1940312 w 2036300"/>
              <a:gd name="connsiteY16" fmla="*/ 278781 h 925552"/>
              <a:gd name="connsiteX17" fmla="*/ 1839951 w 2036300"/>
              <a:gd name="connsiteY17" fmla="*/ 211874 h 925552"/>
              <a:gd name="connsiteX18" fmla="*/ 1806498 w 2036300"/>
              <a:gd name="connsiteY18" fmla="*/ 189571 h 925552"/>
              <a:gd name="connsiteX19" fmla="*/ 1773044 w 2036300"/>
              <a:gd name="connsiteY19" fmla="*/ 167269 h 925552"/>
              <a:gd name="connsiteX20" fmla="*/ 1739590 w 2036300"/>
              <a:gd name="connsiteY20" fmla="*/ 133815 h 925552"/>
              <a:gd name="connsiteX21" fmla="*/ 1650380 w 2036300"/>
              <a:gd name="connsiteY21" fmla="*/ 89210 h 925552"/>
              <a:gd name="connsiteX22" fmla="*/ 1594624 w 2036300"/>
              <a:gd name="connsiteY22" fmla="*/ 44605 h 925552"/>
              <a:gd name="connsiteX23" fmla="*/ 1494263 w 2036300"/>
              <a:gd name="connsiteY23" fmla="*/ 11152 h 925552"/>
              <a:gd name="connsiteX24" fmla="*/ 1460810 w 2036300"/>
              <a:gd name="connsiteY24" fmla="*/ 0 h 925552"/>
              <a:gd name="connsiteX25" fmla="*/ 1170878 w 2036300"/>
              <a:gd name="connsiteY25" fmla="*/ 11152 h 925552"/>
              <a:gd name="connsiteX26" fmla="*/ 1137424 w 2036300"/>
              <a:gd name="connsiteY26" fmla="*/ 22303 h 925552"/>
              <a:gd name="connsiteX27" fmla="*/ 1037063 w 2036300"/>
              <a:gd name="connsiteY27" fmla="*/ 55757 h 925552"/>
              <a:gd name="connsiteX28" fmla="*/ 883828 w 2036300"/>
              <a:gd name="connsiteY28" fmla="*/ 78059 h 925552"/>
              <a:gd name="connsiteX29" fmla="*/ 713678 w 2036300"/>
              <a:gd name="connsiteY29" fmla="*/ 78059 h 925552"/>
              <a:gd name="connsiteX30" fmla="*/ 657922 w 2036300"/>
              <a:gd name="connsiteY30" fmla="*/ 66908 h 925552"/>
              <a:gd name="connsiteX31" fmla="*/ 591015 w 2036300"/>
              <a:gd name="connsiteY31" fmla="*/ 44605 h 925552"/>
              <a:gd name="connsiteX32" fmla="*/ 200722 w 2036300"/>
              <a:gd name="connsiteY32" fmla="*/ 33454 h 925552"/>
              <a:gd name="connsiteX33" fmla="*/ 11151 w 2036300"/>
              <a:gd name="connsiteY33" fmla="*/ 100361 h 925552"/>
              <a:gd name="connsiteX34" fmla="*/ 0 w 2036300"/>
              <a:gd name="connsiteY34" fmla="*/ 245327 h 925552"/>
              <a:gd name="connsiteX35" fmla="*/ 11151 w 2036300"/>
              <a:gd name="connsiteY35" fmla="*/ 442178 h 9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36300" h="925552">
                <a:moveTo>
                  <a:pt x="22302" y="457200"/>
                </a:moveTo>
                <a:lnTo>
                  <a:pt x="22302" y="436188"/>
                </a:lnTo>
                <a:cubicBezTo>
                  <a:pt x="90650" y="506951"/>
                  <a:pt x="244679" y="813009"/>
                  <a:pt x="432391" y="881775"/>
                </a:cubicBezTo>
                <a:cubicBezTo>
                  <a:pt x="620103" y="950541"/>
                  <a:pt x="1014344" y="869934"/>
                  <a:pt x="1148576" y="869796"/>
                </a:cubicBezTo>
                <a:cubicBezTo>
                  <a:pt x="1282808" y="869658"/>
                  <a:pt x="1208049" y="877230"/>
                  <a:pt x="1237785" y="880947"/>
                </a:cubicBezTo>
                <a:cubicBezTo>
                  <a:pt x="1248936" y="888381"/>
                  <a:pt x="1259252" y="897256"/>
                  <a:pt x="1271239" y="903249"/>
                </a:cubicBezTo>
                <a:cubicBezTo>
                  <a:pt x="1287234" y="911246"/>
                  <a:pt x="1335011" y="921980"/>
                  <a:pt x="1349298" y="925552"/>
                </a:cubicBezTo>
                <a:cubicBezTo>
                  <a:pt x="1438508" y="921835"/>
                  <a:pt x="1527838" y="920339"/>
                  <a:pt x="1616927" y="914400"/>
                </a:cubicBezTo>
                <a:cubicBezTo>
                  <a:pt x="1639487" y="912896"/>
                  <a:pt x="1662384" y="910399"/>
                  <a:pt x="1683834" y="903249"/>
                </a:cubicBezTo>
                <a:cubicBezTo>
                  <a:pt x="1696548" y="899011"/>
                  <a:pt x="1704969" y="886226"/>
                  <a:pt x="1717288" y="880947"/>
                </a:cubicBezTo>
                <a:cubicBezTo>
                  <a:pt x="1742565" y="870114"/>
                  <a:pt x="1770924" y="872212"/>
                  <a:pt x="1795346" y="858644"/>
                </a:cubicBezTo>
                <a:cubicBezTo>
                  <a:pt x="1910372" y="794740"/>
                  <a:pt x="1820013" y="828119"/>
                  <a:pt x="1895707" y="802888"/>
                </a:cubicBezTo>
                <a:lnTo>
                  <a:pt x="1940312" y="758283"/>
                </a:lnTo>
                <a:cubicBezTo>
                  <a:pt x="1947746" y="750849"/>
                  <a:pt x="1956783" y="744729"/>
                  <a:pt x="1962615" y="735981"/>
                </a:cubicBezTo>
                <a:cubicBezTo>
                  <a:pt x="1990749" y="693779"/>
                  <a:pt x="1975440" y="712004"/>
                  <a:pt x="2007220" y="680225"/>
                </a:cubicBezTo>
                <a:cubicBezTo>
                  <a:pt x="2048229" y="557196"/>
                  <a:pt x="2047062" y="574934"/>
                  <a:pt x="1996068" y="334537"/>
                </a:cubicBezTo>
                <a:cubicBezTo>
                  <a:pt x="1990614" y="308825"/>
                  <a:pt x="1962181" y="293361"/>
                  <a:pt x="1940312" y="278781"/>
                </a:cubicBezTo>
                <a:lnTo>
                  <a:pt x="1839951" y="211874"/>
                </a:lnTo>
                <a:lnTo>
                  <a:pt x="1806498" y="189571"/>
                </a:lnTo>
                <a:cubicBezTo>
                  <a:pt x="1795347" y="182137"/>
                  <a:pt x="1782521" y="176746"/>
                  <a:pt x="1773044" y="167269"/>
                </a:cubicBezTo>
                <a:cubicBezTo>
                  <a:pt x="1761893" y="156118"/>
                  <a:pt x="1752895" y="142282"/>
                  <a:pt x="1739590" y="133815"/>
                </a:cubicBezTo>
                <a:cubicBezTo>
                  <a:pt x="1711541" y="115966"/>
                  <a:pt x="1676341" y="109979"/>
                  <a:pt x="1650380" y="89210"/>
                </a:cubicBezTo>
                <a:cubicBezTo>
                  <a:pt x="1631795" y="74342"/>
                  <a:pt x="1615519" y="56002"/>
                  <a:pt x="1594624" y="44605"/>
                </a:cubicBezTo>
                <a:cubicBezTo>
                  <a:pt x="1594619" y="44602"/>
                  <a:pt x="1510992" y="16729"/>
                  <a:pt x="1494263" y="11152"/>
                </a:cubicBezTo>
                <a:lnTo>
                  <a:pt x="1460810" y="0"/>
                </a:lnTo>
                <a:cubicBezTo>
                  <a:pt x="1364166" y="3717"/>
                  <a:pt x="1267364" y="4498"/>
                  <a:pt x="1170878" y="11152"/>
                </a:cubicBezTo>
                <a:cubicBezTo>
                  <a:pt x="1159151" y="11961"/>
                  <a:pt x="1148430" y="18176"/>
                  <a:pt x="1137424" y="22303"/>
                </a:cubicBezTo>
                <a:cubicBezTo>
                  <a:pt x="1053437" y="53797"/>
                  <a:pt x="1111807" y="37070"/>
                  <a:pt x="1037063" y="55757"/>
                </a:cubicBezTo>
                <a:cubicBezTo>
                  <a:pt x="1025912" y="63191"/>
                  <a:pt x="896377" y="73353"/>
                  <a:pt x="883828" y="78059"/>
                </a:cubicBezTo>
                <a:cubicBezTo>
                  <a:pt x="806262" y="107146"/>
                  <a:pt x="740759" y="79349"/>
                  <a:pt x="713678" y="78059"/>
                </a:cubicBezTo>
                <a:cubicBezTo>
                  <a:pt x="695093" y="74342"/>
                  <a:pt x="676208" y="71895"/>
                  <a:pt x="657922" y="66908"/>
                </a:cubicBezTo>
                <a:cubicBezTo>
                  <a:pt x="635242" y="60722"/>
                  <a:pt x="614514" y="45276"/>
                  <a:pt x="591015" y="44605"/>
                </a:cubicBezTo>
                <a:lnTo>
                  <a:pt x="200722" y="33454"/>
                </a:lnTo>
                <a:lnTo>
                  <a:pt x="11151" y="100361"/>
                </a:lnTo>
                <a:cubicBezTo>
                  <a:pt x="5799" y="148529"/>
                  <a:pt x="3717" y="197005"/>
                  <a:pt x="0" y="245327"/>
                </a:cubicBezTo>
                <a:cubicBezTo>
                  <a:pt x="3717" y="289932"/>
                  <a:pt x="6465" y="397664"/>
                  <a:pt x="11151" y="442178"/>
                </a:cubicBezTo>
              </a:path>
            </a:pathLst>
          </a:custGeom>
          <a:noFill/>
          <a:ln w="254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>
            <a:stCxn id="16" idx="16"/>
          </p:cNvCxnSpPr>
          <p:nvPr/>
        </p:nvCxnSpPr>
        <p:spPr>
          <a:xfrm flipH="1">
            <a:off x="4800600" y="4352925"/>
            <a:ext cx="2163763" cy="561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4800600" y="4052888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65787" y="4991101"/>
            <a:ext cx="83502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16" idx="23"/>
          </p:cNvCxnSpPr>
          <p:nvPr/>
        </p:nvCxnSpPr>
        <p:spPr>
          <a:xfrm flipV="1">
            <a:off x="4524375" y="3868738"/>
            <a:ext cx="1873250" cy="769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876800" y="5067300"/>
            <a:ext cx="685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372100" y="5010150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00600" y="4762500"/>
            <a:ext cx="2286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6" idx="26"/>
          </p:cNvCxnSpPr>
          <p:nvPr/>
        </p:nvCxnSpPr>
        <p:spPr>
          <a:xfrm rot="16200000" flipV="1">
            <a:off x="5811044" y="4020344"/>
            <a:ext cx="950912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29"/>
          </p:cNvCxnSpPr>
          <p:nvPr/>
        </p:nvCxnSpPr>
        <p:spPr>
          <a:xfrm rot="16200000" flipV="1">
            <a:off x="5363369" y="4029869"/>
            <a:ext cx="620712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6" idx="7"/>
          </p:cNvCxnSpPr>
          <p:nvPr/>
        </p:nvCxnSpPr>
        <p:spPr>
          <a:xfrm rot="5400000">
            <a:off x="6219825" y="5172075"/>
            <a:ext cx="66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6" idx="12"/>
          </p:cNvCxnSpPr>
          <p:nvPr/>
        </p:nvCxnSpPr>
        <p:spPr>
          <a:xfrm flipV="1">
            <a:off x="5715000" y="5222875"/>
            <a:ext cx="1249363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757863" y="4151313"/>
            <a:ext cx="960437" cy="230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31"/>
            <a:endCxn id="16" idx="34"/>
          </p:cNvCxnSpPr>
          <p:nvPr/>
        </p:nvCxnSpPr>
        <p:spPr>
          <a:xfrm flipH="1">
            <a:off x="4495800" y="3929063"/>
            <a:ext cx="752475" cy="36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6" idx="33"/>
          </p:cNvCxnSpPr>
          <p:nvPr/>
        </p:nvCxnSpPr>
        <p:spPr>
          <a:xfrm rot="16200000" flipV="1">
            <a:off x="4213225" y="4327526"/>
            <a:ext cx="884237" cy="29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3" name="TextBox 46"/>
          <p:cNvSpPr txBox="1">
            <a:spLocks noChangeArrowheads="1"/>
          </p:cNvSpPr>
          <p:nvPr/>
        </p:nvSpPr>
        <p:spPr bwMode="auto">
          <a:xfrm>
            <a:off x="5105400" y="4610100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/>
              <a:t>Distribution system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959600" y="4381500"/>
            <a:ext cx="13716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24800" y="3086100"/>
            <a:ext cx="3810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658100" y="3733800"/>
            <a:ext cx="1295400" cy="0"/>
          </a:xfrm>
          <a:prstGeom prst="line">
            <a:avLst/>
          </a:prstGeom>
          <a:ln w="5715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7" name="TextBox 57"/>
          <p:cNvSpPr txBox="1">
            <a:spLocks noChangeArrowheads="1"/>
          </p:cNvSpPr>
          <p:nvPr/>
        </p:nvSpPr>
        <p:spPr bwMode="auto">
          <a:xfrm>
            <a:off x="2362200" y="2747963"/>
            <a:ext cx="644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/>
              <a:t>Pipe I</a:t>
            </a:r>
          </a:p>
        </p:txBody>
      </p:sp>
      <p:sp>
        <p:nvSpPr>
          <p:cNvPr id="24608" name="TextBox 58"/>
          <p:cNvSpPr txBox="1">
            <a:spLocks noChangeArrowheads="1"/>
          </p:cNvSpPr>
          <p:nvPr/>
        </p:nvSpPr>
        <p:spPr bwMode="auto">
          <a:xfrm>
            <a:off x="6096000" y="2705100"/>
            <a:ext cx="69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/>
              <a:t>Pipe II</a:t>
            </a:r>
          </a:p>
        </p:txBody>
      </p:sp>
      <p:sp>
        <p:nvSpPr>
          <p:cNvPr id="24609" name="TextBox 59"/>
          <p:cNvSpPr txBox="1">
            <a:spLocks noChangeArrowheads="1"/>
          </p:cNvSpPr>
          <p:nvPr/>
        </p:nvSpPr>
        <p:spPr bwMode="auto">
          <a:xfrm>
            <a:off x="7620000" y="3695700"/>
            <a:ext cx="74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/>
              <a:t>Pipe III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77863" y="190500"/>
            <a:ext cx="8229600" cy="952500"/>
          </a:xfrm>
          <a:prstGeom prst="rect">
            <a:avLst/>
          </a:prstGeom>
        </p:spPr>
        <p:txBody>
          <a:bodyPr lIns="79242" tIns="39621" rIns="79242" bIns="39621" anchor="ctr"/>
          <a:lstStyle/>
          <a:p>
            <a:pPr algn="ctr" defTabSz="792419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prstClr val="black"/>
                </a:solidFill>
                <a:latin typeface="Surface"/>
              </a:rPr>
              <a:t>1.2 Water Supply System Planning 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6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876300"/>
            <a:ext cx="8229600" cy="266700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prstClr val="black"/>
                </a:solidFill>
                <a:latin typeface="Surface"/>
              </a:rPr>
              <a:t>1.2 Water Supply System Planning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Water supply system planning </a:t>
            </a:r>
            <a:r>
              <a:rPr lang="en-US" dirty="0" smtClean="0">
                <a:latin typeface="Calibri" panose="020F0502020204030204" pitchFamily="34" charset="0"/>
              </a:rPr>
              <a:t>involves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identification </a:t>
            </a:r>
            <a:r>
              <a:rPr lang="en-US" dirty="0">
                <a:latin typeface="Calibri" panose="020F0502020204030204" pitchFamily="34" charset="0"/>
              </a:rPr>
              <a:t>of service </a:t>
            </a:r>
            <a:r>
              <a:rPr lang="en-US" dirty="0" smtClean="0">
                <a:latin typeface="Calibri" panose="020F0502020204030204" pitchFamily="34" charset="0"/>
              </a:rPr>
              <a:t>needs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evaluation </a:t>
            </a:r>
            <a:r>
              <a:rPr lang="en-US" dirty="0">
                <a:latin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</a:rPr>
              <a:t>options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determination </a:t>
            </a:r>
            <a:r>
              <a:rPr lang="en-US" dirty="0">
                <a:latin typeface="Calibri" panose="020F0502020204030204" pitchFamily="34" charset="0"/>
              </a:rPr>
              <a:t>of optimal strategy to meet </a:t>
            </a:r>
            <a:r>
              <a:rPr lang="en-US" dirty="0" smtClean="0">
                <a:latin typeface="Calibri" panose="020F0502020204030204" pitchFamily="34" charset="0"/>
              </a:rPr>
              <a:t>services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development </a:t>
            </a:r>
            <a:r>
              <a:rPr lang="en-US" dirty="0">
                <a:latin typeface="Calibri" panose="020F0502020204030204" pitchFamily="34" charset="0"/>
              </a:rPr>
              <a:t>of implementation </a:t>
            </a:r>
            <a:r>
              <a:rPr lang="en-US" dirty="0" smtClean="0">
                <a:latin typeface="Calibri" panose="020F0502020204030204" pitchFamily="34" charset="0"/>
              </a:rPr>
              <a:t>strategies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planning exercise </a:t>
            </a:r>
            <a:r>
              <a:rPr lang="en-US" dirty="0" smtClean="0">
                <a:latin typeface="Calibri" panose="020F0502020204030204" pitchFamily="34" charset="0"/>
              </a:rPr>
              <a:t>involves: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collection </a:t>
            </a:r>
            <a:r>
              <a:rPr lang="en-US" dirty="0">
                <a:latin typeface="Calibri" panose="020F0502020204030204" pitchFamily="34" charset="0"/>
              </a:rPr>
              <a:t>of pertinent </a:t>
            </a:r>
            <a:r>
              <a:rPr lang="en-US" dirty="0" smtClean="0">
                <a:latin typeface="Calibri" panose="020F0502020204030204" pitchFamily="34" charset="0"/>
              </a:rPr>
              <a:t>data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consideration </a:t>
            </a:r>
            <a:r>
              <a:rPr lang="en-US" dirty="0">
                <a:latin typeface="Calibri" panose="020F0502020204030204" pitchFamily="34" charset="0"/>
              </a:rPr>
              <a:t>of relevant factors and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preparation </a:t>
            </a:r>
            <a:r>
              <a:rPr lang="en-US" dirty="0">
                <a:latin typeface="Calibri" panose="020F0502020204030204" pitchFamily="34" charset="0"/>
              </a:rPr>
              <a:t>of project documents and cost estimates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13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876300"/>
            <a:ext cx="8229600" cy="266700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prstClr val="black"/>
                </a:solidFill>
                <a:latin typeface="Surface"/>
              </a:rPr>
              <a:t>1.2 Water Supply System Planning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Bottlenecks in sustainable water supply in Ethiopia</a:t>
            </a:r>
          </a:p>
          <a:p>
            <a:pPr>
              <a:buFontTx/>
              <a:buChar char="-"/>
            </a:pPr>
            <a:r>
              <a:rPr lang="en-US" dirty="0" smtClean="0"/>
              <a:t>Pressures </a:t>
            </a:r>
            <a:r>
              <a:rPr lang="en-US" dirty="0"/>
              <a:t>to expand coverage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Patchy monitoring and information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Capacity constraints when ‘the priority is always drilling</a:t>
            </a:r>
            <a:r>
              <a:rPr lang="en-US" dirty="0" smtClean="0"/>
              <a:t>’</a:t>
            </a:r>
          </a:p>
          <a:p>
            <a:pPr>
              <a:buFontTx/>
              <a:buChar char="-"/>
            </a:pPr>
            <a:r>
              <a:rPr lang="en-US" dirty="0"/>
              <a:t>A slow moving supply chain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Accountability </a:t>
            </a:r>
            <a:r>
              <a:rPr lang="en-US" dirty="0"/>
              <a:t>to whom?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7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723900"/>
            <a:ext cx="8094133" cy="4991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Factors to be considered???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3" y="449179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Surface"/>
              </a:rPr>
              <a:t/>
            </a:r>
            <a:br>
              <a:rPr lang="en-US" sz="3800" dirty="0" smtClean="0">
                <a:solidFill>
                  <a:prstClr val="black"/>
                </a:solidFill>
                <a:latin typeface="Surface"/>
              </a:rPr>
            </a:b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1.2 </a:t>
            </a:r>
            <a:r>
              <a:rPr lang="en-US" sz="3800" dirty="0">
                <a:solidFill>
                  <a:prstClr val="black"/>
                </a:solidFill>
                <a:latin typeface="Surface"/>
              </a:rPr>
              <a:t>Water Supply System </a:t>
            </a: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27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723900"/>
            <a:ext cx="8094133" cy="4991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Factors to be considered</a:t>
            </a:r>
          </a:p>
          <a:p>
            <a:pPr lvl="1"/>
            <a:r>
              <a:rPr lang="en-US" b="1" dirty="0" smtClean="0"/>
              <a:t>Population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Per capita requirement </a:t>
            </a:r>
            <a:r>
              <a:rPr lang="en-US" dirty="0" smtClean="0"/>
              <a:t>living standard, type of industries, commercial establishments in the town etc. </a:t>
            </a:r>
          </a:p>
          <a:p>
            <a:pPr lvl="1"/>
            <a:r>
              <a:rPr lang="en-US" b="1" dirty="0" smtClean="0"/>
              <a:t>Public places, parks, institutions </a:t>
            </a:r>
            <a:r>
              <a:rPr lang="en-US" b="1" dirty="0" err="1" smtClean="0"/>
              <a:t>etc</a:t>
            </a:r>
            <a:endParaRPr lang="en-US" dirty="0" smtClean="0"/>
          </a:p>
          <a:p>
            <a:pPr lvl="1"/>
            <a:r>
              <a:rPr lang="en-US" b="1" dirty="0" smtClean="0"/>
              <a:t>Industries </a:t>
            </a:r>
            <a:r>
              <a:rPr lang="en-US" dirty="0" smtClean="0"/>
              <a:t>existing industries as well as future</a:t>
            </a:r>
          </a:p>
          <a:p>
            <a:pPr lvl="1"/>
            <a:r>
              <a:rPr lang="en-US" b="1" dirty="0" smtClean="0"/>
              <a:t>Sources of water </a:t>
            </a:r>
            <a:r>
              <a:rPr lang="en-US" dirty="0" smtClean="0"/>
              <a:t>detailed survey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Conveyance of water: </a:t>
            </a:r>
            <a:r>
              <a:rPr lang="en-US" dirty="0" smtClean="0"/>
              <a:t>from source to water treatment units depend on relative levels </a:t>
            </a:r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3" y="449179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Surface"/>
              </a:rPr>
              <a:t/>
            </a:r>
            <a:br>
              <a:rPr lang="en-US" sz="3800" dirty="0" smtClean="0">
                <a:solidFill>
                  <a:prstClr val="black"/>
                </a:solidFill>
                <a:latin typeface="Surface"/>
              </a:rPr>
            </a:b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1.2 </a:t>
            </a:r>
            <a:r>
              <a:rPr lang="en-US" sz="3800" dirty="0">
                <a:solidFill>
                  <a:prstClr val="black"/>
                </a:solidFill>
                <a:latin typeface="Surface"/>
              </a:rPr>
              <a:t>Water Supply System </a:t>
            </a: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7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723900"/>
            <a:ext cx="8094133" cy="4991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Factors to be considered</a:t>
            </a:r>
          </a:p>
          <a:p>
            <a:pPr lvl="1"/>
            <a:r>
              <a:rPr lang="en-US" b="1" dirty="0" smtClean="0"/>
              <a:t>Quality of water</a:t>
            </a:r>
            <a:r>
              <a:rPr lang="en-US" dirty="0" smtClean="0"/>
              <a:t>: the analysis of the raw water quality should be made to </a:t>
            </a:r>
            <a:r>
              <a:rPr lang="en-US" b="1" dirty="0" smtClean="0">
                <a:solidFill>
                  <a:srgbClr val="FF0000"/>
                </a:solidFill>
              </a:rPr>
              <a:t>know the various impurities present </a:t>
            </a:r>
            <a:r>
              <a:rPr lang="en-US" dirty="0" smtClean="0"/>
              <a:t>in it , and to decide on the required treatment processes</a:t>
            </a:r>
          </a:p>
          <a:p>
            <a:pPr lvl="1"/>
            <a:r>
              <a:rPr lang="en-US" b="1" dirty="0" smtClean="0"/>
              <a:t>Treatment works</a:t>
            </a:r>
            <a:r>
              <a:rPr lang="en-US" dirty="0" smtClean="0"/>
              <a:t>: Sizes and number of treatment units</a:t>
            </a:r>
          </a:p>
          <a:p>
            <a:pPr lvl="1"/>
            <a:r>
              <a:rPr lang="en-US" b="1" dirty="0" smtClean="0"/>
              <a:t>Pumping units </a:t>
            </a:r>
            <a:r>
              <a:rPr lang="en-US" dirty="0" smtClean="0"/>
              <a:t>for treated water</a:t>
            </a:r>
          </a:p>
          <a:p>
            <a:pPr lvl="1"/>
            <a:r>
              <a:rPr lang="en-US" b="1" dirty="0" smtClean="0"/>
              <a:t>Storage:</a:t>
            </a:r>
            <a:r>
              <a:rPr lang="en-US" dirty="0" smtClean="0"/>
              <a:t> the entire city or town should be divided into several </a:t>
            </a:r>
            <a:r>
              <a:rPr lang="en-US" b="1" dirty="0" smtClean="0">
                <a:solidFill>
                  <a:srgbClr val="FF0000"/>
                </a:solidFill>
              </a:rPr>
              <a:t>pressure zones </a:t>
            </a:r>
            <a:r>
              <a:rPr lang="en-US" dirty="0" smtClean="0"/>
              <a:t>and storage facility should be provided in each zone. </a:t>
            </a:r>
          </a:p>
          <a:p>
            <a:pPr lvl="1"/>
            <a:r>
              <a:rPr lang="en-US" b="1" dirty="0" smtClean="0"/>
              <a:t>Distribution system:</a:t>
            </a:r>
            <a:r>
              <a:rPr lang="en-US" dirty="0" smtClean="0"/>
              <a:t> it should be designed according to the </a:t>
            </a:r>
            <a:r>
              <a:rPr lang="en-US" b="1" dirty="0" smtClean="0">
                <a:solidFill>
                  <a:srgbClr val="FF0000"/>
                </a:solidFill>
              </a:rPr>
              <a:t>master plan of the town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Economy and reliability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Surface"/>
              </a:rPr>
              <a:t/>
            </a:r>
            <a:br>
              <a:rPr lang="en-US" sz="3800" dirty="0" smtClean="0">
                <a:solidFill>
                  <a:prstClr val="black"/>
                </a:solidFill>
                <a:latin typeface="Surface"/>
              </a:rPr>
            </a:b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1.2 </a:t>
            </a:r>
            <a:r>
              <a:rPr lang="en-US" sz="3800" dirty="0">
                <a:solidFill>
                  <a:prstClr val="black"/>
                </a:solidFill>
                <a:latin typeface="Surface"/>
              </a:rPr>
              <a:t>Water Supply System Planning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26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Surface"/>
              </a:rPr>
              <a:t/>
            </a:r>
            <a:br>
              <a:rPr lang="en-US" sz="3800" dirty="0" smtClean="0">
                <a:solidFill>
                  <a:prstClr val="black"/>
                </a:solidFill>
                <a:latin typeface="Surface"/>
              </a:rPr>
            </a:b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1.2 </a:t>
            </a:r>
            <a:r>
              <a:rPr lang="en-US" sz="3800" dirty="0">
                <a:solidFill>
                  <a:prstClr val="black"/>
                </a:solidFill>
                <a:latin typeface="Surface"/>
              </a:rPr>
              <a:t>Water Supply System Planning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1028700"/>
            <a:ext cx="80771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2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Surface"/>
              </a:rPr>
              <a:t/>
            </a:r>
            <a:br>
              <a:rPr lang="en-US" sz="3800" dirty="0" smtClean="0">
                <a:solidFill>
                  <a:prstClr val="black"/>
                </a:solidFill>
                <a:latin typeface="Surface"/>
              </a:rPr>
            </a:br>
            <a:r>
              <a:rPr lang="en-US" sz="3800" dirty="0" smtClean="0">
                <a:solidFill>
                  <a:prstClr val="black"/>
                </a:solidFill>
                <a:latin typeface="Surface"/>
              </a:rPr>
              <a:t>1.2 </a:t>
            </a:r>
            <a:r>
              <a:rPr lang="en-US" sz="3800" dirty="0">
                <a:solidFill>
                  <a:prstClr val="black"/>
                </a:solidFill>
                <a:latin typeface="Surface"/>
              </a:rPr>
              <a:t>Water Supply System Planning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" y="876300"/>
            <a:ext cx="7509692" cy="419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26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5876"/>
            <a:ext cx="8229600" cy="685800"/>
          </a:xfrm>
        </p:spPr>
        <p:txBody>
          <a:bodyPr/>
          <a:lstStyle/>
          <a:p>
            <a:pPr algn="r"/>
            <a:r>
              <a:rPr lang="en-US" sz="3600" dirty="0" smtClean="0">
                <a:latin typeface="Book Antiqua" panose="02040602050305030304" pitchFamily="18" charset="0"/>
              </a:rPr>
              <a:t>Reference Materials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57298"/>
            <a:ext cx="2466975" cy="367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7300"/>
            <a:ext cx="289394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9911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Hammer and Steel available in softcopy. 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dirty="0" err="1" smtClean="0"/>
              <a:t>esfaye</a:t>
            </a:r>
            <a:r>
              <a:rPr lang="en-US" dirty="0" smtClean="0"/>
              <a:t> </a:t>
            </a:r>
            <a:r>
              <a:rPr lang="en-US" dirty="0" err="1"/>
              <a:t>Nigussie</a:t>
            </a:r>
            <a:r>
              <a:rPr lang="en-US" dirty="0"/>
              <a:t> </a:t>
            </a:r>
            <a:r>
              <a:rPr lang="en-US" dirty="0" smtClean="0"/>
              <a:t>available in Book Store.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83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1.3. Population Forecasting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1800" u="sng" dirty="0" smtClean="0">
                <a:latin typeface="+mn-lt"/>
              </a:rPr>
              <a:t>(</a:t>
            </a:r>
            <a:r>
              <a:rPr lang="en-US" sz="1800" u="sng" dirty="0" smtClean="0">
                <a:latin typeface="+mn-lt"/>
              </a:rPr>
              <a:t>WATER DEMAND AND QUANTITY)</a:t>
            </a:r>
            <a:r>
              <a:rPr lang="en-US" sz="1600" dirty="0" smtClean="0">
                <a:latin typeface="Surface"/>
              </a:rPr>
              <a:t/>
            </a:r>
            <a:br>
              <a:rPr lang="en-US" sz="1600" dirty="0" smtClean="0">
                <a:latin typeface="Surface"/>
              </a:rPr>
            </a:br>
            <a:endParaRPr lang="en-US" sz="1600" dirty="0" smtClean="0">
              <a:latin typeface="Surface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2305"/>
            <a:ext cx="7696200" cy="48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1.3. Population Forecasting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1800" u="sng" dirty="0" smtClean="0">
                <a:latin typeface="+mn-lt"/>
              </a:rPr>
              <a:t>(</a:t>
            </a:r>
            <a:r>
              <a:rPr lang="en-US" sz="1800" u="sng" dirty="0" smtClean="0">
                <a:latin typeface="+mn-lt"/>
              </a:rPr>
              <a:t>WATER DEMAND AND QUANTITY)</a:t>
            </a:r>
            <a:r>
              <a:rPr lang="en-US" sz="1600" dirty="0" smtClean="0">
                <a:latin typeface="Surface"/>
              </a:rPr>
              <a:t/>
            </a:r>
            <a:br>
              <a:rPr lang="en-US" sz="1600" dirty="0" smtClean="0">
                <a:latin typeface="Surface"/>
              </a:rPr>
            </a:br>
            <a:endParaRPr lang="en-US" sz="1600" dirty="0" smtClean="0">
              <a:latin typeface="Sur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52500"/>
            <a:ext cx="8382000" cy="4762500"/>
          </a:xfrm>
        </p:spPr>
        <p:txBody>
          <a:bodyPr/>
          <a:lstStyle/>
          <a:p>
            <a:pPr algn="just">
              <a:defRPr/>
            </a:pPr>
            <a:r>
              <a:rPr lang="en-US" sz="2100" dirty="0" smtClean="0"/>
              <a:t>A fundamental requirement to begin the </a:t>
            </a:r>
            <a:r>
              <a:rPr lang="en-US" sz="2100" b="1" dirty="0" smtClean="0">
                <a:solidFill>
                  <a:srgbClr val="FF0000"/>
                </a:solidFill>
              </a:rPr>
              <a:t>design of water supply facilities</a:t>
            </a:r>
            <a:r>
              <a:rPr lang="en-US" sz="2100" dirty="0" smtClean="0"/>
              <a:t> is a determination of the </a:t>
            </a:r>
            <a:r>
              <a:rPr lang="en-US" sz="2100" b="1" dirty="0" smtClean="0">
                <a:solidFill>
                  <a:srgbClr val="00B0F0"/>
                </a:solidFill>
              </a:rPr>
              <a:t>design capacity/</a:t>
            </a:r>
            <a:r>
              <a:rPr lang="en-US" sz="2100" b="1" u="sng" dirty="0" smtClean="0">
                <a:solidFill>
                  <a:srgbClr val="310CCE"/>
                </a:solidFill>
              </a:rPr>
              <a:t> water demand</a:t>
            </a:r>
            <a:r>
              <a:rPr lang="en-US" sz="2100" dirty="0" smtClean="0"/>
              <a:t>. </a:t>
            </a: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endParaRPr lang="en-GB" sz="2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Water demand: is defined as the volume of water required to satisfy the needs of users at the end of the </a:t>
            </a:r>
            <a:r>
              <a:rPr lang="en-GB" sz="2100" b="1" dirty="0" smtClean="0">
                <a:solidFill>
                  <a:srgbClr val="FF0000"/>
                </a:solidFill>
              </a:rPr>
              <a:t>design period</a:t>
            </a: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 for the respective component designed(expressed in l/d). </a:t>
            </a: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endParaRPr lang="en-GB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No of users:- knowledge of future population (for domestic demand as well as other demand components)</a:t>
            </a: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238500"/>
            <a:ext cx="6477000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n-lt"/>
              </a:rPr>
              <a:t>Quantity (l/d)  =  avg. demand (</a:t>
            </a:r>
            <a:r>
              <a:rPr lang="en-US" sz="2000" b="1" dirty="0" smtClean="0">
                <a:latin typeface="+mn-lt"/>
              </a:rPr>
              <a:t>l/user/d</a:t>
            </a:r>
            <a:r>
              <a:rPr lang="en-US" sz="2000" b="1" dirty="0">
                <a:latin typeface="+mn-lt"/>
              </a:rPr>
              <a:t>)  x  no of users </a:t>
            </a:r>
          </a:p>
        </p:txBody>
      </p:sp>
    </p:spTree>
    <p:extLst>
      <p:ext uri="{BB962C8B-B14F-4D97-AF65-F5344CB8AC3E}">
        <p14:creationId xmlns:p14="http://schemas.microsoft.com/office/powerpoint/2010/main" val="1814041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1.3. Population Forecasting</a:t>
            </a:r>
            <a:br>
              <a:rPr lang="en-GB" sz="4000" dirty="0" smtClean="0">
                <a:latin typeface="Calibri" pitchFamily="34" charset="0"/>
              </a:rPr>
            </a:br>
            <a:r>
              <a:rPr lang="en-US" sz="1600" dirty="0" smtClean="0">
                <a:latin typeface="Surface"/>
              </a:rPr>
              <a:t/>
            </a:r>
            <a:br>
              <a:rPr lang="en-US" sz="1600" dirty="0" smtClean="0">
                <a:latin typeface="Surface"/>
              </a:rPr>
            </a:br>
            <a:endParaRPr lang="en-US" sz="1600" dirty="0" smtClean="0">
              <a:latin typeface="Surface"/>
            </a:endParaRP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81100"/>
            <a:ext cx="7010400" cy="399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34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1.3. Population Forecasting</a:t>
            </a:r>
            <a:br>
              <a:rPr lang="en-GB" sz="4000" dirty="0" smtClean="0">
                <a:latin typeface="Calibri" pitchFamily="34" charset="0"/>
              </a:rPr>
            </a:br>
            <a:r>
              <a:rPr lang="en-US" sz="1600" dirty="0" smtClean="0">
                <a:latin typeface="Surface"/>
              </a:rPr>
              <a:t/>
            </a:r>
            <a:br>
              <a:rPr lang="en-US" sz="1600" dirty="0" smtClean="0">
                <a:latin typeface="Surface"/>
              </a:rPr>
            </a:br>
            <a:endParaRPr lang="en-US" sz="1600" dirty="0" smtClean="0">
              <a:latin typeface="Surface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2" y="1101997"/>
            <a:ext cx="8160948" cy="38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5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1.3. Population Forecasting</a:t>
            </a:r>
            <a:br>
              <a:rPr lang="en-GB" sz="4000" dirty="0" smtClean="0">
                <a:latin typeface="Calibri" pitchFamily="34" charset="0"/>
              </a:rPr>
            </a:br>
            <a:r>
              <a:rPr lang="en-US" sz="1600" dirty="0" smtClean="0">
                <a:latin typeface="Surface"/>
              </a:rPr>
              <a:t/>
            </a:r>
            <a:br>
              <a:rPr lang="en-US" sz="1600" dirty="0" smtClean="0">
                <a:latin typeface="Surface"/>
              </a:rPr>
            </a:br>
            <a:endParaRPr lang="en-US" sz="1600" dirty="0" smtClean="0">
              <a:latin typeface="Surface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828674"/>
            <a:ext cx="7253422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6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</a:t>
            </a:r>
            <a:r>
              <a:rPr lang="en-GB" sz="2800" dirty="0" smtClean="0">
                <a:latin typeface="Calibri" pitchFamily="34" charset="0"/>
              </a:rPr>
              <a:t>Forecasting…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4495799" cy="42672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000" b="1" u="sng" dirty="0" smtClean="0"/>
              <a:t>Population forecasting</a:t>
            </a:r>
            <a:endParaRPr lang="en-US" sz="2000" dirty="0" smtClean="0"/>
          </a:p>
          <a:p>
            <a:pPr marL="228600" indent="-228600" algn="just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Several </a:t>
            </a:r>
            <a:r>
              <a:rPr lang="en-US" sz="2000" b="1" dirty="0" smtClean="0">
                <a:solidFill>
                  <a:srgbClr val="FF0000"/>
                </a:solidFill>
              </a:rPr>
              <a:t>methods /trends</a:t>
            </a:r>
            <a:r>
              <a:rPr lang="en-US" sz="2000" dirty="0" smtClean="0"/>
              <a:t> are available to project population</a:t>
            </a:r>
          </a:p>
          <a:p>
            <a:pPr marL="571500" indent="-228600" algn="just" eaLnBrk="1" hangingPunct="1">
              <a:defRPr/>
            </a:pPr>
            <a:r>
              <a:rPr lang="en-US" sz="2000" dirty="0" smtClean="0"/>
              <a:t>Arithmetic progression 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Geometric progression 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Exponential growth</a:t>
            </a:r>
          </a:p>
          <a:p>
            <a:pPr marL="342900" indent="228600" algn="just" eaLnBrk="1" hangingPunct="1">
              <a:defRPr/>
            </a:pPr>
            <a:r>
              <a:rPr lang="en-US" sz="2000" dirty="0"/>
              <a:t>Decreasing rate of growth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Incremental </a:t>
            </a:r>
            <a:r>
              <a:rPr lang="en-US" sz="2000" dirty="0"/>
              <a:t>i</a:t>
            </a:r>
            <a:r>
              <a:rPr lang="en-US" sz="2000" dirty="0" smtClean="0"/>
              <a:t>ncrease method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Logistic </a:t>
            </a:r>
            <a:r>
              <a:rPr lang="en-US" sz="2000" dirty="0"/>
              <a:t>curve </a:t>
            </a:r>
            <a:r>
              <a:rPr lang="en-US" sz="2000" dirty="0" smtClean="0"/>
              <a:t>method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Simple graphical method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Master plan or zoning method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Area proportion method </a:t>
            </a:r>
          </a:p>
          <a:p>
            <a:pPr algn="just">
              <a:defRPr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19600" y="1768929"/>
            <a:ext cx="467292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>
            <a:lvl1pPr marL="296863" indent="-296863" algn="l" defTabSz="7921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46063" algn="l" defTabSz="7921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196850" algn="l" defTabSz="792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Wingdings" panose="05000000000000000000" pitchFamily="2" charset="2"/>
              <a:buChar char="q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888" indent="-196850" algn="l" defTabSz="7921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2763" indent="-196850" algn="l" defTabSz="7921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9152" indent="-198105" algn="l" defTabSz="7924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5362" indent="-198105" algn="l" defTabSz="7924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571" indent="-198105" algn="l" defTabSz="7924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7781" indent="-198105" algn="l" defTabSz="7924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228600" algn="just" eaLnBrk="1" hangingPunct="1">
              <a:defRPr/>
            </a:pPr>
            <a:r>
              <a:rPr lang="en-US" sz="2000" dirty="0" smtClean="0"/>
              <a:t>Each method utilizes </a:t>
            </a:r>
            <a:r>
              <a:rPr lang="en-US" sz="2000" dirty="0" smtClean="0">
                <a:solidFill>
                  <a:srgbClr val="FF0000"/>
                </a:solidFill>
              </a:rPr>
              <a:t>different assumption 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Selection depends on the  </a:t>
            </a:r>
            <a:r>
              <a:rPr lang="en-US" sz="2000" dirty="0"/>
              <a:t>amount  and  type  of  </a:t>
            </a:r>
            <a:r>
              <a:rPr lang="en-US" sz="2000" b="1" dirty="0">
                <a:solidFill>
                  <a:srgbClr val="FF0000"/>
                </a:solidFill>
              </a:rPr>
              <a:t>data  </a:t>
            </a:r>
            <a:r>
              <a:rPr lang="en-US" sz="2000" b="1" dirty="0" smtClean="0">
                <a:solidFill>
                  <a:srgbClr val="FF0000"/>
                </a:solidFill>
              </a:rPr>
              <a:t>available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Two important data are required </a:t>
            </a:r>
          </a:p>
          <a:p>
            <a:pPr marL="688975" lvl="1" indent="228600" algn="just" eaLnBrk="1" hangingPunct="1">
              <a:defRPr/>
            </a:pPr>
            <a:r>
              <a:rPr lang="en-US" sz="1700" b="1" dirty="0" smtClean="0"/>
              <a:t>Base population (initial population)</a:t>
            </a:r>
          </a:p>
          <a:p>
            <a:pPr marL="688975" lvl="1" indent="228600" algn="just" eaLnBrk="1" hangingPunct="1">
              <a:defRPr/>
            </a:pPr>
            <a:r>
              <a:rPr lang="en-US" sz="1700" b="1" dirty="0" smtClean="0"/>
              <a:t>Growth rate</a:t>
            </a:r>
          </a:p>
          <a:p>
            <a:pPr marL="342900" indent="228600" algn="just" eaLnBrk="1" hangingPunct="1">
              <a:defRPr/>
            </a:pPr>
            <a:r>
              <a:rPr lang="en-US" sz="2000" dirty="0" smtClean="0"/>
              <a:t>These data can be obtained from </a:t>
            </a:r>
            <a:r>
              <a:rPr lang="en-US" sz="2000" b="1" dirty="0" smtClean="0">
                <a:solidFill>
                  <a:srgbClr val="FF0000"/>
                </a:solidFill>
              </a:rPr>
              <a:t>CSA</a:t>
            </a:r>
            <a:r>
              <a:rPr lang="en-US" sz="2000" dirty="0" smtClean="0"/>
              <a:t> or derived from </a:t>
            </a:r>
            <a:r>
              <a:rPr lang="en-US" sz="2000" b="1" dirty="0" smtClean="0">
                <a:solidFill>
                  <a:srgbClr val="FF0000"/>
                </a:solidFill>
              </a:rPr>
              <a:t>past population history </a:t>
            </a:r>
            <a:r>
              <a:rPr lang="en-US" sz="2000" dirty="0" smtClean="0"/>
              <a:t>of the area</a:t>
            </a:r>
          </a:p>
          <a:p>
            <a:pPr algn="just">
              <a:defRPr/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52500"/>
            <a:ext cx="8094663" cy="4064000"/>
          </a:xfrm>
        </p:spPr>
        <p:txBody>
          <a:bodyPr rtlCol="0">
            <a:noAutofit/>
          </a:bodyPr>
          <a:lstStyle/>
          <a:p>
            <a:pPr marL="2743200" indent="-2743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b="1" dirty="0" smtClean="0">
                <a:solidFill>
                  <a:srgbClr val="0070C0"/>
                </a:solidFill>
              </a:rPr>
              <a:t>ARITHMETIC METHOD</a:t>
            </a:r>
            <a:r>
              <a:rPr lang="en-US" sz="2100" dirty="0" smtClean="0">
                <a:solidFill>
                  <a:srgbClr val="0070C0"/>
                </a:solidFill>
              </a:rPr>
              <a:t>: </a:t>
            </a:r>
            <a:r>
              <a:rPr lang="en-US" sz="2100" dirty="0" smtClean="0"/>
              <a:t>the rate of population growth /</a:t>
            </a:r>
            <a:r>
              <a:rPr lang="en-US" sz="2100" b="1" dirty="0" smtClean="0">
                <a:solidFill>
                  <a:srgbClr val="FF0000"/>
                </a:solidFill>
              </a:rPr>
              <a:t>amount of growth </a:t>
            </a:r>
            <a:r>
              <a:rPr lang="en-US" sz="2100" dirty="0" smtClean="0"/>
              <a:t>is assumed to be </a:t>
            </a:r>
            <a:r>
              <a:rPr lang="en-US" sz="2100" b="1" dirty="0" smtClean="0">
                <a:solidFill>
                  <a:srgbClr val="FF0000"/>
                </a:solidFill>
              </a:rPr>
              <a:t>constant/uniform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 eaLnBrk="1" hangingPunct="1">
              <a:defRPr/>
            </a:pPr>
            <a:r>
              <a:rPr lang="en-US" sz="2100" dirty="0" smtClean="0"/>
              <a:t> This method is most reliable only for </a:t>
            </a:r>
            <a:r>
              <a:rPr lang="en-US" sz="2100" b="1" i="1" dirty="0" smtClean="0">
                <a:solidFill>
                  <a:srgbClr val="FF0000"/>
                </a:solidFill>
              </a:rPr>
              <a:t>short period of time (1-5 years) </a:t>
            </a:r>
            <a:r>
              <a:rPr lang="en-US" sz="2100" dirty="0" smtClean="0"/>
              <a:t>projection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Mathematically the hypothesis may be expressed as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smtClean="0"/>
              <a:t>                                       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endParaRPr lang="en-US" sz="21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k is determined graphically/mathematically from successive population figures.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endParaRPr lang="en-US" sz="8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And the future population is given by 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2100" dirty="0" smtClean="0"/>
              <a:t>P</a:t>
            </a:r>
            <a:r>
              <a:rPr lang="en-US" sz="2100" baseline="-25000" dirty="0" smtClean="0"/>
              <a:t>t</a:t>
            </a:r>
            <a:r>
              <a:rPr lang="en-US" sz="2100" dirty="0" smtClean="0"/>
              <a:t> = P</a:t>
            </a:r>
            <a:r>
              <a:rPr lang="en-US" sz="2100" baseline="-25000" dirty="0" smtClean="0"/>
              <a:t>o</a:t>
            </a:r>
            <a:r>
              <a:rPr lang="en-US" sz="2100" dirty="0" smtClean="0"/>
              <a:t> +kt</a:t>
            </a:r>
          </a:p>
          <a:p>
            <a:pPr marL="0" indent="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00" dirty="0" smtClean="0"/>
              <a:t>                               </a:t>
            </a:r>
            <a:r>
              <a:rPr lang="en-US" sz="2100" dirty="0" smtClean="0"/>
              <a:t>                         </a:t>
            </a:r>
            <a:r>
              <a:rPr lang="en-US" sz="1600" dirty="0" smtClean="0"/>
              <a:t>Where, 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population at some time in the future</a:t>
            </a:r>
          </a:p>
          <a:p>
            <a:pPr marL="0" indent="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	                                P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= present population</a:t>
            </a:r>
          </a:p>
          <a:p>
            <a:pPr marL="0" indent="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	                                 t = period of projection</a:t>
            </a:r>
          </a:p>
          <a:p>
            <a:pPr marL="0" indent="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		                K = average of increment of population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5208494" y="40767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graphicFrame>
        <p:nvGraphicFramePr>
          <p:cNvPr id="3174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25200"/>
              </p:ext>
            </p:extLst>
          </p:nvPr>
        </p:nvGraphicFramePr>
        <p:xfrm>
          <a:off x="3048000" y="2705100"/>
          <a:ext cx="1120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4" imgW="482391" imgH="393529" progId="Equation.3">
                  <p:embed/>
                </p:oleObj>
              </mc:Choice>
              <mc:Fallback>
                <p:oleObj name="Equation" r:id="rId4" imgW="482391" imgH="39352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05100"/>
                        <a:ext cx="11207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0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8640"/>
            <a:ext cx="3371994" cy="24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GEOMETRIC INCREASE METHOD:</a:t>
            </a:r>
          </a:p>
          <a:p>
            <a:pPr marL="57150" indent="-57150" algn="just" defTabSz="792419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 Rate of increase which is proportional to the population</a:t>
            </a:r>
          </a:p>
          <a:p>
            <a:pPr marL="57150" indent="-57150" algn="just" defTabSz="792419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00B050"/>
                </a:solidFill>
              </a:rPr>
              <a:t>average percentage </a:t>
            </a:r>
            <a:r>
              <a:rPr lang="en-US" sz="2200" dirty="0" smtClean="0"/>
              <a:t>increase of the last few decades/years is determined,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And the forecasting is done on the basis of the assumption that the </a:t>
            </a:r>
            <a:r>
              <a:rPr lang="en-US" sz="2200" b="1" dirty="0" smtClean="0">
                <a:solidFill>
                  <a:srgbClr val="FF0000"/>
                </a:solidFill>
              </a:rPr>
              <a:t>percentage increase per decade/year /will be uniform</a:t>
            </a:r>
            <a:r>
              <a:rPr lang="en-US" sz="2200" dirty="0" smtClean="0"/>
              <a:t>. 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endParaRPr lang="en-US" sz="5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Thus, the population at the end of n years or decades is given as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                                                                          ………………</a:t>
            </a:r>
            <a:r>
              <a:rPr lang="en-US" sz="2000" b="1" i="1" dirty="0" smtClean="0">
                <a:solidFill>
                  <a:srgbClr val="FF0000"/>
                </a:solidFill>
              </a:rPr>
              <a:t>For young cities/fast growing tows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GB" sz="2200" dirty="0" smtClean="0"/>
              <a:t>Where, AGR(r) = annual growth rate/percentage of the population</a:t>
            </a:r>
            <a:endParaRPr lang="en-US" sz="22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00" dirty="0" smtClean="0"/>
              <a:t>       	          </a:t>
            </a:r>
            <a:r>
              <a:rPr lang="en-GB" sz="2200" dirty="0" err="1" smtClean="0"/>
              <a:t>P</a:t>
            </a:r>
            <a:r>
              <a:rPr lang="en-GB" sz="2200" baseline="-25000" dirty="0" err="1" smtClean="0"/>
              <a:t>n</a:t>
            </a:r>
            <a:r>
              <a:rPr lang="en-GB" sz="2200" dirty="0" smtClean="0"/>
              <a:t> = population at time n in the future</a:t>
            </a:r>
            <a:endParaRPr lang="en-US" sz="22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     	          P</a:t>
            </a:r>
            <a:r>
              <a:rPr lang="en-US" sz="2200" baseline="-25000" dirty="0" smtClean="0"/>
              <a:t>o</a:t>
            </a:r>
            <a:r>
              <a:rPr lang="en-US" sz="2200" dirty="0" smtClean="0"/>
              <a:t> = present population</a:t>
            </a:r>
          </a:p>
          <a:p>
            <a:pPr marL="297157" indent="-297157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     	           n = periods of projection</a:t>
            </a:r>
          </a:p>
        </p:txBody>
      </p:sp>
      <p:graphicFrame>
        <p:nvGraphicFramePr>
          <p:cNvPr id="3379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66534"/>
              </p:ext>
            </p:extLst>
          </p:nvPr>
        </p:nvGraphicFramePr>
        <p:xfrm>
          <a:off x="2057400" y="3238500"/>
          <a:ext cx="2362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4" imgW="1193800" imgH="469900" progId="Equation.3">
                  <p:embed/>
                </p:oleObj>
              </mc:Choice>
              <mc:Fallback>
                <p:oleObj name="Equation" r:id="rId4" imgW="1193800" imgH="4699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38500"/>
                        <a:ext cx="2362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490491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38225"/>
            <a:ext cx="3886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" y="875338"/>
            <a:ext cx="3395688" cy="27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DECREASING RATE OF GROWTH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4900"/>
            <a:ext cx="8050785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4531"/>
            <a:ext cx="3886200" cy="31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INCREMENTAL INCREASE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8" y="1104901"/>
            <a:ext cx="804574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7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6" y="0"/>
            <a:ext cx="8229600" cy="723900"/>
          </a:xfrm>
        </p:spPr>
        <p:txBody>
          <a:bodyPr/>
          <a:lstStyle/>
          <a:p>
            <a:pPr algn="r"/>
            <a:r>
              <a:rPr lang="en-US" sz="4800" dirty="0" smtClean="0">
                <a:latin typeface="Calibri" panose="020F0502020204030204" pitchFamily="34" charset="0"/>
              </a:rPr>
              <a:t>Contact</a:t>
            </a:r>
            <a:r>
              <a:rPr lang="en-US" sz="6000" dirty="0" smtClean="0"/>
              <a:t>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167" y="762000"/>
            <a:ext cx="8094133" cy="4063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 smtClean="0"/>
              <a:t>In person </a:t>
            </a:r>
          </a:p>
          <a:p>
            <a:r>
              <a:rPr lang="en-US" sz="3200" dirty="0" smtClean="0"/>
              <a:t>Via email </a:t>
            </a:r>
          </a:p>
          <a:p>
            <a:r>
              <a:rPr lang="en-US" sz="3200" dirty="0" smtClean="0"/>
              <a:t>NO PHONE CALL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3951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</a:rPr>
              <a:t>Example 1</a:t>
            </a:r>
            <a:endParaRPr lang="en-US" sz="2800" dirty="0" smtClean="0">
              <a:latin typeface="+mn-lt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918882"/>
            <a:ext cx="8076920" cy="23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806823" y="35433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  <a:no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Use</a:t>
            </a:r>
          </a:p>
          <a:p>
            <a:pPr algn="l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- arithmetic method</a:t>
            </a:r>
          </a:p>
          <a:p>
            <a:pPr algn="l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- geometric method</a:t>
            </a:r>
          </a:p>
          <a:p>
            <a:pPr algn="l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- </a:t>
            </a:r>
            <a:r>
              <a:rPr lang="en-US" sz="1800" dirty="0">
                <a:latin typeface="Calibri" pitchFamily="34" charset="0"/>
              </a:rPr>
              <a:t>decreasing rate of growth method</a:t>
            </a:r>
          </a:p>
          <a:p>
            <a:pPr algn="l" eaLnBrk="1" hangingPunct="1">
              <a:defRPr/>
            </a:pPr>
            <a:r>
              <a:rPr lang="en-US" sz="1800" dirty="0" smtClean="0">
                <a:latin typeface="Calibri" pitchFamily="34" charset="0"/>
              </a:rPr>
              <a:t>- incremental </a:t>
            </a:r>
            <a:r>
              <a:rPr lang="en-US" sz="1800" dirty="0">
                <a:latin typeface="Calibri" pitchFamily="34" charset="0"/>
              </a:rPr>
              <a:t>increase </a:t>
            </a:r>
            <a:r>
              <a:rPr lang="en-US" sz="1800" dirty="0" smtClean="0">
                <a:latin typeface="Calibri" pitchFamily="34" charset="0"/>
              </a:rPr>
              <a:t>method</a:t>
            </a:r>
          </a:p>
          <a:p>
            <a:pPr algn="l" eaLnBrk="1" hangingPunct="1">
              <a:defRPr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575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</a:rPr>
              <a:t>Using arithmetic method</a:t>
            </a:r>
            <a:endParaRPr lang="en-US" sz="2800" dirty="0" smtClean="0">
              <a:latin typeface="+mn-lt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058"/>
            <a:ext cx="3591992" cy="404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6" y="800100"/>
            <a:ext cx="4519684" cy="40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0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</a:rPr>
              <a:t>Using geometric method</a:t>
            </a:r>
            <a:endParaRPr lang="en-US" sz="2800" dirty="0" smtClean="0">
              <a:latin typeface="+mn-lt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3887"/>
            <a:ext cx="660798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9900"/>
            <a:ext cx="7486927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40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</a:rPr>
              <a:t>Using geometric method</a:t>
            </a:r>
            <a:endParaRPr lang="en-US" sz="2800" dirty="0" smtClean="0">
              <a:latin typeface="+mn-lt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747713"/>
            <a:ext cx="7793169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0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Using decreasing rate </a:t>
            </a:r>
            <a:r>
              <a:rPr lang="en-US" sz="2800" dirty="0">
                <a:latin typeface="Calibri" pitchFamily="34" charset="0"/>
              </a:rPr>
              <a:t>of </a:t>
            </a:r>
            <a:r>
              <a:rPr lang="en-US" sz="2800" dirty="0" smtClean="0">
                <a:latin typeface="Calibri" pitchFamily="34" charset="0"/>
              </a:rPr>
              <a:t>growth method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2" y="876300"/>
            <a:ext cx="805664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46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Using decreasing rate </a:t>
            </a:r>
            <a:r>
              <a:rPr lang="en-US" sz="2800" dirty="0">
                <a:latin typeface="Calibri" pitchFamily="34" charset="0"/>
              </a:rPr>
              <a:t>of </a:t>
            </a:r>
            <a:r>
              <a:rPr lang="en-US" sz="2800" dirty="0" smtClean="0">
                <a:latin typeface="Calibri" pitchFamily="34" charset="0"/>
              </a:rPr>
              <a:t>growth method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20" y="723900"/>
            <a:ext cx="7031180" cy="45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6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Using incremental </a:t>
            </a:r>
            <a:r>
              <a:rPr lang="en-US" sz="2800" dirty="0">
                <a:latin typeface="Calibri" pitchFamily="34" charset="0"/>
              </a:rPr>
              <a:t>increase method 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4900"/>
            <a:ext cx="4946843" cy="26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4900"/>
            <a:ext cx="3358957" cy="26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6261"/>
            <a:ext cx="8153400" cy="106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62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Using incremental </a:t>
            </a:r>
            <a:r>
              <a:rPr lang="en-US" sz="2800" dirty="0">
                <a:latin typeface="Calibri" pitchFamily="34" charset="0"/>
              </a:rPr>
              <a:t>increase method </a:t>
            </a: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7" y="800100"/>
            <a:ext cx="80274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3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229600" cy="838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Comparison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48866"/>
              </p:ext>
            </p:extLst>
          </p:nvPr>
        </p:nvGraphicFramePr>
        <p:xfrm>
          <a:off x="990600" y="1247777"/>
          <a:ext cx="7772399" cy="404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696"/>
                <a:gridCol w="1475772"/>
                <a:gridCol w="1416740"/>
                <a:gridCol w="1259326"/>
                <a:gridCol w="1652865"/>
              </a:tblGrid>
              <a:tr h="1612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Number of years (n)</a:t>
                      </a:r>
                      <a:endParaRPr lang="en-US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Arithmetic </a:t>
                      </a:r>
                      <a:endParaRPr lang="en-US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Geometric </a:t>
                      </a:r>
                      <a:endParaRPr lang="en-US" sz="2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Decreasin rate of growth</a:t>
                      </a:r>
                      <a:endParaRPr lang="en-US" sz="2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Incremental increase</a:t>
                      </a:r>
                      <a:endParaRPr lang="en-US" sz="2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11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After 1 decade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52500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54694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52570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53167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11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After 2 decades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58000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63647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58800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60001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117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After 3 decades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63500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74066</a:t>
                      </a:r>
                      <a:endParaRPr lang="en-US" sz="2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65750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67502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8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LOGISTIC CURVE METHOD (DECLINING INCREASE):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81" y="1247775"/>
            <a:ext cx="50196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2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856537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alibri" panose="020F0502020204030204" pitchFamily="34" charset="0"/>
              </a:rPr>
              <a:t>GENERAL INTRODUCTION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2926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sz="3200" dirty="0" smtClean="0"/>
          </a:p>
          <a:p>
            <a:pPr marL="0" indent="0" algn="ctr" eaLnBrk="1" hangingPunct="1">
              <a:buNone/>
            </a:pPr>
            <a:r>
              <a:rPr lang="en-US" sz="3600" dirty="0" smtClean="0"/>
              <a:t>Brainstorming:</a:t>
            </a:r>
          </a:p>
          <a:p>
            <a:pPr marL="0" indent="0" algn="just" eaLnBrk="1" hangingPunct="1">
              <a:buNone/>
            </a:pPr>
            <a:endParaRPr lang="en-US" sz="2400" dirty="0" smtClean="0"/>
          </a:p>
          <a:p>
            <a:pPr algn="just" eaLnBrk="1" hangingPunct="1"/>
            <a:r>
              <a:rPr lang="en-US" dirty="0" smtClean="0"/>
              <a:t>Why do we need water?</a:t>
            </a:r>
          </a:p>
          <a:p>
            <a:pPr algn="just" eaLnBrk="1" hangingPunct="1"/>
            <a:r>
              <a:rPr lang="en-US" dirty="0" smtClean="0"/>
              <a:t>How much water do we consume per day?</a:t>
            </a:r>
          </a:p>
          <a:p>
            <a:pPr algn="just" eaLnBrk="1" hangingPunct="1"/>
            <a:r>
              <a:rPr lang="en-US" dirty="0" smtClean="0"/>
              <a:t>How much water exists in your body?</a:t>
            </a:r>
          </a:p>
          <a:p>
            <a:pPr algn="just" eaLnBrk="1" hangingPunct="1"/>
            <a:endParaRPr lang="en-US" sz="2400" dirty="0" smtClean="0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LOGISTIC CURVE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42987"/>
            <a:ext cx="8182984" cy="14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5" y="2447365"/>
            <a:ext cx="2847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2781300"/>
            <a:ext cx="4403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Where</a:t>
            </a:r>
            <a:endParaRPr lang="en-US" sz="1800" dirty="0"/>
          </a:p>
          <a:p>
            <a:r>
              <a:rPr lang="en-US" sz="1800" dirty="0" err="1"/>
              <a:t>Psat</a:t>
            </a:r>
            <a:r>
              <a:rPr lang="en-US" sz="1800" dirty="0"/>
              <a:t> is the </a:t>
            </a:r>
            <a:r>
              <a:rPr lang="en-US" sz="1800" dirty="0" smtClean="0"/>
              <a:t>saturation </a:t>
            </a:r>
            <a:r>
              <a:rPr lang="en-US" sz="1800" dirty="0"/>
              <a:t>population of the community a and b are constants </a:t>
            </a:r>
          </a:p>
          <a:p>
            <a:r>
              <a:rPr lang="en-US" sz="1800" dirty="0" err="1"/>
              <a:t>Psat</a:t>
            </a:r>
            <a:r>
              <a:rPr lang="en-US" sz="1800" dirty="0"/>
              <a:t>, a and b may be determined from three successive census populations </a:t>
            </a:r>
          </a:p>
        </p:txBody>
      </p:sp>
    </p:spTree>
    <p:extLst>
      <p:ext uri="{BB962C8B-B14F-4D97-AF65-F5344CB8AC3E}">
        <p14:creationId xmlns:p14="http://schemas.microsoft.com/office/powerpoint/2010/main" val="371042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LOGISTIC CURVE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5285799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86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Example 2</a:t>
            </a:r>
            <a:endParaRPr lang="en-US" sz="4000" dirty="0" smtClean="0">
              <a:latin typeface="Surface"/>
            </a:endParaRPr>
          </a:p>
        </p:txBody>
      </p:sp>
      <p:pic>
        <p:nvPicPr>
          <p:cNvPr id="409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276350"/>
            <a:ext cx="7353989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05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Solution</a:t>
            </a:r>
            <a:endParaRPr lang="en-US" sz="4000" dirty="0" smtClean="0">
              <a:latin typeface="Surface"/>
            </a:endParaRPr>
          </a:p>
        </p:txBody>
      </p:sp>
      <p:pic>
        <p:nvPicPr>
          <p:cNvPr id="409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52500"/>
            <a:ext cx="3429000" cy="118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5" y="2152781"/>
            <a:ext cx="4715435" cy="33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70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Solution</a:t>
            </a:r>
            <a:endParaRPr lang="en-US" sz="4000" dirty="0" smtClean="0">
              <a:latin typeface="Surface"/>
            </a:endParaRPr>
          </a:p>
        </p:txBody>
      </p:sp>
      <p:pic>
        <p:nvPicPr>
          <p:cNvPr id="409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7189992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13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SIMPLE GRAPHICAL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740876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48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MASTER PLAN OR ZONING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8700"/>
            <a:ext cx="82413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8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itchFamily="34" charset="0"/>
              </a:rPr>
              <a:t>1.3. </a:t>
            </a:r>
            <a:r>
              <a:rPr lang="en-GB" sz="2800" dirty="0">
                <a:latin typeface="Calibri" pitchFamily="34" charset="0"/>
              </a:rPr>
              <a:t>Population Forecasting…</a:t>
            </a:r>
            <a:endParaRPr lang="en-US" sz="2800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623886"/>
            <a:ext cx="8094663" cy="5091113"/>
          </a:xfrm>
        </p:spPr>
        <p:txBody>
          <a:bodyPr rtlCol="0">
            <a:noAutofit/>
          </a:bodyPr>
          <a:lstStyle/>
          <a:p>
            <a:pPr marL="3886200" indent="-3886200" algn="just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AREA PROPORTION METHOD: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2555" r="3341" b="5826"/>
          <a:stretch/>
        </p:blipFill>
        <p:spPr bwMode="auto">
          <a:xfrm>
            <a:off x="764919" y="952500"/>
            <a:ext cx="831741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2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latin typeface="Surface"/>
              </a:rPr>
              <a:t>Factors affecting population forecasting</a:t>
            </a:r>
            <a:endParaRPr lang="en-US" sz="2400" dirty="0">
              <a:latin typeface="Surface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7525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1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latin typeface="Surface"/>
              </a:rPr>
              <a:t>Remarks </a:t>
            </a:r>
            <a:endParaRPr lang="en-US" sz="2400" dirty="0">
              <a:latin typeface="Surface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876300"/>
            <a:ext cx="747785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34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856537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alibri" panose="020F0502020204030204" pitchFamily="34" charset="0"/>
              </a:rPr>
              <a:t>GENERAL INTRODUCTION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29260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en-US" sz="1000" dirty="0" smtClean="0"/>
          </a:p>
          <a:p>
            <a:r>
              <a:rPr lang="en-US" sz="2400" dirty="0" smtClean="0"/>
              <a:t>Water use: </a:t>
            </a:r>
            <a:endParaRPr lang="en-US" sz="2400" dirty="0"/>
          </a:p>
          <a:p>
            <a:pPr marL="635000"/>
            <a:r>
              <a:rPr lang="en-US" sz="2400" b="1" dirty="0" smtClean="0"/>
              <a:t>Domestic</a:t>
            </a:r>
            <a:r>
              <a:rPr lang="en-US" sz="2400" dirty="0"/>
              <a:t>=&gt; Drinking, Cooking, Washing, Carrying away wastes </a:t>
            </a:r>
          </a:p>
          <a:p>
            <a:pPr marL="635000"/>
            <a:r>
              <a:rPr lang="en-US" sz="2400" b="1" dirty="0" smtClean="0"/>
              <a:t>Non-Domestic </a:t>
            </a:r>
            <a:r>
              <a:rPr lang="en-US" sz="2400" dirty="0"/>
              <a:t>=&gt; Industries, Recreation, Commercial, Public uses </a:t>
            </a:r>
          </a:p>
          <a:p>
            <a:pPr marL="0" indent="0" algn="just" eaLnBrk="1" hangingPunct="1">
              <a:buNone/>
            </a:pPr>
            <a:endParaRPr lang="en-US" sz="2400" dirty="0" smtClean="0"/>
          </a:p>
          <a:p>
            <a:pPr algn="just" eaLnBrk="1" hangingPunct="1"/>
            <a:endParaRPr lang="en-US" sz="2400" dirty="0" smtClean="0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2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Surface"/>
              </a:rPr>
              <a:t>1.4. Population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distribution of the population</a:t>
            </a:r>
          </a:p>
          <a:p>
            <a:r>
              <a:rPr lang="en-US" dirty="0" smtClean="0"/>
              <a:t>Population density varies widely depending on the </a:t>
            </a:r>
            <a:r>
              <a:rPr lang="en-US" b="1" dirty="0" smtClean="0">
                <a:solidFill>
                  <a:srgbClr val="FF0000"/>
                </a:solidFill>
              </a:rPr>
              <a:t>land use </a:t>
            </a:r>
            <a:r>
              <a:rPr lang="en-US" dirty="0" smtClean="0"/>
              <a:t>of a city/town</a:t>
            </a:r>
          </a:p>
          <a:p>
            <a:r>
              <a:rPr lang="en-US" dirty="0" smtClean="0"/>
              <a:t>It may be estimated from zoning master plan </a:t>
            </a:r>
          </a:p>
          <a:p>
            <a:r>
              <a:rPr lang="en-US" dirty="0" smtClean="0"/>
              <a:t>Important to estimate flow and to design the distribution network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62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Example 3</a:t>
            </a:r>
            <a:endParaRPr lang="en-US" sz="4000" dirty="0" smtClean="0">
              <a:latin typeface="Surface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eaLnBrk="1" hangingPunct="1"/>
            <a:r>
              <a:rPr lang="en-GB" sz="2000" smtClean="0"/>
              <a:t>The census figure of a city shows population as follows</a:t>
            </a:r>
            <a:endParaRPr lang="en-US" sz="2000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sz="2000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sz="2000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sz="2000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sz="2000" smtClean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sz="2000" smtClean="0"/>
          </a:p>
          <a:p>
            <a:pPr eaLnBrk="1" hangingPunct="1"/>
            <a:endParaRPr lang="en-GB" sz="2000" smtClean="0"/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Work out the </a:t>
            </a:r>
            <a:r>
              <a:rPr lang="en-GB" sz="2000" b="1" smtClean="0">
                <a:solidFill>
                  <a:srgbClr val="0070C0"/>
                </a:solidFill>
              </a:rPr>
              <a:t>probable population after one</a:t>
            </a:r>
            <a:r>
              <a:rPr lang="en-GB" sz="2000" smtClean="0"/>
              <a:t>, </a:t>
            </a:r>
            <a:r>
              <a:rPr lang="en-GB" sz="2000" b="1" smtClean="0">
                <a:solidFill>
                  <a:srgbClr val="0070C0"/>
                </a:solidFill>
              </a:rPr>
              <a:t>two </a:t>
            </a:r>
            <a:r>
              <a:rPr lang="en-GB" sz="2000" smtClean="0"/>
              <a:t>and </a:t>
            </a:r>
            <a:r>
              <a:rPr lang="en-GB" sz="2000" b="1" smtClean="0">
                <a:solidFill>
                  <a:srgbClr val="0070C0"/>
                </a:solidFill>
              </a:rPr>
              <a:t>three</a:t>
            </a:r>
            <a:r>
              <a:rPr lang="en-GB" sz="2000" smtClean="0"/>
              <a:t> </a:t>
            </a:r>
            <a:r>
              <a:rPr lang="en-GB" sz="2000" b="1" smtClean="0">
                <a:solidFill>
                  <a:srgbClr val="0070C0"/>
                </a:solidFill>
              </a:rPr>
              <a:t>decades</a:t>
            </a:r>
            <a:r>
              <a:rPr lang="en-GB" sz="2000" smtClean="0"/>
              <a:t> using </a:t>
            </a:r>
            <a:r>
              <a:rPr lang="en-GB" sz="2000" smtClean="0">
                <a:solidFill>
                  <a:srgbClr val="FF0000"/>
                </a:solidFill>
              </a:rPr>
              <a:t>arithmetic increase </a:t>
            </a:r>
            <a:r>
              <a:rPr lang="en-GB" sz="2000" smtClean="0"/>
              <a:t>and </a:t>
            </a:r>
            <a:r>
              <a:rPr lang="en-GB" sz="2000" smtClean="0">
                <a:solidFill>
                  <a:srgbClr val="FF0000"/>
                </a:solidFill>
              </a:rPr>
              <a:t>geometric increase </a:t>
            </a:r>
            <a:r>
              <a:rPr lang="en-GB" sz="2000" smtClean="0"/>
              <a:t>methods.</a:t>
            </a:r>
            <a:endParaRPr lang="en-US" sz="20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019300"/>
          <a:ext cx="6096000" cy="170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2664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Before three decades</a:t>
                      </a:r>
                      <a:endParaRPr lang="en-US" sz="22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41,000</a:t>
                      </a:r>
                      <a:endParaRPr lang="en-US" sz="2200" dirty="0"/>
                    </a:p>
                  </a:txBody>
                  <a:tcPr marT="45705" marB="45705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Before two decades</a:t>
                      </a:r>
                      <a:endParaRPr lang="en-US" sz="22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43,500</a:t>
                      </a:r>
                      <a:endParaRPr lang="en-US" sz="2200" dirty="0"/>
                    </a:p>
                  </a:txBody>
                  <a:tcPr marT="45705" marB="45705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Before one decade</a:t>
                      </a:r>
                      <a:endParaRPr lang="en-US" sz="22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47,100</a:t>
                      </a:r>
                      <a:endParaRPr lang="en-US" sz="2200" dirty="0"/>
                    </a:p>
                  </a:txBody>
                  <a:tcPr marT="45705" marB="45705"/>
                </a:tc>
              </a:tr>
              <a:tr h="42664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Present population</a:t>
                      </a:r>
                      <a:endParaRPr lang="en-US" sz="22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50,000</a:t>
                      </a:r>
                      <a:endParaRPr lang="en-US" sz="2200" dirty="0"/>
                    </a:p>
                  </a:txBody>
                  <a:tcPr marT="45705" marB="45705"/>
                </a:tc>
              </a:tr>
            </a:tbl>
          </a:graphicData>
        </a:graphic>
      </p:graphicFrame>
      <p:pic>
        <p:nvPicPr>
          <p:cNvPr id="409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Surface"/>
              </a:rPr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143000"/>
            <a:ext cx="8229600" cy="4254500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20000"/>
          </a:bodyPr>
          <a:lstStyle/>
          <a:p>
            <a:pPr marL="297157" indent="-297157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Arithmetic Increase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Increase in second and third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43,500 – 41,000 = 2,500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Increase in first and second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 47,100 – 43,500= 3,600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Increase </a:t>
            </a:r>
            <a:r>
              <a:rPr lang="en-US" sz="2400" dirty="0"/>
              <a:t>in present and first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50,000 </a:t>
            </a:r>
            <a:r>
              <a:rPr lang="en-US" sz="2100" dirty="0"/>
              <a:t>– </a:t>
            </a:r>
            <a:r>
              <a:rPr lang="en-US" sz="2100" dirty="0" smtClean="0"/>
              <a:t>47,100 </a:t>
            </a:r>
            <a:r>
              <a:rPr lang="en-US" sz="2100" dirty="0"/>
              <a:t>= </a:t>
            </a:r>
            <a:r>
              <a:rPr lang="en-US" sz="2100" dirty="0" smtClean="0"/>
              <a:t>2,900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Average </a:t>
            </a:r>
            <a:r>
              <a:rPr lang="en-US" sz="2400" dirty="0"/>
              <a:t>increase </a:t>
            </a:r>
            <a:r>
              <a:rPr lang="en-US" sz="2400" dirty="0" smtClean="0"/>
              <a:t>, k= </a:t>
            </a:r>
            <a:r>
              <a:rPr lang="en-US" sz="2400" dirty="0"/>
              <a:t>(</a:t>
            </a:r>
            <a:r>
              <a:rPr lang="en-US" sz="2400" dirty="0" smtClean="0"/>
              <a:t>2,900+3,600+2,500</a:t>
            </a:r>
            <a:r>
              <a:rPr lang="en-US" sz="2400" dirty="0"/>
              <a:t>)/3 = </a:t>
            </a:r>
            <a:r>
              <a:rPr lang="en-US" sz="2400" dirty="0" smtClean="0"/>
              <a:t>3000</a:t>
            </a:r>
          </a:p>
          <a:p>
            <a:pPr marL="297157" indent="-297157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                                                 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+ kt</a:t>
            </a:r>
            <a:endParaRPr lang="en-US" sz="2400" dirty="0"/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Population after 1</a:t>
            </a:r>
            <a:r>
              <a:rPr lang="en-US" sz="2400" baseline="30000" dirty="0"/>
              <a:t>st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+ 3000 = </a:t>
            </a:r>
            <a:r>
              <a:rPr lang="en-US" sz="2400" b="1" dirty="0" smtClean="0"/>
              <a:t>53,000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Population after 2</a:t>
            </a:r>
            <a:r>
              <a:rPr lang="en-US" sz="2400" baseline="30000" dirty="0"/>
              <a:t>nd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+ 6000 = </a:t>
            </a:r>
            <a:r>
              <a:rPr lang="en-US" sz="2400" b="1" dirty="0" smtClean="0"/>
              <a:t>56,000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Population after 3</a:t>
            </a:r>
            <a:r>
              <a:rPr lang="en-US" sz="2400" baseline="30000" dirty="0"/>
              <a:t>rd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+ 9000 = </a:t>
            </a:r>
            <a:r>
              <a:rPr lang="en-US" sz="2400" b="1" dirty="0" smtClean="0"/>
              <a:t>59,000</a:t>
            </a:r>
            <a:endParaRPr lang="en-US" sz="2400" b="1" dirty="0"/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4000500"/>
            <a:ext cx="1295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anose="020F0502020204030204" pitchFamily="34" charset="0"/>
              </a:rPr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76300"/>
            <a:ext cx="8229600" cy="4762500"/>
          </a:xfrm>
          <a:ln>
            <a:solidFill>
              <a:srgbClr val="0070C0"/>
            </a:solidFill>
          </a:ln>
        </p:spPr>
        <p:txBody>
          <a:bodyPr rtlCol="0">
            <a:normAutofit fontScale="92500" lnSpcReduction="20000"/>
          </a:bodyPr>
          <a:lstStyle/>
          <a:p>
            <a:pPr marL="297157" indent="-297157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Geometric increase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Percent  increase in second and third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(2500/ 41,000)*100 = 6.09 %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Percent increase in first and second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 (3600/ 43,500 )*100 = 8.26 %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Percent </a:t>
            </a:r>
            <a:r>
              <a:rPr lang="en-US" sz="2400" dirty="0"/>
              <a:t>increase in present and first decade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defRPr/>
            </a:pPr>
            <a:r>
              <a:rPr lang="en-US" sz="2100" dirty="0"/>
              <a:t>(2900/ </a:t>
            </a:r>
            <a:r>
              <a:rPr lang="en-US" sz="2100" dirty="0" smtClean="0"/>
              <a:t>47,100</a:t>
            </a:r>
            <a:r>
              <a:rPr lang="en-US" sz="2100" dirty="0"/>
              <a:t>)*100 = 6.16 </a:t>
            </a:r>
            <a:r>
              <a:rPr lang="en-US" sz="2100" dirty="0" smtClean="0"/>
              <a:t>%</a:t>
            </a:r>
          </a:p>
          <a:p>
            <a:pPr marL="643840" lvl="1" indent="-247631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Average </a:t>
            </a:r>
            <a:r>
              <a:rPr lang="en-US" sz="2400" dirty="0"/>
              <a:t>increase = (6.16 + 8.26 + 6.09)/3 = 6.84 </a:t>
            </a:r>
            <a:r>
              <a:rPr lang="en-US" sz="2400" dirty="0" smtClean="0"/>
              <a:t>%</a:t>
            </a:r>
          </a:p>
          <a:p>
            <a:pPr marL="297157" indent="-297157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297157" indent="-297157" defTabSz="79241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 after 1</a:t>
            </a:r>
            <a:r>
              <a:rPr lang="en-US" sz="2400" baseline="30000" dirty="0"/>
              <a:t>st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(1 + 6.84/100)</a:t>
            </a:r>
            <a:r>
              <a:rPr lang="en-US" sz="2400" baseline="30000" dirty="0"/>
              <a:t>1</a:t>
            </a:r>
            <a:r>
              <a:rPr lang="en-US" sz="2400" dirty="0"/>
              <a:t> = </a:t>
            </a:r>
            <a:r>
              <a:rPr lang="en-US" sz="2400" b="1" dirty="0" smtClean="0"/>
              <a:t>53,420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 after 2</a:t>
            </a:r>
            <a:r>
              <a:rPr lang="en-US" sz="2400" baseline="30000" dirty="0"/>
              <a:t>nd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(1 + 6.84/100)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b="1" dirty="0" smtClean="0"/>
              <a:t>57,074</a:t>
            </a:r>
          </a:p>
          <a:p>
            <a:pPr marL="297157" indent="-297157" defTabSz="792419" eaLnBrk="1" fontAlgn="auto" hangingPunct="1">
              <a:spcAft>
                <a:spcPts val="0"/>
              </a:spcAft>
              <a:defRPr/>
            </a:pPr>
            <a:r>
              <a:rPr lang="en-US" sz="2400" dirty="0"/>
              <a:t>P after 3</a:t>
            </a:r>
            <a:r>
              <a:rPr lang="en-US" sz="2400" baseline="30000" dirty="0"/>
              <a:t>rd</a:t>
            </a:r>
            <a:r>
              <a:rPr lang="en-US" sz="2400" dirty="0"/>
              <a:t> decade = </a:t>
            </a:r>
            <a:r>
              <a:rPr lang="en-US" sz="2400" dirty="0" smtClean="0"/>
              <a:t>50,000 </a:t>
            </a:r>
            <a:r>
              <a:rPr lang="en-US" sz="2400" dirty="0"/>
              <a:t>(1 + 6.84/100)</a:t>
            </a:r>
            <a:r>
              <a:rPr lang="en-US" sz="2400" baseline="30000" dirty="0"/>
              <a:t>3</a:t>
            </a:r>
            <a:r>
              <a:rPr lang="en-US" sz="2400" dirty="0"/>
              <a:t> = </a:t>
            </a:r>
            <a:r>
              <a:rPr lang="en-US" sz="2400" b="1" dirty="0" smtClean="0"/>
              <a:t>60,978</a:t>
            </a:r>
            <a:endParaRPr lang="en-US" sz="2400" b="1" dirty="0"/>
          </a:p>
        </p:txBody>
      </p:sp>
      <p:graphicFrame>
        <p:nvGraphicFramePr>
          <p:cNvPr id="45060" name="Object 64"/>
          <p:cNvGraphicFramePr>
            <a:graphicFrameLocks noChangeAspect="1"/>
          </p:cNvGraphicFramePr>
          <p:nvPr/>
        </p:nvGraphicFramePr>
        <p:xfrm>
          <a:off x="2825750" y="3754438"/>
          <a:ext cx="20462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4" imgW="1282700" imgH="495300" progId="Equation.3">
                  <p:embed/>
                </p:oleObj>
              </mc:Choice>
              <mc:Fallback>
                <p:oleObj name="Equation" r:id="rId4" imgW="1282700" imgH="4953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3754438"/>
                        <a:ext cx="2046288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Assignment </a:t>
            </a:r>
            <a:endParaRPr lang="en-US" sz="4000" dirty="0" smtClean="0">
              <a:latin typeface="Surface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75447" y="952500"/>
            <a:ext cx="8094663" cy="40640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b="1" dirty="0" smtClean="0"/>
              <a:t>Write a report on water supply of Addis Ababa. </a:t>
            </a:r>
          </a:p>
          <a:p>
            <a:pPr marL="0" indent="0" algn="just" eaLnBrk="1" hangingPunct="1">
              <a:buNone/>
            </a:pPr>
            <a:r>
              <a:rPr lang="en-US" sz="2400" dirty="0" smtClean="0"/>
              <a:t>Points to be covered:</a:t>
            </a:r>
          </a:p>
          <a:p>
            <a:pPr marL="0" indent="0" algn="just" eaLnBrk="1" hangingPunct="1">
              <a:buNone/>
            </a:pPr>
            <a:r>
              <a:rPr lang="en-US" sz="2400" dirty="0" smtClean="0"/>
              <a:t>- Sources and the amount supplied by each source</a:t>
            </a:r>
          </a:p>
          <a:p>
            <a:pPr marL="0" indent="0" algn="just" eaLnBrk="1" hangingPunct="1">
              <a:buNone/>
            </a:pPr>
            <a:r>
              <a:rPr lang="en-US" sz="2400" dirty="0" smtClean="0"/>
              <a:t>- Which source serves which parts of the city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/>
              <a:t>Pressure zones in the city and location of distribution of reservoirs</a:t>
            </a:r>
            <a:endParaRPr lang="en-US" sz="2400" baseline="30000" dirty="0"/>
          </a:p>
          <a:p>
            <a:pPr marL="0" indent="0" algn="just" eaLnBrk="1" hangingPunct="1">
              <a:buNone/>
            </a:pPr>
            <a:r>
              <a:rPr lang="en-US" sz="2400" dirty="0"/>
              <a:t>Maximum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of </a:t>
            </a:r>
            <a:r>
              <a:rPr lang="en-US" sz="2400" u="sng" dirty="0" smtClean="0"/>
              <a:t>two pages </a:t>
            </a:r>
            <a:r>
              <a:rPr lang="en-US" sz="2400" dirty="0" smtClean="0"/>
              <a:t>in: 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/>
              <a:t>Calibri body 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/>
              <a:t>font size 11 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/>
              <a:t>normal spacing</a:t>
            </a:r>
          </a:p>
          <a:p>
            <a:pPr marL="0" indent="0" algn="just" eaLnBrk="1" hangingPunct="1">
              <a:buNone/>
            </a:pPr>
            <a:r>
              <a:rPr lang="en-US" sz="2400" dirty="0"/>
              <a:t>Submission date – </a:t>
            </a:r>
            <a:r>
              <a:rPr lang="en-US" sz="2400" u="sng" dirty="0"/>
              <a:t>March </a:t>
            </a:r>
            <a:r>
              <a:rPr lang="en-US" sz="2400" u="sng" dirty="0" smtClean="0"/>
              <a:t>26</a:t>
            </a:r>
          </a:p>
          <a:p>
            <a:pPr marL="0" indent="0" algn="just" eaLnBrk="1" hangingPunct="1">
              <a:buNone/>
            </a:pPr>
            <a:endParaRPr lang="en-US" sz="2400" baseline="30000" dirty="0" smtClean="0"/>
          </a:p>
          <a:p>
            <a:pPr marL="0" indent="0" algn="just" eaLnBrk="1" hangingPunct="1"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	</a:t>
            </a:r>
          </a:p>
          <a:p>
            <a:pPr algn="just" eaLnBrk="1" hangingPunct="1"/>
            <a:endParaRPr lang="en-US" sz="2400" baseline="30000" dirty="0" smtClean="0"/>
          </a:p>
          <a:p>
            <a:pPr algn="just" eaLnBrk="1" hangingPunct="1"/>
            <a:endParaRPr lang="en-US" sz="2000" dirty="0" smtClean="0"/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06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>
                <a:latin typeface="Surface"/>
              </a:rPr>
              <a:t>Example 4</a:t>
            </a:r>
            <a:endParaRPr lang="en-US" sz="4000" dirty="0" smtClean="0">
              <a:latin typeface="Surface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algn="just" eaLnBrk="1" hangingPunct="1"/>
            <a:r>
              <a:rPr lang="en-GB" sz="2000" smtClean="0"/>
              <a:t>The following data shows the variation in population of a town from </a:t>
            </a:r>
            <a:r>
              <a:rPr lang="en-GB" sz="2000" b="1" smtClean="0">
                <a:solidFill>
                  <a:srgbClr val="00B050"/>
                </a:solidFill>
              </a:rPr>
              <a:t>1944 to 2004.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sz="2000" b="1" smtClean="0">
                <a:solidFill>
                  <a:srgbClr val="00B050"/>
                </a:solidFill>
              </a:rPr>
              <a:t>     </a:t>
            </a:r>
            <a:r>
              <a:rPr lang="en-GB" sz="2000" smtClean="0"/>
              <a:t>Estimate the population of the city in the year </a:t>
            </a:r>
            <a:r>
              <a:rPr lang="en-GB" sz="2000" b="1" smtClean="0">
                <a:solidFill>
                  <a:srgbClr val="310CCE"/>
                </a:solidFill>
              </a:rPr>
              <a:t>2014 and 2019 </a:t>
            </a:r>
            <a:r>
              <a:rPr lang="en-GB" sz="2000" smtClean="0"/>
              <a:t>by </a:t>
            </a:r>
            <a:r>
              <a:rPr lang="en-GB" sz="2000" b="1" smtClean="0"/>
              <a:t>arithmetic </a:t>
            </a:r>
            <a:r>
              <a:rPr lang="en-GB" sz="2000" smtClean="0"/>
              <a:t>and</a:t>
            </a:r>
            <a:r>
              <a:rPr lang="en-GB" sz="2000" b="1" smtClean="0"/>
              <a:t> geometric </a:t>
            </a:r>
            <a:r>
              <a:rPr lang="en-GB" sz="2000" smtClean="0"/>
              <a:t>increase methods.</a:t>
            </a:r>
            <a:endParaRPr lang="en-US" sz="20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162300"/>
          <a:ext cx="8000999" cy="762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5397"/>
                <a:gridCol w="944882"/>
                <a:gridCol w="1040130"/>
                <a:gridCol w="960120"/>
                <a:gridCol w="880110"/>
                <a:gridCol w="960120"/>
                <a:gridCol w="929638"/>
                <a:gridCol w="990602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/>
                        <a:t>Year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1944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1954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1964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1974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1984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1994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/>
                        <a:t>2004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/>
                        <a:t>Population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40,185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44,522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60,395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75,614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98,886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124,230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 smtClean="0"/>
                        <a:t>158,800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Surface"/>
              </a:rPr>
              <a:t>Solution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57300"/>
          <a:ext cx="7848599" cy="15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5775"/>
                <a:gridCol w="941832"/>
                <a:gridCol w="1020318"/>
                <a:gridCol w="941832"/>
                <a:gridCol w="863346"/>
                <a:gridCol w="941832"/>
                <a:gridCol w="969265"/>
                <a:gridCol w="914399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Year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1944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1954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1964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1974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1984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/>
                        <a:t>1994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/>
                        <a:t>2004</a:t>
                      </a:r>
                      <a:endParaRPr lang="en-US" sz="1800" b="1" kern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/>
                        <a:t>Population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40,185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44,522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60,395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75,614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98,886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124,230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 smtClean="0"/>
                        <a:t>158,800</a:t>
                      </a:r>
                      <a:endParaRPr lang="en-US" sz="1800" b="1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Change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23272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25344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34570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35.65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25.20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30.78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25.63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27.83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9591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70C0"/>
                </a:solidFill>
              </a:rPr>
              <a:t>Average change , k= (4337+15873+15219+23272+25344+34570)/6 =19,770 </a:t>
            </a:r>
            <a:r>
              <a:rPr lang="en-US" sz="1600" b="1">
                <a:solidFill>
                  <a:srgbClr val="FF0000"/>
                </a:solidFill>
              </a:rPr>
              <a:t>per decade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70C0"/>
                </a:solidFill>
              </a:rPr>
              <a:t>Average % change , AGR= (10.79+35.65+25.20=30.78+25.63+27.83)/6 = 25.98 % </a:t>
            </a:r>
            <a:r>
              <a:rPr lang="en-US" sz="1600" b="1">
                <a:solidFill>
                  <a:srgbClr val="FF0000"/>
                </a:solidFill>
              </a:rPr>
              <a:t>per decade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5433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/>
              <a:t>Using Arithmetic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70C0"/>
                </a:solidFill>
              </a:rPr>
              <a:t>P</a:t>
            </a:r>
            <a:r>
              <a:rPr lang="en-US" sz="1800" b="1" baseline="-25000">
                <a:solidFill>
                  <a:srgbClr val="0070C0"/>
                </a:solidFill>
              </a:rPr>
              <a:t>2014</a:t>
            </a:r>
            <a:r>
              <a:rPr lang="en-US" sz="1800" b="1">
                <a:solidFill>
                  <a:srgbClr val="0070C0"/>
                </a:solidFill>
              </a:rPr>
              <a:t> = P</a:t>
            </a:r>
            <a:r>
              <a:rPr lang="en-US" sz="1800" b="1" baseline="-25000">
                <a:solidFill>
                  <a:srgbClr val="0070C0"/>
                </a:solidFill>
              </a:rPr>
              <a:t>2004</a:t>
            </a:r>
            <a:r>
              <a:rPr lang="en-US" sz="1800" b="1">
                <a:solidFill>
                  <a:srgbClr val="0070C0"/>
                </a:solidFill>
              </a:rPr>
              <a:t> + 1 x 19,770 = 158,800  + 19770 = 178570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70C0"/>
                </a:solidFill>
              </a:rPr>
              <a:t>P</a:t>
            </a:r>
            <a:r>
              <a:rPr lang="en-US" sz="1800" b="1" baseline="-25000">
                <a:solidFill>
                  <a:srgbClr val="0070C0"/>
                </a:solidFill>
              </a:rPr>
              <a:t>2019</a:t>
            </a:r>
            <a:r>
              <a:rPr lang="en-US" sz="1800" b="1">
                <a:solidFill>
                  <a:srgbClr val="0070C0"/>
                </a:solidFill>
              </a:rPr>
              <a:t> = P</a:t>
            </a:r>
            <a:r>
              <a:rPr lang="en-US" sz="1800" b="1" baseline="-25000">
                <a:solidFill>
                  <a:srgbClr val="0070C0"/>
                </a:solidFill>
              </a:rPr>
              <a:t>2004</a:t>
            </a:r>
            <a:r>
              <a:rPr lang="en-US" sz="1800" b="1">
                <a:solidFill>
                  <a:srgbClr val="0070C0"/>
                </a:solidFill>
              </a:rPr>
              <a:t> + 1.5 x 19770 = 158,800  + 1.5 x 19770 =188455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4602163"/>
            <a:ext cx="701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/>
              <a:t>Using Geometric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70C0"/>
                </a:solidFill>
              </a:rPr>
              <a:t>P</a:t>
            </a:r>
            <a:r>
              <a:rPr lang="en-US" sz="1800" b="1" baseline="-25000">
                <a:solidFill>
                  <a:srgbClr val="0070C0"/>
                </a:solidFill>
              </a:rPr>
              <a:t>2014</a:t>
            </a:r>
            <a:r>
              <a:rPr lang="en-US" sz="1800" b="1">
                <a:solidFill>
                  <a:srgbClr val="0070C0"/>
                </a:solidFill>
              </a:rPr>
              <a:t> = P</a:t>
            </a:r>
            <a:r>
              <a:rPr lang="en-US" sz="1800" b="1" baseline="-25000">
                <a:solidFill>
                  <a:srgbClr val="0070C0"/>
                </a:solidFill>
              </a:rPr>
              <a:t>2004</a:t>
            </a:r>
            <a:r>
              <a:rPr lang="en-US" sz="1800" b="1">
                <a:solidFill>
                  <a:srgbClr val="0070C0"/>
                </a:solidFill>
              </a:rPr>
              <a:t>(1 + AGR/100)</a:t>
            </a:r>
            <a:r>
              <a:rPr lang="en-US" sz="1800" b="1" baseline="30000">
                <a:solidFill>
                  <a:srgbClr val="0070C0"/>
                </a:solidFill>
              </a:rPr>
              <a:t>1</a:t>
            </a:r>
            <a:r>
              <a:rPr lang="en-US" sz="1800" b="1">
                <a:solidFill>
                  <a:srgbClr val="0070C0"/>
                </a:solidFill>
              </a:rPr>
              <a:t> = 158,800 (1 + 25.98/100)</a:t>
            </a:r>
            <a:r>
              <a:rPr lang="en-US" sz="1800" b="1" baseline="30000">
                <a:solidFill>
                  <a:srgbClr val="0070C0"/>
                </a:solidFill>
              </a:rPr>
              <a:t>1 </a:t>
            </a:r>
            <a:r>
              <a:rPr lang="en-US" sz="1800" b="1">
                <a:solidFill>
                  <a:srgbClr val="0070C0"/>
                </a:solidFill>
              </a:rPr>
              <a:t>= 200,057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70C0"/>
                </a:solidFill>
              </a:rPr>
              <a:t>P</a:t>
            </a:r>
            <a:r>
              <a:rPr lang="en-US" sz="1800" b="1" baseline="-25000">
                <a:solidFill>
                  <a:srgbClr val="0070C0"/>
                </a:solidFill>
              </a:rPr>
              <a:t>2019</a:t>
            </a:r>
            <a:r>
              <a:rPr lang="en-US" sz="1800" b="1">
                <a:solidFill>
                  <a:srgbClr val="0070C0"/>
                </a:solidFill>
              </a:rPr>
              <a:t> = P</a:t>
            </a:r>
            <a:r>
              <a:rPr lang="en-US" sz="1800" b="1" baseline="-25000">
                <a:solidFill>
                  <a:srgbClr val="0070C0"/>
                </a:solidFill>
              </a:rPr>
              <a:t>2004</a:t>
            </a:r>
            <a:r>
              <a:rPr lang="en-US" sz="1800" b="1">
                <a:solidFill>
                  <a:srgbClr val="0070C0"/>
                </a:solidFill>
              </a:rPr>
              <a:t> (1+ AGR/100)</a:t>
            </a:r>
            <a:r>
              <a:rPr lang="en-US" sz="1800" b="1" baseline="30000">
                <a:solidFill>
                  <a:srgbClr val="0070C0"/>
                </a:solidFill>
              </a:rPr>
              <a:t>1.5</a:t>
            </a:r>
            <a:r>
              <a:rPr lang="en-US" sz="1800" b="1">
                <a:solidFill>
                  <a:srgbClr val="0070C0"/>
                </a:solidFill>
              </a:rPr>
              <a:t>  =158,800 (1 + 25.98/100)</a:t>
            </a:r>
            <a:r>
              <a:rPr lang="en-US" sz="1800" b="1" baseline="30000">
                <a:solidFill>
                  <a:srgbClr val="0070C0"/>
                </a:solidFill>
              </a:rPr>
              <a:t>1.5 </a:t>
            </a:r>
            <a:r>
              <a:rPr lang="en-US" sz="1800" b="1">
                <a:solidFill>
                  <a:srgbClr val="0070C0"/>
                </a:solidFill>
              </a:rPr>
              <a:t>= 224,545</a:t>
            </a:r>
          </a:p>
        </p:txBody>
      </p: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Example 5</a:t>
            </a:r>
            <a:endParaRPr lang="en-US" sz="4000" dirty="0" smtClean="0">
              <a:latin typeface="Surface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algn="just" eaLnBrk="1" hangingPunct="1"/>
            <a:r>
              <a:rPr lang="en-GB" sz="2400" dirty="0" smtClean="0"/>
              <a:t>The Annual Growth Rate of a town in Ethiopia is 3.5%. Assuming the present population of the town (in 2010) is 4500, what would be the population in 2025?</a:t>
            </a:r>
          </a:p>
          <a:p>
            <a:pPr marL="0" indent="0" algn="just" eaLnBrk="1" hangingPunct="1">
              <a:buNone/>
            </a:pPr>
            <a:endParaRPr lang="en-US" sz="2400" dirty="0"/>
          </a:p>
          <a:p>
            <a:pPr marL="0" indent="0" algn="just" eaLnBrk="1" hangingPunct="1"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	</a:t>
            </a:r>
          </a:p>
          <a:p>
            <a:pPr algn="just" eaLnBrk="1" hangingPunct="1"/>
            <a:endParaRPr lang="en-US" sz="2400" baseline="30000" dirty="0" smtClean="0"/>
          </a:p>
          <a:p>
            <a:pPr algn="just" eaLnBrk="1" hangingPunct="1"/>
            <a:endParaRPr lang="en-US" sz="2000" dirty="0" smtClean="0"/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19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Surface"/>
              </a:rPr>
              <a:t>Solution</a:t>
            </a:r>
            <a:endParaRPr lang="en-US" sz="4000" dirty="0" smtClean="0">
              <a:latin typeface="Surface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en-US" sz="2400" dirty="0"/>
          </a:p>
          <a:p>
            <a:pPr marL="0" indent="0" algn="just" eaLnBrk="1" hangingPunct="1">
              <a:buNone/>
            </a:pPr>
            <a:r>
              <a:rPr lang="en-US" sz="2400" dirty="0" smtClean="0"/>
              <a:t>	AGR=3.5%; P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=4500</a:t>
            </a:r>
          </a:p>
          <a:p>
            <a:pPr marL="0" indent="0" algn="just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n= 2025-2010=15</a:t>
            </a:r>
          </a:p>
          <a:p>
            <a:pPr marL="0" indent="0" algn="just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(1+AGR/100)</a:t>
            </a:r>
            <a:r>
              <a:rPr lang="en-US" sz="2400" baseline="30000" dirty="0" smtClean="0"/>
              <a:t>n</a:t>
            </a:r>
          </a:p>
          <a:p>
            <a:pPr marL="0" indent="0" algn="just" eaLnBrk="1" hangingPunct="1">
              <a:buNone/>
            </a:pPr>
            <a:r>
              <a:rPr lang="en-US" sz="2400" baseline="30000" dirty="0"/>
              <a:t>	</a:t>
            </a:r>
            <a:r>
              <a:rPr lang="en-US" sz="2400" dirty="0"/>
              <a:t>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15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4500(1+3.5/100)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=7540</a:t>
            </a:r>
            <a:endParaRPr lang="en-US" sz="2400" baseline="30000" dirty="0" smtClean="0"/>
          </a:p>
          <a:p>
            <a:pPr marL="0" indent="0" algn="just" eaLnBrk="1" hangingPunct="1"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	</a:t>
            </a:r>
          </a:p>
          <a:p>
            <a:pPr algn="just" eaLnBrk="1" hangingPunct="1"/>
            <a:endParaRPr lang="en-US" sz="2400" baseline="30000" dirty="0" smtClean="0"/>
          </a:p>
          <a:p>
            <a:pPr algn="just" eaLnBrk="1" hangingPunct="1"/>
            <a:endParaRPr lang="en-US" sz="2000" dirty="0" smtClean="0"/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5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1.5. Water Demand</a:t>
            </a:r>
            <a:endParaRPr lang="en-US" sz="1600" dirty="0" smtClean="0">
              <a:latin typeface="Sur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52500"/>
            <a:ext cx="8382000" cy="4762500"/>
          </a:xfrm>
        </p:spPr>
        <p:txBody>
          <a:bodyPr/>
          <a:lstStyle/>
          <a:p>
            <a:pPr algn="just">
              <a:defRPr/>
            </a:pPr>
            <a:r>
              <a:rPr lang="en-US" sz="2100" dirty="0" smtClean="0"/>
              <a:t>A fundamental requirement to begin the </a:t>
            </a:r>
            <a:r>
              <a:rPr lang="en-US" sz="2100" b="1" dirty="0" smtClean="0">
                <a:solidFill>
                  <a:srgbClr val="FF0000"/>
                </a:solidFill>
              </a:rPr>
              <a:t>design of water supply facilities</a:t>
            </a:r>
            <a:r>
              <a:rPr lang="en-US" sz="2100" dirty="0" smtClean="0"/>
              <a:t> is a determination of the </a:t>
            </a:r>
            <a:r>
              <a:rPr lang="en-US" sz="2100" b="1" dirty="0" smtClean="0">
                <a:solidFill>
                  <a:srgbClr val="00B0F0"/>
                </a:solidFill>
              </a:rPr>
              <a:t>design capacity/</a:t>
            </a:r>
            <a:r>
              <a:rPr lang="en-US" sz="2100" b="1" u="sng" dirty="0" smtClean="0">
                <a:solidFill>
                  <a:srgbClr val="310CCE"/>
                </a:solidFill>
              </a:rPr>
              <a:t> water demand</a:t>
            </a:r>
            <a:r>
              <a:rPr lang="en-US" sz="2100" dirty="0" smtClean="0"/>
              <a:t>. </a:t>
            </a: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Water demand: is defined as the volume of water required to satisfy the needs of users at the end of the </a:t>
            </a:r>
            <a:r>
              <a:rPr lang="en-GB" sz="2100" b="1" dirty="0" smtClean="0">
                <a:solidFill>
                  <a:srgbClr val="FF0000"/>
                </a:solidFill>
              </a:rPr>
              <a:t>design period</a:t>
            </a: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 for the respective component designed(expressed in l/d). </a:t>
            </a:r>
          </a:p>
          <a:p>
            <a:pPr marL="1892300" indent="-1892300" algn="just">
              <a:buFont typeface="Arial" panose="020B0604020202020204" pitchFamily="34" charset="0"/>
              <a:buNone/>
              <a:defRPr/>
            </a:pPr>
            <a:endParaRPr lang="en-GB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Demand </a:t>
            </a:r>
            <a:r>
              <a:rPr lang="en-US" sz="2000" dirty="0"/>
              <a:t>is the theoretical while consumption is actual. 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determination of water demand consists of four steps: </a:t>
            </a:r>
          </a:p>
          <a:p>
            <a:pPr marL="0" indent="0">
              <a:buNone/>
            </a:pPr>
            <a:r>
              <a:rPr lang="en-US" sz="2000" dirty="0"/>
              <a:t>(1) Selection of a </a:t>
            </a:r>
            <a:r>
              <a:rPr lang="en-US" sz="2000" b="1" dirty="0"/>
              <a:t>design period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(2) Estimation of </a:t>
            </a:r>
            <a:r>
              <a:rPr lang="en-US" sz="2000" b="1" dirty="0"/>
              <a:t>unit water use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/>
              <a:t>(3) Estimation of the </a:t>
            </a:r>
            <a:r>
              <a:rPr lang="en-US" sz="2000" b="1" dirty="0"/>
              <a:t>population, commercial, and industrial growth</a:t>
            </a:r>
            <a:r>
              <a:rPr lang="en-US" sz="2000" dirty="0"/>
              <a:t>, </a:t>
            </a:r>
            <a:r>
              <a:rPr lang="en-US" sz="2000" b="1" dirty="0" smtClean="0"/>
              <a:t>components of water demand </a:t>
            </a:r>
            <a:r>
              <a:rPr lang="en-US" sz="2000" dirty="0" smtClean="0"/>
              <a:t>&amp;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(4) Estimation of the </a:t>
            </a:r>
            <a:r>
              <a:rPr lang="en-US" sz="2000" b="1" dirty="0"/>
              <a:t>variability of the demand</a:t>
            </a:r>
            <a:r>
              <a:rPr lang="en-US" sz="2000" dirty="0"/>
              <a:t>. 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628900"/>
            <a:ext cx="6477000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n-lt"/>
              </a:rPr>
              <a:t>Quantity (l/d)  =  avg. demand (</a:t>
            </a:r>
            <a:r>
              <a:rPr lang="en-US" sz="2000" b="1" dirty="0" smtClean="0">
                <a:latin typeface="+mn-lt"/>
              </a:rPr>
              <a:t>l/user/d</a:t>
            </a:r>
            <a:r>
              <a:rPr lang="en-US" sz="2000" b="1" dirty="0">
                <a:latin typeface="+mn-lt"/>
              </a:rPr>
              <a:t>)  x  no of users </a:t>
            </a:r>
          </a:p>
        </p:txBody>
      </p:sp>
    </p:spTree>
    <p:extLst>
      <p:ext uri="{BB962C8B-B14F-4D97-AF65-F5344CB8AC3E}">
        <p14:creationId xmlns:p14="http://schemas.microsoft.com/office/powerpoint/2010/main" val="1392018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856537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alibri" panose="020F0502020204030204" pitchFamily="34" charset="0"/>
              </a:rPr>
              <a:t>GENERAL INTRODUCTION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292600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existence</a:t>
            </a:r>
            <a:r>
              <a:rPr lang="en-US" sz="2400" dirty="0" smtClean="0"/>
              <a:t> of living things depend on water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sz="1000" dirty="0" smtClean="0"/>
          </a:p>
          <a:p>
            <a:pPr algn="just" eaLnBrk="1" hangingPunct="1"/>
            <a:r>
              <a:rPr lang="en-US" sz="2400" dirty="0" smtClean="0"/>
              <a:t>70% of human body is water </a:t>
            </a:r>
          </a:p>
          <a:p>
            <a:r>
              <a:rPr lang="en-US" sz="2400" dirty="0" smtClean="0"/>
              <a:t>Water loss: 1</a:t>
            </a:r>
            <a:r>
              <a:rPr lang="en-US" sz="2400" dirty="0"/>
              <a:t>% thirst; 5% hallucinations; 15% death </a:t>
            </a:r>
            <a:endParaRPr lang="en-US" sz="24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sz="1000" dirty="0" smtClean="0"/>
          </a:p>
          <a:p>
            <a:r>
              <a:rPr lang="en-US" sz="2400" dirty="0" smtClean="0"/>
              <a:t>Basic requirements for safe water</a:t>
            </a:r>
          </a:p>
          <a:p>
            <a:pPr lvl="1"/>
            <a:r>
              <a:rPr lang="en-US" dirty="0" smtClean="0"/>
              <a:t>Drinking: 2–3 liters/day</a:t>
            </a:r>
          </a:p>
          <a:p>
            <a:pPr lvl="1"/>
            <a:r>
              <a:rPr lang="en-US" dirty="0" smtClean="0"/>
              <a:t>Minimum acceptable standard for living (WHO)</a:t>
            </a:r>
          </a:p>
          <a:p>
            <a:pPr lvl="1"/>
            <a:r>
              <a:rPr lang="en-US" dirty="0" smtClean="0"/>
              <a:t>20-50 liters/capita/day for cooking and basic hygiene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endParaRPr lang="en-US" sz="2400" dirty="0" smtClean="0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88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952500"/>
            <a:ext cx="8153400" cy="4878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 A complete water supply project involves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huge and costly </a:t>
            </a:r>
            <a:r>
              <a:rPr lang="en-US" sz="2000" dirty="0">
                <a:latin typeface="+mn-lt"/>
              </a:rPr>
              <a:t>constructions.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All these works cannot be replaced /expanded easily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Therefore, before designing and constructing, the primary duty should be to assure that, the water works have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sufficient capacity </a:t>
            </a:r>
            <a:r>
              <a:rPr lang="en-US" sz="2000" dirty="0">
                <a:latin typeface="+mn-lt"/>
              </a:rPr>
              <a:t>to meet the future water demand of the town.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This future period when the facility is expected to reach its full design capacity is its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Design period </a:t>
            </a:r>
          </a:p>
          <a:p>
            <a:pPr marL="228600" indent="-228600" algn="just" eaLnBrk="1" hangingPunct="1">
              <a:buFontTx/>
              <a:buChar char="-"/>
              <a:defRPr/>
            </a:pPr>
            <a:endParaRPr lang="en-US" sz="1100" dirty="0">
              <a:latin typeface="+mn-lt"/>
            </a:endParaRPr>
          </a:p>
          <a:p>
            <a:pPr algn="just" eaLnBrk="1" hangingPunct="1">
              <a:defRPr/>
            </a:pPr>
            <a:r>
              <a:rPr lang="en-US" sz="2000" dirty="0">
                <a:latin typeface="+mn-lt"/>
              </a:rPr>
              <a:t>It </a:t>
            </a:r>
            <a:r>
              <a:rPr lang="en-US" sz="2000" dirty="0" smtClean="0">
                <a:latin typeface="+mn-lt"/>
              </a:rPr>
              <a:t>depends on…</a:t>
            </a:r>
          </a:p>
          <a:p>
            <a:pPr algn="just" eaLnBrk="1" hangingPunct="1">
              <a:defRPr/>
            </a:pPr>
            <a:r>
              <a:rPr lang="en-US" sz="2000" dirty="0" smtClean="0">
                <a:latin typeface="+mn-lt"/>
              </a:rPr>
              <a:t>???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b="1" dirty="0"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b="1" dirty="0"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latin typeface="+mn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n-US" sz="2000" b="1" dirty="0">
              <a:latin typeface="+mn-lt"/>
            </a:endParaRPr>
          </a:p>
          <a:p>
            <a:pPr algn="just" eaLnBrk="1" hangingPunct="1">
              <a:defRPr/>
            </a:pPr>
            <a:endParaRPr lang="en-US" sz="2000" b="1" dirty="0">
              <a:latin typeface="+mn-lt"/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1.5. Water Demand</a:t>
            </a:r>
            <a:endParaRPr lang="en-US" sz="1600" dirty="0" smtClean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155803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952500"/>
            <a:ext cx="81534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 A complete water supply project involves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huge and costly </a:t>
            </a:r>
            <a:r>
              <a:rPr lang="en-US" sz="2000" dirty="0">
                <a:latin typeface="+mn-lt"/>
              </a:rPr>
              <a:t>constructions.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All these works cannot be replaced /expanded easily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Therefore, before designing and constructing, the primary duty should be to assure that, the water works have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sufficient capacity </a:t>
            </a:r>
            <a:r>
              <a:rPr lang="en-US" sz="2000" dirty="0">
                <a:latin typeface="+mn-lt"/>
              </a:rPr>
              <a:t>to meet the future water demand of the town.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This future period when the facility is expected to reach its full design capacity is its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Design period </a:t>
            </a:r>
          </a:p>
          <a:p>
            <a:pPr marL="228600" indent="-228600" algn="just" eaLnBrk="1" hangingPunct="1">
              <a:buFontTx/>
              <a:buChar char="-"/>
              <a:defRPr/>
            </a:pPr>
            <a:endParaRPr lang="en-US" sz="1100" dirty="0">
              <a:latin typeface="+mn-lt"/>
            </a:endParaRPr>
          </a:p>
          <a:p>
            <a:pPr algn="just" eaLnBrk="1" hangingPunct="1">
              <a:defRPr/>
            </a:pPr>
            <a:r>
              <a:rPr lang="en-US" sz="2000" dirty="0">
                <a:latin typeface="+mn-lt"/>
              </a:rPr>
              <a:t>It </a:t>
            </a:r>
            <a:r>
              <a:rPr lang="en-US" sz="2000" dirty="0" smtClean="0">
                <a:latin typeface="+mn-lt"/>
              </a:rPr>
              <a:t>depends </a:t>
            </a:r>
            <a:r>
              <a:rPr lang="en-US" sz="2000" dirty="0">
                <a:latin typeface="+mn-lt"/>
              </a:rPr>
              <a:t>on</a:t>
            </a: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The rate of population growth. </a:t>
            </a: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Regulatory constraints. </a:t>
            </a: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Capital expenditure </a:t>
            </a: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Useful life time</a:t>
            </a:r>
            <a:endParaRPr lang="en-US" sz="2000" dirty="0">
              <a:latin typeface="+mn-lt"/>
            </a:endParaRP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Ease of expansion </a:t>
            </a:r>
            <a:r>
              <a:rPr lang="en-US" sz="2000" dirty="0">
                <a:latin typeface="+mn-lt"/>
              </a:rPr>
              <a:t>and </a:t>
            </a:r>
            <a:endParaRPr lang="en-US" sz="2000" b="1" dirty="0">
              <a:latin typeface="+mn-lt"/>
            </a:endParaRPr>
          </a:p>
          <a:p>
            <a:pPr marL="685800" indent="-285750" algn="just" eaLnBrk="1" hangingPunct="1"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+mn-lt"/>
              </a:rPr>
              <a:t>Performance </a:t>
            </a:r>
            <a:r>
              <a:rPr lang="en-US" sz="2000" b="1" dirty="0">
                <a:latin typeface="+mn-lt"/>
              </a:rPr>
              <a:t>in early years of life under minimum hydraulic load. 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1.5. Water Demand</a:t>
            </a:r>
            <a:endParaRPr lang="en-US" sz="1600" dirty="0" smtClean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1143621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838718"/>
              </p:ext>
            </p:extLst>
          </p:nvPr>
        </p:nvGraphicFramePr>
        <p:xfrm>
          <a:off x="762000" y="2400300"/>
          <a:ext cx="8305800" cy="32347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1200"/>
                <a:gridCol w="1524000"/>
                <a:gridCol w="1600200"/>
                <a:gridCol w="3200400"/>
              </a:tblGrid>
              <a:tr h="304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>
                          <a:effectLst/>
                          <a:latin typeface="Times New Roman"/>
                          <a:ea typeface="Times New Roman"/>
                        </a:rPr>
                        <a:t>Component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>
                          <a:effectLst/>
                          <a:latin typeface="Times New Roman"/>
                          <a:ea typeface="Times New Roman"/>
                        </a:rPr>
                        <a:t>Design </a:t>
                      </a:r>
                      <a:r>
                        <a:rPr lang="en-GB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period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Design life (life expectancy</a:t>
                      </a:r>
                      <a:endParaRPr lang="en-US" sz="1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</a:rPr>
                        <a:t>Characteristics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400" dirty="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GB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ource</a:t>
                      </a:r>
                      <a:r>
                        <a:rPr lang="en-GB" sz="1800" b="1" kern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Groundwater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Surface sources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 5-10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20-50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</a:rPr>
                        <a:t>Period</a:t>
                      </a:r>
                      <a:r>
                        <a:rPr lang="en-US" sz="1800" kern="1400" baseline="0" dirty="0" smtClean="0">
                          <a:effectLst/>
                          <a:latin typeface="Times New Roman"/>
                          <a:ea typeface="Times New Roman"/>
                        </a:rPr>
                        <a:t> l</a:t>
                      </a: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</a:rPr>
                        <a:t>ess than design life due to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ease for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</a:rPr>
                        <a:t> expansion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baseline="0" dirty="0" smtClean="0">
                          <a:effectLst/>
                          <a:latin typeface="Times New Roman"/>
                          <a:ea typeface="Times New Roman"/>
                        </a:rPr>
                        <a:t>Long period due to 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</a:rPr>
                        <a:t>difficulty to expand</a:t>
                      </a:r>
                      <a:endParaRPr lang="en-US" sz="1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Treatment plant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10-15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</a:rPr>
                        <a:t>Less due to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ease for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</a:rPr>
                        <a:t> expansion</a:t>
                      </a:r>
                      <a:endParaRPr lang="en-US" sz="1800" b="1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Pumping units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92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92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</a:rPr>
                        <a:t>Less due to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</a:rPr>
                        <a:t>ease for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</a:rPr>
                        <a:t> expansion</a:t>
                      </a:r>
                      <a:endParaRPr lang="en-US" sz="1800" b="1" kern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Times New Roman"/>
                          <a:ea typeface="Times New Roman"/>
                        </a:rPr>
                        <a:t>Distribution </a:t>
                      </a:r>
                      <a:r>
                        <a:rPr lang="en-GB" sz="1800" kern="1400" dirty="0">
                          <a:effectLst/>
                          <a:latin typeface="Times New Roman"/>
                          <a:ea typeface="Times New Roman"/>
                        </a:rPr>
                        <a:t>pipes</a:t>
                      </a:r>
                      <a:endParaRPr lang="en-US" sz="18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Up</a:t>
                      </a:r>
                      <a:r>
                        <a:rPr lang="en-GB" sz="1800" kern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to l</a:t>
                      </a:r>
                      <a:r>
                        <a:rPr lang="en-GB" sz="1800" kern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ife time of the material</a:t>
                      </a:r>
                      <a:endParaRPr lang="en-US" sz="1800" kern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1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92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Longer period due to </a:t>
                      </a:r>
                      <a:r>
                        <a:rPr lang="en-US" sz="1800" b="1" kern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difficulty to expand </a:t>
                      </a:r>
                      <a:r>
                        <a:rPr lang="en-US" sz="1800" b="1" kern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&amp; its long</a:t>
                      </a:r>
                      <a:r>
                        <a:rPr lang="en-US" sz="1800" b="1" kern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life time</a:t>
                      </a:r>
                      <a:endParaRPr lang="en-US" sz="1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15" marR="515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7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800100"/>
            <a:ext cx="8077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</a:rPr>
              <a:t>Design </a:t>
            </a:r>
            <a:r>
              <a:rPr lang="en-US" sz="2000" b="1" dirty="0" smtClean="0">
                <a:solidFill>
                  <a:srgbClr val="00B0F0"/>
                </a:solidFill>
              </a:rPr>
              <a:t>period…</a:t>
            </a:r>
            <a:endParaRPr lang="en-US" sz="20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Design </a:t>
            </a:r>
            <a:r>
              <a:rPr lang="en-US" sz="2000" dirty="0">
                <a:latin typeface="+mn-lt"/>
              </a:rPr>
              <a:t>periods that are </a:t>
            </a:r>
            <a:r>
              <a:rPr lang="en-US" sz="2000" b="1" dirty="0">
                <a:solidFill>
                  <a:srgbClr val="310CCE"/>
                </a:solidFill>
                <a:latin typeface="+mn-lt"/>
              </a:rPr>
              <a:t>commonly employed in practice </a:t>
            </a:r>
            <a:r>
              <a:rPr lang="en-US" sz="2000" dirty="0">
                <a:latin typeface="+mn-lt"/>
              </a:rPr>
              <a:t>and commonly experienced life expectancies are shown </a:t>
            </a:r>
            <a:r>
              <a:rPr lang="en-US" sz="2000" dirty="0" smtClean="0">
                <a:latin typeface="+mn-lt"/>
              </a:rPr>
              <a:t>below</a:t>
            </a:r>
            <a:endParaRPr lang="en-GB" sz="20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000" dirty="0" smtClean="0">
                <a:latin typeface="+mn-lt"/>
              </a:rPr>
              <a:t>The </a:t>
            </a:r>
            <a:r>
              <a:rPr lang="en-GB" sz="2000" dirty="0">
                <a:latin typeface="+mn-lt"/>
              </a:rPr>
              <a:t>design period of different system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components may vary </a:t>
            </a:r>
            <a:r>
              <a:rPr lang="en-GB" sz="2000" dirty="0">
                <a:latin typeface="+mn-lt"/>
              </a:rPr>
              <a:t>as shown;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1.5. Water Demand</a:t>
            </a:r>
            <a:endParaRPr lang="en-US" sz="1600" dirty="0" smtClean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3975871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Per </a:t>
            </a:r>
            <a:r>
              <a:rPr lang="en-US" dirty="0"/>
              <a:t>unit use (l/c/d) = Average daily demand per no. of units using that water </a:t>
            </a:r>
          </a:p>
          <a:p>
            <a:pPr algn="just"/>
            <a:r>
              <a:rPr lang="en-US" dirty="0" smtClean="0"/>
              <a:t>Average </a:t>
            </a:r>
            <a:r>
              <a:rPr lang="en-US" dirty="0"/>
              <a:t>daily demand = the average of the total amount of water used each day during a 1-year period. </a:t>
            </a:r>
          </a:p>
          <a:p>
            <a:pPr algn="just"/>
            <a:r>
              <a:rPr lang="en-US" dirty="0" smtClean="0"/>
              <a:t>Since </a:t>
            </a:r>
            <a:r>
              <a:rPr lang="en-US" dirty="0"/>
              <a:t>the amount of water required for </a:t>
            </a:r>
            <a:r>
              <a:rPr lang="en-US" b="1" dirty="0"/>
              <a:t>different purposes vary, </a:t>
            </a:r>
            <a:r>
              <a:rPr lang="en-US" dirty="0"/>
              <a:t>demand should be broken down in to its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components</a:t>
            </a:r>
            <a:r>
              <a:rPr lang="en-US" b="1" dirty="0"/>
              <a:t> </a:t>
            </a:r>
            <a:r>
              <a:rPr lang="en-US" dirty="0"/>
              <a:t>based on the </a:t>
            </a:r>
            <a:r>
              <a:rPr lang="en-US" b="1" dirty="0"/>
              <a:t>use of water for analysis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863" y="-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1.6. Estimation of Unit Water Demand</a:t>
            </a:r>
            <a:endParaRPr lang="en-US" sz="1600" dirty="0" smtClean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690760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19347"/>
              </p:ext>
            </p:extLst>
          </p:nvPr>
        </p:nvGraphicFramePr>
        <p:xfrm>
          <a:off x="457200" y="800100"/>
          <a:ext cx="89408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77863" y="-1143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  <a:noAutofit/>
          </a:bodyPr>
          <a:lstStyle>
            <a:lvl1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6600" b="1" kern="1200">
                <a:solidFill>
                  <a:schemeClr val="tx1"/>
                </a:solidFill>
                <a:latin typeface="Surface" pitchFamily="50" charset="0"/>
                <a:ea typeface="+mj-ea"/>
                <a:cs typeface="+mj-cs"/>
              </a:defRPr>
            </a:lvl1pPr>
            <a:lvl2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92163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92163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1.6. Estimation of Unit Water Demand</a:t>
            </a:r>
            <a:endParaRPr lang="en-US" sz="1600" dirty="0" smtClean="0">
              <a:latin typeface="Surface"/>
            </a:endParaRPr>
          </a:p>
        </p:txBody>
      </p:sp>
    </p:spTree>
    <p:extLst>
      <p:ext uri="{BB962C8B-B14F-4D97-AF65-F5344CB8AC3E}">
        <p14:creationId xmlns:p14="http://schemas.microsoft.com/office/powerpoint/2010/main" val="3090042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77863" y="114300"/>
            <a:ext cx="8229600" cy="9525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1.6.1. Domestic Water Demand</a:t>
            </a:r>
            <a:endParaRPr lang="en-US" sz="3600" dirty="0" smtClean="0">
              <a:latin typeface="Calibri" panose="020F0502020204030204" pitchFamily="34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838200" y="876300"/>
            <a:ext cx="8094663" cy="4838700"/>
          </a:xfrm>
        </p:spPr>
        <p:txBody>
          <a:bodyPr/>
          <a:lstStyle/>
          <a:p>
            <a:pPr algn="just" eaLnBrk="1" hangingPunct="1"/>
            <a:r>
              <a:rPr lang="en-GB" sz="2200" dirty="0" smtClean="0"/>
              <a:t>Is the water required at domestic level for </a:t>
            </a:r>
            <a:r>
              <a:rPr lang="en-GB" sz="2200" b="1" dirty="0" smtClean="0">
                <a:solidFill>
                  <a:srgbClr val="0070C0"/>
                </a:solidFill>
              </a:rPr>
              <a:t>drinking, cooking, bathing, lawn sprinkling, gardening, sanitary purposes</a:t>
            </a:r>
            <a:r>
              <a:rPr lang="en-GB" sz="2200" dirty="0" smtClean="0"/>
              <a:t>, etc. </a:t>
            </a:r>
          </a:p>
          <a:p>
            <a:pPr algn="just" eaLnBrk="1" hangingPunct="1"/>
            <a:r>
              <a:rPr lang="en-GB" sz="2200" dirty="0" smtClean="0"/>
              <a:t>Also known as residential water demand: it accounts for about 50 to 60% of the total demand</a:t>
            </a:r>
          </a:p>
          <a:p>
            <a:pPr algn="just" eaLnBrk="1" hangingPunct="1"/>
            <a:r>
              <a:rPr lang="en-GB" sz="2200" dirty="0" smtClean="0"/>
              <a:t>Per-capita domestic water demand varies from place to place depending on </a:t>
            </a:r>
            <a:r>
              <a:rPr lang="en-GB" sz="2200" b="1" dirty="0" smtClean="0">
                <a:solidFill>
                  <a:srgbClr val="FF0000"/>
                </a:solidFill>
              </a:rPr>
              <a:t>life style</a:t>
            </a:r>
            <a:r>
              <a:rPr lang="en-GB" sz="2200" dirty="0" smtClean="0"/>
              <a:t>, </a:t>
            </a:r>
            <a:r>
              <a:rPr lang="en-GB" sz="2200" b="1" dirty="0" smtClean="0">
                <a:solidFill>
                  <a:srgbClr val="FF0000"/>
                </a:solidFill>
              </a:rPr>
              <a:t>climatic conditions</a:t>
            </a:r>
            <a:r>
              <a:rPr lang="en-GB" sz="2200" dirty="0" smtClean="0"/>
              <a:t>, </a:t>
            </a:r>
            <a:r>
              <a:rPr lang="en-GB" sz="2200" b="1" dirty="0" smtClean="0">
                <a:solidFill>
                  <a:srgbClr val="FF0000"/>
                </a:solidFill>
              </a:rPr>
              <a:t>living standard</a:t>
            </a:r>
            <a:r>
              <a:rPr lang="en-GB" sz="2200" dirty="0" smtClean="0"/>
              <a:t>, </a:t>
            </a:r>
            <a:r>
              <a:rPr lang="en-GB" sz="2200" b="1" dirty="0" smtClean="0">
                <a:solidFill>
                  <a:srgbClr val="FF0000"/>
                </a:solidFill>
              </a:rPr>
              <a:t>mode and level of services</a:t>
            </a:r>
          </a:p>
          <a:p>
            <a:pPr algn="just" eaLnBrk="1" hangingPunct="1"/>
            <a:endParaRPr lang="en-GB" sz="2200" b="1" dirty="0" smtClean="0">
              <a:solidFill>
                <a:srgbClr val="FF0000"/>
              </a:solidFill>
            </a:endParaRPr>
          </a:p>
          <a:p>
            <a:pPr marL="171450" indent="-171450" algn="just" eaLnBrk="1" hangingPunct="1"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 tip:</a:t>
            </a:r>
            <a:r>
              <a:rPr lang="en-US" sz="2400" dirty="0" smtClean="0"/>
              <a:t> When </a:t>
            </a:r>
            <a:r>
              <a:rPr lang="en-US" sz="2400" dirty="0"/>
              <a:t>the proposed project is in a community with an existing water supply, the community’s </a:t>
            </a:r>
            <a:r>
              <a:rPr lang="en-US" sz="2400" b="1" dirty="0"/>
              <a:t>historic records </a:t>
            </a:r>
            <a:r>
              <a:rPr lang="en-US" sz="2400" dirty="0"/>
              <a:t>provide the best estimate of </a:t>
            </a:r>
            <a:r>
              <a:rPr lang="en-US" sz="2400" b="1" dirty="0">
                <a:solidFill>
                  <a:srgbClr val="00B050"/>
                </a:solidFill>
              </a:rPr>
              <a:t>growth rate in demand</a:t>
            </a:r>
            <a:r>
              <a:rPr lang="en-US" sz="2400" dirty="0"/>
              <a:t>. Otherwise, data from nearby </a:t>
            </a:r>
            <a:r>
              <a:rPr lang="en-US" sz="2400" b="1" dirty="0"/>
              <a:t>similar community </a:t>
            </a:r>
            <a:r>
              <a:rPr lang="en-US" sz="2400" dirty="0"/>
              <a:t>can be used</a:t>
            </a:r>
            <a:r>
              <a:rPr lang="en-US" sz="2400" dirty="0" smtClean="0"/>
              <a:t>.</a:t>
            </a:r>
            <a:endParaRPr lang="en-GB" sz="22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GB" sz="22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sz="2200" b="1" dirty="0" smtClean="0"/>
              <a:t> </a:t>
            </a:r>
            <a:endParaRPr lang="en-GB" sz="22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sz="2200" dirty="0" smtClean="0"/>
          </a:p>
        </p:txBody>
      </p:sp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1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762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1.6.1. Domestic Water Demand</a:t>
            </a:r>
            <a:br>
              <a:rPr lang="en-GB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Surface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8094663" cy="4064000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water supply system design, domestic water demand is estimated based on </a:t>
            </a:r>
            <a:r>
              <a:rPr lang="en-US" sz="2400" b="1" dirty="0"/>
              <a:t>mode of services: </a:t>
            </a:r>
            <a:endParaRPr lang="en-US" sz="2400" dirty="0"/>
          </a:p>
          <a:p>
            <a:pPr algn="just" eaLnBrk="1" hangingPunct="1"/>
            <a:r>
              <a:rPr lang="en-GB" sz="2200" b="1" dirty="0" smtClean="0">
                <a:solidFill>
                  <a:srgbClr val="0070C0"/>
                </a:solidFill>
              </a:rPr>
              <a:t>House connection: </a:t>
            </a:r>
            <a:r>
              <a:rPr lang="en-US" sz="2200" dirty="0" smtClean="0"/>
              <a:t>is a water service pipe </a:t>
            </a:r>
            <a:r>
              <a:rPr lang="en-US" sz="2200" dirty="0" smtClean="0">
                <a:solidFill>
                  <a:srgbClr val="00B050"/>
                </a:solidFill>
              </a:rPr>
              <a:t>connected with </a:t>
            </a:r>
            <a:r>
              <a:rPr lang="en-US" sz="2200" b="1" dirty="0" smtClean="0">
                <a:solidFill>
                  <a:srgbClr val="FF0000"/>
                </a:solidFill>
              </a:rPr>
              <a:t>in-house plumbing </a:t>
            </a:r>
            <a:r>
              <a:rPr lang="en-US" sz="2200" dirty="0" smtClean="0">
                <a:solidFill>
                  <a:srgbClr val="00B050"/>
                </a:solidFill>
              </a:rPr>
              <a:t>to one or more taps</a:t>
            </a:r>
            <a:r>
              <a:rPr lang="en-US" sz="2200" dirty="0" smtClean="0"/>
              <a:t>,</a:t>
            </a:r>
          </a:p>
          <a:p>
            <a:pPr algn="just" eaLnBrk="1" hangingPunct="1"/>
            <a:endParaRPr lang="en-US" sz="2200" dirty="0" smtClean="0"/>
          </a:p>
          <a:p>
            <a:pPr algn="just" eaLnBrk="1" hangingPunct="1"/>
            <a:r>
              <a:rPr lang="en-GB" sz="2200" b="1" dirty="0" smtClean="0">
                <a:solidFill>
                  <a:srgbClr val="0070C0"/>
                </a:solidFill>
              </a:rPr>
              <a:t>Yard connection: </a:t>
            </a:r>
            <a:r>
              <a:rPr lang="en-US" sz="2200" dirty="0" smtClean="0"/>
              <a:t>is quite similar to a house connection, the only difference being that the tap is placed in the yard outside the house. </a:t>
            </a:r>
            <a:r>
              <a:rPr lang="en-US" sz="2200" b="1" dirty="0" smtClean="0">
                <a:solidFill>
                  <a:srgbClr val="FF0000"/>
                </a:solidFill>
              </a:rPr>
              <a:t>No in-house piping </a:t>
            </a:r>
            <a:r>
              <a:rPr lang="en-US" sz="2200" dirty="0" smtClean="0">
                <a:solidFill>
                  <a:srgbClr val="00B050"/>
                </a:solidFill>
              </a:rPr>
              <a:t>and fixtures are provided</a:t>
            </a:r>
            <a:r>
              <a:rPr lang="en-US" sz="2200" dirty="0" smtClean="0"/>
              <a:t>. </a:t>
            </a:r>
            <a:r>
              <a:rPr lang="en-GB" sz="2200" dirty="0" smtClean="0"/>
              <a:t>and </a:t>
            </a:r>
          </a:p>
          <a:p>
            <a:pPr algn="just" eaLnBrk="1" hangingPunct="1"/>
            <a:endParaRPr lang="en-GB" sz="2200" dirty="0" smtClean="0"/>
          </a:p>
          <a:p>
            <a:pPr algn="just" eaLnBrk="1" hangingPunct="1"/>
            <a:r>
              <a:rPr lang="en-GB" sz="2200" b="1" dirty="0" smtClean="0">
                <a:solidFill>
                  <a:srgbClr val="0070C0"/>
                </a:solidFill>
              </a:rPr>
              <a:t>Public fountain /stand pipes/: </a:t>
            </a:r>
            <a:r>
              <a:rPr lang="en-GB" sz="2200" dirty="0" smtClean="0"/>
              <a:t>are </a:t>
            </a:r>
            <a:r>
              <a:rPr lang="en-US" sz="2200" dirty="0" smtClean="0"/>
              <a:t>taps that are </a:t>
            </a:r>
            <a:r>
              <a:rPr lang="en-US" sz="2200" b="1" dirty="0" smtClean="0">
                <a:solidFill>
                  <a:srgbClr val="FF0000"/>
                </a:solidFill>
              </a:rPr>
              <a:t>shared</a:t>
            </a:r>
            <a:r>
              <a:rPr lang="en-US" sz="2200" dirty="0" smtClean="0">
                <a:solidFill>
                  <a:srgbClr val="00B050"/>
                </a:solidFill>
              </a:rPr>
              <a:t> by a clearly defined group </a:t>
            </a:r>
            <a:r>
              <a:rPr lang="en-US" sz="2200" dirty="0" smtClean="0"/>
              <a:t>of households, often neighbors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685800"/>
          </a:xfrm>
        </p:spPr>
        <p:txBody>
          <a:bodyPr/>
          <a:lstStyle/>
          <a:p>
            <a:pPr eaLnBrk="1" hangingPunct="1"/>
            <a:r>
              <a:rPr lang="en-GB" sz="3400" dirty="0" smtClean="0">
                <a:latin typeface="Calibri" panose="020F0502020204030204" pitchFamily="34" charset="0"/>
              </a:rPr>
              <a:t>1.6.1. Domestic Water Demand</a:t>
            </a:r>
            <a:endParaRPr lang="en-US" sz="340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952500"/>
            <a:ext cx="8001000" cy="5318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Times New Roman" pitchFamily="18" charset="0"/>
                <a:cs typeface="Arial" pitchFamily="34" charset="0"/>
              </a:rPr>
              <a:t>Typical /gross estimate/ of </a:t>
            </a:r>
            <a:r>
              <a:rPr lang="en-US" sz="2000" b="1" dirty="0">
                <a:solidFill>
                  <a:srgbClr val="00B0F0"/>
                </a:solidFill>
                <a:latin typeface="+mn-lt"/>
                <a:ea typeface="Times New Roman" pitchFamily="18" charset="0"/>
                <a:cs typeface="Arial" pitchFamily="34" charset="0"/>
              </a:rPr>
              <a:t>Average </a:t>
            </a:r>
            <a:r>
              <a:rPr lang="en-US" sz="2000" dirty="0">
                <a:latin typeface="+mn-lt"/>
                <a:ea typeface="Times New Roman" pitchFamily="18" charset="0"/>
                <a:cs typeface="Arial" pitchFamily="34" charset="0"/>
              </a:rPr>
              <a:t>Domestic Water Demand </a:t>
            </a:r>
            <a:r>
              <a:rPr lang="en-US" sz="2000" b="1" dirty="0">
                <a:latin typeface="+mn-lt"/>
                <a:ea typeface="Times New Roman" pitchFamily="18" charset="0"/>
                <a:cs typeface="Arial" pitchFamily="34" charset="0"/>
              </a:rPr>
              <a:t>(l/c/d) </a:t>
            </a:r>
            <a:r>
              <a:rPr lang="en-US" sz="2000" dirty="0">
                <a:latin typeface="+mn-lt"/>
                <a:ea typeface="Times New Roman" pitchFamily="18" charset="0"/>
                <a:cs typeface="Arial" pitchFamily="34" charset="0"/>
              </a:rPr>
              <a:t>in our </a:t>
            </a:r>
            <a:r>
              <a:rPr lang="en-US" sz="2000" dirty="0" smtClean="0">
                <a:latin typeface="+mn-lt"/>
                <a:ea typeface="Times New Roman" pitchFamily="18" charset="0"/>
                <a:cs typeface="Arial" pitchFamily="34" charset="0"/>
              </a:rPr>
              <a:t>country</a:t>
            </a: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sz="22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lvl="0" indent="-171450" algn="just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From </a:t>
            </a:r>
            <a:r>
              <a:rPr lang="en-US" sz="1800" dirty="0">
                <a:solidFill>
                  <a:srgbClr val="310CCE"/>
                </a:solidFill>
                <a:latin typeface="Calibri"/>
                <a:cs typeface="Arial" pitchFamily="34" charset="0"/>
              </a:rPr>
              <a:t>structure/master plan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of the project area,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percentage distribution of population by mode of service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can be determined</a:t>
            </a:r>
            <a:endParaRPr lang="en-US" sz="2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171450" indent="-171450" algn="just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Times New Roman" pitchFamily="18" charset="0"/>
                <a:cs typeface="Arial" pitchFamily="34" charset="0"/>
              </a:rPr>
              <a:t>The figures presented in the table can be used for </a:t>
            </a:r>
            <a:r>
              <a:rPr lang="en-US" sz="2000" b="1" dirty="0" smtClean="0">
                <a:latin typeface="+mn-lt"/>
                <a:ea typeface="Times New Roman" pitchFamily="18" charset="0"/>
                <a:cs typeface="Arial" pitchFamily="34" charset="0"/>
              </a:rPr>
              <a:t>guidance only</a:t>
            </a:r>
            <a:r>
              <a:rPr lang="en-US" sz="2000" dirty="0" smtClean="0"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296863" lvl="0" indent="-29686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However, these gross estimates must be modified to consider the following local factors that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085850" lvl="0" indent="-228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Climate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1085850" lvl="0" indent="-228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Socio-economic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condition</a:t>
            </a:r>
          </a:p>
          <a:p>
            <a:pPr marL="1085850" lvl="0" indent="-2286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885365"/>
              </p:ext>
            </p:extLst>
          </p:nvPr>
        </p:nvGraphicFramePr>
        <p:xfrm>
          <a:off x="1143000" y="1638300"/>
          <a:ext cx="6324601" cy="1676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5638"/>
                <a:gridCol w="835087"/>
                <a:gridCol w="954626"/>
                <a:gridCol w="835087"/>
                <a:gridCol w="1074163"/>
              </a:tblGrid>
              <a:tr h="332000"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Mode of connection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Unit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2007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2017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2027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House Connection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lpcd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110.0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Own Yard Connection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lpcd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25.4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38.0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Yard Connection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lpcd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 Tap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20090" marR="0" indent="-7200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lpcd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14.0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25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07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1.6.1. Domestic Water Demand</a:t>
            </a:r>
            <a:br>
              <a:rPr lang="en-GB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Calibri" panose="020F050202020403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049338" y="1181100"/>
            <a:ext cx="8094662" cy="4064000"/>
          </a:xfrm>
        </p:spPr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However, these gross estimates must be modified to consider the following local factors that :</a:t>
            </a:r>
          </a:p>
          <a:p>
            <a:pPr marL="1085850" lvl="0" indent="-228600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</a:rPr>
              <a:t> climate</a:t>
            </a:r>
          </a:p>
          <a:p>
            <a:pPr marL="1085850" lvl="0" indent="-228600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</a:rPr>
              <a:t>Socio-economic </a:t>
            </a:r>
            <a:r>
              <a:rPr lang="en-US" sz="2400" dirty="0" smtClean="0">
                <a:solidFill>
                  <a:prstClr val="black"/>
                </a:solidFill>
              </a:rPr>
              <a:t>condition</a:t>
            </a:r>
          </a:p>
          <a:p>
            <a:pPr marL="857250" lvl="0" indent="0">
              <a:buNone/>
              <a:defRPr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857250" lvl="0" indent="0">
              <a:buNone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Table – Adjustment factors due to climate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/>
          <a:stretch/>
        </p:blipFill>
        <p:spPr bwMode="auto">
          <a:xfrm>
            <a:off x="1040373" y="3449637"/>
            <a:ext cx="7772400" cy="20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04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1.6.1. Domestic Water Demand</a:t>
            </a:r>
            <a:br>
              <a:rPr lang="en-GB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Surface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/>
          <a:stretch/>
        </p:blipFill>
        <p:spPr bwMode="auto">
          <a:xfrm>
            <a:off x="990600" y="1573306"/>
            <a:ext cx="7696200" cy="38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2100" y="1247775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Table – Adjustment factors </a:t>
            </a:r>
            <a:r>
              <a:rPr lang="en-US" dirty="0" smtClean="0">
                <a:solidFill>
                  <a:prstClr val="black"/>
                </a:solidFill>
              </a:rPr>
              <a:t>due to socio-economic conditions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0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856537" cy="9525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Calibri" panose="020F0502020204030204" pitchFamily="34" charset="0"/>
              </a:rPr>
              <a:t>GENERAL INTRODUCTION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2800" y="1104900"/>
            <a:ext cx="8094663" cy="4292600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study about water supply because:</a:t>
            </a:r>
            <a:endParaRPr lang="en-US" sz="2400" dirty="0"/>
          </a:p>
          <a:p>
            <a:r>
              <a:rPr lang="en-US" sz="2400" dirty="0" smtClean="0"/>
              <a:t>It is one of the basic needs humans; </a:t>
            </a:r>
          </a:p>
          <a:p>
            <a:r>
              <a:rPr lang="en-US" sz="2400" dirty="0" smtClean="0"/>
              <a:t>Water is naturally available but we have come to alter it;</a:t>
            </a:r>
          </a:p>
          <a:p>
            <a:r>
              <a:rPr lang="en-US" sz="2400" dirty="0" smtClean="0"/>
              <a:t>The amount and availability of water varies both temporally and spatially along with demand; </a:t>
            </a:r>
          </a:p>
          <a:p>
            <a:r>
              <a:rPr lang="en-US" sz="2400" dirty="0"/>
              <a:t>Technological intervention to adjust the variation to the best advantage of man is necessary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Note - ancient civilizations </a:t>
            </a:r>
            <a:r>
              <a:rPr lang="en-US" sz="2400" dirty="0"/>
              <a:t>developed along river banks; </a:t>
            </a:r>
          </a:p>
          <a:p>
            <a:endParaRPr lang="en-US" sz="24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105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      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03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762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1.6.2. Commercial water demand</a:t>
            </a:r>
            <a:br>
              <a:rPr lang="en-GB" sz="3600" dirty="0" smtClean="0">
                <a:latin typeface="Calibri" panose="020F0502020204030204" pitchFamily="34" charset="0"/>
              </a:rPr>
            </a:br>
            <a:endParaRPr lang="en-US" sz="3600" dirty="0" smtClean="0">
              <a:latin typeface="Surface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838200" y="1247774"/>
            <a:ext cx="8094663" cy="420052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Water demand for commercial areas such as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hotels, shopping centers, service stations, movie houses, airport</a:t>
            </a:r>
            <a:r>
              <a:rPr lang="en-US" sz="2400" dirty="0" smtClean="0"/>
              <a:t>s, </a:t>
            </a:r>
            <a:r>
              <a:rPr lang="en-US" sz="2400" dirty="0" err="1" smtClean="0"/>
              <a:t>etc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/>
              <a:t>The commercial water demand may vary greatly depending on the type and number of establishments. </a:t>
            </a:r>
          </a:p>
          <a:p>
            <a:pPr eaLnBrk="1" hangingPunct="1"/>
            <a:endParaRPr lang="en-US" sz="2400" dirty="0" smtClean="0"/>
          </a:p>
          <a:p>
            <a:pPr marL="297157" indent="-297157" algn="just" defTabSz="792419" eaLnBrk="1" fontAlgn="auto" hangingPunct="1">
              <a:spcAft>
                <a:spcPts val="0"/>
              </a:spcAft>
              <a:defRPr/>
            </a:pPr>
            <a:r>
              <a:rPr lang="en-GB" sz="2400" dirty="0"/>
              <a:t>Depending on the </a:t>
            </a:r>
            <a:r>
              <a:rPr lang="en-GB" sz="2400" b="1" dirty="0">
                <a:solidFill>
                  <a:srgbClr val="00B050"/>
                </a:solidFill>
              </a:rPr>
              <a:t>type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50"/>
                </a:solidFill>
              </a:rPr>
              <a:t>of service </a:t>
            </a:r>
            <a:r>
              <a:rPr lang="en-GB" sz="2400" dirty="0"/>
              <a:t>offered, the </a:t>
            </a:r>
            <a:r>
              <a:rPr lang="en-GB" sz="2400" b="1" dirty="0"/>
              <a:t>quantity of water </a:t>
            </a:r>
            <a:r>
              <a:rPr lang="en-GB" sz="2400" dirty="0"/>
              <a:t>required /demand/ by a commercial /institutional/ establishments can be related to aspects such as; </a:t>
            </a:r>
          </a:p>
          <a:p>
            <a:pPr marL="1371600" indent="-400050" algn="just" defTabSz="792419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/>
              <a:t>number of users </a:t>
            </a:r>
            <a:r>
              <a:rPr lang="en-GB" sz="2400" dirty="0">
                <a:solidFill>
                  <a:srgbClr val="FF0000"/>
                </a:solidFill>
              </a:rPr>
              <a:t>(l/employee/day)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F0000"/>
                </a:solidFill>
              </a:rPr>
              <a:t>(no of pupil/day)</a:t>
            </a:r>
          </a:p>
          <a:p>
            <a:pPr marL="1371600" indent="-400050" algn="just" defTabSz="792419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/>
              <a:t> service area </a:t>
            </a:r>
            <a:r>
              <a:rPr lang="en-GB" sz="2400" dirty="0">
                <a:solidFill>
                  <a:srgbClr val="FF0000"/>
                </a:solidFill>
              </a:rPr>
              <a:t>(l/seat/day), (l/bed/day)</a:t>
            </a:r>
            <a:r>
              <a:rPr lang="en-GB" sz="2400" dirty="0"/>
              <a:t>, </a:t>
            </a:r>
            <a:r>
              <a:rPr lang="en-GB" sz="2400" dirty="0" err="1" smtClean="0">
                <a:solidFill>
                  <a:srgbClr val="FF0000"/>
                </a:solidFill>
              </a:rPr>
              <a:t>etc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05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685800"/>
          </a:xfrm>
        </p:spPr>
        <p:txBody>
          <a:bodyPr/>
          <a:lstStyle/>
          <a:p>
            <a:pPr eaLnBrk="1" hangingPunct="1"/>
            <a:r>
              <a:rPr lang="en-GB" sz="3000" dirty="0" smtClean="0">
                <a:latin typeface="Calibri" panose="020F0502020204030204" pitchFamily="34" charset="0"/>
              </a:rPr>
              <a:t>1.6.2. Commercial and institutional water demand</a:t>
            </a:r>
            <a:endParaRPr lang="en-US" sz="30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1562100"/>
          <a:ext cx="6477000" cy="39036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2200"/>
                <a:gridCol w="2057400"/>
                <a:gridCol w="2057400"/>
              </a:tblGrid>
              <a:tr h="3749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/>
                        <a:t>Category</a:t>
                      </a:r>
                      <a:endParaRPr lang="en-US" sz="2000" b="1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/>
                        <a:t>Typical rate of water use </a:t>
                      </a:r>
                      <a:r>
                        <a:rPr lang="en-US" sz="2000" b="1" kern="1400" dirty="0">
                          <a:solidFill>
                            <a:srgbClr val="FF0000"/>
                          </a:solidFill>
                        </a:rPr>
                        <a:t>per day</a:t>
                      </a:r>
                      <a:endParaRPr lang="en-US" sz="2000" b="1" kern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Day schools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5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l/pupil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Boarding schools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50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l/pupil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Hospitals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100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l/bed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Hostels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80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l/bed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Mosques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5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l/visitor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Cinema houses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5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l/visitor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Offices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5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 smtClean="0"/>
                        <a:t>l/employee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Public baths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100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l/visitor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Hotels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100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l/bed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  <a:tr h="352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Restaurant/Bar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/>
                        <a:t>10</a:t>
                      </a:r>
                      <a:endParaRPr lang="en-US" sz="2000" kern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/>
                        <a:t>l/seat</a:t>
                      </a:r>
                      <a:endParaRPr lang="en-US" sz="2000" kern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6800" y="1104900"/>
            <a:ext cx="78486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200" dirty="0">
                <a:latin typeface="+mj-lt"/>
              </a:rPr>
              <a:t>Typical commercial and institutional </a:t>
            </a:r>
            <a:r>
              <a:rPr lang="en-GB" sz="2200" b="1" dirty="0" smtClean="0">
                <a:solidFill>
                  <a:srgbClr val="FF0000"/>
                </a:solidFill>
                <a:latin typeface="+mj-lt"/>
              </a:rPr>
              <a:t>average </a:t>
            </a:r>
            <a:r>
              <a:rPr lang="en-GB" sz="2200" b="1" dirty="0">
                <a:solidFill>
                  <a:srgbClr val="FF0000"/>
                </a:solidFill>
                <a:latin typeface="+mj-lt"/>
              </a:rPr>
              <a:t>day </a:t>
            </a:r>
            <a:r>
              <a:rPr lang="en-GB" sz="2200" dirty="0">
                <a:latin typeface="+mj-lt"/>
              </a:rPr>
              <a:t>water demands</a:t>
            </a:r>
            <a:endParaRPr lang="en-US" sz="2200" dirty="0">
              <a:latin typeface="+mj-lt"/>
            </a:endParaRPr>
          </a:p>
        </p:txBody>
      </p:sp>
      <p:pic>
        <p:nvPicPr>
          <p:cNvPr id="573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5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1.6.3. Industrial </a:t>
            </a:r>
            <a:r>
              <a:rPr lang="en-GB" sz="3600" dirty="0">
                <a:solidFill>
                  <a:prstClr val="black"/>
                </a:solidFill>
                <a:latin typeface="Calibri" panose="020F0502020204030204" pitchFamily="34" charset="0"/>
              </a:rPr>
              <a:t>water demand</a:t>
            </a:r>
            <a:endParaRPr lang="en-US" sz="2800" dirty="0">
              <a:latin typeface="+mn-lt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pPr algn="just"/>
            <a:r>
              <a:rPr lang="en-US" sz="2400" dirty="0" smtClean="0"/>
              <a:t>This refers to the water demand by various industries like </a:t>
            </a:r>
            <a:r>
              <a:rPr lang="en-US" sz="2400" b="1" dirty="0" smtClean="0"/>
              <a:t>tannery, brewery, dairy, sugar factory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algn="just"/>
            <a:r>
              <a:rPr lang="en-US" sz="2400" dirty="0" smtClean="0"/>
              <a:t>The quantity of water required for industry purposes can be related to such factors as </a:t>
            </a:r>
            <a:r>
              <a:rPr lang="en-US" sz="2400" dirty="0" smtClean="0">
                <a:solidFill>
                  <a:srgbClr val="FF0000"/>
                </a:solidFill>
              </a:rPr>
              <a:t>number of employees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floor area</a:t>
            </a:r>
            <a:r>
              <a:rPr lang="en-US" sz="2400" dirty="0" smtClean="0"/>
              <a:t> of the establishment, or </a:t>
            </a:r>
            <a:r>
              <a:rPr lang="en-US" sz="2400" dirty="0" smtClean="0">
                <a:solidFill>
                  <a:srgbClr val="FF0000"/>
                </a:solidFill>
              </a:rPr>
              <a:t>units produced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Since large scale industries impose high demand on domestic, institutional and commercial demands they have to develop their own water supply system. </a:t>
            </a:r>
          </a:p>
        </p:txBody>
      </p:sp>
    </p:spTree>
    <p:extLst>
      <p:ext uri="{BB962C8B-B14F-4D97-AF65-F5344CB8AC3E}">
        <p14:creationId xmlns:p14="http://schemas.microsoft.com/office/powerpoint/2010/main" val="106546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81451"/>
              </p:ext>
            </p:extLst>
          </p:nvPr>
        </p:nvGraphicFramePr>
        <p:xfrm>
          <a:off x="1600200" y="1046480"/>
          <a:ext cx="6934200" cy="465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2971800"/>
              </a:tblGrid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Type of Industry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Liters per unit product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Carbonated soft drinks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1.5 - 5 per </a:t>
                      </a:r>
                      <a:r>
                        <a:rPr lang="en-US" sz="2300" u="none" strike="noStrike" dirty="0" smtClean="0">
                          <a:effectLst/>
                        </a:rPr>
                        <a:t>liter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Fruit juices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3 - 15 per </a:t>
                      </a:r>
                      <a:r>
                        <a:rPr lang="en-US" sz="2300" u="none" strike="noStrike" dirty="0" smtClean="0">
                          <a:effectLst/>
                        </a:rPr>
                        <a:t>liter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Beer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4 - 22 per </a:t>
                      </a:r>
                      <a:r>
                        <a:rPr lang="en-US" sz="2300" u="none" strike="noStrike" dirty="0" smtClean="0">
                          <a:effectLst/>
                        </a:rPr>
                        <a:t>liter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Wine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1 - 4 per </a:t>
                      </a:r>
                      <a:r>
                        <a:rPr lang="en-US" sz="2300" u="none" strike="noStrike" dirty="0" smtClean="0">
                          <a:effectLst/>
                        </a:rPr>
                        <a:t>liter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Fresh Meat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1.5 - 9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Canned vegetables/fruits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2 -27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Bricks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15 - 30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Cement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4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polyethylene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2.5 - 10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Paper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4 - 35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Textiles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100 - 300 per kg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Cars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2500 - 8000 per car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1.6.3. Industrial </a:t>
            </a:r>
            <a:r>
              <a:rPr lang="en-GB" sz="3600" dirty="0">
                <a:solidFill>
                  <a:prstClr val="black"/>
                </a:solidFill>
                <a:latin typeface="Calibri" panose="020F0502020204030204" pitchFamily="34" charset="0"/>
              </a:rPr>
              <a:t>water demand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847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1.6.4. Public water demand</a:t>
            </a:r>
            <a:endParaRPr lang="en-US" sz="3600" dirty="0" smtClean="0">
              <a:latin typeface="Calibri" panose="020F0502020204030204" pitchFamily="34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8094663" cy="4445000"/>
          </a:xfrm>
        </p:spPr>
        <p:txBody>
          <a:bodyPr/>
          <a:lstStyle/>
          <a:p>
            <a:pPr algn="just" eaLnBrk="1" hangingPunct="1"/>
            <a:r>
              <a:rPr lang="en-GB" sz="2200" dirty="0" smtClean="0"/>
              <a:t>The quantity of water required for </a:t>
            </a:r>
            <a:r>
              <a:rPr lang="en-GB" sz="2200" b="1" dirty="0" smtClean="0"/>
              <a:t>public utility </a:t>
            </a:r>
            <a:r>
              <a:rPr lang="en-GB" sz="2200" dirty="0" smtClean="0"/>
              <a:t>purposes</a:t>
            </a:r>
          </a:p>
          <a:p>
            <a:pPr algn="just" eaLnBrk="1" hangingPunct="1"/>
            <a:endParaRPr lang="en-GB" sz="2200" dirty="0" smtClean="0"/>
          </a:p>
          <a:p>
            <a:pPr algn="just" eaLnBrk="1" hangingPunct="1"/>
            <a:r>
              <a:rPr lang="en-GB" sz="2200" dirty="0" smtClean="0"/>
              <a:t>Includes water for </a:t>
            </a:r>
            <a:r>
              <a:rPr lang="en-GB" sz="2200" b="1" dirty="0" smtClean="0">
                <a:solidFill>
                  <a:srgbClr val="00B0F0"/>
                </a:solidFill>
              </a:rPr>
              <a:t>public parks</a:t>
            </a:r>
            <a:r>
              <a:rPr lang="en-GB" sz="2200" dirty="0" smtClean="0"/>
              <a:t>, </a:t>
            </a:r>
            <a:r>
              <a:rPr lang="en-GB" sz="2200" b="1" dirty="0" smtClean="0">
                <a:solidFill>
                  <a:srgbClr val="00B0F0"/>
                </a:solidFill>
              </a:rPr>
              <a:t>washing and sprinkling of roads</a:t>
            </a:r>
            <a:r>
              <a:rPr lang="en-GB" sz="2200" dirty="0" smtClean="0"/>
              <a:t>, use of </a:t>
            </a:r>
            <a:r>
              <a:rPr lang="en-GB" sz="2200" b="1" dirty="0" smtClean="0">
                <a:solidFill>
                  <a:srgbClr val="00B0F0"/>
                </a:solidFill>
              </a:rPr>
              <a:t>public fountains</a:t>
            </a:r>
            <a:r>
              <a:rPr lang="en-GB" sz="2200" dirty="0" smtClean="0"/>
              <a:t>, clearing </a:t>
            </a:r>
            <a:r>
              <a:rPr lang="en-GB" sz="2200" b="1" dirty="0" smtClean="0">
                <a:solidFill>
                  <a:srgbClr val="00B0F0"/>
                </a:solidFill>
              </a:rPr>
              <a:t>wastewater conveyance</a:t>
            </a:r>
            <a:r>
              <a:rPr lang="en-GB" sz="2200" dirty="0" smtClean="0"/>
              <a:t>, etc. </a:t>
            </a:r>
          </a:p>
          <a:p>
            <a:pPr algn="just" eaLnBrk="1" hangingPunct="1"/>
            <a:endParaRPr lang="en-GB" sz="2200" dirty="0" smtClean="0"/>
          </a:p>
          <a:p>
            <a:pPr algn="just" eaLnBrk="1" hangingPunct="1"/>
            <a:r>
              <a:rPr lang="en-GB" sz="2200" dirty="0" smtClean="0"/>
              <a:t>Usually the demand may range from </a:t>
            </a:r>
            <a:r>
              <a:rPr lang="en-GB" sz="2200" b="1" dirty="0" smtClean="0"/>
              <a:t>2-5% </a:t>
            </a:r>
            <a:r>
              <a:rPr lang="en-GB" sz="2200" dirty="0" smtClean="0"/>
              <a:t>of the total demand.</a:t>
            </a:r>
          </a:p>
          <a:p>
            <a:pPr algn="just" eaLnBrk="1" hangingPunct="1"/>
            <a:endParaRPr lang="en-GB" sz="2200" dirty="0" smtClean="0"/>
          </a:p>
          <a:p>
            <a:pPr algn="just" eaLnBrk="1" hangingPunct="1"/>
            <a:r>
              <a:rPr lang="en-US" sz="2200" dirty="0" smtClean="0"/>
              <a:t>Often the quantity of water used for public watering is only </a:t>
            </a:r>
            <a:r>
              <a:rPr lang="en-US" sz="2200" b="1" dirty="0" smtClean="0">
                <a:solidFill>
                  <a:srgbClr val="FF0000"/>
                </a:solidFill>
              </a:rPr>
              <a:t>limited by the available supply</a:t>
            </a:r>
            <a:r>
              <a:rPr lang="en-US" sz="2200" dirty="0" smtClean="0"/>
              <a:t>.</a:t>
            </a:r>
          </a:p>
        </p:txBody>
      </p:sp>
      <p:pic>
        <p:nvPicPr>
          <p:cNvPr id="686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Calibri" panose="020F0502020204030204" pitchFamily="34" charset="0"/>
              </a:rPr>
              <a:t>1.6.5. Unaccounted system (losses and leakage)</a:t>
            </a:r>
            <a:endParaRPr lang="en-US" sz="3600" dirty="0" smtClean="0">
              <a:latin typeface="Calibri" panose="020F050202020403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0" y="1181100"/>
            <a:ext cx="8170863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GB" sz="2200" dirty="0" smtClean="0"/>
              <a:t>Water is lost or unaccounted for because of; </a:t>
            </a:r>
          </a:p>
          <a:p>
            <a:pPr marL="914400" indent="-914400" algn="just" eaLnBrk="1" hangingPunct="1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               Defective joints in the main, broken and cracked pipes, defective house connections, faulty plumbing and unauthorized water connection </a:t>
            </a:r>
            <a:endParaRPr lang="en-GB" sz="2200" dirty="0" smtClean="0"/>
          </a:p>
          <a:p>
            <a:pPr algn="just">
              <a:defRPr/>
            </a:pPr>
            <a:r>
              <a:rPr lang="en-US" sz="2200" dirty="0" smtClean="0"/>
              <a:t>For a community supply system that includes a </a:t>
            </a:r>
            <a:r>
              <a:rPr lang="en-US" sz="2200" dirty="0" smtClean="0">
                <a:solidFill>
                  <a:srgbClr val="FF0000"/>
                </a:solidFill>
              </a:rPr>
              <a:t>new distribution system</a:t>
            </a:r>
            <a:r>
              <a:rPr lang="en-US" sz="2200" dirty="0" smtClean="0"/>
              <a:t>, water loss through leaks is not a major factor in estimating demand. </a:t>
            </a:r>
          </a:p>
          <a:p>
            <a:pPr algn="just">
              <a:defRPr/>
            </a:pPr>
            <a:r>
              <a:rPr lang="en-US" sz="2200" dirty="0" smtClean="0"/>
              <a:t>For a </a:t>
            </a:r>
            <a:r>
              <a:rPr lang="en-US" sz="2200" dirty="0" smtClean="0">
                <a:solidFill>
                  <a:srgbClr val="FF0000"/>
                </a:solidFill>
              </a:rPr>
              <a:t>new plant with an existing old distribution system, </a:t>
            </a:r>
            <a:r>
              <a:rPr lang="en-US" sz="2200" dirty="0" smtClean="0"/>
              <a:t>water loss through leaks may be a major consideration. </a:t>
            </a:r>
          </a:p>
          <a:p>
            <a:pPr algn="just" eaLnBrk="1" hangingPunct="1">
              <a:defRPr/>
            </a:pPr>
            <a:r>
              <a:rPr lang="en-GB" sz="2200" dirty="0" smtClean="0"/>
              <a:t>Should be taken in to account while estimating the total requirements.</a:t>
            </a:r>
          </a:p>
          <a:p>
            <a:pPr algn="just" eaLnBrk="1" hangingPunct="1">
              <a:defRPr/>
            </a:pPr>
            <a:endParaRPr lang="en-US" sz="22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2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17907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8229600" cy="952500"/>
          </a:xfrm>
        </p:spPr>
        <p:txBody>
          <a:bodyPr/>
          <a:lstStyle/>
          <a:p>
            <a:r>
              <a:rPr lang="en-US" sz="3600" smtClean="0">
                <a:latin typeface="Surface"/>
              </a:rPr>
              <a:t>Typical figures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812800" y="1333500"/>
            <a:ext cx="8094663" cy="4064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952500"/>
            <a:ext cx="84407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762000" y="1104900"/>
            <a:ext cx="8094663" cy="4343400"/>
          </a:xfrm>
        </p:spPr>
        <p:txBody>
          <a:bodyPr/>
          <a:lstStyle/>
          <a:p>
            <a:r>
              <a:rPr lang="en-US" sz="2400" dirty="0" smtClean="0"/>
              <a:t>Fire </a:t>
            </a:r>
            <a:r>
              <a:rPr lang="en-US" sz="2400" dirty="0"/>
              <a:t>may outbreak at any time and have a serious damages, if not controlled efficiently. </a:t>
            </a:r>
            <a:endParaRPr lang="en-GB" sz="2200" dirty="0" smtClean="0"/>
          </a:p>
          <a:p>
            <a:pPr eaLnBrk="1" hangingPunct="1"/>
            <a:r>
              <a:rPr lang="en-GB" sz="2200" dirty="0" smtClean="0"/>
              <a:t>Water demand for fire fighting purposes shall be assessed on a town by town basis, depending on the </a:t>
            </a:r>
            <a:r>
              <a:rPr lang="en-GB" sz="2200" dirty="0" smtClean="0">
                <a:solidFill>
                  <a:srgbClr val="FF0000"/>
                </a:solidFill>
              </a:rPr>
              <a:t>existence of equipment </a:t>
            </a:r>
            <a:r>
              <a:rPr lang="en-GB" sz="2200" dirty="0" smtClean="0"/>
              <a:t>and the </a:t>
            </a:r>
            <a:r>
              <a:rPr lang="en-GB" sz="2200" dirty="0" smtClean="0">
                <a:solidFill>
                  <a:srgbClr val="FF0000"/>
                </a:solidFill>
              </a:rPr>
              <a:t>capacity of any fire fighting service</a:t>
            </a:r>
            <a:r>
              <a:rPr lang="en-GB" sz="2200" dirty="0" smtClean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Fire fighting system may use either of the following </a:t>
            </a:r>
          </a:p>
          <a:p>
            <a:pPr eaLnBrk="1" hangingPunct="1"/>
            <a:r>
              <a:rPr lang="en-GB" sz="2200" dirty="0" smtClean="0"/>
              <a:t>Hydrant systems</a:t>
            </a:r>
          </a:p>
          <a:p>
            <a:pPr eaLnBrk="1" hangingPunct="1"/>
            <a:r>
              <a:rPr lang="en-GB" sz="2200" dirty="0"/>
              <a:t>Hose-reel systems</a:t>
            </a:r>
          </a:p>
          <a:p>
            <a:pPr eaLnBrk="1" hangingPunct="1"/>
            <a:r>
              <a:rPr lang="en-GB" sz="2200" dirty="0" smtClean="0"/>
              <a:t>Sprinkler systems</a:t>
            </a:r>
          </a:p>
          <a:p>
            <a:pPr eaLnBrk="1" hangingPunct="1"/>
            <a:r>
              <a:rPr lang="en-GB" sz="2200" dirty="0" smtClean="0"/>
              <a:t>Portable fire extinguishers</a:t>
            </a: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913" y="3532200"/>
            <a:ext cx="2535750" cy="1941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762000" y="1104900"/>
            <a:ext cx="8153400" cy="43434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quantity of water required for fire protection should be easily available and kept always stored in storage reservoirs.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For </a:t>
            </a:r>
            <a:r>
              <a:rPr lang="en-US" sz="2400" b="1" dirty="0"/>
              <a:t>example: </a:t>
            </a:r>
            <a:endParaRPr lang="en-US" sz="2400" b="1" dirty="0" smtClean="0"/>
          </a:p>
          <a:p>
            <a:r>
              <a:rPr lang="en-US" sz="2400" dirty="0" smtClean="0"/>
              <a:t>If a rate of 1100 liter/minute is required for fire fighting in a town  and if </a:t>
            </a:r>
            <a:r>
              <a:rPr lang="en-US" sz="2400" dirty="0"/>
              <a:t>six fires break out in a day and each stands for 3 hours, </a:t>
            </a:r>
            <a:endParaRPr lang="en-US" sz="2400" dirty="0" smtClean="0"/>
          </a:p>
          <a:p>
            <a:pPr marL="29210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total water </a:t>
            </a:r>
            <a:r>
              <a:rPr lang="en-US" sz="2400" dirty="0" smtClean="0"/>
              <a:t>required </a:t>
            </a:r>
            <a:r>
              <a:rPr lang="en-US" sz="2400" dirty="0"/>
              <a:t>shall be </a:t>
            </a:r>
            <a:endParaRPr lang="en-US" sz="2400" dirty="0" smtClean="0"/>
          </a:p>
          <a:p>
            <a:pPr marL="2743200" indent="0">
              <a:buNone/>
            </a:pPr>
            <a:r>
              <a:rPr lang="en-US" sz="2400" dirty="0" smtClean="0"/>
              <a:t>= </a:t>
            </a:r>
            <a:r>
              <a:rPr lang="en-US" sz="2400" dirty="0"/>
              <a:t>6 x 1100 x (3 x 60) = 1,188,000 </a:t>
            </a:r>
            <a:r>
              <a:rPr lang="en-US" sz="2400" dirty="0" smtClean="0"/>
              <a:t>liter/day </a:t>
            </a:r>
            <a:endParaRPr lang="en-GB" sz="2200" dirty="0" smtClean="0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5117" y="2101731"/>
            <a:ext cx="4586543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n-lt"/>
              </a:rPr>
              <a:t>Quantity </a:t>
            </a:r>
            <a:r>
              <a:rPr lang="en-US" sz="2800" b="1" dirty="0" smtClean="0">
                <a:latin typeface="+mn-lt"/>
              </a:rPr>
              <a:t>= Rate x Duration 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90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9525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1.6.6. Fire fighting demand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790920" y="932311"/>
            <a:ext cx="8094663" cy="990600"/>
          </a:xfrm>
        </p:spPr>
        <p:txBody>
          <a:bodyPr/>
          <a:lstStyle/>
          <a:p>
            <a:pPr eaLnBrk="1" hangingPunct="1"/>
            <a:r>
              <a:rPr lang="en-GB" sz="2200" dirty="0" smtClean="0"/>
              <a:t>The following empirical equation may be used to estimate fire demand.           </a:t>
            </a:r>
          </a:p>
          <a:p>
            <a:pPr eaLnBrk="1" hangingPunct="1"/>
            <a:r>
              <a:rPr lang="en-GB" sz="2200" b="1" i="1" dirty="0" smtClean="0"/>
              <a:t>1) National Board of Fire Underwriters (NBFU)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600"/>
          </a:p>
        </p:txBody>
      </p:sp>
      <p:graphicFrame>
        <p:nvGraphicFramePr>
          <p:cNvPr id="737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72458"/>
              </p:ext>
            </p:extLst>
          </p:nvPr>
        </p:nvGraphicFramePr>
        <p:xfrm>
          <a:off x="2897981" y="2102558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Equation" r:id="rId4" imgW="1739900" imgH="241300" progId="Equation.3">
                  <p:embed/>
                </p:oleObj>
              </mc:Choice>
              <mc:Fallback>
                <p:oleObj name="Equation" r:id="rId4" imgW="1739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981" y="2102558"/>
                        <a:ext cx="334803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04800" y="2171700"/>
            <a:ext cx="8001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400" dirty="0"/>
              <a:t>                </a:t>
            </a:r>
            <a:r>
              <a:rPr lang="en-GB" sz="2400" dirty="0" smtClean="0"/>
              <a:t>                                      </a:t>
            </a:r>
            <a:endParaRPr lang="en-GB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400" dirty="0"/>
              <a:t>                                                       </a:t>
            </a:r>
            <a:r>
              <a:rPr lang="en-GB" sz="2200" dirty="0"/>
              <a:t>Where, </a:t>
            </a:r>
            <a:r>
              <a:rPr lang="en-GB" sz="2200" i="1" dirty="0"/>
              <a:t>Q</a:t>
            </a:r>
            <a:r>
              <a:rPr lang="en-GB" sz="2200" i="1" baseline="-25000" dirty="0"/>
              <a:t>F</a:t>
            </a:r>
            <a:r>
              <a:rPr lang="en-GB" sz="2200" dirty="0"/>
              <a:t> = is fire demand (m</a:t>
            </a:r>
            <a:r>
              <a:rPr lang="en-GB" sz="2200" baseline="30000" dirty="0"/>
              <a:t>3</a:t>
            </a:r>
            <a:r>
              <a:rPr lang="en-GB" sz="2200" dirty="0"/>
              <a:t>/</a:t>
            </a:r>
            <a:r>
              <a:rPr lang="en-GB" sz="2200" dirty="0" err="1"/>
              <a:t>hr</a:t>
            </a:r>
            <a:r>
              <a:rPr lang="en-GB" sz="2200" dirty="0"/>
              <a:t>);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sz="2200" dirty="0"/>
              <a:t>                                                                           P = Population in 1000’s.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sz="7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sz="2400" dirty="0"/>
          </a:p>
        </p:txBody>
      </p:sp>
      <p:sp>
        <p:nvSpPr>
          <p:cNvPr id="73735" name="Rectangle 3"/>
          <p:cNvSpPr>
            <a:spLocks noChangeArrowheads="1"/>
          </p:cNvSpPr>
          <p:nvPr/>
        </p:nvSpPr>
        <p:spPr bwMode="auto">
          <a:xfrm>
            <a:off x="2971800" y="4891651"/>
            <a:ext cx="3505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Wingdings" panose="05000000000000000000" pitchFamily="2" charset="2"/>
              <a:buChar char="q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Quantity = Rate x Duration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620" y="3410086"/>
            <a:ext cx="8153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NOTE: This formula is used for </a:t>
            </a:r>
            <a:r>
              <a:rPr lang="en-US" sz="2200" b="1" dirty="0" smtClean="0">
                <a:latin typeface="+mn-lt"/>
              </a:rPr>
              <a:t>sizing reservoir </a:t>
            </a:r>
            <a:r>
              <a:rPr lang="en-US" sz="2200" dirty="0" smtClean="0">
                <a:latin typeface="+mn-lt"/>
              </a:rPr>
              <a:t>not for distribution system pipe design.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quantity of water required for fire protection should be easily available and kept </a:t>
            </a:r>
            <a:r>
              <a:rPr lang="en-US" sz="2200" b="1" dirty="0">
                <a:solidFill>
                  <a:srgbClr val="310CCE"/>
                </a:solidFill>
                <a:latin typeface="+mn-lt"/>
              </a:rPr>
              <a:t>always stored in storage reservoirs</a:t>
            </a:r>
            <a:r>
              <a:rPr lang="en-US" sz="2200" b="1" dirty="0" smtClean="0">
                <a:solidFill>
                  <a:srgbClr val="310CCE"/>
                </a:solidFill>
                <a:latin typeface="+mn-lt"/>
              </a:rPr>
              <a:t>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sz="2200" b="1" dirty="0">
              <a:solidFill>
                <a:srgbClr val="310CCE"/>
              </a:solidFill>
              <a:latin typeface="+mn-lt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sz="2200" b="1" dirty="0">
              <a:solidFill>
                <a:srgbClr val="310CCE"/>
              </a:solidFill>
              <a:latin typeface="+mn-lt"/>
            </a:endParaRPr>
          </a:p>
        </p:txBody>
      </p:sp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92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31154</TotalTime>
  <Words>6007</Words>
  <Application>Microsoft Office PowerPoint</Application>
  <PresentationFormat>On-screen Show (16:10)</PresentationFormat>
  <Paragraphs>1040</Paragraphs>
  <Slides>123</Slides>
  <Notes>78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5" baseType="lpstr">
      <vt:lpstr>Office Theme</vt:lpstr>
      <vt:lpstr>Equation</vt:lpstr>
      <vt:lpstr>General Information</vt:lpstr>
      <vt:lpstr>Evaluation </vt:lpstr>
      <vt:lpstr>Required skills </vt:lpstr>
      <vt:lpstr>Reference Materials</vt:lpstr>
      <vt:lpstr>Contact </vt:lpstr>
      <vt:lpstr>GENERAL INTRODUCTION</vt:lpstr>
      <vt:lpstr>GENERAL INTRODUCTION</vt:lpstr>
      <vt:lpstr>GENERAL INTRODUCTION</vt:lpstr>
      <vt:lpstr>GENERAL INTRODUCTION</vt:lpstr>
      <vt:lpstr>GENERAL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Introduction</vt:lpstr>
      <vt:lpstr>Course objectives</vt:lpstr>
      <vt:lpstr>Course Content</vt:lpstr>
      <vt:lpstr>Course Outline</vt:lpstr>
      <vt:lpstr>Course Outline</vt:lpstr>
      <vt:lpstr>PowerPoint Presentation</vt:lpstr>
      <vt:lpstr>Course Outline</vt:lpstr>
      <vt:lpstr>Course Outline</vt:lpstr>
      <vt:lpstr>Chapter One Water demand and Quantity</vt:lpstr>
      <vt:lpstr>1.1. General Introduction</vt:lpstr>
      <vt:lpstr>PowerPoint Presentation</vt:lpstr>
      <vt:lpstr>Water Supply system Components /arrangement</vt:lpstr>
      <vt:lpstr>1.2 Water Supply System Planning  </vt:lpstr>
      <vt:lpstr>1.2 Water Supply System Planning  </vt:lpstr>
      <vt:lpstr> 1.2 Water Supply System Planning </vt:lpstr>
      <vt:lpstr> 1.2 Water Supply System Planning </vt:lpstr>
      <vt:lpstr> 1.2 Water Supply System Planning  </vt:lpstr>
      <vt:lpstr> 1.2 Water Supply System Planning  </vt:lpstr>
      <vt:lpstr> 1.2 Water Supply System Planning  </vt:lpstr>
      <vt:lpstr> 1.3. Population Forecasting (WATER DEMAND AND QUANTITY) </vt:lpstr>
      <vt:lpstr> 1.3. Population Forecasting (WATER DEMAND AND QUANTITY) </vt:lpstr>
      <vt:lpstr> 1.3. Population Forecasting  </vt:lpstr>
      <vt:lpstr> 1.3. Population Forecasting  </vt:lpstr>
      <vt:lpstr> 1.3. Population Forecasting  </vt:lpstr>
      <vt:lpstr>1.3. Population Forecasting…</vt:lpstr>
      <vt:lpstr>1.3. Population Forecasting…</vt:lpstr>
      <vt:lpstr>1.3. Population Forecasting…</vt:lpstr>
      <vt:lpstr>1.3. Population Forecasting…</vt:lpstr>
      <vt:lpstr>1.3. Population Forecasting…</vt:lpstr>
      <vt:lpstr>Example 1</vt:lpstr>
      <vt:lpstr>Using arithmetic method</vt:lpstr>
      <vt:lpstr>Using geometric method</vt:lpstr>
      <vt:lpstr>Using geometric method</vt:lpstr>
      <vt:lpstr>Using decreasing rate of growth method </vt:lpstr>
      <vt:lpstr>Using decreasing rate of growth method </vt:lpstr>
      <vt:lpstr>Using incremental increase method </vt:lpstr>
      <vt:lpstr>Using incremental increase method </vt:lpstr>
      <vt:lpstr>Comparison</vt:lpstr>
      <vt:lpstr>1.3. Population Forecasting…</vt:lpstr>
      <vt:lpstr>1.3. Population Forecasting…</vt:lpstr>
      <vt:lpstr>1.3. Population Forecasting…</vt:lpstr>
      <vt:lpstr>Example 2</vt:lpstr>
      <vt:lpstr>Solution</vt:lpstr>
      <vt:lpstr>Solution</vt:lpstr>
      <vt:lpstr>1.3. Population Forecasting…</vt:lpstr>
      <vt:lpstr>1.3. Population Forecasting…</vt:lpstr>
      <vt:lpstr>1.3. Population Forecasting…</vt:lpstr>
      <vt:lpstr>Factors affecting population forecasting</vt:lpstr>
      <vt:lpstr>Remarks </vt:lpstr>
      <vt:lpstr>1.4. Population Density</vt:lpstr>
      <vt:lpstr>Example 3</vt:lpstr>
      <vt:lpstr>Solution</vt:lpstr>
      <vt:lpstr>Solution</vt:lpstr>
      <vt:lpstr>Assignment </vt:lpstr>
      <vt:lpstr>Example 4</vt:lpstr>
      <vt:lpstr>Solution</vt:lpstr>
      <vt:lpstr>Example 5</vt:lpstr>
      <vt:lpstr>Solution</vt:lpstr>
      <vt:lpstr> 1.5. Water Demand</vt:lpstr>
      <vt:lpstr> 1.5. Water Demand</vt:lpstr>
      <vt:lpstr> 1.5. Water Demand</vt:lpstr>
      <vt:lpstr> 1.5. Water Demand</vt:lpstr>
      <vt:lpstr> 1.6. Estimation of Unit Water Demand</vt:lpstr>
      <vt:lpstr>PowerPoint Presentation</vt:lpstr>
      <vt:lpstr>1.6.1. Domestic Water Demand</vt:lpstr>
      <vt:lpstr> 1.6.1. Domestic Water Demand </vt:lpstr>
      <vt:lpstr>1.6.1. Domestic Water Demand</vt:lpstr>
      <vt:lpstr>1.6.1. Domestic Water Demand </vt:lpstr>
      <vt:lpstr>1.6.1. Domestic Water Demand </vt:lpstr>
      <vt:lpstr> 1.6.2. Commercial water demand </vt:lpstr>
      <vt:lpstr>1.6.2. Commercial and institutional water demand</vt:lpstr>
      <vt:lpstr>1.6.3. Industrial water demand</vt:lpstr>
      <vt:lpstr>1.6.3. Industrial water demand</vt:lpstr>
      <vt:lpstr>1.6.4. Public water demand</vt:lpstr>
      <vt:lpstr>1.6.5. Unaccounted system (losses and leakage)</vt:lpstr>
      <vt:lpstr>Typical figures</vt:lpstr>
      <vt:lpstr>1.6.6. Fire fighting demand</vt:lpstr>
      <vt:lpstr>1.6.6. Fire fighting demand</vt:lpstr>
      <vt:lpstr>1.6.6. Fire fighting demand</vt:lpstr>
      <vt:lpstr>1.6.6. Fire fighting demand</vt:lpstr>
      <vt:lpstr>1.6.6. Fire fighting demand</vt:lpstr>
      <vt:lpstr>1.6.6. Fire fighting demand</vt:lpstr>
      <vt:lpstr>1.6.6. Fire fighting demand</vt:lpstr>
      <vt:lpstr>1.6.6. Fire fighting demand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Solution</vt:lpstr>
      <vt:lpstr>Solution</vt:lpstr>
      <vt:lpstr>Summary</vt:lpstr>
      <vt:lpstr>Water Conservation</vt:lpstr>
      <vt:lpstr>Water Conservation</vt:lpstr>
      <vt:lpstr>Summary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Supply</dc:title>
  <dc:creator>z</dc:creator>
  <cp:lastModifiedBy>Meklit</cp:lastModifiedBy>
  <cp:revision>342</cp:revision>
  <dcterms:created xsi:type="dcterms:W3CDTF">2009-04-28T07:12:08Z</dcterms:created>
  <dcterms:modified xsi:type="dcterms:W3CDTF">2020-04-23T09:31:01Z</dcterms:modified>
</cp:coreProperties>
</file>