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8"/>
  </p:notesMasterIdLst>
  <p:handoutMasterIdLst>
    <p:handoutMasterId r:id="rId139"/>
  </p:handoutMasterIdLst>
  <p:sldIdLst>
    <p:sldId id="374" r:id="rId2"/>
    <p:sldId id="382" r:id="rId3"/>
    <p:sldId id="383" r:id="rId4"/>
    <p:sldId id="384" r:id="rId5"/>
    <p:sldId id="385" r:id="rId6"/>
    <p:sldId id="386" r:id="rId7"/>
    <p:sldId id="259" r:id="rId8"/>
    <p:sldId id="260" r:id="rId9"/>
    <p:sldId id="257" r:id="rId10"/>
    <p:sldId id="261" r:id="rId11"/>
    <p:sldId id="397" r:id="rId12"/>
    <p:sldId id="262" r:id="rId13"/>
    <p:sldId id="396" r:id="rId14"/>
    <p:sldId id="263" r:id="rId15"/>
    <p:sldId id="264" r:id="rId16"/>
    <p:sldId id="398" r:id="rId17"/>
    <p:sldId id="265" r:id="rId18"/>
    <p:sldId id="387" r:id="rId19"/>
    <p:sldId id="388" r:id="rId20"/>
    <p:sldId id="389" r:id="rId21"/>
    <p:sldId id="390" r:id="rId22"/>
    <p:sldId id="392" r:id="rId23"/>
    <p:sldId id="391" r:id="rId24"/>
    <p:sldId id="393" r:id="rId25"/>
    <p:sldId id="399" r:id="rId26"/>
    <p:sldId id="394" r:id="rId27"/>
    <p:sldId id="395" r:id="rId28"/>
    <p:sldId id="400" r:id="rId29"/>
    <p:sldId id="401" r:id="rId30"/>
    <p:sldId id="266" r:id="rId31"/>
    <p:sldId id="267" r:id="rId32"/>
    <p:sldId id="268" r:id="rId33"/>
    <p:sldId id="269" r:id="rId34"/>
    <p:sldId id="270" r:id="rId35"/>
    <p:sldId id="272" r:id="rId36"/>
    <p:sldId id="273" r:id="rId37"/>
    <p:sldId id="274" r:id="rId38"/>
    <p:sldId id="275" r:id="rId39"/>
    <p:sldId id="276" r:id="rId40"/>
    <p:sldId id="404" r:id="rId41"/>
    <p:sldId id="277" r:id="rId42"/>
    <p:sldId id="278" r:id="rId43"/>
    <p:sldId id="279" r:id="rId44"/>
    <p:sldId id="280" r:id="rId45"/>
    <p:sldId id="281" r:id="rId46"/>
    <p:sldId id="282" r:id="rId47"/>
    <p:sldId id="283" r:id="rId48"/>
    <p:sldId id="284" r:id="rId49"/>
    <p:sldId id="285" r:id="rId50"/>
    <p:sldId id="286" r:id="rId51"/>
    <p:sldId id="287" r:id="rId52"/>
    <p:sldId id="292" r:id="rId53"/>
    <p:sldId id="293" r:id="rId54"/>
    <p:sldId id="294" r:id="rId55"/>
    <p:sldId id="295" r:id="rId56"/>
    <p:sldId id="296" r:id="rId57"/>
    <p:sldId id="297" r:id="rId58"/>
    <p:sldId id="298" r:id="rId59"/>
    <p:sldId id="376" r:id="rId60"/>
    <p:sldId id="377" r:id="rId61"/>
    <p:sldId id="375" r:id="rId62"/>
    <p:sldId id="299" r:id="rId63"/>
    <p:sldId id="300" r:id="rId64"/>
    <p:sldId id="301" r:id="rId65"/>
    <p:sldId id="302" r:id="rId66"/>
    <p:sldId id="303" r:id="rId67"/>
    <p:sldId id="305" r:id="rId68"/>
    <p:sldId id="306" r:id="rId69"/>
    <p:sldId id="307" r:id="rId70"/>
    <p:sldId id="308" r:id="rId71"/>
    <p:sldId id="309" r:id="rId72"/>
    <p:sldId id="310" r:id="rId73"/>
    <p:sldId id="311" r:id="rId74"/>
    <p:sldId id="312" r:id="rId75"/>
    <p:sldId id="313" r:id="rId76"/>
    <p:sldId id="315" r:id="rId77"/>
    <p:sldId id="316" r:id="rId78"/>
    <p:sldId id="334" r:id="rId79"/>
    <p:sldId id="335" r:id="rId80"/>
    <p:sldId id="402" r:id="rId81"/>
    <p:sldId id="403" r:id="rId82"/>
    <p:sldId id="336" r:id="rId83"/>
    <p:sldId id="337" r:id="rId84"/>
    <p:sldId id="338" r:id="rId85"/>
    <p:sldId id="339" r:id="rId86"/>
    <p:sldId id="318" r:id="rId87"/>
    <p:sldId id="319" r:id="rId88"/>
    <p:sldId id="320" r:id="rId89"/>
    <p:sldId id="321" r:id="rId90"/>
    <p:sldId id="322" r:id="rId91"/>
    <p:sldId id="323" r:id="rId92"/>
    <p:sldId id="324" r:id="rId93"/>
    <p:sldId id="380" r:id="rId94"/>
    <p:sldId id="379" r:id="rId95"/>
    <p:sldId id="381" r:id="rId96"/>
    <p:sldId id="325" r:id="rId97"/>
    <p:sldId id="326" r:id="rId98"/>
    <p:sldId id="327" r:id="rId99"/>
    <p:sldId id="328" r:id="rId100"/>
    <p:sldId id="329" r:id="rId101"/>
    <p:sldId id="330" r:id="rId102"/>
    <p:sldId id="331" r:id="rId103"/>
    <p:sldId id="332" r:id="rId104"/>
    <p:sldId id="333"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53" r:id="rId119"/>
    <p:sldId id="354" r:id="rId120"/>
    <p:sldId id="355" r:id="rId121"/>
    <p:sldId id="356" r:id="rId122"/>
    <p:sldId id="357" r:id="rId123"/>
    <p:sldId id="358" r:id="rId124"/>
    <p:sldId id="359" r:id="rId125"/>
    <p:sldId id="360" r:id="rId126"/>
    <p:sldId id="361" r:id="rId127"/>
    <p:sldId id="362" r:id="rId128"/>
    <p:sldId id="363" r:id="rId129"/>
    <p:sldId id="364" r:id="rId130"/>
    <p:sldId id="365" r:id="rId131"/>
    <p:sldId id="366" r:id="rId132"/>
    <p:sldId id="367" r:id="rId133"/>
    <p:sldId id="368" r:id="rId134"/>
    <p:sldId id="370" r:id="rId135"/>
    <p:sldId id="371" r:id="rId136"/>
    <p:sldId id="372" r:id="rId1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162" cy="479227"/>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829" y="0"/>
            <a:ext cx="3170162" cy="479227"/>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8A58D299-7D72-4D2A-9DEC-90AAAC02C4E8}" type="datetimeFigureOut">
              <a:rPr lang="en-US"/>
              <a:pPr>
                <a:defRPr/>
              </a:pPr>
              <a:t>4/15/2018</a:t>
            </a:fld>
            <a:endParaRPr lang="en-US"/>
          </a:p>
        </p:txBody>
      </p:sp>
      <p:sp>
        <p:nvSpPr>
          <p:cNvPr id="4" name="Footer Placeholder 3"/>
          <p:cNvSpPr>
            <a:spLocks noGrp="1"/>
          </p:cNvSpPr>
          <p:nvPr>
            <p:ph type="ftr" sz="quarter" idx="2"/>
          </p:nvPr>
        </p:nvSpPr>
        <p:spPr>
          <a:xfrm>
            <a:off x="0" y="9119891"/>
            <a:ext cx="3170162" cy="479227"/>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r>
              <a:rPr lang="en-US" smtClean="0"/>
              <a:t>MANUFACTURING  ENGINEERING II</a:t>
            </a:r>
            <a:endParaRPr lang="en-US"/>
          </a:p>
        </p:txBody>
      </p:sp>
      <p:sp>
        <p:nvSpPr>
          <p:cNvPr id="5" name="Slide Number Placeholder 4"/>
          <p:cNvSpPr>
            <a:spLocks noGrp="1"/>
          </p:cNvSpPr>
          <p:nvPr>
            <p:ph type="sldNum" sz="quarter" idx="3"/>
          </p:nvPr>
        </p:nvSpPr>
        <p:spPr>
          <a:xfrm>
            <a:off x="4143829" y="9119891"/>
            <a:ext cx="3170162" cy="479227"/>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92C23DBE-4674-4F9B-8A19-AAE1B6BD863B}" type="slidenum">
              <a:rPr lang="en-US"/>
              <a:pPr>
                <a:defRPr/>
              </a:pPr>
              <a:t>‹#›</a:t>
            </a:fld>
            <a:endParaRPr lang="en-US"/>
          </a:p>
        </p:txBody>
      </p:sp>
    </p:spTree>
    <p:extLst>
      <p:ext uri="{BB962C8B-B14F-4D97-AF65-F5344CB8AC3E}">
        <p14:creationId xmlns:p14="http://schemas.microsoft.com/office/powerpoint/2010/main" val="250759898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162" cy="479227"/>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829" y="0"/>
            <a:ext cx="3170162" cy="479227"/>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4F80EAF5-3B26-4A78-8788-4A98684F0ED7}" type="datetimeFigureOut">
              <a:rPr lang="en-US"/>
              <a:pPr>
                <a:defRPr/>
              </a:pPr>
              <a:t>4/15/2018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763" y="4560988"/>
            <a:ext cx="5851676" cy="4319289"/>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891"/>
            <a:ext cx="3170162" cy="479227"/>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r>
              <a:rPr lang="en-US" smtClean="0"/>
              <a:t>MANUFACTURING  ENGINEERING II</a:t>
            </a:r>
            <a:endParaRPr lang="en-US"/>
          </a:p>
        </p:txBody>
      </p:sp>
      <p:sp>
        <p:nvSpPr>
          <p:cNvPr id="7" name="Slide Number Placeholder 6"/>
          <p:cNvSpPr>
            <a:spLocks noGrp="1"/>
          </p:cNvSpPr>
          <p:nvPr>
            <p:ph type="sldNum" sz="quarter" idx="5"/>
          </p:nvPr>
        </p:nvSpPr>
        <p:spPr>
          <a:xfrm>
            <a:off x="4143829" y="9119891"/>
            <a:ext cx="3170162" cy="479227"/>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C89D5BD5-A029-4FAF-9536-5A0E0549E176}" type="slidenum">
              <a:rPr lang="en-US"/>
              <a:pPr>
                <a:defRPr/>
              </a:pPr>
              <a:t>‹#›</a:t>
            </a:fld>
            <a:endParaRPr lang="en-US"/>
          </a:p>
        </p:txBody>
      </p:sp>
    </p:spTree>
    <p:extLst>
      <p:ext uri="{BB962C8B-B14F-4D97-AF65-F5344CB8AC3E}">
        <p14:creationId xmlns:p14="http://schemas.microsoft.com/office/powerpoint/2010/main" val="3128416649"/>
      </p:ext>
    </p:extLst>
  </p:cSld>
  <p:clrMap bg1="lt1" tx1="dk1" bg2="lt2" tx2="dk2" accent1="accent1" accent2="accent2" accent3="accent3" accent4="accent4" accent5="accent5" accent6="accent6" hlink="hlink" folHlink="folHlink"/>
  <p:hf sldNum="0"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A5E9E79D-A61B-4A31-92CB-6C0EC320A3FE}" type="datetimeFigureOut">
              <a:rPr lang="en-US" smtClean="0"/>
              <a:pPr/>
              <a:t>4/15/2018</a:t>
            </a:fld>
            <a:endParaRPr lang="en-US"/>
          </a:p>
        </p:txBody>
      </p:sp>
      <p:sp>
        <p:nvSpPr>
          <p:cNvPr id="5" name="Footer Placeholder 4"/>
          <p:cNvSpPr>
            <a:spLocks noGrp="1"/>
          </p:cNvSpPr>
          <p:nvPr>
            <p:ph type="ftr" sz="quarter" idx="11"/>
          </p:nvPr>
        </p:nvSpPr>
        <p:spPr/>
        <p:txBody>
          <a:bodyPr/>
          <a:lstStyle/>
          <a:p>
            <a:r>
              <a:rPr lang="en-US" smtClean="0"/>
              <a:t>MANUFACTURING  ENGINEERING II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F77A58-AE9F-475C-92D6-A52B0E3BF49B}"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6" name="Slide Number Placeholder 5"/>
          <p:cNvSpPr>
            <a:spLocks noGrp="1"/>
          </p:cNvSpPr>
          <p:nvPr>
            <p:ph type="sldNum" sz="quarter" idx="12"/>
          </p:nvPr>
        </p:nvSpPr>
        <p:spPr/>
        <p:txBody>
          <a:bodyPr/>
          <a:lstStyle>
            <a:lvl1pPr>
              <a:defRPr/>
            </a:lvl1pPr>
          </a:lstStyle>
          <a:p>
            <a:pPr>
              <a:defRPr/>
            </a:pPr>
            <a:fld id="{256FAC24-4FB0-4B54-B66B-81F124038F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A6C5C-E26F-4B68-A5B7-954D9F2F21B9}"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6" name="Slide Number Placeholder 5"/>
          <p:cNvSpPr>
            <a:spLocks noGrp="1"/>
          </p:cNvSpPr>
          <p:nvPr>
            <p:ph type="sldNum" sz="quarter" idx="12"/>
          </p:nvPr>
        </p:nvSpPr>
        <p:spPr/>
        <p:txBody>
          <a:bodyPr/>
          <a:lstStyle>
            <a:lvl1pPr>
              <a:defRPr/>
            </a:lvl1pPr>
          </a:lstStyle>
          <a:p>
            <a:pPr>
              <a:defRPr/>
            </a:pPr>
            <a:fld id="{79994824-2B4B-4E9B-8254-A521692AA4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12AABA-EC2F-4C54-BD44-7E036F03FE3B}"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6" name="Slide Number Placeholder 5"/>
          <p:cNvSpPr>
            <a:spLocks noGrp="1"/>
          </p:cNvSpPr>
          <p:nvPr>
            <p:ph type="sldNum" sz="quarter" idx="12"/>
          </p:nvPr>
        </p:nvSpPr>
        <p:spPr/>
        <p:txBody>
          <a:bodyPr/>
          <a:lstStyle>
            <a:lvl1pPr>
              <a:defRPr/>
            </a:lvl1pPr>
          </a:lstStyle>
          <a:p>
            <a:pPr>
              <a:defRPr/>
            </a:pPr>
            <a:fld id="{90E3CEEF-4684-416E-AA64-F56112F115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AC6671B-A6EB-4C04-8E83-9942EFD0C7C5}"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6" name="Slide Number Placeholder 5"/>
          <p:cNvSpPr>
            <a:spLocks noGrp="1"/>
          </p:cNvSpPr>
          <p:nvPr>
            <p:ph type="sldNum" sz="quarter" idx="12"/>
          </p:nvPr>
        </p:nvSpPr>
        <p:spPr/>
        <p:txBody>
          <a:bodyPr/>
          <a:lstStyle>
            <a:lvl1pPr>
              <a:defRPr/>
            </a:lvl1pPr>
          </a:lstStyle>
          <a:p>
            <a:pPr>
              <a:defRPr/>
            </a:pPr>
            <a:fld id="{CD80B2E7-03CD-4D50-873C-2DF1C1C729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B37ADA-D356-4499-9A7B-240A9A74A8B2}" type="datetime1">
              <a:rPr lang="en-US"/>
              <a:pPr>
                <a:defRPr/>
              </a:pPr>
              <a:t>4/15/2018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6" name="Slide Number Placeholder 5"/>
          <p:cNvSpPr>
            <a:spLocks noGrp="1"/>
          </p:cNvSpPr>
          <p:nvPr>
            <p:ph type="sldNum" sz="quarter" idx="12"/>
          </p:nvPr>
        </p:nvSpPr>
        <p:spPr/>
        <p:txBody>
          <a:bodyPr/>
          <a:lstStyle>
            <a:lvl1pPr>
              <a:defRPr/>
            </a:lvl1pPr>
          </a:lstStyle>
          <a:p>
            <a:pPr>
              <a:defRPr/>
            </a:pPr>
            <a:fld id="{9EA02319-E159-4FE4-9230-7F57910DD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0229A6-0920-40DB-9213-7780CA4D3686}" type="datetime1">
              <a:rPr lang="en-US"/>
              <a:pPr>
                <a:defRPr/>
              </a:pPr>
              <a:t>4/15/2018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7" name="Slide Number Placeholder 5"/>
          <p:cNvSpPr>
            <a:spLocks noGrp="1"/>
          </p:cNvSpPr>
          <p:nvPr>
            <p:ph type="sldNum" sz="quarter" idx="12"/>
          </p:nvPr>
        </p:nvSpPr>
        <p:spPr/>
        <p:txBody>
          <a:bodyPr/>
          <a:lstStyle>
            <a:lvl1pPr>
              <a:defRPr/>
            </a:lvl1pPr>
          </a:lstStyle>
          <a:p>
            <a:pPr>
              <a:defRPr/>
            </a:pPr>
            <a:fld id="{2F9494D5-C1D5-48E3-9018-741183E300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5E4417-8C94-4D03-9580-2D4C957ECD17}" type="datetime1">
              <a:rPr lang="en-US"/>
              <a:pPr>
                <a:defRPr/>
              </a:pPr>
              <a:t>4/15/2018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9" name="Slide Number Placeholder 5"/>
          <p:cNvSpPr>
            <a:spLocks noGrp="1"/>
          </p:cNvSpPr>
          <p:nvPr>
            <p:ph type="sldNum" sz="quarter" idx="12"/>
          </p:nvPr>
        </p:nvSpPr>
        <p:spPr/>
        <p:txBody>
          <a:bodyPr/>
          <a:lstStyle>
            <a:lvl1pPr>
              <a:defRPr/>
            </a:lvl1pPr>
          </a:lstStyle>
          <a:p>
            <a:pPr>
              <a:defRPr/>
            </a:pPr>
            <a:fld id="{0F888945-F90E-49AD-A6C2-7315B61F75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F18216-8EC3-4DDB-BE42-ABC05973DD50}" type="datetime1">
              <a:rPr lang="en-US"/>
              <a:pPr>
                <a:defRPr/>
              </a:pPr>
              <a:t>4/15/2018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5" name="Slide Number Placeholder 5"/>
          <p:cNvSpPr>
            <a:spLocks noGrp="1"/>
          </p:cNvSpPr>
          <p:nvPr>
            <p:ph type="sldNum" sz="quarter" idx="12"/>
          </p:nvPr>
        </p:nvSpPr>
        <p:spPr/>
        <p:txBody>
          <a:bodyPr/>
          <a:lstStyle>
            <a:lvl1pPr>
              <a:defRPr/>
            </a:lvl1pPr>
          </a:lstStyle>
          <a:p>
            <a:pPr>
              <a:defRPr/>
            </a:pPr>
            <a:fld id="{9D306710-0E1D-426E-AE9C-B84239FFB0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4F6FF6-0E47-4410-8BBF-8B1CD46BDFEB}" type="datetime1">
              <a:rPr lang="en-US"/>
              <a:pPr>
                <a:defRPr/>
              </a:pPr>
              <a:t>4/15/2018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4" name="Slide Number Placeholder 5"/>
          <p:cNvSpPr>
            <a:spLocks noGrp="1"/>
          </p:cNvSpPr>
          <p:nvPr>
            <p:ph type="sldNum" sz="quarter" idx="12"/>
          </p:nvPr>
        </p:nvSpPr>
        <p:spPr/>
        <p:txBody>
          <a:bodyPr/>
          <a:lstStyle>
            <a:lvl1pPr>
              <a:defRPr/>
            </a:lvl1pPr>
          </a:lstStyle>
          <a:p>
            <a:pPr>
              <a:defRPr/>
            </a:pPr>
            <a:fld id="{96366A62-C1DB-48B1-978C-34A08BDB93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3BF369-F7F4-4DA1-BB49-285201D3E57B}" type="datetime1">
              <a:rPr lang="en-US"/>
              <a:pPr>
                <a:defRPr/>
              </a:pPr>
              <a:t>4/15/2018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7" name="Slide Number Placeholder 5"/>
          <p:cNvSpPr>
            <a:spLocks noGrp="1"/>
          </p:cNvSpPr>
          <p:nvPr>
            <p:ph type="sldNum" sz="quarter" idx="12"/>
          </p:nvPr>
        </p:nvSpPr>
        <p:spPr/>
        <p:txBody>
          <a:bodyPr/>
          <a:lstStyle>
            <a:lvl1pPr>
              <a:defRPr/>
            </a:lvl1pPr>
          </a:lstStyle>
          <a:p>
            <a:pPr>
              <a:defRPr/>
            </a:pPr>
            <a:fld id="{AFD04631-4C52-40E6-BE6C-8EFCC4B26C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A0BF85-F098-4005-B8DA-9E722B4227F7}" type="datetime1">
              <a:rPr lang="en-US"/>
              <a:pPr>
                <a:defRPr/>
              </a:pPr>
              <a:t>4/15/2018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PRODUCTION ENGINEERING II</a:t>
            </a:r>
          </a:p>
        </p:txBody>
      </p:sp>
      <p:sp>
        <p:nvSpPr>
          <p:cNvPr id="7" name="Slide Number Placeholder 5"/>
          <p:cNvSpPr>
            <a:spLocks noGrp="1"/>
          </p:cNvSpPr>
          <p:nvPr>
            <p:ph type="sldNum" sz="quarter" idx="12"/>
          </p:nvPr>
        </p:nvSpPr>
        <p:spPr/>
        <p:txBody>
          <a:bodyPr/>
          <a:lstStyle>
            <a:lvl1pPr>
              <a:defRPr/>
            </a:lvl1pPr>
          </a:lstStyle>
          <a:p>
            <a:pPr>
              <a:defRPr/>
            </a:pPr>
            <a:fld id="{74947FD5-F03A-431D-BE2A-205401C152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F4E21B-D9EE-45C5-AFED-04D1DC8F55BA}" type="datetime1">
              <a:rPr lang="en-US"/>
              <a:pPr>
                <a:defRPr/>
              </a:pPr>
              <a:t>4/15/2018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PRODUCTION ENGINEERING 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978360-202B-4E5B-9ABD-92A768F80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1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1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1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1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12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12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2209800"/>
          </a:xfrm>
        </p:spPr>
        <p:txBody>
          <a:bodyPr>
            <a:noAutofit/>
          </a:bodyPr>
          <a:lstStyle/>
          <a:p>
            <a:r>
              <a:rPr lang="en-US" sz="6000" dirty="0" smtClean="0">
                <a:latin typeface="BankGothic Md BT" pitchFamily="34" charset="0"/>
              </a:rPr>
              <a:t>MANUFACTURING </a:t>
            </a:r>
            <a:br>
              <a:rPr lang="en-US" sz="6000" dirty="0" smtClean="0">
                <a:latin typeface="BankGothic Md BT" pitchFamily="34" charset="0"/>
              </a:rPr>
            </a:br>
            <a:r>
              <a:rPr lang="en-US" sz="6000" dirty="0" smtClean="0">
                <a:latin typeface="BankGothic Md BT" pitchFamily="34" charset="0"/>
              </a:rPr>
              <a:t>Engineering II</a:t>
            </a:r>
            <a:endParaRPr lang="en-US" sz="6000" dirty="0">
              <a:latin typeface="BankGothic Md BT" pitchFamily="34" charset="0"/>
            </a:endParaRPr>
          </a:p>
        </p:txBody>
      </p:sp>
      <p:sp>
        <p:nvSpPr>
          <p:cNvPr id="3" name="Subtitle 2"/>
          <p:cNvSpPr>
            <a:spLocks noGrp="1"/>
          </p:cNvSpPr>
          <p:nvPr>
            <p:ph type="subTitle" idx="1"/>
          </p:nvPr>
        </p:nvSpPr>
        <p:spPr>
          <a:xfrm>
            <a:off x="990600" y="2667000"/>
            <a:ext cx="7086600" cy="4114800"/>
          </a:xfrm>
        </p:spPr>
        <p:txBody>
          <a:bodyPr>
            <a:normAutofit lnSpcReduction="10000"/>
          </a:bodyPr>
          <a:lstStyle/>
          <a:p>
            <a:r>
              <a:rPr lang="en-US" dirty="0" smtClean="0">
                <a:latin typeface="BankGothic Md BT" pitchFamily="34" charset="0"/>
              </a:rPr>
              <a:t> </a:t>
            </a:r>
            <a:r>
              <a:rPr lang="en-US" sz="3600" dirty="0" smtClean="0">
                <a:solidFill>
                  <a:schemeClr val="tx1"/>
                </a:solidFill>
                <a:latin typeface="BankGothic Md BT" pitchFamily="34" charset="0"/>
                <a:ea typeface="+mj-ea"/>
                <a:cs typeface="+mj-cs"/>
              </a:rPr>
              <a:t>CHAPTER 1.2 </a:t>
            </a:r>
            <a:r>
              <a:rPr lang="en-US" sz="3600" dirty="0" smtClean="0"/>
              <a:t> </a:t>
            </a:r>
          </a:p>
          <a:p>
            <a:r>
              <a:rPr lang="en-US" sz="3600" dirty="0" smtClean="0">
                <a:latin typeface="BankGothic Md BT" pitchFamily="34" charset="0"/>
              </a:rPr>
              <a:t>SAND</a:t>
            </a:r>
            <a:r>
              <a:rPr lang="en-US" sz="3600" dirty="0" smtClean="0"/>
              <a:t> </a:t>
            </a:r>
            <a:r>
              <a:rPr lang="en-US" sz="3600" dirty="0" smtClean="0">
                <a:latin typeface="BankGothic Md BT" pitchFamily="34" charset="0"/>
              </a:rPr>
              <a:t>CASTING</a:t>
            </a:r>
            <a:r>
              <a:rPr lang="en-US" sz="3600" dirty="0" smtClean="0"/>
              <a:t> </a:t>
            </a:r>
          </a:p>
          <a:p>
            <a:r>
              <a:rPr lang="en-US" sz="3600" dirty="0" err="1" smtClean="0">
                <a:latin typeface="BankGothic Md BT" pitchFamily="34" charset="0"/>
              </a:rPr>
              <a:t>AAiT</a:t>
            </a:r>
            <a:endParaRPr lang="en-US" sz="3600" dirty="0" smtClean="0">
              <a:latin typeface="BankGothic Md BT" pitchFamily="34" charset="0"/>
            </a:endParaRPr>
          </a:p>
          <a:p>
            <a:endParaRPr lang="en-US" sz="3600" dirty="0" smtClean="0">
              <a:latin typeface="BankGothic Md BT" pitchFamily="34" charset="0"/>
            </a:endParaRPr>
          </a:p>
          <a:p>
            <a:endParaRPr lang="en-US" sz="3600" dirty="0" smtClean="0">
              <a:latin typeface="BankGothic Md BT" pitchFamily="34" charset="0"/>
            </a:endParaRPr>
          </a:p>
          <a:p>
            <a:endParaRPr lang="en-US" sz="3600" dirty="0" smtClean="0">
              <a:latin typeface="BankGothic Md BT" pitchFamily="34" charset="0"/>
            </a:endParaRPr>
          </a:p>
          <a:p>
            <a:r>
              <a:rPr lang="en-US" sz="1800" i="1" smtClean="0">
                <a:latin typeface="BankGothic Md BT" pitchFamily="34" charset="0"/>
              </a:rPr>
              <a:t> Lecture By </a:t>
            </a:r>
            <a:r>
              <a:rPr lang="en-US" sz="1800" i="1" dirty="0" err="1" smtClean="0">
                <a:latin typeface="BankGothic Md BT" pitchFamily="34" charset="0"/>
              </a:rPr>
              <a:t>Dr</a:t>
            </a:r>
            <a:r>
              <a:rPr lang="en-US" sz="1800" i="1" dirty="0" smtClean="0">
                <a:latin typeface="BankGothic Md BT" pitchFamily="34" charset="0"/>
              </a:rPr>
              <a:t> </a:t>
            </a:r>
            <a:r>
              <a:rPr lang="en-US" sz="1800" i="1" dirty="0" err="1" smtClean="0">
                <a:latin typeface="BankGothic Md BT" pitchFamily="34" charset="0"/>
              </a:rPr>
              <a:t>Shanthakumar</a:t>
            </a:r>
            <a:r>
              <a:rPr lang="en-US" sz="1800" i="1" dirty="0" smtClean="0">
                <a:latin typeface="BankGothic Md BT" pitchFamily="34" charset="0"/>
              </a:rPr>
              <a:t> G C</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76200"/>
            <a:ext cx="7162800" cy="715962"/>
          </a:xfrm>
        </p:spPr>
        <p:txBody>
          <a:bodyPr>
            <a:noAutofit/>
          </a:bodyPr>
          <a:lstStyle/>
          <a:p>
            <a:pPr eaLnBrk="1" hangingPunct="1"/>
            <a:r>
              <a:rPr lang="en-US" sz="3200" dirty="0" smtClean="0">
                <a:latin typeface="BankGothic Md BT" pitchFamily="34" charset="0"/>
              </a:rPr>
              <a:t>CASTING Working Design</a:t>
            </a:r>
          </a:p>
        </p:txBody>
      </p:sp>
      <p:sp>
        <p:nvSpPr>
          <p:cNvPr id="5" name="Date Placeholder 4"/>
          <p:cNvSpPr>
            <a:spLocks noGrp="1"/>
          </p:cNvSpPr>
          <p:nvPr>
            <p:ph type="dt" sz="quarter" idx="10"/>
          </p:nvPr>
        </p:nvSpPr>
        <p:spPr/>
        <p:txBody>
          <a:bodyPr/>
          <a:lstStyle/>
          <a:p>
            <a:pPr>
              <a:defRPr/>
            </a:pPr>
            <a:fld id="{FE3A6E87-A163-40D2-A9FC-19AA4CB2914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39E3A6F-20E8-482D-B0B9-A5625FF4E7BF}" type="slidenum">
              <a:rPr lang="en-US"/>
              <a:pPr>
                <a:defRPr/>
              </a:pPr>
              <a:t>10</a:t>
            </a:fld>
            <a:endParaRPr lang="en-US" dirty="0"/>
          </a:p>
        </p:txBody>
      </p:sp>
      <p:sp>
        <p:nvSpPr>
          <p:cNvPr id="6150" name="Rectangle 7"/>
          <p:cNvSpPr>
            <a:spLocks noChangeArrowheads="1"/>
          </p:cNvSpPr>
          <p:nvPr/>
        </p:nvSpPr>
        <p:spPr bwMode="auto">
          <a:xfrm>
            <a:off x="3581400" y="941725"/>
            <a:ext cx="5410200" cy="3477875"/>
          </a:xfrm>
          <a:prstGeom prst="rect">
            <a:avLst/>
          </a:prstGeom>
          <a:noFill/>
          <a:ln w="9525">
            <a:noFill/>
            <a:miter lim="800000"/>
            <a:headEnd/>
            <a:tailEnd/>
          </a:ln>
        </p:spPr>
        <p:txBody>
          <a:bodyPr wrap="square">
            <a:spAutoFit/>
          </a:bodyPr>
          <a:lstStyle/>
          <a:p>
            <a:pPr marL="914400" indent="-457200" algn="just">
              <a:spcBef>
                <a:spcPts val="0"/>
              </a:spcBef>
              <a:buBlip>
                <a:blip r:embed="rId2"/>
              </a:buBlip>
            </a:pPr>
            <a:r>
              <a:rPr lang="en-US" sz="2200" b="1" dirty="0">
                <a:latin typeface="Book Antiqua" pitchFamily="18" charset="0"/>
              </a:rPr>
              <a:t>First step is </a:t>
            </a:r>
            <a:r>
              <a:rPr lang="en-US" sz="2200" b="1" dirty="0" smtClean="0">
                <a:latin typeface="Book Antiqua" pitchFamily="18" charset="0"/>
              </a:rPr>
              <a:t>casting </a:t>
            </a:r>
            <a:r>
              <a:rPr lang="en-US" sz="2200" b="1" dirty="0" smtClean="0">
                <a:solidFill>
                  <a:srgbClr val="FFC000"/>
                </a:solidFill>
                <a:latin typeface="Book Antiqua" pitchFamily="18" charset="0"/>
              </a:rPr>
              <a:t>shape </a:t>
            </a:r>
            <a:r>
              <a:rPr lang="en-US" sz="2200" b="1" dirty="0">
                <a:solidFill>
                  <a:srgbClr val="FFC000"/>
                </a:solidFill>
                <a:latin typeface="Book Antiqua" pitchFamily="18" charset="0"/>
              </a:rPr>
              <a:t>design</a:t>
            </a:r>
            <a:r>
              <a:rPr lang="en-US" sz="2200" b="1" dirty="0">
                <a:latin typeface="Book Antiqua" pitchFamily="18" charset="0"/>
              </a:rPr>
              <a:t>, hence (in this order) pattern, risers </a:t>
            </a:r>
            <a:r>
              <a:rPr lang="en-US" sz="2200" b="1" dirty="0" smtClean="0">
                <a:latin typeface="Book Antiqua" pitchFamily="18" charset="0"/>
              </a:rPr>
              <a:t>&amp; </a:t>
            </a:r>
            <a:r>
              <a:rPr lang="en-US" sz="2200" b="1" dirty="0" err="1">
                <a:latin typeface="Book Antiqua" pitchFamily="18" charset="0"/>
              </a:rPr>
              <a:t>sprue</a:t>
            </a:r>
            <a:r>
              <a:rPr lang="en-US" sz="2200" b="1" dirty="0">
                <a:latin typeface="Book Antiqua" pitchFamily="18" charset="0"/>
              </a:rPr>
              <a:t> design. </a:t>
            </a:r>
          </a:p>
          <a:p>
            <a:pPr marL="914400" indent="-457200" algn="just">
              <a:spcBef>
                <a:spcPts val="0"/>
              </a:spcBef>
              <a:buBlip>
                <a:blip r:embed="rId2"/>
              </a:buBlip>
            </a:pPr>
            <a:endParaRPr lang="en-US" sz="2200" b="1" dirty="0">
              <a:latin typeface="Book Antiqua" pitchFamily="18" charset="0"/>
            </a:endParaRPr>
          </a:p>
          <a:p>
            <a:pPr marL="914400" indent="-457200" algn="just">
              <a:spcBef>
                <a:spcPts val="0"/>
              </a:spcBef>
              <a:buBlip>
                <a:blip r:embed="rId2"/>
              </a:buBlip>
            </a:pPr>
            <a:r>
              <a:rPr lang="en-US" sz="2200" b="1" dirty="0">
                <a:latin typeface="Book Antiqua" pitchFamily="18" charset="0"/>
              </a:rPr>
              <a:t>At each step we need information from the previous ones. </a:t>
            </a:r>
          </a:p>
          <a:p>
            <a:pPr marL="914400" indent="-457200" algn="just">
              <a:spcBef>
                <a:spcPts val="0"/>
              </a:spcBef>
              <a:buBlip>
                <a:blip r:embed="rId2"/>
              </a:buBlip>
            </a:pPr>
            <a:endParaRPr lang="en-US" sz="2200" b="1" dirty="0">
              <a:latin typeface="Book Antiqua" pitchFamily="18" charset="0"/>
            </a:endParaRPr>
          </a:p>
          <a:p>
            <a:pPr marL="914400" indent="-457200" algn="just">
              <a:spcBef>
                <a:spcPts val="0"/>
              </a:spcBef>
              <a:buBlip>
                <a:blip r:embed="rId2"/>
              </a:buBlip>
            </a:pPr>
            <a:r>
              <a:rPr lang="en-US" sz="2200" b="1" dirty="0">
                <a:solidFill>
                  <a:srgbClr val="FFC000"/>
                </a:solidFill>
                <a:latin typeface="Book Antiqua" pitchFamily="18" charset="0"/>
              </a:rPr>
              <a:t>Shape changes </a:t>
            </a:r>
            <a:r>
              <a:rPr lang="en-US" sz="2200" b="1" dirty="0">
                <a:latin typeface="Book Antiqua" pitchFamily="18" charset="0"/>
              </a:rPr>
              <a:t>can be made, but only if necessary </a:t>
            </a:r>
            <a:r>
              <a:rPr lang="en-US" sz="2200" b="1" dirty="0" smtClean="0">
                <a:latin typeface="Book Antiqua" pitchFamily="18" charset="0"/>
              </a:rPr>
              <a:t>&amp; </a:t>
            </a:r>
            <a:r>
              <a:rPr lang="en-US" sz="2200" b="1" dirty="0">
                <a:latin typeface="Book Antiqua" pitchFamily="18" charset="0"/>
              </a:rPr>
              <a:t>after part designer approval.</a:t>
            </a:r>
          </a:p>
        </p:txBody>
      </p:sp>
      <p:pic>
        <p:nvPicPr>
          <p:cNvPr id="6151" name="Picture 2"/>
          <p:cNvPicPr>
            <a:picLocks noChangeAspect="1" noChangeArrowheads="1"/>
          </p:cNvPicPr>
          <p:nvPr/>
        </p:nvPicPr>
        <p:blipFill>
          <a:blip r:embed="rId3" cstate="print"/>
          <a:srcRect/>
          <a:stretch>
            <a:fillRect/>
          </a:stretch>
        </p:blipFill>
        <p:spPr bwMode="auto">
          <a:xfrm>
            <a:off x="76200" y="914400"/>
            <a:ext cx="4025347" cy="5257800"/>
          </a:xfrm>
          <a:prstGeom prst="rect">
            <a:avLst/>
          </a:prstGeom>
          <a:noFill/>
          <a:ln w="9525">
            <a:noFill/>
            <a:miter lim="800000"/>
            <a:headEnd/>
            <a:tailEnd/>
          </a:ln>
        </p:spPr>
      </p:pic>
      <p:sp>
        <p:nvSpPr>
          <p:cNvPr id="6152" name="Rectangle 10"/>
          <p:cNvSpPr>
            <a:spLocks noChangeArrowheads="1"/>
          </p:cNvSpPr>
          <p:nvPr/>
        </p:nvSpPr>
        <p:spPr bwMode="auto">
          <a:xfrm>
            <a:off x="3581400" y="4539496"/>
            <a:ext cx="5334000" cy="1785104"/>
          </a:xfrm>
          <a:prstGeom prst="rect">
            <a:avLst/>
          </a:prstGeom>
          <a:noFill/>
          <a:ln w="9525">
            <a:noFill/>
            <a:miter lim="800000"/>
            <a:headEnd/>
            <a:tailEnd/>
          </a:ln>
        </p:spPr>
        <p:txBody>
          <a:bodyPr wrap="square">
            <a:spAutoFit/>
          </a:bodyPr>
          <a:lstStyle/>
          <a:p>
            <a:pPr marL="914400" indent="-457200" algn="just">
              <a:spcBef>
                <a:spcPts val="0"/>
              </a:spcBef>
              <a:buBlip>
                <a:blip r:embed="rId2"/>
              </a:buBlip>
            </a:pPr>
            <a:r>
              <a:rPr lang="en-US" sz="2200" b="1" dirty="0">
                <a:solidFill>
                  <a:srgbClr val="FFC000"/>
                </a:solidFill>
                <a:latin typeface="Book Antiqua" pitchFamily="18" charset="0"/>
              </a:rPr>
              <a:t>Process design </a:t>
            </a:r>
            <a:r>
              <a:rPr lang="en-US" sz="2200" b="1" dirty="0">
                <a:latin typeface="Book Antiqua" pitchFamily="18" charset="0"/>
              </a:rPr>
              <a:t>is circular: at each step, a feasibility control is made. If this check fails, modification of the previous results is required to continue.</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274638"/>
            <a:ext cx="8229600" cy="7159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611285B-8DAA-445C-B987-2FD0BE84DCEC}" type="slidenum">
              <a:rPr lang="en-US"/>
              <a:pPr>
                <a:defRPr/>
              </a:pPr>
              <a:t>100</a:t>
            </a:fld>
            <a:endParaRPr lang="en-US"/>
          </a:p>
        </p:txBody>
      </p:sp>
      <p:sp>
        <p:nvSpPr>
          <p:cNvPr id="7" name="Rectangle 6"/>
          <p:cNvSpPr/>
          <p:nvPr/>
        </p:nvSpPr>
        <p:spPr>
          <a:xfrm>
            <a:off x="304800" y="1143000"/>
            <a:ext cx="8458200" cy="4985980"/>
          </a:xfrm>
          <a:prstGeom prst="rect">
            <a:avLst/>
          </a:prstGeom>
        </p:spPr>
        <p:txBody>
          <a:bodyPr>
            <a:spAutoFit/>
          </a:bodyPr>
          <a:lstStyle/>
          <a:p>
            <a:pPr fontAlgn="auto">
              <a:spcBef>
                <a:spcPts val="0"/>
              </a:spcBef>
              <a:spcAft>
                <a:spcPts val="0"/>
              </a:spcAft>
              <a:defRPr/>
            </a:pPr>
            <a:r>
              <a:rPr lang="en-US" sz="2200" b="1" dirty="0">
                <a:latin typeface="Book Antiqua" pitchFamily="18" charset="0"/>
              </a:rPr>
              <a:t>The gating system needs accurate design, especially to select channel cross sectional area.</a:t>
            </a:r>
          </a:p>
          <a:p>
            <a:pPr fontAlgn="auto">
              <a:spcBef>
                <a:spcPts val="0"/>
              </a:spcBef>
              <a:spcAft>
                <a:spcPts val="0"/>
              </a:spcAft>
              <a:defRPr/>
            </a:pPr>
            <a:endParaRPr lang="en-US" sz="2200" b="1" dirty="0">
              <a:latin typeface="Book Antiqua" pitchFamily="18" charset="0"/>
            </a:endParaRPr>
          </a:p>
          <a:p>
            <a:pPr fontAlgn="auto">
              <a:spcBef>
                <a:spcPts val="0"/>
              </a:spcBef>
              <a:spcAft>
                <a:spcPts val="0"/>
              </a:spcAft>
              <a:defRPr/>
            </a:pPr>
            <a:r>
              <a:rPr lang="en-US" sz="2200" b="1" dirty="0">
                <a:latin typeface="Book Antiqua" pitchFamily="18" charset="0"/>
              </a:rPr>
              <a:t>The main design criterion is pouring time </a:t>
            </a:r>
            <a:r>
              <a:rPr lang="en-US" sz="2200" b="1" dirty="0" err="1">
                <a:latin typeface="Book Antiqua" pitchFamily="18" charset="0"/>
              </a:rPr>
              <a:t>Tr</a:t>
            </a:r>
            <a:r>
              <a:rPr lang="en-US" sz="2200" b="1" dirty="0">
                <a:latin typeface="Book Antiqua" pitchFamily="18" charset="0"/>
              </a:rPr>
              <a:t>, to fill completely the mold (or die) cavity. When </a:t>
            </a:r>
            <a:r>
              <a:rPr lang="en-US" sz="2200" b="1" dirty="0" err="1">
                <a:latin typeface="Book Antiqua" pitchFamily="18" charset="0"/>
              </a:rPr>
              <a:t>Tr</a:t>
            </a:r>
            <a:r>
              <a:rPr lang="en-US" sz="2200" b="1" dirty="0">
                <a:latin typeface="Book Antiqua" pitchFamily="18" charset="0"/>
              </a:rPr>
              <a:t> is:</a:t>
            </a:r>
          </a:p>
          <a:p>
            <a:pPr marL="457200" indent="-457200" fontAlgn="auto">
              <a:spcBef>
                <a:spcPts val="0"/>
              </a:spcBef>
              <a:spcAft>
                <a:spcPts val="0"/>
              </a:spcAft>
              <a:buFont typeface="Wingdings" pitchFamily="2" charset="2"/>
              <a:buChar char="Ø"/>
              <a:defRPr/>
            </a:pPr>
            <a:r>
              <a:rPr lang="en-US" sz="2200" b="1" dirty="0">
                <a:latin typeface="Book Antiqua" pitchFamily="18" charset="0"/>
              </a:rPr>
              <a:t>short: fast flow, that may cause </a:t>
            </a:r>
          </a:p>
          <a:p>
            <a:pPr marL="1311275" lvl="2" indent="-396875" fontAlgn="auto">
              <a:spcBef>
                <a:spcPts val="0"/>
              </a:spcBef>
              <a:spcAft>
                <a:spcPts val="0"/>
              </a:spcAft>
              <a:buFont typeface="Wingdings" pitchFamily="2" charset="2"/>
              <a:buChar char="§"/>
              <a:defRPr/>
            </a:pPr>
            <a:r>
              <a:rPr lang="en-US" sz="2200" b="1" dirty="0">
                <a:latin typeface="Book Antiqua" pitchFamily="18" charset="0"/>
              </a:rPr>
              <a:t>	mold erosion, due to excessive metal speed;</a:t>
            </a:r>
          </a:p>
          <a:p>
            <a:pPr marL="1311275" lvl="2" indent="-396875" fontAlgn="auto">
              <a:spcBef>
                <a:spcPts val="0"/>
              </a:spcBef>
              <a:spcAft>
                <a:spcPts val="0"/>
              </a:spcAft>
              <a:buFont typeface="Wingdings" pitchFamily="2" charset="2"/>
              <a:buChar char="§"/>
              <a:defRPr/>
            </a:pPr>
            <a:r>
              <a:rPr lang="en-US" sz="2200" b="1" dirty="0">
                <a:latin typeface="Book Antiqua" pitchFamily="18" charset="0"/>
              </a:rPr>
              <a:t>	material waste, because all gating system is </a:t>
            </a:r>
            <a:r>
              <a:rPr lang="en-US" sz="2200" b="1" dirty="0" smtClean="0">
                <a:latin typeface="Book Antiqua" pitchFamily="18" charset="0"/>
              </a:rPr>
              <a:t>	bigger</a:t>
            </a:r>
            <a:r>
              <a:rPr lang="en-US" sz="2200" b="1" dirty="0">
                <a:latin typeface="Book Antiqua" pitchFamily="18" charset="0"/>
              </a:rPr>
              <a:t>. </a:t>
            </a:r>
          </a:p>
          <a:p>
            <a:pPr marL="1311275" lvl="2" indent="-396875" fontAlgn="auto">
              <a:spcBef>
                <a:spcPts val="0"/>
              </a:spcBef>
              <a:spcAft>
                <a:spcPts val="0"/>
              </a:spcAft>
              <a:defRPr/>
            </a:pPr>
            <a:endParaRPr lang="en-US" sz="2200" b="1" dirty="0">
              <a:latin typeface="Book Antiqua" pitchFamily="18" charset="0"/>
            </a:endParaRPr>
          </a:p>
          <a:p>
            <a:pPr marL="457200" indent="-457200" fontAlgn="auto">
              <a:spcBef>
                <a:spcPts val="0"/>
              </a:spcBef>
              <a:spcAft>
                <a:spcPts val="0"/>
              </a:spcAft>
              <a:buFont typeface="Wingdings" pitchFamily="2" charset="2"/>
              <a:buChar char="Ø"/>
              <a:defRPr/>
            </a:pPr>
            <a:r>
              <a:rPr lang="en-US" sz="2200" b="1" dirty="0">
                <a:latin typeface="Book Antiqua" pitchFamily="18" charset="0"/>
              </a:rPr>
              <a:t>long: some problem may arise</a:t>
            </a:r>
          </a:p>
          <a:p>
            <a:pPr marL="1889125" lvl="2" indent="-974725" fontAlgn="auto">
              <a:spcBef>
                <a:spcPts val="0"/>
              </a:spcBef>
              <a:spcAft>
                <a:spcPts val="0"/>
              </a:spcAft>
              <a:buFont typeface="Wingdings" pitchFamily="2" charset="2"/>
              <a:buChar char="§"/>
              <a:defRPr/>
            </a:pPr>
            <a:r>
              <a:rPr lang="en-US" sz="2200" b="1" dirty="0">
                <a:latin typeface="Book Antiqua" pitchFamily="18" charset="0"/>
              </a:rPr>
              <a:t>early solidification in thin and far parts;</a:t>
            </a:r>
          </a:p>
          <a:p>
            <a:pPr marL="1889125" lvl="2" indent="-974725" fontAlgn="auto">
              <a:spcBef>
                <a:spcPts val="0"/>
              </a:spcBef>
              <a:spcAft>
                <a:spcPts val="0"/>
              </a:spcAft>
              <a:buFont typeface="Wingdings" pitchFamily="2" charset="2"/>
              <a:buChar char="§"/>
              <a:defRPr/>
            </a:pPr>
            <a:r>
              <a:rPr lang="en-US" sz="2200" b="1" dirty="0">
                <a:latin typeface="Book Antiqua" pitchFamily="18" charset="0"/>
              </a:rPr>
              <a:t>mold damage by irradiation from the molten metal.</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74638"/>
            <a:ext cx="8229600" cy="6397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D24E84F3-C48C-4711-BF11-820D5D5A497F}" type="slidenum">
              <a:rPr lang="en-US"/>
              <a:pPr>
                <a:defRPr/>
              </a:pPr>
              <a:t>101</a:t>
            </a:fld>
            <a:endParaRPr lang="en-US"/>
          </a:p>
        </p:txBody>
      </p:sp>
      <p:pic>
        <p:nvPicPr>
          <p:cNvPr id="80902" name="Picture 2"/>
          <p:cNvPicPr>
            <a:picLocks noChangeAspect="1" noChangeArrowheads="1"/>
          </p:cNvPicPr>
          <p:nvPr/>
        </p:nvPicPr>
        <p:blipFill>
          <a:blip r:embed="rId2" cstate="print"/>
          <a:srcRect/>
          <a:stretch>
            <a:fillRect/>
          </a:stretch>
        </p:blipFill>
        <p:spPr bwMode="auto">
          <a:xfrm>
            <a:off x="457200" y="1447800"/>
            <a:ext cx="8210550" cy="4748212"/>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274638"/>
            <a:ext cx="8229600" cy="715962"/>
          </a:xfrm>
        </p:spPr>
        <p:txBody>
          <a:bodyPr/>
          <a:lstStyle/>
          <a:p>
            <a:pPr eaLnBrk="1" hangingPunct="1"/>
            <a:r>
              <a:rPr lang="en-US" b="1" smtClean="0"/>
              <a:t>GATING SYSTEM –Choice of </a:t>
            </a:r>
            <a:r>
              <a:rPr lang="en-US" b="1" i="1" smtClean="0"/>
              <a:t>Tr</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B5DF035-B79C-4B73-8EC3-8C734872665E}" type="slidenum">
              <a:rPr lang="en-US"/>
              <a:pPr>
                <a:defRPr/>
              </a:pPr>
              <a:t>102</a:t>
            </a:fld>
            <a:endParaRPr lang="en-US"/>
          </a:p>
        </p:txBody>
      </p:sp>
      <p:pic>
        <p:nvPicPr>
          <p:cNvPr id="81926" name="Picture 2"/>
          <p:cNvPicPr>
            <a:picLocks noChangeAspect="1" noChangeArrowheads="1"/>
          </p:cNvPicPr>
          <p:nvPr/>
        </p:nvPicPr>
        <p:blipFill>
          <a:blip r:embed="rId2" cstate="print"/>
          <a:srcRect/>
          <a:stretch>
            <a:fillRect/>
          </a:stretch>
        </p:blipFill>
        <p:spPr bwMode="auto">
          <a:xfrm>
            <a:off x="285750" y="1066800"/>
            <a:ext cx="8572500" cy="49530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274638"/>
            <a:ext cx="8229600" cy="6397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60DC8F1F-9CF0-4F3E-A0C3-37AD2A2E4013}" type="slidenum">
              <a:rPr lang="en-US"/>
              <a:pPr>
                <a:defRPr/>
              </a:pPr>
              <a:t>103</a:t>
            </a:fld>
            <a:endParaRPr lang="en-US"/>
          </a:p>
        </p:txBody>
      </p:sp>
      <p:pic>
        <p:nvPicPr>
          <p:cNvPr id="82950" name="Picture 2"/>
          <p:cNvPicPr>
            <a:picLocks noChangeAspect="1" noChangeArrowheads="1"/>
          </p:cNvPicPr>
          <p:nvPr/>
        </p:nvPicPr>
        <p:blipFill>
          <a:blip r:embed="rId2" cstate="print"/>
          <a:srcRect/>
          <a:stretch>
            <a:fillRect/>
          </a:stretch>
        </p:blipFill>
        <p:spPr bwMode="auto">
          <a:xfrm>
            <a:off x="381000" y="860530"/>
            <a:ext cx="8534400" cy="5297383"/>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74638"/>
            <a:ext cx="8229600" cy="5635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dirty="0"/>
          </a:p>
        </p:txBody>
      </p:sp>
      <p:sp>
        <p:nvSpPr>
          <p:cNvPr id="6" name="Slide Number Placeholder 5"/>
          <p:cNvSpPr>
            <a:spLocks noGrp="1"/>
          </p:cNvSpPr>
          <p:nvPr>
            <p:ph type="sldNum" sz="quarter" idx="12"/>
          </p:nvPr>
        </p:nvSpPr>
        <p:spPr/>
        <p:txBody>
          <a:bodyPr/>
          <a:lstStyle/>
          <a:p>
            <a:pPr>
              <a:defRPr/>
            </a:pPr>
            <a:fld id="{9D0E4F7C-DD33-4C16-B7E6-4EE0FEEE01ED}" type="slidenum">
              <a:rPr lang="en-US"/>
              <a:pPr>
                <a:defRPr/>
              </a:pPr>
              <a:t>104</a:t>
            </a:fld>
            <a:endParaRPr lang="en-US"/>
          </a:p>
        </p:txBody>
      </p:sp>
      <p:pic>
        <p:nvPicPr>
          <p:cNvPr id="83974" name="Picture 2"/>
          <p:cNvPicPr>
            <a:picLocks noChangeAspect="1" noChangeArrowheads="1"/>
          </p:cNvPicPr>
          <p:nvPr/>
        </p:nvPicPr>
        <p:blipFill>
          <a:blip r:embed="rId2" cstate="print"/>
          <a:srcRect/>
          <a:stretch>
            <a:fillRect/>
          </a:stretch>
        </p:blipFill>
        <p:spPr bwMode="auto">
          <a:xfrm>
            <a:off x="3124200" y="1905000"/>
            <a:ext cx="2518012" cy="685800"/>
          </a:xfrm>
          <a:prstGeom prst="rect">
            <a:avLst/>
          </a:prstGeom>
          <a:noFill/>
          <a:ln w="9525">
            <a:noFill/>
            <a:miter lim="800000"/>
            <a:headEnd/>
            <a:tailEnd/>
          </a:ln>
        </p:spPr>
      </p:pic>
      <p:sp>
        <p:nvSpPr>
          <p:cNvPr id="83975" name="Rectangle 7"/>
          <p:cNvSpPr>
            <a:spLocks noChangeArrowheads="1"/>
          </p:cNvSpPr>
          <p:nvPr/>
        </p:nvSpPr>
        <p:spPr bwMode="auto">
          <a:xfrm>
            <a:off x="609600" y="990600"/>
            <a:ext cx="8153400" cy="769441"/>
          </a:xfrm>
          <a:prstGeom prst="rect">
            <a:avLst/>
          </a:prstGeom>
          <a:noFill/>
          <a:ln w="9525">
            <a:noFill/>
            <a:miter lim="800000"/>
            <a:headEnd/>
            <a:tailEnd/>
          </a:ln>
        </p:spPr>
        <p:txBody>
          <a:bodyPr>
            <a:spAutoFit/>
          </a:bodyPr>
          <a:lstStyle/>
          <a:p>
            <a:r>
              <a:rPr lang="en-US" sz="2200" b="1" dirty="0">
                <a:latin typeface="Book Antiqua" pitchFamily="18" charset="0"/>
              </a:rPr>
              <a:t>For a steady-state flow of an ideal fluid, it is possible to compute the exit speed from an opening:</a:t>
            </a:r>
          </a:p>
        </p:txBody>
      </p:sp>
      <p:sp>
        <p:nvSpPr>
          <p:cNvPr id="83976" name="Rectangle 8"/>
          <p:cNvSpPr>
            <a:spLocks noChangeArrowheads="1"/>
          </p:cNvSpPr>
          <p:nvPr/>
        </p:nvSpPr>
        <p:spPr bwMode="auto">
          <a:xfrm>
            <a:off x="685800" y="2433638"/>
            <a:ext cx="4572000" cy="461962"/>
          </a:xfrm>
          <a:prstGeom prst="rect">
            <a:avLst/>
          </a:prstGeom>
          <a:noFill/>
          <a:ln w="9525">
            <a:noFill/>
            <a:miter lim="800000"/>
            <a:headEnd/>
            <a:tailEnd/>
          </a:ln>
        </p:spPr>
        <p:txBody>
          <a:bodyPr>
            <a:spAutoFit/>
          </a:bodyPr>
          <a:lstStyle/>
          <a:p>
            <a:r>
              <a:rPr lang="en-US" sz="2400">
                <a:latin typeface="Calibri" pitchFamily="34" charset="0"/>
              </a:rPr>
              <a:t>where </a:t>
            </a:r>
            <a:r>
              <a:rPr lang="en-US" sz="2400" i="1">
                <a:latin typeface="Calibri" pitchFamily="34" charset="0"/>
              </a:rPr>
              <a:t>C= [0.6 –0.7].</a:t>
            </a:r>
          </a:p>
        </p:txBody>
      </p:sp>
      <p:sp>
        <p:nvSpPr>
          <p:cNvPr id="10" name="Rectangle 9"/>
          <p:cNvSpPr/>
          <p:nvPr/>
        </p:nvSpPr>
        <p:spPr>
          <a:xfrm>
            <a:off x="533400" y="3048000"/>
            <a:ext cx="8153400" cy="2800350"/>
          </a:xfrm>
          <a:prstGeom prst="rect">
            <a:avLst/>
          </a:prstGeom>
        </p:spPr>
        <p:txBody>
          <a:bodyPr>
            <a:spAutoFit/>
          </a:bodyPr>
          <a:lstStyle/>
          <a:p>
            <a:pPr algn="just" fontAlgn="auto">
              <a:spcBef>
                <a:spcPts val="0"/>
              </a:spcBef>
              <a:spcAft>
                <a:spcPts val="0"/>
              </a:spcAft>
              <a:defRPr/>
            </a:pPr>
            <a:r>
              <a:rPr lang="en-US" sz="2200" b="1" dirty="0">
                <a:latin typeface="Book Antiqua" pitchFamily="18" charset="0"/>
              </a:rPr>
              <a:t>When dealing with filling, one must consider that:</a:t>
            </a:r>
          </a:p>
          <a:p>
            <a:pPr algn="just" fontAlgn="auto">
              <a:spcBef>
                <a:spcPts val="0"/>
              </a:spcBef>
              <a:spcAft>
                <a:spcPts val="0"/>
              </a:spcAft>
              <a:defRPr/>
            </a:pPr>
            <a:endParaRPr lang="en-US" sz="2200" dirty="0">
              <a:latin typeface="+mn-lt"/>
            </a:endParaRPr>
          </a:p>
          <a:p>
            <a:pPr marL="396875" indent="-396875" algn="just" fontAlgn="auto">
              <a:spcBef>
                <a:spcPts val="0"/>
              </a:spcBef>
              <a:spcAft>
                <a:spcPts val="0"/>
              </a:spcAft>
              <a:buFontTx/>
              <a:buBlip>
                <a:blip r:embed="rId3"/>
              </a:buBlip>
              <a:defRPr/>
            </a:pPr>
            <a:r>
              <a:rPr lang="en-US" sz="2200" b="1" dirty="0">
                <a:latin typeface="Book Antiqua" pitchFamily="18" charset="0"/>
              </a:rPr>
              <a:t>At the end of the filling, metal flow is slowed because of the pressure due to the metal already present in the cavity;</a:t>
            </a:r>
          </a:p>
          <a:p>
            <a:pPr marL="396875" indent="-396875" algn="just" fontAlgn="auto">
              <a:spcBef>
                <a:spcPts val="0"/>
              </a:spcBef>
              <a:spcAft>
                <a:spcPts val="0"/>
              </a:spcAft>
              <a:buFontTx/>
              <a:buBlip>
                <a:blip r:embed="rId3"/>
              </a:buBlip>
              <a:defRPr/>
            </a:pPr>
            <a:endParaRPr lang="en-US" sz="2200" b="1" dirty="0">
              <a:latin typeface="Book Antiqua" pitchFamily="18" charset="0"/>
            </a:endParaRPr>
          </a:p>
          <a:p>
            <a:pPr marL="396875" indent="-396875" algn="just" fontAlgn="auto">
              <a:spcBef>
                <a:spcPts val="0"/>
              </a:spcBef>
              <a:spcAft>
                <a:spcPts val="0"/>
              </a:spcAft>
              <a:buFontTx/>
              <a:buBlip>
                <a:blip r:embed="rId3"/>
              </a:buBlip>
              <a:defRPr/>
            </a:pPr>
            <a:r>
              <a:rPr lang="en-US" sz="2200" b="1" dirty="0">
                <a:latin typeface="Book Antiqua" pitchFamily="18" charset="0"/>
              </a:rPr>
              <a:t>Resistances to the flow are not negligible, both localized and distributed (this latter item is less important, since metal flow is laminar).</a:t>
            </a:r>
          </a:p>
        </p:txBody>
      </p:sp>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74638"/>
            <a:ext cx="8229600" cy="639762"/>
          </a:xfrm>
        </p:spPr>
        <p:txBody>
          <a:bodyPr/>
          <a:lstStyle/>
          <a:p>
            <a:pPr eaLnBrk="1" hangingPunct="1"/>
            <a:r>
              <a:rPr lang="en-US" smtClean="0"/>
              <a:t>GATING SYSTEM</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245D1C78-E4DC-4D4B-9678-6F4D17FA0E9A}" type="slidenum">
              <a:rPr lang="en-US" smtClean="0"/>
              <a:pPr>
                <a:defRPr/>
              </a:pPr>
              <a:t>105</a:t>
            </a:fld>
            <a:endParaRPr lang="en-US"/>
          </a:p>
        </p:txBody>
      </p:sp>
      <p:sp>
        <p:nvSpPr>
          <p:cNvPr id="7" name="Rectangle 6"/>
          <p:cNvSpPr/>
          <p:nvPr/>
        </p:nvSpPr>
        <p:spPr>
          <a:xfrm>
            <a:off x="304800" y="914400"/>
            <a:ext cx="8229600" cy="1446213"/>
          </a:xfrm>
          <a:prstGeom prst="rect">
            <a:avLst/>
          </a:prstGeom>
        </p:spPr>
        <p:txBody>
          <a:bodyPr>
            <a:spAutoFit/>
          </a:bodyPr>
          <a:lstStyle/>
          <a:p>
            <a:pPr algn="just">
              <a:defRPr/>
            </a:pPr>
            <a:r>
              <a:rPr lang="en-US" sz="2200" b="1" dirty="0">
                <a:latin typeface="Book Antiqua" pitchFamily="18" charset="0"/>
              </a:rPr>
              <a:t>Once the narrowest section SSTR is dimensioned, one must decide where it is located (on either </a:t>
            </a:r>
            <a:r>
              <a:rPr lang="en-US" sz="2200" b="1" dirty="0" err="1">
                <a:latin typeface="Book Antiqua" pitchFamily="18" charset="0"/>
              </a:rPr>
              <a:t>Ssp</a:t>
            </a:r>
            <a:r>
              <a:rPr lang="en-US" sz="2200" b="1" dirty="0">
                <a:latin typeface="Book Antiqua" pitchFamily="18" charset="0"/>
              </a:rPr>
              <a:t>: sprue, </a:t>
            </a:r>
            <a:r>
              <a:rPr lang="en-US" sz="2200" b="1" dirty="0" err="1">
                <a:latin typeface="Book Antiqua" pitchFamily="18" charset="0"/>
              </a:rPr>
              <a:t>Srn</a:t>
            </a:r>
            <a:r>
              <a:rPr lang="en-US" sz="2200" b="1" dirty="0">
                <a:latin typeface="Book Antiqua" pitchFamily="18" charset="0"/>
              </a:rPr>
              <a:t>: runner or Sgt: gate). The cross-sectional dimensions of the other sections have to be evaluated as well.</a:t>
            </a:r>
          </a:p>
        </p:txBody>
      </p:sp>
      <p:sp>
        <p:nvSpPr>
          <p:cNvPr id="84999" name="Rectangle 7"/>
          <p:cNvSpPr>
            <a:spLocks noChangeArrowheads="1"/>
          </p:cNvSpPr>
          <p:nvPr/>
        </p:nvSpPr>
        <p:spPr bwMode="auto">
          <a:xfrm>
            <a:off x="381000" y="2786063"/>
            <a:ext cx="5334000" cy="2123658"/>
          </a:xfrm>
          <a:prstGeom prst="rect">
            <a:avLst/>
          </a:prstGeom>
          <a:noFill/>
          <a:ln w="9525">
            <a:noFill/>
            <a:miter lim="800000"/>
            <a:headEnd/>
            <a:tailEnd/>
          </a:ln>
        </p:spPr>
        <p:txBody>
          <a:bodyPr>
            <a:spAutoFit/>
          </a:bodyPr>
          <a:lstStyle/>
          <a:p>
            <a:r>
              <a:rPr lang="en-US" sz="2200" b="1" dirty="0">
                <a:latin typeface="Book Antiqua" pitchFamily="18" charset="0"/>
              </a:rPr>
              <a:t>In general, two (very different) kind of gating system are used:</a:t>
            </a:r>
          </a:p>
          <a:p>
            <a:pPr marL="854075" lvl="1" indent="-396875">
              <a:buFont typeface="Wingdings" pitchFamily="2" charset="2"/>
              <a:buChar char="q"/>
            </a:pPr>
            <a:r>
              <a:rPr lang="en-US" sz="2200" b="1" dirty="0">
                <a:latin typeface="Book Antiqua" pitchFamily="18" charset="0"/>
              </a:rPr>
              <a:t>With pressurization: SSTR is the gate section; </a:t>
            </a:r>
          </a:p>
          <a:p>
            <a:pPr marL="854075" lvl="1" indent="-396875">
              <a:buFont typeface="Wingdings" pitchFamily="2" charset="2"/>
              <a:buChar char="q"/>
            </a:pPr>
            <a:r>
              <a:rPr lang="en-US" sz="2200" b="1" dirty="0">
                <a:latin typeface="Book Antiqua" pitchFamily="18" charset="0"/>
              </a:rPr>
              <a:t>Without pressurization: SSTR is the </a:t>
            </a:r>
            <a:r>
              <a:rPr lang="en-US" sz="2200" b="1" dirty="0" err="1">
                <a:latin typeface="Book Antiqua" pitchFamily="18" charset="0"/>
              </a:rPr>
              <a:t>sprue</a:t>
            </a:r>
            <a:r>
              <a:rPr lang="en-US" sz="2200" b="1" dirty="0">
                <a:latin typeface="Book Antiqua" pitchFamily="18" charset="0"/>
              </a:rPr>
              <a:t> section.</a:t>
            </a:r>
          </a:p>
        </p:txBody>
      </p:sp>
      <p:sp>
        <p:nvSpPr>
          <p:cNvPr id="85000" name="Rectangle 8"/>
          <p:cNvSpPr>
            <a:spLocks noChangeArrowheads="1"/>
          </p:cNvSpPr>
          <p:nvPr/>
        </p:nvSpPr>
        <p:spPr bwMode="auto">
          <a:xfrm>
            <a:off x="304800" y="5265738"/>
            <a:ext cx="8382000" cy="830262"/>
          </a:xfrm>
          <a:prstGeom prst="rect">
            <a:avLst/>
          </a:prstGeom>
          <a:noFill/>
          <a:ln w="9525">
            <a:noFill/>
            <a:miter lim="800000"/>
            <a:headEnd/>
            <a:tailEnd/>
          </a:ln>
        </p:spPr>
        <p:txBody>
          <a:bodyPr>
            <a:spAutoFit/>
          </a:bodyPr>
          <a:lstStyle/>
          <a:p>
            <a:pPr algn="just"/>
            <a:r>
              <a:rPr lang="en-US" sz="2400" b="1" i="1" u="sng">
                <a:latin typeface="Centaur" pitchFamily="18" charset="0"/>
              </a:rPr>
              <a:t>The choice between these gating depends on casting material, casting weight and molding procedure. For cast steels we use the pressurized one.</a:t>
            </a:r>
          </a:p>
        </p:txBody>
      </p:sp>
      <p:pic>
        <p:nvPicPr>
          <p:cNvPr id="85001" name="Picture 2"/>
          <p:cNvPicPr>
            <a:picLocks noChangeAspect="1" noChangeArrowheads="1"/>
          </p:cNvPicPr>
          <p:nvPr/>
        </p:nvPicPr>
        <p:blipFill>
          <a:blip r:embed="rId2" cstate="print"/>
          <a:srcRect/>
          <a:stretch>
            <a:fillRect/>
          </a:stretch>
        </p:blipFill>
        <p:spPr bwMode="auto">
          <a:xfrm>
            <a:off x="5545070" y="1981200"/>
            <a:ext cx="3522730" cy="3271837"/>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74638"/>
            <a:ext cx="8229600" cy="563562"/>
          </a:xfrm>
        </p:spPr>
        <p:txBody>
          <a:bodyPr/>
          <a:lstStyle/>
          <a:p>
            <a:pPr eaLnBrk="1" hangingPunct="1"/>
            <a:r>
              <a:rPr lang="en-US" b="1" smtClean="0"/>
              <a:t>GATING SYSTEM</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54B2ACF6-44A3-4D79-B2EC-5AE759D8365A}" type="slidenum">
              <a:rPr lang="en-US" smtClean="0"/>
              <a:pPr>
                <a:defRPr/>
              </a:pPr>
              <a:t>106</a:t>
            </a:fld>
            <a:endParaRPr lang="en-US"/>
          </a:p>
        </p:txBody>
      </p:sp>
      <p:sp>
        <p:nvSpPr>
          <p:cNvPr id="7" name="Rectangle 6"/>
          <p:cNvSpPr/>
          <p:nvPr/>
        </p:nvSpPr>
        <p:spPr>
          <a:xfrm>
            <a:off x="457200" y="1143000"/>
            <a:ext cx="8458200" cy="4893647"/>
          </a:xfrm>
          <a:prstGeom prst="rect">
            <a:avLst/>
          </a:prstGeom>
        </p:spPr>
        <p:txBody>
          <a:bodyPr>
            <a:spAutoFit/>
          </a:bodyPr>
          <a:lstStyle/>
          <a:p>
            <a:pPr>
              <a:defRPr/>
            </a:pPr>
            <a:r>
              <a:rPr lang="en-US" sz="2200" b="1" dirty="0">
                <a:latin typeface="Book Antiqua" pitchFamily="18" charset="0"/>
              </a:rPr>
              <a:t>With pressurization:</a:t>
            </a:r>
          </a:p>
          <a:p>
            <a:pPr marL="349250" indent="-349250">
              <a:buFont typeface="Wingdings" pitchFamily="2" charset="2"/>
              <a:buChar char="ü"/>
              <a:defRPr/>
            </a:pPr>
            <a:r>
              <a:rPr lang="en-US" sz="2200" b="1" dirty="0">
                <a:latin typeface="Book Antiqua" pitchFamily="18" charset="0"/>
              </a:rPr>
              <a:t>SSTR= Sgt</a:t>
            </a:r>
          </a:p>
          <a:p>
            <a:pPr marL="349250" indent="-349250">
              <a:buFont typeface="Wingdings" pitchFamily="2" charset="2"/>
              <a:buChar char="ü"/>
              <a:defRPr/>
            </a:pPr>
            <a:r>
              <a:rPr lang="en-US" sz="2200" b="1" dirty="0">
                <a:latin typeface="Book Antiqua" pitchFamily="18" charset="0"/>
              </a:rPr>
              <a:t>the flow at the gate section is more uniform;</a:t>
            </a:r>
          </a:p>
          <a:p>
            <a:pPr marL="349250" indent="-349250">
              <a:buFont typeface="Wingdings" pitchFamily="2" charset="2"/>
              <a:buChar char="ü"/>
              <a:defRPr/>
            </a:pPr>
            <a:r>
              <a:rPr lang="en-US" sz="2200" b="1" dirty="0">
                <a:latin typeface="Book Antiqua" pitchFamily="18" charset="0"/>
              </a:rPr>
              <a:t>metal enter the mold with higher speed (risk of mold erosion).</a:t>
            </a:r>
          </a:p>
          <a:p>
            <a:pPr>
              <a:defRPr/>
            </a:pPr>
            <a:endParaRPr lang="en-US" sz="2200" b="1" dirty="0">
              <a:latin typeface="Book Antiqua" pitchFamily="18" charset="0"/>
            </a:endParaRPr>
          </a:p>
          <a:p>
            <a:pPr>
              <a:defRPr/>
            </a:pPr>
            <a:endParaRPr lang="en-US" sz="2200" b="1" dirty="0">
              <a:latin typeface="Book Antiqua" pitchFamily="18" charset="0"/>
            </a:endParaRPr>
          </a:p>
          <a:p>
            <a:pPr>
              <a:defRPr/>
            </a:pPr>
            <a:r>
              <a:rPr lang="en-US" sz="2200" b="1" dirty="0">
                <a:latin typeface="Book Antiqua" pitchFamily="18" charset="0"/>
              </a:rPr>
              <a:t>Without pressurization:</a:t>
            </a:r>
          </a:p>
          <a:p>
            <a:pPr marL="349250" indent="-349250">
              <a:buFont typeface="Wingdings" pitchFamily="2" charset="2"/>
              <a:buChar char="ü"/>
              <a:defRPr/>
            </a:pPr>
            <a:r>
              <a:rPr lang="en-US" sz="2200" b="1" dirty="0">
                <a:latin typeface="Book Antiqua" pitchFamily="18" charset="0"/>
              </a:rPr>
              <a:t>SSTR= </a:t>
            </a:r>
            <a:r>
              <a:rPr lang="en-US" sz="2200" b="1" dirty="0" err="1">
                <a:latin typeface="Book Antiqua" pitchFamily="18" charset="0"/>
              </a:rPr>
              <a:t>Ssp</a:t>
            </a:r>
            <a:endParaRPr lang="en-US" sz="2200" b="1" dirty="0">
              <a:latin typeface="Book Antiqua" pitchFamily="18" charset="0"/>
            </a:endParaRPr>
          </a:p>
          <a:p>
            <a:pPr marL="349250" indent="-349250">
              <a:buFont typeface="Wingdings" pitchFamily="2" charset="2"/>
              <a:buChar char="ü"/>
              <a:defRPr/>
            </a:pPr>
            <a:r>
              <a:rPr lang="en-US" sz="2200" b="1" dirty="0">
                <a:latin typeface="Book Antiqua" pitchFamily="18" charset="0"/>
              </a:rPr>
              <a:t>the speed of the molten metal in the gate is lower (less turbulence);</a:t>
            </a:r>
          </a:p>
          <a:p>
            <a:pPr marL="349250" indent="-349250">
              <a:buFont typeface="Wingdings" pitchFamily="2" charset="2"/>
              <a:buChar char="ü"/>
              <a:defRPr/>
            </a:pPr>
            <a:r>
              <a:rPr lang="en-US" sz="2200" b="1" dirty="0">
                <a:latin typeface="Book Antiqua" pitchFamily="18" charset="0"/>
              </a:rPr>
              <a:t>they are advisable for metals with high tendency to form </a:t>
            </a:r>
            <a:r>
              <a:rPr lang="en-US" sz="2200" b="1" dirty="0" err="1">
                <a:latin typeface="Book Antiqua" pitchFamily="18" charset="0"/>
              </a:rPr>
              <a:t>oxydes</a:t>
            </a:r>
            <a:r>
              <a:rPr lang="en-US" sz="2200" b="1" dirty="0">
                <a:latin typeface="Book Antiqua" pitchFamily="18" charset="0"/>
              </a:rPr>
              <a:t>(Al, Mg, Zn); </a:t>
            </a:r>
          </a:p>
          <a:p>
            <a:pPr marL="349250" indent="-349250">
              <a:buFont typeface="Wingdings" pitchFamily="2" charset="2"/>
              <a:buChar char="ü"/>
              <a:defRPr/>
            </a:pPr>
            <a:r>
              <a:rPr lang="en-US" sz="2200" b="1" dirty="0">
                <a:latin typeface="Book Antiqua" pitchFamily="18" charset="0"/>
              </a:rPr>
              <a:t>the flow at the gate sections is less uniform.</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74638"/>
            <a:ext cx="8229600" cy="6397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74AFB122-BE35-48B2-8B01-5967AF3913ED}" type="slidenum">
              <a:rPr lang="en-US" smtClean="0"/>
              <a:pPr>
                <a:defRPr/>
              </a:pPr>
              <a:t>107</a:t>
            </a:fld>
            <a:endParaRPr lang="en-US"/>
          </a:p>
        </p:txBody>
      </p:sp>
      <p:sp>
        <p:nvSpPr>
          <p:cNvPr id="7" name="Rectangle 6"/>
          <p:cNvSpPr/>
          <p:nvPr/>
        </p:nvSpPr>
        <p:spPr>
          <a:xfrm>
            <a:off x="381000" y="1143000"/>
            <a:ext cx="8305800" cy="1107996"/>
          </a:xfrm>
          <a:prstGeom prst="rect">
            <a:avLst/>
          </a:prstGeom>
        </p:spPr>
        <p:txBody>
          <a:bodyPr>
            <a:spAutoFit/>
          </a:bodyPr>
          <a:lstStyle/>
          <a:p>
            <a:pPr algn="just">
              <a:defRPr/>
            </a:pPr>
            <a:r>
              <a:rPr lang="en-US" sz="2200" b="1" dirty="0">
                <a:latin typeface="Book Antiqua" pitchFamily="18" charset="0"/>
              </a:rPr>
              <a:t>The remaining cross-sectional areas are designed so that there is a constant ratio between these areas (standard values, from casting practice):</a:t>
            </a:r>
          </a:p>
        </p:txBody>
      </p:sp>
      <p:sp>
        <p:nvSpPr>
          <p:cNvPr id="8" name="Rectangle 7"/>
          <p:cNvSpPr/>
          <p:nvPr/>
        </p:nvSpPr>
        <p:spPr>
          <a:xfrm>
            <a:off x="304800" y="3105150"/>
            <a:ext cx="6553200" cy="400050"/>
          </a:xfrm>
          <a:prstGeom prst="rect">
            <a:avLst/>
          </a:prstGeom>
        </p:spPr>
        <p:txBody>
          <a:bodyPr>
            <a:spAutoFit/>
          </a:bodyPr>
          <a:lstStyle/>
          <a:p>
            <a:pPr algn="just">
              <a:defRPr/>
            </a:pPr>
            <a:r>
              <a:rPr lang="en-US" sz="2000" dirty="0">
                <a:latin typeface="+mj-lt"/>
              </a:rPr>
              <a:t>For a pressurized system, it may be:</a:t>
            </a:r>
          </a:p>
        </p:txBody>
      </p:sp>
      <p:sp>
        <p:nvSpPr>
          <p:cNvPr id="9" name="Rectangle 8"/>
          <p:cNvSpPr/>
          <p:nvPr/>
        </p:nvSpPr>
        <p:spPr>
          <a:xfrm>
            <a:off x="457200" y="4648200"/>
            <a:ext cx="7467600" cy="400050"/>
          </a:xfrm>
          <a:prstGeom prst="rect">
            <a:avLst/>
          </a:prstGeom>
        </p:spPr>
        <p:txBody>
          <a:bodyPr>
            <a:spAutoFit/>
          </a:bodyPr>
          <a:lstStyle/>
          <a:p>
            <a:pPr algn="just">
              <a:defRPr/>
            </a:pPr>
            <a:r>
              <a:rPr lang="en-US" sz="2000" dirty="0">
                <a:latin typeface="+mj-lt"/>
              </a:rPr>
              <a:t>While the non pressurized systems are often designed by fixing:</a:t>
            </a:r>
          </a:p>
        </p:txBody>
      </p:sp>
      <p:pic>
        <p:nvPicPr>
          <p:cNvPr id="87049" name="Picture 2"/>
          <p:cNvPicPr>
            <a:picLocks noChangeAspect="1" noChangeArrowheads="1"/>
          </p:cNvPicPr>
          <p:nvPr/>
        </p:nvPicPr>
        <p:blipFill>
          <a:blip r:embed="rId2" cstate="print"/>
          <a:srcRect/>
          <a:stretch>
            <a:fillRect/>
          </a:stretch>
        </p:blipFill>
        <p:spPr bwMode="auto">
          <a:xfrm>
            <a:off x="2819400" y="2362200"/>
            <a:ext cx="1609725" cy="504825"/>
          </a:xfrm>
          <a:prstGeom prst="rect">
            <a:avLst/>
          </a:prstGeom>
          <a:noFill/>
          <a:ln w="9525">
            <a:noFill/>
            <a:miter lim="800000"/>
            <a:headEnd/>
            <a:tailEnd/>
          </a:ln>
        </p:spPr>
      </p:pic>
      <p:pic>
        <p:nvPicPr>
          <p:cNvPr id="87050" name="Picture 3"/>
          <p:cNvPicPr>
            <a:picLocks noChangeAspect="1" noChangeArrowheads="1"/>
          </p:cNvPicPr>
          <p:nvPr/>
        </p:nvPicPr>
        <p:blipFill>
          <a:blip r:embed="rId3" cstate="print"/>
          <a:srcRect/>
          <a:stretch>
            <a:fillRect/>
          </a:stretch>
        </p:blipFill>
        <p:spPr bwMode="auto">
          <a:xfrm>
            <a:off x="1371600" y="3810000"/>
            <a:ext cx="6153150" cy="590550"/>
          </a:xfrm>
          <a:prstGeom prst="rect">
            <a:avLst/>
          </a:prstGeom>
          <a:noFill/>
          <a:ln w="9525">
            <a:noFill/>
            <a:miter lim="800000"/>
            <a:headEnd/>
            <a:tailEnd/>
          </a:ln>
        </p:spPr>
      </p:pic>
      <p:pic>
        <p:nvPicPr>
          <p:cNvPr id="87051" name="Picture 4"/>
          <p:cNvPicPr>
            <a:picLocks noChangeAspect="1" noChangeArrowheads="1"/>
          </p:cNvPicPr>
          <p:nvPr/>
        </p:nvPicPr>
        <p:blipFill>
          <a:blip r:embed="rId4" cstate="print"/>
          <a:srcRect/>
          <a:stretch>
            <a:fillRect/>
          </a:stretch>
        </p:blipFill>
        <p:spPr bwMode="auto">
          <a:xfrm>
            <a:off x="1066800" y="5334000"/>
            <a:ext cx="7143750" cy="609600"/>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74638"/>
            <a:ext cx="8229600" cy="639762"/>
          </a:xfrm>
        </p:spPr>
        <p:txBody>
          <a:bodyPr/>
          <a:lstStyle/>
          <a:p>
            <a:pPr eaLnBrk="1" hangingPunct="1"/>
            <a:r>
              <a:rPr lang="en-US" b="1" smtClean="0"/>
              <a:t>GATING SYSTEM</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F9946B7A-9D22-4EB7-80CC-CA3A0A243ED1}" type="slidenum">
              <a:rPr lang="en-US" smtClean="0"/>
              <a:pPr>
                <a:defRPr/>
              </a:pPr>
              <a:t>108</a:t>
            </a:fld>
            <a:endParaRPr lang="en-US"/>
          </a:p>
        </p:txBody>
      </p:sp>
      <p:sp>
        <p:nvSpPr>
          <p:cNvPr id="7" name="Rectangle 6"/>
          <p:cNvSpPr/>
          <p:nvPr/>
        </p:nvSpPr>
        <p:spPr>
          <a:xfrm>
            <a:off x="457200" y="1600200"/>
            <a:ext cx="8229600" cy="1107996"/>
          </a:xfrm>
          <a:prstGeom prst="rect">
            <a:avLst/>
          </a:prstGeom>
        </p:spPr>
        <p:txBody>
          <a:bodyPr>
            <a:spAutoFit/>
          </a:bodyPr>
          <a:lstStyle/>
          <a:p>
            <a:pPr algn="just">
              <a:defRPr/>
            </a:pPr>
            <a:r>
              <a:rPr lang="en-US" sz="2200" b="1" dirty="0">
                <a:latin typeface="Book Antiqua" pitchFamily="18" charset="0"/>
              </a:rPr>
              <a:t>The shape of gate cross-section is often rectangular or triangular (easier to draw). According to good design practice the cross-sectional dimensions may be chosen as follows:</a:t>
            </a:r>
          </a:p>
        </p:txBody>
      </p:sp>
      <p:pic>
        <p:nvPicPr>
          <p:cNvPr id="88071" name="Picture 2"/>
          <p:cNvPicPr>
            <a:picLocks noChangeAspect="1" noChangeArrowheads="1"/>
          </p:cNvPicPr>
          <p:nvPr/>
        </p:nvPicPr>
        <p:blipFill>
          <a:blip r:embed="rId2" cstate="print"/>
          <a:srcRect/>
          <a:stretch>
            <a:fillRect/>
          </a:stretch>
        </p:blipFill>
        <p:spPr bwMode="auto">
          <a:xfrm>
            <a:off x="1295400" y="3352800"/>
            <a:ext cx="4271375" cy="2362200"/>
          </a:xfrm>
          <a:prstGeom prst="rect">
            <a:avLst/>
          </a:prstGeom>
          <a:noFill/>
          <a:ln w="9525">
            <a:noFill/>
            <a:miter lim="800000"/>
            <a:headEnd/>
            <a:tailEnd/>
          </a:ln>
        </p:spPr>
      </p:pic>
      <p:pic>
        <p:nvPicPr>
          <p:cNvPr id="88072" name="Picture 3"/>
          <p:cNvPicPr>
            <a:picLocks noChangeAspect="1" noChangeArrowheads="1"/>
          </p:cNvPicPr>
          <p:nvPr/>
        </p:nvPicPr>
        <p:blipFill>
          <a:blip r:embed="rId3" cstate="print"/>
          <a:srcRect/>
          <a:stretch>
            <a:fillRect/>
          </a:stretch>
        </p:blipFill>
        <p:spPr bwMode="auto">
          <a:xfrm>
            <a:off x="6324600" y="3886200"/>
            <a:ext cx="1385888" cy="1167063"/>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563562"/>
          </a:xfrm>
        </p:spPr>
        <p:txBody>
          <a:bodyPr/>
          <a:lstStyle/>
          <a:p>
            <a:pPr eaLnBrk="1" hangingPunct="1"/>
            <a:r>
              <a:rPr lang="en-US" b="1" smtClean="0"/>
              <a:t>METALLOSTATIC LIFT</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7A8E8F21-0C32-4ED7-819D-A62669BEE5E5}" type="slidenum">
              <a:rPr lang="en-US" smtClean="0"/>
              <a:pPr>
                <a:defRPr/>
              </a:pPr>
              <a:t>109</a:t>
            </a:fld>
            <a:endParaRPr lang="en-US"/>
          </a:p>
        </p:txBody>
      </p:sp>
      <p:sp>
        <p:nvSpPr>
          <p:cNvPr id="89094" name="Rectangle 6"/>
          <p:cNvSpPr>
            <a:spLocks noChangeArrowheads="1"/>
          </p:cNvSpPr>
          <p:nvPr/>
        </p:nvSpPr>
        <p:spPr bwMode="auto">
          <a:xfrm>
            <a:off x="228600" y="1371600"/>
            <a:ext cx="8686800" cy="4493538"/>
          </a:xfrm>
          <a:prstGeom prst="rect">
            <a:avLst/>
          </a:prstGeom>
          <a:noFill/>
          <a:ln w="9525">
            <a:noFill/>
            <a:miter lim="800000"/>
            <a:headEnd/>
            <a:tailEnd/>
          </a:ln>
        </p:spPr>
        <p:txBody>
          <a:bodyPr>
            <a:spAutoFit/>
          </a:bodyPr>
          <a:lstStyle/>
          <a:p>
            <a:pPr algn="just"/>
            <a:r>
              <a:rPr lang="en-US" sz="2200" b="1" dirty="0">
                <a:latin typeface="Book Antiqua" pitchFamily="18" charset="0"/>
              </a:rPr>
              <a:t>Once the mold cavity is full of molten metal, this metal (like any other liquid) exchanges an hydrostatic pressure on the cavity walls.</a:t>
            </a:r>
          </a:p>
          <a:p>
            <a:pPr algn="just"/>
            <a:r>
              <a:rPr lang="en-US" sz="2200" b="1" dirty="0">
                <a:latin typeface="Book Antiqua" pitchFamily="18" charset="0"/>
              </a:rPr>
              <a:t> </a:t>
            </a:r>
          </a:p>
          <a:p>
            <a:pPr algn="just"/>
            <a:r>
              <a:rPr lang="en-US" sz="2200" b="1" dirty="0">
                <a:latin typeface="Book Antiqua" pitchFamily="18" charset="0"/>
              </a:rPr>
              <a:t>Such pressure may deform the molds, affecting dimensional accuracy.</a:t>
            </a:r>
          </a:p>
          <a:p>
            <a:pPr algn="just"/>
            <a:endParaRPr lang="en-US" sz="2200" b="1" dirty="0">
              <a:latin typeface="Book Antiqua" pitchFamily="18" charset="0"/>
            </a:endParaRPr>
          </a:p>
          <a:p>
            <a:pPr algn="just"/>
            <a:r>
              <a:rPr lang="en-US" sz="2200" b="1" dirty="0">
                <a:latin typeface="Book Antiqua" pitchFamily="18" charset="0"/>
              </a:rPr>
              <a:t>This phenomenon is controlled by using stiff flasks and lateral reinforcements for particularly high copes.</a:t>
            </a:r>
          </a:p>
          <a:p>
            <a:pPr algn="just"/>
            <a:endParaRPr lang="en-US" sz="2200" b="1" dirty="0">
              <a:latin typeface="Book Antiqua" pitchFamily="18" charset="0"/>
            </a:endParaRPr>
          </a:p>
          <a:p>
            <a:pPr algn="just"/>
            <a:r>
              <a:rPr lang="en-US" sz="2200" b="1" dirty="0">
                <a:latin typeface="Book Antiqua" pitchFamily="18" charset="0"/>
              </a:rPr>
              <a:t>Besides, mold deformation may be not uniform because of inhomogeneous sand compacting. The effect on part accuracy (both dimensional and geometric) is in this case more severe.  </a:t>
            </a: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IN" b="1" dirty="0" smtClean="0">
                <a:solidFill>
                  <a:srgbClr val="FF0000"/>
                </a:solidFill>
                <a:latin typeface="Times New Roman" pitchFamily="18" charset="0"/>
                <a:cs typeface="Times New Roman" pitchFamily="18" charset="0"/>
              </a:rPr>
              <a:t>Corners Angles and section thickness</a:t>
            </a:r>
            <a:endParaRPr lang="en-I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695950"/>
          </a:xfrm>
        </p:spPr>
        <p:txBody>
          <a:bodyPr/>
          <a:lstStyle/>
          <a:p>
            <a:pPr algn="just"/>
            <a:r>
              <a:rPr lang="en-IN" sz="2000" dirty="0" smtClean="0">
                <a:latin typeface="Times New Roman" pitchFamily="18" charset="0"/>
                <a:cs typeface="Times New Roman" pitchFamily="18" charset="0"/>
              </a:rPr>
              <a:t>Sharp corners, angles and filets should be avoided because they act as stress risers and may cause cracking and tearing of the metal(as well as die) during solidification.</a:t>
            </a:r>
          </a:p>
          <a:p>
            <a:pPr algn="just"/>
            <a:r>
              <a:rPr lang="en-IN" sz="2000" dirty="0" smtClean="0">
                <a:latin typeface="Times New Roman" pitchFamily="18" charset="0"/>
                <a:cs typeface="Times New Roman" pitchFamily="18" charset="0"/>
              </a:rPr>
              <a:t>Fillet radii should be selected to reduce stress concentrations and to ensure proper liquid-metal flow during the pouring process.</a:t>
            </a:r>
          </a:p>
          <a:p>
            <a:pPr algn="just"/>
            <a:r>
              <a:rPr lang="en-IN" sz="2000" dirty="0" smtClean="0">
                <a:latin typeface="Times New Roman" pitchFamily="18" charset="0"/>
                <a:cs typeface="Times New Roman" pitchFamily="18" charset="0"/>
              </a:rPr>
              <a:t>Fillet radii usually ranges from 3mm to 25 mm.</a:t>
            </a:r>
          </a:p>
          <a:p>
            <a:pPr algn="just"/>
            <a:r>
              <a:rPr lang="en-IN" sz="2000" dirty="0" smtClean="0">
                <a:latin typeface="Times New Roman" pitchFamily="18" charset="0"/>
                <a:cs typeface="Times New Roman" pitchFamily="18" charset="0"/>
              </a:rPr>
              <a:t>If the fillet radii are too large ,the volume of the material in those regions is also large and consequently, the rate of cooling is too low.</a:t>
            </a:r>
            <a:endParaRPr lang="en-IN" sz="2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3581400"/>
            <a:ext cx="620553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790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4638"/>
            <a:ext cx="8229600" cy="639762"/>
          </a:xfrm>
        </p:spPr>
        <p:txBody>
          <a:bodyPr/>
          <a:lstStyle/>
          <a:p>
            <a:pPr eaLnBrk="1" hangingPunct="1"/>
            <a:r>
              <a:rPr lang="en-US" b="1" smtClean="0"/>
              <a:t>METALLOSTATIC LIFT</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dirty="0"/>
          </a:p>
        </p:txBody>
      </p:sp>
      <p:sp>
        <p:nvSpPr>
          <p:cNvPr id="6" name="Slide Number Placeholder 5"/>
          <p:cNvSpPr>
            <a:spLocks noGrp="1"/>
          </p:cNvSpPr>
          <p:nvPr>
            <p:ph type="sldNum" sz="quarter" idx="12"/>
          </p:nvPr>
        </p:nvSpPr>
        <p:spPr/>
        <p:txBody>
          <a:bodyPr/>
          <a:lstStyle/>
          <a:p>
            <a:pPr>
              <a:defRPr/>
            </a:pPr>
            <a:fld id="{30C0D7FE-0A75-47DA-8F3E-864C15B275F2}" type="slidenum">
              <a:rPr lang="en-US" smtClean="0"/>
              <a:pPr>
                <a:defRPr/>
              </a:pPr>
              <a:t>110</a:t>
            </a:fld>
            <a:endParaRPr lang="en-US"/>
          </a:p>
        </p:txBody>
      </p:sp>
      <p:sp>
        <p:nvSpPr>
          <p:cNvPr id="90118" name="Rectangle 6"/>
          <p:cNvSpPr>
            <a:spLocks noChangeArrowheads="1"/>
          </p:cNvSpPr>
          <p:nvPr/>
        </p:nvSpPr>
        <p:spPr bwMode="auto">
          <a:xfrm>
            <a:off x="304800" y="1143000"/>
            <a:ext cx="8610600" cy="1446213"/>
          </a:xfrm>
          <a:prstGeom prst="rect">
            <a:avLst/>
          </a:prstGeom>
          <a:noFill/>
          <a:ln w="9525">
            <a:noFill/>
            <a:miter lim="800000"/>
            <a:headEnd/>
            <a:tailEnd/>
          </a:ln>
        </p:spPr>
        <p:txBody>
          <a:bodyPr>
            <a:spAutoFit/>
          </a:bodyPr>
          <a:lstStyle/>
          <a:p>
            <a:pPr algn="just"/>
            <a:r>
              <a:rPr lang="en-US" sz="2200" b="1" dirty="0">
                <a:latin typeface="Book Antiqua" pitchFamily="18" charset="0"/>
              </a:rPr>
              <a:t>In the physical sciences, Pascal's law or Pascal's principle states that the fluid pressure at all points in a connected body of an incompressible fluid at rest, which are at the same absolute height, is the same.</a:t>
            </a:r>
          </a:p>
        </p:txBody>
      </p:sp>
      <p:pic>
        <p:nvPicPr>
          <p:cNvPr id="90119" name="Picture 2"/>
          <p:cNvPicPr>
            <a:picLocks noChangeAspect="1" noChangeArrowheads="1"/>
          </p:cNvPicPr>
          <p:nvPr/>
        </p:nvPicPr>
        <p:blipFill>
          <a:blip r:embed="rId2" cstate="print"/>
          <a:srcRect/>
          <a:stretch>
            <a:fillRect/>
          </a:stretch>
        </p:blipFill>
        <p:spPr bwMode="auto">
          <a:xfrm>
            <a:off x="2438400" y="3124200"/>
            <a:ext cx="3924300" cy="733425"/>
          </a:xfrm>
          <a:prstGeom prst="rect">
            <a:avLst/>
          </a:prstGeom>
          <a:noFill/>
          <a:ln w="9525">
            <a:noFill/>
            <a:miter lim="800000"/>
            <a:headEnd/>
            <a:tailEnd/>
          </a:ln>
        </p:spPr>
      </p:pic>
      <p:sp>
        <p:nvSpPr>
          <p:cNvPr id="90120" name="Rectangle 8"/>
          <p:cNvSpPr>
            <a:spLocks noChangeArrowheads="1"/>
          </p:cNvSpPr>
          <p:nvPr/>
        </p:nvSpPr>
        <p:spPr bwMode="auto">
          <a:xfrm>
            <a:off x="1295400" y="4495800"/>
            <a:ext cx="4419600" cy="2123658"/>
          </a:xfrm>
          <a:prstGeom prst="rect">
            <a:avLst/>
          </a:prstGeom>
          <a:noFill/>
          <a:ln w="9525">
            <a:noFill/>
            <a:miter lim="800000"/>
            <a:headEnd/>
            <a:tailEnd/>
          </a:ln>
        </p:spPr>
        <p:txBody>
          <a:bodyPr>
            <a:spAutoFit/>
          </a:bodyPr>
          <a:lstStyle/>
          <a:p>
            <a:r>
              <a:rPr lang="en-US" sz="2200" b="1" dirty="0">
                <a:latin typeface="Book Antiqua" pitchFamily="18" charset="0"/>
              </a:rPr>
              <a:t>p</a:t>
            </a:r>
            <a:r>
              <a:rPr lang="en-US" sz="2000" dirty="0"/>
              <a:t> </a:t>
            </a:r>
            <a:r>
              <a:rPr lang="en-US" sz="2200" b="1" dirty="0">
                <a:latin typeface="Book Antiqua" pitchFamily="18" charset="0"/>
              </a:rPr>
              <a:t>is the hydrostatic pressure (Pa);</a:t>
            </a:r>
          </a:p>
          <a:p>
            <a:r>
              <a:rPr lang="en-US" sz="2200" b="1" dirty="0">
                <a:latin typeface="Book Antiqua" pitchFamily="18" charset="0"/>
              </a:rPr>
              <a:t>ρ is the liquid density (Kg/m3);</a:t>
            </a:r>
          </a:p>
          <a:p>
            <a:r>
              <a:rPr lang="en-US" sz="2200" b="1" dirty="0">
                <a:latin typeface="Book Antiqua" pitchFamily="18" charset="0"/>
              </a:rPr>
              <a:t>g is gravitational acceleration (m/s2);</a:t>
            </a:r>
          </a:p>
          <a:p>
            <a:r>
              <a:rPr lang="en-US" sz="2200" b="1" dirty="0">
                <a:latin typeface="Book Antiqua" pitchFamily="18" charset="0"/>
              </a:rPr>
              <a:t>h is the height of fluid above (m).</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74638"/>
            <a:ext cx="8229600" cy="639762"/>
          </a:xfrm>
        </p:spPr>
        <p:txBody>
          <a:bodyPr/>
          <a:lstStyle/>
          <a:p>
            <a:pPr eaLnBrk="1" hangingPunct="1"/>
            <a:r>
              <a:rPr lang="en-US" b="1" smtClean="0"/>
              <a:t>METALLOSTATIC LIFT</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3E67AD5D-13C9-4BDB-8F60-51D6D892109C}" type="slidenum">
              <a:rPr lang="en-US" smtClean="0"/>
              <a:pPr>
                <a:defRPr/>
              </a:pPr>
              <a:t>111</a:t>
            </a:fld>
            <a:endParaRPr lang="en-US"/>
          </a:p>
        </p:txBody>
      </p:sp>
      <p:sp>
        <p:nvSpPr>
          <p:cNvPr id="91142" name="Rectangle 6"/>
          <p:cNvSpPr>
            <a:spLocks noChangeArrowheads="1"/>
          </p:cNvSpPr>
          <p:nvPr/>
        </p:nvSpPr>
        <p:spPr bwMode="auto">
          <a:xfrm>
            <a:off x="304800" y="1066800"/>
            <a:ext cx="5257800" cy="430887"/>
          </a:xfrm>
          <a:prstGeom prst="rect">
            <a:avLst/>
          </a:prstGeom>
          <a:noFill/>
          <a:ln w="9525">
            <a:noFill/>
            <a:miter lim="800000"/>
            <a:headEnd/>
            <a:tailEnd/>
          </a:ln>
        </p:spPr>
        <p:txBody>
          <a:bodyPr wrap="square">
            <a:spAutoFit/>
          </a:bodyPr>
          <a:lstStyle/>
          <a:p>
            <a:r>
              <a:rPr lang="en-US" sz="2200" b="1" dirty="0">
                <a:latin typeface="Book Antiqua" pitchFamily="18" charset="0"/>
              </a:rPr>
              <a:t>The pressure of a fluid in a point p is:</a:t>
            </a:r>
          </a:p>
        </p:txBody>
      </p:sp>
      <p:sp>
        <p:nvSpPr>
          <p:cNvPr id="91143" name="Rectangle 7"/>
          <p:cNvSpPr>
            <a:spLocks noChangeArrowheads="1"/>
          </p:cNvSpPr>
          <p:nvPr/>
        </p:nvSpPr>
        <p:spPr bwMode="auto">
          <a:xfrm>
            <a:off x="381000" y="1447800"/>
            <a:ext cx="8534400" cy="769441"/>
          </a:xfrm>
          <a:prstGeom prst="rect">
            <a:avLst/>
          </a:prstGeom>
          <a:noFill/>
          <a:ln w="9525">
            <a:noFill/>
            <a:miter lim="800000"/>
            <a:headEnd/>
            <a:tailEnd/>
          </a:ln>
        </p:spPr>
        <p:txBody>
          <a:bodyPr>
            <a:spAutoFit/>
          </a:bodyPr>
          <a:lstStyle/>
          <a:p>
            <a:r>
              <a:rPr lang="en-US" sz="2200" b="1" dirty="0">
                <a:latin typeface="Book Antiqua" pitchFamily="18" charset="0"/>
              </a:rPr>
              <a:t>where </a:t>
            </a:r>
            <a:r>
              <a:rPr lang="en-US" sz="2200" b="1" dirty="0" err="1">
                <a:latin typeface="Book Antiqua" pitchFamily="18" charset="0"/>
              </a:rPr>
              <a:t>γm</a:t>
            </a:r>
            <a:r>
              <a:rPr lang="en-US" sz="2200" b="1" dirty="0">
                <a:latin typeface="Book Antiqua" pitchFamily="18" charset="0"/>
              </a:rPr>
              <a:t> is the fluid density and z is the depth of p(distance from p to   the free surface).</a:t>
            </a:r>
          </a:p>
        </p:txBody>
      </p:sp>
      <p:sp>
        <p:nvSpPr>
          <p:cNvPr id="91144" name="Rectangle 8"/>
          <p:cNvSpPr>
            <a:spLocks noChangeArrowheads="1"/>
          </p:cNvSpPr>
          <p:nvPr/>
        </p:nvSpPr>
        <p:spPr bwMode="auto">
          <a:xfrm>
            <a:off x="457200" y="2438400"/>
            <a:ext cx="7162800" cy="430887"/>
          </a:xfrm>
          <a:prstGeom prst="rect">
            <a:avLst/>
          </a:prstGeom>
          <a:noFill/>
          <a:ln w="9525">
            <a:noFill/>
            <a:miter lim="800000"/>
            <a:headEnd/>
            <a:tailEnd/>
          </a:ln>
        </p:spPr>
        <p:txBody>
          <a:bodyPr wrap="square">
            <a:spAutoFit/>
          </a:bodyPr>
          <a:lstStyle/>
          <a:p>
            <a:r>
              <a:rPr lang="en-US" sz="2200" b="1" dirty="0">
                <a:latin typeface="Book Antiqua" pitchFamily="18" charset="0"/>
              </a:rPr>
              <a:t>Thus, the force </a:t>
            </a:r>
            <a:r>
              <a:rPr lang="en-US" sz="2200" b="1" dirty="0" err="1">
                <a:latin typeface="Book Antiqua" pitchFamily="18" charset="0"/>
              </a:rPr>
              <a:t>dF</a:t>
            </a:r>
            <a:r>
              <a:rPr lang="en-US" sz="2200" b="1" dirty="0">
                <a:latin typeface="Book Antiqua" pitchFamily="18" charset="0"/>
              </a:rPr>
              <a:t> acting on the small surface </a:t>
            </a:r>
            <a:r>
              <a:rPr lang="en-US" sz="2200" b="1" dirty="0" err="1">
                <a:latin typeface="Book Antiqua" pitchFamily="18" charset="0"/>
              </a:rPr>
              <a:t>dS</a:t>
            </a:r>
            <a:r>
              <a:rPr lang="en-US" sz="2200" b="1" dirty="0">
                <a:latin typeface="Book Antiqua" pitchFamily="18" charset="0"/>
              </a:rPr>
              <a:t> is:</a:t>
            </a:r>
          </a:p>
        </p:txBody>
      </p:sp>
      <p:sp>
        <p:nvSpPr>
          <p:cNvPr id="91145" name="Rectangle 9"/>
          <p:cNvSpPr>
            <a:spLocks noChangeArrowheads="1"/>
          </p:cNvSpPr>
          <p:nvPr/>
        </p:nvSpPr>
        <p:spPr bwMode="auto">
          <a:xfrm>
            <a:off x="381000" y="3581400"/>
            <a:ext cx="4572000" cy="369888"/>
          </a:xfrm>
          <a:prstGeom prst="rect">
            <a:avLst/>
          </a:prstGeom>
          <a:noFill/>
          <a:ln w="9525">
            <a:noFill/>
            <a:miter lim="800000"/>
            <a:headEnd/>
            <a:tailEnd/>
          </a:ln>
        </p:spPr>
        <p:txBody>
          <a:bodyPr>
            <a:spAutoFit/>
          </a:bodyPr>
          <a:lstStyle/>
          <a:p>
            <a:r>
              <a:rPr lang="en-US"/>
              <a:t>And its vertical component (</a:t>
            </a:r>
            <a:r>
              <a:rPr lang="en-US" i="1"/>
              <a:t>dFv) is:</a:t>
            </a:r>
          </a:p>
        </p:txBody>
      </p:sp>
      <p:sp>
        <p:nvSpPr>
          <p:cNvPr id="91146" name="Rectangle 10"/>
          <p:cNvSpPr>
            <a:spLocks noChangeArrowheads="1"/>
          </p:cNvSpPr>
          <p:nvPr/>
        </p:nvSpPr>
        <p:spPr bwMode="auto">
          <a:xfrm>
            <a:off x="457200" y="4648200"/>
            <a:ext cx="5029200" cy="1107996"/>
          </a:xfrm>
          <a:prstGeom prst="rect">
            <a:avLst/>
          </a:prstGeom>
          <a:noFill/>
          <a:ln w="9525">
            <a:noFill/>
            <a:miter lim="800000"/>
            <a:headEnd/>
            <a:tailEnd/>
          </a:ln>
        </p:spPr>
        <p:txBody>
          <a:bodyPr>
            <a:spAutoFit/>
          </a:bodyPr>
          <a:lstStyle/>
          <a:p>
            <a:r>
              <a:rPr lang="en-US" sz="2200" b="1" dirty="0">
                <a:latin typeface="Book Antiqua" pitchFamily="18" charset="0"/>
              </a:rPr>
              <a:t>with α being the angle between the normal vector of </a:t>
            </a:r>
            <a:r>
              <a:rPr lang="en-US" sz="2200" b="1" dirty="0" err="1">
                <a:latin typeface="Book Antiqua" pitchFamily="18" charset="0"/>
              </a:rPr>
              <a:t>dS</a:t>
            </a:r>
            <a:r>
              <a:rPr lang="en-US" sz="2200" b="1" dirty="0">
                <a:latin typeface="Book Antiqua" pitchFamily="18" charset="0"/>
              </a:rPr>
              <a:t> and the vertical direction.</a:t>
            </a:r>
          </a:p>
        </p:txBody>
      </p:sp>
      <p:pic>
        <p:nvPicPr>
          <p:cNvPr id="91147" name="Picture 2"/>
          <p:cNvPicPr>
            <a:picLocks noChangeAspect="1" noChangeArrowheads="1"/>
          </p:cNvPicPr>
          <p:nvPr/>
        </p:nvPicPr>
        <p:blipFill>
          <a:blip r:embed="rId2" cstate="print"/>
          <a:srcRect/>
          <a:stretch>
            <a:fillRect/>
          </a:stretch>
        </p:blipFill>
        <p:spPr bwMode="auto">
          <a:xfrm>
            <a:off x="5562600" y="838200"/>
            <a:ext cx="1295400" cy="438150"/>
          </a:xfrm>
          <a:prstGeom prst="rect">
            <a:avLst/>
          </a:prstGeom>
          <a:noFill/>
          <a:ln w="9525">
            <a:noFill/>
            <a:miter lim="800000"/>
            <a:headEnd/>
            <a:tailEnd/>
          </a:ln>
        </p:spPr>
      </p:pic>
      <p:pic>
        <p:nvPicPr>
          <p:cNvPr id="91148" name="Picture 3"/>
          <p:cNvPicPr>
            <a:picLocks noChangeAspect="1" noChangeArrowheads="1"/>
          </p:cNvPicPr>
          <p:nvPr/>
        </p:nvPicPr>
        <p:blipFill>
          <a:blip r:embed="rId3" cstate="print"/>
          <a:srcRect/>
          <a:stretch>
            <a:fillRect/>
          </a:stretch>
        </p:blipFill>
        <p:spPr bwMode="auto">
          <a:xfrm>
            <a:off x="1371600" y="2971800"/>
            <a:ext cx="2695575" cy="428625"/>
          </a:xfrm>
          <a:prstGeom prst="rect">
            <a:avLst/>
          </a:prstGeom>
          <a:noFill/>
          <a:ln w="9525">
            <a:noFill/>
            <a:miter lim="800000"/>
            <a:headEnd/>
            <a:tailEnd/>
          </a:ln>
        </p:spPr>
      </p:pic>
      <p:pic>
        <p:nvPicPr>
          <p:cNvPr id="91149" name="Picture 4"/>
          <p:cNvPicPr>
            <a:picLocks noChangeAspect="1" noChangeArrowheads="1"/>
          </p:cNvPicPr>
          <p:nvPr/>
        </p:nvPicPr>
        <p:blipFill>
          <a:blip r:embed="rId4" cstate="print"/>
          <a:srcRect/>
          <a:stretch>
            <a:fillRect/>
          </a:stretch>
        </p:blipFill>
        <p:spPr bwMode="auto">
          <a:xfrm>
            <a:off x="990600" y="3962400"/>
            <a:ext cx="3952875" cy="457200"/>
          </a:xfrm>
          <a:prstGeom prst="rect">
            <a:avLst/>
          </a:prstGeom>
          <a:noFill/>
          <a:ln w="9525">
            <a:noFill/>
            <a:miter lim="800000"/>
            <a:headEnd/>
            <a:tailEnd/>
          </a:ln>
        </p:spPr>
      </p:pic>
      <p:pic>
        <p:nvPicPr>
          <p:cNvPr id="91150" name="Picture 5"/>
          <p:cNvPicPr>
            <a:picLocks noChangeAspect="1" noChangeArrowheads="1"/>
          </p:cNvPicPr>
          <p:nvPr/>
        </p:nvPicPr>
        <p:blipFill>
          <a:blip r:embed="rId5" cstate="print"/>
          <a:srcRect/>
          <a:stretch>
            <a:fillRect/>
          </a:stretch>
        </p:blipFill>
        <p:spPr bwMode="auto">
          <a:xfrm>
            <a:off x="5334000" y="2895600"/>
            <a:ext cx="3715961" cy="3581400"/>
          </a:xfrm>
          <a:prstGeom prst="rect">
            <a:avLst/>
          </a:prstGeom>
          <a:noFill/>
          <a:ln w="9525">
            <a:noFill/>
            <a:miter lim="800000"/>
            <a:headEnd/>
            <a:tailEnd/>
          </a:ln>
        </p:spPr>
      </p:pic>
      <p:sp>
        <p:nvSpPr>
          <p:cNvPr id="15"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792162"/>
          </a:xfrm>
        </p:spPr>
        <p:txBody>
          <a:bodyPr/>
          <a:lstStyle/>
          <a:p>
            <a:pPr eaLnBrk="1" hangingPunct="1"/>
            <a:r>
              <a:rPr lang="en-US" b="1" smtClean="0"/>
              <a:t>METALLOSTATIC LIFT</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8DAF476C-279A-457E-8014-BF78333A6913}" type="slidenum">
              <a:rPr lang="en-US" smtClean="0"/>
              <a:pPr>
                <a:defRPr/>
              </a:pPr>
              <a:t>112</a:t>
            </a:fld>
            <a:endParaRPr lang="en-US"/>
          </a:p>
        </p:txBody>
      </p:sp>
      <p:sp>
        <p:nvSpPr>
          <p:cNvPr id="92166" name="Rectangle 6"/>
          <p:cNvSpPr>
            <a:spLocks noChangeArrowheads="1"/>
          </p:cNvSpPr>
          <p:nvPr/>
        </p:nvSpPr>
        <p:spPr bwMode="auto">
          <a:xfrm>
            <a:off x="304800" y="1219200"/>
            <a:ext cx="8458200" cy="769441"/>
          </a:xfrm>
          <a:prstGeom prst="rect">
            <a:avLst/>
          </a:prstGeom>
          <a:noFill/>
          <a:ln w="9525">
            <a:noFill/>
            <a:miter lim="800000"/>
            <a:headEnd/>
            <a:tailEnd/>
          </a:ln>
        </p:spPr>
        <p:txBody>
          <a:bodyPr>
            <a:spAutoFit/>
          </a:bodyPr>
          <a:lstStyle/>
          <a:p>
            <a:r>
              <a:rPr lang="en-US" sz="2200" b="1" dirty="0">
                <a:latin typeface="Book Antiqua" pitchFamily="18" charset="0"/>
              </a:rPr>
              <a:t>where </a:t>
            </a:r>
            <a:r>
              <a:rPr lang="en-US" sz="2200" b="1" dirty="0" err="1">
                <a:latin typeface="Book Antiqua" pitchFamily="18" charset="0"/>
              </a:rPr>
              <a:t>γm</a:t>
            </a:r>
            <a:r>
              <a:rPr lang="en-US" sz="2200" b="1" dirty="0">
                <a:latin typeface="Book Antiqua" pitchFamily="18" charset="0"/>
              </a:rPr>
              <a:t> is the fluid density and </a:t>
            </a:r>
            <a:r>
              <a:rPr lang="en-US" sz="2200" b="1" dirty="0" err="1">
                <a:latin typeface="Book Antiqua" pitchFamily="18" charset="0"/>
              </a:rPr>
              <a:t>zis</a:t>
            </a:r>
            <a:r>
              <a:rPr lang="en-US" sz="2200" b="1" dirty="0">
                <a:latin typeface="Book Antiqua" pitchFamily="18" charset="0"/>
              </a:rPr>
              <a:t> the depth of p(distance from p to the free surface).</a:t>
            </a:r>
          </a:p>
        </p:txBody>
      </p:sp>
      <p:pic>
        <p:nvPicPr>
          <p:cNvPr id="92167" name="Picture 2"/>
          <p:cNvPicPr>
            <a:picLocks noChangeAspect="1" noChangeArrowheads="1"/>
          </p:cNvPicPr>
          <p:nvPr/>
        </p:nvPicPr>
        <p:blipFill>
          <a:blip r:embed="rId2" cstate="print"/>
          <a:srcRect/>
          <a:stretch>
            <a:fillRect/>
          </a:stretch>
        </p:blipFill>
        <p:spPr bwMode="auto">
          <a:xfrm>
            <a:off x="2514599" y="1828800"/>
            <a:ext cx="4628527" cy="45720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3D6503A2-FC4D-435C-A5FE-E49452B4C361}" type="slidenum">
              <a:rPr lang="en-US" smtClean="0"/>
              <a:pPr>
                <a:defRPr/>
              </a:pPr>
              <a:t>113</a:t>
            </a:fld>
            <a:endParaRPr lang="en-US"/>
          </a:p>
        </p:txBody>
      </p:sp>
      <p:sp>
        <p:nvSpPr>
          <p:cNvPr id="93190" name="Rectangle 6"/>
          <p:cNvSpPr>
            <a:spLocks noChangeArrowheads="1"/>
          </p:cNvSpPr>
          <p:nvPr/>
        </p:nvSpPr>
        <p:spPr bwMode="auto">
          <a:xfrm>
            <a:off x="381000" y="1066800"/>
            <a:ext cx="8153400" cy="1446213"/>
          </a:xfrm>
          <a:prstGeom prst="rect">
            <a:avLst/>
          </a:prstGeom>
          <a:noFill/>
          <a:ln w="9525">
            <a:noFill/>
            <a:miter lim="800000"/>
            <a:headEnd/>
            <a:tailEnd/>
          </a:ln>
        </p:spPr>
        <p:txBody>
          <a:bodyPr>
            <a:spAutoFit/>
          </a:bodyPr>
          <a:lstStyle/>
          <a:p>
            <a:pPr algn="just"/>
            <a:r>
              <a:rPr lang="en-US" sz="2200" b="1" dirty="0">
                <a:latin typeface="Book Antiqua" pitchFamily="18" charset="0"/>
              </a:rPr>
              <a:t>Total </a:t>
            </a:r>
            <a:r>
              <a:rPr lang="en-US" sz="2200" b="1" dirty="0" err="1">
                <a:latin typeface="Book Antiqua" pitchFamily="18" charset="0"/>
              </a:rPr>
              <a:t>metallostatic</a:t>
            </a:r>
            <a:r>
              <a:rPr lang="en-US" sz="2200" b="1" dirty="0">
                <a:latin typeface="Book Antiqua" pitchFamily="18" charset="0"/>
              </a:rPr>
              <a:t> lift </a:t>
            </a:r>
            <a:r>
              <a:rPr lang="en-US" sz="2200" b="1" dirty="0" err="1">
                <a:latin typeface="Book Antiqua" pitchFamily="18" charset="0"/>
              </a:rPr>
              <a:t>Fml</a:t>
            </a:r>
            <a:r>
              <a:rPr lang="en-US" sz="2200" b="1" dirty="0">
                <a:latin typeface="Book Antiqua" pitchFamily="18" charset="0"/>
              </a:rPr>
              <a:t> on the cope may be evaluated by integrating over the contacting surface between metal and cavity (note: dealing with cores, not all the surface is in contact…):</a:t>
            </a:r>
          </a:p>
        </p:txBody>
      </p:sp>
      <p:pic>
        <p:nvPicPr>
          <p:cNvPr id="93191" name="Picture 2"/>
          <p:cNvPicPr>
            <a:picLocks noChangeAspect="1" noChangeArrowheads="1"/>
          </p:cNvPicPr>
          <p:nvPr/>
        </p:nvPicPr>
        <p:blipFill>
          <a:blip r:embed="rId2" cstate="print"/>
          <a:srcRect/>
          <a:stretch>
            <a:fillRect/>
          </a:stretch>
        </p:blipFill>
        <p:spPr bwMode="auto">
          <a:xfrm>
            <a:off x="4972049" y="2209800"/>
            <a:ext cx="4078375" cy="3886200"/>
          </a:xfrm>
          <a:prstGeom prst="rect">
            <a:avLst/>
          </a:prstGeom>
          <a:noFill/>
          <a:ln w="9525">
            <a:noFill/>
            <a:miter lim="800000"/>
            <a:headEnd/>
            <a:tailEnd/>
          </a:ln>
        </p:spPr>
      </p:pic>
      <p:pic>
        <p:nvPicPr>
          <p:cNvPr id="93192" name="Picture 3"/>
          <p:cNvPicPr>
            <a:picLocks noChangeAspect="1" noChangeArrowheads="1"/>
          </p:cNvPicPr>
          <p:nvPr/>
        </p:nvPicPr>
        <p:blipFill>
          <a:blip r:embed="rId3" cstate="print"/>
          <a:srcRect/>
          <a:stretch>
            <a:fillRect/>
          </a:stretch>
        </p:blipFill>
        <p:spPr bwMode="auto">
          <a:xfrm>
            <a:off x="304800" y="3429000"/>
            <a:ext cx="5267325" cy="962025"/>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274638"/>
            <a:ext cx="8229600" cy="7159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39F495E4-7E1F-4ED3-AA8F-CC1AA130727F}" type="slidenum">
              <a:rPr lang="en-US" smtClean="0"/>
              <a:pPr>
                <a:defRPr/>
              </a:pPr>
              <a:t>114</a:t>
            </a:fld>
            <a:endParaRPr lang="en-US"/>
          </a:p>
        </p:txBody>
      </p:sp>
      <p:pic>
        <p:nvPicPr>
          <p:cNvPr id="94214" name="Picture 2"/>
          <p:cNvPicPr>
            <a:picLocks noChangeAspect="1" noChangeArrowheads="1"/>
          </p:cNvPicPr>
          <p:nvPr/>
        </p:nvPicPr>
        <p:blipFill>
          <a:blip r:embed="rId2" cstate="print"/>
          <a:srcRect/>
          <a:stretch>
            <a:fillRect/>
          </a:stretch>
        </p:blipFill>
        <p:spPr bwMode="auto">
          <a:xfrm>
            <a:off x="685800" y="2971800"/>
            <a:ext cx="7934325" cy="2860675"/>
          </a:xfrm>
          <a:prstGeom prst="rect">
            <a:avLst/>
          </a:prstGeom>
          <a:noFill/>
          <a:ln w="9525">
            <a:noFill/>
            <a:miter lim="800000"/>
            <a:headEnd/>
            <a:tailEnd/>
          </a:ln>
        </p:spPr>
      </p:pic>
      <p:sp>
        <p:nvSpPr>
          <p:cNvPr id="94215" name="Rectangle 7"/>
          <p:cNvSpPr>
            <a:spLocks noChangeArrowheads="1"/>
          </p:cNvSpPr>
          <p:nvPr/>
        </p:nvSpPr>
        <p:spPr bwMode="auto">
          <a:xfrm>
            <a:off x="228600" y="1371600"/>
            <a:ext cx="8686800" cy="769441"/>
          </a:xfrm>
          <a:prstGeom prst="rect">
            <a:avLst/>
          </a:prstGeom>
          <a:noFill/>
          <a:ln w="9525">
            <a:noFill/>
            <a:miter lim="800000"/>
            <a:headEnd/>
            <a:tailEnd/>
          </a:ln>
        </p:spPr>
        <p:txBody>
          <a:bodyPr>
            <a:spAutoFit/>
          </a:bodyPr>
          <a:lstStyle/>
          <a:p>
            <a:r>
              <a:rPr lang="en-US" sz="2200" b="1" dirty="0">
                <a:latin typeface="Book Antiqua" pitchFamily="18" charset="0"/>
              </a:rPr>
              <a:t>As an example, for a horizontal cylinder having length L and radius R:</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A7804DD4-3DC5-46DC-A175-F5F82EF8F280}" type="slidenum">
              <a:rPr lang="en-US" smtClean="0"/>
              <a:pPr>
                <a:defRPr/>
              </a:pPr>
              <a:t>115</a:t>
            </a:fld>
            <a:endParaRPr lang="en-US"/>
          </a:p>
        </p:txBody>
      </p:sp>
      <p:pic>
        <p:nvPicPr>
          <p:cNvPr id="95238" name="Picture 2"/>
          <p:cNvPicPr>
            <a:picLocks noChangeAspect="1" noChangeArrowheads="1"/>
          </p:cNvPicPr>
          <p:nvPr/>
        </p:nvPicPr>
        <p:blipFill>
          <a:blip r:embed="rId2" cstate="print"/>
          <a:srcRect/>
          <a:stretch>
            <a:fillRect/>
          </a:stretch>
        </p:blipFill>
        <p:spPr bwMode="auto">
          <a:xfrm>
            <a:off x="457200" y="1828800"/>
            <a:ext cx="5343525" cy="876300"/>
          </a:xfrm>
          <a:prstGeom prst="rect">
            <a:avLst/>
          </a:prstGeom>
          <a:noFill/>
          <a:ln w="9525">
            <a:noFill/>
            <a:miter lim="800000"/>
            <a:headEnd/>
            <a:tailEnd/>
          </a:ln>
        </p:spPr>
      </p:pic>
      <p:pic>
        <p:nvPicPr>
          <p:cNvPr id="95239" name="Picture 3"/>
          <p:cNvPicPr>
            <a:picLocks noChangeAspect="1" noChangeArrowheads="1"/>
          </p:cNvPicPr>
          <p:nvPr/>
        </p:nvPicPr>
        <p:blipFill>
          <a:blip r:embed="rId3" cstate="print"/>
          <a:srcRect/>
          <a:stretch>
            <a:fillRect/>
          </a:stretch>
        </p:blipFill>
        <p:spPr bwMode="auto">
          <a:xfrm>
            <a:off x="609600" y="2752725"/>
            <a:ext cx="3705225" cy="752475"/>
          </a:xfrm>
          <a:prstGeom prst="rect">
            <a:avLst/>
          </a:prstGeom>
          <a:noFill/>
          <a:ln w="9525">
            <a:noFill/>
            <a:miter lim="800000"/>
            <a:headEnd/>
            <a:tailEnd/>
          </a:ln>
        </p:spPr>
      </p:pic>
      <p:pic>
        <p:nvPicPr>
          <p:cNvPr id="95240" name="Picture 4"/>
          <p:cNvPicPr>
            <a:picLocks noChangeAspect="1" noChangeArrowheads="1"/>
          </p:cNvPicPr>
          <p:nvPr/>
        </p:nvPicPr>
        <p:blipFill>
          <a:blip r:embed="rId4" cstate="print"/>
          <a:srcRect/>
          <a:stretch>
            <a:fillRect/>
          </a:stretch>
        </p:blipFill>
        <p:spPr bwMode="auto">
          <a:xfrm>
            <a:off x="4724400" y="2800350"/>
            <a:ext cx="4124325" cy="704850"/>
          </a:xfrm>
          <a:prstGeom prst="rect">
            <a:avLst/>
          </a:prstGeom>
          <a:noFill/>
          <a:ln w="9525">
            <a:noFill/>
            <a:miter lim="800000"/>
            <a:headEnd/>
            <a:tailEnd/>
          </a:ln>
        </p:spPr>
      </p:pic>
      <p:pic>
        <p:nvPicPr>
          <p:cNvPr id="95241" name="Picture 5"/>
          <p:cNvPicPr>
            <a:picLocks noChangeAspect="1" noChangeArrowheads="1"/>
          </p:cNvPicPr>
          <p:nvPr/>
        </p:nvPicPr>
        <p:blipFill>
          <a:blip r:embed="rId5" cstate="print"/>
          <a:srcRect/>
          <a:stretch>
            <a:fillRect/>
          </a:stretch>
        </p:blipFill>
        <p:spPr bwMode="auto">
          <a:xfrm>
            <a:off x="914400" y="3886200"/>
            <a:ext cx="6343650" cy="876300"/>
          </a:xfrm>
          <a:prstGeom prst="rect">
            <a:avLst/>
          </a:prstGeom>
          <a:noFill/>
          <a:ln w="9525">
            <a:noFill/>
            <a:miter lim="800000"/>
            <a:headEnd/>
            <a:tailEnd/>
          </a:ln>
        </p:spPr>
      </p:pic>
      <p:pic>
        <p:nvPicPr>
          <p:cNvPr id="95242" name="Picture 6"/>
          <p:cNvPicPr>
            <a:picLocks noChangeAspect="1" noChangeArrowheads="1"/>
          </p:cNvPicPr>
          <p:nvPr/>
        </p:nvPicPr>
        <p:blipFill>
          <a:blip r:embed="rId6" cstate="print"/>
          <a:srcRect/>
          <a:stretch>
            <a:fillRect/>
          </a:stretch>
        </p:blipFill>
        <p:spPr bwMode="auto">
          <a:xfrm>
            <a:off x="3048000" y="4876800"/>
            <a:ext cx="3200400" cy="1057275"/>
          </a:xfrm>
          <a:prstGeom prst="rect">
            <a:avLst/>
          </a:prstGeom>
          <a:noFill/>
          <a:ln w="19050">
            <a:solidFill>
              <a:schemeClr val="tx1"/>
            </a:solidFill>
            <a:miter lim="800000"/>
            <a:headEnd/>
            <a:tailEnd/>
          </a:ln>
        </p:spPr>
      </p:pic>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F2591AA2-FB49-4EE1-BCAE-A9EE30E51BEA}" type="slidenum">
              <a:rPr lang="en-US" smtClean="0"/>
              <a:pPr>
                <a:defRPr/>
              </a:pPr>
              <a:t>116</a:t>
            </a:fld>
            <a:endParaRPr lang="en-US"/>
          </a:p>
        </p:txBody>
      </p:sp>
      <p:sp>
        <p:nvSpPr>
          <p:cNvPr id="96262" name="Rectangle 6"/>
          <p:cNvSpPr>
            <a:spLocks noChangeArrowheads="1"/>
          </p:cNvSpPr>
          <p:nvPr/>
        </p:nvSpPr>
        <p:spPr bwMode="auto">
          <a:xfrm>
            <a:off x="304800" y="762000"/>
            <a:ext cx="8610600" cy="1446550"/>
          </a:xfrm>
          <a:prstGeom prst="rect">
            <a:avLst/>
          </a:prstGeom>
          <a:noFill/>
          <a:ln w="9525">
            <a:noFill/>
            <a:miter lim="800000"/>
            <a:headEnd/>
            <a:tailEnd/>
          </a:ln>
        </p:spPr>
        <p:txBody>
          <a:bodyPr>
            <a:spAutoFit/>
          </a:bodyPr>
          <a:lstStyle/>
          <a:p>
            <a:r>
              <a:rPr lang="en-US" sz="2200" b="1" dirty="0">
                <a:latin typeface="Book Antiqua" pitchFamily="18" charset="0"/>
              </a:rPr>
              <a:t>The </a:t>
            </a:r>
            <a:r>
              <a:rPr lang="en-US" sz="2200" b="1" dirty="0" err="1">
                <a:latin typeface="Book Antiqua" pitchFamily="18" charset="0"/>
              </a:rPr>
              <a:t>metallostatic</a:t>
            </a:r>
            <a:r>
              <a:rPr lang="en-US" sz="2200" b="1" dirty="0">
                <a:latin typeface="Book Antiqua" pitchFamily="18" charset="0"/>
              </a:rPr>
              <a:t> lift can also be evaluated in another way, to avoid integration .</a:t>
            </a:r>
          </a:p>
          <a:p>
            <a:pPr algn="just"/>
            <a:r>
              <a:rPr lang="en-US" sz="2200" b="1" dirty="0">
                <a:latin typeface="Book Antiqua" pitchFamily="18" charset="0"/>
              </a:rPr>
              <a:t>Let us take into account the amount of metal present in the cope and write the equilibrium conditions along the vertical direction.</a:t>
            </a:r>
          </a:p>
        </p:txBody>
      </p:sp>
      <p:pic>
        <p:nvPicPr>
          <p:cNvPr id="96263" name="Picture 2"/>
          <p:cNvPicPr>
            <a:picLocks noChangeAspect="1" noChangeArrowheads="1"/>
          </p:cNvPicPr>
          <p:nvPr/>
        </p:nvPicPr>
        <p:blipFill>
          <a:blip r:embed="rId2" cstate="print"/>
          <a:srcRect/>
          <a:stretch>
            <a:fillRect/>
          </a:stretch>
        </p:blipFill>
        <p:spPr bwMode="auto">
          <a:xfrm>
            <a:off x="2366963" y="2133600"/>
            <a:ext cx="3881437" cy="2128838"/>
          </a:xfrm>
          <a:prstGeom prst="rect">
            <a:avLst/>
          </a:prstGeom>
          <a:noFill/>
          <a:ln w="9525">
            <a:noFill/>
            <a:miter lim="800000"/>
            <a:headEnd/>
            <a:tailEnd/>
          </a:ln>
        </p:spPr>
      </p:pic>
      <p:sp>
        <p:nvSpPr>
          <p:cNvPr id="9" name="Rectangle 8"/>
          <p:cNvSpPr/>
          <p:nvPr/>
        </p:nvSpPr>
        <p:spPr>
          <a:xfrm>
            <a:off x="457200" y="4343400"/>
            <a:ext cx="8229600" cy="2123658"/>
          </a:xfrm>
          <a:prstGeom prst="rect">
            <a:avLst/>
          </a:prstGeom>
        </p:spPr>
        <p:txBody>
          <a:bodyPr>
            <a:spAutoFit/>
          </a:bodyPr>
          <a:lstStyle/>
          <a:p>
            <a:pPr>
              <a:defRPr/>
            </a:pPr>
            <a:r>
              <a:rPr lang="en-US" sz="2200" b="1" dirty="0">
                <a:latin typeface="Book Antiqua" pitchFamily="18" charset="0"/>
              </a:rPr>
              <a:t>On this volume, two kind of forces are acting:</a:t>
            </a:r>
          </a:p>
          <a:p>
            <a:pPr marL="349250" indent="-349250">
              <a:buFont typeface="Wingdings" pitchFamily="2" charset="2"/>
              <a:buChar char="Ø"/>
              <a:defRPr/>
            </a:pPr>
            <a:r>
              <a:rPr lang="en-US" sz="2200" b="1" dirty="0">
                <a:latin typeface="Book Antiqua" pitchFamily="18" charset="0"/>
              </a:rPr>
              <a:t>volume force: the metal weight P(vertical)</a:t>
            </a:r>
          </a:p>
          <a:p>
            <a:pPr marL="349250" indent="-349250">
              <a:buFont typeface="Wingdings" pitchFamily="2" charset="2"/>
              <a:buChar char="Ø"/>
              <a:defRPr/>
            </a:pPr>
            <a:r>
              <a:rPr lang="en-US" sz="2200" b="1" dirty="0">
                <a:latin typeface="Book Antiqua" pitchFamily="18" charset="0"/>
              </a:rPr>
              <a:t>surface forces: let us consider two actions by decomposing the total surface </a:t>
            </a:r>
          </a:p>
          <a:p>
            <a:pPr marL="1828800" indent="-228600">
              <a:buFont typeface="Wingdings" pitchFamily="2" charset="2"/>
              <a:buChar char="§"/>
              <a:defRPr/>
            </a:pPr>
            <a:r>
              <a:rPr lang="en-US" sz="2200" b="1" dirty="0">
                <a:latin typeface="Book Antiqua" pitchFamily="18" charset="0"/>
              </a:rPr>
              <a:t>on the cope cavity </a:t>
            </a:r>
            <a:r>
              <a:rPr lang="en-US" sz="2200" b="1" dirty="0" err="1">
                <a:latin typeface="Book Antiqua" pitchFamily="18" charset="0"/>
              </a:rPr>
              <a:t>Fml</a:t>
            </a:r>
            <a:r>
              <a:rPr lang="en-US" sz="2200" b="1" dirty="0">
                <a:latin typeface="Book Antiqua" pitchFamily="18" charset="0"/>
              </a:rPr>
              <a:t> (our goal)</a:t>
            </a:r>
          </a:p>
          <a:p>
            <a:pPr marL="1828800" indent="-228600">
              <a:buFont typeface="Wingdings" pitchFamily="2" charset="2"/>
              <a:buChar char="§"/>
              <a:defRPr/>
            </a:pPr>
            <a:r>
              <a:rPr lang="en-US" sz="2200" b="1" dirty="0">
                <a:latin typeface="Book Antiqua" pitchFamily="18" charset="0"/>
              </a:rPr>
              <a:t>on the parting plane Fps</a:t>
            </a:r>
          </a:p>
        </p:txBody>
      </p:sp>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4638"/>
            <a:ext cx="8229600" cy="5635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1EA21688-1BBC-4FC9-A9F5-38F8655D855C}" type="slidenum">
              <a:rPr lang="en-US" smtClean="0"/>
              <a:pPr>
                <a:defRPr/>
              </a:pPr>
              <a:t>117</a:t>
            </a:fld>
            <a:endParaRPr lang="en-US"/>
          </a:p>
        </p:txBody>
      </p:sp>
      <p:sp>
        <p:nvSpPr>
          <p:cNvPr id="97286" name="Rectangle 6"/>
          <p:cNvSpPr>
            <a:spLocks noChangeArrowheads="1"/>
          </p:cNvSpPr>
          <p:nvPr/>
        </p:nvSpPr>
        <p:spPr bwMode="auto">
          <a:xfrm>
            <a:off x="304800" y="1143000"/>
            <a:ext cx="7848600" cy="430213"/>
          </a:xfrm>
          <a:prstGeom prst="rect">
            <a:avLst/>
          </a:prstGeom>
          <a:noFill/>
          <a:ln w="9525">
            <a:noFill/>
            <a:miter lim="800000"/>
            <a:headEnd/>
            <a:tailEnd/>
          </a:ln>
        </p:spPr>
        <p:txBody>
          <a:bodyPr>
            <a:spAutoFit/>
          </a:bodyPr>
          <a:lstStyle/>
          <a:p>
            <a:r>
              <a:rPr lang="en-US" sz="2200" b="1" dirty="0">
                <a:latin typeface="Book Antiqua" pitchFamily="18" charset="0"/>
              </a:rPr>
              <a:t>By writing the vertical equilibrium on the volume:</a:t>
            </a:r>
          </a:p>
        </p:txBody>
      </p:sp>
      <p:sp>
        <p:nvSpPr>
          <p:cNvPr id="97287" name="Rectangle 7"/>
          <p:cNvSpPr>
            <a:spLocks noChangeArrowheads="1"/>
          </p:cNvSpPr>
          <p:nvPr/>
        </p:nvSpPr>
        <p:spPr bwMode="auto">
          <a:xfrm>
            <a:off x="304800" y="2438400"/>
            <a:ext cx="8229600" cy="769938"/>
          </a:xfrm>
          <a:prstGeom prst="rect">
            <a:avLst/>
          </a:prstGeom>
          <a:noFill/>
          <a:ln w="9525">
            <a:noFill/>
            <a:miter lim="800000"/>
            <a:headEnd/>
            <a:tailEnd/>
          </a:ln>
        </p:spPr>
        <p:txBody>
          <a:bodyPr>
            <a:spAutoFit/>
          </a:bodyPr>
          <a:lstStyle/>
          <a:p>
            <a:r>
              <a:rPr lang="en-US" sz="2200" b="1" dirty="0">
                <a:latin typeface="Book Antiqua" pitchFamily="18" charset="0"/>
              </a:rPr>
              <a:t>Where the evaluation of Fps is easy, since all points on the parting plane have same depth h:</a:t>
            </a:r>
          </a:p>
        </p:txBody>
      </p:sp>
      <p:sp>
        <p:nvSpPr>
          <p:cNvPr id="97288" name="Rectangle 8"/>
          <p:cNvSpPr>
            <a:spLocks noChangeArrowheads="1"/>
          </p:cNvSpPr>
          <p:nvPr/>
        </p:nvSpPr>
        <p:spPr bwMode="auto">
          <a:xfrm>
            <a:off x="304800" y="4038600"/>
            <a:ext cx="8534400" cy="769938"/>
          </a:xfrm>
          <a:prstGeom prst="rect">
            <a:avLst/>
          </a:prstGeom>
          <a:noFill/>
          <a:ln w="9525">
            <a:noFill/>
            <a:miter lim="800000"/>
            <a:headEnd/>
            <a:tailEnd/>
          </a:ln>
        </p:spPr>
        <p:txBody>
          <a:bodyPr>
            <a:spAutoFit/>
          </a:bodyPr>
          <a:lstStyle/>
          <a:p>
            <a:r>
              <a:rPr lang="en-US" sz="2200" b="1" dirty="0">
                <a:latin typeface="Book Antiqua" pitchFamily="18" charset="0"/>
              </a:rPr>
              <a:t>being </a:t>
            </a:r>
            <a:r>
              <a:rPr lang="en-US" sz="2200" b="1" dirty="0" err="1">
                <a:latin typeface="Book Antiqua" pitchFamily="18" charset="0"/>
              </a:rPr>
              <a:t>Sps</a:t>
            </a:r>
            <a:r>
              <a:rPr lang="en-US" sz="2200" b="1" dirty="0">
                <a:latin typeface="Book Antiqua" pitchFamily="18" charset="0"/>
              </a:rPr>
              <a:t> the projection of cope surface onto the parting plane. In conclusion:</a:t>
            </a:r>
          </a:p>
        </p:txBody>
      </p:sp>
      <p:sp>
        <p:nvSpPr>
          <p:cNvPr id="97289" name="Rectangle 9"/>
          <p:cNvSpPr>
            <a:spLocks noChangeArrowheads="1"/>
          </p:cNvSpPr>
          <p:nvPr/>
        </p:nvSpPr>
        <p:spPr bwMode="auto">
          <a:xfrm>
            <a:off x="304800" y="5257800"/>
            <a:ext cx="7239000" cy="430213"/>
          </a:xfrm>
          <a:prstGeom prst="rect">
            <a:avLst/>
          </a:prstGeom>
          <a:noFill/>
          <a:ln w="9525">
            <a:noFill/>
            <a:miter lim="800000"/>
            <a:headEnd/>
            <a:tailEnd/>
          </a:ln>
        </p:spPr>
        <p:txBody>
          <a:bodyPr>
            <a:spAutoFit/>
          </a:bodyPr>
          <a:lstStyle/>
          <a:p>
            <a:r>
              <a:rPr lang="en-US" sz="2200" b="1" dirty="0">
                <a:latin typeface="Book Antiqua" pitchFamily="18" charset="0"/>
              </a:rPr>
              <a:t>where </a:t>
            </a:r>
            <a:r>
              <a:rPr lang="en-US" sz="2200" b="1" dirty="0" err="1">
                <a:latin typeface="Book Antiqua" pitchFamily="18" charset="0"/>
              </a:rPr>
              <a:t>Vcm</a:t>
            </a:r>
            <a:r>
              <a:rPr lang="en-US" sz="2200" b="1" dirty="0">
                <a:latin typeface="Book Antiqua" pitchFamily="18" charset="0"/>
              </a:rPr>
              <a:t> is the volume of the cope cavity.</a:t>
            </a:r>
          </a:p>
        </p:txBody>
      </p:sp>
      <p:pic>
        <p:nvPicPr>
          <p:cNvPr id="97290" name="Picture 2"/>
          <p:cNvPicPr>
            <a:picLocks noChangeAspect="1" noChangeArrowheads="1"/>
          </p:cNvPicPr>
          <p:nvPr/>
        </p:nvPicPr>
        <p:blipFill>
          <a:blip r:embed="rId2" cstate="print"/>
          <a:srcRect/>
          <a:stretch>
            <a:fillRect/>
          </a:stretch>
        </p:blipFill>
        <p:spPr bwMode="auto">
          <a:xfrm>
            <a:off x="3200400" y="1828800"/>
            <a:ext cx="1695450" cy="466725"/>
          </a:xfrm>
          <a:prstGeom prst="rect">
            <a:avLst/>
          </a:prstGeom>
          <a:noFill/>
          <a:ln w="9525">
            <a:noFill/>
            <a:miter lim="800000"/>
            <a:headEnd/>
            <a:tailEnd/>
          </a:ln>
        </p:spPr>
      </p:pic>
      <p:pic>
        <p:nvPicPr>
          <p:cNvPr id="97291" name="Picture 3"/>
          <p:cNvPicPr>
            <a:picLocks noChangeAspect="1" noChangeArrowheads="1"/>
          </p:cNvPicPr>
          <p:nvPr/>
        </p:nvPicPr>
        <p:blipFill>
          <a:blip r:embed="rId3" cstate="print"/>
          <a:srcRect/>
          <a:stretch>
            <a:fillRect/>
          </a:stretch>
        </p:blipFill>
        <p:spPr bwMode="auto">
          <a:xfrm>
            <a:off x="3124200" y="3352800"/>
            <a:ext cx="2009775" cy="638175"/>
          </a:xfrm>
          <a:prstGeom prst="rect">
            <a:avLst/>
          </a:prstGeom>
          <a:noFill/>
          <a:ln w="9525">
            <a:noFill/>
            <a:miter lim="800000"/>
            <a:headEnd/>
            <a:tailEnd/>
          </a:ln>
        </p:spPr>
      </p:pic>
      <p:pic>
        <p:nvPicPr>
          <p:cNvPr id="97292" name="Picture 4"/>
          <p:cNvPicPr>
            <a:picLocks noChangeAspect="1" noChangeArrowheads="1"/>
          </p:cNvPicPr>
          <p:nvPr/>
        </p:nvPicPr>
        <p:blipFill>
          <a:blip r:embed="rId4" cstate="print"/>
          <a:srcRect/>
          <a:stretch>
            <a:fillRect/>
          </a:stretch>
        </p:blipFill>
        <p:spPr bwMode="auto">
          <a:xfrm>
            <a:off x="3124200" y="4686300"/>
            <a:ext cx="2705100" cy="495300"/>
          </a:xfrm>
          <a:prstGeom prst="rect">
            <a:avLst/>
          </a:prstGeom>
          <a:noFill/>
          <a:ln w="9525">
            <a:noFill/>
            <a:miter lim="800000"/>
            <a:headEnd/>
            <a:tailEnd/>
          </a:ln>
        </p:spPr>
      </p:pic>
      <p:sp>
        <p:nvSpPr>
          <p:cNvPr id="13"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1338D57A-9A29-45B2-BA9E-51325CCEA481}" type="slidenum">
              <a:rPr lang="en-US" smtClean="0"/>
              <a:pPr>
                <a:defRPr/>
              </a:pPr>
              <a:t>118</a:t>
            </a:fld>
            <a:endParaRPr lang="en-US"/>
          </a:p>
        </p:txBody>
      </p:sp>
      <p:sp>
        <p:nvSpPr>
          <p:cNvPr id="98310" name="Rectangle 6"/>
          <p:cNvSpPr>
            <a:spLocks noChangeArrowheads="1"/>
          </p:cNvSpPr>
          <p:nvPr/>
        </p:nvSpPr>
        <p:spPr bwMode="auto">
          <a:xfrm>
            <a:off x="457200" y="1066800"/>
            <a:ext cx="4572000" cy="430213"/>
          </a:xfrm>
          <a:prstGeom prst="rect">
            <a:avLst/>
          </a:prstGeom>
          <a:noFill/>
          <a:ln w="9525">
            <a:noFill/>
            <a:miter lim="800000"/>
            <a:headEnd/>
            <a:tailEnd/>
          </a:ln>
        </p:spPr>
        <p:txBody>
          <a:bodyPr>
            <a:spAutoFit/>
          </a:bodyPr>
          <a:lstStyle/>
          <a:p>
            <a:r>
              <a:rPr lang="en-US" sz="2200" b="1" dirty="0">
                <a:latin typeface="Book Antiqua" pitchFamily="18" charset="0"/>
              </a:rPr>
              <a:t>Moreover, the volume V’:</a:t>
            </a:r>
          </a:p>
        </p:txBody>
      </p:sp>
      <p:sp>
        <p:nvSpPr>
          <p:cNvPr id="98311" name="Rectangle 7"/>
          <p:cNvSpPr>
            <a:spLocks noChangeArrowheads="1"/>
          </p:cNvSpPr>
          <p:nvPr/>
        </p:nvSpPr>
        <p:spPr bwMode="auto">
          <a:xfrm>
            <a:off x="457200" y="1905000"/>
            <a:ext cx="8229600" cy="1107996"/>
          </a:xfrm>
          <a:prstGeom prst="rect">
            <a:avLst/>
          </a:prstGeom>
          <a:noFill/>
          <a:ln w="9525">
            <a:noFill/>
            <a:miter lim="800000"/>
            <a:headEnd/>
            <a:tailEnd/>
          </a:ln>
        </p:spPr>
        <p:txBody>
          <a:bodyPr>
            <a:spAutoFit/>
          </a:bodyPr>
          <a:lstStyle/>
          <a:p>
            <a:pPr algn="just"/>
            <a:r>
              <a:rPr lang="en-US" sz="2200" b="1" dirty="0">
                <a:latin typeface="Book Antiqua" pitchFamily="18" charset="0"/>
              </a:rPr>
              <a:t>is the cope part just above the cope surface (see figure).The </a:t>
            </a:r>
            <a:r>
              <a:rPr lang="en-US" sz="2200" b="1" dirty="0" err="1">
                <a:latin typeface="Book Antiqua" pitchFamily="18" charset="0"/>
              </a:rPr>
              <a:t>metallostatic</a:t>
            </a:r>
            <a:r>
              <a:rPr lang="en-US" sz="2200" b="1" dirty="0">
                <a:latin typeface="Book Antiqua" pitchFamily="18" charset="0"/>
              </a:rPr>
              <a:t> lift is equal to the weight of the volume V’, when filled with molten metal:</a:t>
            </a:r>
          </a:p>
        </p:txBody>
      </p:sp>
      <p:sp>
        <p:nvSpPr>
          <p:cNvPr id="98312" name="Rectangle 8"/>
          <p:cNvSpPr>
            <a:spLocks noChangeArrowheads="1"/>
          </p:cNvSpPr>
          <p:nvPr/>
        </p:nvSpPr>
        <p:spPr bwMode="auto">
          <a:xfrm>
            <a:off x="304800" y="5324475"/>
            <a:ext cx="8534400" cy="1107996"/>
          </a:xfrm>
          <a:prstGeom prst="rect">
            <a:avLst/>
          </a:prstGeom>
          <a:noFill/>
          <a:ln w="9525">
            <a:noFill/>
            <a:miter lim="800000"/>
            <a:headEnd/>
            <a:tailEnd/>
          </a:ln>
        </p:spPr>
        <p:txBody>
          <a:bodyPr>
            <a:spAutoFit/>
          </a:bodyPr>
          <a:lstStyle/>
          <a:p>
            <a:pPr algn="just"/>
            <a:r>
              <a:rPr lang="en-US" sz="2200" b="1" dirty="0">
                <a:latin typeface="Book Antiqua" pitchFamily="18" charset="0"/>
              </a:rPr>
              <a:t>In this way, a precise evaluation of </a:t>
            </a:r>
            <a:r>
              <a:rPr lang="en-US" sz="2200" b="1" dirty="0" err="1">
                <a:latin typeface="Book Antiqua" pitchFamily="18" charset="0"/>
              </a:rPr>
              <a:t>metallostatic</a:t>
            </a:r>
            <a:r>
              <a:rPr lang="en-US" sz="2200" b="1" dirty="0">
                <a:latin typeface="Book Antiqua" pitchFamily="18" charset="0"/>
              </a:rPr>
              <a:t> lift is easy. Do not forget to include other mold cavities(such as runners, blind risers…) into the computation.</a:t>
            </a:r>
          </a:p>
        </p:txBody>
      </p:sp>
      <p:pic>
        <p:nvPicPr>
          <p:cNvPr id="98313" name="Picture 2"/>
          <p:cNvPicPr>
            <a:picLocks noChangeAspect="1" noChangeArrowheads="1"/>
          </p:cNvPicPr>
          <p:nvPr/>
        </p:nvPicPr>
        <p:blipFill>
          <a:blip r:embed="rId2" cstate="print"/>
          <a:srcRect/>
          <a:stretch>
            <a:fillRect/>
          </a:stretch>
        </p:blipFill>
        <p:spPr bwMode="auto">
          <a:xfrm>
            <a:off x="4743450" y="2695575"/>
            <a:ext cx="3638550" cy="2562225"/>
          </a:xfrm>
          <a:prstGeom prst="rect">
            <a:avLst/>
          </a:prstGeom>
          <a:noFill/>
          <a:ln w="9525">
            <a:noFill/>
            <a:miter lim="800000"/>
            <a:headEnd/>
            <a:tailEnd/>
          </a:ln>
        </p:spPr>
      </p:pic>
      <p:pic>
        <p:nvPicPr>
          <p:cNvPr id="98314" name="Picture 3"/>
          <p:cNvPicPr>
            <a:picLocks noChangeAspect="1" noChangeArrowheads="1"/>
          </p:cNvPicPr>
          <p:nvPr/>
        </p:nvPicPr>
        <p:blipFill>
          <a:blip r:embed="rId3" cstate="print"/>
          <a:srcRect/>
          <a:stretch>
            <a:fillRect/>
          </a:stretch>
        </p:blipFill>
        <p:spPr bwMode="auto">
          <a:xfrm>
            <a:off x="1600200" y="3657600"/>
            <a:ext cx="2133600" cy="895350"/>
          </a:xfrm>
          <a:prstGeom prst="rect">
            <a:avLst/>
          </a:prstGeom>
          <a:noFill/>
          <a:ln w="9525">
            <a:noFill/>
            <a:miter lim="800000"/>
            <a:headEnd/>
            <a:tailEnd/>
          </a:ln>
        </p:spPr>
      </p:pic>
      <p:pic>
        <p:nvPicPr>
          <p:cNvPr id="98315" name="Picture 4"/>
          <p:cNvPicPr>
            <a:picLocks noChangeAspect="1" noChangeArrowheads="1"/>
          </p:cNvPicPr>
          <p:nvPr/>
        </p:nvPicPr>
        <p:blipFill>
          <a:blip r:embed="rId4" cstate="print"/>
          <a:srcRect/>
          <a:stretch>
            <a:fillRect/>
          </a:stretch>
        </p:blipFill>
        <p:spPr bwMode="auto">
          <a:xfrm>
            <a:off x="3886200" y="1219200"/>
            <a:ext cx="1914525" cy="647700"/>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274638"/>
            <a:ext cx="8229600" cy="639762"/>
          </a:xfrm>
        </p:spPr>
        <p:txBody>
          <a:bodyPr/>
          <a:lstStyle/>
          <a:p>
            <a:pPr eaLnBrk="1" hangingPunct="1"/>
            <a:r>
              <a:rPr lang="en-US" b="1" smtClean="0"/>
              <a:t>BOUYANCY LAW (ARCHIMEDE LAW)</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6421280D-44B8-44C5-97B6-A843C5AC9E8C}" type="slidenum">
              <a:rPr lang="en-US" smtClean="0"/>
              <a:pPr>
                <a:defRPr/>
              </a:pPr>
              <a:t>119</a:t>
            </a:fld>
            <a:endParaRPr lang="en-US"/>
          </a:p>
        </p:txBody>
      </p:sp>
      <p:sp>
        <p:nvSpPr>
          <p:cNvPr id="99334" name="Rectangle 6"/>
          <p:cNvSpPr>
            <a:spLocks noChangeArrowheads="1"/>
          </p:cNvSpPr>
          <p:nvPr/>
        </p:nvSpPr>
        <p:spPr bwMode="auto">
          <a:xfrm>
            <a:off x="381000" y="914400"/>
            <a:ext cx="8534400" cy="2462213"/>
          </a:xfrm>
          <a:prstGeom prst="rect">
            <a:avLst/>
          </a:prstGeom>
          <a:noFill/>
          <a:ln w="9525">
            <a:noFill/>
            <a:miter lim="800000"/>
            <a:headEnd/>
            <a:tailEnd/>
          </a:ln>
        </p:spPr>
        <p:txBody>
          <a:bodyPr>
            <a:spAutoFit/>
          </a:bodyPr>
          <a:lstStyle/>
          <a:p>
            <a:r>
              <a:rPr lang="en-US" sz="2200" b="1" dirty="0">
                <a:latin typeface="Book Antiqua" pitchFamily="18" charset="0"/>
              </a:rPr>
              <a:t>A solid body immersed in a fluid will have an upward buoyant force acting on it equal to the weight of displaced fluid. This is due to the hydrostatic pressure in the fluid.</a:t>
            </a:r>
          </a:p>
          <a:p>
            <a:endParaRPr lang="en-US" sz="2200" b="1" dirty="0">
              <a:latin typeface="Book Antiqua" pitchFamily="18" charset="0"/>
            </a:endParaRPr>
          </a:p>
          <a:p>
            <a:r>
              <a:rPr lang="en-US" sz="2200" b="1" dirty="0">
                <a:latin typeface="Book Antiqua" pitchFamily="18" charset="0"/>
              </a:rPr>
              <a:t>When a rigid object is submerged in a fluid (completely or partially), there exits an upward force on the object that is equal to the weight of the fluid that is displaced by the object.</a:t>
            </a:r>
          </a:p>
        </p:txBody>
      </p:sp>
      <p:pic>
        <p:nvPicPr>
          <p:cNvPr id="99335" name="Picture 3"/>
          <p:cNvPicPr>
            <a:picLocks noChangeAspect="1" noChangeArrowheads="1"/>
          </p:cNvPicPr>
          <p:nvPr/>
        </p:nvPicPr>
        <p:blipFill>
          <a:blip r:embed="rId2" cstate="print"/>
          <a:srcRect/>
          <a:stretch>
            <a:fillRect/>
          </a:stretch>
        </p:blipFill>
        <p:spPr bwMode="auto">
          <a:xfrm>
            <a:off x="4114800" y="3333750"/>
            <a:ext cx="2971800" cy="314325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563562"/>
          </a:xfrm>
        </p:spPr>
        <p:txBody>
          <a:bodyPr rtlCol="0">
            <a:noAutofit/>
          </a:bodyPr>
          <a:lstStyle/>
          <a:p>
            <a:pPr eaLnBrk="1" fontAlgn="auto" hangingPunct="1">
              <a:spcAft>
                <a:spcPts val="0"/>
              </a:spcAft>
              <a:defRPr/>
            </a:pPr>
            <a:r>
              <a:rPr lang="en-US" sz="3200" dirty="0" smtClean="0">
                <a:latin typeface="BankGothic Md BT" pitchFamily="34" charset="0"/>
              </a:rPr>
              <a:t>FROM PRODUCT TO CASTING</a:t>
            </a:r>
            <a:endParaRPr lang="en-US" sz="3200" dirty="0">
              <a:latin typeface="BankGothic Md BT" pitchFamily="34" charset="0"/>
            </a:endParaRPr>
          </a:p>
        </p:txBody>
      </p:sp>
      <p:sp>
        <p:nvSpPr>
          <p:cNvPr id="4" name="Date Placeholder 3"/>
          <p:cNvSpPr>
            <a:spLocks noGrp="1"/>
          </p:cNvSpPr>
          <p:nvPr>
            <p:ph type="dt" sz="quarter" idx="10"/>
          </p:nvPr>
        </p:nvSpPr>
        <p:spPr/>
        <p:txBody>
          <a:bodyPr/>
          <a:lstStyle/>
          <a:p>
            <a:pPr>
              <a:defRPr/>
            </a:pPr>
            <a:fld id="{C6C28D3A-1990-4B97-9302-23625712D54A}" type="datetime1">
              <a:rPr lang="en-US"/>
              <a:pPr>
                <a:defRPr/>
              </a:pPr>
              <a:t>4/15/2018</a:t>
            </a:fld>
            <a:endParaRPr lang="en-US"/>
          </a:p>
        </p:txBody>
      </p:sp>
      <p:sp>
        <p:nvSpPr>
          <p:cNvPr id="5" name="Slide Number Placeholder 4"/>
          <p:cNvSpPr>
            <a:spLocks noGrp="1"/>
          </p:cNvSpPr>
          <p:nvPr>
            <p:ph type="sldNum" sz="quarter" idx="12"/>
          </p:nvPr>
        </p:nvSpPr>
        <p:spPr/>
        <p:txBody>
          <a:bodyPr/>
          <a:lstStyle/>
          <a:p>
            <a:pPr>
              <a:defRPr/>
            </a:pPr>
            <a:fld id="{F5DD7DAC-9EF2-4257-9464-ECB832120831}" type="slidenum">
              <a:rPr lang="en-US"/>
              <a:pPr>
                <a:defRPr/>
              </a:pPr>
              <a:t>12</a:t>
            </a:fld>
            <a:endParaRPr lang="en-US"/>
          </a:p>
        </p:txBody>
      </p:sp>
      <p:sp>
        <p:nvSpPr>
          <p:cNvPr id="7174" name="Rectangle 6"/>
          <p:cNvSpPr>
            <a:spLocks noChangeArrowheads="1"/>
          </p:cNvSpPr>
          <p:nvPr/>
        </p:nvSpPr>
        <p:spPr bwMode="auto">
          <a:xfrm>
            <a:off x="152400" y="609600"/>
            <a:ext cx="8763000" cy="5886227"/>
          </a:xfrm>
          <a:prstGeom prst="rect">
            <a:avLst/>
          </a:prstGeom>
          <a:noFill/>
          <a:ln w="9525">
            <a:noFill/>
            <a:miter lim="800000"/>
            <a:headEnd/>
            <a:tailEnd/>
          </a:ln>
        </p:spPr>
        <p:txBody>
          <a:bodyPr wrap="square">
            <a:spAutoFit/>
          </a:bodyPr>
          <a:lstStyle/>
          <a:p>
            <a:pPr marL="342900" indent="-342900" algn="just">
              <a:spcBef>
                <a:spcPts val="300"/>
              </a:spcBef>
            </a:pPr>
            <a:r>
              <a:rPr lang="en-US" sz="2200" b="1" dirty="0">
                <a:solidFill>
                  <a:srgbClr val="002060"/>
                </a:solidFill>
                <a:latin typeface="BankGothic Md BT" pitchFamily="34" charset="0"/>
                <a:ea typeface="+mj-ea"/>
                <a:cs typeface="+mj-cs"/>
              </a:rPr>
              <a:t>Casting design must deal with the following issues</a:t>
            </a:r>
            <a:r>
              <a:rPr lang="en-US" sz="2200" b="1" dirty="0" smtClean="0">
                <a:solidFill>
                  <a:srgbClr val="002060"/>
                </a:solidFill>
                <a:latin typeface="BankGothic Md BT" pitchFamily="34" charset="0"/>
                <a:ea typeface="+mj-ea"/>
                <a:cs typeface="+mj-cs"/>
              </a:rPr>
              <a:t>:</a:t>
            </a:r>
          </a:p>
          <a:p>
            <a:pPr marL="342900" indent="-342900" algn="just">
              <a:spcBef>
                <a:spcPts val="300"/>
              </a:spcBef>
            </a:pPr>
            <a:endParaRPr lang="en-US" sz="2200" b="1" dirty="0">
              <a:solidFill>
                <a:srgbClr val="002060"/>
              </a:solidFill>
              <a:latin typeface="BankGothic Md BT" pitchFamily="34" charset="0"/>
              <a:ea typeface="+mj-ea"/>
              <a:cs typeface="+mj-cs"/>
            </a:endParaRPr>
          </a:p>
          <a:p>
            <a:pPr marL="914400" indent="-457200" algn="just">
              <a:spcBef>
                <a:spcPts val="0"/>
              </a:spcBef>
              <a:buBlip>
                <a:blip r:embed="rId2"/>
              </a:buBlip>
            </a:pPr>
            <a:r>
              <a:rPr lang="en-US" sz="2200" b="1" dirty="0" smtClean="0">
                <a:solidFill>
                  <a:srgbClr val="FFC000"/>
                </a:solidFill>
                <a:latin typeface="Book Antiqua" pitchFamily="18" charset="0"/>
              </a:rPr>
              <a:t>Patterns </a:t>
            </a:r>
            <a:r>
              <a:rPr lang="en-US" sz="2200" b="1" dirty="0">
                <a:latin typeface="Book Antiqua" pitchFamily="18" charset="0"/>
              </a:rPr>
              <a:t>must be extracted (drawn) from the mold (easily </a:t>
            </a:r>
            <a:r>
              <a:rPr lang="en-US" sz="2200" b="1" dirty="0" smtClean="0">
                <a:latin typeface="Book Antiqua" pitchFamily="18" charset="0"/>
              </a:rPr>
              <a:t>&amp; </a:t>
            </a:r>
            <a:r>
              <a:rPr lang="en-US" sz="2200" b="1" dirty="0">
                <a:latin typeface="Book Antiqua" pitchFamily="18" charset="0"/>
              </a:rPr>
              <a:t>without damaging it);</a:t>
            </a:r>
          </a:p>
          <a:p>
            <a:pPr marL="914400" indent="-457200" algn="just">
              <a:spcBef>
                <a:spcPts val="0"/>
              </a:spcBef>
              <a:buBlip>
                <a:blip r:embed="rId2"/>
              </a:buBlip>
            </a:pPr>
            <a:endParaRPr lang="en-US" sz="2200" b="1" dirty="0">
              <a:latin typeface="Book Antiqua" pitchFamily="18" charset="0"/>
            </a:endParaRPr>
          </a:p>
          <a:p>
            <a:pPr marL="914400" indent="-457200" algn="just">
              <a:spcBef>
                <a:spcPts val="0"/>
              </a:spcBef>
              <a:buBlip>
                <a:blip r:embed="rId2"/>
              </a:buBlip>
            </a:pPr>
            <a:r>
              <a:rPr lang="en-US" sz="2200" b="1" dirty="0" smtClean="0">
                <a:latin typeface="Book Antiqua" pitchFamily="18" charset="0"/>
              </a:rPr>
              <a:t>There </a:t>
            </a:r>
            <a:r>
              <a:rPr lang="en-US" sz="2200" b="1" dirty="0">
                <a:latin typeface="Book Antiqua" pitchFamily="18" charset="0"/>
              </a:rPr>
              <a:t>are some </a:t>
            </a:r>
            <a:r>
              <a:rPr lang="en-US" sz="2200" b="1" dirty="0">
                <a:solidFill>
                  <a:srgbClr val="FFC000"/>
                </a:solidFill>
                <a:latin typeface="Book Antiqua" pitchFamily="18" charset="0"/>
              </a:rPr>
              <a:t>geometrical constraints</a:t>
            </a:r>
            <a:r>
              <a:rPr lang="en-US" sz="2200" b="1" dirty="0">
                <a:latin typeface="Book Antiqua" pitchFamily="18" charset="0"/>
              </a:rPr>
              <a:t>, typical of the casting process (“deep holes”, thickness distribution…);</a:t>
            </a:r>
          </a:p>
          <a:p>
            <a:pPr marL="914400" indent="-457200" algn="just">
              <a:spcBef>
                <a:spcPts val="0"/>
              </a:spcBef>
            </a:pPr>
            <a:endParaRPr lang="en-US" sz="2200" b="1" dirty="0">
              <a:latin typeface="Book Antiqua" pitchFamily="18" charset="0"/>
            </a:endParaRPr>
          </a:p>
          <a:p>
            <a:pPr marL="914400" indent="-457200" algn="just">
              <a:spcBef>
                <a:spcPts val="0"/>
              </a:spcBef>
              <a:buBlip>
                <a:blip r:embed="rId2"/>
              </a:buBlip>
            </a:pPr>
            <a:r>
              <a:rPr lang="en-US" sz="2200" b="1" dirty="0" smtClean="0">
                <a:solidFill>
                  <a:srgbClr val="FFC000"/>
                </a:solidFill>
                <a:latin typeface="Book Antiqua" pitchFamily="18" charset="0"/>
              </a:rPr>
              <a:t>Casting </a:t>
            </a:r>
            <a:r>
              <a:rPr lang="en-US" sz="2200" b="1" dirty="0">
                <a:solidFill>
                  <a:srgbClr val="FFC000"/>
                </a:solidFill>
                <a:latin typeface="Book Antiqua" pitchFamily="18" charset="0"/>
              </a:rPr>
              <a:t>tolerances </a:t>
            </a:r>
            <a:r>
              <a:rPr lang="en-US" sz="2200" b="1" dirty="0">
                <a:latin typeface="Book Antiqua" pitchFamily="18" charset="0"/>
              </a:rPr>
              <a:t>are broad, some features require finishing by machining: </a:t>
            </a:r>
            <a:r>
              <a:rPr lang="en-US" sz="2200" b="1" dirty="0" smtClean="0">
                <a:latin typeface="Book Antiqua" pitchFamily="18" charset="0"/>
              </a:rPr>
              <a:t>Stock </a:t>
            </a:r>
            <a:r>
              <a:rPr lang="en-US" sz="2200" b="1" dirty="0">
                <a:latin typeface="Book Antiqua" pitchFamily="18" charset="0"/>
              </a:rPr>
              <a:t>allowances must be left on some surfaces;</a:t>
            </a:r>
          </a:p>
          <a:p>
            <a:pPr marL="914400" indent="-457200" algn="just">
              <a:spcBef>
                <a:spcPts val="0"/>
              </a:spcBef>
              <a:buBlip>
                <a:blip r:embed="rId2"/>
              </a:buBlip>
            </a:pPr>
            <a:endParaRPr lang="en-US" sz="2200" b="1" dirty="0">
              <a:latin typeface="Book Antiqua" pitchFamily="18" charset="0"/>
            </a:endParaRPr>
          </a:p>
          <a:p>
            <a:pPr marL="914400" indent="-457200" algn="just">
              <a:spcBef>
                <a:spcPts val="0"/>
              </a:spcBef>
              <a:buBlip>
                <a:blip r:embed="rId2"/>
              </a:buBlip>
            </a:pPr>
            <a:r>
              <a:rPr lang="en-US" sz="2200" b="1" dirty="0" smtClean="0">
                <a:latin typeface="Book Antiqua" pitchFamily="18" charset="0"/>
              </a:rPr>
              <a:t>Small </a:t>
            </a:r>
            <a:r>
              <a:rPr lang="en-US" sz="2200" b="1" dirty="0">
                <a:solidFill>
                  <a:srgbClr val="FFC000"/>
                </a:solidFill>
                <a:latin typeface="Book Antiqua" pitchFamily="18" charset="0"/>
              </a:rPr>
              <a:t>fillet radii</a:t>
            </a:r>
            <a:r>
              <a:rPr lang="en-US" sz="2200" b="1" dirty="0" smtClean="0">
                <a:solidFill>
                  <a:srgbClr val="FFC000"/>
                </a:solidFill>
                <a:latin typeface="Book Antiqua" pitchFamily="18" charset="0"/>
              </a:rPr>
              <a:t> </a:t>
            </a:r>
            <a:r>
              <a:rPr lang="en-US" sz="2200" b="1" dirty="0">
                <a:solidFill>
                  <a:srgbClr val="FFC000"/>
                </a:solidFill>
                <a:latin typeface="Book Antiqua" pitchFamily="18" charset="0"/>
              </a:rPr>
              <a:t>cannot </a:t>
            </a:r>
            <a:r>
              <a:rPr lang="en-US" sz="2200" b="1" dirty="0">
                <a:latin typeface="Book Antiqua" pitchFamily="18" charset="0"/>
              </a:rPr>
              <a:t>be cast because of casting stresses;</a:t>
            </a:r>
          </a:p>
          <a:p>
            <a:pPr marL="914400" indent="-457200" algn="just">
              <a:spcBef>
                <a:spcPts val="0"/>
              </a:spcBef>
              <a:buBlip>
                <a:blip r:embed="rId2"/>
              </a:buBlip>
            </a:pPr>
            <a:endParaRPr lang="en-US" sz="2200" b="1" dirty="0">
              <a:latin typeface="Book Antiqua" pitchFamily="18" charset="0"/>
            </a:endParaRPr>
          </a:p>
          <a:p>
            <a:pPr marL="914400" indent="-457200" algn="just">
              <a:spcBef>
                <a:spcPts val="0"/>
              </a:spcBef>
              <a:buBlip>
                <a:blip r:embed="rId2"/>
              </a:buBlip>
            </a:pPr>
            <a:r>
              <a:rPr lang="en-US" sz="2200" b="1" dirty="0" smtClean="0">
                <a:latin typeface="Book Antiqua" pitchFamily="18" charset="0"/>
              </a:rPr>
              <a:t>Cooling (</a:t>
            </a:r>
            <a:r>
              <a:rPr lang="en-US" sz="2200" b="1" dirty="0" smtClean="0">
                <a:solidFill>
                  <a:srgbClr val="FFC000"/>
                </a:solidFill>
                <a:latin typeface="Book Antiqua" pitchFamily="18" charset="0"/>
              </a:rPr>
              <a:t>solidification</a:t>
            </a:r>
            <a:r>
              <a:rPr lang="en-US" sz="2200" b="1" dirty="0">
                <a:latin typeface="Book Antiqua" pitchFamily="18" charset="0"/>
              </a:rPr>
              <a:t>) speed should be kept under control, smooth </a:t>
            </a:r>
            <a:r>
              <a:rPr lang="en-US" sz="2200" b="1" dirty="0" smtClean="0">
                <a:latin typeface="Book Antiqua" pitchFamily="18" charset="0"/>
              </a:rPr>
              <a:t>&amp; </a:t>
            </a:r>
            <a:r>
              <a:rPr lang="en-US" sz="2200" b="1" dirty="0">
                <a:latin typeface="Book Antiqua" pitchFamily="18" charset="0"/>
              </a:rPr>
              <a:t>directional thickness change is extremely </a:t>
            </a:r>
            <a:r>
              <a:rPr lang="en-US" sz="2200" b="1" dirty="0" smtClean="0">
                <a:latin typeface="Book Antiqua" pitchFamily="18" charset="0"/>
              </a:rPr>
              <a:t>important;… </a:t>
            </a:r>
            <a:r>
              <a:rPr lang="en-US" sz="2200" b="1" dirty="0">
                <a:latin typeface="Book Antiqua" pitchFamily="18" charset="0"/>
              </a:rPr>
              <a:t>etc.</a:t>
            </a: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18A32735-3CF9-4182-BCE7-FBDA830B3DEB}" type="slidenum">
              <a:rPr lang="en-US" smtClean="0"/>
              <a:pPr>
                <a:defRPr/>
              </a:pPr>
              <a:t>120</a:t>
            </a:fld>
            <a:endParaRPr lang="en-US"/>
          </a:p>
        </p:txBody>
      </p:sp>
      <p:sp>
        <p:nvSpPr>
          <p:cNvPr id="100358" name="Rectangle 6"/>
          <p:cNvSpPr>
            <a:spLocks noChangeArrowheads="1"/>
          </p:cNvSpPr>
          <p:nvPr/>
        </p:nvSpPr>
        <p:spPr bwMode="auto">
          <a:xfrm>
            <a:off x="457200" y="990600"/>
            <a:ext cx="8001000" cy="1785104"/>
          </a:xfrm>
          <a:prstGeom prst="rect">
            <a:avLst/>
          </a:prstGeom>
          <a:noFill/>
          <a:ln w="9525">
            <a:noFill/>
            <a:miter lim="800000"/>
            <a:headEnd/>
            <a:tailEnd/>
          </a:ln>
        </p:spPr>
        <p:txBody>
          <a:bodyPr>
            <a:spAutoFit/>
          </a:bodyPr>
          <a:lstStyle/>
          <a:p>
            <a:pPr algn="just"/>
            <a:r>
              <a:rPr lang="en-US" sz="2200" b="1" dirty="0">
                <a:latin typeface="Book Antiqua" pitchFamily="18" charset="0"/>
              </a:rPr>
              <a:t>Since core sand is lighter* than molten metal, cores do “float” in the metal. As a consequence, cores experience a </a:t>
            </a:r>
            <a:r>
              <a:rPr lang="en-US" sz="2200" b="1" dirty="0" err="1">
                <a:latin typeface="Book Antiqua" pitchFamily="18" charset="0"/>
              </a:rPr>
              <a:t>metallostatic</a:t>
            </a:r>
            <a:r>
              <a:rPr lang="en-US" sz="2200" b="1" dirty="0">
                <a:latin typeface="Book Antiqua" pitchFamily="18" charset="0"/>
              </a:rPr>
              <a:t> lift that, when greater than core weight itself, is supported by core prints. </a:t>
            </a:r>
          </a:p>
          <a:p>
            <a:r>
              <a:rPr lang="en-US" sz="2200" b="1" dirty="0" smtClean="0">
                <a:latin typeface="Book Antiqua" pitchFamily="18" charset="0"/>
              </a:rPr>
              <a:t>Such </a:t>
            </a:r>
            <a:r>
              <a:rPr lang="en-US" sz="2200" b="1" dirty="0">
                <a:latin typeface="Book Antiqua" pitchFamily="18" charset="0"/>
              </a:rPr>
              <a:t>lift may be evaluated by using Archimedes’ principle:</a:t>
            </a:r>
          </a:p>
        </p:txBody>
      </p:sp>
      <p:sp>
        <p:nvSpPr>
          <p:cNvPr id="100359" name="Rectangle 7"/>
          <p:cNvSpPr>
            <a:spLocks noChangeArrowheads="1"/>
          </p:cNvSpPr>
          <p:nvPr/>
        </p:nvSpPr>
        <p:spPr bwMode="auto">
          <a:xfrm>
            <a:off x="381000" y="3276600"/>
            <a:ext cx="45720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where </a:t>
            </a:r>
            <a:r>
              <a:rPr lang="en-US" sz="2200" b="1" dirty="0" err="1">
                <a:latin typeface="Book Antiqua" pitchFamily="18" charset="0"/>
              </a:rPr>
              <a:t>Vai</a:t>
            </a:r>
            <a:r>
              <a:rPr lang="en-US" sz="2200" b="1" dirty="0">
                <a:latin typeface="Book Antiqua" pitchFamily="18" charset="0"/>
              </a:rPr>
              <a:t> is the volume of the core portion that is actually immersed in molten metal. If we subtract the weight of the core:</a:t>
            </a:r>
          </a:p>
        </p:txBody>
      </p:sp>
      <p:sp>
        <p:nvSpPr>
          <p:cNvPr id="100360" name="Rectangle 8"/>
          <p:cNvSpPr>
            <a:spLocks noChangeArrowheads="1"/>
          </p:cNvSpPr>
          <p:nvPr/>
        </p:nvSpPr>
        <p:spPr bwMode="auto">
          <a:xfrm>
            <a:off x="381000" y="4800600"/>
            <a:ext cx="45720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where </a:t>
            </a:r>
            <a:r>
              <a:rPr lang="en-US" sz="2200" b="1" dirty="0" err="1">
                <a:latin typeface="Book Antiqua" pitchFamily="18" charset="0"/>
              </a:rPr>
              <a:t>Va</a:t>
            </a:r>
            <a:r>
              <a:rPr lang="en-US" sz="2200" b="1" dirty="0">
                <a:latin typeface="Book Antiqua" pitchFamily="18" charset="0"/>
              </a:rPr>
              <a:t> is the volume of the whole core, we get the (total) force </a:t>
            </a:r>
            <a:r>
              <a:rPr lang="en-US" sz="2200" b="1" dirty="0" err="1">
                <a:latin typeface="Book Antiqua" pitchFamily="18" charset="0"/>
              </a:rPr>
              <a:t>Fa</a:t>
            </a:r>
            <a:r>
              <a:rPr lang="en-US" sz="2200" b="1" dirty="0">
                <a:latin typeface="Book Antiqua" pitchFamily="18" charset="0"/>
              </a:rPr>
              <a:t> on the core prints, to be added to cope lift.</a:t>
            </a:r>
          </a:p>
        </p:txBody>
      </p:sp>
      <p:sp>
        <p:nvSpPr>
          <p:cNvPr id="100361" name="Rectangle 9"/>
          <p:cNvSpPr>
            <a:spLocks noChangeArrowheads="1"/>
          </p:cNvSpPr>
          <p:nvPr/>
        </p:nvSpPr>
        <p:spPr bwMode="auto">
          <a:xfrm>
            <a:off x="5791200" y="2819400"/>
            <a:ext cx="2743200" cy="369888"/>
          </a:xfrm>
          <a:prstGeom prst="rect">
            <a:avLst/>
          </a:prstGeom>
          <a:noFill/>
          <a:ln w="19050">
            <a:solidFill>
              <a:schemeClr val="tx1"/>
            </a:solidFill>
            <a:prstDash val="sysDot"/>
            <a:miter lim="800000"/>
            <a:headEnd/>
            <a:tailEnd/>
          </a:ln>
        </p:spPr>
        <p:txBody>
          <a:bodyPr>
            <a:spAutoFit/>
          </a:bodyPr>
          <a:lstStyle/>
          <a:p>
            <a:r>
              <a:rPr lang="en-US"/>
              <a:t>* Except for Mg alloys.</a:t>
            </a:r>
          </a:p>
        </p:txBody>
      </p:sp>
      <p:pic>
        <p:nvPicPr>
          <p:cNvPr id="100362" name="Picture 2"/>
          <p:cNvPicPr>
            <a:picLocks noChangeAspect="1" noChangeArrowheads="1"/>
          </p:cNvPicPr>
          <p:nvPr/>
        </p:nvPicPr>
        <p:blipFill>
          <a:blip r:embed="rId2" cstate="print"/>
          <a:srcRect/>
          <a:stretch>
            <a:fillRect/>
          </a:stretch>
        </p:blipFill>
        <p:spPr bwMode="auto">
          <a:xfrm>
            <a:off x="3200400" y="2643188"/>
            <a:ext cx="1733550" cy="557212"/>
          </a:xfrm>
          <a:prstGeom prst="rect">
            <a:avLst/>
          </a:prstGeom>
          <a:noFill/>
          <a:ln w="9525">
            <a:noFill/>
            <a:miter lim="800000"/>
            <a:headEnd/>
            <a:tailEnd/>
          </a:ln>
        </p:spPr>
      </p:pic>
      <p:pic>
        <p:nvPicPr>
          <p:cNvPr id="100363" name="Picture 3"/>
          <p:cNvPicPr>
            <a:picLocks noChangeAspect="1" noChangeArrowheads="1"/>
          </p:cNvPicPr>
          <p:nvPr/>
        </p:nvPicPr>
        <p:blipFill>
          <a:blip r:embed="rId3" cstate="print"/>
          <a:srcRect/>
          <a:stretch>
            <a:fillRect/>
          </a:stretch>
        </p:blipFill>
        <p:spPr bwMode="auto">
          <a:xfrm>
            <a:off x="4976931" y="3581400"/>
            <a:ext cx="4090869" cy="2438400"/>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F7CB57F4-4E33-4B01-A05F-A709F4F4AAE5}" type="slidenum">
              <a:rPr lang="en-US" smtClean="0"/>
              <a:pPr>
                <a:defRPr/>
              </a:pPr>
              <a:t>121</a:t>
            </a:fld>
            <a:endParaRPr lang="en-US"/>
          </a:p>
        </p:txBody>
      </p:sp>
      <p:sp>
        <p:nvSpPr>
          <p:cNvPr id="101382" name="Rectangle 6"/>
          <p:cNvSpPr>
            <a:spLocks noChangeArrowheads="1"/>
          </p:cNvSpPr>
          <p:nvPr/>
        </p:nvSpPr>
        <p:spPr bwMode="auto">
          <a:xfrm>
            <a:off x="533400" y="1143000"/>
            <a:ext cx="4114800" cy="4832092"/>
          </a:xfrm>
          <a:prstGeom prst="rect">
            <a:avLst/>
          </a:prstGeom>
          <a:noFill/>
          <a:ln w="9525">
            <a:noFill/>
            <a:miter lim="800000"/>
            <a:headEnd/>
            <a:tailEnd/>
          </a:ln>
        </p:spPr>
        <p:txBody>
          <a:bodyPr>
            <a:spAutoFit/>
          </a:bodyPr>
          <a:lstStyle/>
          <a:p>
            <a:r>
              <a:rPr lang="en-US" sz="2200" b="1" dirty="0">
                <a:latin typeface="Book Antiqua" pitchFamily="18" charset="0"/>
              </a:rPr>
              <a:t>Thus, if</a:t>
            </a:r>
          </a:p>
          <a:p>
            <a:endParaRPr lang="en-US" sz="2200" dirty="0"/>
          </a:p>
          <a:p>
            <a:endParaRPr lang="en-US" sz="2200" dirty="0"/>
          </a:p>
          <a:p>
            <a:r>
              <a:rPr lang="en-US" sz="2200" b="1" dirty="0">
                <a:latin typeface="Book Antiqua" pitchFamily="18" charset="0"/>
              </a:rPr>
              <a:t>the total force on the core prints is:</a:t>
            </a:r>
          </a:p>
          <a:p>
            <a:endParaRPr lang="en-US" sz="2200" dirty="0"/>
          </a:p>
          <a:p>
            <a:endParaRPr lang="en-US" sz="2200" dirty="0"/>
          </a:p>
          <a:p>
            <a:r>
              <a:rPr lang="en-US" sz="2200" dirty="0"/>
              <a:t>If</a:t>
            </a:r>
          </a:p>
          <a:p>
            <a:endParaRPr lang="en-US" sz="2200" dirty="0"/>
          </a:p>
          <a:p>
            <a:pPr algn="just"/>
            <a:r>
              <a:rPr lang="en-US" sz="2200" b="1" dirty="0">
                <a:latin typeface="Book Antiqua" pitchFamily="18" charset="0"/>
              </a:rPr>
              <a:t>the core “sinks”, giving no contribution to cope lift (in this case a small force would be supported by the drag). Thus</a:t>
            </a:r>
          </a:p>
        </p:txBody>
      </p:sp>
      <p:pic>
        <p:nvPicPr>
          <p:cNvPr id="101383" name="Picture 2"/>
          <p:cNvPicPr>
            <a:picLocks noChangeAspect="1" noChangeArrowheads="1"/>
          </p:cNvPicPr>
          <p:nvPr/>
        </p:nvPicPr>
        <p:blipFill>
          <a:blip r:embed="rId2" cstate="print"/>
          <a:srcRect/>
          <a:stretch>
            <a:fillRect/>
          </a:stretch>
        </p:blipFill>
        <p:spPr bwMode="auto">
          <a:xfrm>
            <a:off x="2286000" y="1371600"/>
            <a:ext cx="1641475" cy="609600"/>
          </a:xfrm>
          <a:prstGeom prst="rect">
            <a:avLst/>
          </a:prstGeom>
          <a:noFill/>
          <a:ln w="9525">
            <a:noFill/>
            <a:miter lim="800000"/>
            <a:headEnd/>
            <a:tailEnd/>
          </a:ln>
        </p:spPr>
      </p:pic>
      <p:pic>
        <p:nvPicPr>
          <p:cNvPr id="101384" name="Picture 3"/>
          <p:cNvPicPr>
            <a:picLocks noChangeAspect="1" noChangeArrowheads="1"/>
          </p:cNvPicPr>
          <p:nvPr/>
        </p:nvPicPr>
        <p:blipFill>
          <a:blip r:embed="rId3" cstate="print"/>
          <a:srcRect/>
          <a:stretch>
            <a:fillRect/>
          </a:stretch>
        </p:blipFill>
        <p:spPr bwMode="auto">
          <a:xfrm>
            <a:off x="1600200" y="2819400"/>
            <a:ext cx="1590675" cy="638175"/>
          </a:xfrm>
          <a:prstGeom prst="rect">
            <a:avLst/>
          </a:prstGeom>
          <a:noFill/>
          <a:ln w="9525">
            <a:noFill/>
            <a:miter lim="800000"/>
            <a:headEnd/>
            <a:tailEnd/>
          </a:ln>
        </p:spPr>
      </p:pic>
      <p:pic>
        <p:nvPicPr>
          <p:cNvPr id="101385" name="Picture 4"/>
          <p:cNvPicPr>
            <a:picLocks noChangeAspect="1" noChangeArrowheads="1"/>
          </p:cNvPicPr>
          <p:nvPr/>
        </p:nvPicPr>
        <p:blipFill>
          <a:blip r:embed="rId4" cstate="print"/>
          <a:srcRect/>
          <a:stretch>
            <a:fillRect/>
          </a:stretch>
        </p:blipFill>
        <p:spPr bwMode="auto">
          <a:xfrm>
            <a:off x="838200" y="3505200"/>
            <a:ext cx="1276350" cy="552450"/>
          </a:xfrm>
          <a:prstGeom prst="rect">
            <a:avLst/>
          </a:prstGeom>
          <a:noFill/>
          <a:ln w="9525">
            <a:noFill/>
            <a:miter lim="800000"/>
            <a:headEnd/>
            <a:tailEnd/>
          </a:ln>
        </p:spPr>
      </p:pic>
      <p:pic>
        <p:nvPicPr>
          <p:cNvPr id="101386" name="Picture 5"/>
          <p:cNvPicPr>
            <a:picLocks noChangeAspect="1" noChangeArrowheads="1"/>
          </p:cNvPicPr>
          <p:nvPr/>
        </p:nvPicPr>
        <p:blipFill>
          <a:blip r:embed="rId5" cstate="print"/>
          <a:srcRect/>
          <a:stretch>
            <a:fillRect/>
          </a:stretch>
        </p:blipFill>
        <p:spPr bwMode="auto">
          <a:xfrm>
            <a:off x="2133600" y="5638800"/>
            <a:ext cx="1219200" cy="685800"/>
          </a:xfrm>
          <a:prstGeom prst="rect">
            <a:avLst/>
          </a:prstGeom>
          <a:noFill/>
          <a:ln w="9525">
            <a:noFill/>
            <a:miter lim="800000"/>
            <a:headEnd/>
            <a:tailEnd/>
          </a:ln>
        </p:spPr>
      </p:pic>
      <p:pic>
        <p:nvPicPr>
          <p:cNvPr id="101387" name="Picture 6"/>
          <p:cNvPicPr>
            <a:picLocks noChangeAspect="1" noChangeArrowheads="1"/>
          </p:cNvPicPr>
          <p:nvPr/>
        </p:nvPicPr>
        <p:blipFill>
          <a:blip r:embed="rId6" cstate="print"/>
          <a:srcRect/>
          <a:stretch>
            <a:fillRect/>
          </a:stretch>
        </p:blipFill>
        <p:spPr bwMode="auto">
          <a:xfrm>
            <a:off x="4267200" y="1219200"/>
            <a:ext cx="4778984" cy="2971800"/>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74638"/>
            <a:ext cx="8229600" cy="7159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29CB938A-DAFD-4713-B239-3E041476F7A3}" type="slidenum">
              <a:rPr lang="en-US" smtClean="0"/>
              <a:pPr>
                <a:defRPr/>
              </a:pPr>
              <a:t>122</a:t>
            </a:fld>
            <a:endParaRPr lang="en-US"/>
          </a:p>
        </p:txBody>
      </p:sp>
      <p:sp>
        <p:nvSpPr>
          <p:cNvPr id="7" name="Rectangle 6"/>
          <p:cNvSpPr/>
          <p:nvPr/>
        </p:nvSpPr>
        <p:spPr>
          <a:xfrm>
            <a:off x="381000" y="1371600"/>
            <a:ext cx="8077200" cy="1108075"/>
          </a:xfrm>
          <a:prstGeom prst="rect">
            <a:avLst/>
          </a:prstGeom>
        </p:spPr>
        <p:txBody>
          <a:bodyPr>
            <a:spAutoFit/>
          </a:bodyPr>
          <a:lstStyle/>
          <a:p>
            <a:pPr algn="just">
              <a:defRPr/>
            </a:pPr>
            <a:r>
              <a:rPr lang="en-US" sz="2200" b="1" dirty="0">
                <a:latin typeface="Book Antiqua" pitchFamily="18" charset="0"/>
              </a:rPr>
              <a:t>Vertical cores do not contribute to cope lift, because metal pressure on their surfaces is always horizontal. Vertical cores cannot be regarded as “immersed”.</a:t>
            </a:r>
          </a:p>
        </p:txBody>
      </p:sp>
      <p:pic>
        <p:nvPicPr>
          <p:cNvPr id="102407" name="Picture 2"/>
          <p:cNvPicPr>
            <a:picLocks noChangeAspect="1" noChangeArrowheads="1"/>
          </p:cNvPicPr>
          <p:nvPr/>
        </p:nvPicPr>
        <p:blipFill>
          <a:blip r:embed="rId2" cstate="print"/>
          <a:srcRect/>
          <a:stretch>
            <a:fillRect/>
          </a:stretch>
        </p:blipFill>
        <p:spPr bwMode="auto">
          <a:xfrm>
            <a:off x="2667000" y="2819400"/>
            <a:ext cx="3962400" cy="3555386"/>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274638"/>
            <a:ext cx="8229600" cy="639762"/>
          </a:xfrm>
        </p:spPr>
        <p:txBody>
          <a:bodyPr/>
          <a:lstStyle/>
          <a:p>
            <a:pPr eaLnBrk="1" hangingPunct="1"/>
            <a:r>
              <a:rPr lang="en-US" b="1" smtClean="0"/>
              <a:t>METALLOSTATIC LIFT Evaluation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D1613655-9FA1-4006-8D70-767C32486406}" type="slidenum">
              <a:rPr lang="en-US" smtClean="0"/>
              <a:pPr>
                <a:defRPr/>
              </a:pPr>
              <a:t>123</a:t>
            </a:fld>
            <a:endParaRPr lang="en-US"/>
          </a:p>
        </p:txBody>
      </p:sp>
      <p:sp>
        <p:nvSpPr>
          <p:cNvPr id="7" name="Rectangle 6"/>
          <p:cNvSpPr/>
          <p:nvPr/>
        </p:nvSpPr>
        <p:spPr>
          <a:xfrm>
            <a:off x="381000" y="1143000"/>
            <a:ext cx="8305800" cy="5016758"/>
          </a:xfrm>
          <a:prstGeom prst="rect">
            <a:avLst/>
          </a:prstGeom>
        </p:spPr>
        <p:txBody>
          <a:bodyPr>
            <a:spAutoFit/>
          </a:bodyPr>
          <a:lstStyle/>
          <a:p>
            <a:pPr algn="just">
              <a:defRPr/>
            </a:pPr>
            <a:r>
              <a:rPr lang="en-US" sz="2200" b="1" dirty="0">
                <a:latin typeface="Book Antiqua" pitchFamily="18" charset="0"/>
              </a:rPr>
              <a:t>Total cope lift (</a:t>
            </a:r>
            <a:r>
              <a:rPr lang="en-US" sz="2200" b="1" dirty="0" err="1">
                <a:latin typeface="Book Antiqua" pitchFamily="18" charset="0"/>
              </a:rPr>
              <a:t>Fcl</a:t>
            </a:r>
            <a:r>
              <a:rPr lang="en-US" sz="2200" b="1" dirty="0">
                <a:latin typeface="Book Antiqua" pitchFamily="18" charset="0"/>
              </a:rPr>
              <a:t>) is therefore equal to the sum of metal pressure on its surface (</a:t>
            </a:r>
            <a:r>
              <a:rPr lang="en-US" sz="2200" b="1" dirty="0" err="1">
                <a:latin typeface="Book Antiqua" pitchFamily="18" charset="0"/>
              </a:rPr>
              <a:t>Fml</a:t>
            </a:r>
            <a:r>
              <a:rPr lang="en-US" sz="2200" b="1" dirty="0">
                <a:latin typeface="Book Antiqua" pitchFamily="18" charset="0"/>
              </a:rPr>
              <a:t>) and, if present, of the contribution of core prints (</a:t>
            </a:r>
            <a:r>
              <a:rPr lang="en-US" sz="2200" b="1" dirty="0" err="1">
                <a:latin typeface="Book Antiqua" pitchFamily="18" charset="0"/>
              </a:rPr>
              <a:t>Fa</a:t>
            </a:r>
            <a:r>
              <a:rPr lang="en-US" sz="2200" b="1" dirty="0">
                <a:latin typeface="Book Antiqua" pitchFamily="18" charset="0"/>
              </a:rPr>
              <a:t>):</a:t>
            </a:r>
          </a:p>
          <a:p>
            <a:pPr algn="just">
              <a:defRPr/>
            </a:pPr>
            <a:endParaRPr lang="en-US" sz="2200" b="1" dirty="0">
              <a:latin typeface="Book Antiqua" pitchFamily="18" charset="0"/>
            </a:endParaRPr>
          </a:p>
          <a:p>
            <a:pPr algn="just">
              <a:defRPr/>
            </a:pPr>
            <a:endParaRPr lang="en-US" sz="2000" dirty="0">
              <a:latin typeface="+mn-lt"/>
            </a:endParaRPr>
          </a:p>
          <a:p>
            <a:pPr algn="just">
              <a:defRPr/>
            </a:pPr>
            <a:endParaRPr lang="en-US" sz="2000" dirty="0">
              <a:latin typeface="+mn-lt"/>
            </a:endParaRPr>
          </a:p>
          <a:p>
            <a:pPr algn="just">
              <a:defRPr/>
            </a:pPr>
            <a:r>
              <a:rPr lang="en-US" sz="2200" b="1" dirty="0">
                <a:latin typeface="Book Antiqua" pitchFamily="18" charset="0"/>
              </a:rPr>
              <a:t>Cope lift takes place when </a:t>
            </a:r>
            <a:r>
              <a:rPr lang="en-US" sz="2200" b="1" dirty="0" err="1">
                <a:latin typeface="Book Antiqua" pitchFamily="18" charset="0"/>
              </a:rPr>
              <a:t>Fcl</a:t>
            </a:r>
            <a:r>
              <a:rPr lang="en-US" sz="2200" b="1" dirty="0">
                <a:latin typeface="Book Antiqua" pitchFamily="18" charset="0"/>
              </a:rPr>
              <a:t> is larger than the cope weight </a:t>
            </a:r>
            <a:r>
              <a:rPr lang="en-US" sz="2200" b="1" dirty="0" err="1">
                <a:latin typeface="Book Antiqua" pitchFamily="18" charset="0"/>
              </a:rPr>
              <a:t>Cw</a:t>
            </a:r>
            <a:r>
              <a:rPr lang="en-US" sz="2200" b="1" dirty="0">
                <a:latin typeface="Book Antiqua" pitchFamily="18" charset="0"/>
              </a:rPr>
              <a:t> (including the weight of the cope flask). Thus:</a:t>
            </a:r>
          </a:p>
          <a:p>
            <a:pPr algn="just">
              <a:defRPr/>
            </a:pPr>
            <a:endParaRPr lang="en-US" sz="2000" dirty="0">
              <a:latin typeface="+mn-lt"/>
            </a:endParaRPr>
          </a:p>
          <a:p>
            <a:pPr algn="just">
              <a:defRPr/>
            </a:pPr>
            <a:endParaRPr lang="en-US" sz="2000" dirty="0">
              <a:latin typeface="+mn-lt"/>
            </a:endParaRPr>
          </a:p>
          <a:p>
            <a:pPr algn="just">
              <a:defRPr/>
            </a:pPr>
            <a:endParaRPr lang="en-US" sz="2000" dirty="0">
              <a:latin typeface="+mn-lt"/>
            </a:endParaRPr>
          </a:p>
          <a:p>
            <a:pPr algn="just">
              <a:defRPr/>
            </a:pPr>
            <a:r>
              <a:rPr lang="en-US" sz="2200" b="1" dirty="0">
                <a:latin typeface="Book Antiqua" pitchFamily="18" charset="0"/>
              </a:rPr>
              <a:t>When this value is less than zero, the cope weight is enough to support metallostatic lift.</a:t>
            </a:r>
          </a:p>
          <a:p>
            <a:pPr algn="just">
              <a:defRPr/>
            </a:pPr>
            <a:r>
              <a:rPr lang="en-US" sz="2200" b="1" dirty="0" smtClean="0">
                <a:latin typeface="Book Antiqua" pitchFamily="18" charset="0"/>
              </a:rPr>
              <a:t>Extra </a:t>
            </a:r>
            <a:r>
              <a:rPr lang="en-US" sz="2200" b="1" dirty="0">
                <a:latin typeface="Book Antiqua" pitchFamily="18" charset="0"/>
              </a:rPr>
              <a:t>weight may be added for safety, but overloading the cope may result in mold deformation and casting inaccuracy.</a:t>
            </a:r>
          </a:p>
        </p:txBody>
      </p:sp>
      <p:pic>
        <p:nvPicPr>
          <p:cNvPr id="103431" name="Picture 2"/>
          <p:cNvPicPr>
            <a:picLocks noChangeAspect="1" noChangeArrowheads="1"/>
          </p:cNvPicPr>
          <p:nvPr/>
        </p:nvPicPr>
        <p:blipFill>
          <a:blip r:embed="rId2" cstate="print"/>
          <a:srcRect/>
          <a:stretch>
            <a:fillRect/>
          </a:stretch>
        </p:blipFill>
        <p:spPr bwMode="auto">
          <a:xfrm>
            <a:off x="3429000" y="1981200"/>
            <a:ext cx="1876425" cy="552450"/>
          </a:xfrm>
          <a:prstGeom prst="rect">
            <a:avLst/>
          </a:prstGeom>
          <a:noFill/>
          <a:ln w="9525">
            <a:noFill/>
            <a:miter lim="800000"/>
            <a:headEnd/>
            <a:tailEnd/>
          </a:ln>
        </p:spPr>
      </p:pic>
      <p:pic>
        <p:nvPicPr>
          <p:cNvPr id="103432" name="Picture 3"/>
          <p:cNvPicPr>
            <a:picLocks noChangeAspect="1" noChangeArrowheads="1"/>
          </p:cNvPicPr>
          <p:nvPr/>
        </p:nvPicPr>
        <p:blipFill>
          <a:blip r:embed="rId3" cstate="print"/>
          <a:srcRect/>
          <a:stretch>
            <a:fillRect/>
          </a:stretch>
        </p:blipFill>
        <p:spPr bwMode="auto">
          <a:xfrm>
            <a:off x="3505200" y="3981450"/>
            <a:ext cx="2190750" cy="59055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274638"/>
            <a:ext cx="8229600" cy="715962"/>
          </a:xfrm>
        </p:spPr>
        <p:txBody>
          <a:bodyPr/>
          <a:lstStyle/>
          <a:p>
            <a:pPr eaLnBrk="1" hangingPunct="1"/>
            <a:r>
              <a:rPr lang="en-US" b="1" smtClean="0"/>
              <a:t>SOLID SHRINKAGE –casting stresses</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35A256ED-2612-475D-84D4-4D6088DC8026}" type="slidenum">
              <a:rPr lang="en-US" smtClean="0"/>
              <a:pPr>
                <a:defRPr/>
              </a:pPr>
              <a:t>124</a:t>
            </a:fld>
            <a:endParaRPr lang="en-US"/>
          </a:p>
        </p:txBody>
      </p:sp>
      <p:sp>
        <p:nvSpPr>
          <p:cNvPr id="104454" name="Rectangle 6"/>
          <p:cNvSpPr>
            <a:spLocks noChangeArrowheads="1"/>
          </p:cNvSpPr>
          <p:nvPr/>
        </p:nvSpPr>
        <p:spPr bwMode="auto">
          <a:xfrm>
            <a:off x="381000" y="838200"/>
            <a:ext cx="85344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Solid shrinkage must be controlled because of the following problems:</a:t>
            </a:r>
          </a:p>
          <a:p>
            <a:pPr marL="914400" lvl="1" indent="-457200" algn="just">
              <a:buFont typeface="Wingdings" pitchFamily="2" charset="2"/>
              <a:buChar char="§"/>
            </a:pPr>
            <a:r>
              <a:rPr lang="en-US" sz="2200" b="1" dirty="0">
                <a:latin typeface="Book Antiqua" pitchFamily="18" charset="0"/>
              </a:rPr>
              <a:t>dimension errors: at room temperature the cast part is smaller than mold cavity;</a:t>
            </a:r>
          </a:p>
        </p:txBody>
      </p:sp>
      <p:sp>
        <p:nvSpPr>
          <p:cNvPr id="104455" name="Rectangle 7"/>
          <p:cNvSpPr>
            <a:spLocks noChangeArrowheads="1"/>
          </p:cNvSpPr>
          <p:nvPr/>
        </p:nvSpPr>
        <p:spPr bwMode="auto">
          <a:xfrm>
            <a:off x="838200" y="3429000"/>
            <a:ext cx="8001000" cy="769441"/>
          </a:xfrm>
          <a:prstGeom prst="rect">
            <a:avLst/>
          </a:prstGeom>
          <a:noFill/>
          <a:ln w="9525">
            <a:noFill/>
            <a:miter lim="800000"/>
            <a:headEnd/>
            <a:tailEnd/>
          </a:ln>
        </p:spPr>
        <p:txBody>
          <a:bodyPr>
            <a:spAutoFit/>
          </a:bodyPr>
          <a:lstStyle/>
          <a:p>
            <a:pPr marL="457200" indent="-457200" algn="just">
              <a:buFont typeface="Wingdings" pitchFamily="2" charset="2"/>
              <a:buChar char="§"/>
            </a:pPr>
            <a:r>
              <a:rPr lang="en-US" sz="2200" b="1" dirty="0">
                <a:latin typeface="Book Antiqua" pitchFamily="18" charset="0"/>
              </a:rPr>
              <a:t>casting stresses: due to inhomogeneous cooling velocity, they may lead to hot cracks.</a:t>
            </a:r>
          </a:p>
        </p:txBody>
      </p:sp>
      <p:pic>
        <p:nvPicPr>
          <p:cNvPr id="104456" name="Picture 2"/>
          <p:cNvPicPr>
            <a:picLocks noChangeAspect="1" noChangeArrowheads="1"/>
          </p:cNvPicPr>
          <p:nvPr/>
        </p:nvPicPr>
        <p:blipFill>
          <a:blip r:embed="rId2" cstate="print"/>
          <a:srcRect/>
          <a:stretch>
            <a:fillRect/>
          </a:stretch>
        </p:blipFill>
        <p:spPr bwMode="auto">
          <a:xfrm>
            <a:off x="1447800" y="2362200"/>
            <a:ext cx="6257925" cy="1143000"/>
          </a:xfrm>
          <a:prstGeom prst="rect">
            <a:avLst/>
          </a:prstGeom>
          <a:noFill/>
          <a:ln w="9525">
            <a:noFill/>
            <a:miter lim="800000"/>
            <a:headEnd/>
            <a:tailEnd/>
          </a:ln>
        </p:spPr>
      </p:pic>
      <p:pic>
        <p:nvPicPr>
          <p:cNvPr id="104457" name="Picture 3"/>
          <p:cNvPicPr>
            <a:picLocks noChangeAspect="1" noChangeArrowheads="1"/>
          </p:cNvPicPr>
          <p:nvPr/>
        </p:nvPicPr>
        <p:blipFill>
          <a:blip r:embed="rId3" cstate="print"/>
          <a:srcRect/>
          <a:stretch>
            <a:fillRect/>
          </a:stretch>
        </p:blipFill>
        <p:spPr bwMode="auto">
          <a:xfrm>
            <a:off x="1704975" y="4762500"/>
            <a:ext cx="5915025" cy="1181100"/>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274638"/>
            <a:ext cx="8229600" cy="5635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D242A224-90EF-4CB4-B6B7-354F6055D6DA}" type="slidenum">
              <a:rPr lang="en-US" smtClean="0"/>
              <a:pPr>
                <a:defRPr/>
              </a:pPr>
              <a:t>125</a:t>
            </a:fld>
            <a:endParaRPr lang="en-US"/>
          </a:p>
        </p:txBody>
      </p:sp>
      <p:sp>
        <p:nvSpPr>
          <p:cNvPr id="105478" name="Rectangle 6"/>
          <p:cNvSpPr>
            <a:spLocks noChangeArrowheads="1"/>
          </p:cNvSpPr>
          <p:nvPr/>
        </p:nvSpPr>
        <p:spPr bwMode="auto">
          <a:xfrm>
            <a:off x="685800" y="1166813"/>
            <a:ext cx="7924800" cy="4878259"/>
          </a:xfrm>
          <a:prstGeom prst="rect">
            <a:avLst/>
          </a:prstGeom>
          <a:noFill/>
          <a:ln w="9525">
            <a:noFill/>
            <a:miter lim="800000"/>
            <a:headEnd/>
            <a:tailEnd/>
          </a:ln>
        </p:spPr>
        <p:txBody>
          <a:bodyPr>
            <a:spAutoFit/>
          </a:bodyPr>
          <a:lstStyle/>
          <a:p>
            <a:pPr algn="just"/>
            <a:r>
              <a:rPr lang="en-US" sz="2300" dirty="0">
                <a:latin typeface="Arial Narrow" pitchFamily="34" charset="0"/>
              </a:rPr>
              <a:t>“</a:t>
            </a:r>
            <a:r>
              <a:rPr lang="en-US" sz="2200" b="1" dirty="0">
                <a:latin typeface="Book Antiqua" pitchFamily="18" charset="0"/>
              </a:rPr>
              <a:t>Design for manufacturability’’ means taking particular care of production issues during the product design phase, to reach a more efficient (economical) production.</a:t>
            </a:r>
          </a:p>
          <a:p>
            <a:pPr algn="just"/>
            <a:endParaRPr lang="en-US" sz="2200" b="1" dirty="0">
              <a:latin typeface="Book Antiqua" pitchFamily="18" charset="0"/>
            </a:endParaRPr>
          </a:p>
          <a:p>
            <a:pPr algn="just"/>
            <a:r>
              <a:rPr lang="en-US" sz="2200" b="1" dirty="0">
                <a:latin typeface="Book Antiqua" pitchFamily="18" charset="0"/>
              </a:rPr>
              <a:t>As a general approach, some critical geometries are discussed, leading to processing problems. New part geometries are suggested (part redesign) to reduce production cost.</a:t>
            </a:r>
          </a:p>
          <a:p>
            <a:pPr algn="just"/>
            <a:endParaRPr lang="en-US" sz="2200" b="1" dirty="0">
              <a:latin typeface="Book Antiqua" pitchFamily="18" charset="0"/>
            </a:endParaRPr>
          </a:p>
          <a:p>
            <a:pPr algn="just"/>
            <a:r>
              <a:rPr lang="en-US" sz="2200" b="1" dirty="0">
                <a:latin typeface="Book Antiqua" pitchFamily="18" charset="0"/>
              </a:rPr>
              <a:t>Attention: when estimating production cost savings, the whole process plan should be taken into account (not only foundry operations).</a:t>
            </a:r>
          </a:p>
          <a:p>
            <a:pPr algn="just"/>
            <a:endParaRPr lang="en-US" sz="2200" b="1" dirty="0">
              <a:latin typeface="Book Antiqua" pitchFamily="18" charset="0"/>
            </a:endParaRPr>
          </a:p>
          <a:p>
            <a:pPr algn="just"/>
            <a:r>
              <a:rPr lang="en-US" sz="2200" b="1" dirty="0">
                <a:latin typeface="Book Antiqua" pitchFamily="18" charset="0"/>
              </a:rPr>
              <a:t>A case history is reposted as follows.</a:t>
            </a: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BD8A1381-2159-4BAD-ACAA-2D10CEB3025D}" type="slidenum">
              <a:rPr lang="en-US" smtClean="0"/>
              <a:pPr>
                <a:defRPr/>
              </a:pPr>
              <a:t>126</a:t>
            </a:fld>
            <a:endParaRPr lang="en-US"/>
          </a:p>
        </p:txBody>
      </p:sp>
      <p:sp>
        <p:nvSpPr>
          <p:cNvPr id="106502" name="Rectangle 6"/>
          <p:cNvSpPr>
            <a:spLocks noChangeArrowheads="1"/>
          </p:cNvSpPr>
          <p:nvPr/>
        </p:nvSpPr>
        <p:spPr bwMode="auto">
          <a:xfrm>
            <a:off x="228600" y="1219200"/>
            <a:ext cx="8610600" cy="769441"/>
          </a:xfrm>
          <a:prstGeom prst="rect">
            <a:avLst/>
          </a:prstGeom>
          <a:noFill/>
          <a:ln w="9525">
            <a:noFill/>
            <a:miter lim="800000"/>
            <a:headEnd/>
            <a:tailEnd/>
          </a:ln>
        </p:spPr>
        <p:txBody>
          <a:bodyPr wrap="square">
            <a:spAutoFit/>
          </a:bodyPr>
          <a:lstStyle/>
          <a:p>
            <a:r>
              <a:rPr lang="en-US" sz="2200" b="1" dirty="0">
                <a:latin typeface="Book Antiqua" pitchFamily="18" charset="0"/>
              </a:rPr>
              <a:t>Rule n. 1</a:t>
            </a:r>
          </a:p>
          <a:p>
            <a:r>
              <a:rPr lang="en-US" sz="2200" b="1" dirty="0">
                <a:latin typeface="Book Antiqua" pitchFamily="18" charset="0"/>
              </a:rPr>
              <a:t>Reduce undercuts.</a:t>
            </a:r>
          </a:p>
        </p:txBody>
      </p:sp>
      <p:pic>
        <p:nvPicPr>
          <p:cNvPr id="106503" name="Picture 2"/>
          <p:cNvPicPr>
            <a:picLocks noChangeAspect="1" noChangeArrowheads="1"/>
          </p:cNvPicPr>
          <p:nvPr/>
        </p:nvPicPr>
        <p:blipFill>
          <a:blip r:embed="rId2" cstate="print"/>
          <a:srcRect/>
          <a:stretch>
            <a:fillRect/>
          </a:stretch>
        </p:blipFill>
        <p:spPr bwMode="auto">
          <a:xfrm>
            <a:off x="2695575" y="1266825"/>
            <a:ext cx="5318578" cy="5133975"/>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5635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173B65BC-3CBA-4453-BD32-06E2A66199EE}" type="slidenum">
              <a:rPr lang="en-US" smtClean="0"/>
              <a:pPr>
                <a:defRPr/>
              </a:pPr>
              <a:t>127</a:t>
            </a:fld>
            <a:endParaRPr lang="en-US"/>
          </a:p>
        </p:txBody>
      </p:sp>
      <p:sp>
        <p:nvSpPr>
          <p:cNvPr id="107526" name="Rectangle 6"/>
          <p:cNvSpPr>
            <a:spLocks noChangeArrowheads="1"/>
          </p:cNvSpPr>
          <p:nvPr/>
        </p:nvSpPr>
        <p:spPr bwMode="auto">
          <a:xfrm>
            <a:off x="304800" y="1066800"/>
            <a:ext cx="8382000" cy="769441"/>
          </a:xfrm>
          <a:prstGeom prst="rect">
            <a:avLst/>
          </a:prstGeom>
          <a:noFill/>
          <a:ln w="9525">
            <a:noFill/>
            <a:miter lim="800000"/>
            <a:headEnd/>
            <a:tailEnd/>
          </a:ln>
        </p:spPr>
        <p:txBody>
          <a:bodyPr>
            <a:spAutoFit/>
          </a:bodyPr>
          <a:lstStyle/>
          <a:p>
            <a:r>
              <a:rPr lang="en-US" sz="2200" b="1" dirty="0">
                <a:latin typeface="Book Antiqua" pitchFamily="18" charset="0"/>
              </a:rPr>
              <a:t>Rule n. 2 Keep parts thickness as constant as possible. Use particular care for contact/intersection between features.</a:t>
            </a:r>
          </a:p>
        </p:txBody>
      </p:sp>
      <p:pic>
        <p:nvPicPr>
          <p:cNvPr id="107527" name="Picture 2"/>
          <p:cNvPicPr>
            <a:picLocks noChangeAspect="1" noChangeArrowheads="1"/>
          </p:cNvPicPr>
          <p:nvPr/>
        </p:nvPicPr>
        <p:blipFill>
          <a:blip r:embed="rId2" cstate="print"/>
          <a:srcRect/>
          <a:stretch>
            <a:fillRect/>
          </a:stretch>
        </p:blipFill>
        <p:spPr bwMode="auto">
          <a:xfrm>
            <a:off x="304800" y="2209800"/>
            <a:ext cx="3238500" cy="2063974"/>
          </a:xfrm>
          <a:prstGeom prst="rect">
            <a:avLst/>
          </a:prstGeom>
          <a:noFill/>
          <a:ln w="9525">
            <a:noFill/>
            <a:miter lim="800000"/>
            <a:headEnd/>
            <a:tailEnd/>
          </a:ln>
        </p:spPr>
      </p:pic>
      <p:pic>
        <p:nvPicPr>
          <p:cNvPr id="107528" name="Picture 3"/>
          <p:cNvPicPr>
            <a:picLocks noChangeAspect="1" noChangeArrowheads="1"/>
          </p:cNvPicPr>
          <p:nvPr/>
        </p:nvPicPr>
        <p:blipFill>
          <a:blip r:embed="rId3" cstate="print"/>
          <a:srcRect/>
          <a:stretch>
            <a:fillRect/>
          </a:stretch>
        </p:blipFill>
        <p:spPr bwMode="auto">
          <a:xfrm>
            <a:off x="3962400" y="2209800"/>
            <a:ext cx="4726366" cy="1752600"/>
          </a:xfrm>
          <a:prstGeom prst="rect">
            <a:avLst/>
          </a:prstGeom>
          <a:noFill/>
          <a:ln w="9525">
            <a:noFill/>
            <a:miter lim="800000"/>
            <a:headEnd/>
            <a:tailEnd/>
          </a:ln>
        </p:spPr>
      </p:pic>
      <p:pic>
        <p:nvPicPr>
          <p:cNvPr id="107529" name="Picture 4"/>
          <p:cNvPicPr>
            <a:picLocks noChangeAspect="1" noChangeArrowheads="1"/>
          </p:cNvPicPr>
          <p:nvPr/>
        </p:nvPicPr>
        <p:blipFill>
          <a:blip r:embed="rId4" cstate="print"/>
          <a:srcRect/>
          <a:stretch>
            <a:fillRect/>
          </a:stretch>
        </p:blipFill>
        <p:spPr bwMode="auto">
          <a:xfrm>
            <a:off x="1523999" y="4221163"/>
            <a:ext cx="5980775" cy="2179637"/>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74638"/>
            <a:ext cx="8229600" cy="5635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2BCCEAC4-562C-4BA5-BE96-44DD17D09D19}" type="slidenum">
              <a:rPr lang="en-US" smtClean="0"/>
              <a:pPr>
                <a:defRPr/>
              </a:pPr>
              <a:t>128</a:t>
            </a:fld>
            <a:endParaRPr lang="en-US"/>
          </a:p>
        </p:txBody>
      </p:sp>
      <p:sp>
        <p:nvSpPr>
          <p:cNvPr id="108550" name="Rectangle 6"/>
          <p:cNvSpPr>
            <a:spLocks noChangeArrowheads="1"/>
          </p:cNvSpPr>
          <p:nvPr/>
        </p:nvSpPr>
        <p:spPr bwMode="auto">
          <a:xfrm>
            <a:off x="304800" y="838200"/>
            <a:ext cx="8458200" cy="1107996"/>
          </a:xfrm>
          <a:prstGeom prst="rect">
            <a:avLst/>
          </a:prstGeom>
          <a:noFill/>
          <a:ln w="9525">
            <a:noFill/>
            <a:miter lim="800000"/>
            <a:headEnd/>
            <a:tailEnd/>
          </a:ln>
        </p:spPr>
        <p:txBody>
          <a:bodyPr>
            <a:spAutoFit/>
          </a:bodyPr>
          <a:lstStyle/>
          <a:p>
            <a:r>
              <a:rPr lang="en-US" sz="2200" b="1" dirty="0">
                <a:latin typeface="Book Antiqua" pitchFamily="18" charset="0"/>
              </a:rPr>
              <a:t>Rule n. 3 Control casting stresses by allowing relative displacement among features. Do not design “stiff” structures unless necessary.</a:t>
            </a:r>
          </a:p>
        </p:txBody>
      </p:sp>
      <p:pic>
        <p:nvPicPr>
          <p:cNvPr id="108551" name="Picture 2"/>
          <p:cNvPicPr>
            <a:picLocks noChangeAspect="1" noChangeArrowheads="1"/>
          </p:cNvPicPr>
          <p:nvPr/>
        </p:nvPicPr>
        <p:blipFill>
          <a:blip r:embed="rId2" cstate="print"/>
          <a:srcRect/>
          <a:stretch>
            <a:fillRect/>
          </a:stretch>
        </p:blipFill>
        <p:spPr bwMode="auto">
          <a:xfrm>
            <a:off x="2895600" y="1676400"/>
            <a:ext cx="3657600" cy="4822763"/>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74638"/>
            <a:ext cx="8229600" cy="5635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38707A20-2950-4D0F-821D-DE6B1119B5B6}" type="slidenum">
              <a:rPr lang="en-US" smtClean="0"/>
              <a:pPr>
                <a:defRPr/>
              </a:pPr>
              <a:t>129</a:t>
            </a:fld>
            <a:endParaRPr lang="en-US"/>
          </a:p>
        </p:txBody>
      </p:sp>
      <p:sp>
        <p:nvSpPr>
          <p:cNvPr id="109574" name="Rectangle 6"/>
          <p:cNvSpPr>
            <a:spLocks noChangeArrowheads="1"/>
          </p:cNvSpPr>
          <p:nvPr/>
        </p:nvSpPr>
        <p:spPr bwMode="auto">
          <a:xfrm>
            <a:off x="381000" y="762000"/>
            <a:ext cx="8077200" cy="1107996"/>
          </a:xfrm>
          <a:prstGeom prst="rect">
            <a:avLst/>
          </a:prstGeom>
          <a:noFill/>
          <a:ln w="9525">
            <a:noFill/>
            <a:miter lim="800000"/>
            <a:headEnd/>
            <a:tailEnd/>
          </a:ln>
        </p:spPr>
        <p:txBody>
          <a:bodyPr>
            <a:spAutoFit/>
          </a:bodyPr>
          <a:lstStyle/>
          <a:p>
            <a:r>
              <a:rPr lang="en-US" sz="2200" b="1" dirty="0">
                <a:latin typeface="Book Antiqua" pitchFamily="18" charset="0"/>
              </a:rPr>
              <a:t>Rule n. 4 Take into account all possible parting planes (some placements may lead to undercuts). Remember that not all flasks are standard or easy to mold.</a:t>
            </a:r>
          </a:p>
        </p:txBody>
      </p:sp>
      <p:pic>
        <p:nvPicPr>
          <p:cNvPr id="109575" name="Picture 2"/>
          <p:cNvPicPr>
            <a:picLocks noChangeAspect="1" noChangeArrowheads="1"/>
          </p:cNvPicPr>
          <p:nvPr/>
        </p:nvPicPr>
        <p:blipFill>
          <a:blip r:embed="rId2" cstate="print"/>
          <a:srcRect/>
          <a:stretch>
            <a:fillRect/>
          </a:stretch>
        </p:blipFill>
        <p:spPr bwMode="auto">
          <a:xfrm>
            <a:off x="1295400" y="1905000"/>
            <a:ext cx="7137094" cy="46482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dirty="0" smtClean="0"/>
              <a:t>Pattern</a:t>
            </a:r>
            <a:endParaRPr lang="en-IN" dirty="0"/>
          </a:p>
        </p:txBody>
      </p:sp>
      <p:sp>
        <p:nvSpPr>
          <p:cNvPr id="3" name="Content Placeholder 2"/>
          <p:cNvSpPr>
            <a:spLocks noGrp="1"/>
          </p:cNvSpPr>
          <p:nvPr>
            <p:ph idx="1"/>
          </p:nvPr>
        </p:nvSpPr>
        <p:spPr>
          <a:xfrm>
            <a:off x="457200" y="685800"/>
            <a:ext cx="8229600" cy="5440363"/>
          </a:xfrm>
        </p:spPr>
        <p:txBody>
          <a:bodyPr/>
          <a:lstStyle/>
          <a:p>
            <a:pPr algn="just"/>
            <a:r>
              <a:rPr lang="en-IN" sz="2000" dirty="0" smtClean="0">
                <a:latin typeface="Times New Roman" pitchFamily="18" charset="0"/>
                <a:cs typeface="Times New Roman" pitchFamily="18" charset="0"/>
              </a:rPr>
              <a:t>Draft : A pattern can be drawn satisfactorily from the sand and good casting made only if its sides are tapered away from the parting line. In addition, projections such as bosses on the sides of the casting away from the parting line</a:t>
            </a:r>
          </a:p>
          <a:p>
            <a:pPr marL="0" lvl="0" indent="0" eaLnBrk="1" fontAlgn="auto" hangingPunct="1">
              <a:spcBef>
                <a:spcPts val="0"/>
              </a:spcBef>
              <a:spcAft>
                <a:spcPts val="0"/>
              </a:spcAft>
              <a:buFont typeface="Wingdings" pitchFamily="2" charset="2"/>
              <a:buChar char="v"/>
            </a:pPr>
            <a:r>
              <a:rPr lang="en-US" sz="1800" dirty="0">
                <a:solidFill>
                  <a:srgbClr val="000000"/>
                </a:solidFill>
                <a:latin typeface="Times New Roman"/>
              </a:rPr>
              <a:t>The allowance which facilitate easy withdrawal of pattern from </a:t>
            </a:r>
            <a:r>
              <a:rPr lang="en-US" sz="1800" dirty="0" err="1">
                <a:solidFill>
                  <a:srgbClr val="000000"/>
                </a:solidFill>
                <a:latin typeface="Times New Roman"/>
              </a:rPr>
              <a:t>mould</a:t>
            </a:r>
            <a:r>
              <a:rPr lang="en-US" sz="1800" dirty="0">
                <a:solidFill>
                  <a:srgbClr val="000000"/>
                </a:solidFill>
                <a:latin typeface="Times New Roman"/>
              </a:rPr>
              <a:t> walls</a:t>
            </a:r>
          </a:p>
          <a:p>
            <a:pPr marL="0" lvl="0" indent="0" eaLnBrk="1" fontAlgn="auto" hangingPunct="1">
              <a:spcBef>
                <a:spcPts val="0"/>
              </a:spcBef>
              <a:spcAft>
                <a:spcPts val="0"/>
              </a:spcAft>
              <a:buFont typeface="Wingdings" pitchFamily="2" charset="2"/>
              <a:buChar char="v"/>
            </a:pPr>
            <a:r>
              <a:rPr lang="en-US" sz="1800" dirty="0">
                <a:solidFill>
                  <a:srgbClr val="000000"/>
                </a:solidFill>
                <a:latin typeface="Times New Roman"/>
              </a:rPr>
              <a:t>Slight taper or draft is provided to vertical side of </a:t>
            </a:r>
            <a:r>
              <a:rPr lang="en-US" sz="1800" dirty="0" err="1">
                <a:solidFill>
                  <a:srgbClr val="000000"/>
                </a:solidFill>
                <a:latin typeface="Times New Roman"/>
              </a:rPr>
              <a:t>mould</a:t>
            </a:r>
            <a:r>
              <a:rPr lang="en-US" sz="1800" dirty="0">
                <a:solidFill>
                  <a:srgbClr val="000000"/>
                </a:solidFill>
                <a:latin typeface="Times New Roman"/>
              </a:rPr>
              <a:t> walls all around</a:t>
            </a:r>
          </a:p>
          <a:p>
            <a:pPr marL="0" lvl="0" indent="0" eaLnBrk="1" fontAlgn="auto" hangingPunct="1">
              <a:spcBef>
                <a:spcPts val="0"/>
              </a:spcBef>
              <a:spcAft>
                <a:spcPts val="0"/>
              </a:spcAft>
              <a:buFont typeface="Wingdings" pitchFamily="2" charset="2"/>
              <a:buChar char="v"/>
            </a:pPr>
            <a:r>
              <a:rPr lang="en-US" sz="1800" dirty="0">
                <a:solidFill>
                  <a:srgbClr val="000000"/>
                </a:solidFill>
                <a:latin typeface="Times New Roman"/>
              </a:rPr>
              <a:t>Drat allowance is additive: 1 – 1.5 % of length</a:t>
            </a:r>
          </a:p>
          <a:p>
            <a:pPr algn="just"/>
            <a:endParaRPr lang="en-IN" sz="2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13</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441959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649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274638"/>
            <a:ext cx="8229600" cy="6397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05ED738C-13DD-496E-AC5D-07802E7BDD50}" type="slidenum">
              <a:rPr lang="en-US" smtClean="0"/>
              <a:pPr>
                <a:defRPr/>
              </a:pPr>
              <a:t>130</a:t>
            </a:fld>
            <a:endParaRPr lang="en-US"/>
          </a:p>
        </p:txBody>
      </p:sp>
      <p:sp>
        <p:nvSpPr>
          <p:cNvPr id="110598" name="Rectangle 6"/>
          <p:cNvSpPr>
            <a:spLocks noChangeArrowheads="1"/>
          </p:cNvSpPr>
          <p:nvPr/>
        </p:nvSpPr>
        <p:spPr bwMode="auto">
          <a:xfrm>
            <a:off x="228600" y="838200"/>
            <a:ext cx="8839200" cy="1107996"/>
          </a:xfrm>
          <a:prstGeom prst="rect">
            <a:avLst/>
          </a:prstGeom>
          <a:noFill/>
          <a:ln w="9525">
            <a:noFill/>
            <a:miter lim="800000"/>
            <a:headEnd/>
            <a:tailEnd/>
          </a:ln>
        </p:spPr>
        <p:txBody>
          <a:bodyPr wrap="square">
            <a:spAutoFit/>
          </a:bodyPr>
          <a:lstStyle/>
          <a:p>
            <a:r>
              <a:rPr lang="en-US" sz="2200" b="1" dirty="0">
                <a:latin typeface="Book Antiqua" pitchFamily="18" charset="0"/>
              </a:rPr>
              <a:t>Rule n. 5</a:t>
            </a:r>
          </a:p>
          <a:p>
            <a:r>
              <a:rPr lang="en-US" sz="2200" b="1" dirty="0">
                <a:latin typeface="Book Antiqua" pitchFamily="18" charset="0"/>
              </a:rPr>
              <a:t>Try and avoid mold protrusion beyond the parting plane. Molding will be easier.</a:t>
            </a:r>
          </a:p>
        </p:txBody>
      </p:sp>
      <p:pic>
        <p:nvPicPr>
          <p:cNvPr id="110599" name="Picture 2"/>
          <p:cNvPicPr>
            <a:picLocks noChangeAspect="1" noChangeArrowheads="1"/>
          </p:cNvPicPr>
          <p:nvPr/>
        </p:nvPicPr>
        <p:blipFill>
          <a:blip r:embed="rId2" cstate="print"/>
          <a:srcRect/>
          <a:stretch>
            <a:fillRect/>
          </a:stretch>
        </p:blipFill>
        <p:spPr bwMode="auto">
          <a:xfrm>
            <a:off x="1523999" y="1905000"/>
            <a:ext cx="6127813" cy="44958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274638"/>
            <a:ext cx="8229600" cy="5635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BB1DEDCB-9246-4E31-B02F-ABA747B2F9BE}" type="slidenum">
              <a:rPr lang="en-US" smtClean="0"/>
              <a:pPr>
                <a:defRPr/>
              </a:pPr>
              <a:t>131</a:t>
            </a:fld>
            <a:endParaRPr lang="en-US"/>
          </a:p>
        </p:txBody>
      </p:sp>
      <p:sp>
        <p:nvSpPr>
          <p:cNvPr id="111622" name="Rectangle 6"/>
          <p:cNvSpPr>
            <a:spLocks noChangeArrowheads="1"/>
          </p:cNvSpPr>
          <p:nvPr/>
        </p:nvSpPr>
        <p:spPr bwMode="auto">
          <a:xfrm>
            <a:off x="304800" y="838200"/>
            <a:ext cx="8686800" cy="1107996"/>
          </a:xfrm>
          <a:prstGeom prst="rect">
            <a:avLst/>
          </a:prstGeom>
          <a:noFill/>
          <a:ln w="9525">
            <a:noFill/>
            <a:miter lim="800000"/>
            <a:headEnd/>
            <a:tailEnd/>
          </a:ln>
        </p:spPr>
        <p:txBody>
          <a:bodyPr>
            <a:spAutoFit/>
          </a:bodyPr>
          <a:lstStyle/>
          <a:p>
            <a:r>
              <a:rPr lang="en-US" sz="2200" b="1" dirty="0">
                <a:latin typeface="Book Antiqua" pitchFamily="18" charset="0"/>
              </a:rPr>
              <a:t>Rule n. 6</a:t>
            </a:r>
          </a:p>
          <a:p>
            <a:r>
              <a:rPr lang="en-US" sz="2200" b="1" dirty="0">
                <a:latin typeface="Book Antiqua" pitchFamily="18" charset="0"/>
              </a:rPr>
              <a:t>Design internal walls about 20% thinner than outer walls, to take into account a less efficient heat exchange towards cores. </a:t>
            </a:r>
          </a:p>
        </p:txBody>
      </p:sp>
      <p:pic>
        <p:nvPicPr>
          <p:cNvPr id="111623" name="Picture 2"/>
          <p:cNvPicPr>
            <a:picLocks noChangeAspect="1" noChangeArrowheads="1"/>
          </p:cNvPicPr>
          <p:nvPr/>
        </p:nvPicPr>
        <p:blipFill>
          <a:blip r:embed="rId2" cstate="print"/>
          <a:srcRect/>
          <a:stretch>
            <a:fillRect/>
          </a:stretch>
        </p:blipFill>
        <p:spPr bwMode="auto">
          <a:xfrm>
            <a:off x="1600200" y="1905000"/>
            <a:ext cx="5715000" cy="427355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274638"/>
            <a:ext cx="8229600" cy="6397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7C752A92-0B71-4F37-86A1-4EBA52A75371}" type="slidenum">
              <a:rPr lang="en-US" smtClean="0"/>
              <a:pPr>
                <a:defRPr/>
              </a:pPr>
              <a:t>132</a:t>
            </a:fld>
            <a:endParaRPr lang="en-US"/>
          </a:p>
        </p:txBody>
      </p:sp>
      <p:sp>
        <p:nvSpPr>
          <p:cNvPr id="112646" name="Rectangle 6"/>
          <p:cNvSpPr>
            <a:spLocks noChangeArrowheads="1"/>
          </p:cNvSpPr>
          <p:nvPr/>
        </p:nvSpPr>
        <p:spPr bwMode="auto">
          <a:xfrm>
            <a:off x="304800" y="762000"/>
            <a:ext cx="8458200" cy="1785104"/>
          </a:xfrm>
          <a:prstGeom prst="rect">
            <a:avLst/>
          </a:prstGeom>
          <a:noFill/>
          <a:ln w="9525">
            <a:noFill/>
            <a:miter lim="800000"/>
            <a:headEnd/>
            <a:tailEnd/>
          </a:ln>
        </p:spPr>
        <p:txBody>
          <a:bodyPr>
            <a:spAutoFit/>
          </a:bodyPr>
          <a:lstStyle/>
          <a:p>
            <a:r>
              <a:rPr lang="en-US" sz="2200" b="1" dirty="0">
                <a:latin typeface="Book Antiqua" pitchFamily="18" charset="0"/>
              </a:rPr>
              <a:t>Rule n. 7</a:t>
            </a:r>
          </a:p>
          <a:p>
            <a:pPr algn="just"/>
            <a:r>
              <a:rPr lang="en-US" sz="2200" b="1" dirty="0">
                <a:latin typeface="Book Antiqua" pitchFamily="18" charset="0"/>
              </a:rPr>
              <a:t>Make subsequent machining easier. When drilling is required, it is very helpful to provide surfaces normal to the hole axis. Surfaces for positioning the casting on a machine tool are useful as well.</a:t>
            </a:r>
          </a:p>
        </p:txBody>
      </p:sp>
      <p:pic>
        <p:nvPicPr>
          <p:cNvPr id="112647" name="Picture 3"/>
          <p:cNvPicPr>
            <a:picLocks noChangeAspect="1" noChangeArrowheads="1"/>
          </p:cNvPicPr>
          <p:nvPr/>
        </p:nvPicPr>
        <p:blipFill>
          <a:blip r:embed="rId2" cstate="print"/>
          <a:srcRect/>
          <a:stretch>
            <a:fillRect/>
          </a:stretch>
        </p:blipFill>
        <p:spPr bwMode="auto">
          <a:xfrm>
            <a:off x="2438400" y="2209800"/>
            <a:ext cx="4657725" cy="2360419"/>
          </a:xfrm>
          <a:prstGeom prst="rect">
            <a:avLst/>
          </a:prstGeom>
          <a:noFill/>
          <a:ln w="9525">
            <a:noFill/>
            <a:miter lim="800000"/>
            <a:headEnd/>
            <a:tailEnd/>
          </a:ln>
        </p:spPr>
      </p:pic>
      <p:pic>
        <p:nvPicPr>
          <p:cNvPr id="112648" name="Picture 4"/>
          <p:cNvPicPr>
            <a:picLocks noChangeAspect="1" noChangeArrowheads="1"/>
          </p:cNvPicPr>
          <p:nvPr/>
        </p:nvPicPr>
        <p:blipFill>
          <a:blip r:embed="rId3" cstate="print"/>
          <a:srcRect/>
          <a:stretch>
            <a:fillRect/>
          </a:stretch>
        </p:blipFill>
        <p:spPr bwMode="auto">
          <a:xfrm>
            <a:off x="2564190" y="4800600"/>
            <a:ext cx="5055810" cy="167640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274638"/>
            <a:ext cx="8229600" cy="639762"/>
          </a:xfrm>
        </p:spPr>
        <p:txBody>
          <a:bodyPr/>
          <a:lstStyle/>
          <a:p>
            <a:pPr eaLnBrk="1" hangingPunct="1"/>
            <a:r>
              <a:rPr lang="en-US" b="1" smtClean="0"/>
              <a:t>“DESIGN FOR MANUFACTURABILITY”</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26B55466-B78B-4EB7-A76F-7A74086F548E}" type="slidenum">
              <a:rPr lang="en-US" smtClean="0"/>
              <a:pPr>
                <a:defRPr/>
              </a:pPr>
              <a:t>133</a:t>
            </a:fld>
            <a:endParaRPr lang="en-US"/>
          </a:p>
        </p:txBody>
      </p:sp>
      <p:sp>
        <p:nvSpPr>
          <p:cNvPr id="113670" name="Rectangle 6"/>
          <p:cNvSpPr>
            <a:spLocks noChangeArrowheads="1"/>
          </p:cNvSpPr>
          <p:nvPr/>
        </p:nvSpPr>
        <p:spPr bwMode="auto">
          <a:xfrm>
            <a:off x="457200" y="838200"/>
            <a:ext cx="8077200" cy="769441"/>
          </a:xfrm>
          <a:prstGeom prst="rect">
            <a:avLst/>
          </a:prstGeom>
          <a:noFill/>
          <a:ln w="9525">
            <a:noFill/>
            <a:miter lim="800000"/>
            <a:headEnd/>
            <a:tailEnd/>
          </a:ln>
        </p:spPr>
        <p:txBody>
          <a:bodyPr>
            <a:spAutoFit/>
          </a:bodyPr>
          <a:lstStyle/>
          <a:p>
            <a:r>
              <a:rPr lang="en-US" sz="2200" b="1" dirty="0">
                <a:latin typeface="Book Antiqua" pitchFamily="18" charset="0"/>
              </a:rPr>
              <a:t>Rule n. 8</a:t>
            </a:r>
          </a:p>
          <a:p>
            <a:r>
              <a:rPr lang="en-US" sz="2200" b="1" dirty="0">
                <a:latin typeface="Book Antiqua" pitchFamily="18" charset="0"/>
              </a:rPr>
              <a:t>Provide reinforcement to the rim of holes made by casting.</a:t>
            </a:r>
          </a:p>
        </p:txBody>
      </p:sp>
      <p:pic>
        <p:nvPicPr>
          <p:cNvPr id="113671" name="Picture 2"/>
          <p:cNvPicPr>
            <a:picLocks noChangeAspect="1" noChangeArrowheads="1"/>
          </p:cNvPicPr>
          <p:nvPr/>
        </p:nvPicPr>
        <p:blipFill>
          <a:blip r:embed="rId2" cstate="print"/>
          <a:srcRect/>
          <a:stretch>
            <a:fillRect/>
          </a:stretch>
        </p:blipFill>
        <p:spPr bwMode="auto">
          <a:xfrm>
            <a:off x="771525" y="2057400"/>
            <a:ext cx="7600950" cy="1362075"/>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74638"/>
            <a:ext cx="8229600" cy="563562"/>
          </a:xfrm>
        </p:spPr>
        <p:txBody>
          <a:bodyPr/>
          <a:lstStyle/>
          <a:p>
            <a:pPr eaLnBrk="1" hangingPunct="1"/>
            <a:r>
              <a:rPr lang="en-US" b="1" smtClean="0"/>
              <a:t>COMPUTER AIDED CASTING DESIGN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0CA2B71B-4EC7-454E-A134-614CAFD4DB75}" type="slidenum">
              <a:rPr lang="en-US" smtClean="0"/>
              <a:pPr>
                <a:defRPr/>
              </a:pPr>
              <a:t>134</a:t>
            </a:fld>
            <a:endParaRPr lang="en-US"/>
          </a:p>
        </p:txBody>
      </p:sp>
      <p:sp>
        <p:nvSpPr>
          <p:cNvPr id="7" name="Rectangle 6"/>
          <p:cNvSpPr/>
          <p:nvPr/>
        </p:nvSpPr>
        <p:spPr>
          <a:xfrm>
            <a:off x="685800" y="1028700"/>
            <a:ext cx="7772400" cy="4832092"/>
          </a:xfrm>
          <a:prstGeom prst="rect">
            <a:avLst/>
          </a:prstGeom>
        </p:spPr>
        <p:txBody>
          <a:bodyPr>
            <a:spAutoFit/>
          </a:bodyPr>
          <a:lstStyle/>
          <a:p>
            <a:pPr algn="just">
              <a:defRPr/>
            </a:pPr>
            <a:r>
              <a:rPr lang="en-US" sz="2200" b="1" dirty="0">
                <a:latin typeface="Book Antiqua" pitchFamily="18" charset="0"/>
              </a:rPr>
              <a:t>Recently, a new generation of FEM software codes was developed to assist casting design. These simulative packages are able to model:</a:t>
            </a:r>
          </a:p>
          <a:p>
            <a:pPr marL="914400" lvl="1" indent="-457200">
              <a:buFont typeface="Wingdings" pitchFamily="2" charset="2"/>
              <a:buChar char="§"/>
              <a:defRPr/>
            </a:pPr>
            <a:r>
              <a:rPr lang="en-US" sz="2200" b="1" dirty="0">
                <a:latin typeface="Book Antiqua" pitchFamily="18" charset="0"/>
              </a:rPr>
              <a:t>cavity filling</a:t>
            </a:r>
          </a:p>
          <a:p>
            <a:pPr marL="914400" lvl="1" indent="-457200">
              <a:buFont typeface="Wingdings" pitchFamily="2" charset="2"/>
              <a:buChar char="§"/>
              <a:defRPr/>
            </a:pPr>
            <a:r>
              <a:rPr lang="en-US" sz="2200" b="1" dirty="0">
                <a:latin typeface="Book Antiqua" pitchFamily="18" charset="0"/>
              </a:rPr>
              <a:t>solidification and cooling</a:t>
            </a:r>
          </a:p>
          <a:p>
            <a:pPr>
              <a:defRPr/>
            </a:pPr>
            <a:endParaRPr lang="en-US" sz="2200" b="1" dirty="0">
              <a:latin typeface="Book Antiqua" pitchFamily="18" charset="0"/>
            </a:endParaRPr>
          </a:p>
          <a:p>
            <a:pPr>
              <a:defRPr/>
            </a:pPr>
            <a:r>
              <a:rPr lang="en-US" sz="2200" b="1" dirty="0">
                <a:latin typeface="Book Antiqua" pitchFamily="18" charset="0"/>
              </a:rPr>
              <a:t>Such codes are able to predict the risk of potential defects, such as:</a:t>
            </a:r>
          </a:p>
          <a:p>
            <a:pPr marL="457200" indent="-457200">
              <a:buFont typeface="Wingdings" pitchFamily="2" charset="2"/>
              <a:buChar char="§"/>
              <a:defRPr/>
            </a:pPr>
            <a:r>
              <a:rPr lang="en-US" sz="2200" b="1" dirty="0">
                <a:latin typeface="Book Antiqua" pitchFamily="18" charset="0"/>
              </a:rPr>
              <a:t>air holes</a:t>
            </a:r>
          </a:p>
          <a:p>
            <a:pPr marL="457200" indent="-457200">
              <a:buFont typeface="Wingdings" pitchFamily="2" charset="2"/>
              <a:buChar char="§"/>
              <a:defRPr/>
            </a:pPr>
            <a:r>
              <a:rPr lang="en-US" sz="2200" b="1" dirty="0">
                <a:latin typeface="Book Antiqua" pitchFamily="18" charset="0"/>
              </a:rPr>
              <a:t>shrinkage cavities</a:t>
            </a:r>
          </a:p>
          <a:p>
            <a:pPr marL="457200" indent="-457200">
              <a:buFont typeface="Wingdings" pitchFamily="2" charset="2"/>
              <a:buChar char="§"/>
              <a:defRPr/>
            </a:pPr>
            <a:r>
              <a:rPr lang="en-US" sz="2200" b="1" dirty="0">
                <a:latin typeface="Book Antiqua" pitchFamily="18" charset="0"/>
              </a:rPr>
              <a:t>porosity</a:t>
            </a:r>
          </a:p>
          <a:p>
            <a:pPr marL="457200" indent="-457200">
              <a:buFont typeface="Wingdings" pitchFamily="2" charset="2"/>
              <a:buChar char="§"/>
              <a:defRPr/>
            </a:pPr>
            <a:r>
              <a:rPr lang="en-US" sz="2200" b="1" dirty="0">
                <a:latin typeface="Book Antiqua" pitchFamily="18" charset="0"/>
              </a:rPr>
              <a:t>casting stresses</a:t>
            </a:r>
          </a:p>
          <a:p>
            <a:pPr marL="457200" indent="-457200">
              <a:buFont typeface="Wingdings" pitchFamily="2" charset="2"/>
              <a:buChar char="§"/>
              <a:defRPr/>
            </a:pPr>
            <a:r>
              <a:rPr lang="en-US" sz="2200" b="1" dirty="0">
                <a:latin typeface="Book Antiqua" pitchFamily="18" charset="0"/>
              </a:rPr>
              <a:t>hot cracks</a:t>
            </a:r>
          </a:p>
          <a:p>
            <a:pPr marL="457200" indent="-457200">
              <a:buFont typeface="Wingdings" pitchFamily="2" charset="2"/>
              <a:buChar char="§"/>
              <a:defRPr/>
            </a:pPr>
            <a:r>
              <a:rPr lang="en-US" sz="2200" b="1" dirty="0">
                <a:latin typeface="Book Antiqua" pitchFamily="18" charset="0"/>
              </a:rPr>
              <a:t>…</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274638"/>
            <a:ext cx="8229600" cy="868362"/>
          </a:xfrm>
        </p:spPr>
        <p:txBody>
          <a:bodyPr/>
          <a:lstStyle/>
          <a:p>
            <a:pPr eaLnBrk="1" hangingPunct="1"/>
            <a:r>
              <a:rPr lang="en-US" b="1" smtClean="0"/>
              <a:t>COMPUTER AIDED CASTING DESIGN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559C3F5B-B583-47E4-9040-4E6D4FD1AC4B}" type="slidenum">
              <a:rPr lang="en-US" smtClean="0"/>
              <a:pPr>
                <a:defRPr/>
              </a:pPr>
              <a:t>135</a:t>
            </a:fld>
            <a:endParaRPr lang="en-US"/>
          </a:p>
        </p:txBody>
      </p:sp>
      <p:sp>
        <p:nvSpPr>
          <p:cNvPr id="7" name="Rectangle 6"/>
          <p:cNvSpPr/>
          <p:nvPr/>
        </p:nvSpPr>
        <p:spPr>
          <a:xfrm>
            <a:off x="304800" y="838200"/>
            <a:ext cx="8610600" cy="5847755"/>
          </a:xfrm>
          <a:prstGeom prst="rect">
            <a:avLst/>
          </a:prstGeom>
        </p:spPr>
        <p:txBody>
          <a:bodyPr wrap="square">
            <a:spAutoFit/>
          </a:bodyPr>
          <a:lstStyle/>
          <a:p>
            <a:pPr>
              <a:defRPr/>
            </a:pPr>
            <a:r>
              <a:rPr lang="en-US" sz="2200" b="1" dirty="0">
                <a:latin typeface="Book Antiqua" pitchFamily="18" charset="0"/>
              </a:rPr>
              <a:t>Cavity filling simulation is complex because of boundary modifications (the free surface of the molten metal is moving). Mathematical models of metal flow are based on:</a:t>
            </a:r>
          </a:p>
          <a:p>
            <a:pPr marL="974725" indent="-517525">
              <a:buFont typeface="Wingdings" pitchFamily="2" charset="2"/>
              <a:buChar char="§"/>
              <a:defRPr/>
            </a:pPr>
            <a:r>
              <a:rPr lang="en-US" sz="2200" b="1" dirty="0">
                <a:latin typeface="Book Antiqua" pitchFamily="18" charset="0"/>
              </a:rPr>
              <a:t>Bernoulli’s equation (“simpler” software)</a:t>
            </a:r>
          </a:p>
          <a:p>
            <a:pPr marL="974725" indent="-517525">
              <a:buFont typeface="Wingdings" pitchFamily="2" charset="2"/>
              <a:buChar char="§"/>
              <a:defRPr/>
            </a:pPr>
            <a:r>
              <a:rPr lang="en-US" sz="2200" b="1" dirty="0" err="1">
                <a:latin typeface="Book Antiqua" pitchFamily="18" charset="0"/>
              </a:rPr>
              <a:t>Navier</a:t>
            </a:r>
            <a:r>
              <a:rPr lang="en-US" sz="2200" b="1" dirty="0">
                <a:latin typeface="Book Antiqua" pitchFamily="18" charset="0"/>
              </a:rPr>
              <a:t>-Stokes’ equation (more refined)</a:t>
            </a:r>
          </a:p>
          <a:p>
            <a:pPr>
              <a:defRPr/>
            </a:pPr>
            <a:endParaRPr lang="en-US" sz="2200" b="1" dirty="0">
              <a:latin typeface="Book Antiqua" pitchFamily="18" charset="0"/>
            </a:endParaRPr>
          </a:p>
          <a:p>
            <a:pPr>
              <a:defRPr/>
            </a:pPr>
            <a:r>
              <a:rPr lang="en-US" sz="2200" b="1" dirty="0">
                <a:latin typeface="Book Antiqua" pitchFamily="18" charset="0"/>
              </a:rPr>
              <a:t>Mold cooling (liquid, solidification </a:t>
            </a:r>
            <a:r>
              <a:rPr lang="en-US" sz="2200" b="1" dirty="0" smtClean="0">
                <a:latin typeface="Book Antiqua" pitchFamily="18" charset="0"/>
              </a:rPr>
              <a:t>and </a:t>
            </a:r>
            <a:r>
              <a:rPr lang="en-US" sz="2200" b="1" dirty="0">
                <a:latin typeface="Book Antiqua" pitchFamily="18" charset="0"/>
              </a:rPr>
              <a:t>solid phenomena) exploits:</a:t>
            </a:r>
          </a:p>
          <a:p>
            <a:pPr marL="974725" indent="-517525">
              <a:buFont typeface="Wingdings" pitchFamily="2" charset="2"/>
              <a:buChar char="§"/>
              <a:defRPr/>
            </a:pPr>
            <a:r>
              <a:rPr lang="en-US" sz="2200" b="1" dirty="0">
                <a:latin typeface="Book Antiqua" pitchFamily="18" charset="0"/>
              </a:rPr>
              <a:t>Fourier’s equation of heat diffusion</a:t>
            </a:r>
          </a:p>
          <a:p>
            <a:pPr>
              <a:defRPr/>
            </a:pPr>
            <a:endParaRPr lang="en-US" sz="2200" b="1" dirty="0">
              <a:latin typeface="Book Antiqua" pitchFamily="18" charset="0"/>
            </a:endParaRPr>
          </a:p>
          <a:p>
            <a:pPr>
              <a:defRPr/>
            </a:pPr>
            <a:r>
              <a:rPr lang="en-US" sz="2200" b="1" dirty="0">
                <a:latin typeface="Book Antiqua" pitchFamily="18" charset="0"/>
              </a:rPr>
              <a:t>Basing on evaluated parameters (temperatures, stresses etc.), defects may be predicted using:</a:t>
            </a:r>
          </a:p>
          <a:p>
            <a:pPr marL="974725" lvl="1" indent="-517525">
              <a:buFont typeface="Wingdings" pitchFamily="2" charset="2"/>
              <a:buChar char="§"/>
              <a:defRPr/>
            </a:pPr>
            <a:r>
              <a:rPr lang="en-US" sz="2200" b="1" dirty="0">
                <a:latin typeface="Book Antiqua" pitchFamily="18" charset="0"/>
              </a:rPr>
              <a:t>physical laws;</a:t>
            </a:r>
          </a:p>
          <a:p>
            <a:pPr marL="974725" lvl="1" indent="-517525">
              <a:buFont typeface="Wingdings" pitchFamily="2" charset="2"/>
              <a:buChar char="§"/>
              <a:defRPr/>
            </a:pPr>
            <a:r>
              <a:rPr lang="en-US" sz="2200" b="1" dirty="0">
                <a:latin typeface="Book Antiqua" pitchFamily="18" charset="0"/>
              </a:rPr>
              <a:t>empiric rules</a:t>
            </a:r>
            <a:r>
              <a:rPr lang="en-US" sz="2200" b="1" dirty="0" smtClean="0">
                <a:latin typeface="Book Antiqua" pitchFamily="18" charset="0"/>
              </a:rPr>
              <a:t>.</a:t>
            </a:r>
            <a:endParaRPr lang="en-US" sz="2200" b="1" dirty="0">
              <a:latin typeface="Book Antiqua" pitchFamily="18" charset="0"/>
            </a:endParaRPr>
          </a:p>
          <a:p>
            <a:pPr>
              <a:defRPr/>
            </a:pPr>
            <a:r>
              <a:rPr lang="en-US" sz="2200" b="1" dirty="0">
                <a:latin typeface="Book Antiqua" pitchFamily="18" charset="0"/>
              </a:rPr>
              <a:t>The above mentioned prediction may be:</a:t>
            </a:r>
          </a:p>
          <a:p>
            <a:pPr marL="974725" lvl="1" indent="-517525">
              <a:buFont typeface="Wingdings" pitchFamily="2" charset="2"/>
              <a:buChar char="§"/>
              <a:defRPr/>
            </a:pPr>
            <a:r>
              <a:rPr lang="en-US" sz="2200" b="1" dirty="0">
                <a:latin typeface="Book Antiqua" pitchFamily="18" charset="0"/>
              </a:rPr>
              <a:t>deterministic or</a:t>
            </a:r>
          </a:p>
          <a:p>
            <a:pPr marL="974725" lvl="1" indent="-517525">
              <a:buFont typeface="Wingdings" pitchFamily="2" charset="2"/>
              <a:buChar char="§"/>
              <a:defRPr/>
            </a:pPr>
            <a:r>
              <a:rPr lang="en-US" sz="2200" b="1" dirty="0">
                <a:latin typeface="Book Antiqua" pitchFamily="18" charset="0"/>
              </a:rPr>
              <a:t>probabilistic.      </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274638"/>
            <a:ext cx="8229600" cy="563562"/>
          </a:xfrm>
        </p:spPr>
        <p:txBody>
          <a:bodyPr/>
          <a:lstStyle/>
          <a:p>
            <a:pPr eaLnBrk="1" hangingPunct="1"/>
            <a:r>
              <a:rPr lang="en-US" b="1" smtClean="0"/>
              <a:t>COMPUTER AIDED CASTING DESIGN</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AD4AEB7F-45EA-436B-B368-3E4B69C1E3C9}" type="slidenum">
              <a:rPr lang="en-US" smtClean="0"/>
              <a:pPr>
                <a:defRPr/>
              </a:pPr>
              <a:t>136</a:t>
            </a:fld>
            <a:endParaRPr lang="en-US"/>
          </a:p>
        </p:txBody>
      </p:sp>
      <p:sp>
        <p:nvSpPr>
          <p:cNvPr id="117766" name="Rectangle 6"/>
          <p:cNvSpPr>
            <a:spLocks noChangeArrowheads="1"/>
          </p:cNvSpPr>
          <p:nvPr/>
        </p:nvSpPr>
        <p:spPr bwMode="auto">
          <a:xfrm>
            <a:off x="304800" y="762000"/>
            <a:ext cx="8534400" cy="769441"/>
          </a:xfrm>
          <a:prstGeom prst="rect">
            <a:avLst/>
          </a:prstGeom>
          <a:noFill/>
          <a:ln w="9525">
            <a:noFill/>
            <a:miter lim="800000"/>
            <a:headEnd/>
            <a:tailEnd/>
          </a:ln>
        </p:spPr>
        <p:txBody>
          <a:bodyPr>
            <a:spAutoFit/>
          </a:bodyPr>
          <a:lstStyle/>
          <a:p>
            <a:pPr algn="just"/>
            <a:r>
              <a:rPr lang="en-US" sz="2200" b="1" dirty="0">
                <a:latin typeface="Book Antiqua" pitchFamily="18" charset="0"/>
              </a:rPr>
              <a:t>Solidification </a:t>
            </a:r>
            <a:r>
              <a:rPr lang="en-US" sz="2200" b="1" dirty="0" smtClean="0">
                <a:latin typeface="Book Antiqua" pitchFamily="18" charset="0"/>
              </a:rPr>
              <a:t>&amp; </a:t>
            </a:r>
            <a:r>
              <a:rPr lang="en-US" sz="2200" b="1" dirty="0">
                <a:latin typeface="Book Antiqua" pitchFamily="18" charset="0"/>
              </a:rPr>
              <a:t>cooling alone are simpler to model: the number of commercial codes able to perform such analysis is larger.</a:t>
            </a:r>
            <a:r>
              <a:rPr lang="en-US" sz="2000" dirty="0"/>
              <a:t> </a:t>
            </a:r>
          </a:p>
        </p:txBody>
      </p:sp>
      <p:pic>
        <p:nvPicPr>
          <p:cNvPr id="117767" name="Picture 2"/>
          <p:cNvPicPr>
            <a:picLocks noChangeAspect="1" noChangeArrowheads="1"/>
          </p:cNvPicPr>
          <p:nvPr/>
        </p:nvPicPr>
        <p:blipFill>
          <a:blip r:embed="rId2" cstate="print"/>
          <a:srcRect/>
          <a:stretch>
            <a:fillRect/>
          </a:stretch>
        </p:blipFill>
        <p:spPr bwMode="auto">
          <a:xfrm>
            <a:off x="947738" y="1676401"/>
            <a:ext cx="7783651" cy="45720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2238"/>
            <a:ext cx="6096000" cy="7159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Stock allowance</a:t>
            </a:r>
            <a:endParaRPr lang="en-US" dirty="0" smtClean="0">
              <a:latin typeface="BankGothic Md BT" pitchFamily="34" charset="0"/>
            </a:endParaRPr>
          </a:p>
        </p:txBody>
      </p:sp>
      <p:sp>
        <p:nvSpPr>
          <p:cNvPr id="8" name="Date Placeholder 7"/>
          <p:cNvSpPr>
            <a:spLocks noGrp="1"/>
          </p:cNvSpPr>
          <p:nvPr>
            <p:ph type="dt" sz="quarter" idx="10"/>
          </p:nvPr>
        </p:nvSpPr>
        <p:spPr/>
        <p:txBody>
          <a:bodyPr/>
          <a:lstStyle/>
          <a:p>
            <a:pPr>
              <a:defRPr/>
            </a:pPr>
            <a:fld id="{206D3034-00B0-4D75-AB66-85DAF380BA43}" type="datetime1">
              <a:rPr lang="en-US"/>
              <a:pPr>
                <a:defRPr/>
              </a:pPr>
              <a:t>4/15/2018</a:t>
            </a:fld>
            <a:endParaRPr lang="en-US"/>
          </a:p>
        </p:txBody>
      </p:sp>
      <p:sp>
        <p:nvSpPr>
          <p:cNvPr id="9" name="Slide Number Placeholder 8"/>
          <p:cNvSpPr>
            <a:spLocks noGrp="1"/>
          </p:cNvSpPr>
          <p:nvPr>
            <p:ph type="sldNum" sz="quarter" idx="12"/>
          </p:nvPr>
        </p:nvSpPr>
        <p:spPr/>
        <p:txBody>
          <a:bodyPr/>
          <a:lstStyle/>
          <a:p>
            <a:pPr>
              <a:defRPr/>
            </a:pPr>
            <a:fld id="{43DE6217-63B8-458E-86DA-D8DFCE329753}" type="slidenum">
              <a:rPr lang="en-US"/>
              <a:pPr>
                <a:defRPr/>
              </a:pPr>
              <a:t>14</a:t>
            </a:fld>
            <a:endParaRPr lang="en-US"/>
          </a:p>
        </p:txBody>
      </p:sp>
      <p:sp>
        <p:nvSpPr>
          <p:cNvPr id="8198" name="Rectangle 10"/>
          <p:cNvSpPr>
            <a:spLocks noChangeArrowheads="1"/>
          </p:cNvSpPr>
          <p:nvPr/>
        </p:nvSpPr>
        <p:spPr bwMode="auto">
          <a:xfrm>
            <a:off x="304800" y="1030843"/>
            <a:ext cx="8763000" cy="5293757"/>
          </a:xfrm>
          <a:prstGeom prst="rect">
            <a:avLst/>
          </a:prstGeom>
          <a:noFill/>
          <a:ln w="9525">
            <a:noFill/>
            <a:miter lim="800000"/>
            <a:headEnd/>
            <a:tailEnd/>
          </a:ln>
        </p:spPr>
        <p:txBody>
          <a:bodyPr wrap="square">
            <a:spAutoFit/>
          </a:bodyPr>
          <a:lstStyle/>
          <a:p>
            <a:pPr marL="682625" indent="-450850" algn="just">
              <a:buBlip>
                <a:blip r:embed="rId2"/>
              </a:buBlip>
            </a:pPr>
            <a:r>
              <a:rPr lang="en-US" sz="2200" b="1" dirty="0">
                <a:solidFill>
                  <a:srgbClr val="FFC000"/>
                </a:solidFill>
                <a:latin typeface="Book Antiqua" pitchFamily="18" charset="0"/>
              </a:rPr>
              <a:t>Casting accuracy </a:t>
            </a:r>
            <a:r>
              <a:rPr lang="en-US" sz="2200" b="1" dirty="0">
                <a:latin typeface="Book Antiqua" pitchFamily="18" charset="0"/>
              </a:rPr>
              <a:t>is rather low. </a:t>
            </a:r>
            <a:endParaRPr lang="en-US" sz="2200" b="1" dirty="0" smtClean="0">
              <a:latin typeface="Book Antiqua" pitchFamily="18" charset="0"/>
            </a:endParaRPr>
          </a:p>
          <a:p>
            <a:pPr marL="682625" indent="-450850" algn="just">
              <a:buBlip>
                <a:blip r:embed="rId2"/>
              </a:buBlip>
            </a:pPr>
            <a:r>
              <a:rPr lang="en-US" sz="2200" b="1" dirty="0" smtClean="0">
                <a:latin typeface="Book Antiqua" pitchFamily="18" charset="0"/>
              </a:rPr>
              <a:t>When </a:t>
            </a:r>
            <a:r>
              <a:rPr lang="en-US" sz="2200" b="1" dirty="0">
                <a:solidFill>
                  <a:srgbClr val="FFC000"/>
                </a:solidFill>
                <a:latin typeface="Book Antiqua" pitchFamily="18" charset="0"/>
              </a:rPr>
              <a:t>higher precision </a:t>
            </a:r>
            <a:r>
              <a:rPr lang="en-US" sz="2200" b="1" dirty="0">
                <a:latin typeface="Book Antiqua" pitchFamily="18" charset="0"/>
              </a:rPr>
              <a:t>is </a:t>
            </a:r>
            <a:r>
              <a:rPr lang="en-US" sz="2200" b="1" dirty="0" smtClean="0">
                <a:latin typeface="Book Antiqua" pitchFamily="18" charset="0"/>
              </a:rPr>
              <a:t>needed machining is required </a:t>
            </a:r>
          </a:p>
          <a:p>
            <a:pPr marL="682625" indent="-450850" algn="just">
              <a:buBlip>
                <a:blip r:embed="rId2"/>
              </a:buBlip>
            </a:pPr>
            <a:r>
              <a:rPr lang="en-US" sz="2200" b="1" dirty="0" smtClean="0">
                <a:latin typeface="Book Antiqua" pitchFamily="18" charset="0"/>
              </a:rPr>
              <a:t>Almost </a:t>
            </a:r>
            <a:r>
              <a:rPr lang="en-US" sz="2200" b="1" dirty="0">
                <a:latin typeface="Book Antiqua" pitchFamily="18" charset="0"/>
              </a:rPr>
              <a:t>all </a:t>
            </a:r>
            <a:r>
              <a:rPr lang="en-US" sz="2200" b="1" dirty="0">
                <a:solidFill>
                  <a:srgbClr val="FFC000"/>
                </a:solidFill>
                <a:latin typeface="Book Antiqua" pitchFamily="18" charset="0"/>
              </a:rPr>
              <a:t>functional surfaces </a:t>
            </a:r>
            <a:r>
              <a:rPr lang="en-US" sz="2200" b="1" dirty="0" smtClean="0">
                <a:latin typeface="Book Antiqua" pitchFamily="18" charset="0"/>
              </a:rPr>
              <a:t>fall </a:t>
            </a:r>
            <a:r>
              <a:rPr lang="en-US" sz="2200" b="1" dirty="0">
                <a:latin typeface="Book Antiqua" pitchFamily="18" charset="0"/>
              </a:rPr>
              <a:t>within </a:t>
            </a:r>
            <a:r>
              <a:rPr lang="en-US" sz="2200" b="1" dirty="0" smtClean="0">
                <a:latin typeface="Book Antiqua" pitchFamily="18" charset="0"/>
              </a:rPr>
              <a:t>precision</a:t>
            </a:r>
          </a:p>
          <a:p>
            <a:pPr marL="682625" indent="-450850" algn="just">
              <a:buBlip>
                <a:blip r:embed="rId2"/>
              </a:buBlip>
            </a:pPr>
            <a:r>
              <a:rPr lang="en-US" sz="2200" b="1" dirty="0" smtClean="0">
                <a:latin typeface="Book Antiqua" pitchFamily="18" charset="0"/>
              </a:rPr>
              <a:t>A </a:t>
            </a:r>
            <a:r>
              <a:rPr lang="en-US" sz="2200" b="1" dirty="0" smtClean="0">
                <a:solidFill>
                  <a:srgbClr val="FFC000"/>
                </a:solidFill>
                <a:latin typeface="Book Antiqua" pitchFamily="18" charset="0"/>
              </a:rPr>
              <a:t>subsequent </a:t>
            </a:r>
            <a:r>
              <a:rPr lang="en-US" sz="2200" b="1" dirty="0">
                <a:solidFill>
                  <a:srgbClr val="FFC000"/>
                </a:solidFill>
                <a:latin typeface="Book Antiqua" pitchFamily="18" charset="0"/>
              </a:rPr>
              <a:t>machining</a:t>
            </a:r>
            <a:r>
              <a:rPr lang="en-US" sz="2200" b="1" dirty="0">
                <a:latin typeface="Book Antiqua" pitchFamily="18" charset="0"/>
              </a:rPr>
              <a:t> (that is, chip removal) is mandatory</a:t>
            </a:r>
            <a:r>
              <a:rPr lang="en-US" sz="2200" b="1" dirty="0" smtClean="0">
                <a:latin typeface="Book Antiqua" pitchFamily="18" charset="0"/>
              </a:rPr>
              <a:t>.</a:t>
            </a:r>
          </a:p>
          <a:p>
            <a:pPr algn="just"/>
            <a:endParaRPr lang="en-US" sz="2300" dirty="0" smtClean="0">
              <a:latin typeface="Calibri" pitchFamily="34" charset="0"/>
            </a:endParaRPr>
          </a:p>
          <a:p>
            <a:pPr algn="just"/>
            <a:endParaRPr lang="en-US" sz="2300" dirty="0" smtClean="0">
              <a:latin typeface="Calibri" pitchFamily="34" charset="0"/>
            </a:endParaRPr>
          </a:p>
          <a:p>
            <a:pPr algn="just"/>
            <a:endParaRPr lang="en-US" sz="2300" dirty="0" smtClean="0">
              <a:latin typeface="Calibri" pitchFamily="34" charset="0"/>
            </a:endParaRPr>
          </a:p>
          <a:p>
            <a:pPr algn="just"/>
            <a:endParaRPr lang="en-US" sz="2300" dirty="0" smtClean="0">
              <a:latin typeface="Calibri" pitchFamily="34" charset="0"/>
            </a:endParaRPr>
          </a:p>
          <a:p>
            <a:pPr algn="just"/>
            <a:endParaRPr lang="en-US" sz="2300" dirty="0" smtClean="0">
              <a:latin typeface="Calibri" pitchFamily="34" charset="0"/>
            </a:endParaRPr>
          </a:p>
          <a:p>
            <a:pPr algn="just"/>
            <a:endParaRPr lang="en-US" sz="2300" dirty="0" smtClean="0">
              <a:latin typeface="Calibri" pitchFamily="34" charset="0"/>
            </a:endParaRPr>
          </a:p>
          <a:p>
            <a:pPr algn="just"/>
            <a:endParaRPr lang="en-US" sz="2400" b="1" dirty="0" smtClean="0">
              <a:latin typeface="Book Antiqua" pitchFamily="18" charset="0"/>
            </a:endParaRPr>
          </a:p>
          <a:p>
            <a:pPr marL="457200" indent="-457200" algn="just">
              <a:buBlip>
                <a:blip r:embed="rId2"/>
              </a:buBlip>
            </a:pPr>
            <a:r>
              <a:rPr lang="en-US" sz="2200" b="1" dirty="0" smtClean="0">
                <a:latin typeface="Book Antiqua" pitchFamily="18" charset="0"/>
              </a:rPr>
              <a:t>The right amount of </a:t>
            </a:r>
            <a:r>
              <a:rPr lang="en-US" sz="2200" b="1" dirty="0" smtClean="0">
                <a:solidFill>
                  <a:srgbClr val="FFC000"/>
                </a:solidFill>
                <a:latin typeface="Book Antiqua" pitchFamily="18" charset="0"/>
              </a:rPr>
              <a:t>stock allowance </a:t>
            </a:r>
            <a:r>
              <a:rPr lang="en-US" sz="2200" b="1" dirty="0" smtClean="0">
                <a:latin typeface="Book Antiqua" pitchFamily="18" charset="0"/>
              </a:rPr>
              <a:t>to be left on the casting</a:t>
            </a:r>
          </a:p>
          <a:p>
            <a:pPr marL="457200" indent="-457200" algn="just">
              <a:buBlip>
                <a:blip r:embed="rId2"/>
              </a:buBlip>
            </a:pPr>
            <a:r>
              <a:rPr lang="en-US" sz="2200" b="1" dirty="0" smtClean="0">
                <a:latin typeface="Book Antiqua" pitchFamily="18" charset="0"/>
              </a:rPr>
              <a:t>Need for </a:t>
            </a:r>
            <a:r>
              <a:rPr lang="en-US" sz="2200" b="1" dirty="0" smtClean="0">
                <a:solidFill>
                  <a:srgbClr val="FFC000"/>
                </a:solidFill>
                <a:latin typeface="Book Antiqua" pitchFamily="18" charset="0"/>
              </a:rPr>
              <a:t>extra material </a:t>
            </a:r>
            <a:r>
              <a:rPr lang="en-US" sz="2200" b="1" dirty="0" smtClean="0">
                <a:latin typeface="Book Antiqua" pitchFamily="18" charset="0"/>
              </a:rPr>
              <a:t>to compensate inaccuracy of the casting, </a:t>
            </a:r>
          </a:p>
          <a:p>
            <a:pPr marL="457200" indent="-457200" algn="just">
              <a:buBlip>
                <a:blip r:embed="rId2"/>
              </a:buBlip>
            </a:pPr>
            <a:r>
              <a:rPr lang="en-US" sz="2200" b="1" dirty="0" smtClean="0">
                <a:latin typeface="Book Antiqua" pitchFamily="18" charset="0"/>
              </a:rPr>
              <a:t>Leaving at least some </a:t>
            </a:r>
            <a:r>
              <a:rPr lang="en-US" sz="2200" b="1" dirty="0" smtClean="0">
                <a:solidFill>
                  <a:srgbClr val="FFC000"/>
                </a:solidFill>
                <a:latin typeface="Book Antiqua" pitchFamily="18" charset="0"/>
              </a:rPr>
              <a:t>rough material </a:t>
            </a:r>
            <a:r>
              <a:rPr lang="en-US" sz="2200" b="1" dirty="0" smtClean="0">
                <a:latin typeface="Book Antiqua" pitchFamily="18" charset="0"/>
              </a:rPr>
              <a:t>to be removed;</a:t>
            </a:r>
          </a:p>
          <a:p>
            <a:pPr marL="457200" indent="-457200" algn="just">
              <a:buBlip>
                <a:blip r:embed="rId2"/>
              </a:buBlip>
            </a:pPr>
            <a:r>
              <a:rPr lang="en-US" sz="2200" b="1" dirty="0" smtClean="0">
                <a:latin typeface="Book Antiqua" pitchFamily="18" charset="0"/>
              </a:rPr>
              <a:t>Need to </a:t>
            </a:r>
            <a:r>
              <a:rPr lang="en-US" sz="2200" b="1" dirty="0" smtClean="0">
                <a:solidFill>
                  <a:srgbClr val="FFC000"/>
                </a:solidFill>
                <a:latin typeface="Book Antiqua" pitchFamily="18" charset="0"/>
              </a:rPr>
              <a:t>reduce</a:t>
            </a:r>
            <a:r>
              <a:rPr lang="en-US" sz="2200" b="1" dirty="0" smtClean="0">
                <a:latin typeface="Book Antiqua" pitchFamily="18" charset="0"/>
              </a:rPr>
              <a:t> the amount of part left</a:t>
            </a:r>
            <a:endParaRPr lang="en-US" sz="2200" b="1" dirty="0">
              <a:latin typeface="Book Antiqua" pitchFamily="18" charset="0"/>
            </a:endParaRPr>
          </a:p>
        </p:txBody>
      </p:sp>
      <p:pic>
        <p:nvPicPr>
          <p:cNvPr id="8200" name="Picture 2"/>
          <p:cNvPicPr>
            <a:picLocks noChangeAspect="1" noChangeArrowheads="1"/>
          </p:cNvPicPr>
          <p:nvPr/>
        </p:nvPicPr>
        <p:blipFill>
          <a:blip r:embed="rId3" cstate="print"/>
          <a:srcRect/>
          <a:stretch>
            <a:fillRect/>
          </a:stretch>
        </p:blipFill>
        <p:spPr bwMode="auto">
          <a:xfrm>
            <a:off x="609600" y="2514600"/>
            <a:ext cx="8108683" cy="2286000"/>
          </a:xfrm>
          <a:prstGeom prst="rect">
            <a:avLst/>
          </a:prstGeom>
          <a:noFill/>
          <a:ln w="9525">
            <a:noFill/>
            <a:miter lim="800000"/>
            <a:headEnd/>
            <a:tailEnd/>
          </a:ln>
        </p:spPr>
      </p:pic>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quarter" idx="10"/>
          </p:nvPr>
        </p:nvSpPr>
        <p:spPr/>
        <p:txBody>
          <a:bodyPr/>
          <a:lstStyle/>
          <a:p>
            <a:pPr>
              <a:defRPr/>
            </a:pPr>
            <a:fld id="{F3200FCE-C7C5-46DD-8D22-1FACEF43CA08}" type="datetime1">
              <a:rPr lang="en-US"/>
              <a:pPr>
                <a:defRPr/>
              </a:pPr>
              <a:t>4/15/2018</a:t>
            </a:fld>
            <a:endParaRPr lang="en-US"/>
          </a:p>
        </p:txBody>
      </p:sp>
      <p:sp>
        <p:nvSpPr>
          <p:cNvPr id="13" name="Slide Number Placeholder 12"/>
          <p:cNvSpPr>
            <a:spLocks noGrp="1"/>
          </p:cNvSpPr>
          <p:nvPr>
            <p:ph type="sldNum" sz="quarter" idx="12"/>
          </p:nvPr>
        </p:nvSpPr>
        <p:spPr/>
        <p:txBody>
          <a:bodyPr/>
          <a:lstStyle/>
          <a:p>
            <a:pPr>
              <a:defRPr/>
            </a:pPr>
            <a:fld id="{21EEAF4E-5B8B-472D-A1C3-D067A1192659}" type="slidenum">
              <a:rPr lang="en-US"/>
              <a:pPr>
                <a:defRPr/>
              </a:pPr>
              <a:t>15</a:t>
            </a:fld>
            <a:endParaRPr lang="en-US"/>
          </a:p>
        </p:txBody>
      </p:sp>
      <p:pic>
        <p:nvPicPr>
          <p:cNvPr id="9222" name="Picture 2"/>
          <p:cNvPicPr>
            <a:picLocks noChangeAspect="1" noChangeArrowheads="1"/>
          </p:cNvPicPr>
          <p:nvPr/>
        </p:nvPicPr>
        <p:blipFill>
          <a:blip r:embed="rId2" cstate="print"/>
          <a:srcRect l="-29" t="1396" r="1709" b="2269"/>
          <a:stretch>
            <a:fillRect/>
          </a:stretch>
        </p:blipFill>
        <p:spPr bwMode="auto">
          <a:xfrm>
            <a:off x="152400" y="838200"/>
            <a:ext cx="8839200" cy="5562600"/>
          </a:xfrm>
          <a:prstGeom prst="rect">
            <a:avLst/>
          </a:prstGeom>
          <a:noFill/>
          <a:ln w="9525">
            <a:noFill/>
            <a:miter lim="800000"/>
            <a:headEnd/>
            <a:tailEnd/>
          </a:ln>
        </p:spPr>
      </p:pic>
      <p:sp>
        <p:nvSpPr>
          <p:cNvPr id="8" name="Title 1"/>
          <p:cNvSpPr>
            <a:spLocks noGrp="1"/>
          </p:cNvSpPr>
          <p:nvPr>
            <p:ph type="title"/>
          </p:nvPr>
        </p:nvSpPr>
        <p:spPr>
          <a:xfrm>
            <a:off x="457200" y="122238"/>
            <a:ext cx="6096000" cy="7159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Stock allowance</a:t>
            </a:r>
            <a:endParaRPr lang="en-US" dirty="0" smtClean="0">
              <a:latin typeface="BankGothic Md BT" pitchFamily="34" charset="0"/>
            </a:endParaRP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IN" dirty="0" smtClean="0"/>
              <a:t>Tolerance</a:t>
            </a:r>
            <a:endParaRPr lang="en-IN" dirty="0"/>
          </a:p>
        </p:txBody>
      </p:sp>
      <p:sp>
        <p:nvSpPr>
          <p:cNvPr id="3" name="Content Placeholder 2"/>
          <p:cNvSpPr>
            <a:spLocks noGrp="1"/>
          </p:cNvSpPr>
          <p:nvPr>
            <p:ph idx="1"/>
          </p:nvPr>
        </p:nvSpPr>
        <p:spPr>
          <a:xfrm>
            <a:off x="457200" y="914400"/>
            <a:ext cx="8229600" cy="5211763"/>
          </a:xfrm>
        </p:spPr>
        <p:txBody>
          <a:bodyPr/>
          <a:lstStyle/>
          <a:p>
            <a:pPr marL="0" indent="0" algn="just">
              <a:buNone/>
            </a:pPr>
            <a:r>
              <a:rPr lang="en-IN" dirty="0" smtClean="0">
                <a:latin typeface="Times New Roman" pitchFamily="18" charset="0"/>
                <a:cs typeface="Times New Roman" pitchFamily="18" charset="0"/>
              </a:rPr>
              <a:t>Tolerance of plus or minus 1.5 mm for dimensions up to about 300 mm are commercial  practice  for sand castings.</a:t>
            </a:r>
          </a:p>
          <a:p>
            <a:pPr marL="0" indent="0" algn="just">
              <a:buNone/>
            </a:pPr>
            <a:r>
              <a:rPr lang="en-IN" dirty="0" smtClean="0">
                <a:latin typeface="Times New Roman" pitchFamily="18" charset="0"/>
                <a:cs typeface="Times New Roman" pitchFamily="18" charset="0"/>
              </a:rPr>
              <a:t>Tolerances as close as plus or minus 0.8 mm  are held by some foundries but at extra cost that should not be incurred </a:t>
            </a:r>
            <a:r>
              <a:rPr lang="en-IN" smtClean="0">
                <a:latin typeface="Times New Roman" pitchFamily="18" charset="0"/>
                <a:cs typeface="Times New Roman" pitchFamily="18" charset="0"/>
              </a:rPr>
              <a:t>unless necessary.</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16</a:t>
            </a:fld>
            <a:endParaRPr lang="en-US"/>
          </a:p>
        </p:txBody>
      </p:sp>
    </p:spTree>
    <p:extLst>
      <p:ext uri="{BB962C8B-B14F-4D97-AF65-F5344CB8AC3E}">
        <p14:creationId xmlns:p14="http://schemas.microsoft.com/office/powerpoint/2010/main" val="268732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quarter" idx="10"/>
          </p:nvPr>
        </p:nvSpPr>
        <p:spPr/>
        <p:txBody>
          <a:bodyPr/>
          <a:lstStyle/>
          <a:p>
            <a:pPr>
              <a:defRPr/>
            </a:pPr>
            <a:fld id="{E7C826B4-DA45-4D57-B5B4-5D350DBB1D55}" type="datetime1">
              <a:rPr lang="en-US"/>
              <a:pPr>
                <a:defRPr/>
              </a:pPr>
              <a:t>4/15/2018</a:t>
            </a:fld>
            <a:endParaRPr lang="en-US"/>
          </a:p>
        </p:txBody>
      </p:sp>
      <p:sp>
        <p:nvSpPr>
          <p:cNvPr id="9" name="Slide Number Placeholder 8"/>
          <p:cNvSpPr>
            <a:spLocks noGrp="1"/>
          </p:cNvSpPr>
          <p:nvPr>
            <p:ph type="sldNum" sz="quarter" idx="12"/>
          </p:nvPr>
        </p:nvSpPr>
        <p:spPr/>
        <p:txBody>
          <a:bodyPr/>
          <a:lstStyle/>
          <a:p>
            <a:pPr>
              <a:defRPr/>
            </a:pPr>
            <a:fld id="{8486861B-D16F-4800-BDC9-5299595555D1}" type="slidenum">
              <a:rPr lang="en-US"/>
              <a:pPr>
                <a:defRPr/>
              </a:pPr>
              <a:t>17</a:t>
            </a:fld>
            <a:endParaRPr lang="en-US"/>
          </a:p>
        </p:txBody>
      </p:sp>
      <p:sp>
        <p:nvSpPr>
          <p:cNvPr id="10246" name="Rectangle 10"/>
          <p:cNvSpPr>
            <a:spLocks noChangeArrowheads="1"/>
          </p:cNvSpPr>
          <p:nvPr/>
        </p:nvSpPr>
        <p:spPr bwMode="auto">
          <a:xfrm>
            <a:off x="304800" y="873204"/>
            <a:ext cx="8610600" cy="1107996"/>
          </a:xfrm>
          <a:prstGeom prst="rect">
            <a:avLst/>
          </a:prstGeom>
          <a:noFill/>
          <a:ln w="9525">
            <a:noFill/>
            <a:miter lim="800000"/>
            <a:headEnd/>
            <a:tailEnd/>
          </a:ln>
        </p:spPr>
        <p:txBody>
          <a:bodyPr wrap="square">
            <a:spAutoFit/>
          </a:bodyPr>
          <a:lstStyle/>
          <a:p>
            <a:pPr marL="682625" indent="-450850" algn="just"/>
            <a:r>
              <a:rPr lang="en-US" sz="2200" b="1" dirty="0">
                <a:solidFill>
                  <a:srgbClr val="002060"/>
                </a:solidFill>
                <a:latin typeface="BankGothic Md BT" pitchFamily="34" charset="0"/>
              </a:rPr>
              <a:t>Stock allowance thickness depends on </a:t>
            </a:r>
            <a:r>
              <a:rPr lang="en-US" sz="2200" b="1" dirty="0" smtClean="0">
                <a:solidFill>
                  <a:srgbClr val="002060"/>
                </a:solidFill>
                <a:latin typeface="BankGothic Md BT" pitchFamily="34" charset="0"/>
              </a:rPr>
              <a:t>both:</a:t>
            </a:r>
          </a:p>
          <a:p>
            <a:pPr marL="682625" indent="-450850" algn="just">
              <a:buBlip>
                <a:blip r:embed="rId2"/>
              </a:buBlip>
            </a:pPr>
            <a:r>
              <a:rPr lang="en-US" sz="2200" b="1" dirty="0" smtClean="0">
                <a:latin typeface="Book Antiqua" pitchFamily="18" charset="0"/>
              </a:rPr>
              <a:t>Overall </a:t>
            </a:r>
            <a:r>
              <a:rPr lang="en-US" sz="2200" b="1" dirty="0">
                <a:solidFill>
                  <a:srgbClr val="FFC000"/>
                </a:solidFill>
                <a:latin typeface="Book Antiqua" pitchFamily="18" charset="0"/>
              </a:rPr>
              <a:t>part </a:t>
            </a:r>
            <a:r>
              <a:rPr lang="en-US" sz="2200" b="1" dirty="0" smtClean="0">
                <a:solidFill>
                  <a:srgbClr val="FFC000"/>
                </a:solidFill>
                <a:latin typeface="Book Antiqua" pitchFamily="18" charset="0"/>
              </a:rPr>
              <a:t>size </a:t>
            </a:r>
            <a:r>
              <a:rPr lang="en-US" sz="2200" b="1" dirty="0" smtClean="0">
                <a:latin typeface="Book Antiqua" pitchFamily="18" charset="0"/>
              </a:rPr>
              <a:t>and</a:t>
            </a:r>
          </a:p>
          <a:p>
            <a:pPr marL="682625" indent="-450850" algn="just">
              <a:buBlip>
                <a:blip r:embed="rId2"/>
              </a:buBlip>
            </a:pPr>
            <a:r>
              <a:rPr lang="en-US" sz="2200" b="1" dirty="0" smtClean="0">
                <a:latin typeface="Book Antiqua" pitchFamily="18" charset="0"/>
              </a:rPr>
              <a:t>Individual </a:t>
            </a:r>
            <a:r>
              <a:rPr lang="en-US" sz="2200" b="1" dirty="0">
                <a:solidFill>
                  <a:srgbClr val="FFC000"/>
                </a:solidFill>
                <a:latin typeface="Book Antiqua" pitchFamily="18" charset="0"/>
              </a:rPr>
              <a:t>part </a:t>
            </a:r>
            <a:r>
              <a:rPr lang="en-US" sz="2200" b="1" dirty="0" smtClean="0">
                <a:solidFill>
                  <a:srgbClr val="FFC000"/>
                </a:solidFill>
                <a:latin typeface="Book Antiqua" pitchFamily="18" charset="0"/>
              </a:rPr>
              <a:t>dimensions</a:t>
            </a:r>
            <a:r>
              <a:rPr lang="en-US" sz="2200" b="1" dirty="0" smtClean="0">
                <a:latin typeface="Book Antiqua" pitchFamily="18" charset="0"/>
              </a:rPr>
              <a:t>.</a:t>
            </a:r>
            <a:endParaRPr lang="en-US" sz="2200" b="1" dirty="0">
              <a:latin typeface="Book Antiqua" pitchFamily="18" charset="0"/>
            </a:endParaRPr>
          </a:p>
        </p:txBody>
      </p:sp>
      <p:pic>
        <p:nvPicPr>
          <p:cNvPr id="10247" name="Picture 3"/>
          <p:cNvPicPr>
            <a:picLocks noChangeAspect="1" noChangeArrowheads="1"/>
          </p:cNvPicPr>
          <p:nvPr/>
        </p:nvPicPr>
        <p:blipFill>
          <a:blip r:embed="rId3" cstate="print"/>
          <a:srcRect/>
          <a:stretch>
            <a:fillRect/>
          </a:stretch>
        </p:blipFill>
        <p:spPr bwMode="auto">
          <a:xfrm>
            <a:off x="990600" y="1981200"/>
            <a:ext cx="7620000" cy="3244453"/>
          </a:xfrm>
          <a:prstGeom prst="rect">
            <a:avLst/>
          </a:prstGeom>
          <a:noFill/>
          <a:ln w="9525">
            <a:noFill/>
            <a:miter lim="800000"/>
            <a:headEnd/>
            <a:tailEnd/>
          </a:ln>
        </p:spPr>
      </p:pic>
      <p:sp>
        <p:nvSpPr>
          <p:cNvPr id="10248" name="Rectangle 12"/>
          <p:cNvSpPr>
            <a:spLocks noChangeArrowheads="1"/>
          </p:cNvSpPr>
          <p:nvPr/>
        </p:nvSpPr>
        <p:spPr bwMode="auto">
          <a:xfrm>
            <a:off x="381000" y="5334000"/>
            <a:ext cx="8305800" cy="1107996"/>
          </a:xfrm>
          <a:prstGeom prst="rect">
            <a:avLst/>
          </a:prstGeom>
          <a:noFill/>
          <a:ln w="9525">
            <a:noFill/>
            <a:miter lim="800000"/>
            <a:headEnd/>
            <a:tailEnd/>
          </a:ln>
        </p:spPr>
        <p:txBody>
          <a:bodyPr>
            <a:spAutoFit/>
          </a:bodyPr>
          <a:lstStyle/>
          <a:p>
            <a:pPr marL="682625" indent="-450850" algn="just"/>
            <a:r>
              <a:rPr lang="en-US" sz="2200" b="1" dirty="0">
                <a:solidFill>
                  <a:srgbClr val="002060"/>
                </a:solidFill>
                <a:latin typeface="BankGothic Md BT" pitchFamily="34" charset="0"/>
              </a:rPr>
              <a:t>The effect of overall part size is due </a:t>
            </a:r>
            <a:r>
              <a:rPr lang="en-US" sz="2200" b="1" dirty="0" smtClean="0">
                <a:solidFill>
                  <a:srgbClr val="002060"/>
                </a:solidFill>
                <a:latin typeface="BankGothic Md BT" pitchFamily="34" charset="0"/>
              </a:rPr>
              <a:t>to:</a:t>
            </a:r>
          </a:p>
          <a:p>
            <a:pPr marL="682625" indent="-450850" algn="just">
              <a:buBlip>
                <a:blip r:embed="rId2"/>
              </a:buBlip>
            </a:pPr>
            <a:r>
              <a:rPr lang="en-US" sz="2200" b="1" dirty="0" smtClean="0">
                <a:latin typeface="Book Antiqua" pitchFamily="18" charset="0"/>
              </a:rPr>
              <a:t>Mold </a:t>
            </a:r>
            <a:r>
              <a:rPr lang="en-US" sz="2200" b="1" dirty="0">
                <a:latin typeface="Book Antiqua" pitchFamily="18" charset="0"/>
              </a:rPr>
              <a:t>deformation, under </a:t>
            </a:r>
            <a:r>
              <a:rPr lang="en-US" sz="2200" b="1" dirty="0" smtClean="0">
                <a:latin typeface="Book Antiqua" pitchFamily="18" charset="0"/>
              </a:rPr>
              <a:t>	</a:t>
            </a:r>
            <a:r>
              <a:rPr lang="en-US" sz="2200" b="1" dirty="0" err="1" smtClean="0">
                <a:solidFill>
                  <a:srgbClr val="FFC000"/>
                </a:solidFill>
                <a:latin typeface="Book Antiqua" pitchFamily="18" charset="0"/>
              </a:rPr>
              <a:t>Metallostatic</a:t>
            </a:r>
            <a:r>
              <a:rPr lang="en-US" sz="2200" b="1" dirty="0" smtClean="0">
                <a:solidFill>
                  <a:srgbClr val="FFC000"/>
                </a:solidFill>
                <a:latin typeface="Book Antiqua" pitchFamily="18" charset="0"/>
              </a:rPr>
              <a:t> </a:t>
            </a:r>
            <a:r>
              <a:rPr lang="en-US" sz="2200" b="1" dirty="0">
                <a:solidFill>
                  <a:srgbClr val="FFC000"/>
                </a:solidFill>
                <a:latin typeface="Book Antiqua" pitchFamily="18" charset="0"/>
              </a:rPr>
              <a:t>forces</a:t>
            </a:r>
            <a:r>
              <a:rPr lang="en-US" sz="2200" b="1" dirty="0">
                <a:latin typeface="Book Antiqua" pitchFamily="18" charset="0"/>
              </a:rPr>
              <a:t> </a:t>
            </a:r>
            <a:r>
              <a:rPr lang="en-US" sz="2200" b="1" dirty="0" smtClean="0">
                <a:latin typeface="Book Antiqua" pitchFamily="18" charset="0"/>
              </a:rPr>
              <a:t>&amp;</a:t>
            </a:r>
          </a:p>
          <a:p>
            <a:pPr marL="4340225" lvl="8" indent="-450850" algn="just">
              <a:buBlip>
                <a:blip r:embed="rId2"/>
              </a:buBlip>
            </a:pPr>
            <a:r>
              <a:rPr lang="en-US" sz="2200" b="1" dirty="0" smtClean="0">
                <a:solidFill>
                  <a:srgbClr val="FFC000"/>
                </a:solidFill>
                <a:latin typeface="Book Antiqua" pitchFamily="18" charset="0"/>
              </a:rPr>
              <a:t>    Part </a:t>
            </a:r>
            <a:r>
              <a:rPr lang="en-US" sz="2200" b="1" dirty="0">
                <a:solidFill>
                  <a:srgbClr val="FFC000"/>
                </a:solidFill>
                <a:latin typeface="Book Antiqua" pitchFamily="18" charset="0"/>
              </a:rPr>
              <a:t>weight</a:t>
            </a:r>
            <a:r>
              <a:rPr lang="en-US" sz="2200" b="1" dirty="0">
                <a:latin typeface="Book Antiqua" pitchFamily="18" charset="0"/>
              </a:rPr>
              <a:t>.</a:t>
            </a:r>
          </a:p>
        </p:txBody>
      </p:sp>
      <p:sp>
        <p:nvSpPr>
          <p:cNvPr id="12" name="Title 1"/>
          <p:cNvSpPr>
            <a:spLocks noGrp="1"/>
          </p:cNvSpPr>
          <p:nvPr>
            <p:ph type="title"/>
          </p:nvPr>
        </p:nvSpPr>
        <p:spPr>
          <a:xfrm>
            <a:off x="457200" y="122238"/>
            <a:ext cx="6096000" cy="7159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Stock allowance</a:t>
            </a:r>
            <a:endParaRPr lang="en-US" dirty="0" smtClean="0">
              <a:latin typeface="BankGothic Md BT" pitchFamily="34" charset="0"/>
            </a:endParaRPr>
          </a:p>
        </p:txBody>
      </p:sp>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5668963"/>
          </a:xfrm>
        </p:spPr>
        <p:txBody>
          <a:bodyPr/>
          <a:lstStyle/>
          <a:p>
            <a:pPr marL="0" indent="0" algn="just">
              <a:buNone/>
            </a:pPr>
            <a:r>
              <a:rPr lang="en-US" dirty="0" smtClean="0">
                <a:latin typeface="Times New Roman" pitchFamily="18" charset="0"/>
                <a:cs typeface="Times New Roman" pitchFamily="18" charset="0"/>
              </a:rPr>
              <a:t>1.When </a:t>
            </a:r>
            <a:r>
              <a:rPr lang="en-US" dirty="0">
                <a:latin typeface="Times New Roman" pitchFamily="18" charset="0"/>
                <a:cs typeface="Times New Roman" pitchFamily="18" charset="0"/>
              </a:rPr>
              <a:t>designing patterns for casting, </a:t>
            </a:r>
            <a:r>
              <a:rPr lang="en-US" dirty="0" smtClean="0">
                <a:latin typeface="Times New Roman" pitchFamily="18" charset="0"/>
                <a:cs typeface="Times New Roman" pitchFamily="18" charset="0"/>
              </a:rPr>
              <a:t>patternmakers use </a:t>
            </a:r>
            <a:r>
              <a:rPr lang="en-US" dirty="0">
                <a:latin typeface="Times New Roman" pitchFamily="18" charset="0"/>
                <a:cs typeface="Times New Roman" pitchFamily="18" charset="0"/>
              </a:rPr>
              <a:t>special rulers that automatically </a:t>
            </a:r>
            <a:r>
              <a:rPr lang="en-US" dirty="0" smtClean="0">
                <a:latin typeface="Times New Roman" pitchFamily="18" charset="0"/>
                <a:cs typeface="Times New Roman" pitchFamily="18" charset="0"/>
              </a:rPr>
              <a:t>incorporate solid </a:t>
            </a:r>
            <a:r>
              <a:rPr lang="en-US" dirty="0">
                <a:latin typeface="Times New Roman" pitchFamily="18" charset="0"/>
                <a:cs typeface="Times New Roman" pitchFamily="18" charset="0"/>
              </a:rPr>
              <a:t>shrinkage allowances into </a:t>
            </a:r>
            <a:r>
              <a:rPr lang="en-US" dirty="0" smtClean="0">
                <a:latin typeface="Times New Roman" pitchFamily="18" charset="0"/>
                <a:cs typeface="Times New Roman" pitchFamily="18" charset="0"/>
              </a:rPr>
              <a:t>their designs</a:t>
            </a:r>
            <a:r>
              <a:rPr lang="en-US" dirty="0">
                <a:latin typeface="Times New Roman" pitchFamily="18" charset="0"/>
                <a:cs typeface="Times New Roman" pitchFamily="18" charset="0"/>
              </a:rPr>
              <a:t>. Therefore, a 12-in. </a:t>
            </a:r>
            <a:r>
              <a:rPr lang="en-US" dirty="0" smtClean="0">
                <a:latin typeface="Times New Roman" pitchFamily="18" charset="0"/>
                <a:cs typeface="Times New Roman" pitchFamily="18" charset="0"/>
              </a:rPr>
              <a:t>patternmaker’s ruler </a:t>
            </a:r>
            <a:r>
              <a:rPr lang="en-US" dirty="0">
                <a:latin typeface="Times New Roman" pitchFamily="18" charset="0"/>
                <a:cs typeface="Times New Roman" pitchFamily="18" charset="0"/>
              </a:rPr>
              <a:t>is longer than a foot. How long should </a:t>
            </a:r>
            <a:r>
              <a:rPr lang="en-US" dirty="0" smtClean="0">
                <a:latin typeface="Times New Roman" pitchFamily="18" charset="0"/>
                <a:cs typeface="Times New Roman" pitchFamily="18" charset="0"/>
              </a:rPr>
              <a:t>a patternmaker’s </a:t>
            </a:r>
            <a:r>
              <a:rPr lang="en-US" dirty="0">
                <a:latin typeface="Times New Roman" pitchFamily="18" charset="0"/>
                <a:cs typeface="Times New Roman" pitchFamily="18" charset="0"/>
              </a:rPr>
              <a:t>ruler be for the making of </a:t>
            </a:r>
            <a:r>
              <a:rPr lang="en-US" dirty="0" smtClean="0">
                <a:latin typeface="Times New Roman" pitchFamily="18" charset="0"/>
                <a:cs typeface="Times New Roman" pitchFamily="18" charset="0"/>
              </a:rPr>
              <a:t>patterns </a:t>
            </a:r>
            <a:r>
              <a:rPr lang="en-IN" dirty="0" smtClean="0">
                <a:latin typeface="Times New Roman" pitchFamily="18" charset="0"/>
                <a:cs typeface="Times New Roman" pitchFamily="18" charset="0"/>
              </a:rPr>
              <a:t>for </a:t>
            </a:r>
            <a:r>
              <a:rPr lang="en-IN" dirty="0">
                <a:latin typeface="Times New Roman" pitchFamily="18" charset="0"/>
                <a:cs typeface="Times New Roman" pitchFamily="18" charset="0"/>
              </a:rPr>
              <a:t>(1) </a:t>
            </a:r>
            <a:r>
              <a:rPr lang="en-IN" dirty="0" err="1">
                <a:latin typeface="Times New Roman" pitchFamily="18" charset="0"/>
                <a:cs typeface="Times New Roman" pitchFamily="18" charset="0"/>
              </a:rPr>
              <a:t>aluminum</a:t>
            </a:r>
            <a:r>
              <a:rPr lang="en-IN" dirty="0">
                <a:latin typeface="Times New Roman" pitchFamily="18" charset="0"/>
                <a:cs typeface="Times New Roman" pitchFamily="18" charset="0"/>
              </a:rPr>
              <a:t> castings (2) </a:t>
            </a:r>
            <a:r>
              <a:rPr lang="en-IN" dirty="0" smtClean="0">
                <a:latin typeface="Times New Roman" pitchFamily="18" charset="0"/>
                <a:cs typeface="Times New Roman" pitchFamily="18" charset="0"/>
              </a:rPr>
              <a:t>malleable </a:t>
            </a:r>
            <a:r>
              <a:rPr lang="en-US" dirty="0" smtClean="0">
                <a:latin typeface="Times New Roman" pitchFamily="18" charset="0"/>
                <a:cs typeface="Times New Roman" pitchFamily="18" charset="0"/>
              </a:rPr>
              <a:t>cast </a:t>
            </a:r>
            <a:r>
              <a:rPr lang="en-US" dirty="0">
                <a:latin typeface="Times New Roman" pitchFamily="18" charset="0"/>
                <a:cs typeface="Times New Roman" pitchFamily="18" charset="0"/>
              </a:rPr>
              <a:t>iron and (3) high-manganese steel?</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18</a:t>
            </a:fld>
            <a:endParaRPr lang="en-US"/>
          </a:p>
        </p:txBody>
      </p:sp>
    </p:spTree>
    <p:extLst>
      <p:ext uri="{BB962C8B-B14F-4D97-AF65-F5344CB8AC3E}">
        <p14:creationId xmlns:p14="http://schemas.microsoft.com/office/powerpoint/2010/main" val="418462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7724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04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a:solidFill>
                  <a:srgbClr val="FF0000"/>
                </a:solidFill>
                <a:latin typeface="Times New Roman" pitchFamily="18" charset="0"/>
                <a:cs typeface="Times New Roman" pitchFamily="18" charset="0"/>
              </a:rPr>
              <a:t>The 10 Rules for good castings</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067800" cy="6096000"/>
          </a:xfrm>
        </p:spPr>
        <p:txBody>
          <a:bodyPr/>
          <a:lstStyle/>
          <a:p>
            <a:pPr algn="just"/>
            <a:r>
              <a:rPr lang="en-US" b="1" dirty="0">
                <a:solidFill>
                  <a:srgbClr val="FF0000"/>
                </a:solidFill>
                <a:latin typeface="Times New Roman" pitchFamily="18" charset="0"/>
                <a:cs typeface="Times New Roman" pitchFamily="18" charset="0"/>
              </a:rPr>
              <a:t>Rule 1. </a:t>
            </a:r>
            <a:r>
              <a:rPr lang="en-US" dirty="0">
                <a:latin typeface="Times New Roman" pitchFamily="18" charset="0"/>
                <a:cs typeface="Times New Roman" pitchFamily="18" charset="0"/>
              </a:rPr>
              <a:t>Start with a good-quality </a:t>
            </a:r>
            <a:r>
              <a:rPr lang="en-US" dirty="0" smtClean="0">
                <a:latin typeface="Times New Roman" pitchFamily="18" charset="0"/>
                <a:cs typeface="Times New Roman" pitchFamily="18" charset="0"/>
              </a:rPr>
              <a:t>melt Immediately </a:t>
            </a:r>
            <a:r>
              <a:rPr lang="en-US" dirty="0">
                <a:latin typeface="Times New Roman" pitchFamily="18" charset="0"/>
                <a:cs typeface="Times New Roman" pitchFamily="18" charset="0"/>
              </a:rPr>
              <a:t>prior to casting, the melt shall be prepared, checked, and treated, if necessary, to bring </a:t>
            </a:r>
            <a:r>
              <a:rPr lang="en-US" dirty="0" smtClean="0">
                <a:latin typeface="Times New Roman" pitchFamily="18" charset="0"/>
                <a:cs typeface="Times New Roman" pitchFamily="18" charset="0"/>
              </a:rPr>
              <a:t>it into </a:t>
            </a:r>
            <a:r>
              <a:rPr lang="en-US" dirty="0">
                <a:latin typeface="Times New Roman" pitchFamily="18" charset="0"/>
                <a:cs typeface="Times New Roman" pitchFamily="18" charset="0"/>
              </a:rPr>
              <a:t>conformance with an acceptable minimum standard. Prepare and use so far as possible only </a:t>
            </a:r>
            <a:r>
              <a:rPr lang="en-US" dirty="0" smtClean="0">
                <a:latin typeface="Times New Roman" pitchFamily="18" charset="0"/>
                <a:cs typeface="Times New Roman" pitchFamily="18" charset="0"/>
              </a:rPr>
              <a:t>near defect- </a:t>
            </a:r>
            <a:r>
              <a:rPr lang="en-IN" dirty="0" smtClean="0">
                <a:latin typeface="Times New Roman" pitchFamily="18" charset="0"/>
                <a:cs typeface="Times New Roman" pitchFamily="18" charset="0"/>
              </a:rPr>
              <a:t>free </a:t>
            </a:r>
            <a:r>
              <a:rPr lang="en-IN" dirty="0">
                <a:latin typeface="Times New Roman" pitchFamily="18" charset="0"/>
                <a:cs typeface="Times New Roman" pitchFamily="18" charset="0"/>
              </a:rPr>
              <a:t>melt.</a:t>
            </a:r>
          </a:p>
          <a:p>
            <a:pPr algn="just"/>
            <a:r>
              <a:rPr lang="en-US" b="1" dirty="0">
                <a:solidFill>
                  <a:srgbClr val="FF0000"/>
                </a:solidFill>
                <a:latin typeface="Times New Roman" pitchFamily="18" charset="0"/>
                <a:cs typeface="Times New Roman" pitchFamily="18" charset="0"/>
              </a:rPr>
              <a:t>Rule 2. </a:t>
            </a:r>
            <a:r>
              <a:rPr lang="en-US" dirty="0">
                <a:latin typeface="Times New Roman" pitchFamily="18" charset="0"/>
                <a:cs typeface="Times New Roman" pitchFamily="18" charset="0"/>
              </a:rPr>
              <a:t>Avoid turbulent entrainment of the surface film on the </a:t>
            </a:r>
            <a:r>
              <a:rPr lang="en-US" dirty="0" smtClean="0">
                <a:latin typeface="Times New Roman" pitchFamily="18" charset="0"/>
                <a:cs typeface="Times New Roman" pitchFamily="18" charset="0"/>
              </a:rPr>
              <a:t>liquid This </a:t>
            </a:r>
            <a:r>
              <a:rPr lang="en-US" dirty="0">
                <a:latin typeface="Times New Roman" pitchFamily="18" charset="0"/>
                <a:cs typeface="Times New Roman" pitchFamily="18" charset="0"/>
              </a:rPr>
              <a:t>is the requirement that the liquid metal front (the meniscus) should not go too fast. </a:t>
            </a:r>
            <a:r>
              <a:rPr lang="en-US" dirty="0" smtClean="0">
                <a:latin typeface="Times New Roman" pitchFamily="18" charset="0"/>
                <a:cs typeface="Times New Roman" pitchFamily="18" charset="0"/>
              </a:rPr>
              <a:t>Maximum meniscus </a:t>
            </a:r>
            <a:r>
              <a:rPr lang="en-US" dirty="0">
                <a:latin typeface="Times New Roman" pitchFamily="18" charset="0"/>
                <a:cs typeface="Times New Roman" pitchFamily="18" charset="0"/>
              </a:rPr>
              <a:t>velocity is approximately 0.5 m s–1 for most liquid metals. </a:t>
            </a:r>
            <a:r>
              <a:rPr lang="en-US" dirty="0" smtClean="0">
                <a:latin typeface="Times New Roman" pitchFamily="18" charset="0"/>
                <a:cs typeface="Times New Roman" pitchFamily="18" charset="0"/>
              </a:rPr>
              <a:t>This requirement </a:t>
            </a:r>
            <a:r>
              <a:rPr lang="en-US" dirty="0">
                <a:latin typeface="Times New Roman" pitchFamily="18" charset="0"/>
                <a:cs typeface="Times New Roman" pitchFamily="18" charset="0"/>
              </a:rPr>
              <a:t>also implies </a:t>
            </a:r>
            <a:r>
              <a:rPr lang="en-US" dirty="0" smtClean="0">
                <a:latin typeface="Times New Roman" pitchFamily="18" charset="0"/>
                <a:cs typeface="Times New Roman" pitchFamily="18" charset="0"/>
              </a:rPr>
              <a:t>that the </a:t>
            </a:r>
            <a:r>
              <a:rPr lang="en-US" dirty="0">
                <a:latin typeface="Times New Roman" pitchFamily="18" charset="0"/>
                <a:cs typeface="Times New Roman" pitchFamily="18" charset="0"/>
              </a:rPr>
              <a:t>liquid metal must not be allowed to fall more than the critical height corresponding to the height </a:t>
            </a:r>
            <a:r>
              <a:rPr lang="en-US" dirty="0" smtClean="0">
                <a:latin typeface="Times New Roman" pitchFamily="18" charset="0"/>
                <a:cs typeface="Times New Roman" pitchFamily="18" charset="0"/>
              </a:rPr>
              <a:t>of a </a:t>
            </a:r>
            <a:r>
              <a:rPr lang="en-US" dirty="0">
                <a:latin typeface="Times New Roman" pitchFamily="18" charset="0"/>
                <a:cs typeface="Times New Roman" pitchFamily="18" charset="0"/>
              </a:rPr>
              <a:t>sessile drop of the liquid metal. The maximum velocity may be raised to 1.0 m s–1 or even higher, </a:t>
            </a:r>
            <a:r>
              <a:rPr lang="en-US" dirty="0" smtClean="0">
                <a:latin typeface="Times New Roman" pitchFamily="18" charset="0"/>
                <a:cs typeface="Times New Roman" pitchFamily="18" charset="0"/>
              </a:rPr>
              <a:t>and the  </a:t>
            </a:r>
            <a:r>
              <a:rPr lang="en-US" dirty="0">
                <a:latin typeface="Times New Roman" pitchFamily="18" charset="0"/>
                <a:cs typeface="Times New Roman" pitchFamily="18" charset="0"/>
              </a:rPr>
              <a:t>critical fall height might be correspondingly raised to </a:t>
            </a:r>
            <a:r>
              <a:rPr lang="en-US" dirty="0" smtClean="0">
                <a:latin typeface="Times New Roman" pitchFamily="18" charset="0"/>
                <a:cs typeface="Times New Roman" pitchFamily="18" charset="0"/>
              </a:rPr>
              <a:t> approximately </a:t>
            </a:r>
            <a:r>
              <a:rPr lang="en-US" dirty="0">
                <a:latin typeface="Times New Roman" pitchFamily="18" charset="0"/>
                <a:cs typeface="Times New Roman" pitchFamily="18" charset="0"/>
              </a:rPr>
              <a:t>50 mm, in </a:t>
            </a:r>
            <a:r>
              <a:rPr lang="en-US" dirty="0" smtClean="0">
                <a:latin typeface="Times New Roman" pitchFamily="18" charset="0"/>
                <a:cs typeface="Times New Roman" pitchFamily="18" charset="0"/>
              </a:rPr>
              <a:t>sufficiently constrained running systems or thin section castings.</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dirty="0" smtClean="0"/>
              <a:t>PRODUCTION ENGINEERING II</a:t>
            </a:r>
            <a:endParaRPr lang="en-US" dirty="0"/>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a:t>
            </a:fld>
            <a:endParaRPr lang="en-US" dirty="0"/>
          </a:p>
        </p:txBody>
      </p:sp>
    </p:spTree>
    <p:extLst>
      <p:ext uri="{BB962C8B-B14F-4D97-AF65-F5344CB8AC3E}">
        <p14:creationId xmlns:p14="http://schemas.microsoft.com/office/powerpoint/2010/main" val="123005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20</a:t>
            </a:fld>
            <a:endParaRPr lang="en-US"/>
          </a:p>
        </p:txBody>
      </p:sp>
      <p:sp>
        <p:nvSpPr>
          <p:cNvPr id="5" name="Rectangle 4"/>
          <p:cNvSpPr/>
          <p:nvPr/>
        </p:nvSpPr>
        <p:spPr>
          <a:xfrm>
            <a:off x="381000" y="1997839"/>
            <a:ext cx="8763000" cy="2246769"/>
          </a:xfrm>
          <a:prstGeom prst="rect">
            <a:avLst/>
          </a:prstGeom>
        </p:spPr>
        <p:txBody>
          <a:bodyPr wrap="square">
            <a:spAutoFit/>
          </a:bodyPr>
          <a:lstStyle/>
          <a:p>
            <a:pPr algn="just"/>
            <a:r>
              <a:rPr lang="en-US" sz="2800" dirty="0">
                <a:latin typeface="Times New Roman" pitchFamily="18" charset="0"/>
                <a:cs typeface="Times New Roman" pitchFamily="18" charset="0"/>
              </a:rPr>
              <a:t>Note that high-manganese steel and </a:t>
            </a:r>
            <a:r>
              <a:rPr lang="en-US" sz="2800" dirty="0" smtClean="0">
                <a:latin typeface="Times New Roman" pitchFamily="18" charset="0"/>
                <a:cs typeface="Times New Roman" pitchFamily="18" charset="0"/>
              </a:rPr>
              <a:t>malleable cast </a:t>
            </a:r>
            <a:r>
              <a:rPr lang="en-US" sz="2800" dirty="0">
                <a:latin typeface="Times New Roman" pitchFamily="18" charset="0"/>
                <a:cs typeface="Times New Roman" pitchFamily="18" charset="0"/>
              </a:rPr>
              <a:t>iron were selected for this problem </a:t>
            </a:r>
            <a:r>
              <a:rPr lang="en-US" sz="2800" dirty="0" smtClean="0">
                <a:latin typeface="Times New Roman" pitchFamily="18" charset="0"/>
                <a:cs typeface="Times New Roman" pitchFamily="18" charset="0"/>
              </a:rPr>
              <a:t>because they </a:t>
            </a:r>
            <a:r>
              <a:rPr lang="en-US" sz="2800" dirty="0">
                <a:latin typeface="Times New Roman" pitchFamily="18" charset="0"/>
                <a:cs typeface="Times New Roman" pitchFamily="18" charset="0"/>
              </a:rPr>
              <a:t>have extremely high and low </a:t>
            </a:r>
            <a:r>
              <a:rPr lang="en-US" sz="2800" dirty="0" smtClean="0">
                <a:latin typeface="Times New Roman" pitchFamily="18" charset="0"/>
                <a:cs typeface="Times New Roman" pitchFamily="18" charset="0"/>
              </a:rPr>
              <a:t>shrinkage allowances</a:t>
            </a:r>
            <a:r>
              <a:rPr lang="en-US" sz="2800" dirty="0">
                <a:latin typeface="Times New Roman" pitchFamily="18" charset="0"/>
                <a:cs typeface="Times New Roman" pitchFamily="18" charset="0"/>
              </a:rPr>
              <a:t>, respectively. The aluminum </a:t>
            </a:r>
            <a:r>
              <a:rPr lang="en-US" sz="2800" dirty="0" smtClean="0">
                <a:latin typeface="Times New Roman" pitchFamily="18" charset="0"/>
                <a:cs typeface="Times New Roman" pitchFamily="18" charset="0"/>
              </a:rPr>
              <a:t>ruler falls </a:t>
            </a:r>
            <a:r>
              <a:rPr lang="en-US" sz="2800" dirty="0">
                <a:latin typeface="Times New Roman" pitchFamily="18" charset="0"/>
                <a:cs typeface="Times New Roman" pitchFamily="18" charset="0"/>
              </a:rPr>
              <a:t>within the expected range, as do most</a:t>
            </a:r>
          </a:p>
          <a:p>
            <a:pPr algn="just"/>
            <a:r>
              <a:rPr lang="en-IN" sz="2800" dirty="0">
                <a:latin typeface="Times New Roman" pitchFamily="18" charset="0"/>
                <a:cs typeface="Times New Roman" pitchFamily="18" charset="0"/>
              </a:rPr>
              <a:t>other metals.</a:t>
            </a:r>
          </a:p>
        </p:txBody>
      </p:sp>
    </p:spTree>
    <p:extLst>
      <p:ext uri="{BB962C8B-B14F-4D97-AF65-F5344CB8AC3E}">
        <p14:creationId xmlns:p14="http://schemas.microsoft.com/office/powerpoint/2010/main" val="221988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21</a:t>
            </a:fld>
            <a:endParaRPr lang="en-US"/>
          </a:p>
        </p:txBody>
      </p:sp>
      <p:sp>
        <p:nvSpPr>
          <p:cNvPr id="5" name="Rectangle 4"/>
          <p:cNvSpPr/>
          <p:nvPr/>
        </p:nvSpPr>
        <p:spPr>
          <a:xfrm>
            <a:off x="152400" y="152400"/>
            <a:ext cx="8686800"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2.The </a:t>
            </a:r>
            <a:r>
              <a:rPr lang="en-US" sz="2400" dirty="0">
                <a:latin typeface="Times New Roman" pitchFamily="18" charset="0"/>
                <a:cs typeface="Times New Roman" pitchFamily="18" charset="0"/>
              </a:rPr>
              <a:t>blank for the spool shown in the </a:t>
            </a:r>
            <a:r>
              <a:rPr lang="en-US" sz="2400" dirty="0" smtClean="0">
                <a:latin typeface="Times New Roman" pitchFamily="18" charset="0"/>
                <a:cs typeface="Times New Roman" pitchFamily="18" charset="0"/>
              </a:rPr>
              <a:t>accompanying figure </a:t>
            </a:r>
            <a:r>
              <a:rPr lang="en-US" sz="2400" dirty="0">
                <a:latin typeface="Times New Roman" pitchFamily="18" charset="0"/>
                <a:cs typeface="Times New Roman" pitchFamily="18" charset="0"/>
              </a:rPr>
              <a:t>is to be sand cast out of A-319, </a:t>
            </a:r>
            <a:r>
              <a:rPr lang="en-US" sz="2400" dirty="0" smtClean="0">
                <a:latin typeface="Times New Roman" pitchFamily="18" charset="0"/>
                <a:cs typeface="Times New Roman" pitchFamily="18" charset="0"/>
              </a:rPr>
              <a:t>an aluminum </a:t>
            </a:r>
            <a:r>
              <a:rPr lang="en-US" sz="2400" dirty="0">
                <a:latin typeface="Times New Roman" pitchFamily="18" charset="0"/>
                <a:cs typeface="Times New Roman" pitchFamily="18" charset="0"/>
              </a:rPr>
              <a:t>casting alloy. Make a sketch of </a:t>
            </a:r>
            <a:r>
              <a:rPr lang="en-US" sz="2400" dirty="0" smtClean="0">
                <a:latin typeface="Times New Roman" pitchFamily="18" charset="0"/>
                <a:cs typeface="Times New Roman" pitchFamily="18" charset="0"/>
              </a:rPr>
              <a:t>the wooden </a:t>
            </a:r>
            <a:r>
              <a:rPr lang="en-US" sz="2400" dirty="0">
                <a:latin typeface="Times New Roman" pitchFamily="18" charset="0"/>
                <a:cs typeface="Times New Roman" pitchFamily="18" charset="0"/>
              </a:rPr>
              <a:t>pattern for this part. Include all </a:t>
            </a:r>
            <a:r>
              <a:rPr lang="en-US" sz="2400" dirty="0" smtClean="0">
                <a:latin typeface="Times New Roman" pitchFamily="18" charset="0"/>
                <a:cs typeface="Times New Roman" pitchFamily="18" charset="0"/>
              </a:rPr>
              <a:t>necessary allowances </a:t>
            </a:r>
            <a:r>
              <a:rPr lang="en-US" sz="2400" dirty="0">
                <a:latin typeface="Times New Roman" pitchFamily="18" charset="0"/>
                <a:cs typeface="Times New Roman" pitchFamily="18" charset="0"/>
              </a:rPr>
              <a:t>for shrinkage and machining.</a:t>
            </a:r>
            <a:endParaRPr lang="en-IN"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22060"/>
            <a:ext cx="5638799" cy="437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74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22</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6199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05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04800"/>
            <a:ext cx="9144000" cy="5821363"/>
          </a:xfrm>
        </p:spPr>
        <p:txBody>
          <a:bodyPr/>
          <a:lstStyle/>
          <a:p>
            <a:r>
              <a:rPr lang="en-US" dirty="0">
                <a:latin typeface="Times New Roman" pitchFamily="18" charset="0"/>
                <a:cs typeface="Times New Roman" pitchFamily="18" charset="0"/>
              </a:rPr>
              <a:t>The sketch for a typical green-sand casting </a:t>
            </a:r>
            <a:r>
              <a:rPr lang="en-US" dirty="0" smtClean="0">
                <a:latin typeface="Times New Roman" pitchFamily="18" charset="0"/>
                <a:cs typeface="Times New Roman" pitchFamily="18" charset="0"/>
              </a:rPr>
              <a:t>pattern for </a:t>
            </a:r>
            <a:r>
              <a:rPr lang="en-US" dirty="0">
                <a:latin typeface="Times New Roman" pitchFamily="18" charset="0"/>
                <a:cs typeface="Times New Roman" pitchFamily="18" charset="0"/>
              </a:rPr>
              <a:t>the spool is shown below. A </a:t>
            </a:r>
            <a:r>
              <a:rPr lang="en-US" dirty="0" smtClean="0">
                <a:latin typeface="Times New Roman" pitchFamily="18" charset="0"/>
                <a:cs typeface="Times New Roman" pitchFamily="18" charset="0"/>
              </a:rPr>
              <a:t>cross sectional view </a:t>
            </a:r>
            <a:r>
              <a:rPr lang="en-US" dirty="0">
                <a:latin typeface="Times New Roman" pitchFamily="18" charset="0"/>
                <a:cs typeface="Times New Roman" pitchFamily="18" charset="0"/>
              </a:rPr>
              <a:t>is </a:t>
            </a:r>
            <a:r>
              <a:rPr lang="en-US" dirty="0" smtClean="0">
                <a:latin typeface="Times New Roman" pitchFamily="18" charset="0"/>
                <a:cs typeface="Times New Roman" pitchFamily="18" charset="0"/>
              </a:rPr>
              <a:t>also provided to clearly indicate shrinkage </a:t>
            </a:r>
            <a:r>
              <a:rPr lang="en-US" dirty="0">
                <a:latin typeface="Times New Roman" pitchFamily="18" charset="0"/>
                <a:cs typeface="Times New Roman" pitchFamily="18" charset="0"/>
              </a:rPr>
              <a:t>and machining allowances, </a:t>
            </a:r>
            <a:r>
              <a:rPr lang="en-US" dirty="0" smtClean="0">
                <a:latin typeface="Times New Roman" pitchFamily="18" charset="0"/>
                <a:cs typeface="Times New Roman" pitchFamily="18" charset="0"/>
              </a:rPr>
              <a:t>as well </a:t>
            </a:r>
            <a:r>
              <a:rPr lang="en-US" dirty="0">
                <a:latin typeface="Times New Roman" pitchFamily="18" charset="0"/>
                <a:cs typeface="Times New Roman" pitchFamily="18" charset="0"/>
              </a:rPr>
              <a:t>as the draft angles. The important </a:t>
            </a:r>
            <a:r>
              <a:rPr lang="en-US" dirty="0" smtClean="0">
                <a:latin typeface="Times New Roman" pitchFamily="18" charset="0"/>
                <a:cs typeface="Times New Roman" pitchFamily="18" charset="0"/>
              </a:rPr>
              <a:t>elements of </a:t>
            </a:r>
            <a:r>
              <a:rPr lang="en-US" dirty="0">
                <a:latin typeface="Times New Roman" pitchFamily="18" charset="0"/>
                <a:cs typeface="Times New Roman" pitchFamily="18" charset="0"/>
              </a:rPr>
              <a:t>this pattern are as follows (</a:t>
            </a:r>
            <a:r>
              <a:rPr lang="en-US" dirty="0" smtClean="0">
                <a:latin typeface="Times New Roman" pitchFamily="18" charset="0"/>
                <a:cs typeface="Times New Roman" pitchFamily="18" charset="0"/>
              </a:rPr>
              <a:t>dimensions </a:t>
            </a:r>
            <a:r>
              <a:rPr lang="en-IN" dirty="0" smtClean="0">
                <a:latin typeface="Times New Roman" pitchFamily="18" charset="0"/>
                <a:cs typeface="Times New Roman" pitchFamily="18" charset="0"/>
              </a:rPr>
              <a:t>in </a:t>
            </a:r>
            <a:r>
              <a:rPr lang="en-IN" dirty="0">
                <a:latin typeface="Times New Roman" pitchFamily="18" charset="0"/>
                <a:cs typeface="Times New Roman" pitchFamily="18" charset="0"/>
              </a:rPr>
              <a:t>inches):</a:t>
            </a:r>
          </a:p>
          <a:p>
            <a:pPr marL="0" indent="0">
              <a:buNone/>
            </a:pPr>
            <a:r>
              <a:rPr lang="en-IN" dirty="0">
                <a:latin typeface="Times New Roman" pitchFamily="18" charset="0"/>
                <a:cs typeface="Times New Roman" pitchFamily="18" charset="0"/>
              </a:rPr>
              <a:t>(a) Two-piece pattern.</a:t>
            </a:r>
          </a:p>
          <a:p>
            <a:pPr marL="0" indent="0">
              <a:buNone/>
            </a:pPr>
            <a:r>
              <a:rPr lang="en-US" dirty="0">
                <a:latin typeface="Times New Roman" pitchFamily="18" charset="0"/>
                <a:cs typeface="Times New Roman" pitchFamily="18" charset="0"/>
              </a:rPr>
              <a:t>(b) Locating pins will be needed in the </a:t>
            </a:r>
            <a:r>
              <a:rPr lang="en-US" dirty="0" smtClean="0">
                <a:latin typeface="Times New Roman" pitchFamily="18" charset="0"/>
                <a:cs typeface="Times New Roman" pitchFamily="18" charset="0"/>
              </a:rPr>
              <a:t>pattern plate </a:t>
            </a:r>
            <a:r>
              <a:rPr lang="en-US" dirty="0">
                <a:latin typeface="Times New Roman" pitchFamily="18" charset="0"/>
                <a:cs typeface="Times New Roman" pitchFamily="18" charset="0"/>
              </a:rPr>
              <a:t>to ensure that these features </a:t>
            </a:r>
            <a:r>
              <a:rPr lang="en-US" dirty="0" smtClean="0">
                <a:latin typeface="Times New Roman" pitchFamily="18" charset="0"/>
                <a:cs typeface="Times New Roman" pitchFamily="18" charset="0"/>
              </a:rPr>
              <a:t>align </a:t>
            </a:r>
            <a:r>
              <a:rPr lang="en-IN" dirty="0" smtClean="0">
                <a:latin typeface="Times New Roman" pitchFamily="18" charset="0"/>
                <a:cs typeface="Times New Roman" pitchFamily="18" charset="0"/>
              </a:rPr>
              <a:t>properly</a:t>
            </a:r>
            <a:r>
              <a:rPr lang="en-IN"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(c) Shrinkage allowance = 5/32 in./ft.</a:t>
            </a:r>
          </a:p>
          <a:p>
            <a:pPr marL="0" indent="0">
              <a:buNone/>
            </a:pPr>
            <a:r>
              <a:rPr lang="en-US" dirty="0">
                <a:latin typeface="Times New Roman" pitchFamily="18" charset="0"/>
                <a:cs typeface="Times New Roman" pitchFamily="18" charset="0"/>
              </a:rPr>
              <a:t>(d) Machining allowance = 1/16 in.</a:t>
            </a:r>
          </a:p>
          <a:p>
            <a:pPr marL="0" indent="0">
              <a:buNone/>
            </a:pPr>
            <a:r>
              <a:rPr lang="en-IN" dirty="0">
                <a:latin typeface="Times New Roman" pitchFamily="18" charset="0"/>
                <a:cs typeface="Times New Roman" pitchFamily="18" charset="0"/>
              </a:rPr>
              <a:t>(e) Draft = </a:t>
            </a:r>
            <a:r>
              <a:rPr lang="en-IN" dirty="0" smtClean="0">
                <a:latin typeface="Times New Roman" pitchFamily="18" charset="0"/>
                <a:cs typeface="Times New Roman" pitchFamily="18" charset="0"/>
              </a:rPr>
              <a:t>3</a:t>
            </a:r>
            <a:r>
              <a:rPr lang="en-IN" baseline="30000" dirty="0" smtClean="0">
                <a:latin typeface="Times New Roman" pitchFamily="18" charset="0"/>
                <a:cs typeface="Times New Roman" pitchFamily="18" charset="0"/>
              </a:rPr>
              <a:t>0</a:t>
            </a:r>
            <a:endParaRPr lang="en-IN" baseline="30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23</a:t>
            </a:fld>
            <a:endParaRPr lang="en-US"/>
          </a:p>
        </p:txBody>
      </p:sp>
    </p:spTree>
    <p:extLst>
      <p:ext uri="{BB962C8B-B14F-4D97-AF65-F5344CB8AC3E}">
        <p14:creationId xmlns:p14="http://schemas.microsoft.com/office/powerpoint/2010/main" val="54232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lvl="0" indent="0" eaLnBrk="1" hangingPunct="1">
              <a:lnSpc>
                <a:spcPct val="85000"/>
              </a:lnSpc>
              <a:spcBef>
                <a:spcPts val="1800"/>
              </a:spcBef>
              <a:buNone/>
            </a:pPr>
            <a:r>
              <a:rPr lang="en-US" sz="2600" dirty="0" smtClean="0">
                <a:solidFill>
                  <a:prstClr val="black"/>
                </a:solidFill>
                <a:latin typeface="Times New Roman" pitchFamily="18" charset="0"/>
                <a:cs typeface="Times New Roman" pitchFamily="18" charset="0"/>
              </a:rPr>
              <a:t>3.For the sketch shown , Starting </a:t>
            </a:r>
            <a:r>
              <a:rPr lang="en-US" sz="2600" dirty="0">
                <a:solidFill>
                  <a:prstClr val="black"/>
                </a:solidFill>
                <a:latin typeface="Times New Roman" pitchFamily="18" charset="0"/>
                <a:cs typeface="Times New Roman" pitchFamily="18" charset="0"/>
              </a:rPr>
              <a:t>from the finished part design of the mechanical part, evaluate the complete pattern </a:t>
            </a:r>
            <a:r>
              <a:rPr lang="en-US" sz="2600" dirty="0" smtClean="0">
                <a:solidFill>
                  <a:prstClr val="black"/>
                </a:solidFill>
                <a:latin typeface="Times New Roman" pitchFamily="18" charset="0"/>
                <a:cs typeface="Times New Roman" pitchFamily="18" charset="0"/>
              </a:rPr>
              <a:t>design and the feeding system  considering. </a:t>
            </a:r>
          </a:p>
          <a:p>
            <a:pPr marL="0" lvl="0" indent="0" eaLnBrk="1" hangingPunct="1">
              <a:lnSpc>
                <a:spcPct val="85000"/>
              </a:lnSpc>
              <a:spcBef>
                <a:spcPts val="1800"/>
              </a:spcBef>
              <a:buNone/>
            </a:pPr>
            <a:endParaRPr lang="en-US" sz="2600" dirty="0">
              <a:solidFill>
                <a:prstClr val="black"/>
              </a:solidFill>
              <a:latin typeface="Times New Roman" pitchFamily="18" charset="0"/>
              <a:cs typeface="Times New Roman" pitchFamily="18" charset="0"/>
            </a:endParaRPr>
          </a:p>
          <a:p>
            <a:endParaRPr lang="en-IN" dirty="0"/>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038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58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IN" dirty="0" smtClean="0"/>
              <a:t>Stock allowance 3mm</a:t>
            </a:r>
          </a:p>
          <a:p>
            <a:r>
              <a:rPr lang="en-IN" dirty="0" smtClean="0"/>
              <a:t>Linear shrinkage 1%</a:t>
            </a:r>
          </a:p>
          <a:p>
            <a:r>
              <a:rPr lang="en-IN" dirty="0" smtClean="0"/>
              <a:t>Draft angle 2</a:t>
            </a:r>
            <a:r>
              <a:rPr lang="en-IN" baseline="30000" dirty="0" smtClean="0"/>
              <a:t>0</a:t>
            </a:r>
          </a:p>
          <a:p>
            <a:pPr marL="457200" indent="-457200">
              <a:buAutoNum type="alphaUcPeriod"/>
            </a:pPr>
            <a:r>
              <a:rPr lang="en-IN" dirty="0" smtClean="0"/>
              <a:t>Compute the stock allowance, shrinkage allowance and draft angle for the product part drawing.</a:t>
            </a:r>
          </a:p>
          <a:p>
            <a:pPr marL="457200" indent="-457200">
              <a:buAutoNum type="alphaUcPeriod"/>
            </a:pPr>
            <a:r>
              <a:rPr lang="en-IN" dirty="0" smtClean="0"/>
              <a:t>Add the core print according to the dimension.</a:t>
            </a:r>
          </a:p>
          <a:p>
            <a:pPr marL="457200" indent="-457200">
              <a:buAutoNum type="alphaUcPeriod"/>
            </a:pPr>
            <a:r>
              <a:rPr lang="en-IN" dirty="0" smtClean="0"/>
              <a:t>Design the feeding system (Riser) of the steel rough sowed with the help of </a:t>
            </a:r>
            <a:r>
              <a:rPr lang="en-IN" dirty="0" err="1" smtClean="0"/>
              <a:t>sketch.considering</a:t>
            </a:r>
            <a:r>
              <a:rPr lang="en-IN" dirty="0" smtClean="0"/>
              <a:t> the geometry of the riser is square.</a:t>
            </a:r>
          </a:p>
          <a:p>
            <a:pPr marL="457200" indent="-457200">
              <a:buAutoNum type="alphaUcPeriod"/>
            </a:pPr>
            <a:r>
              <a:rPr lang="en-IN" dirty="0" smtClean="0"/>
              <a:t>The Number of riser and position</a:t>
            </a:r>
          </a:p>
          <a:p>
            <a:pPr marL="457200" indent="-457200">
              <a:buAutoNum type="alphaUcPeriod"/>
            </a:pPr>
            <a:r>
              <a:rPr lang="en-IN" dirty="0" smtClean="0"/>
              <a:t>Dimension for a riser</a:t>
            </a:r>
          </a:p>
          <a:p>
            <a:pPr marL="457200" indent="-457200">
              <a:buAutoNum type="alphaUcPeriod"/>
            </a:pPr>
            <a:r>
              <a:rPr lang="en-IN" dirty="0" smtClean="0"/>
              <a:t>Dimension for a riser neck</a:t>
            </a:r>
          </a:p>
          <a:p>
            <a:pPr marL="0" indent="0">
              <a:buNone/>
            </a:pPr>
            <a:r>
              <a:rPr lang="en-IN" dirty="0"/>
              <a:t> </a:t>
            </a:r>
            <a:r>
              <a:rPr lang="en-IN" dirty="0" smtClean="0"/>
              <a:t> </a:t>
            </a:r>
          </a:p>
          <a:p>
            <a:endParaRPr lang="en-IN" dirty="0"/>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25</a:t>
            </a:fld>
            <a:endParaRPr lang="en-US"/>
          </a:p>
        </p:txBody>
      </p:sp>
    </p:spTree>
    <p:extLst>
      <p:ext uri="{BB962C8B-B14F-4D97-AF65-F5344CB8AC3E}">
        <p14:creationId xmlns:p14="http://schemas.microsoft.com/office/powerpoint/2010/main" val="135811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35881434"/>
              </p:ext>
            </p:extLst>
          </p:nvPr>
        </p:nvGraphicFramePr>
        <p:xfrm>
          <a:off x="457200" y="457200"/>
          <a:ext cx="8458203" cy="5120640"/>
        </p:xfrm>
        <a:graphic>
          <a:graphicData uri="http://schemas.openxmlformats.org/drawingml/2006/table">
            <a:tbl>
              <a:tblPr firstRow="1" bandRow="1">
                <a:tableStyleId>{5C22544A-7EE6-4342-B048-85BDC9FD1C3A}</a:tableStyleId>
              </a:tblPr>
              <a:tblGrid>
                <a:gridCol w="457200"/>
                <a:gridCol w="1066800"/>
                <a:gridCol w="838200"/>
                <a:gridCol w="1066800"/>
                <a:gridCol w="838200"/>
                <a:gridCol w="1195390"/>
                <a:gridCol w="881063"/>
                <a:gridCol w="1057275"/>
                <a:gridCol w="1057275"/>
              </a:tblGrid>
              <a:tr h="628650">
                <a:tc>
                  <a:txBody>
                    <a:bodyPr/>
                    <a:lstStyle/>
                    <a:p>
                      <a:r>
                        <a:rPr lang="en-IN" dirty="0" smtClean="0"/>
                        <a:t>No</a:t>
                      </a:r>
                      <a:endParaRPr lang="en-IN" dirty="0"/>
                    </a:p>
                  </a:txBody>
                  <a:tcPr/>
                </a:tc>
                <a:tc gridSpan="2">
                  <a:txBody>
                    <a:bodyPr/>
                    <a:lstStyle/>
                    <a:p>
                      <a:r>
                        <a:rPr lang="en-IN" dirty="0" smtClean="0"/>
                        <a:t>Nominal Dimensions</a:t>
                      </a:r>
                      <a:endParaRPr lang="en-IN" dirty="0"/>
                    </a:p>
                  </a:txBody>
                  <a:tcPr/>
                </a:tc>
                <a:tc hMerge="1">
                  <a:txBody>
                    <a:bodyPr/>
                    <a:lstStyle/>
                    <a:p>
                      <a:endParaRPr lang="en-IN" dirty="0"/>
                    </a:p>
                  </a:txBody>
                  <a:tcPr/>
                </a:tc>
                <a:tc gridSpan="2">
                  <a:txBody>
                    <a:bodyPr/>
                    <a:lstStyle/>
                    <a:p>
                      <a:r>
                        <a:rPr lang="en-IN" dirty="0" smtClean="0"/>
                        <a:t>Shrinkage</a:t>
                      </a:r>
                      <a:r>
                        <a:rPr lang="en-IN" baseline="0" dirty="0" smtClean="0"/>
                        <a:t> Allowance 1%</a:t>
                      </a:r>
                      <a:endParaRPr lang="en-IN" dirty="0"/>
                    </a:p>
                  </a:txBody>
                  <a:tcPr/>
                </a:tc>
                <a:tc hMerge="1">
                  <a:txBody>
                    <a:bodyPr/>
                    <a:lstStyle/>
                    <a:p>
                      <a:endParaRPr lang="en-IN" dirty="0"/>
                    </a:p>
                  </a:txBody>
                  <a:tcPr/>
                </a:tc>
                <a:tc gridSpan="2">
                  <a:txBody>
                    <a:bodyPr/>
                    <a:lstStyle/>
                    <a:p>
                      <a:r>
                        <a:rPr lang="en-IN" dirty="0" smtClean="0"/>
                        <a:t>Stock shrinkage</a:t>
                      </a:r>
                      <a:endParaRPr lang="en-IN" dirty="0"/>
                    </a:p>
                  </a:txBody>
                  <a:tcPr/>
                </a:tc>
                <a:tc hMerge="1">
                  <a:txBody>
                    <a:bodyPr/>
                    <a:lstStyle/>
                    <a:p>
                      <a:endParaRPr lang="en-IN" dirty="0"/>
                    </a:p>
                  </a:txBody>
                  <a:tcPr/>
                </a:tc>
                <a:tc gridSpan="2">
                  <a:txBody>
                    <a:bodyPr/>
                    <a:lstStyle/>
                    <a:p>
                      <a:r>
                        <a:rPr lang="en-IN" dirty="0" smtClean="0"/>
                        <a:t>Pattern shape design</a:t>
                      </a:r>
                      <a:endParaRPr lang="en-IN" dirty="0"/>
                    </a:p>
                  </a:txBody>
                  <a:tcPr/>
                </a:tc>
                <a:tc hMerge="1">
                  <a:txBody>
                    <a:bodyPr/>
                    <a:lstStyle/>
                    <a:p>
                      <a:endParaRPr lang="en-IN" dirty="0"/>
                    </a:p>
                  </a:txBody>
                  <a:tcPr/>
                </a:tc>
              </a:tr>
              <a:tr h="628650">
                <a:tc>
                  <a:txBody>
                    <a:bodyPr/>
                    <a:lstStyle/>
                    <a:p>
                      <a:r>
                        <a:rPr lang="en-IN" dirty="0" smtClean="0"/>
                        <a:t>1</a:t>
                      </a:r>
                      <a:endParaRPr lang="en-IN" dirty="0"/>
                    </a:p>
                  </a:txBody>
                  <a:tcPr/>
                </a:tc>
                <a:tc>
                  <a:txBody>
                    <a:bodyPr/>
                    <a:lstStyle/>
                    <a:p>
                      <a:r>
                        <a:rPr lang="en-IN" dirty="0" smtClean="0"/>
                        <a:t>External</a:t>
                      </a:r>
                      <a:endParaRPr lang="en-IN" dirty="0"/>
                    </a:p>
                  </a:txBody>
                  <a:tcPr/>
                </a:tc>
                <a:tc>
                  <a:txBody>
                    <a:bodyPr/>
                    <a:lstStyle/>
                    <a:p>
                      <a:r>
                        <a:rPr lang="el-GR" dirty="0" smtClean="0"/>
                        <a:t>φ</a:t>
                      </a:r>
                      <a:r>
                        <a:rPr lang="en-IN" dirty="0" smtClean="0"/>
                        <a:t>140</a:t>
                      </a:r>
                      <a:endParaRPr lang="en-IN" dirty="0"/>
                    </a:p>
                  </a:txBody>
                  <a:tcPr/>
                </a:tc>
                <a:tc>
                  <a:txBody>
                    <a:bodyPr/>
                    <a:lstStyle/>
                    <a:p>
                      <a:r>
                        <a:rPr lang="en-IN" dirty="0" smtClean="0"/>
                        <a:t>140x0.01</a:t>
                      </a:r>
                      <a:endParaRPr lang="en-IN" dirty="0"/>
                    </a:p>
                  </a:txBody>
                  <a:tcPr/>
                </a:tc>
                <a:tc>
                  <a:txBody>
                    <a:bodyPr/>
                    <a:lstStyle/>
                    <a:p>
                      <a:r>
                        <a:rPr lang="en-IN" dirty="0" smtClean="0"/>
                        <a:t>1.4</a:t>
                      </a:r>
                      <a:endParaRPr lang="en-IN" dirty="0"/>
                    </a:p>
                  </a:txBody>
                  <a:tcPr/>
                </a:tc>
                <a:tc>
                  <a:txBody>
                    <a:bodyPr/>
                    <a:lstStyle/>
                    <a:p>
                      <a:r>
                        <a:rPr lang="en-IN" dirty="0" smtClean="0"/>
                        <a:t>+3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r>
                        <a:rPr lang="en-IN" dirty="0" smtClean="0"/>
                        <a:t>147.4</a:t>
                      </a:r>
                      <a:endParaRPr lang="en-IN" dirty="0"/>
                    </a:p>
                  </a:txBody>
                  <a:tcPr/>
                </a:tc>
                <a:tc>
                  <a:txBody>
                    <a:bodyPr/>
                    <a:lstStyle/>
                    <a:p>
                      <a:r>
                        <a:rPr lang="en-IN" dirty="0" smtClean="0"/>
                        <a:t>147</a:t>
                      </a:r>
                      <a:endParaRPr lang="en-IN" dirty="0"/>
                    </a:p>
                  </a:txBody>
                  <a:tcPr/>
                </a:tc>
              </a:tr>
              <a:tr h="628650">
                <a:tc>
                  <a:txBody>
                    <a:bodyPr/>
                    <a:lstStyle/>
                    <a:p>
                      <a:r>
                        <a:rPr lang="en-IN" dirty="0" smtClean="0"/>
                        <a:t>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External</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a:t>
                      </a:r>
                      <a:r>
                        <a:rPr lang="en-IN" dirty="0" smtClean="0"/>
                        <a:t>100</a:t>
                      </a:r>
                    </a:p>
                  </a:txBody>
                  <a:tcPr/>
                </a:tc>
                <a:tc>
                  <a:txBody>
                    <a:bodyPr/>
                    <a:lstStyle/>
                    <a:p>
                      <a:r>
                        <a:rPr lang="en-IN" dirty="0" smtClean="0"/>
                        <a:t>100x0.01</a:t>
                      </a:r>
                      <a:endParaRPr lang="en-IN" dirty="0"/>
                    </a:p>
                  </a:txBody>
                  <a:tcPr/>
                </a:tc>
                <a:tc>
                  <a:txBody>
                    <a:bodyPr/>
                    <a:lstStyle/>
                    <a:p>
                      <a:r>
                        <a:rPr lang="en-IN" dirty="0" smtClean="0"/>
                        <a:t>1.0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r>
                        <a:rPr lang="en-IN" dirty="0" smtClean="0"/>
                        <a:t>107</a:t>
                      </a:r>
                      <a:endParaRPr lang="en-IN" dirty="0"/>
                    </a:p>
                  </a:txBody>
                  <a:tcPr/>
                </a:tc>
                <a:tc>
                  <a:txBody>
                    <a:bodyPr/>
                    <a:lstStyle/>
                    <a:p>
                      <a:r>
                        <a:rPr lang="en-IN" dirty="0" smtClean="0"/>
                        <a:t>107</a:t>
                      </a:r>
                      <a:endParaRPr lang="en-IN" dirty="0"/>
                    </a:p>
                  </a:txBody>
                  <a:tcPr/>
                </a:tc>
              </a:tr>
              <a:tr h="628650">
                <a:tc>
                  <a:txBody>
                    <a:bodyPr/>
                    <a:lstStyle/>
                    <a:p>
                      <a:r>
                        <a:rPr lang="en-IN" dirty="0" smtClean="0"/>
                        <a:t>3</a:t>
                      </a:r>
                      <a:endParaRPr lang="en-IN" dirty="0"/>
                    </a:p>
                  </a:txBody>
                  <a:tcPr/>
                </a:tc>
                <a:tc>
                  <a:txBody>
                    <a:bodyPr/>
                    <a:lstStyle/>
                    <a:p>
                      <a:r>
                        <a:rPr lang="en-IN" dirty="0" smtClean="0"/>
                        <a:t>Internal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a:t>
                      </a:r>
                      <a:r>
                        <a:rPr lang="en-IN"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80x0.01</a:t>
                      </a:r>
                    </a:p>
                    <a:p>
                      <a:endParaRPr lang="en-IN" dirty="0"/>
                    </a:p>
                  </a:txBody>
                  <a:tcPr/>
                </a:tc>
                <a:tc>
                  <a:txBody>
                    <a:bodyPr/>
                    <a:lstStyle/>
                    <a:p>
                      <a:r>
                        <a:rPr lang="en-IN" dirty="0" smtClean="0"/>
                        <a:t>0.8</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74.8</a:t>
                      </a:r>
                      <a:endParaRPr lang="en-IN" dirty="0"/>
                    </a:p>
                  </a:txBody>
                  <a:tcPr/>
                </a:tc>
                <a:tc>
                  <a:txBody>
                    <a:bodyPr/>
                    <a:lstStyle/>
                    <a:p>
                      <a:r>
                        <a:rPr lang="en-IN" dirty="0" smtClean="0"/>
                        <a:t>75</a:t>
                      </a:r>
                      <a:endParaRPr lang="en-IN" dirty="0"/>
                    </a:p>
                  </a:txBody>
                  <a:tcPr/>
                </a:tc>
              </a:tr>
              <a:tr h="598170">
                <a:tc>
                  <a:txBody>
                    <a:bodyPr/>
                    <a:lstStyle/>
                    <a:p>
                      <a:r>
                        <a:rPr lang="en-IN" dirty="0" smtClean="0"/>
                        <a:t>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Internal</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a:t>
                      </a:r>
                      <a:r>
                        <a:rPr lang="en-IN" dirty="0" smtClean="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40x0.01</a:t>
                      </a:r>
                    </a:p>
                    <a:p>
                      <a:endParaRPr lang="en-IN" dirty="0"/>
                    </a:p>
                  </a:txBody>
                  <a:tcPr/>
                </a:tc>
                <a:tc>
                  <a:txBody>
                    <a:bodyPr/>
                    <a:lstStyle/>
                    <a:p>
                      <a:r>
                        <a:rPr lang="en-IN" dirty="0" smtClean="0"/>
                        <a:t>0.4</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34.4</a:t>
                      </a:r>
                      <a:endParaRPr lang="en-IN" dirty="0"/>
                    </a:p>
                  </a:txBody>
                  <a:tcPr/>
                </a:tc>
                <a:tc>
                  <a:txBody>
                    <a:bodyPr/>
                    <a:lstStyle/>
                    <a:p>
                      <a:r>
                        <a:rPr lang="en-IN" dirty="0" smtClean="0"/>
                        <a:t>34</a:t>
                      </a:r>
                      <a:endParaRPr lang="en-IN" dirty="0"/>
                    </a:p>
                  </a:txBody>
                  <a:tcPr/>
                </a:tc>
              </a:tr>
              <a:tr h="628650">
                <a:tc>
                  <a:txBody>
                    <a:bodyPr/>
                    <a:lstStyle/>
                    <a:p>
                      <a:r>
                        <a:rPr lang="en-IN" dirty="0" smtClean="0"/>
                        <a:t>5</a:t>
                      </a:r>
                      <a:endParaRPr lang="en-IN" dirty="0"/>
                    </a:p>
                  </a:txBody>
                  <a:tcPr/>
                </a:tc>
                <a:tc>
                  <a:txBody>
                    <a:bodyPr/>
                    <a:lstStyle/>
                    <a:p>
                      <a:r>
                        <a:rPr lang="en-IN" dirty="0" smtClean="0"/>
                        <a:t>Linear</a:t>
                      </a:r>
                      <a:endParaRPr lang="en-IN" dirty="0"/>
                    </a:p>
                  </a:txBody>
                  <a:tcPr/>
                </a:tc>
                <a:tc>
                  <a:txBody>
                    <a:bodyPr/>
                    <a:lstStyle/>
                    <a:p>
                      <a:r>
                        <a:rPr lang="en-IN" dirty="0" smtClean="0"/>
                        <a:t>20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20x0.01</a:t>
                      </a:r>
                    </a:p>
                    <a:p>
                      <a:endParaRPr lang="en-IN" dirty="0"/>
                    </a:p>
                  </a:txBody>
                  <a:tcPr/>
                </a:tc>
                <a:tc>
                  <a:txBody>
                    <a:bodyPr/>
                    <a:lstStyle/>
                    <a:p>
                      <a:r>
                        <a:rPr lang="en-IN" dirty="0" smtClean="0"/>
                        <a:t>0.3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r>
                        <a:rPr lang="en-IN" dirty="0" smtClean="0"/>
                        <a:t>26.2</a:t>
                      </a:r>
                      <a:endParaRPr lang="en-IN" dirty="0"/>
                    </a:p>
                  </a:txBody>
                  <a:tcPr/>
                </a:tc>
                <a:tc>
                  <a:txBody>
                    <a:bodyPr/>
                    <a:lstStyle/>
                    <a:p>
                      <a:r>
                        <a:rPr lang="en-IN" dirty="0" smtClean="0"/>
                        <a:t>26</a:t>
                      </a:r>
                      <a:endParaRPr lang="en-IN" dirty="0"/>
                    </a:p>
                  </a:txBody>
                  <a:tcPr/>
                </a:tc>
              </a:tr>
              <a:tr h="628650">
                <a:tc>
                  <a:txBody>
                    <a:bodyPr/>
                    <a:lstStyle/>
                    <a:p>
                      <a:r>
                        <a:rPr lang="en-IN" dirty="0" smtClean="0"/>
                        <a:t>6</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Linear</a:t>
                      </a:r>
                    </a:p>
                    <a:p>
                      <a:endParaRPr lang="en-IN" dirty="0"/>
                    </a:p>
                  </a:txBody>
                  <a:tcPr/>
                </a:tc>
                <a:tc>
                  <a:txBody>
                    <a:bodyPr/>
                    <a:lstStyle/>
                    <a:p>
                      <a:r>
                        <a:rPr lang="en-IN" dirty="0" smtClean="0"/>
                        <a:t>30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30x0.01</a:t>
                      </a:r>
                    </a:p>
                    <a:p>
                      <a:endParaRPr lang="en-IN" dirty="0"/>
                    </a:p>
                  </a:txBody>
                  <a:tcPr/>
                </a:tc>
                <a:tc>
                  <a:txBody>
                    <a:bodyPr/>
                    <a:lstStyle/>
                    <a:p>
                      <a:r>
                        <a:rPr lang="en-IN" dirty="0" smtClean="0"/>
                        <a:t>0.3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r>
                        <a:rPr lang="en-IN" dirty="0" smtClean="0"/>
                        <a:t>-3</a:t>
                      </a:r>
                      <a:endParaRPr lang="en-IN" dirty="0"/>
                    </a:p>
                  </a:txBody>
                  <a:tcPr/>
                </a:tc>
                <a:tc>
                  <a:txBody>
                    <a:bodyPr/>
                    <a:lstStyle/>
                    <a:p>
                      <a:r>
                        <a:rPr lang="en-IN" dirty="0" smtClean="0"/>
                        <a:t>30.3</a:t>
                      </a:r>
                      <a:endParaRPr lang="en-IN" dirty="0"/>
                    </a:p>
                  </a:txBody>
                  <a:tcPr/>
                </a:tc>
                <a:tc>
                  <a:txBody>
                    <a:bodyPr/>
                    <a:lstStyle/>
                    <a:p>
                      <a:r>
                        <a:rPr lang="en-IN" dirty="0" smtClean="0"/>
                        <a:t>30</a:t>
                      </a:r>
                      <a:endParaRPr lang="en-IN" dirty="0"/>
                    </a:p>
                  </a:txBody>
                  <a:tcPr/>
                </a:tc>
              </a:tr>
              <a:tr h="628650">
                <a:tc>
                  <a:txBody>
                    <a:bodyPr/>
                    <a:lstStyle/>
                    <a:p>
                      <a:r>
                        <a:rPr lang="en-IN" dirty="0" smtClean="0"/>
                        <a:t>7</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Linear</a:t>
                      </a:r>
                    </a:p>
                    <a:p>
                      <a:endParaRPr lang="en-IN" dirty="0"/>
                    </a:p>
                  </a:txBody>
                  <a:tcPr/>
                </a:tc>
                <a:tc>
                  <a:txBody>
                    <a:bodyPr/>
                    <a:lstStyle/>
                    <a:p>
                      <a:r>
                        <a:rPr lang="en-IN" dirty="0" smtClean="0"/>
                        <a:t>120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120x0.01</a:t>
                      </a:r>
                    </a:p>
                    <a:p>
                      <a:endParaRPr lang="en-IN" dirty="0"/>
                    </a:p>
                  </a:txBody>
                  <a:tcPr/>
                </a:tc>
                <a:tc>
                  <a:txBody>
                    <a:bodyPr/>
                    <a:lstStyle/>
                    <a:p>
                      <a:r>
                        <a:rPr lang="en-IN" dirty="0" smtClean="0"/>
                        <a:t>1.2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a:t>
                      </a:r>
                    </a:p>
                    <a:p>
                      <a:endParaRPr lang="en-IN" dirty="0"/>
                    </a:p>
                  </a:txBody>
                  <a:tcPr/>
                </a:tc>
                <a:tc>
                  <a:txBody>
                    <a:bodyPr/>
                    <a:lstStyle/>
                    <a:p>
                      <a:r>
                        <a:rPr lang="en-IN" dirty="0" smtClean="0"/>
                        <a:t>127.2</a:t>
                      </a:r>
                      <a:endParaRPr lang="en-IN" dirty="0"/>
                    </a:p>
                  </a:txBody>
                  <a:tcPr/>
                </a:tc>
                <a:tc>
                  <a:txBody>
                    <a:bodyPr/>
                    <a:lstStyle/>
                    <a:p>
                      <a:r>
                        <a:rPr lang="en-IN" dirty="0" smtClean="0"/>
                        <a:t>127</a:t>
                      </a:r>
                      <a:endParaRPr lang="en-IN" dirty="0"/>
                    </a:p>
                  </a:txBody>
                  <a:tcPr/>
                </a:tc>
              </a:tr>
            </a:tbl>
          </a:graphicData>
        </a:graphic>
      </p:graphicFrame>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26</a:t>
            </a:fld>
            <a:endParaRPr lang="en-US"/>
          </a:p>
        </p:txBody>
      </p:sp>
    </p:spTree>
    <p:extLst>
      <p:ext uri="{BB962C8B-B14F-4D97-AF65-F5344CB8AC3E}">
        <p14:creationId xmlns:p14="http://schemas.microsoft.com/office/powerpoint/2010/main" val="3094473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IN" dirty="0" smtClean="0">
                <a:latin typeface="Times New Roman" pitchFamily="18" charset="0"/>
                <a:cs typeface="Times New Roman" pitchFamily="18" charset="0"/>
              </a:rPr>
              <a:t>For the Hole/Core</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14480840"/>
              </p:ext>
            </p:extLst>
          </p:nvPr>
        </p:nvGraphicFramePr>
        <p:xfrm>
          <a:off x="228602" y="1397000"/>
          <a:ext cx="8610597" cy="2123440"/>
        </p:xfrm>
        <a:graphic>
          <a:graphicData uri="http://schemas.openxmlformats.org/drawingml/2006/table">
            <a:tbl>
              <a:tblPr firstRow="1" bandRow="1">
                <a:tableStyleId>{5C22544A-7EE6-4342-B048-85BDC9FD1C3A}</a:tableStyleId>
              </a:tblPr>
              <a:tblGrid>
                <a:gridCol w="457198"/>
                <a:gridCol w="1143000"/>
                <a:gridCol w="990600"/>
                <a:gridCol w="1143000"/>
                <a:gridCol w="1049867"/>
                <a:gridCol w="956733"/>
                <a:gridCol w="956733"/>
                <a:gridCol w="956733"/>
                <a:gridCol w="956733"/>
              </a:tblGrid>
              <a:tr h="370840">
                <a:tc>
                  <a:txBody>
                    <a:bodyPr/>
                    <a:lstStyle/>
                    <a:p>
                      <a:r>
                        <a:rPr lang="en-IN" dirty="0" smtClean="0"/>
                        <a:t>No</a:t>
                      </a:r>
                      <a:endParaRPr lang="en-IN" dirty="0"/>
                    </a:p>
                  </a:txBody>
                  <a:tcPr/>
                </a:tc>
                <a:tc gridSpan="2">
                  <a:txBody>
                    <a:bodyPr/>
                    <a:lstStyle/>
                    <a:p>
                      <a:r>
                        <a:rPr lang="en-IN" dirty="0" smtClean="0"/>
                        <a:t>Nominal Dimension</a:t>
                      </a:r>
                      <a:endParaRPr lang="en-IN" dirty="0"/>
                    </a:p>
                  </a:txBody>
                  <a:tcPr/>
                </a:tc>
                <a:tc hMerge="1">
                  <a:txBody>
                    <a:bodyPr/>
                    <a:lstStyle/>
                    <a:p>
                      <a:endParaRPr lang="en-IN" dirty="0"/>
                    </a:p>
                  </a:txBody>
                  <a:tcPr/>
                </a:tc>
                <a:tc gridSpan="2">
                  <a:txBody>
                    <a:bodyPr/>
                    <a:lstStyle/>
                    <a:p>
                      <a:r>
                        <a:rPr lang="en-IN" dirty="0" smtClean="0"/>
                        <a:t>Shrinkage Allowance 1%</a:t>
                      </a:r>
                      <a:endParaRPr lang="en-IN" dirty="0"/>
                    </a:p>
                  </a:txBody>
                  <a:tcPr/>
                </a:tc>
                <a:tc hMerge="1">
                  <a:txBody>
                    <a:bodyPr/>
                    <a:lstStyle/>
                    <a:p>
                      <a:endParaRPr lang="en-IN" dirty="0"/>
                    </a:p>
                  </a:txBody>
                  <a:tcPr/>
                </a:tc>
                <a:tc gridSpan="2">
                  <a:txBody>
                    <a:bodyPr/>
                    <a:lstStyle/>
                    <a:p>
                      <a:r>
                        <a:rPr lang="en-IN" dirty="0" smtClean="0"/>
                        <a:t>Stock Shrinkage</a:t>
                      </a:r>
                      <a:endParaRPr lang="en-IN" dirty="0"/>
                    </a:p>
                  </a:txBody>
                  <a:tcPr/>
                </a:tc>
                <a:tc hMerge="1">
                  <a:txBody>
                    <a:bodyPr/>
                    <a:lstStyle/>
                    <a:p>
                      <a:endParaRPr lang="en-IN" dirty="0"/>
                    </a:p>
                  </a:txBody>
                  <a:tcPr/>
                </a:tc>
                <a:tc gridSpan="2">
                  <a:txBody>
                    <a:bodyPr/>
                    <a:lstStyle/>
                    <a:p>
                      <a:r>
                        <a:rPr lang="en-IN" dirty="0" smtClean="0"/>
                        <a:t>Pattern shape design</a:t>
                      </a:r>
                      <a:endParaRPr lang="en-IN" dirty="0"/>
                    </a:p>
                  </a:txBody>
                  <a:tcPr/>
                </a:tc>
                <a:tc hMerge="1">
                  <a:txBody>
                    <a:bodyPr/>
                    <a:lstStyle/>
                    <a:p>
                      <a:endParaRPr lang="en-IN" dirty="0"/>
                    </a:p>
                  </a:txBody>
                  <a:tcPr/>
                </a:tc>
              </a:tr>
              <a:tr h="370840">
                <a:tc>
                  <a:txBody>
                    <a:bodyPr/>
                    <a:lstStyle/>
                    <a:p>
                      <a:r>
                        <a:rPr lang="en-IN" dirty="0" smtClean="0"/>
                        <a:t>1</a:t>
                      </a:r>
                      <a:endParaRPr lang="en-IN" dirty="0"/>
                    </a:p>
                  </a:txBody>
                  <a:tcPr/>
                </a:tc>
                <a:tc>
                  <a:txBody>
                    <a:bodyPr/>
                    <a:lstStyle/>
                    <a:p>
                      <a:r>
                        <a:rPr lang="en-IN" dirty="0" smtClean="0"/>
                        <a:t>Internal</a:t>
                      </a:r>
                      <a:endParaRPr lang="en-IN" dirty="0"/>
                    </a:p>
                  </a:txBody>
                  <a:tcPr/>
                </a:tc>
                <a:tc>
                  <a:txBody>
                    <a:bodyPr/>
                    <a:lstStyle/>
                    <a:p>
                      <a:r>
                        <a:rPr lang="el-GR" dirty="0" smtClean="0"/>
                        <a:t>φ</a:t>
                      </a:r>
                      <a:r>
                        <a:rPr lang="en-IN" dirty="0" smtClean="0"/>
                        <a:t>80</a:t>
                      </a:r>
                      <a:endParaRPr lang="en-IN" dirty="0"/>
                    </a:p>
                  </a:txBody>
                  <a:tcPr/>
                </a:tc>
                <a:tc>
                  <a:txBody>
                    <a:bodyPr/>
                    <a:lstStyle/>
                    <a:p>
                      <a:r>
                        <a:rPr lang="en-IN" dirty="0" smtClean="0"/>
                        <a:t>80x0.01</a:t>
                      </a:r>
                      <a:endParaRPr lang="en-IN" dirty="0"/>
                    </a:p>
                  </a:txBody>
                  <a:tcPr/>
                </a:tc>
                <a:tc>
                  <a:txBody>
                    <a:bodyPr/>
                    <a:lstStyle/>
                    <a:p>
                      <a:r>
                        <a:rPr lang="en-IN" dirty="0" smtClean="0"/>
                        <a:t>0.8</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74.8</a:t>
                      </a:r>
                      <a:endParaRPr lang="en-IN" dirty="0"/>
                    </a:p>
                  </a:txBody>
                  <a:tcPr/>
                </a:tc>
                <a:tc>
                  <a:txBody>
                    <a:bodyPr/>
                    <a:lstStyle/>
                    <a:p>
                      <a:r>
                        <a:rPr lang="en-IN" dirty="0" smtClean="0"/>
                        <a:t>75</a:t>
                      </a:r>
                      <a:endParaRPr lang="en-IN" dirty="0"/>
                    </a:p>
                  </a:txBody>
                  <a:tcPr/>
                </a:tc>
              </a:tr>
              <a:tr h="370840">
                <a:tc>
                  <a:txBody>
                    <a:bodyPr/>
                    <a:lstStyle/>
                    <a:p>
                      <a:r>
                        <a:rPr lang="en-IN" dirty="0" smtClean="0"/>
                        <a:t>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Internal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a:t>
                      </a:r>
                      <a:r>
                        <a:rPr lang="en-IN" dirty="0" smtClean="0"/>
                        <a:t>40</a:t>
                      </a:r>
                      <a:endParaRPr lang="en-IN" dirty="0"/>
                    </a:p>
                  </a:txBody>
                  <a:tcPr/>
                </a:tc>
                <a:tc>
                  <a:txBody>
                    <a:bodyPr/>
                    <a:lstStyle/>
                    <a:p>
                      <a:r>
                        <a:rPr lang="en-IN" dirty="0" smtClean="0"/>
                        <a:t>40x0.01</a:t>
                      </a:r>
                      <a:endParaRPr lang="en-IN" dirty="0"/>
                    </a:p>
                  </a:txBody>
                  <a:tcPr/>
                </a:tc>
                <a:tc>
                  <a:txBody>
                    <a:bodyPr/>
                    <a:lstStyle/>
                    <a:p>
                      <a:r>
                        <a:rPr lang="en-IN" dirty="0" smtClean="0"/>
                        <a:t>0.4</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34.4</a:t>
                      </a:r>
                      <a:endParaRPr lang="en-IN" dirty="0"/>
                    </a:p>
                  </a:txBody>
                  <a:tcPr/>
                </a:tc>
                <a:tc>
                  <a:txBody>
                    <a:bodyPr/>
                    <a:lstStyle/>
                    <a:p>
                      <a:r>
                        <a:rPr lang="en-IN" dirty="0" smtClean="0"/>
                        <a:t>34</a:t>
                      </a:r>
                      <a:endParaRPr lang="en-IN" dirty="0"/>
                    </a:p>
                  </a:txBody>
                  <a:tcPr/>
                </a:tc>
              </a:tr>
              <a:tr h="370840">
                <a:tc>
                  <a:txBody>
                    <a:bodyPr/>
                    <a:lstStyle/>
                    <a:p>
                      <a:r>
                        <a:rPr lang="en-IN" dirty="0" smtClean="0"/>
                        <a:t>3</a:t>
                      </a:r>
                      <a:endParaRPr lang="en-IN" dirty="0"/>
                    </a:p>
                  </a:txBody>
                  <a:tcPr/>
                </a:tc>
                <a:tc>
                  <a:txBody>
                    <a:bodyPr/>
                    <a:lstStyle/>
                    <a:p>
                      <a:r>
                        <a:rPr lang="en-IN" dirty="0" smtClean="0"/>
                        <a:t>Linear</a:t>
                      </a:r>
                      <a:endParaRPr lang="en-IN" dirty="0"/>
                    </a:p>
                  </a:txBody>
                  <a:tcPr/>
                </a:tc>
                <a:tc>
                  <a:txBody>
                    <a:bodyPr/>
                    <a:lstStyle/>
                    <a:p>
                      <a:r>
                        <a:rPr lang="en-IN" dirty="0" smtClean="0"/>
                        <a:t>30</a:t>
                      </a:r>
                      <a:endParaRPr lang="en-IN" dirty="0"/>
                    </a:p>
                  </a:txBody>
                  <a:tcPr/>
                </a:tc>
                <a:tc>
                  <a:txBody>
                    <a:bodyPr/>
                    <a:lstStyle/>
                    <a:p>
                      <a:r>
                        <a:rPr lang="en-IN" dirty="0" smtClean="0"/>
                        <a:t>30x0.01</a:t>
                      </a:r>
                      <a:endParaRPr lang="en-IN" dirty="0"/>
                    </a:p>
                  </a:txBody>
                  <a:tcPr/>
                </a:tc>
                <a:tc>
                  <a:txBody>
                    <a:bodyPr/>
                    <a:lstStyle/>
                    <a:p>
                      <a:r>
                        <a:rPr lang="en-IN" dirty="0" smtClean="0"/>
                        <a:t>0.03</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30.3</a:t>
                      </a:r>
                      <a:endParaRPr lang="en-IN" dirty="0"/>
                    </a:p>
                  </a:txBody>
                  <a:tcPr/>
                </a:tc>
                <a:tc>
                  <a:txBody>
                    <a:bodyPr/>
                    <a:lstStyle/>
                    <a:p>
                      <a:r>
                        <a:rPr lang="en-IN" dirty="0" smtClean="0"/>
                        <a:t>30</a:t>
                      </a:r>
                      <a:endParaRPr lang="en-IN" dirty="0"/>
                    </a:p>
                  </a:txBody>
                  <a:tcPr/>
                </a:tc>
              </a:tr>
              <a:tr h="370840">
                <a:tc>
                  <a:txBody>
                    <a:bodyPr/>
                    <a:lstStyle/>
                    <a:p>
                      <a:r>
                        <a:rPr lang="en-IN" dirty="0" smtClean="0"/>
                        <a:t>4</a:t>
                      </a:r>
                      <a:endParaRPr lang="en-IN" dirty="0"/>
                    </a:p>
                  </a:txBody>
                  <a:tcPr/>
                </a:tc>
                <a:tc>
                  <a:txBody>
                    <a:bodyPr/>
                    <a:lstStyle/>
                    <a:p>
                      <a:r>
                        <a:rPr lang="en-IN" dirty="0" smtClean="0"/>
                        <a:t>Linear</a:t>
                      </a:r>
                      <a:endParaRPr lang="en-IN" dirty="0"/>
                    </a:p>
                  </a:txBody>
                  <a:tcPr/>
                </a:tc>
                <a:tc>
                  <a:txBody>
                    <a:bodyPr/>
                    <a:lstStyle/>
                    <a:p>
                      <a:r>
                        <a:rPr lang="en-IN" dirty="0" smtClean="0"/>
                        <a:t>120</a:t>
                      </a:r>
                      <a:endParaRPr lang="en-IN" dirty="0"/>
                    </a:p>
                  </a:txBody>
                  <a:tcPr/>
                </a:tc>
                <a:tc>
                  <a:txBody>
                    <a:bodyPr/>
                    <a:lstStyle/>
                    <a:p>
                      <a:r>
                        <a:rPr lang="en-IN" dirty="0" smtClean="0"/>
                        <a:t>120x0.01</a:t>
                      </a:r>
                      <a:endParaRPr lang="en-IN" dirty="0"/>
                    </a:p>
                  </a:txBody>
                  <a:tcPr/>
                </a:tc>
                <a:tc>
                  <a:txBody>
                    <a:bodyPr/>
                    <a:lstStyle/>
                    <a:p>
                      <a:r>
                        <a:rPr lang="en-IN" dirty="0" smtClean="0"/>
                        <a:t>1.2</a:t>
                      </a:r>
                      <a:endParaRPr lang="en-IN" dirty="0"/>
                    </a:p>
                  </a:txBody>
                  <a:tcPr/>
                </a:tc>
                <a:tc>
                  <a:txBody>
                    <a:bodyPr/>
                    <a:lstStyle/>
                    <a:p>
                      <a:r>
                        <a:rPr lang="en-IN" dirty="0" smtClean="0"/>
                        <a:t>+3</a:t>
                      </a:r>
                      <a:endParaRPr lang="en-IN" dirty="0"/>
                    </a:p>
                  </a:txBody>
                  <a:tcPr/>
                </a:tc>
                <a:tc>
                  <a:txBody>
                    <a:bodyPr/>
                    <a:lstStyle/>
                    <a:p>
                      <a:r>
                        <a:rPr lang="en-IN" dirty="0" smtClean="0"/>
                        <a:t>+3</a:t>
                      </a:r>
                      <a:endParaRPr lang="en-IN" dirty="0"/>
                    </a:p>
                  </a:txBody>
                  <a:tcPr/>
                </a:tc>
                <a:tc>
                  <a:txBody>
                    <a:bodyPr/>
                    <a:lstStyle/>
                    <a:p>
                      <a:r>
                        <a:rPr lang="en-IN" dirty="0" smtClean="0"/>
                        <a:t>127.2</a:t>
                      </a:r>
                      <a:endParaRPr lang="en-IN" dirty="0"/>
                    </a:p>
                  </a:txBody>
                  <a:tcPr/>
                </a:tc>
                <a:tc>
                  <a:txBody>
                    <a:bodyPr/>
                    <a:lstStyle/>
                    <a:p>
                      <a:r>
                        <a:rPr lang="en-IN" dirty="0" smtClean="0"/>
                        <a:t>127</a:t>
                      </a:r>
                      <a:endParaRPr lang="en-IN" dirty="0"/>
                    </a:p>
                  </a:txBody>
                  <a:tcPr/>
                </a:tc>
              </a:tr>
            </a:tbl>
          </a:graphicData>
        </a:graphic>
      </p:graphicFrame>
    </p:spTree>
    <p:extLst>
      <p:ext uri="{BB962C8B-B14F-4D97-AF65-F5344CB8AC3E}">
        <p14:creationId xmlns:p14="http://schemas.microsoft.com/office/powerpoint/2010/main" val="309065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77000"/>
          </a:xfrm>
        </p:spPr>
        <p:txBody>
          <a:bodyPr/>
          <a:lstStyle/>
          <a:p>
            <a:r>
              <a:rPr lang="en-IN" dirty="0" smtClean="0">
                <a:latin typeface="Times New Roman" pitchFamily="18" charset="0"/>
                <a:cs typeface="Times New Roman" pitchFamily="18" charset="0"/>
              </a:rPr>
              <a:t>For the feeding system</a:t>
            </a:r>
          </a:p>
          <a:p>
            <a:r>
              <a:rPr lang="en-IN" dirty="0" smtClean="0">
                <a:latin typeface="Times New Roman" pitchFamily="18" charset="0"/>
                <a:cs typeface="Times New Roman" pitchFamily="18" charset="0"/>
              </a:rPr>
              <a:t>Calculate the volume and surface area</a:t>
            </a:r>
          </a:p>
          <a:p>
            <a:r>
              <a:rPr lang="en-IN" b="1" dirty="0" smtClean="0">
                <a:latin typeface="Times New Roman" pitchFamily="18" charset="0"/>
                <a:cs typeface="Times New Roman" pitchFamily="18" charset="0"/>
              </a:rPr>
              <a:t>Volume 1</a:t>
            </a:r>
            <a:r>
              <a:rPr lang="en-IN"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(D</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-d</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)h]/4=  </a:t>
            </a:r>
            <a:r>
              <a:rPr lang="en-IN" dirty="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-80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)20]/4=207345m</a:t>
            </a:r>
            <a:r>
              <a:rPr lang="en-IN" baseline="30000" dirty="0" smtClean="0">
                <a:latin typeface="Times New Roman" pitchFamily="18" charset="0"/>
                <a:cs typeface="Times New Roman" pitchFamily="18" charset="0"/>
              </a:rPr>
              <a:t>3</a:t>
            </a:r>
          </a:p>
          <a:p>
            <a:r>
              <a:rPr lang="en-IN" b="1" dirty="0" smtClean="0">
                <a:latin typeface="Times New Roman" pitchFamily="18" charset="0"/>
                <a:cs typeface="Times New Roman" pitchFamily="18" charset="0"/>
              </a:rPr>
              <a:t>Volume 2</a:t>
            </a:r>
            <a:r>
              <a:rPr lang="en-IN" dirty="0">
                <a:latin typeface="Times New Roman" pitchFamily="18" charset="0"/>
                <a:cs typeface="Times New Roman" pitchFamily="18" charset="0"/>
              </a:rPr>
              <a:t>=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)h]/4=  [</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(100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-80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)10</a:t>
            </a:r>
            <a:r>
              <a:rPr lang="en-IN" dirty="0">
                <a:latin typeface="Times New Roman" pitchFamily="18" charset="0"/>
                <a:cs typeface="Times New Roman" pitchFamily="18" charset="0"/>
              </a:rPr>
              <a:t>]/</a:t>
            </a:r>
            <a:r>
              <a:rPr lang="en-IN" dirty="0" smtClean="0">
                <a:latin typeface="Times New Roman" pitchFamily="18" charset="0"/>
                <a:cs typeface="Times New Roman" pitchFamily="18" charset="0"/>
              </a:rPr>
              <a:t>4=28274m</a:t>
            </a:r>
            <a:r>
              <a:rPr lang="en-IN" baseline="30000" dirty="0" smtClean="0">
                <a:latin typeface="Times New Roman" pitchFamily="18" charset="0"/>
                <a:cs typeface="Times New Roman" pitchFamily="18" charset="0"/>
              </a:rPr>
              <a:t>3</a:t>
            </a:r>
          </a:p>
          <a:p>
            <a:r>
              <a:rPr lang="en-IN" b="1" dirty="0" smtClean="0">
                <a:latin typeface="Times New Roman" pitchFamily="18" charset="0"/>
                <a:cs typeface="Times New Roman" pitchFamily="18" charset="0"/>
              </a:rPr>
              <a:t>Volume 3</a:t>
            </a: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)h]/4=  [</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(100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)90</a:t>
            </a:r>
            <a:r>
              <a:rPr lang="en-IN" dirty="0">
                <a:latin typeface="Times New Roman" pitchFamily="18" charset="0"/>
                <a:cs typeface="Times New Roman" pitchFamily="18" charset="0"/>
              </a:rPr>
              <a:t>]/</a:t>
            </a:r>
            <a:r>
              <a:rPr lang="en-IN" dirty="0" smtClean="0">
                <a:latin typeface="Times New Roman" pitchFamily="18" charset="0"/>
                <a:cs typeface="Times New Roman" pitchFamily="18" charset="0"/>
              </a:rPr>
              <a:t>4=593761m</a:t>
            </a:r>
            <a:r>
              <a:rPr lang="en-IN" baseline="30000" dirty="0" smtClean="0">
                <a:latin typeface="Times New Roman" pitchFamily="18" charset="0"/>
                <a:cs typeface="Times New Roman" pitchFamily="18" charset="0"/>
              </a:rPr>
              <a:t>3</a:t>
            </a:r>
          </a:p>
          <a:p>
            <a:r>
              <a:rPr lang="en-IN" b="1" dirty="0" smtClean="0">
                <a:latin typeface="Times New Roman" pitchFamily="18" charset="0"/>
                <a:cs typeface="Times New Roman" pitchFamily="18" charset="0"/>
              </a:rPr>
              <a:t>Surface area 1</a:t>
            </a:r>
            <a:r>
              <a:rPr lang="en-IN"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(D</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-d</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}h</a:t>
            </a:r>
            <a:r>
              <a:rPr lang="en-IN" dirty="0">
                <a:latin typeface="Times New Roman" pitchFamily="18" charset="0"/>
                <a:cs typeface="Times New Roman" pitchFamily="18" charset="0"/>
              </a:rPr>
              <a:t>]/</a:t>
            </a:r>
            <a:r>
              <a:rPr lang="en-IN" dirty="0" smtClean="0">
                <a:latin typeface="Times New Roman" pitchFamily="18" charset="0"/>
                <a:cs typeface="Times New Roman" pitchFamily="18" charset="0"/>
              </a:rPr>
              <a:t>4+</a:t>
            </a:r>
            <a:r>
              <a:rPr lang="en-IN" dirty="0">
                <a:latin typeface="Times New Roman" pitchFamily="18" charset="0"/>
                <a:cs typeface="Times New Roman" pitchFamily="18" charset="0"/>
              </a:rPr>
              <a:t>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}h]/</a:t>
            </a:r>
            <a:r>
              <a:rPr lang="en-IN" dirty="0" smtClean="0">
                <a:latin typeface="Times New Roman" pitchFamily="18" charset="0"/>
                <a:cs typeface="Times New Roman" pitchFamily="18" charset="0"/>
              </a:rPr>
              <a:t>4+</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Dh+</a:t>
            </a: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dh</a:t>
            </a:r>
          </a:p>
          <a:p>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-80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 4</a:t>
            </a:r>
            <a:r>
              <a:rPr lang="en-IN" dirty="0">
                <a:latin typeface="Times New Roman" pitchFamily="18" charset="0"/>
                <a:cs typeface="Times New Roman" pitchFamily="18" charset="0"/>
              </a:rPr>
              <a:t>+ [{</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-100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}/4+</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x140x20+</a:t>
            </a:r>
            <a:r>
              <a:rPr lang="el-GR" dirty="0" smtClean="0">
                <a:latin typeface="Times New Roman" pitchFamily="18" charset="0"/>
                <a:cs typeface="Times New Roman" pitchFamily="18" charset="0"/>
              </a:rPr>
              <a:t> π</a:t>
            </a:r>
            <a:r>
              <a:rPr lang="en-IN" dirty="0" smtClean="0">
                <a:latin typeface="Times New Roman" pitchFamily="18" charset="0"/>
                <a:cs typeface="Times New Roman" pitchFamily="18" charset="0"/>
              </a:rPr>
              <a:t>x80x20]=31728mm</a:t>
            </a:r>
            <a:r>
              <a:rPr lang="en-IN" baseline="30000" dirty="0" smtClean="0">
                <a:latin typeface="Times New Roman" pitchFamily="18" charset="0"/>
                <a:cs typeface="Times New Roman" pitchFamily="18" charset="0"/>
              </a:rPr>
              <a:t>2</a:t>
            </a:r>
            <a:endParaRPr lang="en-IN" baseline="30000" dirty="0">
              <a:latin typeface="Times New Roman" pitchFamily="18" charset="0"/>
              <a:cs typeface="Times New Roman" pitchFamily="18" charset="0"/>
            </a:endParaRPr>
          </a:p>
          <a:p>
            <a:pPr marL="0" indent="0">
              <a:buNone/>
            </a:pPr>
            <a:r>
              <a:rPr lang="en-IN" b="1" dirty="0" smtClean="0">
                <a:latin typeface="Times New Roman" pitchFamily="18" charset="0"/>
                <a:cs typeface="Times New Roman" pitchFamily="18" charset="0"/>
              </a:rPr>
              <a:t>Surface Area 2=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Dh+</a:t>
            </a:r>
            <a:r>
              <a:rPr lang="el-GR" dirty="0">
                <a:latin typeface="Times New Roman" pitchFamily="18" charset="0"/>
                <a:cs typeface="Times New Roman" pitchFamily="18" charset="0"/>
              </a:rPr>
              <a:t> π</a:t>
            </a:r>
            <a:r>
              <a:rPr lang="en-IN" dirty="0" smtClean="0">
                <a:latin typeface="Times New Roman" pitchFamily="18" charset="0"/>
                <a:cs typeface="Times New Roman" pitchFamily="18" charset="0"/>
              </a:rPr>
              <a:t>dh= </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x100x10+</a:t>
            </a:r>
            <a:r>
              <a:rPr lang="el-GR" dirty="0" smtClean="0">
                <a:latin typeface="Times New Roman" pitchFamily="18" charset="0"/>
                <a:cs typeface="Times New Roman" pitchFamily="18" charset="0"/>
              </a:rPr>
              <a:t> π</a:t>
            </a:r>
            <a:r>
              <a:rPr lang="en-IN" dirty="0" smtClean="0">
                <a:latin typeface="Times New Roman" pitchFamily="18" charset="0"/>
                <a:cs typeface="Times New Roman" pitchFamily="18" charset="0"/>
              </a:rPr>
              <a:t>x80x20=5654mm</a:t>
            </a:r>
            <a:r>
              <a:rPr lang="en-IN" baseline="30000" dirty="0" smtClean="0">
                <a:latin typeface="Times New Roman" pitchFamily="18" charset="0"/>
                <a:cs typeface="Times New Roman" pitchFamily="18" charset="0"/>
              </a:rPr>
              <a:t>2</a:t>
            </a:r>
          </a:p>
          <a:p>
            <a:pPr marL="0" indent="0">
              <a:buNone/>
            </a:pPr>
            <a:r>
              <a:rPr lang="en-IN" b="1" dirty="0" smtClean="0">
                <a:latin typeface="Times New Roman" pitchFamily="18" charset="0"/>
                <a:cs typeface="Times New Roman" pitchFamily="18" charset="0"/>
              </a:rPr>
              <a:t>Surface Area 3</a:t>
            </a:r>
            <a:r>
              <a:rPr lang="en-IN" dirty="0" smtClean="0">
                <a:latin typeface="Times New Roman" pitchFamily="18" charset="0"/>
                <a:cs typeface="Times New Roman" pitchFamily="18" charset="0"/>
              </a:rPr>
              <a:t>=</a:t>
            </a:r>
            <a:r>
              <a:rPr lang="en-IN" dirty="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}h]/4+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}h]/4+</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Dh+</a:t>
            </a:r>
            <a:r>
              <a:rPr lang="el-GR" dirty="0">
                <a:latin typeface="Times New Roman" pitchFamily="18" charset="0"/>
                <a:cs typeface="Times New Roman" pitchFamily="18" charset="0"/>
              </a:rPr>
              <a:t> π</a:t>
            </a:r>
            <a:r>
              <a:rPr lang="en-IN" dirty="0" smtClean="0">
                <a:latin typeface="Times New Roman" pitchFamily="18" charset="0"/>
                <a:cs typeface="Times New Roman" pitchFamily="18" charset="0"/>
              </a:rPr>
              <a:t>dh</a:t>
            </a:r>
          </a:p>
          <a:p>
            <a:pPr marL="0" indent="0">
              <a:buNone/>
            </a:pP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(100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a:t>
            </a:r>
            <a:r>
              <a:rPr lang="en-IN" dirty="0">
                <a:latin typeface="Times New Roman" pitchFamily="18" charset="0"/>
                <a:cs typeface="Times New Roman" pitchFamily="18" charset="0"/>
              </a:rPr>
              <a:t>4+ </a:t>
            </a:r>
            <a:r>
              <a:rPr lang="en-IN" dirty="0" smtClean="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smtClean="0">
                <a:latin typeface="Times New Roman" pitchFamily="18" charset="0"/>
                <a:cs typeface="Times New Roman" pitchFamily="18" charset="0"/>
              </a:rPr>
              <a:t>(80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-40</a:t>
            </a:r>
            <a:r>
              <a:rPr lang="en-IN" baseline="30000"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}/4+</a:t>
            </a:r>
            <a:r>
              <a:rPr lang="el-GR" dirty="0" smtClean="0">
                <a:latin typeface="Times New Roman" pitchFamily="18" charset="0"/>
                <a:cs typeface="Times New Roman" pitchFamily="18" charset="0"/>
              </a:rPr>
              <a:t>π</a:t>
            </a:r>
            <a:r>
              <a:rPr lang="en-IN" dirty="0" smtClean="0">
                <a:latin typeface="Times New Roman" pitchFamily="18" charset="0"/>
                <a:cs typeface="Times New Roman" pitchFamily="18" charset="0"/>
              </a:rPr>
              <a:t>x100x90+</a:t>
            </a:r>
            <a:r>
              <a:rPr lang="el-GR" dirty="0" smtClean="0">
                <a:latin typeface="Times New Roman" pitchFamily="18" charset="0"/>
                <a:cs typeface="Times New Roman" pitchFamily="18" charset="0"/>
              </a:rPr>
              <a:t> π</a:t>
            </a:r>
            <a:r>
              <a:rPr lang="en-IN" dirty="0" smtClean="0">
                <a:latin typeface="Times New Roman" pitchFamily="18" charset="0"/>
                <a:cs typeface="Times New Roman" pitchFamily="18" charset="0"/>
              </a:rPr>
              <a:t>x40x90= 49949mm2</a:t>
            </a:r>
            <a:endParaRPr lang="en-IN" dirty="0">
              <a:latin typeface="Times New Roman" pitchFamily="18" charset="0"/>
              <a:cs typeface="Times New Roman" pitchFamily="18" charset="0"/>
            </a:endParaRPr>
          </a:p>
          <a:p>
            <a:pPr marL="0" indent="0">
              <a:buNone/>
            </a:pPr>
            <a:r>
              <a:rPr lang="en-IN" dirty="0" smtClean="0">
                <a:latin typeface="Times New Roman" pitchFamily="18" charset="0"/>
                <a:cs typeface="Times New Roman" pitchFamily="18" charset="0"/>
              </a:rPr>
              <a:t>Total Volume= V= 207345+28274+ 593761=829380 mm3</a:t>
            </a:r>
          </a:p>
          <a:p>
            <a:pPr marL="0" indent="0">
              <a:buNone/>
            </a:pPr>
            <a:r>
              <a:rPr lang="en-IN" dirty="0" smtClean="0">
                <a:latin typeface="Times New Roman" pitchFamily="18" charset="0"/>
                <a:cs typeface="Times New Roman" pitchFamily="18" charset="0"/>
              </a:rPr>
              <a:t>Total Surface Area =TSA=31728+5654+49949=87331mm2</a:t>
            </a:r>
          </a:p>
          <a:p>
            <a:pPr marL="0" indent="0">
              <a:buNone/>
            </a:pPr>
            <a:endParaRPr lang="en-IN" dirty="0">
              <a:latin typeface="Times New Roman" pitchFamily="18" charset="0"/>
              <a:cs typeface="Times New Roman" pitchFamily="18" charset="0"/>
            </a:endParaRPr>
          </a:p>
          <a:p>
            <a:pPr marL="0" indent="0">
              <a:buNone/>
            </a:pPr>
            <a:endParaRPr lang="en-IN" dirty="0">
              <a:latin typeface="Times New Roman" pitchFamily="18" charset="0"/>
              <a:cs typeface="Times New Roman" pitchFamily="18" charset="0"/>
            </a:endParaRPr>
          </a:p>
          <a:p>
            <a:pPr marL="0" indent="0">
              <a:buNone/>
            </a:pPr>
            <a:r>
              <a:rPr lang="en-IN" dirty="0" smtClean="0">
                <a:latin typeface="Times New Roman" pitchFamily="18" charset="0"/>
                <a:cs typeface="Times New Roman" pitchFamily="18" charset="0"/>
              </a:rPr>
              <a:t> </a:t>
            </a:r>
            <a:endParaRPr lang="en-IN" b="1"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28</a:t>
            </a:fld>
            <a:endParaRPr lang="en-US"/>
          </a:p>
        </p:txBody>
      </p:sp>
    </p:spTree>
    <p:extLst>
      <p:ext uri="{BB962C8B-B14F-4D97-AF65-F5344CB8AC3E}">
        <p14:creationId xmlns:p14="http://schemas.microsoft.com/office/powerpoint/2010/main" val="101158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973763"/>
          </a:xfrm>
        </p:spPr>
        <p:txBody>
          <a:bodyPr/>
          <a:lstStyle/>
          <a:p>
            <a:r>
              <a:rPr lang="en-IN" b="1" dirty="0" smtClean="0">
                <a:latin typeface="Times New Roman" pitchFamily="18" charset="0"/>
                <a:cs typeface="Times New Roman" pitchFamily="18" charset="0"/>
              </a:rPr>
              <a:t>Modulus of Casting= (Volume of Casting)/Surface Area of Casting</a:t>
            </a:r>
          </a:p>
          <a:p>
            <a:r>
              <a:rPr lang="en-IN" b="1" dirty="0" smtClean="0">
                <a:latin typeface="Times New Roman" pitchFamily="18" charset="0"/>
                <a:cs typeface="Times New Roman" pitchFamily="18" charset="0"/>
              </a:rPr>
              <a:t>=829380mm</a:t>
            </a:r>
            <a:r>
              <a:rPr lang="en-IN" b="1" baseline="30000" dirty="0" smtClean="0">
                <a:latin typeface="Times New Roman" pitchFamily="18" charset="0"/>
                <a:cs typeface="Times New Roman" pitchFamily="18" charset="0"/>
              </a:rPr>
              <a:t>3</a:t>
            </a:r>
            <a:r>
              <a:rPr lang="en-IN" b="1" dirty="0" smtClean="0">
                <a:latin typeface="Times New Roman" pitchFamily="18" charset="0"/>
                <a:cs typeface="Times New Roman" pitchFamily="18" charset="0"/>
              </a:rPr>
              <a:t>/87331mm</a:t>
            </a:r>
            <a:r>
              <a:rPr lang="en-IN" b="1" baseline="30000" dirty="0" smtClean="0">
                <a:latin typeface="Times New Roman" pitchFamily="18" charset="0"/>
                <a:cs typeface="Times New Roman" pitchFamily="18" charset="0"/>
              </a:rPr>
              <a:t>2</a:t>
            </a:r>
            <a:r>
              <a:rPr lang="en-IN" b="1" dirty="0" smtClean="0">
                <a:latin typeface="Times New Roman" pitchFamily="18" charset="0"/>
                <a:cs typeface="Times New Roman" pitchFamily="18" charset="0"/>
              </a:rPr>
              <a:t>=9.49mm</a:t>
            </a:r>
          </a:p>
          <a:p>
            <a:r>
              <a:rPr lang="en-IN" b="1" dirty="0" smtClean="0">
                <a:latin typeface="Times New Roman" pitchFamily="18" charset="0"/>
                <a:cs typeface="Times New Roman" pitchFamily="18" charset="0"/>
              </a:rPr>
              <a:t>Now Taking Modulus of Riser=1.2 Modulus of Casting</a:t>
            </a:r>
          </a:p>
          <a:p>
            <a:r>
              <a:rPr lang="en-IN" b="1" dirty="0" smtClean="0">
                <a:latin typeface="Times New Roman" pitchFamily="18" charset="0"/>
                <a:cs typeface="Times New Roman" pitchFamily="18" charset="0"/>
              </a:rPr>
              <a:t>Modulus of Riser= 1.2x9.49=11.38mm</a:t>
            </a:r>
          </a:p>
          <a:p>
            <a:r>
              <a:rPr lang="en-IN" b="1" dirty="0" smtClean="0">
                <a:latin typeface="Times New Roman" pitchFamily="18" charset="0"/>
                <a:cs typeface="Times New Roman" pitchFamily="18" charset="0"/>
              </a:rPr>
              <a:t>Now,</a:t>
            </a:r>
          </a:p>
          <a:p>
            <a:r>
              <a:rPr lang="en-IN" b="1" dirty="0" smtClean="0">
                <a:latin typeface="Times New Roman" pitchFamily="18" charset="0"/>
                <a:cs typeface="Times New Roman" pitchFamily="18" charset="0"/>
              </a:rPr>
              <a:t>Modulus of riser (shape of riser is square)=Vol. of Riser/SA Riser</a:t>
            </a:r>
          </a:p>
          <a:p>
            <a:r>
              <a:rPr lang="en-IN" b="1" dirty="0" smtClean="0">
                <a:latin typeface="Times New Roman" pitchFamily="18" charset="0"/>
                <a:cs typeface="Times New Roman" pitchFamily="18" charset="0"/>
              </a:rPr>
              <a:t>=H</a:t>
            </a:r>
            <a:r>
              <a:rPr lang="en-IN" b="1" baseline="30000" dirty="0" smtClean="0">
                <a:latin typeface="Times New Roman" pitchFamily="18" charset="0"/>
                <a:cs typeface="Times New Roman" pitchFamily="18" charset="0"/>
              </a:rPr>
              <a:t>3</a:t>
            </a:r>
            <a:r>
              <a:rPr lang="en-IN" b="1" dirty="0" smtClean="0">
                <a:latin typeface="Times New Roman" pitchFamily="18" charset="0"/>
                <a:cs typeface="Times New Roman" pitchFamily="18" charset="0"/>
              </a:rPr>
              <a:t>/5H</a:t>
            </a:r>
            <a:r>
              <a:rPr lang="en-IN" b="1" baseline="30000" dirty="0" smtClean="0">
                <a:latin typeface="Times New Roman" pitchFamily="18" charset="0"/>
                <a:cs typeface="Times New Roman" pitchFamily="18" charset="0"/>
              </a:rPr>
              <a:t>2</a:t>
            </a:r>
            <a:r>
              <a:rPr lang="en-IN" b="1" dirty="0" smtClean="0">
                <a:latin typeface="Times New Roman" pitchFamily="18" charset="0"/>
                <a:cs typeface="Times New Roman" pitchFamily="18" charset="0"/>
              </a:rPr>
              <a:t>=H/5 =</a:t>
            </a:r>
          </a:p>
          <a:p>
            <a:r>
              <a:rPr lang="en-IN" b="1" dirty="0" smtClean="0">
                <a:latin typeface="Times New Roman" pitchFamily="18" charset="0"/>
                <a:cs typeface="Times New Roman" pitchFamily="18" charset="0"/>
              </a:rPr>
              <a:t>Height of Riser= Modulus of Riserx5</a:t>
            </a:r>
          </a:p>
          <a:p>
            <a:r>
              <a:rPr lang="en-IN" b="1" dirty="0" smtClean="0">
                <a:latin typeface="Times New Roman" pitchFamily="18" charset="0"/>
                <a:cs typeface="Times New Roman" pitchFamily="18" charset="0"/>
              </a:rPr>
              <a:t>Therefore,  </a:t>
            </a:r>
          </a:p>
          <a:p>
            <a:r>
              <a:rPr lang="en-IN" b="1" dirty="0" smtClean="0">
                <a:latin typeface="Times New Roman" pitchFamily="18" charset="0"/>
                <a:cs typeface="Times New Roman" pitchFamily="18" charset="0"/>
              </a:rPr>
              <a:t>Height of Riser=5x11.38=56.94mm=Riser Diameter</a:t>
            </a:r>
          </a:p>
          <a:p>
            <a:r>
              <a:rPr lang="en-IN" b="1" dirty="0" smtClean="0">
                <a:latin typeface="Times New Roman" pitchFamily="18" charset="0"/>
                <a:cs typeface="Times New Roman" pitchFamily="18" charset="0"/>
              </a:rPr>
              <a:t>Riser Neck Dimension=0.4xH=0.4x56.94mm= 22.7mm</a:t>
            </a:r>
          </a:p>
          <a:p>
            <a:r>
              <a:rPr lang="en-IN" b="1" dirty="0" smtClean="0">
                <a:latin typeface="Times New Roman" pitchFamily="18" charset="0"/>
                <a:cs typeface="Times New Roman" pitchFamily="18" charset="0"/>
              </a:rPr>
              <a:t>Riser Neck Length=0.16xH =0.16x56.94 mm=9.11 mm</a:t>
            </a:r>
          </a:p>
          <a:p>
            <a:endParaRPr lang="en-IN"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29</a:t>
            </a:fld>
            <a:endParaRPr lang="en-US"/>
          </a:p>
        </p:txBody>
      </p:sp>
    </p:spTree>
    <p:extLst>
      <p:ext uri="{BB962C8B-B14F-4D97-AF65-F5344CB8AC3E}">
        <p14:creationId xmlns:p14="http://schemas.microsoft.com/office/powerpoint/2010/main" val="151969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324600"/>
          </a:xfrm>
        </p:spPr>
        <p:txBody>
          <a:bodyPr/>
          <a:lstStyle/>
          <a:p>
            <a:pPr algn="just"/>
            <a:r>
              <a:rPr lang="en-US" b="1" dirty="0">
                <a:solidFill>
                  <a:srgbClr val="FF0000"/>
                </a:solidFill>
                <a:latin typeface="Times New Roman" pitchFamily="18" charset="0"/>
                <a:cs typeface="Times New Roman" pitchFamily="18" charset="0"/>
              </a:rPr>
              <a:t>Rule 3. </a:t>
            </a:r>
            <a:r>
              <a:rPr lang="en-US" dirty="0">
                <a:latin typeface="Times New Roman" pitchFamily="18" charset="0"/>
                <a:cs typeface="Times New Roman" pitchFamily="18" charset="0"/>
              </a:rPr>
              <a:t>Avoid laminar entrainment of the surface film on the </a:t>
            </a:r>
            <a:r>
              <a:rPr lang="en-US" dirty="0" smtClean="0">
                <a:latin typeface="Times New Roman" pitchFamily="18" charset="0"/>
                <a:cs typeface="Times New Roman" pitchFamily="18" charset="0"/>
              </a:rPr>
              <a:t>liquid This </a:t>
            </a:r>
            <a:r>
              <a:rPr lang="en-US" dirty="0">
                <a:latin typeface="Times New Roman" pitchFamily="18" charset="0"/>
                <a:cs typeface="Times New Roman" pitchFamily="18" charset="0"/>
              </a:rPr>
              <a:t>is the requirement that no part of the liquid metal front should come to a stop prior to the </a:t>
            </a:r>
            <a:r>
              <a:rPr lang="en-US" dirty="0" smtClean="0">
                <a:latin typeface="Times New Roman" pitchFamily="18" charset="0"/>
                <a:cs typeface="Times New Roman" pitchFamily="18" charset="0"/>
              </a:rPr>
              <a:t>complete filling </a:t>
            </a:r>
            <a:r>
              <a:rPr lang="en-US" dirty="0">
                <a:latin typeface="Times New Roman" pitchFamily="18" charset="0"/>
                <a:cs typeface="Times New Roman" pitchFamily="18" charset="0"/>
              </a:rPr>
              <a:t>of the mold cavity. The advancing liquid metal meniscus must be kept ‘alive’ (i.e. moving) </a:t>
            </a:r>
            <a:r>
              <a:rPr lang="en-US" dirty="0" smtClean="0">
                <a:latin typeface="Times New Roman" pitchFamily="18" charset="0"/>
                <a:cs typeface="Times New Roman" pitchFamily="18" charset="0"/>
              </a:rPr>
              <a:t>and therefore </a:t>
            </a:r>
            <a:r>
              <a:rPr lang="en-US" dirty="0">
                <a:latin typeface="Times New Roman" pitchFamily="18" charset="0"/>
                <a:cs typeface="Times New Roman" pitchFamily="18" charset="0"/>
              </a:rPr>
              <a:t>free from thickened surface film that may be incorporated into the casting. This is </a:t>
            </a:r>
            <a:r>
              <a:rPr lang="en-US" dirty="0" smtClean="0">
                <a:latin typeface="Times New Roman" pitchFamily="18" charset="0"/>
                <a:cs typeface="Times New Roman" pitchFamily="18" charset="0"/>
              </a:rPr>
              <a:t>achieved by </a:t>
            </a:r>
            <a:r>
              <a:rPr lang="en-US" dirty="0">
                <a:latin typeface="Times New Roman" pitchFamily="18" charset="0"/>
                <a:cs typeface="Times New Roman" pitchFamily="18" charset="0"/>
              </a:rPr>
              <a:t>the liquid front being designed to expand continuously. In practice this means progress only </a:t>
            </a:r>
            <a:r>
              <a:rPr lang="en-US" dirty="0" smtClean="0">
                <a:latin typeface="Times New Roman" pitchFamily="18" charset="0"/>
                <a:cs typeface="Times New Roman" pitchFamily="18" charset="0"/>
              </a:rPr>
              <a:t>uphill in </a:t>
            </a:r>
            <a:r>
              <a:rPr lang="en-US" dirty="0">
                <a:latin typeface="Times New Roman" pitchFamily="18" charset="0"/>
                <a:cs typeface="Times New Roman" pitchFamily="18" charset="0"/>
              </a:rPr>
              <a:t>a continuous uninterrupted upward advance; i.e. in the case of gravity poured casting processes</a:t>
            </a:r>
            <a:r>
              <a:rPr lang="en-US" dirty="0" smtClean="0">
                <a:latin typeface="Times New Roman" pitchFamily="18" charset="0"/>
                <a:cs typeface="Times New Roman" pitchFamily="18" charset="0"/>
              </a:rPr>
              <a:t>, from </a:t>
            </a:r>
            <a:r>
              <a:rPr lang="en-US" dirty="0">
                <a:latin typeface="Times New Roman" pitchFamily="18" charset="0"/>
                <a:cs typeface="Times New Roman" pitchFamily="18" charset="0"/>
              </a:rPr>
              <a:t>the base of the </a:t>
            </a:r>
            <a:r>
              <a:rPr lang="en-US" dirty="0" err="1">
                <a:latin typeface="Times New Roman" pitchFamily="18" charset="0"/>
                <a:cs typeface="Times New Roman" pitchFamily="18" charset="0"/>
              </a:rPr>
              <a:t>sprue</a:t>
            </a:r>
            <a:r>
              <a:rPr lang="en-US" dirty="0">
                <a:latin typeface="Times New Roman" pitchFamily="18" charset="0"/>
                <a:cs typeface="Times New Roman" pitchFamily="18" charset="0"/>
              </a:rPr>
              <a:t> onwards. This implies:</a:t>
            </a:r>
          </a:p>
          <a:p>
            <a:pPr algn="just"/>
            <a:r>
              <a:rPr lang="en-US" dirty="0">
                <a:latin typeface="Times New Roman" pitchFamily="18" charset="0"/>
                <a:cs typeface="Times New Roman" pitchFamily="18" charset="0"/>
              </a:rPr>
              <a:t> Only bottom gating is permissible.</a:t>
            </a:r>
          </a:p>
          <a:p>
            <a:pPr algn="just"/>
            <a:r>
              <a:rPr lang="en-US" dirty="0">
                <a:latin typeface="Times New Roman" pitchFamily="18" charset="0"/>
                <a:cs typeface="Times New Roman" pitchFamily="18" charset="0"/>
              </a:rPr>
              <a:t> No falling or sliding downhill of liquid metal is allowed.</a:t>
            </a:r>
          </a:p>
          <a:p>
            <a:pPr algn="just"/>
            <a:r>
              <a:rPr lang="en-US" dirty="0">
                <a:latin typeface="Times New Roman" pitchFamily="18" charset="0"/>
                <a:cs typeface="Times New Roman" pitchFamily="18" charset="0"/>
              </a:rPr>
              <a:t> No horizontal flow of significant extent.</a:t>
            </a:r>
          </a:p>
          <a:p>
            <a:pPr algn="just"/>
            <a:r>
              <a:rPr lang="en-US" dirty="0">
                <a:latin typeface="Times New Roman" pitchFamily="18" charset="0"/>
                <a:cs typeface="Times New Roman" pitchFamily="18" charset="0"/>
              </a:rPr>
              <a:t> No stopping of the advance of the front due to arrest of pouring or waterfall effects, etc.</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3</a:t>
            </a:fld>
            <a:endParaRPr lang="en-US"/>
          </a:p>
        </p:txBody>
      </p:sp>
    </p:spTree>
    <p:extLst>
      <p:ext uri="{BB962C8B-B14F-4D97-AF65-F5344CB8AC3E}">
        <p14:creationId xmlns:p14="http://schemas.microsoft.com/office/powerpoint/2010/main" val="30459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6172200" cy="838200"/>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Minimum thickness</a:t>
            </a:r>
            <a:endParaRPr lang="en-US" dirty="0" smtClean="0">
              <a:latin typeface="BankGothic Md BT" pitchFamily="34" charset="0"/>
            </a:endParaRPr>
          </a:p>
        </p:txBody>
      </p:sp>
      <p:sp>
        <p:nvSpPr>
          <p:cNvPr id="9" name="Date Placeholder 8"/>
          <p:cNvSpPr>
            <a:spLocks noGrp="1"/>
          </p:cNvSpPr>
          <p:nvPr>
            <p:ph type="dt" sz="quarter" idx="10"/>
          </p:nvPr>
        </p:nvSpPr>
        <p:spPr/>
        <p:txBody>
          <a:bodyPr/>
          <a:lstStyle/>
          <a:p>
            <a:pPr>
              <a:defRPr/>
            </a:pPr>
            <a:fld id="{B5EBC9A2-2E22-4892-93C4-198ABA1BB1C5}" type="datetime1">
              <a:rPr lang="en-US"/>
              <a:pPr>
                <a:defRPr/>
              </a:pPr>
              <a:t>4/15/2018</a:t>
            </a:fld>
            <a:endParaRPr lang="en-US"/>
          </a:p>
        </p:txBody>
      </p:sp>
      <p:sp>
        <p:nvSpPr>
          <p:cNvPr id="10" name="Slide Number Placeholder 9"/>
          <p:cNvSpPr>
            <a:spLocks noGrp="1"/>
          </p:cNvSpPr>
          <p:nvPr>
            <p:ph type="sldNum" sz="quarter" idx="12"/>
          </p:nvPr>
        </p:nvSpPr>
        <p:spPr/>
        <p:txBody>
          <a:bodyPr/>
          <a:lstStyle/>
          <a:p>
            <a:pPr>
              <a:defRPr/>
            </a:pPr>
            <a:fld id="{D37DD1BB-D994-4D1F-9DCA-A47A46606ED9}" type="slidenum">
              <a:rPr lang="en-US"/>
              <a:pPr>
                <a:defRPr/>
              </a:pPr>
              <a:t>30</a:t>
            </a:fld>
            <a:endParaRPr lang="en-US"/>
          </a:p>
        </p:txBody>
      </p:sp>
      <p:sp>
        <p:nvSpPr>
          <p:cNvPr id="11270" name="Rectangle 11"/>
          <p:cNvSpPr>
            <a:spLocks noChangeArrowheads="1"/>
          </p:cNvSpPr>
          <p:nvPr/>
        </p:nvSpPr>
        <p:spPr bwMode="auto">
          <a:xfrm>
            <a:off x="228600" y="914400"/>
            <a:ext cx="8915400" cy="415498"/>
          </a:xfrm>
          <a:prstGeom prst="rect">
            <a:avLst/>
          </a:prstGeom>
          <a:noFill/>
          <a:ln w="9525">
            <a:noFill/>
            <a:miter lim="800000"/>
            <a:headEnd/>
            <a:tailEnd/>
          </a:ln>
        </p:spPr>
        <p:txBody>
          <a:bodyPr wrap="square">
            <a:spAutoFit/>
          </a:bodyPr>
          <a:lstStyle/>
          <a:p>
            <a:r>
              <a:rPr lang="en-US" sz="2100" b="1" dirty="0">
                <a:solidFill>
                  <a:srgbClr val="002060"/>
                </a:solidFill>
                <a:latin typeface="BankGothic Md BT" pitchFamily="34" charset="0"/>
              </a:rPr>
              <a:t>Some thin parts are difficult to obtain by sand casting:</a:t>
            </a:r>
          </a:p>
        </p:txBody>
      </p:sp>
      <p:pic>
        <p:nvPicPr>
          <p:cNvPr id="11271" name="Picture 2"/>
          <p:cNvPicPr>
            <a:picLocks noChangeAspect="1" noChangeArrowheads="1"/>
          </p:cNvPicPr>
          <p:nvPr/>
        </p:nvPicPr>
        <p:blipFill>
          <a:blip r:embed="rId2" cstate="print"/>
          <a:srcRect l="1468" t="8000" r="1699" b="4000"/>
          <a:stretch>
            <a:fillRect/>
          </a:stretch>
        </p:blipFill>
        <p:spPr bwMode="auto">
          <a:xfrm>
            <a:off x="152400" y="1447800"/>
            <a:ext cx="8853055" cy="2286000"/>
          </a:xfrm>
          <a:prstGeom prst="rect">
            <a:avLst/>
          </a:prstGeom>
          <a:noFill/>
          <a:ln w="9525">
            <a:noFill/>
            <a:miter lim="800000"/>
            <a:headEnd/>
            <a:tailEnd/>
          </a:ln>
        </p:spPr>
      </p:pic>
      <p:sp>
        <p:nvSpPr>
          <p:cNvPr id="8" name="Rectangle 5"/>
          <p:cNvSpPr>
            <a:spLocks noChangeArrowheads="1"/>
          </p:cNvSpPr>
          <p:nvPr/>
        </p:nvSpPr>
        <p:spPr bwMode="auto">
          <a:xfrm>
            <a:off x="381000" y="4353342"/>
            <a:ext cx="8610600" cy="2123658"/>
          </a:xfrm>
          <a:prstGeom prst="rect">
            <a:avLst/>
          </a:prstGeom>
          <a:noFill/>
          <a:ln w="9525">
            <a:noFill/>
            <a:miter lim="800000"/>
            <a:headEnd/>
            <a:tailEnd/>
          </a:ln>
        </p:spPr>
        <p:txBody>
          <a:bodyPr>
            <a:spAutoFit/>
          </a:bodyPr>
          <a:lstStyle/>
          <a:p>
            <a:r>
              <a:rPr lang="en-US" sz="2100" b="1" dirty="0">
                <a:solidFill>
                  <a:srgbClr val="002060"/>
                </a:solidFill>
                <a:latin typeface="BankGothic Md BT" pitchFamily="34" charset="0"/>
              </a:rPr>
              <a:t>Some holes are difficult to make in a </a:t>
            </a:r>
            <a:r>
              <a:rPr lang="en-US" sz="2100" b="1" dirty="0" smtClean="0">
                <a:solidFill>
                  <a:srgbClr val="002060"/>
                </a:solidFill>
                <a:latin typeface="BankGothic Md BT" pitchFamily="34" charset="0"/>
              </a:rPr>
              <a:t>casting</a:t>
            </a:r>
            <a:r>
              <a:rPr lang="en-US" sz="2200" b="1" dirty="0" smtClean="0">
                <a:latin typeface="Book Antiqua" pitchFamily="18" charset="0"/>
              </a:rPr>
              <a:t>:</a:t>
            </a:r>
          </a:p>
          <a:p>
            <a:pPr marL="682625" indent="-450850" algn="just">
              <a:buBlip>
                <a:blip r:embed="rId3"/>
              </a:buBlip>
            </a:pPr>
            <a:r>
              <a:rPr lang="en-US" sz="2200" b="1" dirty="0" smtClean="0">
                <a:solidFill>
                  <a:srgbClr val="FFC000"/>
                </a:solidFill>
                <a:latin typeface="Book Antiqua" pitchFamily="18" charset="0"/>
              </a:rPr>
              <a:t>Slender holes </a:t>
            </a:r>
            <a:r>
              <a:rPr lang="en-US" sz="2200" b="1" dirty="0" smtClean="0">
                <a:latin typeface="Book Antiqua" pitchFamily="18" charset="0"/>
              </a:rPr>
              <a:t>(</a:t>
            </a:r>
            <a:r>
              <a:rPr lang="en-US" sz="2200" b="1" dirty="0">
                <a:latin typeface="Book Antiqua" pitchFamily="18" charset="0"/>
              </a:rPr>
              <a:t>large H/D ratios): they would require a core that is too weak. </a:t>
            </a:r>
            <a:endParaRPr lang="en-US" sz="2200" b="1" dirty="0" smtClean="0">
              <a:latin typeface="Book Antiqua" pitchFamily="18" charset="0"/>
            </a:endParaRPr>
          </a:p>
          <a:p>
            <a:pPr marL="682625" indent="-450850" algn="just">
              <a:buBlip>
                <a:blip r:embed="rId3"/>
              </a:buBlip>
            </a:pPr>
            <a:r>
              <a:rPr lang="en-US" sz="2200" b="1" dirty="0" smtClean="0">
                <a:solidFill>
                  <a:srgbClr val="FFC000"/>
                </a:solidFill>
                <a:latin typeface="Book Antiqua" pitchFamily="18" charset="0"/>
              </a:rPr>
              <a:t>Small </a:t>
            </a:r>
            <a:r>
              <a:rPr lang="en-US" sz="2200" b="1" dirty="0">
                <a:solidFill>
                  <a:srgbClr val="FFC000"/>
                </a:solidFill>
                <a:latin typeface="Book Antiqua" pitchFamily="18" charset="0"/>
              </a:rPr>
              <a:t>holes </a:t>
            </a:r>
            <a:r>
              <a:rPr lang="en-US" sz="2200" b="1" dirty="0">
                <a:latin typeface="Book Antiqua" pitchFamily="18" charset="0"/>
              </a:rPr>
              <a:t>(small D): core making techniques are unable to produce cores smaller than about </a:t>
            </a:r>
            <a:r>
              <a:rPr lang="en-US" sz="2200" b="1" dirty="0">
                <a:solidFill>
                  <a:srgbClr val="FFC000"/>
                </a:solidFill>
                <a:latin typeface="Book Antiqua" pitchFamily="18" charset="0"/>
              </a:rPr>
              <a:t>5 </a:t>
            </a:r>
            <a:r>
              <a:rPr lang="en-US" sz="2200" b="1" dirty="0" smtClean="0">
                <a:solidFill>
                  <a:srgbClr val="FFC000"/>
                </a:solidFill>
                <a:latin typeface="Book Antiqua" pitchFamily="18" charset="0"/>
              </a:rPr>
              <a:t>mm </a:t>
            </a:r>
            <a:r>
              <a:rPr lang="en-US" sz="2200" b="1" dirty="0">
                <a:solidFill>
                  <a:srgbClr val="FFC000"/>
                </a:solidFill>
                <a:latin typeface="Book Antiqua" pitchFamily="18" charset="0"/>
              </a:rPr>
              <a:t>in diameter</a:t>
            </a:r>
            <a:r>
              <a:rPr lang="en-US" sz="2200" b="1" dirty="0">
                <a:latin typeface="Book Antiqua" pitchFamily="18" charset="0"/>
              </a:rPr>
              <a:t>. </a:t>
            </a:r>
            <a:endParaRPr lang="en-US" sz="2200" b="1" dirty="0" smtClean="0">
              <a:latin typeface="Book Antiqua" pitchFamily="18" charset="0"/>
            </a:endParaRPr>
          </a:p>
          <a:p>
            <a:pPr marL="682625" indent="-450850" algn="just">
              <a:buBlip>
                <a:blip r:embed="rId3"/>
              </a:buBlip>
            </a:pPr>
            <a:r>
              <a:rPr lang="en-US" sz="2200" b="1" dirty="0" smtClean="0">
                <a:solidFill>
                  <a:srgbClr val="FFC000"/>
                </a:solidFill>
                <a:latin typeface="Book Antiqua" pitchFamily="18" charset="0"/>
              </a:rPr>
              <a:t>Better </a:t>
            </a:r>
            <a:r>
              <a:rPr lang="en-US" sz="2200" b="1" dirty="0">
                <a:latin typeface="Book Antiqua" pitchFamily="18" charset="0"/>
              </a:rPr>
              <a:t>made by drilling.</a:t>
            </a:r>
          </a:p>
        </p:txBody>
      </p:sp>
      <p:sp>
        <p:nvSpPr>
          <p:cNvPr id="12" name="Title 1"/>
          <p:cNvSpPr txBox="1">
            <a:spLocks/>
          </p:cNvSpPr>
          <p:nvPr/>
        </p:nvSpPr>
        <p:spPr bwMode="auto">
          <a:xfrm>
            <a:off x="304800" y="37798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500" b="1" dirty="0" smtClean="0">
                <a:latin typeface="BankGothic Md BT" pitchFamily="34" charset="0"/>
                <a:ea typeface="+mj-ea"/>
                <a:cs typeface="+mj-cs"/>
              </a:rPr>
              <a:t>FROM PRODUCT TO CASTING –Holes</a:t>
            </a:r>
          </a:p>
        </p:txBody>
      </p:sp>
      <p:sp>
        <p:nvSpPr>
          <p:cNvPr id="13"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924800" cy="639762"/>
          </a:xfrm>
        </p:spPr>
        <p:txBody>
          <a:bodyPr/>
          <a:lstStyle/>
          <a:p>
            <a:pPr eaLnBrk="1" hangingPunct="1"/>
            <a:r>
              <a:rPr lang="en-US" b="1" dirty="0" smtClean="0">
                <a:latin typeface="BankGothic Md BT" pitchFamily="34" charset="0"/>
              </a:rPr>
              <a:t>FROM PRODUCT TO CASTING –Holes</a:t>
            </a:r>
            <a:endParaRPr lang="en-US" dirty="0" smtClean="0">
              <a:latin typeface="BankGothic Md BT" pitchFamily="34" charset="0"/>
            </a:endParaRPr>
          </a:p>
        </p:txBody>
      </p:sp>
      <p:sp>
        <p:nvSpPr>
          <p:cNvPr id="7" name="Date Placeholder 6"/>
          <p:cNvSpPr>
            <a:spLocks noGrp="1"/>
          </p:cNvSpPr>
          <p:nvPr>
            <p:ph type="dt" sz="quarter" idx="10"/>
          </p:nvPr>
        </p:nvSpPr>
        <p:spPr/>
        <p:txBody>
          <a:bodyPr/>
          <a:lstStyle/>
          <a:p>
            <a:pPr>
              <a:defRPr/>
            </a:pPr>
            <a:fld id="{79A4EE54-5A2F-44D8-AF36-55F88576FEA6}" type="datetime1">
              <a:rPr lang="en-US"/>
              <a:pPr>
                <a:defRPr/>
              </a:pPr>
              <a:t>4/15/2018</a:t>
            </a:fld>
            <a:endParaRPr lang="en-US"/>
          </a:p>
        </p:txBody>
      </p:sp>
      <p:sp>
        <p:nvSpPr>
          <p:cNvPr id="8" name="Slide Number Placeholder 7"/>
          <p:cNvSpPr>
            <a:spLocks noGrp="1"/>
          </p:cNvSpPr>
          <p:nvPr>
            <p:ph type="sldNum" sz="quarter" idx="12"/>
          </p:nvPr>
        </p:nvSpPr>
        <p:spPr/>
        <p:txBody>
          <a:bodyPr/>
          <a:lstStyle/>
          <a:p>
            <a:pPr>
              <a:defRPr/>
            </a:pPr>
            <a:fld id="{5C3E2323-C366-4E89-A0BD-6CB08EA9AEE8}" type="slidenum">
              <a:rPr lang="en-US"/>
              <a:pPr>
                <a:defRPr/>
              </a:pPr>
              <a:t>31</a:t>
            </a:fld>
            <a:endParaRPr lang="en-US"/>
          </a:p>
        </p:txBody>
      </p:sp>
      <p:sp>
        <p:nvSpPr>
          <p:cNvPr id="12295" name="Rectangle 9"/>
          <p:cNvSpPr>
            <a:spLocks noChangeArrowheads="1"/>
          </p:cNvSpPr>
          <p:nvPr/>
        </p:nvSpPr>
        <p:spPr bwMode="auto">
          <a:xfrm>
            <a:off x="152400" y="838200"/>
            <a:ext cx="8991600" cy="461665"/>
          </a:xfrm>
          <a:prstGeom prst="rect">
            <a:avLst/>
          </a:prstGeom>
          <a:noFill/>
          <a:ln w="9525">
            <a:noFill/>
            <a:miter lim="800000"/>
            <a:headEnd/>
            <a:tailEnd/>
          </a:ln>
        </p:spPr>
        <p:txBody>
          <a:bodyPr wrap="square">
            <a:spAutoFit/>
          </a:bodyPr>
          <a:lstStyle/>
          <a:p>
            <a:r>
              <a:rPr lang="en-US" sz="2400" b="1" dirty="0">
                <a:latin typeface="BankGothic Md BT" pitchFamily="34" charset="0"/>
              </a:rPr>
              <a:t>As a “rule of thumb”, we can use cores when</a:t>
            </a:r>
            <a:r>
              <a:rPr lang="en-US" sz="2400" b="1" dirty="0" smtClean="0">
                <a:latin typeface="Book Antiqua" pitchFamily="18" charset="0"/>
              </a:rPr>
              <a:t>:-</a:t>
            </a:r>
          </a:p>
        </p:txBody>
      </p:sp>
      <p:pic>
        <p:nvPicPr>
          <p:cNvPr id="12296" name="Picture 2"/>
          <p:cNvPicPr>
            <a:picLocks noChangeAspect="1" noChangeArrowheads="1"/>
          </p:cNvPicPr>
          <p:nvPr/>
        </p:nvPicPr>
        <p:blipFill>
          <a:blip r:embed="rId2" cstate="print"/>
          <a:srcRect/>
          <a:stretch>
            <a:fillRect/>
          </a:stretch>
        </p:blipFill>
        <p:spPr bwMode="auto">
          <a:xfrm>
            <a:off x="7315200" y="1708176"/>
            <a:ext cx="1828800" cy="2711424"/>
          </a:xfrm>
          <a:prstGeom prst="rect">
            <a:avLst/>
          </a:prstGeom>
          <a:noFill/>
          <a:ln w="9525">
            <a:noFill/>
            <a:miter lim="800000"/>
            <a:headEnd/>
            <a:tailEnd/>
          </a:ln>
        </p:spPr>
      </p:pic>
      <p:pic>
        <p:nvPicPr>
          <p:cNvPr id="12297" name="Picture 3"/>
          <p:cNvPicPr>
            <a:picLocks noChangeAspect="1" noChangeArrowheads="1"/>
          </p:cNvPicPr>
          <p:nvPr/>
        </p:nvPicPr>
        <p:blipFill>
          <a:blip r:embed="rId3" cstate="print"/>
          <a:srcRect/>
          <a:stretch>
            <a:fillRect/>
          </a:stretch>
        </p:blipFill>
        <p:spPr bwMode="auto">
          <a:xfrm>
            <a:off x="7391400" y="4702652"/>
            <a:ext cx="1447800" cy="783748"/>
          </a:xfrm>
          <a:prstGeom prst="rect">
            <a:avLst/>
          </a:prstGeom>
          <a:noFill/>
          <a:ln w="9525">
            <a:noFill/>
            <a:miter lim="800000"/>
            <a:headEnd/>
            <a:tailEnd/>
          </a:ln>
        </p:spPr>
      </p:pic>
      <p:sp>
        <p:nvSpPr>
          <p:cNvPr id="12298" name="Rectangle 11"/>
          <p:cNvSpPr>
            <a:spLocks noChangeArrowheads="1"/>
          </p:cNvSpPr>
          <p:nvPr/>
        </p:nvSpPr>
        <p:spPr bwMode="auto">
          <a:xfrm>
            <a:off x="228600" y="1371600"/>
            <a:ext cx="6629400" cy="5170646"/>
          </a:xfrm>
          <a:prstGeom prst="rect">
            <a:avLst/>
          </a:prstGeom>
          <a:noFill/>
          <a:ln w="9525">
            <a:noFill/>
            <a:miter lim="800000"/>
            <a:headEnd/>
            <a:tailEnd/>
          </a:ln>
        </p:spPr>
        <p:txBody>
          <a:bodyPr wrap="square">
            <a:spAutoFit/>
          </a:bodyPr>
          <a:lstStyle/>
          <a:p>
            <a:pPr marL="457200" indent="-457200" algn="just">
              <a:buBlip>
                <a:blip r:embed="rId4"/>
              </a:buBlip>
            </a:pPr>
            <a:r>
              <a:rPr lang="en-US" sz="2200" b="1" dirty="0" smtClean="0">
                <a:latin typeface="Book Antiqua" pitchFamily="18" charset="0"/>
              </a:rPr>
              <a:t>The </a:t>
            </a:r>
            <a:r>
              <a:rPr lang="en-US" sz="2200" b="1" dirty="0" smtClean="0">
                <a:solidFill>
                  <a:srgbClr val="FFC000"/>
                </a:solidFill>
                <a:latin typeface="Book Antiqua" pitchFamily="18" charset="0"/>
              </a:rPr>
              <a:t>hole diameter</a:t>
            </a:r>
            <a:r>
              <a:rPr lang="en-US" sz="2200" b="1" dirty="0" smtClean="0">
                <a:latin typeface="Book Antiqua" pitchFamily="18" charset="0"/>
              </a:rPr>
              <a:t> is at least once the wall thickness</a:t>
            </a:r>
          </a:p>
          <a:p>
            <a:pPr marL="457200" indent="-457200" algn="just">
              <a:buBlip>
                <a:blip r:embed="rId4"/>
              </a:buBlip>
            </a:pPr>
            <a:r>
              <a:rPr lang="en-US" sz="2200" b="1" dirty="0" smtClean="0">
                <a:latin typeface="Book Antiqua" pitchFamily="18" charset="0"/>
              </a:rPr>
              <a:t>When </a:t>
            </a:r>
            <a:r>
              <a:rPr lang="en-US" sz="2200" b="1" dirty="0">
                <a:latin typeface="Book Antiqua" pitchFamily="18" charset="0"/>
              </a:rPr>
              <a:t>the </a:t>
            </a:r>
            <a:r>
              <a:rPr lang="en-US" sz="2200" b="1" dirty="0">
                <a:solidFill>
                  <a:srgbClr val="FFC000"/>
                </a:solidFill>
                <a:latin typeface="Book Antiqua" pitchFamily="18" charset="0"/>
              </a:rPr>
              <a:t>core diameter </a:t>
            </a:r>
            <a:r>
              <a:rPr lang="en-US" sz="2200" b="1" dirty="0">
                <a:latin typeface="Book Antiqua" pitchFamily="18" charset="0"/>
              </a:rPr>
              <a:t>is larger than the wall thickness, the core has a positive effect on the casting, since it cools the wall till the end of solidification. </a:t>
            </a:r>
            <a:endParaRPr lang="en-US" sz="2200" b="1" dirty="0" smtClean="0">
              <a:latin typeface="Book Antiqua" pitchFamily="18" charset="0"/>
            </a:endParaRPr>
          </a:p>
          <a:p>
            <a:pPr marL="457200" indent="-457200" algn="just">
              <a:buBlip>
                <a:blip r:embed="rId4"/>
              </a:buBlip>
            </a:pPr>
            <a:r>
              <a:rPr lang="en-US" sz="2200" b="1" dirty="0" smtClean="0">
                <a:latin typeface="Book Antiqua" pitchFamily="18" charset="0"/>
              </a:rPr>
              <a:t>On </a:t>
            </a:r>
            <a:r>
              <a:rPr lang="en-US" sz="2200" b="1" dirty="0">
                <a:latin typeface="Book Antiqua" pitchFamily="18" charset="0"/>
              </a:rPr>
              <a:t>the contrary when the core diameter is considerably small, the core starts to cool the wall. However during the wall solidification the core is overheated. </a:t>
            </a:r>
            <a:endParaRPr lang="en-US" sz="2200" b="1" dirty="0" smtClean="0">
              <a:latin typeface="Book Antiqua" pitchFamily="18" charset="0"/>
            </a:endParaRPr>
          </a:p>
          <a:p>
            <a:pPr marL="457200" indent="-457200" algn="just">
              <a:buBlip>
                <a:blip r:embed="rId4"/>
              </a:buBlip>
            </a:pPr>
            <a:r>
              <a:rPr lang="en-US" sz="2200" b="1" dirty="0" smtClean="0">
                <a:latin typeface="Book Antiqua" pitchFamily="18" charset="0"/>
              </a:rPr>
              <a:t>As </a:t>
            </a:r>
            <a:r>
              <a:rPr lang="en-US" sz="2200" b="1" dirty="0">
                <a:latin typeface="Book Antiqua" pitchFamily="18" charset="0"/>
              </a:rPr>
              <a:t>a consequence the core reduces wall solidification, which at the end presents </a:t>
            </a:r>
            <a:r>
              <a:rPr lang="en-US" sz="2200" b="1" dirty="0">
                <a:solidFill>
                  <a:srgbClr val="FFC000"/>
                </a:solidFill>
                <a:latin typeface="Book Antiqua" pitchFamily="18" charset="0"/>
              </a:rPr>
              <a:t>porosity </a:t>
            </a:r>
            <a:r>
              <a:rPr lang="en-US" sz="2200" b="1" dirty="0" smtClean="0">
                <a:solidFill>
                  <a:srgbClr val="FFC000"/>
                </a:solidFill>
                <a:latin typeface="Book Antiqua" pitchFamily="18" charset="0"/>
              </a:rPr>
              <a:t>&amp; </a:t>
            </a:r>
            <a:r>
              <a:rPr lang="en-US" sz="2200" b="1" dirty="0">
                <a:solidFill>
                  <a:srgbClr val="FFC000"/>
                </a:solidFill>
                <a:latin typeface="Book Antiqua" pitchFamily="18" charset="0"/>
              </a:rPr>
              <a:t>shrinkage</a:t>
            </a:r>
            <a:r>
              <a:rPr lang="en-US" sz="2200" b="1" dirty="0">
                <a:latin typeface="Book Antiqua" pitchFamily="18" charset="0"/>
              </a:rPr>
              <a:t>. </a:t>
            </a:r>
            <a:endParaRPr lang="en-US" sz="2200" b="1" dirty="0" smtClean="0">
              <a:latin typeface="Book Antiqua" pitchFamily="18" charset="0"/>
            </a:endParaRPr>
          </a:p>
          <a:p>
            <a:pPr marL="457200" indent="-457200" algn="just">
              <a:buBlip>
                <a:blip r:embed="rId4"/>
              </a:buBlip>
            </a:pPr>
            <a:r>
              <a:rPr lang="en-US" sz="2200" b="1" dirty="0" smtClean="0">
                <a:latin typeface="Book Antiqua" pitchFamily="18" charset="0"/>
              </a:rPr>
              <a:t>The </a:t>
            </a:r>
            <a:r>
              <a:rPr lang="en-US" sz="2200" b="1" dirty="0">
                <a:latin typeface="Book Antiqua" pitchFamily="18" charset="0"/>
              </a:rPr>
              <a:t>same happens when the </a:t>
            </a:r>
            <a:r>
              <a:rPr lang="en-US" sz="2200" b="1" dirty="0">
                <a:solidFill>
                  <a:srgbClr val="FFC000"/>
                </a:solidFill>
                <a:latin typeface="Book Antiqua" pitchFamily="18" charset="0"/>
              </a:rPr>
              <a:t>core height </a:t>
            </a:r>
            <a:r>
              <a:rPr lang="en-US" sz="2200" b="1" dirty="0">
                <a:latin typeface="Book Antiqua" pitchFamily="18" charset="0"/>
              </a:rPr>
              <a:t>is considerably higher than the core diameter.</a:t>
            </a:r>
          </a:p>
        </p:txBody>
      </p:sp>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5715000" cy="838200"/>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Cope and Drag</a:t>
            </a:r>
            <a:endParaRPr lang="en-US" dirty="0" smtClean="0">
              <a:latin typeface="BankGothic Md BT" pitchFamily="34" charset="0"/>
            </a:endParaRPr>
          </a:p>
        </p:txBody>
      </p:sp>
      <p:sp>
        <p:nvSpPr>
          <p:cNvPr id="13315" name="Content Placeholder 2"/>
          <p:cNvSpPr>
            <a:spLocks noGrp="1"/>
          </p:cNvSpPr>
          <p:nvPr>
            <p:ph idx="1"/>
          </p:nvPr>
        </p:nvSpPr>
        <p:spPr>
          <a:xfrm>
            <a:off x="76200" y="990600"/>
            <a:ext cx="5105400" cy="5410200"/>
          </a:xfrm>
        </p:spPr>
        <p:txBody>
          <a:bodyPr/>
          <a:lstStyle/>
          <a:p>
            <a:pPr marL="231775" indent="-231775" eaLnBrk="1" hangingPunct="1">
              <a:buBlip>
                <a:blip r:embed="rId2"/>
              </a:buBlip>
            </a:pPr>
            <a:r>
              <a:rPr lang="en-US" sz="2200" b="1" dirty="0" smtClean="0">
                <a:latin typeface="Book Antiqua" pitchFamily="18" charset="0"/>
              </a:rPr>
              <a:t>We always start from </a:t>
            </a:r>
            <a:r>
              <a:rPr lang="en-US" sz="2200" b="1" dirty="0" smtClean="0">
                <a:solidFill>
                  <a:srgbClr val="FFC000"/>
                </a:solidFill>
                <a:latin typeface="Book Antiqua" pitchFamily="18" charset="0"/>
              </a:rPr>
              <a:t>parting plane </a:t>
            </a:r>
            <a:r>
              <a:rPr lang="en-US" sz="2200" b="1" dirty="0" smtClean="0">
                <a:latin typeface="Book Antiqua" pitchFamily="18" charset="0"/>
              </a:rPr>
              <a:t>(parting line) selection;</a:t>
            </a:r>
          </a:p>
          <a:p>
            <a:pPr marL="231775" indent="-231775" eaLnBrk="1" hangingPunct="1">
              <a:buBlip>
                <a:blip r:embed="rId2"/>
              </a:buBlip>
            </a:pPr>
            <a:r>
              <a:rPr lang="en-US" sz="2200" b="1" dirty="0" smtClean="0">
                <a:latin typeface="Book Antiqua" pitchFamily="18" charset="0"/>
              </a:rPr>
              <a:t>All other decisions will depend on this one;</a:t>
            </a:r>
          </a:p>
          <a:p>
            <a:pPr marL="231775" indent="-231775" eaLnBrk="1" hangingPunct="1">
              <a:buBlip>
                <a:blip r:embed="rId2"/>
              </a:buBlip>
            </a:pPr>
            <a:r>
              <a:rPr lang="en-US" sz="2200" b="1" dirty="0" smtClean="0">
                <a:solidFill>
                  <a:srgbClr val="FFC000"/>
                </a:solidFill>
                <a:latin typeface="Book Antiqua" pitchFamily="18" charset="0"/>
              </a:rPr>
              <a:t>Try &amp; avoid undercuts</a:t>
            </a:r>
            <a:r>
              <a:rPr lang="en-US" sz="2200" b="1" dirty="0" smtClean="0">
                <a:latin typeface="Book Antiqua" pitchFamily="18" charset="0"/>
              </a:rPr>
              <a:t> (easy drawing);</a:t>
            </a:r>
          </a:p>
          <a:p>
            <a:pPr marL="231775" indent="-231775" eaLnBrk="1" hangingPunct="1">
              <a:buBlip>
                <a:blip r:embed="rId2"/>
              </a:buBlip>
            </a:pPr>
            <a:r>
              <a:rPr lang="en-US" sz="2200" b="1" dirty="0" smtClean="0">
                <a:solidFill>
                  <a:srgbClr val="FFC000"/>
                </a:solidFill>
                <a:latin typeface="Book Antiqua" pitchFamily="18" charset="0"/>
              </a:rPr>
              <a:t>Exploit symmetry</a:t>
            </a:r>
            <a:r>
              <a:rPr lang="en-US" sz="2200" b="1" dirty="0" smtClean="0">
                <a:latin typeface="Book Antiqua" pitchFamily="18" charset="0"/>
              </a:rPr>
              <a:t>, if present (for symmetric metallurgical structure);</a:t>
            </a:r>
          </a:p>
          <a:p>
            <a:pPr marL="231775" indent="-231775" eaLnBrk="1" hangingPunct="1">
              <a:buBlip>
                <a:blip r:embed="rId2"/>
              </a:buBlip>
            </a:pPr>
            <a:r>
              <a:rPr lang="en-US" sz="2200" b="1" dirty="0" smtClean="0">
                <a:solidFill>
                  <a:srgbClr val="FFC000"/>
                </a:solidFill>
                <a:latin typeface="Book Antiqua" pitchFamily="18" charset="0"/>
              </a:rPr>
              <a:t>Place gate &amp; risers </a:t>
            </a:r>
            <a:r>
              <a:rPr lang="en-US" sz="2200" b="1" dirty="0" smtClean="0">
                <a:latin typeface="Book Antiqua" pitchFamily="18" charset="0"/>
              </a:rPr>
              <a:t>in a suitable position (aesthetic of some as-cast surfaces);</a:t>
            </a:r>
          </a:p>
          <a:p>
            <a:pPr marL="231775" indent="-231775" eaLnBrk="1" hangingPunct="1">
              <a:buBlip>
                <a:blip r:embed="rId2"/>
              </a:buBlip>
            </a:pPr>
            <a:r>
              <a:rPr lang="en-US" sz="2200" b="1" dirty="0" smtClean="0">
                <a:latin typeface="Book Antiqua" pitchFamily="18" charset="0"/>
              </a:rPr>
              <a:t>Use just </a:t>
            </a:r>
            <a:r>
              <a:rPr lang="en-US" sz="2200" b="1" dirty="0" smtClean="0">
                <a:solidFill>
                  <a:srgbClr val="FFC000"/>
                </a:solidFill>
                <a:latin typeface="Book Antiqua" pitchFamily="18" charset="0"/>
              </a:rPr>
              <a:t>one</a:t>
            </a:r>
            <a:r>
              <a:rPr lang="en-US" sz="2200" b="1" dirty="0" smtClean="0">
                <a:latin typeface="Book Antiqua" pitchFamily="18" charset="0"/>
              </a:rPr>
              <a:t> </a:t>
            </a:r>
            <a:r>
              <a:rPr lang="en-US" sz="2200" b="1" dirty="0" smtClean="0">
                <a:solidFill>
                  <a:srgbClr val="FFC000"/>
                </a:solidFill>
                <a:latin typeface="Book Antiqua" pitchFamily="18" charset="0"/>
              </a:rPr>
              <a:t>pattern</a:t>
            </a:r>
            <a:r>
              <a:rPr lang="en-US" sz="2200" b="1" dirty="0" smtClean="0">
                <a:latin typeface="Book Antiqua" pitchFamily="18" charset="0"/>
              </a:rPr>
              <a:t> half (cheaper molding);</a:t>
            </a:r>
          </a:p>
          <a:p>
            <a:pPr marL="231775" indent="-231775" eaLnBrk="1" hangingPunct="1">
              <a:buBlip>
                <a:blip r:embed="rId2"/>
              </a:buBlip>
            </a:pPr>
            <a:r>
              <a:rPr lang="en-US" sz="2200" b="1" dirty="0" smtClean="0">
                <a:latin typeface="Book Antiqua" pitchFamily="18" charset="0"/>
              </a:rPr>
              <a:t>  </a:t>
            </a:r>
            <a:r>
              <a:rPr lang="en-US" sz="2200" b="1" dirty="0" smtClean="0">
                <a:solidFill>
                  <a:srgbClr val="FFC000"/>
                </a:solidFill>
                <a:latin typeface="Book Antiqua" pitchFamily="18" charset="0"/>
              </a:rPr>
              <a:t>Reduce</a:t>
            </a:r>
            <a:r>
              <a:rPr lang="en-US" sz="2200" b="1" dirty="0" smtClean="0">
                <a:latin typeface="Book Antiqua" pitchFamily="18" charset="0"/>
              </a:rPr>
              <a:t> </a:t>
            </a:r>
            <a:r>
              <a:rPr lang="en-US" sz="2200" b="1" dirty="0" smtClean="0">
                <a:solidFill>
                  <a:srgbClr val="FFC000"/>
                </a:solidFill>
                <a:latin typeface="Book Antiqua" pitchFamily="18" charset="0"/>
              </a:rPr>
              <a:t>cavity</a:t>
            </a:r>
            <a:r>
              <a:rPr lang="en-US" sz="2200" b="1" dirty="0" smtClean="0">
                <a:latin typeface="Book Antiqua" pitchFamily="18" charset="0"/>
              </a:rPr>
              <a:t> </a:t>
            </a:r>
            <a:r>
              <a:rPr lang="en-US" sz="2200" b="1" dirty="0" smtClean="0">
                <a:solidFill>
                  <a:srgbClr val="FFC000"/>
                </a:solidFill>
                <a:latin typeface="Book Antiqua" pitchFamily="18" charset="0"/>
              </a:rPr>
              <a:t>depth</a:t>
            </a:r>
            <a:r>
              <a:rPr lang="en-US" sz="2200" b="1" dirty="0" smtClean="0">
                <a:latin typeface="Book Antiqua" pitchFamily="18" charset="0"/>
              </a:rPr>
              <a:t> (less extra material for draft).</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1D5CC09-F5EA-4CAC-A33E-39F5CC1E70D8}" type="slidenum">
              <a:rPr lang="en-US"/>
              <a:pPr>
                <a:defRPr/>
              </a:pPr>
              <a:t>32</a:t>
            </a:fld>
            <a:endParaRPr lang="en-US"/>
          </a:p>
        </p:txBody>
      </p:sp>
      <p:pic>
        <p:nvPicPr>
          <p:cNvPr id="13319" name="Picture 2"/>
          <p:cNvPicPr>
            <a:picLocks noChangeAspect="1" noChangeArrowheads="1"/>
          </p:cNvPicPr>
          <p:nvPr/>
        </p:nvPicPr>
        <p:blipFill>
          <a:blip r:embed="rId3" cstate="print"/>
          <a:srcRect/>
          <a:stretch>
            <a:fillRect/>
          </a:stretch>
        </p:blipFill>
        <p:spPr bwMode="auto">
          <a:xfrm>
            <a:off x="4876800" y="1143000"/>
            <a:ext cx="4141540" cy="51054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C7ECAEFF-B2B5-4AD2-91AB-DDAD45243DA8}" type="slidenum">
              <a:rPr lang="en-US"/>
              <a:pPr>
                <a:defRPr/>
              </a:pPr>
              <a:t>33</a:t>
            </a:fld>
            <a:endParaRPr lang="en-US"/>
          </a:p>
        </p:txBody>
      </p:sp>
      <p:pic>
        <p:nvPicPr>
          <p:cNvPr id="14342" name="Picture 2"/>
          <p:cNvPicPr>
            <a:picLocks noChangeAspect="1" noChangeArrowheads="1"/>
          </p:cNvPicPr>
          <p:nvPr/>
        </p:nvPicPr>
        <p:blipFill>
          <a:blip r:embed="rId2" cstate="print"/>
          <a:srcRect l="4425" t="1528" r="5310" b="669"/>
          <a:stretch>
            <a:fillRect/>
          </a:stretch>
        </p:blipFill>
        <p:spPr bwMode="auto">
          <a:xfrm>
            <a:off x="228600" y="838200"/>
            <a:ext cx="8865393" cy="5562600"/>
          </a:xfrm>
          <a:prstGeom prst="rect">
            <a:avLst/>
          </a:prstGeom>
          <a:noFill/>
          <a:ln w="9525">
            <a:noFill/>
            <a:miter lim="800000"/>
            <a:headEnd/>
            <a:tailEnd/>
          </a:ln>
        </p:spPr>
      </p:pic>
      <p:sp>
        <p:nvSpPr>
          <p:cNvPr id="9" name="Title 1"/>
          <p:cNvSpPr>
            <a:spLocks noGrp="1"/>
          </p:cNvSpPr>
          <p:nvPr>
            <p:ph type="title"/>
          </p:nvPr>
        </p:nvSpPr>
        <p:spPr>
          <a:xfrm>
            <a:off x="457200" y="152400"/>
            <a:ext cx="5715000" cy="6397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Cope and Drag</a:t>
            </a:r>
            <a:endParaRPr lang="en-US" dirty="0" smtClean="0">
              <a:latin typeface="BankGothic Md BT" pitchFamily="34" charset="0"/>
            </a:endParaRP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152400"/>
            <a:ext cx="8229600" cy="639762"/>
          </a:xfrm>
        </p:spPr>
        <p:txBody>
          <a:bodyPr/>
          <a:lstStyle/>
          <a:p>
            <a:pPr eaLnBrk="1" hangingPunct="1"/>
            <a:r>
              <a:rPr lang="en-US" b="1" dirty="0" smtClean="0">
                <a:latin typeface="BankGothic Md BT" pitchFamily="34" charset="0"/>
              </a:rPr>
              <a:t>FROM PRODUCT TO CASTING –Patterns</a:t>
            </a:r>
            <a:endParaRPr lang="en-US" dirty="0" smtClean="0">
              <a:latin typeface="BankGothic Md BT" pitchFamily="34" charset="0"/>
            </a:endParaRPr>
          </a:p>
        </p:txBody>
      </p:sp>
      <p:sp>
        <p:nvSpPr>
          <p:cNvPr id="15363" name="Content Placeholder 2"/>
          <p:cNvSpPr>
            <a:spLocks noGrp="1"/>
          </p:cNvSpPr>
          <p:nvPr>
            <p:ph idx="1"/>
          </p:nvPr>
        </p:nvSpPr>
        <p:spPr>
          <a:xfrm>
            <a:off x="304800" y="838200"/>
            <a:ext cx="8610600" cy="1904999"/>
          </a:xfrm>
        </p:spPr>
        <p:txBody>
          <a:bodyPr/>
          <a:lstStyle/>
          <a:p>
            <a:pPr eaLnBrk="1" hangingPunct="1">
              <a:buFont typeface="Arial" charset="0"/>
              <a:buNone/>
            </a:pPr>
            <a:r>
              <a:rPr lang="en-US" b="1" dirty="0" smtClean="0">
                <a:solidFill>
                  <a:srgbClr val="002060"/>
                </a:solidFill>
                <a:latin typeface="BankGothic Md BT" pitchFamily="34" charset="0"/>
              </a:rPr>
              <a:t>Pattern extraction is made possible by: </a:t>
            </a:r>
          </a:p>
          <a:p>
            <a:pPr marL="914400" indent="-457200" eaLnBrk="1" hangingPunct="1">
              <a:spcBef>
                <a:spcPts val="0"/>
              </a:spcBef>
              <a:buFont typeface="Arial" charset="0"/>
              <a:buNone/>
            </a:pPr>
            <a:r>
              <a:rPr lang="en-US" b="1" dirty="0" smtClean="0">
                <a:latin typeface="Book Antiqua" pitchFamily="18" charset="0"/>
              </a:rPr>
              <a:t>1)   </a:t>
            </a:r>
            <a:r>
              <a:rPr lang="en-US" sz="2200" b="1" dirty="0" smtClean="0">
                <a:solidFill>
                  <a:srgbClr val="FFC000"/>
                </a:solidFill>
                <a:latin typeface="Book Antiqua" pitchFamily="18" charset="0"/>
              </a:rPr>
              <a:t>Correct</a:t>
            </a:r>
            <a:r>
              <a:rPr lang="en-US" b="1" dirty="0" smtClean="0">
                <a:latin typeface="Book Antiqua" pitchFamily="18" charset="0"/>
              </a:rPr>
              <a:t> </a:t>
            </a:r>
            <a:r>
              <a:rPr lang="en-US" sz="2200" b="1" dirty="0" smtClean="0">
                <a:solidFill>
                  <a:srgbClr val="FFC000"/>
                </a:solidFill>
                <a:latin typeface="Book Antiqua" pitchFamily="18" charset="0"/>
              </a:rPr>
              <a:t>positioning</a:t>
            </a:r>
            <a:r>
              <a:rPr lang="en-US" b="1" dirty="0" smtClean="0">
                <a:latin typeface="Book Antiqua" pitchFamily="18" charset="0"/>
              </a:rPr>
              <a:t> b/n cope &amp; drag</a:t>
            </a:r>
          </a:p>
          <a:p>
            <a:pPr marL="914400" indent="-457200" eaLnBrk="1" hangingPunct="1">
              <a:spcBef>
                <a:spcPts val="0"/>
              </a:spcBef>
              <a:buFont typeface="Arial" charset="0"/>
              <a:buNone/>
            </a:pPr>
            <a:r>
              <a:rPr lang="en-US" b="1" dirty="0" smtClean="0">
                <a:latin typeface="Book Antiqua" pitchFamily="18" charset="0"/>
              </a:rPr>
              <a:t>2)   Using </a:t>
            </a:r>
            <a:r>
              <a:rPr lang="en-US" sz="2200" b="1" dirty="0" smtClean="0">
                <a:solidFill>
                  <a:srgbClr val="FFC000"/>
                </a:solidFill>
                <a:latin typeface="Book Antiqua" pitchFamily="18" charset="0"/>
              </a:rPr>
              <a:t>more</a:t>
            </a:r>
            <a:r>
              <a:rPr lang="en-US" b="1" dirty="0" smtClean="0">
                <a:latin typeface="Book Antiqua" pitchFamily="18" charset="0"/>
              </a:rPr>
              <a:t> than </a:t>
            </a:r>
            <a:r>
              <a:rPr lang="en-US" sz="2200" b="1" dirty="0" smtClean="0">
                <a:solidFill>
                  <a:srgbClr val="FFC000"/>
                </a:solidFill>
                <a:latin typeface="Book Antiqua" pitchFamily="18" charset="0"/>
              </a:rPr>
              <a:t>two</a:t>
            </a:r>
            <a:r>
              <a:rPr lang="en-US" b="1" dirty="0" smtClean="0">
                <a:latin typeface="Book Antiqua" pitchFamily="18" charset="0"/>
              </a:rPr>
              <a:t> </a:t>
            </a:r>
            <a:r>
              <a:rPr lang="en-US" sz="2200" b="1" dirty="0" smtClean="0">
                <a:solidFill>
                  <a:srgbClr val="FFC000"/>
                </a:solidFill>
                <a:latin typeface="Book Antiqua" pitchFamily="18" charset="0"/>
              </a:rPr>
              <a:t>flasks</a:t>
            </a:r>
            <a:r>
              <a:rPr lang="en-US" b="1" dirty="0" smtClean="0">
                <a:latin typeface="Book Antiqua" pitchFamily="18" charset="0"/>
              </a:rPr>
              <a:t>:</a:t>
            </a:r>
          </a:p>
          <a:p>
            <a:pPr marL="914400" indent="-457200" eaLnBrk="1" hangingPunct="1">
              <a:spcBef>
                <a:spcPts val="0"/>
              </a:spcBef>
              <a:buFont typeface="Arial" charset="0"/>
              <a:buNone/>
            </a:pPr>
            <a:r>
              <a:rPr lang="en-US" b="1" dirty="0" smtClean="0">
                <a:latin typeface="Book Antiqua" pitchFamily="18" charset="0"/>
              </a:rPr>
              <a:t>3)   Using </a:t>
            </a:r>
            <a:r>
              <a:rPr lang="en-US" sz="2200" b="1" dirty="0" smtClean="0">
                <a:solidFill>
                  <a:srgbClr val="FFC000"/>
                </a:solidFill>
                <a:latin typeface="Book Antiqua" pitchFamily="18" charset="0"/>
              </a:rPr>
              <a:t>sand</a:t>
            </a:r>
            <a:r>
              <a:rPr lang="en-US" b="1" dirty="0" smtClean="0">
                <a:latin typeface="Book Antiqua" pitchFamily="18" charset="0"/>
              </a:rPr>
              <a:t> </a:t>
            </a:r>
            <a:r>
              <a:rPr lang="en-US" sz="2200" b="1" dirty="0" smtClean="0">
                <a:solidFill>
                  <a:srgbClr val="FFC000"/>
                </a:solidFill>
                <a:latin typeface="Book Antiqua" pitchFamily="18" charset="0"/>
              </a:rPr>
              <a:t>inserts</a:t>
            </a:r>
            <a:r>
              <a:rPr lang="en-US" b="1" dirty="0" smtClean="0">
                <a:latin typeface="Book Antiqua" pitchFamily="18" charset="0"/>
              </a:rPr>
              <a:t> (“external cores”):</a:t>
            </a:r>
          </a:p>
          <a:p>
            <a:pPr marL="914400" indent="-457200" eaLnBrk="1" hangingPunct="1">
              <a:spcBef>
                <a:spcPts val="0"/>
              </a:spcBef>
              <a:buFont typeface="Arial" charset="0"/>
              <a:buAutoNum type="arabicParenR" startAt="4"/>
            </a:pPr>
            <a:r>
              <a:rPr lang="en-US" sz="2200" b="1" dirty="0" smtClean="0">
                <a:solidFill>
                  <a:srgbClr val="FFC000"/>
                </a:solidFill>
                <a:latin typeface="Book Antiqua" pitchFamily="18" charset="0"/>
              </a:rPr>
              <a:t>Dividing</a:t>
            </a:r>
            <a:r>
              <a:rPr lang="en-US" b="1" dirty="0" smtClean="0">
                <a:latin typeface="Book Antiqua" pitchFamily="18" charset="0"/>
              </a:rPr>
              <a:t> the </a:t>
            </a:r>
            <a:r>
              <a:rPr lang="en-US" sz="2200" b="1" dirty="0" smtClean="0">
                <a:solidFill>
                  <a:srgbClr val="FFC000"/>
                </a:solidFill>
                <a:latin typeface="Book Antiqua" pitchFamily="18" charset="0"/>
              </a:rPr>
              <a:t>pattern</a:t>
            </a:r>
            <a:r>
              <a:rPr lang="en-US" b="1" dirty="0" smtClean="0">
                <a:latin typeface="Book Antiqua" pitchFamily="18" charset="0"/>
              </a:rPr>
              <a:t> into more than two parts:</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63C4B147-C254-4CFA-A499-6E0A0BDDD583}" type="slidenum">
              <a:rPr lang="en-US"/>
              <a:pPr>
                <a:defRPr/>
              </a:pPr>
              <a:t>34</a:t>
            </a:fld>
            <a:endParaRPr lang="en-US"/>
          </a:p>
        </p:txBody>
      </p:sp>
      <p:pic>
        <p:nvPicPr>
          <p:cNvPr id="7" name="Picture 3"/>
          <p:cNvPicPr>
            <a:picLocks noChangeAspect="1" noChangeArrowheads="1"/>
          </p:cNvPicPr>
          <p:nvPr/>
        </p:nvPicPr>
        <p:blipFill>
          <a:blip r:embed="rId2" cstate="print"/>
          <a:srcRect/>
          <a:stretch>
            <a:fillRect/>
          </a:stretch>
        </p:blipFill>
        <p:spPr bwMode="auto">
          <a:xfrm>
            <a:off x="3657599" y="2743200"/>
            <a:ext cx="5400675" cy="3733800"/>
          </a:xfrm>
          <a:prstGeom prst="rect">
            <a:avLst/>
          </a:prstGeom>
          <a:noFill/>
          <a:ln w="9525">
            <a:noFill/>
            <a:miter lim="800000"/>
            <a:headEnd/>
            <a:tailEnd/>
          </a:ln>
        </p:spPr>
      </p:pic>
      <p:sp>
        <p:nvSpPr>
          <p:cNvPr id="8" name="Rectangle 7"/>
          <p:cNvSpPr/>
          <p:nvPr/>
        </p:nvSpPr>
        <p:spPr>
          <a:xfrm>
            <a:off x="228600" y="2971800"/>
            <a:ext cx="3581400" cy="3677930"/>
          </a:xfrm>
          <a:prstGeom prst="rect">
            <a:avLst/>
          </a:prstGeom>
        </p:spPr>
        <p:txBody>
          <a:bodyPr wrap="square">
            <a:spAutoFit/>
          </a:bodyPr>
          <a:lstStyle/>
          <a:p>
            <a:pPr indent="60325" eaLnBrk="1" hangingPunct="1">
              <a:spcBef>
                <a:spcPts val="600"/>
              </a:spcBef>
              <a:buNone/>
            </a:pPr>
            <a:r>
              <a:rPr lang="en-US" sz="2400" b="1" dirty="0" smtClean="0">
                <a:latin typeface="Book Antiqua" pitchFamily="18" charset="0"/>
              </a:rPr>
              <a:t>GOAL: </a:t>
            </a:r>
          </a:p>
          <a:p>
            <a:pPr indent="60325" eaLnBrk="1" hangingPunct="1">
              <a:spcBef>
                <a:spcPts val="600"/>
              </a:spcBef>
              <a:buNone/>
            </a:pPr>
            <a:r>
              <a:rPr lang="en-US" sz="2400" b="1" dirty="0" smtClean="0">
                <a:latin typeface="Book Antiqua" pitchFamily="18" charset="0"/>
              </a:rPr>
              <a:t>Minimize the number &amp; complexity of mould elements to create the casting </a:t>
            </a:r>
            <a:r>
              <a:rPr lang="en-US" sz="2200" b="1" dirty="0" smtClean="0">
                <a:solidFill>
                  <a:srgbClr val="FFC000"/>
                </a:solidFill>
                <a:latin typeface="Book Antiqua" pitchFamily="18" charset="0"/>
              </a:rPr>
              <a:t>cavity</a:t>
            </a:r>
            <a:r>
              <a:rPr lang="en-US" sz="2400" b="1" dirty="0" smtClean="0">
                <a:latin typeface="Book Antiqua" pitchFamily="18" charset="0"/>
              </a:rPr>
              <a:t> closest to the desired </a:t>
            </a:r>
            <a:r>
              <a:rPr lang="en-US" sz="2200" b="1" dirty="0" smtClean="0">
                <a:solidFill>
                  <a:srgbClr val="FFC000"/>
                </a:solidFill>
                <a:latin typeface="Book Antiqua" pitchFamily="18" charset="0"/>
              </a:rPr>
              <a:t>geometry</a:t>
            </a:r>
            <a:r>
              <a:rPr lang="en-US" sz="2400" b="1" dirty="0" smtClean="0">
                <a:latin typeface="Book Antiqua" pitchFamily="18" charset="0"/>
              </a:rPr>
              <a:t>, &amp; ensure good </a:t>
            </a:r>
            <a:r>
              <a:rPr lang="en-US" sz="2200" b="1" dirty="0" smtClean="0">
                <a:solidFill>
                  <a:srgbClr val="FFC000"/>
                </a:solidFill>
                <a:latin typeface="Book Antiqua" pitchFamily="18" charset="0"/>
              </a:rPr>
              <a:t>internal</a:t>
            </a:r>
            <a:r>
              <a:rPr lang="en-US" sz="2400" b="1" dirty="0" smtClean="0">
                <a:latin typeface="Book Antiqua" pitchFamily="18" charset="0"/>
              </a:rPr>
              <a:t> </a:t>
            </a:r>
            <a:r>
              <a:rPr lang="en-US" sz="2200" b="1" dirty="0" smtClean="0">
                <a:solidFill>
                  <a:srgbClr val="FFC000"/>
                </a:solidFill>
                <a:latin typeface="Book Antiqua" pitchFamily="18" charset="0"/>
              </a:rPr>
              <a:t>quality</a:t>
            </a:r>
            <a:r>
              <a:rPr lang="en-US" sz="2400" b="1" dirty="0" smtClean="0">
                <a:latin typeface="Book Antiqua" pitchFamily="18" charset="0"/>
              </a:rPr>
              <a:t>.</a:t>
            </a:r>
          </a:p>
          <a:p>
            <a:pPr marL="914400" indent="-457200" eaLnBrk="1" hangingPunct="1">
              <a:buNone/>
            </a:pPr>
            <a:endParaRPr lang="en-US" b="1" dirty="0" smtClean="0">
              <a:latin typeface="Book Antiqua" pitchFamily="18" charset="0"/>
            </a:endParaRPr>
          </a:p>
          <a:p>
            <a:pPr marL="914400" indent="-457200" eaLnBrk="1" hangingPunct="1">
              <a:buNone/>
            </a:pPr>
            <a:endParaRPr lang="en-US" b="1" dirty="0" smtClean="0">
              <a:latin typeface="Book Antiqua" pitchFamily="18" charset="0"/>
            </a:endParaRP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0"/>
            <a:ext cx="8229600" cy="715962"/>
          </a:xfrm>
        </p:spPr>
        <p:txBody>
          <a:bodyPr/>
          <a:lstStyle/>
          <a:p>
            <a:pPr eaLnBrk="1" hangingPunct="1"/>
            <a:r>
              <a:rPr lang="en-US" b="1" dirty="0" smtClean="0">
                <a:latin typeface="BankGothic Md BT" pitchFamily="34" charset="0"/>
              </a:rPr>
              <a:t>FROM PRODUCT TO CASTING –Draft </a:t>
            </a:r>
            <a:endParaRPr lang="en-US" dirty="0" smtClean="0">
              <a:latin typeface="BankGothic Md BT" pitchFamily="34" charset="0"/>
            </a:endParaRPr>
          </a:p>
        </p:txBody>
      </p:sp>
      <p:sp>
        <p:nvSpPr>
          <p:cNvPr id="17411" name="Content Placeholder 2"/>
          <p:cNvSpPr>
            <a:spLocks noGrp="1"/>
          </p:cNvSpPr>
          <p:nvPr>
            <p:ph idx="1"/>
          </p:nvPr>
        </p:nvSpPr>
        <p:spPr>
          <a:xfrm>
            <a:off x="304800" y="1143000"/>
            <a:ext cx="8534400" cy="3048000"/>
          </a:xfrm>
        </p:spPr>
        <p:txBody>
          <a:bodyPr/>
          <a:lstStyle/>
          <a:p>
            <a:pPr marL="350838" indent="-350838" eaLnBrk="1" hangingPunct="1">
              <a:buBlip>
                <a:blip r:embed="rId2"/>
              </a:buBlip>
            </a:pPr>
            <a:r>
              <a:rPr lang="en-US" sz="2200" b="1" dirty="0" smtClean="0">
                <a:solidFill>
                  <a:srgbClr val="FFC000"/>
                </a:solidFill>
                <a:latin typeface="Book Antiqua" pitchFamily="18" charset="0"/>
              </a:rPr>
              <a:t>Pattern drawing </a:t>
            </a:r>
            <a:r>
              <a:rPr lang="en-US" sz="2200" b="1" dirty="0" smtClean="0">
                <a:latin typeface="Book Antiqua" pitchFamily="18" charset="0"/>
              </a:rPr>
              <a:t>(stripping) is a critical operation. </a:t>
            </a:r>
          </a:p>
          <a:p>
            <a:pPr marL="350838" indent="-350838" eaLnBrk="1" hangingPunct="1">
              <a:buBlip>
                <a:blip r:embed="rId2"/>
              </a:buBlip>
            </a:pPr>
            <a:r>
              <a:rPr lang="en-US" sz="2200" b="1" dirty="0" smtClean="0">
                <a:solidFill>
                  <a:srgbClr val="FFC000"/>
                </a:solidFill>
                <a:latin typeface="Book Antiqua" pitchFamily="18" charset="0"/>
              </a:rPr>
              <a:t>Pattern surfaces</a:t>
            </a:r>
            <a:r>
              <a:rPr lang="en-US" sz="2200" b="1" dirty="0" smtClean="0">
                <a:latin typeface="Book Antiqua" pitchFamily="18" charset="0"/>
              </a:rPr>
              <a:t> parallel to drawing direction are likely to damage the mold, requiring a manual mold repair.</a:t>
            </a:r>
          </a:p>
          <a:p>
            <a:pPr marL="350838" indent="-350838" eaLnBrk="1" hangingPunct="1">
              <a:buBlip>
                <a:blip r:embed="rId2"/>
              </a:buBlip>
              <a:defRPr/>
            </a:pPr>
            <a:r>
              <a:rPr lang="en-US" sz="2200" b="1" dirty="0" smtClean="0">
                <a:latin typeface="Book Antiqua" pitchFamily="18" charset="0"/>
              </a:rPr>
              <a:t>For this reason, these surfaces are </a:t>
            </a:r>
            <a:r>
              <a:rPr lang="en-US" sz="2200" b="1" dirty="0" smtClean="0">
                <a:solidFill>
                  <a:srgbClr val="FFC000"/>
                </a:solidFill>
                <a:latin typeface="Book Antiqua" pitchFamily="18" charset="0"/>
              </a:rPr>
              <a:t>tapered</a:t>
            </a:r>
            <a:r>
              <a:rPr lang="en-US" sz="2200" b="1" dirty="0" smtClean="0">
                <a:latin typeface="Book Antiqua" pitchFamily="18" charset="0"/>
              </a:rPr>
              <a:t> by a suitable </a:t>
            </a:r>
            <a:r>
              <a:rPr lang="en-US" sz="2200" b="1" dirty="0" smtClean="0">
                <a:solidFill>
                  <a:srgbClr val="FFC000"/>
                </a:solidFill>
                <a:latin typeface="Book Antiqua" pitchFamily="18" charset="0"/>
              </a:rPr>
              <a:t>draft</a:t>
            </a:r>
            <a:r>
              <a:rPr lang="en-US" sz="2200" b="1" dirty="0" smtClean="0">
                <a:latin typeface="Book Antiqua" pitchFamily="18" charset="0"/>
              </a:rPr>
              <a:t> </a:t>
            </a:r>
            <a:r>
              <a:rPr lang="en-US" sz="2200" b="1" dirty="0" smtClean="0">
                <a:solidFill>
                  <a:srgbClr val="FFC000"/>
                </a:solidFill>
                <a:latin typeface="Book Antiqua" pitchFamily="18" charset="0"/>
              </a:rPr>
              <a:t>angle</a:t>
            </a:r>
            <a:r>
              <a:rPr lang="en-US" sz="2200" b="1" dirty="0" smtClean="0">
                <a:latin typeface="Book Antiqua" pitchFamily="18" charset="0"/>
              </a:rPr>
              <a:t> for easy drawing, so that the drawing movement itself disconnects the pattern from the mold walls. </a:t>
            </a:r>
          </a:p>
          <a:p>
            <a:pPr marL="350838" indent="-350838" eaLnBrk="1" hangingPunct="1">
              <a:buBlip>
                <a:blip r:embed="rId2"/>
              </a:buBlip>
              <a:defRPr/>
            </a:pPr>
            <a:r>
              <a:rPr lang="en-US" sz="2200" b="1" dirty="0" smtClean="0">
                <a:solidFill>
                  <a:srgbClr val="FFC000"/>
                </a:solidFill>
                <a:latin typeface="Book Antiqua" pitchFamily="18" charset="0"/>
              </a:rPr>
              <a:t>Drafts</a:t>
            </a:r>
            <a:r>
              <a:rPr lang="en-US" sz="2200" b="1" dirty="0" smtClean="0">
                <a:latin typeface="Book Antiqua" pitchFamily="18" charset="0"/>
              </a:rPr>
              <a:t> cause </a:t>
            </a:r>
            <a:r>
              <a:rPr lang="en-US" sz="2200" b="1" dirty="0" smtClean="0">
                <a:solidFill>
                  <a:srgbClr val="FFC000"/>
                </a:solidFill>
                <a:latin typeface="Book Antiqua" pitchFamily="18" charset="0"/>
              </a:rPr>
              <a:t>extra</a:t>
            </a:r>
            <a:r>
              <a:rPr lang="en-US" sz="2200" b="1" dirty="0" smtClean="0">
                <a:latin typeface="Book Antiqua" pitchFamily="18" charset="0"/>
              </a:rPr>
              <a:t> </a:t>
            </a:r>
            <a:r>
              <a:rPr lang="en-US" sz="2200" b="1" dirty="0" smtClean="0">
                <a:solidFill>
                  <a:srgbClr val="FFC000"/>
                </a:solidFill>
                <a:latin typeface="Book Antiqua" pitchFamily="18" charset="0"/>
              </a:rPr>
              <a:t>material</a:t>
            </a:r>
            <a:r>
              <a:rPr lang="en-US" sz="2200" b="1" dirty="0" smtClean="0">
                <a:latin typeface="Book Antiqua" pitchFamily="18" charset="0"/>
              </a:rPr>
              <a:t> to be lie on some surfaces of the pattern, thus always increasing stock.</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A5585965-7B9E-45D7-8CF1-28EB54CCCEAC}" type="slidenum">
              <a:rPr lang="en-US"/>
              <a:pPr>
                <a:defRPr/>
              </a:pPr>
              <a:t>35</a:t>
            </a:fld>
            <a:endParaRPr lang="en-US"/>
          </a:p>
        </p:txBody>
      </p:sp>
      <p:pic>
        <p:nvPicPr>
          <p:cNvPr id="17416" name="Picture 2"/>
          <p:cNvPicPr>
            <a:picLocks noChangeAspect="1" noChangeArrowheads="1"/>
          </p:cNvPicPr>
          <p:nvPr/>
        </p:nvPicPr>
        <p:blipFill>
          <a:blip r:embed="rId3" cstate="print"/>
          <a:srcRect/>
          <a:stretch>
            <a:fillRect/>
          </a:stretch>
        </p:blipFill>
        <p:spPr bwMode="auto">
          <a:xfrm>
            <a:off x="304800" y="4114800"/>
            <a:ext cx="8761141" cy="22860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FROM PRODUCT TO CASTING – Draft </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946943B-6BDC-4372-AF62-16A5AA5A0C2D}" type="slidenum">
              <a:rPr lang="en-US"/>
              <a:pPr>
                <a:defRPr/>
              </a:pPr>
              <a:t>36</a:t>
            </a:fld>
            <a:endParaRPr lang="en-US"/>
          </a:p>
        </p:txBody>
      </p:sp>
      <p:sp>
        <p:nvSpPr>
          <p:cNvPr id="18438" name="Rectangle 6"/>
          <p:cNvSpPr>
            <a:spLocks noChangeArrowheads="1"/>
          </p:cNvSpPr>
          <p:nvPr/>
        </p:nvSpPr>
        <p:spPr bwMode="auto">
          <a:xfrm>
            <a:off x="457200" y="1066800"/>
            <a:ext cx="7924800" cy="1581972"/>
          </a:xfrm>
          <a:prstGeom prst="rect">
            <a:avLst/>
          </a:prstGeom>
          <a:noFill/>
          <a:ln w="9525">
            <a:noFill/>
            <a:miter lim="800000"/>
            <a:headEnd/>
            <a:tailEnd/>
          </a:ln>
        </p:spPr>
        <p:txBody>
          <a:bodyPr wrap="square">
            <a:spAutoFit/>
          </a:bodyPr>
          <a:lstStyle/>
          <a:p>
            <a:pPr marL="520700" indent="-398463">
              <a:spcBef>
                <a:spcPct val="20000"/>
              </a:spcBef>
            </a:pPr>
            <a:r>
              <a:rPr lang="en-US" sz="2200" b="1" dirty="0" smtClean="0">
                <a:solidFill>
                  <a:srgbClr val="0070C0"/>
                </a:solidFill>
                <a:latin typeface="BankGothic Md BT" pitchFamily="34" charset="0"/>
              </a:rPr>
              <a:t>Draft angles are generally small. </a:t>
            </a:r>
          </a:p>
          <a:p>
            <a:pPr marL="520700" indent="-398463">
              <a:spcBef>
                <a:spcPct val="20000"/>
              </a:spcBef>
              <a:buBlip>
                <a:blip r:embed="rId2"/>
              </a:buBlip>
            </a:pPr>
            <a:r>
              <a:rPr lang="en-US" sz="2200" b="1" dirty="0" smtClean="0">
                <a:latin typeface="Book Antiqua" pitchFamily="18" charset="0"/>
              </a:rPr>
              <a:t>They depend on both </a:t>
            </a:r>
            <a:r>
              <a:rPr lang="en-US" sz="2200" b="1" dirty="0" smtClean="0">
                <a:solidFill>
                  <a:srgbClr val="FFC000"/>
                </a:solidFill>
                <a:latin typeface="Book Antiqua" pitchFamily="18" charset="0"/>
              </a:rPr>
              <a:t>surface</a:t>
            </a:r>
            <a:r>
              <a:rPr lang="en-US" sz="2200" b="1" dirty="0" smtClean="0">
                <a:latin typeface="Book Antiqua" pitchFamily="18" charset="0"/>
              </a:rPr>
              <a:t> </a:t>
            </a:r>
            <a:r>
              <a:rPr lang="en-US" sz="2200" b="1" dirty="0" smtClean="0">
                <a:solidFill>
                  <a:srgbClr val="FFC000"/>
                </a:solidFill>
                <a:latin typeface="Book Antiqua" pitchFamily="18" charset="0"/>
              </a:rPr>
              <a:t>properties</a:t>
            </a:r>
            <a:r>
              <a:rPr lang="en-US" sz="2200" b="1" dirty="0" smtClean="0">
                <a:latin typeface="Book Antiqua" pitchFamily="18" charset="0"/>
              </a:rPr>
              <a:t> of the </a:t>
            </a:r>
            <a:r>
              <a:rPr lang="en-US" sz="2200" b="1" dirty="0" smtClean="0">
                <a:solidFill>
                  <a:srgbClr val="FFC000"/>
                </a:solidFill>
                <a:latin typeface="Book Antiqua" pitchFamily="18" charset="0"/>
              </a:rPr>
              <a:t>pattern</a:t>
            </a:r>
            <a:r>
              <a:rPr lang="en-US" sz="2200" b="1" dirty="0" smtClean="0">
                <a:latin typeface="Book Antiqua" pitchFamily="18" charset="0"/>
              </a:rPr>
              <a:t> (i.e. pattern material) and </a:t>
            </a:r>
          </a:p>
          <a:p>
            <a:pPr marL="520700" indent="-398463">
              <a:spcBef>
                <a:spcPct val="20000"/>
              </a:spcBef>
              <a:buBlip>
                <a:blip r:embed="rId2"/>
              </a:buBlip>
            </a:pPr>
            <a:r>
              <a:rPr lang="en-US" sz="2200" b="1" dirty="0" smtClean="0">
                <a:solidFill>
                  <a:srgbClr val="FFC000"/>
                </a:solidFill>
                <a:latin typeface="Book Antiqua" pitchFamily="18" charset="0"/>
              </a:rPr>
              <a:t>Height</a:t>
            </a:r>
            <a:r>
              <a:rPr lang="en-US" sz="2200" b="1" dirty="0" smtClean="0">
                <a:latin typeface="Book Antiqua" pitchFamily="18" charset="0"/>
              </a:rPr>
              <a:t> of the </a:t>
            </a:r>
            <a:r>
              <a:rPr lang="en-US" sz="2200" b="1" dirty="0" smtClean="0">
                <a:solidFill>
                  <a:srgbClr val="FFC000"/>
                </a:solidFill>
                <a:latin typeface="Book Antiqua" pitchFamily="18" charset="0"/>
              </a:rPr>
              <a:t>part</a:t>
            </a:r>
            <a:r>
              <a:rPr lang="en-US" sz="2200" b="1" dirty="0" smtClean="0">
                <a:latin typeface="Book Antiqua" pitchFamily="18" charset="0"/>
              </a:rPr>
              <a:t> to be </a:t>
            </a:r>
            <a:r>
              <a:rPr lang="en-US" sz="2200" b="1" dirty="0" smtClean="0">
                <a:solidFill>
                  <a:srgbClr val="FFC000"/>
                </a:solidFill>
                <a:latin typeface="Book Antiqua" pitchFamily="18" charset="0"/>
              </a:rPr>
              <a:t>tapered</a:t>
            </a:r>
            <a:r>
              <a:rPr lang="en-US" sz="2200" b="1" dirty="0" smtClean="0">
                <a:latin typeface="Book Antiqua" pitchFamily="18" charset="0"/>
              </a:rPr>
              <a:t>. </a:t>
            </a:r>
          </a:p>
        </p:txBody>
      </p:sp>
      <p:pic>
        <p:nvPicPr>
          <p:cNvPr id="18439" name="Picture 2"/>
          <p:cNvPicPr>
            <a:picLocks noChangeAspect="1" noChangeArrowheads="1"/>
          </p:cNvPicPr>
          <p:nvPr/>
        </p:nvPicPr>
        <p:blipFill>
          <a:blip r:embed="rId3" cstate="print"/>
          <a:srcRect/>
          <a:stretch>
            <a:fillRect/>
          </a:stretch>
        </p:blipFill>
        <p:spPr bwMode="auto">
          <a:xfrm>
            <a:off x="1295400" y="2743200"/>
            <a:ext cx="5472266" cy="29718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5638800" cy="685800"/>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Fillets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DAD99FA0-8873-4162-873A-286BE0533F73}" type="slidenum">
              <a:rPr lang="en-US"/>
              <a:pPr>
                <a:defRPr/>
              </a:pPr>
              <a:t>37</a:t>
            </a:fld>
            <a:endParaRPr lang="en-US"/>
          </a:p>
        </p:txBody>
      </p:sp>
      <p:sp>
        <p:nvSpPr>
          <p:cNvPr id="7" name="Rectangle 6"/>
          <p:cNvSpPr/>
          <p:nvPr/>
        </p:nvSpPr>
        <p:spPr>
          <a:xfrm>
            <a:off x="381000" y="873913"/>
            <a:ext cx="8763000" cy="3240887"/>
          </a:xfrm>
          <a:prstGeom prst="rect">
            <a:avLst/>
          </a:prstGeom>
        </p:spPr>
        <p:txBody>
          <a:bodyPr wrap="square">
            <a:spAutoFit/>
          </a:bodyPr>
          <a:lstStyle/>
          <a:p>
            <a:pPr algn="just" fontAlgn="auto">
              <a:spcBef>
                <a:spcPts val="0"/>
              </a:spcBef>
              <a:spcAft>
                <a:spcPts val="0"/>
              </a:spcAft>
              <a:defRPr/>
            </a:pPr>
            <a:r>
              <a:rPr lang="en-US" sz="2200" b="1" dirty="0">
                <a:solidFill>
                  <a:srgbClr val="002060"/>
                </a:solidFill>
                <a:latin typeface="BankGothic Md BT" pitchFamily="34" charset="0"/>
              </a:rPr>
              <a:t>Sharp corners (both inner </a:t>
            </a:r>
            <a:r>
              <a:rPr lang="en-US" sz="2200" b="1" dirty="0" smtClean="0">
                <a:solidFill>
                  <a:srgbClr val="002060"/>
                </a:solidFill>
                <a:latin typeface="BankGothic Md BT" pitchFamily="34" charset="0"/>
              </a:rPr>
              <a:t>&amp; </a:t>
            </a:r>
            <a:r>
              <a:rPr lang="en-US" sz="2200" b="1" dirty="0">
                <a:solidFill>
                  <a:srgbClr val="002060"/>
                </a:solidFill>
                <a:latin typeface="BankGothic Md BT" pitchFamily="34" charset="0"/>
              </a:rPr>
              <a:t>outer) should be avoided on castings. </a:t>
            </a:r>
            <a:endParaRPr lang="en-US" sz="2200" b="1" dirty="0" smtClean="0">
              <a:solidFill>
                <a:srgbClr val="002060"/>
              </a:solidFill>
              <a:latin typeface="BankGothic Md BT" pitchFamily="34" charset="0"/>
            </a:endParaRPr>
          </a:p>
          <a:p>
            <a:pPr algn="just" fontAlgn="auto">
              <a:lnSpc>
                <a:spcPct val="50000"/>
              </a:lnSpc>
              <a:spcBef>
                <a:spcPts val="0"/>
              </a:spcBef>
              <a:spcAft>
                <a:spcPts val="0"/>
              </a:spcAft>
              <a:defRPr/>
            </a:pPr>
            <a:endParaRPr lang="en-US" sz="2200" b="1" dirty="0" smtClean="0">
              <a:latin typeface="Book Antiqua" pitchFamily="18" charset="0"/>
            </a:endParaRPr>
          </a:p>
          <a:p>
            <a:pPr marL="511175" indent="-449263">
              <a:spcBef>
                <a:spcPct val="20000"/>
              </a:spcBef>
              <a:buBlip>
                <a:blip r:embed="rId2"/>
              </a:buBlip>
              <a:defRPr/>
            </a:pPr>
            <a:r>
              <a:rPr lang="en-US" sz="2200" b="1" dirty="0" smtClean="0">
                <a:solidFill>
                  <a:srgbClr val="FFC000"/>
                </a:solidFill>
                <a:latin typeface="Book Antiqua" pitchFamily="18" charset="0"/>
              </a:rPr>
              <a:t>Sharp</a:t>
            </a:r>
            <a:r>
              <a:rPr lang="en-US" sz="2200" b="1" dirty="0" smtClean="0">
                <a:latin typeface="Book Antiqua" pitchFamily="18" charset="0"/>
              </a:rPr>
              <a:t> corners should be replaced by </a:t>
            </a:r>
            <a:r>
              <a:rPr lang="en-US" sz="2200" b="1" dirty="0" smtClean="0">
                <a:solidFill>
                  <a:srgbClr val="FFC000"/>
                </a:solidFill>
                <a:latin typeface="Book Antiqua" pitchFamily="18" charset="0"/>
              </a:rPr>
              <a:t>fillets</a:t>
            </a:r>
            <a:r>
              <a:rPr lang="en-US" sz="2200" b="1" dirty="0" smtClean="0">
                <a:latin typeface="Book Antiqua" pitchFamily="18" charset="0"/>
              </a:rPr>
              <a:t>, because of:</a:t>
            </a:r>
          </a:p>
          <a:p>
            <a:pPr marL="511175" indent="-449263">
              <a:spcBef>
                <a:spcPct val="20000"/>
              </a:spcBef>
              <a:buBlip>
                <a:blip r:embed="rId2"/>
              </a:buBlip>
              <a:defRPr/>
            </a:pPr>
            <a:r>
              <a:rPr lang="en-US" sz="2200" b="1" dirty="0" smtClean="0">
                <a:latin typeface="Book Antiqua" pitchFamily="18" charset="0"/>
              </a:rPr>
              <a:t>Unacceptable differences in </a:t>
            </a:r>
            <a:r>
              <a:rPr lang="en-US" sz="2200" b="1" dirty="0" smtClean="0">
                <a:solidFill>
                  <a:srgbClr val="FFC000"/>
                </a:solidFill>
                <a:latin typeface="Book Antiqua" pitchFamily="18" charset="0"/>
              </a:rPr>
              <a:t>solidification</a:t>
            </a:r>
            <a:r>
              <a:rPr lang="en-US" sz="2200" b="1" dirty="0" smtClean="0">
                <a:latin typeface="Book Antiqua" pitchFamily="18" charset="0"/>
              </a:rPr>
              <a:t> &amp; cooling velocities</a:t>
            </a:r>
          </a:p>
          <a:p>
            <a:pPr marL="511175" indent="-449263">
              <a:spcBef>
                <a:spcPct val="20000"/>
              </a:spcBef>
              <a:buBlip>
                <a:blip r:embed="rId2"/>
              </a:buBlip>
              <a:defRPr/>
            </a:pPr>
            <a:r>
              <a:rPr lang="en-US" sz="2200" b="1" dirty="0" smtClean="0">
                <a:solidFill>
                  <a:srgbClr val="FFC000"/>
                </a:solidFill>
                <a:latin typeface="Book Antiqua" pitchFamily="18" charset="0"/>
              </a:rPr>
              <a:t>Notch</a:t>
            </a:r>
            <a:r>
              <a:rPr lang="en-US" sz="2200" b="1" dirty="0" smtClean="0">
                <a:latin typeface="Book Antiqua" pitchFamily="18" charset="0"/>
              </a:rPr>
              <a:t> effect on castings (located in areas where </a:t>
            </a:r>
            <a:r>
              <a:rPr lang="en-US" sz="2200" b="1" dirty="0" smtClean="0">
                <a:solidFill>
                  <a:srgbClr val="FFC000"/>
                </a:solidFill>
                <a:latin typeface="Book Antiqua" pitchFamily="18" charset="0"/>
              </a:rPr>
              <a:t>casting</a:t>
            </a:r>
            <a:r>
              <a:rPr lang="en-US" sz="2200" b="1" dirty="0" smtClean="0">
                <a:latin typeface="Book Antiqua" pitchFamily="18" charset="0"/>
              </a:rPr>
              <a:t> </a:t>
            </a:r>
            <a:r>
              <a:rPr lang="en-US" sz="2200" b="1" dirty="0" smtClean="0">
                <a:solidFill>
                  <a:srgbClr val="FFC000"/>
                </a:solidFill>
                <a:latin typeface="Book Antiqua" pitchFamily="18" charset="0"/>
              </a:rPr>
              <a:t>stresses</a:t>
            </a:r>
            <a:r>
              <a:rPr lang="en-US" sz="2200" b="1" dirty="0" smtClean="0">
                <a:latin typeface="Book Antiqua" pitchFamily="18" charset="0"/>
              </a:rPr>
              <a:t> are remarkable)</a:t>
            </a:r>
          </a:p>
          <a:p>
            <a:pPr marL="511175" indent="-449263">
              <a:spcBef>
                <a:spcPct val="20000"/>
              </a:spcBef>
              <a:buBlip>
                <a:blip r:embed="rId2"/>
              </a:buBlip>
              <a:defRPr/>
            </a:pPr>
            <a:r>
              <a:rPr lang="en-US" sz="2200" b="1" dirty="0" smtClean="0">
                <a:latin typeface="Book Antiqua" pitchFamily="18" charset="0"/>
              </a:rPr>
              <a:t>Unacceptable </a:t>
            </a:r>
            <a:r>
              <a:rPr lang="en-US" sz="2200" b="1" dirty="0" smtClean="0">
                <a:solidFill>
                  <a:srgbClr val="FFC000"/>
                </a:solidFill>
                <a:latin typeface="Book Antiqua" pitchFamily="18" charset="0"/>
              </a:rPr>
              <a:t>mold</a:t>
            </a:r>
            <a:r>
              <a:rPr lang="en-US" sz="2200" b="1" dirty="0" smtClean="0">
                <a:latin typeface="Book Antiqua" pitchFamily="18" charset="0"/>
              </a:rPr>
              <a:t> </a:t>
            </a:r>
            <a:r>
              <a:rPr lang="en-US" sz="2200" b="1" dirty="0" smtClean="0">
                <a:solidFill>
                  <a:srgbClr val="FFC000"/>
                </a:solidFill>
                <a:latin typeface="Book Antiqua" pitchFamily="18" charset="0"/>
              </a:rPr>
              <a:t>wear</a:t>
            </a:r>
            <a:r>
              <a:rPr lang="en-US" sz="2200" b="1" dirty="0" smtClean="0">
                <a:latin typeface="Book Antiqua" pitchFamily="18" charset="0"/>
              </a:rPr>
              <a:t> because of </a:t>
            </a:r>
            <a:r>
              <a:rPr lang="en-US" sz="2200" b="1" dirty="0" smtClean="0">
                <a:solidFill>
                  <a:srgbClr val="FFC000"/>
                </a:solidFill>
                <a:latin typeface="Book Antiqua" pitchFamily="18" charset="0"/>
              </a:rPr>
              <a:t>metal</a:t>
            </a:r>
            <a:r>
              <a:rPr lang="en-US" sz="2200" b="1" dirty="0" smtClean="0">
                <a:latin typeface="Book Antiqua" pitchFamily="18" charset="0"/>
              </a:rPr>
              <a:t> </a:t>
            </a:r>
            <a:r>
              <a:rPr lang="en-US" sz="2200" b="1" dirty="0" smtClean="0">
                <a:solidFill>
                  <a:srgbClr val="FFC000"/>
                </a:solidFill>
                <a:latin typeface="Book Antiqua" pitchFamily="18" charset="0"/>
              </a:rPr>
              <a:t>flow</a:t>
            </a:r>
            <a:r>
              <a:rPr lang="en-US" sz="2200" b="1" dirty="0" smtClean="0">
                <a:latin typeface="Book Antiqua" pitchFamily="18" charset="0"/>
              </a:rPr>
              <a:t> </a:t>
            </a:r>
            <a:r>
              <a:rPr lang="en-US" sz="2200" b="1" dirty="0" smtClean="0">
                <a:solidFill>
                  <a:srgbClr val="FFC000"/>
                </a:solidFill>
                <a:latin typeface="Book Antiqua" pitchFamily="18" charset="0"/>
              </a:rPr>
              <a:t>erosion</a:t>
            </a:r>
            <a:r>
              <a:rPr lang="en-US" sz="2200" b="1" dirty="0" smtClean="0">
                <a:latin typeface="Book Antiqua" pitchFamily="18" charset="0"/>
              </a:rPr>
              <a:t> during filling </a:t>
            </a:r>
          </a:p>
        </p:txBody>
      </p:sp>
      <p:pic>
        <p:nvPicPr>
          <p:cNvPr id="19463" name="Picture 2"/>
          <p:cNvPicPr>
            <a:picLocks noChangeAspect="1" noChangeArrowheads="1"/>
          </p:cNvPicPr>
          <p:nvPr/>
        </p:nvPicPr>
        <p:blipFill>
          <a:blip r:embed="rId3" cstate="print"/>
          <a:srcRect/>
          <a:stretch>
            <a:fillRect/>
          </a:stretch>
        </p:blipFill>
        <p:spPr bwMode="auto">
          <a:xfrm>
            <a:off x="114757" y="4114800"/>
            <a:ext cx="2628443" cy="2209800"/>
          </a:xfrm>
          <a:prstGeom prst="rect">
            <a:avLst/>
          </a:prstGeom>
          <a:noFill/>
          <a:ln w="9525">
            <a:noFill/>
            <a:miter lim="800000"/>
            <a:headEnd/>
            <a:tailEnd/>
          </a:ln>
        </p:spPr>
      </p:pic>
      <p:pic>
        <p:nvPicPr>
          <p:cNvPr id="19464" name="Picture 3"/>
          <p:cNvPicPr>
            <a:picLocks noChangeAspect="1" noChangeArrowheads="1"/>
          </p:cNvPicPr>
          <p:nvPr/>
        </p:nvPicPr>
        <p:blipFill>
          <a:blip r:embed="rId4" cstate="print"/>
          <a:srcRect r="18861"/>
          <a:stretch>
            <a:fillRect/>
          </a:stretch>
        </p:blipFill>
        <p:spPr bwMode="auto">
          <a:xfrm>
            <a:off x="2743200" y="3886200"/>
            <a:ext cx="2600960" cy="2438400"/>
          </a:xfrm>
          <a:prstGeom prst="rect">
            <a:avLst/>
          </a:prstGeom>
          <a:noFill/>
          <a:ln w="9525">
            <a:noFill/>
            <a:miter lim="800000"/>
            <a:headEnd/>
            <a:tailEnd/>
          </a:ln>
        </p:spPr>
      </p:pic>
      <p:pic>
        <p:nvPicPr>
          <p:cNvPr id="19466" name="Picture 5"/>
          <p:cNvPicPr>
            <a:picLocks noChangeAspect="1" noChangeArrowheads="1"/>
          </p:cNvPicPr>
          <p:nvPr/>
        </p:nvPicPr>
        <p:blipFill>
          <a:blip r:embed="rId5" cstate="print"/>
          <a:srcRect/>
          <a:stretch>
            <a:fillRect/>
          </a:stretch>
        </p:blipFill>
        <p:spPr bwMode="auto">
          <a:xfrm>
            <a:off x="6729351" y="3733800"/>
            <a:ext cx="2319399" cy="2667000"/>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5181600" y="3831056"/>
            <a:ext cx="1981200" cy="2645944"/>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5791200" cy="6397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Fillets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7EF643D-7DD5-4A32-B5FD-A352EC811B6F}" type="slidenum">
              <a:rPr lang="en-US"/>
              <a:pPr>
                <a:defRPr/>
              </a:pPr>
              <a:t>38</a:t>
            </a:fld>
            <a:endParaRPr lang="en-US"/>
          </a:p>
        </p:txBody>
      </p:sp>
      <p:sp>
        <p:nvSpPr>
          <p:cNvPr id="20486" name="Rectangle 6"/>
          <p:cNvSpPr>
            <a:spLocks noChangeArrowheads="1"/>
          </p:cNvSpPr>
          <p:nvPr/>
        </p:nvSpPr>
        <p:spPr bwMode="auto">
          <a:xfrm>
            <a:off x="381000" y="990600"/>
            <a:ext cx="8610600" cy="769441"/>
          </a:xfrm>
          <a:prstGeom prst="rect">
            <a:avLst/>
          </a:prstGeom>
          <a:noFill/>
          <a:ln w="9525">
            <a:noFill/>
            <a:miter lim="800000"/>
            <a:headEnd/>
            <a:tailEnd/>
          </a:ln>
        </p:spPr>
        <p:txBody>
          <a:bodyPr wrap="square">
            <a:spAutoFit/>
          </a:bodyPr>
          <a:lstStyle/>
          <a:p>
            <a:r>
              <a:rPr lang="en-US" sz="2200" b="1" dirty="0">
                <a:latin typeface="Book Antiqua" pitchFamily="18" charset="0"/>
              </a:rPr>
              <a:t>Fillet radii</a:t>
            </a:r>
            <a:r>
              <a:rPr lang="en-US" sz="2200" b="1" dirty="0" smtClean="0">
                <a:latin typeface="Book Antiqua" pitchFamily="18" charset="0"/>
              </a:rPr>
              <a:t>:- </a:t>
            </a:r>
            <a:r>
              <a:rPr lang="en-US" sz="2200" b="1" dirty="0" smtClean="0">
                <a:solidFill>
                  <a:srgbClr val="FFC000"/>
                </a:solidFill>
                <a:latin typeface="Book Antiqua" pitchFamily="18" charset="0"/>
              </a:rPr>
              <a:t>Outer</a:t>
            </a:r>
            <a:r>
              <a:rPr lang="en-US" sz="2200" b="1" dirty="0" smtClean="0">
                <a:latin typeface="Book Antiqua" pitchFamily="18" charset="0"/>
              </a:rPr>
              <a:t> </a:t>
            </a:r>
            <a:r>
              <a:rPr lang="en-US" sz="2200" b="1" dirty="0" smtClean="0">
                <a:solidFill>
                  <a:srgbClr val="FFC000"/>
                </a:solidFill>
                <a:latin typeface="Book Antiqua" pitchFamily="18" charset="0"/>
              </a:rPr>
              <a:t>fillet</a:t>
            </a:r>
            <a:r>
              <a:rPr lang="en-US" sz="2200" b="1" dirty="0">
                <a:latin typeface="Book Antiqua" pitchFamily="18" charset="0"/>
              </a:rPr>
              <a:t> radii </a:t>
            </a:r>
            <a:r>
              <a:rPr lang="en-US" sz="2200" b="1" dirty="0" smtClean="0">
                <a:latin typeface="Book Antiqua" pitchFamily="18" charset="0"/>
              </a:rPr>
              <a:t>= </a:t>
            </a:r>
            <a:r>
              <a:rPr lang="en-US" sz="2200" b="1" dirty="0" smtClean="0">
                <a:solidFill>
                  <a:srgbClr val="FFC000"/>
                </a:solidFill>
                <a:latin typeface="Book Antiqua" pitchFamily="18" charset="0"/>
              </a:rPr>
              <a:t>Stock</a:t>
            </a:r>
            <a:r>
              <a:rPr lang="en-US" sz="2200" b="1" dirty="0" smtClean="0">
                <a:latin typeface="Book Antiqua" pitchFamily="18" charset="0"/>
              </a:rPr>
              <a:t> </a:t>
            </a:r>
            <a:r>
              <a:rPr lang="en-US" sz="2200" b="1" dirty="0" smtClean="0">
                <a:solidFill>
                  <a:srgbClr val="FFC000"/>
                </a:solidFill>
                <a:latin typeface="Book Antiqua" pitchFamily="18" charset="0"/>
              </a:rPr>
              <a:t>allowance</a:t>
            </a:r>
            <a:r>
              <a:rPr lang="en-US" sz="2200" b="1" dirty="0" smtClean="0">
                <a:latin typeface="Book Antiqua" pitchFamily="18" charset="0"/>
              </a:rPr>
              <a:t> - </a:t>
            </a:r>
            <a:r>
              <a:rPr lang="en-US" sz="2200" b="1" dirty="0" smtClean="0">
                <a:solidFill>
                  <a:srgbClr val="FFC000"/>
                </a:solidFill>
                <a:latin typeface="Book Antiqua" pitchFamily="18" charset="0"/>
              </a:rPr>
              <a:t>inner</a:t>
            </a:r>
            <a:r>
              <a:rPr lang="en-US" sz="2200" b="1" dirty="0" smtClean="0">
                <a:latin typeface="Book Antiqua" pitchFamily="18" charset="0"/>
              </a:rPr>
              <a:t> </a:t>
            </a:r>
            <a:r>
              <a:rPr lang="en-US" sz="2200" b="1" dirty="0">
                <a:solidFill>
                  <a:srgbClr val="FFC000"/>
                </a:solidFill>
                <a:latin typeface="Book Antiqua" pitchFamily="18" charset="0"/>
              </a:rPr>
              <a:t>corners</a:t>
            </a:r>
            <a:r>
              <a:rPr lang="en-US" sz="2200" b="1" dirty="0">
                <a:latin typeface="Book Antiqua" pitchFamily="18" charset="0"/>
              </a:rPr>
              <a:t>: </a:t>
            </a:r>
            <a:endParaRPr lang="en-US" sz="2200" b="1" dirty="0" smtClean="0">
              <a:latin typeface="Book Antiqua" pitchFamily="18" charset="0"/>
            </a:endParaRPr>
          </a:p>
          <a:p>
            <a:r>
              <a:rPr lang="en-US" sz="2200" b="1" dirty="0" smtClean="0">
                <a:latin typeface="Book Antiqua" pitchFamily="18" charset="0"/>
              </a:rPr>
              <a:t>Empirical </a:t>
            </a:r>
            <a:r>
              <a:rPr lang="en-US" sz="2200" b="1" dirty="0">
                <a:latin typeface="Book Antiqua" pitchFamily="18" charset="0"/>
              </a:rPr>
              <a:t>equation or interpolation </a:t>
            </a:r>
            <a:r>
              <a:rPr lang="en-US" sz="2200" b="1" dirty="0" smtClean="0">
                <a:latin typeface="Book Antiqua" pitchFamily="18" charset="0"/>
              </a:rPr>
              <a:t>rule:</a:t>
            </a:r>
            <a:endParaRPr lang="en-US" sz="2200" b="1" dirty="0">
              <a:latin typeface="Book Antiqua" pitchFamily="18" charset="0"/>
            </a:endParaRPr>
          </a:p>
        </p:txBody>
      </p:sp>
      <p:pic>
        <p:nvPicPr>
          <p:cNvPr id="20487" name="Picture 2"/>
          <p:cNvPicPr>
            <a:picLocks noChangeAspect="1" noChangeArrowheads="1"/>
          </p:cNvPicPr>
          <p:nvPr/>
        </p:nvPicPr>
        <p:blipFill>
          <a:blip r:embed="rId2" cstate="print"/>
          <a:srcRect/>
          <a:stretch>
            <a:fillRect/>
          </a:stretch>
        </p:blipFill>
        <p:spPr bwMode="auto">
          <a:xfrm>
            <a:off x="457200" y="1861223"/>
            <a:ext cx="6248400" cy="1110577"/>
          </a:xfrm>
          <a:prstGeom prst="rect">
            <a:avLst/>
          </a:prstGeom>
          <a:noFill/>
          <a:ln w="9525">
            <a:noFill/>
            <a:miter lim="800000"/>
            <a:headEnd/>
            <a:tailEnd/>
          </a:ln>
        </p:spPr>
      </p:pic>
      <p:pic>
        <p:nvPicPr>
          <p:cNvPr id="20488" name="Picture 3"/>
          <p:cNvPicPr>
            <a:picLocks noChangeAspect="1" noChangeArrowheads="1"/>
          </p:cNvPicPr>
          <p:nvPr/>
        </p:nvPicPr>
        <p:blipFill>
          <a:blip r:embed="rId3" cstate="print"/>
          <a:srcRect/>
          <a:stretch>
            <a:fillRect/>
          </a:stretch>
        </p:blipFill>
        <p:spPr bwMode="auto">
          <a:xfrm>
            <a:off x="457200" y="2971800"/>
            <a:ext cx="1905000" cy="1459386"/>
          </a:xfrm>
          <a:prstGeom prst="rect">
            <a:avLst/>
          </a:prstGeom>
          <a:noFill/>
          <a:ln w="9525">
            <a:noFill/>
            <a:miter lim="800000"/>
            <a:headEnd/>
            <a:tailEnd/>
          </a:ln>
        </p:spPr>
      </p:pic>
      <p:sp>
        <p:nvSpPr>
          <p:cNvPr id="20489" name="Rectangle 9"/>
          <p:cNvSpPr>
            <a:spLocks noChangeArrowheads="1"/>
          </p:cNvSpPr>
          <p:nvPr/>
        </p:nvSpPr>
        <p:spPr bwMode="auto">
          <a:xfrm>
            <a:off x="304800" y="4343400"/>
            <a:ext cx="3962400" cy="2123658"/>
          </a:xfrm>
          <a:prstGeom prst="rect">
            <a:avLst/>
          </a:prstGeom>
          <a:noFill/>
          <a:ln w="9525">
            <a:noFill/>
            <a:miter lim="800000"/>
            <a:headEnd/>
            <a:tailEnd/>
          </a:ln>
        </p:spPr>
        <p:txBody>
          <a:bodyPr wrap="square">
            <a:spAutoFit/>
          </a:bodyPr>
          <a:lstStyle/>
          <a:p>
            <a:pPr marL="465138" indent="-465138">
              <a:buFont typeface="Wingdings" pitchFamily="2" charset="2"/>
              <a:buChar char="§"/>
            </a:pPr>
            <a:r>
              <a:rPr lang="en-US" sz="2200" b="1" dirty="0" smtClean="0">
                <a:solidFill>
                  <a:srgbClr val="FFC000"/>
                </a:solidFill>
                <a:latin typeface="Book Antiqua" pitchFamily="18" charset="0"/>
              </a:rPr>
              <a:t>Divide</a:t>
            </a:r>
            <a:r>
              <a:rPr lang="en-US" sz="2200" b="1" dirty="0" smtClean="0">
                <a:latin typeface="Book Antiqua" pitchFamily="18" charset="0"/>
              </a:rPr>
              <a:t> </a:t>
            </a:r>
            <a:r>
              <a:rPr lang="en-US" sz="2200" b="1" dirty="0" smtClean="0">
                <a:solidFill>
                  <a:srgbClr val="FFC000"/>
                </a:solidFill>
                <a:latin typeface="Book Antiqua" pitchFamily="18" charset="0"/>
              </a:rPr>
              <a:t>a</a:t>
            </a:r>
            <a:r>
              <a:rPr lang="en-US" sz="2200" b="1" dirty="0" smtClean="0">
                <a:latin typeface="Book Antiqua" pitchFamily="18" charset="0"/>
              </a:rPr>
              <a:t> &amp; </a:t>
            </a:r>
            <a:r>
              <a:rPr lang="en-US" sz="2200" b="1" dirty="0" smtClean="0">
                <a:solidFill>
                  <a:srgbClr val="FFC000"/>
                </a:solidFill>
                <a:latin typeface="Book Antiqua" pitchFamily="18" charset="0"/>
              </a:rPr>
              <a:t>b</a:t>
            </a:r>
            <a:r>
              <a:rPr lang="en-US" sz="2200" b="1" dirty="0" smtClean="0">
                <a:latin typeface="Book Antiqua" pitchFamily="18" charset="0"/>
              </a:rPr>
              <a:t> in the same number of </a:t>
            </a:r>
            <a:r>
              <a:rPr lang="en-US" sz="2200" b="1" dirty="0" smtClean="0">
                <a:solidFill>
                  <a:srgbClr val="FFC000"/>
                </a:solidFill>
                <a:latin typeface="Book Antiqua" pitchFamily="18" charset="0"/>
              </a:rPr>
              <a:t>segments</a:t>
            </a:r>
          </a:p>
          <a:p>
            <a:pPr marL="465138" indent="-465138">
              <a:buFont typeface="Wingdings" pitchFamily="2" charset="2"/>
              <a:buChar char="§"/>
            </a:pPr>
            <a:r>
              <a:rPr lang="en-US" sz="2200" b="1" dirty="0" smtClean="0">
                <a:solidFill>
                  <a:srgbClr val="FFC000"/>
                </a:solidFill>
                <a:latin typeface="Book Antiqua" pitchFamily="18" charset="0"/>
              </a:rPr>
              <a:t>Connect</a:t>
            </a:r>
            <a:r>
              <a:rPr lang="en-US" sz="2200" b="1" dirty="0" smtClean="0">
                <a:latin typeface="Book Antiqua" pitchFamily="18" charset="0"/>
              </a:rPr>
              <a:t> 1 with 1, 2 with 2 &amp; so on</a:t>
            </a:r>
          </a:p>
          <a:p>
            <a:pPr marL="465138" indent="-465138">
              <a:buFont typeface="Wingdings" pitchFamily="2" charset="2"/>
              <a:buChar char="§"/>
            </a:pPr>
            <a:r>
              <a:rPr lang="en-US" sz="2200" b="1" dirty="0" smtClean="0">
                <a:solidFill>
                  <a:srgbClr val="FFC000"/>
                </a:solidFill>
                <a:latin typeface="Book Antiqua" pitchFamily="18" charset="0"/>
              </a:rPr>
              <a:t>Draw</a:t>
            </a:r>
            <a:r>
              <a:rPr lang="en-US" sz="2200" b="1" dirty="0" smtClean="0">
                <a:latin typeface="Book Antiqua" pitchFamily="18" charset="0"/>
              </a:rPr>
              <a:t> the </a:t>
            </a:r>
            <a:r>
              <a:rPr lang="en-US" sz="2200" b="1" dirty="0" smtClean="0">
                <a:solidFill>
                  <a:srgbClr val="FFC000"/>
                </a:solidFill>
                <a:latin typeface="Book Antiqua" pitchFamily="18" charset="0"/>
              </a:rPr>
              <a:t>curve</a:t>
            </a:r>
            <a:r>
              <a:rPr lang="en-US" sz="2200" b="1" dirty="0" smtClean="0">
                <a:latin typeface="Book Antiqua" pitchFamily="18" charset="0"/>
              </a:rPr>
              <a:t> tangent to the connection lines</a:t>
            </a:r>
            <a:endParaRPr lang="en-US" sz="2000" dirty="0">
              <a:latin typeface="Calibri" pitchFamily="34" charset="0"/>
            </a:endParaRPr>
          </a:p>
        </p:txBody>
      </p:sp>
      <p:pic>
        <p:nvPicPr>
          <p:cNvPr id="20490" name="Picture 4"/>
          <p:cNvPicPr>
            <a:picLocks noChangeAspect="1" noChangeArrowheads="1"/>
          </p:cNvPicPr>
          <p:nvPr/>
        </p:nvPicPr>
        <p:blipFill>
          <a:blip r:embed="rId4" cstate="print"/>
          <a:srcRect/>
          <a:stretch>
            <a:fillRect/>
          </a:stretch>
        </p:blipFill>
        <p:spPr bwMode="auto">
          <a:xfrm>
            <a:off x="4191000" y="2743200"/>
            <a:ext cx="4904920" cy="3657600"/>
          </a:xfrm>
          <a:prstGeom prst="rect">
            <a:avLst/>
          </a:prstGeom>
          <a:noFill/>
          <a:ln w="9525">
            <a:noFill/>
            <a:miter lim="800000"/>
            <a:headEnd/>
            <a:tailEnd/>
          </a:ln>
        </p:spPr>
      </p:pic>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5486400" cy="6397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Stock allowance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19FC29D-30C0-40D8-A24D-670E5F3054F2}" type="slidenum">
              <a:rPr lang="en-US"/>
              <a:pPr>
                <a:defRPr/>
              </a:pPr>
              <a:t>39</a:t>
            </a:fld>
            <a:endParaRPr lang="en-US"/>
          </a:p>
        </p:txBody>
      </p:sp>
      <p:sp>
        <p:nvSpPr>
          <p:cNvPr id="21510" name="Rectangle 6"/>
          <p:cNvSpPr>
            <a:spLocks noChangeArrowheads="1"/>
          </p:cNvSpPr>
          <p:nvPr/>
        </p:nvSpPr>
        <p:spPr bwMode="auto">
          <a:xfrm>
            <a:off x="457200" y="990600"/>
            <a:ext cx="8382000" cy="1107996"/>
          </a:xfrm>
          <a:prstGeom prst="rect">
            <a:avLst/>
          </a:prstGeom>
          <a:noFill/>
          <a:ln w="9525">
            <a:noFill/>
            <a:miter lim="800000"/>
            <a:headEnd/>
            <a:tailEnd/>
          </a:ln>
        </p:spPr>
        <p:txBody>
          <a:bodyPr wrap="square">
            <a:spAutoFit/>
          </a:bodyPr>
          <a:lstStyle/>
          <a:p>
            <a:r>
              <a:rPr lang="en-US" sz="2200" b="1" dirty="0" smtClean="0">
                <a:latin typeface="Book Antiqua" pitchFamily="18" charset="0"/>
              </a:rPr>
              <a:t>Sometimes, some </a:t>
            </a:r>
            <a:r>
              <a:rPr lang="en-US" sz="2200" b="1" dirty="0">
                <a:solidFill>
                  <a:srgbClr val="FFC000"/>
                </a:solidFill>
                <a:latin typeface="Book Antiqua" pitchFamily="18" charset="0"/>
              </a:rPr>
              <a:t>extra</a:t>
            </a:r>
            <a:r>
              <a:rPr lang="en-US" sz="2200" b="1" dirty="0">
                <a:latin typeface="Book Antiqua" pitchFamily="18" charset="0"/>
              </a:rPr>
              <a:t> </a:t>
            </a:r>
            <a:r>
              <a:rPr lang="en-US" sz="2200" b="1" dirty="0">
                <a:solidFill>
                  <a:srgbClr val="FFC000"/>
                </a:solidFill>
                <a:latin typeface="Book Antiqua" pitchFamily="18" charset="0"/>
              </a:rPr>
              <a:t>stock</a:t>
            </a:r>
            <a:r>
              <a:rPr lang="en-US" sz="2200" b="1" dirty="0">
                <a:latin typeface="Book Antiqua" pitchFamily="18" charset="0"/>
              </a:rPr>
              <a:t> is left for special purposes:</a:t>
            </a:r>
          </a:p>
          <a:p>
            <a:pPr marL="914400" lvl="1" indent="-457200"/>
            <a:r>
              <a:rPr lang="en-US" sz="2200" b="1" dirty="0">
                <a:latin typeface="Book Antiqua" pitchFamily="18" charset="0"/>
              </a:rPr>
              <a:t>a. 	</a:t>
            </a:r>
            <a:r>
              <a:rPr lang="en-US" sz="2200" b="1" dirty="0" smtClean="0">
                <a:solidFill>
                  <a:srgbClr val="FFC000"/>
                </a:solidFill>
                <a:latin typeface="Book Antiqua" pitchFamily="18" charset="0"/>
              </a:rPr>
              <a:t>Simplify</a:t>
            </a:r>
            <a:r>
              <a:rPr lang="en-US" sz="2200" b="1" dirty="0" smtClean="0">
                <a:latin typeface="Book Antiqua" pitchFamily="18" charset="0"/>
              </a:rPr>
              <a:t> </a:t>
            </a:r>
            <a:r>
              <a:rPr lang="en-US" sz="2200" b="1" dirty="0">
                <a:solidFill>
                  <a:srgbClr val="FFC000"/>
                </a:solidFill>
                <a:latin typeface="Book Antiqua" pitchFamily="18" charset="0"/>
              </a:rPr>
              <a:t>core</a:t>
            </a:r>
            <a:r>
              <a:rPr lang="en-US" sz="2200" b="1" dirty="0">
                <a:latin typeface="Book Antiqua" pitchFamily="18" charset="0"/>
              </a:rPr>
              <a:t> </a:t>
            </a:r>
            <a:r>
              <a:rPr lang="en-US" sz="2200" b="1" dirty="0">
                <a:solidFill>
                  <a:srgbClr val="FFC000"/>
                </a:solidFill>
                <a:latin typeface="Book Antiqua" pitchFamily="18" charset="0"/>
              </a:rPr>
              <a:t>shape</a:t>
            </a:r>
            <a:r>
              <a:rPr lang="en-US" sz="2200" b="1" dirty="0">
                <a:latin typeface="Book Antiqua" pitchFamily="18" charset="0"/>
              </a:rPr>
              <a:t> (economical reason);</a:t>
            </a:r>
          </a:p>
          <a:p>
            <a:pPr marL="914400" lvl="1" indent="-457200"/>
            <a:r>
              <a:rPr lang="en-US" sz="2200" b="1" dirty="0">
                <a:latin typeface="Book Antiqua" pitchFamily="18" charset="0"/>
              </a:rPr>
              <a:t>b. 	</a:t>
            </a:r>
            <a:r>
              <a:rPr lang="en-US" sz="2200" b="1" dirty="0" smtClean="0">
                <a:solidFill>
                  <a:srgbClr val="FFC000"/>
                </a:solidFill>
                <a:latin typeface="Book Antiqua" pitchFamily="18" charset="0"/>
              </a:rPr>
              <a:t>Allow</a:t>
            </a:r>
            <a:r>
              <a:rPr lang="en-US" sz="2200" b="1" dirty="0" smtClean="0">
                <a:latin typeface="Book Antiqua" pitchFamily="18" charset="0"/>
              </a:rPr>
              <a:t> </a:t>
            </a:r>
            <a:r>
              <a:rPr lang="en-US" sz="2200" b="1" dirty="0">
                <a:solidFill>
                  <a:srgbClr val="FFC000"/>
                </a:solidFill>
                <a:latin typeface="Book Antiqua" pitchFamily="18" charset="0"/>
              </a:rPr>
              <a:t>directional</a:t>
            </a:r>
            <a:r>
              <a:rPr lang="en-US" sz="2200" b="1" dirty="0">
                <a:latin typeface="Book Antiqua" pitchFamily="18" charset="0"/>
              </a:rPr>
              <a:t> </a:t>
            </a:r>
            <a:r>
              <a:rPr lang="en-US" sz="2200" b="1" dirty="0">
                <a:solidFill>
                  <a:srgbClr val="FFC000"/>
                </a:solidFill>
                <a:latin typeface="Book Antiqua" pitchFamily="18" charset="0"/>
              </a:rPr>
              <a:t>solidification</a:t>
            </a:r>
            <a:r>
              <a:rPr lang="en-US" sz="2200" b="1" dirty="0">
                <a:latin typeface="Book Antiqua" pitchFamily="18" charset="0"/>
              </a:rPr>
              <a:t> (padding action).</a:t>
            </a:r>
          </a:p>
        </p:txBody>
      </p:sp>
      <p:pic>
        <p:nvPicPr>
          <p:cNvPr id="21511" name="Picture 2"/>
          <p:cNvPicPr>
            <a:picLocks noChangeAspect="1" noChangeArrowheads="1"/>
          </p:cNvPicPr>
          <p:nvPr/>
        </p:nvPicPr>
        <p:blipFill>
          <a:blip r:embed="rId2" cstate="print"/>
          <a:srcRect/>
          <a:stretch>
            <a:fillRect/>
          </a:stretch>
        </p:blipFill>
        <p:spPr bwMode="auto">
          <a:xfrm>
            <a:off x="609600" y="2133600"/>
            <a:ext cx="8409915" cy="40386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dirty="0" smtClean="0"/>
              <a:t>PRODUCTION ENGINEERING II</a:t>
            </a:r>
            <a:endParaRPr lang="en-US" dirty="0"/>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4</a:t>
            </a:fld>
            <a:endParaRPr lang="en-US"/>
          </a:p>
        </p:txBody>
      </p:sp>
      <p:sp>
        <p:nvSpPr>
          <p:cNvPr id="5" name="Rectangle 4"/>
          <p:cNvSpPr/>
          <p:nvPr/>
        </p:nvSpPr>
        <p:spPr>
          <a:xfrm>
            <a:off x="-15922" y="-457200"/>
            <a:ext cx="8991600" cy="9417963"/>
          </a:xfrm>
          <a:prstGeom prst="rect">
            <a:avLst/>
          </a:prstGeom>
        </p:spPr>
        <p:txBody>
          <a:bodyPr wrap="square">
            <a:spAutoFit/>
          </a:bodyPr>
          <a:lstStyle/>
          <a:p>
            <a:endParaRPr lang="en-US" dirty="0" smtClean="0">
              <a:latin typeface="AdvTGROMAN"/>
            </a:endParaRPr>
          </a:p>
          <a:p>
            <a:endParaRPr lang="en-US" sz="2400" b="1" dirty="0" smtClean="0">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Rule </a:t>
            </a:r>
            <a:r>
              <a:rPr lang="en-US" sz="2400" b="1" dirty="0">
                <a:solidFill>
                  <a:srgbClr val="FF0000"/>
                </a:solidFill>
                <a:latin typeface="Times New Roman" pitchFamily="18" charset="0"/>
                <a:cs typeface="Times New Roman" pitchFamily="18" charset="0"/>
              </a:rPr>
              <a:t>4. </a:t>
            </a:r>
            <a:r>
              <a:rPr lang="en-US" sz="2400" dirty="0">
                <a:latin typeface="Times New Roman" pitchFamily="18" charset="0"/>
                <a:cs typeface="Times New Roman" pitchFamily="18" charset="0"/>
              </a:rPr>
              <a:t>Avoid bubble </a:t>
            </a:r>
            <a:r>
              <a:rPr lang="en-US" sz="2400" dirty="0" smtClean="0">
                <a:latin typeface="Times New Roman" pitchFamily="18" charset="0"/>
                <a:cs typeface="Times New Roman" pitchFamily="18" charset="0"/>
              </a:rPr>
              <a:t>entrainment No </a:t>
            </a:r>
            <a:r>
              <a:rPr lang="en-US" sz="2400" dirty="0">
                <a:latin typeface="Times New Roman" pitchFamily="18" charset="0"/>
                <a:cs typeface="Times New Roman" pitchFamily="18" charset="0"/>
              </a:rPr>
              <a:t>bubbles of air entrained by the filling system should pass through the liquid metal in the </a:t>
            </a:r>
            <a:r>
              <a:rPr lang="en-US" sz="2400" dirty="0" smtClean="0">
                <a:latin typeface="Times New Roman" pitchFamily="18" charset="0"/>
                <a:cs typeface="Times New Roman" pitchFamily="18" charset="0"/>
              </a:rPr>
              <a:t>mold cavity</a:t>
            </a:r>
            <a:r>
              <a:rPr lang="en-US" sz="2400" dirty="0">
                <a:latin typeface="Times New Roman" pitchFamily="18" charset="0"/>
                <a:cs typeface="Times New Roman" pitchFamily="18" charset="0"/>
              </a:rPr>
              <a:t>. This may be achieved by:</a:t>
            </a:r>
          </a:p>
          <a:p>
            <a:pPr marL="342900" indent="-342900" algn="just">
              <a:buFont typeface="Arial" pitchFamily="34" charset="0"/>
              <a:buChar char="•"/>
            </a:pPr>
            <a:r>
              <a:rPr lang="en-US" sz="2400" dirty="0">
                <a:latin typeface="Times New Roman" pitchFamily="18" charset="0"/>
                <a:cs typeface="Times New Roman" pitchFamily="18" charset="0"/>
              </a:rPr>
              <a:t> Properly designed off-set step pouring basin; fast back-fill of properly designed </a:t>
            </a:r>
            <a:r>
              <a:rPr lang="en-US" sz="2400" dirty="0" err="1">
                <a:latin typeface="Times New Roman" pitchFamily="18" charset="0"/>
                <a:cs typeface="Times New Roman" pitchFamily="18" charset="0"/>
              </a:rPr>
              <a:t>sprue</a:t>
            </a:r>
            <a:r>
              <a:rPr lang="en-US" sz="2400" dirty="0">
                <a:latin typeface="Times New Roman" pitchFamily="18" charset="0"/>
                <a:cs typeface="Times New Roman" pitchFamily="18" charset="0"/>
              </a:rPr>
              <a:t>; preferred </a:t>
            </a:r>
            <a:r>
              <a:rPr lang="en-US" sz="2400" dirty="0" smtClean="0">
                <a:latin typeface="Times New Roman" pitchFamily="18" charset="0"/>
                <a:cs typeface="Times New Roman" pitchFamily="18" charset="0"/>
              </a:rPr>
              <a:t>use of </a:t>
            </a:r>
            <a:r>
              <a:rPr lang="en-US" sz="2400" dirty="0">
                <a:latin typeface="Times New Roman" pitchFamily="18" charset="0"/>
                <a:cs typeface="Times New Roman" pitchFamily="18" charset="0"/>
              </a:rPr>
              <a:t>stopper; avoidance of the use of wells and all other volume-increasing features of filling </a:t>
            </a:r>
            <a:r>
              <a:rPr lang="en-US" sz="2400" dirty="0" smtClean="0">
                <a:latin typeface="Times New Roman" pitchFamily="18" charset="0"/>
                <a:cs typeface="Times New Roman" pitchFamily="18" charset="0"/>
              </a:rPr>
              <a:t>systems (</a:t>
            </a:r>
            <a:r>
              <a:rPr lang="en-US" sz="2400" dirty="0">
                <a:latin typeface="Times New Roman" pitchFamily="18" charset="0"/>
                <a:cs typeface="Times New Roman" pitchFamily="18" charset="0"/>
              </a:rPr>
              <a:t>such as expanding channels sometimes known as ‘diffusers’); small volume runner and/or use </a:t>
            </a:r>
            <a:r>
              <a:rPr lang="en-US" sz="2400" dirty="0" smtClean="0">
                <a:latin typeface="Times New Roman" pitchFamily="18" charset="0"/>
                <a:cs typeface="Times New Roman" pitchFamily="18" charset="0"/>
              </a:rPr>
              <a:t>of ceramic </a:t>
            </a:r>
            <a:r>
              <a:rPr lang="en-US" sz="2400" dirty="0">
                <a:latin typeface="Times New Roman" pitchFamily="18" charset="0"/>
                <a:cs typeface="Times New Roman" pitchFamily="18" charset="0"/>
              </a:rPr>
              <a:t>filter close to </a:t>
            </a:r>
            <a:r>
              <a:rPr lang="en-US" sz="2400" dirty="0" err="1">
                <a:latin typeface="Times New Roman" pitchFamily="18" charset="0"/>
                <a:cs typeface="Times New Roman" pitchFamily="18" charset="0"/>
              </a:rPr>
              <a:t>sprue</a:t>
            </a:r>
            <a:r>
              <a:rPr lang="en-US" sz="2400" dirty="0">
                <a:latin typeface="Times New Roman" pitchFamily="18" charset="0"/>
                <a:cs typeface="Times New Roman" pitchFamily="18" charset="0"/>
              </a:rPr>
              <a:t>/runner junction; possible use of bubble traps. A naturally </a:t>
            </a:r>
            <a:r>
              <a:rPr lang="en-US" sz="2400" dirty="0" smtClean="0">
                <a:latin typeface="Times New Roman" pitchFamily="18" charset="0"/>
                <a:cs typeface="Times New Roman" pitchFamily="18" charset="0"/>
              </a:rPr>
              <a:t>pressurized filling </a:t>
            </a:r>
            <a:r>
              <a:rPr lang="en-US" sz="2400" dirty="0">
                <a:latin typeface="Times New Roman" pitchFamily="18" charset="0"/>
                <a:cs typeface="Times New Roman" pitchFamily="18" charset="0"/>
              </a:rPr>
              <a:t>system fulfills most of these criteria</a:t>
            </a:r>
            <a:r>
              <a:rPr lang="en-US"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 </a:t>
            </a:r>
          </a:p>
          <a:p>
            <a:pPr marL="342900" indent="-342900" algn="just">
              <a:buFont typeface="Arial" pitchFamily="34" charset="0"/>
              <a:buChar char="•"/>
            </a:pPr>
            <a:r>
              <a:rPr lang="en-IN" sz="2400" dirty="0" smtClean="0">
                <a:latin typeface="Times New Roman" pitchFamily="18" charset="0"/>
                <a:cs typeface="Times New Roman" pitchFamily="18" charset="0"/>
              </a:rPr>
              <a:t>No </a:t>
            </a:r>
            <a:r>
              <a:rPr lang="en-IN" sz="2400" dirty="0">
                <a:latin typeface="Times New Roman" pitchFamily="18" charset="0"/>
                <a:cs typeface="Times New Roman" pitchFamily="18" charset="0"/>
              </a:rPr>
              <a:t>interruptions to pouring</a:t>
            </a:r>
            <a:r>
              <a:rPr lang="en-IN" sz="2400" dirty="0" smtClean="0">
                <a:latin typeface="Times New Roman" pitchFamily="18" charset="0"/>
                <a:cs typeface="Times New Roman" pitchFamily="18" charset="0"/>
              </a:rPr>
              <a:t>.</a:t>
            </a:r>
          </a:p>
          <a:p>
            <a:pPr algn="just"/>
            <a:endParaRPr lang="en-IN" sz="2400" dirty="0">
              <a:latin typeface="Times New Roman" pitchFamily="18" charset="0"/>
              <a:cs typeface="Times New Roman" pitchFamily="18" charset="0"/>
            </a:endParaRPr>
          </a:p>
          <a:p>
            <a:pPr algn="just"/>
            <a:r>
              <a:rPr lang="en-US" sz="2400" b="1" dirty="0">
                <a:solidFill>
                  <a:srgbClr val="FF0000"/>
                </a:solidFill>
                <a:latin typeface="Times New Roman" pitchFamily="18" charset="0"/>
                <a:cs typeface="Times New Roman" pitchFamily="18" charset="0"/>
              </a:rPr>
              <a:t>Rule 5</a:t>
            </a:r>
            <a:r>
              <a:rPr lang="en-US" sz="2400"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Avoid core </a:t>
            </a:r>
            <a:r>
              <a:rPr lang="en-US" sz="2400" b="1" dirty="0" smtClean="0">
                <a:latin typeface="Times New Roman" pitchFamily="18" charset="0"/>
                <a:cs typeface="Times New Roman" pitchFamily="18" charset="0"/>
              </a:rPr>
              <a:t>blows  </a:t>
            </a:r>
          </a:p>
          <a:p>
            <a:pPr marL="342900" indent="-342900" algn="just">
              <a:buFont typeface="Arial" pitchFamily="34" charset="0"/>
              <a:buChar char="•"/>
            </a:pPr>
            <a:r>
              <a:rPr lang="en-US" sz="2400" dirty="0" smtClean="0">
                <a:latin typeface="Times New Roman" pitchFamily="18" charset="0"/>
                <a:cs typeface="Times New Roman" pitchFamily="18" charset="0"/>
              </a:rPr>
              <a:t>No </a:t>
            </a:r>
            <a:r>
              <a:rPr lang="en-US" sz="2400" dirty="0">
                <a:latin typeface="Times New Roman" pitchFamily="18" charset="0"/>
                <a:cs typeface="Times New Roman" pitchFamily="18" charset="0"/>
              </a:rPr>
              <a:t>bubbles from the outgassing of cores or molds should pass through the liquid metal in the </a:t>
            </a:r>
            <a:r>
              <a:rPr lang="en-US" sz="2400" dirty="0" smtClean="0">
                <a:latin typeface="Times New Roman" pitchFamily="18" charset="0"/>
                <a:cs typeface="Times New Roman" pitchFamily="18" charset="0"/>
              </a:rPr>
              <a:t>mold cavity</a:t>
            </a:r>
            <a:r>
              <a:rPr lang="en-US" sz="2400" dirty="0">
                <a:latin typeface="Times New Roman" pitchFamily="18" charset="0"/>
                <a:cs typeface="Times New Roman" pitchFamily="18" charset="0"/>
              </a:rPr>
              <a:t>. Cores to be demonstrated to be of sufficiently low gas content and/or adequately vented </a:t>
            </a:r>
            <a:r>
              <a:rPr lang="en-US" sz="2400" dirty="0" smtClean="0">
                <a:latin typeface="Times New Roman" pitchFamily="18" charset="0"/>
                <a:cs typeface="Times New Roman" pitchFamily="18" charset="0"/>
              </a:rPr>
              <a:t>to prevent </a:t>
            </a:r>
            <a:r>
              <a:rPr lang="en-US" sz="2400" dirty="0">
                <a:latin typeface="Times New Roman" pitchFamily="18" charset="0"/>
                <a:cs typeface="Times New Roman" pitchFamily="18" charset="0"/>
              </a:rPr>
              <a:t>bubbles from core blows</a:t>
            </a:r>
            <a:r>
              <a:rPr lang="en-US" sz="2400" dirty="0" smtClean="0">
                <a:latin typeface="Times New Roman" pitchFamily="18" charset="0"/>
                <a:cs typeface="Times New Roman" pitchFamily="18" charset="0"/>
              </a:rPr>
              <a:t>.  </a:t>
            </a:r>
          </a:p>
          <a:p>
            <a:pPr marL="342900" indent="-342900" algn="just">
              <a:buFont typeface="Arial" pitchFamily="34" charset="0"/>
              <a:buChar char="•"/>
            </a:pPr>
            <a:r>
              <a:rPr lang="en-US" sz="2400" dirty="0" smtClean="0">
                <a:latin typeface="Times New Roman" pitchFamily="18" charset="0"/>
                <a:cs typeface="Times New Roman" pitchFamily="18" charset="0"/>
              </a:rPr>
              <a:t>No </a:t>
            </a:r>
            <a:r>
              <a:rPr lang="en-US" sz="2400" dirty="0">
                <a:latin typeface="Times New Roman" pitchFamily="18" charset="0"/>
                <a:cs typeface="Times New Roman" pitchFamily="18" charset="0"/>
              </a:rPr>
              <a:t>use of impermeable clay-based core or mold repair paste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dirty="0" smtClean="0">
              <a:latin typeface="AdvPSA88A"/>
            </a:endParaRPr>
          </a:p>
          <a:p>
            <a:endParaRPr lang="en-US" dirty="0">
              <a:latin typeface="AdvPSA88A"/>
            </a:endParaRPr>
          </a:p>
          <a:p>
            <a:endParaRPr lang="en-US" dirty="0" smtClean="0">
              <a:latin typeface="AdvPSA88A"/>
            </a:endParaRPr>
          </a:p>
          <a:p>
            <a:endParaRPr lang="en-US" dirty="0">
              <a:latin typeface="AdvPSA88A"/>
            </a:endParaRPr>
          </a:p>
          <a:p>
            <a:endParaRPr lang="en-US" dirty="0" smtClean="0">
              <a:latin typeface="AdvPSA88A"/>
            </a:endParaRPr>
          </a:p>
          <a:p>
            <a:endParaRPr lang="en-IN" dirty="0"/>
          </a:p>
        </p:txBody>
      </p:sp>
    </p:spTree>
    <p:extLst>
      <p:ext uri="{BB962C8B-B14F-4D97-AF65-F5344CB8AC3E}">
        <p14:creationId xmlns:p14="http://schemas.microsoft.com/office/powerpoint/2010/main" val="1535489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40</a:t>
            </a:fld>
            <a:endParaRPr lang="en-US"/>
          </a:p>
        </p:txBody>
      </p:sp>
    </p:spTree>
    <p:extLst>
      <p:ext uri="{BB962C8B-B14F-4D97-AF65-F5344CB8AC3E}">
        <p14:creationId xmlns:p14="http://schemas.microsoft.com/office/powerpoint/2010/main" val="99931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5562600" cy="7159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Thickness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48B32C5-24AB-411C-A0B5-9BDCD81F49FC}" type="slidenum">
              <a:rPr lang="en-US"/>
              <a:pPr>
                <a:defRPr/>
              </a:pPr>
              <a:t>41</a:t>
            </a:fld>
            <a:endParaRPr lang="en-US"/>
          </a:p>
        </p:txBody>
      </p:sp>
      <p:sp>
        <p:nvSpPr>
          <p:cNvPr id="22534" name="Rectangle 6"/>
          <p:cNvSpPr>
            <a:spLocks noChangeArrowheads="1"/>
          </p:cNvSpPr>
          <p:nvPr/>
        </p:nvSpPr>
        <p:spPr bwMode="auto">
          <a:xfrm>
            <a:off x="304800" y="990600"/>
            <a:ext cx="8763000" cy="1785104"/>
          </a:xfrm>
          <a:prstGeom prst="rect">
            <a:avLst/>
          </a:prstGeom>
          <a:noFill/>
          <a:ln w="9525">
            <a:noFill/>
            <a:miter lim="800000"/>
            <a:headEnd/>
            <a:tailEnd/>
          </a:ln>
        </p:spPr>
        <p:txBody>
          <a:bodyPr wrap="square">
            <a:spAutoFit/>
          </a:bodyPr>
          <a:lstStyle/>
          <a:p>
            <a:pPr marL="517525" indent="-517525" algn="just">
              <a:buFont typeface="Wingdings" pitchFamily="2" charset="2"/>
              <a:buChar char="Ø"/>
            </a:pPr>
            <a:r>
              <a:rPr lang="en-US" sz="2200" b="1" dirty="0">
                <a:latin typeface="Book Antiqua" pitchFamily="18" charset="0"/>
              </a:rPr>
              <a:t>Changes in </a:t>
            </a:r>
            <a:r>
              <a:rPr lang="en-US" sz="2200" b="1" dirty="0">
                <a:solidFill>
                  <a:srgbClr val="FFC000"/>
                </a:solidFill>
                <a:latin typeface="Book Antiqua" pitchFamily="18" charset="0"/>
              </a:rPr>
              <a:t>casting</a:t>
            </a:r>
            <a:r>
              <a:rPr lang="en-US" sz="2200" b="1" dirty="0">
                <a:latin typeface="Book Antiqua" pitchFamily="18" charset="0"/>
              </a:rPr>
              <a:t> </a:t>
            </a:r>
            <a:r>
              <a:rPr lang="en-US" sz="2200" b="1" dirty="0">
                <a:solidFill>
                  <a:srgbClr val="FFC000"/>
                </a:solidFill>
                <a:latin typeface="Book Antiqua" pitchFamily="18" charset="0"/>
              </a:rPr>
              <a:t>thickness</a:t>
            </a:r>
            <a:r>
              <a:rPr lang="en-US" sz="2200" b="1" dirty="0">
                <a:latin typeface="Book Antiqua" pitchFamily="18" charset="0"/>
              </a:rPr>
              <a:t> must be as smooth as possible, to control </a:t>
            </a:r>
            <a:r>
              <a:rPr lang="en-US" sz="2200" b="1" dirty="0">
                <a:solidFill>
                  <a:srgbClr val="FFC000"/>
                </a:solidFill>
                <a:latin typeface="Book Antiqua" pitchFamily="18" charset="0"/>
              </a:rPr>
              <a:t>casting</a:t>
            </a:r>
            <a:r>
              <a:rPr lang="en-US" sz="2200" b="1" dirty="0">
                <a:latin typeface="Book Antiqua" pitchFamily="18" charset="0"/>
              </a:rPr>
              <a:t> </a:t>
            </a:r>
            <a:r>
              <a:rPr lang="en-US" sz="2200" b="1" dirty="0">
                <a:solidFill>
                  <a:srgbClr val="FFC000"/>
                </a:solidFill>
                <a:latin typeface="Book Antiqua" pitchFamily="18" charset="0"/>
              </a:rPr>
              <a:t>stresses</a:t>
            </a:r>
            <a:r>
              <a:rPr lang="en-US" sz="2200" b="1" dirty="0">
                <a:latin typeface="Book Antiqua" pitchFamily="18" charset="0"/>
              </a:rPr>
              <a:t> (due to solid shrinkage).</a:t>
            </a:r>
          </a:p>
          <a:p>
            <a:pPr marL="517525" indent="-517525" algn="just"/>
            <a:endParaRPr lang="en-US" sz="2200" b="1" dirty="0">
              <a:latin typeface="Book Antiqua" pitchFamily="18" charset="0"/>
            </a:endParaRPr>
          </a:p>
          <a:p>
            <a:pPr marL="517525" indent="-517525" algn="just">
              <a:buFont typeface="Wingdings" pitchFamily="2" charset="2"/>
              <a:buChar char="Ø"/>
            </a:pPr>
            <a:r>
              <a:rPr lang="en-US" sz="2200" b="1" dirty="0">
                <a:latin typeface="Book Antiqua" pitchFamily="18" charset="0"/>
              </a:rPr>
              <a:t>Moreover, a </a:t>
            </a:r>
            <a:r>
              <a:rPr lang="en-US" sz="2200" b="1" dirty="0">
                <a:solidFill>
                  <a:srgbClr val="FFC000"/>
                </a:solidFill>
                <a:latin typeface="Book Antiqua" pitchFamily="18" charset="0"/>
              </a:rPr>
              <a:t>regular</a:t>
            </a:r>
            <a:r>
              <a:rPr lang="en-US" sz="2200" b="1" dirty="0">
                <a:latin typeface="Book Antiqua" pitchFamily="18" charset="0"/>
              </a:rPr>
              <a:t> </a:t>
            </a:r>
            <a:r>
              <a:rPr lang="en-US" sz="2200" b="1" dirty="0">
                <a:solidFill>
                  <a:srgbClr val="FFC000"/>
                </a:solidFill>
                <a:latin typeface="Book Antiqua" pitchFamily="18" charset="0"/>
              </a:rPr>
              <a:t>change</a:t>
            </a:r>
            <a:r>
              <a:rPr lang="en-US" sz="2200" b="1" dirty="0">
                <a:latin typeface="Book Antiqua" pitchFamily="18" charset="0"/>
              </a:rPr>
              <a:t> in </a:t>
            </a:r>
            <a:r>
              <a:rPr lang="en-US" sz="2200" b="1" dirty="0">
                <a:solidFill>
                  <a:srgbClr val="FFC000"/>
                </a:solidFill>
                <a:latin typeface="Book Antiqua" pitchFamily="18" charset="0"/>
              </a:rPr>
              <a:t>thickness</a:t>
            </a:r>
            <a:r>
              <a:rPr lang="en-US" sz="2200" b="1" dirty="0">
                <a:latin typeface="Book Antiqua" pitchFamily="18" charset="0"/>
              </a:rPr>
              <a:t> is </a:t>
            </a:r>
            <a:r>
              <a:rPr lang="en-US" sz="2200" b="1" dirty="0">
                <a:solidFill>
                  <a:srgbClr val="FFC000"/>
                </a:solidFill>
                <a:latin typeface="Book Antiqua" pitchFamily="18" charset="0"/>
              </a:rPr>
              <a:t>beneficial</a:t>
            </a:r>
            <a:r>
              <a:rPr lang="en-US" sz="2200" b="1" dirty="0">
                <a:latin typeface="Book Antiqua" pitchFamily="18" charset="0"/>
              </a:rPr>
              <a:t>, since a directional solidification contributes to the feeding action.</a:t>
            </a:r>
          </a:p>
        </p:txBody>
      </p:sp>
      <p:pic>
        <p:nvPicPr>
          <p:cNvPr id="22535" name="Picture 2"/>
          <p:cNvPicPr>
            <a:picLocks noChangeAspect="1" noChangeArrowheads="1"/>
          </p:cNvPicPr>
          <p:nvPr/>
        </p:nvPicPr>
        <p:blipFill>
          <a:blip r:embed="rId2" cstate="print"/>
          <a:srcRect/>
          <a:stretch>
            <a:fillRect/>
          </a:stretch>
        </p:blipFill>
        <p:spPr bwMode="auto">
          <a:xfrm>
            <a:off x="270753" y="3543300"/>
            <a:ext cx="4453647" cy="2552700"/>
          </a:xfrm>
          <a:prstGeom prst="rect">
            <a:avLst/>
          </a:prstGeom>
          <a:noFill/>
          <a:ln w="9525">
            <a:noFill/>
            <a:miter lim="800000"/>
            <a:headEnd/>
            <a:tailEnd/>
          </a:ln>
        </p:spPr>
      </p:pic>
      <p:pic>
        <p:nvPicPr>
          <p:cNvPr id="22536" name="Picture 3"/>
          <p:cNvPicPr>
            <a:picLocks noChangeAspect="1" noChangeArrowheads="1"/>
          </p:cNvPicPr>
          <p:nvPr/>
        </p:nvPicPr>
        <p:blipFill>
          <a:blip r:embed="rId3" cstate="print"/>
          <a:srcRect/>
          <a:stretch>
            <a:fillRect/>
          </a:stretch>
        </p:blipFill>
        <p:spPr bwMode="auto">
          <a:xfrm>
            <a:off x="4724400" y="3581400"/>
            <a:ext cx="4297438" cy="251460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5638800" cy="5635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Thickness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1D981B9B-BEC0-4DF5-BD26-B8CC563638D2}" type="slidenum">
              <a:rPr lang="en-US"/>
              <a:pPr>
                <a:defRPr/>
              </a:pPr>
              <a:t>42</a:t>
            </a:fld>
            <a:endParaRPr lang="en-US"/>
          </a:p>
        </p:txBody>
      </p:sp>
      <p:sp>
        <p:nvSpPr>
          <p:cNvPr id="23558" name="Rectangle 6"/>
          <p:cNvSpPr>
            <a:spLocks noChangeArrowheads="1"/>
          </p:cNvSpPr>
          <p:nvPr/>
        </p:nvSpPr>
        <p:spPr bwMode="auto">
          <a:xfrm>
            <a:off x="152400" y="1031319"/>
            <a:ext cx="8915400" cy="2092881"/>
          </a:xfrm>
          <a:prstGeom prst="rect">
            <a:avLst/>
          </a:prstGeom>
          <a:noFill/>
          <a:ln w="9525">
            <a:noFill/>
            <a:miter lim="800000"/>
            <a:headEnd/>
            <a:tailEnd/>
          </a:ln>
        </p:spPr>
        <p:txBody>
          <a:bodyPr wrap="square">
            <a:spAutoFit/>
          </a:bodyPr>
          <a:lstStyle/>
          <a:p>
            <a:pPr>
              <a:spcBef>
                <a:spcPts val="1200"/>
              </a:spcBef>
            </a:pPr>
            <a:r>
              <a:rPr lang="en-US" sz="2200" b="1" dirty="0" err="1">
                <a:solidFill>
                  <a:srgbClr val="FFC000"/>
                </a:solidFill>
                <a:latin typeface="Book Antiqua" pitchFamily="18" charset="0"/>
              </a:rPr>
              <a:t>Heuvers</a:t>
            </a:r>
            <a:r>
              <a:rPr lang="en-US" sz="2200" b="1" dirty="0">
                <a:latin typeface="Book Antiqua" pitchFamily="18" charset="0"/>
              </a:rPr>
              <a:t>’ circles may be used to evaluate </a:t>
            </a:r>
            <a:r>
              <a:rPr lang="en-US" sz="2200" b="1" dirty="0">
                <a:solidFill>
                  <a:srgbClr val="FFC000"/>
                </a:solidFill>
                <a:latin typeface="Book Antiqua" pitchFamily="18" charset="0"/>
              </a:rPr>
              <a:t>thickness</a:t>
            </a:r>
            <a:r>
              <a:rPr lang="en-US" sz="2200" b="1" dirty="0">
                <a:latin typeface="Book Antiqua" pitchFamily="18" charset="0"/>
              </a:rPr>
              <a:t> rate of </a:t>
            </a:r>
            <a:r>
              <a:rPr lang="en-US" sz="2200" b="1" dirty="0" smtClean="0">
                <a:latin typeface="Book Antiqua" pitchFamily="18" charset="0"/>
              </a:rPr>
              <a:t> </a:t>
            </a:r>
            <a:r>
              <a:rPr lang="en-US" sz="2200" b="1" dirty="0" smtClean="0">
                <a:solidFill>
                  <a:srgbClr val="FFC000"/>
                </a:solidFill>
                <a:latin typeface="Book Antiqua" pitchFamily="18" charset="0"/>
              </a:rPr>
              <a:t>variation</a:t>
            </a:r>
            <a:r>
              <a:rPr lang="en-US" sz="2200" b="1" dirty="0">
                <a:latin typeface="Book Antiqua" pitchFamily="18" charset="0"/>
              </a:rPr>
              <a:t>.</a:t>
            </a:r>
          </a:p>
          <a:p>
            <a:pPr algn="just">
              <a:spcBef>
                <a:spcPts val="1200"/>
              </a:spcBef>
            </a:pPr>
            <a:r>
              <a:rPr lang="en-US" sz="2200" b="1" dirty="0" smtClean="0">
                <a:latin typeface="Book Antiqua" pitchFamily="18" charset="0"/>
              </a:rPr>
              <a:t>An </a:t>
            </a:r>
            <a:r>
              <a:rPr lang="en-US" sz="2200" b="1" dirty="0" err="1">
                <a:latin typeface="Book Antiqua" pitchFamily="18" charset="0"/>
              </a:rPr>
              <a:t>Heuvers</a:t>
            </a:r>
            <a:r>
              <a:rPr lang="en-US" sz="2200" b="1" dirty="0" smtClean="0">
                <a:latin typeface="Book Antiqua" pitchFamily="18" charset="0"/>
              </a:rPr>
              <a:t>’ circle </a:t>
            </a:r>
            <a:r>
              <a:rPr lang="en-US" sz="2200" b="1" dirty="0">
                <a:latin typeface="Book Antiqua" pitchFamily="18" charset="0"/>
              </a:rPr>
              <a:t>is the biggest circle that can be inscribed in a casting cross-section. </a:t>
            </a:r>
            <a:endParaRPr lang="en-US" sz="2200" b="1" dirty="0" smtClean="0">
              <a:latin typeface="Book Antiqua" pitchFamily="18" charset="0"/>
            </a:endParaRPr>
          </a:p>
          <a:p>
            <a:pPr algn="just">
              <a:spcBef>
                <a:spcPts val="1200"/>
              </a:spcBef>
            </a:pPr>
            <a:r>
              <a:rPr lang="en-US" sz="2200" b="1" dirty="0" smtClean="0">
                <a:latin typeface="Book Antiqua" pitchFamily="18" charset="0"/>
              </a:rPr>
              <a:t>The </a:t>
            </a:r>
            <a:r>
              <a:rPr lang="en-US" sz="2200" b="1" dirty="0">
                <a:latin typeface="Book Antiqua" pitchFamily="18" charset="0"/>
              </a:rPr>
              <a:t>difference </a:t>
            </a:r>
            <a:r>
              <a:rPr lang="en-US" sz="2200" b="1" dirty="0" smtClean="0">
                <a:latin typeface="Book Antiqua" pitchFamily="18" charset="0"/>
              </a:rPr>
              <a:t>b/n </a:t>
            </a:r>
            <a:r>
              <a:rPr lang="en-US" sz="2200" b="1" dirty="0">
                <a:latin typeface="Book Antiqua" pitchFamily="18" charset="0"/>
              </a:rPr>
              <a:t>the diameter of any pair of adjoining circles (tangent to each other) should not exceed 15 -20%.</a:t>
            </a:r>
          </a:p>
        </p:txBody>
      </p:sp>
      <p:pic>
        <p:nvPicPr>
          <p:cNvPr id="23559" name="Picture 2"/>
          <p:cNvPicPr>
            <a:picLocks noChangeAspect="1" noChangeArrowheads="1"/>
          </p:cNvPicPr>
          <p:nvPr/>
        </p:nvPicPr>
        <p:blipFill>
          <a:blip r:embed="rId2" cstate="print"/>
          <a:srcRect/>
          <a:stretch>
            <a:fillRect/>
          </a:stretch>
        </p:blipFill>
        <p:spPr bwMode="auto">
          <a:xfrm>
            <a:off x="148536" y="3352799"/>
            <a:ext cx="4347264" cy="2971801"/>
          </a:xfrm>
          <a:prstGeom prst="rect">
            <a:avLst/>
          </a:prstGeom>
          <a:noFill/>
          <a:ln w="9525">
            <a:noFill/>
            <a:miter lim="800000"/>
            <a:headEnd/>
            <a:tailEnd/>
          </a:ln>
        </p:spPr>
      </p:pic>
      <p:pic>
        <p:nvPicPr>
          <p:cNvPr id="23560" name="Picture 3"/>
          <p:cNvPicPr>
            <a:picLocks noChangeAspect="1" noChangeArrowheads="1"/>
          </p:cNvPicPr>
          <p:nvPr/>
        </p:nvPicPr>
        <p:blipFill>
          <a:blip r:embed="rId3" cstate="print"/>
          <a:srcRect/>
          <a:stretch>
            <a:fillRect/>
          </a:stretch>
        </p:blipFill>
        <p:spPr bwMode="auto">
          <a:xfrm>
            <a:off x="4495800" y="3352800"/>
            <a:ext cx="4569843" cy="297180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5562600" cy="639762"/>
          </a:xfrm>
        </p:spPr>
        <p:txBody>
          <a:bodyPr>
            <a:normAutofit fontScale="90000"/>
          </a:bodyPr>
          <a:lstStyle/>
          <a:p>
            <a:pPr algn="ctr" eaLnBrk="1" hangingPunct="1"/>
            <a:r>
              <a:rPr lang="en-US" b="1" dirty="0" smtClean="0">
                <a:latin typeface="BankGothic Md BT" pitchFamily="34" charset="0"/>
              </a:rPr>
              <a:t>FROM PRODUCT TO CASTING </a:t>
            </a:r>
            <a:br>
              <a:rPr lang="en-US" b="1" dirty="0" smtClean="0">
                <a:latin typeface="BankGothic Md BT" pitchFamily="34" charset="0"/>
              </a:rPr>
            </a:br>
            <a:r>
              <a:rPr lang="en-US" b="1" dirty="0" smtClean="0">
                <a:latin typeface="BankGothic Md BT" pitchFamily="34" charset="0"/>
              </a:rPr>
              <a:t>Thickness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A3C49D75-C21C-4F44-8C5E-4EBC3C39D48E}" type="slidenum">
              <a:rPr lang="en-US"/>
              <a:pPr>
                <a:defRPr/>
              </a:pPr>
              <a:t>43</a:t>
            </a:fld>
            <a:endParaRPr lang="en-US"/>
          </a:p>
        </p:txBody>
      </p:sp>
      <p:pic>
        <p:nvPicPr>
          <p:cNvPr id="24582" name="Picture 2"/>
          <p:cNvPicPr>
            <a:picLocks noChangeAspect="1" noChangeArrowheads="1"/>
          </p:cNvPicPr>
          <p:nvPr/>
        </p:nvPicPr>
        <p:blipFill>
          <a:blip r:embed="rId2" cstate="print"/>
          <a:srcRect l="1366" r="267" b="2631"/>
          <a:stretch>
            <a:fillRect/>
          </a:stretch>
        </p:blipFill>
        <p:spPr bwMode="auto">
          <a:xfrm>
            <a:off x="1828800" y="990600"/>
            <a:ext cx="5486400" cy="2819400"/>
          </a:xfrm>
          <a:prstGeom prst="rect">
            <a:avLst/>
          </a:prstGeom>
          <a:noFill/>
          <a:ln w="9525">
            <a:noFill/>
            <a:miter lim="800000"/>
            <a:headEnd/>
            <a:tailEnd/>
          </a:ln>
        </p:spPr>
      </p:pic>
      <p:pic>
        <p:nvPicPr>
          <p:cNvPr id="24583" name="Picture 3"/>
          <p:cNvPicPr>
            <a:picLocks noChangeAspect="1" noChangeArrowheads="1"/>
          </p:cNvPicPr>
          <p:nvPr/>
        </p:nvPicPr>
        <p:blipFill>
          <a:blip r:embed="rId3" cstate="print"/>
          <a:srcRect/>
          <a:stretch>
            <a:fillRect/>
          </a:stretch>
        </p:blipFill>
        <p:spPr bwMode="auto">
          <a:xfrm>
            <a:off x="1905000" y="3733800"/>
            <a:ext cx="5253600" cy="27432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CASTING WORK CYCLE DESIGN</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dirty="0"/>
          </a:p>
        </p:txBody>
      </p:sp>
      <p:sp>
        <p:nvSpPr>
          <p:cNvPr id="6" name="Slide Number Placeholder 5"/>
          <p:cNvSpPr>
            <a:spLocks noGrp="1"/>
          </p:cNvSpPr>
          <p:nvPr>
            <p:ph type="sldNum" sz="quarter" idx="12"/>
          </p:nvPr>
        </p:nvSpPr>
        <p:spPr/>
        <p:txBody>
          <a:bodyPr/>
          <a:lstStyle/>
          <a:p>
            <a:pPr>
              <a:defRPr/>
            </a:pPr>
            <a:fld id="{748A121F-CF65-46B5-805A-98499DE9499F}" type="slidenum">
              <a:rPr lang="en-US"/>
              <a:pPr>
                <a:defRPr/>
              </a:pPr>
              <a:t>44</a:t>
            </a:fld>
            <a:endParaRPr lang="en-US"/>
          </a:p>
        </p:txBody>
      </p:sp>
      <p:sp>
        <p:nvSpPr>
          <p:cNvPr id="25606" name="Rectangle 6"/>
          <p:cNvSpPr>
            <a:spLocks noChangeArrowheads="1"/>
          </p:cNvSpPr>
          <p:nvPr/>
        </p:nvSpPr>
        <p:spPr bwMode="auto">
          <a:xfrm>
            <a:off x="5257800" y="2743200"/>
            <a:ext cx="3657600" cy="1107996"/>
          </a:xfrm>
          <a:prstGeom prst="rect">
            <a:avLst/>
          </a:prstGeom>
          <a:noFill/>
          <a:ln w="9525">
            <a:noFill/>
            <a:miter lim="800000"/>
            <a:headEnd/>
            <a:tailEnd/>
          </a:ln>
        </p:spPr>
        <p:txBody>
          <a:bodyPr wrap="square">
            <a:spAutoFit/>
          </a:bodyPr>
          <a:lstStyle/>
          <a:p>
            <a:r>
              <a:rPr lang="en-US" sz="2200" b="1" dirty="0">
                <a:latin typeface="Book Antiqua" pitchFamily="18" charset="0"/>
              </a:rPr>
              <a:t>Once </a:t>
            </a:r>
            <a:r>
              <a:rPr lang="en-US" sz="2200" b="1" dirty="0">
                <a:solidFill>
                  <a:srgbClr val="FFC000"/>
                </a:solidFill>
                <a:latin typeface="Book Antiqua" pitchFamily="18" charset="0"/>
              </a:rPr>
              <a:t>casting</a:t>
            </a:r>
            <a:r>
              <a:rPr lang="en-US" sz="2200" b="1" dirty="0">
                <a:latin typeface="Book Antiqua" pitchFamily="18" charset="0"/>
              </a:rPr>
              <a:t> </a:t>
            </a:r>
            <a:r>
              <a:rPr lang="en-US" sz="2200" b="1" dirty="0">
                <a:solidFill>
                  <a:srgbClr val="FFC000"/>
                </a:solidFill>
                <a:latin typeface="Book Antiqua" pitchFamily="18" charset="0"/>
              </a:rPr>
              <a:t>shape</a:t>
            </a:r>
            <a:r>
              <a:rPr lang="en-US" sz="2200" b="1" dirty="0">
                <a:latin typeface="Book Antiqua" pitchFamily="18" charset="0"/>
              </a:rPr>
              <a:t> is </a:t>
            </a:r>
            <a:r>
              <a:rPr lang="en-US" sz="2200" b="1" dirty="0">
                <a:solidFill>
                  <a:srgbClr val="FFC000"/>
                </a:solidFill>
                <a:latin typeface="Book Antiqua" pitchFamily="18" charset="0"/>
              </a:rPr>
              <a:t>designed</a:t>
            </a:r>
            <a:r>
              <a:rPr lang="en-US" sz="2200" b="1" dirty="0">
                <a:latin typeface="Book Antiqua" pitchFamily="18" charset="0"/>
              </a:rPr>
              <a:t>, it is possible to start </a:t>
            </a:r>
            <a:r>
              <a:rPr lang="en-US" sz="2200" b="1" dirty="0">
                <a:solidFill>
                  <a:srgbClr val="FFC000"/>
                </a:solidFill>
                <a:latin typeface="Book Antiqua" pitchFamily="18" charset="0"/>
              </a:rPr>
              <a:t>pattern</a:t>
            </a:r>
            <a:r>
              <a:rPr lang="en-US" sz="2200" b="1" dirty="0">
                <a:latin typeface="Book Antiqua" pitchFamily="18" charset="0"/>
              </a:rPr>
              <a:t> </a:t>
            </a:r>
            <a:r>
              <a:rPr lang="en-US" sz="2200" b="1" dirty="0">
                <a:solidFill>
                  <a:srgbClr val="FFC000"/>
                </a:solidFill>
                <a:latin typeface="Book Antiqua" pitchFamily="18" charset="0"/>
              </a:rPr>
              <a:t>definition</a:t>
            </a:r>
            <a:r>
              <a:rPr lang="en-US" sz="2200" b="1" dirty="0">
                <a:latin typeface="Book Antiqua" pitchFamily="18" charset="0"/>
              </a:rPr>
              <a:t>.</a:t>
            </a:r>
          </a:p>
        </p:txBody>
      </p:sp>
      <p:pic>
        <p:nvPicPr>
          <p:cNvPr id="25607" name="Picture 2"/>
          <p:cNvPicPr>
            <a:picLocks noChangeAspect="1" noChangeArrowheads="1"/>
          </p:cNvPicPr>
          <p:nvPr/>
        </p:nvPicPr>
        <p:blipFill>
          <a:blip r:embed="rId2" cstate="print"/>
          <a:srcRect/>
          <a:stretch>
            <a:fillRect/>
          </a:stretch>
        </p:blipFill>
        <p:spPr bwMode="auto">
          <a:xfrm>
            <a:off x="761999" y="990600"/>
            <a:ext cx="4485593" cy="53340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639763"/>
          </a:xfrm>
        </p:spPr>
        <p:txBody>
          <a:bodyPr/>
          <a:lstStyle/>
          <a:p>
            <a:pPr eaLnBrk="1" hangingPunct="1"/>
            <a:r>
              <a:rPr lang="en-US" b="1" dirty="0" smtClean="0">
                <a:latin typeface="BankGothic Md BT" pitchFamily="34" charset="0"/>
              </a:rPr>
              <a:t>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4BCE3EB-62EE-4C58-9CD0-B2AF878E2359}" type="slidenum">
              <a:rPr lang="en-US"/>
              <a:pPr>
                <a:defRPr/>
              </a:pPr>
              <a:t>45</a:t>
            </a:fld>
            <a:endParaRPr lang="en-US"/>
          </a:p>
        </p:txBody>
      </p:sp>
      <p:sp>
        <p:nvSpPr>
          <p:cNvPr id="26630" name="Rectangle 6"/>
          <p:cNvSpPr>
            <a:spLocks noChangeArrowheads="1"/>
          </p:cNvSpPr>
          <p:nvPr/>
        </p:nvSpPr>
        <p:spPr bwMode="auto">
          <a:xfrm>
            <a:off x="152400" y="838200"/>
            <a:ext cx="8915400" cy="1785104"/>
          </a:xfrm>
          <a:prstGeom prst="rect">
            <a:avLst/>
          </a:prstGeom>
          <a:noFill/>
          <a:ln w="9525">
            <a:noFill/>
            <a:miter lim="800000"/>
            <a:headEnd/>
            <a:tailEnd/>
          </a:ln>
        </p:spPr>
        <p:txBody>
          <a:bodyPr wrap="square">
            <a:spAutoFit/>
          </a:bodyPr>
          <a:lstStyle/>
          <a:p>
            <a:pPr marL="457200" indent="-398463" algn="just"/>
            <a:r>
              <a:rPr lang="en-US" sz="2200" b="1" dirty="0" smtClean="0">
                <a:solidFill>
                  <a:srgbClr val="0070C0"/>
                </a:solidFill>
                <a:latin typeface="BankGothic Md BT" pitchFamily="34" charset="0"/>
              </a:rPr>
              <a:t>Undesired (yet unavoidable) phenomenon </a:t>
            </a:r>
            <a:r>
              <a:rPr lang="en-US" sz="2200" b="1" dirty="0">
                <a:solidFill>
                  <a:srgbClr val="0070C0"/>
                </a:solidFill>
                <a:latin typeface="BankGothic Md BT" pitchFamily="34" charset="0"/>
              </a:rPr>
              <a:t>in casting processes. </a:t>
            </a:r>
            <a:endParaRPr lang="en-US" sz="2200" b="1" dirty="0" smtClean="0">
              <a:solidFill>
                <a:srgbClr val="0070C0"/>
              </a:solidFill>
              <a:latin typeface="BankGothic Md BT" pitchFamily="34" charset="0"/>
            </a:endParaRPr>
          </a:p>
          <a:p>
            <a:pPr marL="457200" indent="-398463" algn="just">
              <a:buBlip>
                <a:blip r:embed="rId2"/>
              </a:buBlip>
            </a:pPr>
            <a:r>
              <a:rPr lang="en-US" sz="2200" b="1" dirty="0" smtClean="0">
                <a:latin typeface="Book Antiqua" pitchFamily="18" charset="0"/>
              </a:rPr>
              <a:t>All </a:t>
            </a:r>
            <a:r>
              <a:rPr lang="en-US" sz="2200" b="1" dirty="0">
                <a:latin typeface="Book Antiqua" pitchFamily="18" charset="0"/>
              </a:rPr>
              <a:t>foundry </a:t>
            </a:r>
            <a:r>
              <a:rPr lang="en-US" sz="2200" b="1" dirty="0">
                <a:solidFill>
                  <a:srgbClr val="FFC000"/>
                </a:solidFill>
                <a:latin typeface="Book Antiqua" pitchFamily="18" charset="0"/>
              </a:rPr>
              <a:t>materials</a:t>
            </a:r>
            <a:r>
              <a:rPr lang="en-US" sz="2200" b="1" dirty="0">
                <a:latin typeface="Book Antiqua" pitchFamily="18" charset="0"/>
              </a:rPr>
              <a:t>, during </a:t>
            </a:r>
            <a:r>
              <a:rPr lang="en-US" sz="2200" b="1" dirty="0">
                <a:solidFill>
                  <a:srgbClr val="FFC000"/>
                </a:solidFill>
                <a:latin typeface="Book Antiqua" pitchFamily="18" charset="0"/>
              </a:rPr>
              <a:t>cooling</a:t>
            </a:r>
            <a:r>
              <a:rPr lang="en-US" sz="2200" b="1" dirty="0">
                <a:latin typeface="Book Antiqua" pitchFamily="18" charset="0"/>
              </a:rPr>
              <a:t>, </a:t>
            </a:r>
            <a:r>
              <a:rPr lang="en-US" sz="2200" b="1" dirty="0">
                <a:solidFill>
                  <a:srgbClr val="FFC000"/>
                </a:solidFill>
                <a:latin typeface="Book Antiqua" pitchFamily="18" charset="0"/>
              </a:rPr>
              <a:t>shrink</a:t>
            </a:r>
            <a:r>
              <a:rPr lang="en-US" sz="2200" b="1" dirty="0">
                <a:latin typeface="Book Antiqua" pitchFamily="18" charset="0"/>
              </a:rPr>
              <a:t>. </a:t>
            </a:r>
            <a:endParaRPr lang="en-US" sz="2200" b="1" dirty="0" smtClean="0">
              <a:latin typeface="Book Antiqua" pitchFamily="18" charset="0"/>
            </a:endParaRPr>
          </a:p>
          <a:p>
            <a:pPr marL="457200" indent="-398463" algn="just">
              <a:buBlip>
                <a:blip r:embed="rId2"/>
              </a:buBlip>
            </a:pPr>
            <a:r>
              <a:rPr lang="en-US" sz="2200" b="1" dirty="0" smtClean="0">
                <a:latin typeface="Book Antiqua" pitchFamily="18" charset="0"/>
              </a:rPr>
              <a:t>Shrinkage </a:t>
            </a:r>
            <a:r>
              <a:rPr lang="en-US" sz="2200" b="1" dirty="0">
                <a:latin typeface="Book Antiqua" pitchFamily="18" charset="0"/>
              </a:rPr>
              <a:t>affects part </a:t>
            </a:r>
            <a:r>
              <a:rPr lang="en-US" sz="2200" b="1" dirty="0">
                <a:solidFill>
                  <a:srgbClr val="FFC000"/>
                </a:solidFill>
                <a:latin typeface="Book Antiqua" pitchFamily="18" charset="0"/>
              </a:rPr>
              <a:t>accuracy</a:t>
            </a:r>
            <a:r>
              <a:rPr lang="en-US" sz="2200" b="1" dirty="0">
                <a:latin typeface="Book Antiqua" pitchFamily="18" charset="0"/>
              </a:rPr>
              <a:t> </a:t>
            </a:r>
            <a:r>
              <a:rPr lang="en-US" sz="2200" b="1" dirty="0" smtClean="0">
                <a:latin typeface="Book Antiqua" pitchFamily="18" charset="0"/>
              </a:rPr>
              <a:t>&amp; </a:t>
            </a:r>
            <a:r>
              <a:rPr lang="en-US" sz="2200" b="1" dirty="0">
                <a:latin typeface="Book Antiqua" pitchFamily="18" charset="0"/>
              </a:rPr>
              <a:t>even its </a:t>
            </a:r>
            <a:r>
              <a:rPr lang="en-US" sz="2200" b="1" dirty="0">
                <a:solidFill>
                  <a:srgbClr val="FFC000"/>
                </a:solidFill>
                <a:latin typeface="Book Antiqua" pitchFamily="18" charset="0"/>
              </a:rPr>
              <a:t>soundness</a:t>
            </a:r>
            <a:r>
              <a:rPr lang="en-US" sz="2200" b="1" dirty="0" smtClean="0">
                <a:latin typeface="Book Antiqua" pitchFamily="18" charset="0"/>
              </a:rPr>
              <a:t>.</a:t>
            </a:r>
            <a:endParaRPr lang="en-US" sz="2200" b="1" dirty="0">
              <a:latin typeface="Book Antiqua" pitchFamily="18" charset="0"/>
            </a:endParaRPr>
          </a:p>
          <a:p>
            <a:pPr marL="457200" indent="-398463" algn="just">
              <a:buBlip>
                <a:blip r:embed="rId2"/>
              </a:buBlip>
            </a:pPr>
            <a:r>
              <a:rPr lang="en-US" sz="2200" b="1" dirty="0">
                <a:latin typeface="Book Antiqua" pitchFamily="18" charset="0"/>
              </a:rPr>
              <a:t>There is a </a:t>
            </a:r>
            <a:r>
              <a:rPr lang="en-US" sz="2200" b="1" dirty="0" smtClean="0">
                <a:solidFill>
                  <a:srgbClr val="FFC000"/>
                </a:solidFill>
                <a:latin typeface="Book Antiqua" pitchFamily="18" charset="0"/>
              </a:rPr>
              <a:t>liquid, solidification</a:t>
            </a:r>
            <a:r>
              <a:rPr lang="en-US" sz="2200" b="1" dirty="0" smtClean="0">
                <a:latin typeface="Book Antiqua" pitchFamily="18" charset="0"/>
              </a:rPr>
              <a:t> &amp; </a:t>
            </a:r>
            <a:r>
              <a:rPr lang="en-US" sz="2200" b="1" dirty="0" smtClean="0">
                <a:solidFill>
                  <a:srgbClr val="FFC000"/>
                </a:solidFill>
                <a:latin typeface="Book Antiqua" pitchFamily="18" charset="0"/>
              </a:rPr>
              <a:t>solid</a:t>
            </a:r>
            <a:r>
              <a:rPr lang="en-US" sz="2200" b="1" dirty="0" smtClean="0">
                <a:latin typeface="Book Antiqua" pitchFamily="18" charset="0"/>
              </a:rPr>
              <a:t> </a:t>
            </a:r>
            <a:r>
              <a:rPr lang="en-US" sz="2200" b="1" dirty="0">
                <a:solidFill>
                  <a:srgbClr val="FFC000"/>
                </a:solidFill>
                <a:latin typeface="Book Antiqua" pitchFamily="18" charset="0"/>
              </a:rPr>
              <a:t>shrinkage</a:t>
            </a:r>
            <a:r>
              <a:rPr lang="en-US" sz="2200" b="1" dirty="0">
                <a:latin typeface="Book Antiqua" pitchFamily="18" charset="0"/>
              </a:rPr>
              <a:t>: </a:t>
            </a:r>
            <a:endParaRPr lang="en-US" sz="2200" b="1" dirty="0" smtClean="0">
              <a:latin typeface="Book Antiqua" pitchFamily="18" charset="0"/>
            </a:endParaRPr>
          </a:p>
        </p:txBody>
      </p:sp>
      <p:pic>
        <p:nvPicPr>
          <p:cNvPr id="26631" name="Picture 2"/>
          <p:cNvPicPr>
            <a:picLocks noChangeAspect="1" noChangeArrowheads="1"/>
          </p:cNvPicPr>
          <p:nvPr/>
        </p:nvPicPr>
        <p:blipFill>
          <a:blip r:embed="rId3" cstate="print"/>
          <a:srcRect/>
          <a:stretch>
            <a:fillRect/>
          </a:stretch>
        </p:blipFill>
        <p:spPr bwMode="auto">
          <a:xfrm>
            <a:off x="1676400" y="2854501"/>
            <a:ext cx="6527301" cy="3546299"/>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EDCA1452-CDAC-4ACD-A4DA-A73A2718427E}" type="slidenum">
              <a:rPr lang="en-US"/>
              <a:pPr>
                <a:defRPr/>
              </a:pPr>
              <a:t>46</a:t>
            </a:fld>
            <a:endParaRPr lang="en-US"/>
          </a:p>
        </p:txBody>
      </p:sp>
      <p:sp>
        <p:nvSpPr>
          <p:cNvPr id="27654" name="Rectangle 6"/>
          <p:cNvSpPr>
            <a:spLocks noChangeArrowheads="1"/>
          </p:cNvSpPr>
          <p:nvPr/>
        </p:nvSpPr>
        <p:spPr bwMode="auto">
          <a:xfrm>
            <a:off x="228600" y="685800"/>
            <a:ext cx="8839200" cy="2208297"/>
          </a:xfrm>
          <a:prstGeom prst="rect">
            <a:avLst/>
          </a:prstGeom>
          <a:noFill/>
          <a:ln w="9525">
            <a:noFill/>
            <a:miter lim="800000"/>
            <a:headEnd/>
            <a:tailEnd/>
          </a:ln>
        </p:spPr>
        <p:txBody>
          <a:bodyPr>
            <a:spAutoFit/>
          </a:bodyPr>
          <a:lstStyle/>
          <a:p>
            <a:pPr>
              <a:lnSpc>
                <a:spcPct val="75000"/>
              </a:lnSpc>
            </a:pPr>
            <a:r>
              <a:rPr lang="en-US" sz="2200" b="1" dirty="0">
                <a:solidFill>
                  <a:srgbClr val="0070C0"/>
                </a:solidFill>
                <a:latin typeface="BankGothic Md BT" pitchFamily="34" charset="0"/>
              </a:rPr>
              <a:t>From cast to room temperature </a:t>
            </a:r>
            <a:r>
              <a:rPr lang="en-US" sz="2200" b="1" dirty="0" smtClean="0">
                <a:solidFill>
                  <a:srgbClr val="0070C0"/>
                </a:solidFill>
                <a:latin typeface="BankGothic Md BT" pitchFamily="34" charset="0"/>
              </a:rPr>
              <a:t>3 (Three) </a:t>
            </a:r>
            <a:r>
              <a:rPr lang="en-US" sz="2200" b="1" dirty="0">
                <a:solidFill>
                  <a:srgbClr val="0070C0"/>
                </a:solidFill>
                <a:latin typeface="BankGothic Md BT" pitchFamily="34" charset="0"/>
              </a:rPr>
              <a:t>different kinds of shrinkage take place</a:t>
            </a:r>
            <a:r>
              <a:rPr lang="en-US" sz="2200" b="1" dirty="0" smtClean="0">
                <a:solidFill>
                  <a:srgbClr val="0070C0"/>
                </a:solidFill>
                <a:latin typeface="BankGothic Md BT" pitchFamily="34" charset="0"/>
              </a:rPr>
              <a:t>:</a:t>
            </a:r>
          </a:p>
          <a:p>
            <a:pPr>
              <a:lnSpc>
                <a:spcPct val="75000"/>
              </a:lnSpc>
            </a:pPr>
            <a:endParaRPr lang="en-US" sz="2200" b="1" dirty="0">
              <a:solidFill>
                <a:srgbClr val="0070C0"/>
              </a:solidFill>
              <a:latin typeface="BankGothic Md BT" pitchFamily="34" charset="0"/>
            </a:endParaRPr>
          </a:p>
          <a:p>
            <a:pPr marL="457200" indent="-339725"/>
            <a:r>
              <a:rPr lang="en-US" sz="2200" b="1" dirty="0">
                <a:latin typeface="Book Antiqua" pitchFamily="18" charset="0"/>
              </a:rPr>
              <a:t>1</a:t>
            </a:r>
            <a:r>
              <a:rPr lang="en-US" sz="2200" b="1" dirty="0" smtClean="0">
                <a:latin typeface="Book Antiqua" pitchFamily="18" charset="0"/>
              </a:rPr>
              <a:t>. </a:t>
            </a:r>
            <a:r>
              <a:rPr lang="en-US" sz="2200" b="1" dirty="0" smtClean="0">
                <a:solidFill>
                  <a:srgbClr val="FFC000"/>
                </a:solidFill>
                <a:latin typeface="Book Antiqua" pitchFamily="18" charset="0"/>
              </a:rPr>
              <a:t>Liquid</a:t>
            </a:r>
            <a:r>
              <a:rPr lang="en-US" sz="2200" b="1" dirty="0" smtClean="0">
                <a:latin typeface="Book Antiqua" pitchFamily="18" charset="0"/>
              </a:rPr>
              <a:t> </a:t>
            </a:r>
            <a:r>
              <a:rPr lang="en-US" sz="2200" b="1" dirty="0">
                <a:solidFill>
                  <a:srgbClr val="FFC000"/>
                </a:solidFill>
                <a:latin typeface="Book Antiqua" pitchFamily="18" charset="0"/>
              </a:rPr>
              <a:t>shrinkage</a:t>
            </a:r>
            <a:r>
              <a:rPr lang="en-US" sz="2200" b="1" dirty="0">
                <a:latin typeface="Book Antiqua" pitchFamily="18" charset="0"/>
              </a:rPr>
              <a:t> (</a:t>
            </a:r>
            <a:r>
              <a:rPr lang="en-US" sz="2200" b="1" dirty="0" err="1">
                <a:latin typeface="Book Antiqua" pitchFamily="18" charset="0"/>
              </a:rPr>
              <a:t>VTC–VTL</a:t>
            </a:r>
            <a:r>
              <a:rPr lang="en-US" sz="2200" b="1" dirty="0" smtClean="0">
                <a:latin typeface="Book Antiqua" pitchFamily="18" charset="0"/>
              </a:rPr>
              <a:t>), not </a:t>
            </a:r>
            <a:r>
              <a:rPr lang="en-US" sz="2200" b="1" dirty="0">
                <a:latin typeface="Book Antiqua" pitchFamily="18" charset="0"/>
              </a:rPr>
              <a:t>critical.</a:t>
            </a:r>
          </a:p>
          <a:p>
            <a:pPr marL="457200" indent="-339725"/>
            <a:r>
              <a:rPr lang="en-US" sz="2200" b="1" dirty="0">
                <a:latin typeface="Book Antiqua" pitchFamily="18" charset="0"/>
              </a:rPr>
              <a:t>2</a:t>
            </a:r>
            <a:r>
              <a:rPr lang="en-US" sz="2200" b="1" dirty="0" smtClean="0">
                <a:latin typeface="Book Antiqua" pitchFamily="18" charset="0"/>
              </a:rPr>
              <a:t>. </a:t>
            </a:r>
            <a:r>
              <a:rPr lang="en-US" sz="2200" b="1" dirty="0" smtClean="0">
                <a:solidFill>
                  <a:srgbClr val="FFC000"/>
                </a:solidFill>
                <a:latin typeface="Book Antiqua" pitchFamily="18" charset="0"/>
              </a:rPr>
              <a:t>Solidification</a:t>
            </a:r>
            <a:r>
              <a:rPr lang="en-US" sz="2200" b="1" dirty="0" smtClean="0">
                <a:latin typeface="Book Antiqua" pitchFamily="18" charset="0"/>
              </a:rPr>
              <a:t> </a:t>
            </a:r>
            <a:r>
              <a:rPr lang="en-US" sz="2200" b="1" dirty="0">
                <a:solidFill>
                  <a:srgbClr val="FFC000"/>
                </a:solidFill>
                <a:latin typeface="Book Antiqua" pitchFamily="18" charset="0"/>
              </a:rPr>
              <a:t>shrinkage</a:t>
            </a:r>
            <a:r>
              <a:rPr lang="en-US" sz="2200" b="1" dirty="0">
                <a:latin typeface="Book Antiqua" pitchFamily="18" charset="0"/>
              </a:rPr>
              <a:t> (</a:t>
            </a:r>
            <a:r>
              <a:rPr lang="en-US" sz="2200" b="1" dirty="0" err="1">
                <a:latin typeface="Book Antiqua" pitchFamily="18" charset="0"/>
              </a:rPr>
              <a:t>VTL–VTS</a:t>
            </a:r>
            <a:r>
              <a:rPr lang="en-US" sz="2200" b="1" dirty="0">
                <a:latin typeface="Book Antiqua" pitchFamily="18" charset="0"/>
              </a:rPr>
              <a:t>), isothermal for pure metals </a:t>
            </a:r>
            <a:r>
              <a:rPr lang="en-US" sz="2200" b="1" dirty="0" smtClean="0">
                <a:latin typeface="Book Antiqua" pitchFamily="18" charset="0"/>
              </a:rPr>
              <a:t>					     &amp; </a:t>
            </a:r>
            <a:r>
              <a:rPr lang="en-US" sz="2200" b="1" dirty="0">
                <a:latin typeface="Book Antiqua" pitchFamily="18" charset="0"/>
              </a:rPr>
              <a:t>eutectic alloys.</a:t>
            </a:r>
          </a:p>
          <a:p>
            <a:pPr marL="457200" indent="-339725"/>
            <a:r>
              <a:rPr lang="en-US" sz="2200" b="1" dirty="0">
                <a:latin typeface="Book Antiqua" pitchFamily="18" charset="0"/>
              </a:rPr>
              <a:t>3</a:t>
            </a:r>
            <a:r>
              <a:rPr lang="en-US" sz="2200" b="1" dirty="0" smtClean="0">
                <a:latin typeface="Book Antiqua" pitchFamily="18" charset="0"/>
              </a:rPr>
              <a:t>. </a:t>
            </a:r>
            <a:r>
              <a:rPr lang="en-US" sz="2200" b="1" dirty="0" smtClean="0">
                <a:solidFill>
                  <a:srgbClr val="FFC000"/>
                </a:solidFill>
                <a:latin typeface="Book Antiqua" pitchFamily="18" charset="0"/>
              </a:rPr>
              <a:t>Solid</a:t>
            </a:r>
            <a:r>
              <a:rPr lang="en-US" sz="2200" b="1" dirty="0" smtClean="0">
                <a:latin typeface="Book Antiqua" pitchFamily="18" charset="0"/>
              </a:rPr>
              <a:t> </a:t>
            </a:r>
            <a:r>
              <a:rPr lang="en-US" sz="2200" b="1" dirty="0">
                <a:solidFill>
                  <a:srgbClr val="FFC000"/>
                </a:solidFill>
                <a:latin typeface="Book Antiqua" pitchFamily="18" charset="0"/>
              </a:rPr>
              <a:t>shrinkage</a:t>
            </a:r>
            <a:r>
              <a:rPr lang="en-US" sz="2200" b="1" dirty="0">
                <a:latin typeface="Book Antiqua" pitchFamily="18" charset="0"/>
              </a:rPr>
              <a:t> (</a:t>
            </a:r>
            <a:r>
              <a:rPr lang="en-US" sz="2200" b="1" dirty="0" err="1">
                <a:latin typeface="Book Antiqua" pitchFamily="18" charset="0"/>
              </a:rPr>
              <a:t>VTS–VTA</a:t>
            </a:r>
            <a:r>
              <a:rPr lang="en-US" sz="2200" b="1" dirty="0">
                <a:latin typeface="Book Antiqua" pitchFamily="18" charset="0"/>
              </a:rPr>
              <a:t>), i.e. thermal expansion/contraction.</a:t>
            </a:r>
          </a:p>
        </p:txBody>
      </p:sp>
      <p:pic>
        <p:nvPicPr>
          <p:cNvPr id="27655" name="Picture 2"/>
          <p:cNvPicPr>
            <a:picLocks noChangeAspect="1" noChangeArrowheads="1"/>
          </p:cNvPicPr>
          <p:nvPr/>
        </p:nvPicPr>
        <p:blipFill>
          <a:blip r:embed="rId2" cstate="print"/>
          <a:srcRect/>
          <a:stretch>
            <a:fillRect/>
          </a:stretch>
        </p:blipFill>
        <p:spPr bwMode="auto">
          <a:xfrm>
            <a:off x="1676399" y="2828672"/>
            <a:ext cx="6505193" cy="3648328"/>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3C81474-5B73-4187-9B52-1FFBC7B00213}" type="slidenum">
              <a:rPr lang="en-US"/>
              <a:pPr>
                <a:defRPr/>
              </a:pPr>
              <a:t>47</a:t>
            </a:fld>
            <a:endParaRPr lang="en-US"/>
          </a:p>
        </p:txBody>
      </p:sp>
      <p:pic>
        <p:nvPicPr>
          <p:cNvPr id="28678" name="Picture 2"/>
          <p:cNvPicPr>
            <a:picLocks noChangeAspect="1" noChangeArrowheads="1"/>
          </p:cNvPicPr>
          <p:nvPr/>
        </p:nvPicPr>
        <p:blipFill>
          <a:blip r:embed="rId2" cstate="print"/>
          <a:srcRect/>
          <a:stretch>
            <a:fillRect/>
          </a:stretch>
        </p:blipFill>
        <p:spPr bwMode="auto">
          <a:xfrm>
            <a:off x="381000" y="838200"/>
            <a:ext cx="8586425" cy="55626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SOLID 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E3A92013-B5E3-484A-8E8D-F082C23628DF}" type="slidenum">
              <a:rPr lang="en-US"/>
              <a:pPr>
                <a:defRPr/>
              </a:pPr>
              <a:t>48</a:t>
            </a:fld>
            <a:endParaRPr lang="en-US"/>
          </a:p>
        </p:txBody>
      </p:sp>
      <p:sp>
        <p:nvSpPr>
          <p:cNvPr id="8" name="Rectangle 7"/>
          <p:cNvSpPr/>
          <p:nvPr/>
        </p:nvSpPr>
        <p:spPr>
          <a:xfrm>
            <a:off x="228600" y="762000"/>
            <a:ext cx="8763000" cy="2277547"/>
          </a:xfrm>
          <a:prstGeom prst="rect">
            <a:avLst/>
          </a:prstGeom>
        </p:spPr>
        <p:txBody>
          <a:bodyPr wrap="square">
            <a:spAutoFit/>
          </a:bodyPr>
          <a:lstStyle/>
          <a:p>
            <a:pPr algn="just" fontAlgn="auto">
              <a:spcBef>
                <a:spcPts val="600"/>
              </a:spcBef>
              <a:spcAft>
                <a:spcPts val="0"/>
              </a:spcAft>
              <a:defRPr/>
            </a:pPr>
            <a:r>
              <a:rPr lang="en-US" sz="2200" b="1" dirty="0">
                <a:solidFill>
                  <a:srgbClr val="FFC000"/>
                </a:solidFill>
                <a:latin typeface="Book Antiqua" pitchFamily="18" charset="0"/>
              </a:rPr>
              <a:t>Solid</a:t>
            </a:r>
            <a:r>
              <a:rPr lang="en-US" sz="2200" b="1" dirty="0">
                <a:latin typeface="Book Antiqua" pitchFamily="18" charset="0"/>
              </a:rPr>
              <a:t> </a:t>
            </a:r>
            <a:r>
              <a:rPr lang="en-US" sz="2200" b="1" dirty="0">
                <a:solidFill>
                  <a:srgbClr val="FFC000"/>
                </a:solidFill>
                <a:latin typeface="Book Antiqua" pitchFamily="18" charset="0"/>
              </a:rPr>
              <a:t>shrinkage</a:t>
            </a:r>
            <a:r>
              <a:rPr lang="en-US" sz="2200" b="1" dirty="0">
                <a:latin typeface="Book Antiqua" pitchFamily="18" charset="0"/>
              </a:rPr>
              <a:t> must be controlled </a:t>
            </a:r>
            <a:r>
              <a:rPr lang="en-US" sz="2200" b="1" dirty="0" smtClean="0">
                <a:latin typeface="Book Antiqua" pitchFamily="18" charset="0"/>
              </a:rPr>
              <a:t>b/se </a:t>
            </a:r>
            <a:r>
              <a:rPr lang="en-US" sz="2200" b="1" dirty="0">
                <a:latin typeface="Book Antiqua" pitchFamily="18" charset="0"/>
              </a:rPr>
              <a:t>of the following problems:</a:t>
            </a:r>
          </a:p>
          <a:p>
            <a:pPr marL="396875" indent="-396875" algn="just" fontAlgn="auto">
              <a:spcBef>
                <a:spcPts val="600"/>
              </a:spcBef>
              <a:spcAft>
                <a:spcPts val="0"/>
              </a:spcAft>
              <a:buBlip>
                <a:blip r:embed="rId2"/>
              </a:buBlip>
              <a:defRPr/>
            </a:pPr>
            <a:r>
              <a:rPr lang="en-US" sz="2200" b="1" dirty="0" smtClean="0">
                <a:solidFill>
                  <a:srgbClr val="FFC000"/>
                </a:solidFill>
                <a:latin typeface="Book Antiqua" pitchFamily="18" charset="0"/>
              </a:rPr>
              <a:t>Dimensions</a:t>
            </a:r>
            <a:r>
              <a:rPr lang="en-US" sz="2200" b="1" dirty="0" smtClean="0">
                <a:latin typeface="Book Antiqua" pitchFamily="18" charset="0"/>
              </a:rPr>
              <a:t>: at room temperature the cast part is smaller than mold cavity, this problem may be handled using a correct design;</a:t>
            </a:r>
          </a:p>
          <a:p>
            <a:pPr marL="396875" indent="-396875" algn="just" fontAlgn="auto">
              <a:spcBef>
                <a:spcPts val="600"/>
              </a:spcBef>
              <a:spcAft>
                <a:spcPts val="0"/>
              </a:spcAft>
              <a:buBlip>
                <a:blip r:embed="rId2"/>
              </a:buBlip>
              <a:defRPr/>
            </a:pPr>
            <a:r>
              <a:rPr lang="en-US" sz="2200" b="1" dirty="0" smtClean="0">
                <a:solidFill>
                  <a:srgbClr val="FFC000"/>
                </a:solidFill>
                <a:latin typeface="Book Antiqua" pitchFamily="18" charset="0"/>
              </a:rPr>
              <a:t>Casting</a:t>
            </a:r>
            <a:r>
              <a:rPr lang="en-US" sz="2200" b="1" dirty="0" smtClean="0">
                <a:latin typeface="Book Antiqua" pitchFamily="18" charset="0"/>
              </a:rPr>
              <a:t> </a:t>
            </a:r>
            <a:r>
              <a:rPr lang="en-US" sz="2200" b="1" dirty="0" smtClean="0">
                <a:solidFill>
                  <a:srgbClr val="FFC000"/>
                </a:solidFill>
                <a:latin typeface="Book Antiqua" pitchFamily="18" charset="0"/>
              </a:rPr>
              <a:t>stresses</a:t>
            </a:r>
            <a:r>
              <a:rPr lang="en-US" sz="2200" b="1" dirty="0" smtClean="0">
                <a:latin typeface="Book Antiqua" pitchFamily="18" charset="0"/>
              </a:rPr>
              <a:t>: due to inhomogeneous cooling velocity, they may lead to hot cracks.</a:t>
            </a:r>
            <a:endParaRPr lang="en-US" sz="2200" b="1" dirty="0">
              <a:latin typeface="Book Antiqua" pitchFamily="18" charset="0"/>
            </a:endParaRPr>
          </a:p>
        </p:txBody>
      </p:sp>
      <p:pic>
        <p:nvPicPr>
          <p:cNvPr id="29703" name="Picture 3"/>
          <p:cNvPicPr>
            <a:picLocks noChangeAspect="1" noChangeArrowheads="1"/>
          </p:cNvPicPr>
          <p:nvPr/>
        </p:nvPicPr>
        <p:blipFill>
          <a:blip r:embed="rId3" cstate="print"/>
          <a:srcRect/>
          <a:stretch>
            <a:fillRect/>
          </a:stretch>
        </p:blipFill>
        <p:spPr bwMode="auto">
          <a:xfrm>
            <a:off x="1828800" y="2935848"/>
            <a:ext cx="6248400" cy="3464952"/>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SOLID SHRINKAGE –dimensions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a:xfrm>
            <a:off x="6781800" y="6324600"/>
            <a:ext cx="2133600" cy="365125"/>
          </a:xfrm>
        </p:spPr>
        <p:txBody>
          <a:bodyPr/>
          <a:lstStyle/>
          <a:p>
            <a:pPr>
              <a:defRPr/>
            </a:pPr>
            <a:fld id="{72A7E5E8-2773-440A-AE97-9DEA527ACD7C}" type="slidenum">
              <a:rPr lang="en-US"/>
              <a:pPr>
                <a:defRPr/>
              </a:pPr>
              <a:t>49</a:t>
            </a:fld>
            <a:endParaRPr lang="en-US"/>
          </a:p>
        </p:txBody>
      </p:sp>
      <p:sp>
        <p:nvSpPr>
          <p:cNvPr id="30726" name="Rectangle 6"/>
          <p:cNvSpPr>
            <a:spLocks noChangeArrowheads="1"/>
          </p:cNvSpPr>
          <p:nvPr/>
        </p:nvSpPr>
        <p:spPr bwMode="auto">
          <a:xfrm>
            <a:off x="228600" y="762000"/>
            <a:ext cx="8763000" cy="769441"/>
          </a:xfrm>
          <a:prstGeom prst="rect">
            <a:avLst/>
          </a:prstGeom>
          <a:noFill/>
          <a:ln w="9525">
            <a:noFill/>
            <a:miter lim="800000"/>
            <a:headEnd/>
            <a:tailEnd/>
          </a:ln>
        </p:spPr>
        <p:txBody>
          <a:bodyPr wrap="square">
            <a:spAutoFit/>
          </a:bodyPr>
          <a:lstStyle/>
          <a:p>
            <a:r>
              <a:rPr lang="en-US" sz="2200" b="1" dirty="0">
                <a:latin typeface="BankGothic Md BT" pitchFamily="34" charset="0"/>
              </a:rPr>
              <a:t>Linear solid shrinkage depends on cast material properties:</a:t>
            </a:r>
          </a:p>
        </p:txBody>
      </p:sp>
      <p:pic>
        <p:nvPicPr>
          <p:cNvPr id="30727" name="Picture 2"/>
          <p:cNvPicPr>
            <a:picLocks noChangeAspect="1" noChangeArrowheads="1"/>
          </p:cNvPicPr>
          <p:nvPr/>
        </p:nvPicPr>
        <p:blipFill>
          <a:blip r:embed="rId2" cstate="print"/>
          <a:srcRect l="171" r="-369" b="-1"/>
          <a:stretch>
            <a:fillRect/>
          </a:stretch>
        </p:blipFill>
        <p:spPr bwMode="auto">
          <a:xfrm>
            <a:off x="609600" y="1492827"/>
            <a:ext cx="8001000" cy="4145973"/>
          </a:xfrm>
          <a:prstGeom prst="rect">
            <a:avLst/>
          </a:prstGeom>
          <a:noFill/>
          <a:ln w="9525">
            <a:noFill/>
            <a:miter lim="800000"/>
            <a:headEnd/>
            <a:tailEnd/>
          </a:ln>
        </p:spPr>
      </p:pic>
      <p:pic>
        <p:nvPicPr>
          <p:cNvPr id="30728" name="Picture 3"/>
          <p:cNvPicPr>
            <a:picLocks noChangeAspect="1" noChangeArrowheads="1"/>
          </p:cNvPicPr>
          <p:nvPr/>
        </p:nvPicPr>
        <p:blipFill>
          <a:blip r:embed="rId3" cstate="print"/>
          <a:srcRect/>
          <a:stretch>
            <a:fillRect/>
          </a:stretch>
        </p:blipFill>
        <p:spPr bwMode="auto">
          <a:xfrm>
            <a:off x="4671237" y="5410200"/>
            <a:ext cx="3939363" cy="1447800"/>
          </a:xfrm>
          <a:prstGeom prst="rect">
            <a:avLst/>
          </a:prstGeom>
          <a:noFill/>
          <a:ln w="9525">
            <a:noFill/>
            <a:miter lim="800000"/>
            <a:headEnd/>
            <a:tailEnd/>
          </a:ln>
        </p:spPr>
      </p:pic>
      <p:sp>
        <p:nvSpPr>
          <p:cNvPr id="9" name="Footer Placeholder 6"/>
          <p:cNvSpPr>
            <a:spLocks noGrp="1"/>
          </p:cNvSpPr>
          <p:nvPr>
            <p:ph type="ftr" sz="quarter" idx="11"/>
          </p:nvPr>
        </p:nvSpPr>
        <p:spPr>
          <a:xfrm>
            <a:off x="18288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5</a:t>
            </a:fld>
            <a:endParaRPr lang="en-US"/>
          </a:p>
        </p:txBody>
      </p:sp>
      <p:sp>
        <p:nvSpPr>
          <p:cNvPr id="5" name="Rectangle 4"/>
          <p:cNvSpPr/>
          <p:nvPr/>
        </p:nvSpPr>
        <p:spPr>
          <a:xfrm>
            <a:off x="152400" y="304800"/>
            <a:ext cx="8686800" cy="6370975"/>
          </a:xfrm>
          <a:prstGeom prst="rect">
            <a:avLst/>
          </a:prstGeom>
        </p:spPr>
        <p:txBody>
          <a:bodyPr wrap="square">
            <a:spAutoFit/>
          </a:bodyPr>
          <a:lstStyle/>
          <a:p>
            <a:r>
              <a:rPr lang="en-IN" sz="2400" b="1" dirty="0">
                <a:solidFill>
                  <a:srgbClr val="FF0000"/>
                </a:solidFill>
                <a:latin typeface="Times New Roman" pitchFamily="18" charset="0"/>
                <a:cs typeface="Times New Roman" pitchFamily="18" charset="0"/>
              </a:rPr>
              <a:t>Rule 6. Avoid shrinkage</a:t>
            </a:r>
          </a:p>
          <a:p>
            <a:pPr algn="just"/>
            <a:r>
              <a:rPr lang="en-US" dirty="0">
                <a:latin typeface="AdvP4C4E74"/>
              </a:rPr>
              <a:t> </a:t>
            </a:r>
            <a:r>
              <a:rPr lang="en-US" sz="2400" dirty="0">
                <a:latin typeface="Times New Roman" pitchFamily="18" charset="0"/>
                <a:cs typeface="Times New Roman" pitchFamily="18" charset="0"/>
              </a:rPr>
              <a:t>No feeding uphill in larger section thickness castings. Feeding against gravity is unreliable </a:t>
            </a:r>
            <a:r>
              <a:rPr lang="en-US" sz="2400" dirty="0" smtClean="0">
                <a:latin typeface="Times New Roman" pitchFamily="18" charset="0"/>
                <a:cs typeface="Times New Roman" pitchFamily="18" charset="0"/>
              </a:rPr>
              <a:t>because of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adverse pressure gradient and (ii) complications introduced by convection</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Demonstrate good feeding design by following all seven Feeding Rules, by an approved </a:t>
            </a:r>
            <a:r>
              <a:rPr lang="en-US" sz="2400" dirty="0" smtClean="0">
                <a:latin typeface="Times New Roman" pitchFamily="18" charset="0"/>
                <a:cs typeface="Times New Roman" pitchFamily="18" charset="0"/>
              </a:rPr>
              <a:t>computer solidification </a:t>
            </a:r>
            <a:r>
              <a:rPr lang="en-US" sz="2400" dirty="0">
                <a:latin typeface="Times New Roman" pitchFamily="18" charset="0"/>
                <a:cs typeface="Times New Roman" pitchFamily="18" charset="0"/>
              </a:rPr>
              <a:t>model, and by test castings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Once </a:t>
            </a:r>
            <a:r>
              <a:rPr lang="en-US" sz="2400" dirty="0">
                <a:latin typeface="Times New Roman" pitchFamily="18" charset="0"/>
                <a:cs typeface="Times New Roman" pitchFamily="18" charset="0"/>
              </a:rPr>
              <a:t>good feeding is attained, fix the temperature regime by controlling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the level of flash </a:t>
            </a:r>
            <a:r>
              <a:rPr lang="en-US" sz="2400" dirty="0" smtClean="0">
                <a:latin typeface="Times New Roman" pitchFamily="18" charset="0"/>
                <a:cs typeface="Times New Roman" pitchFamily="18" charset="0"/>
              </a:rPr>
              <a:t>at mold </a:t>
            </a:r>
            <a:r>
              <a:rPr lang="en-US" sz="2400" dirty="0">
                <a:latin typeface="Times New Roman" pitchFamily="18" charset="0"/>
                <a:cs typeface="Times New Roman" pitchFamily="18" charset="0"/>
              </a:rPr>
              <a:t>and core joints; (ii) mold coat thickness (if any), and (iii) temperatures of metal and mold.</a:t>
            </a:r>
          </a:p>
          <a:p>
            <a:pPr algn="just"/>
            <a:r>
              <a:rPr lang="en-IN" sz="2400" b="1" dirty="0">
                <a:solidFill>
                  <a:srgbClr val="FF0000"/>
                </a:solidFill>
                <a:latin typeface="Times New Roman" pitchFamily="18" charset="0"/>
                <a:cs typeface="Times New Roman" pitchFamily="18" charset="0"/>
              </a:rPr>
              <a:t>Rule 7. Avoid </a:t>
            </a:r>
            <a:r>
              <a:rPr lang="en-IN" sz="2400" b="1" dirty="0" smtClean="0">
                <a:solidFill>
                  <a:srgbClr val="FF0000"/>
                </a:solidFill>
                <a:latin typeface="Times New Roman" pitchFamily="18" charset="0"/>
                <a:cs typeface="Times New Roman" pitchFamily="18" charset="0"/>
              </a:rPr>
              <a:t>convection </a:t>
            </a:r>
            <a:endParaRPr lang="en-IN" sz="2400" b="1"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Assess the freezing time in relation to the time for convection to cause damage. Thin and thick </a:t>
            </a:r>
            <a:r>
              <a:rPr lang="en-US" sz="2400" dirty="0" smtClean="0">
                <a:latin typeface="Times New Roman" pitchFamily="18" charset="0"/>
                <a:cs typeface="Times New Roman" pitchFamily="18" charset="0"/>
              </a:rPr>
              <a:t>section castings </a:t>
            </a:r>
            <a:r>
              <a:rPr lang="en-US" sz="2400" dirty="0">
                <a:latin typeface="Times New Roman" pitchFamily="18" charset="0"/>
                <a:cs typeface="Times New Roman" pitchFamily="18" charset="0"/>
              </a:rPr>
              <a:t>automatically avoid convection problems. For intermediate sections either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reduce the</a:t>
            </a:r>
          </a:p>
          <a:p>
            <a:pPr algn="just"/>
            <a:r>
              <a:rPr lang="en-US" sz="2400" dirty="0">
                <a:latin typeface="Times New Roman" pitchFamily="18" charset="0"/>
                <a:cs typeface="Times New Roman" pitchFamily="18" charset="0"/>
              </a:rPr>
              <a:t>problem by avoiding convective loops in the geometry of the casting and rigging, (ii) avoid </a:t>
            </a:r>
            <a:r>
              <a:rPr lang="en-US" sz="2400" dirty="0" smtClean="0">
                <a:latin typeface="Times New Roman" pitchFamily="18" charset="0"/>
                <a:cs typeface="Times New Roman" pitchFamily="18" charset="0"/>
              </a:rPr>
              <a:t>feeding uphill</a:t>
            </a:r>
            <a:r>
              <a:rPr lang="en-US" sz="2400" dirty="0">
                <a:latin typeface="Times New Roman" pitchFamily="18" charset="0"/>
                <a:cs typeface="Times New Roman" pitchFamily="18" charset="0"/>
              </a:rPr>
              <a:t>, or (iii) eliminate convection by roll-over after filling.</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656793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3962400" cy="639762"/>
          </a:xfrm>
        </p:spPr>
        <p:txBody>
          <a:bodyPr>
            <a:normAutofit fontScale="90000"/>
          </a:bodyPr>
          <a:lstStyle/>
          <a:p>
            <a:pPr algn="ctr" eaLnBrk="1" hangingPunct="1"/>
            <a:r>
              <a:rPr lang="en-US" b="1" dirty="0" smtClean="0">
                <a:latin typeface="BankGothic Md BT" pitchFamily="34" charset="0"/>
              </a:rPr>
              <a:t>SOLID SHRINKAGE </a:t>
            </a:r>
            <a:br>
              <a:rPr lang="en-US" b="1" dirty="0" smtClean="0">
                <a:latin typeface="BankGothic Md BT" pitchFamily="34" charset="0"/>
              </a:rPr>
            </a:br>
            <a:r>
              <a:rPr lang="en-US" b="1" dirty="0" smtClean="0">
                <a:latin typeface="BankGothic Md BT" pitchFamily="34" charset="0"/>
              </a:rPr>
              <a:t>dimensions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D9FB2FDB-D1C0-40A8-BC37-879395AAF5B4}" type="slidenum">
              <a:rPr lang="en-US"/>
              <a:pPr>
                <a:defRPr/>
              </a:pPr>
              <a:t>50</a:t>
            </a:fld>
            <a:endParaRPr lang="en-US"/>
          </a:p>
        </p:txBody>
      </p:sp>
      <p:sp>
        <p:nvSpPr>
          <p:cNvPr id="31750" name="Rectangle 6"/>
          <p:cNvSpPr>
            <a:spLocks noChangeArrowheads="1"/>
          </p:cNvSpPr>
          <p:nvPr/>
        </p:nvSpPr>
        <p:spPr bwMode="auto">
          <a:xfrm>
            <a:off x="609600" y="1066800"/>
            <a:ext cx="8382000" cy="769441"/>
          </a:xfrm>
          <a:prstGeom prst="rect">
            <a:avLst/>
          </a:prstGeom>
          <a:noFill/>
          <a:ln w="9525">
            <a:noFill/>
            <a:miter lim="800000"/>
            <a:headEnd/>
            <a:tailEnd/>
          </a:ln>
        </p:spPr>
        <p:txBody>
          <a:bodyPr wrap="square">
            <a:spAutoFit/>
          </a:bodyPr>
          <a:lstStyle/>
          <a:p>
            <a:pPr algn="just"/>
            <a:r>
              <a:rPr lang="en-US" sz="2200" b="1" dirty="0">
                <a:latin typeface="Book Antiqua" pitchFamily="18" charset="0"/>
              </a:rPr>
              <a:t>Example: the shrinkage of Carbon steel is about 1,5%. Thus, cooling from melting </a:t>
            </a:r>
            <a:r>
              <a:rPr lang="en-US" sz="2200" b="1" dirty="0" smtClean="0">
                <a:latin typeface="Book Antiqua" pitchFamily="18" charset="0"/>
              </a:rPr>
              <a:t>Temp. a 1-meter-long </a:t>
            </a:r>
            <a:r>
              <a:rPr lang="en-US" sz="2200" b="1" dirty="0">
                <a:latin typeface="Book Antiqua" pitchFamily="18" charset="0"/>
              </a:rPr>
              <a:t>bar we get 980 mm.</a:t>
            </a:r>
          </a:p>
        </p:txBody>
      </p:sp>
      <p:pic>
        <p:nvPicPr>
          <p:cNvPr id="31751" name="Picture 2"/>
          <p:cNvPicPr>
            <a:picLocks noChangeAspect="1" noChangeArrowheads="1"/>
          </p:cNvPicPr>
          <p:nvPr/>
        </p:nvPicPr>
        <p:blipFill>
          <a:blip r:embed="rId2" cstate="print"/>
          <a:srcRect/>
          <a:stretch>
            <a:fillRect/>
          </a:stretch>
        </p:blipFill>
        <p:spPr bwMode="auto">
          <a:xfrm>
            <a:off x="381000" y="1752600"/>
            <a:ext cx="7690486" cy="1676400"/>
          </a:xfrm>
          <a:prstGeom prst="rect">
            <a:avLst/>
          </a:prstGeom>
          <a:noFill/>
          <a:ln w="9525">
            <a:noFill/>
            <a:miter lim="800000"/>
            <a:headEnd/>
            <a:tailEnd/>
          </a:ln>
        </p:spPr>
      </p:pic>
      <p:sp>
        <p:nvSpPr>
          <p:cNvPr id="31752" name="Rectangle 8"/>
          <p:cNvSpPr>
            <a:spLocks noChangeArrowheads="1"/>
          </p:cNvSpPr>
          <p:nvPr/>
        </p:nvSpPr>
        <p:spPr bwMode="auto">
          <a:xfrm>
            <a:off x="685800" y="3581400"/>
            <a:ext cx="8382000" cy="1143000"/>
          </a:xfrm>
          <a:prstGeom prst="rect">
            <a:avLst/>
          </a:prstGeom>
          <a:noFill/>
          <a:ln w="9525">
            <a:noFill/>
            <a:miter lim="800000"/>
            <a:headEnd/>
            <a:tailEnd/>
          </a:ln>
        </p:spPr>
        <p:txBody>
          <a:bodyPr wrap="square">
            <a:spAutoFit/>
          </a:bodyPr>
          <a:lstStyle/>
          <a:p>
            <a:pPr algn="just"/>
            <a:r>
              <a:rPr lang="en-US" sz="2200" b="1" dirty="0">
                <a:latin typeface="Book Antiqua" pitchFamily="18" charset="0"/>
              </a:rPr>
              <a:t>To get the correct final length we can oversize the mold cavity by the same amount. Therefore, to cast our one-meter-long bar we should use a cavity 1015 mm long.</a:t>
            </a:r>
          </a:p>
        </p:txBody>
      </p:sp>
      <p:pic>
        <p:nvPicPr>
          <p:cNvPr id="31753" name="Picture 3"/>
          <p:cNvPicPr>
            <a:picLocks noChangeAspect="1" noChangeArrowheads="1"/>
          </p:cNvPicPr>
          <p:nvPr/>
        </p:nvPicPr>
        <p:blipFill>
          <a:blip r:embed="rId3" cstate="print"/>
          <a:srcRect/>
          <a:stretch>
            <a:fillRect/>
          </a:stretch>
        </p:blipFill>
        <p:spPr bwMode="auto">
          <a:xfrm>
            <a:off x="914400" y="4724400"/>
            <a:ext cx="8109857" cy="1828800"/>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152400"/>
            <a:ext cx="5486400" cy="685800"/>
          </a:xfrm>
        </p:spPr>
        <p:txBody>
          <a:bodyPr>
            <a:normAutofit fontScale="90000"/>
          </a:bodyPr>
          <a:lstStyle/>
          <a:p>
            <a:pPr algn="ctr" eaLnBrk="1" hangingPunct="1"/>
            <a:r>
              <a:rPr lang="en-US" b="1" dirty="0" smtClean="0">
                <a:latin typeface="BankGothic Md BT" pitchFamily="34" charset="0"/>
              </a:rPr>
              <a:t>FROM CASTING TO PATTERN </a:t>
            </a:r>
            <a:br>
              <a:rPr lang="en-US" b="1" dirty="0" smtClean="0">
                <a:latin typeface="BankGothic Md BT" pitchFamily="34" charset="0"/>
              </a:rPr>
            </a:br>
            <a:r>
              <a:rPr lang="en-US" b="1" dirty="0" smtClean="0">
                <a:latin typeface="BankGothic Md BT" pitchFamily="34" charset="0"/>
              </a:rPr>
              <a:t>Solid shrinkage</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CA19D64-E512-482E-B73E-4A1BB2D789E0}" type="slidenum">
              <a:rPr lang="en-US"/>
              <a:pPr>
                <a:defRPr/>
              </a:pPr>
              <a:t>51</a:t>
            </a:fld>
            <a:endParaRPr lang="en-US"/>
          </a:p>
        </p:txBody>
      </p:sp>
      <p:sp>
        <p:nvSpPr>
          <p:cNvPr id="32774" name="Rectangle 6"/>
          <p:cNvSpPr>
            <a:spLocks noChangeArrowheads="1"/>
          </p:cNvSpPr>
          <p:nvPr/>
        </p:nvSpPr>
        <p:spPr bwMode="auto">
          <a:xfrm>
            <a:off x="228600" y="762000"/>
            <a:ext cx="8839200" cy="2800767"/>
          </a:xfrm>
          <a:prstGeom prst="rect">
            <a:avLst/>
          </a:prstGeom>
          <a:noFill/>
          <a:ln w="9525">
            <a:noFill/>
            <a:miter lim="800000"/>
            <a:headEnd/>
            <a:tailEnd/>
          </a:ln>
        </p:spPr>
        <p:txBody>
          <a:bodyPr wrap="square">
            <a:spAutoFit/>
          </a:bodyPr>
          <a:lstStyle/>
          <a:p>
            <a:pPr algn="just"/>
            <a:r>
              <a:rPr lang="en-US" sz="2200" b="1" dirty="0">
                <a:latin typeface="Book Antiqua" pitchFamily="18" charset="0"/>
              </a:rPr>
              <a:t>It is worth noting that shrinkage is a linear contraction: </a:t>
            </a:r>
            <a:endParaRPr lang="en-US" sz="2200" b="1" dirty="0" smtClean="0">
              <a:latin typeface="Book Antiqua" pitchFamily="18" charset="0"/>
            </a:endParaRPr>
          </a:p>
          <a:p>
            <a:pPr algn="just"/>
            <a:r>
              <a:rPr lang="en-US" sz="2200" b="1" dirty="0" smtClean="0">
                <a:latin typeface="Book Antiqua" pitchFamily="18" charset="0"/>
              </a:rPr>
              <a:t>Hollow </a:t>
            </a:r>
            <a:r>
              <a:rPr lang="en-US" sz="2200" b="1" dirty="0">
                <a:latin typeface="Book Antiqua" pitchFamily="18" charset="0"/>
              </a:rPr>
              <a:t>parts shrink in the same way as </a:t>
            </a:r>
            <a:r>
              <a:rPr lang="en-US" sz="2200" b="1" dirty="0" smtClean="0">
                <a:latin typeface="Book Antiqua" pitchFamily="18" charset="0"/>
              </a:rPr>
              <a:t>solid </a:t>
            </a:r>
            <a:r>
              <a:rPr lang="en-US" sz="2200" b="1" dirty="0">
                <a:latin typeface="Book Antiqua" pitchFamily="18" charset="0"/>
              </a:rPr>
              <a:t>parts (a hole reduces its diameter).</a:t>
            </a:r>
          </a:p>
          <a:p>
            <a:pPr algn="just"/>
            <a:r>
              <a:rPr lang="en-US" sz="2200" b="1" dirty="0" smtClean="0">
                <a:latin typeface="Book Antiqua" pitchFamily="18" charset="0"/>
              </a:rPr>
              <a:t>As </a:t>
            </a:r>
            <a:r>
              <a:rPr lang="en-US" sz="2200" b="1" dirty="0">
                <a:latin typeface="Book Antiqua" pitchFamily="18" charset="0"/>
              </a:rPr>
              <a:t>a consequence, during solid shrinkage, cores are “squeezed” by the casting. Core sand cannot be over-compacted </a:t>
            </a:r>
            <a:r>
              <a:rPr lang="en-US" sz="2200" b="1" dirty="0" smtClean="0">
                <a:latin typeface="Book Antiqua" pitchFamily="18" charset="0"/>
              </a:rPr>
              <a:t>b/se </a:t>
            </a:r>
            <a:r>
              <a:rPr lang="en-US" sz="2200" b="1" dirty="0">
                <a:latin typeface="Book Antiqua" pitchFamily="18" charset="0"/>
              </a:rPr>
              <a:t>cores are not supposed to hinder contraction too much (it would cause extra stresses during cooling, moreover light compact design increases core permeability).</a:t>
            </a:r>
          </a:p>
        </p:txBody>
      </p:sp>
      <p:pic>
        <p:nvPicPr>
          <p:cNvPr id="32775" name="Picture 2"/>
          <p:cNvPicPr>
            <a:picLocks noChangeAspect="1" noChangeArrowheads="1"/>
          </p:cNvPicPr>
          <p:nvPr/>
        </p:nvPicPr>
        <p:blipFill>
          <a:blip r:embed="rId2" cstate="print"/>
          <a:srcRect/>
          <a:stretch>
            <a:fillRect/>
          </a:stretch>
        </p:blipFill>
        <p:spPr bwMode="auto">
          <a:xfrm>
            <a:off x="914400" y="3567452"/>
            <a:ext cx="3202674" cy="2909548"/>
          </a:xfrm>
          <a:prstGeom prst="rect">
            <a:avLst/>
          </a:prstGeom>
          <a:noFill/>
          <a:ln w="9525">
            <a:noFill/>
            <a:miter lim="800000"/>
            <a:headEnd/>
            <a:tailEnd/>
          </a:ln>
        </p:spPr>
      </p:pic>
      <p:pic>
        <p:nvPicPr>
          <p:cNvPr id="32776" name="Picture 3"/>
          <p:cNvPicPr>
            <a:picLocks noChangeAspect="1" noChangeArrowheads="1"/>
          </p:cNvPicPr>
          <p:nvPr/>
        </p:nvPicPr>
        <p:blipFill>
          <a:blip r:embed="rId3" cstate="print"/>
          <a:srcRect/>
          <a:stretch>
            <a:fillRect/>
          </a:stretch>
        </p:blipFill>
        <p:spPr bwMode="auto">
          <a:xfrm>
            <a:off x="4114799" y="4419600"/>
            <a:ext cx="1366069" cy="742950"/>
          </a:xfrm>
          <a:prstGeom prst="rect">
            <a:avLst/>
          </a:prstGeom>
          <a:noFill/>
          <a:ln w="9525">
            <a:noFill/>
            <a:miter lim="800000"/>
            <a:headEnd/>
            <a:tailEnd/>
          </a:ln>
        </p:spPr>
      </p:pic>
      <p:pic>
        <p:nvPicPr>
          <p:cNvPr id="32777" name="Picture 4"/>
          <p:cNvPicPr>
            <a:picLocks noChangeAspect="1" noChangeArrowheads="1"/>
          </p:cNvPicPr>
          <p:nvPr/>
        </p:nvPicPr>
        <p:blipFill>
          <a:blip r:embed="rId4" cstate="print"/>
          <a:srcRect/>
          <a:stretch>
            <a:fillRect/>
          </a:stretch>
        </p:blipFill>
        <p:spPr bwMode="auto">
          <a:xfrm>
            <a:off x="5486400" y="3374496"/>
            <a:ext cx="3276600" cy="3026304"/>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077200" cy="563562"/>
          </a:xfrm>
        </p:spPr>
        <p:txBody>
          <a:bodyPr>
            <a:normAutofit/>
          </a:bodyPr>
          <a:lstStyle/>
          <a:p>
            <a:pPr eaLnBrk="1" hangingPunct="1"/>
            <a:r>
              <a:rPr lang="en-US" b="1" dirty="0" smtClean="0">
                <a:latin typeface="BankGothic Md BT" pitchFamily="34" charset="0"/>
              </a:rPr>
              <a:t>LIQUID &amp; SOLIDIFICATION 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37621C48-E30A-43E4-B934-C17B3BA63116}" type="slidenum">
              <a:rPr lang="en-US"/>
              <a:pPr>
                <a:defRPr/>
              </a:pPr>
              <a:t>52</a:t>
            </a:fld>
            <a:endParaRPr lang="en-US"/>
          </a:p>
        </p:txBody>
      </p:sp>
      <p:sp>
        <p:nvSpPr>
          <p:cNvPr id="36870" name="Rectangle 6"/>
          <p:cNvSpPr>
            <a:spLocks noChangeArrowheads="1"/>
          </p:cNvSpPr>
          <p:nvPr/>
        </p:nvSpPr>
        <p:spPr bwMode="auto">
          <a:xfrm>
            <a:off x="152400" y="838200"/>
            <a:ext cx="8915400" cy="1446550"/>
          </a:xfrm>
          <a:prstGeom prst="rect">
            <a:avLst/>
          </a:prstGeom>
          <a:noFill/>
          <a:ln w="9525">
            <a:noFill/>
            <a:miter lim="800000"/>
            <a:headEnd/>
            <a:tailEnd/>
          </a:ln>
        </p:spPr>
        <p:txBody>
          <a:bodyPr wrap="square">
            <a:spAutoFit/>
          </a:bodyPr>
          <a:lstStyle/>
          <a:p>
            <a:pPr marL="236538" indent="-236538" algn="just">
              <a:buBlip>
                <a:blip r:embed="rId2"/>
              </a:buBlip>
            </a:pPr>
            <a:r>
              <a:rPr lang="en-US" sz="2200" b="1" dirty="0" smtClean="0">
                <a:solidFill>
                  <a:srgbClr val="FFC000"/>
                </a:solidFill>
                <a:latin typeface="Book Antiqua" pitchFamily="18" charset="0"/>
              </a:rPr>
              <a:t>Liquid &amp; </a:t>
            </a:r>
            <a:r>
              <a:rPr lang="en-US" sz="2200" b="1" dirty="0">
                <a:solidFill>
                  <a:srgbClr val="FFC000"/>
                </a:solidFill>
                <a:latin typeface="Book Antiqua" pitchFamily="18" charset="0"/>
              </a:rPr>
              <a:t>solidification shrinkage </a:t>
            </a:r>
            <a:r>
              <a:rPr lang="en-US" sz="2200" b="1" dirty="0">
                <a:latin typeface="Book Antiqua" pitchFamily="18" charset="0"/>
              </a:rPr>
              <a:t>(</a:t>
            </a:r>
            <a:r>
              <a:rPr lang="en-US" sz="2200" b="1" dirty="0" err="1">
                <a:latin typeface="Book Antiqua" pitchFamily="18" charset="0"/>
              </a:rPr>
              <a:t>VTC–VTS</a:t>
            </a:r>
            <a:r>
              <a:rPr lang="en-US" sz="2200" b="1" dirty="0">
                <a:latin typeface="Book Antiqua" pitchFamily="18" charset="0"/>
              </a:rPr>
              <a:t>) is controlled through the </a:t>
            </a:r>
            <a:r>
              <a:rPr lang="en-US" sz="2200" b="1" dirty="0">
                <a:solidFill>
                  <a:srgbClr val="FFC000"/>
                </a:solidFill>
                <a:latin typeface="Book Antiqua" pitchFamily="18" charset="0"/>
              </a:rPr>
              <a:t>feeding system</a:t>
            </a:r>
            <a:r>
              <a:rPr lang="en-US" sz="2200" b="1" dirty="0">
                <a:latin typeface="Book Antiqua" pitchFamily="18" charset="0"/>
              </a:rPr>
              <a:t>, composed of one or </a:t>
            </a:r>
            <a:r>
              <a:rPr lang="en-US" sz="2200" b="1" dirty="0">
                <a:solidFill>
                  <a:srgbClr val="FFC000"/>
                </a:solidFill>
                <a:latin typeface="Book Antiqua" pitchFamily="18" charset="0"/>
              </a:rPr>
              <a:t>more risers</a:t>
            </a:r>
            <a:r>
              <a:rPr lang="en-US" sz="2200" b="1" dirty="0">
                <a:latin typeface="Book Antiqua" pitchFamily="18" charset="0"/>
              </a:rPr>
              <a:t>, placed so that they supply liquid metal to </a:t>
            </a:r>
            <a:r>
              <a:rPr lang="en-US" sz="2200" b="1" dirty="0">
                <a:solidFill>
                  <a:srgbClr val="FFC000"/>
                </a:solidFill>
                <a:latin typeface="Book Antiqua" pitchFamily="18" charset="0"/>
              </a:rPr>
              <a:t>compensate metal </a:t>
            </a:r>
            <a:r>
              <a:rPr lang="en-US" sz="2200" b="1" dirty="0" smtClean="0">
                <a:solidFill>
                  <a:srgbClr val="FFC000"/>
                </a:solidFill>
                <a:latin typeface="Book Antiqua" pitchFamily="18" charset="0"/>
              </a:rPr>
              <a:t>lacks</a:t>
            </a:r>
            <a:r>
              <a:rPr lang="en-US" sz="2200" b="1" dirty="0" smtClean="0">
                <a:latin typeface="Book Antiqua" pitchFamily="18" charset="0"/>
              </a:rPr>
              <a:t>. </a:t>
            </a:r>
          </a:p>
          <a:p>
            <a:pPr marL="236538" indent="-236538" algn="just">
              <a:buBlip>
                <a:blip r:embed="rId2"/>
              </a:buBlip>
            </a:pPr>
            <a:r>
              <a:rPr lang="en-US" sz="2200" b="1" dirty="0" smtClean="0">
                <a:latin typeface="Book Antiqua" pitchFamily="18" charset="0"/>
              </a:rPr>
              <a:t>To </a:t>
            </a:r>
            <a:r>
              <a:rPr lang="en-US" sz="2200" b="1" dirty="0">
                <a:latin typeface="Book Antiqua" pitchFamily="18" charset="0"/>
              </a:rPr>
              <a:t>work, they must be the last parts where solidification ends.</a:t>
            </a:r>
          </a:p>
        </p:txBody>
      </p:sp>
      <p:pic>
        <p:nvPicPr>
          <p:cNvPr id="36871" name="Picture 2"/>
          <p:cNvPicPr>
            <a:picLocks noChangeAspect="1" noChangeArrowheads="1"/>
          </p:cNvPicPr>
          <p:nvPr/>
        </p:nvPicPr>
        <p:blipFill>
          <a:blip r:embed="rId3" cstate="print"/>
          <a:srcRect/>
          <a:stretch>
            <a:fillRect/>
          </a:stretch>
        </p:blipFill>
        <p:spPr bwMode="auto">
          <a:xfrm>
            <a:off x="1371599" y="2286000"/>
            <a:ext cx="7211361" cy="40386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LIQUID &amp; SOLIDIFICATION 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896DBC96-5D60-48A9-8F1F-42231087596F}" type="slidenum">
              <a:rPr lang="en-US"/>
              <a:pPr>
                <a:defRPr/>
              </a:pPr>
              <a:t>53</a:t>
            </a:fld>
            <a:endParaRPr lang="en-US"/>
          </a:p>
        </p:txBody>
      </p:sp>
      <p:sp>
        <p:nvSpPr>
          <p:cNvPr id="37894" name="Rectangle 6"/>
          <p:cNvSpPr>
            <a:spLocks noChangeArrowheads="1"/>
          </p:cNvSpPr>
          <p:nvPr/>
        </p:nvSpPr>
        <p:spPr bwMode="auto">
          <a:xfrm>
            <a:off x="381000" y="762000"/>
            <a:ext cx="8686800" cy="769441"/>
          </a:xfrm>
          <a:prstGeom prst="rect">
            <a:avLst/>
          </a:prstGeom>
          <a:noFill/>
          <a:ln w="9525">
            <a:noFill/>
            <a:miter lim="800000"/>
            <a:headEnd/>
            <a:tailEnd/>
          </a:ln>
        </p:spPr>
        <p:txBody>
          <a:bodyPr wrap="square">
            <a:spAutoFit/>
          </a:bodyPr>
          <a:lstStyle/>
          <a:p>
            <a:r>
              <a:rPr lang="en-US" sz="2200" b="1" dirty="0">
                <a:latin typeface="Book Antiqua" pitchFamily="18" charset="0"/>
              </a:rPr>
              <a:t>Volume contraction while solidification depends on cast material </a:t>
            </a:r>
            <a:r>
              <a:rPr lang="en-US" sz="2200" b="1" dirty="0" smtClean="0">
                <a:latin typeface="Book Antiqua" pitchFamily="18" charset="0"/>
              </a:rPr>
              <a:t>&amp; on </a:t>
            </a:r>
            <a:r>
              <a:rPr lang="en-US" sz="2200" b="1" dirty="0">
                <a:latin typeface="Book Antiqua" pitchFamily="18" charset="0"/>
              </a:rPr>
              <a:t>external pressure</a:t>
            </a:r>
            <a:r>
              <a:rPr lang="en-US" sz="2200" b="1" dirty="0" smtClean="0">
                <a:latin typeface="Book Antiqua" pitchFamily="18" charset="0"/>
              </a:rPr>
              <a:t>. </a:t>
            </a:r>
            <a:endParaRPr lang="en-US" sz="2200" b="1" dirty="0">
              <a:latin typeface="Book Antiqua" pitchFamily="18" charset="0"/>
            </a:endParaRPr>
          </a:p>
        </p:txBody>
      </p:sp>
      <p:sp>
        <p:nvSpPr>
          <p:cNvPr id="37895" name="Rectangle 7"/>
          <p:cNvSpPr>
            <a:spLocks noChangeArrowheads="1"/>
          </p:cNvSpPr>
          <p:nvPr/>
        </p:nvSpPr>
        <p:spPr bwMode="auto">
          <a:xfrm>
            <a:off x="228600" y="4800600"/>
            <a:ext cx="8915400" cy="1446550"/>
          </a:xfrm>
          <a:prstGeom prst="rect">
            <a:avLst/>
          </a:prstGeom>
          <a:noFill/>
          <a:ln w="9525">
            <a:noFill/>
            <a:miter lim="800000"/>
            <a:headEnd/>
            <a:tailEnd/>
          </a:ln>
        </p:spPr>
        <p:txBody>
          <a:bodyPr wrap="square">
            <a:spAutoFit/>
          </a:bodyPr>
          <a:lstStyle/>
          <a:p>
            <a:pPr marL="973138" indent="-973138" algn="just"/>
            <a:r>
              <a:rPr lang="en-US" sz="2200" b="1" dirty="0">
                <a:latin typeface="Book Antiqua" pitchFamily="18" charset="0"/>
              </a:rPr>
              <a:t>NOTE: </a:t>
            </a:r>
            <a:r>
              <a:rPr lang="en-US" sz="2200" b="1" dirty="0" smtClean="0">
                <a:solidFill>
                  <a:srgbClr val="FFC000"/>
                </a:solidFill>
                <a:latin typeface="Book Antiqua" pitchFamily="18" charset="0"/>
              </a:rPr>
              <a:t>Gray </a:t>
            </a:r>
            <a:r>
              <a:rPr lang="en-US" sz="2200" b="1" dirty="0">
                <a:solidFill>
                  <a:srgbClr val="FFC000"/>
                </a:solidFill>
                <a:latin typeface="Book Antiqua" pitchFamily="18" charset="0"/>
              </a:rPr>
              <a:t>iron </a:t>
            </a:r>
            <a:r>
              <a:rPr lang="en-US" sz="2200" b="1" dirty="0">
                <a:latin typeface="Book Antiqua" pitchFamily="18" charset="0"/>
              </a:rPr>
              <a:t>has negative volume contraction (</a:t>
            </a:r>
            <a:r>
              <a:rPr lang="en-US" sz="2200" b="1" dirty="0">
                <a:solidFill>
                  <a:srgbClr val="FFC000"/>
                </a:solidFill>
                <a:latin typeface="Book Antiqua" pitchFamily="18" charset="0"/>
              </a:rPr>
              <a:t>expansion</a:t>
            </a:r>
            <a:r>
              <a:rPr lang="en-US" sz="2200" b="1" dirty="0">
                <a:latin typeface="Book Antiqua" pitchFamily="18" charset="0"/>
              </a:rPr>
              <a:t>). </a:t>
            </a:r>
            <a:endParaRPr lang="en-US" sz="2200" b="1" dirty="0" smtClean="0">
              <a:latin typeface="Book Antiqua" pitchFamily="18" charset="0"/>
            </a:endParaRPr>
          </a:p>
          <a:p>
            <a:pPr marL="973138" indent="-973138" algn="just"/>
            <a:r>
              <a:rPr lang="en-US" sz="2200" b="1" dirty="0" smtClean="0">
                <a:latin typeface="Book Antiqua" pitchFamily="18" charset="0"/>
              </a:rPr>
              <a:t>	This </a:t>
            </a:r>
            <a:r>
              <a:rPr lang="en-US" sz="2200" b="1" dirty="0">
                <a:latin typeface="Book Antiqua" pitchFamily="18" charset="0"/>
              </a:rPr>
              <a:t>is due to metallurgical transformation during phase change (formation of graphite, with lower density). </a:t>
            </a:r>
            <a:endParaRPr lang="en-US" sz="2200" b="1" dirty="0" smtClean="0">
              <a:latin typeface="Book Antiqua" pitchFamily="18" charset="0"/>
            </a:endParaRPr>
          </a:p>
          <a:p>
            <a:pPr marL="973138" indent="-973138" algn="just"/>
            <a:r>
              <a:rPr lang="en-US" sz="2200" b="1" dirty="0" smtClean="0">
                <a:latin typeface="Book Antiqua" pitchFamily="18" charset="0"/>
              </a:rPr>
              <a:t>	When </a:t>
            </a:r>
            <a:r>
              <a:rPr lang="en-US" sz="2200" b="1" dirty="0">
                <a:latin typeface="Book Antiqua" pitchFamily="18" charset="0"/>
              </a:rPr>
              <a:t>it happens, this phenomenon is generally helpful.</a:t>
            </a:r>
          </a:p>
        </p:txBody>
      </p:sp>
      <p:pic>
        <p:nvPicPr>
          <p:cNvPr id="37896" name="Picture 2"/>
          <p:cNvPicPr>
            <a:picLocks noChangeAspect="1" noChangeArrowheads="1"/>
          </p:cNvPicPr>
          <p:nvPr/>
        </p:nvPicPr>
        <p:blipFill>
          <a:blip r:embed="rId2" cstate="print"/>
          <a:srcRect/>
          <a:stretch>
            <a:fillRect/>
          </a:stretch>
        </p:blipFill>
        <p:spPr bwMode="auto">
          <a:xfrm>
            <a:off x="198319" y="1447800"/>
            <a:ext cx="8869481" cy="320040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639762"/>
          </a:xfrm>
        </p:spPr>
        <p:txBody>
          <a:bodyPr>
            <a:normAutofit/>
          </a:bodyPr>
          <a:lstStyle/>
          <a:p>
            <a:pPr eaLnBrk="1" hangingPunct="1"/>
            <a:r>
              <a:rPr lang="en-US" b="1" dirty="0" smtClean="0">
                <a:latin typeface="BankGothic Md BT" pitchFamily="34" charset="0"/>
              </a:rPr>
              <a:t>LIQUID &amp; SOLIDIFICATION 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1D054E55-3653-4EEB-9F10-0EAF37488ECD}" type="slidenum">
              <a:rPr lang="en-US"/>
              <a:pPr>
                <a:defRPr/>
              </a:pPr>
              <a:t>54</a:t>
            </a:fld>
            <a:endParaRPr lang="en-US"/>
          </a:p>
        </p:txBody>
      </p:sp>
      <p:sp>
        <p:nvSpPr>
          <p:cNvPr id="38918" name="Rectangle 6"/>
          <p:cNvSpPr>
            <a:spLocks noChangeArrowheads="1"/>
          </p:cNvSpPr>
          <p:nvPr/>
        </p:nvSpPr>
        <p:spPr bwMode="auto">
          <a:xfrm>
            <a:off x="304800" y="838200"/>
            <a:ext cx="8534400" cy="1138773"/>
          </a:xfrm>
          <a:prstGeom prst="rect">
            <a:avLst/>
          </a:prstGeom>
          <a:noFill/>
          <a:ln w="9525">
            <a:noFill/>
            <a:miter lim="800000"/>
            <a:headEnd/>
            <a:tailEnd/>
          </a:ln>
        </p:spPr>
        <p:txBody>
          <a:bodyPr>
            <a:spAutoFit/>
          </a:bodyPr>
          <a:lstStyle/>
          <a:p>
            <a:pPr marL="398463" indent="-398463" algn="just"/>
            <a:r>
              <a:rPr lang="en-US" sz="2200" b="1" dirty="0" smtClean="0">
                <a:latin typeface="Book Antiqua" pitchFamily="18" charset="0"/>
              </a:rPr>
              <a:t>In an open </a:t>
            </a:r>
            <a:r>
              <a:rPr lang="en-US" sz="2200" b="1" dirty="0" smtClean="0">
                <a:solidFill>
                  <a:srgbClr val="FFC000"/>
                </a:solidFill>
                <a:latin typeface="Book Antiqua" pitchFamily="18" charset="0"/>
              </a:rPr>
              <a:t>mold</a:t>
            </a:r>
            <a:r>
              <a:rPr lang="en-US" sz="2200" b="1" dirty="0" smtClean="0">
                <a:latin typeface="Book Antiqua" pitchFamily="18" charset="0"/>
              </a:rPr>
              <a:t>, </a:t>
            </a:r>
            <a:r>
              <a:rPr lang="en-US" sz="2200" b="1" dirty="0" smtClean="0">
                <a:solidFill>
                  <a:srgbClr val="FFC000"/>
                </a:solidFill>
                <a:latin typeface="Book Antiqua" pitchFamily="18" charset="0"/>
              </a:rPr>
              <a:t>Solidification</a:t>
            </a:r>
            <a:r>
              <a:rPr lang="en-US" sz="2200" b="1" dirty="0" smtClean="0">
                <a:latin typeface="Book Antiqua" pitchFamily="18" charset="0"/>
              </a:rPr>
              <a:t> </a:t>
            </a:r>
            <a:r>
              <a:rPr lang="en-US" sz="2200" b="1" dirty="0">
                <a:latin typeface="Book Antiqua" pitchFamily="18" charset="0"/>
              </a:rPr>
              <a:t>always </a:t>
            </a:r>
            <a:r>
              <a:rPr lang="en-US" sz="2200" b="1" dirty="0">
                <a:solidFill>
                  <a:srgbClr val="FFC000"/>
                </a:solidFill>
                <a:latin typeface="Book Antiqua" pitchFamily="18" charset="0"/>
              </a:rPr>
              <a:t>starts near to the surface</a:t>
            </a:r>
            <a:r>
              <a:rPr lang="en-US" sz="2200" b="1" dirty="0">
                <a:latin typeface="Book Antiqua" pitchFamily="18" charset="0"/>
              </a:rPr>
              <a:t>. </a:t>
            </a:r>
            <a:endParaRPr lang="en-US" sz="2200" b="1" dirty="0" smtClean="0">
              <a:latin typeface="Book Antiqua" pitchFamily="18" charset="0"/>
            </a:endParaRPr>
          </a:p>
          <a:p>
            <a:pPr marL="398463" indent="-398463" algn="just">
              <a:buBlip>
                <a:blip r:embed="rId2"/>
              </a:buBlip>
            </a:pPr>
            <a:r>
              <a:rPr lang="en-US" sz="2200" b="1" dirty="0" smtClean="0">
                <a:latin typeface="Book Antiqua" pitchFamily="18" charset="0"/>
              </a:rPr>
              <a:t>Since </a:t>
            </a:r>
            <a:r>
              <a:rPr lang="en-US" sz="2200" b="1" dirty="0">
                <a:solidFill>
                  <a:srgbClr val="FFC000"/>
                </a:solidFill>
                <a:latin typeface="Book Antiqua" pitchFamily="18" charset="0"/>
              </a:rPr>
              <a:t>volume decreases</a:t>
            </a:r>
            <a:r>
              <a:rPr lang="en-US" sz="2200" b="1" dirty="0">
                <a:latin typeface="Book Antiqua" pitchFamily="18" charset="0"/>
              </a:rPr>
              <a:t>, liquid </a:t>
            </a:r>
            <a:r>
              <a:rPr lang="en-US" sz="2200" b="1" dirty="0">
                <a:solidFill>
                  <a:srgbClr val="FFC000"/>
                </a:solidFill>
                <a:latin typeface="Book Antiqua" pitchFamily="18" charset="0"/>
              </a:rPr>
              <a:t>surface</a:t>
            </a:r>
            <a:r>
              <a:rPr lang="en-US" sz="2200" b="1" dirty="0">
                <a:latin typeface="Book Antiqua" pitchFamily="18" charset="0"/>
              </a:rPr>
              <a:t> gets </a:t>
            </a:r>
            <a:r>
              <a:rPr lang="en-US" sz="2200" b="1" dirty="0">
                <a:solidFill>
                  <a:srgbClr val="FFC000"/>
                </a:solidFill>
                <a:latin typeface="Book Antiqua" pitchFamily="18" charset="0"/>
              </a:rPr>
              <a:t>lower</a:t>
            </a:r>
            <a:r>
              <a:rPr lang="en-US" sz="2200" b="1" dirty="0">
                <a:latin typeface="Book Antiqua" pitchFamily="18" charset="0"/>
              </a:rPr>
              <a:t>. </a:t>
            </a:r>
            <a:endParaRPr lang="en-US" sz="2200" b="1" dirty="0" smtClean="0">
              <a:latin typeface="Book Antiqua" pitchFamily="18" charset="0"/>
            </a:endParaRPr>
          </a:p>
          <a:p>
            <a:pPr marL="398463" indent="-398463" algn="just">
              <a:buBlip>
                <a:blip r:embed="rId2"/>
              </a:buBlip>
            </a:pPr>
            <a:r>
              <a:rPr lang="en-US" sz="2200" b="1" dirty="0" smtClean="0">
                <a:latin typeface="Book Antiqua" pitchFamily="18" charset="0"/>
              </a:rPr>
              <a:t>As </a:t>
            </a:r>
            <a:r>
              <a:rPr lang="en-US" sz="2200" b="1" dirty="0">
                <a:latin typeface="Book Antiqua" pitchFamily="18" charset="0"/>
              </a:rPr>
              <a:t>solidification goes on, a </a:t>
            </a:r>
            <a:r>
              <a:rPr lang="en-US" sz="2200" b="1" dirty="0">
                <a:solidFill>
                  <a:srgbClr val="FFC000"/>
                </a:solidFill>
                <a:latin typeface="Book Antiqua" pitchFamily="18" charset="0"/>
              </a:rPr>
              <a:t>shrinkage cone </a:t>
            </a:r>
            <a:r>
              <a:rPr lang="en-US" sz="2200" b="1" dirty="0">
                <a:latin typeface="Book Antiqua" pitchFamily="18" charset="0"/>
              </a:rPr>
              <a:t>is generated.</a:t>
            </a:r>
          </a:p>
        </p:txBody>
      </p:sp>
      <p:pic>
        <p:nvPicPr>
          <p:cNvPr id="38919" name="Picture 2"/>
          <p:cNvPicPr>
            <a:picLocks noChangeAspect="1" noChangeArrowheads="1"/>
          </p:cNvPicPr>
          <p:nvPr/>
        </p:nvPicPr>
        <p:blipFill>
          <a:blip r:embed="rId3" cstate="print"/>
          <a:srcRect/>
          <a:stretch>
            <a:fillRect/>
          </a:stretch>
        </p:blipFill>
        <p:spPr bwMode="auto">
          <a:xfrm>
            <a:off x="137391" y="1905000"/>
            <a:ext cx="8930409" cy="1981200"/>
          </a:xfrm>
          <a:prstGeom prst="rect">
            <a:avLst/>
          </a:prstGeom>
          <a:noFill/>
          <a:ln w="9525">
            <a:noFill/>
            <a:miter lim="800000"/>
            <a:headEnd/>
            <a:tailEnd/>
          </a:ln>
        </p:spPr>
      </p:pic>
      <p:sp>
        <p:nvSpPr>
          <p:cNvPr id="38921" name="Rectangle 9"/>
          <p:cNvSpPr>
            <a:spLocks noChangeArrowheads="1"/>
          </p:cNvSpPr>
          <p:nvPr/>
        </p:nvSpPr>
        <p:spPr bwMode="auto">
          <a:xfrm>
            <a:off x="5562600" y="4419600"/>
            <a:ext cx="3505200" cy="1107996"/>
          </a:xfrm>
          <a:prstGeom prst="rect">
            <a:avLst/>
          </a:prstGeom>
          <a:noFill/>
          <a:ln w="9525">
            <a:noFill/>
            <a:miter lim="800000"/>
            <a:headEnd/>
            <a:tailEnd/>
          </a:ln>
        </p:spPr>
        <p:txBody>
          <a:bodyPr wrap="square">
            <a:spAutoFit/>
          </a:bodyPr>
          <a:lstStyle/>
          <a:p>
            <a:r>
              <a:rPr lang="en-US" sz="2200" b="1" dirty="0">
                <a:latin typeface="Book Antiqua" pitchFamily="18" charset="0"/>
              </a:rPr>
              <a:t>We need an extra metal supply (riser), where solidification occurs later. </a:t>
            </a:r>
          </a:p>
        </p:txBody>
      </p:sp>
      <p:pic>
        <p:nvPicPr>
          <p:cNvPr id="38922" name="Picture 4"/>
          <p:cNvPicPr>
            <a:picLocks noChangeAspect="1" noChangeArrowheads="1"/>
          </p:cNvPicPr>
          <p:nvPr/>
        </p:nvPicPr>
        <p:blipFill>
          <a:blip r:embed="rId4" cstate="print"/>
          <a:srcRect/>
          <a:stretch>
            <a:fillRect/>
          </a:stretch>
        </p:blipFill>
        <p:spPr bwMode="auto">
          <a:xfrm>
            <a:off x="2362200" y="3886200"/>
            <a:ext cx="3037688" cy="2514600"/>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639762"/>
          </a:xfrm>
        </p:spPr>
        <p:txBody>
          <a:bodyPr>
            <a:normAutofit/>
          </a:bodyPr>
          <a:lstStyle/>
          <a:p>
            <a:pPr eaLnBrk="1" hangingPunct="1"/>
            <a:r>
              <a:rPr lang="en-US" b="1" dirty="0" smtClean="0">
                <a:latin typeface="BankGothic Md BT" pitchFamily="34" charset="0"/>
              </a:rPr>
              <a:t>LIQUID &amp; SOLIDIFICATION SHRINKAGE</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3E263F8-394F-4F6F-BE39-E901A4844C33}" type="slidenum">
              <a:rPr lang="en-US"/>
              <a:pPr>
                <a:defRPr/>
              </a:pPr>
              <a:t>55</a:t>
            </a:fld>
            <a:endParaRPr lang="en-US"/>
          </a:p>
        </p:txBody>
      </p:sp>
      <p:sp>
        <p:nvSpPr>
          <p:cNvPr id="39942" name="Rectangle 6"/>
          <p:cNvSpPr>
            <a:spLocks noChangeArrowheads="1"/>
          </p:cNvSpPr>
          <p:nvPr/>
        </p:nvSpPr>
        <p:spPr bwMode="auto">
          <a:xfrm>
            <a:off x="381000" y="838200"/>
            <a:ext cx="8610600" cy="769441"/>
          </a:xfrm>
          <a:prstGeom prst="rect">
            <a:avLst/>
          </a:prstGeom>
          <a:noFill/>
          <a:ln w="9525">
            <a:noFill/>
            <a:miter lim="800000"/>
            <a:headEnd/>
            <a:tailEnd/>
          </a:ln>
        </p:spPr>
        <p:txBody>
          <a:bodyPr wrap="square">
            <a:spAutoFit/>
          </a:bodyPr>
          <a:lstStyle/>
          <a:p>
            <a:r>
              <a:rPr lang="en-US" sz="2200" b="1" dirty="0">
                <a:latin typeface="Book Antiqua" pitchFamily="18" charset="0"/>
              </a:rPr>
              <a:t>In a </a:t>
            </a:r>
            <a:r>
              <a:rPr lang="en-US" sz="2200" b="1" dirty="0">
                <a:solidFill>
                  <a:srgbClr val="FFC000"/>
                </a:solidFill>
                <a:latin typeface="Book Antiqua" pitchFamily="18" charset="0"/>
              </a:rPr>
              <a:t>closed mold</a:t>
            </a:r>
            <a:r>
              <a:rPr lang="en-US" sz="2200" b="1" dirty="0">
                <a:latin typeface="Book Antiqua" pitchFamily="18" charset="0"/>
              </a:rPr>
              <a:t>, shrinkage produces </a:t>
            </a:r>
            <a:r>
              <a:rPr lang="en-US" sz="2200" b="1" dirty="0">
                <a:solidFill>
                  <a:srgbClr val="FFC000"/>
                </a:solidFill>
                <a:latin typeface="Book Antiqua" pitchFamily="18" charset="0"/>
              </a:rPr>
              <a:t>voids (</a:t>
            </a:r>
            <a:r>
              <a:rPr lang="en-US" sz="2200" b="1" dirty="0">
                <a:latin typeface="Book Antiqua" pitchFamily="18" charset="0"/>
              </a:rPr>
              <a:t>i.e. shrinkage cavities), always located very </a:t>
            </a:r>
            <a:r>
              <a:rPr lang="en-US" sz="2200" b="1" dirty="0">
                <a:solidFill>
                  <a:srgbClr val="FFC000"/>
                </a:solidFill>
                <a:latin typeface="Book Antiqua" pitchFamily="18" charset="0"/>
              </a:rPr>
              <a:t>far from the surface </a:t>
            </a:r>
            <a:r>
              <a:rPr lang="en-US" sz="2200" b="1" dirty="0">
                <a:latin typeface="Book Antiqua" pitchFamily="18" charset="0"/>
              </a:rPr>
              <a:t>.</a:t>
            </a:r>
          </a:p>
        </p:txBody>
      </p:sp>
      <p:pic>
        <p:nvPicPr>
          <p:cNvPr id="39943" name="Picture 2"/>
          <p:cNvPicPr>
            <a:picLocks noChangeAspect="1" noChangeArrowheads="1"/>
          </p:cNvPicPr>
          <p:nvPr/>
        </p:nvPicPr>
        <p:blipFill>
          <a:blip r:embed="rId2" cstate="print"/>
          <a:srcRect/>
          <a:stretch>
            <a:fillRect/>
          </a:stretch>
        </p:blipFill>
        <p:spPr bwMode="auto">
          <a:xfrm>
            <a:off x="228600" y="1752600"/>
            <a:ext cx="7010400" cy="2057400"/>
          </a:xfrm>
          <a:prstGeom prst="rect">
            <a:avLst/>
          </a:prstGeom>
          <a:noFill/>
          <a:ln w="9525">
            <a:noFill/>
            <a:miter lim="800000"/>
            <a:headEnd/>
            <a:tailEnd/>
          </a:ln>
        </p:spPr>
      </p:pic>
      <p:pic>
        <p:nvPicPr>
          <p:cNvPr id="39944" name="Picture 3"/>
          <p:cNvPicPr>
            <a:picLocks noChangeAspect="1" noChangeArrowheads="1"/>
          </p:cNvPicPr>
          <p:nvPr/>
        </p:nvPicPr>
        <p:blipFill>
          <a:blip r:embed="rId3" cstate="print"/>
          <a:srcRect/>
          <a:stretch>
            <a:fillRect/>
          </a:stretch>
        </p:blipFill>
        <p:spPr bwMode="auto">
          <a:xfrm>
            <a:off x="7239000" y="1676400"/>
            <a:ext cx="1905000" cy="2581331"/>
          </a:xfrm>
          <a:prstGeom prst="rect">
            <a:avLst/>
          </a:prstGeom>
          <a:noFill/>
          <a:ln w="9525">
            <a:noFill/>
            <a:miter lim="800000"/>
            <a:headEnd/>
            <a:tailEnd/>
          </a:ln>
        </p:spPr>
      </p:pic>
      <p:pic>
        <p:nvPicPr>
          <p:cNvPr id="39946" name="Picture 4"/>
          <p:cNvPicPr>
            <a:picLocks noChangeAspect="1" noChangeArrowheads="1"/>
          </p:cNvPicPr>
          <p:nvPr/>
        </p:nvPicPr>
        <p:blipFill>
          <a:blip r:embed="rId4" cstate="print"/>
          <a:srcRect/>
          <a:stretch>
            <a:fillRect/>
          </a:stretch>
        </p:blipFill>
        <p:spPr bwMode="auto">
          <a:xfrm>
            <a:off x="2362200" y="3981865"/>
            <a:ext cx="1905000" cy="2495136"/>
          </a:xfrm>
          <a:prstGeom prst="rect">
            <a:avLst/>
          </a:prstGeom>
          <a:noFill/>
          <a:ln w="9525">
            <a:noFill/>
            <a:miter lim="800000"/>
            <a:headEnd/>
            <a:tailEnd/>
          </a:ln>
        </p:spPr>
      </p:pic>
      <p:sp>
        <p:nvSpPr>
          <p:cNvPr id="12" name="Rectangle 11"/>
          <p:cNvSpPr/>
          <p:nvPr/>
        </p:nvSpPr>
        <p:spPr>
          <a:xfrm>
            <a:off x="4953000" y="4648200"/>
            <a:ext cx="3810000" cy="1107996"/>
          </a:xfrm>
          <a:prstGeom prst="rect">
            <a:avLst/>
          </a:prstGeom>
        </p:spPr>
        <p:txBody>
          <a:bodyPr wrap="square">
            <a:spAutoFit/>
          </a:bodyPr>
          <a:lstStyle/>
          <a:p>
            <a:r>
              <a:rPr lang="en-US" sz="2200" b="1" dirty="0" smtClean="0">
                <a:latin typeface="Book Antiqua" pitchFamily="18" charset="0"/>
              </a:rPr>
              <a:t>Well designed risers (last in solidifying) can control this effect also in this case.</a:t>
            </a:r>
            <a:endParaRPr lang="en-US" sz="2200" b="1" dirty="0">
              <a:latin typeface="Book Antiqua" pitchFamily="18" charset="0"/>
            </a:endParaRPr>
          </a:p>
        </p:txBody>
      </p:sp>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DC14A80D-60D5-4748-93AD-4C068014FBDA}" type="slidenum">
              <a:rPr lang="en-US"/>
              <a:pPr>
                <a:defRPr/>
              </a:pPr>
              <a:t>56</a:t>
            </a:fld>
            <a:endParaRPr lang="en-US"/>
          </a:p>
        </p:txBody>
      </p:sp>
      <p:sp>
        <p:nvSpPr>
          <p:cNvPr id="40966" name="Rectangle 6"/>
          <p:cNvSpPr>
            <a:spLocks noChangeArrowheads="1"/>
          </p:cNvSpPr>
          <p:nvPr/>
        </p:nvSpPr>
        <p:spPr bwMode="auto">
          <a:xfrm>
            <a:off x="609600" y="940713"/>
            <a:ext cx="4572000" cy="430887"/>
          </a:xfrm>
          <a:prstGeom prst="rect">
            <a:avLst/>
          </a:prstGeom>
          <a:noFill/>
          <a:ln w="9525">
            <a:noFill/>
            <a:miter lim="800000"/>
            <a:headEnd/>
            <a:tailEnd/>
          </a:ln>
        </p:spPr>
        <p:txBody>
          <a:bodyPr>
            <a:spAutoFit/>
          </a:bodyPr>
          <a:lstStyle/>
          <a:p>
            <a:r>
              <a:rPr lang="en-US" sz="2200" b="1" dirty="0">
                <a:latin typeface="Book Antiqua" pitchFamily="18" charset="0"/>
              </a:rPr>
              <a:t>Example of a </a:t>
            </a:r>
            <a:r>
              <a:rPr lang="en-US" sz="2200" b="1" dirty="0">
                <a:solidFill>
                  <a:srgbClr val="FFC000"/>
                </a:solidFill>
                <a:latin typeface="Book Antiqua" pitchFamily="18" charset="0"/>
              </a:rPr>
              <a:t>void</a:t>
            </a:r>
            <a:r>
              <a:rPr lang="en-US" sz="2200" b="1" dirty="0">
                <a:latin typeface="Book Antiqua" pitchFamily="18" charset="0"/>
              </a:rPr>
              <a:t>:</a:t>
            </a:r>
          </a:p>
        </p:txBody>
      </p:sp>
      <p:pic>
        <p:nvPicPr>
          <p:cNvPr id="40967" name="Picture 3"/>
          <p:cNvPicPr>
            <a:picLocks noChangeAspect="1" noChangeArrowheads="1"/>
          </p:cNvPicPr>
          <p:nvPr/>
        </p:nvPicPr>
        <p:blipFill>
          <a:blip r:embed="rId2" cstate="print"/>
          <a:srcRect/>
          <a:stretch>
            <a:fillRect/>
          </a:stretch>
        </p:blipFill>
        <p:spPr bwMode="auto">
          <a:xfrm>
            <a:off x="304800" y="1676400"/>
            <a:ext cx="8674056" cy="3962400"/>
          </a:xfrm>
          <a:prstGeom prst="rect">
            <a:avLst/>
          </a:prstGeom>
          <a:noFill/>
          <a:ln w="9525">
            <a:noFill/>
            <a:miter lim="800000"/>
            <a:headEnd/>
            <a:tailEnd/>
          </a:ln>
        </p:spPr>
      </p:pic>
      <p:sp>
        <p:nvSpPr>
          <p:cNvPr id="9" name="Title 1"/>
          <p:cNvSpPr>
            <a:spLocks noGrp="1"/>
          </p:cNvSpPr>
          <p:nvPr>
            <p:ph type="title"/>
          </p:nvPr>
        </p:nvSpPr>
        <p:spPr>
          <a:xfrm>
            <a:off x="457200" y="274638"/>
            <a:ext cx="8229600" cy="639762"/>
          </a:xfrm>
        </p:spPr>
        <p:txBody>
          <a:bodyPr>
            <a:normAutofit/>
          </a:bodyPr>
          <a:lstStyle/>
          <a:p>
            <a:pPr eaLnBrk="1" hangingPunct="1"/>
            <a:r>
              <a:rPr lang="en-US" b="1" dirty="0" smtClean="0">
                <a:latin typeface="BankGothic Md BT" pitchFamily="34" charset="0"/>
              </a:rPr>
              <a:t>LIQUID &amp; SOLIDIFICATION SHRINKAGE</a:t>
            </a:r>
            <a:endParaRPr lang="en-US" dirty="0" smtClean="0">
              <a:latin typeface="BankGothic Md BT" pitchFamily="34" charset="0"/>
            </a:endParaRP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639762"/>
          </a:xfrm>
        </p:spPr>
        <p:txBody>
          <a:bodyPr/>
          <a:lstStyle/>
          <a:p>
            <a:pPr eaLnBrk="1" hangingPunct="1"/>
            <a:r>
              <a:rPr lang="en-US" b="1" dirty="0" smtClean="0">
                <a:latin typeface="BankGothic Md BT" pitchFamily="34" charset="0"/>
              </a:rPr>
              <a:t>SOLUBILITY OF GASES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F917EAA4-E380-4DE0-9E91-DB950F226AD8}" type="slidenum">
              <a:rPr lang="en-US"/>
              <a:pPr>
                <a:defRPr/>
              </a:pPr>
              <a:t>57</a:t>
            </a:fld>
            <a:endParaRPr lang="en-US"/>
          </a:p>
        </p:txBody>
      </p:sp>
      <p:sp>
        <p:nvSpPr>
          <p:cNvPr id="41990" name="Rectangle 6"/>
          <p:cNvSpPr>
            <a:spLocks noChangeArrowheads="1"/>
          </p:cNvSpPr>
          <p:nvPr/>
        </p:nvSpPr>
        <p:spPr bwMode="auto">
          <a:xfrm>
            <a:off x="304800" y="609600"/>
            <a:ext cx="86106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Some </a:t>
            </a:r>
            <a:r>
              <a:rPr lang="en-US" sz="2200" b="1" dirty="0">
                <a:solidFill>
                  <a:srgbClr val="FFC000"/>
                </a:solidFill>
                <a:latin typeface="Book Antiqua" pitchFamily="18" charset="0"/>
              </a:rPr>
              <a:t>gases</a:t>
            </a:r>
            <a:r>
              <a:rPr lang="en-US" sz="2200" b="1" dirty="0">
                <a:latin typeface="Book Antiqua" pitchFamily="18" charset="0"/>
              </a:rPr>
              <a:t> are </a:t>
            </a:r>
            <a:r>
              <a:rPr lang="en-US" sz="2200" b="1" dirty="0">
                <a:solidFill>
                  <a:srgbClr val="FFC000"/>
                </a:solidFill>
                <a:latin typeface="Book Antiqua" pitchFamily="18" charset="0"/>
              </a:rPr>
              <a:t>far less soluble </a:t>
            </a:r>
            <a:r>
              <a:rPr lang="en-US" sz="2200" b="1" dirty="0">
                <a:latin typeface="Book Antiqua" pitchFamily="18" charset="0"/>
              </a:rPr>
              <a:t>in </a:t>
            </a:r>
            <a:r>
              <a:rPr lang="en-US" sz="2200" b="1" dirty="0">
                <a:solidFill>
                  <a:srgbClr val="FFC000"/>
                </a:solidFill>
                <a:latin typeface="Book Antiqua" pitchFamily="18" charset="0"/>
              </a:rPr>
              <a:t>solid metals </a:t>
            </a:r>
            <a:r>
              <a:rPr lang="en-US" sz="2200" b="1" dirty="0">
                <a:latin typeface="Book Antiqua" pitchFamily="18" charset="0"/>
              </a:rPr>
              <a:t>than in their </a:t>
            </a:r>
            <a:r>
              <a:rPr lang="en-US" sz="2200" b="1" dirty="0">
                <a:solidFill>
                  <a:srgbClr val="FFC000"/>
                </a:solidFill>
                <a:latin typeface="Book Antiqua" pitchFamily="18" charset="0"/>
              </a:rPr>
              <a:t>molten </a:t>
            </a:r>
            <a:r>
              <a:rPr lang="en-US" sz="2200" b="1" dirty="0" smtClean="0">
                <a:solidFill>
                  <a:srgbClr val="FFC000"/>
                </a:solidFill>
                <a:latin typeface="Book Antiqua" pitchFamily="18" charset="0"/>
              </a:rPr>
              <a:t>phase</a:t>
            </a:r>
            <a:r>
              <a:rPr lang="en-US" sz="2200" b="1" dirty="0" smtClean="0">
                <a:latin typeface="Book Antiqua" pitchFamily="18" charset="0"/>
              </a:rPr>
              <a:t>. Example</a:t>
            </a:r>
            <a:r>
              <a:rPr lang="en-US" sz="2200" b="1" dirty="0">
                <a:latin typeface="Book Antiqua" pitchFamily="18" charset="0"/>
              </a:rPr>
              <a:t>: Hydrogen in Aluminum </a:t>
            </a:r>
            <a:r>
              <a:rPr lang="en-US" sz="2200" b="1" dirty="0" smtClean="0">
                <a:latin typeface="Book Antiqua" pitchFamily="18" charset="0"/>
              </a:rPr>
              <a:t>alloys. </a:t>
            </a:r>
          </a:p>
          <a:p>
            <a:pPr algn="just"/>
            <a:r>
              <a:rPr lang="en-US" sz="2200" b="1" dirty="0" smtClean="0">
                <a:latin typeface="Book Antiqua" pitchFamily="18" charset="0"/>
              </a:rPr>
              <a:t>The </a:t>
            </a:r>
            <a:r>
              <a:rPr lang="en-US" sz="2200" b="1" dirty="0">
                <a:solidFill>
                  <a:srgbClr val="FFC000"/>
                </a:solidFill>
                <a:latin typeface="Book Antiqua" pitchFamily="18" charset="0"/>
              </a:rPr>
              <a:t>excess of gas is released </a:t>
            </a:r>
            <a:r>
              <a:rPr lang="en-US" sz="2200" b="1" dirty="0" smtClean="0">
                <a:latin typeface="Book Antiqua" pitchFamily="18" charset="0"/>
              </a:rPr>
              <a:t>&amp; </a:t>
            </a:r>
            <a:r>
              <a:rPr lang="en-US" sz="2200" b="1" dirty="0">
                <a:latin typeface="Book Antiqua" pitchFamily="18" charset="0"/>
              </a:rPr>
              <a:t>it </a:t>
            </a:r>
            <a:r>
              <a:rPr lang="en-US" sz="2200" b="1" dirty="0">
                <a:solidFill>
                  <a:srgbClr val="FFC000"/>
                </a:solidFill>
                <a:latin typeface="Book Antiqua" pitchFamily="18" charset="0"/>
              </a:rPr>
              <a:t>forms bubbles </a:t>
            </a:r>
            <a:r>
              <a:rPr lang="en-US" sz="2200" b="1" dirty="0">
                <a:latin typeface="Book Antiqua" pitchFamily="18" charset="0"/>
              </a:rPr>
              <a:t>(gas porosity, pinhole porosity). Do not confuse </a:t>
            </a:r>
            <a:r>
              <a:rPr lang="en-US" sz="2200" b="1" dirty="0">
                <a:solidFill>
                  <a:srgbClr val="FFC000"/>
                </a:solidFill>
                <a:latin typeface="Book Antiqua" pitchFamily="18" charset="0"/>
              </a:rPr>
              <a:t>with</a:t>
            </a:r>
            <a:r>
              <a:rPr lang="en-US" sz="2200" b="1" dirty="0">
                <a:latin typeface="Book Antiqua" pitchFamily="18" charset="0"/>
              </a:rPr>
              <a:t> </a:t>
            </a:r>
            <a:r>
              <a:rPr lang="en-US" sz="2200" b="1" dirty="0" err="1">
                <a:solidFill>
                  <a:srgbClr val="FFC000"/>
                </a:solidFill>
                <a:latin typeface="Book Antiqua" pitchFamily="18" charset="0"/>
              </a:rPr>
              <a:t>dendritic</a:t>
            </a:r>
            <a:r>
              <a:rPr lang="en-US" sz="2200" b="1" dirty="0">
                <a:solidFill>
                  <a:srgbClr val="FFC000"/>
                </a:solidFill>
                <a:latin typeface="Book Antiqua" pitchFamily="18" charset="0"/>
              </a:rPr>
              <a:t> micro-voids</a:t>
            </a:r>
            <a:r>
              <a:rPr lang="en-US" sz="2200" b="1" dirty="0">
                <a:latin typeface="Book Antiqua" pitchFamily="18" charset="0"/>
              </a:rPr>
              <a:t>.</a:t>
            </a:r>
          </a:p>
        </p:txBody>
      </p:sp>
      <p:pic>
        <p:nvPicPr>
          <p:cNvPr id="41992" name="Picture 5"/>
          <p:cNvPicPr>
            <a:picLocks noChangeAspect="1" noChangeArrowheads="1"/>
          </p:cNvPicPr>
          <p:nvPr/>
        </p:nvPicPr>
        <p:blipFill>
          <a:blip r:embed="rId2" cstate="print"/>
          <a:srcRect/>
          <a:stretch>
            <a:fillRect/>
          </a:stretch>
        </p:blipFill>
        <p:spPr bwMode="auto">
          <a:xfrm>
            <a:off x="3833533" y="2286000"/>
            <a:ext cx="5156523" cy="4191001"/>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146221" y="2133600"/>
            <a:ext cx="4044779" cy="4343400"/>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SOLUBILITY OF GASES</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2541A4F-D474-4D47-A76A-390CD30D7BD3}" type="slidenum">
              <a:rPr lang="en-US"/>
              <a:pPr>
                <a:defRPr/>
              </a:pPr>
              <a:t>58</a:t>
            </a:fld>
            <a:endParaRPr lang="en-US"/>
          </a:p>
        </p:txBody>
      </p:sp>
      <p:sp>
        <p:nvSpPr>
          <p:cNvPr id="43014" name="Rectangle 6"/>
          <p:cNvSpPr>
            <a:spLocks noChangeArrowheads="1"/>
          </p:cNvSpPr>
          <p:nvPr/>
        </p:nvSpPr>
        <p:spPr bwMode="auto">
          <a:xfrm>
            <a:off x="304800" y="838200"/>
            <a:ext cx="8534400" cy="5509200"/>
          </a:xfrm>
          <a:prstGeom prst="rect">
            <a:avLst/>
          </a:prstGeom>
          <a:noFill/>
          <a:ln w="9525">
            <a:noFill/>
            <a:miter lim="800000"/>
            <a:headEnd/>
            <a:tailEnd/>
          </a:ln>
        </p:spPr>
        <p:txBody>
          <a:bodyPr>
            <a:spAutoFit/>
          </a:bodyPr>
          <a:lstStyle/>
          <a:p>
            <a:pPr algn="just"/>
            <a:r>
              <a:rPr lang="en-US" sz="2200" b="1" dirty="0">
                <a:solidFill>
                  <a:srgbClr val="FFC000"/>
                </a:solidFill>
                <a:latin typeface="Book Antiqua" pitchFamily="18" charset="0"/>
              </a:rPr>
              <a:t>H</a:t>
            </a:r>
            <a:r>
              <a:rPr lang="en-US" sz="2200" b="1" dirty="0" smtClean="0">
                <a:solidFill>
                  <a:srgbClr val="FFC000"/>
                </a:solidFill>
                <a:latin typeface="Book Antiqua" pitchFamily="18" charset="0"/>
              </a:rPr>
              <a:t>y</a:t>
            </a:r>
            <a:r>
              <a:rPr lang="en-US" sz="2200" b="1" dirty="0">
                <a:solidFill>
                  <a:srgbClr val="FFC000"/>
                </a:solidFill>
                <a:latin typeface="Book Antiqua" pitchFamily="18" charset="0"/>
              </a:rPr>
              <a:t>drogen</a:t>
            </a:r>
            <a:r>
              <a:rPr lang="en-US" sz="2200" b="1" dirty="0">
                <a:latin typeface="Book Antiqua" pitchFamily="18" charset="0"/>
              </a:rPr>
              <a:t> is especially </a:t>
            </a:r>
            <a:r>
              <a:rPr lang="en-US" sz="2200" b="1" dirty="0">
                <a:solidFill>
                  <a:srgbClr val="FFC000"/>
                </a:solidFill>
                <a:latin typeface="Book Antiqua" pitchFamily="18" charset="0"/>
              </a:rPr>
              <a:t>harmful </a:t>
            </a:r>
            <a:r>
              <a:rPr lang="en-US" sz="2200" b="1" dirty="0">
                <a:latin typeface="Book Antiqua" pitchFamily="18" charset="0"/>
              </a:rPr>
              <a:t>in castings: </a:t>
            </a:r>
            <a:endParaRPr lang="en-US" sz="2200" b="1" dirty="0" smtClean="0">
              <a:latin typeface="Book Antiqua" pitchFamily="18" charset="0"/>
            </a:endParaRPr>
          </a:p>
          <a:p>
            <a:pPr algn="just"/>
            <a:r>
              <a:rPr lang="en-US" sz="2200" b="1" dirty="0" smtClean="0">
                <a:latin typeface="Book Antiqua" pitchFamily="18" charset="0"/>
              </a:rPr>
              <a:t>It </a:t>
            </a:r>
            <a:r>
              <a:rPr lang="en-US" sz="2200" b="1" dirty="0">
                <a:latin typeface="Book Antiqua" pitchFamily="18" charset="0"/>
              </a:rPr>
              <a:t>comes mainly from dissociation of atmospheric humidity (at high temperatures water vapor splits into H </a:t>
            </a:r>
            <a:r>
              <a:rPr lang="en-US" sz="2200" b="1" dirty="0" smtClean="0">
                <a:latin typeface="Book Antiqua" pitchFamily="18" charset="0"/>
              </a:rPr>
              <a:t>&amp; </a:t>
            </a:r>
            <a:r>
              <a:rPr lang="en-US" sz="2200" b="1" dirty="0">
                <a:latin typeface="Book Antiqua" pitchFamily="18" charset="0"/>
              </a:rPr>
              <a:t>O).</a:t>
            </a:r>
          </a:p>
          <a:p>
            <a:pPr algn="just"/>
            <a:endParaRPr lang="en-US" sz="2200" b="1" dirty="0">
              <a:latin typeface="Book Antiqua" pitchFamily="18" charset="0"/>
            </a:endParaRPr>
          </a:p>
          <a:p>
            <a:pPr algn="just"/>
            <a:r>
              <a:rPr lang="en-US" sz="2200" b="1" dirty="0">
                <a:latin typeface="Book Antiqua" pitchFamily="18" charset="0"/>
              </a:rPr>
              <a:t>Gas content in molten metal </a:t>
            </a:r>
            <a:r>
              <a:rPr lang="en-US" sz="2200" b="1" dirty="0" smtClean="0">
                <a:latin typeface="Book Antiqua" pitchFamily="18" charset="0"/>
              </a:rPr>
              <a:t>(Example. </a:t>
            </a:r>
            <a:r>
              <a:rPr lang="en-US" sz="2200" b="1" dirty="0">
                <a:latin typeface="Book Antiqua" pitchFamily="18" charset="0"/>
              </a:rPr>
              <a:t>Al) can be controlled by:</a:t>
            </a:r>
          </a:p>
          <a:p>
            <a:pPr marL="746125" lvl="1" indent="-288925" algn="just">
              <a:buFontTx/>
              <a:buBlip>
                <a:blip r:embed="rId2"/>
              </a:buBlip>
            </a:pPr>
            <a:r>
              <a:rPr lang="en-US" sz="2200" b="1" dirty="0">
                <a:solidFill>
                  <a:srgbClr val="FFC000"/>
                </a:solidFill>
                <a:latin typeface="Book Antiqua" pitchFamily="18" charset="0"/>
              </a:rPr>
              <a:t>Chemical degassing: </a:t>
            </a:r>
            <a:r>
              <a:rPr lang="en-US" sz="2200" b="1" dirty="0">
                <a:latin typeface="Book Antiqua" pitchFamily="18" charset="0"/>
              </a:rPr>
              <a:t>specific compounds are added to molten metal to form insoluble compounds; these are removed with the slag (compound removal is often assisted by Argon fluxing).</a:t>
            </a:r>
          </a:p>
          <a:p>
            <a:pPr marL="746125" lvl="1" indent="-288925" algn="just">
              <a:buFontTx/>
              <a:buBlip>
                <a:blip r:embed="rId2"/>
              </a:buBlip>
            </a:pPr>
            <a:r>
              <a:rPr lang="en-US" sz="2200" b="1" dirty="0">
                <a:solidFill>
                  <a:srgbClr val="FFC000"/>
                </a:solidFill>
                <a:latin typeface="Book Antiqua" pitchFamily="18" charset="0"/>
              </a:rPr>
              <a:t>Vacuum melting</a:t>
            </a:r>
            <a:r>
              <a:rPr lang="en-US" sz="2200" b="1" dirty="0">
                <a:latin typeface="Book Antiqua" pitchFamily="18" charset="0"/>
              </a:rPr>
              <a:t>, vacuum casting: very low pressure procedures to prevent contamination from air </a:t>
            </a:r>
            <a:r>
              <a:rPr lang="en-US" sz="2200" b="1" dirty="0" smtClean="0">
                <a:latin typeface="Book Antiqua" pitchFamily="18" charset="0"/>
              </a:rPr>
              <a:t>&amp; </a:t>
            </a:r>
            <a:r>
              <a:rPr lang="en-US" sz="2200" b="1" dirty="0">
                <a:latin typeface="Book Antiqua" pitchFamily="18" charset="0"/>
              </a:rPr>
              <a:t>to remove gases already dissolved in the metal. </a:t>
            </a:r>
            <a:endParaRPr lang="en-US" sz="2200" b="1" dirty="0" smtClean="0">
              <a:latin typeface="Book Antiqua" pitchFamily="18" charset="0"/>
            </a:endParaRPr>
          </a:p>
          <a:p>
            <a:pPr marL="746125" lvl="1" indent="-288925" algn="just">
              <a:buFontTx/>
              <a:buBlip>
                <a:blip r:embed="rId2"/>
              </a:buBlip>
            </a:pPr>
            <a:r>
              <a:rPr lang="en-US" sz="2200" b="1" dirty="0" smtClean="0">
                <a:solidFill>
                  <a:srgbClr val="FFC000"/>
                </a:solidFill>
                <a:latin typeface="Book Antiqua" pitchFamily="18" charset="0"/>
              </a:rPr>
              <a:t>In </a:t>
            </a:r>
            <a:r>
              <a:rPr lang="en-US" sz="2200" b="1" dirty="0">
                <a:solidFill>
                  <a:srgbClr val="FFC000"/>
                </a:solidFill>
                <a:latin typeface="Book Antiqua" pitchFamily="18" charset="0"/>
              </a:rPr>
              <a:t>die-casting</a:t>
            </a:r>
            <a:r>
              <a:rPr lang="en-US" sz="2200" b="1" dirty="0">
                <a:latin typeface="Book Antiqua" pitchFamily="18" charset="0"/>
              </a:rPr>
              <a:t>, low pressure helps metal injection.</a:t>
            </a:r>
          </a:p>
          <a:p>
            <a:pPr marL="746125" lvl="1" indent="-288925" algn="just">
              <a:buFontTx/>
              <a:buBlip>
                <a:blip r:embed="rId2"/>
              </a:buBlip>
            </a:pPr>
            <a:r>
              <a:rPr lang="en-US" sz="2200" b="1" dirty="0">
                <a:solidFill>
                  <a:srgbClr val="FFC000"/>
                </a:solidFill>
                <a:latin typeface="Book Antiqua" pitchFamily="18" charset="0"/>
              </a:rPr>
              <a:t>Pressure casting: </a:t>
            </a:r>
            <a:r>
              <a:rPr lang="en-US" sz="2200" b="1" dirty="0">
                <a:latin typeface="Book Antiqua" pitchFamily="18" charset="0"/>
              </a:rPr>
              <a:t>such as in injection molding, die casting, squeeze casting etc.; pressure on the molten metal during die filling helps in reducing porosity.</a:t>
            </a: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563562"/>
          </a:xfrm>
        </p:spPr>
        <p:txBody>
          <a:bodyPr>
            <a:normAutofit/>
          </a:bodyPr>
          <a:lstStyle/>
          <a:p>
            <a:pPr eaLnBrk="1" hangingPunct="1"/>
            <a:r>
              <a:rPr lang="en-US" b="1" dirty="0" smtClean="0">
                <a:latin typeface="BankGothic Md BT" pitchFamily="34" charset="0"/>
              </a:rPr>
              <a:t>Casting </a:t>
            </a:r>
            <a:r>
              <a:rPr lang="en-US" b="1" dirty="0">
                <a:latin typeface="BankGothic Md BT" pitchFamily="34" charset="0"/>
              </a:rPr>
              <a:t>Pattern </a:t>
            </a:r>
            <a:r>
              <a:rPr lang="en-US" b="1" dirty="0" smtClean="0">
                <a:latin typeface="BankGothic Md BT" pitchFamily="34" charset="0"/>
              </a:rPr>
              <a:t>shape Design </a:t>
            </a:r>
            <a:endParaRPr lang="en-US" b="1" dirty="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2541A4F-D474-4D47-A76A-390CD30D7BD3}" type="slidenum">
              <a:rPr lang="en-US"/>
              <a:pPr>
                <a:defRPr/>
              </a:pPr>
              <a:t>59</a:t>
            </a:fld>
            <a:endParaRPr lang="en-US"/>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pic>
        <p:nvPicPr>
          <p:cNvPr id="9" name="Picture 8"/>
          <p:cNvPicPr/>
          <p:nvPr/>
        </p:nvPicPr>
        <p:blipFill>
          <a:blip r:embed="rId2" cstate="print"/>
          <a:srcRect l="22544" t="13704" r="37755" b="18824"/>
          <a:stretch>
            <a:fillRect/>
          </a:stretch>
        </p:blipFill>
        <p:spPr bwMode="auto">
          <a:xfrm rot="16200000">
            <a:off x="4686301" y="1790700"/>
            <a:ext cx="4191000" cy="4419600"/>
          </a:xfrm>
          <a:prstGeom prst="rect">
            <a:avLst/>
          </a:prstGeom>
          <a:noFill/>
          <a:ln w="9525">
            <a:noFill/>
            <a:miter lim="800000"/>
            <a:headEnd/>
            <a:tailEnd/>
          </a:ln>
        </p:spPr>
      </p:pic>
      <p:sp>
        <p:nvSpPr>
          <p:cNvPr id="10" name="Rectangle 6"/>
          <p:cNvSpPr>
            <a:spLocks noChangeArrowheads="1"/>
          </p:cNvSpPr>
          <p:nvPr/>
        </p:nvSpPr>
        <p:spPr bwMode="auto">
          <a:xfrm>
            <a:off x="228600" y="1905000"/>
            <a:ext cx="4800600" cy="3865674"/>
          </a:xfrm>
          <a:prstGeom prst="rect">
            <a:avLst/>
          </a:prstGeom>
          <a:noFill/>
          <a:ln w="9525">
            <a:noFill/>
            <a:miter lim="800000"/>
            <a:headEnd/>
            <a:tailEnd/>
          </a:ln>
        </p:spPr>
        <p:txBody>
          <a:bodyPr wrap="square">
            <a:spAutoFit/>
          </a:bodyPr>
          <a:lstStyle/>
          <a:p>
            <a:pPr lvl="0">
              <a:lnSpc>
                <a:spcPct val="85000"/>
              </a:lnSpc>
              <a:spcBef>
                <a:spcPts val="1800"/>
              </a:spcBef>
            </a:pPr>
            <a:r>
              <a:rPr lang="en-US" sz="2400" dirty="0" smtClean="0">
                <a:latin typeface="Times New Roman" pitchFamily="18" charset="0"/>
                <a:cs typeface="Times New Roman" pitchFamily="18" charset="0"/>
              </a:rPr>
              <a:t>Stock </a:t>
            </a:r>
            <a:r>
              <a:rPr lang="en-US" sz="2400" dirty="0">
                <a:latin typeface="Times New Roman" pitchFamily="18" charset="0"/>
                <a:cs typeface="Times New Roman" pitchFamily="18" charset="0"/>
              </a:rPr>
              <a:t>allowance 3mm, </a:t>
            </a:r>
          </a:p>
          <a:p>
            <a:pPr lvl="0">
              <a:lnSpc>
                <a:spcPct val="85000"/>
              </a:lnSpc>
              <a:spcBef>
                <a:spcPts val="1800"/>
              </a:spcBef>
            </a:pPr>
            <a:r>
              <a:rPr lang="en-US" sz="2400" dirty="0">
                <a:latin typeface="Times New Roman" pitchFamily="18" charset="0"/>
                <a:cs typeface="Times New Roman" pitchFamily="18" charset="0"/>
              </a:rPr>
              <a:t>Linear shrinkage of 1%,</a:t>
            </a:r>
          </a:p>
          <a:p>
            <a:pPr lvl="0">
              <a:lnSpc>
                <a:spcPct val="85000"/>
              </a:lnSpc>
              <a:spcBef>
                <a:spcPts val="1800"/>
              </a:spcBef>
            </a:pPr>
            <a:r>
              <a:rPr lang="en-US" sz="2400" dirty="0">
                <a:latin typeface="Times New Roman" pitchFamily="18" charset="0"/>
                <a:cs typeface="Times New Roman" pitchFamily="18" charset="0"/>
              </a:rPr>
              <a:t>Draft angle 2</a:t>
            </a:r>
            <a:r>
              <a:rPr lang="en-US" sz="2400" baseline="30000" dirty="0">
                <a:latin typeface="Times New Roman" pitchFamily="18" charset="0"/>
                <a:cs typeface="Times New Roman" pitchFamily="18" charset="0"/>
              </a:rPr>
              <a:t>0</a:t>
            </a:r>
            <a:endParaRPr lang="en-US" sz="2400" dirty="0">
              <a:latin typeface="Times New Roman" pitchFamily="18" charset="0"/>
              <a:cs typeface="Times New Roman" pitchFamily="18" charset="0"/>
            </a:endParaRPr>
          </a:p>
          <a:p>
            <a:pPr lvl="0">
              <a:lnSpc>
                <a:spcPct val="85000"/>
              </a:lnSpc>
              <a:spcBef>
                <a:spcPts val="1800"/>
              </a:spcBef>
            </a:pPr>
            <a:r>
              <a:rPr lang="en-US" sz="2400" dirty="0">
                <a:latin typeface="Times New Roman" pitchFamily="18" charset="0"/>
                <a:cs typeface="Times New Roman" pitchFamily="18" charset="0"/>
              </a:rPr>
              <a:t>Compute the stock allowance, shrinkage </a:t>
            </a:r>
            <a:r>
              <a:rPr lang="en-US" sz="2400" dirty="0" smtClean="0">
                <a:latin typeface="Times New Roman" pitchFamily="18" charset="0"/>
                <a:cs typeface="Times New Roman" pitchFamily="18" charset="0"/>
              </a:rPr>
              <a:t>allowance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&amp; </a:t>
            </a:r>
            <a:r>
              <a:rPr lang="en-US" sz="2400" dirty="0">
                <a:latin typeface="Times New Roman" pitchFamily="18" charset="0"/>
                <a:cs typeface="Times New Roman" pitchFamily="18" charset="0"/>
              </a:rPr>
              <a:t>the draft angle for the </a:t>
            </a:r>
            <a:r>
              <a:rPr lang="en-US" sz="2400" dirty="0" smtClean="0">
                <a:latin typeface="Times New Roman" pitchFamily="18" charset="0"/>
                <a:cs typeface="Times New Roman" pitchFamily="18" charset="0"/>
              </a:rPr>
              <a:t>product drawing</a:t>
            </a:r>
            <a:r>
              <a:rPr lang="en-US" sz="2400" dirty="0">
                <a:latin typeface="Times New Roman" pitchFamily="18" charset="0"/>
                <a:cs typeface="Times New Roman" pitchFamily="18" charset="0"/>
              </a:rPr>
              <a:t>.</a:t>
            </a:r>
          </a:p>
          <a:p>
            <a:pPr lvl="0">
              <a:lnSpc>
                <a:spcPct val="85000"/>
              </a:lnSpc>
              <a:spcBef>
                <a:spcPts val="1800"/>
              </a:spcBef>
            </a:pPr>
            <a:r>
              <a:rPr lang="en-US" sz="2400" dirty="0">
                <a:latin typeface="Times New Roman" pitchFamily="18" charset="0"/>
                <a:cs typeface="Times New Roman" pitchFamily="18" charset="0"/>
              </a:rPr>
              <a:t>Add the core print to the pattern according to the dimension.</a:t>
            </a:r>
          </a:p>
          <a:p>
            <a:pPr algn="just"/>
            <a:endParaRPr lang="en-US" sz="2200" b="1" dirty="0">
              <a:latin typeface="Book Antiqua" pitchFamily="18" charset="0"/>
            </a:endParaRPr>
          </a:p>
        </p:txBody>
      </p:sp>
      <p:sp>
        <p:nvSpPr>
          <p:cNvPr id="2" name="Rectangle 1"/>
          <p:cNvSpPr/>
          <p:nvPr/>
        </p:nvSpPr>
        <p:spPr>
          <a:xfrm>
            <a:off x="304800" y="914400"/>
            <a:ext cx="8458200" cy="772519"/>
          </a:xfrm>
          <a:prstGeom prst="rect">
            <a:avLst/>
          </a:prstGeom>
        </p:spPr>
        <p:txBody>
          <a:bodyPr wrap="square">
            <a:spAutoFit/>
          </a:bodyPr>
          <a:lstStyle/>
          <a:p>
            <a:pPr lvl="0">
              <a:lnSpc>
                <a:spcPct val="85000"/>
              </a:lnSpc>
              <a:spcBef>
                <a:spcPts val="1800"/>
              </a:spcBef>
            </a:pPr>
            <a:r>
              <a:rPr lang="en-US" sz="2600" dirty="0">
                <a:latin typeface="Times New Roman" pitchFamily="18" charset="0"/>
                <a:cs typeface="Times New Roman" pitchFamily="18" charset="0"/>
              </a:rPr>
              <a:t>Starting from the finished part design of the mechanical part, evaluate the complete pattern design &amp; the </a:t>
            </a:r>
            <a:r>
              <a:rPr lang="en-US" sz="2600" dirty="0" smtClean="0">
                <a:latin typeface="Times New Roman" pitchFamily="18" charset="0"/>
                <a:cs typeface="Times New Roman" pitchFamily="18" charset="0"/>
              </a:rPr>
              <a:t>core design.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99969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F6FF6-0E47-4410-8BBF-8B1CD46BDFEB}" type="datetime1">
              <a:rPr lang="en-US" smtClean="0"/>
              <a:pPr>
                <a:defRPr/>
              </a:pPr>
              <a:t>4/15/2018</a:t>
            </a:fld>
            <a:endParaRPr lang="en-US"/>
          </a:p>
        </p:txBody>
      </p:sp>
      <p:sp>
        <p:nvSpPr>
          <p:cNvPr id="3" name="Footer Placeholder 2"/>
          <p:cNvSpPr>
            <a:spLocks noGrp="1"/>
          </p:cNvSpPr>
          <p:nvPr>
            <p:ph type="ftr" sz="quarter" idx="11"/>
          </p:nvPr>
        </p:nvSpPr>
        <p:spPr/>
        <p:txBody>
          <a:bodyPr/>
          <a:lstStyle/>
          <a:p>
            <a:pPr>
              <a:defRPr/>
            </a:pPr>
            <a:r>
              <a:rPr lang="en-US" smtClean="0"/>
              <a:t>PRODUCTION ENGINEERING II</a:t>
            </a:r>
            <a:endParaRPr lang="en-US"/>
          </a:p>
        </p:txBody>
      </p:sp>
      <p:sp>
        <p:nvSpPr>
          <p:cNvPr id="4" name="Slide Number Placeholder 3"/>
          <p:cNvSpPr>
            <a:spLocks noGrp="1"/>
          </p:cNvSpPr>
          <p:nvPr>
            <p:ph type="sldNum" sz="quarter" idx="12"/>
          </p:nvPr>
        </p:nvSpPr>
        <p:spPr/>
        <p:txBody>
          <a:bodyPr/>
          <a:lstStyle/>
          <a:p>
            <a:pPr>
              <a:defRPr/>
            </a:pPr>
            <a:fld id="{96366A62-C1DB-48B1-978C-34A08BDB933C}" type="slidenum">
              <a:rPr lang="en-US" smtClean="0"/>
              <a:pPr>
                <a:defRPr/>
              </a:pPr>
              <a:t>6</a:t>
            </a:fld>
            <a:endParaRPr lang="en-US"/>
          </a:p>
        </p:txBody>
      </p:sp>
      <p:sp>
        <p:nvSpPr>
          <p:cNvPr id="5" name="Rectangle 4"/>
          <p:cNvSpPr/>
          <p:nvPr/>
        </p:nvSpPr>
        <p:spPr>
          <a:xfrm>
            <a:off x="76200" y="751344"/>
            <a:ext cx="8991600" cy="4524315"/>
          </a:xfrm>
          <a:prstGeom prst="rect">
            <a:avLst/>
          </a:prstGeom>
        </p:spPr>
        <p:txBody>
          <a:bodyPr wrap="square">
            <a:spAutoFit/>
          </a:bodyPr>
          <a:lstStyle/>
          <a:p>
            <a:pPr algn="just"/>
            <a:r>
              <a:rPr lang="en-IN" sz="2400" b="1" dirty="0">
                <a:solidFill>
                  <a:srgbClr val="FF0000"/>
                </a:solidFill>
                <a:latin typeface="Times New Roman" pitchFamily="18" charset="0"/>
                <a:cs typeface="Times New Roman" pitchFamily="18" charset="0"/>
              </a:rPr>
              <a:t>Rule 8. Reduce segregation</a:t>
            </a:r>
          </a:p>
          <a:p>
            <a:pPr algn="just"/>
            <a:r>
              <a:rPr lang="en-US" sz="2400" dirty="0">
                <a:latin typeface="Times New Roman" pitchFamily="18" charset="0"/>
                <a:cs typeface="Times New Roman" pitchFamily="18" charset="0"/>
              </a:rPr>
              <a:t>Predict segregation to be within limits of the specification, or agree out-of-specification </a:t>
            </a:r>
            <a:r>
              <a:rPr lang="en-US" sz="2400" dirty="0" smtClean="0">
                <a:latin typeface="Times New Roman" pitchFamily="18" charset="0"/>
                <a:cs typeface="Times New Roman" pitchFamily="18" charset="0"/>
              </a:rPr>
              <a:t>compositional regions </a:t>
            </a:r>
            <a:r>
              <a:rPr lang="en-US" sz="2400" dirty="0">
                <a:latin typeface="Times New Roman" pitchFamily="18" charset="0"/>
                <a:cs typeface="Times New Roman" pitchFamily="18" charset="0"/>
              </a:rPr>
              <a:t>with customer. Avoid channel segregation formation if possible.</a:t>
            </a:r>
          </a:p>
          <a:p>
            <a:pPr algn="just"/>
            <a:r>
              <a:rPr lang="en-US" sz="2400" b="1" dirty="0">
                <a:solidFill>
                  <a:srgbClr val="FF0000"/>
                </a:solidFill>
                <a:latin typeface="Times New Roman" pitchFamily="18" charset="0"/>
                <a:cs typeface="Times New Roman" pitchFamily="18" charset="0"/>
              </a:rPr>
              <a:t>Rule 9. Reduce residual stress</a:t>
            </a:r>
          </a:p>
          <a:p>
            <a:pPr algn="just"/>
            <a:r>
              <a:rPr lang="en-US" sz="2400" dirty="0">
                <a:latin typeface="Times New Roman" pitchFamily="18" charset="0"/>
                <a:cs typeface="Times New Roman" pitchFamily="18" charset="0"/>
              </a:rPr>
              <a:t>No quenching into water (cold or hot) following solution treatment of light alloys. (Polymer </a:t>
            </a:r>
            <a:r>
              <a:rPr lang="en-US" sz="2400" dirty="0" err="1" smtClean="0">
                <a:latin typeface="Times New Roman" pitchFamily="18" charset="0"/>
                <a:cs typeface="Times New Roman" pitchFamily="18" charset="0"/>
              </a:rPr>
              <a:t>quenchant</a:t>
            </a:r>
            <a:r>
              <a:rPr lang="en-US" sz="2400" dirty="0" smtClean="0">
                <a:latin typeface="Times New Roman" pitchFamily="18" charset="0"/>
                <a:cs typeface="Times New Roman" pitchFamily="18" charset="0"/>
              </a:rPr>
              <a:t> or </a:t>
            </a:r>
            <a:r>
              <a:rPr lang="en-US" sz="2400" dirty="0">
                <a:latin typeface="Times New Roman" pitchFamily="18" charset="0"/>
                <a:cs typeface="Times New Roman" pitchFamily="18" charset="0"/>
              </a:rPr>
              <a:t>forced air quench may </a:t>
            </a:r>
            <a:r>
              <a:rPr lang="en-US" sz="2400" dirty="0" smtClean="0">
                <a:latin typeface="Times New Roman" pitchFamily="18" charset="0"/>
                <a:cs typeface="Times New Roman" pitchFamily="18" charset="0"/>
              </a:rPr>
              <a:t>be acceptable </a:t>
            </a:r>
            <a:r>
              <a:rPr lang="en-US" sz="2400" dirty="0">
                <a:latin typeface="Times New Roman" pitchFamily="18" charset="0"/>
                <a:cs typeface="Times New Roman" pitchFamily="18" charset="0"/>
              </a:rPr>
              <a:t>if casting stress can be shown to be acceptable.)</a:t>
            </a:r>
          </a:p>
          <a:p>
            <a:pPr algn="just"/>
            <a:r>
              <a:rPr lang="en-IN" sz="2400" b="1" dirty="0">
                <a:solidFill>
                  <a:srgbClr val="FF0000"/>
                </a:solidFill>
                <a:latin typeface="Times New Roman" pitchFamily="18" charset="0"/>
                <a:cs typeface="Times New Roman" pitchFamily="18" charset="0"/>
              </a:rPr>
              <a:t>Rule 10. Provide location points</a:t>
            </a:r>
          </a:p>
          <a:p>
            <a:pPr algn="just"/>
            <a:r>
              <a:rPr lang="en-US" sz="2400" dirty="0">
                <a:latin typeface="Times New Roman" pitchFamily="18" charset="0"/>
                <a:cs typeface="Times New Roman" pitchFamily="18" charset="0"/>
              </a:rPr>
              <a:t>All castings to be provided with location points for pick-up for dimensional checking and machining.</a:t>
            </a:r>
          </a:p>
          <a:p>
            <a:pPr algn="just"/>
            <a:r>
              <a:rPr lang="en-US" sz="2400" dirty="0">
                <a:latin typeface="Times New Roman" pitchFamily="18" charset="0"/>
                <a:cs typeface="Times New Roman" pitchFamily="18" charset="0"/>
              </a:rPr>
              <a:t>Proposals to be agreed with quality auditor, machinist, etc.</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31095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563562"/>
          </a:xfrm>
        </p:spPr>
        <p:txBody>
          <a:bodyPr>
            <a:normAutofit/>
          </a:bodyPr>
          <a:lstStyle/>
          <a:p>
            <a:pPr eaLnBrk="1" hangingPunct="1"/>
            <a:r>
              <a:rPr lang="en-US" b="1" dirty="0" smtClean="0">
                <a:latin typeface="BankGothic Md BT" pitchFamily="34" charset="0"/>
              </a:rPr>
              <a:t>Casting </a:t>
            </a:r>
            <a:r>
              <a:rPr lang="en-US" b="1" dirty="0">
                <a:latin typeface="BankGothic Md BT" pitchFamily="34" charset="0"/>
              </a:rPr>
              <a:t>Pattern Design </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2541A4F-D474-4D47-A76A-390CD30D7BD3}" type="slidenum">
              <a:rPr lang="en-US"/>
              <a:pPr>
                <a:defRPr/>
              </a:pPr>
              <a:t>60</a:t>
            </a:fld>
            <a:endParaRPr lang="en-US"/>
          </a:p>
        </p:txBody>
      </p:sp>
      <p:sp>
        <p:nvSpPr>
          <p:cNvPr id="43014" name="Rectangle 6"/>
          <p:cNvSpPr>
            <a:spLocks noChangeArrowheads="1"/>
          </p:cNvSpPr>
          <p:nvPr/>
        </p:nvSpPr>
        <p:spPr bwMode="auto">
          <a:xfrm>
            <a:off x="304800" y="533400"/>
            <a:ext cx="8610600" cy="407932"/>
          </a:xfrm>
          <a:prstGeom prst="rect">
            <a:avLst/>
          </a:prstGeom>
          <a:noFill/>
          <a:ln w="9525">
            <a:noFill/>
            <a:miter lim="800000"/>
            <a:headEnd/>
            <a:tailEnd/>
          </a:ln>
        </p:spPr>
        <p:txBody>
          <a:bodyPr wrap="square">
            <a:spAutoFit/>
          </a:bodyPr>
          <a:lstStyle/>
          <a:p>
            <a:pPr>
              <a:lnSpc>
                <a:spcPct val="85000"/>
              </a:lnSpc>
              <a:spcBef>
                <a:spcPts val="1800"/>
              </a:spcBef>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the pattern negligible the draft </a:t>
            </a:r>
            <a:r>
              <a:rPr lang="en-US" sz="2400" dirty="0" smtClean="0">
                <a:latin typeface="Times New Roman" pitchFamily="18" charset="0"/>
                <a:cs typeface="Times New Roman" pitchFamily="18" charset="0"/>
              </a:rPr>
              <a:t>allowance</a:t>
            </a:r>
            <a:endParaRPr lang="en-US" sz="2200" b="1" dirty="0">
              <a:latin typeface="Book Antiqua" pitchFamily="18" charset="0"/>
            </a:endParaRP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graphicFrame>
        <p:nvGraphicFramePr>
          <p:cNvPr id="2" name="Table 1"/>
          <p:cNvGraphicFramePr>
            <a:graphicFrameLocks noGrp="1"/>
          </p:cNvGraphicFramePr>
          <p:nvPr>
            <p:extLst>
              <p:ext uri="{D42A27DB-BD31-4B8C-83A1-F6EECF244321}">
                <p14:modId xmlns:p14="http://schemas.microsoft.com/office/powerpoint/2010/main" val="3707197374"/>
              </p:ext>
            </p:extLst>
          </p:nvPr>
        </p:nvGraphicFramePr>
        <p:xfrm>
          <a:off x="152404" y="914400"/>
          <a:ext cx="8762995" cy="3048002"/>
        </p:xfrm>
        <a:graphic>
          <a:graphicData uri="http://schemas.openxmlformats.org/drawingml/2006/table">
            <a:tbl>
              <a:tblPr firstRow="1" firstCol="1" bandRow="1">
                <a:tableStyleId>{5C22544A-7EE6-4342-B048-85BDC9FD1C3A}</a:tableStyleId>
              </a:tblPr>
              <a:tblGrid>
                <a:gridCol w="554316"/>
                <a:gridCol w="1154828"/>
                <a:gridCol w="923861"/>
                <a:gridCol w="1262610"/>
                <a:gridCol w="973476"/>
                <a:gridCol w="973476"/>
                <a:gridCol w="973476"/>
                <a:gridCol w="973476"/>
                <a:gridCol w="973476"/>
              </a:tblGrid>
              <a:tr h="424542">
                <a:tc>
                  <a:txBody>
                    <a:bodyPr/>
                    <a:lstStyle/>
                    <a:p>
                      <a:pPr marL="0" marR="0" algn="just">
                        <a:lnSpc>
                          <a:spcPct val="115000"/>
                        </a:lnSpc>
                        <a:spcBef>
                          <a:spcPts val="0"/>
                        </a:spcBef>
                        <a:spcAft>
                          <a:spcPts val="0"/>
                        </a:spcAft>
                      </a:pPr>
                      <a:r>
                        <a:rPr lang="en-US" sz="1200" dirty="0">
                          <a:effectLst/>
                        </a:rPr>
                        <a:t>No</a:t>
                      </a:r>
                      <a:endParaRPr lang="en-US" sz="1100" dirty="0">
                        <a:effectLst/>
                        <a:latin typeface="Calibri"/>
                        <a:ea typeface="Calibri"/>
                        <a:cs typeface="Times New Roman"/>
                      </a:endParaRPr>
                    </a:p>
                  </a:txBody>
                  <a:tcPr marL="68580" marR="68580" marT="0" marB="0" anchor="ctr"/>
                </a:tc>
                <a:tc gridSpan="2">
                  <a:txBody>
                    <a:bodyPr/>
                    <a:lstStyle/>
                    <a:p>
                      <a:pPr marL="0" marR="0" algn="just">
                        <a:lnSpc>
                          <a:spcPct val="115000"/>
                        </a:lnSpc>
                        <a:spcBef>
                          <a:spcPts val="0"/>
                        </a:spcBef>
                        <a:spcAft>
                          <a:spcPts val="0"/>
                        </a:spcAft>
                      </a:pPr>
                      <a:r>
                        <a:rPr lang="en-US" sz="1200">
                          <a:effectLst/>
                        </a:rPr>
                        <a:t>Nominal Dimension</a:t>
                      </a:r>
                      <a:endParaRPr lang="en-US" sz="110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dirty="0">
                          <a:effectLst/>
                        </a:rPr>
                        <a:t>Shrinkage allowance 1%</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a:effectLst/>
                        </a:rPr>
                        <a:t>Stock shrinkage</a:t>
                      </a:r>
                      <a:endParaRPr lang="en-US" sz="110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dirty="0" smtClean="0">
                          <a:effectLst/>
                        </a:rPr>
                        <a:t>Pattern </a:t>
                      </a:r>
                      <a:r>
                        <a:rPr lang="en-US" sz="1200" dirty="0">
                          <a:effectLst/>
                        </a:rPr>
                        <a:t>shape design</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r>
              <a:tr h="374780">
                <a:tc>
                  <a:txBody>
                    <a:bodyPr/>
                    <a:lstStyle/>
                    <a:p>
                      <a:pPr marL="0" marR="0" algn="just">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External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Ø140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140*0.01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147.4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147</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External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Ø100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100*0.01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107</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107</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Internal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Ø80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80*0.01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0.8</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74.8</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75</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Internal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Ø40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40*0.01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34.4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34</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Linear</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20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20*0.01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26.2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26</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Linear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nchor="ctr"/>
                </a:tc>
              </a:tr>
              <a:tr h="374780">
                <a:tc>
                  <a:txBody>
                    <a:bodyPr/>
                    <a:lstStyle/>
                    <a:p>
                      <a:pPr marL="0" marR="0" algn="just">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Linear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120</a:t>
                      </a:r>
                      <a:endParaRPr lang="en-US" sz="1100"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127.2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127</a:t>
                      </a:r>
                      <a:endParaRPr lang="en-US" sz="1100" dirty="0">
                        <a:effectLst/>
                        <a:latin typeface="Calibri"/>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56171102"/>
              </p:ext>
            </p:extLst>
          </p:nvPr>
        </p:nvGraphicFramePr>
        <p:xfrm>
          <a:off x="457203" y="4438521"/>
          <a:ext cx="8381997" cy="1962281"/>
        </p:xfrm>
        <a:graphic>
          <a:graphicData uri="http://schemas.openxmlformats.org/drawingml/2006/table">
            <a:tbl>
              <a:tblPr firstRow="1" firstCol="1" bandRow="1">
                <a:tableStyleId>{5C22544A-7EE6-4342-B048-85BDC9FD1C3A}</a:tableStyleId>
              </a:tblPr>
              <a:tblGrid>
                <a:gridCol w="530216"/>
                <a:gridCol w="1104618"/>
                <a:gridCol w="883694"/>
                <a:gridCol w="1207714"/>
                <a:gridCol w="931151"/>
                <a:gridCol w="931151"/>
                <a:gridCol w="931151"/>
                <a:gridCol w="931151"/>
                <a:gridCol w="931151"/>
              </a:tblGrid>
              <a:tr h="428829">
                <a:tc>
                  <a:txBody>
                    <a:bodyPr/>
                    <a:lstStyle/>
                    <a:p>
                      <a:pPr marL="0" marR="0" algn="just">
                        <a:lnSpc>
                          <a:spcPct val="115000"/>
                        </a:lnSpc>
                        <a:spcBef>
                          <a:spcPts val="0"/>
                        </a:spcBef>
                        <a:spcAft>
                          <a:spcPts val="0"/>
                        </a:spcAft>
                      </a:pPr>
                      <a:r>
                        <a:rPr lang="en-US" sz="1200" dirty="0">
                          <a:effectLst/>
                        </a:rPr>
                        <a:t>No</a:t>
                      </a:r>
                      <a:endParaRPr lang="en-US" sz="1100" dirty="0">
                        <a:effectLst/>
                        <a:latin typeface="Calibri"/>
                        <a:ea typeface="Calibri"/>
                        <a:cs typeface="Times New Roman"/>
                      </a:endParaRPr>
                    </a:p>
                  </a:txBody>
                  <a:tcPr marL="68580" marR="68580" marT="0" marB="0" anchor="ctr"/>
                </a:tc>
                <a:tc gridSpan="2">
                  <a:txBody>
                    <a:bodyPr/>
                    <a:lstStyle/>
                    <a:p>
                      <a:pPr marL="0" marR="0" algn="just">
                        <a:lnSpc>
                          <a:spcPct val="115000"/>
                        </a:lnSpc>
                        <a:spcBef>
                          <a:spcPts val="0"/>
                        </a:spcBef>
                        <a:spcAft>
                          <a:spcPts val="0"/>
                        </a:spcAft>
                      </a:pPr>
                      <a:r>
                        <a:rPr lang="en-US" sz="1200">
                          <a:effectLst/>
                        </a:rPr>
                        <a:t>Nominal Dimension</a:t>
                      </a:r>
                      <a:endParaRPr lang="en-US" sz="110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dirty="0">
                          <a:effectLst/>
                        </a:rPr>
                        <a:t>Shrinkage allowance 1%</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a:effectLst/>
                        </a:rPr>
                        <a:t>Stock shrinkage</a:t>
                      </a:r>
                      <a:endParaRPr lang="en-US" sz="1100">
                        <a:effectLst/>
                        <a:latin typeface="Calibri"/>
                        <a:ea typeface="Calibri"/>
                        <a:cs typeface="Times New Roman"/>
                      </a:endParaRPr>
                    </a:p>
                  </a:txBody>
                  <a:tcPr marL="68580" marR="68580" marT="0" marB="0" anchor="ctr"/>
                </a:tc>
                <a:tc hMerge="1">
                  <a:txBody>
                    <a:bodyPr/>
                    <a:lstStyle/>
                    <a:p>
                      <a:endParaRPr lang="en-US"/>
                    </a:p>
                  </a:txBody>
                  <a:tcPr/>
                </a:tc>
                <a:tc gridSpan="2">
                  <a:txBody>
                    <a:bodyPr/>
                    <a:lstStyle/>
                    <a:p>
                      <a:pPr marL="0" marR="0" algn="just">
                        <a:lnSpc>
                          <a:spcPct val="115000"/>
                        </a:lnSpc>
                        <a:spcBef>
                          <a:spcPts val="0"/>
                        </a:spcBef>
                        <a:spcAft>
                          <a:spcPts val="0"/>
                        </a:spcAft>
                      </a:pPr>
                      <a:r>
                        <a:rPr lang="en-US" sz="1200" dirty="0" smtClean="0">
                          <a:effectLst/>
                        </a:rPr>
                        <a:t>Core shape design</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r>
              <a:tr h="383363">
                <a:tc>
                  <a:txBody>
                    <a:bodyPr/>
                    <a:lstStyle/>
                    <a:p>
                      <a:pPr marL="0" marR="0" algn="just">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Internal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Ø80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80*0.01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0.8</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-3</a:t>
                      </a:r>
                      <a:endParaRPr lang="en-US" sz="1100"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74.8</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75</a:t>
                      </a:r>
                      <a:endParaRPr lang="en-US" sz="1100">
                        <a:effectLst/>
                        <a:latin typeface="Calibri"/>
                        <a:ea typeface="Calibri"/>
                        <a:cs typeface="Times New Roman"/>
                      </a:endParaRPr>
                    </a:p>
                  </a:txBody>
                  <a:tcPr marL="68580" marR="68580" marT="0" marB="0" anchor="ctr"/>
                </a:tc>
              </a:tr>
              <a:tr h="383363">
                <a:tc>
                  <a:txBody>
                    <a:bodyPr/>
                    <a:lstStyle/>
                    <a:p>
                      <a:pPr marL="0" marR="0" algn="just">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Internal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Ø40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40*0.01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34.4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34</a:t>
                      </a:r>
                      <a:endParaRPr lang="en-US" sz="1100">
                        <a:effectLst/>
                        <a:latin typeface="Calibri"/>
                        <a:ea typeface="Calibri"/>
                        <a:cs typeface="Times New Roman"/>
                      </a:endParaRPr>
                    </a:p>
                  </a:txBody>
                  <a:tcPr marL="68580" marR="68580" marT="0" marB="0" anchor="ctr"/>
                </a:tc>
              </a:tr>
              <a:tr h="383363">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Linear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0.3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30.3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30</a:t>
                      </a:r>
                      <a:endParaRPr lang="en-US" sz="1100" dirty="0">
                        <a:effectLst/>
                        <a:latin typeface="Calibri"/>
                        <a:ea typeface="Calibri"/>
                        <a:cs typeface="Times New Roman"/>
                      </a:endParaRPr>
                    </a:p>
                  </a:txBody>
                  <a:tcPr marL="68580" marR="68580" marT="0" marB="0" anchor="ctr"/>
                </a:tc>
              </a:tr>
              <a:tr h="383363">
                <a:tc>
                  <a:txBody>
                    <a:bodyPr/>
                    <a:lstStyle/>
                    <a:p>
                      <a:pPr marL="0" marR="0" algn="just">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Linear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120</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120*0.01 </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1.2</a:t>
                      </a:r>
                      <a:endParaRPr lang="en-US" sz="1100"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+ 3</a:t>
                      </a:r>
                      <a:endParaRPr lang="en-US" sz="1100" dirty="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+ 3</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a:effectLst/>
                        </a:rPr>
                        <a:t>127.2</a:t>
                      </a:r>
                      <a:endParaRPr lang="en-US" sz="11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US" sz="1200" dirty="0">
                          <a:effectLst/>
                        </a:rPr>
                        <a:t>127</a:t>
                      </a:r>
                      <a:endParaRPr lang="en-US" sz="1100" dirty="0">
                        <a:effectLst/>
                        <a:latin typeface="Calibri"/>
                        <a:ea typeface="Calibri"/>
                        <a:cs typeface="Times New Roman"/>
                      </a:endParaRPr>
                    </a:p>
                  </a:txBody>
                  <a:tcPr marL="68580" marR="68580" marT="0" marB="0" anchor="ctr"/>
                </a:tc>
              </a:tr>
            </a:tbl>
          </a:graphicData>
        </a:graphic>
      </p:graphicFrame>
      <p:sp>
        <p:nvSpPr>
          <p:cNvPr id="10" name="Rectangle 6"/>
          <p:cNvSpPr>
            <a:spLocks noChangeArrowheads="1"/>
          </p:cNvSpPr>
          <p:nvPr/>
        </p:nvSpPr>
        <p:spPr bwMode="auto">
          <a:xfrm>
            <a:off x="304800" y="4038600"/>
            <a:ext cx="8610600" cy="407932"/>
          </a:xfrm>
          <a:prstGeom prst="rect">
            <a:avLst/>
          </a:prstGeom>
          <a:noFill/>
          <a:ln w="9525">
            <a:noFill/>
            <a:miter lim="800000"/>
            <a:headEnd/>
            <a:tailEnd/>
          </a:ln>
        </p:spPr>
        <p:txBody>
          <a:bodyPr wrap="square">
            <a:spAutoFit/>
          </a:bodyPr>
          <a:lstStyle/>
          <a:p>
            <a:pPr>
              <a:lnSpc>
                <a:spcPct val="85000"/>
              </a:lnSpc>
              <a:spcBef>
                <a:spcPts val="1800"/>
              </a:spcBef>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draft allowance for the hole / </a:t>
            </a:r>
            <a:r>
              <a:rPr lang="en-US" sz="2400" dirty="0" smtClean="0">
                <a:latin typeface="Times New Roman" pitchFamily="18" charset="0"/>
                <a:cs typeface="Times New Roman" pitchFamily="18" charset="0"/>
              </a:rPr>
              <a:t>core</a:t>
            </a:r>
            <a:endParaRPr lang="en-US" sz="2200" b="1" dirty="0">
              <a:latin typeface="Book Antiqua" pitchFamily="18" charset="0"/>
            </a:endParaRPr>
          </a:p>
        </p:txBody>
      </p:sp>
    </p:spTree>
    <p:extLst>
      <p:ext uri="{BB962C8B-B14F-4D97-AF65-F5344CB8AC3E}">
        <p14:creationId xmlns:p14="http://schemas.microsoft.com/office/powerpoint/2010/main" val="3631351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CASTING WORK CYCLE DESIGN</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087EF0AA-86DF-4D92-A10D-FBFBEF48D662}" type="slidenum">
              <a:rPr lang="en-US"/>
              <a:pPr>
                <a:defRPr/>
              </a:pPr>
              <a:t>61</a:t>
            </a:fld>
            <a:endParaRPr lang="en-US"/>
          </a:p>
        </p:txBody>
      </p:sp>
      <p:sp>
        <p:nvSpPr>
          <p:cNvPr id="33798" name="Rectangle 6"/>
          <p:cNvSpPr>
            <a:spLocks noChangeArrowheads="1"/>
          </p:cNvSpPr>
          <p:nvPr/>
        </p:nvSpPr>
        <p:spPr bwMode="auto">
          <a:xfrm>
            <a:off x="4953000" y="3083004"/>
            <a:ext cx="4114800" cy="1107996"/>
          </a:xfrm>
          <a:prstGeom prst="rect">
            <a:avLst/>
          </a:prstGeom>
          <a:noFill/>
          <a:ln w="9525">
            <a:noFill/>
            <a:miter lim="800000"/>
            <a:headEnd/>
            <a:tailEnd/>
          </a:ln>
        </p:spPr>
        <p:txBody>
          <a:bodyPr wrap="square">
            <a:spAutoFit/>
          </a:bodyPr>
          <a:lstStyle/>
          <a:p>
            <a:r>
              <a:rPr lang="en-US" sz="2200" b="1" dirty="0">
                <a:latin typeface="Book Antiqua" pitchFamily="18" charset="0"/>
              </a:rPr>
              <a:t>Once the pattern is designed, it is possible to start designing the feeding systems.</a:t>
            </a:r>
          </a:p>
        </p:txBody>
      </p:sp>
      <p:pic>
        <p:nvPicPr>
          <p:cNvPr id="33799" name="Picture 2"/>
          <p:cNvPicPr>
            <a:picLocks noChangeAspect="1" noChangeArrowheads="1"/>
          </p:cNvPicPr>
          <p:nvPr/>
        </p:nvPicPr>
        <p:blipFill>
          <a:blip r:embed="rId2" cstate="print"/>
          <a:srcRect/>
          <a:stretch>
            <a:fillRect/>
          </a:stretch>
        </p:blipFill>
        <p:spPr bwMode="auto">
          <a:xfrm>
            <a:off x="457200" y="1066800"/>
            <a:ext cx="4465406" cy="5255166"/>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52400"/>
            <a:ext cx="8229600" cy="7159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206FB09-301F-4897-9BBA-31514805A8F8}" type="slidenum">
              <a:rPr lang="en-US"/>
              <a:pPr>
                <a:defRPr/>
              </a:pPr>
              <a:t>62</a:t>
            </a:fld>
            <a:endParaRPr lang="en-US"/>
          </a:p>
        </p:txBody>
      </p:sp>
      <p:sp>
        <p:nvSpPr>
          <p:cNvPr id="7" name="Rectangle 6"/>
          <p:cNvSpPr/>
          <p:nvPr/>
        </p:nvSpPr>
        <p:spPr>
          <a:xfrm>
            <a:off x="304800" y="685800"/>
            <a:ext cx="8839200" cy="2554545"/>
          </a:xfrm>
          <a:prstGeom prst="rect">
            <a:avLst/>
          </a:prstGeom>
        </p:spPr>
        <p:txBody>
          <a:bodyPr wrap="square">
            <a:spAutoFit/>
          </a:bodyPr>
          <a:lstStyle/>
          <a:p>
            <a:pPr fontAlgn="auto">
              <a:spcBef>
                <a:spcPts val="0"/>
              </a:spcBef>
              <a:spcAft>
                <a:spcPts val="0"/>
              </a:spcAft>
              <a:defRPr/>
            </a:pPr>
            <a:r>
              <a:rPr lang="en-US" sz="2200" b="1" dirty="0" smtClean="0">
                <a:latin typeface="Book Antiqua" pitchFamily="18" charset="0"/>
              </a:rPr>
              <a:t>Feeding system design includes (in this order):</a:t>
            </a:r>
          </a:p>
          <a:p>
            <a:pPr marL="517525" indent="-349250" fontAlgn="auto">
              <a:spcBef>
                <a:spcPts val="0"/>
              </a:spcBef>
              <a:spcAft>
                <a:spcPts val="0"/>
              </a:spcAft>
              <a:buFontTx/>
              <a:buBlip>
                <a:blip r:embed="rId2"/>
              </a:buBlip>
              <a:defRPr/>
            </a:pPr>
            <a:r>
              <a:rPr lang="en-US" sz="2200" b="1" dirty="0" smtClean="0">
                <a:latin typeface="Book Antiqua" pitchFamily="18" charset="0"/>
              </a:rPr>
              <a:t>Choice of </a:t>
            </a:r>
            <a:r>
              <a:rPr lang="en-US" sz="2200" b="1" dirty="0" smtClean="0">
                <a:solidFill>
                  <a:srgbClr val="FFC000"/>
                </a:solidFill>
                <a:latin typeface="Book Antiqua" pitchFamily="18" charset="0"/>
              </a:rPr>
              <a:t>riser</a:t>
            </a:r>
            <a:r>
              <a:rPr lang="en-US" sz="2200" b="1" dirty="0" smtClean="0">
                <a:latin typeface="Book Antiqua" pitchFamily="18" charset="0"/>
              </a:rPr>
              <a:t>(s) l</a:t>
            </a:r>
            <a:r>
              <a:rPr lang="en-US" sz="2200" b="1" dirty="0" smtClean="0">
                <a:solidFill>
                  <a:srgbClr val="FFC000"/>
                </a:solidFill>
                <a:latin typeface="Book Antiqua" pitchFamily="18" charset="0"/>
              </a:rPr>
              <a:t>ocation</a:t>
            </a:r>
            <a:r>
              <a:rPr lang="en-US" sz="2200" b="1" dirty="0" smtClean="0">
                <a:latin typeface="Book Antiqua" pitchFamily="18" charset="0"/>
              </a:rPr>
              <a:t>;</a:t>
            </a:r>
          </a:p>
          <a:p>
            <a:pPr marL="517525" indent="-349250" fontAlgn="auto">
              <a:spcBef>
                <a:spcPts val="0"/>
              </a:spcBef>
              <a:spcAft>
                <a:spcPts val="0"/>
              </a:spcAft>
              <a:buFontTx/>
              <a:buBlip>
                <a:blip r:embed="rId2"/>
              </a:buBlip>
              <a:defRPr/>
            </a:pPr>
            <a:r>
              <a:rPr lang="en-US" sz="2200" b="1" dirty="0" smtClean="0">
                <a:latin typeface="Book Antiqua" pitchFamily="18" charset="0"/>
              </a:rPr>
              <a:t>Choice of </a:t>
            </a:r>
            <a:r>
              <a:rPr lang="en-US" sz="2200" b="1" dirty="0" smtClean="0">
                <a:solidFill>
                  <a:srgbClr val="FFC000"/>
                </a:solidFill>
                <a:latin typeface="Book Antiqua" pitchFamily="18" charset="0"/>
              </a:rPr>
              <a:t>riser</a:t>
            </a:r>
            <a:r>
              <a:rPr lang="en-US" sz="2200" b="1" dirty="0" smtClean="0">
                <a:latin typeface="Book Antiqua" pitchFamily="18" charset="0"/>
              </a:rPr>
              <a:t>(s) </a:t>
            </a:r>
            <a:r>
              <a:rPr lang="en-US" sz="2200" b="1" dirty="0" smtClean="0">
                <a:solidFill>
                  <a:srgbClr val="FFC000"/>
                </a:solidFill>
                <a:latin typeface="Book Antiqua" pitchFamily="18" charset="0"/>
              </a:rPr>
              <a:t>number</a:t>
            </a:r>
            <a:r>
              <a:rPr lang="en-US" sz="2200" b="1" dirty="0" smtClean="0">
                <a:latin typeface="Book Antiqua" pitchFamily="18" charset="0"/>
              </a:rPr>
              <a:t>;</a:t>
            </a:r>
          </a:p>
          <a:p>
            <a:pPr marL="517525" indent="-349250" fontAlgn="auto">
              <a:spcBef>
                <a:spcPts val="0"/>
              </a:spcBef>
              <a:spcAft>
                <a:spcPts val="0"/>
              </a:spcAft>
              <a:buFontTx/>
              <a:buBlip>
                <a:blip r:embed="rId2"/>
              </a:buBlip>
              <a:defRPr/>
            </a:pPr>
            <a:r>
              <a:rPr lang="en-US" sz="2200" b="1" dirty="0" smtClean="0">
                <a:latin typeface="Book Antiqua" pitchFamily="18" charset="0"/>
              </a:rPr>
              <a:t>Choice of </a:t>
            </a:r>
            <a:r>
              <a:rPr lang="en-US" sz="2200" b="1" dirty="0" smtClean="0">
                <a:solidFill>
                  <a:srgbClr val="FFC000"/>
                </a:solidFill>
                <a:latin typeface="Book Antiqua" pitchFamily="18" charset="0"/>
              </a:rPr>
              <a:t>riser</a:t>
            </a:r>
            <a:r>
              <a:rPr lang="en-US" sz="2200" b="1" dirty="0" smtClean="0">
                <a:latin typeface="Book Antiqua" pitchFamily="18" charset="0"/>
              </a:rPr>
              <a:t> </a:t>
            </a:r>
            <a:r>
              <a:rPr lang="en-US" sz="2200" b="1" dirty="0" smtClean="0">
                <a:solidFill>
                  <a:srgbClr val="FFC000"/>
                </a:solidFill>
                <a:latin typeface="Book Antiqua" pitchFamily="18" charset="0"/>
              </a:rPr>
              <a:t>type</a:t>
            </a:r>
            <a:r>
              <a:rPr lang="en-US" sz="2200" b="1" dirty="0" smtClean="0">
                <a:latin typeface="Book Antiqua" pitchFamily="18" charset="0"/>
              </a:rPr>
              <a:t>;</a:t>
            </a:r>
          </a:p>
          <a:p>
            <a:pPr marL="517525" indent="-349250" fontAlgn="auto">
              <a:spcBef>
                <a:spcPts val="0"/>
              </a:spcBef>
              <a:spcAft>
                <a:spcPts val="0"/>
              </a:spcAft>
              <a:buFontTx/>
              <a:buBlip>
                <a:blip r:embed="rId2"/>
              </a:buBlip>
              <a:defRPr/>
            </a:pPr>
            <a:r>
              <a:rPr lang="en-US" sz="2200" b="1" dirty="0" smtClean="0">
                <a:solidFill>
                  <a:srgbClr val="FFC000"/>
                </a:solidFill>
                <a:latin typeface="Book Antiqua" pitchFamily="18" charset="0"/>
              </a:rPr>
              <a:t>Dimensioning</a:t>
            </a:r>
            <a:r>
              <a:rPr lang="en-US" sz="2200" b="1" dirty="0" smtClean="0">
                <a:latin typeface="Book Antiqua" pitchFamily="18" charset="0"/>
              </a:rPr>
              <a:t> of each </a:t>
            </a:r>
            <a:r>
              <a:rPr lang="en-US" sz="2200" b="1" dirty="0" smtClean="0">
                <a:solidFill>
                  <a:srgbClr val="FFC000"/>
                </a:solidFill>
                <a:latin typeface="Book Antiqua" pitchFamily="18" charset="0"/>
              </a:rPr>
              <a:t>riser</a:t>
            </a:r>
            <a:r>
              <a:rPr lang="en-US" sz="2200" b="1" dirty="0" smtClean="0">
                <a:latin typeface="Book Antiqua" pitchFamily="18" charset="0"/>
              </a:rPr>
              <a:t>;</a:t>
            </a:r>
          </a:p>
          <a:p>
            <a:pPr marL="517525" indent="-349250" fontAlgn="auto">
              <a:spcBef>
                <a:spcPts val="0"/>
              </a:spcBef>
              <a:spcAft>
                <a:spcPts val="0"/>
              </a:spcAft>
              <a:buFontTx/>
              <a:buBlip>
                <a:blip r:embed="rId2"/>
              </a:buBlip>
              <a:defRPr/>
            </a:pPr>
            <a:r>
              <a:rPr lang="en-US" sz="2200" b="1" dirty="0" smtClean="0">
                <a:latin typeface="Book Antiqua" pitchFamily="18" charset="0"/>
              </a:rPr>
              <a:t>Dimensioning of each </a:t>
            </a:r>
            <a:r>
              <a:rPr lang="en-US" sz="2200" b="1" dirty="0" smtClean="0">
                <a:solidFill>
                  <a:srgbClr val="FFC000"/>
                </a:solidFill>
                <a:latin typeface="Book Antiqua" pitchFamily="18" charset="0"/>
              </a:rPr>
              <a:t>riser</a:t>
            </a:r>
            <a:r>
              <a:rPr lang="en-US" sz="2200" b="1" dirty="0" smtClean="0">
                <a:latin typeface="Book Antiqua" pitchFamily="18" charset="0"/>
              </a:rPr>
              <a:t> </a:t>
            </a:r>
            <a:r>
              <a:rPr lang="en-US" sz="2200" b="1" dirty="0" smtClean="0">
                <a:solidFill>
                  <a:srgbClr val="FFC000"/>
                </a:solidFill>
                <a:latin typeface="Book Antiqua" pitchFamily="18" charset="0"/>
              </a:rPr>
              <a:t>neck (</a:t>
            </a:r>
            <a:r>
              <a:rPr lang="en-US" sz="2200" b="1" dirty="0" smtClean="0">
                <a:latin typeface="Book Antiqua" pitchFamily="18" charset="0"/>
              </a:rPr>
              <a:t>connection b/n the riser to the casting).</a:t>
            </a:r>
            <a:endParaRPr lang="en-US" sz="2200" b="1" dirty="0">
              <a:latin typeface="Book Antiqua" pitchFamily="18" charset="0"/>
            </a:endParaRPr>
          </a:p>
        </p:txBody>
      </p:sp>
      <p:pic>
        <p:nvPicPr>
          <p:cNvPr id="44039" name="Picture 2"/>
          <p:cNvPicPr>
            <a:picLocks noChangeAspect="1" noChangeArrowheads="1"/>
          </p:cNvPicPr>
          <p:nvPr/>
        </p:nvPicPr>
        <p:blipFill>
          <a:blip r:embed="rId3" cstate="print"/>
          <a:srcRect/>
          <a:stretch>
            <a:fillRect/>
          </a:stretch>
        </p:blipFill>
        <p:spPr bwMode="auto">
          <a:xfrm>
            <a:off x="2073070" y="2743200"/>
            <a:ext cx="6613731" cy="3676216"/>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C19F9AB8-10C8-4811-BB14-1CD0E5EC9F3C}" type="slidenum">
              <a:rPr lang="en-US"/>
              <a:pPr>
                <a:defRPr/>
              </a:pPr>
              <a:t>63</a:t>
            </a:fld>
            <a:endParaRPr lang="en-US"/>
          </a:p>
        </p:txBody>
      </p:sp>
      <p:sp>
        <p:nvSpPr>
          <p:cNvPr id="45062" name="Rectangle 6"/>
          <p:cNvSpPr>
            <a:spLocks noChangeArrowheads="1"/>
          </p:cNvSpPr>
          <p:nvPr/>
        </p:nvSpPr>
        <p:spPr bwMode="auto">
          <a:xfrm>
            <a:off x="304800" y="762001"/>
            <a:ext cx="8153400" cy="2092881"/>
          </a:xfrm>
          <a:prstGeom prst="rect">
            <a:avLst/>
          </a:prstGeom>
          <a:noFill/>
          <a:ln w="9525">
            <a:noFill/>
            <a:miter lim="800000"/>
            <a:headEnd/>
            <a:tailEnd/>
          </a:ln>
        </p:spPr>
        <p:txBody>
          <a:bodyPr wrap="square">
            <a:spAutoFit/>
          </a:bodyPr>
          <a:lstStyle/>
          <a:p>
            <a:pPr marL="515938" indent="-515938" algn="just">
              <a:spcBef>
                <a:spcPts val="1200"/>
              </a:spcBef>
              <a:buBlip>
                <a:blip r:embed="rId2"/>
              </a:buBlip>
            </a:pPr>
            <a:r>
              <a:rPr lang="en-US" sz="2200" b="1" dirty="0">
                <a:latin typeface="Book Antiqua" pitchFamily="18" charset="0"/>
              </a:rPr>
              <a:t>Basing on experimental investigation, </a:t>
            </a:r>
            <a:endParaRPr lang="en-US" sz="2200" b="1" dirty="0" smtClean="0">
              <a:latin typeface="Book Antiqua" pitchFamily="18" charset="0"/>
            </a:endParaRPr>
          </a:p>
          <a:p>
            <a:pPr marL="515938" indent="-515938" algn="just">
              <a:spcBef>
                <a:spcPts val="1200"/>
              </a:spcBef>
              <a:buBlip>
                <a:blip r:embed="rId2"/>
              </a:buBlip>
            </a:pPr>
            <a:r>
              <a:rPr lang="en-US" sz="2200" b="1" dirty="0" err="1" smtClean="0">
                <a:latin typeface="Book Antiqua" pitchFamily="18" charset="0"/>
              </a:rPr>
              <a:t>Chvorinov</a:t>
            </a:r>
            <a:r>
              <a:rPr lang="en-US" sz="2200" b="1" dirty="0" smtClean="0">
                <a:latin typeface="Book Antiqua" pitchFamily="18" charset="0"/>
              </a:rPr>
              <a:t> </a:t>
            </a:r>
            <a:r>
              <a:rPr lang="en-US" sz="2200" b="1" dirty="0">
                <a:latin typeface="Book Antiqua" pitchFamily="18" charset="0"/>
              </a:rPr>
              <a:t>showed that </a:t>
            </a:r>
            <a:r>
              <a:rPr lang="en-US" sz="2200" b="1" dirty="0">
                <a:solidFill>
                  <a:srgbClr val="FFC000"/>
                </a:solidFill>
                <a:latin typeface="Book Antiqua" pitchFamily="18" charset="0"/>
              </a:rPr>
              <a:t>solidification</a:t>
            </a:r>
            <a:r>
              <a:rPr lang="en-US" sz="2200" b="1" dirty="0">
                <a:latin typeface="Book Antiqua" pitchFamily="18" charset="0"/>
              </a:rPr>
              <a:t> </a:t>
            </a:r>
            <a:r>
              <a:rPr lang="en-US" sz="2200" b="1" dirty="0">
                <a:solidFill>
                  <a:srgbClr val="FFC000"/>
                </a:solidFill>
                <a:latin typeface="Book Antiqua" pitchFamily="18" charset="0"/>
              </a:rPr>
              <a:t>time</a:t>
            </a:r>
            <a:r>
              <a:rPr lang="en-US" sz="2200" b="1" dirty="0">
                <a:latin typeface="Book Antiqua" pitchFamily="18" charset="0"/>
              </a:rPr>
              <a:t> </a:t>
            </a:r>
            <a:r>
              <a:rPr lang="en-US" sz="2200" b="1" dirty="0">
                <a:solidFill>
                  <a:srgbClr val="FFC000"/>
                </a:solidFill>
                <a:latin typeface="Book Antiqua" pitchFamily="18" charset="0"/>
              </a:rPr>
              <a:t>Ts</a:t>
            </a:r>
            <a:r>
              <a:rPr lang="en-US" sz="2200" b="1" dirty="0">
                <a:latin typeface="Book Antiqua" pitchFamily="18" charset="0"/>
              </a:rPr>
              <a:t> depends on </a:t>
            </a:r>
            <a:r>
              <a:rPr lang="en-US" sz="2200" b="1" dirty="0">
                <a:solidFill>
                  <a:srgbClr val="FFC000"/>
                </a:solidFill>
                <a:latin typeface="Book Antiqua" pitchFamily="18" charset="0"/>
              </a:rPr>
              <a:t>casting</a:t>
            </a:r>
            <a:r>
              <a:rPr lang="en-US" sz="2200" b="1" dirty="0">
                <a:latin typeface="Book Antiqua" pitchFamily="18" charset="0"/>
              </a:rPr>
              <a:t> </a:t>
            </a:r>
            <a:r>
              <a:rPr lang="en-US" sz="2200" b="1" dirty="0">
                <a:solidFill>
                  <a:srgbClr val="FFC000"/>
                </a:solidFill>
                <a:latin typeface="Book Antiqua" pitchFamily="18" charset="0"/>
              </a:rPr>
              <a:t>geometry</a:t>
            </a:r>
            <a:r>
              <a:rPr lang="en-US" sz="2200" b="1" dirty="0">
                <a:latin typeface="Book Antiqua" pitchFamily="18" charset="0"/>
              </a:rPr>
              <a:t> </a:t>
            </a:r>
            <a:endParaRPr lang="en-US" sz="2200" b="1" dirty="0" smtClean="0">
              <a:latin typeface="Book Antiqua" pitchFamily="18" charset="0"/>
            </a:endParaRPr>
          </a:p>
          <a:p>
            <a:pPr marL="515938" indent="-515938" algn="just">
              <a:spcBef>
                <a:spcPts val="1200"/>
              </a:spcBef>
              <a:buBlip>
                <a:blip r:embed="rId2"/>
              </a:buBlip>
            </a:pPr>
            <a:r>
              <a:rPr lang="en-US" sz="2200" b="1" dirty="0" smtClean="0">
                <a:latin typeface="Book Antiqua" pitchFamily="18" charset="0"/>
              </a:rPr>
              <a:t>Namely</a:t>
            </a:r>
            <a:r>
              <a:rPr lang="en-US" sz="2200" b="1" dirty="0">
                <a:latin typeface="Book Antiqua" pitchFamily="18" charset="0"/>
              </a:rPr>
              <a:t>, on </a:t>
            </a:r>
            <a:r>
              <a:rPr lang="en-US" sz="2200" b="1" dirty="0">
                <a:solidFill>
                  <a:srgbClr val="FFC000"/>
                </a:solidFill>
                <a:latin typeface="Book Antiqua" pitchFamily="18" charset="0"/>
              </a:rPr>
              <a:t>solidification modulus </a:t>
            </a:r>
            <a:r>
              <a:rPr lang="en-US" sz="2200" b="1" dirty="0" smtClean="0">
                <a:solidFill>
                  <a:srgbClr val="FFC000"/>
                </a:solidFill>
                <a:latin typeface="Book Antiqua" pitchFamily="18" charset="0"/>
              </a:rPr>
              <a:t>M </a:t>
            </a:r>
            <a:r>
              <a:rPr lang="en-US" sz="2200" b="1" dirty="0">
                <a:latin typeface="Book Antiqua" pitchFamily="18" charset="0"/>
              </a:rPr>
              <a:t>according to the following law:</a:t>
            </a:r>
          </a:p>
        </p:txBody>
      </p:sp>
      <p:pic>
        <p:nvPicPr>
          <p:cNvPr id="45063" name="Picture 2"/>
          <p:cNvPicPr>
            <a:picLocks noChangeAspect="1" noChangeArrowheads="1"/>
          </p:cNvPicPr>
          <p:nvPr/>
        </p:nvPicPr>
        <p:blipFill>
          <a:blip r:embed="rId3" cstate="print"/>
          <a:srcRect/>
          <a:stretch>
            <a:fillRect/>
          </a:stretch>
        </p:blipFill>
        <p:spPr bwMode="auto">
          <a:xfrm>
            <a:off x="3048000" y="2895600"/>
            <a:ext cx="2189163" cy="776288"/>
          </a:xfrm>
          <a:prstGeom prst="rect">
            <a:avLst/>
          </a:prstGeom>
          <a:solidFill>
            <a:srgbClr val="00B050"/>
          </a:solidFill>
          <a:ln w="9525">
            <a:solidFill>
              <a:srgbClr val="00B050"/>
            </a:solidFill>
            <a:miter lim="800000"/>
            <a:headEnd/>
            <a:tailEnd/>
          </a:ln>
        </p:spPr>
      </p:pic>
      <p:sp>
        <p:nvSpPr>
          <p:cNvPr id="45064" name="Rectangle 8"/>
          <p:cNvSpPr>
            <a:spLocks noChangeArrowheads="1"/>
          </p:cNvSpPr>
          <p:nvPr/>
        </p:nvSpPr>
        <p:spPr bwMode="auto">
          <a:xfrm>
            <a:off x="990600" y="3810000"/>
            <a:ext cx="7772400" cy="1415772"/>
          </a:xfrm>
          <a:prstGeom prst="rect">
            <a:avLst/>
          </a:prstGeom>
          <a:noFill/>
          <a:ln w="9525">
            <a:noFill/>
            <a:miter lim="800000"/>
            <a:headEnd/>
            <a:tailEnd/>
          </a:ln>
        </p:spPr>
        <p:txBody>
          <a:bodyPr wrap="square">
            <a:spAutoFit/>
          </a:bodyPr>
          <a:lstStyle/>
          <a:p>
            <a:pPr marL="457200" indent="-457200">
              <a:spcBef>
                <a:spcPts val="1200"/>
              </a:spcBef>
              <a:buBlip>
                <a:blip r:embed="rId2"/>
              </a:buBlip>
            </a:pPr>
            <a:r>
              <a:rPr lang="en-US" sz="2200" b="1" dirty="0">
                <a:latin typeface="Book Antiqua" pitchFamily="18" charset="0"/>
              </a:rPr>
              <a:t>Where α </a:t>
            </a:r>
            <a:r>
              <a:rPr lang="en-US" sz="2200" b="1" dirty="0" smtClean="0">
                <a:latin typeface="Book Antiqua" pitchFamily="18" charset="0"/>
              </a:rPr>
              <a:t>&amp; </a:t>
            </a:r>
            <a:r>
              <a:rPr lang="en-US" sz="2200" b="1" dirty="0">
                <a:latin typeface="Book Antiqua" pitchFamily="18" charset="0"/>
              </a:rPr>
              <a:t>β depend on both </a:t>
            </a:r>
            <a:r>
              <a:rPr lang="en-US" sz="2200" b="1" dirty="0">
                <a:solidFill>
                  <a:srgbClr val="FFC000"/>
                </a:solidFill>
                <a:latin typeface="Book Antiqua" pitchFamily="18" charset="0"/>
              </a:rPr>
              <a:t>casting</a:t>
            </a:r>
            <a:r>
              <a:rPr lang="en-US" sz="2200" b="1" dirty="0">
                <a:latin typeface="Book Antiqua" pitchFamily="18" charset="0"/>
              </a:rPr>
              <a:t> </a:t>
            </a:r>
            <a:r>
              <a:rPr lang="en-US" sz="2200" b="1" dirty="0" smtClean="0">
                <a:latin typeface="Book Antiqua" pitchFamily="18" charset="0"/>
              </a:rPr>
              <a:t>&amp; </a:t>
            </a:r>
            <a:r>
              <a:rPr lang="en-US" sz="2200" b="1" dirty="0">
                <a:solidFill>
                  <a:srgbClr val="FFC000"/>
                </a:solidFill>
                <a:latin typeface="Book Antiqua" pitchFamily="18" charset="0"/>
              </a:rPr>
              <a:t>mold</a:t>
            </a:r>
            <a:r>
              <a:rPr lang="en-US" sz="2200" b="1" dirty="0">
                <a:latin typeface="Book Antiqua" pitchFamily="18" charset="0"/>
              </a:rPr>
              <a:t> </a:t>
            </a:r>
            <a:r>
              <a:rPr lang="en-US" sz="2200" b="1" dirty="0">
                <a:solidFill>
                  <a:srgbClr val="FFC000"/>
                </a:solidFill>
                <a:latin typeface="Book Antiqua" pitchFamily="18" charset="0"/>
              </a:rPr>
              <a:t>material</a:t>
            </a:r>
            <a:r>
              <a:rPr lang="en-US" sz="2200" b="1" dirty="0">
                <a:latin typeface="Book Antiqua" pitchFamily="18" charset="0"/>
              </a:rPr>
              <a:t>.</a:t>
            </a:r>
          </a:p>
          <a:p>
            <a:pPr marL="457200" indent="-457200">
              <a:spcBef>
                <a:spcPts val="1200"/>
              </a:spcBef>
              <a:buBlip>
                <a:blip r:embed="rId2"/>
              </a:buBlip>
            </a:pPr>
            <a:r>
              <a:rPr lang="en-US" sz="2200" b="1" dirty="0">
                <a:latin typeface="Book Antiqua" pitchFamily="18" charset="0"/>
              </a:rPr>
              <a:t>As an example, in </a:t>
            </a:r>
            <a:r>
              <a:rPr lang="en-US" sz="2200" b="1" dirty="0">
                <a:solidFill>
                  <a:srgbClr val="FFC000"/>
                </a:solidFill>
                <a:latin typeface="Book Antiqua" pitchFamily="18" charset="0"/>
              </a:rPr>
              <a:t>sand</a:t>
            </a:r>
            <a:r>
              <a:rPr lang="en-US" sz="2200" b="1" dirty="0">
                <a:latin typeface="Book Antiqua" pitchFamily="18" charset="0"/>
              </a:rPr>
              <a:t> </a:t>
            </a:r>
            <a:r>
              <a:rPr lang="en-US" sz="2200" b="1" dirty="0">
                <a:solidFill>
                  <a:srgbClr val="FFC000"/>
                </a:solidFill>
                <a:latin typeface="Book Antiqua" pitchFamily="18" charset="0"/>
              </a:rPr>
              <a:t>casting</a:t>
            </a:r>
            <a:r>
              <a:rPr lang="en-US" sz="2200" b="1" dirty="0">
                <a:latin typeface="Book Antiqua" pitchFamily="18" charset="0"/>
              </a:rPr>
              <a:t> of </a:t>
            </a:r>
            <a:r>
              <a:rPr lang="en-US" sz="2200" b="1" dirty="0">
                <a:solidFill>
                  <a:srgbClr val="FFC000"/>
                </a:solidFill>
                <a:latin typeface="Book Antiqua" pitchFamily="18" charset="0"/>
              </a:rPr>
              <a:t>steel</a:t>
            </a:r>
            <a:r>
              <a:rPr lang="en-US" sz="2200" b="1" dirty="0">
                <a:latin typeface="Book Antiqua" pitchFamily="18" charset="0"/>
              </a:rPr>
              <a:t> </a:t>
            </a:r>
            <a:r>
              <a:rPr lang="en-US" sz="2200" b="1" dirty="0" smtClean="0">
                <a:latin typeface="Book Antiqua" pitchFamily="18" charset="0"/>
              </a:rPr>
              <a:t>α = </a:t>
            </a:r>
            <a:r>
              <a:rPr lang="en-US" sz="2200" b="1" dirty="0">
                <a:latin typeface="Book Antiqua" pitchFamily="18" charset="0"/>
              </a:rPr>
              <a:t>0.9 </a:t>
            </a:r>
            <a:r>
              <a:rPr lang="en-US" sz="2200" b="1" dirty="0" smtClean="0">
                <a:latin typeface="Book Antiqua" pitchFamily="18" charset="0"/>
              </a:rPr>
              <a:t>&amp; </a:t>
            </a:r>
            <a:r>
              <a:rPr lang="en-US" sz="2200" b="1" dirty="0">
                <a:latin typeface="Book Antiqua" pitchFamily="18" charset="0"/>
              </a:rPr>
              <a:t>β= 2, </a:t>
            </a:r>
            <a:endParaRPr lang="en-US" sz="2200" b="1" dirty="0" smtClean="0">
              <a:latin typeface="Book Antiqua" pitchFamily="18" charset="0"/>
            </a:endParaRPr>
          </a:p>
          <a:p>
            <a:pPr marL="457200" indent="-457200">
              <a:spcBef>
                <a:spcPts val="1200"/>
              </a:spcBef>
              <a:buBlip>
                <a:blip r:embed="rId2"/>
              </a:buBlip>
            </a:pPr>
            <a:r>
              <a:rPr lang="en-US" sz="2200" b="1" dirty="0" smtClean="0">
                <a:latin typeface="Book Antiqua" pitchFamily="18" charset="0"/>
              </a:rPr>
              <a:t>when </a:t>
            </a:r>
            <a:r>
              <a:rPr lang="en-US" sz="2200" b="1" dirty="0" smtClean="0">
                <a:solidFill>
                  <a:srgbClr val="FFC000"/>
                </a:solidFill>
                <a:latin typeface="Book Antiqua" pitchFamily="18" charset="0"/>
              </a:rPr>
              <a:t>Modulus</a:t>
            </a:r>
            <a:r>
              <a:rPr lang="en-US" sz="2200" b="1" dirty="0" smtClean="0">
                <a:latin typeface="Book Antiqua" pitchFamily="18" charset="0"/>
              </a:rPr>
              <a:t> M </a:t>
            </a:r>
            <a:r>
              <a:rPr lang="en-US" sz="2200" b="1" dirty="0">
                <a:latin typeface="Book Antiqua" pitchFamily="18" charset="0"/>
              </a:rPr>
              <a:t>is expressed in </a:t>
            </a:r>
            <a:r>
              <a:rPr lang="en-US" sz="2200" b="1" dirty="0">
                <a:solidFill>
                  <a:srgbClr val="FFC000"/>
                </a:solidFill>
                <a:latin typeface="Book Antiqua" pitchFamily="18" charset="0"/>
              </a:rPr>
              <a:t>mm</a:t>
            </a:r>
            <a:r>
              <a:rPr lang="en-US" sz="2200" b="1" dirty="0">
                <a:latin typeface="Book Antiqua" pitchFamily="18" charset="0"/>
              </a:rPr>
              <a:t> </a:t>
            </a:r>
            <a:r>
              <a:rPr lang="en-US" sz="2200" b="1" dirty="0" smtClean="0">
                <a:latin typeface="Book Antiqua" pitchFamily="18" charset="0"/>
              </a:rPr>
              <a:t>&amp; </a:t>
            </a:r>
            <a:r>
              <a:rPr lang="en-US" sz="2200" b="1" dirty="0">
                <a:solidFill>
                  <a:srgbClr val="FFC000"/>
                </a:solidFill>
                <a:latin typeface="Book Antiqua" pitchFamily="18" charset="0"/>
              </a:rPr>
              <a:t>Ts</a:t>
            </a:r>
            <a:r>
              <a:rPr lang="en-US" sz="2200" b="1" dirty="0">
                <a:latin typeface="Book Antiqua" pitchFamily="18" charset="0"/>
              </a:rPr>
              <a:t> in </a:t>
            </a:r>
            <a:r>
              <a:rPr lang="en-US" sz="2200" b="1" dirty="0">
                <a:solidFill>
                  <a:srgbClr val="FFC000"/>
                </a:solidFill>
                <a:latin typeface="Book Antiqua" pitchFamily="18" charset="0"/>
              </a:rPr>
              <a:t>seconds</a:t>
            </a:r>
            <a:r>
              <a:rPr lang="en-US" sz="2200" b="1" dirty="0">
                <a:latin typeface="Book Antiqua" pitchFamily="18" charset="0"/>
              </a:rPr>
              <a:t>.</a:t>
            </a:r>
          </a:p>
        </p:txBody>
      </p:sp>
      <p:pic>
        <p:nvPicPr>
          <p:cNvPr id="45065" name="Picture 3"/>
          <p:cNvPicPr>
            <a:picLocks noChangeAspect="1" noChangeArrowheads="1"/>
          </p:cNvPicPr>
          <p:nvPr/>
        </p:nvPicPr>
        <p:blipFill>
          <a:blip r:embed="rId4" cstate="print"/>
          <a:srcRect/>
          <a:stretch>
            <a:fillRect/>
          </a:stretch>
        </p:blipFill>
        <p:spPr bwMode="auto">
          <a:xfrm>
            <a:off x="3048000" y="5334000"/>
            <a:ext cx="3990975" cy="771525"/>
          </a:xfrm>
          <a:prstGeom prst="rect">
            <a:avLst/>
          </a:prstGeom>
          <a:solidFill>
            <a:srgbClr val="FFFF00"/>
          </a:solidFill>
          <a:ln w="9525">
            <a:solidFill>
              <a:srgbClr val="002060"/>
            </a:solid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639762"/>
          </a:xfrm>
        </p:spPr>
        <p:txBody>
          <a:bodyPr/>
          <a:lstStyle/>
          <a:p>
            <a:pPr eaLnBrk="1" hangingPunct="1"/>
            <a:r>
              <a:rPr lang="en-US"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A906A858-C811-4B85-B99C-8C3380B9E5A6}" type="slidenum">
              <a:rPr lang="en-US"/>
              <a:pPr>
                <a:defRPr/>
              </a:pPr>
              <a:t>64</a:t>
            </a:fld>
            <a:endParaRPr lang="en-US" dirty="0"/>
          </a:p>
        </p:txBody>
      </p:sp>
      <p:pic>
        <p:nvPicPr>
          <p:cNvPr id="46086" name="Picture 2"/>
          <p:cNvPicPr>
            <a:picLocks noChangeAspect="1" noChangeArrowheads="1"/>
          </p:cNvPicPr>
          <p:nvPr/>
        </p:nvPicPr>
        <p:blipFill>
          <a:blip r:embed="rId2" cstate="print"/>
          <a:srcRect/>
          <a:stretch>
            <a:fillRect/>
          </a:stretch>
        </p:blipFill>
        <p:spPr bwMode="auto">
          <a:xfrm>
            <a:off x="346517" y="1371600"/>
            <a:ext cx="8358587" cy="3886200"/>
          </a:xfrm>
          <a:prstGeom prst="rect">
            <a:avLst/>
          </a:prstGeom>
          <a:noFill/>
          <a:ln w="9525">
            <a:noFill/>
            <a:miter lim="800000"/>
            <a:headEnd/>
            <a:tailEnd/>
          </a:ln>
        </p:spPr>
      </p:pic>
      <p:sp>
        <p:nvSpPr>
          <p:cNvPr id="46087" name="Rectangle 7"/>
          <p:cNvSpPr>
            <a:spLocks noChangeArrowheads="1"/>
          </p:cNvSpPr>
          <p:nvPr/>
        </p:nvSpPr>
        <p:spPr bwMode="auto">
          <a:xfrm>
            <a:off x="457200" y="990600"/>
            <a:ext cx="8229600" cy="430887"/>
          </a:xfrm>
          <a:prstGeom prst="rect">
            <a:avLst/>
          </a:prstGeom>
          <a:noFill/>
          <a:ln w="9525">
            <a:noFill/>
            <a:miter lim="800000"/>
            <a:headEnd/>
            <a:tailEnd/>
          </a:ln>
        </p:spPr>
        <p:txBody>
          <a:bodyPr>
            <a:spAutoFit/>
          </a:bodyPr>
          <a:lstStyle/>
          <a:p>
            <a:r>
              <a:rPr lang="en-US" sz="2200" b="1" dirty="0">
                <a:latin typeface="Book Antiqua" pitchFamily="18" charset="0"/>
              </a:rPr>
              <a:t>Let us evaluate the modules of elementary shapes:</a:t>
            </a:r>
          </a:p>
        </p:txBody>
      </p:sp>
      <p:sp>
        <p:nvSpPr>
          <p:cNvPr id="46088" name="Rectangle 8"/>
          <p:cNvSpPr>
            <a:spLocks noChangeArrowheads="1"/>
          </p:cNvSpPr>
          <p:nvPr/>
        </p:nvSpPr>
        <p:spPr bwMode="auto">
          <a:xfrm>
            <a:off x="533400" y="5262027"/>
            <a:ext cx="8534400" cy="1107996"/>
          </a:xfrm>
          <a:prstGeom prst="rect">
            <a:avLst/>
          </a:prstGeom>
          <a:noFill/>
          <a:ln w="9525">
            <a:noFill/>
            <a:miter lim="800000"/>
            <a:headEnd/>
            <a:tailEnd/>
          </a:ln>
        </p:spPr>
        <p:txBody>
          <a:bodyPr wrap="square">
            <a:spAutoFit/>
          </a:bodyPr>
          <a:lstStyle/>
          <a:p>
            <a:r>
              <a:rPr lang="en-US" sz="2200" b="1" dirty="0">
                <a:latin typeface="Book Antiqua" pitchFamily="18" charset="0"/>
              </a:rPr>
              <a:t>Thus, a sphere with radius R </a:t>
            </a:r>
            <a:r>
              <a:rPr lang="en-US" sz="2200" b="1" dirty="0" smtClean="0">
                <a:latin typeface="Book Antiqua" pitchFamily="18" charset="0"/>
              </a:rPr>
              <a:t>&amp; </a:t>
            </a:r>
            <a:r>
              <a:rPr lang="en-US" sz="2200" b="1" dirty="0">
                <a:latin typeface="Book Antiqua" pitchFamily="18" charset="0"/>
              </a:rPr>
              <a:t>a cube of side </a:t>
            </a:r>
            <a:r>
              <a:rPr lang="en-US" sz="2200" b="1" dirty="0" err="1">
                <a:latin typeface="Book Antiqua" pitchFamily="18" charset="0"/>
              </a:rPr>
              <a:t>2R</a:t>
            </a:r>
            <a:r>
              <a:rPr lang="en-US" sz="2200" b="1" dirty="0">
                <a:latin typeface="Book Antiqua" pitchFamily="18" charset="0"/>
              </a:rPr>
              <a:t> </a:t>
            </a:r>
            <a:endParaRPr lang="en-US" sz="2200" b="1" dirty="0" smtClean="0">
              <a:latin typeface="Book Antiqua" pitchFamily="18" charset="0"/>
            </a:endParaRPr>
          </a:p>
          <a:p>
            <a:r>
              <a:rPr lang="en-US" sz="2200" b="1" dirty="0" smtClean="0">
                <a:latin typeface="Book Antiqua" pitchFamily="18" charset="0"/>
              </a:rPr>
              <a:t>	have </a:t>
            </a:r>
            <a:r>
              <a:rPr lang="en-US" sz="2200" b="1" dirty="0">
                <a:latin typeface="Book Antiqua" pitchFamily="18" charset="0"/>
              </a:rPr>
              <a:t>the same modulus.</a:t>
            </a:r>
          </a:p>
          <a:p>
            <a:r>
              <a:rPr lang="en-US" sz="2200" b="1" dirty="0" smtClean="0">
                <a:latin typeface="Book Antiqua" pitchFamily="18" charset="0"/>
              </a:rPr>
              <a:t>	NOTE</a:t>
            </a:r>
            <a:r>
              <a:rPr lang="en-US" sz="2200" b="1" dirty="0">
                <a:latin typeface="Book Antiqua" pitchFamily="18" charset="0"/>
              </a:rPr>
              <a:t>: anyway, they do not have THE SAME VOLUME!</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10CDFCB3-6947-42FF-9B7D-DDD06233EB34}" type="slidenum">
              <a:rPr lang="en-US"/>
              <a:pPr>
                <a:defRPr/>
              </a:pPr>
              <a:t>65</a:t>
            </a:fld>
            <a:endParaRPr lang="en-US"/>
          </a:p>
        </p:txBody>
      </p:sp>
      <p:sp>
        <p:nvSpPr>
          <p:cNvPr id="47110" name="TextBox 6"/>
          <p:cNvSpPr txBox="1">
            <a:spLocks noChangeArrowheads="1"/>
          </p:cNvSpPr>
          <p:nvPr/>
        </p:nvSpPr>
        <p:spPr bwMode="auto">
          <a:xfrm>
            <a:off x="533400" y="990600"/>
            <a:ext cx="1604927" cy="430887"/>
          </a:xfrm>
          <a:prstGeom prst="rect">
            <a:avLst/>
          </a:prstGeom>
          <a:noFill/>
          <a:ln w="9525">
            <a:noFill/>
            <a:miter lim="800000"/>
            <a:headEnd/>
            <a:tailEnd/>
          </a:ln>
        </p:spPr>
        <p:txBody>
          <a:bodyPr wrap="none">
            <a:spAutoFit/>
          </a:bodyPr>
          <a:lstStyle/>
          <a:p>
            <a:r>
              <a:rPr lang="en-US" sz="2200" b="1" dirty="0">
                <a:latin typeface="Book Antiqua" pitchFamily="18" charset="0"/>
              </a:rPr>
              <a:t>For a plate:</a:t>
            </a:r>
          </a:p>
        </p:txBody>
      </p:sp>
      <p:pic>
        <p:nvPicPr>
          <p:cNvPr id="47111" name="Picture 2"/>
          <p:cNvPicPr>
            <a:picLocks noChangeAspect="1" noChangeArrowheads="1"/>
          </p:cNvPicPr>
          <p:nvPr/>
        </p:nvPicPr>
        <p:blipFill>
          <a:blip r:embed="rId2" cstate="print"/>
          <a:srcRect/>
          <a:stretch>
            <a:fillRect/>
          </a:stretch>
        </p:blipFill>
        <p:spPr bwMode="auto">
          <a:xfrm>
            <a:off x="2514600" y="990600"/>
            <a:ext cx="3524250" cy="1143000"/>
          </a:xfrm>
          <a:prstGeom prst="rect">
            <a:avLst/>
          </a:prstGeom>
          <a:noFill/>
          <a:ln w="9525">
            <a:noFill/>
            <a:miter lim="800000"/>
            <a:headEnd/>
            <a:tailEnd/>
          </a:ln>
        </p:spPr>
      </p:pic>
      <p:pic>
        <p:nvPicPr>
          <p:cNvPr id="47112" name="Picture 3"/>
          <p:cNvPicPr>
            <a:picLocks noChangeAspect="1" noChangeArrowheads="1"/>
          </p:cNvPicPr>
          <p:nvPr/>
        </p:nvPicPr>
        <p:blipFill>
          <a:blip r:embed="rId3" cstate="print"/>
          <a:srcRect/>
          <a:stretch>
            <a:fillRect/>
          </a:stretch>
        </p:blipFill>
        <p:spPr bwMode="auto">
          <a:xfrm>
            <a:off x="1295400" y="2895600"/>
            <a:ext cx="5124450" cy="1143000"/>
          </a:xfrm>
          <a:prstGeom prst="rect">
            <a:avLst/>
          </a:prstGeom>
          <a:noFill/>
          <a:ln w="9525">
            <a:solidFill>
              <a:srgbClr val="92D050"/>
            </a:solidFill>
            <a:miter lim="800000"/>
            <a:headEnd/>
            <a:tailEnd/>
          </a:ln>
        </p:spPr>
      </p:pic>
      <p:sp>
        <p:nvSpPr>
          <p:cNvPr id="47113" name="TextBox 9"/>
          <p:cNvSpPr txBox="1">
            <a:spLocks noChangeArrowheads="1"/>
          </p:cNvSpPr>
          <p:nvPr/>
        </p:nvSpPr>
        <p:spPr bwMode="auto">
          <a:xfrm>
            <a:off x="304800" y="2286000"/>
            <a:ext cx="3522118" cy="430887"/>
          </a:xfrm>
          <a:prstGeom prst="rect">
            <a:avLst/>
          </a:prstGeom>
          <a:noFill/>
          <a:ln w="9525">
            <a:noFill/>
            <a:miter lim="800000"/>
            <a:headEnd/>
            <a:tailEnd/>
          </a:ln>
        </p:spPr>
        <p:txBody>
          <a:bodyPr wrap="none">
            <a:spAutoFit/>
          </a:bodyPr>
          <a:lstStyle/>
          <a:p>
            <a:pPr marL="396875" indent="-396875">
              <a:buFont typeface="Wingdings" pitchFamily="2" charset="2"/>
              <a:buChar char="§"/>
            </a:pPr>
            <a:r>
              <a:rPr lang="en-US" sz="2200" b="1" dirty="0">
                <a:latin typeface="Book Antiqua" pitchFamily="18" charset="0"/>
              </a:rPr>
              <a:t>Plate with thickness T:</a:t>
            </a:r>
          </a:p>
        </p:txBody>
      </p:sp>
      <p:sp>
        <p:nvSpPr>
          <p:cNvPr id="47114" name="Rectangle 10"/>
          <p:cNvSpPr>
            <a:spLocks noChangeArrowheads="1"/>
          </p:cNvSpPr>
          <p:nvPr/>
        </p:nvSpPr>
        <p:spPr bwMode="auto">
          <a:xfrm>
            <a:off x="304800" y="4267200"/>
            <a:ext cx="8686800" cy="769441"/>
          </a:xfrm>
          <a:prstGeom prst="rect">
            <a:avLst/>
          </a:prstGeom>
          <a:noFill/>
          <a:ln w="9525">
            <a:noFill/>
            <a:miter lim="800000"/>
            <a:headEnd/>
            <a:tailEnd/>
          </a:ln>
        </p:spPr>
        <p:txBody>
          <a:bodyPr>
            <a:spAutoFit/>
          </a:bodyPr>
          <a:lstStyle/>
          <a:p>
            <a:pPr marL="396875" indent="-396875">
              <a:buFont typeface="Wingdings" pitchFamily="2" charset="2"/>
              <a:buChar char="§"/>
            </a:pPr>
            <a:r>
              <a:rPr lang="en-US" sz="2200" b="1" dirty="0">
                <a:latin typeface="Book Antiqua" pitchFamily="18" charset="0"/>
              </a:rPr>
              <a:t>For an infinitely broad plate (heat exchange on the sides is negligible)</a:t>
            </a:r>
          </a:p>
        </p:txBody>
      </p:sp>
      <p:pic>
        <p:nvPicPr>
          <p:cNvPr id="47115" name="Picture 4"/>
          <p:cNvPicPr>
            <a:picLocks noChangeAspect="1" noChangeArrowheads="1"/>
          </p:cNvPicPr>
          <p:nvPr/>
        </p:nvPicPr>
        <p:blipFill>
          <a:blip r:embed="rId4" cstate="print"/>
          <a:srcRect/>
          <a:stretch>
            <a:fillRect/>
          </a:stretch>
        </p:blipFill>
        <p:spPr bwMode="auto">
          <a:xfrm>
            <a:off x="1371600" y="5105400"/>
            <a:ext cx="1095375" cy="895350"/>
          </a:xfrm>
          <a:prstGeom prst="rect">
            <a:avLst/>
          </a:prstGeom>
          <a:noFill/>
          <a:ln w="9525">
            <a:noFill/>
            <a:miter lim="800000"/>
            <a:headEnd/>
            <a:tailEnd/>
          </a:ln>
        </p:spPr>
      </p:pic>
      <p:pic>
        <p:nvPicPr>
          <p:cNvPr id="47116" name="Picture 5"/>
          <p:cNvPicPr>
            <a:picLocks noChangeAspect="1" noChangeArrowheads="1"/>
          </p:cNvPicPr>
          <p:nvPr/>
        </p:nvPicPr>
        <p:blipFill>
          <a:blip r:embed="rId5" cstate="print"/>
          <a:srcRect/>
          <a:stretch>
            <a:fillRect/>
          </a:stretch>
        </p:blipFill>
        <p:spPr bwMode="auto">
          <a:xfrm>
            <a:off x="3581400" y="5105400"/>
            <a:ext cx="1228725" cy="685800"/>
          </a:xfrm>
          <a:prstGeom prst="rect">
            <a:avLst/>
          </a:prstGeom>
          <a:noFill/>
          <a:ln w="9525">
            <a:solidFill>
              <a:srgbClr val="C00000"/>
            </a:solidFill>
            <a:miter lim="800000"/>
            <a:headEnd/>
            <a:tailEnd/>
          </a:ln>
        </p:spPr>
      </p:pic>
      <p:sp>
        <p:nvSpPr>
          <p:cNvPr id="13"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0913E25-6A23-4771-A262-EA41B2A37648}" type="slidenum">
              <a:rPr lang="en-US"/>
              <a:pPr>
                <a:defRPr/>
              </a:pPr>
              <a:t>66</a:t>
            </a:fld>
            <a:endParaRPr lang="en-US"/>
          </a:p>
        </p:txBody>
      </p:sp>
      <p:sp>
        <p:nvSpPr>
          <p:cNvPr id="48134" name="Rectangle 6"/>
          <p:cNvSpPr>
            <a:spLocks noChangeArrowheads="1"/>
          </p:cNvSpPr>
          <p:nvPr/>
        </p:nvSpPr>
        <p:spPr bwMode="auto">
          <a:xfrm>
            <a:off x="457200" y="1066800"/>
            <a:ext cx="4572000" cy="430887"/>
          </a:xfrm>
          <a:prstGeom prst="rect">
            <a:avLst/>
          </a:prstGeom>
          <a:noFill/>
          <a:ln w="9525">
            <a:noFill/>
            <a:miter lim="800000"/>
            <a:headEnd/>
            <a:tailEnd/>
          </a:ln>
        </p:spPr>
        <p:txBody>
          <a:bodyPr>
            <a:spAutoFit/>
          </a:bodyPr>
          <a:lstStyle/>
          <a:p>
            <a:r>
              <a:rPr lang="en-US" sz="2200" b="1" dirty="0">
                <a:latin typeface="Book Antiqua" pitchFamily="18" charset="0"/>
              </a:rPr>
              <a:t>For other geometries:</a:t>
            </a:r>
          </a:p>
        </p:txBody>
      </p:sp>
      <p:sp>
        <p:nvSpPr>
          <p:cNvPr id="48135" name="TextBox 7"/>
          <p:cNvSpPr txBox="1">
            <a:spLocks noChangeArrowheads="1"/>
          </p:cNvSpPr>
          <p:nvPr/>
        </p:nvSpPr>
        <p:spPr bwMode="auto">
          <a:xfrm>
            <a:off x="304800" y="1600200"/>
            <a:ext cx="2057400" cy="430887"/>
          </a:xfrm>
          <a:prstGeom prst="rect">
            <a:avLst/>
          </a:prstGeom>
          <a:noFill/>
          <a:ln w="9525">
            <a:noFill/>
            <a:miter lim="800000"/>
            <a:headEnd/>
            <a:tailEnd/>
          </a:ln>
        </p:spPr>
        <p:txBody>
          <a:bodyPr>
            <a:spAutoFit/>
          </a:bodyPr>
          <a:lstStyle/>
          <a:p>
            <a:r>
              <a:rPr lang="en-US" sz="2200" b="1" dirty="0">
                <a:latin typeface="Book Antiqua" pitchFamily="18" charset="0"/>
              </a:rPr>
              <a:t>Long bars:</a:t>
            </a:r>
          </a:p>
        </p:txBody>
      </p:sp>
      <p:pic>
        <p:nvPicPr>
          <p:cNvPr id="48136" name="Picture 2"/>
          <p:cNvPicPr>
            <a:picLocks noChangeAspect="1" noChangeArrowheads="1"/>
          </p:cNvPicPr>
          <p:nvPr/>
        </p:nvPicPr>
        <p:blipFill>
          <a:blip r:embed="rId2" cstate="print"/>
          <a:srcRect/>
          <a:stretch>
            <a:fillRect/>
          </a:stretch>
        </p:blipFill>
        <p:spPr bwMode="auto">
          <a:xfrm>
            <a:off x="2057400" y="1600200"/>
            <a:ext cx="1933575" cy="1200150"/>
          </a:xfrm>
          <a:prstGeom prst="rect">
            <a:avLst/>
          </a:prstGeom>
          <a:noFill/>
          <a:ln w="9525">
            <a:noFill/>
            <a:miter lim="800000"/>
            <a:headEnd/>
            <a:tailEnd/>
          </a:ln>
        </p:spPr>
      </p:pic>
      <p:pic>
        <p:nvPicPr>
          <p:cNvPr id="48137" name="Picture 3"/>
          <p:cNvPicPr>
            <a:picLocks noChangeAspect="1" noChangeArrowheads="1"/>
          </p:cNvPicPr>
          <p:nvPr/>
        </p:nvPicPr>
        <p:blipFill>
          <a:blip r:embed="rId3" cstate="print"/>
          <a:srcRect/>
          <a:stretch>
            <a:fillRect/>
          </a:stretch>
        </p:blipFill>
        <p:spPr bwMode="auto">
          <a:xfrm>
            <a:off x="4114800" y="1562100"/>
            <a:ext cx="4933950" cy="1409700"/>
          </a:xfrm>
          <a:prstGeom prst="rect">
            <a:avLst/>
          </a:prstGeom>
          <a:noFill/>
          <a:ln w="9525">
            <a:solidFill>
              <a:srgbClr val="00B050"/>
            </a:solidFill>
            <a:miter lim="800000"/>
            <a:headEnd/>
            <a:tailEnd/>
          </a:ln>
        </p:spPr>
      </p:pic>
      <p:sp>
        <p:nvSpPr>
          <p:cNvPr id="48138" name="Rectangle 10"/>
          <p:cNvSpPr>
            <a:spLocks noChangeArrowheads="1"/>
          </p:cNvSpPr>
          <p:nvPr/>
        </p:nvSpPr>
        <p:spPr bwMode="auto">
          <a:xfrm>
            <a:off x="228600" y="4114800"/>
            <a:ext cx="1981200" cy="1107996"/>
          </a:xfrm>
          <a:prstGeom prst="rect">
            <a:avLst/>
          </a:prstGeom>
          <a:noFill/>
          <a:ln w="9525">
            <a:noFill/>
            <a:miter lim="800000"/>
            <a:headEnd/>
            <a:tailEnd/>
          </a:ln>
        </p:spPr>
        <p:txBody>
          <a:bodyPr wrap="square">
            <a:spAutoFit/>
          </a:bodyPr>
          <a:lstStyle/>
          <a:p>
            <a:r>
              <a:rPr lang="en-US" sz="2200" b="1" dirty="0">
                <a:latin typeface="Book Antiqua" pitchFamily="18" charset="0"/>
              </a:rPr>
              <a:t>C</a:t>
            </a:r>
            <a:r>
              <a:rPr lang="en-US" sz="2200" b="1" dirty="0" smtClean="0">
                <a:latin typeface="Book Antiqua" pitchFamily="18" charset="0"/>
              </a:rPr>
              <a:t>ylinder </a:t>
            </a:r>
            <a:r>
              <a:rPr lang="en-US" sz="2200" b="1" dirty="0">
                <a:latin typeface="Book Antiqua" pitchFamily="18" charset="0"/>
              </a:rPr>
              <a:t>with radius </a:t>
            </a:r>
            <a:r>
              <a:rPr lang="en-US" sz="2200" b="1" dirty="0" smtClean="0">
                <a:latin typeface="Book Antiqua" pitchFamily="18" charset="0"/>
              </a:rPr>
              <a:t>R &amp; height </a:t>
            </a:r>
            <a:r>
              <a:rPr lang="en-US" sz="2200" b="1" dirty="0">
                <a:latin typeface="Book Antiqua" pitchFamily="18" charset="0"/>
              </a:rPr>
              <a:t>H:</a:t>
            </a:r>
          </a:p>
        </p:txBody>
      </p:sp>
      <p:pic>
        <p:nvPicPr>
          <p:cNvPr id="48139" name="Picture 4"/>
          <p:cNvPicPr>
            <a:picLocks noChangeAspect="1" noChangeArrowheads="1"/>
          </p:cNvPicPr>
          <p:nvPr/>
        </p:nvPicPr>
        <p:blipFill>
          <a:blip r:embed="rId4" cstate="print"/>
          <a:srcRect/>
          <a:stretch>
            <a:fillRect/>
          </a:stretch>
        </p:blipFill>
        <p:spPr bwMode="auto">
          <a:xfrm>
            <a:off x="2133600" y="3810000"/>
            <a:ext cx="1686582" cy="2126560"/>
          </a:xfrm>
          <a:prstGeom prst="rect">
            <a:avLst/>
          </a:prstGeom>
          <a:noFill/>
          <a:ln w="9525">
            <a:noFill/>
            <a:miter lim="800000"/>
            <a:headEnd/>
            <a:tailEnd/>
          </a:ln>
        </p:spPr>
      </p:pic>
      <p:pic>
        <p:nvPicPr>
          <p:cNvPr id="48140" name="Picture 5"/>
          <p:cNvPicPr>
            <a:picLocks noChangeAspect="1" noChangeArrowheads="1"/>
          </p:cNvPicPr>
          <p:nvPr/>
        </p:nvPicPr>
        <p:blipFill>
          <a:blip r:embed="rId5" cstate="print"/>
          <a:srcRect/>
          <a:stretch>
            <a:fillRect/>
          </a:stretch>
        </p:blipFill>
        <p:spPr bwMode="auto">
          <a:xfrm>
            <a:off x="3886200" y="3924300"/>
            <a:ext cx="5184058" cy="1409700"/>
          </a:xfrm>
          <a:prstGeom prst="rect">
            <a:avLst/>
          </a:prstGeom>
          <a:noFill/>
          <a:ln w="9525">
            <a:solidFill>
              <a:srgbClr val="0070C0"/>
            </a:solidFill>
            <a:miter lim="800000"/>
            <a:headEnd/>
            <a:tailEnd/>
          </a:ln>
        </p:spPr>
      </p:pic>
      <p:sp>
        <p:nvSpPr>
          <p:cNvPr id="14" name="Rectangle 13"/>
          <p:cNvSpPr/>
          <p:nvPr/>
        </p:nvSpPr>
        <p:spPr>
          <a:xfrm>
            <a:off x="3810000" y="5410201"/>
            <a:ext cx="5334000" cy="1089529"/>
          </a:xfrm>
          <a:prstGeom prst="rect">
            <a:avLst/>
          </a:prstGeom>
        </p:spPr>
        <p:txBody>
          <a:bodyPr wrap="square">
            <a:spAutoFit/>
          </a:bodyPr>
          <a:lstStyle/>
          <a:p>
            <a:pPr algn="just">
              <a:lnSpc>
                <a:spcPct val="90000"/>
              </a:lnSpc>
            </a:pPr>
            <a:r>
              <a:rPr lang="en-US" sz="2400" b="1" dirty="0" smtClean="0">
                <a:latin typeface="Book Antiqua" pitchFamily="18" charset="0"/>
              </a:rPr>
              <a:t>Only when BOTH base surfaces are effective (very often at least one is adiabatic …).</a:t>
            </a:r>
            <a:endParaRPr lang="en-US" sz="2400" b="1" dirty="0">
              <a:latin typeface="Book Antiqua" pitchFamily="18" charset="0"/>
            </a:endParaRPr>
          </a:p>
        </p:txBody>
      </p:sp>
      <p:sp>
        <p:nvSpPr>
          <p:cNvPr id="15"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dirty="0"/>
          </a:p>
        </p:txBody>
      </p:sp>
      <p:sp>
        <p:nvSpPr>
          <p:cNvPr id="6" name="Slide Number Placeholder 5"/>
          <p:cNvSpPr>
            <a:spLocks noGrp="1"/>
          </p:cNvSpPr>
          <p:nvPr>
            <p:ph type="sldNum" sz="quarter" idx="12"/>
          </p:nvPr>
        </p:nvSpPr>
        <p:spPr/>
        <p:txBody>
          <a:bodyPr/>
          <a:lstStyle/>
          <a:p>
            <a:pPr>
              <a:defRPr/>
            </a:pPr>
            <a:fld id="{362B817B-C644-4F8A-B65F-FAF41BC63906}" type="slidenum">
              <a:rPr lang="en-US"/>
              <a:pPr>
                <a:defRPr/>
              </a:pPr>
              <a:t>67</a:t>
            </a:fld>
            <a:endParaRPr lang="en-US" dirty="0"/>
          </a:p>
        </p:txBody>
      </p:sp>
      <p:sp>
        <p:nvSpPr>
          <p:cNvPr id="50182" name="Rectangle 7"/>
          <p:cNvSpPr>
            <a:spLocks noChangeArrowheads="1"/>
          </p:cNvSpPr>
          <p:nvPr/>
        </p:nvSpPr>
        <p:spPr bwMode="auto">
          <a:xfrm>
            <a:off x="533400" y="1219200"/>
            <a:ext cx="8077200" cy="430887"/>
          </a:xfrm>
          <a:prstGeom prst="rect">
            <a:avLst/>
          </a:prstGeom>
          <a:noFill/>
          <a:ln w="9525">
            <a:noFill/>
            <a:miter lim="800000"/>
            <a:headEnd/>
            <a:tailEnd/>
          </a:ln>
        </p:spPr>
        <p:txBody>
          <a:bodyPr>
            <a:spAutoFit/>
          </a:bodyPr>
          <a:lstStyle/>
          <a:p>
            <a:r>
              <a:rPr lang="en-US" sz="2200" b="1" dirty="0">
                <a:latin typeface="Book Antiqua" pitchFamily="18" charset="0"/>
              </a:rPr>
              <a:t>As an example, let us consider a casting having this shape:</a:t>
            </a:r>
          </a:p>
        </p:txBody>
      </p:sp>
      <p:pic>
        <p:nvPicPr>
          <p:cNvPr id="50183" name="Picture 2"/>
          <p:cNvPicPr>
            <a:picLocks noChangeAspect="1" noChangeArrowheads="1"/>
          </p:cNvPicPr>
          <p:nvPr/>
        </p:nvPicPr>
        <p:blipFill>
          <a:blip r:embed="rId2" cstate="print"/>
          <a:srcRect/>
          <a:stretch>
            <a:fillRect/>
          </a:stretch>
        </p:blipFill>
        <p:spPr bwMode="auto">
          <a:xfrm>
            <a:off x="2233613" y="2466975"/>
            <a:ext cx="4676775" cy="1924050"/>
          </a:xfrm>
          <a:prstGeom prst="rect">
            <a:avLst/>
          </a:prstGeom>
          <a:noFill/>
          <a:ln w="9525">
            <a:noFill/>
            <a:miter lim="800000"/>
            <a:headEnd/>
            <a:tailEnd/>
          </a:ln>
        </p:spPr>
      </p:pic>
      <p:sp>
        <p:nvSpPr>
          <p:cNvPr id="50184" name="Rectangle 9"/>
          <p:cNvSpPr>
            <a:spLocks noChangeArrowheads="1"/>
          </p:cNvSpPr>
          <p:nvPr/>
        </p:nvSpPr>
        <p:spPr bwMode="auto">
          <a:xfrm>
            <a:off x="2209800" y="4800600"/>
            <a:ext cx="5943600" cy="1200150"/>
          </a:xfrm>
          <a:prstGeom prst="rect">
            <a:avLst/>
          </a:prstGeom>
          <a:noFill/>
          <a:ln w="9525">
            <a:noFill/>
            <a:miter lim="800000"/>
            <a:headEnd/>
            <a:tailEnd/>
          </a:ln>
        </p:spPr>
        <p:txBody>
          <a:bodyPr>
            <a:spAutoFit/>
          </a:bodyPr>
          <a:lstStyle/>
          <a:p>
            <a:endParaRPr lang="en-US" sz="2400" dirty="0">
              <a:latin typeface="Calibri" pitchFamily="34" charset="0"/>
            </a:endParaRPr>
          </a:p>
          <a:p>
            <a:endParaRPr lang="en-US" sz="2400" dirty="0">
              <a:latin typeface="Calibri" pitchFamily="34" charset="0"/>
            </a:endParaRPr>
          </a:p>
          <a:p>
            <a:r>
              <a:rPr lang="en-US" sz="2200" b="1" dirty="0">
                <a:latin typeface="Book Antiqua" pitchFamily="18" charset="0"/>
              </a:rPr>
              <a:t>Let us find a correct riser(s) position.</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dirty="0"/>
          </a:p>
        </p:txBody>
      </p:sp>
      <p:sp>
        <p:nvSpPr>
          <p:cNvPr id="6" name="Slide Number Placeholder 5"/>
          <p:cNvSpPr>
            <a:spLocks noGrp="1"/>
          </p:cNvSpPr>
          <p:nvPr>
            <p:ph type="sldNum" sz="quarter" idx="12"/>
          </p:nvPr>
        </p:nvSpPr>
        <p:spPr/>
        <p:txBody>
          <a:bodyPr/>
          <a:lstStyle/>
          <a:p>
            <a:pPr>
              <a:defRPr/>
            </a:pPr>
            <a:fld id="{DD9E0ABF-31F7-42ED-8AE7-BB7F10A30FCE}" type="slidenum">
              <a:rPr lang="en-US"/>
              <a:pPr>
                <a:defRPr/>
              </a:pPr>
              <a:t>68</a:t>
            </a:fld>
            <a:endParaRPr lang="en-US" dirty="0"/>
          </a:p>
        </p:txBody>
      </p:sp>
      <p:sp>
        <p:nvSpPr>
          <p:cNvPr id="51206" name="Rectangle 6"/>
          <p:cNvSpPr>
            <a:spLocks noChangeArrowheads="1"/>
          </p:cNvSpPr>
          <p:nvPr/>
        </p:nvSpPr>
        <p:spPr bwMode="auto">
          <a:xfrm>
            <a:off x="457200" y="762000"/>
            <a:ext cx="8382000" cy="1107996"/>
          </a:xfrm>
          <a:prstGeom prst="rect">
            <a:avLst/>
          </a:prstGeom>
          <a:noFill/>
          <a:ln w="9525">
            <a:noFill/>
            <a:miter lim="800000"/>
            <a:headEnd/>
            <a:tailEnd/>
          </a:ln>
        </p:spPr>
        <p:txBody>
          <a:bodyPr>
            <a:spAutoFit/>
          </a:bodyPr>
          <a:lstStyle/>
          <a:p>
            <a:pPr algn="just"/>
            <a:r>
              <a:rPr lang="en-US" sz="2200" b="1" dirty="0">
                <a:latin typeface="Book Antiqua" pitchFamily="18" charset="0"/>
              </a:rPr>
              <a:t>Let us decompose the casting into three elementary parts A, B and  </a:t>
            </a:r>
            <a:r>
              <a:rPr lang="en-US" sz="2200" b="1" dirty="0" smtClean="0">
                <a:latin typeface="Book Antiqua" pitchFamily="18" charset="0"/>
              </a:rPr>
              <a:t>C, then </a:t>
            </a:r>
            <a:r>
              <a:rPr lang="en-US" sz="2200" b="1" dirty="0">
                <a:latin typeface="Book Antiqua" pitchFamily="18" charset="0"/>
              </a:rPr>
              <a:t>evaluate the modulus of each single part (take care of adiabatic surfaces).</a:t>
            </a:r>
          </a:p>
        </p:txBody>
      </p:sp>
      <p:pic>
        <p:nvPicPr>
          <p:cNvPr id="51207" name="Picture 2"/>
          <p:cNvPicPr>
            <a:picLocks noChangeAspect="1" noChangeArrowheads="1"/>
          </p:cNvPicPr>
          <p:nvPr/>
        </p:nvPicPr>
        <p:blipFill>
          <a:blip r:embed="rId2" cstate="print"/>
          <a:srcRect/>
          <a:stretch>
            <a:fillRect/>
          </a:stretch>
        </p:blipFill>
        <p:spPr bwMode="auto">
          <a:xfrm>
            <a:off x="685800" y="1838325"/>
            <a:ext cx="7105650" cy="2047875"/>
          </a:xfrm>
          <a:prstGeom prst="rect">
            <a:avLst/>
          </a:prstGeom>
          <a:noFill/>
          <a:ln w="9525">
            <a:noFill/>
            <a:miter lim="800000"/>
            <a:headEnd/>
            <a:tailEnd/>
          </a:ln>
        </p:spPr>
      </p:pic>
      <p:pic>
        <p:nvPicPr>
          <p:cNvPr id="51208" name="Picture 3"/>
          <p:cNvPicPr>
            <a:picLocks noChangeAspect="1" noChangeArrowheads="1"/>
          </p:cNvPicPr>
          <p:nvPr/>
        </p:nvPicPr>
        <p:blipFill>
          <a:blip r:embed="rId3" cstate="print"/>
          <a:srcRect/>
          <a:stretch>
            <a:fillRect/>
          </a:stretch>
        </p:blipFill>
        <p:spPr bwMode="auto">
          <a:xfrm>
            <a:off x="2057400" y="3886200"/>
            <a:ext cx="3876675" cy="2590800"/>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dirty="0"/>
          </a:p>
        </p:txBody>
      </p:sp>
      <p:sp>
        <p:nvSpPr>
          <p:cNvPr id="6" name="Slide Number Placeholder 5"/>
          <p:cNvSpPr>
            <a:spLocks noGrp="1"/>
          </p:cNvSpPr>
          <p:nvPr>
            <p:ph type="sldNum" sz="quarter" idx="12"/>
          </p:nvPr>
        </p:nvSpPr>
        <p:spPr/>
        <p:txBody>
          <a:bodyPr/>
          <a:lstStyle/>
          <a:p>
            <a:pPr>
              <a:defRPr/>
            </a:pPr>
            <a:fld id="{011A4237-7B16-4D13-8789-2CB5C80606AB}" type="slidenum">
              <a:rPr lang="en-US"/>
              <a:pPr>
                <a:defRPr/>
              </a:pPr>
              <a:t>69</a:t>
            </a:fld>
            <a:endParaRPr lang="en-US" dirty="0"/>
          </a:p>
        </p:txBody>
      </p:sp>
      <p:sp>
        <p:nvSpPr>
          <p:cNvPr id="52230" name="Rectangle 6"/>
          <p:cNvSpPr>
            <a:spLocks noChangeArrowheads="1"/>
          </p:cNvSpPr>
          <p:nvPr/>
        </p:nvSpPr>
        <p:spPr bwMode="auto">
          <a:xfrm>
            <a:off x="533400" y="990600"/>
            <a:ext cx="8229600" cy="769441"/>
          </a:xfrm>
          <a:prstGeom prst="rect">
            <a:avLst/>
          </a:prstGeom>
          <a:noFill/>
          <a:ln w="9525">
            <a:noFill/>
            <a:miter lim="800000"/>
            <a:headEnd/>
            <a:tailEnd/>
          </a:ln>
        </p:spPr>
        <p:txBody>
          <a:bodyPr>
            <a:spAutoFit/>
          </a:bodyPr>
          <a:lstStyle/>
          <a:p>
            <a:pPr algn="just"/>
            <a:r>
              <a:rPr lang="en-US" sz="2200" b="1" dirty="0">
                <a:latin typeface="Book Antiqua" pitchFamily="18" charset="0"/>
              </a:rPr>
              <a:t>Assuming the following part dimensions, we have the following modules:</a:t>
            </a:r>
          </a:p>
        </p:txBody>
      </p:sp>
      <p:sp>
        <p:nvSpPr>
          <p:cNvPr id="52231" name="TextBox 8"/>
          <p:cNvSpPr txBox="1">
            <a:spLocks noChangeArrowheads="1"/>
          </p:cNvSpPr>
          <p:nvPr/>
        </p:nvSpPr>
        <p:spPr bwMode="auto">
          <a:xfrm>
            <a:off x="838200" y="2133600"/>
            <a:ext cx="2667000" cy="1446550"/>
          </a:xfrm>
          <a:prstGeom prst="rect">
            <a:avLst/>
          </a:prstGeom>
          <a:noFill/>
          <a:ln w="9525">
            <a:noFill/>
            <a:miter lim="800000"/>
            <a:headEnd/>
            <a:tailEnd/>
          </a:ln>
        </p:spPr>
        <p:txBody>
          <a:bodyPr wrap="square">
            <a:spAutoFit/>
          </a:bodyPr>
          <a:lstStyle/>
          <a:p>
            <a:r>
              <a:rPr lang="en-US" sz="2200" b="1" dirty="0">
                <a:latin typeface="Book Antiqua" pitchFamily="18" charset="0"/>
              </a:rPr>
              <a:t>L  =  200 mm</a:t>
            </a:r>
          </a:p>
          <a:p>
            <a:r>
              <a:rPr lang="en-US" sz="2200" b="1" dirty="0">
                <a:latin typeface="Book Antiqua" pitchFamily="18" charset="0"/>
              </a:rPr>
              <a:t>RA =  </a:t>
            </a:r>
            <a:r>
              <a:rPr lang="en-US" sz="2200" b="1" dirty="0" err="1">
                <a:latin typeface="Book Antiqua" pitchFamily="18" charset="0"/>
              </a:rPr>
              <a:t>RB</a:t>
            </a:r>
            <a:r>
              <a:rPr lang="en-US" sz="2200" b="1" dirty="0">
                <a:latin typeface="Book Antiqua" pitchFamily="18" charset="0"/>
              </a:rPr>
              <a:t> =  </a:t>
            </a:r>
            <a:r>
              <a:rPr lang="en-US" sz="2200" b="1" dirty="0" smtClean="0">
                <a:latin typeface="Book Antiqua" pitchFamily="18" charset="0"/>
              </a:rPr>
              <a:t>50 mm</a:t>
            </a:r>
            <a:endParaRPr lang="en-US" sz="2200" b="1" dirty="0">
              <a:latin typeface="Book Antiqua" pitchFamily="18" charset="0"/>
            </a:endParaRPr>
          </a:p>
          <a:p>
            <a:r>
              <a:rPr lang="en-US" sz="2200" b="1" dirty="0">
                <a:latin typeface="Book Antiqua" pitchFamily="18" charset="0"/>
              </a:rPr>
              <a:t>HA = </a:t>
            </a:r>
            <a:r>
              <a:rPr lang="en-US" sz="2200" b="1" dirty="0" smtClean="0">
                <a:latin typeface="Book Antiqua" pitchFamily="18" charset="0"/>
              </a:rPr>
              <a:t>400 mm</a:t>
            </a:r>
            <a:endParaRPr lang="en-US" sz="2200" b="1" dirty="0">
              <a:latin typeface="Book Antiqua" pitchFamily="18" charset="0"/>
            </a:endParaRPr>
          </a:p>
          <a:p>
            <a:r>
              <a:rPr lang="en-US" sz="2200" b="1" dirty="0" err="1">
                <a:latin typeface="Book Antiqua" pitchFamily="18" charset="0"/>
              </a:rPr>
              <a:t>HB</a:t>
            </a:r>
            <a:r>
              <a:rPr lang="en-US" sz="2200" b="1" dirty="0">
                <a:latin typeface="Book Antiqua" pitchFamily="18" charset="0"/>
              </a:rPr>
              <a:t> = </a:t>
            </a:r>
            <a:r>
              <a:rPr lang="en-US" sz="2200" b="1" dirty="0" smtClean="0">
                <a:latin typeface="Book Antiqua" pitchFamily="18" charset="0"/>
              </a:rPr>
              <a:t>150 mm</a:t>
            </a:r>
            <a:endParaRPr lang="en-US" sz="2200" b="1" dirty="0">
              <a:latin typeface="Book Antiqua" pitchFamily="18" charset="0"/>
            </a:endParaRPr>
          </a:p>
        </p:txBody>
      </p:sp>
      <p:sp>
        <p:nvSpPr>
          <p:cNvPr id="52232" name="TextBox 9"/>
          <p:cNvSpPr txBox="1">
            <a:spLocks noChangeArrowheads="1"/>
          </p:cNvSpPr>
          <p:nvPr/>
        </p:nvSpPr>
        <p:spPr bwMode="auto">
          <a:xfrm>
            <a:off x="5105400" y="2133600"/>
            <a:ext cx="2063385" cy="1138773"/>
          </a:xfrm>
          <a:prstGeom prst="rect">
            <a:avLst/>
          </a:prstGeom>
          <a:noFill/>
          <a:ln w="9525">
            <a:noFill/>
            <a:miter lim="800000"/>
            <a:headEnd/>
            <a:tailEnd/>
          </a:ln>
        </p:spPr>
        <p:txBody>
          <a:bodyPr wrap="none">
            <a:spAutoFit/>
          </a:bodyPr>
          <a:lstStyle/>
          <a:p>
            <a:r>
              <a:rPr lang="en-US" sz="2200" b="1" dirty="0">
                <a:latin typeface="Book Antiqua" pitchFamily="18" charset="0"/>
              </a:rPr>
              <a:t>MA = 23.5 mm</a:t>
            </a:r>
          </a:p>
          <a:p>
            <a:r>
              <a:rPr lang="en-US" sz="2200" b="1" dirty="0">
                <a:latin typeface="Book Antiqua" pitchFamily="18" charset="0"/>
              </a:rPr>
              <a:t>MB = 35.7 mm</a:t>
            </a:r>
          </a:p>
          <a:p>
            <a:r>
              <a:rPr lang="en-US" sz="2200" b="1" dirty="0">
                <a:latin typeface="Book Antiqua" pitchFamily="18" charset="0"/>
              </a:rPr>
              <a:t>MC = 21.4 mm</a:t>
            </a:r>
          </a:p>
        </p:txBody>
      </p:sp>
      <p:sp>
        <p:nvSpPr>
          <p:cNvPr id="11" name="Right Arrow 10"/>
          <p:cNvSpPr/>
          <p:nvPr/>
        </p:nvSpPr>
        <p:spPr>
          <a:xfrm>
            <a:off x="3505200" y="2438400"/>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4" name="TextBox 11"/>
          <p:cNvSpPr txBox="1">
            <a:spLocks noChangeArrowheads="1"/>
          </p:cNvSpPr>
          <p:nvPr/>
        </p:nvSpPr>
        <p:spPr bwMode="auto">
          <a:xfrm>
            <a:off x="685800" y="3886200"/>
            <a:ext cx="72390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Since:  		MB  &gt;  MA  &gt;  MC</a:t>
            </a:r>
          </a:p>
          <a:p>
            <a:pPr algn="just"/>
            <a:endParaRPr lang="en-US" sz="2200" b="1" dirty="0">
              <a:latin typeface="Book Antiqua" pitchFamily="18" charset="0"/>
            </a:endParaRPr>
          </a:p>
          <a:p>
            <a:pPr algn="just"/>
            <a:r>
              <a:rPr lang="en-US" sz="2200" b="1" dirty="0">
                <a:latin typeface="Book Antiqua" pitchFamily="18" charset="0"/>
              </a:rPr>
              <a:t>we can conclude that solidification takes place first in C, then in A and last in B.</a:t>
            </a:r>
          </a:p>
        </p:txBody>
      </p:sp>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563562"/>
          </a:xfrm>
        </p:spPr>
        <p:txBody>
          <a:bodyPr/>
          <a:lstStyle/>
          <a:p>
            <a:pPr eaLnBrk="1" hangingPunct="1"/>
            <a:r>
              <a:rPr lang="en-US" dirty="0" smtClean="0">
                <a:solidFill>
                  <a:srgbClr val="002060"/>
                </a:solidFill>
                <a:latin typeface="BankGothic Md BT" pitchFamily="34" charset="0"/>
              </a:rPr>
              <a:t>CASTING Working Design</a:t>
            </a:r>
          </a:p>
        </p:txBody>
      </p:sp>
      <p:sp>
        <p:nvSpPr>
          <p:cNvPr id="3075" name="Content Placeholder 2"/>
          <p:cNvSpPr>
            <a:spLocks noGrp="1"/>
          </p:cNvSpPr>
          <p:nvPr>
            <p:ph idx="1"/>
          </p:nvPr>
        </p:nvSpPr>
        <p:spPr>
          <a:xfrm>
            <a:off x="228600" y="609600"/>
            <a:ext cx="8686800" cy="5867400"/>
          </a:xfrm>
        </p:spPr>
        <p:txBody>
          <a:bodyPr/>
          <a:lstStyle/>
          <a:p>
            <a:pPr algn="just" eaLnBrk="1" hangingPunct="1">
              <a:spcBef>
                <a:spcPts val="300"/>
              </a:spcBef>
              <a:buNone/>
            </a:pPr>
            <a:r>
              <a:rPr lang="en-US" sz="2200" b="1" dirty="0" smtClean="0">
                <a:solidFill>
                  <a:srgbClr val="002060"/>
                </a:solidFill>
                <a:latin typeface="BankGothic Md BT" pitchFamily="34" charset="0"/>
                <a:ea typeface="+mj-ea"/>
                <a:cs typeface="+mj-cs"/>
              </a:rPr>
              <a:t>The general  foundry work cycle design for a sand casting techniques:</a:t>
            </a:r>
          </a:p>
          <a:p>
            <a:pPr marL="914400" indent="-457200" algn="just" eaLnBrk="1" hangingPunct="1">
              <a:spcBef>
                <a:spcPts val="0"/>
              </a:spcBef>
              <a:buBlip>
                <a:blip r:embed="rId2"/>
              </a:buBlip>
            </a:pPr>
            <a:r>
              <a:rPr lang="en-US" sz="2200" b="1" dirty="0" smtClean="0">
                <a:latin typeface="Book Antiqua" pitchFamily="18" charset="0"/>
              </a:rPr>
              <a:t>The first step is </a:t>
            </a:r>
            <a:r>
              <a:rPr lang="en-US" sz="2200" b="1" dirty="0" smtClean="0">
                <a:solidFill>
                  <a:srgbClr val="FFC000"/>
                </a:solidFill>
                <a:latin typeface="Book Antiqua" pitchFamily="18" charset="0"/>
              </a:rPr>
              <a:t>casting design </a:t>
            </a:r>
            <a:r>
              <a:rPr lang="en-US" sz="2200" b="1" dirty="0" smtClean="0">
                <a:latin typeface="Book Antiqua" pitchFamily="18" charset="0"/>
              </a:rPr>
              <a:t>and</a:t>
            </a:r>
          </a:p>
          <a:p>
            <a:pPr marL="914400" indent="-457200" algn="just" eaLnBrk="1" hangingPunct="1">
              <a:spcBef>
                <a:spcPts val="0"/>
              </a:spcBef>
              <a:buBlip>
                <a:blip r:embed="rId2"/>
              </a:buBlip>
            </a:pPr>
            <a:r>
              <a:rPr lang="en-US" sz="2200" b="1" dirty="0" smtClean="0">
                <a:latin typeface="Book Antiqua" pitchFamily="18" charset="0"/>
              </a:rPr>
              <a:t>Definition of the </a:t>
            </a:r>
            <a:r>
              <a:rPr lang="en-US" sz="2200" b="1" dirty="0" smtClean="0">
                <a:solidFill>
                  <a:srgbClr val="FFC000"/>
                </a:solidFill>
                <a:latin typeface="Book Antiqua" pitchFamily="18" charset="0"/>
              </a:rPr>
              <a:t>(</a:t>
            </a:r>
            <a:r>
              <a:rPr lang="en-US" sz="2200" b="1" dirty="0" err="1" smtClean="0">
                <a:solidFill>
                  <a:srgbClr val="FFC000"/>
                </a:solidFill>
                <a:latin typeface="Book Antiqua" pitchFamily="18" charset="0"/>
              </a:rPr>
              <a:t>3D</a:t>
            </a:r>
            <a:r>
              <a:rPr lang="en-US" sz="2200" b="1" dirty="0" smtClean="0">
                <a:solidFill>
                  <a:srgbClr val="FFC000"/>
                </a:solidFill>
                <a:latin typeface="Book Antiqua" pitchFamily="18" charset="0"/>
              </a:rPr>
              <a:t>) shape </a:t>
            </a:r>
            <a:r>
              <a:rPr lang="en-US" sz="2200" b="1" dirty="0" smtClean="0">
                <a:latin typeface="Book Antiqua" pitchFamily="18" charset="0"/>
              </a:rPr>
              <a:t>of the cast part. </a:t>
            </a:r>
          </a:p>
          <a:p>
            <a:pPr marL="914400" indent="-457200" algn="just" eaLnBrk="1" hangingPunct="1">
              <a:spcBef>
                <a:spcPts val="0"/>
              </a:spcBef>
              <a:buBlip>
                <a:blip r:embed="rId2"/>
              </a:buBlip>
            </a:pPr>
            <a:r>
              <a:rPr lang="en-US" sz="2200" b="1" dirty="0" smtClean="0">
                <a:latin typeface="Book Antiqua" pitchFamily="18" charset="0"/>
              </a:rPr>
              <a:t>Obviously, some changes have to be made with respect to the final part.</a:t>
            </a:r>
          </a:p>
          <a:p>
            <a:pPr algn="just" eaLnBrk="1" hangingPunct="1">
              <a:spcBef>
                <a:spcPts val="300"/>
              </a:spcBef>
              <a:buNone/>
            </a:pPr>
            <a:r>
              <a:rPr lang="en-US" sz="2200" b="1" dirty="0" smtClean="0">
                <a:solidFill>
                  <a:srgbClr val="002060"/>
                </a:solidFill>
                <a:latin typeface="BankGothic Md BT" pitchFamily="34" charset="0"/>
                <a:ea typeface="+mj-ea"/>
                <a:cs typeface="+mj-cs"/>
              </a:rPr>
              <a:t>Casting geometry must comply with foundry constraints: </a:t>
            </a:r>
          </a:p>
          <a:p>
            <a:pPr marL="908050" indent="-450850" algn="just" eaLnBrk="1" hangingPunct="1">
              <a:spcBef>
                <a:spcPts val="0"/>
              </a:spcBef>
              <a:buBlip>
                <a:blip r:embed="rId2"/>
              </a:buBlip>
            </a:pPr>
            <a:r>
              <a:rPr lang="en-US" sz="2200" b="1" dirty="0" smtClean="0">
                <a:latin typeface="Book Antiqua" pitchFamily="18" charset="0"/>
              </a:rPr>
              <a:t>All </a:t>
            </a:r>
            <a:r>
              <a:rPr lang="en-US" sz="2200" b="1" dirty="0" smtClean="0">
                <a:solidFill>
                  <a:srgbClr val="FFC000"/>
                </a:solidFill>
                <a:latin typeface="Book Antiqua" pitchFamily="18" charset="0"/>
              </a:rPr>
              <a:t>shapes may not be cast </a:t>
            </a:r>
            <a:r>
              <a:rPr lang="en-US" sz="2200" b="1" dirty="0" smtClean="0">
                <a:latin typeface="Book Antiqua" pitchFamily="18" charset="0"/>
              </a:rPr>
              <a:t>with each process,</a:t>
            </a:r>
          </a:p>
          <a:p>
            <a:pPr marL="908050" indent="-450850" algn="just" eaLnBrk="1" hangingPunct="1">
              <a:spcBef>
                <a:spcPts val="0"/>
              </a:spcBef>
              <a:buBlip>
                <a:blip r:embed="rId2"/>
              </a:buBlip>
            </a:pPr>
            <a:r>
              <a:rPr lang="en-US" sz="2200" b="1" dirty="0" smtClean="0">
                <a:solidFill>
                  <a:srgbClr val="FFC000"/>
                </a:solidFill>
                <a:latin typeface="Book Antiqua" pitchFamily="18" charset="0"/>
              </a:rPr>
              <a:t>Holes</a:t>
            </a:r>
            <a:r>
              <a:rPr lang="en-US" sz="2200" b="1" dirty="0" smtClean="0">
                <a:latin typeface="Book Antiqua" pitchFamily="18" charset="0"/>
              </a:rPr>
              <a:t> with high length to diameter ratio, </a:t>
            </a:r>
          </a:p>
          <a:p>
            <a:pPr marL="908050" indent="-450850" algn="just" eaLnBrk="1" hangingPunct="1">
              <a:spcBef>
                <a:spcPts val="0"/>
              </a:spcBef>
              <a:buBlip>
                <a:blip r:embed="rId2"/>
              </a:buBlip>
            </a:pPr>
            <a:r>
              <a:rPr lang="en-US" sz="2200" b="1" dirty="0" smtClean="0">
                <a:solidFill>
                  <a:srgbClr val="FFC000"/>
                </a:solidFill>
                <a:latin typeface="Book Antiqua" pitchFamily="18" charset="0"/>
              </a:rPr>
              <a:t>Flat perpendicular </a:t>
            </a:r>
            <a:r>
              <a:rPr lang="en-US" sz="2200" b="1" dirty="0" smtClean="0">
                <a:latin typeface="Book Antiqua" pitchFamily="18" charset="0"/>
              </a:rPr>
              <a:t>smooth surfaces etc. may give problems. </a:t>
            </a:r>
          </a:p>
          <a:p>
            <a:pPr marL="908050" indent="-450850" algn="just" eaLnBrk="1" hangingPunct="1">
              <a:spcBef>
                <a:spcPts val="0"/>
              </a:spcBef>
              <a:buBlip>
                <a:blip r:embed="rId2"/>
              </a:buBlip>
            </a:pPr>
            <a:r>
              <a:rPr lang="en-US" sz="2200" b="1" dirty="0" smtClean="0">
                <a:latin typeface="Book Antiqua" pitchFamily="18" charset="0"/>
              </a:rPr>
              <a:t>In general, a subsequent machining is required for at least some part features.</a:t>
            </a:r>
          </a:p>
          <a:p>
            <a:pPr algn="just" eaLnBrk="1" hangingPunct="1">
              <a:spcBef>
                <a:spcPts val="300"/>
              </a:spcBef>
              <a:buNone/>
            </a:pPr>
            <a:r>
              <a:rPr lang="en-US" sz="2200" b="1" dirty="0" smtClean="0">
                <a:solidFill>
                  <a:srgbClr val="002060"/>
                </a:solidFill>
                <a:latin typeface="BankGothic Md BT" pitchFamily="34" charset="0"/>
                <a:ea typeface="+mj-ea"/>
                <a:cs typeface="+mj-cs"/>
              </a:rPr>
              <a:t>A correct casting design requires:</a:t>
            </a:r>
          </a:p>
          <a:p>
            <a:pPr marL="914400" lvl="1" indent="-457200" algn="just" eaLnBrk="1" hangingPunct="1">
              <a:spcBef>
                <a:spcPts val="0"/>
              </a:spcBef>
              <a:buBlip>
                <a:blip r:embed="rId2"/>
              </a:buBlip>
            </a:pPr>
            <a:r>
              <a:rPr lang="en-US" sz="2200" b="1" dirty="0" smtClean="0">
                <a:latin typeface="Book Antiqua" pitchFamily="18" charset="0"/>
              </a:rPr>
              <a:t>The whole </a:t>
            </a:r>
            <a:r>
              <a:rPr lang="en-US" sz="2200" b="1" dirty="0" smtClean="0">
                <a:solidFill>
                  <a:srgbClr val="FFC000"/>
                </a:solidFill>
                <a:latin typeface="Book Antiqua" pitchFamily="18" charset="0"/>
              </a:rPr>
              <a:t>foundry cycle </a:t>
            </a:r>
            <a:r>
              <a:rPr lang="en-US" sz="2200" b="1" dirty="0" smtClean="0">
                <a:latin typeface="Book Antiqua" pitchFamily="18" charset="0"/>
              </a:rPr>
              <a:t>and, </a:t>
            </a:r>
          </a:p>
          <a:p>
            <a:pPr marL="914400" indent="-457200" algn="just" eaLnBrk="1" hangingPunct="1">
              <a:spcBef>
                <a:spcPts val="0"/>
              </a:spcBef>
              <a:buBlip>
                <a:blip r:embed="rId2"/>
              </a:buBlip>
            </a:pPr>
            <a:r>
              <a:rPr lang="en-US" sz="2200" b="1" dirty="0" smtClean="0">
                <a:latin typeface="Book Antiqua" pitchFamily="18" charset="0"/>
              </a:rPr>
              <a:t>Changes in some of the </a:t>
            </a:r>
            <a:r>
              <a:rPr lang="en-US" sz="2200" b="1" dirty="0" smtClean="0">
                <a:solidFill>
                  <a:srgbClr val="FFC000"/>
                </a:solidFill>
                <a:latin typeface="Book Antiqua" pitchFamily="18" charset="0"/>
              </a:rPr>
              <a:t>part details </a:t>
            </a:r>
            <a:r>
              <a:rPr lang="en-US" sz="2200" b="1" dirty="0" smtClean="0">
                <a:latin typeface="Book Antiqua" pitchFamily="18" charset="0"/>
              </a:rPr>
              <a:t>to satisfy casting-related constraints.</a:t>
            </a:r>
          </a:p>
        </p:txBody>
      </p:sp>
      <p:sp>
        <p:nvSpPr>
          <p:cNvPr id="5" name="Date Placeholder 4"/>
          <p:cNvSpPr>
            <a:spLocks noGrp="1"/>
          </p:cNvSpPr>
          <p:nvPr>
            <p:ph type="dt" sz="quarter" idx="10"/>
          </p:nvPr>
        </p:nvSpPr>
        <p:spPr/>
        <p:txBody>
          <a:bodyPr/>
          <a:lstStyle/>
          <a:p>
            <a:pPr>
              <a:defRPr/>
            </a:pPr>
            <a:fld id="{7584A562-C76C-410A-B9F4-46B559D51E6D}"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287BBFB-E356-4CAA-A921-B317F5A57105}" type="slidenum">
              <a:rPr lang="en-US"/>
              <a:pPr>
                <a:defRPr/>
              </a:pPr>
              <a:t>7</a:t>
            </a:fld>
            <a:endParaRPr lang="en-US" dirty="0"/>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7159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13BFE8E-0BF8-4DCE-B0B9-EC778D02BA9C}" type="slidenum">
              <a:rPr lang="en-US"/>
              <a:pPr>
                <a:defRPr/>
              </a:pPr>
              <a:t>70</a:t>
            </a:fld>
            <a:endParaRPr lang="en-US"/>
          </a:p>
        </p:txBody>
      </p:sp>
      <p:sp>
        <p:nvSpPr>
          <p:cNvPr id="53254" name="Rectangle 6"/>
          <p:cNvSpPr>
            <a:spLocks noChangeArrowheads="1"/>
          </p:cNvSpPr>
          <p:nvPr/>
        </p:nvSpPr>
        <p:spPr bwMode="auto">
          <a:xfrm>
            <a:off x="304800" y="609600"/>
            <a:ext cx="8686800" cy="5509200"/>
          </a:xfrm>
          <a:prstGeom prst="rect">
            <a:avLst/>
          </a:prstGeom>
          <a:noFill/>
          <a:ln w="9525">
            <a:noFill/>
            <a:miter lim="800000"/>
            <a:headEnd/>
            <a:tailEnd/>
          </a:ln>
        </p:spPr>
        <p:txBody>
          <a:bodyPr wrap="square">
            <a:spAutoFit/>
          </a:bodyPr>
          <a:lstStyle/>
          <a:p>
            <a:r>
              <a:rPr lang="en-US" sz="2200" b="1" dirty="0">
                <a:latin typeface="Book Antiqua" pitchFamily="18" charset="0"/>
              </a:rPr>
              <a:t>Take care not to overestimate the accuracy of </a:t>
            </a:r>
            <a:r>
              <a:rPr lang="en-US" sz="2200" b="1" dirty="0" err="1">
                <a:latin typeface="Book Antiqua" pitchFamily="18" charset="0"/>
              </a:rPr>
              <a:t>Chvorinov’s</a:t>
            </a:r>
            <a:r>
              <a:rPr lang="en-US" sz="2200" b="1" dirty="0">
                <a:latin typeface="Book Antiqua" pitchFamily="18" charset="0"/>
              </a:rPr>
              <a:t> law. Remember the assumption underlying this empirical rule:</a:t>
            </a:r>
          </a:p>
          <a:p>
            <a:endParaRPr lang="en-US" sz="2200" b="1" dirty="0">
              <a:latin typeface="Book Antiqua" pitchFamily="18" charset="0"/>
            </a:endParaRPr>
          </a:p>
          <a:p>
            <a:pPr marL="854075" lvl="1" indent="-396875" algn="just">
              <a:buBlip>
                <a:blip r:embed="rId2"/>
              </a:buBlip>
            </a:pPr>
            <a:r>
              <a:rPr lang="en-US" sz="2200" b="1" dirty="0" smtClean="0">
                <a:latin typeface="Book Antiqua" pitchFamily="18" charset="0"/>
              </a:rPr>
              <a:t>Constant heat flux on all surfaces (e.g., In some cases surfaces exchanging towards cores are fictitiously reduced to take into account a lower heat flux, due to core overheating);</a:t>
            </a:r>
          </a:p>
          <a:p>
            <a:pPr marL="854075" lvl="1" indent="-396875" algn="just">
              <a:buBlip>
                <a:blip r:embed="rId2"/>
              </a:buBlip>
            </a:pPr>
            <a:r>
              <a:rPr lang="en-US" sz="2200" b="1" dirty="0" smtClean="0">
                <a:latin typeface="Book Antiqua" pitchFamily="18" charset="0"/>
              </a:rPr>
              <a:t>Perfectly adiabatic (ideal) surfaces of contacting parts; </a:t>
            </a:r>
          </a:p>
          <a:p>
            <a:pPr marL="854075" lvl="1" indent="-396875" algn="just">
              <a:buBlip>
                <a:blip r:embed="rId2"/>
              </a:buBlip>
            </a:pPr>
            <a:r>
              <a:rPr lang="en-US" sz="2200" b="1" dirty="0" smtClean="0">
                <a:latin typeface="Book Antiqua" pitchFamily="18" charset="0"/>
              </a:rPr>
              <a:t>The effect of chills (or other thermally affecting devices) is neglected;</a:t>
            </a:r>
          </a:p>
          <a:p>
            <a:pPr marL="854075" lvl="1" indent="-396875" algn="just">
              <a:buBlip>
                <a:blip r:embed="rId2"/>
              </a:buBlip>
            </a:pPr>
            <a:r>
              <a:rPr lang="en-US" sz="2200" b="1" dirty="0" smtClean="0">
                <a:latin typeface="Book Antiqua" pitchFamily="18" charset="0"/>
              </a:rPr>
              <a:t>Dendrite solidification (affecting metal flow) is neglected;</a:t>
            </a:r>
          </a:p>
          <a:p>
            <a:pPr marL="854075" lvl="1" indent="-396875" algn="just">
              <a:buBlip>
                <a:blip r:embed="rId2"/>
              </a:buBlip>
            </a:pPr>
            <a:r>
              <a:rPr lang="en-US" sz="2200" b="1" dirty="0" smtClean="0">
                <a:latin typeface="Book Antiqua" pitchFamily="18" charset="0"/>
              </a:rPr>
              <a:t>…</a:t>
            </a:r>
          </a:p>
          <a:p>
            <a:endParaRPr lang="en-US" sz="2200" b="1" dirty="0">
              <a:latin typeface="Book Antiqua" pitchFamily="18" charset="0"/>
            </a:endParaRPr>
          </a:p>
          <a:p>
            <a:pPr algn="just"/>
            <a:r>
              <a:rPr lang="en-US" sz="2200" b="1" dirty="0">
                <a:latin typeface="Book Antiqua" pitchFamily="18" charset="0"/>
              </a:rPr>
              <a:t>In practice, we can reasonably assume that part A will solidify after part </a:t>
            </a:r>
            <a:r>
              <a:rPr lang="en-US" sz="2200" b="1" dirty="0" smtClean="0">
                <a:latin typeface="Book Antiqua" pitchFamily="18" charset="0"/>
              </a:rPr>
              <a:t>B (</a:t>
            </a:r>
            <a:r>
              <a:rPr lang="en-US" sz="2200" b="1" dirty="0">
                <a:latin typeface="Book Antiqua" pitchFamily="18" charset="0"/>
              </a:rPr>
              <a:t>for neighboring parts, this means that A will feed B during solidification) if its modulus is at least 10% larger:</a:t>
            </a:r>
          </a:p>
        </p:txBody>
      </p:sp>
      <p:sp>
        <p:nvSpPr>
          <p:cNvPr id="53255" name="TextBox 7"/>
          <p:cNvSpPr txBox="1">
            <a:spLocks noChangeArrowheads="1"/>
          </p:cNvSpPr>
          <p:nvPr/>
        </p:nvSpPr>
        <p:spPr bwMode="auto">
          <a:xfrm>
            <a:off x="2667000" y="4343400"/>
            <a:ext cx="3352800" cy="430887"/>
          </a:xfrm>
          <a:prstGeom prst="rect">
            <a:avLst/>
          </a:prstGeom>
          <a:solidFill>
            <a:srgbClr val="92D050"/>
          </a:solidFill>
          <a:ln w="9525">
            <a:noFill/>
            <a:miter lim="800000"/>
            <a:headEnd/>
            <a:tailEnd/>
          </a:ln>
        </p:spPr>
        <p:txBody>
          <a:bodyPr wrap="square">
            <a:spAutoFit/>
          </a:bodyPr>
          <a:lstStyle/>
          <a:p>
            <a:pPr marL="854075" lvl="1" indent="-396875" algn="just"/>
            <a:r>
              <a:rPr lang="en-US" sz="2200" b="1" dirty="0">
                <a:latin typeface="Book Antiqua" pitchFamily="18" charset="0"/>
              </a:rPr>
              <a:t>M</a:t>
            </a:r>
            <a:r>
              <a:rPr lang="en-US" sz="2200" b="1" baseline="-25000" dirty="0">
                <a:latin typeface="Book Antiqua" pitchFamily="18" charset="0"/>
              </a:rPr>
              <a:t>A</a:t>
            </a:r>
            <a:r>
              <a:rPr lang="en-US" sz="2200" b="1" dirty="0">
                <a:latin typeface="Book Antiqua" pitchFamily="18" charset="0"/>
              </a:rPr>
              <a:t> ≥ 1.1*M</a:t>
            </a:r>
            <a:r>
              <a:rPr lang="en-US" sz="2200" b="1" baseline="-25000" dirty="0">
                <a:latin typeface="Book Antiqua" pitchFamily="18" charset="0"/>
              </a:rPr>
              <a:t>B</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76200"/>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FD02511D-7B7E-46AA-A920-C663C5268B41}" type="slidenum">
              <a:rPr lang="en-US"/>
              <a:pPr>
                <a:defRPr/>
              </a:pPr>
              <a:t>71</a:t>
            </a:fld>
            <a:endParaRPr lang="en-US"/>
          </a:p>
        </p:txBody>
      </p:sp>
      <p:sp>
        <p:nvSpPr>
          <p:cNvPr id="54278" name="Rectangle 6"/>
          <p:cNvSpPr>
            <a:spLocks noChangeArrowheads="1"/>
          </p:cNvSpPr>
          <p:nvPr/>
        </p:nvSpPr>
        <p:spPr bwMode="auto">
          <a:xfrm>
            <a:off x="304800" y="609600"/>
            <a:ext cx="8686800" cy="1785104"/>
          </a:xfrm>
          <a:prstGeom prst="rect">
            <a:avLst/>
          </a:prstGeom>
          <a:noFill/>
          <a:ln w="9525">
            <a:noFill/>
            <a:miter lim="800000"/>
            <a:headEnd/>
            <a:tailEnd/>
          </a:ln>
        </p:spPr>
        <p:txBody>
          <a:bodyPr wrap="square">
            <a:spAutoFit/>
          </a:bodyPr>
          <a:lstStyle/>
          <a:p>
            <a:pPr algn="just"/>
            <a:r>
              <a:rPr lang="en-US" sz="2200" b="1" dirty="0">
                <a:latin typeface="Book Antiqua" pitchFamily="18" charset="0"/>
              </a:rPr>
              <a:t>Thus, by dividing the casting into parts </a:t>
            </a:r>
            <a:r>
              <a:rPr lang="en-US" sz="2200" b="1" dirty="0" smtClean="0">
                <a:latin typeface="Book Antiqua" pitchFamily="18" charset="0"/>
              </a:rPr>
              <a:t>&amp; </a:t>
            </a:r>
            <a:r>
              <a:rPr lang="en-US" sz="2200" b="1" dirty="0">
                <a:latin typeface="Book Antiqua" pitchFamily="18" charset="0"/>
              </a:rPr>
              <a:t>evaluating part modulus, we can follow casting solidification. </a:t>
            </a:r>
          </a:p>
          <a:p>
            <a:pPr algn="just"/>
            <a:r>
              <a:rPr lang="en-US" sz="2200" b="1" dirty="0">
                <a:latin typeface="Book Antiqua" pitchFamily="18" charset="0"/>
              </a:rPr>
              <a:t>During solidification, “slower” parts can feed the neighboring “fast” parts, supplying molten metal </a:t>
            </a:r>
            <a:r>
              <a:rPr lang="en-US" sz="2200" b="1" dirty="0" smtClean="0">
                <a:latin typeface="Book Antiqua" pitchFamily="18" charset="0"/>
              </a:rPr>
              <a:t>&amp; </a:t>
            </a:r>
            <a:r>
              <a:rPr lang="en-US" sz="2200" b="1" dirty="0">
                <a:latin typeface="Book Antiqua" pitchFamily="18" charset="0"/>
              </a:rPr>
              <a:t>compensating solidification shrinkage, that is, they act as risers</a:t>
            </a:r>
            <a:r>
              <a:rPr lang="en-US" sz="2200" b="1" dirty="0" smtClean="0">
                <a:latin typeface="Book Antiqua" pitchFamily="18" charset="0"/>
              </a:rPr>
              <a:t>.  </a:t>
            </a:r>
            <a:endParaRPr lang="en-US" sz="2200" b="1" dirty="0">
              <a:latin typeface="Book Antiqua" pitchFamily="18" charset="0"/>
            </a:endParaRPr>
          </a:p>
        </p:txBody>
      </p:sp>
      <p:pic>
        <p:nvPicPr>
          <p:cNvPr id="54279" name="Picture 2"/>
          <p:cNvPicPr>
            <a:picLocks noChangeAspect="1" noChangeArrowheads="1"/>
          </p:cNvPicPr>
          <p:nvPr/>
        </p:nvPicPr>
        <p:blipFill>
          <a:blip r:embed="rId2" cstate="print"/>
          <a:srcRect/>
          <a:stretch>
            <a:fillRect/>
          </a:stretch>
        </p:blipFill>
        <p:spPr bwMode="auto">
          <a:xfrm>
            <a:off x="1281476" y="2374899"/>
            <a:ext cx="7096189" cy="3187701"/>
          </a:xfrm>
          <a:prstGeom prst="rect">
            <a:avLst/>
          </a:prstGeom>
          <a:noFill/>
          <a:ln w="9525">
            <a:noFill/>
            <a:miter lim="800000"/>
            <a:headEnd/>
            <a:tailEnd/>
          </a:ln>
        </p:spPr>
      </p:pic>
      <p:sp>
        <p:nvSpPr>
          <p:cNvPr id="54280" name="Rectangle 8"/>
          <p:cNvSpPr>
            <a:spLocks noChangeArrowheads="1"/>
          </p:cNvSpPr>
          <p:nvPr/>
        </p:nvSpPr>
        <p:spPr bwMode="auto">
          <a:xfrm>
            <a:off x="685800" y="5562600"/>
            <a:ext cx="8229600" cy="769441"/>
          </a:xfrm>
          <a:prstGeom prst="rect">
            <a:avLst/>
          </a:prstGeom>
          <a:noFill/>
          <a:ln w="9525">
            <a:noFill/>
            <a:miter lim="800000"/>
            <a:headEnd/>
            <a:tailEnd/>
          </a:ln>
        </p:spPr>
        <p:txBody>
          <a:bodyPr>
            <a:spAutoFit/>
          </a:bodyPr>
          <a:lstStyle/>
          <a:p>
            <a:r>
              <a:rPr lang="en-US" sz="2200" b="1" dirty="0">
                <a:latin typeface="Book Antiqua" pitchFamily="18" charset="0"/>
              </a:rPr>
              <a:t>The slowest casting part must be fed by the riser. To be sure in general, it is required that:</a:t>
            </a:r>
          </a:p>
        </p:txBody>
      </p:sp>
      <p:sp>
        <p:nvSpPr>
          <p:cNvPr id="54281" name="TextBox 9"/>
          <p:cNvSpPr txBox="1">
            <a:spLocks noChangeArrowheads="1"/>
          </p:cNvSpPr>
          <p:nvPr/>
        </p:nvSpPr>
        <p:spPr bwMode="auto">
          <a:xfrm>
            <a:off x="4572000" y="6019800"/>
            <a:ext cx="3124200" cy="430887"/>
          </a:xfrm>
          <a:prstGeom prst="rect">
            <a:avLst/>
          </a:prstGeom>
          <a:solidFill>
            <a:srgbClr val="FFFF00"/>
          </a:solidFill>
          <a:ln w="9525">
            <a:noFill/>
            <a:miter lim="800000"/>
            <a:headEnd/>
            <a:tailEnd/>
          </a:ln>
        </p:spPr>
        <p:txBody>
          <a:bodyPr wrap="square">
            <a:spAutoFit/>
          </a:bodyPr>
          <a:lstStyle/>
          <a:p>
            <a:r>
              <a:rPr lang="en-US" sz="2200" b="1" dirty="0" err="1" smtClean="0">
                <a:latin typeface="Book Antiqua" pitchFamily="18" charset="0"/>
              </a:rPr>
              <a:t>M</a:t>
            </a:r>
            <a:r>
              <a:rPr lang="en-US" sz="2200" b="1" baseline="-25000" dirty="0" err="1" smtClean="0">
                <a:latin typeface="Book Antiqua" pitchFamily="18" charset="0"/>
              </a:rPr>
              <a:t>Riser</a:t>
            </a:r>
            <a:r>
              <a:rPr lang="en-US" sz="2200" b="1" dirty="0" smtClean="0">
                <a:latin typeface="Book Antiqua" pitchFamily="18" charset="0"/>
              </a:rPr>
              <a:t> </a:t>
            </a:r>
            <a:r>
              <a:rPr lang="en-US" sz="2200" b="1" dirty="0">
                <a:latin typeface="Book Antiqua" pitchFamily="18" charset="0"/>
              </a:rPr>
              <a:t>≥ </a:t>
            </a:r>
            <a:r>
              <a:rPr lang="en-US" sz="2200" b="1" dirty="0" smtClean="0">
                <a:latin typeface="Book Antiqua" pitchFamily="18" charset="0"/>
              </a:rPr>
              <a:t>1.2*</a:t>
            </a:r>
            <a:r>
              <a:rPr lang="en-US" sz="2200" b="1" dirty="0" err="1" smtClean="0">
                <a:latin typeface="Book Antiqua" pitchFamily="18" charset="0"/>
              </a:rPr>
              <a:t>M</a:t>
            </a:r>
            <a:r>
              <a:rPr lang="en-US" sz="2200" b="1" baseline="-25000" dirty="0" err="1" smtClean="0">
                <a:latin typeface="Book Antiqua" pitchFamily="18" charset="0"/>
              </a:rPr>
              <a:t>Part</a:t>
            </a:r>
            <a:endParaRPr lang="en-US" sz="2200" b="1" baseline="-25000" dirty="0">
              <a:latin typeface="Book Antiqua" pitchFamily="18" charset="0"/>
            </a:endParaRPr>
          </a:p>
        </p:txBody>
      </p:sp>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152400"/>
            <a:ext cx="8229600" cy="5635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968251B-6C53-414D-BFC9-0E93671E10AA}" type="slidenum">
              <a:rPr lang="en-US"/>
              <a:pPr>
                <a:defRPr/>
              </a:pPr>
              <a:t>72</a:t>
            </a:fld>
            <a:endParaRPr lang="en-US"/>
          </a:p>
        </p:txBody>
      </p:sp>
      <p:pic>
        <p:nvPicPr>
          <p:cNvPr id="55302" name="Picture 2"/>
          <p:cNvPicPr>
            <a:picLocks noChangeAspect="1" noChangeArrowheads="1"/>
          </p:cNvPicPr>
          <p:nvPr/>
        </p:nvPicPr>
        <p:blipFill>
          <a:blip r:embed="rId2" cstate="print"/>
          <a:srcRect/>
          <a:stretch>
            <a:fillRect/>
          </a:stretch>
        </p:blipFill>
        <p:spPr bwMode="auto">
          <a:xfrm>
            <a:off x="144326" y="762000"/>
            <a:ext cx="8923474" cy="56388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850D9AAC-79CF-4F6E-8731-C199FC8B03AD}" type="slidenum">
              <a:rPr lang="en-US"/>
              <a:pPr>
                <a:defRPr/>
              </a:pPr>
              <a:t>73</a:t>
            </a:fld>
            <a:endParaRPr lang="en-US"/>
          </a:p>
        </p:txBody>
      </p:sp>
      <p:pic>
        <p:nvPicPr>
          <p:cNvPr id="56326" name="Picture 2"/>
          <p:cNvPicPr>
            <a:picLocks noChangeAspect="1" noChangeArrowheads="1"/>
          </p:cNvPicPr>
          <p:nvPr/>
        </p:nvPicPr>
        <p:blipFill>
          <a:blip r:embed="rId2" cstate="print"/>
          <a:srcRect/>
          <a:stretch>
            <a:fillRect/>
          </a:stretch>
        </p:blipFill>
        <p:spPr bwMode="auto">
          <a:xfrm>
            <a:off x="76200" y="990600"/>
            <a:ext cx="8933737" cy="54102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7159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FBDF8C3-6E9E-4EEB-B209-2A748114AD03}" type="slidenum">
              <a:rPr lang="en-US"/>
              <a:pPr>
                <a:defRPr/>
              </a:pPr>
              <a:t>74</a:t>
            </a:fld>
            <a:endParaRPr lang="en-US"/>
          </a:p>
        </p:txBody>
      </p:sp>
      <p:pic>
        <p:nvPicPr>
          <p:cNvPr id="57350" name="Picture 2"/>
          <p:cNvPicPr>
            <a:picLocks noChangeAspect="1" noChangeArrowheads="1"/>
          </p:cNvPicPr>
          <p:nvPr/>
        </p:nvPicPr>
        <p:blipFill>
          <a:blip r:embed="rId2" cstate="print"/>
          <a:srcRect/>
          <a:stretch>
            <a:fillRect/>
          </a:stretch>
        </p:blipFill>
        <p:spPr bwMode="auto">
          <a:xfrm>
            <a:off x="278715" y="1143000"/>
            <a:ext cx="8789085" cy="51816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F8D10BB1-600C-45D3-9FFE-023AA1F347F6}" type="slidenum">
              <a:rPr lang="en-US"/>
              <a:pPr>
                <a:defRPr/>
              </a:pPr>
              <a:t>75</a:t>
            </a:fld>
            <a:endParaRPr lang="en-US"/>
          </a:p>
        </p:txBody>
      </p:sp>
      <p:pic>
        <p:nvPicPr>
          <p:cNvPr id="58374" name="Picture 2"/>
          <p:cNvPicPr>
            <a:picLocks noChangeAspect="1" noChangeArrowheads="1"/>
          </p:cNvPicPr>
          <p:nvPr/>
        </p:nvPicPr>
        <p:blipFill>
          <a:blip r:embed="rId2" cstate="print"/>
          <a:srcRect/>
          <a:stretch>
            <a:fillRect/>
          </a:stretch>
        </p:blipFill>
        <p:spPr bwMode="auto">
          <a:xfrm>
            <a:off x="152400" y="1143000"/>
            <a:ext cx="8839200" cy="51816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6B3B935B-A5AB-4880-93DB-42C518ED0D15}" type="slidenum">
              <a:rPr lang="en-US"/>
              <a:pPr>
                <a:defRPr/>
              </a:pPr>
              <a:t>76</a:t>
            </a:fld>
            <a:endParaRPr lang="en-US"/>
          </a:p>
        </p:txBody>
      </p:sp>
      <p:sp>
        <p:nvSpPr>
          <p:cNvPr id="59398" name="Rectangle 6"/>
          <p:cNvSpPr>
            <a:spLocks noChangeArrowheads="1"/>
          </p:cNvSpPr>
          <p:nvPr/>
        </p:nvSpPr>
        <p:spPr bwMode="auto">
          <a:xfrm>
            <a:off x="228600" y="685800"/>
            <a:ext cx="8763000" cy="2819400"/>
          </a:xfrm>
          <a:prstGeom prst="rect">
            <a:avLst/>
          </a:prstGeom>
          <a:noFill/>
          <a:ln w="9525">
            <a:noFill/>
            <a:miter lim="800000"/>
            <a:headEnd/>
            <a:tailEnd/>
          </a:ln>
        </p:spPr>
        <p:txBody>
          <a:bodyPr wrap="square">
            <a:spAutoFit/>
          </a:bodyPr>
          <a:lstStyle/>
          <a:p>
            <a:pPr algn="just"/>
            <a:r>
              <a:rPr lang="en-US" sz="2200" b="1" dirty="0">
                <a:latin typeface="Book Antiqua" pitchFamily="18" charset="0"/>
              </a:rPr>
              <a:t>The “fineness "of casting division (number of sub-parts) for modulus evaluation should be enough to represent directional solidification, but not excessive because too many sub-parts would not increase the amount of information (while increasing the amount of computation).</a:t>
            </a:r>
          </a:p>
          <a:p>
            <a:pPr algn="just"/>
            <a:endParaRPr lang="en-US" sz="2200" b="1" dirty="0">
              <a:latin typeface="Book Antiqua" pitchFamily="18" charset="0"/>
            </a:endParaRPr>
          </a:p>
          <a:p>
            <a:pPr algn="just"/>
            <a:r>
              <a:rPr lang="en-US" sz="2200" b="1" dirty="0">
                <a:latin typeface="Book Antiqua" pitchFamily="18" charset="0"/>
              </a:rPr>
              <a:t>As a general rule, it is better to chose parts with simple (elementary) geometry.</a:t>
            </a:r>
          </a:p>
        </p:txBody>
      </p:sp>
      <p:pic>
        <p:nvPicPr>
          <p:cNvPr id="59399" name="Picture 2"/>
          <p:cNvPicPr>
            <a:picLocks noChangeAspect="1" noChangeArrowheads="1"/>
          </p:cNvPicPr>
          <p:nvPr/>
        </p:nvPicPr>
        <p:blipFill>
          <a:blip r:embed="rId2" cstate="print">
            <a:lum bright="20000"/>
          </a:blip>
          <a:srcRect/>
          <a:stretch>
            <a:fillRect/>
          </a:stretch>
        </p:blipFill>
        <p:spPr bwMode="auto">
          <a:xfrm>
            <a:off x="2435225" y="3429000"/>
            <a:ext cx="3736975" cy="29718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37E8540-1D6D-4FBD-811E-412422ECD261}" type="slidenum">
              <a:rPr lang="en-US"/>
              <a:pPr>
                <a:defRPr/>
              </a:pPr>
              <a:t>77</a:t>
            </a:fld>
            <a:endParaRPr lang="en-US" dirty="0"/>
          </a:p>
        </p:txBody>
      </p:sp>
      <p:sp>
        <p:nvSpPr>
          <p:cNvPr id="7" name="Rectangle 6"/>
          <p:cNvSpPr/>
          <p:nvPr/>
        </p:nvSpPr>
        <p:spPr>
          <a:xfrm>
            <a:off x="381000" y="838200"/>
            <a:ext cx="5105400" cy="5509200"/>
          </a:xfrm>
          <a:prstGeom prst="rect">
            <a:avLst/>
          </a:prstGeom>
        </p:spPr>
        <p:txBody>
          <a:bodyPr wrap="square">
            <a:spAutoFit/>
          </a:bodyPr>
          <a:lstStyle/>
          <a:p>
            <a:pPr fontAlgn="auto">
              <a:spcBef>
                <a:spcPts val="0"/>
              </a:spcBef>
              <a:spcAft>
                <a:spcPts val="0"/>
              </a:spcAft>
              <a:defRPr/>
            </a:pPr>
            <a:r>
              <a:rPr lang="en-US" sz="2200" b="1" dirty="0">
                <a:latin typeface="Book Antiqua" pitchFamily="18" charset="0"/>
              </a:rPr>
              <a:t>A directional solidification may be achieved by modifying the heat flux (rather than the geometry).</a:t>
            </a:r>
          </a:p>
          <a:p>
            <a:pPr fontAlgn="auto">
              <a:spcBef>
                <a:spcPts val="0"/>
              </a:spcBef>
              <a:spcAft>
                <a:spcPts val="0"/>
              </a:spcAft>
              <a:defRPr/>
            </a:pPr>
            <a:r>
              <a:rPr lang="en-US" sz="2200" b="1" dirty="0" smtClean="0">
                <a:latin typeface="Book Antiqua" pitchFamily="18" charset="0"/>
              </a:rPr>
              <a:t>It </a:t>
            </a:r>
            <a:r>
              <a:rPr lang="en-US" sz="2200" b="1" dirty="0">
                <a:latin typeface="Book Antiqua" pitchFamily="18" charset="0"/>
              </a:rPr>
              <a:t>is possible:</a:t>
            </a:r>
          </a:p>
          <a:p>
            <a:pPr marL="396875" indent="-396875" fontAlgn="auto">
              <a:spcBef>
                <a:spcPts val="0"/>
              </a:spcBef>
              <a:spcAft>
                <a:spcPts val="0"/>
              </a:spcAft>
              <a:buBlip>
                <a:blip r:embed="rId2"/>
              </a:buBlip>
              <a:defRPr/>
            </a:pPr>
            <a:r>
              <a:rPr lang="en-US" sz="2200" b="1" dirty="0" smtClean="0">
                <a:latin typeface="Book Antiqua" pitchFamily="18" charset="0"/>
              </a:rPr>
              <a:t>To increase heat flux where a fast cooling is desired (chills)</a:t>
            </a:r>
          </a:p>
          <a:p>
            <a:pPr marL="396875" indent="-396875" fontAlgn="auto">
              <a:spcBef>
                <a:spcPts val="0"/>
              </a:spcBef>
              <a:spcAft>
                <a:spcPts val="0"/>
              </a:spcAft>
              <a:buBlip>
                <a:blip r:embed="rId2"/>
              </a:buBlip>
              <a:defRPr/>
            </a:pPr>
            <a:r>
              <a:rPr lang="en-US" sz="2200" b="1" dirty="0" smtClean="0">
                <a:latin typeface="Book Antiqua" pitchFamily="18" charset="0"/>
              </a:rPr>
              <a:t>To decrease heat flux where a slow cooling is desired (insulating pads and sleeves). </a:t>
            </a:r>
          </a:p>
          <a:p>
            <a:pPr marL="396875" indent="-396875" fontAlgn="auto">
              <a:spcBef>
                <a:spcPts val="0"/>
              </a:spcBef>
              <a:spcAft>
                <a:spcPts val="0"/>
              </a:spcAft>
              <a:buBlip>
                <a:blip r:embed="rId2"/>
              </a:buBlip>
              <a:defRPr/>
            </a:pPr>
            <a:r>
              <a:rPr lang="en-US" sz="2200" b="1" dirty="0" smtClean="0">
                <a:latin typeface="Book Antiqua" pitchFamily="18" charset="0"/>
              </a:rPr>
              <a:t>This solution is more often used on risers than on castings.</a:t>
            </a:r>
          </a:p>
          <a:p>
            <a:pPr marL="396875" indent="-396875" fontAlgn="auto">
              <a:spcBef>
                <a:spcPts val="0"/>
              </a:spcBef>
              <a:spcAft>
                <a:spcPts val="0"/>
              </a:spcAft>
              <a:buBlip>
                <a:blip r:embed="rId2"/>
              </a:buBlip>
              <a:defRPr/>
            </a:pPr>
            <a:r>
              <a:rPr lang="en-US" sz="2200" b="1" dirty="0" smtClean="0">
                <a:latin typeface="Book Antiqua" pitchFamily="18" charset="0"/>
              </a:rPr>
              <a:t>Chills may be of several kinds:</a:t>
            </a:r>
          </a:p>
          <a:p>
            <a:pPr marL="396875" indent="-396875" fontAlgn="auto">
              <a:spcBef>
                <a:spcPts val="0"/>
              </a:spcBef>
              <a:spcAft>
                <a:spcPts val="0"/>
              </a:spcAft>
              <a:buBlip>
                <a:blip r:embed="rId2"/>
              </a:buBlip>
              <a:defRPr/>
            </a:pPr>
            <a:r>
              <a:rPr lang="en-US" sz="2200" b="1" dirty="0" smtClean="0">
                <a:latin typeface="Book Antiqua" pitchFamily="18" charset="0"/>
              </a:rPr>
              <a:t>Blocks &amp; plates embedded in the mold sand (or in the core);</a:t>
            </a:r>
          </a:p>
          <a:p>
            <a:pPr marL="396875" indent="-396875" fontAlgn="auto">
              <a:spcBef>
                <a:spcPts val="0"/>
              </a:spcBef>
              <a:spcAft>
                <a:spcPts val="0"/>
              </a:spcAft>
              <a:buBlip>
                <a:blip r:embed="rId2"/>
              </a:buBlip>
              <a:defRPr/>
            </a:pPr>
            <a:r>
              <a:rPr lang="en-US" sz="2200" b="1" dirty="0" smtClean="0">
                <a:latin typeface="Book Antiqua" pitchFamily="18" charset="0"/>
              </a:rPr>
              <a:t>Heat conductive blocks in contact with molten metal; </a:t>
            </a:r>
            <a:endParaRPr lang="en-US" sz="2200" b="1" dirty="0">
              <a:latin typeface="Book Antiqua"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5562600" y="3505200"/>
            <a:ext cx="3352799" cy="290336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715000" y="609600"/>
            <a:ext cx="3143250" cy="2914650"/>
          </a:xfrm>
          <a:prstGeom prst="rect">
            <a:avLst/>
          </a:prstGeom>
          <a:noFill/>
          <a:ln w="9525">
            <a:noFill/>
            <a:miter lim="800000"/>
            <a:headEnd/>
            <a:tailEnd/>
          </a:ln>
        </p:spPr>
      </p:pic>
      <p:sp>
        <p:nvSpPr>
          <p:cNvPr id="10"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4BBC6594-1881-4CE8-9999-72B9663323A9}" type="slidenum">
              <a:rPr lang="en-US" smtClean="0"/>
              <a:pPr>
                <a:defRPr/>
              </a:pPr>
              <a:t>78</a:t>
            </a:fld>
            <a:endParaRPr lang="en-US"/>
          </a:p>
        </p:txBody>
      </p:sp>
      <p:sp>
        <p:nvSpPr>
          <p:cNvPr id="62470" name="Rectangle 6"/>
          <p:cNvSpPr>
            <a:spLocks noChangeArrowheads="1"/>
          </p:cNvSpPr>
          <p:nvPr/>
        </p:nvSpPr>
        <p:spPr bwMode="auto">
          <a:xfrm>
            <a:off x="304800" y="762000"/>
            <a:ext cx="8382000" cy="1446550"/>
          </a:xfrm>
          <a:prstGeom prst="rect">
            <a:avLst/>
          </a:prstGeom>
          <a:noFill/>
          <a:ln w="9525">
            <a:noFill/>
            <a:miter lim="800000"/>
            <a:headEnd/>
            <a:tailEnd/>
          </a:ln>
        </p:spPr>
        <p:txBody>
          <a:bodyPr>
            <a:spAutoFit/>
          </a:bodyPr>
          <a:lstStyle/>
          <a:p>
            <a:pPr algn="just"/>
            <a:r>
              <a:rPr lang="en-US" sz="2200" b="1" dirty="0">
                <a:latin typeface="Book Antiqua" pitchFamily="18" charset="0"/>
              </a:rPr>
              <a:t>Once riser(s) location is decided, we must check for range of effect. </a:t>
            </a:r>
            <a:r>
              <a:rPr lang="en-US" sz="2200" b="1" dirty="0" smtClean="0">
                <a:latin typeface="Book Antiqua" pitchFamily="18" charset="0"/>
              </a:rPr>
              <a:t>A </a:t>
            </a:r>
            <a:r>
              <a:rPr lang="en-US" sz="2200" b="1" dirty="0">
                <a:latin typeface="Book Antiqua" pitchFamily="18" charset="0"/>
              </a:rPr>
              <a:t>riser has a well defined range of effect, beyond which the feeding effect vanishes. An explanation to this phenomenon is given by dendrite growth:</a:t>
            </a:r>
          </a:p>
        </p:txBody>
      </p:sp>
      <p:sp>
        <p:nvSpPr>
          <p:cNvPr id="62472" name="Rectangle 8"/>
          <p:cNvSpPr>
            <a:spLocks noChangeArrowheads="1"/>
          </p:cNvSpPr>
          <p:nvPr/>
        </p:nvSpPr>
        <p:spPr bwMode="auto">
          <a:xfrm>
            <a:off x="228600" y="5562600"/>
            <a:ext cx="8915400" cy="769441"/>
          </a:xfrm>
          <a:prstGeom prst="rect">
            <a:avLst/>
          </a:prstGeom>
          <a:noFill/>
          <a:ln w="9525">
            <a:noFill/>
            <a:miter lim="800000"/>
            <a:headEnd/>
            <a:tailEnd/>
          </a:ln>
        </p:spPr>
        <p:txBody>
          <a:bodyPr wrap="square">
            <a:spAutoFit/>
          </a:bodyPr>
          <a:lstStyle/>
          <a:p>
            <a:r>
              <a:rPr lang="en-US" sz="2200" b="1" dirty="0">
                <a:latin typeface="Book Antiqua" pitchFamily="18" charset="0"/>
              </a:rPr>
              <a:t>Thus, when risers are too far away, </a:t>
            </a:r>
            <a:endParaRPr lang="en-US" sz="2200" b="1" dirty="0" smtClean="0">
              <a:latin typeface="Book Antiqua" pitchFamily="18" charset="0"/>
            </a:endParaRPr>
          </a:p>
          <a:p>
            <a:r>
              <a:rPr lang="en-US" sz="2200" b="1" dirty="0" smtClean="0">
                <a:latin typeface="Book Antiqua" pitchFamily="18" charset="0"/>
              </a:rPr>
              <a:t>Some </a:t>
            </a:r>
            <a:r>
              <a:rPr lang="en-US" sz="2200" b="1" dirty="0">
                <a:latin typeface="Book Antiqua" pitchFamily="18" charset="0"/>
              </a:rPr>
              <a:t>part of the casting maybe porous.</a:t>
            </a:r>
          </a:p>
        </p:txBody>
      </p:sp>
      <p:pic>
        <p:nvPicPr>
          <p:cNvPr id="62473" name="Picture 2"/>
          <p:cNvPicPr>
            <a:picLocks noChangeAspect="1" noChangeArrowheads="1"/>
          </p:cNvPicPr>
          <p:nvPr/>
        </p:nvPicPr>
        <p:blipFill>
          <a:blip r:embed="rId2" cstate="print"/>
          <a:srcRect/>
          <a:stretch>
            <a:fillRect/>
          </a:stretch>
        </p:blipFill>
        <p:spPr bwMode="auto">
          <a:xfrm>
            <a:off x="762000" y="2133600"/>
            <a:ext cx="6766474" cy="3448050"/>
          </a:xfrm>
          <a:prstGeom prst="rect">
            <a:avLst/>
          </a:prstGeom>
          <a:noFill/>
          <a:ln w="9525">
            <a:noFill/>
            <a:miter lim="800000"/>
            <a:headEnd/>
            <a:tailEnd/>
          </a:ln>
        </p:spPr>
      </p:pic>
      <p:sp>
        <p:nvSpPr>
          <p:cNvPr id="10" name="Rectangle 7"/>
          <p:cNvSpPr>
            <a:spLocks noChangeArrowheads="1"/>
          </p:cNvSpPr>
          <p:nvPr/>
        </p:nvSpPr>
        <p:spPr bwMode="auto">
          <a:xfrm>
            <a:off x="5715000" y="5555159"/>
            <a:ext cx="3352800" cy="769441"/>
          </a:xfrm>
          <a:prstGeom prst="rect">
            <a:avLst/>
          </a:prstGeom>
          <a:noFill/>
          <a:ln w="19050">
            <a:solidFill>
              <a:schemeClr val="tx1"/>
            </a:solidFill>
            <a:miter lim="800000"/>
            <a:headEnd/>
            <a:tailEnd/>
          </a:ln>
        </p:spPr>
        <p:txBody>
          <a:bodyPr wrap="square">
            <a:spAutoFit/>
          </a:bodyPr>
          <a:lstStyle/>
          <a:p>
            <a:r>
              <a:rPr lang="en-US" sz="2200" b="1" dirty="0">
                <a:latin typeface="Book Antiqua" pitchFamily="18" charset="0"/>
              </a:rPr>
              <a:t>Some molten metal is “trapped” </a:t>
            </a:r>
            <a:r>
              <a:rPr lang="en-US" sz="2200" b="1" dirty="0" smtClean="0">
                <a:latin typeface="Book Antiqua" pitchFamily="18" charset="0"/>
              </a:rPr>
              <a:t>b/n dendrites.</a:t>
            </a:r>
            <a:endParaRPr lang="en-US" sz="2200" b="1" dirty="0">
              <a:latin typeface="Book Antiqua" pitchFamily="18" charset="0"/>
            </a:endParaRPr>
          </a:p>
        </p:txBody>
      </p:sp>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1681390E-8DD2-4FA4-B7DD-80E1BD37E960}" type="slidenum">
              <a:rPr lang="en-US" smtClean="0"/>
              <a:pPr>
                <a:defRPr/>
              </a:pPr>
              <a:t>79</a:t>
            </a:fld>
            <a:endParaRPr lang="en-US"/>
          </a:p>
        </p:txBody>
      </p:sp>
      <p:sp>
        <p:nvSpPr>
          <p:cNvPr id="63494" name="Rectangle 6"/>
          <p:cNvSpPr>
            <a:spLocks noChangeArrowheads="1"/>
          </p:cNvSpPr>
          <p:nvPr/>
        </p:nvSpPr>
        <p:spPr bwMode="auto">
          <a:xfrm>
            <a:off x="381000" y="762000"/>
            <a:ext cx="8382000" cy="2124075"/>
          </a:xfrm>
          <a:prstGeom prst="rect">
            <a:avLst/>
          </a:prstGeom>
          <a:noFill/>
          <a:ln w="9525">
            <a:noFill/>
            <a:miter lim="800000"/>
            <a:headEnd/>
            <a:tailEnd/>
          </a:ln>
        </p:spPr>
        <p:txBody>
          <a:bodyPr>
            <a:spAutoFit/>
          </a:bodyPr>
          <a:lstStyle/>
          <a:p>
            <a:pPr algn="just"/>
            <a:r>
              <a:rPr lang="en-US" sz="2200" b="1" dirty="0">
                <a:latin typeface="Book Antiqua" pitchFamily="18" charset="0"/>
              </a:rPr>
              <a:t>Directional solidification resulting from a gradual variation of thickness helps avoiding porosity.</a:t>
            </a:r>
          </a:p>
          <a:p>
            <a:pPr algn="just"/>
            <a:endParaRPr lang="en-US" sz="2200" b="1" dirty="0">
              <a:latin typeface="Book Antiqua" pitchFamily="18" charset="0"/>
            </a:endParaRPr>
          </a:p>
          <a:p>
            <a:pPr algn="just"/>
            <a:r>
              <a:rPr lang="en-US" sz="2200" b="1" dirty="0">
                <a:latin typeface="Book Antiqua" pitchFamily="18" charset="0"/>
              </a:rPr>
              <a:t>Thickness changes </a:t>
            </a:r>
            <a:r>
              <a:rPr lang="en-US" sz="2200" b="1" dirty="0" smtClean="0">
                <a:latin typeface="Book Antiqua" pitchFamily="18" charset="0"/>
              </a:rPr>
              <a:t>&amp; resulting </a:t>
            </a:r>
            <a:r>
              <a:rPr lang="en-US" sz="2200" b="1">
                <a:latin typeface="Book Antiqua" pitchFamily="18" charset="0"/>
              </a:rPr>
              <a:t>thermal </a:t>
            </a:r>
            <a:r>
              <a:rPr lang="en-US" sz="2200" b="1" smtClean="0">
                <a:latin typeface="Book Antiqua" pitchFamily="18" charset="0"/>
              </a:rPr>
              <a:t>gradient should </a:t>
            </a:r>
            <a:r>
              <a:rPr lang="en-US" sz="2200" b="1" dirty="0">
                <a:latin typeface="Book Antiqua" pitchFamily="18" charset="0"/>
              </a:rPr>
              <a:t>be enough to prevent porosity, although not too high that solid shrinkage could cause problems.</a:t>
            </a:r>
          </a:p>
        </p:txBody>
      </p:sp>
      <p:pic>
        <p:nvPicPr>
          <p:cNvPr id="63495" name="Picture 2"/>
          <p:cNvPicPr>
            <a:picLocks noChangeAspect="1" noChangeArrowheads="1"/>
          </p:cNvPicPr>
          <p:nvPr/>
        </p:nvPicPr>
        <p:blipFill>
          <a:blip r:embed="rId2" cstate="print"/>
          <a:srcRect/>
          <a:stretch>
            <a:fillRect/>
          </a:stretch>
        </p:blipFill>
        <p:spPr bwMode="auto">
          <a:xfrm>
            <a:off x="304800" y="2819400"/>
            <a:ext cx="8734637" cy="35814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639763"/>
          </a:xfrm>
        </p:spPr>
        <p:txBody>
          <a:bodyPr/>
          <a:lstStyle/>
          <a:p>
            <a:pPr eaLnBrk="1" hangingPunct="1"/>
            <a:r>
              <a:rPr lang="en-US" sz="3200" dirty="0" smtClean="0">
                <a:latin typeface="BankGothic Md BT" pitchFamily="34" charset="0"/>
              </a:rPr>
              <a:t>CASTING Working Design</a:t>
            </a:r>
          </a:p>
        </p:txBody>
      </p:sp>
      <p:sp>
        <p:nvSpPr>
          <p:cNvPr id="4" name="Date Placeholder 3"/>
          <p:cNvSpPr>
            <a:spLocks noGrp="1"/>
          </p:cNvSpPr>
          <p:nvPr>
            <p:ph type="dt" sz="quarter" idx="10"/>
          </p:nvPr>
        </p:nvSpPr>
        <p:spPr/>
        <p:txBody>
          <a:bodyPr/>
          <a:lstStyle/>
          <a:p>
            <a:pPr>
              <a:defRPr/>
            </a:pPr>
            <a:fld id="{4AD311D5-5410-4C50-AFEE-7A365639763A}" type="datetime1">
              <a:rPr lang="en-US"/>
              <a:pPr>
                <a:defRPr/>
              </a:pPr>
              <a:t>4/15/2018</a:t>
            </a:fld>
            <a:endParaRPr lang="en-US"/>
          </a:p>
        </p:txBody>
      </p:sp>
      <p:sp>
        <p:nvSpPr>
          <p:cNvPr id="5" name="Slide Number Placeholder 4"/>
          <p:cNvSpPr>
            <a:spLocks noGrp="1"/>
          </p:cNvSpPr>
          <p:nvPr>
            <p:ph type="sldNum" sz="quarter" idx="12"/>
          </p:nvPr>
        </p:nvSpPr>
        <p:spPr>
          <a:xfrm>
            <a:off x="8229600" y="6356350"/>
            <a:ext cx="457200" cy="365125"/>
          </a:xfrm>
        </p:spPr>
        <p:txBody>
          <a:bodyPr/>
          <a:lstStyle/>
          <a:p>
            <a:pPr>
              <a:defRPr/>
            </a:pPr>
            <a:fld id="{8F8009F9-B59D-4964-8F52-AAEDF483E262}" type="slidenum">
              <a:rPr lang="en-US"/>
              <a:pPr>
                <a:defRPr/>
              </a:pPr>
              <a:t>8</a:t>
            </a:fld>
            <a:endParaRPr lang="en-US"/>
          </a:p>
        </p:txBody>
      </p:sp>
      <p:pic>
        <p:nvPicPr>
          <p:cNvPr id="4102" name="Picture 2"/>
          <p:cNvPicPr>
            <a:picLocks noChangeAspect="1" noChangeArrowheads="1"/>
          </p:cNvPicPr>
          <p:nvPr/>
        </p:nvPicPr>
        <p:blipFill>
          <a:blip r:embed="rId2" cstate="print"/>
          <a:srcRect/>
          <a:stretch>
            <a:fillRect/>
          </a:stretch>
        </p:blipFill>
        <p:spPr bwMode="auto">
          <a:xfrm>
            <a:off x="381000" y="838200"/>
            <a:ext cx="8679799" cy="56388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IN" b="1" dirty="0" smtClean="0">
                <a:solidFill>
                  <a:srgbClr val="FF0000"/>
                </a:solidFill>
              </a:rPr>
              <a:t>Location of Risers</a:t>
            </a:r>
            <a:endParaRPr lang="en-IN" b="1" dirty="0">
              <a:solidFill>
                <a:srgbClr val="FF0000"/>
              </a:solidFill>
            </a:endParaRPr>
          </a:p>
        </p:txBody>
      </p:sp>
      <p:sp>
        <p:nvSpPr>
          <p:cNvPr id="3" name="Content Placeholder 2"/>
          <p:cNvSpPr>
            <a:spLocks noGrp="1"/>
          </p:cNvSpPr>
          <p:nvPr>
            <p:ph idx="1"/>
          </p:nvPr>
        </p:nvSpPr>
        <p:spPr>
          <a:xfrm>
            <a:off x="76200" y="838200"/>
            <a:ext cx="8915400" cy="5638800"/>
          </a:xfrm>
        </p:spPr>
        <p:txBody>
          <a:bodyPr/>
          <a:lstStyle/>
          <a:p>
            <a:r>
              <a:rPr lang="en-IN" dirty="0" smtClean="0">
                <a:latin typeface="Times New Roman" pitchFamily="18" charset="0"/>
                <a:cs typeface="Times New Roman" pitchFamily="18" charset="0"/>
              </a:rPr>
              <a:t>The thermal gradient, with in the casting, during the last stage of cooling is the most important factor.</a:t>
            </a:r>
          </a:p>
          <a:p>
            <a:r>
              <a:rPr lang="en-IN" dirty="0" smtClean="0">
                <a:latin typeface="Times New Roman" pitchFamily="18" charset="0"/>
                <a:cs typeface="Times New Roman" pitchFamily="18" charset="0"/>
              </a:rPr>
              <a:t>The minimum allowable gradient depends on the shape and size of the cross section.</a:t>
            </a:r>
          </a:p>
          <a:p>
            <a:r>
              <a:rPr lang="en-IN" dirty="0" smtClean="0">
                <a:latin typeface="Times New Roman" pitchFamily="18" charset="0"/>
                <a:cs typeface="Times New Roman" pitchFamily="18" charset="0"/>
              </a:rPr>
              <a:t>Normally, for a casting with low A/V ratio(</a:t>
            </a: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Cube,sphere</a:t>
            </a:r>
            <a:r>
              <a:rPr lang="en-IN" dirty="0" smtClean="0">
                <a:latin typeface="Times New Roman" pitchFamily="18" charset="0"/>
                <a:cs typeface="Times New Roman" pitchFamily="18" charset="0"/>
              </a:rPr>
              <a:t>),one central is able to feed the entire casting.</a:t>
            </a:r>
          </a:p>
          <a:p>
            <a:r>
              <a:rPr lang="en-IN" dirty="0" smtClean="0">
                <a:latin typeface="Times New Roman" pitchFamily="18" charset="0"/>
                <a:cs typeface="Times New Roman" pitchFamily="18" charset="0"/>
              </a:rPr>
              <a:t>On the other hand, for a casting with high A/V ratio(</a:t>
            </a:r>
            <a:r>
              <a:rPr lang="en-IN" dirty="0" err="1" smtClean="0">
                <a:latin typeface="Times New Roman" pitchFamily="18" charset="0"/>
                <a:cs typeface="Times New Roman" pitchFamily="18" charset="0"/>
              </a:rPr>
              <a:t>e.g</a:t>
            </a:r>
            <a:r>
              <a:rPr lang="en-IN" dirty="0" smtClean="0">
                <a:latin typeface="Times New Roman" pitchFamily="18" charset="0"/>
                <a:cs typeface="Times New Roman" pitchFamily="18" charset="0"/>
              </a:rPr>
              <a:t>,. For a bar and plate)usually more than one riser is necessary.</a:t>
            </a:r>
          </a:p>
          <a:p>
            <a:r>
              <a:rPr lang="en-IN" dirty="0" smtClean="0">
                <a:latin typeface="Times New Roman" pitchFamily="18" charset="0"/>
                <a:cs typeface="Times New Roman" pitchFamily="18" charset="0"/>
              </a:rPr>
              <a:t>In such a case, a proper location of riser has to be decide</a:t>
            </a:r>
          </a:p>
          <a:p>
            <a:r>
              <a:rPr lang="en-IN" dirty="0" smtClean="0">
                <a:latin typeface="Times New Roman" pitchFamily="18" charset="0"/>
                <a:cs typeface="Times New Roman" pitchFamily="18" charset="0"/>
              </a:rPr>
              <a:t>For a plate of up to 100 mm thickness, one central is satisfactory if the maximum feeding distance is less than 4.5 times the plate thickness.</a:t>
            </a:r>
          </a:p>
          <a:p>
            <a:r>
              <a:rPr lang="en-IN" dirty="0" smtClean="0">
                <a:latin typeface="Times New Roman" pitchFamily="18" charset="0"/>
                <a:cs typeface="Times New Roman" pitchFamily="18" charset="0"/>
              </a:rPr>
              <a:t>The feeding  distance should be measured from the edge of the riser in the figure.</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80</a:t>
            </a:fld>
            <a:endParaRPr lang="en-US"/>
          </a:p>
        </p:txBody>
      </p:sp>
    </p:spTree>
    <p:extLst>
      <p:ext uri="{BB962C8B-B14F-4D97-AF65-F5344CB8AC3E}">
        <p14:creationId xmlns:p14="http://schemas.microsoft.com/office/powerpoint/2010/main" val="906005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lstStyle/>
          <a:p>
            <a:pPr algn="just"/>
            <a:r>
              <a:rPr lang="en-IN" sz="2000" dirty="0" smtClean="0">
                <a:latin typeface="Times New Roman" pitchFamily="18" charset="0"/>
                <a:cs typeface="Times New Roman" pitchFamily="18" charset="0"/>
              </a:rPr>
              <a:t>It should be noted that, of the total distance 4.5t,the riser gradient prevails up to a distance 2t, where as the wall gradient prevails in the remaining distance2.5t.</a:t>
            </a:r>
          </a:p>
          <a:p>
            <a:pPr algn="just"/>
            <a:r>
              <a:rPr lang="en-IN" sz="2000" dirty="0" smtClean="0">
                <a:latin typeface="Times New Roman" pitchFamily="18" charset="0"/>
                <a:cs typeface="Times New Roman" pitchFamily="18" charset="0"/>
              </a:rPr>
              <a:t>Thus, the maximum distance between edges of two consecutive riser is 4t and not 9t</a:t>
            </a:r>
            <a:r>
              <a:rPr lang="en-IN" sz="2000" dirty="0" smtClean="0">
                <a:latin typeface="Times New Roman" pitchFamily="18" charset="0"/>
                <a:cs typeface="Times New Roman" pitchFamily="18" charset="0"/>
              </a:rPr>
              <a:t>.</a:t>
            </a:r>
          </a:p>
          <a:p>
            <a:pPr algn="just"/>
            <a:r>
              <a:rPr lang="en-IN" sz="2000" dirty="0" smtClean="0">
                <a:latin typeface="Times New Roman" pitchFamily="18" charset="0"/>
                <a:cs typeface="Times New Roman" pitchFamily="18" charset="0"/>
              </a:rPr>
              <a:t> A </a:t>
            </a:r>
            <a:r>
              <a:rPr lang="en-IN" sz="2000" dirty="0" smtClean="0">
                <a:latin typeface="Times New Roman" pitchFamily="18" charset="0"/>
                <a:cs typeface="Times New Roman" pitchFamily="18" charset="0"/>
              </a:rPr>
              <a:t>bar of square cross section with sides measuring 50-200 mm can be fed satisfactorily from a single riser, up to a maximum distance of 30√s, where s is side of the square expressed in mm.</a:t>
            </a:r>
          </a:p>
          <a:p>
            <a:pPr algn="just"/>
            <a:r>
              <a:rPr lang="en-IN" sz="2000" dirty="0" smtClean="0">
                <a:latin typeface="Times New Roman" pitchFamily="18" charset="0"/>
                <a:cs typeface="Times New Roman" pitchFamily="18" charset="0"/>
              </a:rPr>
              <a:t>The maximum  distance between the edges of two consecutive riser is found to be 1.2s</a:t>
            </a:r>
          </a:p>
          <a:p>
            <a:pPr algn="just"/>
            <a:r>
              <a:rPr lang="en-IN" sz="2000" dirty="0" smtClean="0">
                <a:latin typeface="Times New Roman" pitchFamily="18" charset="0"/>
                <a:cs typeface="Times New Roman" pitchFamily="18" charset="0"/>
              </a:rPr>
              <a:t>The presence of chill in the mould increases the feeding distance of the riser. This is achieved by providing a sharp thermal gradient with consequent decrease in feeding resistance.</a:t>
            </a:r>
          </a:p>
          <a:p>
            <a:pPr algn="just"/>
            <a:r>
              <a:rPr lang="en-IN" sz="2000" dirty="0" smtClean="0">
                <a:latin typeface="Times New Roman" pitchFamily="18" charset="0"/>
                <a:cs typeface="Times New Roman" pitchFamily="18" charset="0"/>
              </a:rPr>
              <a:t>It is obvious chill should be placed at the ends if a single riser is used.</a:t>
            </a:r>
          </a:p>
          <a:p>
            <a:pPr algn="just"/>
            <a:r>
              <a:rPr lang="en-IN" sz="2000" dirty="0" smtClean="0">
                <a:latin typeface="Times New Roman" pitchFamily="18" charset="0"/>
                <a:cs typeface="Times New Roman" pitchFamily="18" charset="0"/>
              </a:rPr>
              <a:t>For more than one riser, the chill should be placed midway between two risers.</a:t>
            </a:r>
          </a:p>
          <a:p>
            <a:pPr algn="just"/>
            <a:r>
              <a:rPr lang="en-IN" sz="2000" dirty="0" smtClean="0">
                <a:latin typeface="Times New Roman" pitchFamily="18" charset="0"/>
                <a:cs typeface="Times New Roman" pitchFamily="18" charset="0"/>
              </a:rPr>
              <a:t>Figure shows  schematically the proper placements and chills.</a:t>
            </a:r>
          </a:p>
          <a:p>
            <a:pPr algn="just"/>
            <a:r>
              <a:rPr lang="en-IN" sz="2000" dirty="0" smtClean="0">
                <a:latin typeface="Times New Roman" pitchFamily="18" charset="0"/>
                <a:cs typeface="Times New Roman" pitchFamily="18" charset="0"/>
              </a:rPr>
              <a:t>Also the maximum permissible distances for various cases are also indicated in the figure.</a:t>
            </a:r>
          </a:p>
          <a:p>
            <a:pPr algn="just"/>
            <a:endParaRPr lang="en-IN" dirty="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0AC6671B-A6EB-4C04-8E83-9942EFD0C7C5}" type="datetime1">
              <a:rPr lang="en-US" smtClean="0"/>
              <a:pPr>
                <a:defRPr/>
              </a:pPr>
              <a:t>4/15/2018</a:t>
            </a:fld>
            <a:endParaRPr lang="en-US"/>
          </a:p>
        </p:txBody>
      </p:sp>
      <p:sp>
        <p:nvSpPr>
          <p:cNvPr id="5" name="Footer Placeholder 4"/>
          <p:cNvSpPr>
            <a:spLocks noGrp="1"/>
          </p:cNvSpPr>
          <p:nvPr>
            <p:ph type="ftr" sz="quarter" idx="11"/>
          </p:nvPr>
        </p:nvSpPr>
        <p:spPr/>
        <p:txBody>
          <a:bodyPr/>
          <a:lstStyle/>
          <a:p>
            <a:pPr>
              <a:defRPr/>
            </a:pPr>
            <a:r>
              <a:rPr lang="en-US" smtClean="0"/>
              <a:t>PRODUCTION ENGINEERING II</a:t>
            </a:r>
            <a:endParaRPr lang="en-US"/>
          </a:p>
        </p:txBody>
      </p:sp>
      <p:sp>
        <p:nvSpPr>
          <p:cNvPr id="6" name="Slide Number Placeholder 5"/>
          <p:cNvSpPr>
            <a:spLocks noGrp="1"/>
          </p:cNvSpPr>
          <p:nvPr>
            <p:ph type="sldNum" sz="quarter" idx="12"/>
          </p:nvPr>
        </p:nvSpPr>
        <p:spPr/>
        <p:txBody>
          <a:bodyPr/>
          <a:lstStyle/>
          <a:p>
            <a:pPr>
              <a:defRPr/>
            </a:pPr>
            <a:fld id="{CD80B2E7-03CD-4D50-873C-2DF1C1C72990}" type="slidenum">
              <a:rPr lang="en-US" smtClean="0"/>
              <a:pPr>
                <a:defRPr/>
              </a:pPr>
              <a:t>81</a:t>
            </a:fld>
            <a:endParaRPr lang="en-US"/>
          </a:p>
        </p:txBody>
      </p:sp>
    </p:spTree>
    <p:extLst>
      <p:ext uri="{BB962C8B-B14F-4D97-AF65-F5344CB8AC3E}">
        <p14:creationId xmlns:p14="http://schemas.microsoft.com/office/powerpoint/2010/main" val="36157647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FEB9D120-5E8E-47F8-95E6-E9696202B6DF}" type="slidenum">
              <a:rPr lang="en-US" smtClean="0"/>
              <a:pPr>
                <a:defRPr/>
              </a:pPr>
              <a:t>82</a:t>
            </a:fld>
            <a:endParaRPr lang="en-US"/>
          </a:p>
        </p:txBody>
      </p:sp>
      <p:sp>
        <p:nvSpPr>
          <p:cNvPr id="7" name="Rectangle 6"/>
          <p:cNvSpPr/>
          <p:nvPr/>
        </p:nvSpPr>
        <p:spPr>
          <a:xfrm>
            <a:off x="304800" y="762000"/>
            <a:ext cx="8686800" cy="769441"/>
          </a:xfrm>
          <a:prstGeom prst="rect">
            <a:avLst/>
          </a:prstGeom>
        </p:spPr>
        <p:txBody>
          <a:bodyPr wrap="square">
            <a:spAutoFit/>
          </a:bodyPr>
          <a:lstStyle/>
          <a:p>
            <a:pPr>
              <a:defRPr/>
            </a:pPr>
            <a:r>
              <a:rPr lang="en-US" sz="2200" b="1" dirty="0">
                <a:latin typeface="Book Antiqua" pitchFamily="18" charset="0"/>
              </a:rPr>
              <a:t>There are several empirical rules to estimate the range of effect of a </a:t>
            </a:r>
            <a:r>
              <a:rPr lang="en-US" sz="2200" b="1" dirty="0" smtClean="0">
                <a:latin typeface="Book Antiqua" pitchFamily="18" charset="0"/>
              </a:rPr>
              <a:t>riser: Metals </a:t>
            </a:r>
            <a:r>
              <a:rPr lang="en-US" sz="2200" b="1" dirty="0">
                <a:latin typeface="Book Antiqua" pitchFamily="18" charset="0"/>
              </a:rPr>
              <a:t>Handbook: plates having thickness </a:t>
            </a:r>
            <a:r>
              <a:rPr lang="en-US" sz="2200" b="1" dirty="0" smtClean="0">
                <a:latin typeface="Book Antiqua" pitchFamily="18" charset="0"/>
              </a:rPr>
              <a:t>T&amp; </a:t>
            </a:r>
            <a:r>
              <a:rPr lang="en-US" sz="2200" b="1" dirty="0">
                <a:latin typeface="Book Antiqua" pitchFamily="18" charset="0"/>
              </a:rPr>
              <a:t>width &gt; </a:t>
            </a:r>
            <a:r>
              <a:rPr lang="en-US" sz="2200" b="1" dirty="0" err="1" smtClean="0">
                <a:latin typeface="Book Antiqua" pitchFamily="18" charset="0"/>
              </a:rPr>
              <a:t>3T</a:t>
            </a:r>
            <a:endParaRPr lang="en-US" sz="2200" b="1" dirty="0">
              <a:latin typeface="Book Antiqua" pitchFamily="18" charset="0"/>
            </a:endParaRPr>
          </a:p>
        </p:txBody>
      </p:sp>
      <p:pic>
        <p:nvPicPr>
          <p:cNvPr id="64519" name="Picture 2"/>
          <p:cNvPicPr>
            <a:picLocks noChangeAspect="1" noChangeArrowheads="1"/>
          </p:cNvPicPr>
          <p:nvPr/>
        </p:nvPicPr>
        <p:blipFill>
          <a:blip r:embed="rId2" cstate="print"/>
          <a:srcRect/>
          <a:stretch>
            <a:fillRect/>
          </a:stretch>
        </p:blipFill>
        <p:spPr bwMode="auto">
          <a:xfrm>
            <a:off x="249816" y="1600200"/>
            <a:ext cx="8690694" cy="4670425"/>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563562"/>
          </a:xfrm>
        </p:spPr>
        <p:txBody>
          <a:bodyPr/>
          <a:lstStyle/>
          <a:p>
            <a:pPr eaLnBrk="1" hangingPunct="1"/>
            <a:r>
              <a:rPr lang="en-US" b="1" dirty="0" smtClean="0">
                <a:latin typeface="BankGothic Md BT" pitchFamily="34" charset="0"/>
              </a:rPr>
              <a:t>FEEDING SYSTEM</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DFA6F390-F416-4E12-AD65-73691AF2E578}" type="slidenum">
              <a:rPr lang="en-US" smtClean="0"/>
              <a:pPr>
                <a:defRPr/>
              </a:pPr>
              <a:t>83</a:t>
            </a:fld>
            <a:endParaRPr lang="en-US"/>
          </a:p>
        </p:txBody>
      </p:sp>
      <p:sp>
        <p:nvSpPr>
          <p:cNvPr id="65542" name="Rectangle 6"/>
          <p:cNvSpPr>
            <a:spLocks noChangeArrowheads="1"/>
          </p:cNvSpPr>
          <p:nvPr/>
        </p:nvSpPr>
        <p:spPr bwMode="auto">
          <a:xfrm>
            <a:off x="457200" y="914400"/>
            <a:ext cx="8001000" cy="430213"/>
          </a:xfrm>
          <a:prstGeom prst="rect">
            <a:avLst/>
          </a:prstGeom>
          <a:noFill/>
          <a:ln w="9525">
            <a:noFill/>
            <a:miter lim="800000"/>
            <a:headEnd/>
            <a:tailEnd/>
          </a:ln>
        </p:spPr>
        <p:txBody>
          <a:bodyPr>
            <a:spAutoFit/>
          </a:bodyPr>
          <a:lstStyle/>
          <a:p>
            <a:r>
              <a:rPr lang="en-US" sz="2200" b="1" dirty="0">
                <a:latin typeface="Book Antiqua" pitchFamily="18" charset="0"/>
              </a:rPr>
              <a:t>Metals Handbook: bars (square cross section, side T)</a:t>
            </a:r>
          </a:p>
        </p:txBody>
      </p:sp>
      <p:pic>
        <p:nvPicPr>
          <p:cNvPr id="65543" name="Picture 2"/>
          <p:cNvPicPr>
            <a:picLocks noChangeAspect="1" noChangeArrowheads="1"/>
          </p:cNvPicPr>
          <p:nvPr/>
        </p:nvPicPr>
        <p:blipFill>
          <a:blip r:embed="rId2" cstate="print"/>
          <a:srcRect/>
          <a:stretch>
            <a:fillRect/>
          </a:stretch>
        </p:blipFill>
        <p:spPr bwMode="auto">
          <a:xfrm>
            <a:off x="685800" y="1284167"/>
            <a:ext cx="8007270" cy="5040433"/>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8229600" cy="639762"/>
          </a:xfrm>
        </p:spPr>
        <p:txBody>
          <a:bodyPr/>
          <a:lstStyle/>
          <a:p>
            <a:pPr eaLnBrk="1" hangingPunct="1"/>
            <a:r>
              <a:rPr lang="en-US" b="1" dirty="0" smtClean="0">
                <a:latin typeface="BankGothic Md BT" pitchFamily="34" charset="0"/>
              </a:rPr>
              <a:t>FEEDING SYSTEM</a:t>
            </a:r>
            <a:endParaRPr lang="en-US" dirty="0" smtClean="0">
              <a:latin typeface="BankGothic Md BT" pitchFamily="34" charset="0"/>
            </a:endParaRPr>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E6E8A153-E35B-4247-94F5-0775CE5748F2}" type="slidenum">
              <a:rPr lang="en-US" smtClean="0"/>
              <a:pPr>
                <a:defRPr/>
              </a:pPr>
              <a:t>84</a:t>
            </a:fld>
            <a:endParaRPr lang="en-US"/>
          </a:p>
        </p:txBody>
      </p:sp>
      <p:sp>
        <p:nvSpPr>
          <p:cNvPr id="66566" name="Rectangle 6"/>
          <p:cNvSpPr>
            <a:spLocks noChangeArrowheads="1"/>
          </p:cNvSpPr>
          <p:nvPr/>
        </p:nvSpPr>
        <p:spPr bwMode="auto">
          <a:xfrm>
            <a:off x="762000" y="990600"/>
            <a:ext cx="4572000" cy="430213"/>
          </a:xfrm>
          <a:prstGeom prst="rect">
            <a:avLst/>
          </a:prstGeom>
          <a:noFill/>
          <a:ln w="9525">
            <a:noFill/>
            <a:miter lim="800000"/>
            <a:headEnd/>
            <a:tailEnd/>
          </a:ln>
        </p:spPr>
        <p:txBody>
          <a:bodyPr>
            <a:spAutoFit/>
          </a:bodyPr>
          <a:lstStyle/>
          <a:p>
            <a:r>
              <a:rPr lang="en-US" sz="2200" b="1" dirty="0" err="1">
                <a:latin typeface="Book Antiqua" pitchFamily="18" charset="0"/>
              </a:rPr>
              <a:t>Giusti</a:t>
            </a:r>
            <a:r>
              <a:rPr lang="en-US" sz="2200" b="1" dirty="0">
                <a:latin typeface="Book Antiqua" pitchFamily="18" charset="0"/>
              </a:rPr>
              <a:t> </a:t>
            </a:r>
            <a:r>
              <a:rPr lang="en-US" sz="2200" b="1" dirty="0" err="1">
                <a:latin typeface="Book Antiqua" pitchFamily="18" charset="0"/>
              </a:rPr>
              <a:t>Santochi</a:t>
            </a:r>
            <a:r>
              <a:rPr lang="en-US" sz="2200" b="1" dirty="0">
                <a:latin typeface="Book Antiqua" pitchFamily="18" charset="0"/>
              </a:rPr>
              <a:t>:</a:t>
            </a:r>
          </a:p>
        </p:txBody>
      </p:sp>
      <p:pic>
        <p:nvPicPr>
          <p:cNvPr id="66567" name="Picture 2"/>
          <p:cNvPicPr>
            <a:picLocks noChangeAspect="1" noChangeArrowheads="1"/>
          </p:cNvPicPr>
          <p:nvPr/>
        </p:nvPicPr>
        <p:blipFill>
          <a:blip r:embed="rId2" cstate="print"/>
          <a:srcRect/>
          <a:stretch>
            <a:fillRect/>
          </a:stretch>
        </p:blipFill>
        <p:spPr bwMode="auto">
          <a:xfrm>
            <a:off x="1066800" y="1524000"/>
            <a:ext cx="5891349" cy="3124200"/>
          </a:xfrm>
          <a:prstGeom prst="rect">
            <a:avLst/>
          </a:prstGeom>
          <a:noFill/>
          <a:ln w="9525">
            <a:noFill/>
            <a:miter lim="800000"/>
            <a:headEnd/>
            <a:tailEnd/>
          </a:ln>
        </p:spPr>
      </p:pic>
      <p:sp>
        <p:nvSpPr>
          <p:cNvPr id="66568" name="Rectangle 8"/>
          <p:cNvSpPr>
            <a:spLocks noChangeArrowheads="1"/>
          </p:cNvSpPr>
          <p:nvPr/>
        </p:nvSpPr>
        <p:spPr bwMode="auto">
          <a:xfrm>
            <a:off x="1752600" y="4724400"/>
            <a:ext cx="5257800" cy="1784350"/>
          </a:xfrm>
          <a:prstGeom prst="rect">
            <a:avLst/>
          </a:prstGeom>
          <a:noFill/>
          <a:ln w="9525">
            <a:noFill/>
            <a:miter lim="800000"/>
            <a:headEnd/>
            <a:tailEnd/>
          </a:ln>
        </p:spPr>
        <p:txBody>
          <a:bodyPr>
            <a:spAutoFit/>
          </a:bodyPr>
          <a:lstStyle/>
          <a:p>
            <a:r>
              <a:rPr lang="en-US" sz="2200" b="1" dirty="0">
                <a:latin typeface="Book Antiqua" pitchFamily="18" charset="0"/>
              </a:rPr>
              <a:t>with </a:t>
            </a:r>
          </a:p>
          <a:p>
            <a:r>
              <a:rPr lang="en-US" sz="2200" b="1" dirty="0">
                <a:latin typeface="Book Antiqua" pitchFamily="18" charset="0"/>
              </a:rPr>
              <a:t>k= 3.5 –5 for steel</a:t>
            </a:r>
          </a:p>
          <a:p>
            <a:r>
              <a:rPr lang="en-US" sz="2200" b="1" dirty="0">
                <a:latin typeface="Book Antiqua" pitchFamily="18" charset="0"/>
              </a:rPr>
              <a:t>k= 5 for iron</a:t>
            </a:r>
          </a:p>
          <a:p>
            <a:r>
              <a:rPr lang="en-US" sz="2200" b="1" dirty="0">
                <a:latin typeface="Book Antiqua" pitchFamily="18" charset="0"/>
              </a:rPr>
              <a:t>k= 5 –8 for bronze</a:t>
            </a:r>
          </a:p>
          <a:p>
            <a:r>
              <a:rPr lang="en-US" sz="2200" b="1" dirty="0">
                <a:latin typeface="Book Antiqua" pitchFamily="18" charset="0"/>
              </a:rPr>
              <a:t>k= 5 –7 for aluminum alloys</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3200400" cy="639762"/>
          </a:xfrm>
        </p:spPr>
        <p:txBody>
          <a:bodyPr/>
          <a:lstStyle/>
          <a:p>
            <a:pPr eaLnBrk="1" hangingPunct="1"/>
            <a:r>
              <a:rPr lang="en-US" b="1" smtClean="0"/>
              <a:t>FEEDING SYSTEM</a:t>
            </a:r>
            <a:endParaRPr lang="en-US" smtClean="0"/>
          </a:p>
        </p:txBody>
      </p:sp>
      <p:sp>
        <p:nvSpPr>
          <p:cNvPr id="4" name="Date Placeholder 3"/>
          <p:cNvSpPr>
            <a:spLocks noGrp="1"/>
          </p:cNvSpPr>
          <p:nvPr>
            <p:ph type="dt" sz="quarter" idx="10"/>
          </p:nvPr>
        </p:nvSpPr>
        <p:spPr/>
        <p:txBody>
          <a:bodyPr/>
          <a:lstStyle/>
          <a:p>
            <a:pPr>
              <a:defRPr/>
            </a:pPr>
            <a:fld id="{EFBC82B2-A0F0-4C27-8D11-39AB777E29A2}" type="datetime1">
              <a:rPr lang="en-US" smtClean="0"/>
              <a:pPr>
                <a:defRPr/>
              </a:pPr>
              <a:t>4/15/2018</a:t>
            </a:fld>
            <a:endParaRPr lang="en-US"/>
          </a:p>
        </p:txBody>
      </p:sp>
      <p:sp>
        <p:nvSpPr>
          <p:cNvPr id="6" name="Slide Number Placeholder 5"/>
          <p:cNvSpPr>
            <a:spLocks noGrp="1"/>
          </p:cNvSpPr>
          <p:nvPr>
            <p:ph type="sldNum" sz="quarter" idx="12"/>
          </p:nvPr>
        </p:nvSpPr>
        <p:spPr/>
        <p:txBody>
          <a:bodyPr/>
          <a:lstStyle/>
          <a:p>
            <a:pPr>
              <a:defRPr/>
            </a:pPr>
            <a:fld id="{CCF6BA60-9233-42EB-BBBF-71174E52E767}" type="slidenum">
              <a:rPr lang="en-US" smtClean="0"/>
              <a:pPr>
                <a:defRPr/>
              </a:pPr>
              <a:t>85</a:t>
            </a:fld>
            <a:endParaRPr lang="en-US"/>
          </a:p>
        </p:txBody>
      </p:sp>
      <p:sp>
        <p:nvSpPr>
          <p:cNvPr id="67590" name="Rectangle 6"/>
          <p:cNvSpPr>
            <a:spLocks noChangeArrowheads="1"/>
          </p:cNvSpPr>
          <p:nvPr/>
        </p:nvSpPr>
        <p:spPr bwMode="auto">
          <a:xfrm>
            <a:off x="457200" y="990600"/>
            <a:ext cx="8305800" cy="1108075"/>
          </a:xfrm>
          <a:prstGeom prst="rect">
            <a:avLst/>
          </a:prstGeom>
          <a:noFill/>
          <a:ln w="9525">
            <a:noFill/>
            <a:miter lim="800000"/>
            <a:headEnd/>
            <a:tailEnd/>
          </a:ln>
        </p:spPr>
        <p:txBody>
          <a:bodyPr>
            <a:spAutoFit/>
          </a:bodyPr>
          <a:lstStyle/>
          <a:p>
            <a:pPr algn="just"/>
            <a:r>
              <a:rPr lang="en-US" sz="2200" b="1" dirty="0">
                <a:latin typeface="Book Antiqua" pitchFamily="18" charset="0"/>
              </a:rPr>
              <a:t>To be able to use these empirical rules, we must decompose the casting into bars and plates. For other parts a high level of approximation cannot be avoided.</a:t>
            </a:r>
          </a:p>
        </p:txBody>
      </p:sp>
      <p:pic>
        <p:nvPicPr>
          <p:cNvPr id="67591" name="Picture 2"/>
          <p:cNvPicPr>
            <a:picLocks noChangeAspect="1" noChangeArrowheads="1"/>
          </p:cNvPicPr>
          <p:nvPr/>
        </p:nvPicPr>
        <p:blipFill>
          <a:blip r:embed="rId2" cstate="print"/>
          <a:srcRect/>
          <a:stretch>
            <a:fillRect/>
          </a:stretch>
        </p:blipFill>
        <p:spPr bwMode="auto">
          <a:xfrm>
            <a:off x="533400" y="2286000"/>
            <a:ext cx="4048125" cy="3810000"/>
          </a:xfrm>
          <a:prstGeom prst="rect">
            <a:avLst/>
          </a:prstGeom>
          <a:noFill/>
          <a:ln w="9525">
            <a:noFill/>
            <a:miter lim="800000"/>
            <a:headEnd/>
            <a:tailEnd/>
          </a:ln>
        </p:spPr>
      </p:pic>
      <p:pic>
        <p:nvPicPr>
          <p:cNvPr id="67592" name="Picture 3"/>
          <p:cNvPicPr>
            <a:picLocks noChangeAspect="1" noChangeArrowheads="1"/>
          </p:cNvPicPr>
          <p:nvPr/>
        </p:nvPicPr>
        <p:blipFill>
          <a:blip r:embed="rId3" cstate="print"/>
          <a:srcRect/>
          <a:stretch>
            <a:fillRect/>
          </a:stretch>
        </p:blipFill>
        <p:spPr bwMode="auto">
          <a:xfrm>
            <a:off x="4800600" y="2352675"/>
            <a:ext cx="3962400" cy="3819525"/>
          </a:xfrm>
          <a:prstGeom prst="rect">
            <a:avLst/>
          </a:prstGeom>
          <a:noFill/>
          <a:ln w="9525">
            <a:noFill/>
            <a:miter lim="800000"/>
            <a:headEnd/>
            <a:tailEnd/>
          </a:ln>
        </p:spPr>
      </p:pic>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639762"/>
          </a:xfrm>
        </p:spPr>
        <p:txBody>
          <a:bodyPr/>
          <a:lstStyle/>
          <a:p>
            <a:pPr eaLnBrk="1" hangingPunct="1"/>
            <a:r>
              <a:rPr lang="en-US" b="1" smtClean="0"/>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D84F8C64-AAC7-4516-927D-A298A4A32251}" type="slidenum">
              <a:rPr lang="en-US"/>
              <a:pPr>
                <a:defRPr/>
              </a:pPr>
              <a:t>86</a:t>
            </a:fld>
            <a:endParaRPr lang="en-US"/>
          </a:p>
        </p:txBody>
      </p:sp>
      <p:pic>
        <p:nvPicPr>
          <p:cNvPr id="68614" name="Picture 2"/>
          <p:cNvPicPr>
            <a:picLocks noChangeAspect="1" noChangeArrowheads="1"/>
          </p:cNvPicPr>
          <p:nvPr/>
        </p:nvPicPr>
        <p:blipFill>
          <a:blip r:embed="rId2" cstate="print"/>
          <a:srcRect/>
          <a:stretch>
            <a:fillRect/>
          </a:stretch>
        </p:blipFill>
        <p:spPr bwMode="auto">
          <a:xfrm>
            <a:off x="152400" y="899160"/>
            <a:ext cx="8915400" cy="534924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639762"/>
          </a:xfrm>
        </p:spPr>
        <p:txBody>
          <a:bodyPr/>
          <a:lstStyle/>
          <a:p>
            <a:pPr eaLnBrk="1" hangingPunct="1"/>
            <a:r>
              <a:rPr lang="en-US" b="1" smtClean="0"/>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E7E0DAB8-AA94-442D-A1AB-48ABC5F7686F}" type="slidenum">
              <a:rPr lang="en-US"/>
              <a:pPr>
                <a:defRPr/>
              </a:pPr>
              <a:t>87</a:t>
            </a:fld>
            <a:endParaRPr lang="en-US"/>
          </a:p>
        </p:txBody>
      </p:sp>
      <p:sp>
        <p:nvSpPr>
          <p:cNvPr id="69638" name="Rectangle 6"/>
          <p:cNvSpPr>
            <a:spLocks noChangeArrowheads="1"/>
          </p:cNvSpPr>
          <p:nvPr/>
        </p:nvSpPr>
        <p:spPr bwMode="auto">
          <a:xfrm>
            <a:off x="381000" y="1371600"/>
            <a:ext cx="8229600" cy="3231654"/>
          </a:xfrm>
          <a:prstGeom prst="rect">
            <a:avLst/>
          </a:prstGeom>
          <a:noFill/>
          <a:ln w="9525">
            <a:noFill/>
            <a:miter lim="800000"/>
            <a:headEnd/>
            <a:tailEnd/>
          </a:ln>
        </p:spPr>
        <p:txBody>
          <a:bodyPr>
            <a:spAutoFit/>
          </a:bodyPr>
          <a:lstStyle/>
          <a:p>
            <a:pPr algn="just"/>
            <a:r>
              <a:rPr lang="en-US" sz="2200" b="1" dirty="0">
                <a:latin typeface="Book Antiqua" pitchFamily="18" charset="0"/>
              </a:rPr>
              <a:t>Then, it is necessary to choose the riser geometry. </a:t>
            </a:r>
          </a:p>
          <a:p>
            <a:pPr algn="just"/>
            <a:endParaRPr lang="en-US" sz="2200" b="1" dirty="0">
              <a:latin typeface="Book Antiqua" pitchFamily="18" charset="0"/>
            </a:endParaRPr>
          </a:p>
          <a:p>
            <a:pPr algn="just"/>
            <a:r>
              <a:rPr lang="en-US" sz="2200" b="1" dirty="0">
                <a:latin typeface="Book Antiqua" pitchFamily="18" charset="0"/>
              </a:rPr>
              <a:t>They may be either cylindrical (more efficient) or rectangular (simpler), or sometimes with different shapes (semispherical, oval cross section etc.) depending on the shape of the available room inside the mold. </a:t>
            </a:r>
          </a:p>
          <a:p>
            <a:pPr algn="just"/>
            <a:endParaRPr lang="en-US" sz="2200" b="1" dirty="0">
              <a:latin typeface="Book Antiqua" pitchFamily="18" charset="0"/>
            </a:endParaRPr>
          </a:p>
          <a:p>
            <a:pPr algn="just"/>
            <a:r>
              <a:rPr lang="en-US" sz="2200" b="1" dirty="0">
                <a:latin typeface="Book Antiqua" pitchFamily="18" charset="0"/>
              </a:rPr>
              <a:t>Like all cavity details, risers are made using a pattern. In general, standard patterns are employed.</a:t>
            </a:r>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b="1" smtClean="0"/>
              <a:t>FEEDING SYETEM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BF25AD82-BCB1-4DEB-973E-4E57A30FDCBD}" type="slidenum">
              <a:rPr lang="en-US"/>
              <a:pPr>
                <a:defRPr/>
              </a:pPr>
              <a:t>88</a:t>
            </a:fld>
            <a:endParaRPr lang="en-US"/>
          </a:p>
        </p:txBody>
      </p:sp>
      <p:sp>
        <p:nvSpPr>
          <p:cNvPr id="7" name="Rectangle 6"/>
          <p:cNvSpPr/>
          <p:nvPr/>
        </p:nvSpPr>
        <p:spPr>
          <a:xfrm>
            <a:off x="457200" y="1219200"/>
            <a:ext cx="8153400" cy="4847481"/>
          </a:xfrm>
          <a:prstGeom prst="rect">
            <a:avLst/>
          </a:prstGeom>
        </p:spPr>
        <p:txBody>
          <a:bodyPr>
            <a:spAutoFit/>
          </a:bodyPr>
          <a:lstStyle/>
          <a:p>
            <a:pPr fontAlgn="auto">
              <a:lnSpc>
                <a:spcPct val="150000"/>
              </a:lnSpc>
              <a:spcBef>
                <a:spcPts val="0"/>
              </a:spcBef>
              <a:spcAft>
                <a:spcPts val="0"/>
              </a:spcAft>
              <a:defRPr/>
            </a:pPr>
            <a:r>
              <a:rPr lang="en-US" sz="2200" b="1" dirty="0">
                <a:latin typeface="Book Antiqua" pitchFamily="18" charset="0"/>
              </a:rPr>
              <a:t>Finally, each riser must be dimensioned.</a:t>
            </a:r>
          </a:p>
          <a:p>
            <a:pPr fontAlgn="auto">
              <a:lnSpc>
                <a:spcPct val="150000"/>
              </a:lnSpc>
              <a:spcBef>
                <a:spcPts val="0"/>
              </a:spcBef>
              <a:spcAft>
                <a:spcPts val="0"/>
              </a:spcAft>
              <a:defRPr/>
            </a:pPr>
            <a:r>
              <a:rPr lang="en-US" sz="2200" b="1" dirty="0">
                <a:latin typeface="Book Antiqua" pitchFamily="18" charset="0"/>
              </a:rPr>
              <a:t>Depending on riser geometry, different dimensions must be defined:</a:t>
            </a:r>
          </a:p>
          <a:p>
            <a:pPr marL="396875" indent="-396875" fontAlgn="auto">
              <a:lnSpc>
                <a:spcPct val="150000"/>
              </a:lnSpc>
              <a:spcBef>
                <a:spcPts val="0"/>
              </a:spcBef>
              <a:spcAft>
                <a:spcPts val="0"/>
              </a:spcAft>
              <a:buFontTx/>
              <a:buBlip>
                <a:blip r:embed="rId2"/>
              </a:buBlip>
              <a:defRPr/>
            </a:pPr>
            <a:r>
              <a:rPr lang="en-US" sz="2200" b="1" dirty="0">
                <a:latin typeface="Book Antiqua" pitchFamily="18" charset="0"/>
              </a:rPr>
              <a:t>spherical and semispherical: radius;</a:t>
            </a:r>
          </a:p>
          <a:p>
            <a:pPr marL="396875" indent="-396875" fontAlgn="auto">
              <a:lnSpc>
                <a:spcPct val="150000"/>
              </a:lnSpc>
              <a:spcBef>
                <a:spcPts val="0"/>
              </a:spcBef>
              <a:spcAft>
                <a:spcPts val="0"/>
              </a:spcAft>
              <a:buFontTx/>
              <a:buBlip>
                <a:blip r:embed="rId2"/>
              </a:buBlip>
              <a:defRPr/>
            </a:pPr>
            <a:r>
              <a:rPr lang="en-US" sz="2200" b="1" dirty="0">
                <a:latin typeface="Book Antiqua" pitchFamily="18" charset="0"/>
              </a:rPr>
              <a:t>cylindrical (very common): diameter and height;</a:t>
            </a:r>
          </a:p>
          <a:p>
            <a:pPr marL="396875" indent="-396875" fontAlgn="auto">
              <a:lnSpc>
                <a:spcPct val="150000"/>
              </a:lnSpc>
              <a:spcBef>
                <a:spcPts val="0"/>
              </a:spcBef>
              <a:spcAft>
                <a:spcPts val="0"/>
              </a:spcAft>
              <a:buFontTx/>
              <a:buBlip>
                <a:blip r:embed="rId2"/>
              </a:buBlip>
              <a:defRPr/>
            </a:pPr>
            <a:r>
              <a:rPr lang="en-US" sz="2200" b="1" dirty="0">
                <a:latin typeface="Book Antiqua" pitchFamily="18" charset="0"/>
              </a:rPr>
              <a:t>oval, rectangular cross sections: two cross-sectional parameters and height.</a:t>
            </a:r>
          </a:p>
          <a:p>
            <a:pPr fontAlgn="auto">
              <a:lnSpc>
                <a:spcPct val="150000"/>
              </a:lnSpc>
              <a:spcBef>
                <a:spcPts val="0"/>
              </a:spcBef>
              <a:spcAft>
                <a:spcPts val="0"/>
              </a:spcAft>
              <a:defRPr/>
            </a:pPr>
            <a:endParaRPr lang="en-US" sz="2200" b="1" dirty="0">
              <a:latin typeface="Book Antiqua" pitchFamily="18" charset="0"/>
            </a:endParaRPr>
          </a:p>
          <a:p>
            <a:pPr fontAlgn="auto">
              <a:lnSpc>
                <a:spcPct val="150000"/>
              </a:lnSpc>
              <a:spcBef>
                <a:spcPts val="0"/>
              </a:spcBef>
              <a:spcAft>
                <a:spcPts val="0"/>
              </a:spcAft>
              <a:defRPr/>
            </a:pPr>
            <a:r>
              <a:rPr lang="en-US" sz="2200" b="1" dirty="0">
                <a:latin typeface="Book Antiqua" pitchFamily="18" charset="0"/>
              </a:rPr>
              <a:t>Definition of riser modulus gives us just one constraint.</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2971800" cy="639762"/>
          </a:xfrm>
        </p:spPr>
        <p:txBody>
          <a:bodyPr/>
          <a:lstStyle/>
          <a:p>
            <a:pPr eaLnBrk="1" hangingPunct="1"/>
            <a:r>
              <a:rPr lang="en-US" b="1" smtClean="0"/>
              <a:t>FEEDING SYSTEM</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E8688504-4AD5-4099-81DB-10514896FD15}" type="slidenum">
              <a:rPr lang="en-US"/>
              <a:pPr>
                <a:defRPr/>
              </a:pPr>
              <a:t>89</a:t>
            </a:fld>
            <a:endParaRPr lang="en-US"/>
          </a:p>
        </p:txBody>
      </p:sp>
      <p:sp>
        <p:nvSpPr>
          <p:cNvPr id="7" name="Rectangle 6"/>
          <p:cNvSpPr/>
          <p:nvPr/>
        </p:nvSpPr>
        <p:spPr>
          <a:xfrm>
            <a:off x="457200" y="914400"/>
            <a:ext cx="8305800" cy="5293757"/>
          </a:xfrm>
          <a:prstGeom prst="rect">
            <a:avLst/>
          </a:prstGeom>
          <a:effectLst>
            <a:glow rad="101600">
              <a:schemeClr val="accent3">
                <a:satMod val="175000"/>
                <a:alpha val="40000"/>
              </a:schemeClr>
            </a:glow>
          </a:effectLst>
        </p:spPr>
        <p:txBody>
          <a:bodyPr>
            <a:spAutoFit/>
          </a:bodyPr>
          <a:lstStyle/>
          <a:p>
            <a:pPr algn="just" fontAlgn="auto">
              <a:spcBef>
                <a:spcPts val="0"/>
              </a:spcBef>
              <a:spcAft>
                <a:spcPts val="0"/>
              </a:spcAft>
              <a:defRPr/>
            </a:pPr>
            <a:r>
              <a:rPr lang="en-US" sz="2200" b="1" dirty="0">
                <a:latin typeface="Book Antiqua" pitchFamily="18" charset="0"/>
              </a:rPr>
              <a:t>The method based on the shrinkage cone size is based on an experimental consideration. At the end of the solidification (if a sound part is produced), the material loss (volume </a:t>
            </a:r>
            <a:r>
              <a:rPr lang="en-US" sz="2200" b="1" dirty="0" err="1">
                <a:latin typeface="Book Antiqua" pitchFamily="18" charset="0"/>
              </a:rPr>
              <a:t>Vl</a:t>
            </a:r>
            <a:r>
              <a:rPr lang="en-US" sz="2200" b="1" dirty="0">
                <a:latin typeface="Book Antiqua" pitchFamily="18" charset="0"/>
              </a:rPr>
              <a:t>) in the riser (volume </a:t>
            </a:r>
            <a:r>
              <a:rPr lang="en-US" sz="2200" b="1" dirty="0" err="1">
                <a:latin typeface="Book Antiqua" pitchFamily="18" charset="0"/>
              </a:rPr>
              <a:t>Vr</a:t>
            </a:r>
            <a:r>
              <a:rPr lang="en-US" sz="2200" b="1" dirty="0">
                <a:latin typeface="Book Antiqua" pitchFamily="18" charset="0"/>
              </a:rPr>
              <a:t>) is found to be about:</a:t>
            </a:r>
          </a:p>
          <a:p>
            <a:pPr algn="just" fontAlgn="auto">
              <a:spcBef>
                <a:spcPts val="0"/>
              </a:spcBef>
              <a:spcAft>
                <a:spcPts val="0"/>
              </a:spcAft>
              <a:defRPr/>
            </a:pPr>
            <a:endParaRPr lang="en-US" sz="2200" b="1" dirty="0">
              <a:latin typeface="Book Antiqua" pitchFamily="18" charset="0"/>
            </a:endParaRPr>
          </a:p>
          <a:p>
            <a:pPr marL="914400" lvl="1" indent="-457200" algn="just" fontAlgn="auto">
              <a:spcBef>
                <a:spcPts val="0"/>
              </a:spcBef>
              <a:spcAft>
                <a:spcPts val="0"/>
              </a:spcAft>
              <a:buFontTx/>
              <a:buBlip>
                <a:blip r:embed="rId2"/>
              </a:buBlip>
              <a:defRPr/>
            </a:pPr>
            <a:r>
              <a:rPr lang="en-US" sz="2200" b="1" dirty="0">
                <a:latin typeface="Book Antiqua" pitchFamily="18" charset="0"/>
              </a:rPr>
              <a:t>14% for cylindrical and oval risers; </a:t>
            </a:r>
          </a:p>
          <a:p>
            <a:pPr marL="914400" lvl="1" indent="-457200" algn="just" fontAlgn="auto">
              <a:spcBef>
                <a:spcPts val="0"/>
              </a:spcBef>
              <a:spcAft>
                <a:spcPts val="0"/>
              </a:spcAft>
              <a:buFontTx/>
              <a:buBlip>
                <a:blip r:embed="rId2"/>
              </a:buBlip>
              <a:defRPr/>
            </a:pPr>
            <a:r>
              <a:rPr lang="en-US" sz="2200" b="1" dirty="0">
                <a:latin typeface="Book Antiqua" pitchFamily="18" charset="0"/>
              </a:rPr>
              <a:t>20% for spherical and semispherical risers.</a:t>
            </a:r>
          </a:p>
          <a:p>
            <a:pPr marL="457200" indent="-457200" algn="just" fontAlgn="auto">
              <a:spcBef>
                <a:spcPts val="0"/>
              </a:spcBef>
              <a:spcAft>
                <a:spcPts val="0"/>
              </a:spcAft>
              <a:buFontTx/>
              <a:buBlip>
                <a:blip r:embed="rId2"/>
              </a:buBlip>
              <a:defRPr/>
            </a:pPr>
            <a:endParaRPr lang="en-US" sz="2200" b="1" dirty="0">
              <a:latin typeface="Book Antiqua" pitchFamily="18" charset="0"/>
            </a:endParaRPr>
          </a:p>
          <a:p>
            <a:pPr algn="just" fontAlgn="auto">
              <a:spcBef>
                <a:spcPts val="0"/>
              </a:spcBef>
              <a:spcAft>
                <a:spcPts val="0"/>
              </a:spcAft>
              <a:defRPr/>
            </a:pPr>
            <a:r>
              <a:rPr lang="en-US" sz="2200" b="1" dirty="0">
                <a:latin typeface="Book Antiqua" pitchFamily="18" charset="0"/>
              </a:rPr>
              <a:t>		</a:t>
            </a:r>
            <a:r>
              <a:rPr lang="en-US" sz="2200" b="1" dirty="0" err="1">
                <a:latin typeface="Book Antiqua" pitchFamily="18" charset="0"/>
              </a:rPr>
              <a:t>Vl</a:t>
            </a:r>
            <a:r>
              <a:rPr lang="en-US" sz="2200" b="1" dirty="0">
                <a:latin typeface="Book Antiqua" pitchFamily="18" charset="0"/>
              </a:rPr>
              <a:t> = a . </a:t>
            </a:r>
            <a:r>
              <a:rPr lang="en-US" sz="2200" b="1" dirty="0" err="1">
                <a:latin typeface="Book Antiqua" pitchFamily="18" charset="0"/>
              </a:rPr>
              <a:t>Vr</a:t>
            </a:r>
            <a:endParaRPr lang="en-US" sz="2200" b="1" dirty="0">
              <a:latin typeface="Book Antiqua" pitchFamily="18" charset="0"/>
            </a:endParaRPr>
          </a:p>
          <a:p>
            <a:pPr algn="just" fontAlgn="auto">
              <a:spcBef>
                <a:spcPts val="0"/>
              </a:spcBef>
              <a:spcAft>
                <a:spcPts val="0"/>
              </a:spcAft>
              <a:defRPr/>
            </a:pPr>
            <a:endParaRPr lang="en-US" sz="2200" b="1" dirty="0">
              <a:latin typeface="Book Antiqua" pitchFamily="18" charset="0"/>
            </a:endParaRPr>
          </a:p>
          <a:p>
            <a:pPr algn="just" fontAlgn="auto">
              <a:spcBef>
                <a:spcPts val="0"/>
              </a:spcBef>
              <a:spcAft>
                <a:spcPts val="0"/>
              </a:spcAft>
              <a:defRPr/>
            </a:pPr>
            <a:r>
              <a:rPr lang="en-US" sz="2200" b="1" dirty="0">
                <a:latin typeface="Book Antiqua" pitchFamily="18" charset="0"/>
              </a:rPr>
              <a:t>It’s also experimentally verify that:</a:t>
            </a:r>
          </a:p>
          <a:p>
            <a:pPr algn="just" fontAlgn="auto">
              <a:spcBef>
                <a:spcPts val="0"/>
              </a:spcBef>
              <a:spcAft>
                <a:spcPts val="0"/>
              </a:spcAft>
              <a:defRPr/>
            </a:pPr>
            <a:r>
              <a:rPr lang="en-US" sz="2200" b="1" dirty="0">
                <a:latin typeface="Book Antiqua" pitchFamily="18" charset="0"/>
              </a:rPr>
              <a:t>		</a:t>
            </a:r>
            <a:r>
              <a:rPr lang="en-US" sz="2200" b="1" dirty="0" err="1">
                <a:latin typeface="Book Antiqua" pitchFamily="18" charset="0"/>
              </a:rPr>
              <a:t>Vl</a:t>
            </a:r>
            <a:r>
              <a:rPr lang="en-US" sz="2200" b="1" dirty="0">
                <a:latin typeface="Book Antiqua" pitchFamily="18" charset="0"/>
              </a:rPr>
              <a:t> = b . (</a:t>
            </a:r>
            <a:r>
              <a:rPr lang="en-US" sz="2200" b="1" dirty="0" err="1">
                <a:latin typeface="Book Antiqua" pitchFamily="18" charset="0"/>
              </a:rPr>
              <a:t>Vr</a:t>
            </a:r>
            <a:r>
              <a:rPr lang="en-US" sz="2200" b="1" dirty="0">
                <a:latin typeface="Book Antiqua" pitchFamily="18" charset="0"/>
              </a:rPr>
              <a:t>  +  </a:t>
            </a:r>
            <a:r>
              <a:rPr lang="en-US" sz="2200" b="1" dirty="0" err="1">
                <a:latin typeface="Book Antiqua" pitchFamily="18" charset="0"/>
              </a:rPr>
              <a:t>Vp</a:t>
            </a:r>
            <a:r>
              <a:rPr lang="en-US" sz="2200" b="1" dirty="0">
                <a:latin typeface="Book Antiqua" pitchFamily="18" charset="0"/>
              </a:rPr>
              <a:t>)</a:t>
            </a:r>
          </a:p>
          <a:p>
            <a:pPr algn="just" fontAlgn="auto">
              <a:spcBef>
                <a:spcPts val="0"/>
              </a:spcBef>
              <a:spcAft>
                <a:spcPts val="0"/>
              </a:spcAft>
              <a:defRPr/>
            </a:pPr>
            <a:endParaRPr lang="en-US" sz="2200" b="1" dirty="0">
              <a:latin typeface="Book Antiqua" pitchFamily="18" charset="0"/>
            </a:endParaRPr>
          </a:p>
          <a:p>
            <a:pPr algn="just" fontAlgn="auto">
              <a:spcBef>
                <a:spcPts val="0"/>
              </a:spcBef>
              <a:spcAft>
                <a:spcPts val="0"/>
              </a:spcAft>
              <a:defRPr/>
            </a:pPr>
            <a:r>
              <a:rPr lang="en-US" sz="2200" b="1" dirty="0">
                <a:latin typeface="Book Antiqua" pitchFamily="18" charset="0"/>
              </a:rPr>
              <a:t>where b is the volume contraction of casting metal and </a:t>
            </a:r>
            <a:r>
              <a:rPr lang="en-US" sz="2200" b="1" dirty="0" err="1">
                <a:latin typeface="Book Antiqua" pitchFamily="18" charset="0"/>
              </a:rPr>
              <a:t>Vpis</a:t>
            </a:r>
            <a:r>
              <a:rPr lang="en-US" sz="2200" b="1" dirty="0">
                <a:latin typeface="Book Antiqua" pitchFamily="18" charset="0"/>
              </a:rPr>
              <a:t> the volume of the piece.</a:t>
            </a:r>
          </a:p>
        </p:txBody>
      </p:sp>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81000" y="152400"/>
            <a:ext cx="6781800" cy="584200"/>
          </a:xfrm>
          <a:prstGeom prst="rect">
            <a:avLst/>
          </a:prstGeom>
          <a:noFill/>
          <a:ln w="9525">
            <a:noFill/>
            <a:miter lim="800000"/>
            <a:headEnd/>
            <a:tailEnd/>
          </a:ln>
        </p:spPr>
        <p:txBody>
          <a:bodyPr>
            <a:spAutoFit/>
          </a:bodyPr>
          <a:lstStyle/>
          <a:p>
            <a:r>
              <a:rPr lang="en-US" sz="3200" dirty="0">
                <a:latin typeface="BankGothic Md BT" pitchFamily="34" charset="0"/>
              </a:rPr>
              <a:t>CASTING Working Design</a:t>
            </a:r>
          </a:p>
        </p:txBody>
      </p:sp>
      <p:sp>
        <p:nvSpPr>
          <p:cNvPr id="4" name="Date Placeholder 3"/>
          <p:cNvSpPr>
            <a:spLocks noGrp="1"/>
          </p:cNvSpPr>
          <p:nvPr>
            <p:ph type="dt" sz="quarter" idx="10"/>
          </p:nvPr>
        </p:nvSpPr>
        <p:spPr/>
        <p:txBody>
          <a:bodyPr/>
          <a:lstStyle/>
          <a:p>
            <a:pPr>
              <a:defRPr/>
            </a:pPr>
            <a:fld id="{4570ECE6-DC4D-4AC7-AC52-4ED4688212F9}"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80BDF202-655D-4446-81B0-0E2B5376D86F}" type="slidenum">
              <a:rPr lang="en-US"/>
              <a:pPr>
                <a:defRPr/>
              </a:pPr>
              <a:t>9</a:t>
            </a:fld>
            <a:endParaRPr lang="en-US" dirty="0"/>
          </a:p>
        </p:txBody>
      </p:sp>
      <p:pic>
        <p:nvPicPr>
          <p:cNvPr id="5126" name="Picture 2"/>
          <p:cNvPicPr>
            <a:picLocks noChangeAspect="1" noChangeArrowheads="1"/>
          </p:cNvPicPr>
          <p:nvPr/>
        </p:nvPicPr>
        <p:blipFill>
          <a:blip r:embed="rId2" cstate="print"/>
          <a:srcRect/>
          <a:stretch>
            <a:fillRect/>
          </a:stretch>
        </p:blipFill>
        <p:spPr bwMode="auto">
          <a:xfrm>
            <a:off x="76200" y="609600"/>
            <a:ext cx="8937625" cy="5867400"/>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ransition>
    <p:cut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639762"/>
          </a:xfrm>
        </p:spPr>
        <p:txBody>
          <a:bodyPr/>
          <a:lstStyle/>
          <a:p>
            <a:pPr eaLnBrk="1" hangingPunct="1"/>
            <a:r>
              <a:rPr lang="en-US" b="1" smtClean="0"/>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697C4951-2C00-4CFE-9BC8-462BF15850DB}" type="slidenum">
              <a:rPr lang="en-US"/>
              <a:pPr>
                <a:defRPr/>
              </a:pPr>
              <a:t>90</a:t>
            </a:fld>
            <a:endParaRPr lang="en-US"/>
          </a:p>
        </p:txBody>
      </p:sp>
      <p:sp>
        <p:nvSpPr>
          <p:cNvPr id="72710" name="Rectangle 6"/>
          <p:cNvSpPr>
            <a:spLocks noChangeArrowheads="1"/>
          </p:cNvSpPr>
          <p:nvPr/>
        </p:nvSpPr>
        <p:spPr bwMode="auto">
          <a:xfrm>
            <a:off x="381000" y="990600"/>
            <a:ext cx="8305800" cy="1446213"/>
          </a:xfrm>
          <a:prstGeom prst="rect">
            <a:avLst/>
          </a:prstGeom>
          <a:noFill/>
          <a:ln w="9525">
            <a:noFill/>
            <a:miter lim="800000"/>
            <a:headEnd/>
            <a:tailEnd/>
          </a:ln>
        </p:spPr>
        <p:txBody>
          <a:bodyPr>
            <a:spAutoFit/>
          </a:bodyPr>
          <a:lstStyle/>
          <a:p>
            <a:pPr algn="just"/>
            <a:r>
              <a:rPr lang="en-US" sz="2200" b="1" dirty="0">
                <a:latin typeface="Book Antiqua" pitchFamily="18" charset="0"/>
              </a:rPr>
              <a:t>Solving the two equations of the previous screen, we get the riser volume as a function of the casting part volume(just the modulus of the casting part fed by the riser under design should be considered MX):</a:t>
            </a:r>
          </a:p>
        </p:txBody>
      </p:sp>
      <p:pic>
        <p:nvPicPr>
          <p:cNvPr id="72711" name="Picture 7"/>
          <p:cNvPicPr>
            <a:picLocks noChangeAspect="1" noChangeArrowheads="1"/>
          </p:cNvPicPr>
          <p:nvPr/>
        </p:nvPicPr>
        <p:blipFill>
          <a:blip r:embed="rId2" cstate="print"/>
          <a:srcRect/>
          <a:stretch>
            <a:fillRect/>
          </a:stretch>
        </p:blipFill>
        <p:spPr bwMode="auto">
          <a:xfrm>
            <a:off x="3624263" y="2362200"/>
            <a:ext cx="1895475" cy="847725"/>
          </a:xfrm>
          <a:prstGeom prst="rect">
            <a:avLst/>
          </a:prstGeom>
          <a:noFill/>
          <a:ln w="12700">
            <a:solidFill>
              <a:schemeClr val="tx1"/>
            </a:solidFill>
            <a:miter lim="800000"/>
            <a:headEnd/>
            <a:tailEnd/>
          </a:ln>
        </p:spPr>
      </p:pic>
      <p:sp>
        <p:nvSpPr>
          <p:cNvPr id="72712" name="Rectangle 8"/>
          <p:cNvSpPr>
            <a:spLocks noChangeArrowheads="1"/>
          </p:cNvSpPr>
          <p:nvPr/>
        </p:nvSpPr>
        <p:spPr bwMode="auto">
          <a:xfrm>
            <a:off x="304800" y="3429000"/>
            <a:ext cx="8534400" cy="769938"/>
          </a:xfrm>
          <a:prstGeom prst="rect">
            <a:avLst/>
          </a:prstGeom>
          <a:noFill/>
          <a:ln w="9525">
            <a:noFill/>
            <a:miter lim="800000"/>
            <a:headEnd/>
            <a:tailEnd/>
          </a:ln>
        </p:spPr>
        <p:txBody>
          <a:bodyPr>
            <a:spAutoFit/>
          </a:bodyPr>
          <a:lstStyle/>
          <a:p>
            <a:pPr algn="just"/>
            <a:r>
              <a:rPr lang="en-US" sz="2200" b="1" dirty="0">
                <a:latin typeface="Book Antiqua" pitchFamily="18" charset="0"/>
              </a:rPr>
              <a:t>This is the final equation expressing the volume constraint. Together with the modulus constraint: </a:t>
            </a:r>
          </a:p>
        </p:txBody>
      </p:sp>
      <p:pic>
        <p:nvPicPr>
          <p:cNvPr id="72713" name="Picture 8"/>
          <p:cNvPicPr>
            <a:picLocks noChangeAspect="1" noChangeArrowheads="1"/>
          </p:cNvPicPr>
          <p:nvPr/>
        </p:nvPicPr>
        <p:blipFill>
          <a:blip r:embed="rId3" cstate="print"/>
          <a:srcRect/>
          <a:stretch>
            <a:fillRect/>
          </a:stretch>
        </p:blipFill>
        <p:spPr bwMode="auto">
          <a:xfrm>
            <a:off x="3657600" y="4191000"/>
            <a:ext cx="2009775" cy="1295400"/>
          </a:xfrm>
          <a:prstGeom prst="rect">
            <a:avLst/>
          </a:prstGeom>
          <a:noFill/>
          <a:ln w="12700">
            <a:solidFill>
              <a:schemeClr val="tx1"/>
            </a:solidFill>
            <a:miter lim="800000"/>
            <a:headEnd/>
            <a:tailEnd/>
          </a:ln>
        </p:spPr>
      </p:pic>
      <p:sp>
        <p:nvSpPr>
          <p:cNvPr id="72714" name="Rectangle 10"/>
          <p:cNvSpPr>
            <a:spLocks noChangeArrowheads="1"/>
          </p:cNvSpPr>
          <p:nvPr/>
        </p:nvSpPr>
        <p:spPr bwMode="auto">
          <a:xfrm>
            <a:off x="381000" y="5715000"/>
            <a:ext cx="7467600" cy="430213"/>
          </a:xfrm>
          <a:prstGeom prst="rect">
            <a:avLst/>
          </a:prstGeom>
          <a:noFill/>
          <a:ln w="9525">
            <a:noFill/>
            <a:miter lim="800000"/>
            <a:headEnd/>
            <a:tailEnd/>
          </a:ln>
        </p:spPr>
        <p:txBody>
          <a:bodyPr>
            <a:spAutoFit/>
          </a:bodyPr>
          <a:lstStyle/>
          <a:p>
            <a:r>
              <a:rPr lang="en-US" sz="2200" b="1" dirty="0">
                <a:latin typeface="Book Antiqua" pitchFamily="18" charset="0"/>
              </a:rPr>
              <a:t>It is possible to design all riser dimensions.</a:t>
            </a:r>
          </a:p>
        </p:txBody>
      </p:sp>
      <p:sp>
        <p:nvSpPr>
          <p:cNvPr id="11"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8229600" cy="715962"/>
          </a:xfrm>
        </p:spPr>
        <p:txBody>
          <a:bodyPr/>
          <a:lstStyle/>
          <a:p>
            <a:pPr eaLnBrk="1" hangingPunct="1"/>
            <a:r>
              <a:rPr lang="en-US" b="1" smtClean="0"/>
              <a:t>CYLINDERICAL 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5C5FC1DC-CB29-4D65-887D-65C254DF7EBE}" type="slidenum">
              <a:rPr lang="en-US"/>
              <a:pPr>
                <a:defRPr/>
              </a:pPr>
              <a:t>91</a:t>
            </a:fld>
            <a:endParaRPr lang="en-US"/>
          </a:p>
        </p:txBody>
      </p:sp>
      <p:pic>
        <p:nvPicPr>
          <p:cNvPr id="73734" name="Picture 2"/>
          <p:cNvPicPr>
            <a:picLocks noChangeAspect="1" noChangeArrowheads="1"/>
          </p:cNvPicPr>
          <p:nvPr/>
        </p:nvPicPr>
        <p:blipFill>
          <a:blip r:embed="rId2" cstate="print"/>
          <a:srcRect/>
          <a:stretch>
            <a:fillRect/>
          </a:stretch>
        </p:blipFill>
        <p:spPr bwMode="auto">
          <a:xfrm>
            <a:off x="1219200" y="990600"/>
            <a:ext cx="6629400" cy="5360811"/>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639762"/>
          </a:xfrm>
        </p:spPr>
        <p:txBody>
          <a:bodyPr/>
          <a:lstStyle/>
          <a:p>
            <a:pPr eaLnBrk="1" hangingPunct="1"/>
            <a:r>
              <a:rPr lang="en-US" b="1" smtClean="0"/>
              <a:t>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7B926BF2-1F61-4B85-9A54-91C13EE5A8C2}" type="slidenum">
              <a:rPr lang="en-US"/>
              <a:pPr>
                <a:defRPr/>
              </a:pPr>
              <a:t>92</a:t>
            </a:fld>
            <a:endParaRPr lang="en-US"/>
          </a:p>
        </p:txBody>
      </p:sp>
      <p:sp>
        <p:nvSpPr>
          <p:cNvPr id="74758" name="Rectangle 6"/>
          <p:cNvSpPr>
            <a:spLocks noChangeArrowheads="1"/>
          </p:cNvSpPr>
          <p:nvPr/>
        </p:nvSpPr>
        <p:spPr bwMode="auto">
          <a:xfrm>
            <a:off x="457200" y="914400"/>
            <a:ext cx="8229600" cy="1446213"/>
          </a:xfrm>
          <a:prstGeom prst="rect">
            <a:avLst/>
          </a:prstGeom>
          <a:noFill/>
          <a:ln w="9525">
            <a:noFill/>
            <a:miter lim="800000"/>
            <a:headEnd/>
            <a:tailEnd/>
          </a:ln>
        </p:spPr>
        <p:txBody>
          <a:bodyPr>
            <a:spAutoFit/>
          </a:bodyPr>
          <a:lstStyle/>
          <a:p>
            <a:pPr algn="just"/>
            <a:r>
              <a:rPr lang="en-US" sz="2200" b="1" dirty="0">
                <a:latin typeface="Book Antiqua" pitchFamily="18" charset="0"/>
              </a:rPr>
              <a:t>Also riser insertion, that is the channel connecting riser and casting, needs to be dimensioned.</a:t>
            </a:r>
          </a:p>
          <a:p>
            <a:pPr algn="just"/>
            <a:endParaRPr lang="en-US" sz="2200" b="1" dirty="0">
              <a:latin typeface="Book Antiqua" pitchFamily="18" charset="0"/>
            </a:endParaRPr>
          </a:p>
          <a:p>
            <a:pPr algn="just"/>
            <a:r>
              <a:rPr lang="en-US" sz="2200" b="1" dirty="0">
                <a:latin typeface="Book Antiqua" pitchFamily="18" charset="0"/>
              </a:rPr>
              <a:t>For directional solidification we need:</a:t>
            </a:r>
          </a:p>
        </p:txBody>
      </p:sp>
      <p:sp>
        <p:nvSpPr>
          <p:cNvPr id="74759" name="Rectangle 7"/>
          <p:cNvSpPr>
            <a:spLocks noChangeArrowheads="1"/>
          </p:cNvSpPr>
          <p:nvPr/>
        </p:nvSpPr>
        <p:spPr bwMode="auto">
          <a:xfrm>
            <a:off x="457200" y="2828925"/>
            <a:ext cx="8077200" cy="430213"/>
          </a:xfrm>
          <a:prstGeom prst="rect">
            <a:avLst/>
          </a:prstGeom>
          <a:noFill/>
          <a:ln w="9525">
            <a:noFill/>
            <a:miter lim="800000"/>
            <a:headEnd/>
            <a:tailEnd/>
          </a:ln>
        </p:spPr>
        <p:txBody>
          <a:bodyPr>
            <a:spAutoFit/>
          </a:bodyPr>
          <a:lstStyle/>
          <a:p>
            <a:r>
              <a:rPr lang="en-US" sz="2200" b="1" dirty="0">
                <a:latin typeface="Book Antiqua" pitchFamily="18" charset="0"/>
              </a:rPr>
              <a:t>Depending on riser type, some results are available:</a:t>
            </a:r>
          </a:p>
        </p:txBody>
      </p:sp>
      <p:pic>
        <p:nvPicPr>
          <p:cNvPr id="74760" name="Picture 7"/>
          <p:cNvPicPr>
            <a:picLocks noChangeAspect="1" noChangeArrowheads="1"/>
          </p:cNvPicPr>
          <p:nvPr/>
        </p:nvPicPr>
        <p:blipFill>
          <a:blip r:embed="rId2" cstate="print"/>
          <a:srcRect/>
          <a:stretch>
            <a:fillRect/>
          </a:stretch>
        </p:blipFill>
        <p:spPr bwMode="auto">
          <a:xfrm>
            <a:off x="3048000" y="2286000"/>
            <a:ext cx="3190875" cy="514350"/>
          </a:xfrm>
          <a:prstGeom prst="rect">
            <a:avLst/>
          </a:prstGeom>
          <a:noFill/>
          <a:ln w="9525">
            <a:noFill/>
            <a:miter lim="800000"/>
            <a:headEnd/>
            <a:tailEnd/>
          </a:ln>
        </p:spPr>
      </p:pic>
      <p:pic>
        <p:nvPicPr>
          <p:cNvPr id="74761" name="Picture 8"/>
          <p:cNvPicPr>
            <a:picLocks noChangeAspect="1" noChangeArrowheads="1"/>
          </p:cNvPicPr>
          <p:nvPr/>
        </p:nvPicPr>
        <p:blipFill>
          <a:blip r:embed="rId3" cstate="print"/>
          <a:srcRect/>
          <a:stretch>
            <a:fillRect/>
          </a:stretch>
        </p:blipFill>
        <p:spPr bwMode="auto">
          <a:xfrm>
            <a:off x="0" y="3429000"/>
            <a:ext cx="3733800" cy="2614706"/>
          </a:xfrm>
          <a:prstGeom prst="rect">
            <a:avLst/>
          </a:prstGeom>
          <a:noFill/>
          <a:ln w="9525">
            <a:noFill/>
            <a:miter lim="800000"/>
            <a:headEnd/>
            <a:tailEnd/>
          </a:ln>
        </p:spPr>
      </p:pic>
      <p:pic>
        <p:nvPicPr>
          <p:cNvPr id="74763" name="Picture 10"/>
          <p:cNvPicPr>
            <a:picLocks noChangeAspect="1" noChangeArrowheads="1"/>
          </p:cNvPicPr>
          <p:nvPr/>
        </p:nvPicPr>
        <p:blipFill>
          <a:blip r:embed="rId4" cstate="print"/>
          <a:srcRect/>
          <a:stretch>
            <a:fillRect/>
          </a:stretch>
        </p:blipFill>
        <p:spPr bwMode="auto">
          <a:xfrm>
            <a:off x="6172200" y="3438525"/>
            <a:ext cx="2590800" cy="2865742"/>
          </a:xfrm>
          <a:prstGeom prst="rect">
            <a:avLst/>
          </a:prstGeom>
          <a:noFill/>
          <a:ln w="9525">
            <a:noFill/>
            <a:miter lim="800000"/>
            <a:headEnd/>
            <a:tailEnd/>
          </a:ln>
        </p:spPr>
      </p:pic>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pic>
        <p:nvPicPr>
          <p:cNvPr id="13" name="Picture 9"/>
          <p:cNvPicPr>
            <a:picLocks noChangeAspect="1" noChangeArrowheads="1"/>
          </p:cNvPicPr>
          <p:nvPr/>
        </p:nvPicPr>
        <p:blipFill>
          <a:blip r:embed="rId5" cstate="print"/>
          <a:srcRect/>
          <a:stretch>
            <a:fillRect/>
          </a:stretch>
        </p:blipFill>
        <p:spPr bwMode="auto">
          <a:xfrm>
            <a:off x="2819400" y="3276600"/>
            <a:ext cx="3657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563562"/>
          </a:xfrm>
        </p:spPr>
        <p:txBody>
          <a:bodyPr>
            <a:normAutofit/>
          </a:bodyPr>
          <a:lstStyle/>
          <a:p>
            <a:pPr eaLnBrk="1" hangingPunct="1"/>
            <a:r>
              <a:rPr lang="en-US" b="1" dirty="0" smtClean="0">
                <a:latin typeface="BankGothic Md BT" pitchFamily="34" charset="0"/>
              </a:rPr>
              <a:t>Casting feeding Design </a:t>
            </a:r>
            <a:endParaRPr lang="en-US" b="1" dirty="0">
              <a:latin typeface="BankGothic Md BT" pitchFamily="34" charset="0"/>
            </a:endParaRP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2541A4F-D474-4D47-A76A-390CD30D7BD3}" type="slidenum">
              <a:rPr lang="en-US"/>
              <a:pPr>
                <a:defRPr/>
              </a:pPr>
              <a:t>93</a:t>
            </a:fld>
            <a:endParaRPr lang="en-US"/>
          </a:p>
        </p:txBody>
      </p:sp>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pic>
        <p:nvPicPr>
          <p:cNvPr id="9" name="Picture 8"/>
          <p:cNvPicPr/>
          <p:nvPr/>
        </p:nvPicPr>
        <p:blipFill>
          <a:blip r:embed="rId2" cstate="print"/>
          <a:srcRect l="22544" t="13704" r="37755" b="18824"/>
          <a:stretch>
            <a:fillRect/>
          </a:stretch>
        </p:blipFill>
        <p:spPr bwMode="auto">
          <a:xfrm rot="16200000">
            <a:off x="4686301" y="1790700"/>
            <a:ext cx="4191000" cy="4419600"/>
          </a:xfrm>
          <a:prstGeom prst="rect">
            <a:avLst/>
          </a:prstGeom>
          <a:noFill/>
          <a:ln w="9525">
            <a:noFill/>
            <a:miter lim="800000"/>
            <a:headEnd/>
            <a:tailEnd/>
          </a:ln>
        </p:spPr>
      </p:pic>
      <p:sp>
        <p:nvSpPr>
          <p:cNvPr id="10" name="Rectangle 6"/>
          <p:cNvSpPr>
            <a:spLocks noChangeArrowheads="1"/>
          </p:cNvSpPr>
          <p:nvPr/>
        </p:nvSpPr>
        <p:spPr bwMode="auto">
          <a:xfrm>
            <a:off x="228600" y="1905000"/>
            <a:ext cx="4800600" cy="2277547"/>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Considering </a:t>
            </a:r>
            <a:r>
              <a:rPr lang="en-US" sz="2400" dirty="0">
                <a:latin typeface="Times New Roman" pitchFamily="18" charset="0"/>
                <a:cs typeface="Times New Roman" pitchFamily="18" charset="0"/>
              </a:rPr>
              <a:t>the geometry of the riser is square. </a:t>
            </a:r>
          </a:p>
          <a:p>
            <a:pPr lvl="0"/>
            <a:r>
              <a:rPr lang="en-US" sz="2400" dirty="0">
                <a:latin typeface="Times New Roman" pitchFamily="18" charset="0"/>
                <a:cs typeface="Times New Roman" pitchFamily="18" charset="0"/>
              </a:rPr>
              <a:t>The number of riser &amp; position, </a:t>
            </a:r>
          </a:p>
          <a:p>
            <a:pPr lvl="0"/>
            <a:r>
              <a:rPr lang="en-US" sz="2400" dirty="0">
                <a:latin typeface="Times New Roman" pitchFamily="18" charset="0"/>
                <a:cs typeface="Times New Roman" pitchFamily="18" charset="0"/>
              </a:rPr>
              <a:t>Dimension for a riser. </a:t>
            </a:r>
          </a:p>
          <a:p>
            <a:pPr lvl="0"/>
            <a:r>
              <a:rPr lang="en-US" sz="2400" dirty="0">
                <a:latin typeface="Times New Roman" pitchFamily="18" charset="0"/>
                <a:cs typeface="Times New Roman" pitchFamily="18" charset="0"/>
              </a:rPr>
              <a:t>Dimension for a  riser neck</a:t>
            </a:r>
          </a:p>
          <a:p>
            <a:pPr algn="just"/>
            <a:endParaRPr lang="en-US" sz="2200" b="1" dirty="0">
              <a:latin typeface="Book Antiqua" pitchFamily="18" charset="0"/>
            </a:endParaRPr>
          </a:p>
        </p:txBody>
      </p:sp>
      <p:sp>
        <p:nvSpPr>
          <p:cNvPr id="2" name="Rectangle 1"/>
          <p:cNvSpPr/>
          <p:nvPr/>
        </p:nvSpPr>
        <p:spPr>
          <a:xfrm>
            <a:off x="304800" y="914400"/>
            <a:ext cx="8458200" cy="772519"/>
          </a:xfrm>
          <a:prstGeom prst="rect">
            <a:avLst/>
          </a:prstGeom>
        </p:spPr>
        <p:txBody>
          <a:bodyPr wrap="square">
            <a:spAutoFit/>
          </a:bodyPr>
          <a:lstStyle/>
          <a:p>
            <a:pPr lvl="0">
              <a:lnSpc>
                <a:spcPct val="85000"/>
              </a:lnSpc>
              <a:spcBef>
                <a:spcPts val="1800"/>
              </a:spcBef>
            </a:pPr>
            <a:r>
              <a:rPr lang="en-US" sz="2600" dirty="0">
                <a:latin typeface="Times New Roman" pitchFamily="18" charset="0"/>
                <a:cs typeface="Times New Roman" pitchFamily="18" charset="0"/>
              </a:rPr>
              <a:t>Starting from the finished part design of the mechanical part, evaluate the </a:t>
            </a:r>
            <a:r>
              <a:rPr lang="en-US" sz="2600" dirty="0" smtClean="0">
                <a:latin typeface="Times New Roman" pitchFamily="18" charset="0"/>
                <a:cs typeface="Times New Roman" pitchFamily="18" charset="0"/>
              </a:rPr>
              <a:t>complete the feeding </a:t>
            </a:r>
            <a:r>
              <a:rPr lang="en-US" sz="2600" dirty="0">
                <a:latin typeface="Times New Roman" pitchFamily="18" charset="0"/>
                <a:cs typeface="Times New Roman" pitchFamily="18" charset="0"/>
              </a:rPr>
              <a:t>system. </a:t>
            </a:r>
          </a:p>
        </p:txBody>
      </p:sp>
    </p:spTree>
    <p:extLst>
      <p:ext uri="{BB962C8B-B14F-4D97-AF65-F5344CB8AC3E}">
        <p14:creationId xmlns:p14="http://schemas.microsoft.com/office/powerpoint/2010/main" val="42757938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52400"/>
            <a:ext cx="8229600" cy="639762"/>
          </a:xfrm>
        </p:spPr>
        <p:txBody>
          <a:bodyPr/>
          <a:lstStyle/>
          <a:p>
            <a:pPr eaLnBrk="1" hangingPunct="1"/>
            <a:r>
              <a:rPr lang="en-US" b="1" dirty="0" smtClean="0"/>
              <a:t>For the 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7B926BF2-1F61-4B85-9A54-91C13EE5A8C2}" type="slidenum">
              <a:rPr lang="en-US"/>
              <a:pPr>
                <a:defRPr/>
              </a:pPr>
              <a:t>94</a:t>
            </a:fld>
            <a:endParaRPr lang="en-US"/>
          </a:p>
        </p:txBody>
      </p:sp>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pic>
        <p:nvPicPr>
          <p:cNvPr id="7" name="Picture 6"/>
          <p:cNvPicPr/>
          <p:nvPr/>
        </p:nvPicPr>
        <p:blipFill rotWithShape="1">
          <a:blip r:embed="rId2" cstate="print"/>
          <a:srcRect t="5409" b="2485"/>
          <a:stretch/>
        </p:blipFill>
        <p:spPr>
          <a:xfrm>
            <a:off x="914400" y="753533"/>
            <a:ext cx="7848600" cy="5723467"/>
          </a:xfrm>
          <a:prstGeom prst="rect">
            <a:avLst/>
          </a:prstGeom>
        </p:spPr>
      </p:pic>
    </p:spTree>
    <p:extLst>
      <p:ext uri="{BB962C8B-B14F-4D97-AF65-F5344CB8AC3E}">
        <p14:creationId xmlns:p14="http://schemas.microsoft.com/office/powerpoint/2010/main" val="2518179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52400"/>
            <a:ext cx="8229600" cy="639762"/>
          </a:xfrm>
        </p:spPr>
        <p:txBody>
          <a:bodyPr/>
          <a:lstStyle/>
          <a:p>
            <a:pPr eaLnBrk="1" hangingPunct="1"/>
            <a:r>
              <a:rPr lang="en-US" b="1" dirty="0" smtClean="0"/>
              <a:t>For the feeding system</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7B926BF2-1F61-4B85-9A54-91C13EE5A8C2}" type="slidenum">
              <a:rPr lang="en-US"/>
              <a:pPr>
                <a:defRPr/>
              </a:pPr>
              <a:t>95</a:t>
            </a:fld>
            <a:endParaRPr lang="en-US"/>
          </a:p>
        </p:txBody>
      </p:sp>
      <p:sp>
        <p:nvSpPr>
          <p:cNvPr id="12"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extLst>
      <p:ext uri="{BB962C8B-B14F-4D97-AF65-F5344CB8AC3E}">
        <p14:creationId xmlns:p14="http://schemas.microsoft.com/office/powerpoint/2010/main" val="30024639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4638"/>
            <a:ext cx="8229600" cy="792162"/>
          </a:xfrm>
        </p:spPr>
        <p:txBody>
          <a:bodyPr/>
          <a:lstStyle/>
          <a:p>
            <a:pPr eaLnBrk="1" hangingPunct="1"/>
            <a:r>
              <a:rPr lang="en-US" b="1" smtClean="0"/>
              <a:t>CASTING WORKCYCLE DESIGN</a:t>
            </a:r>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408722CB-CCEA-4E6E-B978-194FC1515B90}" type="slidenum">
              <a:rPr lang="en-US"/>
              <a:pPr>
                <a:defRPr/>
              </a:pPr>
              <a:t>96</a:t>
            </a:fld>
            <a:endParaRPr lang="en-US"/>
          </a:p>
        </p:txBody>
      </p:sp>
      <p:pic>
        <p:nvPicPr>
          <p:cNvPr id="75782" name="Picture 2"/>
          <p:cNvPicPr>
            <a:picLocks noChangeAspect="1" noChangeArrowheads="1"/>
          </p:cNvPicPr>
          <p:nvPr/>
        </p:nvPicPr>
        <p:blipFill>
          <a:blip r:embed="rId2" cstate="print"/>
          <a:srcRect/>
          <a:stretch>
            <a:fillRect/>
          </a:stretch>
        </p:blipFill>
        <p:spPr bwMode="auto">
          <a:xfrm>
            <a:off x="76200" y="1600199"/>
            <a:ext cx="9067800" cy="4314045"/>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4638"/>
            <a:ext cx="4114800" cy="715962"/>
          </a:xfrm>
        </p:spPr>
        <p:txBody>
          <a:bodyPr/>
          <a:lstStyle/>
          <a:p>
            <a:pPr eaLnBrk="1" hangingPunct="1"/>
            <a:r>
              <a:rPr lang="en-US" b="1" smtClean="0"/>
              <a:t>GATING SYSTEM (SPRUE)</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974D2805-31A5-461E-B0B2-724585CAC793}" type="slidenum">
              <a:rPr lang="en-US"/>
              <a:pPr>
                <a:defRPr/>
              </a:pPr>
              <a:t>97</a:t>
            </a:fld>
            <a:endParaRPr lang="en-US"/>
          </a:p>
        </p:txBody>
      </p:sp>
      <p:sp>
        <p:nvSpPr>
          <p:cNvPr id="7" name="Rectangle 6"/>
          <p:cNvSpPr/>
          <p:nvPr/>
        </p:nvSpPr>
        <p:spPr>
          <a:xfrm>
            <a:off x="152400" y="838200"/>
            <a:ext cx="5562600" cy="5847755"/>
          </a:xfrm>
          <a:prstGeom prst="rect">
            <a:avLst/>
          </a:prstGeom>
        </p:spPr>
        <p:txBody>
          <a:bodyPr>
            <a:spAutoFit/>
          </a:bodyPr>
          <a:lstStyle/>
          <a:p>
            <a:pPr algn="just" fontAlgn="auto">
              <a:spcBef>
                <a:spcPts val="0"/>
              </a:spcBef>
              <a:spcAft>
                <a:spcPts val="0"/>
              </a:spcAft>
              <a:defRPr/>
            </a:pPr>
            <a:r>
              <a:rPr lang="en-US" sz="2200" b="1" dirty="0">
                <a:latin typeface="Book Antiqua" pitchFamily="18" charset="0"/>
              </a:rPr>
              <a:t>The gating system connects the mold cavity to the “outside”. Composed of:</a:t>
            </a:r>
          </a:p>
          <a:p>
            <a:pPr marL="349250" indent="-349250" algn="just" fontAlgn="auto">
              <a:spcBef>
                <a:spcPts val="0"/>
              </a:spcBef>
              <a:spcAft>
                <a:spcPts val="0"/>
              </a:spcAft>
              <a:buFont typeface="Wingdings" pitchFamily="2" charset="2"/>
              <a:buChar char="Ø"/>
              <a:defRPr/>
            </a:pPr>
            <a:r>
              <a:rPr lang="en-US" sz="2200" b="1" dirty="0">
                <a:latin typeface="Book Antiqua" pitchFamily="18" charset="0"/>
              </a:rPr>
              <a:t>Pouring basin: a cuplike cavity where molten metal is poured in, it may hold filters and skimmers to prevent dross (or slug) from entering the cavity;</a:t>
            </a:r>
          </a:p>
          <a:p>
            <a:pPr marL="349250" indent="-349250" algn="just" fontAlgn="auto">
              <a:spcBef>
                <a:spcPts val="0"/>
              </a:spcBef>
              <a:spcAft>
                <a:spcPts val="0"/>
              </a:spcAft>
              <a:buFont typeface="Wingdings" pitchFamily="2" charset="2"/>
              <a:buChar char="Ø"/>
              <a:defRPr/>
            </a:pPr>
            <a:r>
              <a:rPr lang="en-US" sz="2200" b="1" dirty="0">
                <a:latin typeface="Book Antiqua" pitchFamily="18" charset="0"/>
              </a:rPr>
              <a:t>sprue: vertical channel connecting the basin with the runner;</a:t>
            </a:r>
          </a:p>
          <a:p>
            <a:pPr marL="349250" indent="-349250" algn="just" fontAlgn="auto">
              <a:spcBef>
                <a:spcPts val="0"/>
              </a:spcBef>
              <a:spcAft>
                <a:spcPts val="0"/>
              </a:spcAft>
              <a:buFont typeface="Wingdings" pitchFamily="2" charset="2"/>
              <a:buChar char="Ø"/>
              <a:defRPr/>
            </a:pPr>
            <a:r>
              <a:rPr lang="en-US" sz="2200" b="1" dirty="0">
                <a:latin typeface="Book Antiqua" pitchFamily="18" charset="0"/>
              </a:rPr>
              <a:t>runner: a channel (generally horizontal) from sprue to gate(s), (runner box is a distribution box dividing molten metal into several streams before it enters the mold cavity);</a:t>
            </a:r>
          </a:p>
          <a:p>
            <a:pPr marL="349250" indent="-349250" algn="just" fontAlgn="auto">
              <a:spcBef>
                <a:spcPts val="0"/>
              </a:spcBef>
              <a:spcAft>
                <a:spcPts val="0"/>
              </a:spcAft>
              <a:buFont typeface="Wingdings" pitchFamily="2" charset="2"/>
              <a:buChar char="Ø"/>
              <a:defRPr/>
            </a:pPr>
            <a:r>
              <a:rPr lang="en-US" sz="2200" b="1" dirty="0">
                <a:latin typeface="Book Antiqua" pitchFamily="18" charset="0"/>
              </a:rPr>
              <a:t>gate(s): the portion of the runner through which molten metal enters the mold cavity.</a:t>
            </a:r>
          </a:p>
        </p:txBody>
      </p:sp>
      <p:pic>
        <p:nvPicPr>
          <p:cNvPr id="76807" name="Picture 3"/>
          <p:cNvPicPr>
            <a:picLocks noChangeAspect="1" noChangeArrowheads="1"/>
          </p:cNvPicPr>
          <p:nvPr/>
        </p:nvPicPr>
        <p:blipFill>
          <a:blip r:embed="rId2" cstate="print"/>
          <a:srcRect/>
          <a:stretch>
            <a:fillRect/>
          </a:stretch>
        </p:blipFill>
        <p:spPr bwMode="auto">
          <a:xfrm>
            <a:off x="5638800" y="1862138"/>
            <a:ext cx="3382963" cy="3243262"/>
          </a:xfrm>
          <a:prstGeom prst="rect">
            <a:avLst/>
          </a:prstGeom>
          <a:noFill/>
          <a:ln w="9525">
            <a:noFill/>
            <a:miter lim="800000"/>
            <a:headEnd/>
            <a:tailEnd/>
          </a:ln>
        </p:spPr>
      </p:pic>
      <p:sp>
        <p:nvSpPr>
          <p:cNvPr id="8"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74638"/>
            <a:ext cx="8229600" cy="715962"/>
          </a:xfrm>
        </p:spPr>
        <p:txBody>
          <a:bodyPr/>
          <a:lstStyle/>
          <a:p>
            <a:pPr eaLnBrk="1" hangingPunct="1"/>
            <a:r>
              <a:rPr lang="en-US" b="1" smtClean="0"/>
              <a:t>GATING SYSTEM: TYPES</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2FAFDE83-07D2-4FC9-ABBB-6B04F5524F02}" type="slidenum">
              <a:rPr lang="en-US"/>
              <a:pPr>
                <a:defRPr/>
              </a:pPr>
              <a:t>98</a:t>
            </a:fld>
            <a:endParaRPr lang="en-US"/>
          </a:p>
        </p:txBody>
      </p:sp>
      <p:pic>
        <p:nvPicPr>
          <p:cNvPr id="77830" name="Picture 2"/>
          <p:cNvPicPr>
            <a:picLocks noChangeAspect="1" noChangeArrowheads="1"/>
          </p:cNvPicPr>
          <p:nvPr/>
        </p:nvPicPr>
        <p:blipFill>
          <a:blip r:embed="rId2" cstate="print"/>
          <a:srcRect/>
          <a:stretch>
            <a:fillRect/>
          </a:stretch>
        </p:blipFill>
        <p:spPr bwMode="auto">
          <a:xfrm>
            <a:off x="1219199" y="2438400"/>
            <a:ext cx="6949110" cy="3733800"/>
          </a:xfrm>
          <a:prstGeom prst="rect">
            <a:avLst/>
          </a:prstGeom>
          <a:noFill/>
          <a:ln w="9525">
            <a:noFill/>
            <a:miter lim="800000"/>
            <a:headEnd/>
            <a:tailEnd/>
          </a:ln>
        </p:spPr>
      </p:pic>
      <p:sp>
        <p:nvSpPr>
          <p:cNvPr id="8" name="Rectangle 7"/>
          <p:cNvSpPr/>
          <p:nvPr/>
        </p:nvSpPr>
        <p:spPr>
          <a:xfrm>
            <a:off x="457200" y="990600"/>
            <a:ext cx="8305800" cy="1446550"/>
          </a:xfrm>
          <a:prstGeom prst="rect">
            <a:avLst/>
          </a:prstGeom>
        </p:spPr>
        <p:txBody>
          <a:bodyPr>
            <a:spAutoFit/>
          </a:bodyPr>
          <a:lstStyle/>
          <a:p>
            <a:pPr fontAlgn="auto">
              <a:spcBef>
                <a:spcPts val="0"/>
              </a:spcBef>
              <a:spcAft>
                <a:spcPts val="0"/>
              </a:spcAft>
              <a:defRPr/>
            </a:pPr>
            <a:r>
              <a:rPr lang="en-US" sz="2200" b="1" dirty="0">
                <a:latin typeface="Book Antiqua" pitchFamily="18" charset="0"/>
              </a:rPr>
              <a:t>Metal supply may be by top or bottom pouring, with several types of gate:</a:t>
            </a:r>
          </a:p>
          <a:p>
            <a:pPr marL="517525" indent="-517525" fontAlgn="auto">
              <a:spcBef>
                <a:spcPts val="0"/>
              </a:spcBef>
              <a:spcAft>
                <a:spcPts val="0"/>
              </a:spcAft>
              <a:buFont typeface="Wingdings" pitchFamily="2" charset="2"/>
              <a:buChar char="Ø"/>
              <a:defRPr/>
            </a:pPr>
            <a:r>
              <a:rPr lang="en-US" sz="2200" b="1" dirty="0">
                <a:latin typeface="Book Antiqua" pitchFamily="18" charset="0"/>
              </a:rPr>
              <a:t>Horizontal</a:t>
            </a:r>
          </a:p>
          <a:p>
            <a:pPr marL="517525" indent="-517525" fontAlgn="auto">
              <a:spcBef>
                <a:spcPts val="0"/>
              </a:spcBef>
              <a:spcAft>
                <a:spcPts val="0"/>
              </a:spcAft>
              <a:buFont typeface="Wingdings" pitchFamily="2" charset="2"/>
              <a:buChar char="Ø"/>
              <a:defRPr/>
            </a:pPr>
            <a:r>
              <a:rPr lang="en-US" sz="2200" b="1" dirty="0">
                <a:latin typeface="Book Antiqua" pitchFamily="18" charset="0"/>
              </a:rPr>
              <a:t>Vertical.</a:t>
            </a:r>
          </a:p>
        </p:txBody>
      </p:sp>
      <p:sp>
        <p:nvSpPr>
          <p:cNvPr id="9"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715962"/>
          </a:xfrm>
        </p:spPr>
        <p:txBody>
          <a:bodyPr/>
          <a:lstStyle/>
          <a:p>
            <a:pPr eaLnBrk="1" hangingPunct="1"/>
            <a:r>
              <a:rPr lang="en-US" b="1" smtClean="0"/>
              <a:t>HORIZONTAL GATING SYSTEM: LOCATION</a:t>
            </a:r>
            <a:endParaRPr lang="en-US" smtClean="0"/>
          </a:p>
        </p:txBody>
      </p:sp>
      <p:sp>
        <p:nvSpPr>
          <p:cNvPr id="4" name="Date Placeholder 3"/>
          <p:cNvSpPr>
            <a:spLocks noGrp="1"/>
          </p:cNvSpPr>
          <p:nvPr>
            <p:ph type="dt" sz="quarter" idx="10"/>
          </p:nvPr>
        </p:nvSpPr>
        <p:spPr/>
        <p:txBody>
          <a:bodyPr/>
          <a:lstStyle/>
          <a:p>
            <a:pPr>
              <a:defRPr/>
            </a:pPr>
            <a:fld id="{F29D212D-6E89-43F6-8BF4-67AD041C7A3C}" type="datetime1">
              <a:rPr lang="en-US"/>
              <a:pPr>
                <a:defRPr/>
              </a:pPr>
              <a:t>4/15/2018</a:t>
            </a:fld>
            <a:endParaRPr lang="en-US"/>
          </a:p>
        </p:txBody>
      </p:sp>
      <p:sp>
        <p:nvSpPr>
          <p:cNvPr id="6" name="Slide Number Placeholder 5"/>
          <p:cNvSpPr>
            <a:spLocks noGrp="1"/>
          </p:cNvSpPr>
          <p:nvPr>
            <p:ph type="sldNum" sz="quarter" idx="12"/>
          </p:nvPr>
        </p:nvSpPr>
        <p:spPr/>
        <p:txBody>
          <a:bodyPr/>
          <a:lstStyle/>
          <a:p>
            <a:pPr>
              <a:defRPr/>
            </a:pPr>
            <a:fld id="{EA9B9AFE-CC2B-4D6D-991B-CDB5C02AF0CE}" type="slidenum">
              <a:rPr lang="en-US"/>
              <a:pPr>
                <a:defRPr/>
              </a:pPr>
              <a:t>99</a:t>
            </a:fld>
            <a:endParaRPr lang="en-US"/>
          </a:p>
        </p:txBody>
      </p:sp>
      <p:pic>
        <p:nvPicPr>
          <p:cNvPr id="78854" name="Picture 2"/>
          <p:cNvPicPr>
            <a:picLocks noChangeAspect="1" noChangeArrowheads="1"/>
          </p:cNvPicPr>
          <p:nvPr/>
        </p:nvPicPr>
        <p:blipFill>
          <a:blip r:embed="rId2" cstate="print"/>
          <a:srcRect/>
          <a:stretch>
            <a:fillRect/>
          </a:stretch>
        </p:blipFill>
        <p:spPr bwMode="auto">
          <a:xfrm>
            <a:off x="838200" y="1143000"/>
            <a:ext cx="7473950" cy="5029200"/>
          </a:xfrm>
          <a:prstGeom prst="rect">
            <a:avLst/>
          </a:prstGeom>
          <a:noFill/>
          <a:ln w="9525">
            <a:noFill/>
            <a:miter lim="800000"/>
            <a:headEnd/>
            <a:tailEnd/>
          </a:ln>
        </p:spPr>
      </p:pic>
      <p:sp>
        <p:nvSpPr>
          <p:cNvPr id="7" name="Footer Placeholder 6"/>
          <p:cNvSpPr>
            <a:spLocks noGrp="1"/>
          </p:cNvSpPr>
          <p:nvPr>
            <p:ph type="ftr" sz="quarter" idx="11"/>
          </p:nvPr>
        </p:nvSpPr>
        <p:spPr>
          <a:xfrm>
            <a:off x="3124200" y="6416675"/>
            <a:ext cx="2895600" cy="365125"/>
          </a:xfrm>
        </p:spPr>
        <p:txBody>
          <a:bodyPr/>
          <a:lstStyle/>
          <a:p>
            <a:pPr algn="r">
              <a:defRPr/>
            </a:pPr>
            <a:r>
              <a:rPr lang="en-US" b="1" i="1" dirty="0" smtClean="0"/>
              <a:t>MANUFACTURING  </a:t>
            </a:r>
            <a:r>
              <a:rPr lang="en-US" b="1" i="1" dirty="0"/>
              <a:t>ENGINEERING II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4163</TotalTime>
  <Words>8108</Words>
  <Application>Microsoft Office PowerPoint</Application>
  <PresentationFormat>On-screen Show (4:3)</PresentationFormat>
  <Paragraphs>1284</Paragraphs>
  <Slides>136</Slides>
  <Notes>1</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Office Theme</vt:lpstr>
      <vt:lpstr>MANUFACTURING  Engineering II</vt:lpstr>
      <vt:lpstr>The 10 Rules for good castings</vt:lpstr>
      <vt:lpstr>PowerPoint Presentation</vt:lpstr>
      <vt:lpstr>PowerPoint Presentation</vt:lpstr>
      <vt:lpstr>PowerPoint Presentation</vt:lpstr>
      <vt:lpstr>PowerPoint Presentation</vt:lpstr>
      <vt:lpstr>CASTING Working Design</vt:lpstr>
      <vt:lpstr>CASTING Working Design</vt:lpstr>
      <vt:lpstr>PowerPoint Presentation</vt:lpstr>
      <vt:lpstr>CASTING Working Design</vt:lpstr>
      <vt:lpstr>Corners Angles and section thickness</vt:lpstr>
      <vt:lpstr>FROM PRODUCT TO CASTING</vt:lpstr>
      <vt:lpstr>Pattern</vt:lpstr>
      <vt:lpstr>FROM PRODUCT TO CASTING  Stock allowance</vt:lpstr>
      <vt:lpstr>FROM PRODUCT TO CASTING  Stock allowance</vt:lpstr>
      <vt:lpstr>Tolerance</vt:lpstr>
      <vt:lpstr>FROM PRODUCT TO CASTING  Stock allowance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PRODUCT TO CASTING  Minimum thickness</vt:lpstr>
      <vt:lpstr>FROM PRODUCT TO CASTING –Holes</vt:lpstr>
      <vt:lpstr>FROM PRODUCT TO CASTING  Cope and Drag</vt:lpstr>
      <vt:lpstr>FROM PRODUCT TO CASTING  Cope and Drag</vt:lpstr>
      <vt:lpstr>FROM PRODUCT TO CASTING –Patterns</vt:lpstr>
      <vt:lpstr>FROM PRODUCT TO CASTING –Draft </vt:lpstr>
      <vt:lpstr>FROM PRODUCT TO CASTING – Draft </vt:lpstr>
      <vt:lpstr>FROM PRODUCT TO CASTING  Fillets</vt:lpstr>
      <vt:lpstr>FROM PRODUCT TO CASTING  Fillets</vt:lpstr>
      <vt:lpstr>FROM PRODUCT TO CASTING  Stock allowance</vt:lpstr>
      <vt:lpstr>PowerPoint Presentation</vt:lpstr>
      <vt:lpstr>FROM PRODUCT TO CASTING  Thickness</vt:lpstr>
      <vt:lpstr>FROM PRODUCT TO CASTING  Thickness</vt:lpstr>
      <vt:lpstr>FROM PRODUCT TO CASTING  Thickness</vt:lpstr>
      <vt:lpstr>CASTING WORK CYCLE DESIGN</vt:lpstr>
      <vt:lpstr>SHRINKAGE</vt:lpstr>
      <vt:lpstr>SHRINKAGE</vt:lpstr>
      <vt:lpstr>SHRINKAGE</vt:lpstr>
      <vt:lpstr>SOLID SHRINKAGE</vt:lpstr>
      <vt:lpstr>SOLID SHRINKAGE –dimensions</vt:lpstr>
      <vt:lpstr>SOLID SHRINKAGE  dimensions</vt:lpstr>
      <vt:lpstr>FROM CASTING TO PATTERN  Solid shrinkage</vt:lpstr>
      <vt:lpstr>LIQUID &amp; SOLIDIFICATION SHRINKAGE</vt:lpstr>
      <vt:lpstr>LIQUID &amp; SOLIDIFICATION SHRINKAGE</vt:lpstr>
      <vt:lpstr>LIQUID &amp; SOLIDIFICATION SHRINKAGE</vt:lpstr>
      <vt:lpstr>LIQUID &amp; SOLIDIFICATION SHRINKAGE</vt:lpstr>
      <vt:lpstr>LIQUID &amp; SOLIDIFICATION SHRINKAGE</vt:lpstr>
      <vt:lpstr>SOLUBILITY OF GASES</vt:lpstr>
      <vt:lpstr>SOLUBILITY OF GASES</vt:lpstr>
      <vt:lpstr>Casting Pattern shape Design </vt:lpstr>
      <vt:lpstr>Casting Pattern Design </vt:lpstr>
      <vt:lpstr>CASTING WORK CYCLE DESIGN</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FEEDING SYSTEM</vt:lpstr>
      <vt:lpstr>Location of Risers</vt:lpstr>
      <vt:lpstr>PowerPoint Presentation</vt:lpstr>
      <vt:lpstr>FEEDING SYSTEM</vt:lpstr>
      <vt:lpstr>FEEDING SYSTEM</vt:lpstr>
      <vt:lpstr>FEEDING SYSTEM</vt:lpstr>
      <vt:lpstr>FEEDING SYSTEM</vt:lpstr>
      <vt:lpstr>FEEDING SYSTEM</vt:lpstr>
      <vt:lpstr>FEEDING SYSTEM</vt:lpstr>
      <vt:lpstr>FEEDING SYETEM</vt:lpstr>
      <vt:lpstr>FEEDING SYSTEM</vt:lpstr>
      <vt:lpstr>FEEDING SYSTEM</vt:lpstr>
      <vt:lpstr>CYLINDERICAL FEEDING SYSTEM</vt:lpstr>
      <vt:lpstr>FEEDING SYSTEM</vt:lpstr>
      <vt:lpstr>Casting feeding Design </vt:lpstr>
      <vt:lpstr>For the feeding system</vt:lpstr>
      <vt:lpstr>For the feeding system</vt:lpstr>
      <vt:lpstr>CASTING WORKCYCLE DESIGN</vt:lpstr>
      <vt:lpstr>GATING SYSTEM (SPRUE)</vt:lpstr>
      <vt:lpstr>GATING SYSTEM: TYPES</vt:lpstr>
      <vt:lpstr>HORIZONTAL GATING SYSTEM: LOCATION</vt:lpstr>
      <vt:lpstr>GATING SYSTEM</vt:lpstr>
      <vt:lpstr>GATING SYSTEM</vt:lpstr>
      <vt:lpstr>GATING SYSTEM –Choice of Tr</vt:lpstr>
      <vt:lpstr>GATING SYSTEM</vt:lpstr>
      <vt:lpstr>GATING SYSTEM</vt:lpstr>
      <vt:lpstr>GATING SYSTEM</vt:lpstr>
      <vt:lpstr>GATING SYSTEM</vt:lpstr>
      <vt:lpstr>GATING SYSTEM</vt:lpstr>
      <vt:lpstr>GATING SYSTEM</vt:lpstr>
      <vt:lpstr>METALLOSTATIC LIFT</vt:lpstr>
      <vt:lpstr>METALLOSTATIC LIFT</vt:lpstr>
      <vt:lpstr>METALLOSTATIC LIFT</vt:lpstr>
      <vt:lpstr>METALLOSTATIC LIFT</vt:lpstr>
      <vt:lpstr>METALLOSTATIC LIFT Evaluation</vt:lpstr>
      <vt:lpstr>METALLOSTATIC LIFT Evaluation</vt:lpstr>
      <vt:lpstr>METALLOSTATIC LIFT Evaluation</vt:lpstr>
      <vt:lpstr>METALLOSTATIC LIFT Evaluation</vt:lpstr>
      <vt:lpstr>METALLOSTATIC LIFT Evaluation</vt:lpstr>
      <vt:lpstr>METALLOSTATIC LIFT Evaluation</vt:lpstr>
      <vt:lpstr>BOUYANCY LAW (ARCHIMEDE LAW)</vt:lpstr>
      <vt:lpstr>METALLOSTATIC LIFT Evaluation</vt:lpstr>
      <vt:lpstr>METALLOSTATIC LIFT Evaluation</vt:lpstr>
      <vt:lpstr>METALLOSTATIC LIFT Evaluation</vt:lpstr>
      <vt:lpstr>METALLOSTATIC LIFT Evaluation</vt:lpstr>
      <vt:lpstr>SOLID SHRINKAGE –casting stresses</vt:lpstr>
      <vt:lpstr>“DESIGN FOR MANUFACTURABILITY”</vt:lpstr>
      <vt:lpstr>“DESIGN FOR MANUFACTURABILITY”</vt:lpstr>
      <vt:lpstr>“DESIGN FOR MANUFACTURABILITY”</vt:lpstr>
      <vt:lpstr>“DESIGN FOR MANUFACTURABILITY”</vt:lpstr>
      <vt:lpstr>“DESIGN FOR MANUFACTURABILITY”</vt:lpstr>
      <vt:lpstr>“DESIGN FOR MANUFACTURABILITY”</vt:lpstr>
      <vt:lpstr>“DESIGN FOR MANUFACTURABILITY”</vt:lpstr>
      <vt:lpstr>“DESIGN FOR MANUFACTURABILITY”</vt:lpstr>
      <vt:lpstr>“DESIGN FOR MANUFACTURABILITY”</vt:lpstr>
      <vt:lpstr>COMPUTER AIDED CASTING DESIGN</vt:lpstr>
      <vt:lpstr>COMPUTER AIDED CASTING DESIGN</vt:lpstr>
      <vt:lpstr>COMPUTER AIDED CASTING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Engineering II</dc:title>
  <dc:creator>user</dc:creator>
  <cp:lastModifiedBy>Windows User</cp:lastModifiedBy>
  <cp:revision>239</cp:revision>
  <dcterms:created xsi:type="dcterms:W3CDTF">2012-03-06T14:44:51Z</dcterms:created>
  <dcterms:modified xsi:type="dcterms:W3CDTF">2018-04-15T03:32:54Z</dcterms:modified>
</cp:coreProperties>
</file>