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6" r:id="rId2"/>
    <p:sldId id="258" r:id="rId3"/>
    <p:sldId id="259" r:id="rId4"/>
    <p:sldId id="257" r:id="rId5"/>
    <p:sldId id="261" r:id="rId6"/>
    <p:sldId id="262" r:id="rId7"/>
    <p:sldId id="263" r:id="rId8"/>
    <p:sldId id="264" r:id="rId9"/>
    <p:sldId id="260" r:id="rId10"/>
    <p:sldId id="265" r:id="rId11"/>
    <p:sldId id="364" r:id="rId12"/>
    <p:sldId id="267" r:id="rId13"/>
    <p:sldId id="365" r:id="rId14"/>
    <p:sldId id="268" r:id="rId15"/>
    <p:sldId id="269" r:id="rId16"/>
    <p:sldId id="366" r:id="rId17"/>
    <p:sldId id="367" r:id="rId18"/>
    <p:sldId id="368" r:id="rId19"/>
    <p:sldId id="369" r:id="rId20"/>
    <p:sldId id="370" r:id="rId21"/>
    <p:sldId id="371"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293" r:id="rId58"/>
    <p:sldId id="295" r:id="rId59"/>
    <p:sldId id="296" r:id="rId60"/>
    <p:sldId id="302" r:id="rId61"/>
    <p:sldId id="303" r:id="rId62"/>
    <p:sldId id="304" r:id="rId63"/>
    <p:sldId id="305" r:id="rId64"/>
    <p:sldId id="306" r:id="rId65"/>
    <p:sldId id="307" r:id="rId66"/>
    <p:sldId id="308" r:id="rId67"/>
    <p:sldId id="309" r:id="rId68"/>
    <p:sldId id="384" r:id="rId69"/>
    <p:sldId id="385" r:id="rId70"/>
    <p:sldId id="386" r:id="rId71"/>
    <p:sldId id="294" r:id="rId72"/>
    <p:sldId id="297" r:id="rId73"/>
    <p:sldId id="299" r:id="rId74"/>
    <p:sldId id="310" r:id="rId75"/>
    <p:sldId id="311" r:id="rId76"/>
    <p:sldId id="312" r:id="rId77"/>
    <p:sldId id="313" r:id="rId78"/>
    <p:sldId id="314" r:id="rId79"/>
    <p:sldId id="315" r:id="rId80"/>
    <p:sldId id="316" r:id="rId81"/>
    <p:sldId id="355" r:id="rId82"/>
    <p:sldId id="356" r:id="rId83"/>
    <p:sldId id="357" r:id="rId84"/>
    <p:sldId id="358" r:id="rId85"/>
    <p:sldId id="359" r:id="rId86"/>
    <p:sldId id="317" r:id="rId87"/>
    <p:sldId id="318" r:id="rId88"/>
    <p:sldId id="319" r:id="rId89"/>
    <p:sldId id="321" r:id="rId90"/>
    <p:sldId id="322" r:id="rId91"/>
    <p:sldId id="320" r:id="rId92"/>
    <p:sldId id="323" r:id="rId93"/>
    <p:sldId id="324" r:id="rId94"/>
    <p:sldId id="325" r:id="rId95"/>
    <p:sldId id="326" r:id="rId96"/>
    <p:sldId id="327" r:id="rId97"/>
    <p:sldId id="328" r:id="rId98"/>
    <p:sldId id="329" r:id="rId99"/>
    <p:sldId id="330" r:id="rId100"/>
    <p:sldId id="331" r:id="rId101"/>
    <p:sldId id="332" r:id="rId102"/>
    <p:sldId id="363" r:id="rId103"/>
    <p:sldId id="333" r:id="rId104"/>
    <p:sldId id="334" r:id="rId105"/>
    <p:sldId id="335" r:id="rId106"/>
    <p:sldId id="336" r:id="rId107"/>
    <p:sldId id="337" r:id="rId108"/>
    <p:sldId id="338" r:id="rId109"/>
    <p:sldId id="339" r:id="rId110"/>
    <p:sldId id="340" r:id="rId111"/>
    <p:sldId id="341" r:id="rId112"/>
    <p:sldId id="347" r:id="rId113"/>
    <p:sldId id="348" r:id="rId114"/>
    <p:sldId id="349" r:id="rId115"/>
    <p:sldId id="350" r:id="rId116"/>
    <p:sldId id="351" r:id="rId117"/>
    <p:sldId id="352" r:id="rId118"/>
    <p:sldId id="353" r:id="rId119"/>
    <p:sldId id="354" r:id="rId120"/>
    <p:sldId id="360" r:id="rId121"/>
    <p:sldId id="361" r:id="rId122"/>
    <p:sldId id="362" r:id="rId123"/>
    <p:sldId id="342" r:id="rId124"/>
    <p:sldId id="343" r:id="rId125"/>
    <p:sldId id="344" r:id="rId126"/>
    <p:sldId id="345" r:id="rId127"/>
    <p:sldId id="346"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2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03CDF-58D2-4506-8D34-7454472B4E65}" type="datetimeFigureOut">
              <a:rPr lang="en-IN" smtClean="0"/>
              <a:t>04-05-2020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B03BB-E632-4A8A-9BA8-5A3B83185C56}" type="slidenum">
              <a:rPr lang="en-IN" smtClean="0"/>
              <a:t>‹#›</a:t>
            </a:fld>
            <a:endParaRPr lang="en-IN"/>
          </a:p>
        </p:txBody>
      </p:sp>
    </p:spTree>
    <p:extLst>
      <p:ext uri="{BB962C8B-B14F-4D97-AF65-F5344CB8AC3E}">
        <p14:creationId xmlns:p14="http://schemas.microsoft.com/office/powerpoint/2010/main" val="1423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61B03BB-E632-4A8A-9BA8-5A3B83185C56}" type="slidenum">
              <a:rPr lang="en-IN" smtClean="0"/>
              <a:t>57</a:t>
            </a:fld>
            <a:endParaRPr lang="en-IN"/>
          </a:p>
        </p:txBody>
      </p:sp>
    </p:spTree>
    <p:extLst>
      <p:ext uri="{BB962C8B-B14F-4D97-AF65-F5344CB8AC3E}">
        <p14:creationId xmlns:p14="http://schemas.microsoft.com/office/powerpoint/2010/main" val="423594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61B03BB-E632-4A8A-9BA8-5A3B83185C56}" type="slidenum">
              <a:rPr lang="en-IN" smtClean="0"/>
              <a:t>113</a:t>
            </a:fld>
            <a:endParaRPr lang="en-IN"/>
          </a:p>
        </p:txBody>
      </p:sp>
    </p:spTree>
    <p:extLst>
      <p:ext uri="{BB962C8B-B14F-4D97-AF65-F5344CB8AC3E}">
        <p14:creationId xmlns:p14="http://schemas.microsoft.com/office/powerpoint/2010/main" val="111780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D5953C81-22E3-4B40-9ABC-A8AF48039BC5}" type="datetimeFigureOut">
              <a:rPr lang="en-IN" smtClean="0"/>
              <a:t>04-05-2020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4116911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5953C81-22E3-4B40-9ABC-A8AF48039BC5}" type="datetimeFigureOut">
              <a:rPr lang="en-IN" smtClean="0"/>
              <a:t>04-05-2020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246753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5953C81-22E3-4B40-9ABC-A8AF48039BC5}" type="datetimeFigureOut">
              <a:rPr lang="en-IN" smtClean="0"/>
              <a:t>04-05-2020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149271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5953C81-22E3-4B40-9ABC-A8AF48039BC5}" type="datetimeFigureOut">
              <a:rPr lang="en-IN" smtClean="0"/>
              <a:t>04-05-2020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397626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53C81-22E3-4B40-9ABC-A8AF48039BC5}" type="datetimeFigureOut">
              <a:rPr lang="en-IN" smtClean="0"/>
              <a:t>04-05-2020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22548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D5953C81-22E3-4B40-9ABC-A8AF48039BC5}" type="datetimeFigureOut">
              <a:rPr lang="en-IN" smtClean="0"/>
              <a:t>04-05-2020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71694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5953C81-22E3-4B40-9ABC-A8AF48039BC5}" type="datetimeFigureOut">
              <a:rPr lang="en-IN" smtClean="0"/>
              <a:t>04-05-2020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115197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D5953C81-22E3-4B40-9ABC-A8AF48039BC5}" type="datetimeFigureOut">
              <a:rPr lang="en-IN" smtClean="0"/>
              <a:t>04-05-2020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216595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53C81-22E3-4B40-9ABC-A8AF48039BC5}" type="datetimeFigureOut">
              <a:rPr lang="en-IN" smtClean="0"/>
              <a:t>04-05-2020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30690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53C81-22E3-4B40-9ABC-A8AF48039BC5}" type="datetimeFigureOut">
              <a:rPr lang="en-IN" smtClean="0"/>
              <a:t>04-05-2020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72076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53C81-22E3-4B40-9ABC-A8AF48039BC5}" type="datetimeFigureOut">
              <a:rPr lang="en-IN" smtClean="0"/>
              <a:t>04-05-2020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816E924-91DD-46E2-8E32-CD87C406B7F0}" type="slidenum">
              <a:rPr lang="en-IN" smtClean="0"/>
              <a:t>‹#›</a:t>
            </a:fld>
            <a:endParaRPr lang="en-IN"/>
          </a:p>
        </p:txBody>
      </p:sp>
    </p:spTree>
    <p:extLst>
      <p:ext uri="{BB962C8B-B14F-4D97-AF65-F5344CB8AC3E}">
        <p14:creationId xmlns:p14="http://schemas.microsoft.com/office/powerpoint/2010/main" val="142880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53C81-22E3-4B40-9ABC-A8AF48039BC5}" type="datetimeFigureOut">
              <a:rPr lang="en-IN" smtClean="0"/>
              <a:t>04-05-2020</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6E924-91DD-46E2-8E32-CD87C406B7F0}" type="slidenum">
              <a:rPr lang="en-IN" smtClean="0"/>
              <a:t>‹#›</a:t>
            </a:fld>
            <a:endParaRPr lang="en-IN"/>
          </a:p>
        </p:txBody>
      </p:sp>
    </p:spTree>
    <p:extLst>
      <p:ext uri="{BB962C8B-B14F-4D97-AF65-F5344CB8AC3E}">
        <p14:creationId xmlns:p14="http://schemas.microsoft.com/office/powerpoint/2010/main" val="138865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16633"/>
            <a:ext cx="8568952" cy="1080120"/>
          </a:xfrm>
        </p:spPr>
        <p:txBody>
          <a:bodyPr>
            <a:normAutofit fontScale="90000"/>
          </a:bodyPr>
          <a:lstStyle/>
          <a:p>
            <a:r>
              <a:rPr lang="en-IN" sz="3600" b="1" dirty="0">
                <a:solidFill>
                  <a:srgbClr val="FF0000"/>
                </a:solidFill>
                <a:latin typeface="Times New Roman" pitchFamily="18" charset="0"/>
                <a:cs typeface="Times New Roman" pitchFamily="18" charset="0"/>
              </a:rPr>
              <a:t>Melting and Pouring Analysis Gating and </a:t>
            </a:r>
            <a:r>
              <a:rPr lang="en-IN" sz="3600" b="1">
                <a:solidFill>
                  <a:srgbClr val="FF0000"/>
                </a:solidFill>
                <a:latin typeface="Times New Roman" pitchFamily="18" charset="0"/>
                <a:cs typeface="Times New Roman" pitchFamily="18" charset="0"/>
              </a:rPr>
              <a:t>Risering</a:t>
            </a:r>
            <a:endParaRPr lang="en-IN" sz="3600"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79512" y="1052736"/>
            <a:ext cx="8784976" cy="5400600"/>
          </a:xfrm>
        </p:spPr>
        <p:txBody>
          <a:bodyPr/>
          <a:lstStyle/>
          <a:p>
            <a:pPr algn="l"/>
            <a:r>
              <a:rPr lang="en-US" dirty="0">
                <a:solidFill>
                  <a:schemeClr val="tx1"/>
                </a:solidFill>
                <a:latin typeface="Times New Roman" pitchFamily="18" charset="0"/>
                <a:cs typeface="Times New Roman" pitchFamily="18" charset="0"/>
              </a:rPr>
              <a:t>Furnaces are used to heat (and melt) the metal to a molten temperature sufficient for casting. The total heat energy required is the sum of </a:t>
            </a:r>
          </a:p>
          <a:p>
            <a:pPr algn="l"/>
            <a:r>
              <a:rPr lang="en-US" dirty="0">
                <a:solidFill>
                  <a:schemeClr val="tx1"/>
                </a:solidFill>
                <a:latin typeface="Times New Roman" pitchFamily="18" charset="0"/>
                <a:cs typeface="Times New Roman" pitchFamily="18" charset="0"/>
              </a:rPr>
              <a:t>(1) the heat to raise the temperature to the melting point, </a:t>
            </a:r>
          </a:p>
          <a:p>
            <a:pPr algn="l"/>
            <a:r>
              <a:rPr lang="en-US" dirty="0">
                <a:solidFill>
                  <a:schemeClr val="tx1"/>
                </a:solidFill>
                <a:latin typeface="Times New Roman" pitchFamily="18" charset="0"/>
                <a:cs typeface="Times New Roman" pitchFamily="18" charset="0"/>
              </a:rPr>
              <a:t>(2) the heat of fusion to convert it from solid to liquid, and </a:t>
            </a:r>
          </a:p>
          <a:p>
            <a:pPr algn="l"/>
            <a:r>
              <a:rPr lang="en-US" dirty="0">
                <a:solidFill>
                  <a:schemeClr val="tx1"/>
                </a:solidFill>
                <a:latin typeface="Times New Roman" pitchFamily="18" charset="0"/>
                <a:cs typeface="Times New Roman" pitchFamily="18" charset="0"/>
              </a:rPr>
              <a:t>(3) the heat to raise the molten metal to the desired temperature for pouring </a:t>
            </a:r>
          </a:p>
          <a:p>
            <a:endParaRPr lang="en-IN" dirty="0"/>
          </a:p>
        </p:txBody>
      </p:sp>
    </p:spTree>
    <p:extLst>
      <p:ext uri="{BB962C8B-B14F-4D97-AF65-F5344CB8AC3E}">
        <p14:creationId xmlns:p14="http://schemas.microsoft.com/office/powerpoint/2010/main" val="271544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432048"/>
          </a:xfrm>
        </p:spPr>
        <p:txBody>
          <a:bodyPr>
            <a:noAutofit/>
          </a:bodyPr>
          <a:lstStyle/>
          <a:p>
            <a:r>
              <a:rPr lang="en-IN" sz="2000" b="1" dirty="0">
                <a:solidFill>
                  <a:srgbClr val="FF0000"/>
                </a:solidFill>
                <a:latin typeface="Times New Roman" pitchFamily="18" charset="0"/>
                <a:cs typeface="Times New Roman" pitchFamily="18" charset="0"/>
              </a:rPr>
              <a:t>ENGINEERING ANALYSIS OF POURING</a:t>
            </a:r>
          </a:p>
        </p:txBody>
      </p:sp>
      <p:sp>
        <p:nvSpPr>
          <p:cNvPr id="3" name="Content Placeholder 2"/>
          <p:cNvSpPr>
            <a:spLocks noGrp="1"/>
          </p:cNvSpPr>
          <p:nvPr>
            <p:ph idx="1"/>
          </p:nvPr>
        </p:nvSpPr>
        <p:spPr>
          <a:xfrm>
            <a:off x="1" y="4437112"/>
            <a:ext cx="8820472" cy="2304256"/>
          </a:xfrm>
        </p:spPr>
        <p:txBody>
          <a:bodyPr>
            <a:normAutofit/>
          </a:bodyPr>
          <a:lstStyle/>
          <a:p>
            <a:pPr algn="just"/>
            <a:r>
              <a:rPr lang="en-US" sz="2400" dirty="0">
                <a:latin typeface="Times New Roman" pitchFamily="18" charset="0"/>
                <a:cs typeface="Times New Roman" pitchFamily="18" charset="0"/>
              </a:rPr>
              <a:t>All the sections through which the molten metal passes while, entering into the mould cavity is known as the Gating system. Gating system means it is the group of elements through which the molten metal passes while entering into the mould cavity. Gating system includes the pouring cup, it includes the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it includes the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well, it includes the runner, it includes the gate</a:t>
            </a:r>
            <a:endParaRPr lang="en-IN"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676875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5091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153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1" y="-243408"/>
            <a:ext cx="9144000"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005064"/>
            <a:ext cx="9036496" cy="3108543"/>
          </a:xfrm>
          <a:prstGeom prst="rect">
            <a:avLst/>
          </a:prstGeom>
        </p:spPr>
        <p:txBody>
          <a:bodyPr wrap="square">
            <a:spAutoFit/>
          </a:bodyPr>
          <a:lstStyle/>
          <a:p>
            <a:pPr algn="just"/>
            <a:r>
              <a:rPr lang="en-US" sz="2800" dirty="0">
                <a:latin typeface="Times New Roman" pitchFamily="18" charset="0"/>
                <a:cs typeface="Times New Roman" pitchFamily="18" charset="0"/>
              </a:rPr>
              <a:t>The modulus of the riser must be greater than the modulus of the casting. If that be the case, it should be greater by how much? From the experiments, it was found that the modulus of the riser must be at least 1.2 times the modulus of the casting. If the modulus of the riser is 1.2 times the modulus of the casting, then the riser can successfully feed the casting. </a:t>
            </a:r>
          </a:p>
          <a:p>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10461422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46" y="-27709"/>
            <a:ext cx="828092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83" y="3271129"/>
            <a:ext cx="8050473" cy="332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897235"/>
            <a:ext cx="7800975" cy="74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663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491"/>
            <a:ext cx="8640960" cy="468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2336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87" y="0"/>
            <a:ext cx="8964488" cy="6247864"/>
          </a:xfrm>
          <a:prstGeom prst="rect">
            <a:avLst/>
          </a:prstGeom>
        </p:spPr>
        <p:txBody>
          <a:bodyPr wrap="square">
            <a:spAutoFit/>
          </a:bodyPr>
          <a:lstStyle/>
          <a:p>
            <a:pPr algn="just"/>
            <a:r>
              <a:rPr lang="en-US" sz="2000" b="1" dirty="0">
                <a:latin typeface="Times New Roman" pitchFamily="18" charset="0"/>
                <a:cs typeface="Times New Roman" pitchFamily="18" charset="0"/>
              </a:rPr>
              <a:t>Let us see two cases. Here we can see one casting where there is no riser, but we can see after solidification here there is a shrinkage; but here one portion, it is solidified successfully without any shrinkage. Riser was not required for this portion, and here also we can see this portion has solidified successfully; riser was not required, because it was exposed to the walls of the mould. So, this portion was solidified; even though there was no riser, it was solidified successfully; riser is not required for this portion. </a:t>
            </a:r>
          </a:p>
          <a:p>
            <a:pPr algn="just"/>
            <a:endParaRPr lang="en-US" sz="20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So, the portion of the casting, which was solidified without any shrinkage due to the walls of the mould that is known as the end effect. End effect means, walls of the mould, they are able to solidify the casting without any shrinkage, so that is equal to 2.5 t where t is the thickness of the casting. So, here we can see one portion is solidified without any shrinkage that is 2.5 t and this side another portion 2.5 t. </a:t>
            </a:r>
          </a:p>
          <a:p>
            <a:pPr algn="just"/>
            <a:endParaRPr lang="en-US" sz="20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Let us see another case in which there is a riser; this is the riser, because we have kept a riser this time, there is no shrinkage, means this portion; previously there was a shrinkage that is compensated by this riser; because we have kept a riser, this portion, we did not get any shrinkage, means this portion is taken care by the riser. </a:t>
            </a:r>
          </a:p>
        </p:txBody>
      </p:sp>
    </p:spTree>
    <p:extLst>
      <p:ext uri="{BB962C8B-B14F-4D97-AF65-F5344CB8AC3E}">
        <p14:creationId xmlns:p14="http://schemas.microsoft.com/office/powerpoint/2010/main" val="412694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51344"/>
            <a:ext cx="8784976" cy="4893647"/>
          </a:xfrm>
          <a:prstGeom prst="rect">
            <a:avLst/>
          </a:prstGeom>
        </p:spPr>
        <p:txBody>
          <a:bodyPr wrap="square">
            <a:spAutoFit/>
          </a:bodyPr>
          <a:lstStyle/>
          <a:p>
            <a:pPr algn="just"/>
            <a:r>
              <a:rPr lang="en-US" sz="2400" dirty="0">
                <a:latin typeface="Times New Roman" pitchFamily="18" charset="0"/>
                <a:cs typeface="Times New Roman" pitchFamily="18" charset="0"/>
              </a:rPr>
              <a:t>So, this is the riser effect; riser effect means it is the shrinkage compensation taken care by the riser and that comes to be 2 t where t is the thickness of the casting. So, that total feeding distance when we keep a riser will be 4.5 t. So, here we can see the influence of end effect, and here we can see the influence of end effect and riser effect. </a:t>
            </a:r>
          </a:p>
          <a:p>
            <a:pPr algn="just"/>
            <a:r>
              <a:rPr lang="en-US" sz="2400" dirty="0">
                <a:latin typeface="Times New Roman" pitchFamily="18" charset="0"/>
                <a:cs typeface="Times New Roman" pitchFamily="18" charset="0"/>
              </a:rPr>
              <a:t>Feeding distance for steel castings where the castings are of the shapes, plates and bars end effect will be up to 2.5 t, even though there is no riser, the casting will be solidified up to a distance of 2.5 t; that is the end effect. </a:t>
            </a:r>
          </a:p>
          <a:p>
            <a:pPr algn="just"/>
            <a:r>
              <a:rPr lang="en-US" sz="2400" dirty="0">
                <a:latin typeface="Times New Roman" pitchFamily="18" charset="0"/>
                <a:cs typeface="Times New Roman" pitchFamily="18" charset="0"/>
              </a:rPr>
              <a:t>When we place the riser, because of the riser, certain area will be there without any shrinkage; that is the riser effect and that will be 2 t; and the total feeding distance will be sum of end effect and riser effect, that will be 4.5 t. </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11548946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598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6399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908720"/>
            <a:ext cx="7992888" cy="5509200"/>
          </a:xfrm>
          <a:prstGeom prst="rect">
            <a:avLst/>
          </a:prstGeom>
        </p:spPr>
        <p:txBody>
          <a:bodyPr wrap="square">
            <a:spAutoFit/>
          </a:bodyPr>
          <a:lstStyle/>
          <a:p>
            <a:pPr algn="just"/>
            <a:r>
              <a:rPr lang="en-US" sz="3200" dirty="0">
                <a:latin typeface="Times New Roman" pitchFamily="18" charset="0"/>
                <a:cs typeface="Times New Roman" pitchFamily="18" charset="0"/>
              </a:rPr>
              <a:t>Feeding distance with two risers. This is a longer casting, so we have kept two risers. So, this side there is end effect and riser effect; end effect is 2.5 t and riser effect is 2 t. So, this side it is 4.5 t; and this side riser affect 2 t; this side riser effect 2 t. So, this total distance is 4 t. And this side again from here to here it will be riser effect; from here to here it will be end effect. So, the total feeding distance here it will be 4.5 t. So, the total feeding distance will be about 13 t with a casting, where there are two risers. </a:t>
            </a:r>
            <a:endParaRPr lang="en-IN" sz="3200" dirty="0">
              <a:latin typeface="Times New Roman" pitchFamily="18" charset="0"/>
              <a:cs typeface="Times New Roman" pitchFamily="18" charset="0"/>
            </a:endParaRPr>
          </a:p>
        </p:txBody>
      </p:sp>
    </p:spTree>
    <p:extLst>
      <p:ext uri="{BB962C8B-B14F-4D97-AF65-F5344CB8AC3E}">
        <p14:creationId xmlns:p14="http://schemas.microsoft.com/office/powerpoint/2010/main" val="883097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591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5648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692696"/>
            <a:ext cx="7560840" cy="4401205"/>
          </a:xfrm>
          <a:prstGeom prst="rect">
            <a:avLst/>
          </a:prstGeom>
        </p:spPr>
        <p:txBody>
          <a:bodyPr wrap="square">
            <a:spAutoFit/>
          </a:bodyPr>
          <a:lstStyle/>
          <a:p>
            <a:pPr algn="just"/>
            <a:r>
              <a:rPr lang="en-US" sz="2800" dirty="0">
                <a:latin typeface="Times New Roman" pitchFamily="18" charset="0"/>
                <a:cs typeface="Times New Roman" pitchFamily="18" charset="0"/>
              </a:rPr>
              <a:t>Feeding distance of large castings. Previously we have seen the feeding distance in the case of the steel castings of bars and plates. Here we will see the feeding distance for large steel castings, where the volume is more and the surface area is more. And here, one shape factor will come into picture, which is defined as L plus W divided by T; where L denotes the length, W denotes the width, and T denotes the thickness. And L should be greater than W, and W should be greater than T. </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276370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5ED5813-D1D7-4037-BE29-0EF525FA41B0}"/>
              </a:ext>
            </a:extLst>
          </p:cNvPr>
          <p:cNvPicPr>
            <a:picLocks noGrp="1" noChangeAspect="1"/>
          </p:cNvPicPr>
          <p:nvPr>
            <p:ph idx="1"/>
          </p:nvPr>
        </p:nvPicPr>
        <p:blipFill>
          <a:blip r:embed="rId2"/>
          <a:stretch>
            <a:fillRect/>
          </a:stretch>
        </p:blipFill>
        <p:spPr>
          <a:xfrm>
            <a:off x="0" y="188640"/>
            <a:ext cx="9144000" cy="6552728"/>
          </a:xfrm>
          <a:prstGeom prst="rect">
            <a:avLst/>
          </a:prstGeom>
        </p:spPr>
      </p:pic>
    </p:spTree>
    <p:extLst>
      <p:ext uri="{BB962C8B-B14F-4D97-AF65-F5344CB8AC3E}">
        <p14:creationId xmlns:p14="http://schemas.microsoft.com/office/powerpoint/2010/main" val="42869547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5453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24744"/>
            <a:ext cx="8352928" cy="4832092"/>
          </a:xfrm>
          <a:prstGeom prst="rect">
            <a:avLst/>
          </a:prstGeom>
        </p:spPr>
        <p:txBody>
          <a:bodyPr wrap="square">
            <a:spAutoFit/>
          </a:bodyPr>
          <a:lstStyle/>
          <a:p>
            <a:pPr algn="just"/>
            <a:r>
              <a:rPr lang="en-US" sz="2800" dirty="0">
                <a:latin typeface="Times New Roman" pitchFamily="18" charset="0"/>
                <a:cs typeface="Times New Roman" pitchFamily="18" charset="0"/>
              </a:rPr>
              <a:t>That be the case, now here we have to make… again two factors are there. One is L plus W by T; that is the shape factor is plotted on the x-axis; and the ratio of </a:t>
            </a:r>
            <a:r>
              <a:rPr lang="en-US" sz="2800" dirty="0" err="1">
                <a:latin typeface="Times New Roman" pitchFamily="18" charset="0"/>
                <a:cs typeface="Times New Roman" pitchFamily="18" charset="0"/>
              </a:rPr>
              <a:t>Vr</a:t>
            </a:r>
            <a:r>
              <a:rPr lang="en-US" sz="2800" dirty="0">
                <a:latin typeface="Times New Roman" pitchFamily="18" charset="0"/>
                <a:cs typeface="Times New Roman" pitchFamily="18" charset="0"/>
              </a:rPr>
              <a:t> by </a:t>
            </a:r>
            <a:r>
              <a:rPr lang="en-US" sz="2800" dirty="0" err="1">
                <a:latin typeface="Times New Roman" pitchFamily="18" charset="0"/>
                <a:cs typeface="Times New Roman" pitchFamily="18" charset="0"/>
              </a:rPr>
              <a:t>Vc</a:t>
            </a:r>
            <a:r>
              <a:rPr lang="en-US" sz="2800" dirty="0">
                <a:latin typeface="Times New Roman" pitchFamily="18" charset="0"/>
                <a:cs typeface="Times New Roman" pitchFamily="18" charset="0"/>
              </a:rPr>
              <a:t> that is the volume of the riser and the volume of the casting is plotted along y-axis. And if these two ratios are meeting on the right side of this curve, then a casting will be a sound casting without any shrinkage. And if these ratios are meeting on the left side of this curve, then the casting will have a shrinkage. That is how we can judge whether the riser - that we have designed - is sufficient to feed the casting or not. </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21181101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7883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 y="48925"/>
            <a:ext cx="9129789" cy="186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6833"/>
            <a:ext cx="9144000" cy="494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186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6625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72" y="116632"/>
            <a:ext cx="841150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809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 y="188640"/>
            <a:ext cx="9036496"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31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496944"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3731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928992" cy="625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8743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8464"/>
            <a:ext cx="878497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139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0960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67350"/>
            <a:ext cx="5616624"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857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784975"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3323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820472"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3751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27" y="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453889"/>
            <a:ext cx="8820472" cy="1384995"/>
          </a:xfrm>
          <a:prstGeom prst="rect">
            <a:avLst/>
          </a:prstGeom>
        </p:spPr>
        <p:txBody>
          <a:bodyPr wrap="square">
            <a:spAutoFit/>
          </a:bodyPr>
          <a:lstStyle/>
          <a:p>
            <a:r>
              <a:rPr lang="en-US" sz="2800" dirty="0">
                <a:latin typeface="Times New Roman" pitchFamily="18" charset="0"/>
                <a:cs typeface="Times New Roman" pitchFamily="18" charset="0"/>
              </a:rPr>
              <a:t>It is the capability of the molten metal to flow and fill into the mould cavities, and it was found that pure metals act with good fluidity. </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25841846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6325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5735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8458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836712"/>
            <a:ext cx="8856984" cy="4893647"/>
          </a:xfrm>
          <a:prstGeom prst="rect">
            <a:avLst/>
          </a:prstGeom>
        </p:spPr>
        <p:txBody>
          <a:bodyPr wrap="square">
            <a:spAutoFit/>
          </a:bodyPr>
          <a:lstStyle/>
          <a:p>
            <a:pPr algn="just"/>
            <a:r>
              <a:rPr lang="en-US" sz="2400" dirty="0">
                <a:latin typeface="Times New Roman" pitchFamily="18" charset="0"/>
                <a:cs typeface="Times New Roman" pitchFamily="18" charset="0"/>
              </a:rPr>
              <a:t>In this fluidity spiral tube method, here we can see a pattern. That pattern will be like this: there will be pouring cup, and there will be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and there will be a spiral, this will be molded inside the molding boxes, and when we withdraw this pattern the mould will have a small tube - a spiral tube. Then, we pour the molten metal through the pouring cup and through the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The molten metal passes through this way and it passes through the spiral cavity - like this, and the length of the molten metal that is passing through this spiral cavity will be dependent on fluidity of the metal. </a:t>
            </a:r>
          </a:p>
          <a:p>
            <a:pPr algn="just"/>
            <a:r>
              <a:rPr lang="en-US" sz="2400" dirty="0">
                <a:latin typeface="Times New Roman" pitchFamily="18" charset="0"/>
                <a:cs typeface="Times New Roman" pitchFamily="18" charset="0"/>
              </a:rPr>
              <a:t>If the molten metal has got higher fluidity, it travels in this spiral for a longer distance; and if it has got a lower fluidity, it travels for a shorter distance. So the length - that is length of the molten metal - that is solidified in this spiral cavity is the measure of the fluidity. </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236783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0BA2-C8CB-465B-A44C-DDB577FCF440}"/>
              </a:ext>
            </a:extLst>
          </p:cNvPr>
          <p:cNvSpPr>
            <a:spLocks noGrp="1"/>
          </p:cNvSpPr>
          <p:nvPr>
            <p:ph type="title"/>
          </p:nvPr>
        </p:nvSpPr>
        <p:spPr>
          <a:xfrm>
            <a:off x="457200" y="274638"/>
            <a:ext cx="8229600" cy="634082"/>
          </a:xfrm>
        </p:spPr>
        <p:txBody>
          <a:bodyPr>
            <a:normAutofit fontScale="90000"/>
          </a:bodyPr>
          <a:lstStyle/>
          <a:p>
            <a:r>
              <a:rPr lang="en-IN" b="1" dirty="0">
                <a:solidFill>
                  <a:srgbClr val="FF0000"/>
                </a:solidFill>
                <a:latin typeface="Times New Roman" panose="02020603050405020304" pitchFamily="18" charset="0"/>
                <a:cs typeface="Times New Roman" panose="02020603050405020304" pitchFamily="18" charset="0"/>
              </a:rPr>
              <a:t>Functions of the Gating system</a:t>
            </a:r>
          </a:p>
        </p:txBody>
      </p:sp>
      <p:sp>
        <p:nvSpPr>
          <p:cNvPr id="3" name="Content Placeholder 2">
            <a:extLst>
              <a:ext uri="{FF2B5EF4-FFF2-40B4-BE49-F238E27FC236}">
                <a16:creationId xmlns:a16="http://schemas.microsoft.com/office/drawing/2014/main" id="{ABF00231-EA09-4487-BDB3-56BE2DFC99D9}"/>
              </a:ext>
            </a:extLst>
          </p:cNvPr>
          <p:cNvSpPr>
            <a:spLocks noGrp="1"/>
          </p:cNvSpPr>
          <p:nvPr>
            <p:ph idx="1"/>
          </p:nvPr>
        </p:nvSpPr>
        <p:spPr>
          <a:xfrm>
            <a:off x="0" y="908720"/>
            <a:ext cx="8964488" cy="5217443"/>
          </a:xfrm>
        </p:spPr>
        <p:txBody>
          <a:bodyPr>
            <a:normAutofit lnSpcReduction="10000"/>
          </a:bodyPr>
          <a:lstStyle/>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Fill the mould cavity completely before freezing</a:t>
            </a:r>
          </a:p>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Introduce the liquid metal into the mould cavity with low velocity and with little turbulence, so that mould erosion, metal oxidation and gas pick up is prevented.</a:t>
            </a:r>
          </a:p>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Proper gating system must help to promote temperature gradient favourable for proper directional solidification.</a:t>
            </a:r>
          </a:p>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Incorporate traps for the separation of non-metallic inclusions which are either introduced with the molten metal or are dislodged in the gating system </a:t>
            </a:r>
          </a:p>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Regulate the rate at which liquid metal enters into the mould</a:t>
            </a:r>
          </a:p>
          <a:p>
            <a:pPr algn="just"/>
            <a:r>
              <a:rPr lang="en-IN" sz="2400" dirty="0">
                <a:solidFill>
                  <a:schemeClr val="accent3">
                    <a:lumMod val="75000"/>
                  </a:schemeClr>
                </a:solidFill>
                <a:latin typeface="Times New Roman" panose="02020603050405020304" pitchFamily="18" charset="0"/>
                <a:cs typeface="Times New Roman" panose="02020603050405020304" pitchFamily="18" charset="0"/>
              </a:rPr>
              <a:t>Consume least metal. In other words, the solidified in sprue, runner, gates and risers should be minimum because gates, riser etc, are removed from the final casting; the gating system should provide maximum yield.</a:t>
            </a:r>
          </a:p>
        </p:txBody>
      </p:sp>
    </p:spTree>
    <p:extLst>
      <p:ext uri="{BB962C8B-B14F-4D97-AF65-F5344CB8AC3E}">
        <p14:creationId xmlns:p14="http://schemas.microsoft.com/office/powerpoint/2010/main" val="2766928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52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2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E30388-1474-46D5-9254-66527E4DADF7}"/>
              </a:ext>
            </a:extLst>
          </p:cNvPr>
          <p:cNvPicPr>
            <a:picLocks noGrp="1" noChangeAspect="1"/>
          </p:cNvPicPr>
          <p:nvPr>
            <p:ph idx="1"/>
          </p:nvPr>
        </p:nvPicPr>
        <p:blipFill>
          <a:blip r:embed="rId2"/>
          <a:stretch>
            <a:fillRect/>
          </a:stretch>
        </p:blipFill>
        <p:spPr>
          <a:xfrm>
            <a:off x="107504" y="116632"/>
            <a:ext cx="9036496" cy="6741368"/>
          </a:xfrm>
          <a:prstGeom prst="rect">
            <a:avLst/>
          </a:prstGeom>
        </p:spPr>
      </p:pic>
    </p:spTree>
    <p:extLst>
      <p:ext uri="{BB962C8B-B14F-4D97-AF65-F5344CB8AC3E}">
        <p14:creationId xmlns:p14="http://schemas.microsoft.com/office/powerpoint/2010/main" val="19189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5F2D-4BCC-402A-9FD6-8A32D0ADE650}"/>
              </a:ext>
            </a:extLst>
          </p:cNvPr>
          <p:cNvSpPr>
            <a:spLocks noGrp="1"/>
          </p:cNvSpPr>
          <p:nvPr>
            <p:ph type="title"/>
          </p:nvPr>
        </p:nvSpPr>
        <p:spPr/>
        <p:txBody>
          <a:bodyPr>
            <a:normAutofit/>
          </a:bodyPr>
          <a:lstStyle/>
          <a:p>
            <a:r>
              <a:rPr lang="en-US" sz="2800" b="1" dirty="0">
                <a:solidFill>
                  <a:srgbClr val="C00000"/>
                </a:solidFill>
                <a:latin typeface="Times New Roman" panose="02020603050405020304" pitchFamily="18" charset="0"/>
                <a:cs typeface="Times New Roman" panose="02020603050405020304" pitchFamily="18" charset="0"/>
              </a:rPr>
              <a:t>Objectives achieved From Good Gating Design</a:t>
            </a:r>
            <a:endParaRPr lang="en-IN" sz="28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1A9D5BA-F1CB-4DF1-A421-A5668753C38B}"/>
              </a:ext>
            </a:extLst>
          </p:cNvPr>
          <p:cNvSpPr>
            <a:spLocks noGrp="1"/>
          </p:cNvSpPr>
          <p:nvPr>
            <p:ph idx="1"/>
          </p:nvPr>
        </p:nvSpPr>
        <p:spPr/>
        <p:txBody>
          <a:bodyPr>
            <a:normAutofit fontScale="85000" lnSpcReduction="20000"/>
          </a:bodyPr>
          <a:lstStyle/>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fill the mould cavity rapidly without  braking the flow of liquid metal and without using very high pouring temperature.</a:t>
            </a:r>
          </a:p>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avoid corrosion of  cores and mould cavity.</a:t>
            </a:r>
          </a:p>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stop scum, slag, dross and eroded sand particles from entering the mould cavity.</a:t>
            </a:r>
          </a:p>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minimize turbulence and dross formation</a:t>
            </a:r>
          </a:p>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prevent aspiration ( Entering of the gases from baking of organic compounds present in the mould into to molten metal stream) of air or mould gases in the liquid metal stream.</a:t>
            </a:r>
          </a:p>
          <a:p>
            <a:pPr algn="just"/>
            <a:r>
              <a:rPr lang="en-US" sz="2800" b="1" dirty="0">
                <a:solidFill>
                  <a:schemeClr val="accent3">
                    <a:lumMod val="50000"/>
                  </a:schemeClr>
                </a:solidFill>
                <a:latin typeface="Times New Roman" panose="02020603050405020304" pitchFamily="18" charset="0"/>
                <a:cs typeface="Times New Roman" panose="02020603050405020304" pitchFamily="18" charset="0"/>
              </a:rPr>
              <a:t>To obtain favorable temperature gradient to promote directional solidification</a:t>
            </a:r>
            <a:endParaRPr lang="en-IN" sz="28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26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B8D8-6851-407A-BD4C-C31C3BBB11CE}"/>
              </a:ext>
            </a:extLst>
          </p:cNvPr>
          <p:cNvSpPr>
            <a:spLocks noGrp="1"/>
          </p:cNvSpPr>
          <p:nvPr>
            <p:ph type="title"/>
          </p:nvPr>
        </p:nvSpPr>
        <p:spPr>
          <a:xfrm>
            <a:off x="35496" y="274638"/>
            <a:ext cx="9001000" cy="634082"/>
          </a:xfrm>
        </p:spPr>
        <p:txBody>
          <a:bodyPr>
            <a:normAutofit/>
          </a:bodyPr>
          <a:lstStyle/>
          <a:p>
            <a:r>
              <a:rPr lang="en-US" sz="2800" dirty="0">
                <a:solidFill>
                  <a:srgbClr val="C00000"/>
                </a:solidFill>
                <a:latin typeface="Times New Roman" panose="02020603050405020304" pitchFamily="18" charset="0"/>
                <a:cs typeface="Times New Roman" panose="02020603050405020304" pitchFamily="18" charset="0"/>
              </a:rPr>
              <a:t>Defects occurring due to improper  design of gating system</a:t>
            </a:r>
            <a:endParaRPr lang="en-IN" sz="28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8A1925-5A07-4072-832B-6075E19CDB87}"/>
              </a:ext>
            </a:extLst>
          </p:cNvPr>
          <p:cNvSpPr>
            <a:spLocks noGrp="1"/>
          </p:cNvSpPr>
          <p:nvPr>
            <p:ph idx="1"/>
          </p:nvPr>
        </p:nvSpPr>
        <p:spPr>
          <a:xfrm>
            <a:off x="107504" y="836712"/>
            <a:ext cx="8579296" cy="5289451"/>
          </a:xfrm>
        </p:spPr>
        <p:txBody>
          <a:bodyPr>
            <a:normAutofit fontScale="92500" lnSpcReduction="10000"/>
          </a:bodyPr>
          <a:lstStyle/>
          <a:p>
            <a:r>
              <a:rPr lang="en-US" b="1" dirty="0">
                <a:solidFill>
                  <a:schemeClr val="accent3">
                    <a:lumMod val="50000"/>
                  </a:schemeClr>
                </a:solidFill>
                <a:latin typeface="Times New Roman" panose="02020603050405020304" pitchFamily="18" charset="0"/>
                <a:cs typeface="Times New Roman" panose="02020603050405020304" pitchFamily="18" charset="0"/>
              </a:rPr>
              <a:t>Oxidation of metal</a:t>
            </a:r>
          </a:p>
          <a:p>
            <a:r>
              <a:rPr lang="en-US" b="1" dirty="0">
                <a:solidFill>
                  <a:schemeClr val="accent3">
                    <a:lumMod val="50000"/>
                  </a:schemeClr>
                </a:solidFill>
                <a:latin typeface="Times New Roman" panose="02020603050405020304" pitchFamily="18" charset="0"/>
                <a:cs typeface="Times New Roman" panose="02020603050405020304" pitchFamily="18" charset="0"/>
              </a:rPr>
              <a:t>Inclusion of slag, dross and other foreign matters</a:t>
            </a:r>
          </a:p>
          <a:p>
            <a:r>
              <a:rPr lang="en-US" b="1" dirty="0">
                <a:solidFill>
                  <a:schemeClr val="accent3">
                    <a:lumMod val="50000"/>
                  </a:schemeClr>
                </a:solidFill>
                <a:latin typeface="Times New Roman" panose="02020603050405020304" pitchFamily="18" charset="0"/>
                <a:cs typeface="Times New Roman" panose="02020603050405020304" pitchFamily="18" charset="0"/>
              </a:rPr>
              <a:t>Cold shuts </a:t>
            </a:r>
          </a:p>
          <a:p>
            <a:r>
              <a:rPr lang="en-US" b="1" dirty="0">
                <a:solidFill>
                  <a:schemeClr val="accent3">
                    <a:lumMod val="50000"/>
                  </a:schemeClr>
                </a:solidFill>
                <a:latin typeface="Times New Roman" panose="02020603050405020304" pitchFamily="18" charset="0"/>
                <a:cs typeface="Times New Roman" panose="02020603050405020304" pitchFamily="18" charset="0"/>
              </a:rPr>
              <a:t>Rough surface</a:t>
            </a:r>
          </a:p>
          <a:p>
            <a:r>
              <a:rPr lang="en-US" b="1" dirty="0">
                <a:solidFill>
                  <a:schemeClr val="accent3">
                    <a:lumMod val="50000"/>
                  </a:schemeClr>
                </a:solidFill>
                <a:latin typeface="Times New Roman" panose="02020603050405020304" pitchFamily="18" charset="0"/>
                <a:cs typeface="Times New Roman" panose="02020603050405020304" pitchFamily="18" charset="0"/>
              </a:rPr>
              <a:t>Shrinkage</a:t>
            </a:r>
          </a:p>
          <a:p>
            <a:r>
              <a:rPr lang="en-US" b="1" dirty="0">
                <a:solidFill>
                  <a:schemeClr val="accent3">
                    <a:lumMod val="50000"/>
                  </a:schemeClr>
                </a:solidFill>
                <a:latin typeface="Times New Roman" panose="02020603050405020304" pitchFamily="18" charset="0"/>
                <a:cs typeface="Times New Roman" panose="02020603050405020304" pitchFamily="18" charset="0"/>
              </a:rPr>
              <a:t>Mould erosion</a:t>
            </a:r>
          </a:p>
          <a:p>
            <a:r>
              <a:rPr lang="en-US" b="1" dirty="0">
                <a:solidFill>
                  <a:schemeClr val="accent3">
                    <a:lumMod val="50000"/>
                  </a:schemeClr>
                </a:solidFill>
                <a:latin typeface="Times New Roman" panose="02020603050405020304" pitchFamily="18" charset="0"/>
                <a:cs typeface="Times New Roman" panose="02020603050405020304" pitchFamily="18" charset="0"/>
              </a:rPr>
              <a:t>Porosity</a:t>
            </a:r>
          </a:p>
          <a:p>
            <a:r>
              <a:rPr lang="en-US" b="1" dirty="0">
                <a:solidFill>
                  <a:schemeClr val="accent3">
                    <a:lumMod val="50000"/>
                  </a:schemeClr>
                </a:solidFill>
                <a:latin typeface="Times New Roman" panose="02020603050405020304" pitchFamily="18" charset="0"/>
                <a:cs typeface="Times New Roman" panose="02020603050405020304" pitchFamily="18" charset="0"/>
              </a:rPr>
              <a:t>Entrapped gases</a:t>
            </a:r>
          </a:p>
          <a:p>
            <a:r>
              <a:rPr lang="en-US" b="1" dirty="0">
                <a:solidFill>
                  <a:schemeClr val="accent3">
                    <a:lumMod val="50000"/>
                  </a:schemeClr>
                </a:solidFill>
                <a:latin typeface="Times New Roman" panose="02020603050405020304" pitchFamily="18" charset="0"/>
                <a:cs typeface="Times New Roman" panose="02020603050405020304" pitchFamily="18" charset="0"/>
              </a:rPr>
              <a:t>Misruns</a:t>
            </a:r>
          </a:p>
          <a:p>
            <a:r>
              <a:rPr lang="en-US" b="1" dirty="0">
                <a:solidFill>
                  <a:schemeClr val="accent3">
                    <a:lumMod val="50000"/>
                  </a:schemeClr>
                </a:solidFill>
                <a:latin typeface="Times New Roman" panose="02020603050405020304" pitchFamily="18" charset="0"/>
                <a:cs typeface="Times New Roman" panose="02020603050405020304" pitchFamily="18" charset="0"/>
              </a:rPr>
              <a:t>Penetration of liquid metal </a:t>
            </a:r>
            <a:r>
              <a:rPr lang="en-US" b="1" dirty="0" err="1">
                <a:solidFill>
                  <a:schemeClr val="accent3">
                    <a:lumMod val="50000"/>
                  </a:schemeClr>
                </a:solidFill>
                <a:latin typeface="Times New Roman" panose="02020603050405020304" pitchFamily="18" charset="0"/>
                <a:cs typeface="Times New Roman" panose="02020603050405020304" pitchFamily="18" charset="0"/>
              </a:rPr>
              <a:t>ito</a:t>
            </a:r>
            <a:r>
              <a:rPr lang="en-US" b="1" dirty="0">
                <a:solidFill>
                  <a:schemeClr val="accent3">
                    <a:lumMod val="50000"/>
                  </a:schemeClr>
                </a:solidFill>
                <a:latin typeface="Times New Roman" panose="02020603050405020304" pitchFamily="18" charset="0"/>
                <a:cs typeface="Times New Roman" panose="02020603050405020304" pitchFamily="18" charset="0"/>
              </a:rPr>
              <a:t> mould wall</a:t>
            </a: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648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B57F-052F-4B29-8E15-FAAA2945B2DD}"/>
              </a:ext>
            </a:extLst>
          </p:cNvPr>
          <p:cNvSpPr>
            <a:spLocks noGrp="1"/>
          </p:cNvSpPr>
          <p:nvPr>
            <p:ph type="title"/>
          </p:nvPr>
        </p:nvSpPr>
        <p:spPr/>
        <p:txBody>
          <a:bodyPr>
            <a:noAutofit/>
          </a:bodyPr>
          <a:lstStyle/>
          <a:p>
            <a:r>
              <a:rPr lang="en-US" sz="4000" b="1" dirty="0">
                <a:solidFill>
                  <a:srgbClr val="C00000"/>
                </a:solidFill>
                <a:latin typeface="Times New Roman" panose="02020603050405020304" pitchFamily="18" charset="0"/>
                <a:cs typeface="Times New Roman" panose="02020603050405020304" pitchFamily="18" charset="0"/>
              </a:rPr>
              <a:t>Turbulence in Gating System</a:t>
            </a:r>
            <a:endParaRPr lang="en-IN"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A73AEF8-217C-4B6A-997B-7BAA69638811}"/>
              </a:ext>
            </a:extLst>
          </p:cNvPr>
          <p:cNvSpPr>
            <a:spLocks noGrp="1"/>
          </p:cNvSpPr>
          <p:nvPr>
            <p:ph idx="1"/>
          </p:nvPr>
        </p:nvSpPr>
        <p:spPr/>
        <p:txBody>
          <a:bodyPr>
            <a:normAutofit fontScale="92500" lnSpcReduction="20000"/>
          </a:bodyPr>
          <a:lstStyle/>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The molten metal may enter the mould cavity  either in </a:t>
            </a:r>
          </a:p>
          <a:p>
            <a:pPr marL="0" indent="0" algn="just">
              <a:buNone/>
            </a:pPr>
            <a:r>
              <a:rPr lang="en-US" sz="2400" dirty="0">
                <a:solidFill>
                  <a:schemeClr val="accent3">
                    <a:lumMod val="50000"/>
                  </a:schemeClr>
                </a:solidFill>
                <a:latin typeface="Times New Roman" panose="02020603050405020304" pitchFamily="18" charset="0"/>
                <a:cs typeface="Times New Roman" panose="02020603050405020304" pitchFamily="18" charset="0"/>
              </a:rPr>
              <a:t>	1. A streamlined </a:t>
            </a:r>
            <a:r>
              <a:rPr lang="en-US" sz="2400" b="1" dirty="0">
                <a:solidFill>
                  <a:schemeClr val="accent3">
                    <a:lumMod val="50000"/>
                  </a:schemeClr>
                </a:solidFill>
                <a:latin typeface="Times New Roman" panose="02020603050405020304" pitchFamily="18" charset="0"/>
                <a:cs typeface="Times New Roman" panose="02020603050405020304" pitchFamily="18" charset="0"/>
              </a:rPr>
              <a:t>LAMINAR</a:t>
            </a:r>
            <a:r>
              <a:rPr lang="en-US" sz="2400" dirty="0">
                <a:solidFill>
                  <a:schemeClr val="accent3">
                    <a:lumMod val="50000"/>
                  </a:schemeClr>
                </a:solidFill>
                <a:latin typeface="Times New Roman" panose="02020603050405020304" pitchFamily="18" charset="0"/>
                <a:cs typeface="Times New Roman" panose="02020603050405020304" pitchFamily="18" charset="0"/>
              </a:rPr>
              <a:t> fashion  or in </a:t>
            </a:r>
          </a:p>
          <a:p>
            <a:pPr marL="0" indent="0" algn="just">
              <a:buNone/>
            </a:pPr>
            <a:r>
              <a:rPr lang="en-US" sz="2400" dirty="0">
                <a:solidFill>
                  <a:schemeClr val="accent3">
                    <a:lumMod val="50000"/>
                  </a:schemeClr>
                </a:solidFill>
                <a:latin typeface="Times New Roman" panose="02020603050405020304" pitchFamily="18" charset="0"/>
                <a:cs typeface="Times New Roman" panose="02020603050405020304" pitchFamily="18" charset="0"/>
              </a:rPr>
              <a:t>	2.  </a:t>
            </a:r>
            <a:r>
              <a:rPr lang="en-US" sz="2400" b="1" dirty="0">
                <a:solidFill>
                  <a:schemeClr val="accent3">
                    <a:lumMod val="50000"/>
                  </a:schemeClr>
                </a:solidFill>
                <a:latin typeface="Times New Roman" panose="02020603050405020304" pitchFamily="18" charset="0"/>
                <a:cs typeface="Times New Roman" panose="02020603050405020304" pitchFamily="18" charset="0"/>
              </a:rPr>
              <a:t>TURBULENT</a:t>
            </a:r>
            <a:r>
              <a:rPr lang="en-US" sz="2400" dirty="0">
                <a:solidFill>
                  <a:schemeClr val="accent3">
                    <a:lumMod val="50000"/>
                  </a:schemeClr>
                </a:solidFill>
                <a:latin typeface="Times New Roman" panose="02020603050405020304" pitchFamily="18" charset="0"/>
                <a:cs typeface="Times New Roman" panose="02020603050405020304" pitchFamily="18" charset="0"/>
              </a:rPr>
              <a:t> manner</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The liquid metal flow in gating system is normally turbulent</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In turbulent flow the metal atoms travel from side to side as well as move in the forward direction</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Stream line flow involve very small ( liquid metal ) velocities and a gating system is impractical to design to achieve these velocities</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Normally if turbulence is not excessive, it does not affect the casting quality</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Normally, the gating design aims at reducing metal turbulence rather tan eliminating it completely</a:t>
            </a:r>
          </a:p>
          <a:p>
            <a:pPr algn="just"/>
            <a:r>
              <a:rPr lang="en-US" sz="2400" dirty="0">
                <a:solidFill>
                  <a:schemeClr val="accent3">
                    <a:lumMod val="50000"/>
                  </a:schemeClr>
                </a:solidFill>
                <a:latin typeface="Times New Roman" panose="02020603050405020304" pitchFamily="18" charset="0"/>
                <a:cs typeface="Times New Roman" panose="02020603050405020304" pitchFamily="18" charset="0"/>
              </a:rPr>
              <a:t>The flow of fluids in ducts is related by their </a:t>
            </a:r>
            <a:r>
              <a:rPr lang="en-US" sz="2400" b="1" dirty="0">
                <a:solidFill>
                  <a:srgbClr val="C00000"/>
                </a:solidFill>
                <a:latin typeface="Times New Roman" panose="02020603050405020304" pitchFamily="18" charset="0"/>
                <a:cs typeface="Times New Roman" panose="02020603050405020304" pitchFamily="18" charset="0"/>
              </a:rPr>
              <a:t>Reynold Number, Rn</a:t>
            </a:r>
            <a:endParaRPr lang="en-IN"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611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dirty="0"/>
              <a:t>Heating the metal</a:t>
            </a:r>
          </a:p>
        </p:txBody>
      </p:sp>
      <p:sp>
        <p:nvSpPr>
          <p:cNvPr id="3" name="Content Placeholder 2"/>
          <p:cNvSpPr>
            <a:spLocks noGrp="1"/>
          </p:cNvSpPr>
          <p:nvPr>
            <p:ph idx="1"/>
          </p:nvPr>
        </p:nvSpPr>
        <p:spPr>
          <a:xfrm>
            <a:off x="107504" y="1052736"/>
            <a:ext cx="8579296" cy="5424264"/>
          </a:xfrm>
        </p:spPr>
        <p:txBody>
          <a:bodyPr/>
          <a:lstStyle/>
          <a:p>
            <a:pPr marL="0" indent="0">
              <a:buNone/>
            </a:pPr>
            <a:endParaRPr lang="en-IN" dirty="0"/>
          </a:p>
        </p:txBody>
      </p:sp>
      <p:sp>
        <p:nvSpPr>
          <p:cNvPr id="4" name="Date Placeholder 3"/>
          <p:cNvSpPr>
            <a:spLocks noGrp="1"/>
          </p:cNvSpPr>
          <p:nvPr>
            <p:ph type="dt" sz="half" idx="10"/>
          </p:nvPr>
        </p:nvSpPr>
        <p:spPr/>
        <p:txBody>
          <a:bodyPr/>
          <a:lstStyle/>
          <a:p>
            <a:fld id="{F29D212D-6E89-43F6-8BF4-67AD041C7A3C}" type="datetime1">
              <a:rPr lang="en-US" smtClean="0"/>
              <a:pPr/>
              <a:t>5/4/2020</a:t>
            </a:fld>
            <a:endParaRPr lang="en-US"/>
          </a:p>
        </p:txBody>
      </p:sp>
      <p:sp>
        <p:nvSpPr>
          <p:cNvPr id="5" name="Footer Placeholder 4"/>
          <p:cNvSpPr>
            <a:spLocks noGrp="1"/>
          </p:cNvSpPr>
          <p:nvPr>
            <p:ph type="ftr" sz="quarter" idx="11"/>
          </p:nvPr>
        </p:nvSpPr>
        <p:spPr/>
        <p:txBody>
          <a:bodyPr/>
          <a:lstStyle/>
          <a:p>
            <a:r>
              <a:rPr lang="en-US"/>
              <a:t>PRODUCTION ENGINEERING II</a:t>
            </a:r>
          </a:p>
        </p:txBody>
      </p:sp>
      <p:sp>
        <p:nvSpPr>
          <p:cNvPr id="6" name="Slide Number Placeholder 5"/>
          <p:cNvSpPr>
            <a:spLocks noGrp="1"/>
          </p:cNvSpPr>
          <p:nvPr>
            <p:ph type="sldNum" sz="quarter" idx="12"/>
          </p:nvPr>
        </p:nvSpPr>
        <p:spPr/>
        <p:txBody>
          <a:bodyPr/>
          <a:lstStyle/>
          <a:p>
            <a:fld id="{E798E259-FCE6-4FC4-8EED-EBEE1C4A56D9}" type="slidenum">
              <a:rPr lang="en-US" smtClean="0"/>
              <a:pPr/>
              <a:t>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9"/>
            <a:ext cx="8712968" cy="512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611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83EB96-0C96-4D74-845E-4F3CC84BD290}"/>
              </a:ext>
            </a:extLst>
          </p:cNvPr>
          <p:cNvSpPr>
            <a:spLocks noGrp="1"/>
          </p:cNvSpPr>
          <p:nvPr>
            <p:ph idx="1"/>
          </p:nvPr>
        </p:nvSpPr>
        <p:spPr>
          <a:xfrm>
            <a:off x="35496" y="332656"/>
            <a:ext cx="9001000" cy="5793507"/>
          </a:xfrm>
        </p:spPr>
        <p:txBody>
          <a:bodyPr>
            <a:normAutofit/>
          </a:bodyPr>
          <a:lstStyle/>
          <a:p>
            <a:r>
              <a:rPr lang="en-US" sz="2400" dirty="0">
                <a:solidFill>
                  <a:schemeClr val="accent3">
                    <a:lumMod val="50000"/>
                  </a:schemeClr>
                </a:solidFill>
                <a:latin typeface="Times New Roman" panose="02020603050405020304" pitchFamily="18" charset="0"/>
                <a:cs typeface="Times New Roman" panose="02020603050405020304" pitchFamily="18" charset="0"/>
              </a:rPr>
              <a:t>Rn= (Mean velocity of flow x diameter of duct x Density of liquid)</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b="1" dirty="0">
                <a:solidFill>
                  <a:schemeClr val="accent3">
                    <a:lumMod val="50000"/>
                  </a:schemeClr>
                </a:solidFill>
                <a:latin typeface="Times New Roman" panose="02020603050405020304" pitchFamily="18" charset="0"/>
                <a:cs typeface="Times New Roman" panose="02020603050405020304" pitchFamily="18" charset="0"/>
              </a:rPr>
              <a:t>/</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sz="2400" dirty="0">
                <a:solidFill>
                  <a:schemeClr val="accent3">
                    <a:lumMod val="50000"/>
                  </a:schemeClr>
                </a:solidFill>
                <a:latin typeface="Times New Roman" panose="02020603050405020304" pitchFamily="18" charset="0"/>
                <a:cs typeface="Times New Roman" panose="02020603050405020304" pitchFamily="18" charset="0"/>
              </a:rPr>
              <a:t>Kinematic viscosity of liquid</a:t>
            </a:r>
          </a:p>
          <a:p>
            <a:r>
              <a:rPr lang="en-US" sz="2400" b="1" dirty="0">
                <a:solidFill>
                  <a:srgbClr val="C00000"/>
                </a:solidFill>
                <a:latin typeface="Times New Roman" panose="02020603050405020304" pitchFamily="18" charset="0"/>
                <a:cs typeface="Times New Roman" panose="02020603050405020304" pitchFamily="18" charset="0"/>
              </a:rPr>
              <a:t>Rn= (</a:t>
            </a:r>
            <a:r>
              <a:rPr lang="en-US" sz="2400" b="1" dirty="0" err="1">
                <a:solidFill>
                  <a:srgbClr val="C00000"/>
                </a:solidFill>
                <a:latin typeface="Times New Roman" panose="02020603050405020304" pitchFamily="18" charset="0"/>
                <a:cs typeface="Times New Roman" panose="02020603050405020304" pitchFamily="18" charset="0"/>
              </a:rPr>
              <a:t>V.d.</a:t>
            </a:r>
            <a:r>
              <a:rPr lang="en-US" sz="2400" b="1" dirty="0">
                <a:solidFill>
                  <a:srgbClr val="C00000"/>
                </a:solidFill>
                <a:latin typeface="Times New Roman" panose="02020603050405020304" pitchFamily="18" charset="0"/>
                <a:cs typeface="Times New Roman" panose="02020603050405020304" pitchFamily="18" charset="0"/>
              </a:rPr>
              <a:t>ϼ) </a:t>
            </a:r>
            <a:r>
              <a:rPr lang="en-US" b="1"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µ      </a:t>
            </a:r>
            <a:r>
              <a:rPr lang="en-US" sz="2400" dirty="0">
                <a:solidFill>
                  <a:schemeClr val="accent3">
                    <a:lumMod val="50000"/>
                  </a:schemeClr>
                </a:solidFill>
                <a:latin typeface="Times New Roman" panose="02020603050405020304" pitchFamily="18" charset="0"/>
                <a:cs typeface="Times New Roman" panose="02020603050405020304" pitchFamily="18" charset="0"/>
              </a:rPr>
              <a:t>Rn is a dimensionless number</a:t>
            </a:r>
          </a:p>
          <a:p>
            <a:r>
              <a:rPr lang="en-US" sz="2400" dirty="0">
                <a:solidFill>
                  <a:schemeClr val="accent3">
                    <a:lumMod val="50000"/>
                  </a:schemeClr>
                </a:solidFill>
                <a:latin typeface="Times New Roman" panose="02020603050405020304" pitchFamily="18" charset="0"/>
                <a:cs typeface="Times New Roman" panose="02020603050405020304" pitchFamily="18" charset="0"/>
              </a:rPr>
              <a:t>A liquid with a Reynold number less than  2000 </a:t>
            </a:r>
            <a:r>
              <a:rPr lang="en-US" sz="2400" dirty="0" err="1">
                <a:solidFill>
                  <a:schemeClr val="accent3">
                    <a:lumMod val="50000"/>
                  </a:schemeClr>
                </a:solidFill>
                <a:latin typeface="Times New Roman" panose="02020603050405020304" pitchFamily="18" charset="0"/>
                <a:cs typeface="Times New Roman" panose="02020603050405020304" pitchFamily="18" charset="0"/>
              </a:rPr>
              <a:t>experinces</a:t>
            </a:r>
            <a:r>
              <a:rPr lang="en-US" sz="2400" dirty="0">
                <a:solidFill>
                  <a:schemeClr val="accent3">
                    <a:lumMod val="50000"/>
                  </a:schemeClr>
                </a:solidFill>
                <a:latin typeface="Times New Roman" panose="02020603050405020304" pitchFamily="18" charset="0"/>
                <a:cs typeface="Times New Roman" panose="02020603050405020304" pitchFamily="18" charset="0"/>
              </a:rPr>
              <a:t> true streamline flow</a:t>
            </a:r>
          </a:p>
          <a:p>
            <a:r>
              <a:rPr lang="en-US" sz="2400" dirty="0">
                <a:solidFill>
                  <a:schemeClr val="accent3">
                    <a:lumMod val="50000"/>
                  </a:schemeClr>
                </a:solidFill>
                <a:latin typeface="Times New Roman" panose="02020603050405020304" pitchFamily="18" charset="0"/>
                <a:cs typeface="Times New Roman" panose="02020603050405020304" pitchFamily="18" charset="0"/>
              </a:rPr>
              <a:t>Turbulence flow results when the Reynold number goes above 2000</a:t>
            </a:r>
          </a:p>
          <a:p>
            <a:r>
              <a:rPr lang="en-US" sz="2400" dirty="0">
                <a:solidFill>
                  <a:schemeClr val="accent3">
                    <a:lumMod val="50000"/>
                  </a:schemeClr>
                </a:solidFill>
                <a:latin typeface="Times New Roman" panose="02020603050405020304" pitchFamily="18" charset="0"/>
                <a:cs typeface="Times New Roman" panose="02020603050405020304" pitchFamily="18" charset="0"/>
              </a:rPr>
              <a:t>Ordinary Gating systems experience Reynold number ranging from  2000 to 20000 </a:t>
            </a:r>
          </a:p>
          <a:p>
            <a:r>
              <a:rPr lang="en-US" sz="2400" dirty="0">
                <a:solidFill>
                  <a:schemeClr val="accent3">
                    <a:lumMod val="50000"/>
                  </a:schemeClr>
                </a:solidFill>
                <a:latin typeface="Times New Roman" panose="02020603050405020304" pitchFamily="18" charset="0"/>
                <a:cs typeface="Times New Roman" panose="02020603050405020304" pitchFamily="18" charset="0"/>
              </a:rPr>
              <a:t>Steel flows under turbulence condition  </a:t>
            </a:r>
            <a:r>
              <a:rPr lang="en-US" sz="2400" dirty="0" err="1">
                <a:solidFill>
                  <a:schemeClr val="accent3">
                    <a:lumMod val="50000"/>
                  </a:schemeClr>
                </a:solidFill>
                <a:latin typeface="Times New Roman" panose="02020603050405020304" pitchFamily="18" charset="0"/>
                <a:cs typeface="Times New Roman" panose="02020603050405020304" pitchFamily="18" charset="0"/>
              </a:rPr>
              <a:t>wth</a:t>
            </a:r>
            <a:r>
              <a:rPr lang="en-US" sz="2400" dirty="0">
                <a:solidFill>
                  <a:schemeClr val="accent3">
                    <a:lumMod val="50000"/>
                  </a:schemeClr>
                </a:solidFill>
                <a:latin typeface="Times New Roman" panose="02020603050405020304" pitchFamily="18" charset="0"/>
                <a:cs typeface="Times New Roman" panose="02020603050405020304" pitchFamily="18" charset="0"/>
              </a:rPr>
              <a:t> Rn above 3500</a:t>
            </a:r>
            <a:endParaRPr lang="en-IN" sz="240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92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3B6F94-DFDC-4DD9-BDB9-3AB2E88CFFEA}"/>
              </a:ext>
            </a:extLst>
          </p:cNvPr>
          <p:cNvSpPr>
            <a:spLocks noGrp="1"/>
          </p:cNvSpPr>
          <p:nvPr>
            <p:ph idx="1"/>
          </p:nvPr>
        </p:nvSpPr>
        <p:spPr>
          <a:xfrm>
            <a:off x="107504" y="116632"/>
            <a:ext cx="8928992" cy="6009531"/>
          </a:xfrm>
        </p:spPr>
        <p:txBody>
          <a:bodyPr>
            <a:normAutofit/>
          </a:bodyPr>
          <a:lstStyle/>
          <a:p>
            <a:pPr algn="just"/>
            <a:r>
              <a:rPr lang="en-US" dirty="0">
                <a:solidFill>
                  <a:srgbClr val="00B050"/>
                </a:solidFill>
                <a:latin typeface="Times New Roman" panose="02020603050405020304" pitchFamily="18" charset="0"/>
                <a:cs typeface="Times New Roman" panose="02020603050405020304" pitchFamily="18" charset="0"/>
              </a:rPr>
              <a:t>Turbulence will occur at lower values if smooth flow is disrupted by sudden changes in the dimensions and direction of the passages.</a:t>
            </a:r>
          </a:p>
          <a:p>
            <a:pPr algn="just"/>
            <a:r>
              <a:rPr lang="en-US" dirty="0">
                <a:solidFill>
                  <a:srgbClr val="00B050"/>
                </a:solidFill>
                <a:latin typeface="Times New Roman" panose="02020603050405020304" pitchFamily="18" charset="0"/>
                <a:cs typeface="Times New Roman" panose="02020603050405020304" pitchFamily="18" charset="0"/>
              </a:rPr>
              <a:t> Under most foundry conditions, given the minimum passage dimensions and flow velocities needed to avoid premature freezing, turbulent flow is encountered; a primary function of the gating system is to minimize its violence by shaping a smooth path for the liquid and by using the lowest flow rates compatible with mould filling.</a:t>
            </a:r>
          </a:p>
          <a:p>
            <a:pPr algn="just"/>
            <a:r>
              <a:rPr lang="en-US" dirty="0">
                <a:solidFill>
                  <a:srgbClr val="00B050"/>
                </a:solidFill>
                <a:latin typeface="Times New Roman" panose="02020603050405020304" pitchFamily="18" charset="0"/>
                <a:cs typeface="Times New Roman" panose="02020603050405020304" pitchFamily="18" charset="0"/>
              </a:rPr>
              <a:t>Streamlined passages are thus ideal.</a:t>
            </a:r>
            <a:endParaRPr lang="en-IN"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069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 y="2746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01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8" y="0"/>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589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29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708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805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444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526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34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IN" dirty="0"/>
          </a:p>
        </p:txBody>
      </p:sp>
      <p:sp>
        <p:nvSpPr>
          <p:cNvPr id="4" name="Date Placeholder 3"/>
          <p:cNvSpPr>
            <a:spLocks noGrp="1"/>
          </p:cNvSpPr>
          <p:nvPr>
            <p:ph type="dt" sz="half" idx="10"/>
          </p:nvPr>
        </p:nvSpPr>
        <p:spPr/>
        <p:txBody>
          <a:bodyPr/>
          <a:lstStyle/>
          <a:p>
            <a:fld id="{F29D212D-6E89-43F6-8BF4-67AD041C7A3C}" type="datetime1">
              <a:rPr lang="en-US" smtClean="0"/>
              <a:pPr/>
              <a:t>5/4/2020</a:t>
            </a:fld>
            <a:endParaRPr lang="en-US"/>
          </a:p>
        </p:txBody>
      </p:sp>
      <p:sp>
        <p:nvSpPr>
          <p:cNvPr id="5" name="Footer Placeholder 4"/>
          <p:cNvSpPr>
            <a:spLocks noGrp="1"/>
          </p:cNvSpPr>
          <p:nvPr>
            <p:ph type="ftr" sz="quarter" idx="11"/>
          </p:nvPr>
        </p:nvSpPr>
        <p:spPr/>
        <p:txBody>
          <a:bodyPr/>
          <a:lstStyle/>
          <a:p>
            <a:r>
              <a:rPr lang="en-US"/>
              <a:t>PRODUCTION ENGINEERING II</a:t>
            </a:r>
          </a:p>
        </p:txBody>
      </p:sp>
      <p:sp>
        <p:nvSpPr>
          <p:cNvPr id="6" name="Slide Number Placeholder 5"/>
          <p:cNvSpPr>
            <a:spLocks noGrp="1"/>
          </p:cNvSpPr>
          <p:nvPr>
            <p:ph type="sldNum" sz="quarter" idx="12"/>
          </p:nvPr>
        </p:nvSpPr>
        <p:spPr/>
        <p:txBody>
          <a:bodyPr/>
          <a:lstStyle/>
          <a:p>
            <a:fld id="{E798E259-FCE6-4FC4-8EED-EBEE1C4A56D9}" type="slidenum">
              <a:rPr lang="en-US" smtClean="0"/>
              <a:pPr/>
              <a:t>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534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3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0"/>
            <a:ext cx="8928992" cy="6741368"/>
          </a:xfrm>
        </p:spPr>
        <p:txBody>
          <a:bodyPr>
            <a:normAutofit/>
          </a:bodyPr>
          <a:lstStyle/>
          <a:p>
            <a:r>
              <a:rPr lang="en-US" sz="2400" dirty="0">
                <a:latin typeface="Times New Roman" pitchFamily="18" charset="0"/>
                <a:cs typeface="Times New Roman" pitchFamily="18" charset="0"/>
              </a:rPr>
              <a:t>There are several relationships that govern the flow of liquid metal through the gating system and into the mold. </a:t>
            </a:r>
          </a:p>
          <a:p>
            <a:r>
              <a:rPr lang="en-US" sz="2400" dirty="0">
                <a:latin typeface="Times New Roman" pitchFamily="18" charset="0"/>
                <a:cs typeface="Times New Roman" pitchFamily="18" charset="0"/>
              </a:rPr>
              <a:t>An important relationship is Bernoulli’s theorem, which states that </a:t>
            </a:r>
            <a:r>
              <a:rPr lang="en-US" sz="2400" b="1" dirty="0">
                <a:solidFill>
                  <a:srgbClr val="FF0000"/>
                </a:solidFill>
                <a:latin typeface="Times New Roman" pitchFamily="18" charset="0"/>
                <a:cs typeface="Times New Roman" pitchFamily="18" charset="0"/>
              </a:rPr>
              <a:t>the sum of the energies (head, pressure, kinetic, and friction) at any two points in a flowing liquid are equal. </a:t>
            </a:r>
          </a:p>
          <a:p>
            <a:r>
              <a:rPr lang="en-US" sz="2400" dirty="0">
                <a:latin typeface="Times New Roman" pitchFamily="18" charset="0"/>
                <a:cs typeface="Times New Roman" pitchFamily="18" charset="0"/>
              </a:rPr>
              <a:t>This can be written in the following form:</a:t>
            </a:r>
            <a:endParaRPr lang="en-IN" sz="24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878497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011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640960"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99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85698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314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764704"/>
            <a:ext cx="7191375" cy="434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752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269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11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777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599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685800"/>
            <a:ext cx="74961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41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8856984" cy="1569660"/>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So, to prevent the erosion of the molding wall and to catch the first  metal and to observe the erosion of the sand due to kinetic energy, we keep this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well here. So, that is the purpose of the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well rules for design of the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well.</a:t>
            </a:r>
            <a:endParaRPr lang="en-IN" sz="2400" b="1" dirty="0">
              <a:solidFill>
                <a:srgbClr val="FF0000"/>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0308"/>
            <a:ext cx="9143999" cy="347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5301208"/>
            <a:ext cx="9036496" cy="1569660"/>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The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well area is two to three times the area of the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at exit that is the choke means what is the choke area, we have to calculate and the </a:t>
            </a:r>
            <a:r>
              <a:rPr lang="en-US" sz="2400" b="1" dirty="0" err="1">
                <a:solidFill>
                  <a:srgbClr val="FF0000"/>
                </a:solidFill>
                <a:latin typeface="Times New Roman" pitchFamily="18" charset="0"/>
                <a:cs typeface="Times New Roman" pitchFamily="18" charset="0"/>
              </a:rPr>
              <a:t>sprue</a:t>
            </a:r>
            <a:r>
              <a:rPr lang="en-US" sz="2400" b="1" dirty="0">
                <a:solidFill>
                  <a:srgbClr val="FF0000"/>
                </a:solidFill>
                <a:latin typeface="Times New Roman" pitchFamily="18" charset="0"/>
                <a:cs typeface="Times New Roman" pitchFamily="18" charset="0"/>
              </a:rPr>
              <a:t> well area what say cross sectional area should be 2 to 3 times the cross sectional area of the choke</a:t>
            </a:r>
            <a:endParaRPr lang="en-I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278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IN" sz="4000" b="1" dirty="0">
                <a:solidFill>
                  <a:srgbClr val="C00000"/>
                </a:solidFill>
                <a:latin typeface="Times New Roman" pitchFamily="18" charset="0"/>
                <a:cs typeface="Times New Roman" pitchFamily="18" charset="0"/>
              </a:rPr>
              <a:t>Example</a:t>
            </a:r>
          </a:p>
        </p:txBody>
      </p:sp>
      <p:sp>
        <p:nvSpPr>
          <p:cNvPr id="3" name="Content Placeholder 2"/>
          <p:cNvSpPr>
            <a:spLocks noGrp="1"/>
          </p:cNvSpPr>
          <p:nvPr>
            <p:ph idx="1"/>
          </p:nvPr>
        </p:nvSpPr>
        <p:spPr>
          <a:xfrm>
            <a:off x="457200" y="1052736"/>
            <a:ext cx="8229600" cy="5073427"/>
          </a:xfrm>
        </p:spPr>
        <p:txBody>
          <a:bodyPr>
            <a:normAutofit fontScale="85000" lnSpcReduction="10000"/>
          </a:bodyPr>
          <a:lstStyle/>
          <a:p>
            <a:pPr algn="just"/>
            <a:r>
              <a:rPr lang="en-US" dirty="0">
                <a:latin typeface="Times New Roman" pitchFamily="18" charset="0"/>
                <a:cs typeface="Times New Roman" pitchFamily="18" charset="0"/>
              </a:rPr>
              <a:t>A disk 40 cm in diameter and 5 cm thick is to be cast of pure aluminum in an open mold casting operation. The melting temperature of aluminum = 660°C, and the pouring temperature will be 800°C. Assume that the amount of aluminum heated will be 5% more than what is needed to fill the mold cavity. Compute the amount of heat that must be added to the metal to heat it to the pouring temperature, starting from a room temperature of 25°C. The heat of fusion of aluminum = 389.3 J/g. Assume the specific heat has the  same value for solid and molten aluminum. Take density ρ = 2.70 g/cm</a:t>
            </a:r>
            <a:r>
              <a:rPr lang="en-US" baseline="30000" dirty="0">
                <a:latin typeface="Times New Roman" pitchFamily="18" charset="0"/>
                <a:cs typeface="Times New Roman" pitchFamily="18" charset="0"/>
              </a:rPr>
              <a:t>3</a:t>
            </a:r>
            <a:r>
              <a:rPr lang="en-US" dirty="0">
                <a:latin typeface="Times New Roman" pitchFamily="18" charset="0"/>
                <a:cs typeface="Times New Roman" pitchFamily="18" charset="0"/>
              </a:rPr>
              <a:t> and specific heat </a:t>
            </a:r>
            <a:r>
              <a:rPr lang="en-US" i="1" dirty="0">
                <a:latin typeface="Times New Roman" pitchFamily="18" charset="0"/>
                <a:cs typeface="Times New Roman" pitchFamily="18" charset="0"/>
              </a:rPr>
              <a:t>C </a:t>
            </a:r>
            <a:r>
              <a:rPr lang="en-US" dirty="0">
                <a:latin typeface="Times New Roman" pitchFamily="18" charset="0"/>
                <a:cs typeface="Times New Roman" pitchFamily="18" charset="0"/>
              </a:rPr>
              <a:t>= 0.21 Cal/g-°C = 0.88 J/g-°C</a:t>
            </a:r>
            <a:endParaRPr lang="en-IN" dirty="0">
              <a:latin typeface="Times New Roman" pitchFamily="18" charset="0"/>
              <a:cs typeface="Times New Roman" pitchFamily="18" charset="0"/>
            </a:endParaRPr>
          </a:p>
          <a:p>
            <a:pPr algn="just"/>
            <a:endParaRPr lang="en-IN" dirty="0"/>
          </a:p>
        </p:txBody>
      </p:sp>
    </p:spTree>
    <p:extLst>
      <p:ext uri="{BB962C8B-B14F-4D97-AF65-F5344CB8AC3E}">
        <p14:creationId xmlns:p14="http://schemas.microsoft.com/office/powerpoint/2010/main" val="3103522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949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94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264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60648"/>
            <a:ext cx="885698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5085184"/>
            <a:ext cx="8964488" cy="1200329"/>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Runner extension is used to catch and trap the slags and impurities in the first metal that are likely to enter into the mould cavity that is the purpose of the runner extension.</a:t>
            </a:r>
            <a:endParaRPr lang="en-I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8058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6632"/>
            <a:ext cx="925252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40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0B9E61-70EB-4CB9-8BE5-FB8504CF188C}"/>
              </a:ext>
            </a:extLst>
          </p:cNvPr>
          <p:cNvPicPr>
            <a:picLocks noChangeAspect="1"/>
          </p:cNvPicPr>
          <p:nvPr/>
        </p:nvPicPr>
        <p:blipFill>
          <a:blip r:embed="rId2"/>
          <a:stretch>
            <a:fillRect/>
          </a:stretch>
        </p:blipFill>
        <p:spPr>
          <a:xfrm>
            <a:off x="0" y="188640"/>
            <a:ext cx="9144000" cy="5400600"/>
          </a:xfrm>
          <a:prstGeom prst="rect">
            <a:avLst/>
          </a:prstGeom>
        </p:spPr>
      </p:pic>
      <p:sp>
        <p:nvSpPr>
          <p:cNvPr id="3" name="Rectangle 2">
            <a:extLst>
              <a:ext uri="{FF2B5EF4-FFF2-40B4-BE49-F238E27FC236}">
                <a16:creationId xmlns:a16="http://schemas.microsoft.com/office/drawing/2014/main" id="{611C204A-73D9-4F0C-9CFB-21F5D80391E5}"/>
              </a:ext>
            </a:extLst>
          </p:cNvPr>
          <p:cNvSpPr/>
          <p:nvPr/>
        </p:nvSpPr>
        <p:spPr>
          <a:xfrm>
            <a:off x="28704" y="5715014"/>
            <a:ext cx="9144000" cy="923330"/>
          </a:xfrm>
          <a:prstGeom prst="rect">
            <a:avLst/>
          </a:prstGeom>
        </p:spPr>
        <p:txBody>
          <a:bodyPr wrap="square">
            <a:spAutoFit/>
          </a:bodyPr>
          <a:lstStyle/>
          <a:p>
            <a:r>
              <a:rPr lang="en-US" dirty="0"/>
              <a:t>Now, calculation of the pouring time. In the previous slide, we have seen there is pouring time. So, how to calculate this pouring time? For gray iron castings, and that too when the casting weight is less than 1000 pounds, pouring time is given by this formula:</a:t>
            </a:r>
            <a:endParaRPr lang="en-IN" dirty="0"/>
          </a:p>
        </p:txBody>
      </p:sp>
    </p:spTree>
    <p:extLst>
      <p:ext uri="{BB962C8B-B14F-4D97-AF65-F5344CB8AC3E}">
        <p14:creationId xmlns:p14="http://schemas.microsoft.com/office/powerpoint/2010/main" val="2677918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910FB6-6DB3-4F1A-AAAD-88006C840FB9}"/>
              </a:ext>
            </a:extLst>
          </p:cNvPr>
          <p:cNvSpPr>
            <a:spLocks noGrp="1"/>
          </p:cNvSpPr>
          <p:nvPr>
            <p:ph idx="1"/>
          </p:nvPr>
        </p:nvSpPr>
        <p:spPr>
          <a:xfrm>
            <a:off x="0" y="116632"/>
            <a:ext cx="8686800" cy="6009531"/>
          </a:xfrm>
        </p:spPr>
        <p:txBody>
          <a:bodyPr/>
          <a:lstStyle/>
          <a:p>
            <a:pPr algn="just"/>
            <a:r>
              <a:rPr lang="en-US" dirty="0">
                <a:latin typeface="Times New Roman" panose="02020603050405020304" pitchFamily="18" charset="0"/>
                <a:cs typeface="Times New Roman" panose="02020603050405020304" pitchFamily="18" charset="0"/>
              </a:rPr>
              <a:t>pouring time t is equal to K into 0.95 plus T by 0.853 multiplied by root of W; where K is the fluidity factor, which depends upon the temperature and composition of the molten metal and this K varies between 1 to 1.6. T is the average thickness of the casting in inches. W is the weight of the casting in pounds. Pouring time in seconds.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713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EBF0A1-7D83-4C2E-BC4C-A85B16DE0E80}"/>
              </a:ext>
            </a:extLst>
          </p:cNvPr>
          <p:cNvPicPr>
            <a:picLocks noGrp="1" noChangeAspect="1"/>
          </p:cNvPicPr>
          <p:nvPr>
            <p:ph idx="1"/>
          </p:nvPr>
        </p:nvPicPr>
        <p:blipFill>
          <a:blip r:embed="rId2"/>
          <a:stretch>
            <a:fillRect/>
          </a:stretch>
        </p:blipFill>
        <p:spPr>
          <a:xfrm>
            <a:off x="107504" y="332656"/>
            <a:ext cx="9036496" cy="6264696"/>
          </a:xfrm>
          <a:prstGeom prst="rect">
            <a:avLst/>
          </a:prstGeom>
        </p:spPr>
      </p:pic>
    </p:spTree>
    <p:extLst>
      <p:ext uri="{BB962C8B-B14F-4D97-AF65-F5344CB8AC3E}">
        <p14:creationId xmlns:p14="http://schemas.microsoft.com/office/powerpoint/2010/main" val="1526307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806F51-6224-4C57-BB79-165E9A6FE1A4}"/>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74746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20941B-4A4B-49E0-AFD0-20F646D7A531}"/>
              </a:ext>
            </a:extLst>
          </p:cNvPr>
          <p:cNvPicPr>
            <a:picLocks noGrp="1" noChangeAspect="1"/>
          </p:cNvPicPr>
          <p:nvPr>
            <p:ph idx="1"/>
          </p:nvPr>
        </p:nvPicPr>
        <p:blipFill>
          <a:blip r:embed="rId2"/>
          <a:stretch>
            <a:fillRect/>
          </a:stretch>
        </p:blipFill>
        <p:spPr>
          <a:xfrm>
            <a:off x="457200" y="620688"/>
            <a:ext cx="8229600" cy="3810343"/>
          </a:xfrm>
          <a:prstGeom prst="rect">
            <a:avLst/>
          </a:prstGeom>
        </p:spPr>
      </p:pic>
      <p:pic>
        <p:nvPicPr>
          <p:cNvPr id="6" name="Picture 5">
            <a:extLst>
              <a:ext uri="{FF2B5EF4-FFF2-40B4-BE49-F238E27FC236}">
                <a16:creationId xmlns:a16="http://schemas.microsoft.com/office/drawing/2014/main" id="{1863157A-CF53-462D-B93A-6423DCA7B87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2403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715000"/>
          </a:xfrm>
        </p:spPr>
        <p:txBody>
          <a:bodyPr>
            <a:normAutofit/>
          </a:bodyPr>
          <a:lstStyle/>
          <a:p>
            <a:pPr marL="0" indent="0">
              <a:buNone/>
            </a:pPr>
            <a:r>
              <a:rPr lang="en-IN" sz="2400" dirty="0">
                <a:latin typeface="Times New Roman" pitchFamily="18" charset="0"/>
                <a:cs typeface="Times New Roman" pitchFamily="18" charset="0"/>
              </a:rPr>
              <a:t>Volume </a:t>
            </a:r>
            <a:r>
              <a:rPr lang="en-IN" sz="2400" i="1" dirty="0">
                <a:latin typeface="Times New Roman" pitchFamily="18" charset="0"/>
                <a:cs typeface="Times New Roman" pitchFamily="18" charset="0"/>
              </a:rPr>
              <a:t>V </a:t>
            </a:r>
            <a:r>
              <a:rPr lang="en-IN" sz="2400" dirty="0">
                <a:latin typeface="Times New Roman" pitchFamily="18" charset="0"/>
                <a:cs typeface="Times New Roman" pitchFamily="18" charset="0"/>
              </a:rPr>
              <a:t>= </a:t>
            </a:r>
            <a:r>
              <a:rPr lang="el-GR" sz="2400" dirty="0">
                <a:latin typeface="Times New Roman" pitchFamily="18" charset="0"/>
                <a:cs typeface="Times New Roman" pitchFamily="18" charset="0"/>
              </a:rPr>
              <a:t>π</a:t>
            </a:r>
            <a:r>
              <a:rPr lang="en-IN" sz="2400" i="1" dirty="0">
                <a:latin typeface="Times New Roman" pitchFamily="18" charset="0"/>
                <a:cs typeface="Times New Roman" pitchFamily="18" charset="0"/>
              </a:rPr>
              <a:t>D</a:t>
            </a:r>
            <a:r>
              <a:rPr lang="en-IN" sz="2400" baseline="30000" dirty="0">
                <a:latin typeface="Times New Roman" pitchFamily="18" charset="0"/>
                <a:cs typeface="Times New Roman" pitchFamily="18" charset="0"/>
              </a:rPr>
              <a:t>2</a:t>
            </a:r>
            <a:r>
              <a:rPr lang="en-IN" sz="2400" i="1" dirty="0">
                <a:latin typeface="Times New Roman" pitchFamily="18" charset="0"/>
                <a:cs typeface="Times New Roman" pitchFamily="18" charset="0"/>
              </a:rPr>
              <a:t>h</a:t>
            </a:r>
            <a:r>
              <a:rPr lang="en-IN" sz="2400" dirty="0">
                <a:latin typeface="Times New Roman" pitchFamily="18" charset="0"/>
                <a:cs typeface="Times New Roman" pitchFamily="18" charset="0"/>
              </a:rPr>
              <a:t>/4= </a:t>
            </a:r>
            <a:r>
              <a:rPr lang="el-GR" sz="2400" dirty="0">
                <a:latin typeface="Times New Roman" pitchFamily="18" charset="0"/>
                <a:cs typeface="Times New Roman" pitchFamily="18" charset="0"/>
              </a:rPr>
              <a:t>π(40)</a:t>
            </a:r>
            <a:r>
              <a:rPr lang="el-GR" sz="2400" baseline="30000" dirty="0">
                <a:latin typeface="Times New Roman" pitchFamily="18" charset="0"/>
                <a:cs typeface="Times New Roman" pitchFamily="18" charset="0"/>
              </a:rPr>
              <a:t>2</a:t>
            </a:r>
            <a:r>
              <a:rPr lang="el-GR" sz="2400" dirty="0">
                <a:latin typeface="Times New Roman" pitchFamily="18" charset="0"/>
                <a:cs typeface="Times New Roman" pitchFamily="18" charset="0"/>
              </a:rPr>
              <a:t>(5)/4 = 6283.2 </a:t>
            </a:r>
            <a:r>
              <a:rPr lang="en-IN" sz="2400" dirty="0">
                <a:latin typeface="Times New Roman" pitchFamily="18" charset="0"/>
                <a:cs typeface="Times New Roman" pitchFamily="18" charset="0"/>
              </a:rPr>
              <a:t>cm</a:t>
            </a:r>
            <a:r>
              <a:rPr lang="en-IN" sz="2400" baseline="30000" dirty="0">
                <a:latin typeface="Times New Roman" pitchFamily="18" charset="0"/>
                <a:cs typeface="Times New Roman" pitchFamily="18" charset="0"/>
              </a:rPr>
              <a:t>3</a:t>
            </a:r>
          </a:p>
          <a:p>
            <a:pPr marL="0" indent="0">
              <a:buNone/>
            </a:pPr>
            <a:r>
              <a:rPr lang="en-US" sz="2400" dirty="0">
                <a:latin typeface="Times New Roman" pitchFamily="18" charset="0"/>
                <a:cs typeface="Times New Roman" pitchFamily="18" charset="0"/>
              </a:rPr>
              <a:t>Assuming  that the amount of aluminum heated will be 5% more than what is needed to fill the </a:t>
            </a:r>
            <a:r>
              <a:rPr lang="en-IN" sz="2400" dirty="0">
                <a:latin typeface="Times New Roman" pitchFamily="18" charset="0"/>
                <a:cs typeface="Times New Roman" pitchFamily="18" charset="0"/>
              </a:rPr>
              <a:t>mold cavity</a:t>
            </a:r>
            <a:r>
              <a:rPr lang="en-IN" sz="2400" dirty="0"/>
              <a:t>.</a:t>
            </a:r>
            <a:endParaRPr lang="en-US" sz="2400"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Volume of aluminum to be heated = 6283.2(1.05) = 6597.3 cm</a:t>
            </a:r>
            <a:r>
              <a:rPr lang="en-US" sz="2400" baseline="30000" dirty="0">
                <a:latin typeface="Times New Roman" pitchFamily="18" charset="0"/>
                <a:cs typeface="Times New Roman" pitchFamily="18" charset="0"/>
              </a:rPr>
              <a:t>3</a:t>
            </a:r>
          </a:p>
          <a:p>
            <a:pPr marL="0" indent="0">
              <a:buNone/>
            </a:pPr>
            <a:r>
              <a:rPr lang="en-IN" sz="2400" dirty="0">
                <a:latin typeface="Times New Roman" pitchFamily="18" charset="0"/>
                <a:cs typeface="Times New Roman" pitchFamily="18" charset="0"/>
              </a:rPr>
              <a:t>Heat required to melt the metal is given by the equation</a:t>
            </a:r>
          </a:p>
          <a:p>
            <a:endParaRPr lang="en-US" sz="2400" dirty="0"/>
          </a:p>
          <a:p>
            <a:endParaRPr lang="en-US" sz="2400" dirty="0"/>
          </a:p>
          <a:p>
            <a:endParaRPr lang="en-US" sz="2400" dirty="0"/>
          </a:p>
          <a:p>
            <a:r>
              <a:rPr lang="en-US" sz="2400" dirty="0"/>
              <a:t>Heat required = 2.70(6597.3){0.88(660-25) + 389.3 + 0.88(800-660)}</a:t>
            </a:r>
          </a:p>
          <a:p>
            <a:endParaRPr lang="en-US" sz="2400" dirty="0"/>
          </a:p>
          <a:p>
            <a:r>
              <a:rPr lang="pl-PL" sz="2400" dirty="0"/>
              <a:t>= 17,812.71{558.8 + 389.3 + 123.2} = </a:t>
            </a:r>
            <a:r>
              <a:rPr lang="pl-PL" sz="2400" b="1" dirty="0"/>
              <a:t>19,082,756 J</a:t>
            </a:r>
            <a:endParaRPr lang="en-IN" sz="2400"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F29D212D-6E89-43F6-8BF4-67AD041C7A3C}" type="datetime1">
              <a:rPr lang="en-US" smtClean="0"/>
              <a:pPr/>
              <a:t>5/4/2020</a:t>
            </a:fld>
            <a:endParaRPr lang="en-US"/>
          </a:p>
        </p:txBody>
      </p:sp>
      <p:sp>
        <p:nvSpPr>
          <p:cNvPr id="5" name="Footer Placeholder 4"/>
          <p:cNvSpPr>
            <a:spLocks noGrp="1"/>
          </p:cNvSpPr>
          <p:nvPr>
            <p:ph type="ftr" sz="quarter" idx="11"/>
          </p:nvPr>
        </p:nvSpPr>
        <p:spPr/>
        <p:txBody>
          <a:bodyPr/>
          <a:lstStyle/>
          <a:p>
            <a:r>
              <a:rPr lang="en-US" dirty="0"/>
              <a:t>Manufacturing II Melting  </a:t>
            </a:r>
          </a:p>
        </p:txBody>
      </p:sp>
      <p:sp>
        <p:nvSpPr>
          <p:cNvPr id="6" name="Slide Number Placeholder 5"/>
          <p:cNvSpPr>
            <a:spLocks noGrp="1"/>
          </p:cNvSpPr>
          <p:nvPr>
            <p:ph type="sldNum" sz="quarter" idx="12"/>
          </p:nvPr>
        </p:nvSpPr>
        <p:spPr/>
        <p:txBody>
          <a:bodyPr/>
          <a:lstStyle/>
          <a:p>
            <a:fld id="{E798E259-FCE6-4FC4-8EED-EBEE1C4A56D9}" type="slidenum">
              <a:rPr lang="en-US" smtClean="0"/>
              <a:pPr/>
              <a:t>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 y="2743200"/>
            <a:ext cx="579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505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43CF56-1906-4779-92D0-CA3AF7FE2A2A}"/>
              </a:ext>
            </a:extLst>
          </p:cNvPr>
          <p:cNvPicPr>
            <a:picLocks noGrp="1" noChangeAspect="1"/>
          </p:cNvPicPr>
          <p:nvPr>
            <p:ph idx="1"/>
          </p:nvPr>
        </p:nvPicPr>
        <p:blipFill>
          <a:blip r:embed="rId2"/>
          <a:stretch>
            <a:fillRect/>
          </a:stretch>
        </p:blipFill>
        <p:spPr>
          <a:xfrm>
            <a:off x="107504" y="116632"/>
            <a:ext cx="9036496" cy="6624736"/>
          </a:xfrm>
          <a:prstGeom prst="rect">
            <a:avLst/>
          </a:prstGeom>
        </p:spPr>
      </p:pic>
    </p:spTree>
    <p:extLst>
      <p:ext uri="{BB962C8B-B14F-4D97-AF65-F5344CB8AC3E}">
        <p14:creationId xmlns:p14="http://schemas.microsoft.com/office/powerpoint/2010/main" val="1303945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86377D-F767-4516-B8D9-7D3D0864F030}"/>
              </a:ext>
            </a:extLst>
          </p:cNvPr>
          <p:cNvPicPr>
            <a:picLocks noGrp="1" noChangeAspect="1"/>
          </p:cNvPicPr>
          <p:nvPr>
            <p:ph idx="1"/>
          </p:nvPr>
        </p:nvPicPr>
        <p:blipFill>
          <a:blip r:embed="rId2"/>
          <a:stretch>
            <a:fillRect/>
          </a:stretch>
        </p:blipFill>
        <p:spPr>
          <a:xfrm>
            <a:off x="107504" y="116632"/>
            <a:ext cx="9036496" cy="6624736"/>
          </a:xfrm>
          <a:prstGeom prst="rect">
            <a:avLst/>
          </a:prstGeom>
        </p:spPr>
      </p:pic>
    </p:spTree>
    <p:extLst>
      <p:ext uri="{BB962C8B-B14F-4D97-AF65-F5344CB8AC3E}">
        <p14:creationId xmlns:p14="http://schemas.microsoft.com/office/powerpoint/2010/main" val="2703814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F4C57D-CB0F-4FAC-B168-820C38A84910}"/>
              </a:ext>
            </a:extLst>
          </p:cNvPr>
          <p:cNvPicPr>
            <a:picLocks noGrp="1" noChangeAspect="1"/>
          </p:cNvPicPr>
          <p:nvPr>
            <p:ph idx="1"/>
          </p:nvPr>
        </p:nvPicPr>
        <p:blipFill>
          <a:blip r:embed="rId2"/>
          <a:stretch>
            <a:fillRect/>
          </a:stretch>
        </p:blipFill>
        <p:spPr>
          <a:xfrm>
            <a:off x="0" y="116632"/>
            <a:ext cx="9144000" cy="6741368"/>
          </a:xfrm>
          <a:prstGeom prst="rect">
            <a:avLst/>
          </a:prstGeom>
        </p:spPr>
      </p:pic>
    </p:spTree>
    <p:extLst>
      <p:ext uri="{BB962C8B-B14F-4D97-AF65-F5344CB8AC3E}">
        <p14:creationId xmlns:p14="http://schemas.microsoft.com/office/powerpoint/2010/main" val="335446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7990C2-5C59-4ADA-9614-145B0F1AFCEF}"/>
              </a:ext>
            </a:extLst>
          </p:cNvPr>
          <p:cNvPicPr>
            <a:picLocks noGrp="1" noChangeAspect="1"/>
          </p:cNvPicPr>
          <p:nvPr>
            <p:ph idx="1"/>
          </p:nvPr>
        </p:nvPicPr>
        <p:blipFill>
          <a:blip r:embed="rId2"/>
          <a:stretch>
            <a:fillRect/>
          </a:stretch>
        </p:blipFill>
        <p:spPr>
          <a:xfrm>
            <a:off x="0" y="116632"/>
            <a:ext cx="9144000" cy="6624736"/>
          </a:xfrm>
          <a:prstGeom prst="rect">
            <a:avLst/>
          </a:prstGeom>
        </p:spPr>
      </p:pic>
    </p:spTree>
    <p:extLst>
      <p:ext uri="{BB962C8B-B14F-4D97-AF65-F5344CB8AC3E}">
        <p14:creationId xmlns:p14="http://schemas.microsoft.com/office/powerpoint/2010/main" val="4170558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04A8F1-8C21-425D-B0F7-4D1ADBDD754D}"/>
              </a:ext>
            </a:extLst>
          </p:cNvPr>
          <p:cNvPicPr>
            <a:picLocks noGrp="1" noChangeAspect="1"/>
          </p:cNvPicPr>
          <p:nvPr>
            <p:ph idx="1"/>
          </p:nvPr>
        </p:nvPicPr>
        <p:blipFill>
          <a:blip r:embed="rId2"/>
          <a:stretch>
            <a:fillRect/>
          </a:stretch>
        </p:blipFill>
        <p:spPr>
          <a:xfrm>
            <a:off x="0" y="116632"/>
            <a:ext cx="9144000" cy="6741368"/>
          </a:xfrm>
          <a:prstGeom prst="rect">
            <a:avLst/>
          </a:prstGeom>
        </p:spPr>
      </p:pic>
    </p:spTree>
    <p:extLst>
      <p:ext uri="{BB962C8B-B14F-4D97-AF65-F5344CB8AC3E}">
        <p14:creationId xmlns:p14="http://schemas.microsoft.com/office/powerpoint/2010/main" val="1448352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E46E75-ACC7-41AB-B7A8-59F998ACA16D}"/>
              </a:ext>
            </a:extLst>
          </p:cNvPr>
          <p:cNvPicPr>
            <a:picLocks noGrp="1" noChangeAspect="1"/>
          </p:cNvPicPr>
          <p:nvPr>
            <p:ph idx="1"/>
          </p:nvPr>
        </p:nvPicPr>
        <p:blipFill>
          <a:blip r:embed="rId2"/>
          <a:stretch>
            <a:fillRect/>
          </a:stretch>
        </p:blipFill>
        <p:spPr>
          <a:xfrm>
            <a:off x="0" y="0"/>
            <a:ext cx="9144000" cy="6669360"/>
          </a:xfrm>
          <a:prstGeom prst="rect">
            <a:avLst/>
          </a:prstGeom>
        </p:spPr>
      </p:pic>
    </p:spTree>
    <p:extLst>
      <p:ext uri="{BB962C8B-B14F-4D97-AF65-F5344CB8AC3E}">
        <p14:creationId xmlns:p14="http://schemas.microsoft.com/office/powerpoint/2010/main" val="3643231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24A05F-543C-4BB9-9B9E-08B8EF39C5F0}"/>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89414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sp>
        <p:nvSpPr>
          <p:cNvPr id="4" name="Text Placeholder 3"/>
          <p:cNvSpPr>
            <a:spLocks noGrp="1"/>
          </p:cNvSpPr>
          <p:nvPr>
            <p:ph type="body" sz="half" idx="2"/>
          </p:nvPr>
        </p:nvSpPr>
        <p:spPr>
          <a:xfrm>
            <a:off x="107504" y="116632"/>
            <a:ext cx="3358009" cy="6009531"/>
          </a:xfrm>
        </p:spPr>
        <p:txBody>
          <a:bodyPr>
            <a:normAutofit fontScale="92500" lnSpcReduction="10000"/>
          </a:bodyPr>
          <a:lstStyle/>
          <a:p>
            <a:endParaRPr lang="en-IN" dirty="0"/>
          </a:p>
          <a:p>
            <a:pPr algn="just"/>
            <a:r>
              <a:rPr lang="en-US" sz="2400" b="1" dirty="0">
                <a:solidFill>
                  <a:srgbClr val="FF0000"/>
                </a:solidFill>
                <a:latin typeface="Times New Roman" pitchFamily="18" charset="0"/>
                <a:cs typeface="Times New Roman" pitchFamily="18" charset="0"/>
              </a:rPr>
              <a:t>Vertical gating</a:t>
            </a:r>
            <a:r>
              <a:rPr lang="en-US" sz="2400" dirty="0">
                <a:latin typeface="Times New Roman" pitchFamily="18" charset="0"/>
                <a:cs typeface="Times New Roman" pitchFamily="18" charset="0"/>
              </a:rPr>
              <a:t>: the liquid metal is poured vertically, directly to fill the mould with atmospheric pressure at the base end.</a:t>
            </a:r>
          </a:p>
          <a:p>
            <a:pPr algn="just"/>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Bottom gating: </a:t>
            </a:r>
            <a:r>
              <a:rPr lang="en-US" sz="2400" dirty="0">
                <a:latin typeface="Times New Roman" pitchFamily="18" charset="0"/>
                <a:cs typeface="Times New Roman" pitchFamily="18" charset="0"/>
              </a:rPr>
              <a:t>molten metal is poured from top, but filled from bottom to top. This minimizes oxidation and splashing while pouring.</a:t>
            </a:r>
          </a:p>
          <a:p>
            <a:pPr algn="just"/>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Horizontal gating </a:t>
            </a:r>
            <a:r>
              <a:rPr lang="en-US" sz="2400" dirty="0">
                <a:latin typeface="Times New Roman" pitchFamily="18" charset="0"/>
                <a:cs typeface="Times New Roman" pitchFamily="18" charset="0"/>
              </a:rPr>
              <a:t>is a modification of bottom gating, in which some horizontal portions are added for good distribution of molten metal and to avoid turbulence </a:t>
            </a:r>
            <a:endParaRPr lang="en-IN" sz="2400" dirty="0">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60648"/>
            <a:ext cx="550810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183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38"/>
            <a:ext cx="8892480" cy="550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078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71500"/>
            <a:ext cx="76295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48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7D92E-A087-4B09-B3D9-A4259D8E3C3F}" type="datetime1">
              <a:rPr lang="en-US" smtClean="0"/>
              <a:pPr/>
              <a:t>5/4/2020</a:t>
            </a:fld>
            <a:endParaRPr lang="en-US"/>
          </a:p>
        </p:txBody>
      </p:sp>
      <p:sp>
        <p:nvSpPr>
          <p:cNvPr id="3" name="Footer Placeholder 2"/>
          <p:cNvSpPr>
            <a:spLocks noGrp="1"/>
          </p:cNvSpPr>
          <p:nvPr>
            <p:ph type="ftr" sz="quarter" idx="11"/>
          </p:nvPr>
        </p:nvSpPr>
        <p:spPr/>
        <p:txBody>
          <a:bodyPr/>
          <a:lstStyle/>
          <a:p>
            <a:r>
              <a:rPr lang="en-US"/>
              <a:t>PRODUCTION ENGINEERING II</a:t>
            </a:r>
          </a:p>
        </p:txBody>
      </p:sp>
      <p:sp>
        <p:nvSpPr>
          <p:cNvPr id="4" name="Slide Number Placeholder 3"/>
          <p:cNvSpPr>
            <a:spLocks noGrp="1"/>
          </p:cNvSpPr>
          <p:nvPr>
            <p:ph type="sldNum" sz="quarter" idx="12"/>
          </p:nvPr>
        </p:nvSpPr>
        <p:spPr/>
        <p:txBody>
          <a:bodyPr/>
          <a:lstStyle/>
          <a:p>
            <a:fld id="{E798E259-FCE6-4FC4-8EED-EBEE1C4A56D9}" type="slidenum">
              <a:rPr lang="en-US" smtClean="0"/>
              <a:pPr/>
              <a:t>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991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234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 y="0"/>
            <a:ext cx="8892480" cy="586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77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549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567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862013"/>
            <a:ext cx="702945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588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47725"/>
            <a:ext cx="69342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106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6012"/>
            <a:ext cx="8103046" cy="567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527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3425"/>
            <a:ext cx="7315200"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694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8640960" cy="562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76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92479"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170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8E708-49E9-45DE-9C57-8AED8CF3CD3F}"/>
              </a:ext>
            </a:extLst>
          </p:cNvPr>
          <p:cNvPicPr>
            <a:picLocks noChangeAspect="1"/>
          </p:cNvPicPr>
          <p:nvPr/>
        </p:nvPicPr>
        <p:blipFill>
          <a:blip r:embed="rId2"/>
          <a:stretch>
            <a:fillRect/>
          </a:stretch>
        </p:blipFill>
        <p:spPr>
          <a:xfrm>
            <a:off x="107504" y="0"/>
            <a:ext cx="9036496" cy="6741368"/>
          </a:xfrm>
          <a:prstGeom prst="rect">
            <a:avLst/>
          </a:prstGeom>
        </p:spPr>
      </p:pic>
    </p:spTree>
    <p:extLst>
      <p:ext uri="{BB962C8B-B14F-4D97-AF65-F5344CB8AC3E}">
        <p14:creationId xmlns:p14="http://schemas.microsoft.com/office/powerpoint/2010/main" val="1506547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38011-B227-4EAF-BB56-2B2889EC11F4}"/>
              </a:ext>
            </a:extLst>
          </p:cNvPr>
          <p:cNvPicPr>
            <a:picLocks noChangeAspect="1"/>
          </p:cNvPicPr>
          <p:nvPr/>
        </p:nvPicPr>
        <p:blipFill>
          <a:blip r:embed="rId2"/>
          <a:stretch>
            <a:fillRect/>
          </a:stretch>
        </p:blipFill>
        <p:spPr>
          <a:xfrm>
            <a:off x="107504" y="0"/>
            <a:ext cx="9036496" cy="6669360"/>
          </a:xfrm>
          <a:prstGeom prst="rect">
            <a:avLst/>
          </a:prstGeom>
        </p:spPr>
      </p:pic>
    </p:spTree>
    <p:extLst>
      <p:ext uri="{BB962C8B-B14F-4D97-AF65-F5344CB8AC3E}">
        <p14:creationId xmlns:p14="http://schemas.microsoft.com/office/powerpoint/2010/main" val="366000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r>
              <a:rPr lang="en-IN" sz="3600" b="1" dirty="0">
                <a:solidFill>
                  <a:srgbClr val="C00000"/>
                </a:solidFill>
                <a:latin typeface="Times New Roman" pitchFamily="18" charset="0"/>
                <a:cs typeface="Times New Roman" pitchFamily="18" charset="0"/>
              </a:rPr>
              <a:t>Pouring of the metal</a:t>
            </a:r>
          </a:p>
        </p:txBody>
      </p:sp>
      <p:sp>
        <p:nvSpPr>
          <p:cNvPr id="3" name="Content Placeholder 2"/>
          <p:cNvSpPr>
            <a:spLocks noGrp="1"/>
          </p:cNvSpPr>
          <p:nvPr>
            <p:ph idx="1"/>
          </p:nvPr>
        </p:nvSpPr>
        <p:spPr>
          <a:xfrm>
            <a:off x="0" y="908720"/>
            <a:ext cx="9036496" cy="5217443"/>
          </a:xfrm>
        </p:spPr>
        <p:txBody>
          <a:bodyPr>
            <a:normAutofit/>
          </a:bodyPr>
          <a:lstStyle/>
          <a:p>
            <a:r>
              <a:rPr lang="en-US" sz="2800" dirty="0">
                <a:latin typeface="Times New Roman" pitchFamily="18" charset="0"/>
                <a:cs typeface="Times New Roman" pitchFamily="18" charset="0"/>
              </a:rPr>
              <a:t>After heating, the metal is ready for pouring. Introduction of molten metal into the mold, including its flow through the gating system and into the cavity, is a critical step in the casting</a:t>
            </a:r>
          </a:p>
          <a:p>
            <a:r>
              <a:rPr lang="en-US" sz="2800" dirty="0">
                <a:latin typeface="Times New Roman" pitchFamily="18" charset="0"/>
                <a:cs typeface="Times New Roman" pitchFamily="18" charset="0"/>
              </a:rPr>
              <a:t>process. For this step to be successful, the metal must flow into all regions of the mold before solidifying.</a:t>
            </a:r>
          </a:p>
          <a:p>
            <a:pPr marL="0" indent="0">
              <a:buNone/>
            </a:pPr>
            <a:r>
              <a:rPr lang="en-US" sz="2800" b="1" dirty="0">
                <a:latin typeface="Times New Roman" pitchFamily="18" charset="0"/>
                <a:cs typeface="Times New Roman" pitchFamily="18" charset="0"/>
              </a:rPr>
              <a:t>Factors affecting the pouring operation include</a:t>
            </a:r>
          </a:p>
          <a:p>
            <a:r>
              <a:rPr lang="en-US" sz="2800" b="1" dirty="0">
                <a:solidFill>
                  <a:srgbClr val="C00000"/>
                </a:solidFill>
                <a:latin typeface="Times New Roman" pitchFamily="18" charset="0"/>
                <a:cs typeface="Times New Roman" pitchFamily="18" charset="0"/>
              </a:rPr>
              <a:t> pouring temperature, </a:t>
            </a:r>
          </a:p>
          <a:p>
            <a:r>
              <a:rPr lang="en-US" sz="2800" b="1" dirty="0">
                <a:solidFill>
                  <a:srgbClr val="C00000"/>
                </a:solidFill>
                <a:latin typeface="Times New Roman" pitchFamily="18" charset="0"/>
                <a:cs typeface="Times New Roman" pitchFamily="18" charset="0"/>
              </a:rPr>
              <a:t>Pouring </a:t>
            </a:r>
            <a:r>
              <a:rPr lang="en-IN" sz="2800" b="1" dirty="0">
                <a:solidFill>
                  <a:srgbClr val="C00000"/>
                </a:solidFill>
                <a:latin typeface="Times New Roman" pitchFamily="18" charset="0"/>
                <a:cs typeface="Times New Roman" pitchFamily="18" charset="0"/>
              </a:rPr>
              <a:t>rate, and </a:t>
            </a:r>
          </a:p>
          <a:p>
            <a:r>
              <a:rPr lang="en-IN" sz="2800" b="1" dirty="0">
                <a:solidFill>
                  <a:srgbClr val="C00000"/>
                </a:solidFill>
                <a:latin typeface="Times New Roman" pitchFamily="18" charset="0"/>
                <a:cs typeface="Times New Roman" pitchFamily="18" charset="0"/>
              </a:rPr>
              <a:t>Turbulence.</a:t>
            </a:r>
          </a:p>
        </p:txBody>
      </p:sp>
    </p:spTree>
    <p:extLst>
      <p:ext uri="{BB962C8B-B14F-4D97-AF65-F5344CB8AC3E}">
        <p14:creationId xmlns:p14="http://schemas.microsoft.com/office/powerpoint/2010/main" val="3640466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C3296-9939-42EB-A0EE-B71EDEC80C6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29056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Autofit/>
          </a:bodyPr>
          <a:lstStyle/>
          <a:p>
            <a:r>
              <a:rPr lang="en-IN" sz="2400" dirty="0">
                <a:solidFill>
                  <a:srgbClr val="FF0000"/>
                </a:solidFill>
                <a:latin typeface="Times New Roman" pitchFamily="18" charset="0"/>
                <a:cs typeface="Times New Roman" pitchFamily="18" charset="0"/>
              </a:rPr>
              <a:t>Quiz-2 20/04/2019</a:t>
            </a:r>
          </a:p>
        </p:txBody>
      </p:sp>
      <p:sp>
        <p:nvSpPr>
          <p:cNvPr id="3" name="Content Placeholder 2"/>
          <p:cNvSpPr>
            <a:spLocks noGrp="1"/>
          </p:cNvSpPr>
          <p:nvPr>
            <p:ph idx="1"/>
          </p:nvPr>
        </p:nvSpPr>
        <p:spPr/>
        <p:txBody>
          <a:bodyPr/>
          <a:lstStyle/>
          <a:p>
            <a:endParaRPr lang="en-IN"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836712"/>
            <a:ext cx="8640960"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013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normAutofit/>
          </a:bodyPr>
          <a:lstStyle/>
          <a:p>
            <a:r>
              <a:rPr lang="en-IN" sz="2400" dirty="0">
                <a:latin typeface="Times New Roman" pitchFamily="18" charset="0"/>
                <a:cs typeface="Times New Roman" pitchFamily="18" charset="0"/>
              </a:rPr>
              <a:t> </a:t>
            </a:r>
            <a:r>
              <a:rPr lang="en-IN" sz="2400" b="1" dirty="0">
                <a:latin typeface="Times New Roman" pitchFamily="18" charset="0"/>
                <a:cs typeface="Times New Roman" pitchFamily="18" charset="0"/>
              </a:rPr>
              <a:t>Numerical Example on Pouring </a:t>
            </a:r>
          </a:p>
        </p:txBody>
      </p:sp>
      <p:sp>
        <p:nvSpPr>
          <p:cNvPr id="3" name="Content Placeholder 2"/>
          <p:cNvSpPr>
            <a:spLocks noGrp="1"/>
          </p:cNvSpPr>
          <p:nvPr>
            <p:ph idx="1"/>
          </p:nvPr>
        </p:nvSpPr>
        <p:spPr>
          <a:xfrm>
            <a:off x="0" y="980728"/>
            <a:ext cx="9036496" cy="5145435"/>
          </a:xfrm>
        </p:spPr>
        <p:txBody>
          <a:bodyPr>
            <a:normAutofit/>
          </a:bodyPr>
          <a:lstStyle/>
          <a:p>
            <a:pPr marL="0" indent="0">
              <a:buNone/>
            </a:pPr>
            <a:r>
              <a:rPr lang="en-US" sz="2400" dirty="0">
                <a:latin typeface="Times New Roman" pitchFamily="18" charset="0"/>
                <a:cs typeface="Times New Roman" pitchFamily="18" charset="0"/>
              </a:rPr>
              <a:t>The </a:t>
            </a:r>
            <a:r>
              <a:rPr lang="en-US" sz="2400" dirty="0" err="1">
                <a:latin typeface="Times New Roman" pitchFamily="18" charset="0"/>
                <a:cs typeface="Times New Roman" pitchFamily="18" charset="0"/>
              </a:rPr>
              <a:t>downsprue</a:t>
            </a:r>
            <a:r>
              <a:rPr lang="en-US" sz="2400" dirty="0">
                <a:latin typeface="Times New Roman" pitchFamily="18" charset="0"/>
                <a:cs typeface="Times New Roman" pitchFamily="18" charset="0"/>
              </a:rPr>
              <a:t> leading into the runner of a certain mold has a length = 175 mm. The cross-sectional area at the base of the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is 400 mm</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 The mold cavity has a volume = 0.001 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p>
          <a:p>
            <a:pPr marL="0" indent="0">
              <a:buNone/>
            </a:pPr>
            <a:r>
              <a:rPr lang="en-US" sz="2400" dirty="0">
                <a:latin typeface="Times New Roman" pitchFamily="18" charset="0"/>
                <a:cs typeface="Times New Roman" pitchFamily="18" charset="0"/>
              </a:rPr>
              <a:t>Determine </a:t>
            </a:r>
          </a:p>
          <a:p>
            <a:pPr marL="0" indent="0">
              <a:buNone/>
            </a:pPr>
            <a:r>
              <a:rPr lang="en-US" sz="2400" dirty="0">
                <a:latin typeface="Times New Roman" pitchFamily="18" charset="0"/>
                <a:cs typeface="Times New Roman" pitchFamily="18" charset="0"/>
              </a:rPr>
              <a:t>(a) the velocity of the molten metal flowing through the base of the down </a:t>
            </a:r>
            <a:r>
              <a:rPr lang="en-US" sz="2400" dirty="0" err="1">
                <a:latin typeface="Times New Roman" pitchFamily="18" charset="0"/>
                <a:cs typeface="Times New Roman" pitchFamily="18" charset="0"/>
              </a:rPr>
              <a:t>sprue</a:t>
            </a:r>
            <a:r>
              <a:rPr lang="en-US" sz="2400" dirty="0">
                <a:latin typeface="Times New Roman" pitchFamily="18" charset="0"/>
                <a:cs typeface="Times New Roman" pitchFamily="18" charset="0"/>
              </a:rPr>
              <a:t>, </a:t>
            </a:r>
          </a:p>
          <a:p>
            <a:pPr marL="0" indent="0">
              <a:buNone/>
            </a:pPr>
            <a:r>
              <a:rPr lang="en-US" sz="2400" dirty="0">
                <a:latin typeface="Times New Roman" pitchFamily="18" charset="0"/>
                <a:cs typeface="Times New Roman" pitchFamily="18" charset="0"/>
              </a:rPr>
              <a:t>(b) the volume rate of flow,</a:t>
            </a:r>
          </a:p>
          <a:p>
            <a:pPr marL="0" indent="0">
              <a:buNone/>
            </a:pPr>
            <a:r>
              <a:rPr lang="en-US" sz="2400" dirty="0">
                <a:latin typeface="Times New Roman" pitchFamily="18" charset="0"/>
                <a:cs typeface="Times New Roman" pitchFamily="18" charset="0"/>
              </a:rPr>
              <a:t>and (c) the time required to fill the mold cavity.</a:t>
            </a:r>
          </a:p>
          <a:p>
            <a:r>
              <a:rPr lang="en-US" sz="2400" b="1" dirty="0">
                <a:latin typeface="Times New Roman" pitchFamily="18" charset="0"/>
                <a:cs typeface="Times New Roman" pitchFamily="18" charset="0"/>
              </a:rPr>
              <a:t>Solution</a:t>
            </a:r>
            <a:r>
              <a:rPr lang="en-US" sz="2400" dirty="0">
                <a:latin typeface="Times New Roman" pitchFamily="18" charset="0"/>
                <a:cs typeface="Times New Roman" pitchFamily="18" charset="0"/>
              </a:rPr>
              <a:t>: (a) Velocity </a:t>
            </a:r>
            <a:r>
              <a:rPr lang="en-US" sz="2400" i="1" dirty="0">
                <a:latin typeface="Times New Roman" pitchFamily="18" charset="0"/>
                <a:cs typeface="Times New Roman" pitchFamily="18" charset="0"/>
              </a:rPr>
              <a:t>v </a:t>
            </a:r>
            <a:r>
              <a:rPr lang="en-US" sz="2400" dirty="0">
                <a:latin typeface="Times New Roman" pitchFamily="18" charset="0"/>
                <a:cs typeface="Times New Roman" pitchFamily="18" charset="0"/>
              </a:rPr>
              <a:t>= (2 x 9815 x 175)</a:t>
            </a:r>
            <a:r>
              <a:rPr lang="en-US" sz="2400" baseline="30000" dirty="0">
                <a:latin typeface="Times New Roman" pitchFamily="18" charset="0"/>
                <a:cs typeface="Times New Roman" pitchFamily="18" charset="0"/>
              </a:rPr>
              <a:t>0.5</a:t>
            </a:r>
            <a:r>
              <a:rPr lang="en-US" sz="2400" dirty="0">
                <a:latin typeface="Times New Roman" pitchFamily="18" charset="0"/>
                <a:cs typeface="Times New Roman" pitchFamily="18" charset="0"/>
              </a:rPr>
              <a:t> = (3,435,096)</a:t>
            </a:r>
            <a:r>
              <a:rPr lang="en-US" sz="2400" baseline="30000" dirty="0">
                <a:latin typeface="Times New Roman" pitchFamily="18" charset="0"/>
                <a:cs typeface="Times New Roman" pitchFamily="18" charset="0"/>
              </a:rPr>
              <a:t>0.5</a:t>
            </a:r>
            <a:r>
              <a:rPr lang="en-US" sz="2400" dirty="0">
                <a:latin typeface="Times New Roman" pitchFamily="18" charset="0"/>
                <a:cs typeface="Times New Roman" pitchFamily="18" charset="0"/>
              </a:rPr>
              <a:t> = </a:t>
            </a:r>
            <a:r>
              <a:rPr lang="en-US" sz="2400" b="1" dirty="0">
                <a:latin typeface="Times New Roman" pitchFamily="18" charset="0"/>
                <a:cs typeface="Times New Roman" pitchFamily="18" charset="0"/>
              </a:rPr>
              <a:t>1853 mm/s</a:t>
            </a:r>
          </a:p>
          <a:p>
            <a:r>
              <a:rPr lang="en-US" sz="2400" dirty="0">
                <a:latin typeface="Times New Roman" pitchFamily="18" charset="0"/>
                <a:cs typeface="Times New Roman" pitchFamily="18" charset="0"/>
              </a:rPr>
              <a:t>(b) Volume flow rate </a:t>
            </a:r>
            <a:r>
              <a:rPr lang="en-US" sz="2400" i="1" dirty="0">
                <a:latin typeface="Times New Roman" pitchFamily="18" charset="0"/>
                <a:cs typeface="Times New Roman" pitchFamily="18" charset="0"/>
              </a:rPr>
              <a:t>Q </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vA</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 1853 x 400 = </a:t>
            </a:r>
            <a:r>
              <a:rPr lang="en-US" sz="2400" b="1" dirty="0">
                <a:latin typeface="Times New Roman" pitchFamily="18" charset="0"/>
                <a:cs typeface="Times New Roman" pitchFamily="18" charset="0"/>
              </a:rPr>
              <a:t>741,200 mm</a:t>
            </a:r>
            <a:r>
              <a:rPr lang="en-US" sz="2400" b="1" baseline="30000" dirty="0">
                <a:latin typeface="Times New Roman" pitchFamily="18" charset="0"/>
                <a:cs typeface="Times New Roman" pitchFamily="18" charset="0"/>
              </a:rPr>
              <a:t>3</a:t>
            </a:r>
            <a:r>
              <a:rPr lang="en-US" sz="2400" b="1" dirty="0">
                <a:latin typeface="Times New Roman" pitchFamily="18" charset="0"/>
                <a:cs typeface="Times New Roman" pitchFamily="18" charset="0"/>
              </a:rPr>
              <a:t>/s</a:t>
            </a:r>
          </a:p>
          <a:p>
            <a:r>
              <a:rPr lang="en-US" sz="2400" dirty="0">
                <a:latin typeface="Times New Roman" pitchFamily="18" charset="0"/>
                <a:cs typeface="Times New Roman" pitchFamily="18" charset="0"/>
              </a:rPr>
              <a:t>(c) Time to fill cavity </a:t>
            </a:r>
            <a:r>
              <a:rPr lang="en-US" sz="2400" i="1" dirty="0">
                <a:latin typeface="Times New Roman" pitchFamily="18" charset="0"/>
                <a:cs typeface="Times New Roman" pitchFamily="18" charset="0"/>
              </a:rPr>
              <a:t>TMF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V</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Q </a:t>
            </a:r>
            <a:r>
              <a:rPr lang="en-US" sz="2400" dirty="0">
                <a:latin typeface="Times New Roman" pitchFamily="18" charset="0"/>
                <a:cs typeface="Times New Roman" pitchFamily="18" charset="0"/>
              </a:rPr>
              <a:t>= 1,000,000/741,200 = </a:t>
            </a:r>
            <a:r>
              <a:rPr lang="en-US" sz="2400" b="1" dirty="0">
                <a:latin typeface="Times New Roman" pitchFamily="18" charset="0"/>
                <a:cs typeface="Times New Roman" pitchFamily="18" charset="0"/>
              </a:rPr>
              <a:t>1.35 s</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18885273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234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3"/>
            <a:ext cx="8712968" cy="608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106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6633"/>
            <a:ext cx="8856984" cy="597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59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8892480" cy="684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36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856984"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698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274042"/>
          </a:xfrm>
        </p:spPr>
        <p:txBody>
          <a:bodyPr>
            <a:normAutofit fontScale="90000"/>
          </a:bodyPr>
          <a:lstStyle/>
          <a:p>
            <a:r>
              <a:rPr lang="en-IN" sz="3200" b="1" dirty="0">
                <a:solidFill>
                  <a:srgbClr val="FF0000"/>
                </a:solidFill>
                <a:latin typeface="Times New Roman" pitchFamily="18" charset="0"/>
                <a:cs typeface="Times New Roman" pitchFamily="18" charset="0"/>
              </a:rPr>
              <a:t>Solidification Time</a:t>
            </a:r>
          </a:p>
        </p:txBody>
      </p:sp>
      <p:sp>
        <p:nvSpPr>
          <p:cNvPr id="3" name="Content Placeholder 2"/>
          <p:cNvSpPr>
            <a:spLocks noGrp="1"/>
          </p:cNvSpPr>
          <p:nvPr>
            <p:ph idx="1"/>
          </p:nvPr>
        </p:nvSpPr>
        <p:spPr>
          <a:xfrm>
            <a:off x="0" y="404664"/>
            <a:ext cx="9036496" cy="6453336"/>
          </a:xfrm>
        </p:spPr>
        <p:txBody>
          <a:bodyPr>
            <a:noAutofit/>
          </a:bodyPr>
          <a:lstStyle/>
          <a:p>
            <a:r>
              <a:rPr lang="en-US" sz="2400" dirty="0">
                <a:latin typeface="Times New Roman" pitchFamily="18" charset="0"/>
                <a:cs typeface="Times New Roman" pitchFamily="18" charset="0"/>
              </a:rPr>
              <a:t>Whether the casting is pure metal or alloy, solidification takes time. </a:t>
            </a:r>
            <a:r>
              <a:rPr lang="en-US" sz="2400" b="1" dirty="0">
                <a:solidFill>
                  <a:srgbClr val="FF0000"/>
                </a:solidFill>
                <a:latin typeface="Times New Roman" pitchFamily="18" charset="0"/>
                <a:cs typeface="Times New Roman" pitchFamily="18" charset="0"/>
              </a:rPr>
              <a:t>The total solidification time is the time required for the casting to solidify after pouring. </a:t>
            </a:r>
          </a:p>
          <a:p>
            <a:r>
              <a:rPr lang="en-US" sz="2400" dirty="0">
                <a:latin typeface="Times New Roman" pitchFamily="18" charset="0"/>
                <a:cs typeface="Times New Roman" pitchFamily="18" charset="0"/>
              </a:rPr>
              <a:t>This time is dependent on the size and shape of the casting by an empirical relationship known as </a:t>
            </a:r>
            <a:r>
              <a:rPr lang="en-IN" sz="2400" b="1" dirty="0">
                <a:solidFill>
                  <a:srgbClr val="FF0000"/>
                </a:solidFill>
                <a:latin typeface="Times New Roman" pitchFamily="18" charset="0"/>
                <a:cs typeface="Times New Roman" pitchFamily="18" charset="0"/>
              </a:rPr>
              <a:t>Chvorinov’s rule</a:t>
            </a:r>
            <a:r>
              <a:rPr lang="en-IN" sz="2400" dirty="0">
                <a:latin typeface="Times New Roman" pitchFamily="18" charset="0"/>
                <a:cs typeface="Times New Roman" pitchFamily="18" charset="0"/>
              </a:rPr>
              <a:t>, which states:</a:t>
            </a:r>
          </a:p>
          <a:p>
            <a:r>
              <a:rPr lang="en-IN" sz="2400" dirty="0">
                <a:latin typeface="Times New Roman" pitchFamily="18" charset="0"/>
                <a:cs typeface="Times New Roman" pitchFamily="18" charset="0"/>
              </a:rPr>
              <a:t>TTS = Cm (V/A)</a:t>
            </a:r>
            <a:r>
              <a:rPr lang="en-IN" sz="2400" baseline="30000" dirty="0">
                <a:latin typeface="Times New Roman" pitchFamily="18" charset="0"/>
                <a:cs typeface="Times New Roman" pitchFamily="18" charset="0"/>
              </a:rPr>
              <a:t>n</a:t>
            </a:r>
          </a:p>
          <a:p>
            <a:r>
              <a:rPr lang="en-US" sz="2400" dirty="0" err="1">
                <a:latin typeface="Times New Roman" pitchFamily="18" charset="0"/>
                <a:cs typeface="Times New Roman" pitchFamily="18" charset="0"/>
              </a:rPr>
              <a:t>whereTTS</a:t>
            </a:r>
            <a:r>
              <a:rPr lang="en-US" sz="2400" dirty="0">
                <a:latin typeface="Times New Roman" pitchFamily="18" charset="0"/>
                <a:cs typeface="Times New Roman" pitchFamily="18" charset="0"/>
              </a:rPr>
              <a:t>=total solidification time, min;</a:t>
            </a:r>
          </a:p>
          <a:p>
            <a:r>
              <a:rPr lang="en-US" sz="2400" dirty="0">
                <a:latin typeface="Times New Roman" pitchFamily="18" charset="0"/>
                <a:cs typeface="Times New Roman" pitchFamily="18" charset="0"/>
              </a:rPr>
              <a:t>V=volume of the casting, cm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(in</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A=surface area of the casting, cm</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 (in</a:t>
            </a:r>
            <a:r>
              <a:rPr lang="en-US" sz="2400" baseline="30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n is an exponent usually taken to have a value =2; </a:t>
            </a:r>
          </a:p>
          <a:p>
            <a:r>
              <a:rPr lang="en-US" sz="2400" dirty="0">
                <a:latin typeface="Times New Roman" pitchFamily="18" charset="0"/>
                <a:cs typeface="Times New Roman" pitchFamily="18" charset="0"/>
              </a:rPr>
              <a:t>and Cm is the mold constant. </a:t>
            </a:r>
          </a:p>
        </p:txBody>
      </p:sp>
    </p:spTree>
    <p:extLst>
      <p:ext uri="{BB962C8B-B14F-4D97-AF65-F5344CB8AC3E}">
        <p14:creationId xmlns:p14="http://schemas.microsoft.com/office/powerpoint/2010/main" val="349252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IN" dirty="0"/>
          </a:p>
        </p:txBody>
      </p:sp>
      <p:sp>
        <p:nvSpPr>
          <p:cNvPr id="3" name="Content Placeholder 2"/>
          <p:cNvSpPr>
            <a:spLocks noGrp="1"/>
          </p:cNvSpPr>
          <p:nvPr>
            <p:ph idx="1"/>
          </p:nvPr>
        </p:nvSpPr>
        <p:spPr>
          <a:xfrm>
            <a:off x="457200" y="836712"/>
            <a:ext cx="8435280" cy="5256585"/>
          </a:xfrm>
        </p:spPr>
        <p:txBody>
          <a:bodyPr>
            <a:normAutofit fontScale="92500" lnSpcReduction="20000"/>
          </a:bodyPr>
          <a:lstStyle/>
          <a:p>
            <a:pPr algn="just"/>
            <a:r>
              <a:rPr lang="en-US" dirty="0">
                <a:latin typeface="Times New Roman" pitchFamily="18" charset="0"/>
                <a:cs typeface="Times New Roman" pitchFamily="18" charset="0"/>
              </a:rPr>
              <a:t>Given that n = 2, the units of Cm are min/cm</a:t>
            </a:r>
            <a:r>
              <a:rPr lang="en-US" baseline="30000" dirty="0">
                <a:latin typeface="Times New Roman" pitchFamily="18" charset="0"/>
                <a:cs typeface="Times New Roman" pitchFamily="18" charset="0"/>
              </a:rPr>
              <a:t>2</a:t>
            </a:r>
            <a:r>
              <a:rPr lang="en-US" dirty="0">
                <a:latin typeface="Times New Roman" pitchFamily="18" charset="0"/>
                <a:cs typeface="Times New Roman" pitchFamily="18" charset="0"/>
              </a:rPr>
              <a:t> (min/in</a:t>
            </a:r>
            <a:r>
              <a:rPr lang="en-US" baseline="30000" dirty="0">
                <a:latin typeface="Times New Roman" pitchFamily="18" charset="0"/>
                <a:cs typeface="Times New Roman" pitchFamily="18" charset="0"/>
              </a:rPr>
              <a:t>2</a:t>
            </a:r>
            <a:r>
              <a:rPr lang="en-US" dirty="0">
                <a:latin typeface="Times New Roman" pitchFamily="18" charset="0"/>
                <a:cs typeface="Times New Roman" pitchFamily="18" charset="0"/>
              </a:rPr>
              <a:t>), and its value depends on the particular conditions of the casting operation, including mold material (e.g., specific heat, thermal conductivity), thermal properties of the cast metal (e.g., heat of fusion, specific heat, thermal conductivity), and pouring temperature relative to the melting point of the metal. </a:t>
            </a:r>
          </a:p>
          <a:p>
            <a:pPr algn="just"/>
            <a:r>
              <a:rPr lang="en-US" dirty="0">
                <a:latin typeface="Times New Roman" pitchFamily="18" charset="0"/>
                <a:cs typeface="Times New Roman" pitchFamily="18" charset="0"/>
              </a:rPr>
              <a:t>The value of Cm for a given casting operation can be based on experimental data from previous operations carried out using the same mold material, metal, and pouring temperature, even though the shape of the part may be quite different.</a:t>
            </a:r>
            <a:endParaRPr lang="en-IN" dirty="0">
              <a:latin typeface="Times New Roman" pitchFamily="18" charset="0"/>
              <a:cs typeface="Times New Roman" pitchFamily="18" charset="0"/>
            </a:endParaRPr>
          </a:p>
          <a:p>
            <a:pPr algn="just"/>
            <a:endParaRPr lang="en-IN" dirty="0"/>
          </a:p>
        </p:txBody>
      </p:sp>
    </p:spTree>
    <p:extLst>
      <p:ext uri="{BB962C8B-B14F-4D97-AF65-F5344CB8AC3E}">
        <p14:creationId xmlns:p14="http://schemas.microsoft.com/office/powerpoint/2010/main" val="298750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856984" cy="6009531"/>
          </a:xfrm>
        </p:spPr>
        <p:txBody>
          <a:bodyPr>
            <a:normAutofit lnSpcReduction="10000"/>
          </a:bodyPr>
          <a:lstStyle/>
          <a:p>
            <a:pPr algn="just"/>
            <a:r>
              <a:rPr lang="en-US" sz="2400" dirty="0">
                <a:solidFill>
                  <a:srgbClr val="FF0000"/>
                </a:solidFill>
                <a:latin typeface="Times New Roman" pitchFamily="18" charset="0"/>
                <a:cs typeface="Times New Roman" pitchFamily="18" charset="0"/>
              </a:rPr>
              <a:t>The pouring temperature </a:t>
            </a:r>
            <a:r>
              <a:rPr lang="en-US" sz="2400" dirty="0">
                <a:latin typeface="Times New Roman" pitchFamily="18" charset="0"/>
                <a:cs typeface="Times New Roman" pitchFamily="18" charset="0"/>
              </a:rPr>
              <a:t>is the temperature of the molten metal as it is introduced  into the mold. </a:t>
            </a:r>
          </a:p>
          <a:p>
            <a:pPr algn="just"/>
            <a:r>
              <a:rPr lang="en-US" sz="2400" dirty="0">
                <a:latin typeface="Times New Roman" pitchFamily="18" charset="0"/>
                <a:cs typeface="Times New Roman" pitchFamily="18" charset="0"/>
              </a:rPr>
              <a:t>What is important here is the difference between the temperature at pouring and the temperature at which freezing begins (the melting point for a pure metal or the </a:t>
            </a:r>
            <a:r>
              <a:rPr lang="en-US" sz="2400" dirty="0" err="1">
                <a:latin typeface="Times New Roman" pitchFamily="18" charset="0"/>
                <a:cs typeface="Times New Roman" pitchFamily="18" charset="0"/>
              </a:rPr>
              <a:t>liquidus</a:t>
            </a:r>
            <a:r>
              <a:rPr lang="en-US" sz="2400" dirty="0">
                <a:latin typeface="Times New Roman" pitchFamily="18" charset="0"/>
                <a:cs typeface="Times New Roman" pitchFamily="18" charset="0"/>
              </a:rPr>
              <a:t> temperature for an alloy). </a:t>
            </a:r>
          </a:p>
          <a:p>
            <a:pPr algn="just"/>
            <a:r>
              <a:rPr lang="en-US" sz="2400" dirty="0">
                <a:latin typeface="Times New Roman" pitchFamily="18" charset="0"/>
                <a:cs typeface="Times New Roman" pitchFamily="18" charset="0"/>
              </a:rPr>
              <a:t>This temperature difference is sometimes referred to as the </a:t>
            </a:r>
            <a:r>
              <a:rPr lang="en-US" sz="2400" b="1" dirty="0">
                <a:solidFill>
                  <a:srgbClr val="FF0000"/>
                </a:solidFill>
                <a:latin typeface="Times New Roman" pitchFamily="18" charset="0"/>
                <a:cs typeface="Times New Roman" pitchFamily="18" charset="0"/>
              </a:rPr>
              <a:t>superheat. </a:t>
            </a:r>
          </a:p>
          <a:p>
            <a:pPr algn="just"/>
            <a:r>
              <a:rPr lang="en-US" sz="2400" dirty="0">
                <a:latin typeface="Times New Roman" pitchFamily="18" charset="0"/>
                <a:cs typeface="Times New Roman" pitchFamily="18" charset="0"/>
              </a:rPr>
              <a:t>This term is also used for the amount of heat that must be removed from the molten metal between pouring and when solidification commences.</a:t>
            </a:r>
          </a:p>
          <a:p>
            <a:r>
              <a:rPr lang="en-US" sz="2400" b="1" dirty="0">
                <a:solidFill>
                  <a:srgbClr val="FF0000"/>
                </a:solidFill>
                <a:latin typeface="Times New Roman" pitchFamily="18" charset="0"/>
                <a:cs typeface="Times New Roman" pitchFamily="18" charset="0"/>
              </a:rPr>
              <a:t>Pouring rate refers </a:t>
            </a:r>
            <a:r>
              <a:rPr lang="en-US" sz="2400" dirty="0">
                <a:latin typeface="Times New Roman" pitchFamily="18" charset="0"/>
                <a:cs typeface="Times New Roman" pitchFamily="18" charset="0"/>
              </a:rPr>
              <a:t>to the volumetric rate at which the molten metal is poured into the mold. </a:t>
            </a:r>
          </a:p>
          <a:p>
            <a:r>
              <a:rPr lang="en-US" sz="2400" dirty="0">
                <a:latin typeface="Times New Roman" pitchFamily="18" charset="0"/>
                <a:cs typeface="Times New Roman" pitchFamily="18" charset="0"/>
              </a:rPr>
              <a:t>If the rate is too slow, the metal will chill and freeze before filling the cavity. </a:t>
            </a:r>
          </a:p>
          <a:p>
            <a:r>
              <a:rPr lang="en-US" sz="2400" dirty="0">
                <a:latin typeface="Times New Roman" pitchFamily="18" charset="0"/>
                <a:cs typeface="Times New Roman" pitchFamily="18" charset="0"/>
              </a:rPr>
              <a:t>If the pouring rate is excessive, turbulence can become a serious problem</a:t>
            </a:r>
          </a:p>
          <a:p>
            <a:pPr algn="just"/>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3737254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219256" cy="5505475"/>
          </a:xfrm>
        </p:spPr>
        <p:txBody>
          <a:bodyPr>
            <a:normAutofit fontScale="85000" lnSpcReduction="20000"/>
          </a:bodyPr>
          <a:lstStyle/>
          <a:p>
            <a:pPr algn="just"/>
            <a:r>
              <a:rPr lang="en-US" sz="2800" b="1" dirty="0">
                <a:latin typeface="Times New Roman" pitchFamily="18" charset="0"/>
                <a:cs typeface="Times New Roman" pitchFamily="18" charset="0"/>
              </a:rPr>
              <a:t>Chvorinov’s rule indicates that a casting with a higher volume-to-surface area ratio will cool and solidify more slowly than one with a lower ratio. </a:t>
            </a:r>
          </a:p>
          <a:p>
            <a:pPr algn="just"/>
            <a:r>
              <a:rPr lang="en-US" sz="2800" b="1" dirty="0">
                <a:latin typeface="Times New Roman" pitchFamily="18" charset="0"/>
                <a:cs typeface="Times New Roman" pitchFamily="18" charset="0"/>
              </a:rPr>
              <a:t>This principle is put to good use in designing the riser in a mold. </a:t>
            </a:r>
          </a:p>
          <a:p>
            <a:pPr algn="just"/>
            <a:r>
              <a:rPr lang="en-US" sz="2800" b="1" dirty="0">
                <a:latin typeface="Times New Roman" pitchFamily="18" charset="0"/>
                <a:cs typeface="Times New Roman" pitchFamily="18" charset="0"/>
              </a:rPr>
              <a:t>To perform its function of feeding molten metal to the main cavity, the metal in the riser must remain in the liquid phase longer than the casting. In other words, the TTS for the riser must exceed the TTS for the main casting. Since the mold conditions for both riser and casting are the same, their mold constants will be equal. </a:t>
            </a:r>
          </a:p>
          <a:p>
            <a:pPr algn="just"/>
            <a:r>
              <a:rPr lang="en-US" sz="2800" b="1" dirty="0">
                <a:latin typeface="Times New Roman" pitchFamily="18" charset="0"/>
                <a:cs typeface="Times New Roman" pitchFamily="18" charset="0"/>
              </a:rPr>
              <a:t>By designing the riser to have a larger volume-to-area ratio, we can be fairly sure that the main casting solidifies first and that the effects of shrinkage are minimized.</a:t>
            </a:r>
          </a:p>
          <a:p>
            <a:pPr algn="just"/>
            <a:r>
              <a:rPr lang="en-US" sz="2800" b="1" dirty="0">
                <a:latin typeface="Times New Roman" pitchFamily="18" charset="0"/>
                <a:cs typeface="Times New Roman" pitchFamily="18" charset="0"/>
              </a:rPr>
              <a:t> Before considering how the riser might be designed using Chvorinov’s rule, let us consider the topic of shrinkage, which is the reason why risers are needed.</a:t>
            </a:r>
            <a:endParaRPr lang="en-I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787794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3999"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1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8928992" cy="559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128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712968"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412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205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889248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84784"/>
            <a:ext cx="8496944"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470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IN" dirty="0"/>
              <a:t>Riser Design</a:t>
            </a:r>
          </a:p>
        </p:txBody>
      </p:sp>
      <p:sp>
        <p:nvSpPr>
          <p:cNvPr id="3" name="Content Placeholder 2"/>
          <p:cNvSpPr>
            <a:spLocks noGrp="1"/>
          </p:cNvSpPr>
          <p:nvPr>
            <p:ph idx="1"/>
          </p:nvPr>
        </p:nvSpPr>
        <p:spPr>
          <a:xfrm>
            <a:off x="457200" y="836712"/>
            <a:ext cx="8507288" cy="5289451"/>
          </a:xfrm>
        </p:spPr>
        <p:txBody>
          <a:bodyPr/>
          <a:lstStyle/>
          <a:p>
            <a:endParaRPr lang="en-I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7"/>
            <a:ext cx="7704856" cy="511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826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6895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5751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8640960"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80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568952"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20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624736"/>
          </a:xfrm>
        </p:spPr>
        <p:txBody>
          <a:bodyPr>
            <a:noAutofit/>
          </a:bodyPr>
          <a:lstStyle/>
          <a:p>
            <a:pPr algn="just"/>
            <a:r>
              <a:rPr lang="en-IN" sz="2400" dirty="0">
                <a:latin typeface="Times New Roman" pitchFamily="18" charset="0"/>
                <a:cs typeface="Times New Roman" pitchFamily="18" charset="0"/>
              </a:rPr>
              <a:t>Turbulence in fluid </a:t>
            </a:r>
            <a:r>
              <a:rPr lang="en-US" sz="2400" dirty="0">
                <a:latin typeface="Times New Roman" pitchFamily="18" charset="0"/>
                <a:cs typeface="Times New Roman" pitchFamily="18" charset="0"/>
              </a:rPr>
              <a:t>flow is characterized by erratic variations in the magnitude and direction of the velocity throughout the fluid.</a:t>
            </a:r>
          </a:p>
          <a:p>
            <a:pPr algn="just"/>
            <a:r>
              <a:rPr lang="en-US" sz="2400" dirty="0">
                <a:latin typeface="Times New Roman" pitchFamily="18" charset="0"/>
                <a:cs typeface="Times New Roman" pitchFamily="18" charset="0"/>
              </a:rPr>
              <a:t>The flow is agitated and irregular rather than smooth and streamlined, as in laminar flow. </a:t>
            </a:r>
          </a:p>
          <a:p>
            <a:pPr marL="0" indent="0" algn="just">
              <a:buNone/>
            </a:pPr>
            <a:r>
              <a:rPr lang="en-US" sz="2400" b="1" dirty="0">
                <a:solidFill>
                  <a:srgbClr val="FF0000"/>
                </a:solidFill>
                <a:latin typeface="Times New Roman" pitchFamily="18" charset="0"/>
                <a:cs typeface="Times New Roman" pitchFamily="18" charset="0"/>
              </a:rPr>
              <a:t>Turbulent flow should be avoided during pouring for several reasons. </a:t>
            </a:r>
          </a:p>
          <a:p>
            <a:pPr marL="0" indent="0" algn="just">
              <a:buNone/>
            </a:pPr>
            <a:r>
              <a:rPr lang="en-US" sz="2400" dirty="0">
                <a:latin typeface="Times New Roman" pitchFamily="18" charset="0"/>
                <a:cs typeface="Times New Roman" pitchFamily="18" charset="0"/>
              </a:rPr>
              <a:t>It tends to accelerate the formation of metal oxides that can become entrapped during solidification, thus degrading the quality of the casting. Turbulence also aggravates mold erosion, the gradual wearing away of the mold surfaces due to impact of the flowing molten metal. </a:t>
            </a:r>
          </a:p>
          <a:p>
            <a:pPr algn="just"/>
            <a:r>
              <a:rPr lang="en-US" sz="2400" dirty="0">
                <a:latin typeface="Times New Roman" pitchFamily="18" charset="0"/>
                <a:cs typeface="Times New Roman" pitchFamily="18" charset="0"/>
              </a:rPr>
              <a:t>The densities of most molten metals are much higher than water and other fluids we normally deal with. These molten metals are also much more chemically reactive than at room temperature. Consequently, the wear caused by the flow of these metals in the mold is significant, especially under turbulent conditions. </a:t>
            </a:r>
          </a:p>
          <a:p>
            <a:pPr algn="just"/>
            <a:r>
              <a:rPr lang="en-US" sz="2400" dirty="0">
                <a:latin typeface="Times New Roman" pitchFamily="18" charset="0"/>
                <a:cs typeface="Times New Roman" pitchFamily="18" charset="0"/>
              </a:rPr>
              <a:t>Erosion is especially serious when it occurs in the main cavity because the geometry of the cast part is affected.</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2504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903649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039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98693"/>
            <a:ext cx="9036496"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8964488"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642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036496"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2828836"/>
            <a:ext cx="8928992" cy="2308324"/>
          </a:xfrm>
          <a:prstGeom prst="rect">
            <a:avLst/>
          </a:prstGeom>
        </p:spPr>
        <p:txBody>
          <a:bodyPr wrap="square">
            <a:spAutoFit/>
          </a:bodyPr>
          <a:lstStyle/>
          <a:p>
            <a:pPr algn="just"/>
            <a:r>
              <a:rPr lang="en-US" sz="3600" b="1" dirty="0">
                <a:solidFill>
                  <a:srgbClr val="C00000"/>
                </a:solidFill>
                <a:latin typeface="Times New Roman" pitchFamily="18" charset="0"/>
                <a:cs typeface="Times New Roman" pitchFamily="18" charset="0"/>
              </a:rPr>
              <a:t>What is the primary function of a riser? It should acts as a reservoir of the molten metal in the mould to compensate the shrinkage during solidification</a:t>
            </a:r>
            <a:r>
              <a:rPr lang="en-US" dirty="0"/>
              <a:t>. </a:t>
            </a:r>
            <a:endParaRPr lang="en-IN" dirty="0"/>
          </a:p>
        </p:txBody>
      </p:sp>
    </p:spTree>
    <p:extLst>
      <p:ext uri="{BB962C8B-B14F-4D97-AF65-F5344CB8AC3E}">
        <p14:creationId xmlns:p14="http://schemas.microsoft.com/office/powerpoint/2010/main" val="3816483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460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1606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965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4486"/>
            <a:ext cx="8496944" cy="6678751"/>
          </a:xfrm>
          <a:prstGeom prst="rect">
            <a:avLst/>
          </a:prstGeom>
        </p:spPr>
        <p:txBody>
          <a:bodyPr wrap="square">
            <a:spAutoFit/>
          </a:bodyPr>
          <a:lstStyle/>
          <a:p>
            <a:r>
              <a:rPr lang="en-US" sz="2800" dirty="0">
                <a:latin typeface="Times New Roman" pitchFamily="18" charset="0"/>
                <a:cs typeface="Times New Roman" pitchFamily="18" charset="0"/>
              </a:rPr>
              <a:t>So, here this is the method suggested by the Caine. He has suggested that we have to find out two ratios before we judge whether a riser will give us a sound casting or a defective casting. </a:t>
            </a:r>
          </a:p>
          <a:p>
            <a:r>
              <a:rPr lang="en-US" sz="2800" dirty="0">
                <a:latin typeface="Times New Roman" pitchFamily="18" charset="0"/>
                <a:cs typeface="Times New Roman" pitchFamily="18" charset="0"/>
              </a:rPr>
              <a:t>One ratio is riser volume by casting volume we have to find out. </a:t>
            </a:r>
          </a:p>
          <a:p>
            <a:r>
              <a:rPr lang="en-US" sz="2800" dirty="0">
                <a:latin typeface="Times New Roman" pitchFamily="18" charset="0"/>
                <a:cs typeface="Times New Roman" pitchFamily="18" charset="0"/>
              </a:rPr>
              <a:t>And we have to find out another ratio, which is known as freezing ratio. </a:t>
            </a:r>
          </a:p>
          <a:p>
            <a:r>
              <a:rPr lang="en-US" sz="2800" dirty="0">
                <a:latin typeface="Times New Roman" pitchFamily="18" charset="0"/>
                <a:cs typeface="Times New Roman" pitchFamily="18" charset="0"/>
              </a:rPr>
              <a:t>This freezing ratio is given by this expression: casting surface area by casting volume whole divided by riser surface area by riser volume. </a:t>
            </a:r>
          </a:p>
          <a:p>
            <a:pPr algn="just"/>
            <a:r>
              <a:rPr lang="en-US" sz="2400" dirty="0">
                <a:latin typeface="Times New Roman" pitchFamily="18" charset="0"/>
                <a:cs typeface="Times New Roman" pitchFamily="18" charset="0"/>
              </a:rPr>
              <a:t>So, when we design a riser for a casting, these two ratios we have to find out. And if these two ratios are meeting somewhere here, means that is a sound casting, means here he has plotted a curve, which will judge the nature of the casting, which we are going to obtain after solidification; here is the curve we can see </a:t>
            </a:r>
          </a:p>
        </p:txBody>
      </p:sp>
    </p:spTree>
    <p:extLst>
      <p:ext uri="{BB962C8B-B14F-4D97-AF65-F5344CB8AC3E}">
        <p14:creationId xmlns:p14="http://schemas.microsoft.com/office/powerpoint/2010/main" val="22519510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712968" cy="3108543"/>
          </a:xfrm>
          <a:prstGeom prst="rect">
            <a:avLst/>
          </a:prstGeom>
        </p:spPr>
        <p:txBody>
          <a:bodyPr wrap="square">
            <a:spAutoFit/>
          </a:bodyPr>
          <a:lstStyle/>
          <a:p>
            <a:pPr algn="just"/>
            <a:r>
              <a:rPr lang="en-US" sz="2800" dirty="0">
                <a:latin typeface="Times New Roman" pitchFamily="18" charset="0"/>
                <a:cs typeface="Times New Roman" pitchFamily="18" charset="0"/>
              </a:rPr>
              <a:t>So, if these two ratios, if these two points are meeting on the right side of the curve, then we will get a sound casting. On the other hand, if these two ratios are meeting on the left side of this curve, then there will be a shrinkage. That is how we can judge whether the riser is effective or not, whether the riser, which we have designed will lead to a sound casting or it will result in a shrinkage casting </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2272376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727837"/>
            <a:ext cx="8964488" cy="1938992"/>
          </a:xfrm>
          <a:prstGeom prst="rect">
            <a:avLst/>
          </a:prstGeom>
        </p:spPr>
        <p:txBody>
          <a:bodyPr wrap="square">
            <a:spAutoFit/>
          </a:bodyPr>
          <a:lstStyle/>
          <a:p>
            <a:pPr algn="just"/>
            <a:r>
              <a:rPr lang="en-US" sz="2400" dirty="0">
                <a:latin typeface="Times New Roman" pitchFamily="18" charset="0"/>
                <a:cs typeface="Times New Roman" pitchFamily="18" charset="0"/>
              </a:rPr>
              <a:t>Next one - the riser design using modulus method. Here we can see modulus of solidification. Modulus of solidification of a casting or riser is defined as the ratio of its volume to surface area. So, this is the expression - modulus of solidification is the volume divided by surface area. This method is based on Chvorinov’s rule. </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2177017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4000" cy="591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038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3797</Words>
  <Application>Microsoft Office PowerPoint</Application>
  <PresentationFormat>On-screen Show (4:3)</PresentationFormat>
  <Paragraphs>160</Paragraphs>
  <Slides>127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127</vt:i4>
      </vt:variant>
    </vt:vector>
  </HeadingPairs>
  <TitlesOfParts>
    <vt:vector size="131" baseType="lpstr">
      <vt:lpstr>Arial</vt:lpstr>
      <vt:lpstr>Calibri</vt:lpstr>
      <vt:lpstr>Times New Roman</vt:lpstr>
      <vt:lpstr>Office Theme</vt:lpstr>
      <vt:lpstr>Melting and Pouring Analysis Gating and Risering</vt:lpstr>
      <vt:lpstr>Heating the metal</vt:lpstr>
      <vt:lpstr>PowerPoint Presentation</vt:lpstr>
      <vt:lpstr>Example</vt:lpstr>
      <vt:lpstr>PowerPoint Presentation</vt:lpstr>
      <vt:lpstr>PowerPoint Presentation</vt:lpstr>
      <vt:lpstr>Pouring of the metal</vt:lpstr>
      <vt:lpstr>PowerPoint Presentation</vt:lpstr>
      <vt:lpstr>PowerPoint Presentation</vt:lpstr>
      <vt:lpstr>ENGINEERING ANALYSIS OF POURING</vt:lpstr>
      <vt:lpstr>PowerPoint Presentation</vt:lpstr>
      <vt:lpstr>PowerPoint Presentation</vt:lpstr>
      <vt:lpstr>Functions of the Gating system</vt:lpstr>
      <vt:lpstr>PowerPoint Presentation</vt:lpstr>
      <vt:lpstr>PowerPoint Presentation</vt:lpstr>
      <vt:lpstr>PowerPoint Presentation</vt:lpstr>
      <vt:lpstr>Objectives achieved From Good Gating Design</vt:lpstr>
      <vt:lpstr>Defects occurring due to improper  design of gating system</vt:lpstr>
      <vt:lpstr>Turbulence in Gating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Quiz-2 20/04/2019</vt:lpstr>
      <vt:lpstr> Numerical Example on Pouring </vt:lpstr>
      <vt:lpstr>PowerPoint Presentation</vt:lpstr>
      <vt:lpstr>PowerPoint Presentation</vt:lpstr>
      <vt:lpstr>PowerPoint Presentation</vt:lpstr>
      <vt:lpstr>PowerPoint Presentation</vt:lpstr>
      <vt:lpstr>PowerPoint Presentation</vt:lpstr>
      <vt:lpstr>Solidification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Melting and Pouring Analysis</dc:title>
  <dc:creator>Windows User</dc:creator>
  <cp:lastModifiedBy>Dr Shanthakumar</cp:lastModifiedBy>
  <cp:revision>49</cp:revision>
  <dcterms:created xsi:type="dcterms:W3CDTF">2019-04-19T04:56:53Z</dcterms:created>
  <dcterms:modified xsi:type="dcterms:W3CDTF">2020-05-04T08:30:38Z</dcterms:modified>
</cp:coreProperties>
</file>