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3" r:id="rId6"/>
    <p:sldId id="264" r:id="rId7"/>
    <p:sldId id="265" r:id="rId8"/>
    <p:sldId id="266" r:id="rId9"/>
    <p:sldId id="267" r:id="rId10"/>
    <p:sldId id="268" r:id="rId11"/>
    <p:sldId id="269" r:id="rId12"/>
    <p:sldId id="347" r:id="rId13"/>
    <p:sldId id="348" r:id="rId14"/>
    <p:sldId id="349" r:id="rId15"/>
    <p:sldId id="273" r:id="rId16"/>
    <p:sldId id="351" r:id="rId17"/>
    <p:sldId id="352" r:id="rId18"/>
    <p:sldId id="353" r:id="rId19"/>
    <p:sldId id="274" r:id="rId20"/>
    <p:sldId id="275" r:id="rId21"/>
    <p:sldId id="276" r:id="rId22"/>
    <p:sldId id="350" r:id="rId23"/>
    <p:sldId id="278" r:id="rId24"/>
    <p:sldId id="345"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346"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41531-1C4D-4A8A-932B-5F27B6C05FB9}"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32155-42AB-4229-A9A2-5D6B22414575}" type="slidenum">
              <a:rPr lang="en-US" smtClean="0"/>
              <a:pPr/>
              <a:t>‹#›</a:t>
            </a:fld>
            <a:endParaRPr lang="en-US"/>
          </a:p>
        </p:txBody>
      </p:sp>
    </p:spTree>
    <p:extLst>
      <p:ext uri="{BB962C8B-B14F-4D97-AF65-F5344CB8AC3E}">
        <p14:creationId xmlns:p14="http://schemas.microsoft.com/office/powerpoint/2010/main" val="90363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D3EB1-7A40-463A-B94B-3376DB0E3AA4}" type="datetime1">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32DE4-CBA3-4F41-B9B0-5EEEAA8433A4}" type="datetime1">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C9688-8452-4D11-8DA1-75C425F0FD52}" type="datetime1">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C1C9-95A2-4B9E-9957-9E747D319DA1}" type="datetime1">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3DCA6-796A-426B-A5A6-D1CAEE9C5055}" type="datetime1">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97F0A-F8EC-4F82-A7E2-10F43C7744A6}" type="datetime1">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3FB9A-B8E1-4561-8C91-812159EB23E9}" type="datetime1">
              <a:rPr lang="en-US" smtClean="0"/>
              <a:pPr/>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09975E-1AC8-4127-9961-20142C221AA4}" type="datetime1">
              <a:rPr lang="en-US" smtClean="0"/>
              <a:pPr/>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3A0BC-6A9A-46FB-B021-101DA045FCA3}" type="datetime1">
              <a:rPr lang="en-US" smtClean="0"/>
              <a:pPr/>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183E3-7230-4325-B67C-A2FC4C8C9C9A}" type="datetime1">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98ED8-BD33-4EDF-96BA-EFDF585597C6}" type="datetime1">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CA3CB-AF15-4E24-A3B8-366F65C513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C65E8-9F17-410E-B982-B42E63014800}" type="datetime1">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CA3CB-AF15-4E24-A3B8-366F65C513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hyperlink" Target="figchp-4/fig4.3.pptx" TargetMode="Externa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 Id="rId9"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hyperlink" Target="tables.docx" TargetMode="Externa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image" Target="../media/image30.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gchp-4/fig4.4.ppt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9.wmf"/><Relationship Id="rId5" Type="http://schemas.openxmlformats.org/officeDocument/2006/relationships/oleObject" Target="../embeddings/oleObject37.bin"/><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2.wmf"/><Relationship Id="rId5" Type="http://schemas.openxmlformats.org/officeDocument/2006/relationships/oleObject" Target="../embeddings/oleObject40.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gchp-4/fig4.5.pptx" TargetMode="Externa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4.wmf"/><Relationship Id="rId4"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hyperlink" Target="figchp-4/fig4.6.pptx" TargetMode="Externa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6.wmf"/><Relationship Id="rId4" Type="http://schemas.openxmlformats.org/officeDocument/2006/relationships/oleObject" Target="../embeddings/oleObject4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8.wmf"/><Relationship Id="rId5" Type="http://schemas.openxmlformats.org/officeDocument/2006/relationships/oleObject" Target="../embeddings/oleObject46.bin"/><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3" Type="http://schemas.openxmlformats.org/officeDocument/2006/relationships/hyperlink" Target="tables.docx" TargetMode="Externa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9.wmf"/><Relationship Id="rId4"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2.wmf"/></Relationships>
</file>

<file path=ppt/slides/_rels/slide38.xml.rels><?xml version="1.0" encoding="UTF-8" standalone="yes"?>
<Relationships xmlns="http://schemas.openxmlformats.org/package/2006/relationships"><Relationship Id="rId3" Type="http://schemas.openxmlformats.org/officeDocument/2006/relationships/hyperlink" Target="figchp-4/fig4.7.pptx" TargetMode="Externa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51.bin"/><Relationship Id="rId5" Type="http://schemas.openxmlformats.org/officeDocument/2006/relationships/image" Target="../media/image53.wmf"/><Relationship Id="rId4"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hyperlink" Target="figchp-4/fig4.2.pptx" TargetMode="External"/><Relationship Id="rId2" Type="http://schemas.openxmlformats.org/officeDocument/2006/relationships/hyperlink" Target="figchp-4/fig4.1.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5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5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5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60.wmf"/></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6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6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6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6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ctr">
              <a:buNone/>
            </a:pPr>
            <a:endParaRPr lang="en-US" b="1" dirty="0" smtClean="0">
              <a:latin typeface="Times New Roman" pitchFamily="18" charset="0"/>
              <a:cs typeface="Times New Roman" pitchFamily="18" charset="0"/>
            </a:endParaRPr>
          </a:p>
          <a:p>
            <a:pPr algn="ctr">
              <a:buNone/>
            </a:pPr>
            <a:endParaRPr lang="en-US" b="1" dirty="0">
              <a:latin typeface="Times New Roman" pitchFamily="18" charset="0"/>
              <a:cs typeface="Times New Roman" pitchFamily="18" charset="0"/>
            </a:endParaRPr>
          </a:p>
          <a:p>
            <a:pPr algn="ctr">
              <a:buNone/>
            </a:pPr>
            <a:r>
              <a:rPr lang="en-US" sz="6000" b="1" dirty="0" smtClean="0">
                <a:latin typeface="Times New Roman" pitchFamily="18" charset="0"/>
                <a:cs typeface="Times New Roman" pitchFamily="18" charset="0"/>
              </a:rPr>
              <a:t>TWO-DIMENSIONAL, STEADY-STATE CONDUCTION</a:t>
            </a:r>
            <a:endParaRPr lang="en-US" sz="60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Since                                = 2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(n</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y/L)</a:t>
            </a:r>
          </a:p>
          <a:p>
            <a:pPr>
              <a:buNone/>
            </a:pPr>
            <a:r>
              <a:rPr lang="en-US" dirty="0" smtClean="0">
                <a:latin typeface="Times New Roman" pitchFamily="18" charset="0"/>
                <a:cs typeface="Times New Roman" pitchFamily="18" charset="0"/>
              </a:rPr>
              <a:t>As the sum of the solutions is also a solution, then the general solution becomes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 obtain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we will apply the last boundary condition</a:t>
            </a:r>
          </a:p>
          <a:p>
            <a:pPr>
              <a:buNone/>
            </a:pPr>
            <a:r>
              <a:rPr lang="en-US" dirty="0" smtClean="0">
                <a:latin typeface="Times New Roman" pitchFamily="18" charset="0"/>
                <a:cs typeface="Times New Roman" pitchFamily="18" charset="0"/>
              </a:rPr>
              <a:t>(4)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x,W</a:t>
            </a:r>
            <a:r>
              <a:rPr lang="en-US" dirty="0" smtClean="0">
                <a:latin typeface="Times New Roman" pitchFamily="18" charset="0"/>
                <a:cs typeface="Times New Roman" pitchFamily="18" charset="0"/>
              </a:rPr>
              <a:t>)=1=</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228600"/>
          <a:ext cx="4955458" cy="1066800"/>
        </p:xfrm>
        <a:graphic>
          <a:graphicData uri="http://schemas.openxmlformats.org/presentationml/2006/ole">
            <mc:AlternateContent xmlns:mc="http://schemas.openxmlformats.org/markup-compatibility/2006">
              <mc:Choice xmlns:v="urn:schemas-microsoft-com:vml" Requires="v">
                <p:oleObj spid="_x0000_s24586" name="Equation" r:id="rId3" imgW="1828800" imgH="393480" progId="Equation.3">
                  <p:embed/>
                </p:oleObj>
              </mc:Choice>
              <mc:Fallback>
                <p:oleObj name="Equation" r:id="rId3" imgW="18288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95545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9" name="Object 3"/>
          <p:cNvGraphicFramePr>
            <a:graphicFrameLocks noChangeAspect="1"/>
          </p:cNvGraphicFramePr>
          <p:nvPr/>
        </p:nvGraphicFramePr>
        <p:xfrm>
          <a:off x="1371600" y="1219200"/>
          <a:ext cx="2711450" cy="617939"/>
        </p:xfrm>
        <a:graphic>
          <a:graphicData uri="http://schemas.openxmlformats.org/presentationml/2006/ole">
            <mc:AlternateContent xmlns:mc="http://schemas.openxmlformats.org/markup-compatibility/2006">
              <mc:Choice xmlns:v="urn:schemas-microsoft-com:vml" Requires="v">
                <p:oleObj spid="_x0000_s24587" name="Equation" r:id="rId5" imgW="1002960" imgH="228600" progId="Equation.3">
                  <p:embed/>
                </p:oleObj>
              </mc:Choice>
              <mc:Fallback>
                <p:oleObj name="Equation" r:id="rId5" imgW="10029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19200"/>
                        <a:ext cx="2711450" cy="617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8600" y="2819400"/>
          <a:ext cx="5311588" cy="1143000"/>
        </p:xfrm>
        <a:graphic>
          <a:graphicData uri="http://schemas.openxmlformats.org/presentationml/2006/ole">
            <mc:AlternateContent xmlns:mc="http://schemas.openxmlformats.org/markup-compatibility/2006">
              <mc:Choice xmlns:v="urn:schemas-microsoft-com:vml" Requires="v">
                <p:oleObj spid="_x0000_s24588" name="Equation" r:id="rId7" imgW="2006280" imgH="431640" progId="Equation.3">
                  <p:embed/>
                </p:oleObj>
              </mc:Choice>
              <mc:Fallback>
                <p:oleObj name="Equation" r:id="rId7" imgW="20062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819400"/>
                        <a:ext cx="53115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4724400"/>
          <a:ext cx="3967162" cy="1143000"/>
        </p:xfrm>
        <a:graphic>
          <a:graphicData uri="http://schemas.openxmlformats.org/presentationml/2006/ole">
            <mc:AlternateContent xmlns:mc="http://schemas.openxmlformats.org/markup-compatibility/2006">
              <mc:Choice xmlns:v="urn:schemas-microsoft-com:vml" Requires="v">
                <p:oleObj spid="_x0000_s24589" name="Equation" r:id="rId9" imgW="1498320" imgH="431640" progId="Equation.3">
                  <p:embed/>
                </p:oleObj>
              </mc:Choice>
              <mc:Fallback>
                <p:oleObj name="Equation" r:id="rId9" imgW="149832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724400"/>
                        <a:ext cx="39671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C95CA3CB-AF15-4E24-A3B8-366F65C513E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To determine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some manipulation is required.  This requires the knowledge of </a:t>
            </a:r>
            <a:r>
              <a:rPr lang="en-US" b="1" i="1" dirty="0" err="1" smtClean="0">
                <a:latin typeface="Times New Roman" pitchFamily="18" charset="0"/>
                <a:cs typeface="Times New Roman" pitchFamily="18" charset="0"/>
              </a:rPr>
              <a:t>orthogonality</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An infinite set g</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(x), g</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(x), …, </a:t>
            </a:r>
            <a:r>
              <a:rPr lang="en-US" dirty="0" err="1" smtClean="0">
                <a:latin typeface="Times New Roman" pitchFamily="18" charset="0"/>
                <a:cs typeface="Times New Roman" pitchFamily="18" charset="0"/>
              </a:rPr>
              <a:t>g</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(x) is said to be orthogonal in the domain                    if</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Most functions exhibit </a:t>
            </a:r>
            <a:r>
              <a:rPr lang="en-US" dirty="0" err="1" smtClean="0">
                <a:latin typeface="Times New Roman" pitchFamily="18" charset="0"/>
                <a:cs typeface="Times New Roman" pitchFamily="18" charset="0"/>
              </a:rPr>
              <a:t>orthogonality</a:t>
            </a:r>
            <a:r>
              <a:rPr lang="en-US" dirty="0" smtClean="0">
                <a:latin typeface="Times New Roman" pitchFamily="18" charset="0"/>
                <a:cs typeface="Times New Roman" pitchFamily="18" charset="0"/>
              </a:rPr>
              <a:t> including trigonometric functions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0" y="1524000"/>
          <a:ext cx="1898650" cy="565555"/>
        </p:xfrm>
        <a:graphic>
          <a:graphicData uri="http://schemas.openxmlformats.org/presentationml/2006/ole">
            <mc:AlternateContent xmlns:mc="http://schemas.openxmlformats.org/markup-compatibility/2006">
              <mc:Choice xmlns:v="urn:schemas-microsoft-com:vml" Requires="v">
                <p:oleObj spid="_x0000_s25608" name="Equation" r:id="rId3" imgW="596880" imgH="177480" progId="Equation.3">
                  <p:embed/>
                </p:oleObj>
              </mc:Choice>
              <mc:Fallback>
                <p:oleObj name="Equation" r:id="rId3" imgW="59688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1898650" cy="565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4799" y="2209800"/>
          <a:ext cx="6248401" cy="990600"/>
        </p:xfrm>
        <a:graphic>
          <a:graphicData uri="http://schemas.openxmlformats.org/presentationml/2006/ole">
            <mc:AlternateContent xmlns:mc="http://schemas.openxmlformats.org/markup-compatibility/2006">
              <mc:Choice xmlns:v="urn:schemas-microsoft-com:vml" Requires="v">
                <p:oleObj spid="_x0000_s25609" name="Equation" r:id="rId5" imgW="2082600" imgH="330120" progId="Equation.3">
                  <p:embed/>
                </p:oleObj>
              </mc:Choice>
              <mc:Fallback>
                <p:oleObj name="Equation" r:id="rId5" imgW="2082600" imgH="3301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 y="2209800"/>
                        <a:ext cx="6248401"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8599" y="4419600"/>
          <a:ext cx="6764593" cy="1219200"/>
        </p:xfrm>
        <a:graphic>
          <a:graphicData uri="http://schemas.openxmlformats.org/presentationml/2006/ole">
            <mc:AlternateContent xmlns:mc="http://schemas.openxmlformats.org/markup-compatibility/2006">
              <mc:Choice xmlns:v="urn:schemas-microsoft-com:vml" Requires="v">
                <p:oleObj spid="_x0000_s25610" name="Equation" r:id="rId7" imgW="2184120" imgH="393480" progId="Equation.3">
                  <p:embed/>
                </p:oleObj>
              </mc:Choice>
              <mc:Fallback>
                <p:oleObj name="Equation" r:id="rId7" imgW="218412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 y="4419600"/>
                        <a:ext cx="676459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C95CA3CB-AF15-4E24-A3B8-366F65C513E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If f(x) is expressed in terms of series of orthogonal functions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Then manipulating the above equation as follows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then using the principles of </a:t>
            </a:r>
            <a:r>
              <a:rPr lang="en-US" dirty="0" err="1" smtClean="0">
                <a:latin typeface="Times New Roman" pitchFamily="18" charset="0"/>
                <a:cs typeface="Times New Roman" pitchFamily="18" charset="0"/>
              </a:rPr>
              <a:t>orthogonality</a:t>
            </a:r>
            <a:r>
              <a:rPr lang="en-US" dirty="0" smtClean="0">
                <a:latin typeface="Times New Roman" pitchFamily="18" charset="0"/>
                <a:cs typeface="Times New Roman" pitchFamily="18" charset="0"/>
              </a:rPr>
              <a:t>, on the right side all the expressions will be zero except one term and the result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12</a:t>
            </a:fld>
            <a:endParaRPr lang="en-US"/>
          </a:p>
        </p:txBody>
      </p:sp>
      <p:graphicFrame>
        <p:nvGraphicFramePr>
          <p:cNvPr id="5" name="Object 4"/>
          <p:cNvGraphicFramePr>
            <a:graphicFrameLocks noChangeAspect="1"/>
          </p:cNvGraphicFramePr>
          <p:nvPr/>
        </p:nvGraphicFramePr>
        <p:xfrm>
          <a:off x="533400" y="1143000"/>
          <a:ext cx="3059206" cy="1143000"/>
        </p:xfrm>
        <a:graphic>
          <a:graphicData uri="http://schemas.openxmlformats.org/presentationml/2006/ole">
            <mc:AlternateContent xmlns:mc="http://schemas.openxmlformats.org/markup-compatibility/2006">
              <mc:Choice xmlns:v="urn:schemas-microsoft-com:vml" Requires="v">
                <p:oleObj spid="_x0000_s88073" name="Equation" r:id="rId3" imgW="1155600" imgH="431640" progId="Equation.3">
                  <p:embed/>
                </p:oleObj>
              </mc:Choice>
              <mc:Fallback>
                <p:oleObj name="Equation" r:id="rId3" imgW="11556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3059206"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838200" y="2819400"/>
          <a:ext cx="6521824" cy="1143000"/>
        </p:xfrm>
        <a:graphic>
          <a:graphicData uri="http://schemas.openxmlformats.org/presentationml/2006/ole">
            <mc:AlternateContent xmlns:mc="http://schemas.openxmlformats.org/markup-compatibility/2006">
              <mc:Choice xmlns:v="urn:schemas-microsoft-com:vml" Requires="v">
                <p:oleObj spid="_x0000_s88074" name="Equation" r:id="rId5" imgW="2463480" imgH="431640" progId="Equation.3">
                  <p:embed/>
                </p:oleObj>
              </mc:Choice>
              <mc:Fallback>
                <p:oleObj name="Equation" r:id="rId5" imgW="24634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819400"/>
                        <a:ext cx="652182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nvGraphicFramePr>
        <p:xfrm>
          <a:off x="1417638" y="5621338"/>
          <a:ext cx="5210175" cy="873125"/>
        </p:xfrm>
        <a:graphic>
          <a:graphicData uri="http://schemas.openxmlformats.org/presentationml/2006/ole">
            <mc:AlternateContent xmlns:mc="http://schemas.openxmlformats.org/markup-compatibility/2006">
              <mc:Choice xmlns:v="urn:schemas-microsoft-com:vml" Requires="v">
                <p:oleObj spid="_x0000_s88075" name="Equation" r:id="rId7" imgW="1968480" imgH="330120" progId="Equation.3">
                  <p:embed/>
                </p:oleObj>
              </mc:Choice>
              <mc:Fallback>
                <p:oleObj name="Equation" r:id="rId7" imgW="1968480" imgH="33012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7638" y="5621338"/>
                        <a:ext cx="52101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Solving for A</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switching the subscript to n will give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our situation  </a:t>
            </a:r>
            <a:r>
              <a:rPr lang="en-US" dirty="0" err="1" smtClean="0">
                <a:latin typeface="Times New Roman" pitchFamily="18" charset="0"/>
                <a:cs typeface="Times New Roman" pitchFamily="18" charset="0"/>
              </a:rPr>
              <a:t>g</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(x) = sin (n</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x/L), f(x)=1 and substitution will give</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13</a:t>
            </a:fld>
            <a:endParaRPr lang="en-US"/>
          </a:p>
        </p:txBody>
      </p:sp>
      <p:graphicFrame>
        <p:nvGraphicFramePr>
          <p:cNvPr id="5" name="Object 4"/>
          <p:cNvGraphicFramePr>
            <a:graphicFrameLocks noChangeAspect="1"/>
          </p:cNvGraphicFramePr>
          <p:nvPr/>
        </p:nvGraphicFramePr>
        <p:xfrm>
          <a:off x="457200" y="1219200"/>
          <a:ext cx="4120896" cy="1981200"/>
        </p:xfrm>
        <a:graphic>
          <a:graphicData uri="http://schemas.openxmlformats.org/presentationml/2006/ole">
            <mc:AlternateContent xmlns:mc="http://schemas.openxmlformats.org/markup-compatibility/2006">
              <mc:Choice xmlns:v="urn:schemas-microsoft-com:vml" Requires="v">
                <p:oleObj spid="_x0000_s89094" name="Equation" r:id="rId3" imgW="1320480" imgH="634680" progId="Equation.3">
                  <p:embed/>
                </p:oleObj>
              </mc:Choice>
              <mc:Fallback>
                <p:oleObj name="Equation" r:id="rId3" imgW="132048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4120896"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nvGraphicFramePr>
        <p:xfrm>
          <a:off x="990600" y="4343400"/>
          <a:ext cx="6851650" cy="2298700"/>
        </p:xfrm>
        <a:graphic>
          <a:graphicData uri="http://schemas.openxmlformats.org/presentationml/2006/ole">
            <mc:AlternateContent xmlns:mc="http://schemas.openxmlformats.org/markup-compatibility/2006">
              <mc:Choice xmlns:v="urn:schemas-microsoft-com:vml" Requires="v">
                <p:oleObj spid="_x0000_s89095" name="Equation" r:id="rId5" imgW="2197080" imgH="736560" progId="Equation.3">
                  <p:embed/>
                </p:oleObj>
              </mc:Choice>
              <mc:Fallback>
                <p:oleObj name="Equation" r:id="rId5" imgW="2197080" imgH="736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343400"/>
                        <a:ext cx="6851650" cy="229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in the series representation of f(x)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Recalling the equation of the result of the fourth boundary condition and comparing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the resulting final solution will be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Isotherms and heat flow lines are shown in </a:t>
            </a:r>
            <a:r>
              <a:rPr lang="en-US" b="1" dirty="0" smtClean="0">
                <a:latin typeface="Times New Roman" pitchFamily="18" charset="0"/>
                <a:cs typeface="Times New Roman" pitchFamily="18" charset="0"/>
                <a:hlinkClick r:id="rId3" action="ppaction://hlinkpres?slideindex=1&amp;slidetitle="/>
              </a:rPr>
              <a:t>figchp-4\fig4.3.pptx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14</a:t>
            </a:fld>
            <a:endParaRPr lang="en-US"/>
          </a:p>
        </p:txBody>
      </p:sp>
      <p:graphicFrame>
        <p:nvGraphicFramePr>
          <p:cNvPr id="5" name="Object 4"/>
          <p:cNvGraphicFramePr>
            <a:graphicFrameLocks noChangeAspect="1"/>
          </p:cNvGraphicFramePr>
          <p:nvPr/>
        </p:nvGraphicFramePr>
        <p:xfrm>
          <a:off x="0" y="533400"/>
          <a:ext cx="4572001" cy="1151223"/>
        </p:xfrm>
        <a:graphic>
          <a:graphicData uri="http://schemas.openxmlformats.org/presentationml/2006/ole">
            <mc:AlternateContent xmlns:mc="http://schemas.openxmlformats.org/markup-compatibility/2006">
              <mc:Choice xmlns:v="urn:schemas-microsoft-com:vml" Requires="v">
                <p:oleObj spid="_x0000_s90120" name="Equation" r:id="rId4" imgW="1765080" imgH="444240" progId="Equation.3">
                  <p:embed/>
                </p:oleObj>
              </mc:Choice>
              <mc:Fallback>
                <p:oleObj name="Equation" r:id="rId4" imgW="176508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4572001" cy="1151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2971800"/>
          <a:ext cx="6008914" cy="1143000"/>
        </p:xfrm>
        <a:graphic>
          <a:graphicData uri="http://schemas.openxmlformats.org/presentationml/2006/ole">
            <mc:AlternateContent xmlns:mc="http://schemas.openxmlformats.org/markup-compatibility/2006">
              <mc:Choice xmlns:v="urn:schemas-microsoft-com:vml" Requires="v">
                <p:oleObj spid="_x0000_s90121" name="Equation" r:id="rId6" imgW="2336760" imgH="444240" progId="Equation.3">
                  <p:embed/>
                </p:oleObj>
              </mc:Choice>
              <mc:Fallback>
                <p:oleObj name="Equation" r:id="rId6" imgW="233676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971800"/>
                        <a:ext cx="6008914"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16" name="Object 4"/>
          <p:cNvGraphicFramePr>
            <a:graphicFrameLocks noChangeAspect="1"/>
          </p:cNvGraphicFramePr>
          <p:nvPr/>
        </p:nvGraphicFramePr>
        <p:xfrm>
          <a:off x="381000" y="4343400"/>
          <a:ext cx="5680075" cy="1546225"/>
        </p:xfrm>
        <a:graphic>
          <a:graphicData uri="http://schemas.openxmlformats.org/presentationml/2006/ole">
            <mc:AlternateContent xmlns:mc="http://schemas.openxmlformats.org/markup-compatibility/2006">
              <mc:Choice xmlns:v="urn:schemas-microsoft-com:vml" Requires="v">
                <p:oleObj spid="_x0000_s90122" name="Equation" r:id="rId8" imgW="2705040" imgH="736560" progId="Equation.3">
                  <p:embed/>
                </p:oleObj>
              </mc:Choice>
              <mc:Fallback>
                <p:oleObj name="Equation" r:id="rId8" imgW="2705040" imgH="7365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43400"/>
                        <a:ext cx="5680075" cy="154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4.3  THE CONDUCTION SHAPE FACTOR AND DIMENSIONLESS CONDUCTION HEAT RATE</a:t>
            </a:r>
          </a:p>
          <a:p>
            <a:pPr>
              <a:buNone/>
            </a:pPr>
            <a:r>
              <a:rPr lang="en-US" dirty="0" smtClean="0">
                <a:latin typeface="Times New Roman" pitchFamily="18" charset="0"/>
                <a:cs typeface="Times New Roman" pitchFamily="18" charset="0"/>
              </a:rPr>
              <a:t>Conduction </a:t>
            </a:r>
            <a:r>
              <a:rPr lang="en-US" b="1" i="1" dirty="0" smtClean="0">
                <a:latin typeface="Times New Roman" pitchFamily="18" charset="0"/>
                <a:cs typeface="Times New Roman" pitchFamily="18" charset="0"/>
              </a:rPr>
              <a:t>shape factors</a:t>
            </a:r>
            <a:r>
              <a:rPr lang="en-US" i="1" dirty="0" smtClean="0">
                <a:latin typeface="Times New Roman" pitchFamily="18" charset="0"/>
                <a:cs typeface="Times New Roman" pitchFamily="18" charset="0"/>
              </a:rPr>
              <a:t>, S</a:t>
            </a:r>
            <a:r>
              <a:rPr lang="en-US" dirty="0" smtClean="0">
                <a:latin typeface="Times New Roman" pitchFamily="18" charset="0"/>
                <a:cs typeface="Times New Roman" pitchFamily="18" charset="0"/>
              </a:rPr>
              <a:t> are used to report the existing solutions of heat conduction equations.  The steady-state heat transfer rate is expressed in dimensionless conduction heat rate,     </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Heat transfer rate in terms of shape factors may be expressed as</a:t>
            </a:r>
          </a:p>
          <a:p>
            <a:pPr>
              <a:buNone/>
            </a:pPr>
            <a:r>
              <a:rPr lang="en-US" dirty="0" smtClean="0">
                <a:latin typeface="Times New Roman" pitchFamily="18" charset="0"/>
                <a:cs typeface="Times New Roman" pitchFamily="18" charset="0"/>
              </a:rPr>
              <a:t>	q = </a:t>
            </a:r>
            <a:r>
              <a:rPr lang="en-US" dirty="0" err="1" smtClean="0">
                <a:latin typeface="Times New Roman" pitchFamily="18" charset="0"/>
                <a:cs typeface="Times New Roman" pitchFamily="18" charset="0"/>
              </a:rPr>
              <a:t>Sk</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1-2</a:t>
            </a:r>
          </a:p>
          <a:p>
            <a:pPr>
              <a:buNone/>
            </a:pPr>
            <a:r>
              <a:rPr lang="en-US" dirty="0" smtClean="0">
                <a:latin typeface="Times New Roman" pitchFamily="18" charset="0"/>
                <a:cs typeface="Times New Roman" pitchFamily="18" charset="0"/>
              </a:rPr>
              <a:t>Where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is the temperature difference between boundaries.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60351841"/>
              </p:ext>
            </p:extLst>
          </p:nvPr>
        </p:nvGraphicFramePr>
        <p:xfrm>
          <a:off x="6296819" y="2971800"/>
          <a:ext cx="512762" cy="609600"/>
        </p:xfrm>
        <a:graphic>
          <a:graphicData uri="http://schemas.openxmlformats.org/presentationml/2006/ole">
            <mc:AlternateContent xmlns:mc="http://schemas.openxmlformats.org/markup-compatibility/2006">
              <mc:Choice xmlns:v="urn:schemas-microsoft-com:vml" Requires="v">
                <p:oleObj spid="_x0000_s28676" name="Equation" r:id="rId3" imgW="203040" imgH="241200" progId="Equation.3">
                  <p:embed/>
                </p:oleObj>
              </mc:Choice>
              <mc:Fallback>
                <p:oleObj name="Equation" r:id="rId3" imgW="2030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819" y="2971800"/>
                        <a:ext cx="51276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latin typeface="Times New Roman" pitchFamily="18" charset="0"/>
                <a:cs typeface="Times New Roman" pitchFamily="18" charset="0"/>
              </a:rPr>
              <a:t>Two dimensional conduction in a square channel of length L.  (a) Symmetry planes. (b) Flux plot. (c) Typical curvilinear square.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16</a:t>
            </a:fld>
            <a:endParaRPr lang="en-US"/>
          </a:p>
        </p:txBody>
      </p:sp>
      <p:pic>
        <p:nvPicPr>
          <p:cNvPr id="120834" name="Picture 2" descr="C:\Documents and Settings\Preferred Customer\Desktop\cond3 006.jpg"/>
          <p:cNvPicPr>
            <a:picLocks noChangeAspect="1" noChangeArrowheads="1"/>
          </p:cNvPicPr>
          <p:nvPr/>
        </p:nvPicPr>
        <p:blipFill>
          <a:blip r:embed="rId2"/>
          <a:srcRect/>
          <a:stretch>
            <a:fillRect/>
          </a:stretch>
        </p:blipFill>
        <p:spPr bwMode="auto">
          <a:xfrm>
            <a:off x="523290" y="435208"/>
            <a:ext cx="7875008" cy="45939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If properly constructed,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will be the same for all lanes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M = Number of lanes</a:t>
            </a:r>
          </a:p>
          <a:p>
            <a:pPr>
              <a:buNone/>
            </a:pPr>
            <a:r>
              <a:rPr lang="en-US" dirty="0" smtClean="0">
                <a:latin typeface="Times New Roman" pitchFamily="18" charset="0"/>
                <a:cs typeface="Times New Roman" pitchFamily="18" charset="0"/>
              </a:rPr>
              <a:t>Application of Fourier’s law for the approximate square in a lane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equal temperature increments across the isotherms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95CA3CB-AF15-4E24-A3B8-366F65C513EE}" type="slidenum">
              <a:rPr lang="en-US" smtClean="0"/>
              <a:pPr/>
              <a:t>17</a:t>
            </a:fld>
            <a:endParaRPr lang="en-US"/>
          </a:p>
        </p:txBody>
      </p:sp>
      <p:graphicFrame>
        <p:nvGraphicFramePr>
          <p:cNvPr id="6" name="Object 5"/>
          <p:cNvGraphicFramePr>
            <a:graphicFrameLocks noChangeAspect="1"/>
          </p:cNvGraphicFramePr>
          <p:nvPr/>
        </p:nvGraphicFramePr>
        <p:xfrm>
          <a:off x="990600" y="1066800"/>
          <a:ext cx="2971800" cy="1295400"/>
        </p:xfrm>
        <a:graphic>
          <a:graphicData uri="http://schemas.openxmlformats.org/presentationml/2006/ole">
            <mc:AlternateContent xmlns:mc="http://schemas.openxmlformats.org/markup-compatibility/2006">
              <mc:Choice xmlns:v="urn:schemas-microsoft-com:vml" Requires="v">
                <p:oleObj spid="_x0000_s121865" name="Equation" r:id="rId3" imgW="990360" imgH="431640" progId="Equation.3">
                  <p:embed/>
                </p:oleObj>
              </mc:Choice>
              <mc:Fallback>
                <p:oleObj name="Equation" r:id="rId3" imgW="99036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29718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09600" y="3886200"/>
          <a:ext cx="4802909" cy="1219200"/>
        </p:xfrm>
        <a:graphic>
          <a:graphicData uri="http://schemas.openxmlformats.org/presentationml/2006/ole">
            <mc:AlternateContent xmlns:mc="http://schemas.openxmlformats.org/markup-compatibility/2006">
              <mc:Choice xmlns:v="urn:schemas-microsoft-com:vml" Requires="v">
                <p:oleObj spid="_x0000_s121866" name="Equation" r:id="rId5" imgW="1650960" imgH="419040" progId="Equation.3">
                  <p:embed/>
                </p:oleObj>
              </mc:Choice>
              <mc:Fallback>
                <p:oleObj name="Equation" r:id="rId5" imgW="165096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86200"/>
                        <a:ext cx="4802909"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565150" y="5562600"/>
          <a:ext cx="3290888" cy="1066800"/>
        </p:xfrm>
        <a:graphic>
          <a:graphicData uri="http://schemas.openxmlformats.org/presentationml/2006/ole">
            <mc:AlternateContent xmlns:mc="http://schemas.openxmlformats.org/markup-compatibility/2006">
              <mc:Choice xmlns:v="urn:schemas-microsoft-com:vml" Requires="v">
                <p:oleObj spid="_x0000_s121867" name="Equation" r:id="rId7" imgW="1371600" imgH="444240" progId="Equation.3">
                  <p:embed/>
                </p:oleObj>
              </mc:Choice>
              <mc:Fallback>
                <p:oleObj name="Equation" r:id="rId7" imgW="137160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 y="5562600"/>
                        <a:ext cx="329088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If the construction is made with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y then the heat transfer can be estimated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equation gives the two dimensional conduction shape factor, S, as</a:t>
            </a:r>
          </a:p>
          <a:p>
            <a:pPr>
              <a:buNone/>
            </a:pPr>
            <a:r>
              <a:rPr lang="en-US" dirty="0" smtClean="0">
                <a:latin typeface="Times New Roman" pitchFamily="18" charset="0"/>
                <a:cs typeface="Times New Roman" pitchFamily="18" charset="0"/>
              </a:rPr>
              <a:t>	S = </a:t>
            </a:r>
            <a:r>
              <a:rPr lang="en-US" i="1" dirty="0" smtClean="0">
                <a:latin typeface="Times New Roman" pitchFamily="18" charset="0"/>
                <a:cs typeface="Times New Roman" pitchFamily="18" charset="0"/>
              </a:rPr>
              <a:t>Ml/N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95CA3CB-AF15-4E24-A3B8-366F65C513EE}" type="slidenum">
              <a:rPr lang="en-US" smtClean="0"/>
              <a:pPr/>
              <a:t>18</a:t>
            </a:fld>
            <a:endParaRPr lang="en-US"/>
          </a:p>
        </p:txBody>
      </p:sp>
      <p:graphicFrame>
        <p:nvGraphicFramePr>
          <p:cNvPr id="8" name="Object 7"/>
          <p:cNvGraphicFramePr>
            <a:graphicFrameLocks noChangeAspect="1"/>
          </p:cNvGraphicFramePr>
          <p:nvPr/>
        </p:nvGraphicFramePr>
        <p:xfrm>
          <a:off x="457200" y="1219200"/>
          <a:ext cx="2667000" cy="1198217"/>
        </p:xfrm>
        <a:graphic>
          <a:graphicData uri="http://schemas.openxmlformats.org/presentationml/2006/ole">
            <mc:AlternateContent xmlns:mc="http://schemas.openxmlformats.org/markup-compatibility/2006">
              <mc:Choice xmlns:v="urn:schemas-microsoft-com:vml" Requires="v">
                <p:oleObj spid="_x0000_s122886" name="Equation" r:id="rId3" imgW="876240" imgH="393480" progId="Equation.3">
                  <p:embed/>
                </p:oleObj>
              </mc:Choice>
              <mc:Fallback>
                <p:oleObj name="Equation" r:id="rId3" imgW="87624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2667000" cy="1198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Accordingly the two-dimensional conduction resistance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Shape factors have been obtained analytically for numerous two- and three-dimensional systems and the results are summarized in </a:t>
            </a:r>
            <a:r>
              <a:rPr lang="en-US" b="1" dirty="0" smtClean="0">
                <a:latin typeface="Times New Roman" pitchFamily="18" charset="0"/>
                <a:cs typeface="Times New Roman" pitchFamily="18" charset="0"/>
                <a:hlinkClick r:id="rId3" action="ppaction://hlinkfile"/>
              </a:rPr>
              <a:t>tables.docx</a:t>
            </a:r>
            <a:r>
              <a:rPr lang="en-US" dirty="0" smtClean="0">
                <a:latin typeface="Times New Roman" pitchFamily="18" charset="0"/>
                <a:cs typeface="Times New Roman" pitchFamily="18" charset="0"/>
              </a:rPr>
              <a:t>.  Case 9 is a three dimensional case.</a:t>
            </a:r>
          </a:p>
          <a:p>
            <a:pPr>
              <a:buNone/>
            </a:pPr>
            <a:r>
              <a:rPr lang="en-US" dirty="0" smtClean="0">
                <a:latin typeface="Times New Roman" pitchFamily="18" charset="0"/>
                <a:cs typeface="Times New Roman" pitchFamily="18" charset="0"/>
              </a:rPr>
              <a:t>For one dimensional cases, shape factors may also be defined for the familiar shapes as follows: </a:t>
            </a:r>
          </a:p>
          <a:p>
            <a:pPr>
              <a:buNone/>
            </a:pPr>
            <a:r>
              <a:rPr lang="en-US" dirty="0" smtClean="0">
                <a:latin typeface="Times New Roman" pitchFamily="18" charset="0"/>
                <a:cs typeface="Times New Roman" pitchFamily="18" charset="0"/>
              </a:rPr>
              <a:t>Plane wall:  A/L        Cylinder:    </a:t>
            </a:r>
          </a:p>
          <a:p>
            <a:pPr>
              <a:buNone/>
            </a:pPr>
            <a:r>
              <a:rPr lang="en-US" dirty="0" smtClean="0">
                <a:latin typeface="Times New Roman" pitchFamily="18" charset="0"/>
                <a:cs typeface="Times New Roman" pitchFamily="18" charset="0"/>
              </a:rPr>
              <a:t> Sphere:   4</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200" y="914400"/>
          <a:ext cx="2819400" cy="1219200"/>
        </p:xfrm>
        <a:graphic>
          <a:graphicData uri="http://schemas.openxmlformats.org/presentationml/2006/ole">
            <mc:AlternateContent xmlns:mc="http://schemas.openxmlformats.org/markup-compatibility/2006">
              <mc:Choice xmlns:v="urn:schemas-microsoft-com:vml" Requires="v">
                <p:oleObj spid="_x0000_s29702" name="Equation" r:id="rId4" imgW="939600" imgH="406080" progId="Equation.3">
                  <p:embed/>
                </p:oleObj>
              </mc:Choice>
              <mc:Fallback>
                <p:oleObj name="Equation" r:id="rId4" imgW="939600" imgH="406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28194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257800" y="5181600"/>
          <a:ext cx="1663700" cy="1120775"/>
        </p:xfrm>
        <a:graphic>
          <a:graphicData uri="http://schemas.openxmlformats.org/presentationml/2006/ole">
            <mc:AlternateContent xmlns:mc="http://schemas.openxmlformats.org/markup-compatibility/2006">
              <mc:Choice xmlns:v="urn:schemas-microsoft-com:vml" Requires="v">
                <p:oleObj spid="_x0000_s29703" name="Equation" r:id="rId6" imgW="660240" imgH="444240" progId="Equation.3">
                  <p:embed/>
                </p:oleObj>
              </mc:Choice>
              <mc:Fallback>
                <p:oleObj name="Equation" r:id="rId6" imgW="66024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181600"/>
                        <a:ext cx="16637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 many situations the one-dimensional approach of heat conduction is oversimplification.  Multidimensional effects must be accounted for.</a:t>
            </a:r>
          </a:p>
          <a:p>
            <a:pPr>
              <a:buNone/>
            </a:pPr>
            <a:r>
              <a:rPr lang="en-US" b="1" dirty="0" smtClean="0">
                <a:latin typeface="Times New Roman" pitchFamily="18" charset="0"/>
                <a:cs typeface="Times New Roman" pitchFamily="18" charset="0"/>
              </a:rPr>
              <a:t>4.1  Alternative Approaches </a:t>
            </a:r>
          </a:p>
          <a:p>
            <a:pPr>
              <a:buNone/>
            </a:pPr>
            <a:r>
              <a:rPr lang="en-US" dirty="0" smtClean="0">
                <a:latin typeface="Times New Roman" pitchFamily="18" charset="0"/>
                <a:cs typeface="Times New Roman" pitchFamily="18" charset="0"/>
              </a:rPr>
              <a:t>Here the two-dimensional, steady state heat conduction will be treated.  Again the two major objectives in conduction analysis is determining the temperature field, T(</a:t>
            </a:r>
            <a:r>
              <a:rPr lang="en-US" dirty="0" err="1" smtClean="0">
                <a:latin typeface="Times New Roman" pitchFamily="18" charset="0"/>
                <a:cs typeface="Times New Roman" pitchFamily="18" charset="0"/>
              </a:rPr>
              <a:t>x,y</a:t>
            </a:r>
            <a:r>
              <a:rPr lang="en-US" dirty="0" smtClean="0">
                <a:latin typeface="Times New Roman" pitchFamily="18" charset="0"/>
                <a:cs typeface="Times New Roman" pitchFamily="18" charset="0"/>
              </a:rPr>
              <a:t>) and then the heat transfer.</a:t>
            </a:r>
          </a:p>
          <a:p>
            <a:pPr>
              <a:buNone/>
            </a:pPr>
            <a:r>
              <a:rPr lang="en-US" dirty="0" smtClean="0">
                <a:latin typeface="Times New Roman" pitchFamily="18" charset="0"/>
                <a:cs typeface="Times New Roman" pitchFamily="18" charset="0"/>
              </a:rPr>
              <a:t>For two-dimensional steady-state conduction with no generation and constant k, the PDE to be solved is</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80999" y="5334000"/>
          <a:ext cx="2542903" cy="1219200"/>
        </p:xfrm>
        <a:graphic>
          <a:graphicData uri="http://schemas.openxmlformats.org/presentationml/2006/ole">
            <mc:AlternateContent xmlns:mc="http://schemas.openxmlformats.org/markup-compatibility/2006">
              <mc:Choice xmlns:v="urn:schemas-microsoft-com:vml" Requires="v">
                <p:oleObj spid="_x0000_s1028" name="Equation" r:id="rId3" imgW="927000" imgH="444240" progId="Equation.3">
                  <p:embed/>
                </p:oleObj>
              </mc:Choice>
              <mc:Fallback>
                <p:oleObj name="Equation" r:id="rId3" imgW="9270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5334000"/>
                        <a:ext cx="254290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Cases 12 through 15 are for conduction heat rates  from isothermal objects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embedded within an infinite medium of uniform temperature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to facilitate the procedure a </a:t>
            </a:r>
            <a:r>
              <a:rPr lang="en-US" b="1" i="1" dirty="0" smtClean="0">
                <a:latin typeface="Times New Roman" pitchFamily="18" charset="0"/>
                <a:cs typeface="Times New Roman" pitchFamily="18" charset="0"/>
              </a:rPr>
              <a:t>characteristic length</a:t>
            </a:r>
            <a:r>
              <a:rPr lang="en-US" dirty="0" smtClean="0">
                <a:latin typeface="Times New Roman" pitchFamily="18" charset="0"/>
                <a:cs typeface="Times New Roman" pitchFamily="18" charset="0"/>
              </a:rPr>
              <a:t> is defined as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c</a:t>
            </a:r>
            <a:r>
              <a:rPr lang="en-US" dirty="0" smtClean="0">
                <a:latin typeface="Times New Roman" pitchFamily="18" charset="0"/>
                <a:cs typeface="Times New Roman" pitchFamily="18" charset="0"/>
              </a:rPr>
              <a:t> ≡ (A</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/4</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1/2</a:t>
            </a:r>
          </a:p>
          <a:p>
            <a:pPr>
              <a:buNone/>
            </a:pPr>
            <a:r>
              <a:rPr lang="en-US" dirty="0" smtClean="0">
                <a:latin typeface="Times New Roman" pitchFamily="18" charset="0"/>
                <a:cs typeface="Times New Roman" pitchFamily="18" charset="0"/>
              </a:rPr>
              <a:t>where A</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is the surface area of the object.</a:t>
            </a:r>
          </a:p>
          <a:p>
            <a:pPr>
              <a:buNone/>
            </a:pPr>
            <a:r>
              <a:rPr lang="en-US" dirty="0" smtClean="0">
                <a:latin typeface="Times New Roman" pitchFamily="18" charset="0"/>
                <a:cs typeface="Times New Roman" pitchFamily="18" charset="0"/>
              </a:rPr>
              <a:t>Heat transfer rate to the infinite medium is given in terms </a:t>
            </a:r>
            <a:r>
              <a:rPr lang="en-US" b="1" i="1" dirty="0" smtClean="0">
                <a:latin typeface="Times New Roman" pitchFamily="18" charset="0"/>
                <a:cs typeface="Times New Roman" pitchFamily="18" charset="0"/>
              </a:rPr>
              <a:t>dimensionless conduction heat rate</a:t>
            </a:r>
            <a:r>
              <a:rPr lang="en-US" dirty="0" smtClean="0">
                <a:latin typeface="Times New Roman" pitchFamily="18" charset="0"/>
                <a:cs typeface="Times New Roman" pitchFamily="18" charset="0"/>
              </a:rPr>
              <a:t> as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Values which have been determined analytically and numerically are given as cases (12)-(15) in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4800600"/>
          <a:ext cx="4038600" cy="644818"/>
        </p:xfrm>
        <a:graphic>
          <a:graphicData uri="http://schemas.openxmlformats.org/presentationml/2006/ole">
            <mc:AlternateContent xmlns:mc="http://schemas.openxmlformats.org/markup-compatibility/2006">
              <mc:Choice xmlns:v="urn:schemas-microsoft-com:vml" Requires="v">
                <p:oleObj spid="_x0000_s31748" name="Equation" r:id="rId3" imgW="1511280" imgH="241200" progId="Equation.3">
                  <p:embed/>
                </p:oleObj>
              </mc:Choice>
              <mc:Fallback>
                <p:oleObj name="Equation" r:id="rId3" imgW="15112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00600"/>
                        <a:ext cx="4038600" cy="644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Table 4.1.</a:t>
            </a:r>
          </a:p>
          <a:p>
            <a:pPr>
              <a:buNone/>
            </a:pPr>
            <a:r>
              <a:rPr lang="en-US" b="1" dirty="0" smtClean="0">
                <a:latin typeface="Times New Roman" pitchFamily="18" charset="0"/>
                <a:cs typeface="Times New Roman" pitchFamily="18" charset="0"/>
              </a:rPr>
              <a:t>Example 4.1</a:t>
            </a:r>
          </a:p>
          <a:p>
            <a:pPr>
              <a:buNone/>
            </a:pPr>
            <a:r>
              <a:rPr lang="en-US" dirty="0" smtClean="0">
                <a:latin typeface="Times New Roman" pitchFamily="18" charset="0"/>
                <a:cs typeface="Times New Roman" pitchFamily="18" charset="0"/>
              </a:rPr>
              <a:t>A metallic electrical wire of diameter d=5mm is to be coated with insulation of thermal conductivity k=0.35 W/</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  It is expected that, for the typical installation, the coated wire will be exposed to conditions for which the total coefficient associated with convection and radiation is h=15W/m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To minimize the temperature rise of the wire due to </a:t>
            </a:r>
            <a:r>
              <a:rPr lang="en-US" dirty="0" err="1" smtClean="0">
                <a:latin typeface="Times New Roman" pitchFamily="18" charset="0"/>
                <a:cs typeface="Times New Roman" pitchFamily="18" charset="0"/>
              </a:rPr>
              <a:t>ohmic</a:t>
            </a:r>
            <a:r>
              <a:rPr lang="en-US" dirty="0" smtClean="0">
                <a:latin typeface="Times New Roman" pitchFamily="18" charset="0"/>
                <a:cs typeface="Times New Roman" pitchFamily="18" charset="0"/>
              </a:rPr>
              <a:t> heating, the insulation thickness is specified so that the critical insulation radius is achieved.  During the wire coating process, however, the insulation thickness sometimes varies around the periphery of the wire, resulting in eccentricity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sz="3500" dirty="0" smtClean="0">
                <a:latin typeface="Times New Roman" pitchFamily="18" charset="0"/>
                <a:cs typeface="Times New Roman" pitchFamily="18" charset="0"/>
              </a:rPr>
              <a:t>of the wire relative to the coating.  Determine the change in the thermal resistance of the insulation due to an eccentricity that is 50% of the critical insulation thickness.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Figure for example 4.1</a:t>
            </a:r>
          </a:p>
        </p:txBody>
      </p:sp>
      <p:sp>
        <p:nvSpPr>
          <p:cNvPr id="4" name="Slide Number Placeholder 3"/>
          <p:cNvSpPr>
            <a:spLocks noGrp="1"/>
          </p:cNvSpPr>
          <p:nvPr>
            <p:ph type="sldNum" sz="quarter" idx="12"/>
          </p:nvPr>
        </p:nvSpPr>
        <p:spPr/>
        <p:txBody>
          <a:bodyPr/>
          <a:lstStyle/>
          <a:p>
            <a:fld id="{C95CA3CB-AF15-4E24-A3B8-366F65C513EE}" type="slidenum">
              <a:rPr lang="en-US" smtClean="0"/>
              <a:pPr/>
              <a:t>22</a:t>
            </a:fld>
            <a:endParaRPr lang="en-US"/>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45" name="Object 1"/>
          <p:cNvGraphicFramePr>
            <a:graphicFrameLocks noChangeAspect="1"/>
          </p:cNvGraphicFramePr>
          <p:nvPr/>
        </p:nvGraphicFramePr>
        <p:xfrm>
          <a:off x="1828800" y="1715164"/>
          <a:ext cx="5631374" cy="4228436"/>
        </p:xfrm>
        <a:graphic>
          <a:graphicData uri="http://schemas.openxmlformats.org/presentationml/2006/ole">
            <mc:AlternateContent xmlns:mc="http://schemas.openxmlformats.org/markup-compatibility/2006">
              <mc:Choice xmlns:v="urn:schemas-microsoft-com:vml" Requires="v">
                <p:oleObj spid="_x0000_s108548" name="Slide" r:id="rId3" imgW="4561369" imgH="3421318" progId="PowerPoint.Slide.12">
                  <p:embed/>
                </p:oleObj>
              </mc:Choice>
              <mc:Fallback>
                <p:oleObj name="Slide" r:id="rId3" imgW="4561369" imgH="3421318" progId="PowerPoint.Slide.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15164"/>
                        <a:ext cx="5631374" cy="4228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cr</a:t>
            </a:r>
            <a:r>
              <a:rPr lang="en-US" dirty="0" smtClean="0">
                <a:latin typeface="Times New Roman" pitchFamily="18" charset="0"/>
                <a:cs typeface="Times New Roman" pitchFamily="18" charset="0"/>
              </a:rPr>
              <a:t> =k/h = 0.35/15= 0.023 m = 23 mm</a:t>
            </a:r>
          </a:p>
          <a:p>
            <a:pPr>
              <a:buNone/>
            </a:pPr>
            <a:r>
              <a:rPr lang="en-US" dirty="0" smtClean="0">
                <a:latin typeface="Times New Roman" pitchFamily="18" charset="0"/>
                <a:cs typeface="Times New Roman" pitchFamily="18" charset="0"/>
              </a:rPr>
              <a:t>Critical insulation thickness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cr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r</a:t>
            </a:r>
            <a:r>
              <a:rPr lang="en-US" baseline="-25000" dirty="0" err="1" smtClean="0">
                <a:latin typeface="Times New Roman" pitchFamily="18" charset="0"/>
                <a:cs typeface="Times New Roman" pitchFamily="18" charset="0"/>
              </a:rPr>
              <a:t>cr</a:t>
            </a:r>
            <a:r>
              <a:rPr lang="en-US" dirty="0" smtClean="0">
                <a:latin typeface="Times New Roman" pitchFamily="18" charset="0"/>
                <a:cs typeface="Times New Roman" pitchFamily="18" charset="0"/>
              </a:rPr>
              <a:t> – d/2 = 0.023 – 0.005/2 = 0.021 m = 21 mm</a:t>
            </a:r>
          </a:p>
          <a:p>
            <a:pPr>
              <a:buNone/>
            </a:pPr>
            <a:r>
              <a:rPr lang="en-US" dirty="0" smtClean="0">
                <a:latin typeface="Times New Roman" pitchFamily="18" charset="0"/>
                <a:cs typeface="Times New Roman" pitchFamily="18" charset="0"/>
              </a:rPr>
              <a:t>For concentric geometry the thermal resistance is given by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the eccentric wire, use case 7 where</a:t>
            </a:r>
          </a:p>
          <a:p>
            <a:pPr>
              <a:buNone/>
            </a:pPr>
            <a:r>
              <a:rPr lang="en-US" dirty="0" smtClean="0">
                <a:latin typeface="Times New Roman" pitchFamily="18" charset="0"/>
                <a:cs typeface="Times New Roman" pitchFamily="18" charset="0"/>
              </a:rPr>
              <a:t>	 z=0.5t</a:t>
            </a:r>
            <a:r>
              <a:rPr lang="en-US" baseline="-25000" dirty="0" smtClean="0">
                <a:latin typeface="Times New Roman" pitchFamily="18" charset="0"/>
                <a:cs typeface="Times New Roman" pitchFamily="18" charset="0"/>
              </a:rPr>
              <a:t>cr</a:t>
            </a:r>
            <a:r>
              <a:rPr lang="en-US" dirty="0" smtClean="0">
                <a:latin typeface="Times New Roman" pitchFamily="18" charset="0"/>
                <a:cs typeface="Times New Roman" pitchFamily="18" charset="0"/>
              </a:rPr>
              <a:t> = 0.5 x 0.021 = 0.010 m</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23</a:t>
            </a:fld>
            <a:endParaRPr lang="en-US"/>
          </a:p>
        </p:txBody>
      </p:sp>
      <p:graphicFrame>
        <p:nvGraphicFramePr>
          <p:cNvPr id="5" name="Object 4"/>
          <p:cNvGraphicFramePr>
            <a:graphicFrameLocks noChangeAspect="1"/>
          </p:cNvGraphicFramePr>
          <p:nvPr/>
        </p:nvGraphicFramePr>
        <p:xfrm>
          <a:off x="381000" y="3505200"/>
          <a:ext cx="8555182" cy="990600"/>
        </p:xfrm>
        <a:graphic>
          <a:graphicData uri="http://schemas.openxmlformats.org/presentationml/2006/ole">
            <mc:AlternateContent xmlns:mc="http://schemas.openxmlformats.org/markup-compatibility/2006">
              <mc:Choice xmlns:v="urn:schemas-microsoft-com:vml" Requires="v">
                <p:oleObj spid="_x0000_s44035" name="Equation" r:id="rId3" imgW="3619440" imgH="419040" progId="Equation.3">
                  <p:embed/>
                </p:oleObj>
              </mc:Choice>
              <mc:Fallback>
                <p:oleObj name="Equation" r:id="rId3" imgW="3619440" imgH="4190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855518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0.91 </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/W</a:t>
            </a:r>
          </a:p>
          <a:p>
            <a:pPr>
              <a:buNone/>
            </a:pPr>
            <a:r>
              <a:rPr lang="en-US" dirty="0" smtClean="0">
                <a:latin typeface="Times New Roman" pitchFamily="18" charset="0"/>
                <a:cs typeface="Times New Roman" pitchFamily="18" charset="0"/>
              </a:rPr>
              <a:t>The reduction in the thermal resistance  of the insulation is 0.09 </a:t>
            </a:r>
            <a:r>
              <a:rPr lang="en-US" dirty="0" err="1" smtClean="0">
                <a:latin typeface="Times New Roman" pitchFamily="18" charset="0"/>
                <a:cs typeface="Times New Roman" pitchFamily="18" charset="0"/>
              </a:rPr>
              <a:t>m.K</a:t>
            </a:r>
            <a:r>
              <a:rPr lang="en-US" dirty="0" smtClean="0">
                <a:latin typeface="Times New Roman" pitchFamily="18" charset="0"/>
                <a:cs typeface="Times New Roman" pitchFamily="18" charset="0"/>
              </a:rPr>
              <a:t>/W or 9%.</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24</a:t>
            </a:fld>
            <a:endParaRPr lang="en-US"/>
          </a:p>
        </p:txBody>
      </p:sp>
      <p:graphicFrame>
        <p:nvGraphicFramePr>
          <p:cNvPr id="5" name="Object 4"/>
          <p:cNvGraphicFramePr>
            <a:graphicFrameLocks noChangeAspect="1"/>
          </p:cNvGraphicFramePr>
          <p:nvPr/>
        </p:nvGraphicFramePr>
        <p:xfrm>
          <a:off x="304799" y="609600"/>
          <a:ext cx="8532159" cy="3581400"/>
        </p:xfrm>
        <a:graphic>
          <a:graphicData uri="http://schemas.openxmlformats.org/presentationml/2006/ole">
            <mc:AlternateContent xmlns:mc="http://schemas.openxmlformats.org/markup-compatibility/2006">
              <mc:Choice xmlns:v="urn:schemas-microsoft-com:vml" Requires="v">
                <p:oleObj spid="_x0000_s70660" name="Equation" r:id="rId3" imgW="3085920" imgH="1295280" progId="Equation.3">
                  <p:embed/>
                </p:oleObj>
              </mc:Choice>
              <mc:Fallback>
                <p:oleObj name="Equation" r:id="rId3" imgW="3085920" imgH="1295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609600"/>
                        <a:ext cx="8532159"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4.4  FIFNITE DIFFERENCE EQUATIONS</a:t>
            </a:r>
          </a:p>
          <a:p>
            <a:pPr>
              <a:buNone/>
            </a:pPr>
            <a:r>
              <a:rPr lang="en-US" dirty="0" smtClean="0">
                <a:latin typeface="Times New Roman" pitchFamily="18" charset="0"/>
                <a:cs typeface="Times New Roman" pitchFamily="18" charset="0"/>
              </a:rPr>
              <a:t>Large number of two-dimensional problems involve geometries and/or boundary conditions which makes analytical solutions impossible.  The best alternative, in such cases is to use </a:t>
            </a:r>
            <a:r>
              <a:rPr lang="en-US" b="1" i="1" dirty="0" smtClean="0">
                <a:latin typeface="Times New Roman" pitchFamily="18" charset="0"/>
                <a:cs typeface="Times New Roman" pitchFamily="18" charset="0"/>
              </a:rPr>
              <a:t>numerical</a:t>
            </a:r>
            <a:r>
              <a:rPr lang="en-US" dirty="0" smtClean="0">
                <a:latin typeface="Times New Roman" pitchFamily="18" charset="0"/>
                <a:cs typeface="Times New Roman" pitchFamily="18" charset="0"/>
              </a:rPr>
              <a:t> technique such as </a:t>
            </a:r>
            <a:r>
              <a:rPr lang="en-US" b="1" i="1" dirty="0" smtClean="0">
                <a:latin typeface="Times New Roman" pitchFamily="18" charset="0"/>
                <a:cs typeface="Times New Roman" pitchFamily="18" charset="0"/>
              </a:rPr>
              <a:t>finite difference</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finite element</a:t>
            </a:r>
            <a:r>
              <a:rPr lang="en-US"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boundary element</a:t>
            </a:r>
            <a:r>
              <a:rPr lang="en-US" dirty="0" smtClean="0">
                <a:latin typeface="Times New Roman" pitchFamily="18" charset="0"/>
                <a:cs typeface="Times New Roman" pitchFamily="18" charset="0"/>
              </a:rPr>
              <a:t> method.  Due to its ease of application, finite difference method will be treated.</a:t>
            </a:r>
          </a:p>
          <a:p>
            <a:pPr>
              <a:buNone/>
            </a:pPr>
            <a:r>
              <a:rPr lang="en-US" b="1" dirty="0" smtClean="0">
                <a:latin typeface="Times New Roman" pitchFamily="18" charset="0"/>
                <a:cs typeface="Times New Roman" pitchFamily="18" charset="0"/>
              </a:rPr>
              <a:t>4.4.1  The Nodal Network</a:t>
            </a:r>
          </a:p>
          <a:p>
            <a:pPr>
              <a:buNone/>
            </a:pPr>
            <a:r>
              <a:rPr lang="en-US" dirty="0" smtClean="0">
                <a:latin typeface="Times New Roman" pitchFamily="18" charset="0"/>
                <a:cs typeface="Times New Roman" pitchFamily="18" charset="0"/>
              </a:rPr>
              <a:t>Numerical solution enables determination of temperature at only discrete points.  This requires subdividing the medium of interest into a number of small regions with reference points at the centers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of the regions as shown in </a:t>
            </a:r>
            <a:r>
              <a:rPr lang="en-US" b="1" dirty="0" smtClean="0">
                <a:latin typeface="Times New Roman" pitchFamily="18" charset="0"/>
                <a:cs typeface="Times New Roman" pitchFamily="18" charset="0"/>
                <a:hlinkClick r:id="rId2" action="ppaction://hlinkpres?slideindex=1&amp;slidetitle="/>
              </a:rPr>
              <a:t>figchp-4\fig4.4.pptx</a:t>
            </a:r>
            <a:r>
              <a:rPr lang="en-US" dirty="0" smtClean="0">
                <a:latin typeface="Times New Roman" pitchFamily="18" charset="0"/>
                <a:cs typeface="Times New Roman" pitchFamily="18" charset="0"/>
              </a:rPr>
              <a:t>.  This reference point is termed as </a:t>
            </a:r>
            <a:r>
              <a:rPr lang="en-US" b="1" i="1" dirty="0" smtClean="0">
                <a:latin typeface="Times New Roman" pitchFamily="18" charset="0"/>
                <a:cs typeface="Times New Roman" pitchFamily="18" charset="0"/>
              </a:rPr>
              <a:t>nodal point</a:t>
            </a:r>
            <a:r>
              <a:rPr lang="en-US"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node</a:t>
            </a:r>
            <a:r>
              <a:rPr lang="en-US" dirty="0" smtClean="0">
                <a:latin typeface="Times New Roman" pitchFamily="18" charset="0"/>
                <a:cs typeface="Times New Roman" pitchFamily="18" charset="0"/>
              </a:rPr>
              <a:t>, and the aggregate of points is termed a </a:t>
            </a:r>
            <a:r>
              <a:rPr lang="en-US" b="1" i="1" dirty="0" smtClean="0">
                <a:latin typeface="Times New Roman" pitchFamily="18" charset="0"/>
                <a:cs typeface="Times New Roman" pitchFamily="18" charset="0"/>
              </a:rPr>
              <a:t>nodal</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network</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grid</a:t>
            </a:r>
            <a:r>
              <a:rPr lang="en-US"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mesh</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m, n represents the node and the temperature at m, n is a measure of the average temperature of the region (shaded area), in this case represented by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m,n</a:t>
            </a:r>
            <a:r>
              <a:rPr lang="en-US" dirty="0" smtClean="0">
                <a:latin typeface="Times New Roman" pitchFamily="18" charset="0"/>
                <a:cs typeface="Times New Roman" pitchFamily="18" charset="0"/>
              </a:rPr>
              <a:t>.  The temperature distribution shown in (b) is discontinuous.  Accuracy of the method depends on how fine the mesh is.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4.4.2  Finite Difference Form of the Heat Equation</a:t>
            </a:r>
          </a:p>
          <a:p>
            <a:pPr>
              <a:buNone/>
            </a:pPr>
            <a:r>
              <a:rPr lang="en-US" dirty="0" smtClean="0">
                <a:latin typeface="Times New Roman" pitchFamily="18" charset="0"/>
                <a:cs typeface="Times New Roman" pitchFamily="18" charset="0"/>
              </a:rPr>
              <a:t>Considering the second derivative (∂</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T/∂x</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of an interior node, the value of this derivative at the nodal point m, n may be approximated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above can be determined as</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88925" y="2133600"/>
          <a:ext cx="6626225" cy="1600200"/>
        </p:xfrm>
        <a:graphic>
          <a:graphicData uri="http://schemas.openxmlformats.org/presentationml/2006/ole">
            <mc:AlternateContent xmlns:mc="http://schemas.openxmlformats.org/markup-compatibility/2006">
              <mc:Choice xmlns:v="urn:schemas-microsoft-com:vml" Requires="v">
                <p:oleObj spid="_x0000_s32774" name="Equation" r:id="rId3" imgW="2628720" imgH="634680" progId="Equation.3">
                  <p:embed/>
                </p:oleObj>
              </mc:Choice>
              <mc:Fallback>
                <p:oleObj name="Equation" r:id="rId3" imgW="262872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2133600"/>
                        <a:ext cx="6626225"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85788" y="4419600"/>
          <a:ext cx="3392487" cy="2438400"/>
        </p:xfrm>
        <a:graphic>
          <a:graphicData uri="http://schemas.openxmlformats.org/presentationml/2006/ole">
            <mc:AlternateContent xmlns:mc="http://schemas.openxmlformats.org/markup-compatibility/2006">
              <mc:Choice xmlns:v="urn:schemas-microsoft-com:vml" Requires="v">
                <p:oleObj spid="_x0000_s32775" name="Equation" r:id="rId5" imgW="1625400" imgH="1168200" progId="Equation.3">
                  <p:embed/>
                </p:oleObj>
              </mc:Choice>
              <mc:Fallback>
                <p:oleObj name="Equation" r:id="rId5" imgW="1625400" imgH="1168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8" y="4419600"/>
                        <a:ext cx="3392487"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in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derivative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similar procedures for the y-coordinate  will give</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57163" y="533400"/>
          <a:ext cx="5848350" cy="1295400"/>
        </p:xfrm>
        <a:graphic>
          <a:graphicData uri="http://schemas.openxmlformats.org/presentationml/2006/ole">
            <mc:AlternateContent xmlns:mc="http://schemas.openxmlformats.org/markup-compatibility/2006">
              <mc:Choice xmlns:v="urn:schemas-microsoft-com:vml" Requires="v">
                <p:oleObj spid="_x0000_s33800" name="Equation" r:id="rId3" imgW="2006280" imgH="444240" progId="Equation.3">
                  <p:embed/>
                </p:oleObj>
              </mc:Choice>
              <mc:Fallback>
                <p:oleObj name="Equation" r:id="rId3" imgW="20062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533400"/>
                        <a:ext cx="584835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981200" y="5105400"/>
          <a:ext cx="4256088" cy="1258887"/>
        </p:xfrm>
        <a:graphic>
          <a:graphicData uri="http://schemas.openxmlformats.org/presentationml/2006/ole">
            <mc:AlternateContent xmlns:mc="http://schemas.openxmlformats.org/markup-compatibility/2006">
              <mc:Choice xmlns:v="urn:schemas-microsoft-com:vml" Requires="v">
                <p:oleObj spid="_x0000_s33801" name="Equation" r:id="rId5" imgW="1460160" imgH="431640" progId="Equation.3">
                  <p:embed/>
                </p:oleObj>
              </mc:Choice>
              <mc:Fallback>
                <p:oleObj name="Equation" r:id="rId5" imgW="1460160" imgH="431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105400"/>
                        <a:ext cx="4256088" cy="1258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nvGraphicFramePr>
        <p:xfrm>
          <a:off x="422275" y="2803525"/>
          <a:ext cx="6594475" cy="1727200"/>
        </p:xfrm>
        <a:graphic>
          <a:graphicData uri="http://schemas.openxmlformats.org/presentationml/2006/ole">
            <mc:AlternateContent xmlns:mc="http://schemas.openxmlformats.org/markup-compatibility/2006">
              <mc:Choice xmlns:v="urn:schemas-microsoft-com:vml" Requires="v">
                <p:oleObj spid="_x0000_s33802" name="Equation" r:id="rId7" imgW="2616120" imgH="685800" progId="Equation.3">
                  <p:embed/>
                </p:oleObj>
              </mc:Choice>
              <mc:Fallback>
                <p:oleObj name="Equation" r:id="rId7" imgW="2616120" imgH="685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275" y="2803525"/>
                        <a:ext cx="6594475"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C95CA3CB-AF15-4E24-A3B8-366F65C513E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Substitution in the differential equation gives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Using a network for which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y  will give</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m,n+1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m,n-1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m+1,n</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m-1,n</a:t>
            </a:r>
            <a:r>
              <a:rPr lang="en-US" dirty="0" smtClean="0">
                <a:latin typeface="Times New Roman" pitchFamily="18" charset="0"/>
                <a:cs typeface="Times New Roman" pitchFamily="18" charset="0"/>
              </a:rPr>
              <a:t>  - 4T</a:t>
            </a:r>
            <a:r>
              <a:rPr lang="en-US" baseline="-25000" dirty="0" smtClean="0">
                <a:latin typeface="Times New Roman" pitchFamily="18" charset="0"/>
                <a:cs typeface="Times New Roman" pitchFamily="18" charset="0"/>
              </a:rPr>
              <a:t>m,n</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Thus the PDE is reduced to an algebraic equation which gives the temperature at a node as the average of the temperatures of the four neighboring nodes.</a:t>
            </a:r>
          </a:p>
          <a:p>
            <a:pPr>
              <a:buNone/>
            </a:pPr>
            <a:endParaRPr lang="en-US" dirty="0">
              <a:latin typeface="Times New Roman" pitchFamily="18" charset="0"/>
              <a:cs typeface="Times New Roman" pitchFamily="18" charset="0"/>
            </a:endParaRPr>
          </a:p>
        </p:txBody>
      </p:sp>
      <p:graphicFrame>
        <p:nvGraphicFramePr>
          <p:cNvPr id="34818" name="Object 2"/>
          <p:cNvGraphicFramePr>
            <a:graphicFrameLocks noChangeAspect="1"/>
          </p:cNvGraphicFramePr>
          <p:nvPr/>
        </p:nvGraphicFramePr>
        <p:xfrm>
          <a:off x="0" y="457200"/>
          <a:ext cx="3136900" cy="1219200"/>
        </p:xfrm>
        <a:graphic>
          <a:graphicData uri="http://schemas.openxmlformats.org/presentationml/2006/ole">
            <mc:AlternateContent xmlns:mc="http://schemas.openxmlformats.org/markup-compatibility/2006">
              <mc:Choice xmlns:v="urn:schemas-microsoft-com:vml" Requires="v">
                <p:oleObj spid="_x0000_s34824" name="Equation" r:id="rId3" imgW="1143000" imgH="444240" progId="Equation.3">
                  <p:embed/>
                </p:oleObj>
              </mc:Choice>
              <mc:Fallback>
                <p:oleObj name="Equation" r:id="rId3" imgW="11430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1369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3"/>
          <p:cNvGraphicFramePr>
            <a:graphicFrameLocks noChangeAspect="1"/>
          </p:cNvGraphicFramePr>
          <p:nvPr/>
        </p:nvGraphicFramePr>
        <p:xfrm>
          <a:off x="3657600" y="457200"/>
          <a:ext cx="3886200" cy="1257300"/>
        </p:xfrm>
        <a:graphic>
          <a:graphicData uri="http://schemas.openxmlformats.org/presentationml/2006/ole">
            <mc:AlternateContent xmlns:mc="http://schemas.openxmlformats.org/markup-compatibility/2006">
              <mc:Choice xmlns:v="urn:schemas-microsoft-com:vml" Requires="v">
                <p:oleObj spid="_x0000_s34825" name="Equation" r:id="rId5" imgW="1333440" imgH="431640" progId="Equation.3">
                  <p:embed/>
                </p:oleObj>
              </mc:Choice>
              <mc:Fallback>
                <p:oleObj name="Equation" r:id="rId5" imgW="133344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7200"/>
                        <a:ext cx="38862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2"/>
          <p:cNvGraphicFramePr>
            <a:graphicFrameLocks noChangeAspect="1"/>
          </p:cNvGraphicFramePr>
          <p:nvPr/>
        </p:nvGraphicFramePr>
        <p:xfrm>
          <a:off x="3048000" y="1600200"/>
          <a:ext cx="4589463" cy="1258888"/>
        </p:xfrm>
        <a:graphic>
          <a:graphicData uri="http://schemas.openxmlformats.org/presentationml/2006/ole">
            <mc:AlternateContent xmlns:mc="http://schemas.openxmlformats.org/markup-compatibility/2006">
              <mc:Choice xmlns:v="urn:schemas-microsoft-com:vml" Requires="v">
                <p:oleObj spid="_x0000_s34826" name="Equation" r:id="rId7" imgW="1574640" imgH="431640" progId="Equation.3">
                  <p:embed/>
                </p:oleObj>
              </mc:Choice>
              <mc:Fallback>
                <p:oleObj name="Equation" r:id="rId7" imgW="1574640" imgH="431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600200"/>
                        <a:ext cx="4589463"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C95CA3CB-AF15-4E24-A3B8-366F65C513E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Methods of solving include </a:t>
            </a:r>
            <a:r>
              <a:rPr lang="en-US" b="1" i="1" dirty="0" smtClean="0">
                <a:latin typeface="Times New Roman" pitchFamily="18" charset="0"/>
                <a:cs typeface="Times New Roman" pitchFamily="18" charset="0"/>
              </a:rPr>
              <a:t>analytical</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graphical</a:t>
            </a:r>
            <a:r>
              <a:rPr lang="en-US" dirty="0" smtClean="0">
                <a:latin typeface="Times New Roman" pitchFamily="18" charset="0"/>
                <a:cs typeface="Times New Roman" pitchFamily="18" charset="0"/>
              </a:rPr>
              <a:t>, and </a:t>
            </a:r>
            <a:r>
              <a:rPr lang="en-US" b="1" i="1" dirty="0" smtClean="0">
                <a:latin typeface="Times New Roman" pitchFamily="18" charset="0"/>
                <a:cs typeface="Times New Roman" pitchFamily="18" charset="0"/>
              </a:rPr>
              <a:t>numerical</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finite difference</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finite-element</a:t>
            </a:r>
            <a:r>
              <a:rPr lang="en-US"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boundary element</a:t>
            </a:r>
            <a:r>
              <a:rPr lang="en-US" dirty="0" smtClean="0">
                <a:latin typeface="Times New Roman" pitchFamily="18" charset="0"/>
                <a:cs typeface="Times New Roman" pitchFamily="18" charset="0"/>
              </a:rPr>
              <a:t>) approaches.</a:t>
            </a:r>
          </a:p>
          <a:p>
            <a:pPr>
              <a:buNone/>
            </a:pPr>
            <a:r>
              <a:rPr lang="en-US" dirty="0" smtClean="0">
                <a:latin typeface="Times New Roman" pitchFamily="18" charset="0"/>
                <a:cs typeface="Times New Roman" pitchFamily="18" charset="0"/>
              </a:rPr>
              <a:t>The analytical gets the exact solution of the PDE for only a restricted set of simple geometries and boundary conditions.  Often the solutions are in series form.  The method of </a:t>
            </a:r>
            <a:r>
              <a:rPr lang="en-US" b="1" i="1" dirty="0" smtClean="0">
                <a:latin typeface="Times New Roman" pitchFamily="18" charset="0"/>
                <a:cs typeface="Times New Roman" pitchFamily="18" charset="0"/>
              </a:rPr>
              <a:t>separation of variables</a:t>
            </a:r>
            <a:r>
              <a:rPr lang="en-US" dirty="0" smtClean="0">
                <a:latin typeface="Times New Roman" pitchFamily="18" charset="0"/>
                <a:cs typeface="Times New Roman" pitchFamily="18" charset="0"/>
              </a:rPr>
              <a:t> will be used for this solution.</a:t>
            </a:r>
          </a:p>
          <a:p>
            <a:pPr>
              <a:buNone/>
            </a:pPr>
            <a:r>
              <a:rPr lang="en-US" dirty="0" smtClean="0">
                <a:latin typeface="Times New Roman" pitchFamily="18" charset="0"/>
                <a:cs typeface="Times New Roman" pitchFamily="18" charset="0"/>
              </a:rPr>
              <a:t>Graphical and numerical solutions give approximate results at discrete points.</a:t>
            </a:r>
          </a:p>
          <a:p>
            <a:pPr>
              <a:buNone/>
            </a:pPr>
            <a:r>
              <a:rPr lang="en-US" dirty="0" smtClean="0">
                <a:latin typeface="Times New Roman" pitchFamily="18" charset="0"/>
                <a:cs typeface="Times New Roman" pitchFamily="18" charset="0"/>
              </a:rPr>
              <a:t>Graphical solution is restricted to two-dimensional problems involving adiabatic and isothermal boundaries.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4.4.3  The Energy Balance Method</a:t>
            </a:r>
          </a:p>
          <a:p>
            <a:pPr>
              <a:buNone/>
            </a:pPr>
            <a:r>
              <a:rPr lang="en-US" dirty="0" smtClean="0">
                <a:latin typeface="Times New Roman" pitchFamily="18" charset="0"/>
                <a:cs typeface="Times New Roman" pitchFamily="18" charset="0"/>
              </a:rPr>
              <a:t>This is an alternative method to develop  the finite difference equations for nodes. The approach is more versatile than the one seen before.  It uses energy conservation principle and assumes that all heat transfer is into the node as shown in </a:t>
            </a:r>
            <a:r>
              <a:rPr lang="en-US" b="1" dirty="0" smtClean="0">
                <a:latin typeface="Times New Roman" pitchFamily="18" charset="0"/>
                <a:cs typeface="Times New Roman" pitchFamily="18" charset="0"/>
                <a:hlinkClick r:id="rId3" action="ppaction://hlinkpres?slideindex=1&amp;slidetitle="/>
              </a:rPr>
              <a:t>figchp-4\fig4.5.pptx</a:t>
            </a:r>
            <a:r>
              <a:rPr lang="en-US" dirty="0" smtClean="0">
                <a:latin typeface="Times New Roman" pitchFamily="18" charset="0"/>
                <a:cs typeface="Times New Roman" pitchFamily="18" charset="0"/>
              </a:rPr>
              <a:t>.The analysis will consider heat generation too.  For a unit depth</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84188" y="4313238"/>
          <a:ext cx="7135812" cy="1050925"/>
        </p:xfrm>
        <a:graphic>
          <a:graphicData uri="http://schemas.openxmlformats.org/presentationml/2006/ole">
            <mc:AlternateContent xmlns:mc="http://schemas.openxmlformats.org/markup-compatibility/2006">
              <mc:Choice xmlns:v="urn:schemas-microsoft-com:vml" Requires="v">
                <p:oleObj spid="_x0000_s35844" name="Equation" r:id="rId4" imgW="2933640" imgH="431640" progId="Equation.3">
                  <p:embed/>
                </p:oleObj>
              </mc:Choice>
              <mc:Fallback>
                <p:oleObj name="Equation" r:id="rId4" imgW="29336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4313238"/>
                        <a:ext cx="7135812"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conduction heat rate from each node can be written as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799" y="1066798"/>
          <a:ext cx="6994153" cy="5562601"/>
        </p:xfrm>
        <a:graphic>
          <a:graphicData uri="http://schemas.openxmlformats.org/presentationml/2006/ole">
            <mc:AlternateContent xmlns:mc="http://schemas.openxmlformats.org/markup-compatibility/2006">
              <mc:Choice xmlns:v="urn:schemas-microsoft-com:vml" Requires="v">
                <p:oleObj spid="_x0000_s36868" name="Equation" r:id="rId3" imgW="2171520" imgH="1726920" progId="Equation.3">
                  <p:embed/>
                </p:oleObj>
              </mc:Choice>
              <mc:Fallback>
                <p:oleObj name="Equation" r:id="rId3" imgW="2171520" imgH="1726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066798"/>
                        <a:ext cx="6994153" cy="556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y and substituting in the summation equation will give</a:t>
            </a:r>
          </a:p>
          <a:p>
            <a:pPr>
              <a:buNone/>
            </a:pP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m,n+1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m,n-1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m+1,n</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m-1,n</a:t>
            </a:r>
            <a:r>
              <a:rPr lang="en-US" dirty="0" smtClean="0">
                <a:latin typeface="Times New Roman" pitchFamily="18" charset="0"/>
                <a:cs typeface="Times New Roman" pitchFamily="18" charset="0"/>
              </a:rPr>
              <a:t>              - 4T</a:t>
            </a:r>
            <a:r>
              <a:rPr lang="en-US" baseline="-25000" dirty="0" smtClean="0">
                <a:latin typeface="Times New Roman" pitchFamily="18" charset="0"/>
                <a:cs typeface="Times New Roman" pitchFamily="18" charset="0"/>
              </a:rPr>
              <a:t>m,n</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With no heat generation it gives the same equation.</a:t>
            </a:r>
          </a:p>
          <a:p>
            <a:pPr>
              <a:buNone/>
            </a:pPr>
            <a:r>
              <a:rPr lang="en-US" dirty="0" smtClean="0">
                <a:latin typeface="Times New Roman" pitchFamily="18" charset="0"/>
                <a:cs typeface="Times New Roman" pitchFamily="18" charset="0"/>
              </a:rPr>
              <a:t>Equations must also be developed for nodes lying on the boundary surface of the object. The surface may enjoy convection heat transfer as shown in </a:t>
            </a:r>
            <a:r>
              <a:rPr lang="en-US" b="1" dirty="0" smtClean="0">
                <a:latin typeface="Times New Roman" pitchFamily="18" charset="0"/>
                <a:cs typeface="Times New Roman" pitchFamily="18" charset="0"/>
                <a:hlinkClick r:id="rId3" action="ppaction://hlinkpres?slideindex=1&amp;slidetitle="/>
              </a:rPr>
              <a:t>figchp-4\fig4.6.pptx</a:t>
            </a:r>
            <a:r>
              <a:rPr lang="en-US" dirty="0" smtClean="0">
                <a:latin typeface="Times New Roman" pitchFamily="18" charset="0"/>
                <a:cs typeface="Times New Roman" pitchFamily="18" charset="0"/>
              </a:rPr>
              <a:t> which is an internal corner.</a:t>
            </a:r>
          </a:p>
          <a:p>
            <a:pPr>
              <a:buNone/>
            </a:pPr>
            <a:r>
              <a:rPr lang="en-US" dirty="0" smtClean="0">
                <a:latin typeface="Times New Roman" pitchFamily="18" charset="0"/>
                <a:cs typeface="Times New Roman" pitchFamily="18" charset="0"/>
              </a:rPr>
              <a:t>The equations can be developed as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5105400" y="990599"/>
          <a:ext cx="1371600" cy="923731"/>
        </p:xfrm>
        <a:graphic>
          <a:graphicData uri="http://schemas.openxmlformats.org/presentationml/2006/ole">
            <mc:AlternateContent xmlns:mc="http://schemas.openxmlformats.org/markup-compatibility/2006">
              <mc:Choice xmlns:v="urn:schemas-microsoft-com:vml" Requires="v">
                <p:oleObj spid="_x0000_s37892" name="Equation" r:id="rId4" imgW="622080" imgH="419040" progId="Equation.3">
                  <p:embed/>
                </p:oleObj>
              </mc:Choice>
              <mc:Fallback>
                <p:oleObj name="Equation" r:id="rId4" imgW="62208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90599"/>
                        <a:ext cx="1371600" cy="9237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169"/>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Convection:</a:t>
            </a:r>
            <a:endParaRPr lang="en-US" dirty="0">
              <a:latin typeface="Times New Roman" pitchFamily="18" charset="0"/>
              <a:cs typeface="Times New Roman" pitchFamily="18" charset="0"/>
            </a:endParaRPr>
          </a:p>
        </p:txBody>
      </p:sp>
      <p:graphicFrame>
        <p:nvGraphicFramePr>
          <p:cNvPr id="38914" name="Object 2"/>
          <p:cNvGraphicFramePr>
            <a:graphicFrameLocks noChangeAspect="1"/>
          </p:cNvGraphicFramePr>
          <p:nvPr>
            <p:extLst>
              <p:ext uri="{D42A27DB-BD31-4B8C-83A1-F6EECF244321}">
                <p14:modId xmlns:p14="http://schemas.microsoft.com/office/powerpoint/2010/main" val="1440487781"/>
              </p:ext>
            </p:extLst>
          </p:nvPr>
        </p:nvGraphicFramePr>
        <p:xfrm>
          <a:off x="860611" y="213051"/>
          <a:ext cx="7086600" cy="5324067"/>
        </p:xfrm>
        <a:graphic>
          <a:graphicData uri="http://schemas.openxmlformats.org/presentationml/2006/ole">
            <mc:AlternateContent xmlns:mc="http://schemas.openxmlformats.org/markup-compatibility/2006">
              <mc:Choice xmlns:v="urn:schemas-microsoft-com:vml" Requires="v">
                <p:oleObj spid="_x0000_s38919" name="Equation" r:id="rId3" imgW="2298600" imgH="1726920" progId="Equation.3">
                  <p:embed/>
                </p:oleObj>
              </mc:Choice>
              <mc:Fallback>
                <p:oleObj name="Equation" r:id="rId3" imgW="2298600" imgH="1726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611" y="213051"/>
                        <a:ext cx="7086600" cy="5324067"/>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0" y="5715000"/>
          <a:ext cx="8807823" cy="1143000"/>
        </p:xfrm>
        <a:graphic>
          <a:graphicData uri="http://schemas.openxmlformats.org/presentationml/2006/ole">
            <mc:AlternateContent xmlns:mc="http://schemas.openxmlformats.org/markup-compatibility/2006">
              <mc:Choice xmlns:v="urn:schemas-microsoft-com:vml" Requires="v">
                <p:oleObj spid="_x0000_s38920" name="Equation" r:id="rId5" imgW="3327120" imgH="431640" progId="Equation.3">
                  <p:embed/>
                </p:oleObj>
              </mc:Choice>
              <mc:Fallback>
                <p:oleObj name="Equation" r:id="rId5" imgW="332712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15000"/>
                        <a:ext cx="880782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C95CA3CB-AF15-4E24-A3B8-366F65C513E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With no energy generation and steady-state and network with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y</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Nodal energy balance equations for several common geometries is given in </a:t>
            </a:r>
            <a:r>
              <a:rPr lang="en-US" b="1" dirty="0" smtClean="0">
                <a:latin typeface="Times New Roman" pitchFamily="18" charset="0"/>
                <a:cs typeface="Times New Roman" pitchFamily="18" charset="0"/>
                <a:hlinkClick r:id="rId3" action="ppaction://hlinkfile"/>
              </a:rPr>
              <a:t>Table</a:t>
            </a:r>
            <a:r>
              <a:rPr lang="en-US" dirty="0" smtClean="0">
                <a:latin typeface="Times New Roman" pitchFamily="18" charset="0"/>
                <a:cs typeface="Times New Roman" pitchFamily="18" charset="0"/>
              </a:rPr>
              <a:t> 4.2.</a:t>
            </a:r>
          </a:p>
          <a:p>
            <a:pPr>
              <a:buNone/>
            </a:pPr>
            <a:r>
              <a:rPr lang="en-US" b="1" u="sng" dirty="0" smtClean="0">
                <a:latin typeface="Times New Roman" pitchFamily="18" charset="0"/>
                <a:cs typeface="Times New Roman" pitchFamily="18" charset="0"/>
              </a:rPr>
              <a:t>Example 4.2</a:t>
            </a:r>
          </a:p>
          <a:p>
            <a:pPr>
              <a:buNone/>
            </a:pPr>
            <a:r>
              <a:rPr lang="en-US" dirty="0" smtClean="0">
                <a:latin typeface="Times New Roman" pitchFamily="18" charset="0"/>
                <a:cs typeface="Times New Roman" pitchFamily="18" charset="0"/>
              </a:rPr>
              <a:t>Using the energy balance method, derive the finite difference equation for the m, n nodal point located on a plane, insulated surface of a medium with</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1143000"/>
          <a:ext cx="8579556" cy="1524000"/>
        </p:xfrm>
        <a:graphic>
          <a:graphicData uri="http://schemas.openxmlformats.org/presentationml/2006/ole">
            <mc:AlternateContent xmlns:mc="http://schemas.openxmlformats.org/markup-compatibility/2006">
              <mc:Choice xmlns:v="urn:schemas-microsoft-com:vml" Requires="v">
                <p:oleObj spid="_x0000_s39940" name="Equation" r:id="rId4" imgW="3860640" imgH="685800" progId="Equation.3">
                  <p:embed/>
                </p:oleObj>
              </mc:Choice>
              <mc:Fallback>
                <p:oleObj name="Equation" r:id="rId4" imgW="386064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8579556"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uniform heat generation.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pic>
        <p:nvPicPr>
          <p:cNvPr id="50177" name="Picture 1" descr="C:\Documents and Settings\Administrator\Desktop\3.2 009.bmp"/>
          <p:cNvPicPr>
            <a:picLocks noChangeAspect="1" noChangeArrowheads="1"/>
          </p:cNvPicPr>
          <p:nvPr/>
        </p:nvPicPr>
        <p:blipFill>
          <a:blip r:embed="rId2"/>
          <a:srcRect/>
          <a:stretch>
            <a:fillRect/>
          </a:stretch>
        </p:blipFill>
        <p:spPr bwMode="auto">
          <a:xfrm>
            <a:off x="457201" y="533400"/>
            <a:ext cx="8517218" cy="6192127"/>
          </a:xfrm>
          <a:prstGeom prst="rect">
            <a:avLst/>
          </a:prstGeom>
          <a:noFill/>
        </p:spPr>
      </p:pic>
      <p:sp>
        <p:nvSpPr>
          <p:cNvPr id="5" name="Slide Number Placeholder 4"/>
          <p:cNvSpPr>
            <a:spLocks noGrp="1"/>
          </p:cNvSpPr>
          <p:nvPr>
            <p:ph type="sldNum" sz="quarter" idx="12"/>
          </p:nvPr>
        </p:nvSpPr>
        <p:spPr/>
        <p:txBody>
          <a:bodyPr/>
          <a:lstStyle/>
          <a:p>
            <a:fld id="{C95CA3CB-AF15-4E24-A3B8-366F65C513E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Using the energy conservation for node </a:t>
            </a:r>
            <a:r>
              <a:rPr lang="en-US" dirty="0" err="1" smtClean="0">
                <a:latin typeface="Times New Roman" pitchFamily="18" charset="0"/>
                <a:cs typeface="Times New Roman" pitchFamily="18" charset="0"/>
              </a:rPr>
              <a:t>m,n</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36</a:t>
            </a:fld>
            <a:endParaRPr lang="en-US"/>
          </a:p>
        </p:txBody>
      </p:sp>
      <p:graphicFrame>
        <p:nvGraphicFramePr>
          <p:cNvPr id="5" name="Object 4"/>
          <p:cNvGraphicFramePr>
            <a:graphicFrameLocks noChangeAspect="1"/>
          </p:cNvGraphicFramePr>
          <p:nvPr/>
        </p:nvGraphicFramePr>
        <p:xfrm>
          <a:off x="1066800" y="1066800"/>
          <a:ext cx="5562600" cy="5594754"/>
        </p:xfrm>
        <a:graphic>
          <a:graphicData uri="http://schemas.openxmlformats.org/presentationml/2006/ole">
            <mc:AlternateContent xmlns:mc="http://schemas.openxmlformats.org/markup-compatibility/2006">
              <mc:Choice xmlns:v="urn:schemas-microsoft-com:vml" Requires="v">
                <p:oleObj spid="_x0000_s49155" name="Equation" r:id="rId3" imgW="2197080" imgH="2209680" progId="Equation.3">
                  <p:embed/>
                </p:oleObj>
              </mc:Choice>
              <mc:Fallback>
                <p:oleObj name="Equation" r:id="rId3" imgW="2197080" imgH="22096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5562600" cy="5594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Substituting in the energy balance equation and simplifying gives</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37</a:t>
            </a:fld>
            <a:endParaRPr lang="en-US"/>
          </a:p>
        </p:txBody>
      </p:sp>
      <p:graphicFrame>
        <p:nvGraphicFramePr>
          <p:cNvPr id="5" name="Object 4"/>
          <p:cNvGraphicFramePr>
            <a:graphicFrameLocks noChangeAspect="1"/>
          </p:cNvGraphicFramePr>
          <p:nvPr/>
        </p:nvGraphicFramePr>
        <p:xfrm>
          <a:off x="228600" y="1143000"/>
          <a:ext cx="8645236" cy="1219200"/>
        </p:xfrm>
        <a:graphic>
          <a:graphicData uri="http://schemas.openxmlformats.org/presentationml/2006/ole">
            <mc:AlternateContent xmlns:mc="http://schemas.openxmlformats.org/markup-compatibility/2006">
              <mc:Choice xmlns:v="urn:schemas-microsoft-com:vml" Requires="v">
                <p:oleObj spid="_x0000_s71684" name="Equation" r:id="rId3" imgW="2971800" imgH="419040" progId="Equation.3">
                  <p:embed/>
                </p:oleObj>
              </mc:Choice>
              <mc:Fallback>
                <p:oleObj name="Equation" r:id="rId3" imgW="297180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645236"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finite difference equations may also be formulated using the thermal resistance concept.  For the example of the corner node (internal)</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utility of the resistance can come when considering two nodes of dissimilar materials with a contact resistance between them </a:t>
            </a:r>
            <a:r>
              <a:rPr lang="en-US" b="1" dirty="0" smtClean="0">
                <a:latin typeface="Times New Roman" pitchFamily="18" charset="0"/>
                <a:cs typeface="Times New Roman" pitchFamily="18" charset="0"/>
                <a:hlinkClick r:id="rId3" action="ppaction://hlinkpres?slideindex=1&amp;slidetitle="/>
              </a:rPr>
              <a:t>figchp-4\fig4.7.pptx</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255713" y="1447800"/>
          <a:ext cx="6581775" cy="2667000"/>
        </p:xfrm>
        <a:graphic>
          <a:graphicData uri="http://schemas.openxmlformats.org/presentationml/2006/ole">
            <mc:AlternateContent xmlns:mc="http://schemas.openxmlformats.org/markup-compatibility/2006">
              <mc:Choice xmlns:v="urn:schemas-microsoft-com:vml" Requires="v">
                <p:oleObj spid="_x0000_s40966" name="Equation" r:id="rId4" imgW="2946240" imgH="1193760" progId="Equation.3">
                  <p:embed/>
                </p:oleObj>
              </mc:Choice>
              <mc:Fallback>
                <p:oleObj name="Equation" r:id="rId4" imgW="2946240" imgH="11937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1447800"/>
                        <a:ext cx="658177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599" y="5410200"/>
          <a:ext cx="5377543" cy="1447800"/>
        </p:xfrm>
        <a:graphic>
          <a:graphicData uri="http://schemas.openxmlformats.org/presentationml/2006/ole">
            <mc:AlternateContent xmlns:mc="http://schemas.openxmlformats.org/markup-compatibility/2006">
              <mc:Choice xmlns:v="urn:schemas-microsoft-com:vml" Requires="v">
                <p:oleObj spid="_x0000_s40967" name="Equation" r:id="rId6" imgW="1650960" imgH="444240" progId="Equation.3">
                  <p:embed/>
                </p:oleObj>
              </mc:Choice>
              <mc:Fallback>
                <p:oleObj name="Equation" r:id="rId6" imgW="165096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5410200"/>
                        <a:ext cx="5377543"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Where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4.5  SOLVING THE FINITE DIFFERENCE EQUATIONS</a:t>
            </a:r>
          </a:p>
          <a:p>
            <a:pPr>
              <a:buNone/>
            </a:pPr>
            <a:r>
              <a:rPr lang="en-US" dirty="0" smtClean="0">
                <a:latin typeface="Times New Roman" pitchFamily="18" charset="0"/>
                <a:cs typeface="Times New Roman" pitchFamily="18" charset="0"/>
              </a:rPr>
              <a:t>These equations are the result of the nodal equations.  For N-nodal points there will be N equations.  The result is N linear algebraic with N unknown temperatures. </a:t>
            </a:r>
          </a:p>
          <a:p>
            <a:pPr>
              <a:buNone/>
            </a:pPr>
            <a:r>
              <a:rPr lang="en-US" dirty="0" smtClean="0">
                <a:latin typeface="Times New Roman" pitchFamily="18" charset="0"/>
                <a:cs typeface="Times New Roman" pitchFamily="18" charset="0"/>
              </a:rPr>
              <a:t>Two types of solutions will be dealt with</a:t>
            </a:r>
          </a:p>
          <a:p>
            <a:r>
              <a:rPr lang="en-US" dirty="0" smtClean="0">
                <a:latin typeface="Times New Roman" pitchFamily="18" charset="0"/>
                <a:cs typeface="Times New Roman" pitchFamily="18" charset="0"/>
              </a:rPr>
              <a:t>Direct and iterative</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04800" y="609600"/>
          <a:ext cx="6301946" cy="1371600"/>
        </p:xfrm>
        <a:graphic>
          <a:graphicData uri="http://schemas.openxmlformats.org/presentationml/2006/ole">
            <mc:AlternateContent xmlns:mc="http://schemas.openxmlformats.org/markup-compatibility/2006">
              <mc:Choice xmlns:v="urn:schemas-microsoft-com:vml" Requires="v">
                <p:oleObj spid="_x0000_s41988" name="Equation" r:id="rId3" imgW="2158920" imgH="469800" progId="Equation.3">
                  <p:embed/>
                </p:oleObj>
              </mc:Choice>
              <mc:Fallback>
                <p:oleObj name="Equation" r:id="rId3" imgW="215892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6301946"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method is based on the fact that isotherms must be perpendicular to heat flow lines </a:t>
            </a:r>
            <a:r>
              <a:rPr lang="en-US" b="1" dirty="0" smtClean="0">
                <a:latin typeface="Times New Roman" pitchFamily="18" charset="0"/>
                <a:cs typeface="Times New Roman" pitchFamily="18" charset="0"/>
                <a:hlinkClick r:id="rId2" action="ppaction://hlinkpres?slideindex=1&amp;slidetitle="/>
              </a:rPr>
              <a:t>figchp-4\fig4.1.pptx</a:t>
            </a:r>
            <a:r>
              <a:rPr lang="en-US" dirty="0" smtClean="0">
                <a:latin typeface="Times New Roman" pitchFamily="18" charset="0"/>
                <a:cs typeface="Times New Roman" pitchFamily="18" charset="0"/>
              </a:rPr>
              <a:t>. It requires good construction skills.  </a:t>
            </a:r>
          </a:p>
          <a:p>
            <a:pPr>
              <a:buNone/>
            </a:pPr>
            <a:r>
              <a:rPr lang="en-US" dirty="0" smtClean="0">
                <a:latin typeface="Times New Roman" pitchFamily="18" charset="0"/>
                <a:cs typeface="Times New Roman" pitchFamily="18" charset="0"/>
              </a:rPr>
              <a:t>Numerical methods may be used to obtain accurate results for complex, two- or three-dimensional geometries involving a variety of boundary conditions.</a:t>
            </a:r>
          </a:p>
          <a:p>
            <a:pPr>
              <a:buNone/>
            </a:pPr>
            <a:r>
              <a:rPr lang="en-US" b="1" dirty="0" smtClean="0">
                <a:latin typeface="Times New Roman" pitchFamily="18" charset="0"/>
                <a:cs typeface="Times New Roman" pitchFamily="18" charset="0"/>
              </a:rPr>
              <a:t>4.2  The method of Separation of variables</a:t>
            </a:r>
          </a:p>
          <a:p>
            <a:pPr>
              <a:buNone/>
            </a:pPr>
            <a:r>
              <a:rPr lang="en-US" dirty="0" smtClean="0">
                <a:latin typeface="Times New Roman" pitchFamily="18" charset="0"/>
                <a:cs typeface="Times New Roman" pitchFamily="18" charset="0"/>
              </a:rPr>
              <a:t>Consider the system shown in </a:t>
            </a:r>
            <a:r>
              <a:rPr lang="en-US" b="1" dirty="0" smtClean="0">
                <a:latin typeface="Times New Roman" pitchFamily="18" charset="0"/>
                <a:cs typeface="Times New Roman" pitchFamily="18" charset="0"/>
                <a:hlinkClick r:id="rId3" action="ppaction://hlinkpres?slideindex=1&amp;slidetitle="/>
              </a:rPr>
              <a:t>figchp-4\fig4.2.pptx</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Assumption made is that heat transfer from end surfaces is negligible or (∂</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T/∂z</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)≈0 .  This will make it a two dimensional problem. </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small equations, direct is suitable while for larger ones, iterative is better.</a:t>
            </a:r>
          </a:p>
          <a:p>
            <a:pPr>
              <a:buNone/>
            </a:pPr>
            <a:r>
              <a:rPr lang="en-US" b="1" dirty="0" smtClean="0">
                <a:latin typeface="Times New Roman" pitchFamily="18" charset="0"/>
                <a:cs typeface="Times New Roman" pitchFamily="18" charset="0"/>
              </a:rPr>
              <a:t>4.5.1  The Matrix Inversion Method</a:t>
            </a:r>
          </a:p>
          <a:p>
            <a:pPr>
              <a:buNone/>
            </a:pPr>
            <a:r>
              <a:rPr lang="en-US" dirty="0" smtClean="0">
                <a:latin typeface="Times New Roman" pitchFamily="18" charset="0"/>
                <a:cs typeface="Times New Roman" pitchFamily="18" charset="0"/>
              </a:rPr>
              <a:t>This is a direct solution.  The nodal equations are</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88924" y="2286000"/>
          <a:ext cx="6704418" cy="3810000"/>
        </p:xfrm>
        <a:graphic>
          <a:graphicData uri="http://schemas.openxmlformats.org/presentationml/2006/ole">
            <mc:AlternateContent xmlns:mc="http://schemas.openxmlformats.org/markup-compatibility/2006">
              <mc:Choice xmlns:v="urn:schemas-microsoft-com:vml" Requires="v">
                <p:oleObj spid="_x0000_s51204" name="Equation" r:id="rId3" imgW="2412720" imgH="1371600" progId="Equation.3">
                  <p:embed/>
                </p:oleObj>
              </mc:Choice>
              <mc:Fallback>
                <p:oleObj name="Equation" r:id="rId3" imgW="2412720" imgH="1371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4" y="2286000"/>
                        <a:ext cx="6704418"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Using matrix notation, the above can be written as</a:t>
            </a:r>
          </a:p>
          <a:p>
            <a:pPr>
              <a:buNone/>
            </a:pPr>
            <a:r>
              <a:rPr lang="en-US" dirty="0" smtClean="0">
                <a:latin typeface="Times New Roman" pitchFamily="18" charset="0"/>
                <a:cs typeface="Times New Roman" pitchFamily="18" charset="0"/>
              </a:rPr>
              <a:t>	[A][T] = [C]         </a:t>
            </a:r>
          </a:p>
          <a:p>
            <a:pPr>
              <a:buNone/>
            </a:pPr>
            <a:r>
              <a:rPr lang="en-US" dirty="0" smtClean="0">
                <a:latin typeface="Times New Roman" pitchFamily="18" charset="0"/>
                <a:cs typeface="Times New Roman" pitchFamily="18" charset="0"/>
              </a:rPr>
              <a:t>where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      </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1828800"/>
          <a:ext cx="8861972" cy="3733800"/>
        </p:xfrm>
        <a:graphic>
          <a:graphicData uri="http://schemas.openxmlformats.org/presentationml/2006/ole">
            <mc:AlternateContent xmlns:mc="http://schemas.openxmlformats.org/markup-compatibility/2006">
              <mc:Choice xmlns:v="urn:schemas-microsoft-com:vml" Requires="v">
                <p:oleObj spid="_x0000_s52228" name="Equation" r:id="rId3" imgW="3314520" imgH="1396800" progId="Equation.3">
                  <p:embed/>
                </p:oleObj>
              </mc:Choice>
              <mc:Fallback>
                <p:oleObj name="Equation" r:id="rId3" imgW="3314520" imgH="1396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8861972"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Since</a:t>
            </a:r>
          </a:p>
          <a:p>
            <a:pPr>
              <a:buNone/>
            </a:pPr>
            <a:r>
              <a:rPr lang="en-US" dirty="0" smtClean="0">
                <a:latin typeface="Times New Roman" pitchFamily="18" charset="0"/>
                <a:cs typeface="Times New Roman" pitchFamily="18" charset="0"/>
              </a:rPr>
              <a:t>	[A]</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 = I ,  then [A]</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[C]      or</a:t>
            </a:r>
          </a:p>
          <a:p>
            <a:pPr>
              <a:buNone/>
            </a:pPr>
            <a:r>
              <a:rPr lang="en-US" dirty="0" smtClean="0">
                <a:latin typeface="Times New Roman" pitchFamily="18" charset="0"/>
                <a:cs typeface="Times New Roman" pitchFamily="18" charset="0"/>
              </a:rPr>
              <a:t>	 [T] = [A]</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[C]</a:t>
            </a:r>
          </a:p>
          <a:p>
            <a:pPr>
              <a:buNone/>
            </a:pPr>
            <a:r>
              <a:rPr lang="en-US" dirty="0" smtClean="0">
                <a:latin typeface="Times New Roman" pitchFamily="18" charset="0"/>
                <a:cs typeface="Times New Roman" pitchFamily="18" charset="0"/>
              </a:rPr>
              <a:t>If the inverse of A is defined as</a:t>
            </a:r>
          </a:p>
          <a:p>
            <a:pPr>
              <a:buNone/>
            </a:pPr>
            <a:endParaRPr lang="en-US" dirty="0">
              <a:latin typeface="Times New Roman" pitchFamily="18" charset="0"/>
              <a:cs typeface="Times New Roman" pitchFamily="18" charset="0"/>
            </a:endParaRPr>
          </a:p>
        </p:txBody>
      </p:sp>
      <p:graphicFrame>
        <p:nvGraphicFramePr>
          <p:cNvPr id="53250" name="Object 2"/>
          <p:cNvGraphicFramePr>
            <a:graphicFrameLocks noChangeAspect="1"/>
          </p:cNvGraphicFramePr>
          <p:nvPr/>
        </p:nvGraphicFramePr>
        <p:xfrm>
          <a:off x="609600" y="2590800"/>
          <a:ext cx="5126038" cy="3733800"/>
        </p:xfrm>
        <a:graphic>
          <a:graphicData uri="http://schemas.openxmlformats.org/presentationml/2006/ole">
            <mc:AlternateContent xmlns:mc="http://schemas.openxmlformats.org/markup-compatibility/2006">
              <mc:Choice xmlns:v="urn:schemas-microsoft-com:vml" Requires="v">
                <p:oleObj spid="_x0000_s53252" name="Equation" r:id="rId3" imgW="1917360" imgH="1396800" progId="Equation.3">
                  <p:embed/>
                </p:oleObj>
              </mc:Choice>
              <mc:Fallback>
                <p:oleObj name="Equation" r:id="rId3" imgW="1917360" imgH="1396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5126038"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solution then becomes</a:t>
            </a:r>
          </a:p>
          <a:p>
            <a:pPr>
              <a:buNone/>
            </a:pP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 + b</a:t>
            </a:r>
            <a:r>
              <a:rPr lang="en-US" baseline="-25000" dirty="0" smtClean="0">
                <a:latin typeface="Times New Roman" pitchFamily="18" charset="0"/>
                <a:cs typeface="Times New Roman" pitchFamily="18" charset="0"/>
              </a:rPr>
              <a:t>1N</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N</a:t>
            </a:r>
          </a:p>
          <a:p>
            <a:pPr>
              <a:buNone/>
            </a:pP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 + b</a:t>
            </a:r>
            <a:r>
              <a:rPr lang="en-US" baseline="-25000" dirty="0" smtClean="0">
                <a:latin typeface="Times New Roman" pitchFamily="18" charset="0"/>
                <a:cs typeface="Times New Roman" pitchFamily="18" charset="0"/>
              </a:rPr>
              <a:t>1N</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N</a:t>
            </a:r>
          </a:p>
          <a:p>
            <a:pPr>
              <a:buNone/>
            </a:pPr>
            <a:r>
              <a:rPr lang="en-US" dirty="0" smtClean="0">
                <a:latin typeface="Times New Roman" pitchFamily="18" charset="0"/>
                <a:cs typeface="Times New Roman" pitchFamily="18" charset="0"/>
              </a:rPr>
              <a:t>     .         .             .       …         .</a:t>
            </a:r>
          </a:p>
          <a:p>
            <a:pPr>
              <a:buNone/>
            </a:pPr>
            <a:r>
              <a:rPr lang="en-US" dirty="0" smtClean="0">
                <a:latin typeface="Times New Roman" pitchFamily="18" charset="0"/>
                <a:cs typeface="Times New Roman" pitchFamily="18" charset="0"/>
              </a:rPr>
              <a:t> 	  .         .             .       …         .</a:t>
            </a:r>
          </a:p>
          <a:p>
            <a:pPr>
              <a:buNone/>
            </a:pPr>
            <a:r>
              <a:rPr lang="en-US" dirty="0" smtClean="0">
                <a:latin typeface="Times New Roman" pitchFamily="18" charset="0"/>
                <a:cs typeface="Times New Roman" pitchFamily="18" charset="0"/>
              </a:rPr>
              <a:t>     .         .             .       …         .</a:t>
            </a:r>
          </a:p>
          <a:p>
            <a:pPr>
              <a:buNone/>
            </a:pP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11</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b</a:t>
            </a:r>
            <a:r>
              <a:rPr lang="en-US" baseline="-25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 + b</a:t>
            </a:r>
            <a:r>
              <a:rPr lang="en-US" baseline="-25000" dirty="0" smtClean="0">
                <a:latin typeface="Times New Roman" pitchFamily="18" charset="0"/>
                <a:cs typeface="Times New Roman" pitchFamily="18" charset="0"/>
              </a:rPr>
              <a:t>1N</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N</a:t>
            </a:r>
          </a:p>
          <a:p>
            <a:pPr>
              <a:buNone/>
            </a:pPr>
            <a:endParaRPr lang="en-US" baseline="-25000" dirty="0" smtClean="0">
              <a:latin typeface="Times New Roman" pitchFamily="18" charset="0"/>
              <a:cs typeface="Times New Roman" pitchFamily="18" charset="0"/>
            </a:endParaRP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Matrix inversion can easily be done by calculators and computers.  For large equation, this procedure is time consuming.</a:t>
            </a:r>
            <a:endParaRPr lang="en-US" baseline="-25000" dirty="0" smtClean="0">
              <a:latin typeface="Times New Roman" pitchFamily="18" charset="0"/>
              <a:cs typeface="Times New Roman" pitchFamily="18" charset="0"/>
            </a:endParaRPr>
          </a:p>
          <a:p>
            <a:pPr>
              <a:buNone/>
            </a:pPr>
            <a:endParaRPr lang="en-US" baseline="-25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4.5.2  Gauss-Seidel Iteration</a:t>
            </a:r>
          </a:p>
          <a:p>
            <a:pPr>
              <a:buNone/>
            </a:pPr>
            <a:r>
              <a:rPr lang="en-US" dirty="0" smtClean="0">
                <a:latin typeface="Times New Roman" pitchFamily="18" charset="0"/>
                <a:cs typeface="Times New Roman" pitchFamily="18" charset="0"/>
              </a:rPr>
              <a:t>This is an iteration procedure and is good for large equations.  The following procedure is followed.</a:t>
            </a:r>
          </a:p>
          <a:p>
            <a:pPr marL="514350" indent="-514350">
              <a:buAutoNum type="arabicPeriod"/>
            </a:pPr>
            <a:r>
              <a:rPr lang="en-US" dirty="0" smtClean="0">
                <a:latin typeface="Times New Roman" pitchFamily="18" charset="0"/>
                <a:cs typeface="Times New Roman" pitchFamily="18" charset="0"/>
              </a:rPr>
              <a:t>As much as possible, the equations should be reordered to have the largest coefficient at the diagonal for quick convergence.</a:t>
            </a:r>
          </a:p>
          <a:p>
            <a:pPr marL="514350" indent="-514350">
              <a:buAutoNum type="arabicPeriod"/>
            </a:pPr>
            <a:r>
              <a:rPr lang="en-US" dirty="0" smtClean="0">
                <a:latin typeface="Times New Roman" pitchFamily="18" charset="0"/>
                <a:cs typeface="Times New Roman" pitchFamily="18" charset="0"/>
              </a:rPr>
              <a:t>After reordering, each of the N equations should be written in explicit form as</a:t>
            </a:r>
          </a:p>
          <a:p>
            <a:pPr marL="514350" indent="-514350">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4419600"/>
          <a:ext cx="6400800" cy="1371600"/>
        </p:xfrm>
        <a:graphic>
          <a:graphicData uri="http://schemas.openxmlformats.org/presentationml/2006/ole">
            <mc:AlternateContent xmlns:mc="http://schemas.openxmlformats.org/markup-compatibility/2006">
              <mc:Choice xmlns:v="urn:schemas-microsoft-com:vml" Requires="v">
                <p:oleObj spid="_x0000_s54276" name="Equation" r:id="rId3" imgW="2133360" imgH="457200" progId="Equation.3">
                  <p:embed/>
                </p:oleObj>
              </mc:Choice>
              <mc:Fallback>
                <p:oleObj name="Equation" r:id="rId3" imgW="213336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19600"/>
                        <a:ext cx="6400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where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2, ….., N. The superscript k refers to the level of iteration.</a:t>
            </a:r>
          </a:p>
          <a:p>
            <a:pPr marL="514350" indent="-514350">
              <a:buAutoNum type="arabicPeriod" startAt="3"/>
            </a:pPr>
            <a:r>
              <a:rPr lang="en-US" dirty="0" smtClean="0">
                <a:latin typeface="Times New Roman" pitchFamily="18" charset="0"/>
                <a:cs typeface="Times New Roman" pitchFamily="18" charset="0"/>
              </a:rPr>
              <a:t>An initial (k=0) value is assumed for each temperature 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p>
          <a:p>
            <a:pPr marL="514350" indent="-514350">
              <a:buAutoNum type="arabicPeriod" startAt="3"/>
            </a:pPr>
            <a:r>
              <a:rPr lang="en-US" dirty="0" smtClean="0">
                <a:latin typeface="Times New Roman" pitchFamily="18" charset="0"/>
                <a:cs typeface="Times New Roman" pitchFamily="18" charset="0"/>
              </a:rPr>
              <a:t>Setting k=1 in the equation, values of T</a:t>
            </a:r>
            <a:r>
              <a:rPr lang="en-US" baseline="-25000" dirty="0" smtClean="0">
                <a:latin typeface="Times New Roman" pitchFamily="18" charset="0"/>
                <a:cs typeface="Times New Roman" pitchFamily="18" charset="0"/>
              </a:rPr>
              <a:t>i</a:t>
            </a:r>
            <a:r>
              <a:rPr lang="en-US" baseline="30000"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are then calculated by substituting assumed values in the second summation or new values in the first summation.  This step is the first (k=1) iteration.</a:t>
            </a:r>
          </a:p>
          <a:p>
            <a:pPr marL="514350" indent="-514350">
              <a:buNone/>
            </a:pPr>
            <a:r>
              <a:rPr lang="en-US" dirty="0" smtClean="0">
                <a:latin typeface="Times New Roman" pitchFamily="18" charset="0"/>
                <a:cs typeface="Times New Roman" pitchFamily="18" charset="0"/>
              </a:rPr>
              <a:t>     New values of T</a:t>
            </a:r>
            <a:r>
              <a:rPr lang="en-US" baseline="-25000" dirty="0" smtClean="0">
                <a:latin typeface="Times New Roman" pitchFamily="18" charset="0"/>
                <a:cs typeface="Times New Roman" pitchFamily="18" charset="0"/>
              </a:rPr>
              <a:t>i</a:t>
            </a:r>
            <a:r>
              <a:rPr lang="en-US" baseline="30000"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are determined from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j</a:t>
            </a:r>
            <a:r>
              <a:rPr lang="en-US" baseline="30000" dirty="0" smtClean="0">
                <a:latin typeface="Times New Roman" pitchFamily="18" charset="0"/>
                <a:cs typeface="Times New Roman" pitchFamily="18" charset="0"/>
              </a:rPr>
              <a:t>(k) </a:t>
            </a:r>
            <a:r>
              <a:rPr lang="en-US" dirty="0" smtClean="0">
                <a:latin typeface="Times New Roman" pitchFamily="18" charset="0"/>
                <a:cs typeface="Times New Roman" pitchFamily="18" charset="0"/>
              </a:rPr>
              <a:t>values of the current iteration, where 1 ≤ j≤ i-1, and the </a:t>
            </a:r>
          </a:p>
          <a:p>
            <a:pPr marL="514350" indent="-51435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t>
            </a:r>
            <a:r>
              <a:rPr lang="en-US" baseline="-25000" dirty="0" err="1" smtClean="0">
                <a:latin typeface="Times New Roman" pitchFamily="18" charset="0"/>
                <a:cs typeface="Times New Roman" pitchFamily="18" charset="0"/>
              </a:rPr>
              <a:t>j</a:t>
            </a:r>
            <a:r>
              <a:rPr lang="en-US" baseline="30000" dirty="0" smtClean="0">
                <a:latin typeface="Times New Roman" pitchFamily="18" charset="0"/>
                <a:cs typeface="Times New Roman" pitchFamily="18" charset="0"/>
              </a:rPr>
              <a:t>(k-1)</a:t>
            </a:r>
            <a:r>
              <a:rPr lang="en-US" dirty="0" smtClean="0">
                <a:latin typeface="Times New Roman" pitchFamily="18" charset="0"/>
                <a:cs typeface="Times New Roman" pitchFamily="18" charset="0"/>
              </a:rPr>
              <a:t> values of the previous iteration, where </a:t>
            </a:r>
          </a:p>
          <a:p>
            <a:pPr marL="514350" indent="-514350">
              <a:buNone/>
            </a:pPr>
            <a:r>
              <a:rPr lang="en-US" dirty="0" smtClean="0">
                <a:latin typeface="Times New Roman" pitchFamily="18" charset="0"/>
                <a:cs typeface="Times New Roman" pitchFamily="18" charset="0"/>
              </a:rPr>
              <a:t>	i+1 ≤ j ≤N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marL="514350" indent="-514350">
              <a:buAutoNum type="arabicPeriod" startAt="5"/>
            </a:pPr>
            <a:r>
              <a:rPr lang="en-US" dirty="0" smtClean="0">
                <a:latin typeface="Times New Roman" pitchFamily="18" charset="0"/>
                <a:cs typeface="Times New Roman" pitchFamily="18" charset="0"/>
              </a:rPr>
              <a:t>The iteration is terminated when a prescribed criterion is satisfied.</a:t>
            </a:r>
          </a:p>
          <a:p>
            <a:pPr marL="514350" indent="-514350">
              <a:buAutoNum type="arabicPeriod" startAt="5"/>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where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 represents an error margin.</a:t>
            </a:r>
          </a:p>
          <a:p>
            <a:pPr marL="514350" indent="-514350">
              <a:buNone/>
            </a:pPr>
            <a:r>
              <a:rPr lang="en-US" b="1" u="sng" dirty="0" smtClean="0">
                <a:latin typeface="Times New Roman" pitchFamily="18" charset="0"/>
                <a:cs typeface="Times New Roman" pitchFamily="18" charset="0"/>
              </a:rPr>
              <a:t>Example 4.3</a:t>
            </a:r>
          </a:p>
          <a:p>
            <a:pPr marL="514350" indent="-514350">
              <a:buNone/>
            </a:pPr>
            <a:r>
              <a:rPr lang="en-US" dirty="0" smtClean="0">
                <a:latin typeface="Times New Roman" pitchFamily="18" charset="0"/>
                <a:cs typeface="Times New Roman" pitchFamily="18" charset="0"/>
              </a:rPr>
              <a:t>A large industrial furnace is supported on a long column fire clay brick, which is 1m by 1m on a side.  During steady-state operation, installation is such that three surfaces of the column are maintained at 500 K while the remaining surface is exposed to an airstream for which 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300 K and h = 10 W/m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.K.  Using a grid of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 =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y = 0.25 m, determine the two dimensional</a:t>
            </a:r>
          </a:p>
          <a:p>
            <a:pPr marL="514350" indent="-51435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1066801"/>
          <a:ext cx="2438400" cy="670560"/>
        </p:xfrm>
        <a:graphic>
          <a:graphicData uri="http://schemas.openxmlformats.org/presentationml/2006/ole">
            <mc:AlternateContent xmlns:mc="http://schemas.openxmlformats.org/markup-compatibility/2006">
              <mc:Choice xmlns:v="urn:schemas-microsoft-com:vml" Requires="v">
                <p:oleObj spid="_x0000_s55300" name="Equation" r:id="rId3" imgW="1015920" imgH="279360" progId="Equation.3">
                  <p:embed/>
                </p:oleObj>
              </mc:Choice>
              <mc:Fallback>
                <p:oleObj name="Equation" r:id="rId3" imgW="101592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1"/>
                        <a:ext cx="2438400" cy="67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temperature distribution in the column and the heat rate to the airstream per unit length of column.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pic>
        <p:nvPicPr>
          <p:cNvPr id="70657" name="Picture 1" descr="C:\Documents and Settings\Administrator\Desktop\3.2 011.bmp"/>
          <p:cNvPicPr>
            <a:picLocks noChangeAspect="1" noChangeArrowheads="1"/>
          </p:cNvPicPr>
          <p:nvPr/>
        </p:nvPicPr>
        <p:blipFill>
          <a:blip r:embed="rId2"/>
          <a:srcRect/>
          <a:stretch>
            <a:fillRect/>
          </a:stretch>
        </p:blipFill>
        <p:spPr bwMode="auto">
          <a:xfrm>
            <a:off x="990600" y="1022105"/>
            <a:ext cx="7932844" cy="5835895"/>
          </a:xfrm>
          <a:prstGeom prst="rect">
            <a:avLst/>
          </a:prstGeom>
          <a:noFill/>
        </p:spPr>
      </p:pic>
      <p:sp>
        <p:nvSpPr>
          <p:cNvPr id="5" name="Slide Number Placeholder 4"/>
          <p:cNvSpPr>
            <a:spLocks noGrp="1"/>
          </p:cNvSpPr>
          <p:nvPr>
            <p:ph type="sldNum" sz="quarter" idx="12"/>
          </p:nvPr>
        </p:nvSpPr>
        <p:spPr/>
        <p:txBody>
          <a:bodyPr/>
          <a:lstStyle/>
          <a:p>
            <a:fld id="{C95CA3CB-AF15-4E24-A3B8-366F65C513EE}"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u="sng" dirty="0" smtClean="0">
                <a:latin typeface="Times New Roman" pitchFamily="18" charset="0"/>
                <a:cs typeface="Times New Roman" pitchFamily="18" charset="0"/>
              </a:rPr>
              <a:t>Solution</a:t>
            </a:r>
          </a:p>
          <a:p>
            <a:pPr>
              <a:buNone/>
            </a:pPr>
            <a:r>
              <a:rPr lang="en-US" dirty="0" smtClean="0">
                <a:latin typeface="Times New Roman" pitchFamily="18" charset="0"/>
                <a:cs typeface="Times New Roman" pitchFamily="18" charset="0"/>
              </a:rPr>
              <a:t>There are 12 nodes.  By symmetry the unknowns will be reduced to 8.</a:t>
            </a:r>
          </a:p>
          <a:p>
            <a:pPr>
              <a:buNone/>
            </a:pPr>
            <a:r>
              <a:rPr lang="en-US" dirty="0" smtClean="0">
                <a:latin typeface="Times New Roman" pitchFamily="18" charset="0"/>
                <a:cs typeface="Times New Roman" pitchFamily="18" charset="0"/>
              </a:rPr>
              <a:t>For interior nodes 1, 2, 3, 4, 5, and 6, the finite difference equations are</a:t>
            </a:r>
          </a:p>
          <a:p>
            <a:pPr>
              <a:buNone/>
            </a:pPr>
            <a:r>
              <a:rPr lang="en-US" dirty="0" smtClean="0">
                <a:latin typeface="Times New Roman" pitchFamily="18" charset="0"/>
                <a:cs typeface="Times New Roman" pitchFamily="18" charset="0"/>
              </a:rPr>
              <a:t>Node 1: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+ 1000 - 4T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2:  2T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+ 500 - 4T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3: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+ 500 - 4T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4: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+2T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 4T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5:  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+ 500 - 4T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6: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+2T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- 4T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 0</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For the surface nodes 7 and 8, use equation 4.42 using</a:t>
            </a:r>
          </a:p>
          <a:p>
            <a:pPr>
              <a:buNone/>
            </a:pPr>
            <a:r>
              <a:rPr lang="en-US" dirty="0" smtClean="0">
                <a:latin typeface="Times New Roman" pitchFamily="18" charset="0"/>
                <a:cs typeface="Times New Roman" pitchFamily="18" charset="0"/>
              </a:rPr>
              <a:t>	h </a:t>
            </a:r>
            <a:r>
              <a:rPr lang="el-GR" dirty="0" smtClean="0">
                <a:latin typeface="Times New Roman" pitchFamily="18" charset="0"/>
                <a:cs typeface="Times New Roman" pitchFamily="18" charset="0"/>
              </a:rPr>
              <a:t>Δ</a:t>
            </a:r>
            <a:r>
              <a:rPr lang="en-US" dirty="0" smtClean="0">
                <a:latin typeface="Times New Roman" pitchFamily="18" charset="0"/>
                <a:cs typeface="Times New Roman" pitchFamily="18" charset="0"/>
              </a:rPr>
              <a:t>x/k=2.5</a:t>
            </a:r>
          </a:p>
          <a:p>
            <a:pPr>
              <a:buNone/>
            </a:pPr>
            <a:r>
              <a:rPr lang="en-US" dirty="0" smtClean="0">
                <a:latin typeface="Times New Roman" pitchFamily="18" charset="0"/>
                <a:cs typeface="Times New Roman" pitchFamily="18" charset="0"/>
              </a:rPr>
              <a:t>Node 7:  2T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+ 2000 - 9T</a:t>
            </a:r>
            <a:r>
              <a:rPr lang="en-US" baseline="-25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Node 8:  2T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+ 2T</a:t>
            </a:r>
            <a:r>
              <a:rPr lang="en-US" baseline="-25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+ 1500 - 9T</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 0</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To simplify the solution, the following transformation is used</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Substituting gives</a:t>
            </a: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For the complete solution of the above PDE two boundary conditions are required  for each of the coordinates and these are</a:t>
            </a:r>
          </a:p>
          <a:p>
            <a:pPr>
              <a:buNone/>
            </a:pPr>
            <a:r>
              <a:rPr lang="en-US" dirty="0" smtClean="0">
                <a:latin typeface="Times New Roman" pitchFamily="18" charset="0"/>
                <a:cs typeface="Times New Roman" pitchFamily="18" charset="0"/>
              </a:rPr>
              <a:t>T(0,y)=T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T(x,0)=T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or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(0,y) = 0 and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(x,0)=0</a:t>
            </a:r>
          </a:p>
          <a:p>
            <a:pPr>
              <a:buNone/>
            </a:pPr>
            <a:r>
              <a:rPr lang="en-US" dirty="0" smtClean="0">
                <a:latin typeface="Times New Roman" pitchFamily="18" charset="0"/>
                <a:cs typeface="Times New Roman" pitchFamily="18" charset="0"/>
              </a:rPr>
              <a:t>T(</a:t>
            </a:r>
            <a:r>
              <a:rPr lang="en-US" dirty="0" err="1" smtClean="0">
                <a:latin typeface="Times New Roman" pitchFamily="18" charset="0"/>
                <a:cs typeface="Times New Roman" pitchFamily="18" charset="0"/>
              </a:rPr>
              <a:t>L,y</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T(</a:t>
            </a:r>
            <a:r>
              <a:rPr lang="en-US" dirty="0" err="1" smtClean="0">
                <a:latin typeface="Times New Roman" pitchFamily="18" charset="0"/>
                <a:cs typeface="Times New Roman" pitchFamily="18" charset="0"/>
              </a:rPr>
              <a:t>x,W</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2</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L,y</a:t>
            </a:r>
            <a:r>
              <a:rPr lang="en-US" dirty="0" smtClean="0">
                <a:latin typeface="Times New Roman" pitchFamily="18" charset="0"/>
                <a:cs typeface="Times New Roman" pitchFamily="18" charset="0"/>
              </a:rPr>
              <a:t>) = 0 and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x,W</a:t>
            </a:r>
            <a:r>
              <a:rPr lang="en-US" dirty="0" smtClean="0">
                <a:latin typeface="Times New Roman" pitchFamily="18" charset="0"/>
                <a:cs typeface="Times New Roman" pitchFamily="18" charset="0"/>
              </a:rPr>
              <a:t>)=1</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7199" y="1143000"/>
          <a:ext cx="1788459" cy="1066800"/>
        </p:xfrm>
        <a:graphic>
          <a:graphicData uri="http://schemas.openxmlformats.org/presentationml/2006/ole">
            <mc:AlternateContent xmlns:mc="http://schemas.openxmlformats.org/markup-compatibility/2006">
              <mc:Choice xmlns:v="urn:schemas-microsoft-com:vml" Requires="v">
                <p:oleObj spid="_x0000_s2054" name="Equation" r:id="rId3" imgW="723600" imgH="431640" progId="Equation.3">
                  <p:embed/>
                </p:oleObj>
              </mc:Choice>
              <mc:Fallback>
                <p:oleObj name="Equation" r:id="rId3" imgW="7236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143000"/>
                        <a:ext cx="178845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27063" y="2895600"/>
          <a:ext cx="2508250" cy="1219200"/>
        </p:xfrm>
        <a:graphic>
          <a:graphicData uri="http://schemas.openxmlformats.org/presentationml/2006/ole">
            <mc:AlternateContent xmlns:mc="http://schemas.openxmlformats.org/markup-compatibility/2006">
              <mc:Choice xmlns:v="urn:schemas-microsoft-com:vml" Requires="v">
                <p:oleObj spid="_x0000_s2055" name="Equation" r:id="rId5" imgW="914400" imgH="444240" progId="Equation.3">
                  <p:embed/>
                </p:oleObj>
              </mc:Choice>
              <mc:Fallback>
                <p:oleObj name="Equation" r:id="rId5" imgW="91440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3" y="2895600"/>
                        <a:ext cx="25082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-4T</a:t>
            </a:r>
            <a:r>
              <a:rPr lang="en-US" b="1"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0  +  0  +  0  +  0  +  0  =  -1000</a:t>
            </a:r>
          </a:p>
          <a:p>
            <a:pPr>
              <a:buNone/>
            </a:pPr>
            <a:r>
              <a:rPr lang="en-US" dirty="0" smtClean="0">
                <a:latin typeface="Times New Roman" pitchFamily="18" charset="0"/>
                <a:cs typeface="Times New Roman" pitchFamily="18" charset="0"/>
              </a:rPr>
              <a:t> 2T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- 4T</a:t>
            </a:r>
            <a:r>
              <a:rPr lang="en-US" b="1"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0    +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0  +  0  +  0  +  0  =  -500</a:t>
            </a:r>
          </a:p>
          <a:p>
            <a:pPr>
              <a:buNone/>
            </a:pP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0    </a:t>
            </a:r>
            <a:r>
              <a:rPr lang="en-US" b="1" dirty="0" smtClean="0">
                <a:latin typeface="Times New Roman" pitchFamily="18" charset="0"/>
                <a:cs typeface="Times New Roman" pitchFamily="18" charset="0"/>
              </a:rPr>
              <a:t>- 4T</a:t>
            </a:r>
            <a:r>
              <a:rPr lang="en-US" b="1"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+ 0  +  0  +  0  =  -500</a:t>
            </a:r>
          </a:p>
          <a:p>
            <a:pPr>
              <a:buNone/>
            </a:pPr>
            <a:r>
              <a:rPr lang="en-US" dirty="0" smtClean="0">
                <a:latin typeface="Times New Roman" pitchFamily="18" charset="0"/>
                <a:cs typeface="Times New Roman" pitchFamily="18" charset="0"/>
              </a:rPr>
              <a:t>   0     +  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+2T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- 4T</a:t>
            </a:r>
            <a:r>
              <a:rPr lang="en-US" b="1"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0  + 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0  +  0  =   0</a:t>
            </a:r>
          </a:p>
          <a:p>
            <a:pPr>
              <a:buNone/>
            </a:pPr>
            <a:r>
              <a:rPr lang="en-US" dirty="0" smtClean="0">
                <a:latin typeface="Times New Roman" pitchFamily="18" charset="0"/>
                <a:cs typeface="Times New Roman" pitchFamily="18" charset="0"/>
              </a:rPr>
              <a:t>   0     +   0    +  T</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0  </a:t>
            </a:r>
            <a:r>
              <a:rPr lang="en-US" b="1" dirty="0" smtClean="0">
                <a:latin typeface="Times New Roman" pitchFamily="18" charset="0"/>
                <a:cs typeface="Times New Roman" pitchFamily="18" charset="0"/>
              </a:rPr>
              <a:t>-4T</a:t>
            </a:r>
            <a:r>
              <a:rPr lang="en-US" b="1"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  0  =  -500</a:t>
            </a:r>
          </a:p>
          <a:p>
            <a:pPr>
              <a:buNone/>
            </a:pPr>
            <a:r>
              <a:rPr lang="en-US" dirty="0" smtClean="0">
                <a:latin typeface="Times New Roman" pitchFamily="18" charset="0"/>
                <a:cs typeface="Times New Roman" pitchFamily="18" charset="0"/>
              </a:rPr>
              <a:t>   0     +   0    +   0   + T</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+2T</a:t>
            </a:r>
            <a:r>
              <a:rPr lang="en-US" baseline="-25000" dirty="0" smtClean="0">
                <a:latin typeface="Times New Roman" pitchFamily="18" charset="0"/>
                <a:cs typeface="Times New Roman" pitchFamily="18" charset="0"/>
              </a:rPr>
              <a:t>5</a:t>
            </a:r>
            <a:r>
              <a:rPr lang="en-US" b="1" dirty="0" smtClean="0">
                <a:latin typeface="Times New Roman" pitchFamily="18" charset="0"/>
                <a:cs typeface="Times New Roman" pitchFamily="18" charset="0"/>
              </a:rPr>
              <a:t>-4T</a:t>
            </a:r>
            <a:r>
              <a:rPr lang="en-US" b="1"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  0 + T</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   0     +   0    +   0   +  0   +2T</a:t>
            </a:r>
            <a:r>
              <a:rPr lang="en-US" baseline="-25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0  </a:t>
            </a:r>
            <a:r>
              <a:rPr lang="en-US" b="1" dirty="0" smtClean="0">
                <a:latin typeface="Times New Roman" pitchFamily="18" charset="0"/>
                <a:cs typeface="Times New Roman" pitchFamily="18" charset="0"/>
              </a:rPr>
              <a:t>-9T</a:t>
            </a:r>
            <a:r>
              <a:rPr lang="en-US" b="1" baseline="-25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T</a:t>
            </a:r>
            <a:r>
              <a:rPr lang="en-US"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  -2000</a:t>
            </a:r>
          </a:p>
          <a:p>
            <a:pPr>
              <a:buNone/>
            </a:pPr>
            <a:r>
              <a:rPr lang="en-US" dirty="0" smtClean="0">
                <a:latin typeface="Times New Roman" pitchFamily="18" charset="0"/>
                <a:cs typeface="Times New Roman" pitchFamily="18" charset="0"/>
              </a:rPr>
              <a:t>   0     +   0    +   0   +  0   +  0  +2T</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+2T</a:t>
            </a:r>
            <a:r>
              <a:rPr lang="en-US" baseline="-25000" dirty="0" smtClean="0">
                <a:latin typeface="Times New Roman" pitchFamily="18" charset="0"/>
                <a:cs typeface="Times New Roman" pitchFamily="18" charset="0"/>
              </a:rPr>
              <a:t>7</a:t>
            </a:r>
            <a:r>
              <a:rPr lang="en-US" b="1" dirty="0" smtClean="0">
                <a:latin typeface="Times New Roman" pitchFamily="18" charset="0"/>
                <a:cs typeface="Times New Roman" pitchFamily="18" charset="0"/>
              </a:rPr>
              <a:t>-9T</a:t>
            </a:r>
            <a:r>
              <a:rPr lang="en-US" b="1" baseline="-25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-1500</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 matrix form [A][T]=[C]</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914400" y="914400"/>
          <a:ext cx="7566026" cy="4240213"/>
        </p:xfrm>
        <a:graphic>
          <a:graphicData uri="http://schemas.openxmlformats.org/presentationml/2006/ole">
            <mc:AlternateContent xmlns:mc="http://schemas.openxmlformats.org/markup-compatibility/2006">
              <mc:Choice xmlns:v="urn:schemas-microsoft-com:vml" Requires="v">
                <p:oleObj spid="_x0000_s56324" name="Equation" r:id="rId3" imgW="3263760" imgH="1828800" progId="Equation.3">
                  <p:embed/>
                </p:oleObj>
              </mc:Choice>
              <mc:Fallback>
                <p:oleObj name="Equation" r:id="rId3" imgW="3263760" imgH="182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14400"/>
                        <a:ext cx="7566026" cy="424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solution given by</a:t>
            </a:r>
          </a:p>
          <a:p>
            <a:pPr>
              <a:buNone/>
            </a:pPr>
            <a:r>
              <a:rPr lang="en-US" dirty="0" smtClean="0">
                <a:latin typeface="Times New Roman" pitchFamily="18" charset="0"/>
                <a:cs typeface="Times New Roman" pitchFamily="18" charset="0"/>
              </a:rPr>
              <a:t>    [T]=[A]</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[C]     is the column vector</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685800" y="1524000"/>
          <a:ext cx="3276600" cy="4429478"/>
        </p:xfrm>
        <a:graphic>
          <a:graphicData uri="http://schemas.openxmlformats.org/presentationml/2006/ole">
            <mc:AlternateContent xmlns:mc="http://schemas.openxmlformats.org/markup-compatibility/2006">
              <mc:Choice xmlns:v="urn:schemas-microsoft-com:vml" Requires="v">
                <p:oleObj spid="_x0000_s63492" name="Equation" r:id="rId3" imgW="1371600" imgH="1854000" progId="Equation.3">
                  <p:embed/>
                </p:oleObj>
              </mc:Choice>
              <mc:Fallback>
                <p:oleObj name="Equation" r:id="rId3" imgW="1371600" imgH="1854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3276600" cy="4429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heat transfer from the column to the airstream per unit length will be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To check the solution, the equality of the conduction and convection heat transfers can be checked.</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1295400"/>
          <a:ext cx="9134475" cy="2589033"/>
        </p:xfrm>
        <a:graphic>
          <a:graphicData uri="http://schemas.openxmlformats.org/presentationml/2006/ole">
            <mc:AlternateContent xmlns:mc="http://schemas.openxmlformats.org/markup-compatibility/2006">
              <mc:Choice xmlns:v="urn:schemas-microsoft-com:vml" Requires="v">
                <p:oleObj spid="_x0000_s64516" name="Equation" r:id="rId3" imgW="3987720" imgH="1130040" progId="Equation.3">
                  <p:embed/>
                </p:oleObj>
              </mc:Choice>
              <mc:Fallback>
                <p:oleObj name="Equation" r:id="rId3" imgW="3987720" imgH="1130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34475" cy="2589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The temperature distribution of the above example can also be determine using the Gauss-Seidel iteration method.</a:t>
            </a:r>
          </a:p>
          <a:p>
            <a:pPr>
              <a:buNone/>
            </a:pPr>
            <a:r>
              <a:rPr lang="en-US" dirty="0" smtClean="0">
                <a:latin typeface="Times New Roman" pitchFamily="18" charset="0"/>
                <a:cs typeface="Times New Roman" pitchFamily="18" charset="0"/>
              </a:rPr>
              <a:t>As the equations give a diagonal dominant coefficient matrix, it does not need any reordering. This is a typical behavior of finite difference solutions to conduction problems.</a:t>
            </a:r>
          </a:p>
          <a:p>
            <a:pPr>
              <a:buNone/>
            </a:pPr>
            <a:r>
              <a:rPr lang="en-US" dirty="0" smtClean="0">
                <a:latin typeface="Times New Roman" pitchFamily="18" charset="0"/>
                <a:cs typeface="Times New Roman" pitchFamily="18" charset="0"/>
              </a:rPr>
              <a:t>The explicit form of the equation according to step 2 is</a:t>
            </a: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95CA3CB-AF15-4E24-A3B8-366F65C513EE}"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With initial assumption at k=0 and convergence criterion of </a:t>
            </a:r>
            <a:r>
              <a:rPr lang="el-GR" dirty="0" smtClean="0">
                <a:latin typeface="Times New Roman" pitchFamily="18" charset="0"/>
                <a:cs typeface="Times New Roman" pitchFamily="18" charset="0"/>
              </a:rPr>
              <a:t>ε</a:t>
            </a:r>
            <a:r>
              <a:rPr lang="en-US" dirty="0" smtClean="0">
                <a:latin typeface="Times New Roman" pitchFamily="18" charset="0"/>
                <a:cs typeface="Times New Roman" pitchFamily="18" charset="0"/>
              </a:rPr>
              <a:t>=0.2 K, the following table is generated.</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0" y="685800"/>
          <a:ext cx="6172200" cy="4437158"/>
        </p:xfrm>
        <a:graphic>
          <a:graphicData uri="http://schemas.openxmlformats.org/presentationml/2006/ole">
            <mc:AlternateContent xmlns:mc="http://schemas.openxmlformats.org/markup-compatibility/2006">
              <mc:Choice xmlns:v="urn:schemas-microsoft-com:vml" Requires="v">
                <p:oleObj spid="_x0000_s65540" name="Equation" r:id="rId3" imgW="2755800" imgH="1981080" progId="Equation.3">
                  <p:embed/>
                </p:oleObj>
              </mc:Choice>
              <mc:Fallback>
                <p:oleObj name="Equation" r:id="rId3" imgW="2755800" imgH="1981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6172200" cy="44371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results given in row 8 are in excellent agreement with those obtained by matrix inversion</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 y="914400"/>
          <a:ext cx="9144000" cy="3657600"/>
        </p:xfrm>
        <a:graphic>
          <a:graphicData uri="http://schemas.openxmlformats.org/drawingml/2006/table">
            <a:tbl>
              <a:tblPr firstRow="1" bandRow="1">
                <a:tableStyleId>{10A1B5D5-9B99-4C35-A422-299274C87663}</a:tableStyleId>
              </a:tblPr>
              <a:tblGrid>
                <a:gridCol w="1016000"/>
                <a:gridCol w="1016000"/>
                <a:gridCol w="1016000"/>
                <a:gridCol w="1016000"/>
                <a:gridCol w="1016000"/>
                <a:gridCol w="1016000"/>
                <a:gridCol w="1016000"/>
                <a:gridCol w="1016000"/>
                <a:gridCol w="1016000"/>
              </a:tblGrid>
              <a:tr h="335280">
                <a:tc>
                  <a:txBody>
                    <a:bodyPr/>
                    <a:lstStyle/>
                    <a:p>
                      <a:pPr algn="ct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T1</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T2</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T3</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T4</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T6</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T7</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T8</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440.5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400.0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390.0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370.0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350.0</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477.5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471.3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451.9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441.3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428.0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411.8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337.3</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480.8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475.7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462.5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453.1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432.6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413.9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355.8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337.7</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484.6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480.6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467.6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457.4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434.3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415.9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338.3</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487.0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482.9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469.7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459.6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435.5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417.2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338.6</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488.4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484.0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470.8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460.7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436.1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417.9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338.8</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488.7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484.5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471.4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461.3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436.5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418.3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338.9</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489.0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484.8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471.7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461.6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436.7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418.5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339.0</a:t>
                      </a:r>
                      <a:endParaRPr lang="en-US" dirty="0">
                        <a:latin typeface="Times New Roman" pitchFamily="18" charset="0"/>
                        <a:cs typeface="Times New Roman" pitchFamily="18" charset="0"/>
                      </a:endParaRPr>
                    </a:p>
                  </a:txBody>
                  <a:tcPr/>
                </a:tc>
              </a:tr>
              <a:tr h="335280">
                <a:tc>
                  <a:txBody>
                    <a:bodyPr/>
                    <a:lstStyle/>
                    <a:p>
                      <a:pPr algn="ctr"/>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489.1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485.0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471.9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461.8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436.8</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418.6</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356.9</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339.0</a:t>
                      </a:r>
                      <a:endParaRPr lang="en-US" dirty="0">
                        <a:latin typeface="Times New Roman" pitchFamily="18" charset="0"/>
                        <a:cs typeface="Times New Roman" pitchFamily="18" charset="0"/>
                      </a:endParaRPr>
                    </a:p>
                  </a:txBody>
                  <a:tcPr/>
                </a:tc>
              </a:tr>
            </a:tbl>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56</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Because of the transformation, the BC’s have been restricted to 0’s and 1.</a:t>
            </a:r>
          </a:p>
          <a:p>
            <a:pPr>
              <a:buNone/>
            </a:pPr>
            <a:r>
              <a:rPr lang="en-US" dirty="0" smtClean="0">
                <a:latin typeface="Times New Roman" pitchFamily="18" charset="0"/>
                <a:cs typeface="Times New Roman" pitchFamily="18" charset="0"/>
              </a:rPr>
              <a:t>The method of separation of variables assumes a product solution of the form</a:t>
            </a:r>
          </a:p>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x,y</a:t>
            </a:r>
            <a:r>
              <a:rPr lang="en-US" dirty="0" smtClean="0">
                <a:latin typeface="Times New Roman" pitchFamily="18" charset="0"/>
                <a:cs typeface="Times New Roman" pitchFamily="18" charset="0"/>
              </a:rPr>
              <a:t>) = X(x) . Y(y)</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Substitution in the PDE of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gives</a:t>
            </a: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2667000"/>
          <a:ext cx="5760189" cy="2514600"/>
        </p:xfrm>
        <a:graphic>
          <a:graphicData uri="http://schemas.openxmlformats.org/presentationml/2006/ole">
            <mc:AlternateContent xmlns:mc="http://schemas.openxmlformats.org/markup-compatibility/2006">
              <mc:Choice xmlns:v="urn:schemas-microsoft-com:vml" Requires="v">
                <p:oleObj spid="_x0000_s3078" name="Equation" r:id="rId3" imgW="2501640" imgH="1091880" progId="Equation.3">
                  <p:embed/>
                </p:oleObj>
              </mc:Choice>
              <mc:Fallback>
                <p:oleObj name="Equation" r:id="rId3" imgW="2501640" imgH="1091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5760189"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49225" y="5638800"/>
          <a:ext cx="7245350" cy="1219200"/>
        </p:xfrm>
        <a:graphic>
          <a:graphicData uri="http://schemas.openxmlformats.org/presentationml/2006/ole">
            <mc:AlternateContent xmlns:mc="http://schemas.openxmlformats.org/markup-compatibility/2006">
              <mc:Choice xmlns:v="urn:schemas-microsoft-com:vml" Requires="v">
                <p:oleObj spid="_x0000_s3079" name="Equation" r:id="rId5" imgW="2641320" imgH="444240" progId="Equation.3">
                  <p:embed/>
                </p:oleObj>
              </mc:Choice>
              <mc:Fallback>
                <p:oleObj name="Equation" r:id="rId5" imgW="264132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5638800"/>
                        <a:ext cx="72453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C95CA3CB-AF15-4E24-A3B8-366F65C513E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Indeed the differential equation is separable.  Another observation is that the left hand side expression is only a function of x and the right one only a function of y.  The equality can be satisfied only if the expression is independent of x and y. Only a constant can satisfy this condition.  Let this constant be </a:t>
            </a:r>
            <a:r>
              <a:rPr lang="el-GR"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This makes the equation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0 or –</a:t>
            </a:r>
            <a:r>
              <a:rPr lang="el-GR"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could have been the constants.  But </a:t>
            </a:r>
            <a:r>
              <a:rPr lang="el-GR"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satisfies the prescribed boundary conditions.</a:t>
            </a:r>
            <a:endParaRPr lang="en-US" dirty="0">
              <a:latin typeface="Times New Roman" pitchFamily="18" charset="0"/>
              <a:cs typeface="Times New Roman" pitchFamily="18" charset="0"/>
            </a:endParaRPr>
          </a:p>
        </p:txBody>
      </p:sp>
      <p:graphicFrame>
        <p:nvGraphicFramePr>
          <p:cNvPr id="21506" name="Object 2"/>
          <p:cNvGraphicFramePr>
            <a:graphicFrameLocks noChangeAspect="1"/>
          </p:cNvGraphicFramePr>
          <p:nvPr/>
        </p:nvGraphicFramePr>
        <p:xfrm>
          <a:off x="609600" y="3505200"/>
          <a:ext cx="4110037" cy="1219200"/>
        </p:xfrm>
        <a:graphic>
          <a:graphicData uri="http://schemas.openxmlformats.org/presentationml/2006/ole">
            <mc:AlternateContent xmlns:mc="http://schemas.openxmlformats.org/markup-compatibility/2006">
              <mc:Choice xmlns:v="urn:schemas-microsoft-com:vml" Requires="v">
                <p:oleObj spid="_x0000_s21508" name="Equation" r:id="rId3" imgW="1498320" imgH="444240" progId="Equation.3">
                  <p:embed/>
                </p:oleObj>
              </mc:Choice>
              <mc:Fallback>
                <p:oleObj name="Equation" r:id="rId3" imgW="14983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110037"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latin typeface="Times New Roman" pitchFamily="18" charset="0"/>
                <a:cs typeface="Times New Roman" pitchFamily="18" charset="0"/>
              </a:rPr>
              <a:t>The resulting differential equations are</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And the solutions are</a:t>
            </a:r>
          </a:p>
          <a:p>
            <a:pPr>
              <a:buNone/>
            </a:pPr>
            <a:r>
              <a:rPr lang="en-US" dirty="0" smtClean="0">
                <a:latin typeface="Times New Roman" pitchFamily="18" charset="0"/>
                <a:cs typeface="Times New Roman" pitchFamily="18" charset="0"/>
              </a:rPr>
              <a:t>X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x +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x</a:t>
            </a:r>
          </a:p>
          <a:p>
            <a:pPr>
              <a:buNone/>
            </a:pPr>
            <a:r>
              <a:rPr lang="en-US" dirty="0" smtClean="0">
                <a:latin typeface="Times New Roman" pitchFamily="18" charset="0"/>
                <a:cs typeface="Times New Roman" pitchFamily="18" charset="0"/>
              </a:rPr>
              <a:t>Y =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e</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C</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e</a:t>
            </a:r>
            <a:r>
              <a:rPr lang="en-US" baseline="30000" dirty="0" smtClean="0">
                <a:latin typeface="Times New Roman" pitchFamily="18" charset="0"/>
                <a:cs typeface="Times New Roman" pitchFamily="18" charset="0"/>
              </a:rPr>
              <a:t>-</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p>
          <a:p>
            <a:pPr>
              <a:buNone/>
            </a:pPr>
            <a:r>
              <a:rPr lang="en-US" dirty="0" smtClean="0">
                <a:latin typeface="Times New Roman" pitchFamily="18" charset="0"/>
                <a:cs typeface="Times New Roman" pitchFamily="18" charset="0"/>
              </a:rPr>
              <a:t>This will give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as</a:t>
            </a:r>
          </a:p>
          <a:p>
            <a:pPr>
              <a:buNone/>
            </a:pP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XY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x +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x)(C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e</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C</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e</a:t>
            </a:r>
            <a:r>
              <a:rPr lang="en-US" baseline="30000" dirty="0" smtClean="0">
                <a:latin typeface="Times New Roman" pitchFamily="18" charset="0"/>
                <a:cs typeface="Times New Roman" pitchFamily="18" charset="0"/>
              </a:rPr>
              <a:t>-</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Using  the boundary conditions</a:t>
            </a:r>
          </a:p>
          <a:p>
            <a:pPr marL="514350" indent="-514350">
              <a:buAutoNum type="arabicParenBoth"/>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(0,y) = 0    →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0       </a:t>
            </a:r>
          </a:p>
          <a:p>
            <a:pPr marL="514350" indent="-514350">
              <a:buAutoNum type="arabicParenBoth"/>
            </a:pP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(x,0) = 0    →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x)(C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 The only possibility is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0.  If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0 </a:t>
            </a: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600" y="685800"/>
          <a:ext cx="5121276" cy="1066800"/>
        </p:xfrm>
        <a:graphic>
          <a:graphicData uri="http://schemas.openxmlformats.org/presentationml/2006/ole">
            <mc:AlternateContent xmlns:mc="http://schemas.openxmlformats.org/markup-compatibility/2006">
              <mc:Choice xmlns:v="urn:schemas-microsoft-com:vml" Requires="v">
                <p:oleObj spid="_x0000_s22532" name="Equation" r:id="rId3" imgW="2133360" imgH="444240" progId="Equation.3">
                  <p:embed/>
                </p:oleObj>
              </mc:Choice>
              <mc:Fallback>
                <p:oleObj name="Equation" r:id="rId3" imgW="21333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512127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US" dirty="0" smtClean="0">
                <a:latin typeface="Times New Roman" pitchFamily="18" charset="0"/>
                <a:cs typeface="Times New Roman" pitchFamily="18" charset="0"/>
              </a:rPr>
              <a:t>It will result in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0 (not the required solution)</a:t>
            </a:r>
          </a:p>
          <a:p>
            <a:pPr>
              <a:buNone/>
            </a:pPr>
            <a:r>
              <a:rPr lang="en-US" dirty="0" smtClean="0">
                <a:latin typeface="Times New Roman" pitchFamily="18" charset="0"/>
                <a:cs typeface="Times New Roman" pitchFamily="18" charset="0"/>
              </a:rPr>
              <a:t>This will then give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 – C</a:t>
            </a:r>
            <a:r>
              <a:rPr lang="en-US" baseline="-25000" dirty="0" smtClean="0">
                <a:latin typeface="Times New Roman" pitchFamily="18" charset="0"/>
                <a:cs typeface="Times New Roman" pitchFamily="18" charset="0"/>
              </a:rPr>
              <a:t>4</a:t>
            </a:r>
          </a:p>
          <a:p>
            <a:pPr>
              <a:buNone/>
            </a:pPr>
            <a:r>
              <a:rPr lang="en-US" dirty="0" smtClean="0">
                <a:latin typeface="Times New Roman" pitchFamily="18" charset="0"/>
                <a:cs typeface="Times New Roman" pitchFamily="18" charset="0"/>
              </a:rPr>
              <a:t>(3)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L,y</a:t>
            </a:r>
            <a:r>
              <a:rPr lang="en-US" dirty="0" smtClean="0">
                <a:latin typeface="Times New Roman" pitchFamily="18" charset="0"/>
                <a:cs typeface="Times New Roman" pitchFamily="18" charset="0"/>
              </a:rPr>
              <a:t>) = 0  Gives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sin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L (e</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e</a:t>
            </a:r>
            <a:r>
              <a:rPr lang="en-US" baseline="30000" dirty="0" smtClean="0">
                <a:latin typeface="Times New Roman" pitchFamily="18" charset="0"/>
                <a:cs typeface="Times New Roman" pitchFamily="18" charset="0"/>
              </a:rPr>
              <a:t>-</a:t>
            </a:r>
            <a:r>
              <a:rPr lang="el-GR" baseline="30000" dirty="0" smtClean="0">
                <a:latin typeface="Times New Roman" pitchFamily="18" charset="0"/>
                <a:cs typeface="Times New Roman" pitchFamily="18" charset="0"/>
              </a:rPr>
              <a:t>λ</a:t>
            </a:r>
            <a:r>
              <a:rPr lang="en-US" baseline="30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0</a:t>
            </a:r>
          </a:p>
          <a:p>
            <a:pPr>
              <a:buNone/>
            </a:pPr>
            <a:r>
              <a:rPr lang="en-US" dirty="0" smtClean="0">
                <a:latin typeface="Times New Roman" pitchFamily="18" charset="0"/>
                <a:cs typeface="Times New Roman" pitchFamily="18" charset="0"/>
              </a:rPr>
              <a:t>As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C4 can not be zeros, the only possibility is </a:t>
            </a:r>
          </a:p>
          <a:p>
            <a:pPr>
              <a:buNone/>
            </a:pP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L = 0     →   </a:t>
            </a:r>
            <a:r>
              <a:rPr lang="el-GR" dirty="0" smtClean="0">
                <a:latin typeface="Times New Roman" pitchFamily="18" charset="0"/>
                <a:cs typeface="Times New Roman" pitchFamily="18" charset="0"/>
              </a:rPr>
              <a:t>λ</a:t>
            </a:r>
            <a:r>
              <a:rPr lang="en-US" dirty="0" smtClean="0">
                <a:latin typeface="Times New Roman" pitchFamily="18" charset="0"/>
                <a:cs typeface="Times New Roman" pitchFamily="18" charset="0"/>
              </a:rPr>
              <a:t>L = n</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n=0, 1, 2, 3,…</a:t>
            </a:r>
          </a:p>
          <a:p>
            <a:pPr>
              <a:buNone/>
            </a:pPr>
            <a:r>
              <a:rPr lang="en-US" dirty="0" smtClean="0">
                <a:latin typeface="Times New Roman" pitchFamily="18" charset="0"/>
                <a:cs typeface="Times New Roman" pitchFamily="18" charset="0"/>
              </a:rPr>
              <a:t>n=0 makes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x,y</a:t>
            </a:r>
            <a:r>
              <a:rPr lang="en-US" dirty="0" smtClean="0">
                <a:latin typeface="Times New Roman" pitchFamily="18" charset="0"/>
                <a:cs typeface="Times New Roman" pitchFamily="18" charset="0"/>
              </a:rPr>
              <a:t>) = 0 which is not acceptable.  So n=0 will be precluded or n = 1, 2, 3, …</a:t>
            </a:r>
          </a:p>
          <a:p>
            <a:pPr>
              <a:buNone/>
            </a:pPr>
            <a:r>
              <a:rPr lang="en-US" dirty="0" smtClean="0">
                <a:latin typeface="Times New Roman" pitchFamily="18" charset="0"/>
                <a:cs typeface="Times New Roman" pitchFamily="18" charset="0"/>
              </a:rPr>
              <a:t>The solution then becomes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Combining the two constants, knowing that the new constant may depend on n will give </a:t>
            </a:r>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228599" y="4495800"/>
          <a:ext cx="6371303" cy="1219200"/>
        </p:xfrm>
        <a:graphic>
          <a:graphicData uri="http://schemas.openxmlformats.org/presentationml/2006/ole">
            <mc:AlternateContent xmlns:mc="http://schemas.openxmlformats.org/markup-compatibility/2006">
              <mc:Choice xmlns:v="urn:schemas-microsoft-com:vml" Requires="v">
                <p:oleObj spid="_x0000_s23556" name="Equation" r:id="rId3" imgW="2057400" imgH="393480" progId="Equation.3">
                  <p:embed/>
                </p:oleObj>
              </mc:Choice>
              <mc:Fallback>
                <p:oleObj name="Equation" r:id="rId3" imgW="20574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4495800"/>
                        <a:ext cx="637130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C95CA3CB-AF15-4E24-A3B8-366F65C513E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2630</Words>
  <Application>Microsoft Office PowerPoint</Application>
  <PresentationFormat>On-screen Show (4:3)</PresentationFormat>
  <Paragraphs>500</Paragraphs>
  <Slides>56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2" baseType="lpstr">
      <vt:lpstr>Arial</vt:lpstr>
      <vt:lpstr>Calibri</vt:lpstr>
      <vt:lpstr>Times New Roman</vt:lpstr>
      <vt:lpstr>Office Theme</vt:lpstr>
      <vt:lpstr>Equation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MEng.dept</dc:creator>
  <cp:lastModifiedBy>Admin</cp:lastModifiedBy>
  <cp:revision>52</cp:revision>
  <dcterms:created xsi:type="dcterms:W3CDTF">2009-02-18T18:28:49Z</dcterms:created>
  <dcterms:modified xsi:type="dcterms:W3CDTF">2016-08-06T09:54:55Z</dcterms:modified>
</cp:coreProperties>
</file>