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Lato" charset="0"/>
      <p:regular r:id="rId33"/>
      <p:bold r:id="rId34"/>
      <p:italic r:id="rId35"/>
      <p:boldItalic r:id="rId36"/>
    </p:embeddedFont>
    <p:embeddedFont>
      <p:font typeface="Calibri" pitchFamily="34" charset="0"/>
      <p:regular r:id="rId37"/>
      <p:bold r:id="rId38"/>
      <p:italic r:id="rId39"/>
      <p:boldItalic r:id="rId40"/>
    </p:embeddedFont>
    <p:embeddedFont>
      <p:font typeface="Cambria" pitchFamily="18" charset="0"/>
      <p:regular r:id="rId41"/>
      <p:bold r:id="rId42"/>
      <p:italic r:id="rId43"/>
      <p:boldItalic r:id="rId44"/>
    </p:embeddedFont>
    <p:embeddedFont>
      <p:font typeface="Garamond" pitchFamily="18" charset="0"/>
      <p:regular r:id="rId45"/>
      <p:bold r:id="rId46"/>
      <p:italic r:id="rId47"/>
    </p:embeddedFont>
    <p:embeddedFont>
      <p:font typeface="Arimo" charset="0"/>
      <p:regular r:id="rId48"/>
      <p:bold r:id="rId49"/>
      <p:italic r:id="rId50"/>
      <p:boldItalic r:id="rId51"/>
    </p:embeddedFont>
    <p:embeddedFont>
      <p:font typeface="Raleway"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3" d="100"/>
          <a:sy n="53" d="100"/>
        </p:scale>
        <p:origin x="-84" y="-3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89" name="Google Shape;18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00" name="Google Shape;20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11" name="Google Shape;21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22" name="Google Shape;22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32" name="Google Shape;23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42" name="Google Shape;24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54" name="Google Shape;25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64" name="Google Shape;26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75" name="Google Shape;27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85" name="Google Shape;28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05" name="Google Shape;10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296" name="Google Shape;29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08" name="Google Shape;30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18" name="Google Shape;31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28" name="Google Shape;32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local variables are not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visible outside a function but are used to</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 hold intermediate results,</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 point to array elements, and</a:t>
            </a:r>
            <a:endParaRPr/>
          </a:p>
          <a:p>
            <a:pPr marL="457200" lvl="1" indent="0" algn="l" rtl="0">
              <a:spcBef>
                <a:spcPts val="0"/>
              </a:spcBef>
              <a:spcAft>
                <a:spcPts val="0"/>
              </a:spcAft>
              <a:buNone/>
            </a:pPr>
            <a:r>
              <a:rPr lang="en-US" sz="1200" b="0" i="0" u="none" strike="noStrike">
                <a:solidFill>
                  <a:schemeClr val="dk1"/>
                </a:solidFill>
                <a:latin typeface="Calibri"/>
                <a:ea typeface="Calibri"/>
                <a:cs typeface="Calibri"/>
                <a:sym typeface="Calibri"/>
              </a:rPr>
              <a:t>• control loop iterations.</a:t>
            </a:r>
            <a:endParaRPr sz="100">
              <a:solidFill>
                <a:schemeClr val="dk1"/>
              </a:solidFill>
              <a:latin typeface="Calibri"/>
              <a:ea typeface="Calibri"/>
              <a:cs typeface="Calibri"/>
              <a:sym typeface="Calibri"/>
            </a:endParaRPr>
          </a:p>
        </p:txBody>
      </p:sp>
      <p:sp>
        <p:nvSpPr>
          <p:cNvPr id="338" name="Google Shape;33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48" name="Google Shape;34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62" name="Google Shape;362;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72" name="Google Shape;37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84" name="Google Shape;38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395" name="Google Shape;39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15" name="Google Shape;11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25" name="Google Shape;12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Selection of Paths</a:t>
            </a:r>
            <a:r>
              <a:rPr lang="en-US" sz="1200" b="0" i="0" u="none" strike="noStrike">
                <a:solidFill>
                  <a:schemeClr val="dk1"/>
                </a:solidFill>
                <a:latin typeface="Calibri"/>
                <a:ea typeface="Calibri"/>
                <a:cs typeface="Calibri"/>
                <a:sym typeface="Calibri"/>
              </a:rPr>
              <a:t>: Paths are selected from the CFG to satisfy the path selection criteria, and it is done by considering the structure of the CFG.</a:t>
            </a:r>
            <a:endParaRPr/>
          </a:p>
          <a:p>
            <a:pPr marL="0" lvl="0" indent="0" algn="l" rtl="0">
              <a:spcBef>
                <a:spcPts val="0"/>
              </a:spcBef>
              <a:spcAft>
                <a:spcPts val="0"/>
              </a:spcAft>
              <a:buNone/>
            </a:pPr>
            <a:endParaRPr sz="1200" b="0" i="1"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1" u="none" strike="noStrike">
                <a:solidFill>
                  <a:schemeClr val="dk1"/>
                </a:solidFill>
                <a:latin typeface="Calibri"/>
                <a:ea typeface="Calibri"/>
                <a:cs typeface="Calibri"/>
                <a:sym typeface="Calibri"/>
              </a:rPr>
              <a:t>Generation of Test Input Data</a:t>
            </a:r>
            <a:r>
              <a:rPr lang="en-US" sz="1200" b="0" i="0" u="none" strike="noStrike">
                <a:solidFill>
                  <a:schemeClr val="dk1"/>
                </a:solidFill>
                <a:latin typeface="Calibri"/>
                <a:ea typeface="Calibri"/>
                <a:cs typeface="Calibri"/>
                <a:sym typeface="Calibri"/>
              </a:rPr>
              <a:t>: A path can be executed if and only if a certain instance of the inputs to the program unit causes all the conditional statements along the path to evaluate to true or false as dictated by the control flow(feasible paths).</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00">
              <a:solidFill>
                <a:schemeClr val="dk1"/>
              </a:solidFill>
              <a:latin typeface="Calibri"/>
              <a:ea typeface="Calibri"/>
              <a:cs typeface="Calibri"/>
              <a:sym typeface="Calibri"/>
            </a:endParaRPr>
          </a:p>
        </p:txBody>
      </p:sp>
      <p:sp>
        <p:nvSpPr>
          <p:cNvPr id="135" name="Google Shape;13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46" name="Google Shape;14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56" name="Google Shape;15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above condition is executed as follows: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Execute the assignment statement fptr1 = fopen(“file1”, “r”).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Execute the relational operation fptr1! = NULL.</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If the above relational operator evaluates to false, skip the evaluation of</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subsequent condition components (i++) &amp;&amp; (0).</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If the relational operator evaluates to true, then first (i) is evaluated to true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or false. Irrespective of the outcome of this evaluation, the next statement</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executed is (i++).</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If (i) has evaluated to true, then the condition (0) is evaluated. Otherwise,</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evaluation of (0) is skipped.</a:t>
            </a:r>
            <a:endParaRPr sz="100">
              <a:solidFill>
                <a:schemeClr val="dk1"/>
              </a:solidFill>
              <a:latin typeface="Calibri"/>
              <a:ea typeface="Calibri"/>
              <a:cs typeface="Calibri"/>
              <a:sym typeface="Calibri"/>
            </a:endParaRPr>
          </a:p>
        </p:txBody>
      </p:sp>
      <p:sp>
        <p:nvSpPr>
          <p:cNvPr id="167" name="Google Shape;16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
              <a:buFont typeface="Calibri"/>
              <a:buNone/>
            </a:pPr>
            <a:endParaRPr sz="100">
              <a:solidFill>
                <a:schemeClr val="dk1"/>
              </a:solidFill>
              <a:latin typeface="Calibri"/>
              <a:ea typeface="Calibri"/>
              <a:cs typeface="Calibri"/>
              <a:sym typeface="Calibri"/>
            </a:endParaRPr>
          </a:p>
        </p:txBody>
      </p:sp>
      <p:sp>
        <p:nvSpPr>
          <p:cNvPr id="178" name="Google Shape;17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3"/>
        <p:cNvGrpSpPr/>
        <p:nvPr/>
      </p:nvGrpSpPr>
      <p:grpSpPr>
        <a:xfrm>
          <a:off x="0" y="0"/>
          <a:ext cx="0" cy="0"/>
          <a:chOff x="0" y="0"/>
          <a:chExt cx="0" cy="0"/>
        </a:xfrm>
      </p:grpSpPr>
      <p:sp>
        <p:nvSpPr>
          <p:cNvPr id="14" name="Google Shape;14;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830392" y="1588427"/>
            <a:ext cx="745763"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9" name="Google Shape;19;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20" name="Google Shape;20;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830392" y="5558926"/>
            <a:ext cx="745763"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83" name="Google Shape;83;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Clr>
                <a:srgbClr val="4F6128"/>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3"/>
          <p:cNvSpPr txBox="1">
            <a:spLocks noGrp="1"/>
          </p:cNvSpPr>
          <p:nvPr>
            <p:ph type="body" idx="1"/>
          </p:nvPr>
        </p:nvSpPr>
        <p:spPr>
          <a:xfrm>
            <a:off x="457200" y="1600201"/>
            <a:ext cx="8229600" cy="685800"/>
          </a:xfrm>
          <a:prstGeom prst="rect">
            <a:avLst/>
          </a:prstGeom>
          <a:noFill/>
          <a:ln>
            <a:noFill/>
          </a:ln>
        </p:spPr>
        <p:txBody>
          <a:bodyPr spcFirstLastPara="1" wrap="square" lIns="91425" tIns="45700" rIns="91425" bIns="45700" anchor="t" anchorCtr="0">
            <a:noAutofit/>
          </a:bodyPr>
          <a:lstStyle>
            <a:lvl1pPr marL="457200" lvl="0" indent="-342900" algn="r" rtl="0">
              <a:spcBef>
                <a:spcPts val="360"/>
              </a:spcBef>
              <a:spcAft>
                <a:spcPts val="0"/>
              </a:spcAft>
              <a:buClr>
                <a:srgbClr val="76923C"/>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89" name="Google Shape;89;p13"/>
          <p:cNvSpPr txBox="1">
            <a:spLocks noGrp="1"/>
          </p:cNvSpPr>
          <p:nvPr>
            <p:ph type="dt" idx="10"/>
          </p:nvPr>
        </p:nvSpPr>
        <p:spPr>
          <a:xfrm>
            <a:off x="457200" y="6356354"/>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124200" y="6356354"/>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553200" y="6356354"/>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cxnSp>
        <p:nvCxnSpPr>
          <p:cNvPr id="92" name="Google Shape;92;p13"/>
          <p:cNvCxnSpPr/>
          <p:nvPr/>
        </p:nvCxnSpPr>
        <p:spPr>
          <a:xfrm rot="10800000" flipH="1">
            <a:off x="2" y="6297904"/>
            <a:ext cx="9156900" cy="2670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1"/>
        <p:cNvGrpSpPr/>
        <p:nvPr/>
      </p:nvGrpSpPr>
      <p:grpSpPr>
        <a:xfrm>
          <a:off x="0" y="0"/>
          <a:ext cx="0" cy="0"/>
          <a:chOff x="0" y="0"/>
          <a:chExt cx="0" cy="0"/>
        </a:xfrm>
      </p:grpSpPr>
      <p:grpSp>
        <p:nvGrpSpPr>
          <p:cNvPr id="22" name="Google Shape;22;p3"/>
          <p:cNvGrpSpPr/>
          <p:nvPr/>
        </p:nvGrpSpPr>
        <p:grpSpPr>
          <a:xfrm>
            <a:off x="830392" y="1588427"/>
            <a:ext cx="745763"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6" name="Google Shape;26;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4"/>
          <p:cNvGrpSpPr/>
          <p:nvPr/>
        </p:nvGrpSpPr>
        <p:grpSpPr>
          <a:xfrm>
            <a:off x="830392" y="1588427"/>
            <a:ext cx="745763"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3" name="Google Shape;33;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4" name="Google Shape;34;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5"/>
          <p:cNvGrpSpPr/>
          <p:nvPr/>
        </p:nvGrpSpPr>
        <p:grpSpPr>
          <a:xfrm>
            <a:off x="830392" y="1588427"/>
            <a:ext cx="745763"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1" name="Google Shape;41;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2" name="Google Shape;42;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3" name="Google Shape;43;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830392" y="1588427"/>
            <a:ext cx="745763"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7"/>
          <p:cNvGrpSpPr/>
          <p:nvPr/>
        </p:nvGrpSpPr>
        <p:grpSpPr>
          <a:xfrm>
            <a:off x="830392" y="1588427"/>
            <a:ext cx="745763"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7" name="Google Shape;57;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8" name="Google Shape;58;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9"/>
        <p:cNvGrpSpPr/>
        <p:nvPr/>
      </p:nvGrpSpPr>
      <p:grpSpPr>
        <a:xfrm>
          <a:off x="0" y="0"/>
          <a:ext cx="0" cy="0"/>
          <a:chOff x="0" y="0"/>
          <a:chExt cx="0" cy="0"/>
        </a:xfrm>
      </p:grpSpPr>
      <p:grpSp>
        <p:nvGrpSpPr>
          <p:cNvPr id="60" name="Google Shape;60;p8"/>
          <p:cNvGrpSpPr/>
          <p:nvPr/>
        </p:nvGrpSpPr>
        <p:grpSpPr>
          <a:xfrm>
            <a:off x="830392" y="5558926"/>
            <a:ext cx="745763"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4" name="Google Shape;64;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9"/>
          <p:cNvGrpSpPr/>
          <p:nvPr/>
        </p:nvGrpSpPr>
        <p:grpSpPr>
          <a:xfrm>
            <a:off x="830392" y="1588427"/>
            <a:ext cx="745763"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1" name="Google Shape;71;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72" name="Google Shape;72;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3" name="Google Shape;73;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6" name="Google Shape;76;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body" idx="1"/>
          </p:nvPr>
        </p:nvSpPr>
        <p:spPr>
          <a:xfrm>
            <a:off x="585759" y="304800"/>
            <a:ext cx="8177241" cy="5929353"/>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rgbClr val="76923C"/>
              </a:buClr>
              <a:buSzPts val="2800"/>
              <a:buNone/>
            </a:pPr>
            <a:endParaRPr sz="2800">
              <a:solidFill>
                <a:schemeClr val="dk1"/>
              </a:solidFill>
            </a:endParaRPr>
          </a:p>
          <a:p>
            <a:pPr marL="342900" lvl="0" indent="-342900" algn="ctr" rtl="0">
              <a:spcBef>
                <a:spcPts val="560"/>
              </a:spcBef>
              <a:spcAft>
                <a:spcPts val="0"/>
              </a:spcAft>
              <a:buClr>
                <a:schemeClr val="dk1"/>
              </a:buClr>
              <a:buSzPts val="2800"/>
              <a:buNone/>
            </a:pPr>
            <a:r>
              <a:rPr lang="en-US" sz="2800" dirty="0">
                <a:solidFill>
                  <a:schemeClr val="dk1"/>
                </a:solidFill>
              </a:rPr>
              <a:t>Chapter Five: Test Case Design Techniques</a:t>
            </a:r>
            <a:endParaRPr/>
          </a:p>
          <a:p>
            <a:pPr marL="342900" lvl="0" indent="-342900" algn="ctr" rtl="0">
              <a:spcBef>
                <a:spcPts val="560"/>
              </a:spcBef>
              <a:spcAft>
                <a:spcPts val="0"/>
              </a:spcAft>
              <a:buClr>
                <a:srgbClr val="76923C"/>
              </a:buClr>
              <a:buSzPts val="2800"/>
              <a:buNone/>
            </a:pPr>
            <a:endParaRPr sz="2800">
              <a:solidFill>
                <a:schemeClr val="dk1"/>
              </a:solidFill>
            </a:endParaRPr>
          </a:p>
          <a:p>
            <a:pPr marL="342900" lvl="0" indent="-342900" algn="ctr" rtl="0">
              <a:spcBef>
                <a:spcPts val="560"/>
              </a:spcBef>
              <a:spcAft>
                <a:spcPts val="0"/>
              </a:spcAft>
              <a:buClr>
                <a:schemeClr val="dk1"/>
              </a:buClr>
              <a:buSzPts val="2800"/>
              <a:buNone/>
            </a:pPr>
            <a:r>
              <a:rPr lang="en-US" sz="2800" b="1" dirty="0">
                <a:solidFill>
                  <a:schemeClr val="dk1"/>
                </a:solidFill>
              </a:rPr>
              <a:t>Control Flow Testing</a:t>
            </a:r>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Sem. II - </a:t>
            </a:r>
            <a:r>
              <a:rPr lang="en-US" sz="2800" dirty="0" smtClean="0">
                <a:solidFill>
                  <a:schemeClr val="dk1"/>
                </a:solidFill>
              </a:rPr>
              <a:t>2020</a:t>
            </a:r>
            <a:endParaRPr sz="2800">
              <a:solidFill>
                <a:schemeClr val="dk1"/>
              </a:solidFill>
            </a:endParaRPr>
          </a:p>
          <a:p>
            <a:pPr marL="342900" lvl="0" indent="-342900" algn="ctr" rtl="0">
              <a:spcBef>
                <a:spcPts val="560"/>
              </a:spcBef>
              <a:spcAft>
                <a:spcPts val="0"/>
              </a:spcAft>
              <a:buClr>
                <a:srgbClr val="76923C"/>
              </a:buClr>
              <a:buSzPts val="2800"/>
              <a:buFont typeface="Calibri"/>
              <a:buNone/>
            </a:pPr>
            <a:endParaRPr sz="2800">
              <a:solidFill>
                <a:schemeClr val="dk1"/>
              </a:solidFill>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Department of Software Engineering</a:t>
            </a:r>
            <a:endParaRPr/>
          </a:p>
          <a:p>
            <a:pPr marL="342900" lvl="0" indent="-342900" algn="ctr" rtl="0">
              <a:spcBef>
                <a:spcPts val="560"/>
              </a:spcBef>
              <a:spcAft>
                <a:spcPts val="0"/>
              </a:spcAft>
              <a:buClr>
                <a:schemeClr val="dk1"/>
              </a:buClr>
              <a:buSzPts val="2800"/>
              <a:buFont typeface="Calibri"/>
              <a:buNone/>
            </a:pPr>
            <a:r>
              <a:rPr lang="en-US" sz="2800" dirty="0">
                <a:solidFill>
                  <a:schemeClr val="dk1"/>
                </a:solidFill>
              </a:rPr>
              <a:t>ITSC-AAIT</a:t>
            </a:r>
            <a:endParaRPr/>
          </a:p>
          <a:p>
            <a:pPr marL="342900" lvl="0" indent="-342900" algn="r" rtl="0">
              <a:spcBef>
                <a:spcPts val="400"/>
              </a:spcBef>
              <a:spcAft>
                <a:spcPts val="0"/>
              </a:spcAft>
              <a:buClr>
                <a:srgbClr val="76923C"/>
              </a:buClr>
              <a:buSzPts val="2000"/>
              <a:buFont typeface="Calibri"/>
              <a:buNone/>
            </a:pPr>
            <a:endParaRPr sz="2000">
              <a:solidFill>
                <a:schemeClr val="dk1"/>
              </a:solidFill>
            </a:endParaRPr>
          </a:p>
          <a:p>
            <a:pPr marL="342900" lvl="0" indent="-342900" algn="r" rtl="0">
              <a:spcBef>
                <a:spcPts val="400"/>
              </a:spcBef>
              <a:spcAft>
                <a:spcPts val="1600"/>
              </a:spcAft>
              <a:buClr>
                <a:srgbClr val="76923C"/>
              </a:buClr>
              <a:buSzPts val="2000"/>
              <a:buFont typeface="Calibri"/>
              <a:buNone/>
            </a:pPr>
            <a:endParaRPr sz="2000">
              <a:solidFill>
                <a:schemeClr val="dk1"/>
              </a:solidFill>
            </a:endParaRPr>
          </a:p>
        </p:txBody>
      </p:sp>
      <p:sp>
        <p:nvSpPr>
          <p:cNvPr id="100" name="Google Shape;100;p14"/>
          <p:cNvSpPr txBox="1">
            <a:spLocks noGrp="1"/>
          </p:cNvSpPr>
          <p:nvPr>
            <p:ph type="ftr" idx="11"/>
          </p:nvPr>
        </p:nvSpPr>
        <p:spPr>
          <a:xfrm>
            <a:off x="3124200" y="6234154"/>
            <a:ext cx="3886200" cy="48732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Design,  Verification and Validation</a:t>
            </a:r>
            <a:endParaRPr/>
          </a:p>
        </p:txBody>
      </p:sp>
      <p:sp>
        <p:nvSpPr>
          <p:cNvPr id="101" name="Google Shape;101;p1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10</a:t>
            </a:fld>
            <a:endParaRPr sz="1000">
              <a:solidFill>
                <a:schemeClr val="accent1"/>
              </a:solidFill>
              <a:latin typeface="Lato"/>
              <a:ea typeface="Lato"/>
              <a:cs typeface="Lato"/>
              <a:sym typeface="Lato"/>
            </a:endParaRPr>
          </a:p>
        </p:txBody>
      </p:sp>
      <p:sp>
        <p:nvSpPr>
          <p:cNvPr id="193" name="Google Shape;193;p2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94" name="Google Shape;194;p23"/>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Detail CFG</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95" name="Google Shape;195;p2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Control Flow Graph</a:t>
            </a:r>
            <a:endParaRPr/>
          </a:p>
        </p:txBody>
      </p:sp>
      <p:pic>
        <p:nvPicPr>
          <p:cNvPr id="196" name="Google Shape;196;p23"/>
          <p:cNvPicPr preferRelativeResize="0"/>
          <p:nvPr/>
        </p:nvPicPr>
        <p:blipFill rotWithShape="1">
          <a:blip r:embed="rId3">
            <a:alphaModFix/>
          </a:blip>
          <a:srcRect/>
          <a:stretch/>
        </p:blipFill>
        <p:spPr>
          <a:xfrm>
            <a:off x="1676400" y="1435868"/>
            <a:ext cx="6934200" cy="457855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2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11</a:t>
            </a:fld>
            <a:endParaRPr sz="1000">
              <a:solidFill>
                <a:schemeClr val="accent1"/>
              </a:solidFill>
              <a:latin typeface="Lato"/>
              <a:ea typeface="Lato"/>
              <a:cs typeface="Lato"/>
              <a:sym typeface="Lato"/>
            </a:endParaRPr>
          </a:p>
        </p:txBody>
      </p:sp>
      <p:sp>
        <p:nvSpPr>
          <p:cNvPr id="204" name="Google Shape;204;p2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05" name="Google Shape;205;p24"/>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06" name="Google Shape;206;p2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Control Flow Graph</a:t>
            </a:r>
            <a:endParaRPr/>
          </a:p>
        </p:txBody>
      </p:sp>
      <p:pic>
        <p:nvPicPr>
          <p:cNvPr id="207" name="Google Shape;207;p24"/>
          <p:cNvPicPr preferRelativeResize="0"/>
          <p:nvPr/>
        </p:nvPicPr>
        <p:blipFill rotWithShape="1">
          <a:blip r:embed="rId3">
            <a:alphaModFix/>
          </a:blip>
          <a:srcRect/>
          <a:stretch/>
        </p:blipFill>
        <p:spPr>
          <a:xfrm>
            <a:off x="358588" y="1447800"/>
            <a:ext cx="6728012" cy="4495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4" name="Google Shape;214;p2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12</a:t>
            </a:fld>
            <a:endParaRPr sz="1000">
              <a:solidFill>
                <a:schemeClr val="accent1"/>
              </a:solidFill>
              <a:latin typeface="Lato"/>
              <a:ea typeface="Lato"/>
              <a:cs typeface="Lato"/>
              <a:sym typeface="Lato"/>
            </a:endParaRPr>
          </a:p>
        </p:txBody>
      </p:sp>
      <p:sp>
        <p:nvSpPr>
          <p:cNvPr id="215" name="Google Shape;215;p2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16" name="Google Shape;216;p25"/>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17" name="Google Shape;217;p2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Control Flow Graph</a:t>
            </a:r>
            <a:endParaRPr/>
          </a:p>
        </p:txBody>
      </p:sp>
      <p:pic>
        <p:nvPicPr>
          <p:cNvPr id="218" name="Google Shape;218;p25"/>
          <p:cNvPicPr preferRelativeResize="0"/>
          <p:nvPr/>
        </p:nvPicPr>
        <p:blipFill rotWithShape="1">
          <a:blip r:embed="rId3">
            <a:alphaModFix/>
          </a:blip>
          <a:srcRect/>
          <a:stretch/>
        </p:blipFill>
        <p:spPr>
          <a:xfrm>
            <a:off x="914400" y="1325495"/>
            <a:ext cx="4800600" cy="47158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13</a:t>
            </a:fld>
            <a:endParaRPr sz="1000">
              <a:solidFill>
                <a:schemeClr val="accent1"/>
              </a:solidFill>
              <a:latin typeface="Lato"/>
              <a:ea typeface="Lato"/>
              <a:cs typeface="Lato"/>
              <a:sym typeface="Lato"/>
            </a:endParaRPr>
          </a:p>
        </p:txBody>
      </p:sp>
      <p:sp>
        <p:nvSpPr>
          <p:cNvPr id="226" name="Google Shape;226;p2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27" name="Google Shape;227;p26"/>
          <p:cNvSpPr/>
          <p:nvPr/>
        </p:nvSpPr>
        <p:spPr>
          <a:xfrm>
            <a:off x="214282" y="1295400"/>
            <a:ext cx="8569325" cy="239142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 few paths from average calculator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1: 1-2-3(F)-10(T)-12-13</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2: 1-2-3(F)-10(F)-11-13</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3: 1-2-3(T)-4(T)-5-6(T)-7(T)-8-9-3(F)-10(T)-12-13</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4: 1-2-3(T)-4(T)-5-6-7(T)-8-9-3(T)-4(T)-5-6(T)-7(T)-8-9-3(F)-10(T)-12- 13</a:t>
            </a:r>
            <a:endParaRPr/>
          </a:p>
        </p:txBody>
      </p:sp>
      <p:sp>
        <p:nvSpPr>
          <p:cNvPr id="228" name="Google Shape;228;p2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Paths in a Control Flow Graph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14</a:t>
            </a:fld>
            <a:endParaRPr sz="1000">
              <a:solidFill>
                <a:schemeClr val="accent1"/>
              </a:solidFill>
              <a:latin typeface="Lato"/>
              <a:ea typeface="Lato"/>
              <a:cs typeface="Lato"/>
              <a:sym typeface="Lato"/>
            </a:endParaRPr>
          </a:p>
        </p:txBody>
      </p:sp>
      <p:sp>
        <p:nvSpPr>
          <p:cNvPr id="236" name="Google Shape;236;p2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37" name="Google Shape;237;p27"/>
          <p:cNvSpPr/>
          <p:nvPr/>
        </p:nvSpPr>
        <p:spPr>
          <a:xfrm>
            <a:off x="214282" y="1295400"/>
            <a:ext cx="8569325" cy="47182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Program paths are selectively executed.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concept of path selection criteria is used to answer this question.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What paths do I select for testing?</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Advantages of selecting paths based on defined criteria:</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Ensure that all program constructs are executed at least once.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Repeated selection of the same path is avoided.</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One can easily identify what features have been tested and what not. </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Path selection criteria</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Select all paths.</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Select paths to achieve complete statement coverage.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Select paths to achieve complete branch coverage.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Select paths to achieve predicate coverage.</a:t>
            </a:r>
            <a:endParaRPr/>
          </a:p>
        </p:txBody>
      </p:sp>
      <p:sp>
        <p:nvSpPr>
          <p:cNvPr id="238" name="Google Shape;238;p2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Path Selection Criteria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15</a:t>
            </a:fld>
            <a:endParaRPr sz="1000">
              <a:solidFill>
                <a:schemeClr val="accent1"/>
              </a:solidFill>
              <a:latin typeface="Lato"/>
              <a:ea typeface="Lato"/>
              <a:cs typeface="Lato"/>
              <a:sym typeface="Lato"/>
            </a:endParaRPr>
          </a:p>
        </p:txBody>
      </p:sp>
      <p:sp>
        <p:nvSpPr>
          <p:cNvPr id="246" name="Google Shape;246;p2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47" name="Google Shape;247;p28"/>
          <p:cNvSpPr/>
          <p:nvPr/>
        </p:nvSpPr>
        <p:spPr>
          <a:xfrm>
            <a:off x="214282" y="1295400"/>
            <a:ext cx="8569325" cy="46905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All-Path Coverage Criterion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All-path coverage criterion: Select all the paths in the program unit under consideration.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openfiles() unit has 25+ paths. Selecting all the inputs will exercise all the program paths.</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48" name="Google Shape;248;p2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Path Selection Criteria</a:t>
            </a:r>
            <a:endParaRPr/>
          </a:p>
        </p:txBody>
      </p:sp>
      <p:pic>
        <p:nvPicPr>
          <p:cNvPr id="249" name="Google Shape;249;p28"/>
          <p:cNvPicPr preferRelativeResize="0"/>
          <p:nvPr/>
        </p:nvPicPr>
        <p:blipFill rotWithShape="1">
          <a:blip r:embed="rId3">
            <a:alphaModFix/>
          </a:blip>
          <a:srcRect/>
          <a:stretch/>
        </p:blipFill>
        <p:spPr>
          <a:xfrm>
            <a:off x="533400" y="3505200"/>
            <a:ext cx="3269876" cy="2229461"/>
          </a:xfrm>
          <a:prstGeom prst="rect">
            <a:avLst/>
          </a:prstGeom>
          <a:noFill/>
          <a:ln>
            <a:noFill/>
          </a:ln>
        </p:spPr>
      </p:pic>
      <p:pic>
        <p:nvPicPr>
          <p:cNvPr id="250" name="Google Shape;250;p28"/>
          <p:cNvPicPr preferRelativeResize="0"/>
          <p:nvPr/>
        </p:nvPicPr>
        <p:blipFill rotWithShape="1">
          <a:blip r:embed="rId4">
            <a:alphaModFix/>
          </a:blip>
          <a:srcRect/>
          <a:stretch/>
        </p:blipFill>
        <p:spPr>
          <a:xfrm>
            <a:off x="3716798" y="3996019"/>
            <a:ext cx="5066809" cy="1410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16</a:t>
            </a:fld>
            <a:endParaRPr sz="1000">
              <a:solidFill>
                <a:schemeClr val="accent1"/>
              </a:solidFill>
              <a:latin typeface="Lato"/>
              <a:ea typeface="Lato"/>
              <a:cs typeface="Lato"/>
              <a:sym typeface="Lato"/>
            </a:endParaRPr>
          </a:p>
        </p:txBody>
      </p:sp>
      <p:sp>
        <p:nvSpPr>
          <p:cNvPr id="258" name="Google Shape;258;p2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59" name="Google Shape;259;p29"/>
          <p:cNvSpPr/>
          <p:nvPr/>
        </p:nvSpPr>
        <p:spPr>
          <a:xfrm>
            <a:off x="214282" y="1295400"/>
            <a:ext cx="8569325" cy="45797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Statement Coverage Criterion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Statement coverage means executing individual program statements and observing the output.</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100% statement coverage means all the statements have been executed at least once.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Cover all assignment statements.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Cover all conditional statements.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Less than 100% statement coverage is unacceptable.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basic problem is to select </a:t>
            </a:r>
            <a:r>
              <a:rPr lang="en-US" sz="1800" b="1" i="0" u="none" strike="noStrike" cap="none">
                <a:solidFill>
                  <a:schemeClr val="dk1"/>
                </a:solidFill>
                <a:latin typeface="Calibri"/>
                <a:ea typeface="Calibri"/>
                <a:cs typeface="Calibri"/>
                <a:sym typeface="Calibri"/>
              </a:rPr>
              <a:t>a few feasible paths to cover all the nodes </a:t>
            </a:r>
            <a:r>
              <a:rPr lang="en-US" sz="1800" b="0" i="0" u="none" strike="noStrike" cap="none">
                <a:solidFill>
                  <a:schemeClr val="dk1"/>
                </a:solidFill>
                <a:latin typeface="Calibri"/>
                <a:ea typeface="Calibri"/>
                <a:cs typeface="Calibri"/>
                <a:sym typeface="Calibri"/>
              </a:rPr>
              <a:t>of a CFG in order to achieve the complete statement coverage criterion.</a:t>
            </a:r>
            <a:endParaRPr/>
          </a:p>
        </p:txBody>
      </p:sp>
      <p:sp>
        <p:nvSpPr>
          <p:cNvPr id="260" name="Google Shape;260;p2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Path Selection Criteria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17</a:t>
            </a:fld>
            <a:endParaRPr sz="1000">
              <a:solidFill>
                <a:schemeClr val="accent1"/>
              </a:solidFill>
              <a:latin typeface="Lato"/>
              <a:ea typeface="Lato"/>
              <a:cs typeface="Lato"/>
              <a:sym typeface="Lato"/>
            </a:endParaRPr>
          </a:p>
        </p:txBody>
      </p:sp>
      <p:sp>
        <p:nvSpPr>
          <p:cNvPr id="268" name="Google Shape;268;p3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69" name="Google Shape;269;p30"/>
          <p:cNvSpPr/>
          <p:nvPr/>
        </p:nvSpPr>
        <p:spPr>
          <a:xfrm>
            <a:off x="214282" y="1295400"/>
            <a:ext cx="8569325" cy="380411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Statement Coverage Criterion</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70" name="Google Shape;270;p3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Path Selection Criteria</a:t>
            </a:r>
            <a:endParaRPr/>
          </a:p>
        </p:txBody>
      </p:sp>
      <p:pic>
        <p:nvPicPr>
          <p:cNvPr id="271" name="Google Shape;271;p30"/>
          <p:cNvPicPr preferRelativeResize="0"/>
          <p:nvPr/>
        </p:nvPicPr>
        <p:blipFill rotWithShape="1">
          <a:blip r:embed="rId3">
            <a:alphaModFix/>
          </a:blip>
          <a:srcRect/>
          <a:stretch/>
        </p:blipFill>
        <p:spPr>
          <a:xfrm>
            <a:off x="1153609" y="1981200"/>
            <a:ext cx="6452944" cy="14244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3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18</a:t>
            </a:fld>
            <a:endParaRPr sz="1000">
              <a:solidFill>
                <a:schemeClr val="accent1"/>
              </a:solidFill>
              <a:latin typeface="Lato"/>
              <a:ea typeface="Lato"/>
              <a:cs typeface="Lato"/>
              <a:sym typeface="Lato"/>
            </a:endParaRPr>
          </a:p>
        </p:txBody>
      </p:sp>
      <p:sp>
        <p:nvSpPr>
          <p:cNvPr id="279" name="Google Shape;279;p3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80" name="Google Shape;280;p31"/>
          <p:cNvSpPr/>
          <p:nvPr/>
        </p:nvSpPr>
        <p:spPr>
          <a:xfrm>
            <a:off x="214282" y="1295400"/>
            <a:ext cx="8569325" cy="369331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Branch Coverage Criterion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branch is an outgoing edge from a node in a CFG.</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condition node has two outgoing branches – corresponding to the True and False values of the condition.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Covering a branch means executing a path that contains the branch.</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100% branch coverage means selecting a set of paths such that each branch is included on some path.</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81" name="Google Shape;281;p3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Path Selection Criteria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3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19</a:t>
            </a:fld>
            <a:endParaRPr sz="1000">
              <a:solidFill>
                <a:schemeClr val="accent1"/>
              </a:solidFill>
              <a:latin typeface="Lato"/>
              <a:ea typeface="Lato"/>
              <a:cs typeface="Lato"/>
              <a:sym typeface="Lato"/>
            </a:endParaRPr>
          </a:p>
        </p:txBody>
      </p:sp>
      <p:sp>
        <p:nvSpPr>
          <p:cNvPr id="289" name="Google Shape;289;p3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290" name="Google Shape;290;p32"/>
          <p:cNvSpPr/>
          <p:nvPr/>
        </p:nvSpPr>
        <p:spPr>
          <a:xfrm>
            <a:off x="214282" y="1295400"/>
            <a:ext cx="8569325" cy="42750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Branch coverage criterion</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291" name="Google Shape;291;p3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Path Selection Criteria</a:t>
            </a:r>
            <a:endParaRPr/>
          </a:p>
        </p:txBody>
      </p:sp>
      <p:pic>
        <p:nvPicPr>
          <p:cNvPr id="292" name="Google Shape;292;p32"/>
          <p:cNvPicPr preferRelativeResize="0"/>
          <p:nvPr/>
        </p:nvPicPr>
        <p:blipFill rotWithShape="1">
          <a:blip r:embed="rId3">
            <a:alphaModFix/>
          </a:blip>
          <a:srcRect/>
          <a:stretch/>
        </p:blipFill>
        <p:spPr>
          <a:xfrm>
            <a:off x="1371600" y="1996414"/>
            <a:ext cx="5523467" cy="21414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1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a:t>
            </a:fld>
            <a:endParaRPr sz="1000">
              <a:solidFill>
                <a:schemeClr val="accent1"/>
              </a:solidFill>
              <a:latin typeface="Lato"/>
              <a:ea typeface="Lato"/>
              <a:cs typeface="Lato"/>
              <a:sym typeface="Lato"/>
            </a:endParaRPr>
          </a:p>
        </p:txBody>
      </p:sp>
      <p:sp>
        <p:nvSpPr>
          <p:cNvPr id="109" name="Google Shape;109;p1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10" name="Google Shape;110;p15"/>
          <p:cNvSpPr/>
          <p:nvPr/>
        </p:nvSpPr>
        <p:spPr>
          <a:xfrm>
            <a:off x="214282" y="1295400"/>
            <a:ext cx="8569325" cy="501575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Two kinds of basic program statements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Assignment statements (Ex. x = 2*y;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Program Conditions (Ex. if(), for(), while(), …)</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Control flow</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Successive execution of program statements is viewed as flow of control.</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Conditional statements alter the default flow.</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Program path is the execution instance of program unit.</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Is the execution of a sequence of instructions from the entry point to the exit point of a program unit. There can be a large number of paths in a program.</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Program path could be characterized by a pair of  (input, expected output).</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Executing a path requires invoking the program unit with the right test input.</a:t>
            </a:r>
            <a:endParaRPr/>
          </a:p>
        </p:txBody>
      </p:sp>
      <p:sp>
        <p:nvSpPr>
          <p:cNvPr id="111" name="Google Shape;111;p1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Basic Idea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33"/>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20</a:t>
            </a:fld>
            <a:endParaRPr sz="1000">
              <a:solidFill>
                <a:schemeClr val="accent1"/>
              </a:solidFill>
              <a:latin typeface="Lato"/>
              <a:ea typeface="Lato"/>
              <a:cs typeface="Lato"/>
              <a:sym typeface="Lato"/>
            </a:endParaRPr>
          </a:p>
        </p:txBody>
      </p:sp>
      <p:sp>
        <p:nvSpPr>
          <p:cNvPr id="300" name="Google Shape;300;p33"/>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01" name="Google Shape;301;p33"/>
          <p:cNvSpPr/>
          <p:nvPr/>
        </p:nvSpPr>
        <p:spPr>
          <a:xfrm>
            <a:off x="214282" y="1295400"/>
            <a:ext cx="8569325" cy="49952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Predicate coverage criterion</a:t>
            </a:r>
            <a:endParaRPr/>
          </a:p>
          <a:p>
            <a:pPr marL="8001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Achieve both statement coverage and branch coverage.</a:t>
            </a:r>
            <a:endParaRPr/>
          </a:p>
          <a:p>
            <a:pPr marL="8001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If all possible combinations of truth values of the conditions affecting a path have been explored under some tests, then we say that predicate coverage has been achieved. </a:t>
            </a:r>
            <a:endParaRPr/>
          </a:p>
          <a:p>
            <a:pPr marL="800100" marR="0" lvl="1" indent="-205740" algn="just" rtl="0">
              <a:lnSpc>
                <a:spcPct val="150000"/>
              </a:lnSpc>
              <a:spcBef>
                <a:spcPts val="360"/>
              </a:spcBef>
              <a:spcAft>
                <a:spcPts val="0"/>
              </a:spcAft>
              <a:buClr>
                <a:srgbClr val="0000FF"/>
              </a:buClr>
              <a:buSzPts val="2160"/>
              <a:buFont typeface="Noto Sans Symbols"/>
              <a:buNone/>
            </a:pPr>
            <a:endParaRPr sz="1800" b="1" i="0" u="none" strike="noStrike" cap="none">
              <a:solidFill>
                <a:schemeClr val="dk1"/>
              </a:solidFill>
              <a:latin typeface="Calibri"/>
              <a:ea typeface="Calibri"/>
              <a:cs typeface="Calibri"/>
              <a:sym typeface="Calibri"/>
            </a:endParaRPr>
          </a:p>
          <a:p>
            <a:pPr marL="800100" marR="0" lvl="1" indent="-205740" algn="just" rtl="0">
              <a:lnSpc>
                <a:spcPct val="150000"/>
              </a:lnSpc>
              <a:spcBef>
                <a:spcPts val="360"/>
              </a:spcBef>
              <a:spcAft>
                <a:spcPts val="0"/>
              </a:spcAft>
              <a:buClr>
                <a:srgbClr val="0000FF"/>
              </a:buClr>
              <a:buSzPts val="2160"/>
              <a:buFont typeface="Noto Sans Symbols"/>
              <a:buNone/>
            </a:pPr>
            <a:endParaRPr sz="1800" b="1" i="0" u="none" strike="noStrike" cap="none">
              <a:solidFill>
                <a:schemeClr val="dk1"/>
              </a:solidFill>
              <a:latin typeface="Calibri"/>
              <a:ea typeface="Calibri"/>
              <a:cs typeface="Calibri"/>
              <a:sym typeface="Calibri"/>
            </a:endParaRPr>
          </a:p>
          <a:p>
            <a:pPr marL="800100" marR="0" lvl="1" indent="-205740" algn="just" rtl="0">
              <a:lnSpc>
                <a:spcPct val="150000"/>
              </a:lnSpc>
              <a:spcBef>
                <a:spcPts val="360"/>
              </a:spcBef>
              <a:spcAft>
                <a:spcPts val="0"/>
              </a:spcAft>
              <a:buClr>
                <a:srgbClr val="0000FF"/>
              </a:buClr>
              <a:buSzPts val="2160"/>
              <a:buFont typeface="Noto Sans Symbols"/>
              <a:buNone/>
            </a:pPr>
            <a:endParaRPr sz="1800" b="1" i="0" u="none" strike="noStrike" cap="none">
              <a:solidFill>
                <a:schemeClr val="dk1"/>
              </a:solidFill>
              <a:latin typeface="Calibri"/>
              <a:ea typeface="Calibri"/>
              <a:cs typeface="Calibri"/>
              <a:sym typeface="Calibri"/>
            </a:endParaRPr>
          </a:p>
          <a:p>
            <a:pPr marL="4000500" marR="0" lvl="8"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We need to design just two test cases to achieve both statement coverage and branch coverage.</a:t>
            </a:r>
            <a:endParaRPr sz="1800" b="1" i="0" u="none" strike="noStrike" cap="none">
              <a:solidFill>
                <a:schemeClr val="dk1"/>
              </a:solidFill>
              <a:latin typeface="Calibri"/>
              <a:ea typeface="Calibri"/>
              <a:cs typeface="Calibri"/>
              <a:sym typeface="Calibri"/>
            </a:endParaRPr>
          </a:p>
        </p:txBody>
      </p:sp>
      <p:sp>
        <p:nvSpPr>
          <p:cNvPr id="302" name="Google Shape;302;p33"/>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Path Selection Criteria</a:t>
            </a:r>
            <a:endParaRPr/>
          </a:p>
        </p:txBody>
      </p:sp>
      <p:pic>
        <p:nvPicPr>
          <p:cNvPr id="303" name="Google Shape;303;p33"/>
          <p:cNvPicPr preferRelativeResize="0"/>
          <p:nvPr/>
        </p:nvPicPr>
        <p:blipFill rotWithShape="1">
          <a:blip r:embed="rId3">
            <a:alphaModFix/>
          </a:blip>
          <a:srcRect/>
          <a:stretch/>
        </p:blipFill>
        <p:spPr>
          <a:xfrm>
            <a:off x="2133600" y="3048000"/>
            <a:ext cx="1790494" cy="3239403"/>
          </a:xfrm>
          <a:prstGeom prst="rect">
            <a:avLst/>
          </a:prstGeom>
          <a:noFill/>
          <a:ln>
            <a:noFill/>
          </a:ln>
        </p:spPr>
      </p:pic>
      <p:pic>
        <p:nvPicPr>
          <p:cNvPr id="304" name="Google Shape;304;p33"/>
          <p:cNvPicPr preferRelativeResize="0"/>
          <p:nvPr/>
        </p:nvPicPr>
        <p:blipFill rotWithShape="1">
          <a:blip r:embed="rId4">
            <a:alphaModFix/>
          </a:blip>
          <a:srcRect/>
          <a:stretch/>
        </p:blipFill>
        <p:spPr>
          <a:xfrm>
            <a:off x="4343400" y="3129652"/>
            <a:ext cx="3769659" cy="16709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p34"/>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21</a:t>
            </a:fld>
            <a:endParaRPr sz="1000">
              <a:solidFill>
                <a:schemeClr val="accent1"/>
              </a:solidFill>
              <a:latin typeface="Lato"/>
              <a:ea typeface="Lato"/>
              <a:cs typeface="Lato"/>
              <a:sym typeface="Lato"/>
            </a:endParaRPr>
          </a:p>
        </p:txBody>
      </p:sp>
      <p:sp>
        <p:nvSpPr>
          <p:cNvPr id="312" name="Google Shape;312;p34"/>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13" name="Google Shape;313;p34"/>
          <p:cNvSpPr/>
          <p:nvPr/>
        </p:nvSpPr>
        <p:spPr>
          <a:xfrm>
            <a:off x="214282" y="1295400"/>
            <a:ext cx="8569325" cy="45243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Having identified a path, a key question is how to make the path execute, if possible.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i.e Generate input data that satisfy all the conditions on the path. </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Key concepts in generating test input data</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Input vector </a:t>
            </a:r>
            <a:r>
              <a:rPr lang="en-US" sz="1800" b="0" i="0" u="none" strike="noStrike" cap="none">
                <a:solidFill>
                  <a:schemeClr val="dk1"/>
                </a:solidFill>
                <a:latin typeface="Calibri"/>
                <a:ea typeface="Calibri"/>
                <a:cs typeface="Calibri"/>
                <a:sym typeface="Calibri"/>
              </a:rPr>
              <a:t>- is a collection of all data entities read by the routine whose values must be fixed prior to entering the routine. E.g Arguments, Global variables and constants, Files, Contents of registers in assembly language programming, network connections and Timers</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Example: An input vector for </a:t>
            </a:r>
            <a:r>
              <a:rPr lang="en-US" sz="1800" b="1" i="0" u="none" strike="noStrike" cap="none">
                <a:solidFill>
                  <a:schemeClr val="dk1"/>
                </a:solidFill>
                <a:latin typeface="Arimo"/>
                <a:ea typeface="Arimo"/>
                <a:cs typeface="Arimo"/>
                <a:sym typeface="Arimo"/>
              </a:rPr>
              <a:t>openfiles()</a:t>
            </a:r>
            <a:r>
              <a:rPr lang="en-US" sz="1800" b="0" i="0" u="none" strike="noStrike" cap="none">
                <a:solidFill>
                  <a:schemeClr val="dk1"/>
                </a:solidFill>
                <a:latin typeface="Calibri"/>
                <a:ea typeface="Calibri"/>
                <a:cs typeface="Calibri"/>
                <a:sym typeface="Calibri"/>
              </a:rPr>
              <a:t> consists of individual presence or absence of the files </a:t>
            </a:r>
            <a:r>
              <a:rPr lang="en-US" sz="1800" b="1" i="0" u="none" strike="noStrike" cap="none">
                <a:solidFill>
                  <a:schemeClr val="dk1"/>
                </a:solidFill>
                <a:latin typeface="Calibri"/>
                <a:ea typeface="Calibri"/>
                <a:cs typeface="Calibri"/>
                <a:sym typeface="Calibri"/>
              </a:rPr>
              <a:t>“</a:t>
            </a:r>
            <a:r>
              <a:rPr lang="en-US" sz="1800" b="1" i="0" u="none" strike="noStrike" cap="none">
                <a:solidFill>
                  <a:schemeClr val="dk1"/>
                </a:solidFill>
                <a:latin typeface="Arimo"/>
                <a:ea typeface="Arimo"/>
                <a:cs typeface="Arimo"/>
                <a:sym typeface="Arimo"/>
              </a:rPr>
              <a:t>files1</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Arimo"/>
                <a:ea typeface="Arimo"/>
                <a:cs typeface="Arimo"/>
                <a:sym typeface="Arimo"/>
              </a:rPr>
              <a:t>file2</a:t>
            </a:r>
            <a:r>
              <a:rPr lang="en-US" sz="1800" b="1" i="0" u="none" strike="noStrike" cap="none">
                <a:solidFill>
                  <a:schemeClr val="dk1"/>
                </a:solidFill>
                <a:latin typeface="Calibri"/>
                <a:ea typeface="Calibri"/>
                <a:cs typeface="Calibri"/>
                <a:sym typeface="Calibri"/>
              </a:rPr>
              <a:t>,” and “</a:t>
            </a:r>
            <a:r>
              <a:rPr lang="en-US" sz="1800" b="1" i="0" u="none" strike="noStrike" cap="none">
                <a:solidFill>
                  <a:schemeClr val="dk1"/>
                </a:solidFill>
                <a:latin typeface="Arimo"/>
                <a:ea typeface="Arimo"/>
                <a:cs typeface="Arimo"/>
                <a:sym typeface="Arimo"/>
              </a:rPr>
              <a:t>file3</a:t>
            </a:r>
            <a:r>
              <a:rPr lang="en-US" sz="1800" b="1" i="0" u="none" strike="noStrike" cap="none">
                <a:solidFill>
                  <a:schemeClr val="dk1"/>
                </a:solidFill>
                <a:latin typeface="Calibri"/>
                <a:ea typeface="Calibri"/>
                <a:cs typeface="Calibri"/>
                <a:sym typeface="Calibri"/>
              </a:rPr>
              <a:t>.”</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Example: The input vector </a:t>
            </a:r>
            <a:r>
              <a:rPr lang="en-US" sz="1800" b="1" i="0" u="none" strike="noStrike" cap="none">
                <a:solidFill>
                  <a:schemeClr val="dk1"/>
                </a:solidFill>
                <a:latin typeface="Calibri"/>
                <a:ea typeface="Calibri"/>
                <a:cs typeface="Calibri"/>
                <a:sym typeface="Calibri"/>
              </a:rPr>
              <a:t>of </a:t>
            </a:r>
            <a:r>
              <a:rPr lang="en-US" sz="1800" b="1" i="0" u="none" strike="noStrike" cap="none">
                <a:solidFill>
                  <a:schemeClr val="dk1"/>
                </a:solidFill>
                <a:latin typeface="Arimo"/>
                <a:ea typeface="Arimo"/>
                <a:cs typeface="Arimo"/>
                <a:sym typeface="Arimo"/>
              </a:rPr>
              <a:t>ReturnAverage()</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is</a:t>
            </a:r>
            <a:r>
              <a:rPr lang="en-US" sz="1800" b="1" i="0" u="none" strike="noStrike" cap="none">
                <a:solidFill>
                  <a:schemeClr val="dk1"/>
                </a:solidFill>
                <a:latin typeface="Calibri"/>
                <a:ea typeface="Calibri"/>
                <a:cs typeface="Calibri"/>
                <a:sym typeface="Calibri"/>
              </a:rPr>
              <a:t> &lt;value[], AS, MIN, MAX&gt;</a:t>
            </a:r>
            <a:endParaRPr/>
          </a:p>
        </p:txBody>
      </p:sp>
      <p:sp>
        <p:nvSpPr>
          <p:cNvPr id="314" name="Google Shape;314;p34"/>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Generating Test Input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35"/>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22</a:t>
            </a:fld>
            <a:endParaRPr sz="1000">
              <a:solidFill>
                <a:schemeClr val="accent1"/>
              </a:solidFill>
              <a:latin typeface="Lato"/>
              <a:ea typeface="Lato"/>
              <a:cs typeface="Lato"/>
              <a:sym typeface="Lato"/>
            </a:endParaRPr>
          </a:p>
        </p:txBody>
      </p:sp>
      <p:sp>
        <p:nvSpPr>
          <p:cNvPr id="322" name="Google Shape;322;p35"/>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23" name="Google Shape;323;p35"/>
          <p:cNvSpPr/>
          <p:nvPr/>
        </p:nvSpPr>
        <p:spPr>
          <a:xfrm>
            <a:off x="214282" y="1295400"/>
            <a:ext cx="8569325" cy="286232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Key concepts in generating test input data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Predicate</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predicate is a logical function evaluated at a decision point. </a:t>
            </a:r>
            <a:endParaRPr/>
          </a:p>
          <a:p>
            <a:pPr marL="1714500" marR="0" lvl="3"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Example</a:t>
            </a:r>
            <a:r>
              <a:rPr lang="en-US" sz="1800" b="1" i="0" u="none" strike="noStrike" cap="none">
                <a:solidFill>
                  <a:schemeClr val="dk1"/>
                </a:solidFill>
                <a:latin typeface="Calibri"/>
                <a:ea typeface="Calibri"/>
                <a:cs typeface="Calibri"/>
                <a:sym typeface="Calibri"/>
              </a:rPr>
              <a:t>: ti &lt; AS </a:t>
            </a:r>
            <a:r>
              <a:rPr lang="en-US" sz="1800" b="0" i="0" u="none" strike="noStrike" cap="none">
                <a:solidFill>
                  <a:schemeClr val="dk1"/>
                </a:solidFill>
                <a:latin typeface="Calibri"/>
                <a:ea typeface="Calibri"/>
                <a:cs typeface="Calibri"/>
                <a:sym typeface="Calibri"/>
              </a:rPr>
              <a:t>is a predicate in AverageCalculator  </a:t>
            </a:r>
            <a:endParaRPr/>
          </a:p>
          <a:p>
            <a:pPr marL="1714500" marR="0" lvl="3"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Example: The construct </a:t>
            </a:r>
            <a:r>
              <a:rPr lang="en-US" sz="1800" b="1" i="0" u="none" strike="noStrike" cap="none">
                <a:solidFill>
                  <a:schemeClr val="dk1"/>
                </a:solidFill>
                <a:latin typeface="Calibri"/>
                <a:ea typeface="Calibri"/>
                <a:cs typeface="Calibri"/>
                <a:sym typeface="Calibri"/>
              </a:rPr>
              <a:t>OB</a:t>
            </a:r>
            <a:r>
              <a:rPr lang="en-US" sz="1800" b="0" i="0" u="none" strike="noStrike" cap="none">
                <a:solidFill>
                  <a:schemeClr val="dk1"/>
                </a:solidFill>
                <a:latin typeface="Calibri"/>
                <a:ea typeface="Calibri"/>
                <a:cs typeface="Calibri"/>
                <a:sym typeface="Calibri"/>
              </a:rPr>
              <a:t> is a predicate</a:t>
            </a:r>
            <a:endParaRPr/>
          </a:p>
          <a:p>
            <a:pPr marL="1714500" marR="0" lvl="3" indent="-205739" algn="just" rtl="0">
              <a:lnSpc>
                <a:spcPct val="15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p:txBody>
      </p:sp>
      <p:sp>
        <p:nvSpPr>
          <p:cNvPr id="324" name="Google Shape;324;p35"/>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Generating Test Input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3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23</a:t>
            </a:fld>
            <a:endParaRPr sz="1000">
              <a:solidFill>
                <a:schemeClr val="accent1"/>
              </a:solidFill>
              <a:latin typeface="Lato"/>
              <a:ea typeface="Lato"/>
              <a:cs typeface="Lato"/>
              <a:sym typeface="Lato"/>
            </a:endParaRPr>
          </a:p>
        </p:txBody>
      </p:sp>
      <p:sp>
        <p:nvSpPr>
          <p:cNvPr id="332" name="Google Shape;332;p3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33" name="Google Shape;333;p36"/>
          <p:cNvSpPr/>
          <p:nvPr/>
        </p:nvSpPr>
        <p:spPr>
          <a:xfrm>
            <a:off x="214282" y="1295400"/>
            <a:ext cx="8569325" cy="49952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Key concepts in generating test input data …</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Path Predicate</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path predicate is the </a:t>
            </a:r>
            <a:r>
              <a:rPr lang="en-US" sz="1800" b="1" i="0" u="none" strike="noStrike" cap="none">
                <a:solidFill>
                  <a:schemeClr val="dk1"/>
                </a:solidFill>
                <a:latin typeface="Calibri"/>
                <a:ea typeface="Calibri"/>
                <a:cs typeface="Calibri"/>
                <a:sym typeface="Calibri"/>
              </a:rPr>
              <a:t>set of predicates associated with a path</a:t>
            </a:r>
            <a:r>
              <a:rPr lang="en-US" sz="1800" b="0" i="0" u="none" strike="noStrike" cap="none">
                <a:solidFill>
                  <a:schemeClr val="dk1"/>
                </a:solidFill>
                <a:latin typeface="Calibri"/>
                <a:ea typeface="Calibri"/>
                <a:cs typeface="Calibri"/>
                <a:sym typeface="Calibri"/>
              </a:rPr>
              <a:t>.</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E.g for </a:t>
            </a:r>
            <a:r>
              <a:rPr lang="en-US" sz="1800" b="1" i="0" u="none" strike="noStrike" cap="none">
                <a:solidFill>
                  <a:schemeClr val="dk1"/>
                </a:solidFill>
                <a:latin typeface="Calibri"/>
                <a:ea typeface="Calibri"/>
                <a:cs typeface="Calibri"/>
                <a:sym typeface="Calibri"/>
              </a:rPr>
              <a:t>ReturnAverage( .. )</a:t>
            </a:r>
            <a:endParaRPr/>
          </a:p>
          <a:p>
            <a:pPr marL="1714500" marR="0" lvl="3"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1-2-3(T)-4(T)-5-6(T)-7(T)-8-9-3(F)-10(T)-12-13.</a:t>
            </a:r>
            <a:endParaRPr/>
          </a:p>
          <a:p>
            <a:pPr marL="2171700" marR="0" lvl="4"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Path Predicate    </a:t>
            </a:r>
            <a:endParaRPr/>
          </a:p>
          <a:p>
            <a:pPr marL="3086100" marR="0" lvl="6"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ti &lt; AS		≡  True</a:t>
            </a:r>
            <a:endParaRPr/>
          </a:p>
          <a:p>
            <a:pPr marL="3086100" marR="0" lvl="6"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	value[i] != -999 	≡ True</a:t>
            </a:r>
            <a:endParaRPr/>
          </a:p>
          <a:p>
            <a:pPr marL="3086100" marR="0" lvl="6"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	value[i] &gt;= MIN 	≡ True</a:t>
            </a:r>
            <a:endParaRPr/>
          </a:p>
          <a:p>
            <a:pPr marL="3086100" marR="0" lvl="6"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	value[i] &lt;= MAX 	≡ True</a:t>
            </a:r>
            <a:endParaRPr/>
          </a:p>
          <a:p>
            <a:pPr marL="3086100" marR="0" lvl="6"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	ti &lt; AS 		≡ False</a:t>
            </a:r>
            <a:endParaRPr/>
          </a:p>
          <a:p>
            <a:pPr marL="3086100" marR="0" lvl="6"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	tv &gt; 0 		≡ True</a:t>
            </a:r>
            <a:endParaRPr/>
          </a:p>
        </p:txBody>
      </p:sp>
      <p:sp>
        <p:nvSpPr>
          <p:cNvPr id="334" name="Google Shape;334;p36"/>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Generating Test Input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3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24</a:t>
            </a:fld>
            <a:endParaRPr sz="1000">
              <a:solidFill>
                <a:schemeClr val="accent1"/>
              </a:solidFill>
              <a:latin typeface="Lato"/>
              <a:ea typeface="Lato"/>
              <a:cs typeface="Lato"/>
              <a:sym typeface="Lato"/>
            </a:endParaRPr>
          </a:p>
        </p:txBody>
      </p:sp>
      <p:sp>
        <p:nvSpPr>
          <p:cNvPr id="342" name="Google Shape;342;p3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43" name="Google Shape;343;p37"/>
          <p:cNvSpPr/>
          <p:nvPr/>
        </p:nvSpPr>
        <p:spPr>
          <a:xfrm>
            <a:off x="214282" y="1295400"/>
            <a:ext cx="8569325" cy="47736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Key concepts in generating test input data</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Predicate Interpretation</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path predicate may contain local variables.</a:t>
            </a:r>
            <a:endParaRPr/>
          </a:p>
          <a:p>
            <a:pPr marL="1714500" marR="0" lvl="3"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Example: </a:t>
            </a:r>
            <a:r>
              <a:rPr lang="en-US" sz="1800" b="1" i="0" u="none" strike="noStrike" cap="none">
                <a:solidFill>
                  <a:schemeClr val="dk1"/>
                </a:solidFill>
                <a:latin typeface="Calibri"/>
                <a:ea typeface="Calibri"/>
                <a:cs typeface="Calibri"/>
                <a:sym typeface="Calibri"/>
              </a:rPr>
              <a:t>&lt;i, ti, tv&gt;</a:t>
            </a:r>
            <a:r>
              <a:rPr lang="en-US" sz="1800" b="0" i="0" u="none" strike="noStrike" cap="none">
                <a:solidFill>
                  <a:schemeClr val="dk1"/>
                </a:solidFill>
                <a:latin typeface="Calibri"/>
                <a:ea typeface="Calibri"/>
                <a:cs typeface="Calibri"/>
                <a:sym typeface="Calibri"/>
              </a:rPr>
              <a:t> in ReturnAverage()’s path are local variables.</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Local variables play no role in selecting inputs that force a path to execute.</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Local variables can be eliminated(replaced by the element of input vectors) by a process called </a:t>
            </a:r>
            <a:r>
              <a:rPr lang="en-US" sz="1800" b="1" i="0" u="none" strike="noStrike" cap="none">
                <a:solidFill>
                  <a:schemeClr val="dk1"/>
                </a:solidFill>
                <a:latin typeface="Calibri"/>
                <a:ea typeface="Calibri"/>
                <a:cs typeface="Calibri"/>
                <a:sym typeface="Calibri"/>
              </a:rPr>
              <a:t>symbolic execution</a:t>
            </a:r>
            <a:r>
              <a:rPr lang="en-US" sz="1800" b="0" i="0" u="none" strike="noStrike" cap="none">
                <a:solidFill>
                  <a:schemeClr val="dk1"/>
                </a:solidFill>
                <a:latin typeface="Calibri"/>
                <a:ea typeface="Calibri"/>
                <a:cs typeface="Calibri"/>
                <a:sym typeface="Calibri"/>
              </a:rPr>
              <a:t>.</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Hence, Predicate interpretation is defined as the process of symbolically substituting operations along a path in order to express the predicate solely in terms of the </a:t>
            </a:r>
            <a:r>
              <a:rPr lang="en-US" sz="1800" b="1" i="0" u="none" strike="noStrike" cap="none">
                <a:solidFill>
                  <a:schemeClr val="dk1"/>
                </a:solidFill>
                <a:latin typeface="Calibri"/>
                <a:ea typeface="Calibri"/>
                <a:cs typeface="Calibri"/>
                <a:sym typeface="Calibri"/>
              </a:rPr>
              <a:t>input vector and a constant vector</a:t>
            </a:r>
            <a:r>
              <a:rPr lang="en-US" sz="1800" b="0" i="0" u="none" strike="noStrike" cap="none">
                <a:solidFill>
                  <a:schemeClr val="dk1"/>
                </a:solidFill>
                <a:latin typeface="Calibri"/>
                <a:ea typeface="Calibri"/>
                <a:cs typeface="Calibri"/>
                <a:sym typeface="Calibri"/>
              </a:rPr>
              <a:t>.</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predicate may have different interpretations depending on how control reaches the predicate.</a:t>
            </a:r>
            <a:endParaRPr/>
          </a:p>
        </p:txBody>
      </p:sp>
      <p:sp>
        <p:nvSpPr>
          <p:cNvPr id="344" name="Google Shape;344;p3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Generating Test Input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3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25</a:t>
            </a:fld>
            <a:endParaRPr sz="1000">
              <a:solidFill>
                <a:schemeClr val="accent1"/>
              </a:solidFill>
              <a:latin typeface="Lato"/>
              <a:ea typeface="Lato"/>
              <a:cs typeface="Lato"/>
              <a:sym typeface="Lato"/>
            </a:endParaRPr>
          </a:p>
        </p:txBody>
      </p:sp>
      <p:sp>
        <p:nvSpPr>
          <p:cNvPr id="352" name="Google Shape;352;p3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53" name="Google Shape;353;p38"/>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b="1">
                <a:solidFill>
                  <a:schemeClr val="dk1"/>
                </a:solidFill>
                <a:latin typeface="Calibri"/>
                <a:ea typeface="Calibri"/>
                <a:cs typeface="Calibri"/>
                <a:sym typeface="Calibri"/>
              </a:rPr>
              <a:t>Key concepts in generating test input data</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Predicate Interpretation</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Example:</a:t>
            </a:r>
            <a:endParaRPr/>
          </a:p>
          <a:p>
            <a:pPr marL="1257300" marR="0" lvl="2" indent="-205739" algn="just" rtl="0">
              <a:lnSpc>
                <a:spcPct val="15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257300" marR="0" lvl="2" indent="-205739" algn="just" rtl="0">
              <a:lnSpc>
                <a:spcPct val="150000"/>
              </a:lnSpc>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0" marR="0" lvl="0" indent="0" algn="just" rtl="0">
              <a:lnSpc>
                <a:spcPct val="150000"/>
              </a:lnSpc>
              <a:spcBef>
                <a:spcPts val="360"/>
              </a:spcBef>
              <a:spcAft>
                <a:spcPts val="0"/>
              </a:spcAft>
              <a:buNone/>
            </a:pPr>
            <a:r>
              <a:rPr lang="en-US" sz="1800">
                <a:solidFill>
                  <a:schemeClr val="dk1"/>
                </a:solidFill>
                <a:latin typeface="Calibri"/>
                <a:ea typeface="Calibri"/>
                <a:cs typeface="Calibri"/>
                <a:sym typeface="Calibri"/>
              </a:rPr>
              <a:t>			     🡪🡪        🡪</a:t>
            </a:r>
            <a:endParaRPr sz="1800">
              <a:solidFill>
                <a:schemeClr val="dk1"/>
              </a:solidFill>
              <a:latin typeface="Calibri"/>
              <a:ea typeface="Calibri"/>
              <a:cs typeface="Calibri"/>
              <a:sym typeface="Calibri"/>
            </a:endParaRPr>
          </a:p>
          <a:p>
            <a:pPr marL="0" marR="0" lvl="0" indent="0" algn="just" rtl="0">
              <a:lnSpc>
                <a:spcPct val="150000"/>
              </a:lnSpc>
              <a:spcBef>
                <a:spcPts val="360"/>
              </a:spcBef>
              <a:spcAft>
                <a:spcPts val="0"/>
              </a:spcAft>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This expression is defined over the input vector &lt;x1, x2&gt; and constant vector &lt;0,7&gt;</a:t>
            </a:r>
            <a:endParaRPr/>
          </a:p>
        </p:txBody>
      </p:sp>
      <p:sp>
        <p:nvSpPr>
          <p:cNvPr id="354" name="Google Shape;354;p3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Generating Test Input</a:t>
            </a:r>
            <a:endParaRPr/>
          </a:p>
        </p:txBody>
      </p:sp>
      <p:pic>
        <p:nvPicPr>
          <p:cNvPr id="355" name="Google Shape;355;p38"/>
          <p:cNvPicPr preferRelativeResize="0"/>
          <p:nvPr/>
        </p:nvPicPr>
        <p:blipFill rotWithShape="1">
          <a:blip r:embed="rId3">
            <a:alphaModFix/>
          </a:blip>
          <a:srcRect/>
          <a:stretch/>
        </p:blipFill>
        <p:spPr>
          <a:xfrm>
            <a:off x="838200" y="3548704"/>
            <a:ext cx="838200" cy="215537"/>
          </a:xfrm>
          <a:prstGeom prst="rect">
            <a:avLst/>
          </a:prstGeom>
          <a:noFill/>
          <a:ln>
            <a:noFill/>
          </a:ln>
        </p:spPr>
      </p:pic>
      <p:pic>
        <p:nvPicPr>
          <p:cNvPr id="356" name="Google Shape;356;p38"/>
          <p:cNvPicPr preferRelativeResize="0"/>
          <p:nvPr/>
        </p:nvPicPr>
        <p:blipFill rotWithShape="1">
          <a:blip r:embed="rId4">
            <a:alphaModFix/>
          </a:blip>
          <a:srcRect/>
          <a:stretch/>
        </p:blipFill>
        <p:spPr>
          <a:xfrm>
            <a:off x="591984" y="3810000"/>
            <a:ext cx="3265756" cy="1260678"/>
          </a:xfrm>
          <a:prstGeom prst="rect">
            <a:avLst/>
          </a:prstGeom>
          <a:noFill/>
          <a:ln>
            <a:noFill/>
          </a:ln>
        </p:spPr>
      </p:pic>
      <p:pic>
        <p:nvPicPr>
          <p:cNvPr id="357" name="Google Shape;357;p38"/>
          <p:cNvPicPr preferRelativeResize="0"/>
          <p:nvPr/>
        </p:nvPicPr>
        <p:blipFill rotWithShape="1">
          <a:blip r:embed="rId5">
            <a:alphaModFix/>
          </a:blip>
          <a:srcRect/>
          <a:stretch/>
        </p:blipFill>
        <p:spPr>
          <a:xfrm>
            <a:off x="3862222" y="2123242"/>
            <a:ext cx="4268766" cy="1466570"/>
          </a:xfrm>
          <a:prstGeom prst="rect">
            <a:avLst/>
          </a:prstGeom>
          <a:noFill/>
          <a:ln>
            <a:noFill/>
          </a:ln>
        </p:spPr>
      </p:pic>
      <p:pic>
        <p:nvPicPr>
          <p:cNvPr id="358" name="Google Shape;358;p38"/>
          <p:cNvPicPr preferRelativeResize="0"/>
          <p:nvPr/>
        </p:nvPicPr>
        <p:blipFill rotWithShape="1">
          <a:blip r:embed="rId6">
            <a:alphaModFix/>
          </a:blip>
          <a:srcRect/>
          <a:stretch/>
        </p:blipFill>
        <p:spPr>
          <a:xfrm>
            <a:off x="4587123" y="4286691"/>
            <a:ext cx="1733550" cy="23526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3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26</a:t>
            </a:fld>
            <a:endParaRPr sz="1000">
              <a:solidFill>
                <a:schemeClr val="accent1"/>
              </a:solidFill>
              <a:latin typeface="Lato"/>
              <a:ea typeface="Lato"/>
              <a:cs typeface="Lato"/>
              <a:sym typeface="Lato"/>
            </a:endParaRPr>
          </a:p>
        </p:txBody>
      </p:sp>
      <p:sp>
        <p:nvSpPr>
          <p:cNvPr id="366" name="Google Shape;366;p3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67" name="Google Shape;367;p39"/>
          <p:cNvSpPr/>
          <p:nvPr/>
        </p:nvSpPr>
        <p:spPr>
          <a:xfrm>
            <a:off x="214282" y="1295400"/>
            <a:ext cx="8569325" cy="363791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Key concepts in generating test input data</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Path Predicate Expression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An interpreted path predicate is called a path predicate expression.</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 path predicate expression has the following attributes.</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is void of local variables.</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It is a set of constraints in terms of the input vector, and, maybe, constants.</a:t>
            </a:r>
            <a:endParaRPr/>
          </a:p>
          <a:p>
            <a:pPr marL="1257300" marR="0" lvl="2"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Path forcing inputs</a:t>
            </a:r>
            <a:r>
              <a:rPr lang="en-US" sz="1800" b="0" i="0" u="none" strike="noStrike" cap="none">
                <a:solidFill>
                  <a:schemeClr val="dk1"/>
                </a:solidFill>
                <a:latin typeface="Calibri"/>
                <a:ea typeface="Calibri"/>
                <a:cs typeface="Calibri"/>
                <a:sym typeface="Calibri"/>
              </a:rPr>
              <a:t> can be generated by solving the constraints.</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If a path predicate expression has no solution, the path is infeasible.</a:t>
            </a:r>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457200" marR="0" lvl="1" indent="0" algn="just" rtl="0">
              <a:spcBef>
                <a:spcPts val="360"/>
              </a:spcBef>
              <a:spcAft>
                <a:spcPts val="0"/>
              </a:spcAft>
              <a:buNone/>
            </a:pPr>
            <a:endParaRPr sz="1800" b="0" i="0" u="none" strike="noStrike" cap="none">
              <a:solidFill>
                <a:schemeClr val="dk1"/>
              </a:solidFill>
              <a:latin typeface="Calibri"/>
              <a:ea typeface="Calibri"/>
              <a:cs typeface="Calibri"/>
              <a:sym typeface="Calibri"/>
            </a:endParaRPr>
          </a:p>
        </p:txBody>
      </p:sp>
      <p:sp>
        <p:nvSpPr>
          <p:cNvPr id="368" name="Google Shape;368;p3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Generating Test Input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5" name="Google Shape;375;p4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27</a:t>
            </a:fld>
            <a:endParaRPr sz="1000">
              <a:solidFill>
                <a:schemeClr val="accent1"/>
              </a:solidFill>
              <a:latin typeface="Lato"/>
              <a:ea typeface="Lato"/>
              <a:cs typeface="Lato"/>
              <a:sym typeface="Lato"/>
            </a:endParaRPr>
          </a:p>
        </p:txBody>
      </p:sp>
      <p:sp>
        <p:nvSpPr>
          <p:cNvPr id="376" name="Google Shape;376;p4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77" name="Google Shape;377;p40"/>
          <p:cNvSpPr/>
          <p:nvPr/>
        </p:nvSpPr>
        <p:spPr>
          <a:xfrm>
            <a:off x="214282" y="1295400"/>
            <a:ext cx="8569325" cy="50229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Key concepts in generating test input data</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Path predicate expression (Return Average())</a:t>
            </a:r>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a:t>
            </a: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Predicate Expression 🡪</a:t>
            </a: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800100" marR="0" lvl="1" indent="-205740"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p:txBody>
      </p:sp>
      <p:sp>
        <p:nvSpPr>
          <p:cNvPr id="378" name="Google Shape;378;p4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Generating Test Input</a:t>
            </a:r>
            <a:endParaRPr/>
          </a:p>
        </p:txBody>
      </p:sp>
      <p:pic>
        <p:nvPicPr>
          <p:cNvPr id="379" name="Google Shape;379;p40"/>
          <p:cNvPicPr preferRelativeResize="0"/>
          <p:nvPr/>
        </p:nvPicPr>
        <p:blipFill rotWithShape="1">
          <a:blip r:embed="rId3">
            <a:alphaModFix/>
          </a:blip>
          <a:srcRect/>
          <a:stretch/>
        </p:blipFill>
        <p:spPr>
          <a:xfrm>
            <a:off x="3662393" y="2471457"/>
            <a:ext cx="5074242" cy="3690094"/>
          </a:xfrm>
          <a:prstGeom prst="rect">
            <a:avLst/>
          </a:prstGeom>
          <a:noFill/>
          <a:ln>
            <a:noFill/>
          </a:ln>
        </p:spPr>
      </p:pic>
      <p:pic>
        <p:nvPicPr>
          <p:cNvPr id="380" name="Google Shape;380;p40"/>
          <p:cNvPicPr preferRelativeResize="0"/>
          <p:nvPr/>
        </p:nvPicPr>
        <p:blipFill rotWithShape="1">
          <a:blip r:embed="rId4">
            <a:alphaModFix/>
          </a:blip>
          <a:srcRect/>
          <a:stretch/>
        </p:blipFill>
        <p:spPr>
          <a:xfrm>
            <a:off x="3680322" y="2100292"/>
            <a:ext cx="4361427" cy="33785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4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28</a:t>
            </a:fld>
            <a:endParaRPr sz="1000">
              <a:solidFill>
                <a:schemeClr val="accent1"/>
              </a:solidFill>
              <a:latin typeface="Lato"/>
              <a:ea typeface="Lato"/>
              <a:cs typeface="Lato"/>
              <a:sym typeface="Lato"/>
            </a:endParaRPr>
          </a:p>
        </p:txBody>
      </p:sp>
      <p:sp>
        <p:nvSpPr>
          <p:cNvPr id="388" name="Google Shape;388;p4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389" name="Google Shape;389;p41"/>
          <p:cNvSpPr/>
          <p:nvPr/>
        </p:nvSpPr>
        <p:spPr>
          <a:xfrm>
            <a:off x="214282" y="1295400"/>
            <a:ext cx="8569325" cy="50229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Key concepts in generating test input data</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Path predicate expression</a:t>
            </a:r>
            <a:endParaRPr/>
          </a:p>
          <a:p>
            <a:pPr marL="1257300" marR="0" lvl="2"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Infeasible Path of Return Average(…)</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a:t>
            </a:r>
            <a:r>
              <a:rPr lang="en-US" sz="1800" b="1" i="0" u="none" strike="noStrike" cap="none">
                <a:solidFill>
                  <a:schemeClr val="dk1"/>
                </a:solidFill>
                <a:latin typeface="Calibri"/>
                <a:ea typeface="Calibri"/>
                <a:cs typeface="Calibri"/>
                <a:sym typeface="Calibri"/>
              </a:rPr>
              <a:t>1-2-3(T)-4(F)-10(T)-12-13</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Predicate Expression</a:t>
            </a:r>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a:p>
            <a:pPr marL="1714500" marR="0" lvl="3" indent="-205739" algn="just" rtl="0">
              <a:spcBef>
                <a:spcPts val="360"/>
              </a:spcBef>
              <a:spcAft>
                <a:spcPts val="0"/>
              </a:spcAft>
              <a:buClr>
                <a:srgbClr val="0000FF"/>
              </a:buClr>
              <a:buSzPts val="2160"/>
              <a:buFont typeface="Noto Sans Symbols"/>
              <a:buNone/>
            </a:pPr>
            <a:endParaRPr sz="1800" b="0" i="0" u="none" strike="noStrike" cap="none">
              <a:solidFill>
                <a:schemeClr val="dk1"/>
              </a:solidFill>
              <a:latin typeface="Calibri"/>
              <a:ea typeface="Calibri"/>
              <a:cs typeface="Calibri"/>
              <a:sym typeface="Calibri"/>
            </a:endParaRPr>
          </a:p>
        </p:txBody>
      </p:sp>
      <p:sp>
        <p:nvSpPr>
          <p:cNvPr id="390" name="Google Shape;390;p4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Generating Test Input</a:t>
            </a:r>
            <a:endParaRPr/>
          </a:p>
        </p:txBody>
      </p:sp>
      <p:pic>
        <p:nvPicPr>
          <p:cNvPr id="391" name="Google Shape;391;p41"/>
          <p:cNvPicPr preferRelativeResize="0"/>
          <p:nvPr/>
        </p:nvPicPr>
        <p:blipFill rotWithShape="1">
          <a:blip r:embed="rId3">
            <a:alphaModFix/>
          </a:blip>
          <a:srcRect/>
          <a:stretch/>
        </p:blipFill>
        <p:spPr>
          <a:xfrm>
            <a:off x="1371600" y="2922651"/>
            <a:ext cx="5823085" cy="33956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8" name="Google Shape;398;p4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29</a:t>
            </a:fld>
            <a:endParaRPr sz="1000">
              <a:solidFill>
                <a:schemeClr val="accent1"/>
              </a:solidFill>
              <a:latin typeface="Lato"/>
              <a:ea typeface="Lato"/>
              <a:cs typeface="Lato"/>
              <a:sym typeface="Lato"/>
            </a:endParaRPr>
          </a:p>
        </p:txBody>
      </p:sp>
      <p:sp>
        <p:nvSpPr>
          <p:cNvPr id="399" name="Google Shape;399;p4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400" name="Google Shape;400;p42"/>
          <p:cNvSpPr/>
          <p:nvPr/>
        </p:nvSpPr>
        <p:spPr>
          <a:xfrm>
            <a:off x="214282" y="1295400"/>
            <a:ext cx="8569325" cy="502291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Key concepts in generating test input data</a:t>
            </a:r>
            <a:endParaRPr/>
          </a:p>
          <a:p>
            <a:pPr marL="800100" marR="0" lvl="1" indent="-342900" algn="just" rtl="0">
              <a:spcBef>
                <a:spcPts val="360"/>
              </a:spcBef>
              <a:spcAft>
                <a:spcPts val="0"/>
              </a:spcAft>
              <a:buClr>
                <a:srgbClr val="0000FF"/>
              </a:buClr>
              <a:buSzPts val="2160"/>
              <a:buFont typeface="Noto Sans Symbols"/>
              <a:buChar char="▪"/>
            </a:pPr>
            <a:r>
              <a:rPr lang="en-US" sz="1800" b="1" i="0" u="none" strike="noStrike" cap="none">
                <a:solidFill>
                  <a:schemeClr val="dk1"/>
                </a:solidFill>
                <a:latin typeface="Calibri"/>
                <a:ea typeface="Calibri"/>
                <a:cs typeface="Calibri"/>
                <a:sym typeface="Calibri"/>
              </a:rPr>
              <a:t>Generating input data from a path predicate expression</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1-2-3(T)-4(T)-5-6(T)-7(T)-8-9-3(F)-10(T)-12-13.</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Path Predicate Expression</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0 &lt; AS		≡  True	…… (1)</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value[0] != -999 	≡ True	…… (2)</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value[0] &gt;= MIN 	≡ True	…… (3)</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value[0] &lt;= MAX 	≡ True	…… (4)</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1 &lt; AS 		≡ False	…… (5)</a:t>
            </a:r>
            <a:endParaRPr/>
          </a:p>
          <a:p>
            <a:pPr marL="1714500" marR="0" lvl="3"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	1 &gt; 0 		≡ True	…… (6)</a:t>
            </a:r>
            <a:endParaRPr/>
          </a:p>
          <a:p>
            <a:pPr marL="342900" marR="0" lvl="1"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One can solve the above equations to obtain the following test input data</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AS		= 1</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MIN		= 25</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MAX		= 35</a:t>
            </a:r>
            <a:endParaRPr/>
          </a:p>
          <a:p>
            <a:pPr marL="1257300" marR="0" lvl="2" indent="-342900" algn="just" rtl="0">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Value[0]	= 30</a:t>
            </a:r>
            <a:endParaRPr/>
          </a:p>
        </p:txBody>
      </p:sp>
      <p:sp>
        <p:nvSpPr>
          <p:cNvPr id="401" name="Google Shape;401;p4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Generating Test Input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16"/>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3</a:t>
            </a:fld>
            <a:endParaRPr sz="1000">
              <a:solidFill>
                <a:schemeClr val="accent1"/>
              </a:solidFill>
              <a:latin typeface="Lato"/>
              <a:ea typeface="Lato"/>
              <a:cs typeface="Lato"/>
              <a:sym typeface="Lato"/>
            </a:endParaRPr>
          </a:p>
        </p:txBody>
      </p:sp>
      <p:sp>
        <p:nvSpPr>
          <p:cNvPr id="119" name="Google Shape;119;p16"/>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20" name="Google Shape;120;p16"/>
          <p:cNvSpPr/>
          <p:nvPr/>
        </p:nvSpPr>
        <p:spPr>
          <a:xfrm>
            <a:off x="214282" y="1151968"/>
            <a:ext cx="8569325" cy="523090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Mere execution of large number of paths is costly and ineffective in revealing defects. </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Paths are chosen by using the concepts of </a:t>
            </a:r>
            <a:r>
              <a:rPr lang="en-US" sz="1800" b="1">
                <a:solidFill>
                  <a:schemeClr val="dk1"/>
                </a:solidFill>
                <a:latin typeface="Calibri"/>
                <a:ea typeface="Calibri"/>
                <a:cs typeface="Calibri"/>
                <a:sym typeface="Calibri"/>
              </a:rPr>
              <a:t>path selection criteria</a:t>
            </a:r>
            <a:r>
              <a:rPr lang="en-US" sz="1800">
                <a:solidFill>
                  <a:schemeClr val="dk1"/>
                </a:solidFill>
                <a:latin typeface="Calibri"/>
                <a:ea typeface="Calibri"/>
                <a:cs typeface="Calibri"/>
                <a:sym typeface="Calibri"/>
              </a:rPr>
              <a:t>.</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Often tools are used to automatically generate test inputs from program paths.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Control Flow Testing</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Control flow testing is a kind of structural testing, which is performed by programmers to test code written by them (even the smaller units, functions)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Test cases for control flow testing are derived from the source code, such as a program unit (e.g., a function or method), rather than from the entire program.</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The main idea in control flow testing is to appropriately select a few paths in a program unit and observe whether or not the selected paths produce the expected outcome. Executing few paths in a program unit could show the behavior of entire unit.</a:t>
            </a:r>
            <a:endParaRPr/>
          </a:p>
        </p:txBody>
      </p:sp>
      <p:sp>
        <p:nvSpPr>
          <p:cNvPr id="121" name="Google Shape;121;p16"/>
          <p:cNvSpPr/>
          <p:nvPr/>
        </p:nvSpPr>
        <p:spPr>
          <a:xfrm>
            <a:off x="214286" y="466168"/>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Basic Idea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4400"/>
              <a:buFont typeface="Calibri"/>
              <a:buNone/>
            </a:pPr>
            <a:r>
              <a:rPr lang="en-US">
                <a:solidFill>
                  <a:srgbClr val="C00000"/>
                </a:solidFill>
              </a:rPr>
              <a:t>Reading</a:t>
            </a:r>
            <a:endParaRPr/>
          </a:p>
        </p:txBody>
      </p:sp>
      <p:sp>
        <p:nvSpPr>
          <p:cNvPr id="407" name="Google Shape;407;p43"/>
          <p:cNvSpPr txBox="1">
            <a:spLocks noGrp="1"/>
          </p:cNvSpPr>
          <p:nvPr>
            <p:ph type="body" idx="1"/>
          </p:nvPr>
        </p:nvSpPr>
        <p:spPr>
          <a:xfrm>
            <a:off x="457200" y="1219200"/>
            <a:ext cx="8229600" cy="4625788"/>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76923C"/>
              </a:buClr>
              <a:buSzPts val="2400"/>
              <a:buNone/>
            </a:pPr>
            <a:endParaRPr sz="2400"/>
          </a:p>
          <a:p>
            <a:pPr marL="342900" lvl="0" indent="-342900" algn="ctr" rtl="0">
              <a:spcBef>
                <a:spcPts val="480"/>
              </a:spcBef>
              <a:spcAft>
                <a:spcPts val="0"/>
              </a:spcAft>
              <a:buClr>
                <a:srgbClr val="76923C"/>
              </a:buClr>
              <a:buSzPts val="2400"/>
              <a:buNone/>
            </a:pPr>
            <a:r>
              <a:rPr lang="en-US" sz="2400" dirty="0"/>
              <a:t>Software Testing and Quality Assurance: Theory and Practice</a:t>
            </a:r>
            <a:endParaRPr/>
          </a:p>
          <a:p>
            <a:pPr marL="342900" lvl="0" indent="-342900" algn="ctr" rtl="0">
              <a:spcBef>
                <a:spcPts val="480"/>
              </a:spcBef>
              <a:spcAft>
                <a:spcPts val="0"/>
              </a:spcAft>
              <a:buClr>
                <a:srgbClr val="76923C"/>
              </a:buClr>
              <a:buSzPts val="2400"/>
              <a:buNone/>
            </a:pPr>
            <a:r>
              <a:rPr lang="en-US" sz="2400" dirty="0"/>
              <a:t>Page [120-143]</a:t>
            </a:r>
            <a:endParaRPr/>
          </a:p>
          <a:p>
            <a:pPr marL="342900" lvl="0" indent="-342900" algn="ctr" rtl="0">
              <a:spcBef>
                <a:spcPts val="480"/>
              </a:spcBef>
              <a:spcAft>
                <a:spcPts val="0"/>
              </a:spcAft>
              <a:buClr>
                <a:srgbClr val="76923C"/>
              </a:buClr>
              <a:buSzPts val="2400"/>
              <a:buNone/>
            </a:pPr>
            <a:endParaRPr sz="2400"/>
          </a:p>
          <a:p>
            <a:pPr marL="342900" lvl="0" indent="-342900" algn="ctr" rtl="0">
              <a:spcBef>
                <a:spcPts val="480"/>
              </a:spcBef>
              <a:spcAft>
                <a:spcPts val="0"/>
              </a:spcAft>
              <a:buClr>
                <a:srgbClr val="76923C"/>
              </a:buClr>
              <a:buSzPts val="2400"/>
              <a:buNone/>
            </a:pPr>
            <a:r>
              <a:rPr lang="en-US" sz="2400" dirty="0"/>
              <a:t>The Art of Software Testing </a:t>
            </a:r>
            <a:endParaRPr/>
          </a:p>
          <a:p>
            <a:pPr marL="342900" lvl="0" indent="-342900" algn="ctr" rtl="0">
              <a:spcBef>
                <a:spcPts val="480"/>
              </a:spcBef>
              <a:spcAft>
                <a:spcPts val="0"/>
              </a:spcAft>
              <a:buClr>
                <a:srgbClr val="76923C"/>
              </a:buClr>
              <a:buSzPts val="2400"/>
              <a:buNone/>
            </a:pPr>
            <a:r>
              <a:rPr lang="en-US" sz="2400" dirty="0"/>
              <a:t>Page [64 - 112 ] </a:t>
            </a:r>
            <a:endParaRPr/>
          </a:p>
          <a:p>
            <a:pPr marL="342900" lvl="0" indent="-342900" algn="ctr" rtl="0">
              <a:spcBef>
                <a:spcPts val="480"/>
              </a:spcBef>
              <a:spcAft>
                <a:spcPts val="0"/>
              </a:spcAft>
              <a:buClr>
                <a:schemeClr val="dk1"/>
              </a:buClr>
              <a:buSzPts val="2400"/>
              <a:buNone/>
            </a:pPr>
            <a:endParaRPr sz="1800">
              <a:solidFill>
                <a:schemeClr val="dk1"/>
              </a:solidFill>
            </a:endParaRPr>
          </a:p>
          <a:p>
            <a:pPr marL="0" lvl="0" indent="0" algn="l" rtl="0">
              <a:spcBef>
                <a:spcPts val="360"/>
              </a:spcBef>
              <a:spcAft>
                <a:spcPts val="1600"/>
              </a:spcAft>
              <a:buClr>
                <a:srgbClr val="76923C"/>
              </a:buClr>
              <a:buSzPts val="1800"/>
              <a:buNone/>
            </a:pPr>
            <a:endParaRPr sz="1800" b="1"/>
          </a:p>
        </p:txBody>
      </p:sp>
      <p:sp>
        <p:nvSpPr>
          <p:cNvPr id="409" name="Google Shape;409;p43"/>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Software Design,  Verification and Validation</a:t>
            </a:r>
            <a:endParaRPr/>
          </a:p>
        </p:txBody>
      </p:sp>
      <p:sp>
        <p:nvSpPr>
          <p:cNvPr id="410" name="Google Shape;410;p43"/>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30</a:t>
            </a:fld>
            <a:endParaRPr sz="1000">
              <a:solidFill>
                <a:schemeClr val="accen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7"/>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4</a:t>
            </a:fld>
            <a:endParaRPr sz="1000">
              <a:solidFill>
                <a:schemeClr val="accent1"/>
              </a:solidFill>
              <a:latin typeface="Lato"/>
              <a:ea typeface="Lato"/>
              <a:cs typeface="Lato"/>
              <a:sym typeface="Lato"/>
            </a:endParaRPr>
          </a:p>
        </p:txBody>
      </p:sp>
      <p:sp>
        <p:nvSpPr>
          <p:cNvPr id="129" name="Google Shape;129;p17"/>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30" name="Google Shape;130;p17"/>
          <p:cNvSpPr/>
          <p:nvPr/>
        </p:nvSpPr>
        <p:spPr>
          <a:xfrm>
            <a:off x="214282" y="1295400"/>
            <a:ext cx="8569325" cy="416421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Inputs: The source code of a program unit and a set of path selection criteria</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Example of Path Selection Criteria</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Select paths such that every statement is executed at least once.</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Select paths such that every conditional statement, for example, an if() statement, evaluates to true and false at least once on different occasions.</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Path selection should follow generation of a control flow graph .(in which visual representation of all paths in a program unit is performed).</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In automated test generation, a compiler can be modified to produce a CFG.</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31" name="Google Shape;131;p17"/>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Outline of Control Flow Testing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8"/>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5</a:t>
            </a:fld>
            <a:endParaRPr sz="1000">
              <a:solidFill>
                <a:schemeClr val="accent1"/>
              </a:solidFill>
              <a:latin typeface="Lato"/>
              <a:ea typeface="Lato"/>
              <a:cs typeface="Lato"/>
              <a:sym typeface="Lato"/>
            </a:endParaRPr>
          </a:p>
        </p:txBody>
      </p:sp>
      <p:sp>
        <p:nvSpPr>
          <p:cNvPr id="139" name="Google Shape;139;p18"/>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40" name="Google Shape;140;p18"/>
          <p:cNvSpPr/>
          <p:nvPr/>
        </p:nvSpPr>
        <p:spPr>
          <a:xfrm>
            <a:off x="214282" y="1295400"/>
            <a:ext cx="8569325" cy="42750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b="1">
              <a:solidFill>
                <a:schemeClr val="dk1"/>
              </a:solidFill>
              <a:latin typeface="Calibri"/>
              <a:ea typeface="Calibri"/>
              <a:cs typeface="Calibri"/>
              <a:sym typeface="Calibri"/>
            </a:endParaRPr>
          </a:p>
        </p:txBody>
      </p:sp>
      <p:sp>
        <p:nvSpPr>
          <p:cNvPr id="141" name="Google Shape;141;p18"/>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Outline of Control Flow Testing</a:t>
            </a:r>
            <a:endParaRPr/>
          </a:p>
        </p:txBody>
      </p:sp>
      <p:pic>
        <p:nvPicPr>
          <p:cNvPr id="142" name="Google Shape;142;p18"/>
          <p:cNvPicPr preferRelativeResize="0"/>
          <p:nvPr/>
        </p:nvPicPr>
        <p:blipFill rotWithShape="1">
          <a:blip r:embed="rId3">
            <a:alphaModFix/>
          </a:blip>
          <a:srcRect/>
          <a:stretch/>
        </p:blipFill>
        <p:spPr>
          <a:xfrm>
            <a:off x="304800" y="1371600"/>
            <a:ext cx="8404412" cy="40688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19"/>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6</a:t>
            </a:fld>
            <a:endParaRPr sz="1000">
              <a:solidFill>
                <a:schemeClr val="accent1"/>
              </a:solidFill>
              <a:latin typeface="Lato"/>
              <a:ea typeface="Lato"/>
              <a:cs typeface="Lato"/>
              <a:sym typeface="Lato"/>
            </a:endParaRPr>
          </a:p>
        </p:txBody>
      </p:sp>
      <p:sp>
        <p:nvSpPr>
          <p:cNvPr id="150" name="Google Shape;150;p19"/>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51" name="Google Shape;151;p19"/>
          <p:cNvSpPr/>
          <p:nvPr/>
        </p:nvSpPr>
        <p:spPr>
          <a:xfrm>
            <a:off x="214282" y="1295400"/>
            <a:ext cx="8569325" cy="4275016"/>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Selection of paths</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Enough entry/exit paths are selected to satisfy path selection criteria.</a:t>
            </a:r>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Generation of test input data</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Two kinds of paths</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Executable path: There exists input so that the path is executed.</a:t>
            </a:r>
            <a:endParaRPr/>
          </a:p>
          <a:p>
            <a:pPr marL="1257300" marR="0" lvl="2"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Infeasible path: There is no input to execute the path.</a:t>
            </a:r>
            <a:endParaRPr/>
          </a:p>
          <a:p>
            <a:pPr marL="800100" marR="0" lvl="1" indent="-342900" algn="just" rtl="0">
              <a:lnSpc>
                <a:spcPct val="150000"/>
              </a:lnSpc>
              <a:spcBef>
                <a:spcPts val="360"/>
              </a:spcBef>
              <a:spcAft>
                <a:spcPts val="0"/>
              </a:spcAft>
              <a:buClr>
                <a:srgbClr val="0000FF"/>
              </a:buClr>
              <a:buSzPts val="2160"/>
              <a:buFont typeface="Noto Sans Symbols"/>
              <a:buChar char="▪"/>
            </a:pPr>
            <a:r>
              <a:rPr lang="en-US" sz="1800" b="0" i="0" u="none" strike="noStrike" cap="none">
                <a:solidFill>
                  <a:schemeClr val="dk1"/>
                </a:solidFill>
                <a:latin typeface="Calibri"/>
                <a:ea typeface="Calibri"/>
                <a:cs typeface="Calibri"/>
                <a:sym typeface="Calibri"/>
              </a:rPr>
              <a:t>Solve the path conditions to produce test input for each path.</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b="1">
              <a:solidFill>
                <a:schemeClr val="dk1"/>
              </a:solidFill>
              <a:latin typeface="Calibri"/>
              <a:ea typeface="Calibri"/>
              <a:cs typeface="Calibri"/>
              <a:sym typeface="Calibri"/>
            </a:endParaRPr>
          </a:p>
        </p:txBody>
      </p:sp>
      <p:sp>
        <p:nvSpPr>
          <p:cNvPr id="152" name="Google Shape;152;p19"/>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Outline of Control Flow Testing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Google Shape;159;p20"/>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7</a:t>
            </a:fld>
            <a:endParaRPr sz="1000">
              <a:solidFill>
                <a:schemeClr val="accent1"/>
              </a:solidFill>
              <a:latin typeface="Lato"/>
              <a:ea typeface="Lato"/>
              <a:cs typeface="Lato"/>
              <a:sym typeface="Lato"/>
            </a:endParaRPr>
          </a:p>
        </p:txBody>
      </p:sp>
      <p:sp>
        <p:nvSpPr>
          <p:cNvPr id="160" name="Google Shape;160;p20"/>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61" name="Google Shape;161;p20"/>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Three symbols are used to construct a CFG. </a:t>
            </a:r>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Each computation and decision box should be labeled with a unique integer.</a:t>
            </a:r>
            <a:endParaRPr sz="1800">
              <a:solidFill>
                <a:schemeClr val="dk1"/>
              </a:solidFill>
              <a:latin typeface="Calibri"/>
              <a:ea typeface="Calibri"/>
              <a:cs typeface="Calibri"/>
              <a:sym typeface="Calibri"/>
            </a:endParaRPr>
          </a:p>
          <a:p>
            <a:pPr marL="342900" marR="0" lvl="0" indent="-342900" algn="just" rtl="0">
              <a:lnSpc>
                <a:spcPct val="150000"/>
              </a:lnSpc>
              <a:spcBef>
                <a:spcPts val="360"/>
              </a:spcBef>
              <a:spcAft>
                <a:spcPts val="0"/>
              </a:spcAft>
              <a:buClr>
                <a:srgbClr val="0000FF"/>
              </a:buClr>
              <a:buSzPts val="2160"/>
              <a:buFont typeface="Noto Sans Symbols"/>
              <a:buChar char="▪"/>
            </a:pPr>
            <a:r>
              <a:rPr lang="en-US" sz="1800">
                <a:solidFill>
                  <a:schemeClr val="dk1"/>
                </a:solidFill>
                <a:latin typeface="Calibri"/>
                <a:ea typeface="Calibri"/>
                <a:cs typeface="Calibri"/>
                <a:sym typeface="Calibri"/>
              </a:rPr>
              <a:t>The two branches of a decision box are labeled with T and F.</a:t>
            </a:r>
            <a:endParaRPr/>
          </a:p>
        </p:txBody>
      </p:sp>
      <p:sp>
        <p:nvSpPr>
          <p:cNvPr id="162" name="Google Shape;162;p20"/>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Control Flow Graph</a:t>
            </a:r>
            <a:endParaRPr/>
          </a:p>
        </p:txBody>
      </p:sp>
      <p:pic>
        <p:nvPicPr>
          <p:cNvPr id="163" name="Google Shape;163;p20"/>
          <p:cNvPicPr preferRelativeResize="0"/>
          <p:nvPr/>
        </p:nvPicPr>
        <p:blipFill rotWithShape="1">
          <a:blip r:embed="rId3">
            <a:alphaModFix/>
          </a:blip>
          <a:srcRect/>
          <a:stretch/>
        </p:blipFill>
        <p:spPr>
          <a:xfrm>
            <a:off x="1371600" y="1714239"/>
            <a:ext cx="5857748" cy="31625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1"/>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8</a:t>
            </a:fld>
            <a:endParaRPr sz="1000">
              <a:solidFill>
                <a:schemeClr val="accent1"/>
              </a:solidFill>
              <a:latin typeface="Lato"/>
              <a:ea typeface="Lato"/>
              <a:cs typeface="Lato"/>
              <a:sym typeface="Lato"/>
            </a:endParaRPr>
          </a:p>
        </p:txBody>
      </p:sp>
      <p:sp>
        <p:nvSpPr>
          <p:cNvPr id="171" name="Google Shape;171;p21"/>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72" name="Google Shape;172;p21"/>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73" name="Google Shape;173;p21"/>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Control Flow Graph</a:t>
            </a:r>
            <a:endParaRPr/>
          </a:p>
        </p:txBody>
      </p:sp>
      <p:pic>
        <p:nvPicPr>
          <p:cNvPr id="174" name="Google Shape;174;p21"/>
          <p:cNvPicPr preferRelativeResize="0"/>
          <p:nvPr/>
        </p:nvPicPr>
        <p:blipFill rotWithShape="1">
          <a:blip r:embed="rId3">
            <a:alphaModFix/>
          </a:blip>
          <a:srcRect/>
          <a:stretch/>
        </p:blipFill>
        <p:spPr>
          <a:xfrm>
            <a:off x="339744" y="1371600"/>
            <a:ext cx="7889856" cy="4457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2"/>
          <p:cNvSpPr txBox="1">
            <a:spLocks noGrp="1"/>
          </p:cNvSpPr>
          <p:nvPr>
            <p:ph type="sldNum" idx="12"/>
          </p:nvPr>
        </p:nvSpPr>
        <p:spPr>
          <a:xfrm>
            <a:off x="6629400" y="6416679"/>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sz="1000">
                <a:solidFill>
                  <a:schemeClr val="accent1"/>
                </a:solidFill>
                <a:latin typeface="Lato"/>
                <a:ea typeface="Lato"/>
                <a:cs typeface="Lato"/>
                <a:sym typeface="Lato"/>
              </a:rPr>
              <a:pPr marL="0" lvl="0" indent="0" algn="r" rtl="0">
                <a:spcBef>
                  <a:spcPts val="0"/>
                </a:spcBef>
                <a:spcAft>
                  <a:spcPts val="0"/>
                </a:spcAft>
                <a:buClr>
                  <a:srgbClr val="000000"/>
                </a:buClr>
                <a:buFont typeface="Arial"/>
                <a:buNone/>
              </a:pPr>
              <a:t>9</a:t>
            </a:fld>
            <a:endParaRPr sz="1000">
              <a:solidFill>
                <a:schemeClr val="accent1"/>
              </a:solidFill>
              <a:latin typeface="Lato"/>
              <a:ea typeface="Lato"/>
              <a:cs typeface="Lato"/>
              <a:sym typeface="Lato"/>
            </a:endParaRPr>
          </a:p>
        </p:txBody>
      </p:sp>
      <p:sp>
        <p:nvSpPr>
          <p:cNvPr id="182" name="Google Shape;182;p22"/>
          <p:cNvSpPr txBox="1">
            <a:spLocks noGrp="1"/>
          </p:cNvSpPr>
          <p:nvPr>
            <p:ph type="ftr" idx="11"/>
          </p:nvPr>
        </p:nvSpPr>
        <p:spPr>
          <a:xfrm>
            <a:off x="1676400" y="6384929"/>
            <a:ext cx="5943600" cy="3968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a:solidFill>
                  <a:schemeClr val="dk1"/>
                </a:solidFill>
                <a:latin typeface="Cambria"/>
                <a:ea typeface="Cambria"/>
                <a:cs typeface="Cambria"/>
                <a:sym typeface="Cambria"/>
              </a:rPr>
              <a:t>Software Design,  Verification and Validation</a:t>
            </a:r>
            <a:endParaRPr sz="1400">
              <a:solidFill>
                <a:schemeClr val="dk1"/>
              </a:solidFill>
              <a:latin typeface="Cambria"/>
              <a:ea typeface="Cambria"/>
              <a:cs typeface="Cambria"/>
              <a:sym typeface="Cambria"/>
            </a:endParaRPr>
          </a:p>
        </p:txBody>
      </p:sp>
      <p:sp>
        <p:nvSpPr>
          <p:cNvPr id="183" name="Google Shape;183;p22"/>
          <p:cNvSpPr/>
          <p:nvPr/>
        </p:nvSpPr>
        <p:spPr>
          <a:xfrm>
            <a:off x="214282" y="1295400"/>
            <a:ext cx="8569325" cy="474591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05740" algn="just" rtl="0">
              <a:lnSpc>
                <a:spcPct val="150000"/>
              </a:lnSpc>
              <a:spcBef>
                <a:spcPts val="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a:p>
            <a:pPr marL="342900" marR="0" lvl="0" indent="-205740" algn="just" rtl="0">
              <a:lnSpc>
                <a:spcPct val="150000"/>
              </a:lnSpc>
              <a:spcBef>
                <a:spcPts val="360"/>
              </a:spcBef>
              <a:spcAft>
                <a:spcPts val="0"/>
              </a:spcAft>
              <a:buClr>
                <a:srgbClr val="0000FF"/>
              </a:buClr>
              <a:buSzPts val="2160"/>
              <a:buFont typeface="Noto Sans Symbols"/>
              <a:buNone/>
            </a:pPr>
            <a:endParaRPr sz="1800">
              <a:solidFill>
                <a:schemeClr val="dk1"/>
              </a:solidFill>
              <a:latin typeface="Calibri"/>
              <a:ea typeface="Calibri"/>
              <a:cs typeface="Calibri"/>
              <a:sym typeface="Calibri"/>
            </a:endParaRPr>
          </a:p>
        </p:txBody>
      </p:sp>
      <p:sp>
        <p:nvSpPr>
          <p:cNvPr id="184" name="Google Shape;184;p22"/>
          <p:cNvSpPr/>
          <p:nvPr/>
        </p:nvSpPr>
        <p:spPr>
          <a:xfrm>
            <a:off x="214286" y="609600"/>
            <a:ext cx="8569325" cy="553998"/>
          </a:xfrm>
          <a:prstGeom prst="rect">
            <a:avLst/>
          </a:prstGeom>
          <a:solidFill>
            <a:schemeClr val="lt1"/>
          </a:solidFill>
          <a:ln w="9525"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None/>
            </a:pPr>
            <a:r>
              <a:rPr lang="en-US" sz="3000" b="1">
                <a:solidFill>
                  <a:srgbClr val="0000FF"/>
                </a:solidFill>
                <a:latin typeface="Garamond"/>
                <a:ea typeface="Garamond"/>
                <a:cs typeface="Garamond"/>
                <a:sym typeface="Garamond"/>
              </a:rPr>
              <a:t>Control Flow Graph</a:t>
            </a:r>
            <a:endParaRPr/>
          </a:p>
        </p:txBody>
      </p:sp>
      <p:pic>
        <p:nvPicPr>
          <p:cNvPr id="185" name="Google Shape;185;p22"/>
          <p:cNvPicPr preferRelativeResize="0"/>
          <p:nvPr/>
        </p:nvPicPr>
        <p:blipFill rotWithShape="1">
          <a:blip r:embed="rId3">
            <a:alphaModFix/>
          </a:blip>
          <a:srcRect/>
          <a:stretch/>
        </p:blipFill>
        <p:spPr>
          <a:xfrm>
            <a:off x="1685925" y="1476375"/>
            <a:ext cx="6696075" cy="4162425"/>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1998</Words>
  <PresentationFormat>On-screen Show (4:3)</PresentationFormat>
  <Paragraphs>385</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Lato</vt:lpstr>
      <vt:lpstr>Calibri</vt:lpstr>
      <vt:lpstr>Cambria</vt:lpstr>
      <vt:lpstr>Noto Sans Symbols</vt:lpstr>
      <vt:lpstr>Garamond</vt:lpstr>
      <vt:lpstr>Arimo</vt:lpstr>
      <vt:lpstr>Raleway</vt:lpstr>
      <vt:lpstr>Streamline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Reading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hp</cp:lastModifiedBy>
  <cp:revision>2</cp:revision>
  <dcterms:modified xsi:type="dcterms:W3CDTF">2020-03-25T09:34:55Z</dcterms:modified>
</cp:coreProperties>
</file>