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235"/>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viewProps" Target="viewProps.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6.xml"/><Relationship Id="rId238" Type="http://schemas.openxmlformats.org/officeDocument/2006/relationships/theme" Target="theme/theme1.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tableStyles" Target="tableStyles.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slide" Target="slides/slide213.xml"/><Relationship Id="rId225" Type="http://schemas.openxmlformats.org/officeDocument/2006/relationships/slide" Target="slides/slide218.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presProps" Target="presProps.xml"/><Relationship Id="rId26" Type="http://schemas.openxmlformats.org/officeDocument/2006/relationships/slide" Target="slides/slide19.xml"/><Relationship Id="rId231" Type="http://schemas.openxmlformats.org/officeDocument/2006/relationships/slide" Target="slides/slide224.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slideMaster" Target="slideMasters/slideMaster3.xml"/><Relationship Id="rId214" Type="http://schemas.openxmlformats.org/officeDocument/2006/relationships/slide" Target="slides/slide207.xml"/><Relationship Id="rId235" Type="http://schemas.openxmlformats.org/officeDocument/2006/relationships/notesMaster" Target="notesMasters/notesMaster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61741-2933-418E-BD1D-268DCE441B21}"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D021E-3E4E-4238-BA6B-2B623EDD735F}" type="slidenum">
              <a:rPr lang="en-US" smtClean="0"/>
              <a:t>‹#›</a:t>
            </a:fld>
            <a:endParaRPr lang="en-US"/>
          </a:p>
        </p:txBody>
      </p:sp>
    </p:spTree>
    <p:extLst>
      <p:ext uri="{BB962C8B-B14F-4D97-AF65-F5344CB8AC3E}">
        <p14:creationId xmlns:p14="http://schemas.microsoft.com/office/powerpoint/2010/main" val="2086817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B9566-DE2C-44B3-B80C-17CFD370C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54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DCE7D3A-C7F6-4293-8FD5-A831A8AC6F3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147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96366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55E0C95-FF12-49BF-8449-D9CEE82E2DD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148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4665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E52D85D-83C3-473A-83D3-4D4FE1D764F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9383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BBAE3EA-66E4-43FA-88A5-8426FA2135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87997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5107B1E-85F9-4962-A34E-32FAD5FBE44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0946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EFC3982-7C08-42E8-99A0-1EDA2667E31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14920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EB74307-067B-427C-AE38-DB8718C12F2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64557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F6F732D-2962-493C-B8DE-A328B22D71D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38012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4097720-4107-49F8-820D-8941BE7DDF1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04269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1B22E57-EE2D-4A9C-8E9D-4BEF6646D11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972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F4782-9A82-474A-8F6B-877BDAEE6A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52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D648B71-C9F6-4E3A-A903-B608B9C7C9E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25916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B94483A-2F33-4C53-B2A0-E4E1132FBCF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57621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43E6950-CA8F-41D3-9920-C698C4FDCCA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159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82608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E7EB283-B594-4C8E-866C-1E4BDD43503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08560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CAC01BB-B1DE-4DEA-A005-1522975D754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83253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2B348D6-87E9-4297-B997-B4EF8FAC1B3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28897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328E919-CFE0-4969-BF38-056234483F0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8776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78C29AC-2BB4-4498-A34E-2685FFFF093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53241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183D409-EF01-45D4-95A6-CA4F1325460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1595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7A9497C-2C9F-448A-955F-957A09E433A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6221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F4782-9A82-474A-8F6B-877BDAEE6A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1945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649D27D-1C61-487D-AEE4-A6249EDA063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28674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54EA7E6-AFE9-4A4C-B706-4556853CCF5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8122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7B25DEC-7D2A-4DC9-9076-3DE600C0EF0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46606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AEB0887-5B2B-41F2-9FA0-C90ED9735A1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51923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8EBFF55-4C6F-484B-89D1-788D57EA625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18648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4863867-E76F-454E-9FEF-05636A88CB3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06918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8E993A8-4473-4F5E-BCAB-85CF13082AB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52364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E5D7976-5F9D-4E88-80F7-74F8A9838C6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4923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6EE5E58-B4E9-401A-884C-75ED37C469B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20661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160987A-6844-4102-88E7-C902877ADE3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0979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F4782-9A82-474A-8F6B-877BDAEE6A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9430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58AB938-66AC-4929-BBE3-F5D07AC0EB3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27920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34233D0-5F11-4830-B385-612E660A944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18817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6C82A8-D08F-4CBA-9DCE-3B2976BBDFE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8072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76CA671-66BF-4584-A452-B5D043E611A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29568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8D5267A-20F6-4F82-B7A7-C06C34217E7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96450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55A4DDE-0AE4-4D16-99D6-1703C79085C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37670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144D96C-FC87-4FF5-94C8-49E79D0C66C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58423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7C652B4-D9AF-48E2-A4A1-50644BE35A3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96408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7F10553-FACE-478C-852C-7CF036B09DA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94148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55E52D5-BC2B-455E-8D24-4C7D09FBE80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142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407F9E-4228-4F21-8021-9A683AD3BB2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51040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C2E8752-7768-4E75-972A-C1A3FF2856B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32114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96717A9-0259-4876-B7E5-6D519BA24E9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15957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8202F1E-4F5E-4F6F-942E-A2C6BF0642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189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00760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BE6487D-E95A-40D0-861E-3D826A5B1BD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4710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84807A2-8BF1-4B51-A823-3604C4DCD46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927110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8B32619-7203-4FE4-B280-E0AACB66D54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93563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A3A9C85-4CFA-45C1-BF04-CBF6FDE7CA4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94641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EEB4CF5-E85F-4B9B-92A7-C1B52EFC6EA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7855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7C89C95-4A65-4901-9AB9-B7D9B32C223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119140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FAD621C-4B20-4B3C-B3B1-33C7D6E39B0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6213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CE22CC-D755-48C4-9FED-43D1912DB67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98574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4364464-A611-43DD-9115-41D66A2CFDA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84105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01D27AC-D305-4D4C-8EA6-72E863CC577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24019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D0FB830-F906-4168-A4D6-30B8406394A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199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328999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448A9F1-D402-47F7-A699-7084F8A3F37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400778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4287F82-6193-4029-AB81-AA73997D4F3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708059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F1D5DC-7AF5-454B-A98A-69B9B54075A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05371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4327312-CFA0-4259-8C5D-07502C1ABC1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654417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7BF073B-5041-4205-BD48-8D7B31DC5B6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15081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2443A91-0BA3-403F-A4A0-5924F26BA5C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717285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D853C8E-DDFA-4026-BAC5-73493B02C10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1736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606342-B135-4C17-A024-E874D4FBE1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
        <p:nvSpPr>
          <p:cNvPr id="8197" name="Header Placeholder 4"/>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7643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F579B49-B6B1-4D85-B472-89DFE3A49E0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524720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23BAD15-62EC-44A3-B36A-7F3253FDA0E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164125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A065FD7-C771-4D2C-9B8F-18DA8866ABF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562097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9A97B7A-4087-43F2-B853-BC28F626C25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98483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C22D7B7-8B94-4A62-86E3-3D96D6C4AFB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368669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4BD5061-4656-4940-8B3D-AE5588858CE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606148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EBB3A39-27C2-40DF-A665-66B6730B687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90639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1374D20-583E-4082-9F55-0FA7D9342B2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030842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D234F7D-7DCF-44C1-8124-9241FA56781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950301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8A7A61A-A0BE-4F00-AEEF-0EA80B62B45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96050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F35B60D-1AFF-4C05-8B3B-1D741178EF5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145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966525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840C23B-743D-4FA6-9504-EF488DC839A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602358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2FA1515-B84F-4AF8-97F0-75C3B07077E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385732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F7F0019-43FA-4B3E-BC7F-08014901FCB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240329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D180B20-8B0D-4123-8C70-2927A8E4661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79862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A7703E2-4AB7-4DBF-BE6E-CB8E90A4FDA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24171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FB5BCA6-8B98-4845-9333-C59E90164D2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120913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52E639D-D212-4C37-939C-DBD20CBEE7D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889158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D65719C-5294-4CD1-95EE-2C67D8B0E39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309571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0F607F6-79C2-4B9D-9F7F-56283E3EAF8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53400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0A2EC06-C192-44E5-B89B-CCE8E5069C9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808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EC762D6-2C33-4580-A82C-A34155FE834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146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740502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9101F1D-74D7-4C44-8EA4-DF169FB173A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817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6D57AD-E661-43B2-BD72-8C7E9153A74D}"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190048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6D57AD-E661-43B2-BD72-8C7E9153A74D}"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1099345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6D57AD-E661-43B2-BD72-8C7E9153A74D}"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621765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4DE024-EE32-47DD-9301-5F672CA1FFC8}"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95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897DFD-C07D-4B87-8EFD-D082D69BA48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486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828FFB-9DF4-4206-82D1-F68CB6FEE6B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032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91E244-F7BA-47DD-BBFA-E89C691E04FF}"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867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BDB780-99C0-4743-9883-D0AB71AD4DC8}"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160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5B7B40-39FD-4FEB-9888-C71579348143}"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44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B85A6-370E-4CC0-A4DE-6DC671AA6E85}"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46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31FC3-8944-45ED-AFB2-6B2DDCFD85A7}"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48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6D57AD-E661-43B2-BD72-8C7E9153A74D}"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3247486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F37B66-81E7-4057-A33F-FB5B8C8CC43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032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EA4AA-9685-484B-9AE7-2F043D9BA398}"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908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37D60-206D-4F3E-BA65-34EF544F9AE9}"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896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C1D9E3-9C3E-455E-BB14-BD597B8C39D9}"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33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4516D-F5E2-48EA-B8BB-872DE1423B5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875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87A47B-7CC0-4D39-B0F8-11CF4D280D0A}"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323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09FFE2-7B02-4896-9124-B49F8ED6D06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788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087765-43CA-4E0D-A6EF-46A80B633EB5}"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347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5A4483-8332-4405-A484-3F6723B88B1E}"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696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0CB5FD-4837-416A-8E36-E99F6C2F89F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28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66D57AD-E661-43B2-BD72-8C7E9153A74D}"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1456590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645466-9B97-4EB7-976B-45552AE55132}"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564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E2386-25F4-4970-AACD-5489E68522C3}"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758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AB382C-AA86-491A-9716-54B2FCA0CA3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606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8C49DA-C70E-42C6-BE41-DE4539FE6278}"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838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9FAF296-AACD-4B72-AEB2-EDFCFD8162F8}"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0B2CC7-1A8A-4743-8895-F202DFE2302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1558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92DA3E-1CF7-4488-A80B-7B38D238F54B}"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BE98B2-E170-44F2-AC77-22C7D7B5B08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18041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A36DA44-8BBB-4802-9548-96EC32432403}"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8C7D93-2898-492D-9B53-15ADAC52095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616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27587A-9709-4C86-A415-52B29C264329}"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7DA3AE-2EA7-47BE-84ED-F227EADAC9C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37666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3BFB63-33FA-4A7A-AF1C-D6DB0B9D6761}"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0FE71B3-BF75-4A71-87B1-DFD6EF55562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2170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2753C13-FBE3-452C-8394-8B843275E7C6}"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A95676-A78B-4549-837E-44114F10A7B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46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6D57AD-E661-43B2-BD72-8C7E9153A74D}"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2051103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31A9D9-42B7-4BD9-9CE3-17A6AF0ACC5D}"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7A74CAB-E987-45BC-B1B5-4E4EDBA9E7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4893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623850-85DA-41EF-A098-925BC794BF82}"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916E719-A29E-405F-B3E2-81BC69819D7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347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D2C0B8-18AF-43E5-8515-C796821AAC48}"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EAE838-037A-41F8-B067-03469089DB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87870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76A830-58BA-4B49-AC3D-A7F05BB8E2D1}"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0E5A65-458C-4E2E-BAF2-626DBD2A8BA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466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CC0237-13BA-444F-BD7C-7EA4BCCC0570}"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0AF5EB-973F-46A0-8FE7-FEB23623A7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373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462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062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781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999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259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6D57AD-E661-43B2-BD72-8C7E9153A74D}"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3042887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961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940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56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1708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9348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6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805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820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96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421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6D57AD-E661-43B2-BD72-8C7E9153A74D}"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11205213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81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5138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557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3140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0846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607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7561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0" y="-7938"/>
            <a:ext cx="12192000" cy="6865938"/>
            <a:chOff x="0" y="-8467"/>
            <a:chExt cx="12192000" cy="6866467"/>
          </a:xfrm>
        </p:grpSpPr>
        <p:cxnSp>
          <p:nvCxnSpPr>
            <p:cNvPr id="5" name="Straight Connector 4"/>
            <p:cNvCxnSpPr/>
            <p:nvPr/>
          </p:nvCxnSpPr>
          <p:spPr>
            <a:xfrm>
              <a:off x="9371013" y="-528"/>
              <a:ext cx="1219200" cy="6858528"/>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7424738" y="3681168"/>
              <a:ext cx="4764087" cy="3176832"/>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8"/>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4143CF-A240-4DD6-AEBE-23AF9D27776A}"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16"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1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9A0888-5385-48AE-B586-29FB2110FFEA}"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1142729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163B3A-58BD-4486-8E2E-F19403BE2A41}"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98BECB-1851-4794-AF91-BBEC33BDA2DB}"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32250341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EC6D03-06E5-4E8E-8734-F62ABD185659}"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62D60F-89ED-42D4-ABF2-3FFFF216BC49}"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92235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6D57AD-E661-43B2-BD72-8C7E9153A74D}"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32326569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3980FE-F8A2-4675-B3E2-C33131C7B55E}"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03FF3A-F1E7-45C9-B97C-6F209B2E40F7}"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2455062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8F94B5-9991-4C66-8689-72CB42285B15}"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A04500-78C6-4177-9DC5-B48C3D58FE81}"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417883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6C2A36-DD80-46D8-B012-C7B460C04FA1}"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96C94F-281B-4F25-834E-29A7104A5C67}"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2977840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CC6531-824B-4166-8D1F-9DA74F3CF835}"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AD292C-E0EF-479F-A861-F64B639E4E16}"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6637427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A9F63C-FBB4-4795-9D42-E6251B4242B5}"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1DE56E-6F7F-40A2-8D07-C9D4690BAABF}"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15325028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754A4-82FF-4694-8FB5-02E8927CDDB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F39327-BAD6-4ABF-B13C-EC6A2246C60C}"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956887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F8F4E8-4DE0-488A-82BB-8E768ECD5984}"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C82A4D-2EEA-4AD5-A38B-12CD126CEC46}"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4003462258"/>
      </p:ext>
    </p:extLst>
  </p:cSld>
  <p:clrMapOvr>
    <a:masterClrMapping/>
  </p:clrMapOvr>
  <p:hf sldNum="0" hdr="0" ftr="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7"/>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smtClean="0">
                <a:ln>
                  <a:noFill/>
                </a:ln>
                <a:solidFill>
                  <a:srgbClr val="90C226"/>
                </a:solidFill>
                <a:effectLst/>
                <a:uLnTx/>
                <a:uFillTx/>
                <a:latin typeface="Arial" panose="020B0604020202020204" pitchFamily="34" charset="0"/>
                <a:ea typeface="+mn-ea"/>
                <a:cs typeface="+mn-cs"/>
              </a:rPr>
              <a:t>“</a:t>
            </a:r>
          </a:p>
        </p:txBody>
      </p:sp>
      <p:sp>
        <p:nvSpPr>
          <p:cNvPr id="6" name="TextBox 18"/>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smtClean="0">
                <a:ln>
                  <a:noFill/>
                </a:ln>
                <a:solidFill>
                  <a:srgbClr val="90C226"/>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E1D1E7-BD57-4525-AE0B-AAEAC0856F3A}"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8" name="Footer Placeholder 4"/>
          <p:cNvSpPr>
            <a:spLocks noGrp="1"/>
          </p:cNvSpPr>
          <p:nvPr>
            <p:ph type="ftr" sz="quarter"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9"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CA8A34-5C56-4B40-98C1-A8268E7772B0}"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2229672079"/>
      </p:ext>
    </p:extLst>
  </p:cSld>
  <p:clrMapOvr>
    <a:masterClrMapping/>
  </p:clrMapOvr>
  <p:hf sldNum="0" hdr="0" ftr="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EB426C-8650-4B85-B6C0-5F963ED333C4}"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676879-B893-4BDB-949C-8C740E0D2E44}"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2907551750"/>
      </p:ext>
    </p:extLst>
  </p:cSld>
  <p:clrMapOvr>
    <a:masterClrMapping/>
  </p:clrMapOvr>
  <p:hf sldNum="0" hdr="0" ftr="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7"/>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smtClean="0">
                <a:ln>
                  <a:noFill/>
                </a:ln>
                <a:solidFill>
                  <a:srgbClr val="90C226"/>
                </a:solidFill>
                <a:effectLst/>
                <a:uLnTx/>
                <a:uFillTx/>
                <a:latin typeface="Arial" panose="020B0604020202020204" pitchFamily="34" charset="0"/>
                <a:ea typeface="+mn-ea"/>
                <a:cs typeface="+mn-cs"/>
              </a:rPr>
              <a:t>“</a:t>
            </a:r>
          </a:p>
        </p:txBody>
      </p:sp>
      <p:sp>
        <p:nvSpPr>
          <p:cNvPr id="6" name="TextBox 18"/>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smtClean="0">
                <a:ln>
                  <a:noFill/>
                </a:ln>
                <a:solidFill>
                  <a:srgbClr val="90C226"/>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704122-A360-4CD1-98D6-386BDA9262EA}"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8" name="Footer Placeholder 4"/>
          <p:cNvSpPr>
            <a:spLocks noGrp="1"/>
          </p:cNvSpPr>
          <p:nvPr>
            <p:ph type="ftr" sz="quarter"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9"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3906A3-8784-4B7E-9881-ADDE4A7C0938}"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324005487"/>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6D57AD-E661-43B2-BD72-8C7E9153A74D}"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36759226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2FEA60-FA27-49C1-9135-88D2D452B5C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Footer Placeholder 4"/>
          <p:cNvSpPr>
            <a:spLocks noGrp="1"/>
          </p:cNvSpPr>
          <p:nvPr>
            <p:ph type="ftr" sz="quarter"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7"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426013-D50C-4415-AD64-C51FFF4DC50E}"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1992456962"/>
      </p:ext>
    </p:extLst>
  </p:cSld>
  <p:clrMapOvr>
    <a:masterClrMapping/>
  </p:clrMapOvr>
  <p:hf sldNum="0" hdr="0" ftr="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80EE13-66D6-4C89-A3E1-9DE87F0D091C}"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B52AB9-7B7C-44CC-A3A1-40D37472064F}"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3306468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77B128-90AB-4EA5-87C1-AA3FA0A534BF}"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D07849-C50D-40BD-B8A0-D89C713F6559}"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3023660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6D57AD-E661-43B2-BD72-8C7E9153A74D}"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B0C8-8DD2-4C6F-B396-4A0E21CC9830}" type="slidenum">
              <a:rPr lang="en-US" smtClean="0"/>
              <a:t>‹#›</a:t>
            </a:fld>
            <a:endParaRPr lang="en-US"/>
          </a:p>
        </p:txBody>
      </p:sp>
    </p:spTree>
    <p:extLst>
      <p:ext uri="{BB962C8B-B14F-4D97-AF65-F5344CB8AC3E}">
        <p14:creationId xmlns:p14="http://schemas.microsoft.com/office/powerpoint/2010/main" val="4208829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D57AD-E661-43B2-BD72-8C7E9153A74D}" type="datetimeFigureOut">
              <a:rPr lang="en-US" smtClean="0"/>
              <a:t>4/22/2020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CB0C8-8DD2-4C6F-B396-4A0E21CC9830}" type="slidenum">
              <a:rPr lang="en-US" smtClean="0"/>
              <a:t>‹#›</a:t>
            </a:fld>
            <a:endParaRPr lang="en-US"/>
          </a:p>
        </p:txBody>
      </p:sp>
    </p:spTree>
    <p:extLst>
      <p:ext uri="{BB962C8B-B14F-4D97-AF65-F5344CB8AC3E}">
        <p14:creationId xmlns:p14="http://schemas.microsoft.com/office/powerpoint/2010/main" val="2507759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12846-D590-43B1-91B8-4937377DC91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DF366-DD20-4463-8BF2-2375B9B85A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614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082C1-E9CC-4FCC-B658-713D76D0CECE}"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9F845-DE88-44CB-A2DB-594AF602C1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382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4579E83-B1CB-4416-8071-872DE7C4781C}" type="datetime1">
              <a:rPr lang="en-US" smtClean="0">
                <a:solidFill>
                  <a:prstClr val="black">
                    <a:tint val="75000"/>
                  </a:prstClr>
                </a:solidFill>
              </a:rPr>
              <a:pPr>
                <a:defRPr/>
              </a:pPr>
              <a:t>4/22/2020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BC61E46-4656-4AF2-BA3F-BBDE10F382B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97905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EE6A2-B16B-4932-8B35-71CE45DC1A6C}"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65292-CF96-433C-951A-BC31F935B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225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62F95-E887-47F8-8DF0-2DA109AB3D3B}"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72D6D-2BF4-4BB4-9E6C-3F8729FA3B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3507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7938"/>
            <a:ext cx="12192000" cy="6865938"/>
            <a:chOff x="0" y="-8467"/>
            <a:chExt cx="12192000" cy="6866467"/>
          </a:xfrm>
        </p:grpSpPr>
        <p:cxnSp>
          <p:nvCxnSpPr>
            <p:cNvPr id="20" name="Straight Connector 19"/>
            <p:cNvCxnSpPr/>
            <p:nvPr/>
          </p:nvCxnSpPr>
          <p:spPr>
            <a:xfrm>
              <a:off x="9371013" y="-528"/>
              <a:ext cx="1219200" cy="6858528"/>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F2FC52F-9BA3-49F4-BB5A-840A717F3F51}"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5" name="Footer Placeholder 4"/>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
        <p:nvSpPr>
          <p:cNvPr id="6" name="Slide Number Placeholder 5"/>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accent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4335D-442B-4A32-A711-CE8597D74AD9}" type="slidenum">
              <a:rPr kumimoji="0" lang="en-US" sz="900" b="0" i="0" u="none" strike="noStrike" kern="1200" cap="none" spc="0" normalizeH="0" baseline="0" noProof="0">
                <a:ln>
                  <a:noFill/>
                </a:ln>
                <a:solidFill>
                  <a:srgbClr val="90C226"/>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a:ea typeface="+mn-ea"/>
              <a:cs typeface="+mn-cs"/>
            </a:endParaRPr>
          </a:p>
        </p:txBody>
      </p:sp>
    </p:spTree>
    <p:extLst>
      <p:ext uri="{BB962C8B-B14F-4D97-AF65-F5344CB8AC3E}">
        <p14:creationId xmlns:p14="http://schemas.microsoft.com/office/powerpoint/2010/main" val="2496304133"/>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hf sldNum="0" hdr="0" ftr="0"/>
  <p:txStyles>
    <p:titleStyle>
      <a:lvl1pPr algn="l" defTabSz="457200" rtl="0" fontAlgn="base">
        <a:spcBef>
          <a:spcPct val="0"/>
        </a:spcBef>
        <a:spcAft>
          <a:spcPct val="0"/>
        </a:spcAft>
        <a:defRPr sz="3600" kern="1200">
          <a:solidFill>
            <a:schemeClr val="accent1"/>
          </a:solidFill>
          <a:latin typeface="+mj-lt"/>
          <a:ea typeface="+mj-ea"/>
          <a:cs typeface="+mj-cs"/>
        </a:defRPr>
      </a:lvl1pPr>
      <a:lvl2pPr algn="l" defTabSz="457200" rtl="0" fontAlgn="base">
        <a:spcBef>
          <a:spcPct val="0"/>
        </a:spcBef>
        <a:spcAft>
          <a:spcPct val="0"/>
        </a:spcAft>
        <a:defRPr sz="3600">
          <a:solidFill>
            <a:schemeClr val="accent1"/>
          </a:solidFill>
          <a:latin typeface="Trebuchet MS" panose="020B0603020202020204" pitchFamily="34" charset="0"/>
        </a:defRPr>
      </a:lvl2pPr>
      <a:lvl3pPr algn="l" defTabSz="457200" rtl="0" fontAlgn="base">
        <a:spcBef>
          <a:spcPct val="0"/>
        </a:spcBef>
        <a:spcAft>
          <a:spcPct val="0"/>
        </a:spcAft>
        <a:defRPr sz="3600">
          <a:solidFill>
            <a:schemeClr val="accent1"/>
          </a:solidFill>
          <a:latin typeface="Trebuchet MS" panose="020B0603020202020204" pitchFamily="34" charset="0"/>
        </a:defRPr>
      </a:lvl3pPr>
      <a:lvl4pPr algn="l" defTabSz="457200" rtl="0" fontAlgn="base">
        <a:spcBef>
          <a:spcPct val="0"/>
        </a:spcBef>
        <a:spcAft>
          <a:spcPct val="0"/>
        </a:spcAft>
        <a:defRPr sz="3600">
          <a:solidFill>
            <a:schemeClr val="accent1"/>
          </a:solidFill>
          <a:latin typeface="Trebuchet MS" panose="020B0603020202020204" pitchFamily="34" charset="0"/>
        </a:defRPr>
      </a:lvl4pPr>
      <a:lvl5pPr algn="l" defTabSz="457200" rtl="0" fontAlgn="base">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FFFFFF"/>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FFFFFF"/>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FFFFFF"/>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94.png"/><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7.xml"/><Relationship Id="rId6" Type="http://schemas.microsoft.com/office/2007/relationships/hdphoto" Target="../media/hdphoto40.wdp"/><Relationship Id="rId5" Type="http://schemas.openxmlformats.org/officeDocument/2006/relationships/image" Target="../media/image97.png"/><Relationship Id="rId4" Type="http://schemas.microsoft.com/office/2007/relationships/hdphoto" Target="../media/hdphoto39.wdp"/></Relationships>
</file>

<file path=ppt/slides/_rels/slide102.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98.png"/><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99.png"/><Relationship Id="rId1" Type="http://schemas.openxmlformats.org/officeDocument/2006/relationships/slideLayout" Target="../slideLayouts/slideLayout57.xml"/><Relationship Id="rId5" Type="http://schemas.microsoft.com/office/2007/relationships/hdphoto" Target="../media/hdphoto43.wdp"/><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101.png"/><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02.png"/><Relationship Id="rId1" Type="http://schemas.openxmlformats.org/officeDocument/2006/relationships/slideLayout" Target="../slideLayouts/slideLayout57.xml"/></Relationships>
</file>

<file path=ppt/slides/_rels/slide107.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03.png"/><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04.png"/><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105.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106.png"/><Relationship Id="rId1" Type="http://schemas.openxmlformats.org/officeDocument/2006/relationships/slideLayout" Target="../slideLayouts/slideLayout5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107.png"/><Relationship Id="rId1" Type="http://schemas.openxmlformats.org/officeDocument/2006/relationships/slideLayout" Target="../slideLayouts/slideLayout5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8.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8.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8.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97.xml"/><Relationship Id="rId3" Type="http://schemas.openxmlformats.org/officeDocument/2006/relationships/slide" Target="slide3.xml"/><Relationship Id="rId7" Type="http://schemas.openxmlformats.org/officeDocument/2006/relationships/slide" Target="slide39.xml"/><Relationship Id="rId12" Type="http://schemas.openxmlformats.org/officeDocument/2006/relationships/slide" Target="slide9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20.xml"/><Relationship Id="rId11" Type="http://schemas.openxmlformats.org/officeDocument/2006/relationships/slide" Target="slide94.xml"/><Relationship Id="rId5" Type="http://schemas.openxmlformats.org/officeDocument/2006/relationships/slide" Target="slide14.xml"/><Relationship Id="rId15" Type="http://schemas.openxmlformats.org/officeDocument/2006/relationships/slide" Target="slide99.xml"/><Relationship Id="rId10" Type="http://schemas.openxmlformats.org/officeDocument/2006/relationships/slide" Target="slide100.xml"/><Relationship Id="rId4" Type="http://schemas.openxmlformats.org/officeDocument/2006/relationships/slide" Target="slide6.xml"/><Relationship Id="rId9" Type="http://schemas.openxmlformats.org/officeDocument/2006/relationships/slide" Target="slide64.xml"/><Relationship Id="rId14" Type="http://schemas.openxmlformats.org/officeDocument/2006/relationships/slide" Target="slide9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slide" Target="slide4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7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8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8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86.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slide" Target="slide69.xml"/><Relationship Id="rId4" Type="http://schemas.openxmlformats.org/officeDocument/2006/relationships/slide" Target="slide67.xml"/></Relationships>
</file>

<file path=ppt/slides/_rels/slide18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slide" Target="slide67.xml"/><Relationship Id="rId7" Type="http://schemas.openxmlformats.org/officeDocument/2006/relationships/slide" Target="slide71.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slide" Target="slide70.xml"/><Relationship Id="rId5" Type="http://schemas.openxmlformats.org/officeDocument/2006/relationships/slide" Target="slide69.xml"/><Relationship Id="rId4" Type="http://schemas.openxmlformats.org/officeDocument/2006/relationships/slide" Target="slide68.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87.xml"/><Relationship Id="rId7" Type="http://schemas.openxmlformats.org/officeDocument/2006/relationships/slide" Target="slide91.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slide" Target="slide90.xml"/><Relationship Id="rId5" Type="http://schemas.openxmlformats.org/officeDocument/2006/relationships/slide" Target="slide89.xml"/><Relationship Id="rId10" Type="http://schemas.openxmlformats.org/officeDocument/2006/relationships/slide" Target="slide94.xml"/><Relationship Id="rId4" Type="http://schemas.openxmlformats.org/officeDocument/2006/relationships/slide" Target="slide88.xml"/><Relationship Id="rId9" Type="http://schemas.openxmlformats.org/officeDocument/2006/relationships/slide" Target="slide9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2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8" Type="http://schemas.openxmlformats.org/officeDocument/2006/relationships/slide" Target="slide98.xml"/><Relationship Id="rId3" Type="http://schemas.openxmlformats.org/officeDocument/2006/relationships/slide" Target="slide93.xml"/><Relationship Id="rId7" Type="http://schemas.openxmlformats.org/officeDocument/2006/relationships/slide" Target="slide97.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slide" Target="slide96.xml"/><Relationship Id="rId5" Type="http://schemas.openxmlformats.org/officeDocument/2006/relationships/slide" Target="slide95.xml"/><Relationship Id="rId10" Type="http://schemas.openxmlformats.org/officeDocument/2006/relationships/slide" Target="slide100.xml"/><Relationship Id="rId4" Type="http://schemas.openxmlformats.org/officeDocument/2006/relationships/slide" Target="slide94.xml"/><Relationship Id="rId9" Type="http://schemas.openxmlformats.org/officeDocument/2006/relationships/slide" Target="slide99.xml"/></Relationships>
</file>

<file path=ppt/slides/_rels/slide20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20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20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20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21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21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slide" Target="slide89.xml"/></Relationships>
</file>

<file path=ppt/slides/_rels/slide21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21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5" Type="http://schemas.microsoft.com/office/2007/relationships/hdphoto" Target="../media/hdphoto10.wdp"/><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microsoft.com/office/2007/relationships/hdphoto" Target="../media/hdphoto13.wdp"/><Relationship Id="rId5" Type="http://schemas.openxmlformats.org/officeDocument/2006/relationships/image" Target="../media/image20.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24.xml"/><Relationship Id="rId5" Type="http://schemas.microsoft.com/office/2007/relationships/hdphoto" Target="../media/hdphoto15.wdp"/><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24.xml"/><Relationship Id="rId5" Type="http://schemas.microsoft.com/office/2007/relationships/hdphoto" Target="../media/hdphoto19.wdp"/><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3.png"/><Relationship Id="rId1" Type="http://schemas.openxmlformats.org/officeDocument/2006/relationships/slideLayout" Target="../slideLayouts/slideLayout24.xml"/><Relationship Id="rId5" Type="http://schemas.microsoft.com/office/2007/relationships/hdphoto" Target="../media/hdphoto25.wdp"/><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8.png"/><Relationship Id="rId1" Type="http://schemas.openxmlformats.org/officeDocument/2006/relationships/slideLayout" Target="../slideLayouts/slideLayout24.xml"/><Relationship Id="rId5" Type="http://schemas.microsoft.com/office/2007/relationships/hdphoto" Target="../media/hdphoto30.wdp"/><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2.png"/><Relationship Id="rId1" Type="http://schemas.openxmlformats.org/officeDocument/2006/relationships/slideLayout" Target="../slideLayouts/slideLayout24.xml"/><Relationship Id="rId6" Type="http://schemas.microsoft.com/office/2007/relationships/hdphoto" Target="../media/hdphoto32.wdp"/><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microsoft.com/office/2007/relationships/hdphoto" Target="../media/hdphoto36.wdp"/><Relationship Id="rId5" Type="http://schemas.openxmlformats.org/officeDocument/2006/relationships/image" Target="../media/image48.png"/><Relationship Id="rId4" Type="http://schemas.microsoft.com/office/2007/relationships/hdphoto" Target="../media/hdphoto35.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5.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6.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609600"/>
            <a:ext cx="8001000" cy="1905000"/>
          </a:xfrm>
        </p:spPr>
        <p:txBody>
          <a:bodyPr>
            <a:normAutofit/>
          </a:bodyPr>
          <a:lstStyle/>
          <a:p>
            <a:r>
              <a:rPr lang="en-US" sz="9600" b="1" dirty="0">
                <a:solidFill>
                  <a:srgbClr val="FFC000"/>
                </a:solidFill>
                <a:latin typeface="Arial" pitchFamily="34" charset="0"/>
                <a:cs typeface="Arial" pitchFamily="34" charset="0"/>
              </a:rPr>
              <a:t>AutoCAD</a:t>
            </a:r>
          </a:p>
        </p:txBody>
      </p:sp>
      <p:sp>
        <p:nvSpPr>
          <p:cNvPr id="3" name="Subtitle 2"/>
          <p:cNvSpPr>
            <a:spLocks noGrp="1"/>
          </p:cNvSpPr>
          <p:nvPr>
            <p:ph type="subTitle" idx="1"/>
          </p:nvPr>
        </p:nvSpPr>
        <p:spPr>
          <a:xfrm>
            <a:off x="2895600" y="2667000"/>
            <a:ext cx="6400800" cy="2971800"/>
          </a:xfrm>
        </p:spPr>
        <p:txBody>
          <a:bodyPr/>
          <a:lstStyle/>
          <a:p>
            <a:r>
              <a:rPr lang="en-US" i="1" dirty="0" smtClean="0">
                <a:solidFill>
                  <a:srgbClr val="FF0000"/>
                </a:solidFill>
                <a:latin typeface="Arial Black" panose="020B0A04020102020204" pitchFamily="34" charset="0"/>
              </a:rPr>
              <a:t>“A Journey Of Thousand Miles begins</a:t>
            </a:r>
          </a:p>
          <a:p>
            <a:r>
              <a:rPr lang="en-US" i="1" dirty="0" smtClean="0">
                <a:solidFill>
                  <a:srgbClr val="FF0000"/>
                </a:solidFill>
                <a:latin typeface="Arial Black" panose="020B0A04020102020204" pitchFamily="34" charset="0"/>
              </a:rPr>
              <a:t>With a single step</a:t>
            </a:r>
            <a:r>
              <a:rPr lang="en-US" dirty="0" smtClean="0">
                <a:latin typeface="Arial Black" panose="020B0A04020102020204" pitchFamily="34" charset="0"/>
              </a:rPr>
              <a:t>”</a:t>
            </a:r>
            <a:endParaRPr lang="en-US" dirty="0">
              <a:latin typeface="Arial Black" panose="020B0A04020102020204" pitchFamily="34" charset="0"/>
            </a:endParaRPr>
          </a:p>
        </p:txBody>
      </p:sp>
      <p:sp>
        <p:nvSpPr>
          <p:cNvPr id="4" name="TextBox 3"/>
          <p:cNvSpPr txBox="1"/>
          <p:nvPr/>
        </p:nvSpPr>
        <p:spPr>
          <a:xfrm>
            <a:off x="5486400" y="5486400"/>
            <a:ext cx="5181600" cy="1077218"/>
          </a:xfrm>
          <a:prstGeom prst="rect">
            <a:avLst/>
          </a:prstGeom>
          <a:noFill/>
        </p:spPr>
        <p:txBody>
          <a:bodyPr wrap="square" rtlCol="0">
            <a:spAutoFit/>
          </a:bodyPr>
          <a:lstStyle/>
          <a:p>
            <a:r>
              <a:rPr lang="en-US" sz="3200" dirty="0">
                <a:solidFill>
                  <a:srgbClr val="00B050"/>
                </a:solidFill>
                <a:latin typeface="Times New Roman" panose="02020603050405020304" pitchFamily="18" charset="0"/>
                <a:cs typeface="Times New Roman" panose="02020603050405020304" pitchFamily="18" charset="0"/>
              </a:rPr>
              <a:t>By: </a:t>
            </a:r>
          </a:p>
          <a:p>
            <a:r>
              <a:rPr lang="en-US" sz="3200" dirty="0">
                <a:solidFill>
                  <a:srgbClr val="00B050"/>
                </a:solidFill>
                <a:latin typeface="Times New Roman" panose="02020603050405020304" pitchFamily="18" charset="0"/>
                <a:cs typeface="Times New Roman" panose="02020603050405020304" pitchFamily="18" charset="0"/>
              </a:rPr>
              <a:t>     Bruck Alemu</a:t>
            </a:r>
          </a:p>
        </p:txBody>
      </p:sp>
    </p:spTree>
    <p:extLst>
      <p:ext uri="{BB962C8B-B14F-4D97-AF65-F5344CB8AC3E}">
        <p14:creationId xmlns:p14="http://schemas.microsoft.com/office/powerpoint/2010/main" val="23264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05800" cy="6354762"/>
          </a:xfrm>
        </p:spPr>
        <p:txBody>
          <a:bodyPr>
            <a:normAutofit/>
          </a:bodyP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Fig. 1.8 T he tooltip for the Circle tool and its popup menu</a:t>
            </a: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10</a:t>
            </a:fld>
            <a:endParaRPr lang="en-US">
              <a:solidFill>
                <a:prstClr val="black">
                  <a:tint val="75000"/>
                </a:prstClr>
              </a:solidFill>
              <a:latin typeface="Calibri"/>
            </a:endParaRPr>
          </a:p>
        </p:txBody>
      </p:sp>
      <p:pic>
        <p:nvPicPr>
          <p:cNvPr id="7172" name="Picture 4"/>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a:stretch>
            <a:fillRect/>
          </a:stretch>
        </p:blipFill>
        <p:spPr bwMode="auto">
          <a:xfrm>
            <a:off x="4419600" y="152401"/>
            <a:ext cx="3429000" cy="6056415"/>
          </a:xfrm>
          <a:prstGeom prst="rect">
            <a:avLst/>
          </a:prstGeom>
          <a:noFill/>
          <a:ln w="9525">
            <a:noFill/>
            <a:miter lim="800000"/>
            <a:headEnd/>
            <a:tailEnd/>
          </a:ln>
          <a:effectLst/>
        </p:spPr>
      </p:pic>
    </p:spTree>
    <p:extLst>
      <p:ext uri="{BB962C8B-B14F-4D97-AF65-F5344CB8AC3E}">
        <p14:creationId xmlns:p14="http://schemas.microsoft.com/office/powerpoint/2010/main" val="4562214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3962400"/>
            <a:ext cx="8229600" cy="2743200"/>
          </a:xfrm>
        </p:spPr>
        <p:txBody>
          <a:bodyPr>
            <a:normAutofit fontScale="70000" lnSpcReduction="20000"/>
          </a:bodyPr>
          <a:lstStyle/>
          <a:p>
            <a:pPr algn="just">
              <a:buNone/>
            </a:pPr>
            <a:r>
              <a:rPr lang="en-US" b="1" dirty="0">
                <a:latin typeface="Times New Roman" panose="02020603050405020304" pitchFamily="18" charset="0"/>
                <a:cs typeface="Times New Roman" panose="02020603050405020304" pitchFamily="18" charset="0"/>
              </a:rPr>
              <a:t>(</a:t>
            </a:r>
            <a:r>
              <a:rPr lang="en-US" sz="3400" b="1" dirty="0">
                <a:latin typeface="Times New Roman" panose="02020603050405020304" pitchFamily="18" charset="0"/>
                <a:cs typeface="Times New Roman" panose="02020603050405020304" pitchFamily="18" charset="0"/>
              </a:rPr>
              <a:t>c) </a:t>
            </a:r>
            <a:r>
              <a:rPr lang="en-US" sz="3400" b="1" i="1" dirty="0">
                <a:latin typeface="Times New Roman" panose="02020603050405020304" pitchFamily="18" charset="0"/>
                <a:cs typeface="Times New Roman" panose="02020603050405020304" pitchFamily="18" charset="0"/>
              </a:rPr>
              <a:t>Click the Pick point button. The dialog disappears. Click a point </a:t>
            </a:r>
            <a:r>
              <a:rPr lang="en-US" sz="3400" dirty="0">
                <a:latin typeface="Times New Roman" panose="02020603050405020304" pitchFamily="18" charset="0"/>
                <a:cs typeface="Times New Roman" panose="02020603050405020304" pitchFamily="18" charset="0"/>
              </a:rPr>
              <a:t>on the double bed drawing to determine its </a:t>
            </a:r>
            <a:r>
              <a:rPr lang="en-US" sz="3400" b="1" dirty="0">
                <a:latin typeface="Times New Roman" panose="02020603050405020304" pitchFamily="18" charset="0"/>
                <a:cs typeface="Times New Roman" panose="02020603050405020304" pitchFamily="18" charset="0"/>
              </a:rPr>
              <a:t>insertion point. The </a:t>
            </a:r>
            <a:r>
              <a:rPr lang="en-US" sz="3400" dirty="0">
                <a:latin typeface="Times New Roman" panose="02020603050405020304" pitchFamily="18" charset="0"/>
                <a:cs typeface="Times New Roman" panose="02020603050405020304" pitchFamily="18" charset="0"/>
              </a:rPr>
              <a:t>dialog reappears. Note that the coordinates of the insertion point appears in the </a:t>
            </a:r>
            <a:r>
              <a:rPr lang="en-US" sz="3400" b="1" dirty="0">
                <a:latin typeface="Times New Roman" panose="02020603050405020304" pitchFamily="18" charset="0"/>
                <a:cs typeface="Times New Roman" panose="02020603050405020304" pitchFamily="18" charset="0"/>
              </a:rPr>
              <a:t>Base point area of the dialog.</a:t>
            </a:r>
          </a:p>
          <a:p>
            <a:pPr algn="just">
              <a:buNone/>
            </a:pPr>
            <a:r>
              <a:rPr lang="en-US" sz="3400" b="1" dirty="0">
                <a:latin typeface="Times New Roman" panose="02020603050405020304" pitchFamily="18" charset="0"/>
                <a:cs typeface="Times New Roman" panose="02020603050405020304" pitchFamily="18" charset="0"/>
              </a:rPr>
              <a:t>(d) If thought necessary </a:t>
            </a:r>
            <a:r>
              <a:rPr lang="en-US" sz="3400" b="1" i="1" dirty="0">
                <a:latin typeface="Times New Roman" panose="02020603050405020304" pitchFamily="18" charset="0"/>
                <a:cs typeface="Times New Roman" panose="02020603050405020304" pitchFamily="18" charset="0"/>
              </a:rPr>
              <a:t>enter a description in the Description field of </a:t>
            </a:r>
            <a:r>
              <a:rPr lang="en-US" sz="3400" dirty="0">
                <a:latin typeface="Times New Roman" panose="02020603050405020304" pitchFamily="18" charset="0"/>
                <a:cs typeface="Times New Roman" panose="02020603050405020304" pitchFamily="18" charset="0"/>
              </a:rPr>
              <a:t>the dialog. The drawing is now saved as a </a:t>
            </a:r>
            <a:r>
              <a:rPr lang="en-US" sz="3400" b="1" dirty="0">
                <a:latin typeface="Times New Roman" panose="02020603050405020304" pitchFamily="18" charset="0"/>
                <a:cs typeface="Times New Roman" panose="02020603050405020304" pitchFamily="18" charset="0"/>
              </a:rPr>
              <a:t>block in the drawing. </a:t>
            </a:r>
            <a:r>
              <a:rPr lang="en-US" sz="3400" dirty="0">
                <a:latin typeface="Times New Roman" panose="02020603050405020304" pitchFamily="18" charset="0"/>
                <a:cs typeface="Times New Roman" panose="02020603050405020304" pitchFamily="18" charset="0"/>
              </a:rPr>
              <a:t>Fig. 9.3 The </a:t>
            </a:r>
            <a:r>
              <a:rPr lang="en-US" sz="3400" b="1" dirty="0">
                <a:latin typeface="Times New Roman" panose="02020603050405020304" pitchFamily="18" charset="0"/>
                <a:cs typeface="Times New Roman" panose="02020603050405020304" pitchFamily="18" charset="0"/>
              </a:rPr>
              <a:t>Block Definition </a:t>
            </a:r>
            <a:r>
              <a:rPr lang="en-US" sz="3400" dirty="0">
                <a:latin typeface="Times New Roman" panose="02020603050405020304" pitchFamily="18" charset="0"/>
                <a:cs typeface="Times New Roman" panose="02020603050405020304" pitchFamily="18" charset="0"/>
              </a:rPr>
              <a:t>dialog with entries for the </a:t>
            </a:r>
            <a:r>
              <a:rPr lang="en-US" sz="3400" b="1" dirty="0">
                <a:latin typeface="Times New Roman" panose="02020603050405020304" pitchFamily="18" charset="0"/>
                <a:cs typeface="Times New Roman" panose="02020603050405020304" pitchFamily="18" charset="0"/>
              </a:rPr>
              <a:t>double bed </a:t>
            </a:r>
            <a:r>
              <a:rPr lang="en-US" sz="3400" dirty="0">
                <a:latin typeface="Times New Roman" panose="02020603050405020304" pitchFamily="18" charset="0"/>
                <a:cs typeface="Times New Roman" panose="02020603050405020304" pitchFamily="18" charset="0"/>
              </a:rPr>
              <a:t>Fig. 9.4</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1981200" y="0"/>
            <a:ext cx="8229600" cy="3925666"/>
          </a:xfrm>
          <a:prstGeom prst="rect">
            <a:avLst/>
          </a:prstGeom>
          <a:noFill/>
          <a:ln w="9525">
            <a:noFill/>
            <a:miter lim="800000"/>
            <a:headEnd/>
            <a:tailEnd/>
          </a:ln>
          <a:effectLst/>
        </p:spPr>
      </p:pic>
    </p:spTree>
    <p:extLst>
      <p:ext uri="{BB962C8B-B14F-4D97-AF65-F5344CB8AC3E}">
        <p14:creationId xmlns:p14="http://schemas.microsoft.com/office/powerpoint/2010/main" val="2396606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srcRect/>
          <a:stretch>
            <a:fillRect/>
          </a:stretch>
        </p:blipFill>
        <p:spPr bwMode="auto">
          <a:xfrm>
            <a:off x="1752600" y="1"/>
            <a:ext cx="2743200" cy="3902149"/>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l="18557"/>
          <a:stretch>
            <a:fillRect/>
          </a:stretch>
        </p:blipFill>
        <p:spPr bwMode="auto">
          <a:xfrm>
            <a:off x="7315200" y="0"/>
            <a:ext cx="3009900" cy="41338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rcRect/>
          <a:stretch>
            <a:fillRect/>
          </a:stretch>
        </p:blipFill>
        <p:spPr bwMode="auto">
          <a:xfrm>
            <a:off x="2971801" y="3629026"/>
            <a:ext cx="4314825" cy="3228975"/>
          </a:xfrm>
          <a:prstGeom prst="rect">
            <a:avLst/>
          </a:prstGeom>
          <a:noFill/>
          <a:ln w="9525">
            <a:noFill/>
            <a:miter lim="800000"/>
            <a:headEnd/>
            <a:tailEnd/>
          </a:ln>
          <a:effectLst/>
        </p:spPr>
      </p:pic>
    </p:spTree>
    <p:extLst>
      <p:ext uri="{BB962C8B-B14F-4D97-AF65-F5344CB8AC3E}">
        <p14:creationId xmlns:p14="http://schemas.microsoft.com/office/powerpoint/2010/main" val="32856471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09600"/>
          </a:xfrm>
        </p:spPr>
        <p:txBody>
          <a:bodyPr>
            <a:normAutofit fontScale="90000"/>
          </a:bodyPr>
          <a:lstStyle/>
          <a:p>
            <a:r>
              <a:rPr lang="en-US" b="1" dirty="0">
                <a:solidFill>
                  <a:srgbClr val="002060"/>
                </a:solidFill>
              </a:rPr>
              <a:t>Inserting blocks into a drawing</a:t>
            </a:r>
            <a:endParaRPr lang="en-US" dirty="0">
              <a:solidFill>
                <a:srgbClr val="002060"/>
              </a:solidFill>
            </a:endParaRPr>
          </a:p>
        </p:txBody>
      </p:sp>
      <p:sp>
        <p:nvSpPr>
          <p:cNvPr id="3" name="Content Placeholder 2"/>
          <p:cNvSpPr>
            <a:spLocks noGrp="1"/>
          </p:cNvSpPr>
          <p:nvPr>
            <p:ph idx="1"/>
          </p:nvPr>
        </p:nvSpPr>
        <p:spPr>
          <a:xfrm>
            <a:off x="1752600" y="609600"/>
            <a:ext cx="8763000" cy="6096000"/>
          </a:xfrm>
        </p:spPr>
        <p:txBody>
          <a:bodyPr>
            <a:normAutofit fontScale="92500" lnSpcReduction="10000"/>
          </a:bodyPr>
          <a:lstStyle/>
          <a:p>
            <a:pPr>
              <a:buNone/>
            </a:pPr>
            <a:r>
              <a:rPr lang="en-US" sz="2600" dirty="0"/>
              <a:t>     </a:t>
            </a:r>
            <a:r>
              <a:rPr lang="en-US" sz="2600" dirty="0">
                <a:latin typeface="Times New Roman" panose="02020603050405020304" pitchFamily="18" charset="0"/>
                <a:cs typeface="Times New Roman" panose="02020603050405020304" pitchFamily="18" charset="0"/>
              </a:rPr>
              <a:t>There are two methods by which symbols saved as blocks can be inserted into another drawing.</a:t>
            </a:r>
          </a:p>
          <a:p>
            <a:pPr algn="ctr">
              <a:buNone/>
            </a:pPr>
            <a:r>
              <a:rPr lang="en-US" sz="2600" b="1" i="1" dirty="0">
                <a:solidFill>
                  <a:srgbClr val="0070C0"/>
                </a:solidFill>
                <a:latin typeface="Times New Roman" panose="02020603050405020304" pitchFamily="18" charset="0"/>
                <a:cs typeface="Times New Roman" panose="02020603050405020304" pitchFamily="18" charset="0"/>
              </a:rPr>
              <a:t>Example – first method of inserting blocks</a:t>
            </a:r>
          </a:p>
          <a:p>
            <a:pPr algn="just">
              <a:buNone/>
            </a:pPr>
            <a:r>
              <a:rPr lang="en-US" sz="2600" dirty="0">
                <a:latin typeface="Times New Roman" panose="02020603050405020304" pitchFamily="18" charset="0"/>
                <a:cs typeface="Times New Roman" panose="02020603050405020304" pitchFamily="18" charset="0"/>
              </a:rPr>
              <a:t> Ensuring that all the symbols saved as blocks using the </a:t>
            </a:r>
            <a:r>
              <a:rPr lang="en-US" sz="2600" b="1" dirty="0">
                <a:latin typeface="Times New Roman" panose="02020603050405020304" pitchFamily="18" charset="0"/>
                <a:cs typeface="Times New Roman" panose="02020603050405020304" pitchFamily="18" charset="0"/>
              </a:rPr>
              <a:t>Make Block</a:t>
            </a:r>
          </a:p>
          <a:p>
            <a:pPr algn="just">
              <a:buNone/>
            </a:pPr>
            <a:r>
              <a:rPr lang="en-US" sz="2600" b="1" dirty="0">
                <a:latin typeface="Times New Roman" panose="02020603050405020304" pitchFamily="18" charset="0"/>
                <a:cs typeface="Times New Roman" panose="02020603050405020304" pitchFamily="18" charset="0"/>
              </a:rPr>
              <a:t>tool </a:t>
            </a:r>
            <a:r>
              <a:rPr lang="en-US" sz="2600" dirty="0">
                <a:latin typeface="Times New Roman" panose="02020603050405020304" pitchFamily="18" charset="0"/>
                <a:cs typeface="Times New Roman" panose="02020603050405020304" pitchFamily="18" charset="0"/>
              </a:rPr>
              <a:t>are saved in the </a:t>
            </a:r>
          </a:p>
          <a:p>
            <a:pPr algn="just">
              <a:buNone/>
            </a:pPr>
            <a:r>
              <a:rPr lang="en-US" sz="2600" dirty="0">
                <a:latin typeface="Times New Roman" panose="02020603050405020304" pitchFamily="18" charset="0"/>
                <a:cs typeface="Times New Roman" panose="02020603050405020304" pitchFamily="18" charset="0"/>
              </a:rPr>
              <a:t>data of the drawing in</a:t>
            </a:r>
          </a:p>
          <a:p>
            <a:pPr algn="just">
              <a:buNone/>
            </a:pPr>
            <a:r>
              <a:rPr lang="en-US" sz="2600" dirty="0">
                <a:latin typeface="Times New Roman" panose="02020603050405020304" pitchFamily="18" charset="0"/>
                <a:cs typeface="Times New Roman" panose="02020603050405020304" pitchFamily="18" charset="0"/>
              </a:rPr>
              <a:t> which the symbols </a:t>
            </a:r>
          </a:p>
          <a:p>
            <a:pPr algn="just">
              <a:buNone/>
            </a:pPr>
            <a:r>
              <a:rPr lang="en-US" sz="2600" dirty="0">
                <a:latin typeface="Times New Roman" panose="02020603050405020304" pitchFamily="18" charset="0"/>
                <a:cs typeface="Times New Roman" panose="02020603050405020304" pitchFamily="18" charset="0"/>
              </a:rPr>
              <a:t>were constructed, </a:t>
            </a:r>
          </a:p>
          <a:p>
            <a:pPr algn="just">
              <a:buNone/>
            </a:pPr>
            <a:r>
              <a:rPr lang="en-US" sz="2600" dirty="0">
                <a:latin typeface="Times New Roman" panose="02020603050405020304" pitchFamily="18" charset="0"/>
                <a:cs typeface="Times New Roman" panose="02020603050405020304" pitchFamily="18" charset="0"/>
              </a:rPr>
              <a:t>erase the drawings </a:t>
            </a:r>
          </a:p>
          <a:p>
            <a:pPr algn="just">
              <a:buNone/>
            </a:pPr>
            <a:r>
              <a:rPr lang="en-US" sz="2600" dirty="0">
                <a:latin typeface="Times New Roman" panose="02020603050405020304" pitchFamily="18" charset="0"/>
                <a:cs typeface="Times New Roman" panose="02020603050405020304" pitchFamily="18" charset="0"/>
              </a:rPr>
              <a:t>of the symbols and </a:t>
            </a:r>
          </a:p>
          <a:p>
            <a:pPr algn="just">
              <a:buNone/>
            </a:pPr>
            <a:r>
              <a:rPr lang="en-US" sz="2600" dirty="0">
                <a:latin typeface="Times New Roman" panose="02020603050405020304" pitchFamily="18" charset="0"/>
                <a:cs typeface="Times New Roman" panose="02020603050405020304" pitchFamily="18" charset="0"/>
              </a:rPr>
              <a:t>in their place </a:t>
            </a:r>
          </a:p>
          <a:p>
            <a:pPr algn="just">
              <a:buNone/>
            </a:pPr>
            <a:r>
              <a:rPr lang="en-US" sz="2600" dirty="0">
                <a:latin typeface="Times New Roman" panose="02020603050405020304" pitchFamily="18" charset="0"/>
                <a:cs typeface="Times New Roman" panose="02020603050405020304" pitchFamily="18" charset="0"/>
              </a:rPr>
              <a:t>construct the outline</a:t>
            </a:r>
          </a:p>
          <a:p>
            <a:pPr algn="just">
              <a:buNone/>
            </a:pPr>
            <a:r>
              <a:rPr lang="en-US" sz="2600" dirty="0">
                <a:latin typeface="Times New Roman" panose="02020603050405020304" pitchFamily="18" charset="0"/>
                <a:cs typeface="Times New Roman" panose="02020603050405020304" pitchFamily="18" charset="0"/>
              </a:rPr>
              <a:t> of the plan of a </a:t>
            </a:r>
          </a:p>
          <a:p>
            <a:pPr algn="just">
              <a:buNone/>
            </a:pPr>
            <a:r>
              <a:rPr lang="en-US" sz="2600" dirty="0">
                <a:latin typeface="Times New Roman" panose="02020603050405020304" pitchFamily="18" charset="0"/>
                <a:cs typeface="Times New Roman" panose="02020603050405020304" pitchFamily="18" charset="0"/>
              </a:rPr>
              <a:t>bungalow to a scale of </a:t>
            </a:r>
          </a:p>
          <a:p>
            <a:pPr algn="just">
              <a:buNone/>
            </a:pPr>
            <a:r>
              <a:rPr lang="en-US" sz="2600" dirty="0">
                <a:latin typeface="Times New Roman" panose="02020603050405020304" pitchFamily="18" charset="0"/>
                <a:cs typeface="Times New Roman" panose="02020603050405020304" pitchFamily="18" charset="0"/>
              </a:rPr>
              <a:t>1:50 (Fig. 9.5). Then:</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4648201" y="2362200"/>
            <a:ext cx="6006773" cy="4191000"/>
          </a:xfrm>
          <a:prstGeom prst="rect">
            <a:avLst/>
          </a:prstGeom>
          <a:noFill/>
          <a:ln w="9525">
            <a:noFill/>
            <a:miter lim="800000"/>
            <a:headEnd/>
            <a:tailEnd/>
          </a:ln>
          <a:effectLst/>
        </p:spPr>
      </p:pic>
    </p:spTree>
    <p:extLst>
      <p:ext uri="{BB962C8B-B14F-4D97-AF65-F5344CB8AC3E}">
        <p14:creationId xmlns:p14="http://schemas.microsoft.com/office/powerpoint/2010/main" val="16954251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800" y="381000"/>
            <a:ext cx="1219200" cy="1143000"/>
          </a:xfrm>
        </p:spPr>
        <p:txBody>
          <a:bodyPr/>
          <a:lstStyle/>
          <a:p>
            <a:endParaRPr lang="en-US" dirty="0"/>
          </a:p>
        </p:txBody>
      </p:sp>
      <p:sp>
        <p:nvSpPr>
          <p:cNvPr id="3" name="Content Placeholder 2"/>
          <p:cNvSpPr>
            <a:spLocks noGrp="1"/>
          </p:cNvSpPr>
          <p:nvPr>
            <p:ph idx="1"/>
          </p:nvPr>
        </p:nvSpPr>
        <p:spPr>
          <a:xfrm>
            <a:off x="1676400" y="152400"/>
            <a:ext cx="8839200" cy="6553200"/>
          </a:xfrm>
        </p:spPr>
        <p:txBody>
          <a:bodyPr>
            <a:normAutofit lnSpcReduction="10000"/>
          </a:bodyPr>
          <a:lstStyle/>
          <a:p>
            <a:pPr marL="457200" indent="-457200" algn="just">
              <a:buAutoNum type="arabicPeriod"/>
            </a:pPr>
            <a:r>
              <a:rPr lang="en-US" sz="2400" b="1" i="1" dirty="0">
                <a:latin typeface="Times New Roman" panose="02020603050405020304" pitchFamily="18" charset="0"/>
                <a:cs typeface="Times New Roman" panose="02020603050405020304" pitchFamily="18" charset="0"/>
              </a:rPr>
              <a:t>Left-click the Block tool icon in the 2D Draw control panel or the </a:t>
            </a:r>
            <a:r>
              <a:rPr lang="en-US" sz="2400" b="1" dirty="0">
                <a:latin typeface="Times New Roman" panose="02020603050405020304" pitchFamily="18" charset="0"/>
                <a:cs typeface="Times New Roman" panose="02020603050405020304" pitchFamily="18" charset="0"/>
              </a:rPr>
              <a:t>Insert Block tool in the Draw toolbar (Fig. 9.6). The Insert dialog </a:t>
            </a:r>
            <a:r>
              <a:rPr lang="en-US" sz="2400" dirty="0">
                <a:latin typeface="Times New Roman" panose="02020603050405020304" pitchFamily="18" charset="0"/>
                <a:cs typeface="Times New Roman" panose="02020603050405020304" pitchFamily="18" charset="0"/>
              </a:rPr>
              <a:t>appears on screen (Fig. 9.7). From the </a:t>
            </a:r>
            <a:r>
              <a:rPr lang="en-US" sz="2400" b="1" dirty="0">
                <a:latin typeface="Times New Roman" panose="02020603050405020304" pitchFamily="18" charset="0"/>
                <a:cs typeface="Times New Roman" panose="02020603050405020304" pitchFamily="18" charset="0"/>
              </a:rPr>
              <a:t>Name popup list select the name </a:t>
            </a:r>
            <a:r>
              <a:rPr lang="en-US" sz="2400" dirty="0">
                <a:latin typeface="Times New Roman" panose="02020603050405020304" pitchFamily="18" charset="0"/>
                <a:cs typeface="Times New Roman" panose="02020603050405020304" pitchFamily="18" charset="0"/>
              </a:rPr>
              <a:t>of the block which is to be inserted, in this example the </a:t>
            </a:r>
            <a:r>
              <a:rPr lang="en-US" sz="2400" b="1" dirty="0">
                <a:latin typeface="Times New Roman" panose="02020603050405020304" pitchFamily="18" charset="0"/>
                <a:cs typeface="Times New Roman" panose="02020603050405020304" pitchFamily="18" charset="0"/>
              </a:rPr>
              <a:t>2.5 window.</a:t>
            </a:r>
          </a:p>
          <a:p>
            <a:pPr marL="457200" indent="-457200" algn="just">
              <a:buAutoNum type="arabicPeriod"/>
            </a:pPr>
            <a:endParaRPr lang="en-US" sz="2400" b="1" dirty="0"/>
          </a:p>
          <a:p>
            <a:pPr marL="457200" indent="-457200" algn="just">
              <a:buAutoNum type="arabicPeriod"/>
            </a:pPr>
            <a:endParaRPr lang="en-US" sz="2400" b="1" dirty="0"/>
          </a:p>
          <a:p>
            <a:pPr marL="457200" indent="-457200" algn="just">
              <a:buAutoNum type="arabicPeriod"/>
            </a:pPr>
            <a:endParaRPr lang="en-US" sz="2400" b="1" dirty="0"/>
          </a:p>
          <a:p>
            <a:pPr marL="457200" indent="-457200" algn="just">
              <a:buAutoNum type="arabicPeriod"/>
            </a:pPr>
            <a:endParaRPr lang="en-US" sz="2400" b="1" dirty="0"/>
          </a:p>
          <a:p>
            <a:pPr marL="457200" indent="-457200" algn="just">
              <a:buAutoNum type="arabicPeriod"/>
            </a:pPr>
            <a:endParaRPr lang="en-US" sz="2400" b="1" dirty="0"/>
          </a:p>
          <a:p>
            <a:pPr marL="457200" indent="-457200" algn="just">
              <a:buAutoNum type="arabicPeriod"/>
            </a:pPr>
            <a:endParaRPr lang="en-US" sz="2400" b="1" dirty="0"/>
          </a:p>
          <a:p>
            <a:pPr marL="457200" indent="-457200" algn="just">
              <a:buNone/>
            </a:pPr>
            <a:endParaRPr lang="en-US" sz="2400" b="1" dirty="0"/>
          </a:p>
          <a:p>
            <a:pPr algn="just">
              <a:buNone/>
            </a:pPr>
            <a:r>
              <a:rPr lang="en-US" sz="2400" b="1" dirty="0"/>
              <a:t>2. </a:t>
            </a:r>
            <a:r>
              <a:rPr lang="en-US" sz="2400" b="1" dirty="0">
                <a:latin typeface="Times New Roman" panose="02020603050405020304" pitchFamily="18" charset="0"/>
                <a:cs typeface="Times New Roman" panose="02020603050405020304" pitchFamily="18" charset="0"/>
              </a:rPr>
              <a:t>Make sure the check box against Explode is off (no tick in box). </a:t>
            </a:r>
            <a:r>
              <a:rPr lang="en-US" sz="2400" b="1" i="1" dirty="0">
                <a:latin typeface="Times New Roman" panose="02020603050405020304" pitchFamily="18" charset="0"/>
                <a:cs typeface="Times New Roman" panose="02020603050405020304" pitchFamily="18" charset="0"/>
              </a:rPr>
              <a:t>Click </a:t>
            </a:r>
            <a:r>
              <a:rPr lang="en-US" sz="2400" dirty="0">
                <a:latin typeface="Times New Roman" panose="02020603050405020304" pitchFamily="18" charset="0"/>
                <a:cs typeface="Times New Roman" panose="02020603050405020304" pitchFamily="18" charset="0"/>
              </a:rPr>
              <a:t>the dialog’s </a:t>
            </a:r>
            <a:r>
              <a:rPr lang="en-US" sz="2400" b="1" dirty="0">
                <a:latin typeface="Times New Roman" panose="02020603050405020304" pitchFamily="18" charset="0"/>
                <a:cs typeface="Times New Roman" panose="02020603050405020304" pitchFamily="18" charset="0"/>
              </a:rPr>
              <a:t>OK button, the dialog disappears. The symbol drawing </a:t>
            </a:r>
            <a:r>
              <a:rPr lang="en-US" sz="2400" dirty="0">
                <a:latin typeface="Times New Roman" panose="02020603050405020304" pitchFamily="18" charset="0"/>
                <a:cs typeface="Times New Roman" panose="02020603050405020304" pitchFamily="18" charset="0"/>
              </a:rPr>
              <a:t>appears with its insertion point at the intersection of the cursor hairs ready to be </a:t>
            </a:r>
            <a:r>
              <a:rPr lang="en-US" sz="2400" i="1" dirty="0">
                <a:latin typeface="Times New Roman" panose="02020603050405020304" pitchFamily="18" charset="0"/>
                <a:cs typeface="Times New Roman" panose="02020603050405020304" pitchFamily="18" charset="0"/>
              </a:rPr>
              <a:t>dragged into its position in the plan drawing.</a:t>
            </a:r>
            <a:endParaRPr lang="en-US" sz="2400"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1981200" y="2209800"/>
            <a:ext cx="1887711" cy="16764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a:stretch>
            <a:fillRect/>
          </a:stretch>
        </p:blipFill>
        <p:spPr bwMode="auto">
          <a:xfrm>
            <a:off x="4267200" y="1828801"/>
            <a:ext cx="5334000" cy="2935309"/>
          </a:xfrm>
          <a:prstGeom prst="rect">
            <a:avLst/>
          </a:prstGeom>
          <a:noFill/>
          <a:ln w="9525">
            <a:noFill/>
            <a:miter lim="800000"/>
            <a:headEnd/>
            <a:tailEnd/>
          </a:ln>
          <a:effectLst/>
        </p:spPr>
      </p:pic>
    </p:spTree>
    <p:extLst>
      <p:ext uri="{BB962C8B-B14F-4D97-AF65-F5344CB8AC3E}">
        <p14:creationId xmlns:p14="http://schemas.microsoft.com/office/powerpoint/2010/main" val="26733704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3411200" y="304800"/>
            <a:ext cx="152400" cy="1143000"/>
          </a:xfrm>
        </p:spPr>
        <p:txBody>
          <a:bodyPr/>
          <a:lstStyle/>
          <a:p>
            <a:endParaRPr lang="en-US" dirty="0"/>
          </a:p>
        </p:txBody>
      </p:sp>
      <p:sp>
        <p:nvSpPr>
          <p:cNvPr id="3" name="Content Placeholder 2"/>
          <p:cNvSpPr>
            <a:spLocks noGrp="1"/>
          </p:cNvSpPr>
          <p:nvPr>
            <p:ph idx="1"/>
          </p:nvPr>
        </p:nvSpPr>
        <p:spPr>
          <a:xfrm>
            <a:off x="1828800" y="304800"/>
            <a:ext cx="8610600" cy="6248400"/>
          </a:xfrm>
        </p:spPr>
        <p:txBody>
          <a:bodyPr>
            <a:noAutofit/>
          </a:bodyPr>
          <a:lstStyle/>
          <a:p>
            <a:pPr>
              <a:buNone/>
            </a:pPr>
            <a:r>
              <a:rPr lang="en-US" sz="2400" b="1" dirty="0"/>
              <a:t>3</a:t>
            </a:r>
            <a:r>
              <a:rPr lang="en-US" sz="2400" b="1" dirty="0">
                <a:latin typeface="Times New Roman" panose="02020603050405020304" pitchFamily="18" charset="0"/>
                <a:cs typeface="Times New Roman" panose="02020603050405020304" pitchFamily="18" charset="0"/>
              </a:rPr>
              <a:t>. Once all the block drawings are placed, their positions can be adjusted. </a:t>
            </a:r>
            <a:r>
              <a:rPr lang="en-US" sz="2400" dirty="0">
                <a:latin typeface="Times New Roman" panose="02020603050405020304" pitchFamily="18" charset="0"/>
                <a:cs typeface="Times New Roman" panose="02020603050405020304" pitchFamily="18" charset="0"/>
              </a:rPr>
              <a:t>Blocks are single objects and can thus be dragged into new positions as required under mouse control. Their angle of position can be amended at the command line, which shows:</a:t>
            </a:r>
          </a:p>
          <a:p>
            <a:pPr>
              <a:buNone/>
            </a:pPr>
            <a:r>
              <a:rPr lang="en-US" sz="2400" b="1" dirty="0">
                <a:latin typeface="Times New Roman" panose="02020603050405020304" pitchFamily="18" charset="0"/>
                <a:cs typeface="Times New Roman" panose="02020603050405020304" pitchFamily="18" charset="0"/>
              </a:rPr>
              <a:t>Command:</a:t>
            </a:r>
          </a:p>
          <a:p>
            <a:pPr>
              <a:buNone/>
            </a:pPr>
            <a:r>
              <a:rPr lang="en-US" sz="2400" b="1" dirty="0">
                <a:latin typeface="Times New Roman" panose="02020603050405020304" pitchFamily="18" charset="0"/>
                <a:cs typeface="Times New Roman" panose="02020603050405020304" pitchFamily="18" charset="0"/>
              </a:rPr>
              <a:t>INSERT</a:t>
            </a:r>
          </a:p>
          <a:p>
            <a:pPr>
              <a:buNone/>
            </a:pPr>
            <a:r>
              <a:rPr lang="en-US" sz="2400" b="1" dirty="0">
                <a:latin typeface="Times New Roman" panose="02020603050405020304" pitchFamily="18" charset="0"/>
                <a:cs typeface="Times New Roman" panose="02020603050405020304" pitchFamily="18" charset="0"/>
              </a:rPr>
              <a:t>Specify insertion point or [</a:t>
            </a:r>
            <a:r>
              <a:rPr lang="en-US" sz="2400" b="1" dirty="0" err="1">
                <a:latin typeface="Times New Roman" panose="02020603050405020304" pitchFamily="18" charset="0"/>
                <a:cs typeface="Times New Roman" panose="02020603050405020304" pitchFamily="18" charset="0"/>
              </a:rPr>
              <a:t>Basepoint</a:t>
            </a:r>
            <a:r>
              <a:rPr lang="en-US" sz="2400" b="1" dirty="0">
                <a:latin typeface="Times New Roman" panose="02020603050405020304" pitchFamily="18" charset="0"/>
                <a:cs typeface="Times New Roman" panose="02020603050405020304" pitchFamily="18" charset="0"/>
              </a:rPr>
              <a:t>/Scale/X/Y/Z/Rotate/</a:t>
            </a:r>
            <a:r>
              <a:rPr lang="en-US" sz="2400" b="1" dirty="0" err="1">
                <a:latin typeface="Times New Roman" panose="02020603050405020304" pitchFamily="18" charset="0"/>
                <a:cs typeface="Times New Roman" panose="02020603050405020304" pitchFamily="18" charset="0"/>
              </a:rPr>
              <a:t>PScale</a:t>
            </a:r>
            <a:r>
              <a:rPr lang="en-US" sz="2400" b="1" dirty="0">
                <a:latin typeface="Times New Roman" panose="02020603050405020304" pitchFamily="18" charset="0"/>
                <a:cs typeface="Times New Roman" panose="02020603050405020304" pitchFamily="18" charset="0"/>
              </a:rPr>
              <a:t>/</a:t>
            </a:r>
          </a:p>
          <a:p>
            <a:pPr>
              <a:buNone/>
            </a:pPr>
            <a:r>
              <a:rPr lang="en-US" sz="2400" b="1" dirty="0">
                <a:latin typeface="Times New Roman" panose="02020603050405020304" pitchFamily="18" charset="0"/>
                <a:cs typeface="Times New Roman" panose="02020603050405020304" pitchFamily="18" charset="0"/>
              </a:rPr>
              <a:t>PX/PY/PZ/</a:t>
            </a:r>
            <a:r>
              <a:rPr lang="en-US" sz="2400" b="1" dirty="0" err="1">
                <a:latin typeface="Times New Roman" panose="02020603050405020304" pitchFamily="18" charset="0"/>
                <a:cs typeface="Times New Roman" panose="02020603050405020304" pitchFamily="18" charset="0"/>
              </a:rPr>
              <a:t>PRotate</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enter r (Rotate) right-click</a:t>
            </a:r>
          </a:p>
          <a:p>
            <a:pPr>
              <a:buNone/>
            </a:pPr>
            <a:r>
              <a:rPr lang="en-US" sz="2400" b="1" dirty="0">
                <a:latin typeface="Times New Roman" panose="02020603050405020304" pitchFamily="18" charset="0"/>
                <a:cs typeface="Times New Roman" panose="02020603050405020304" pitchFamily="18" charset="0"/>
              </a:rPr>
              <a:t>Specify insertion angle: </a:t>
            </a:r>
            <a:r>
              <a:rPr lang="en-US" sz="2400" b="1" i="1" dirty="0">
                <a:latin typeface="Times New Roman" panose="02020603050405020304" pitchFamily="18" charset="0"/>
                <a:cs typeface="Times New Roman" panose="02020603050405020304" pitchFamily="18" charset="0"/>
              </a:rPr>
              <a:t>enter 180 right-click</a:t>
            </a:r>
          </a:p>
          <a:p>
            <a:pPr>
              <a:buNone/>
            </a:pPr>
            <a:r>
              <a:rPr lang="en-US" sz="2400" b="1" dirty="0">
                <a:latin typeface="Times New Roman" panose="02020603050405020304" pitchFamily="18" charset="0"/>
                <a:cs typeface="Times New Roman" panose="02020603050405020304" pitchFamily="18" charset="0"/>
              </a:rPr>
              <a:t>Specify insertion point: </a:t>
            </a:r>
            <a:r>
              <a:rPr lang="en-US" sz="2400" b="1" i="1" dirty="0">
                <a:latin typeface="Times New Roman" panose="02020603050405020304" pitchFamily="18" charset="0"/>
                <a:cs typeface="Times New Roman" panose="02020603050405020304" pitchFamily="18" charset="0"/>
              </a:rPr>
              <a:t>pick</a:t>
            </a:r>
          </a:p>
          <a:p>
            <a:pPr>
              <a:buNone/>
            </a:pPr>
            <a:r>
              <a:rPr lang="en-US" sz="2400" b="1" dirty="0">
                <a:latin typeface="Times New Roman" panose="02020603050405020304" pitchFamily="18" charset="0"/>
                <a:cs typeface="Times New Roman" panose="02020603050405020304" pitchFamily="18" charset="0"/>
              </a:rPr>
              <a:t>Command:</a:t>
            </a:r>
          </a:p>
          <a:p>
            <a:pPr>
              <a:buNone/>
            </a:pPr>
            <a:r>
              <a:rPr lang="en-US" sz="2400" dirty="0">
                <a:latin typeface="Times New Roman" panose="02020603050405020304" pitchFamily="18" charset="0"/>
                <a:cs typeface="Times New Roman" panose="02020603050405020304" pitchFamily="18" charset="0"/>
              </a:rPr>
              <a:t>Selection from these prompts allows scaling, stretching along any axis, previewing, etc. as the block is inserted.</a:t>
            </a:r>
          </a:p>
          <a:p>
            <a:pPr>
              <a:buNone/>
            </a:pPr>
            <a:r>
              <a:rPr lang="en-US" sz="2400" b="1" dirty="0">
                <a:latin typeface="Times New Roman" panose="02020603050405020304" pitchFamily="18" charset="0"/>
                <a:cs typeface="Times New Roman" panose="02020603050405020304" pitchFamily="18" charset="0"/>
              </a:rPr>
              <a:t>4. Insert all necessary blocks and add other details as required to the plan </a:t>
            </a:r>
            <a:r>
              <a:rPr lang="en-US" sz="2400" dirty="0">
                <a:latin typeface="Times New Roman" panose="02020603050405020304" pitchFamily="18" charset="0"/>
                <a:cs typeface="Times New Roman" panose="02020603050405020304" pitchFamily="18" charset="0"/>
              </a:rPr>
              <a:t>outline drawing. The result is given in Fig. 9.8.</a:t>
            </a:r>
          </a:p>
        </p:txBody>
      </p:sp>
    </p:spTree>
    <p:extLst>
      <p:ext uri="{BB962C8B-B14F-4D97-AF65-F5344CB8AC3E}">
        <p14:creationId xmlns:p14="http://schemas.microsoft.com/office/powerpoint/2010/main" val="9112099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1828800" y="228600"/>
            <a:ext cx="8534400" cy="6461328"/>
          </a:xfrm>
          <a:prstGeom prst="rect">
            <a:avLst/>
          </a:prstGeom>
          <a:noFill/>
          <a:ln w="9525">
            <a:noFill/>
            <a:miter lim="800000"/>
            <a:headEnd/>
            <a:tailEnd/>
          </a:ln>
          <a:effectLst/>
        </p:spPr>
      </p:pic>
    </p:spTree>
    <p:extLst>
      <p:ext uri="{BB962C8B-B14F-4D97-AF65-F5344CB8AC3E}">
        <p14:creationId xmlns:p14="http://schemas.microsoft.com/office/powerpoint/2010/main" val="281980229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533400"/>
          </a:xfrm>
        </p:spPr>
        <p:txBody>
          <a:bodyPr>
            <a:normAutofit fontScale="90000"/>
          </a:bodyPr>
          <a:lstStyle/>
          <a:p>
            <a:r>
              <a:rPr lang="en-US" sz="3000" b="1" i="1" dirty="0">
                <a:solidFill>
                  <a:srgbClr val="0070C0"/>
                </a:solidFill>
              </a:rPr>
              <a:t>Example – second method of inserting blocks</a:t>
            </a:r>
            <a:endParaRPr lang="en-US" sz="3000" dirty="0">
              <a:solidFill>
                <a:srgbClr val="0070C0"/>
              </a:solidFill>
            </a:endParaRPr>
          </a:p>
        </p:txBody>
      </p:sp>
      <p:sp>
        <p:nvSpPr>
          <p:cNvPr id="3" name="Content Placeholder 2"/>
          <p:cNvSpPr>
            <a:spLocks noGrp="1"/>
          </p:cNvSpPr>
          <p:nvPr>
            <p:ph idx="1"/>
          </p:nvPr>
        </p:nvSpPr>
        <p:spPr>
          <a:xfrm>
            <a:off x="1828800" y="685800"/>
            <a:ext cx="8610600" cy="6019800"/>
          </a:xfrm>
        </p:spPr>
        <p:txBody>
          <a:bodyPr>
            <a:normAutofit/>
          </a:bodyPr>
          <a:lstStyle/>
          <a:p>
            <a:pPr>
              <a:buNone/>
            </a:pPr>
            <a:r>
              <a:rPr lang="en-US" sz="2400" b="1" dirty="0"/>
              <a:t>1. </a:t>
            </a:r>
            <a:r>
              <a:rPr lang="en-US" sz="2400" b="1" dirty="0">
                <a:latin typeface="Times New Roman" panose="02020603050405020304" pitchFamily="18" charset="0"/>
                <a:cs typeface="Times New Roman" panose="02020603050405020304" pitchFamily="18" charset="0"/>
              </a:rPr>
              <a:t>Save the drawing which includes all the blocks to a suitable file name </a:t>
            </a:r>
            <a:r>
              <a:rPr lang="en-US" sz="2400" dirty="0">
                <a:latin typeface="Times New Roman" panose="02020603050405020304" pitchFamily="18" charset="0"/>
                <a:cs typeface="Times New Roman" panose="02020603050405020304" pitchFamily="18" charset="0"/>
              </a:rPr>
              <a:t>(building_symbols.dwg). Remember this drawing includes data of the blocks in its file.</a:t>
            </a:r>
          </a:p>
          <a:p>
            <a:pPr>
              <a:buNone/>
            </a:pPr>
            <a:r>
              <a:rPr lang="en-US" sz="2400" b="1" dirty="0">
                <a:latin typeface="Times New Roman" panose="02020603050405020304" pitchFamily="18" charset="0"/>
                <a:cs typeface="Times New Roman" panose="02020603050405020304" pitchFamily="18" charset="0"/>
              </a:rPr>
              <a:t>2. </a:t>
            </a:r>
            <a:r>
              <a:rPr lang="en-US" sz="2400" b="1" i="1" dirty="0">
                <a:latin typeface="Times New Roman" panose="02020603050405020304" pitchFamily="18" charset="0"/>
                <a:cs typeface="Times New Roman" panose="02020603050405020304" pitchFamily="18" charset="0"/>
              </a:rPr>
              <a:t>Left-click </a:t>
            </a:r>
            <a:r>
              <a:rPr lang="en-US" sz="2400" b="1" i="1" dirty="0" err="1">
                <a:latin typeface="Times New Roman" panose="02020603050405020304" pitchFamily="18" charset="0"/>
                <a:cs typeface="Times New Roman" panose="02020603050405020304" pitchFamily="18" charset="0"/>
              </a:rPr>
              <a:t>DesignCenter</a:t>
            </a:r>
            <a:r>
              <a:rPr lang="en-US" sz="2400" b="1" i="1" dirty="0">
                <a:latin typeface="Times New Roman" panose="02020603050405020304" pitchFamily="18" charset="0"/>
                <a:cs typeface="Times New Roman" panose="02020603050405020304" pitchFamily="18" charset="0"/>
              </a:rPr>
              <a:t> in the Palettes sub-menu of the Tools dropdown </a:t>
            </a:r>
            <a:r>
              <a:rPr lang="en-US" sz="2400" dirty="0">
                <a:latin typeface="Times New Roman" panose="02020603050405020304" pitchFamily="18" charset="0"/>
                <a:cs typeface="Times New Roman" panose="02020603050405020304" pitchFamily="18" charset="0"/>
              </a:rPr>
              <a:t>menu (Fig. 9.9). The </a:t>
            </a:r>
            <a:r>
              <a:rPr lang="en-US" sz="2400" b="1" dirty="0" err="1">
                <a:latin typeface="Times New Roman" panose="02020603050405020304" pitchFamily="18" charset="0"/>
                <a:cs typeface="Times New Roman" panose="02020603050405020304" pitchFamily="18" charset="0"/>
              </a:rPr>
              <a:t>DesignCenter</a:t>
            </a:r>
            <a:r>
              <a:rPr lang="en-US" sz="2400" b="1" dirty="0">
                <a:latin typeface="Times New Roman" panose="02020603050405020304" pitchFamily="18" charset="0"/>
                <a:cs typeface="Times New Roman" panose="02020603050405020304" pitchFamily="18" charset="0"/>
              </a:rPr>
              <a:t> palette appears on screen </a:t>
            </a:r>
            <a:r>
              <a:rPr lang="en-US" sz="2400" dirty="0">
                <a:latin typeface="Times New Roman" panose="02020603050405020304" pitchFamily="18" charset="0"/>
                <a:cs typeface="Times New Roman" panose="02020603050405020304" pitchFamily="18" charset="0"/>
              </a:rPr>
              <a:t>(Fig. 9.10).</a:t>
            </a: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4953000" y="2667000"/>
            <a:ext cx="4419600" cy="3962400"/>
          </a:xfrm>
          <a:prstGeom prst="rect">
            <a:avLst/>
          </a:prstGeom>
          <a:noFill/>
          <a:ln w="9525">
            <a:noFill/>
            <a:miter lim="800000"/>
            <a:headEnd/>
            <a:tailEnd/>
          </a:ln>
          <a:effectLst/>
        </p:spPr>
      </p:pic>
    </p:spTree>
    <p:extLst>
      <p:ext uri="{BB962C8B-B14F-4D97-AF65-F5344CB8AC3E}">
        <p14:creationId xmlns:p14="http://schemas.microsoft.com/office/powerpoint/2010/main" val="26736346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4800600"/>
            <a:ext cx="8229600" cy="1905000"/>
          </a:xfrm>
        </p:spPr>
        <p:txBody>
          <a:bodyPr>
            <a:normAutofit/>
          </a:bodyPr>
          <a:lstStyle/>
          <a:p>
            <a:pPr>
              <a:buNone/>
            </a:pPr>
            <a:endParaRPr lang="en-US" sz="2400" b="1" dirty="0"/>
          </a:p>
          <a:p>
            <a:pPr>
              <a:buNone/>
            </a:pPr>
            <a:r>
              <a:rPr lang="en-US" sz="2400" b="1" dirty="0"/>
              <a:t>3. </a:t>
            </a:r>
            <a:r>
              <a:rPr lang="en-US" sz="2400" b="1" dirty="0">
                <a:latin typeface="Times New Roman" panose="02020603050405020304" pitchFamily="18" charset="0"/>
                <a:cs typeface="Times New Roman" panose="02020603050405020304" pitchFamily="18" charset="0"/>
              </a:rPr>
              <a:t>With the outline plan (Fig. 9.5) on screen the symbols can all be </a:t>
            </a:r>
            <a:r>
              <a:rPr lang="en-US" sz="2400" i="1" dirty="0">
                <a:latin typeface="Times New Roman" panose="02020603050405020304" pitchFamily="18" charset="0"/>
                <a:cs typeface="Times New Roman" panose="02020603050405020304" pitchFamily="18" charset="0"/>
              </a:rPr>
              <a:t>dragged into position from the </a:t>
            </a:r>
            <a:r>
              <a:rPr lang="en-US" sz="2400" b="1" i="1" dirty="0" err="1">
                <a:latin typeface="Times New Roman" panose="02020603050405020304" pitchFamily="18" charset="0"/>
                <a:cs typeface="Times New Roman" panose="02020603050405020304" pitchFamily="18" charset="0"/>
              </a:rPr>
              <a:t>DesignCenter</a:t>
            </a:r>
            <a:r>
              <a:rPr lang="en-US" sz="2400" b="1"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2514600" y="228601"/>
            <a:ext cx="7086600" cy="4356699"/>
          </a:xfrm>
          <a:prstGeom prst="rect">
            <a:avLst/>
          </a:prstGeom>
          <a:noFill/>
          <a:ln w="9525">
            <a:noFill/>
            <a:miter lim="800000"/>
            <a:headEnd/>
            <a:tailEnd/>
          </a:ln>
          <a:effectLst/>
        </p:spPr>
      </p:pic>
    </p:spTree>
    <p:extLst>
      <p:ext uri="{BB962C8B-B14F-4D97-AF65-F5344CB8AC3E}">
        <p14:creationId xmlns:p14="http://schemas.microsoft.com/office/powerpoint/2010/main" val="103659893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33400"/>
          </a:xfrm>
        </p:spPr>
        <p:txBody>
          <a:bodyPr>
            <a:normAutofit fontScale="90000"/>
          </a:bodyPr>
          <a:lstStyle/>
          <a:p>
            <a:r>
              <a:rPr lang="en-US" i="1" dirty="0">
                <a:solidFill>
                  <a:srgbClr val="002060"/>
                </a:solidFill>
              </a:rPr>
              <a:t>Notes about </a:t>
            </a:r>
            <a:r>
              <a:rPr lang="en-US" i="1" dirty="0" err="1">
                <a:solidFill>
                  <a:srgbClr val="002060"/>
                </a:solidFill>
              </a:rPr>
              <a:t>DesignCenter</a:t>
            </a:r>
            <a:r>
              <a:rPr lang="en-US" i="1" dirty="0">
                <a:solidFill>
                  <a:srgbClr val="002060"/>
                </a:solidFill>
              </a:rPr>
              <a:t> palette</a:t>
            </a:r>
            <a:endParaRPr lang="en-US" dirty="0">
              <a:solidFill>
                <a:srgbClr val="002060"/>
              </a:solidFill>
            </a:endParaRPr>
          </a:p>
        </p:txBody>
      </p:sp>
      <p:sp>
        <p:nvSpPr>
          <p:cNvPr id="3" name="Content Placeholder 2"/>
          <p:cNvSpPr>
            <a:spLocks noGrp="1"/>
          </p:cNvSpPr>
          <p:nvPr>
            <p:ph idx="1"/>
          </p:nvPr>
        </p:nvSpPr>
        <p:spPr>
          <a:xfrm>
            <a:off x="1752600" y="838200"/>
            <a:ext cx="8686800" cy="5867400"/>
          </a:xfrm>
        </p:spPr>
        <p:txBody>
          <a:bodyPr>
            <a:normAutofit lnSpcReduction="10000"/>
          </a:bodyPr>
          <a:lstStyle/>
          <a:p>
            <a:pPr algn="just">
              <a:buNone/>
            </a:pPr>
            <a:r>
              <a:rPr lang="en-US" sz="2400" b="1" dirty="0"/>
              <a:t>1</a:t>
            </a:r>
            <a:r>
              <a:rPr lang="en-US" sz="2400" b="1" dirty="0">
                <a:latin typeface="Times New Roman" panose="02020603050405020304" pitchFamily="18" charset="0"/>
                <a:cs typeface="Times New Roman" panose="02020603050405020304" pitchFamily="18" charset="0"/>
              </a:rPr>
              <a:t>. As with other palettes, the </a:t>
            </a:r>
            <a:r>
              <a:rPr lang="en-US" sz="2400" b="1" dirty="0" err="1">
                <a:latin typeface="Times New Roman" panose="02020603050405020304" pitchFamily="18" charset="0"/>
                <a:cs typeface="Times New Roman" panose="02020603050405020304" pitchFamily="18" charset="0"/>
              </a:rPr>
              <a:t>DesignCenter</a:t>
            </a:r>
            <a:r>
              <a:rPr lang="en-US" sz="2400" b="1" dirty="0">
                <a:latin typeface="Times New Roman" panose="02020603050405020304" pitchFamily="18" charset="0"/>
                <a:cs typeface="Times New Roman" panose="02020603050405020304" pitchFamily="18" charset="0"/>
              </a:rPr>
              <a:t> palette can be re-sized by </a:t>
            </a:r>
            <a:r>
              <a:rPr lang="en-US" sz="2400" i="1" dirty="0">
                <a:latin typeface="Times New Roman" panose="02020603050405020304" pitchFamily="18" charset="0"/>
                <a:cs typeface="Times New Roman" panose="02020603050405020304" pitchFamily="18" charset="0"/>
              </a:rPr>
              <a:t>dragging the palette to a new size from its edges or corners.</a:t>
            </a:r>
          </a:p>
          <a:p>
            <a:pPr algn="just">
              <a:buNone/>
            </a:pPr>
            <a:r>
              <a:rPr lang="en-US" sz="2400" b="1" dirty="0">
                <a:latin typeface="Times New Roman" panose="02020603050405020304" pitchFamily="18" charset="0"/>
                <a:cs typeface="Times New Roman" panose="02020603050405020304" pitchFamily="18" charset="0"/>
              </a:rPr>
              <a:t>2. </a:t>
            </a:r>
            <a:r>
              <a:rPr lang="en-US" sz="2400" b="1" i="1" dirty="0">
                <a:latin typeface="Times New Roman" panose="02020603050405020304" pitchFamily="18" charset="0"/>
                <a:cs typeface="Times New Roman" panose="02020603050405020304" pitchFamily="18" charset="0"/>
              </a:rPr>
              <a:t>Clicks on one of the three icons at the top-right corner of the palette </a:t>
            </a:r>
            <a:r>
              <a:rPr lang="en-US" sz="2400" dirty="0">
                <a:latin typeface="Times New Roman" panose="02020603050405020304" pitchFamily="18" charset="0"/>
                <a:cs typeface="Times New Roman" panose="02020603050405020304" pitchFamily="18" charset="0"/>
              </a:rPr>
              <a:t>(Fig. 9.11) have the following results:</a:t>
            </a:r>
          </a:p>
          <a:p>
            <a:pPr algn="just">
              <a:buNone/>
            </a:pPr>
            <a:r>
              <a:rPr lang="en-US" sz="2400" b="1" dirty="0">
                <a:latin typeface="Times New Roman" panose="02020603050405020304" pitchFamily="18" charset="0"/>
                <a:cs typeface="Times New Roman" panose="02020603050405020304" pitchFamily="18" charset="0"/>
              </a:rPr>
              <a:t>(a) Tree View Toggle – changes from showing two areas – a Folder</a:t>
            </a:r>
          </a:p>
          <a:p>
            <a:pPr algn="just">
              <a:buNone/>
            </a:pPr>
            <a:r>
              <a:rPr lang="en-US" sz="2400" b="1" dirty="0">
                <a:latin typeface="Times New Roman" panose="02020603050405020304" pitchFamily="18" charset="0"/>
                <a:cs typeface="Times New Roman" panose="02020603050405020304" pitchFamily="18" charset="0"/>
              </a:rPr>
              <a:t>List and icons of the blocks within a file – to a single area showing</a:t>
            </a:r>
          </a:p>
          <a:p>
            <a:pPr algn="just">
              <a:buNone/>
            </a:pPr>
            <a:r>
              <a:rPr lang="en-US" sz="2400" dirty="0">
                <a:latin typeface="Times New Roman" panose="02020603050405020304" pitchFamily="18" charset="0"/>
                <a:cs typeface="Times New Roman" panose="02020603050405020304" pitchFamily="18" charset="0"/>
              </a:rPr>
              <a:t>the block icons.</a:t>
            </a:r>
          </a:p>
          <a:p>
            <a:pPr>
              <a:buNone/>
            </a:pPr>
            <a:r>
              <a:rPr lang="en-US" sz="2400" b="1" dirty="0">
                <a:latin typeface="Times New Roman" panose="02020603050405020304" pitchFamily="18" charset="0"/>
                <a:cs typeface="Times New Roman" panose="02020603050405020304" pitchFamily="18" charset="0"/>
              </a:rPr>
              <a:t>(b) Preview – a </a:t>
            </a:r>
            <a:r>
              <a:rPr lang="en-US" sz="2400" b="1" i="1" dirty="0">
                <a:latin typeface="Times New Roman" panose="02020603050405020304" pitchFamily="18" charset="0"/>
                <a:cs typeface="Times New Roman" panose="02020603050405020304" pitchFamily="18" charset="0"/>
              </a:rPr>
              <a:t>click on the icon opens a small area at the base of the </a:t>
            </a:r>
            <a:r>
              <a:rPr lang="en-US" sz="2400" dirty="0">
                <a:latin typeface="Times New Roman" panose="02020603050405020304" pitchFamily="18" charset="0"/>
                <a:cs typeface="Times New Roman" panose="02020603050405020304" pitchFamily="18" charset="0"/>
              </a:rPr>
              <a:t>palette showing an enlarged view of the selected block icon (Fig. 9.12).</a:t>
            </a:r>
          </a:p>
          <a:p>
            <a:pPr>
              <a:buNone/>
            </a:pPr>
            <a:r>
              <a:rPr lang="en-US" sz="2400" b="1" dirty="0">
                <a:latin typeface="Times New Roman" panose="02020603050405020304" pitchFamily="18" charset="0"/>
                <a:cs typeface="Times New Roman" panose="02020603050405020304" pitchFamily="18" charset="0"/>
              </a:rPr>
              <a:t>(c) Description – a </a:t>
            </a:r>
            <a:r>
              <a:rPr lang="en-US" sz="2400" b="1" i="1" dirty="0">
                <a:latin typeface="Times New Roman" panose="02020603050405020304" pitchFamily="18" charset="0"/>
                <a:cs typeface="Times New Roman" panose="02020603050405020304" pitchFamily="18" charset="0"/>
              </a:rPr>
              <a:t>click on the</a:t>
            </a:r>
          </a:p>
          <a:p>
            <a:pPr>
              <a:buNone/>
            </a:pPr>
            <a:r>
              <a:rPr lang="en-US" sz="2400" b="1" i="1" dirty="0">
                <a:latin typeface="Times New Roman" panose="02020603050405020304" pitchFamily="18" charset="0"/>
                <a:cs typeface="Times New Roman" panose="02020603050405020304" pitchFamily="18" charset="0"/>
              </a:rPr>
              <a:t> icon opens another small area</a:t>
            </a:r>
          </a:p>
          <a:p>
            <a:pPr>
              <a:buNone/>
            </a:pPr>
            <a:r>
              <a:rPr lang="en-US" sz="2400" b="1" i="1" dirty="0">
                <a:latin typeface="Times New Roman" panose="02020603050405020304" pitchFamily="18" charset="0"/>
                <a:cs typeface="Times New Roman" panose="02020603050405020304" pitchFamily="18" charset="0"/>
              </a:rPr>
              <a:t> with a </a:t>
            </a:r>
            <a:r>
              <a:rPr lang="en-US" sz="2400" dirty="0">
                <a:latin typeface="Times New Roman" panose="02020603050405020304" pitchFamily="18" charset="0"/>
                <a:cs typeface="Times New Roman" panose="02020603050405020304" pitchFamily="18" charset="0"/>
              </a:rPr>
              <a:t>description of the block</a:t>
            </a:r>
            <a:r>
              <a:rPr lang="en-US" sz="2400" dirty="0"/>
              <a:t>.</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6248400" y="4953000"/>
            <a:ext cx="3765884" cy="1676400"/>
          </a:xfrm>
          <a:prstGeom prst="rect">
            <a:avLst/>
          </a:prstGeom>
          <a:noFill/>
          <a:ln w="9525">
            <a:noFill/>
            <a:miter lim="800000"/>
            <a:headEnd/>
            <a:tailEnd/>
          </a:ln>
          <a:effectLst/>
        </p:spPr>
      </p:pic>
    </p:spTree>
    <p:extLst>
      <p:ext uri="{BB962C8B-B14F-4D97-AF65-F5344CB8AC3E}">
        <p14:creationId xmlns:p14="http://schemas.microsoft.com/office/powerpoint/2010/main" val="42379778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1905000" y="152400"/>
            <a:ext cx="8382000" cy="5562600"/>
          </a:xfrm>
          <a:prstGeom prst="rect">
            <a:avLst/>
          </a:prstGeom>
          <a:noFill/>
          <a:ln w="9525">
            <a:noFill/>
            <a:miter lim="800000"/>
            <a:headEnd/>
            <a:tailEnd/>
          </a:ln>
          <a:effectLst/>
        </p:spPr>
      </p:pic>
    </p:spTree>
    <p:extLst>
      <p:ext uri="{BB962C8B-B14F-4D97-AF65-F5344CB8AC3E}">
        <p14:creationId xmlns:p14="http://schemas.microsoft.com/office/powerpoint/2010/main" val="1598316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8229600" cy="838200"/>
          </a:xfrm>
        </p:spPr>
        <p:txBody>
          <a:bodyPr>
            <a:normAutofit/>
          </a:bodyPr>
          <a:lstStyle/>
          <a:p>
            <a:r>
              <a:rPr lang="en-US" b="1" dirty="0">
                <a:solidFill>
                  <a:srgbClr val="002060"/>
                </a:solidFill>
              </a:rPr>
              <a:t>The mouse as a digitiser</a:t>
            </a:r>
            <a:endParaRPr lang="en-US" dirty="0">
              <a:solidFill>
                <a:srgbClr val="002060"/>
              </a:solidFill>
            </a:endParaRPr>
          </a:p>
        </p:txBody>
      </p:sp>
      <p:sp>
        <p:nvSpPr>
          <p:cNvPr id="3" name="Content Placeholder 2"/>
          <p:cNvSpPr>
            <a:spLocks noGrp="1"/>
          </p:cNvSpPr>
          <p:nvPr>
            <p:ph idx="1"/>
          </p:nvPr>
        </p:nvSpPr>
        <p:spPr>
          <a:xfrm>
            <a:off x="1676400" y="762000"/>
            <a:ext cx="8534400" cy="6096000"/>
          </a:xfrm>
        </p:spPr>
        <p:txBody>
          <a:bodyPr>
            <a:noAutofit/>
          </a:bodyPr>
          <a:lstStyle/>
          <a:p>
            <a:pPr>
              <a:lnSpc>
                <a:spcPct val="150000"/>
              </a:lnSpc>
            </a:pPr>
            <a:r>
              <a:rPr lang="en-US" sz="2200" dirty="0">
                <a:latin typeface="Times New Roman" panose="02020603050405020304" pitchFamily="18" charset="0"/>
                <a:cs typeface="Times New Roman" panose="02020603050405020304" pitchFamily="18" charset="0"/>
              </a:rPr>
              <a:t>Many operators working in AutoCAD will use a two-button mouse as the digitizer (Device for converting analogue signals into digital signals). Fig. shows a mouse which has two </a:t>
            </a:r>
          </a:p>
          <a:p>
            <a:pPr>
              <a:lnSpc>
                <a:spcPct val="150000"/>
              </a:lnSpc>
              <a:buNone/>
            </a:pPr>
            <a:r>
              <a:rPr lang="en-US" sz="2200" dirty="0">
                <a:latin typeface="Times New Roman" panose="02020603050405020304" pitchFamily="18" charset="0"/>
                <a:cs typeface="Times New Roman" panose="02020603050405020304" pitchFamily="18" charset="0"/>
              </a:rPr>
              <a:t>	buttons and a wheel. To operate this mouse                                  pressing the </a:t>
            </a:r>
            <a:r>
              <a:rPr lang="en-US" sz="2200" b="1" dirty="0">
                <a:solidFill>
                  <a:srgbClr val="0070C0"/>
                </a:solidFill>
                <a:latin typeface="Times New Roman" panose="02020603050405020304" pitchFamily="18" charset="0"/>
                <a:cs typeface="Times New Roman" panose="02020603050405020304" pitchFamily="18" charset="0"/>
              </a:rPr>
              <a:t>Pick button is a  </a:t>
            </a:r>
            <a:r>
              <a:rPr lang="en-US" sz="2200" b="1" i="1" dirty="0">
                <a:solidFill>
                  <a:srgbClr val="0070C0"/>
                </a:solidFill>
                <a:latin typeface="Times New Roman" panose="02020603050405020304" pitchFamily="18" charset="0"/>
                <a:cs typeface="Times New Roman" panose="02020603050405020304" pitchFamily="18" charset="0"/>
              </a:rPr>
              <a:t>left-click. </a:t>
            </a:r>
          </a:p>
          <a:p>
            <a:pPr>
              <a:lnSpc>
                <a:spcPct val="150000"/>
              </a:lnSpc>
              <a:buNone/>
            </a:pPr>
            <a:r>
              <a:rPr lang="en-US" sz="2200" b="1" i="1" dirty="0">
                <a:solidFill>
                  <a:srgbClr val="0070C0"/>
                </a:solidFill>
                <a:latin typeface="Times New Roman" panose="02020603050405020304" pitchFamily="18" charset="0"/>
                <a:cs typeface="Times New Roman" panose="02020603050405020304" pitchFamily="18" charset="0"/>
              </a:rPr>
              <a:t>	Pressing </a:t>
            </a:r>
            <a:r>
              <a:rPr lang="en-US" sz="2200" dirty="0">
                <a:solidFill>
                  <a:srgbClr val="0070C0"/>
                </a:solidFill>
                <a:latin typeface="Times New Roman" panose="02020603050405020304" pitchFamily="18" charset="0"/>
                <a:cs typeface="Times New Roman" panose="02020603050405020304" pitchFamily="18" charset="0"/>
              </a:rPr>
              <a:t>the</a:t>
            </a:r>
            <a:r>
              <a:rPr lang="en-US" sz="2200" b="1" dirty="0">
                <a:solidFill>
                  <a:srgbClr val="0070C0"/>
                </a:solidFill>
                <a:latin typeface="Times New Roman" panose="02020603050405020304" pitchFamily="18" charset="0"/>
                <a:cs typeface="Times New Roman" panose="02020603050405020304" pitchFamily="18" charset="0"/>
              </a:rPr>
              <a:t> return button is a </a:t>
            </a:r>
            <a:r>
              <a:rPr lang="en-US" sz="2200" b="1" i="1" dirty="0">
                <a:solidFill>
                  <a:srgbClr val="0070C0"/>
                </a:solidFill>
                <a:latin typeface="Times New Roman" panose="02020603050405020304" pitchFamily="18" charset="0"/>
                <a:cs typeface="Times New Roman" panose="02020603050405020304" pitchFamily="18" charset="0"/>
              </a:rPr>
              <a:t>right-click.                                                         Pressing the Return button usually </a:t>
            </a:r>
            <a:r>
              <a:rPr lang="en-US" sz="2200" b="1" i="1" dirty="0">
                <a:latin typeface="Times New Roman" panose="02020603050405020304" pitchFamily="18" charset="0"/>
                <a:cs typeface="Times New Roman" panose="02020603050405020304" pitchFamily="18" charset="0"/>
              </a:rPr>
              <a:t>                                              has </a:t>
            </a:r>
            <a:r>
              <a:rPr lang="en-US" sz="2200" dirty="0">
                <a:latin typeface="Times New Roman" panose="02020603050405020304" pitchFamily="18" charset="0"/>
                <a:cs typeface="Times New Roman" panose="02020603050405020304" pitchFamily="18" charset="0"/>
              </a:rPr>
              <a:t>the same result as pressing the </a:t>
            </a:r>
            <a:r>
              <a:rPr lang="en-US" sz="2200" b="1" i="1" dirty="0">
                <a:solidFill>
                  <a:srgbClr val="0070C0"/>
                </a:solidFill>
                <a:latin typeface="Times New Roman" panose="02020603050405020304" pitchFamily="18" charset="0"/>
                <a:cs typeface="Times New Roman" panose="02020603050405020304" pitchFamily="18" charset="0"/>
              </a:rPr>
              <a:t>Enter</a:t>
            </a:r>
            <a:r>
              <a:rPr lang="en-US" sz="2200"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Ekey</a:t>
            </a:r>
            <a:r>
              <a:rPr lang="en-US" sz="2200" b="1" dirty="0">
                <a:solidFill>
                  <a:srgbClr val="0070C0"/>
                </a:solidFill>
                <a:latin typeface="Times New Roman" panose="02020603050405020304" pitchFamily="18" charset="0"/>
                <a:cs typeface="Times New Roman" panose="02020603050405020304" pitchFamily="18" charset="0"/>
              </a:rPr>
              <a:t> key of the keyboard.</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When the </a:t>
            </a:r>
            <a:r>
              <a:rPr lang="en-US" sz="2200" b="1" dirty="0">
                <a:solidFill>
                  <a:srgbClr val="0070C0"/>
                </a:solidFill>
                <a:latin typeface="Times New Roman" panose="02020603050405020304" pitchFamily="18" charset="0"/>
                <a:cs typeface="Times New Roman" panose="02020603050405020304" pitchFamily="18" charset="0"/>
              </a:rPr>
              <a:t>wheel is pressed drawings in the AutoCAD screen can be </a:t>
            </a:r>
            <a:r>
              <a:rPr lang="en-US" sz="2200" dirty="0">
                <a:latin typeface="Times New Roman" panose="02020603050405020304" pitchFamily="18" charset="0"/>
                <a:cs typeface="Times New Roman" panose="02020603050405020304" pitchFamily="18" charset="0"/>
              </a:rPr>
              <a:t>panned. Moving the wheel forward enlarges (zooms in) the drawing on screen. Moving the wheel backwards reduces the size of a drawing.</a:t>
            </a:r>
          </a:p>
          <a:p>
            <a:pPr>
              <a:lnSpc>
                <a:spcPct val="150000"/>
              </a:lnSpc>
            </a:pPr>
            <a:endParaRPr lang="en-US" sz="2200" dirty="0">
              <a:latin typeface="+mj-lt"/>
              <a:cs typeface="Times New Roman" pitchFamily="18" charset="0"/>
            </a:endParaRPr>
          </a:p>
        </p:txBody>
      </p:sp>
      <p:sp>
        <p:nvSpPr>
          <p:cNvPr id="6" name="Rectangle 5"/>
          <p:cNvSpPr/>
          <p:nvPr/>
        </p:nvSpPr>
        <p:spPr>
          <a:xfrm>
            <a:off x="1981200" y="4953000"/>
            <a:ext cx="8229600" cy="600164"/>
          </a:xfrm>
          <a:prstGeom prst="rect">
            <a:avLst/>
          </a:prstGeom>
        </p:spPr>
        <p:txBody>
          <a:bodyPr wrap="square">
            <a:spAutoFit/>
          </a:bodyPr>
          <a:lstStyle/>
          <a:p>
            <a:pPr>
              <a:lnSpc>
                <a:spcPct val="150000"/>
              </a:lnSpc>
            </a:pPr>
            <a:endParaRPr lang="en-US" sz="2200" dirty="0">
              <a:solidFill>
                <a:prstClr val="black"/>
              </a:solidFill>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7924800" y="1752601"/>
            <a:ext cx="2743200" cy="3063875"/>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11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0808914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533400"/>
          </a:xfrm>
        </p:spPr>
        <p:txBody>
          <a:bodyPr>
            <a:normAutofit fontScale="90000"/>
          </a:bodyPr>
          <a:lstStyle/>
          <a:p>
            <a:r>
              <a:rPr lang="en-US" sz="3200" b="1" dirty="0" err="1">
                <a:solidFill>
                  <a:srgbClr val="002060"/>
                </a:solidFill>
              </a:rPr>
              <a:t>Wblocks</a:t>
            </a:r>
            <a:endParaRPr lang="en-US" sz="3200" dirty="0">
              <a:solidFill>
                <a:srgbClr val="002060"/>
              </a:solidFill>
            </a:endParaRPr>
          </a:p>
        </p:txBody>
      </p:sp>
      <p:sp>
        <p:nvSpPr>
          <p:cNvPr id="3" name="Content Placeholder 2"/>
          <p:cNvSpPr>
            <a:spLocks noGrp="1"/>
          </p:cNvSpPr>
          <p:nvPr>
            <p:ph idx="1"/>
          </p:nvPr>
        </p:nvSpPr>
        <p:spPr>
          <a:xfrm>
            <a:off x="1752600" y="762000"/>
            <a:ext cx="8686800" cy="5943600"/>
          </a:xfrm>
        </p:spPr>
        <p:txBody>
          <a:bodyPr>
            <a:normAutofit/>
          </a:bodyPr>
          <a:lstStyle/>
          <a:p>
            <a:pPr algn="just"/>
            <a:r>
              <a:rPr lang="en-US" sz="2400" dirty="0" err="1">
                <a:latin typeface="Times New Roman" panose="02020603050405020304" pitchFamily="18" charset="0"/>
                <a:cs typeface="Times New Roman" panose="02020603050405020304" pitchFamily="18" charset="0"/>
              </a:rPr>
              <a:t>Wblocks</a:t>
            </a:r>
            <a:r>
              <a:rPr lang="en-US" sz="2400" dirty="0">
                <a:latin typeface="Times New Roman" panose="02020603050405020304" pitchFamily="18" charset="0"/>
                <a:cs typeface="Times New Roman" panose="02020603050405020304" pitchFamily="18" charset="0"/>
              </a:rPr>
              <a:t> or written blocks are saved as drawing files in their own right and are not part of the drawing in which they have been saved.</a:t>
            </a:r>
          </a:p>
          <a:p>
            <a:pPr algn="ctr">
              <a:buNone/>
            </a:pPr>
            <a:r>
              <a:rPr lang="en-US" sz="2800" b="1" i="1" dirty="0">
                <a:solidFill>
                  <a:srgbClr val="0070C0"/>
                </a:solidFill>
                <a:latin typeface="Times New Roman" panose="02020603050405020304" pitchFamily="18" charset="0"/>
                <a:cs typeface="Times New Roman" panose="02020603050405020304" pitchFamily="18" charset="0"/>
              </a:rPr>
              <a:t>Example – </a:t>
            </a:r>
            <a:r>
              <a:rPr lang="en-US" sz="2800" b="1" i="1" dirty="0" err="1">
                <a:solidFill>
                  <a:srgbClr val="0070C0"/>
                </a:solidFill>
                <a:latin typeface="Times New Roman" panose="02020603050405020304" pitchFamily="18" charset="0"/>
                <a:cs typeface="Times New Roman" panose="02020603050405020304" pitchFamily="18" charset="0"/>
              </a:rPr>
              <a:t>wblock</a:t>
            </a:r>
            <a:endParaRPr lang="en-US" sz="2800" b="1" i="1" dirty="0">
              <a:solidFill>
                <a:srgbClr val="0070C0"/>
              </a:solidFill>
              <a:latin typeface="Times New Roman" panose="02020603050405020304" pitchFamily="18" charset="0"/>
              <a:cs typeface="Times New Roman" panose="02020603050405020304" pitchFamily="18" charset="0"/>
            </a:endParaRPr>
          </a:p>
          <a:p>
            <a:pPr algn="just">
              <a:buNone/>
            </a:pPr>
            <a:r>
              <a:rPr lang="en-US" sz="2400" b="1" dirty="0">
                <a:latin typeface="Times New Roman" panose="02020603050405020304" pitchFamily="18" charset="0"/>
                <a:cs typeface="Times New Roman" panose="02020603050405020304" pitchFamily="18" charset="0"/>
              </a:rPr>
              <a:t>    1. Construct a light emitting diode (LED) symbol and </a:t>
            </a:r>
            <a:r>
              <a:rPr lang="en-US" sz="2400" b="1" i="1" dirty="0">
                <a:latin typeface="Times New Roman" panose="02020603050405020304" pitchFamily="18" charset="0"/>
                <a:cs typeface="Times New Roman" panose="02020603050405020304" pitchFamily="18" charset="0"/>
              </a:rPr>
              <a:t>enter w at the </a:t>
            </a:r>
            <a:r>
              <a:rPr lang="en-US" sz="2400" dirty="0">
                <a:latin typeface="Times New Roman" panose="02020603050405020304" pitchFamily="18" charset="0"/>
                <a:cs typeface="Times New Roman" panose="02020603050405020304" pitchFamily="18" charset="0"/>
              </a:rPr>
              <a:t>command line. The </a:t>
            </a:r>
            <a:r>
              <a:rPr lang="en-US" sz="2400" b="1" dirty="0">
                <a:latin typeface="Times New Roman" panose="02020603050405020304" pitchFamily="18" charset="0"/>
                <a:cs typeface="Times New Roman" panose="02020603050405020304" pitchFamily="18" charset="0"/>
              </a:rPr>
              <a:t>Write Block dialog appears (Fig. 9.20).</a:t>
            </a:r>
          </a:p>
          <a:p>
            <a:pPr algn="just">
              <a:buNone/>
            </a:pPr>
            <a:endParaRPr lang="en-US" sz="2400" dirty="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3581401" y="3276601"/>
            <a:ext cx="4619625" cy="3581400"/>
          </a:xfrm>
          <a:prstGeom prst="rect">
            <a:avLst/>
          </a:prstGeom>
          <a:noFill/>
          <a:ln w="9525">
            <a:noFill/>
            <a:miter lim="800000"/>
            <a:headEnd/>
            <a:tailEnd/>
          </a:ln>
          <a:effectLst/>
        </p:spPr>
      </p:pic>
    </p:spTree>
    <p:extLst>
      <p:ext uri="{BB962C8B-B14F-4D97-AF65-F5344CB8AC3E}">
        <p14:creationId xmlns:p14="http://schemas.microsoft.com/office/powerpoint/2010/main" val="21801810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0" y="304800"/>
            <a:ext cx="1066800" cy="1143000"/>
          </a:xfrm>
        </p:spPr>
        <p:txBody>
          <a:bodyPr/>
          <a:lstStyle/>
          <a:p>
            <a:endParaRPr lang="en-US" dirty="0"/>
          </a:p>
        </p:txBody>
      </p:sp>
      <p:sp>
        <p:nvSpPr>
          <p:cNvPr id="3" name="Content Placeholder 2"/>
          <p:cNvSpPr>
            <a:spLocks noGrp="1"/>
          </p:cNvSpPr>
          <p:nvPr>
            <p:ph idx="1"/>
          </p:nvPr>
        </p:nvSpPr>
        <p:spPr>
          <a:xfrm>
            <a:off x="1752600" y="228601"/>
            <a:ext cx="8686800" cy="4343400"/>
          </a:xfrm>
        </p:spPr>
        <p:txBody>
          <a:bodyPr>
            <a:normAutofit fontScale="92500"/>
          </a:bodyPr>
          <a:lstStyle/>
          <a:p>
            <a:pPr algn="just">
              <a:buNone/>
            </a:pPr>
            <a:r>
              <a:rPr lang="en-US" sz="2400" b="1" dirty="0">
                <a:latin typeface="Times New Roman" panose="02020603050405020304" pitchFamily="18" charset="0"/>
                <a:cs typeface="Times New Roman" panose="02020603050405020304" pitchFamily="18" charset="0"/>
              </a:rPr>
              <a:t>2. </a:t>
            </a:r>
            <a:r>
              <a:rPr lang="en-US" sz="2400" b="1" i="1" dirty="0">
                <a:latin typeface="Times New Roman" panose="02020603050405020304" pitchFamily="18" charset="0"/>
                <a:cs typeface="Times New Roman" panose="02020603050405020304" pitchFamily="18" charset="0"/>
              </a:rPr>
              <a:t>Click the button marked with three dots (. . .) to the right of the File </a:t>
            </a:r>
            <a:r>
              <a:rPr lang="en-US" sz="2400" b="1" dirty="0">
                <a:latin typeface="Times New Roman" panose="02020603050405020304" pitchFamily="18" charset="0"/>
                <a:cs typeface="Times New Roman" panose="02020603050405020304" pitchFamily="18" charset="0"/>
              </a:rPr>
              <a:t>name and path field and from the Browse for Drawing File dialog </a:t>
            </a:r>
            <a:r>
              <a:rPr lang="en-US" sz="2400" dirty="0">
                <a:latin typeface="Times New Roman" panose="02020603050405020304" pitchFamily="18" charset="0"/>
                <a:cs typeface="Times New Roman" panose="02020603050405020304" pitchFamily="18" charset="0"/>
              </a:rPr>
              <a:t>which comes to screen select an appropriate directory. The directory name appears in the </a:t>
            </a:r>
            <a:r>
              <a:rPr lang="en-US" sz="2400" b="1" dirty="0">
                <a:latin typeface="Times New Roman" panose="02020603050405020304" pitchFamily="18" charset="0"/>
                <a:cs typeface="Times New Roman" panose="02020603050405020304" pitchFamily="18" charset="0"/>
              </a:rPr>
              <a:t>File name and path field. Add LED.dwg at the </a:t>
            </a:r>
            <a:r>
              <a:rPr lang="en-US" sz="2400" dirty="0">
                <a:latin typeface="Times New Roman" panose="02020603050405020304" pitchFamily="18" charset="0"/>
                <a:cs typeface="Times New Roman" panose="02020603050405020304" pitchFamily="18" charset="0"/>
              </a:rPr>
              <a:t>end of the name.</a:t>
            </a:r>
          </a:p>
          <a:p>
            <a:pPr algn="just">
              <a:buNone/>
            </a:pPr>
            <a:r>
              <a:rPr lang="en-US" sz="2400" b="1" dirty="0">
                <a:latin typeface="Times New Roman" panose="02020603050405020304" pitchFamily="18" charset="0"/>
                <a:cs typeface="Times New Roman" panose="02020603050405020304" pitchFamily="18" charset="0"/>
              </a:rPr>
              <a:t>3. Make sure the Insert units is set to Millimeters in its popup list.</a:t>
            </a:r>
          </a:p>
          <a:p>
            <a:pPr>
              <a:buNone/>
            </a:pPr>
            <a:r>
              <a:rPr lang="en-US" sz="2400" b="1" dirty="0">
                <a:latin typeface="Times New Roman" panose="02020603050405020304" pitchFamily="18" charset="0"/>
                <a:cs typeface="Times New Roman" panose="02020603050405020304" pitchFamily="18" charset="0"/>
              </a:rPr>
              <a:t>4. </a:t>
            </a:r>
            <a:r>
              <a:rPr lang="en-US" sz="2400" b="1" i="1" dirty="0">
                <a:latin typeface="Times New Roman" panose="02020603050405020304" pitchFamily="18" charset="0"/>
                <a:cs typeface="Times New Roman" panose="02020603050405020304" pitchFamily="18" charset="0"/>
              </a:rPr>
              <a:t>Click the Select objects button, window the symbol drawing and when </a:t>
            </a:r>
            <a:r>
              <a:rPr lang="en-US" sz="2400" dirty="0">
                <a:latin typeface="Times New Roman" panose="02020603050405020304" pitchFamily="18" charset="0"/>
                <a:cs typeface="Times New Roman" panose="02020603050405020304" pitchFamily="18" charset="0"/>
              </a:rPr>
              <a:t>the dialog reappears, </a:t>
            </a:r>
            <a:r>
              <a:rPr lang="en-US" sz="2400" i="1" dirty="0">
                <a:latin typeface="Times New Roman" panose="02020603050405020304" pitchFamily="18" charset="0"/>
                <a:cs typeface="Times New Roman" panose="02020603050405020304" pitchFamily="18" charset="0"/>
              </a:rPr>
              <a:t>click the </a:t>
            </a:r>
            <a:r>
              <a:rPr lang="en-US" sz="2400" b="1" i="1" dirty="0">
                <a:latin typeface="Times New Roman" panose="02020603050405020304" pitchFamily="18" charset="0"/>
                <a:cs typeface="Times New Roman" panose="02020603050405020304" pitchFamily="18" charset="0"/>
              </a:rPr>
              <a:t>Pick point button, followed by selecting </a:t>
            </a:r>
            <a:r>
              <a:rPr lang="en-US" sz="2400" dirty="0">
                <a:latin typeface="Times New Roman" panose="02020603050405020304" pitchFamily="18" charset="0"/>
                <a:cs typeface="Times New Roman" panose="02020603050405020304" pitchFamily="18" charset="0"/>
              </a:rPr>
              <a:t>the left-hand end of the symbol.</a:t>
            </a:r>
          </a:p>
          <a:p>
            <a:pPr>
              <a:buNone/>
            </a:pPr>
            <a:r>
              <a:rPr lang="en-US" sz="2400" b="1" dirty="0">
                <a:latin typeface="Times New Roman" panose="02020603050405020304" pitchFamily="18" charset="0"/>
                <a:cs typeface="Times New Roman" panose="02020603050405020304" pitchFamily="18" charset="0"/>
              </a:rPr>
              <a:t>5. Finally </a:t>
            </a:r>
            <a:r>
              <a:rPr lang="en-US" sz="2400" b="1" i="1" dirty="0">
                <a:latin typeface="Times New Roman" panose="02020603050405020304" pitchFamily="18" charset="0"/>
                <a:cs typeface="Times New Roman" panose="02020603050405020304" pitchFamily="18" charset="0"/>
              </a:rPr>
              <a:t>click the OK button of the dialog and the symbol is saved in its </a:t>
            </a:r>
            <a:r>
              <a:rPr lang="en-US" sz="2400" dirty="0">
                <a:latin typeface="Times New Roman" panose="02020603050405020304" pitchFamily="18" charset="0"/>
                <a:cs typeface="Times New Roman" panose="02020603050405020304" pitchFamily="18" charset="0"/>
              </a:rPr>
              <a:t>selected directory as a drawing file </a:t>
            </a:r>
            <a:r>
              <a:rPr lang="en-US" sz="2400" b="1" dirty="0">
                <a:latin typeface="Times New Roman" panose="02020603050405020304" pitchFamily="18" charset="0"/>
                <a:cs typeface="Times New Roman" panose="02020603050405020304" pitchFamily="18" charset="0"/>
              </a:rPr>
              <a:t>LED.dwg in its own right.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835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33400"/>
          </a:xfrm>
        </p:spPr>
        <p:txBody>
          <a:bodyPr>
            <a:noAutofit/>
          </a:bodyPr>
          <a:lstStyle/>
          <a:p>
            <a:r>
              <a:rPr lang="en-US" sz="3200" i="1" dirty="0">
                <a:solidFill>
                  <a:srgbClr val="002060"/>
                </a:solidFill>
              </a:rPr>
              <a:t>Note on the Design Center</a:t>
            </a:r>
            <a:endParaRPr lang="en-US" sz="3200" dirty="0">
              <a:solidFill>
                <a:srgbClr val="002060"/>
              </a:solidFill>
            </a:endParaRPr>
          </a:p>
        </p:txBody>
      </p:sp>
      <p:sp>
        <p:nvSpPr>
          <p:cNvPr id="3" name="Content Placeholder 2"/>
          <p:cNvSpPr>
            <a:spLocks noGrp="1"/>
          </p:cNvSpPr>
          <p:nvPr>
            <p:ph idx="1"/>
          </p:nvPr>
        </p:nvSpPr>
        <p:spPr>
          <a:xfrm>
            <a:off x="1981200" y="685801"/>
            <a:ext cx="8229600" cy="5440363"/>
          </a:xfrm>
        </p:spPr>
        <p:txBody>
          <a:bodyPr>
            <a:normAutofit/>
          </a:bodyPr>
          <a:lstStyle/>
          <a:p>
            <a:r>
              <a:rPr lang="en-US" sz="2400" dirty="0"/>
              <a:t>Drawings can be inserted into the AutoCAD window from the </a:t>
            </a:r>
            <a:r>
              <a:rPr lang="en-US" sz="2400" b="1" dirty="0"/>
              <a:t>Design- Center by dragging the icon representing the drawing into the window </a:t>
            </a:r>
            <a:r>
              <a:rPr lang="en-US" sz="2400" dirty="0"/>
              <a:t>(Fig. 9.21).</a:t>
            </a:r>
          </a:p>
        </p:txBody>
      </p:sp>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2362200" y="1787586"/>
            <a:ext cx="7010400" cy="5070415"/>
          </a:xfrm>
          <a:prstGeom prst="rect">
            <a:avLst/>
          </a:prstGeom>
          <a:noFill/>
          <a:ln w="9525">
            <a:noFill/>
            <a:miter lim="800000"/>
            <a:headEnd/>
            <a:tailEnd/>
          </a:ln>
          <a:effectLst/>
        </p:spPr>
      </p:pic>
    </p:spTree>
    <p:extLst>
      <p:ext uri="{BB962C8B-B14F-4D97-AF65-F5344CB8AC3E}">
        <p14:creationId xmlns:p14="http://schemas.microsoft.com/office/powerpoint/2010/main" val="32765913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0" y="304800"/>
            <a:ext cx="1371600" cy="1143000"/>
          </a:xfrm>
        </p:spPr>
        <p:txBody>
          <a:bodyPr/>
          <a:lstStyle/>
          <a:p>
            <a:endParaRPr lang="en-US" dirty="0"/>
          </a:p>
        </p:txBody>
      </p:sp>
      <p:sp>
        <p:nvSpPr>
          <p:cNvPr id="3" name="Content Placeholder 2"/>
          <p:cNvSpPr>
            <a:spLocks noGrp="1"/>
          </p:cNvSpPr>
          <p:nvPr>
            <p:ph idx="1"/>
          </p:nvPr>
        </p:nvSpPr>
        <p:spPr>
          <a:xfrm>
            <a:off x="1905000" y="457201"/>
            <a:ext cx="8305800" cy="5668963"/>
          </a:xfrm>
        </p:spPr>
        <p:txBody>
          <a:bodyPr>
            <a:normAutofit/>
          </a:bodyPr>
          <a:lstStyle/>
          <a:p>
            <a:pPr>
              <a:buNone/>
            </a:pPr>
            <a:r>
              <a:rPr lang="en-US" sz="2400" dirty="0">
                <a:latin typeface="Times New Roman" panose="02020603050405020304" pitchFamily="18" charset="0"/>
                <a:cs typeface="Times New Roman" panose="02020603050405020304" pitchFamily="18" charset="0"/>
              </a:rPr>
              <a:t>When such a drawing is </a:t>
            </a:r>
            <a:r>
              <a:rPr lang="en-US" sz="2400" i="1" dirty="0">
                <a:latin typeface="Times New Roman" panose="02020603050405020304" pitchFamily="18" charset="0"/>
                <a:cs typeface="Times New Roman" panose="02020603050405020304" pitchFamily="18" charset="0"/>
              </a:rPr>
              <a:t>dragged into the AutoCAD window, the command </a:t>
            </a:r>
            <a:r>
              <a:rPr lang="en-US" sz="2400" dirty="0">
                <a:latin typeface="Times New Roman" panose="02020603050405020304" pitchFamily="18" charset="0"/>
                <a:cs typeface="Times New Roman" panose="02020603050405020304" pitchFamily="18" charset="0"/>
              </a:rPr>
              <a:t>line shows a sequence such as:</a:t>
            </a:r>
          </a:p>
          <a:p>
            <a:r>
              <a:rPr lang="en-US" sz="2400" b="1" dirty="0" err="1">
                <a:latin typeface="Times New Roman" panose="02020603050405020304" pitchFamily="18" charset="0"/>
                <a:cs typeface="Times New Roman" panose="02020603050405020304" pitchFamily="18" charset="0"/>
              </a:rPr>
              <a:t>Command:_INSERT</a:t>
            </a:r>
            <a:r>
              <a:rPr lang="en-US" sz="2400" b="1" dirty="0">
                <a:latin typeface="Times New Roman" panose="02020603050405020304" pitchFamily="18" charset="0"/>
                <a:cs typeface="Times New Roman" panose="02020603050405020304" pitchFamily="18" charset="0"/>
              </a:rPr>
              <a:t> Enter block name or [?] Fig26: ‘Chapter07\ inserts\Fig25.dwg’</a:t>
            </a:r>
          </a:p>
          <a:p>
            <a:r>
              <a:rPr lang="en-US" sz="2400" b="1" dirty="0">
                <a:latin typeface="Times New Roman" panose="02020603050405020304" pitchFamily="18" charset="0"/>
                <a:cs typeface="Times New Roman" panose="02020603050405020304" pitchFamily="18" charset="0"/>
              </a:rPr>
              <a:t>Specify insertion point or [prompts]: </a:t>
            </a:r>
            <a:r>
              <a:rPr lang="en-US" sz="2400" b="1" i="1" dirty="0">
                <a:latin typeface="Times New Roman" panose="02020603050405020304" pitchFamily="18" charset="0"/>
                <a:cs typeface="Times New Roman" panose="02020603050405020304" pitchFamily="18" charset="0"/>
              </a:rPr>
              <a:t>pick</a:t>
            </a:r>
          </a:p>
          <a:p>
            <a:r>
              <a:rPr lang="en-US" sz="2400" b="1" dirty="0">
                <a:latin typeface="Times New Roman" panose="02020603050405020304" pitchFamily="18" charset="0"/>
                <a:cs typeface="Times New Roman" panose="02020603050405020304" pitchFamily="18" charset="0"/>
              </a:rPr>
              <a:t>Enter X scale factor 1: </a:t>
            </a:r>
            <a:r>
              <a:rPr lang="en-US" sz="2400" b="1" i="1" dirty="0">
                <a:latin typeface="Times New Roman" panose="02020603050405020304" pitchFamily="18" charset="0"/>
                <a:cs typeface="Times New Roman" panose="02020603050405020304" pitchFamily="18" charset="0"/>
              </a:rPr>
              <a:t>right-click</a:t>
            </a:r>
          </a:p>
          <a:p>
            <a:r>
              <a:rPr lang="en-US" sz="2400" b="1" dirty="0">
                <a:latin typeface="Times New Roman" panose="02020603050405020304" pitchFamily="18" charset="0"/>
                <a:cs typeface="Times New Roman" panose="02020603050405020304" pitchFamily="18" charset="0"/>
              </a:rPr>
              <a:t>Enter Y scale factor use X scale factor: </a:t>
            </a:r>
            <a:r>
              <a:rPr lang="en-US" sz="2400" b="1" i="1" dirty="0">
                <a:latin typeface="Times New Roman" panose="02020603050405020304" pitchFamily="18" charset="0"/>
                <a:cs typeface="Times New Roman" panose="02020603050405020304" pitchFamily="18" charset="0"/>
              </a:rPr>
              <a:t>right-click</a:t>
            </a:r>
          </a:p>
          <a:p>
            <a:r>
              <a:rPr lang="en-US" sz="2400" b="1" dirty="0">
                <a:latin typeface="Times New Roman" panose="02020603050405020304" pitchFamily="18" charset="0"/>
                <a:cs typeface="Times New Roman" panose="02020603050405020304" pitchFamily="18" charset="0"/>
              </a:rPr>
              <a:t>Specify rotation angle 0: </a:t>
            </a:r>
            <a:r>
              <a:rPr lang="en-US" sz="2400" b="1" i="1" dirty="0">
                <a:latin typeface="Times New Roman" panose="02020603050405020304" pitchFamily="18" charset="0"/>
                <a:cs typeface="Times New Roman" panose="02020603050405020304" pitchFamily="18" charset="0"/>
              </a:rPr>
              <a:t>right-click</a:t>
            </a:r>
          </a:p>
          <a:p>
            <a:r>
              <a:rPr lang="en-US" sz="2400" b="1" dirty="0">
                <a:latin typeface="Times New Roman" panose="02020603050405020304" pitchFamily="18" charset="0"/>
                <a:cs typeface="Times New Roman" panose="02020603050405020304" pitchFamily="18" charset="0"/>
              </a:rPr>
              <a:t>Command:</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2815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643669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1506538" y="2405063"/>
            <a:ext cx="7767637" cy="1646237"/>
          </a:xfrm>
        </p:spPr>
        <p:txBody>
          <a:bodyPr/>
          <a:lstStyle/>
          <a:p>
            <a:pPr algn="ctr"/>
            <a:r>
              <a:rPr lang="en-US" altLang="en-US" b="1" smtClean="0"/>
              <a:t/>
            </a:r>
            <a:br>
              <a:rPr lang="en-US" altLang="en-US" b="1" smtClean="0"/>
            </a:br>
            <a:r>
              <a:rPr lang="en-US" altLang="en-US" b="1" smtClean="0"/>
              <a:t>Drawing Organization Layers </a:t>
            </a: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D681B-02AF-437F-A307-5E31606C0074}"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23718764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77863" y="341313"/>
            <a:ext cx="8596312" cy="1320800"/>
          </a:xfrm>
        </p:spPr>
        <p:txBody>
          <a:bodyPr/>
          <a:lstStyle/>
          <a:p>
            <a:r>
              <a:rPr lang="en-US" altLang="en-US" b="1" smtClean="0"/>
              <a:t>Introduction </a:t>
            </a:r>
            <a:endParaRPr lang="en-US" altLang="en-US" smtClean="0"/>
          </a:p>
        </p:txBody>
      </p:sp>
      <p:sp>
        <p:nvSpPr>
          <p:cNvPr id="9219" name="Content Placeholder 2"/>
          <p:cNvSpPr>
            <a:spLocks noGrp="1"/>
          </p:cNvSpPr>
          <p:nvPr>
            <p:ph idx="1"/>
          </p:nvPr>
        </p:nvSpPr>
        <p:spPr>
          <a:xfrm>
            <a:off x="938213" y="1149350"/>
            <a:ext cx="8559800" cy="5264150"/>
          </a:xfrm>
        </p:spPr>
        <p:txBody>
          <a:bodyPr/>
          <a:lstStyle/>
          <a:p>
            <a:pPr algn="just"/>
            <a:r>
              <a:rPr lang="en-US" altLang="en-US" sz="2400" smtClean="0"/>
              <a:t>Imagine a filing system that has only one category into which you put all your records. </a:t>
            </a:r>
          </a:p>
          <a:p>
            <a:pPr algn="just"/>
            <a:r>
              <a:rPr lang="en-US" altLang="en-US" sz="2400" smtClean="0"/>
              <a:t>However, as soon as you start to accumulate more documents, you would want to start separating them into meaningful categories, perhaps alphabetically or by their use, so you could find them more easily. </a:t>
            </a:r>
          </a:p>
          <a:p>
            <a:pPr algn="just"/>
            <a:r>
              <a:rPr lang="en-US" altLang="en-US" sz="2400" smtClean="0"/>
              <a:t>The same is true for drawings. </a:t>
            </a:r>
          </a:p>
          <a:p>
            <a:pPr algn="just"/>
            <a:r>
              <a:rPr lang="en-US" altLang="en-US" sz="2400" smtClean="0"/>
              <a:t>If you have a simple drawing with only a few objects, you can get by without using layers. </a:t>
            </a:r>
          </a:p>
          <a:p>
            <a:pPr algn="just"/>
            <a:r>
              <a:rPr lang="en-US" altLang="en-US" sz="2400" smtClean="0"/>
              <a:t>But as soon as your drawing gets the least bit complicated, you will want to start sorting your objects into layers to keep track of what is what. </a:t>
            </a:r>
          </a:p>
          <a:p>
            <a:pPr algn="just">
              <a:buFont typeface="Wingdings 3" panose="05040102010807070707" pitchFamily="18" charset="2"/>
              <a:buNone/>
            </a:pPr>
            <a:endParaRPr lang="en-US" altLang="en-US" sz="2400" smtClean="0"/>
          </a:p>
        </p:txBody>
      </p:sp>
      <p:sp>
        <p:nvSpPr>
          <p:cNvPr id="4" name="Date Placeholder 3"/>
          <p:cNvSpPr>
            <a:spLocks noGrp="1"/>
          </p:cNvSpPr>
          <p:nvPr>
            <p:ph type="dt" sz="quarter" idx="10"/>
          </p:nvPr>
        </p:nvSpPr>
        <p:spPr>
          <a:xfrm>
            <a:off x="7216775" y="6492875"/>
            <a:ext cx="9128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dirty="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32463524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smtClean="0"/>
              <a:t>Introduction Cont’d … </a:t>
            </a:r>
            <a:endParaRPr lang="en-US" altLang="en-US" smtClean="0"/>
          </a:p>
        </p:txBody>
      </p:sp>
      <p:sp>
        <p:nvSpPr>
          <p:cNvPr id="10243" name="Content Placeholder 2"/>
          <p:cNvSpPr>
            <a:spLocks noGrp="1"/>
          </p:cNvSpPr>
          <p:nvPr>
            <p:ph idx="1"/>
          </p:nvPr>
        </p:nvSpPr>
        <p:spPr>
          <a:xfrm>
            <a:off x="677863" y="1684338"/>
            <a:ext cx="8596312" cy="3881437"/>
          </a:xfrm>
        </p:spPr>
        <p:txBody>
          <a:bodyPr/>
          <a:lstStyle/>
          <a:p>
            <a:r>
              <a:rPr lang="en-US" altLang="en-US" sz="2400" smtClean="0"/>
              <a:t>In this chapter, you will learn how to create and use layers to keep your drawings organized. </a:t>
            </a:r>
          </a:p>
          <a:p>
            <a:r>
              <a:rPr lang="en-US" altLang="en-US" sz="2400" smtClean="0"/>
              <a:t>In this chapter, you will learn to do the following: </a:t>
            </a:r>
          </a:p>
          <a:p>
            <a:pPr lvl="2"/>
            <a:r>
              <a:rPr lang="en-US" altLang="en-US" sz="2000" smtClean="0"/>
              <a:t>Organize information with layers </a:t>
            </a:r>
          </a:p>
          <a:p>
            <a:pPr lvl="2"/>
            <a:r>
              <a:rPr lang="en-US" altLang="en-US" sz="2000" smtClean="0"/>
              <a:t>Control layer visibility </a:t>
            </a:r>
          </a:p>
          <a:p>
            <a:pPr lvl="2"/>
            <a:r>
              <a:rPr lang="en-US" altLang="en-US" sz="2000" smtClean="0"/>
              <a:t>Keep track of blocks and layers </a:t>
            </a:r>
          </a:p>
          <a:p>
            <a:pPr lvl="1"/>
            <a:endParaRPr lang="en-US" altLang="en-US" sz="2200" smtClean="0"/>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4795565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7863" y="73025"/>
            <a:ext cx="8596312" cy="1320800"/>
          </a:xfrm>
        </p:spPr>
        <p:txBody>
          <a:bodyPr/>
          <a:lstStyle/>
          <a:p>
            <a:r>
              <a:rPr lang="en-US" altLang="en-US" b="1" smtClean="0"/>
              <a:t>Organizing Information with Layers </a:t>
            </a:r>
            <a:endParaRPr lang="en-US" altLang="en-US" smtClean="0"/>
          </a:p>
        </p:txBody>
      </p:sp>
      <p:sp>
        <p:nvSpPr>
          <p:cNvPr id="11267" name="Content Placeholder 2"/>
          <p:cNvSpPr>
            <a:spLocks noGrp="1"/>
          </p:cNvSpPr>
          <p:nvPr>
            <p:ph idx="1"/>
          </p:nvPr>
        </p:nvSpPr>
        <p:spPr>
          <a:xfrm>
            <a:off x="677863" y="1038225"/>
            <a:ext cx="9197975" cy="4533900"/>
          </a:xfrm>
        </p:spPr>
        <p:txBody>
          <a:bodyPr/>
          <a:lstStyle/>
          <a:p>
            <a:pPr algn="just"/>
            <a:r>
              <a:rPr lang="en-US" altLang="en-US" sz="2400" smtClean="0"/>
              <a:t>You can think of layers as overlays on which you keep various types of information </a:t>
            </a:r>
          </a:p>
          <a:p>
            <a:pPr algn="just"/>
            <a:r>
              <a:rPr lang="en-US" altLang="en-US" sz="2400" smtClean="0"/>
              <a:t>In a floor plan of a building, for example, you want to keep the walls, ceiling, plumbing fixtures, wiring, and furniture separate so that you can display or plot them individually or combine them in different ways. </a:t>
            </a:r>
          </a:p>
          <a:p>
            <a:pPr algn="just"/>
            <a:r>
              <a:rPr lang="en-US" altLang="en-US" sz="2400" smtClean="0"/>
              <a:t>It is also a good idea to keep notes and reference symbols, as well as the drawing’s dimensions, on their own layers. </a:t>
            </a:r>
          </a:p>
          <a:p>
            <a:pPr algn="just"/>
            <a:r>
              <a:rPr lang="en-US" altLang="en-US" sz="2400" smtClean="0"/>
              <a:t>As your drawing becomes more complex, you can turn the various layers on and off to allow easier display and modification. </a:t>
            </a: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12989265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77863" y="36513"/>
            <a:ext cx="8596312" cy="1320800"/>
          </a:xfrm>
        </p:spPr>
        <p:txBody>
          <a:bodyPr/>
          <a:lstStyle/>
          <a:p>
            <a:pPr algn="r"/>
            <a:r>
              <a:rPr lang="en-US" altLang="en-US" b="1" smtClean="0"/>
              <a:t>Cont’d … </a:t>
            </a:r>
            <a:endParaRPr lang="en-US" altLang="en-US" smtClean="0"/>
          </a:p>
        </p:txBody>
      </p:sp>
      <p:sp>
        <p:nvSpPr>
          <p:cNvPr id="12291" name="Content Placeholder 2"/>
          <p:cNvSpPr>
            <a:spLocks noGrp="1"/>
          </p:cNvSpPr>
          <p:nvPr>
            <p:ph idx="1"/>
          </p:nvPr>
        </p:nvSpPr>
        <p:spPr>
          <a:xfrm>
            <a:off x="409575" y="563563"/>
            <a:ext cx="9247188" cy="3881437"/>
          </a:xfrm>
        </p:spPr>
        <p:txBody>
          <a:bodyPr/>
          <a:lstStyle/>
          <a:p>
            <a:pPr algn="just"/>
            <a:r>
              <a:rPr lang="en-US" altLang="en-US" sz="2400" smtClean="0"/>
              <a:t>For example, one of your consultants might need a plot of just the dimensions and walls, without all the other information; another consultant might need only a furniture layout. </a:t>
            </a:r>
          </a:p>
          <a:p>
            <a:pPr algn="just"/>
            <a:r>
              <a:rPr lang="en-US" altLang="en-US" sz="2400" smtClean="0"/>
              <a:t>With AutoCAD, you can turn off the layers you don’t need and plot a drawing containing only the required information. </a:t>
            </a: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pic>
        <p:nvPicPr>
          <p:cNvPr id="122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075" y="2557463"/>
            <a:ext cx="4138613"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550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normAutofit/>
          </a:bodyPr>
          <a:lstStyle/>
          <a:p>
            <a:r>
              <a:rPr lang="en-US" b="1" dirty="0">
                <a:solidFill>
                  <a:srgbClr val="002060"/>
                </a:solidFill>
              </a:rPr>
              <a:t>Palettes</a:t>
            </a:r>
            <a:endParaRPr lang="en-US" dirty="0">
              <a:solidFill>
                <a:srgbClr val="002060"/>
              </a:solidFill>
            </a:endParaRPr>
          </a:p>
        </p:txBody>
      </p:sp>
      <p:sp>
        <p:nvSpPr>
          <p:cNvPr id="3" name="Content Placeholder 2"/>
          <p:cNvSpPr>
            <a:spLocks noGrp="1"/>
          </p:cNvSpPr>
          <p:nvPr>
            <p:ph idx="1"/>
          </p:nvPr>
        </p:nvSpPr>
        <p:spPr>
          <a:xfrm>
            <a:off x="1828800" y="762000"/>
            <a:ext cx="8610600" cy="5638800"/>
          </a:xfrm>
        </p:spPr>
        <p:txBody>
          <a:bodyPr>
            <a:normAutofit/>
          </a:bodyPr>
          <a:lstStyle/>
          <a:p>
            <a:r>
              <a:rPr lang="en-US" sz="2400" dirty="0">
                <a:latin typeface="Times New Roman" panose="02020603050405020304" pitchFamily="18" charset="0"/>
                <a:cs typeface="Times New Roman" panose="02020603050405020304" pitchFamily="18" charset="0"/>
              </a:rPr>
              <a:t>A palette has already been shown – the </a:t>
            </a:r>
            <a:r>
              <a:rPr lang="en-US" sz="2400" b="1" dirty="0">
                <a:solidFill>
                  <a:srgbClr val="FF0000"/>
                </a:solidFill>
                <a:latin typeface="Times New Roman" panose="02020603050405020304" pitchFamily="18" charset="0"/>
                <a:cs typeface="Times New Roman" panose="02020603050405020304" pitchFamily="18" charset="0"/>
              </a:rPr>
              <a:t>Command palette.</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Two palettes which may be frequently used are the </a:t>
            </a:r>
            <a:r>
              <a:rPr lang="en-US" sz="2400" b="1" dirty="0">
                <a:solidFill>
                  <a:srgbClr val="FF0000"/>
                </a:solidFill>
                <a:latin typeface="Times New Roman" panose="02020603050405020304" pitchFamily="18" charset="0"/>
                <a:cs typeface="Times New Roman" panose="02020603050405020304" pitchFamily="18" charset="0"/>
              </a:rPr>
              <a:t>Design Center palette </a:t>
            </a:r>
            <a:r>
              <a:rPr lang="en-US" sz="2400" dirty="0">
                <a:solidFill>
                  <a:srgbClr val="FF0000"/>
                </a:solidFill>
                <a:latin typeface="Times New Roman" panose="02020603050405020304" pitchFamily="18" charset="0"/>
                <a:cs typeface="Times New Roman" panose="02020603050405020304" pitchFamily="18" charset="0"/>
              </a:rPr>
              <a:t>and </a:t>
            </a:r>
            <a:r>
              <a:rPr lang="en-US" sz="2400" b="1" dirty="0">
                <a:solidFill>
                  <a:srgbClr val="FF0000"/>
                </a:solidFill>
                <a:latin typeface="Times New Roman" panose="02020603050405020304" pitchFamily="18" charset="0"/>
                <a:cs typeface="Times New Roman" panose="02020603050405020304" pitchFamily="18" charset="0"/>
              </a:rPr>
              <a:t>the Properties palette. </a:t>
            </a:r>
            <a:r>
              <a:rPr lang="en-US" sz="2400" dirty="0">
                <a:latin typeface="Times New Roman" panose="02020603050405020304" pitchFamily="18" charset="0"/>
                <a:cs typeface="Times New Roman" panose="02020603050405020304" pitchFamily="18" charset="0"/>
              </a:rPr>
              <a:t>These can be called to screen from icons in the </a:t>
            </a:r>
            <a:r>
              <a:rPr lang="en-US" sz="2400" b="1" dirty="0">
                <a:solidFill>
                  <a:srgbClr val="FF0000"/>
                </a:solidFill>
                <a:latin typeface="Times New Roman" panose="02020603050405020304" pitchFamily="18" charset="0"/>
                <a:cs typeface="Times New Roman" panose="02020603050405020304" pitchFamily="18" charset="0"/>
              </a:rPr>
              <a:t>View/Palettes panel.</a:t>
            </a:r>
          </a:p>
          <a:p>
            <a:endParaRPr lang="en-US" sz="2400" dirty="0">
              <a:solidFill>
                <a:srgbClr val="FF0000"/>
              </a:solidFill>
            </a:endParaRP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Fig. 1.11 A left-click on the View/Design Center icon brings the Design Center palette to screen</a:t>
            </a: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12</a:t>
            </a:fld>
            <a:endParaRPr lang="en-US">
              <a:solidFill>
                <a:prstClr val="black">
                  <a:tint val="75000"/>
                </a:prstClr>
              </a:solidFill>
              <a:latin typeface="Calibri"/>
            </a:endParaRPr>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2971800" y="2362200"/>
            <a:ext cx="6146488" cy="2895600"/>
          </a:xfrm>
          <a:prstGeom prst="rect">
            <a:avLst/>
          </a:prstGeom>
          <a:noFill/>
          <a:ln w="9525">
            <a:noFill/>
            <a:miter lim="800000"/>
            <a:headEnd/>
            <a:tailEnd/>
          </a:ln>
          <a:effectLst/>
        </p:spPr>
      </p:pic>
    </p:spTree>
    <p:extLst>
      <p:ext uri="{BB962C8B-B14F-4D97-AF65-F5344CB8AC3E}">
        <p14:creationId xmlns:p14="http://schemas.microsoft.com/office/powerpoint/2010/main" val="424895017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77863" y="133350"/>
            <a:ext cx="8596312" cy="1320800"/>
          </a:xfrm>
        </p:spPr>
        <p:txBody>
          <a:bodyPr/>
          <a:lstStyle/>
          <a:p>
            <a:r>
              <a:rPr lang="en-US" altLang="en-US" b="1" smtClean="0"/>
              <a:t>Creating and Assigning Layers </a:t>
            </a:r>
            <a:endParaRPr lang="en-US" altLang="en-US" smtClean="0"/>
          </a:p>
        </p:txBody>
      </p:sp>
      <p:sp>
        <p:nvSpPr>
          <p:cNvPr id="3" name="Content Placeholder 2"/>
          <p:cNvSpPr>
            <a:spLocks noGrp="1"/>
          </p:cNvSpPr>
          <p:nvPr>
            <p:ph idx="1"/>
          </p:nvPr>
        </p:nvSpPr>
        <p:spPr>
          <a:xfrm>
            <a:off x="677863" y="904875"/>
            <a:ext cx="9161462" cy="5649913"/>
          </a:xfrm>
        </p:spPr>
        <p:txBody>
          <a:bodyPr rtlCol="0">
            <a:normAutofit/>
          </a:bodyPr>
          <a:lstStyle/>
          <a:p>
            <a:pPr algn="just" fontAlgn="auto">
              <a:spcAft>
                <a:spcPts val="0"/>
              </a:spcAft>
              <a:buFont typeface="Wingdings 3" charset="2"/>
              <a:buChar char=""/>
              <a:defRPr/>
            </a:pPr>
            <a:r>
              <a:rPr lang="en-US" sz="2400" dirty="0" smtClean="0">
                <a:solidFill>
                  <a:schemeClr val="tx1">
                    <a:lumMod val="75000"/>
                    <a:lumOff val="25000"/>
                  </a:schemeClr>
                </a:solidFill>
              </a:rPr>
              <a:t>You will start your exploration of layers by using a palette to create a new layer, giving it a name, and assigning it a color. </a:t>
            </a:r>
          </a:p>
          <a:p>
            <a:pPr algn="just" fontAlgn="auto">
              <a:spcAft>
                <a:spcPts val="0"/>
              </a:spcAft>
              <a:buFont typeface="Wingdings 3" charset="2"/>
              <a:buChar char=""/>
              <a:defRPr/>
            </a:pPr>
            <a:r>
              <a:rPr lang="en-US" sz="2400" dirty="0" smtClean="0">
                <a:solidFill>
                  <a:schemeClr val="tx1">
                    <a:lumMod val="75000"/>
                    <a:lumOff val="25000"/>
                  </a:schemeClr>
                </a:solidFill>
              </a:rPr>
              <a:t>Then you will look at alternate ways of creating a layer through the command line. </a:t>
            </a:r>
          </a:p>
          <a:p>
            <a:pPr algn="just" fontAlgn="auto">
              <a:spcAft>
                <a:spcPts val="0"/>
              </a:spcAft>
              <a:buFont typeface="Wingdings 3" charset="2"/>
              <a:buChar char=""/>
              <a:defRPr/>
            </a:pPr>
            <a:r>
              <a:rPr lang="en-US" sz="2400" dirty="0" smtClean="0">
                <a:solidFill>
                  <a:schemeClr val="tx1">
                    <a:lumMod val="75000"/>
                    <a:lumOff val="25000"/>
                  </a:schemeClr>
                </a:solidFill>
              </a:rPr>
              <a:t>Next you will assign the new layer to the objects in your drawing. </a:t>
            </a:r>
          </a:p>
          <a:p>
            <a:pPr marL="1257300" algn="just" fontAlgn="auto">
              <a:spcAft>
                <a:spcPts val="0"/>
              </a:spcAft>
              <a:buFont typeface="Wingdings 3" charset="2"/>
              <a:buNone/>
              <a:defRPr/>
            </a:pPr>
            <a:r>
              <a:rPr lang="en-US" dirty="0" smtClean="0">
                <a:solidFill>
                  <a:schemeClr val="tx1">
                    <a:lumMod val="75000"/>
                    <a:lumOff val="25000"/>
                  </a:schemeClr>
                </a:solidFill>
              </a:rPr>
              <a:t>1. Open a new AutoCAD. </a:t>
            </a:r>
          </a:p>
          <a:p>
            <a:pPr marL="1257300" algn="just" fontAlgn="auto">
              <a:spcAft>
                <a:spcPts val="0"/>
              </a:spcAft>
              <a:buFont typeface="Wingdings 3" charset="2"/>
              <a:buNone/>
              <a:defRPr/>
            </a:pPr>
            <a:r>
              <a:rPr lang="en-US" dirty="0" smtClean="0">
                <a:solidFill>
                  <a:schemeClr val="tx1">
                    <a:lumMod val="75000"/>
                    <a:lumOff val="25000"/>
                  </a:schemeClr>
                </a:solidFill>
              </a:rPr>
              <a:t>2. To display the Layer Properties Manager, click the Layer Properties tool in the Home tab’s Layers panel, or type LA and enter to use the keyboard shortcut. </a:t>
            </a:r>
          </a:p>
          <a:p>
            <a:pPr lvl="1" algn="just" fontAlgn="auto">
              <a:spcAft>
                <a:spcPts val="0"/>
              </a:spcAft>
              <a:buFont typeface="Wingdings 3" charset="2"/>
              <a:buChar char=""/>
              <a:defRPr/>
            </a:pPr>
            <a:endParaRPr lang="en-US" sz="2200" dirty="0">
              <a:solidFill>
                <a:schemeClr val="tx1">
                  <a:lumMod val="75000"/>
                  <a:lumOff val="25000"/>
                </a:schemeClr>
              </a:solidFill>
            </a:endParaRPr>
          </a:p>
        </p:txBody>
      </p:sp>
      <p:sp>
        <p:nvSpPr>
          <p:cNvPr id="4" name="Date Placeholder 3"/>
          <p:cNvSpPr>
            <a:spLocks noGrp="1"/>
          </p:cNvSpPr>
          <p:nvPr>
            <p:ph type="dt" sz="quarter" idx="10"/>
          </p:nvPr>
        </p:nvSpPr>
        <p:spPr>
          <a:xfrm>
            <a:off x="7359650" y="6492875"/>
            <a:ext cx="9112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dirty="0">
              <a:ln>
                <a:noFill/>
              </a:ln>
              <a:solidFill>
                <a:prstClr val="white">
                  <a:tint val="75000"/>
                </a:prstClr>
              </a:solidFill>
              <a:effectLst/>
              <a:uLnTx/>
              <a:uFillTx/>
              <a:latin typeface="Trebuchet MS"/>
              <a:ea typeface="+mn-ea"/>
              <a:cs typeface="+mn-cs"/>
            </a:endParaRPr>
          </a:p>
        </p:txBody>
      </p:sp>
      <p:pic>
        <p:nvPicPr>
          <p:cNvPr id="133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0" y="4822825"/>
            <a:ext cx="363537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966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77863" y="17463"/>
            <a:ext cx="8596312" cy="1320800"/>
          </a:xfrm>
        </p:spPr>
        <p:txBody>
          <a:bodyPr/>
          <a:lstStyle/>
          <a:p>
            <a:pPr algn="r"/>
            <a:r>
              <a:rPr lang="en-US" altLang="en-US" b="1" smtClean="0"/>
              <a:t>Cont’d …</a:t>
            </a:r>
            <a:endParaRPr lang="en-US" altLang="en-US" smtClean="0"/>
          </a:p>
        </p:txBody>
      </p:sp>
      <p:sp>
        <p:nvSpPr>
          <p:cNvPr id="3" name="Content Placeholder 2"/>
          <p:cNvSpPr>
            <a:spLocks noGrp="1"/>
          </p:cNvSpPr>
          <p:nvPr>
            <p:ph idx="1"/>
          </p:nvPr>
        </p:nvSpPr>
        <p:spPr>
          <a:xfrm>
            <a:off x="677863" y="604838"/>
            <a:ext cx="9199562" cy="6027737"/>
          </a:xfrm>
        </p:spPr>
        <p:txBody>
          <a:bodyPr rtlCol="0">
            <a:normAutofit/>
          </a:bodyPr>
          <a:lstStyle/>
          <a:p>
            <a:pPr marL="1257300" fontAlgn="auto">
              <a:spcAft>
                <a:spcPts val="0"/>
              </a:spcAft>
              <a:buFont typeface="Wingdings 3" charset="2"/>
              <a:buNone/>
              <a:defRPr/>
            </a:pPr>
            <a:r>
              <a:rPr lang="en-US" dirty="0" smtClean="0">
                <a:solidFill>
                  <a:schemeClr val="tx1">
                    <a:lumMod val="75000"/>
                    <a:lumOff val="25000"/>
                  </a:schemeClr>
                </a:solidFill>
              </a:rPr>
              <a:t>3. Click the New Layer button at the top of the palette. The button has an icon that looks like a star next to a sheet. </a:t>
            </a:r>
          </a:p>
          <a:p>
            <a:pPr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r>
              <a:rPr lang="en-US" dirty="0" smtClean="0">
                <a:solidFill>
                  <a:schemeClr val="tx1">
                    <a:lumMod val="75000"/>
                    <a:lumOff val="25000"/>
                  </a:schemeClr>
                </a:solidFill>
              </a:rPr>
              <a:t>4. Type Wall. As you type, your entry replaces the Layer1 name in the list box. </a:t>
            </a:r>
          </a:p>
          <a:p>
            <a:pPr marL="1262063" indent="-347663" algn="just" fontAlgn="auto">
              <a:spcAft>
                <a:spcPts val="0"/>
              </a:spcAft>
              <a:buFont typeface="Wingdings 3" charset="2"/>
              <a:buNone/>
              <a:defRPr/>
            </a:pPr>
            <a:r>
              <a:rPr lang="en-US" dirty="0" smtClean="0">
                <a:solidFill>
                  <a:schemeClr val="tx1">
                    <a:lumMod val="75000"/>
                    <a:lumOff val="25000"/>
                  </a:schemeClr>
                </a:solidFill>
              </a:rPr>
              <a:t>5. With the Wall layer name highlighted, click the Color icon in the Wall layer listing to display a dialog box in which you can assign a color to the Wall layer. The Color icon can be found under the Color column and currently shows White as its value. The icon is just to the left of the word white. </a:t>
            </a:r>
          </a:p>
          <a:p>
            <a:pPr algn="just"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Char char=""/>
              <a:defRPr/>
            </a:pPr>
            <a:endParaRPr lang="en-US" dirty="0">
              <a:solidFill>
                <a:schemeClr val="tx1">
                  <a:lumMod val="75000"/>
                  <a:lumOff val="25000"/>
                </a:schemeClr>
              </a:solidFill>
            </a:endParaRP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pic>
        <p:nvPicPr>
          <p:cNvPr id="143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1354138"/>
            <a:ext cx="632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4941888"/>
            <a:ext cx="63595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8452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77863" y="17463"/>
            <a:ext cx="8596312" cy="1320800"/>
          </a:xfrm>
        </p:spPr>
        <p:txBody>
          <a:bodyPr/>
          <a:lstStyle/>
          <a:p>
            <a:pPr algn="r"/>
            <a:r>
              <a:rPr lang="en-US" altLang="en-US" b="1" smtClean="0"/>
              <a:t>Cont’d …</a:t>
            </a:r>
            <a:endParaRPr lang="en-US" altLang="en-US" smtClean="0"/>
          </a:p>
        </p:txBody>
      </p:sp>
      <p:sp>
        <p:nvSpPr>
          <p:cNvPr id="3" name="Content Placeholder 2"/>
          <p:cNvSpPr>
            <a:spLocks noGrp="1"/>
          </p:cNvSpPr>
          <p:nvPr>
            <p:ph idx="1"/>
          </p:nvPr>
        </p:nvSpPr>
        <p:spPr>
          <a:xfrm>
            <a:off x="677863" y="293688"/>
            <a:ext cx="9174162" cy="3879850"/>
          </a:xfrm>
        </p:spPr>
        <p:txBody>
          <a:bodyPr rtlCol="0">
            <a:normAutofit/>
          </a:bodyPr>
          <a:lstStyle/>
          <a:p>
            <a:pPr fontAlgn="auto">
              <a:spcAft>
                <a:spcPts val="0"/>
              </a:spcAft>
              <a:buFont typeface="Wingdings 3" charset="2"/>
              <a:buChar char=""/>
              <a:defRPr/>
            </a:pPr>
            <a:endParaRPr lang="en-US" dirty="0" smtClean="0">
              <a:solidFill>
                <a:schemeClr val="tx1">
                  <a:lumMod val="75000"/>
                  <a:lumOff val="25000"/>
                </a:schemeClr>
              </a:solidFill>
            </a:endParaRPr>
          </a:p>
          <a:p>
            <a:pPr marL="1257300" algn="just" fontAlgn="auto">
              <a:spcAft>
                <a:spcPts val="0"/>
              </a:spcAft>
              <a:buFont typeface="Wingdings 3" charset="2"/>
              <a:buNone/>
              <a:defRPr/>
            </a:pPr>
            <a:r>
              <a:rPr lang="en-US" dirty="0" smtClean="0">
                <a:solidFill>
                  <a:schemeClr val="tx1">
                    <a:lumMod val="75000"/>
                    <a:lumOff val="25000"/>
                  </a:schemeClr>
                </a:solidFill>
              </a:rPr>
              <a:t>6. In the row of standard colors next to the </a:t>
            </a:r>
            <a:r>
              <a:rPr lang="en-US" dirty="0" err="1" smtClean="0">
                <a:solidFill>
                  <a:schemeClr val="tx1">
                    <a:lumMod val="75000"/>
                    <a:lumOff val="25000"/>
                  </a:schemeClr>
                </a:solidFill>
              </a:rPr>
              <a:t>ByLayer</a:t>
            </a:r>
            <a:r>
              <a:rPr lang="en-US" dirty="0" smtClean="0">
                <a:solidFill>
                  <a:schemeClr val="tx1">
                    <a:lumMod val="75000"/>
                    <a:lumOff val="25000"/>
                  </a:schemeClr>
                </a:solidFill>
              </a:rPr>
              <a:t> button, click the green square, and then click OK. Notice that the color swatch in the Wall layer listing is now green. </a:t>
            </a:r>
          </a:p>
          <a:p>
            <a:pPr marL="1257300" algn="just" fontAlgn="auto">
              <a:spcAft>
                <a:spcPts val="0"/>
              </a:spcAft>
              <a:buFont typeface="Wingdings 3" charset="2"/>
              <a:buNone/>
              <a:defRPr/>
            </a:pPr>
            <a:r>
              <a:rPr lang="en-US" dirty="0" smtClean="0">
                <a:solidFill>
                  <a:schemeClr val="tx1">
                    <a:lumMod val="75000"/>
                    <a:lumOff val="25000"/>
                  </a:schemeClr>
                </a:solidFill>
              </a:rPr>
              <a:t>7. Click the X at the top of the Layer Properties Manager’s title bar to close it. </a:t>
            </a:r>
          </a:p>
          <a:p>
            <a:pPr algn="just" fontAlgn="auto">
              <a:spcAft>
                <a:spcPts val="0"/>
              </a:spcAft>
              <a:buFont typeface="Wingdings 3" charset="2"/>
              <a:buChar char=""/>
              <a:defRPr/>
            </a:pPr>
            <a:r>
              <a:rPr lang="en-US" sz="2400" dirty="0" smtClean="0">
                <a:solidFill>
                  <a:schemeClr val="tx1">
                    <a:lumMod val="75000"/>
                    <a:lumOff val="25000"/>
                  </a:schemeClr>
                </a:solidFill>
              </a:rPr>
              <a:t>From this point on, any object assigned to the Wall layer will appear green unless the object is specifically assigned a different color. </a:t>
            </a:r>
            <a:endParaRPr lang="en-US" sz="2400" dirty="0">
              <a:solidFill>
                <a:schemeClr val="tx1">
                  <a:lumMod val="75000"/>
                  <a:lumOff val="25000"/>
                </a:schemeClr>
              </a:solidFill>
            </a:endParaRP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3062288"/>
            <a:ext cx="3676650"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0906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68300" y="4763"/>
            <a:ext cx="9407525" cy="1320800"/>
          </a:xfrm>
        </p:spPr>
        <p:txBody>
          <a:bodyPr/>
          <a:lstStyle/>
          <a:p>
            <a:r>
              <a:rPr lang="en-US" altLang="en-US" b="1" smtClean="0"/>
              <a:t>Understanding the Layer Properties Manager Palette </a:t>
            </a:r>
            <a:endParaRPr lang="en-US" altLang="en-US" smtClean="0"/>
          </a:p>
        </p:txBody>
      </p:sp>
      <p:sp>
        <p:nvSpPr>
          <p:cNvPr id="3" name="Content Placeholder 2"/>
          <p:cNvSpPr>
            <a:spLocks noGrp="1"/>
          </p:cNvSpPr>
          <p:nvPr>
            <p:ph idx="1"/>
          </p:nvPr>
        </p:nvSpPr>
        <p:spPr>
          <a:xfrm>
            <a:off x="334963" y="1168400"/>
            <a:ext cx="10637837" cy="5476875"/>
          </a:xfrm>
        </p:spPr>
        <p:txBody>
          <a:bodyPr rtlCol="0">
            <a:normAutofit lnSpcReduction="10000"/>
          </a:bodyPr>
          <a:lstStyle/>
          <a:p>
            <a:pPr fontAlgn="auto">
              <a:spcAft>
                <a:spcPts val="0"/>
              </a:spcAft>
              <a:buFont typeface="Wingdings 3" charset="2"/>
              <a:buChar char=""/>
              <a:defRPr/>
            </a:pPr>
            <a:r>
              <a:rPr lang="en-US" sz="2400" dirty="0" smtClean="0">
                <a:solidFill>
                  <a:schemeClr val="tx1">
                    <a:lumMod val="75000"/>
                    <a:lumOff val="25000"/>
                  </a:schemeClr>
                </a:solidFill>
              </a:rPr>
              <a:t>The bar at the top of the list of layers offers several buttons for the various layer properties. </a:t>
            </a:r>
          </a:p>
          <a:p>
            <a:pPr fontAlgn="auto">
              <a:spcAft>
                <a:spcPts val="0"/>
              </a:spcAft>
              <a:buFont typeface="Wingdings 3" charset="2"/>
              <a:buChar char=""/>
              <a:defRPr/>
            </a:pPr>
            <a:r>
              <a:rPr lang="en-US" sz="2400" dirty="0" smtClean="0">
                <a:solidFill>
                  <a:schemeClr val="tx1">
                    <a:lumMod val="75000"/>
                    <a:lumOff val="25000"/>
                  </a:schemeClr>
                </a:solidFill>
              </a:rPr>
              <a:t>Above the layer list, you can see four tool buttons. </a:t>
            </a:r>
          </a:p>
          <a:p>
            <a:pPr fontAlgn="auto">
              <a:spcAft>
                <a:spcPts val="0"/>
              </a:spcAft>
              <a:buFont typeface="Wingdings 3" charset="2"/>
              <a:buChar char=""/>
              <a:defRPr/>
            </a:pPr>
            <a:endParaRPr lang="en-US" sz="2400" dirty="0" smtClean="0">
              <a:solidFill>
                <a:schemeClr val="tx1">
                  <a:lumMod val="75000"/>
                  <a:lumOff val="25000"/>
                </a:schemeClr>
              </a:solidFill>
            </a:endParaRPr>
          </a:p>
          <a:p>
            <a:pPr fontAlgn="auto">
              <a:spcAft>
                <a:spcPts val="0"/>
              </a:spcAft>
              <a:buFont typeface="Wingdings 3" charset="2"/>
              <a:buChar char=""/>
              <a:defRPr/>
            </a:pPr>
            <a:endParaRPr lang="en-US" sz="2400" dirty="0" smtClean="0">
              <a:solidFill>
                <a:schemeClr val="tx1">
                  <a:lumMod val="75000"/>
                  <a:lumOff val="25000"/>
                </a:schemeClr>
              </a:solidFill>
            </a:endParaRPr>
          </a:p>
          <a:p>
            <a:pPr algn="just" fontAlgn="auto">
              <a:spcAft>
                <a:spcPts val="0"/>
              </a:spcAft>
              <a:buFont typeface="Wingdings 3" charset="2"/>
              <a:buChar char=""/>
              <a:defRPr/>
            </a:pPr>
            <a:r>
              <a:rPr lang="en-US" sz="2400" dirty="0" smtClean="0">
                <a:solidFill>
                  <a:schemeClr val="tx1">
                    <a:lumMod val="75000"/>
                    <a:lumOff val="25000"/>
                  </a:schemeClr>
                </a:solidFill>
              </a:rPr>
              <a:t>The tool next to the New Layer tool, the New Layer VP Frozen in All Viewports tool, looks similar to the New Layer tool and performs a similar function. The main difference is that the New Layer VP Frozen tool freezes the newly created layer. </a:t>
            </a:r>
          </a:p>
          <a:p>
            <a:pPr algn="just" fontAlgn="auto">
              <a:spcAft>
                <a:spcPts val="0"/>
              </a:spcAft>
              <a:buFont typeface="Wingdings 3" charset="2"/>
              <a:buChar char=""/>
              <a:defRPr/>
            </a:pPr>
            <a:r>
              <a:rPr lang="en-US" sz="2400" dirty="0" smtClean="0">
                <a:solidFill>
                  <a:schemeClr val="tx1">
                    <a:lumMod val="75000"/>
                    <a:lumOff val="25000"/>
                  </a:schemeClr>
                </a:solidFill>
              </a:rPr>
              <a:t>To delete layers, you select a layer or group of layers and then click the Delete Layer tool. Be aware that you can’t delete layer 0, locked layers, or layers that contain objects. </a:t>
            </a:r>
          </a:p>
          <a:p>
            <a:pPr algn="just" fontAlgn="auto">
              <a:spcAft>
                <a:spcPts val="0"/>
              </a:spcAft>
              <a:buFont typeface="Wingdings 3" charset="2"/>
              <a:buChar char=""/>
              <a:defRPr/>
            </a:pPr>
            <a:r>
              <a:rPr lang="en-US" sz="2400" dirty="0" smtClean="0">
                <a:solidFill>
                  <a:schemeClr val="tx1">
                    <a:lumMod val="75000"/>
                    <a:lumOff val="25000"/>
                  </a:schemeClr>
                </a:solidFill>
              </a:rPr>
              <a:t>The Set Current tool enables you to set the current layer, the one on which you want to work. </a:t>
            </a:r>
            <a:endParaRPr lang="en-US" sz="2400" dirty="0">
              <a:solidFill>
                <a:schemeClr val="tx1">
                  <a:lumMod val="75000"/>
                  <a:lumOff val="25000"/>
                </a:schemeClr>
              </a:solidFill>
            </a:endParaRP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pic>
        <p:nvPicPr>
          <p:cNvPr id="163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800" y="2324100"/>
            <a:ext cx="50673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150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77863" y="4763"/>
            <a:ext cx="8299450" cy="1320800"/>
          </a:xfrm>
        </p:spPr>
        <p:txBody>
          <a:bodyPr/>
          <a:lstStyle/>
          <a:p>
            <a:r>
              <a:rPr lang="en-US" altLang="en-US" b="1" smtClean="0"/>
              <a:t>Controlling Layers through the Layer Command </a:t>
            </a:r>
            <a:endParaRPr lang="en-US" altLang="en-US" smtClean="0"/>
          </a:p>
        </p:txBody>
      </p:sp>
      <p:sp>
        <p:nvSpPr>
          <p:cNvPr id="3" name="Content Placeholder 2"/>
          <p:cNvSpPr>
            <a:spLocks noGrp="1"/>
          </p:cNvSpPr>
          <p:nvPr>
            <p:ph idx="1"/>
          </p:nvPr>
        </p:nvSpPr>
        <p:spPr>
          <a:xfrm>
            <a:off x="677863" y="1117600"/>
            <a:ext cx="9534525" cy="5740400"/>
          </a:xfrm>
        </p:spPr>
        <p:txBody>
          <a:bodyPr rtlCol="0">
            <a:normAutofit/>
          </a:bodyPr>
          <a:lstStyle/>
          <a:p>
            <a:pPr fontAlgn="auto">
              <a:spcAft>
                <a:spcPts val="0"/>
              </a:spcAft>
              <a:buFont typeface="Wingdings 3" charset="2"/>
              <a:buChar char=""/>
              <a:defRPr/>
            </a:pPr>
            <a:r>
              <a:rPr lang="en-US" sz="2400" dirty="0" smtClean="0">
                <a:solidFill>
                  <a:schemeClr val="tx1">
                    <a:lumMod val="75000"/>
                    <a:lumOff val="25000"/>
                  </a:schemeClr>
                </a:solidFill>
              </a:rPr>
              <a:t>you can also control layers through the Command prompt. </a:t>
            </a:r>
          </a:p>
          <a:p>
            <a:pPr fontAlgn="auto">
              <a:spcAft>
                <a:spcPts val="0"/>
              </a:spcAft>
              <a:buFont typeface="Wingdings 3" charset="2"/>
              <a:buChar char=""/>
              <a:defRPr/>
            </a:pPr>
            <a:r>
              <a:rPr lang="en-US" sz="2400" dirty="0" smtClean="0">
                <a:solidFill>
                  <a:schemeClr val="tx1">
                    <a:lumMod val="75000"/>
                    <a:lumOff val="25000"/>
                  </a:schemeClr>
                </a:solidFill>
              </a:rPr>
              <a:t>Use these steps to control layers through the Command prompt: </a:t>
            </a:r>
          </a:p>
          <a:p>
            <a:pPr marL="1257300" algn="just" fontAlgn="auto">
              <a:spcAft>
                <a:spcPts val="0"/>
              </a:spcAft>
              <a:buFont typeface="Wingdings 3" charset="2"/>
              <a:buNone/>
              <a:defRPr/>
            </a:pPr>
            <a:r>
              <a:rPr lang="en-US" i="1" dirty="0" smtClean="0">
                <a:solidFill>
                  <a:schemeClr val="tx1">
                    <a:lumMod val="75000"/>
                    <a:lumOff val="25000"/>
                  </a:schemeClr>
                </a:solidFill>
              </a:rPr>
              <a:t>1. Press the </a:t>
            </a:r>
            <a:r>
              <a:rPr lang="en-US" b="1" i="1" dirty="0" smtClean="0">
                <a:solidFill>
                  <a:schemeClr val="tx1">
                    <a:lumMod val="75000"/>
                    <a:lumOff val="25000"/>
                  </a:schemeClr>
                </a:solidFill>
              </a:rPr>
              <a:t>Esc key to make sure any current command is canceled. </a:t>
            </a:r>
          </a:p>
          <a:p>
            <a:pPr marL="1257300" algn="just" fontAlgn="auto">
              <a:spcAft>
                <a:spcPts val="0"/>
              </a:spcAft>
              <a:buFont typeface="Wingdings 3" charset="2"/>
              <a:buNone/>
              <a:defRPr/>
            </a:pPr>
            <a:r>
              <a:rPr lang="en-US" i="1" dirty="0" smtClean="0">
                <a:solidFill>
                  <a:schemeClr val="tx1">
                    <a:lumMod val="75000"/>
                    <a:lumOff val="25000"/>
                  </a:schemeClr>
                </a:solidFill>
              </a:rPr>
              <a:t>2. At the Command prompt, enter </a:t>
            </a:r>
            <a:r>
              <a:rPr lang="en-US" b="1" i="1" dirty="0" smtClean="0">
                <a:solidFill>
                  <a:schemeClr val="tx1">
                    <a:lumMod val="75000"/>
                    <a:lumOff val="25000"/>
                  </a:schemeClr>
                </a:solidFill>
              </a:rPr>
              <a:t>–Layer↵. Make sure you include the minus sign in front of the word Layer. The following prompt appears: </a:t>
            </a:r>
          </a:p>
          <a:p>
            <a:pPr marL="1257300" algn="just" fontAlgn="auto">
              <a:spcAft>
                <a:spcPts val="0"/>
              </a:spcAft>
              <a:buFont typeface="Wingdings 3" charset="2"/>
              <a:buNone/>
              <a:defRPr/>
            </a:pPr>
            <a:r>
              <a:rPr lang="en-US" sz="1400" dirty="0" smtClean="0">
                <a:solidFill>
                  <a:schemeClr val="tx1">
                    <a:lumMod val="75000"/>
                    <a:lumOff val="25000"/>
                  </a:schemeClr>
                </a:solidFill>
              </a:rPr>
              <a:t>Enter an option </a:t>
            </a:r>
          </a:p>
          <a:p>
            <a:pPr marL="1257300" algn="just" fontAlgn="auto">
              <a:spcAft>
                <a:spcPts val="0"/>
              </a:spcAft>
              <a:buFont typeface="Wingdings 3" charset="2"/>
              <a:buNone/>
              <a:defRPr/>
            </a:pPr>
            <a:r>
              <a:rPr lang="en-US" sz="1400" dirty="0" smtClean="0">
                <a:solidFill>
                  <a:schemeClr val="tx1">
                    <a:lumMod val="75000"/>
                    <a:lumOff val="25000"/>
                  </a:schemeClr>
                </a:solidFill>
              </a:rPr>
              <a:t>[?/Make/Set/New/Rename/ON/OFF/Color/</a:t>
            </a:r>
            <a:r>
              <a:rPr lang="en-US" sz="1400" dirty="0" err="1" smtClean="0">
                <a:solidFill>
                  <a:schemeClr val="tx1">
                    <a:lumMod val="75000"/>
                    <a:lumOff val="25000"/>
                  </a:schemeClr>
                </a:solidFill>
              </a:rPr>
              <a:t>Ltype</a:t>
            </a:r>
            <a:r>
              <a:rPr lang="en-US" sz="1400" dirty="0" smtClean="0">
                <a:solidFill>
                  <a:schemeClr val="tx1">
                    <a:lumMod val="75000"/>
                    <a:lumOff val="25000"/>
                  </a:schemeClr>
                </a:solidFill>
              </a:rPr>
              <a:t>/</a:t>
            </a:r>
            <a:r>
              <a:rPr lang="en-US" sz="1400" dirty="0" err="1" smtClean="0">
                <a:solidFill>
                  <a:schemeClr val="tx1">
                    <a:lumMod val="75000"/>
                    <a:lumOff val="25000"/>
                  </a:schemeClr>
                </a:solidFill>
              </a:rPr>
              <a:t>LWeight</a:t>
            </a:r>
            <a:r>
              <a:rPr lang="en-US" sz="1400" dirty="0" smtClean="0">
                <a:solidFill>
                  <a:schemeClr val="tx1">
                    <a:lumMod val="75000"/>
                    <a:lumOff val="25000"/>
                  </a:schemeClr>
                </a:solidFill>
              </a:rPr>
              <a:t>/</a:t>
            </a:r>
            <a:r>
              <a:rPr lang="en-US" sz="1400" dirty="0" err="1" smtClean="0">
                <a:solidFill>
                  <a:schemeClr val="tx1">
                    <a:lumMod val="75000"/>
                    <a:lumOff val="25000"/>
                  </a:schemeClr>
                </a:solidFill>
              </a:rPr>
              <a:t>TRansparency</a:t>
            </a:r>
            <a:r>
              <a:rPr lang="en-US" sz="1400" dirty="0" smtClean="0">
                <a:solidFill>
                  <a:schemeClr val="tx1">
                    <a:lumMod val="75000"/>
                    <a:lumOff val="25000"/>
                  </a:schemeClr>
                </a:solidFill>
              </a:rPr>
              <a:t>/</a:t>
            </a:r>
            <a:r>
              <a:rPr lang="en-US" sz="1400" dirty="0" err="1" smtClean="0">
                <a:solidFill>
                  <a:schemeClr val="tx1">
                    <a:lumMod val="75000"/>
                    <a:lumOff val="25000"/>
                  </a:schemeClr>
                </a:solidFill>
              </a:rPr>
              <a:t>MATerial</a:t>
            </a:r>
            <a:r>
              <a:rPr lang="en-US" sz="1400" dirty="0" smtClean="0">
                <a:solidFill>
                  <a:schemeClr val="tx1">
                    <a:lumMod val="75000"/>
                    <a:lumOff val="25000"/>
                  </a:schemeClr>
                </a:solidFill>
              </a:rPr>
              <a:t>/ Plot/Freeze/Thaw/</a:t>
            </a:r>
            <a:r>
              <a:rPr lang="en-US" sz="1400" dirty="0" err="1" smtClean="0">
                <a:solidFill>
                  <a:schemeClr val="tx1">
                    <a:lumMod val="75000"/>
                    <a:lumOff val="25000"/>
                  </a:schemeClr>
                </a:solidFill>
              </a:rPr>
              <a:t>LOck</a:t>
            </a:r>
            <a:r>
              <a:rPr lang="en-US" sz="1400" dirty="0" smtClean="0">
                <a:solidFill>
                  <a:schemeClr val="tx1">
                    <a:lumMod val="75000"/>
                    <a:lumOff val="25000"/>
                  </a:schemeClr>
                </a:solidFill>
              </a:rPr>
              <a:t>/Unlock/</a:t>
            </a:r>
            <a:r>
              <a:rPr lang="en-US" sz="1400" dirty="0" err="1" smtClean="0">
                <a:solidFill>
                  <a:schemeClr val="tx1">
                    <a:lumMod val="75000"/>
                    <a:lumOff val="25000"/>
                  </a:schemeClr>
                </a:solidFill>
              </a:rPr>
              <a:t>stAte</a:t>
            </a:r>
            <a:r>
              <a:rPr lang="en-US" sz="1400" dirty="0" smtClean="0">
                <a:solidFill>
                  <a:schemeClr val="tx1">
                    <a:lumMod val="75000"/>
                    <a:lumOff val="25000"/>
                  </a:schemeClr>
                </a:solidFill>
              </a:rPr>
              <a:t>/ Description/</a:t>
            </a:r>
            <a:r>
              <a:rPr lang="en-US" sz="1400" dirty="0" err="1" smtClean="0">
                <a:solidFill>
                  <a:schemeClr val="tx1">
                    <a:lumMod val="75000"/>
                    <a:lumOff val="25000"/>
                  </a:schemeClr>
                </a:solidFill>
              </a:rPr>
              <a:t>rEconcile</a:t>
            </a:r>
            <a:r>
              <a:rPr lang="en-US" sz="1400" dirty="0" smtClean="0">
                <a:solidFill>
                  <a:schemeClr val="tx1">
                    <a:lumMod val="75000"/>
                    <a:lumOff val="25000"/>
                  </a:schemeClr>
                </a:solidFill>
              </a:rPr>
              <a:t>]: </a:t>
            </a:r>
          </a:p>
          <a:p>
            <a:pPr marL="1257300" algn="just" fontAlgn="auto">
              <a:spcAft>
                <a:spcPts val="0"/>
              </a:spcAft>
              <a:buFont typeface="Wingdings 3" charset="2"/>
              <a:buChar char=""/>
              <a:defRPr/>
            </a:pPr>
            <a:r>
              <a:rPr lang="en-US" dirty="0" smtClean="0">
                <a:solidFill>
                  <a:schemeClr val="tx1">
                    <a:lumMod val="75000"/>
                    <a:lumOff val="25000"/>
                  </a:schemeClr>
                </a:solidFill>
              </a:rPr>
              <a:t>You’ll learn about many of the options in this prompt as you work through this chapter. </a:t>
            </a:r>
          </a:p>
          <a:p>
            <a:pPr marL="1257300" algn="just" fontAlgn="auto">
              <a:spcAft>
                <a:spcPts val="0"/>
              </a:spcAft>
              <a:buFont typeface="Wingdings 3" charset="2"/>
              <a:buNone/>
              <a:defRPr/>
            </a:pPr>
            <a:r>
              <a:rPr lang="en-US" i="1" dirty="0" smtClean="0">
                <a:solidFill>
                  <a:schemeClr val="tx1">
                    <a:lumMod val="75000"/>
                    <a:lumOff val="25000"/>
                  </a:schemeClr>
                </a:solidFill>
              </a:rPr>
              <a:t>3. Enter </a:t>
            </a:r>
            <a:r>
              <a:rPr lang="en-US" b="1" i="1" dirty="0" smtClean="0">
                <a:solidFill>
                  <a:schemeClr val="tx1">
                    <a:lumMod val="75000"/>
                    <a:lumOff val="25000"/>
                  </a:schemeClr>
                </a:solidFill>
              </a:rPr>
              <a:t>N↵ to select the New option. </a:t>
            </a:r>
          </a:p>
          <a:p>
            <a:pPr marL="1257300" algn="just" fontAlgn="auto">
              <a:spcAft>
                <a:spcPts val="0"/>
              </a:spcAft>
              <a:buFont typeface="Wingdings 3" charset="2"/>
              <a:buNone/>
              <a:defRPr/>
            </a:pPr>
            <a:r>
              <a:rPr lang="en-US" i="1" dirty="0" smtClean="0">
                <a:solidFill>
                  <a:schemeClr val="tx1">
                    <a:lumMod val="75000"/>
                    <a:lumOff val="25000"/>
                  </a:schemeClr>
                </a:solidFill>
              </a:rPr>
              <a:t>4. At the Enter name list for new layer(s): prompt, enter </a:t>
            </a:r>
            <a:r>
              <a:rPr lang="en-US" b="1" i="1" dirty="0" smtClean="0">
                <a:solidFill>
                  <a:schemeClr val="tx1">
                    <a:lumMod val="75000"/>
                    <a:lumOff val="25000"/>
                  </a:schemeClr>
                </a:solidFill>
              </a:rPr>
              <a:t>Wall2↵. The </a:t>
            </a:r>
            <a:r>
              <a:rPr lang="en-US" sz="1400" b="1" i="1" dirty="0" smtClean="0">
                <a:solidFill>
                  <a:schemeClr val="tx1">
                    <a:lumMod val="75000"/>
                    <a:lumOff val="25000"/>
                  </a:schemeClr>
                </a:solidFill>
              </a:rPr>
              <a:t>[?/Make/Set/ New/Rename/ON/OFF/Color/</a:t>
            </a:r>
            <a:r>
              <a:rPr lang="en-US" sz="1400" b="1" i="1" dirty="0" err="1" smtClean="0">
                <a:solidFill>
                  <a:schemeClr val="tx1">
                    <a:lumMod val="75000"/>
                    <a:lumOff val="25000"/>
                  </a:schemeClr>
                </a:solidFill>
              </a:rPr>
              <a:t>Ltype</a:t>
            </a:r>
            <a:r>
              <a:rPr lang="en-US" sz="1400" b="1" i="1" dirty="0" smtClean="0">
                <a:solidFill>
                  <a:schemeClr val="tx1">
                    <a:lumMod val="75000"/>
                    <a:lumOff val="25000"/>
                  </a:schemeClr>
                </a:solidFill>
              </a:rPr>
              <a:t>/</a:t>
            </a:r>
            <a:r>
              <a:rPr lang="en-US" sz="1400" b="1" i="1" dirty="0" err="1" smtClean="0">
                <a:solidFill>
                  <a:schemeClr val="tx1">
                    <a:lumMod val="75000"/>
                    <a:lumOff val="25000"/>
                  </a:schemeClr>
                </a:solidFill>
              </a:rPr>
              <a:t>LWeight</a:t>
            </a:r>
            <a:r>
              <a:rPr lang="en-US" sz="1400" b="1" i="1" dirty="0" smtClean="0">
                <a:solidFill>
                  <a:schemeClr val="tx1">
                    <a:lumMod val="75000"/>
                    <a:lumOff val="25000"/>
                  </a:schemeClr>
                </a:solidFill>
              </a:rPr>
              <a:t>/</a:t>
            </a:r>
            <a:r>
              <a:rPr lang="en-US" sz="1400" b="1" i="1" dirty="0" err="1" smtClean="0">
                <a:solidFill>
                  <a:schemeClr val="tx1">
                    <a:lumMod val="75000"/>
                    <a:lumOff val="25000"/>
                  </a:schemeClr>
                </a:solidFill>
              </a:rPr>
              <a:t>TRansparency</a:t>
            </a:r>
            <a:r>
              <a:rPr lang="en-US" sz="1400" b="1" i="1" dirty="0" smtClean="0">
                <a:solidFill>
                  <a:schemeClr val="tx1">
                    <a:lumMod val="75000"/>
                    <a:lumOff val="25000"/>
                  </a:schemeClr>
                </a:solidFill>
              </a:rPr>
              <a:t>/</a:t>
            </a:r>
            <a:r>
              <a:rPr lang="en-US" sz="1400" b="1" i="1" dirty="0" err="1" smtClean="0">
                <a:solidFill>
                  <a:schemeClr val="tx1">
                    <a:lumMod val="75000"/>
                    <a:lumOff val="25000"/>
                  </a:schemeClr>
                </a:solidFill>
              </a:rPr>
              <a:t>MATerial</a:t>
            </a:r>
            <a:r>
              <a:rPr lang="en-US" sz="1400" b="1" i="1" dirty="0" smtClean="0">
                <a:solidFill>
                  <a:schemeClr val="tx1">
                    <a:lumMod val="75000"/>
                    <a:lumOff val="25000"/>
                  </a:schemeClr>
                </a:solidFill>
              </a:rPr>
              <a:t>/Plot/Freeze/ Thaw/</a:t>
            </a:r>
            <a:r>
              <a:rPr lang="en-US" sz="1400" b="1" i="1" dirty="0" err="1" smtClean="0">
                <a:solidFill>
                  <a:schemeClr val="tx1">
                    <a:lumMod val="75000"/>
                    <a:lumOff val="25000"/>
                  </a:schemeClr>
                </a:solidFill>
              </a:rPr>
              <a:t>LOck</a:t>
            </a:r>
            <a:r>
              <a:rPr lang="en-US" sz="1400" b="1" i="1" dirty="0" smtClean="0">
                <a:solidFill>
                  <a:schemeClr val="tx1">
                    <a:lumMod val="75000"/>
                    <a:lumOff val="25000"/>
                  </a:schemeClr>
                </a:solidFill>
              </a:rPr>
              <a:t>/Unlock/</a:t>
            </a:r>
            <a:r>
              <a:rPr lang="en-US" sz="1400" b="1" i="1" dirty="0" err="1" smtClean="0">
                <a:solidFill>
                  <a:schemeClr val="tx1">
                    <a:lumMod val="75000"/>
                    <a:lumOff val="25000"/>
                  </a:schemeClr>
                </a:solidFill>
              </a:rPr>
              <a:t>stAte</a:t>
            </a:r>
            <a:r>
              <a:rPr lang="en-US" sz="1400" b="1" i="1" dirty="0" smtClean="0">
                <a:solidFill>
                  <a:schemeClr val="tx1">
                    <a:lumMod val="75000"/>
                    <a:lumOff val="25000"/>
                  </a:schemeClr>
                </a:solidFill>
              </a:rPr>
              <a:t>/</a:t>
            </a:r>
            <a:r>
              <a:rPr lang="en-US" sz="1400" b="1" i="1" dirty="0" err="1" smtClean="0">
                <a:solidFill>
                  <a:schemeClr val="tx1">
                    <a:lumMod val="75000"/>
                    <a:lumOff val="25000"/>
                  </a:schemeClr>
                </a:solidFill>
              </a:rPr>
              <a:t>rEconcile</a:t>
            </a:r>
            <a:r>
              <a:rPr lang="en-US" sz="1400" b="1" i="1" dirty="0" smtClean="0">
                <a:solidFill>
                  <a:schemeClr val="tx1">
                    <a:lumMod val="75000"/>
                    <a:lumOff val="25000"/>
                  </a:schemeClr>
                </a:solidFill>
              </a:rPr>
              <a:t>]:</a:t>
            </a:r>
            <a:r>
              <a:rPr lang="en-US" b="1" i="1" dirty="0" smtClean="0">
                <a:solidFill>
                  <a:schemeClr val="tx1">
                    <a:lumMod val="75000"/>
                    <a:lumOff val="25000"/>
                  </a:schemeClr>
                </a:solidFill>
              </a:rPr>
              <a:t> prompt appears again. </a:t>
            </a:r>
          </a:p>
          <a:p>
            <a:pPr marL="1257300" algn="just" fontAlgn="auto">
              <a:spcAft>
                <a:spcPts val="0"/>
              </a:spcAft>
              <a:buFont typeface="Wingdings 3" charset="2"/>
              <a:buNone/>
              <a:defRPr/>
            </a:pPr>
            <a:r>
              <a:rPr lang="en-US" i="1" dirty="0" smtClean="0">
                <a:solidFill>
                  <a:schemeClr val="tx1">
                    <a:lumMod val="75000"/>
                    <a:lumOff val="25000"/>
                  </a:schemeClr>
                </a:solidFill>
              </a:rPr>
              <a:t>5. Enter </a:t>
            </a:r>
            <a:r>
              <a:rPr lang="en-US" b="1" i="1" dirty="0" smtClean="0">
                <a:solidFill>
                  <a:schemeClr val="tx1">
                    <a:lumMod val="75000"/>
                    <a:lumOff val="25000"/>
                  </a:schemeClr>
                </a:solidFill>
              </a:rPr>
              <a:t>C↵. </a:t>
            </a:r>
          </a:p>
          <a:p>
            <a:pPr lvl="1" fontAlgn="auto">
              <a:spcAft>
                <a:spcPts val="0"/>
              </a:spcAft>
              <a:buFont typeface="Wingdings 3" charset="2"/>
              <a:buNone/>
              <a:defRPr/>
            </a:pPr>
            <a:endParaRPr lang="en-US" sz="2200" dirty="0">
              <a:solidFill>
                <a:schemeClr val="tx1">
                  <a:lumMod val="75000"/>
                  <a:lumOff val="25000"/>
                </a:schemeClr>
              </a:solidFill>
            </a:endParaRP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24912556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77863" y="4763"/>
            <a:ext cx="8596312" cy="1320800"/>
          </a:xfrm>
        </p:spPr>
        <p:txBody>
          <a:bodyPr/>
          <a:lstStyle/>
          <a:p>
            <a:pPr algn="r"/>
            <a:r>
              <a:rPr lang="en-US" altLang="en-US" b="1" smtClean="0"/>
              <a:t>Cont’d …</a:t>
            </a:r>
            <a:endParaRPr lang="en-US" altLang="en-US" smtClean="0"/>
          </a:p>
        </p:txBody>
      </p:sp>
      <p:sp>
        <p:nvSpPr>
          <p:cNvPr id="3" name="Content Placeholder 2"/>
          <p:cNvSpPr>
            <a:spLocks noGrp="1"/>
          </p:cNvSpPr>
          <p:nvPr>
            <p:ph idx="1"/>
          </p:nvPr>
        </p:nvSpPr>
        <p:spPr>
          <a:xfrm>
            <a:off x="677863" y="989013"/>
            <a:ext cx="9637712" cy="5424487"/>
          </a:xfrm>
        </p:spPr>
        <p:txBody>
          <a:bodyPr rtlCol="0">
            <a:normAutofit/>
          </a:bodyPr>
          <a:lstStyle/>
          <a:p>
            <a:pPr marL="1257300" fontAlgn="auto">
              <a:spcAft>
                <a:spcPts val="0"/>
              </a:spcAft>
              <a:buFont typeface="Wingdings 3" charset="2"/>
              <a:buNone/>
              <a:defRPr/>
            </a:pPr>
            <a:r>
              <a:rPr lang="en-US" i="1" dirty="0" smtClean="0">
                <a:solidFill>
                  <a:schemeClr val="tx1">
                    <a:lumMod val="75000"/>
                    <a:lumOff val="25000"/>
                  </a:schemeClr>
                </a:solidFill>
              </a:rPr>
              <a:t>6. At the New color [</a:t>
            </a:r>
            <a:r>
              <a:rPr lang="en-US" i="1" dirty="0" err="1" smtClean="0">
                <a:solidFill>
                  <a:schemeClr val="tx1">
                    <a:lumMod val="75000"/>
                    <a:lumOff val="25000"/>
                  </a:schemeClr>
                </a:solidFill>
              </a:rPr>
              <a:t>Truecolor</a:t>
            </a:r>
            <a:r>
              <a:rPr lang="en-US" i="1" dirty="0" smtClean="0">
                <a:solidFill>
                  <a:schemeClr val="tx1">
                    <a:lumMod val="75000"/>
                    <a:lumOff val="25000"/>
                  </a:schemeClr>
                </a:solidFill>
              </a:rPr>
              <a:t>/</a:t>
            </a:r>
            <a:r>
              <a:rPr lang="en-US" i="1" dirty="0" err="1" smtClean="0">
                <a:solidFill>
                  <a:schemeClr val="tx1">
                    <a:lumMod val="75000"/>
                    <a:lumOff val="25000"/>
                  </a:schemeClr>
                </a:solidFill>
              </a:rPr>
              <a:t>COlorbook</a:t>
            </a:r>
            <a:r>
              <a:rPr lang="en-US" i="1" dirty="0" smtClean="0">
                <a:solidFill>
                  <a:schemeClr val="tx1">
                    <a:lumMod val="75000"/>
                    <a:lumOff val="25000"/>
                  </a:schemeClr>
                </a:solidFill>
              </a:rPr>
              <a:t>]: prompt, enter </a:t>
            </a:r>
            <a:r>
              <a:rPr lang="en-US" b="1" i="1" dirty="0" smtClean="0">
                <a:solidFill>
                  <a:schemeClr val="tx1">
                    <a:lumMod val="75000"/>
                    <a:lumOff val="25000"/>
                  </a:schemeClr>
                </a:solidFill>
              </a:rPr>
              <a:t>Yellow↵. Or, you can enter 2↵, the numeric equivalent of the color yellow in AutoCAD. </a:t>
            </a:r>
          </a:p>
          <a:p>
            <a:pPr marL="1257300" fontAlgn="auto">
              <a:spcAft>
                <a:spcPts val="0"/>
              </a:spcAft>
              <a:buFont typeface="Wingdings 3" charset="2"/>
              <a:buNone/>
              <a:defRPr/>
            </a:pPr>
            <a:r>
              <a:rPr lang="en-US" i="1" dirty="0" smtClean="0">
                <a:solidFill>
                  <a:schemeClr val="tx1">
                    <a:lumMod val="75000"/>
                    <a:lumOff val="25000"/>
                  </a:schemeClr>
                </a:solidFill>
              </a:rPr>
              <a:t>7. At the Enter name list of layer(s) for color 2 (yellow) &lt;0&gt;: prompt, enter </a:t>
            </a:r>
            <a:r>
              <a:rPr lang="en-US" b="1" i="1" dirty="0" smtClean="0">
                <a:solidFill>
                  <a:schemeClr val="tx1">
                    <a:lumMod val="75000"/>
                    <a:lumOff val="25000"/>
                  </a:schemeClr>
                </a:solidFill>
              </a:rPr>
              <a:t>Wall2↵. The [?/Make/Set/New/Rename/ON/OFF/Color/</a:t>
            </a:r>
            <a:r>
              <a:rPr lang="en-US" b="1" i="1" dirty="0" err="1" smtClean="0">
                <a:solidFill>
                  <a:schemeClr val="tx1">
                    <a:lumMod val="75000"/>
                    <a:lumOff val="25000"/>
                  </a:schemeClr>
                </a:solidFill>
              </a:rPr>
              <a:t>Ltype</a:t>
            </a:r>
            <a:r>
              <a:rPr lang="en-US" b="1" i="1" dirty="0" smtClean="0">
                <a:solidFill>
                  <a:schemeClr val="tx1">
                    <a:lumMod val="75000"/>
                    <a:lumOff val="25000"/>
                  </a:schemeClr>
                </a:solidFill>
              </a:rPr>
              <a:t>/</a:t>
            </a:r>
            <a:r>
              <a:rPr lang="en-US" b="1" i="1" dirty="0" err="1" smtClean="0">
                <a:solidFill>
                  <a:schemeClr val="tx1">
                    <a:lumMod val="75000"/>
                    <a:lumOff val="25000"/>
                  </a:schemeClr>
                </a:solidFill>
              </a:rPr>
              <a:t>LWeight</a:t>
            </a:r>
            <a:r>
              <a:rPr lang="en-US" b="1" i="1" dirty="0" smtClean="0">
                <a:solidFill>
                  <a:schemeClr val="tx1">
                    <a:lumMod val="75000"/>
                    <a:lumOff val="25000"/>
                  </a:schemeClr>
                </a:solidFill>
              </a:rPr>
              <a:t>/</a:t>
            </a:r>
            <a:r>
              <a:rPr lang="en-US" b="1" i="1" dirty="0" err="1" smtClean="0">
                <a:solidFill>
                  <a:schemeClr val="tx1">
                    <a:lumMod val="75000"/>
                    <a:lumOff val="25000"/>
                  </a:schemeClr>
                </a:solidFill>
              </a:rPr>
              <a:t>TRansparency</a:t>
            </a:r>
            <a:r>
              <a:rPr lang="en-US" b="1" i="1" dirty="0" smtClean="0">
                <a:solidFill>
                  <a:schemeClr val="tx1">
                    <a:lumMod val="75000"/>
                    <a:lumOff val="25000"/>
                  </a:schemeClr>
                </a:solidFill>
              </a:rPr>
              <a:t>/</a:t>
            </a:r>
            <a:r>
              <a:rPr lang="en-US" b="1" i="1" dirty="0" err="1" smtClean="0">
                <a:solidFill>
                  <a:schemeClr val="tx1">
                    <a:lumMod val="75000"/>
                    <a:lumOff val="25000"/>
                  </a:schemeClr>
                </a:solidFill>
              </a:rPr>
              <a:t>MATerial</a:t>
            </a:r>
            <a:r>
              <a:rPr lang="en-US" b="1" i="1" dirty="0" smtClean="0">
                <a:solidFill>
                  <a:schemeClr val="tx1">
                    <a:lumMod val="75000"/>
                    <a:lumOff val="25000"/>
                  </a:schemeClr>
                </a:solidFill>
              </a:rPr>
              <a:t>/Plot/Freeze/Thaw/</a:t>
            </a:r>
            <a:r>
              <a:rPr lang="en-US" b="1" i="1" dirty="0" err="1" smtClean="0">
                <a:solidFill>
                  <a:schemeClr val="tx1">
                    <a:lumMod val="75000"/>
                    <a:lumOff val="25000"/>
                  </a:schemeClr>
                </a:solidFill>
              </a:rPr>
              <a:t>LOck</a:t>
            </a:r>
            <a:r>
              <a:rPr lang="en-US" b="1" i="1" dirty="0" smtClean="0">
                <a:solidFill>
                  <a:schemeClr val="tx1">
                    <a:lumMod val="75000"/>
                    <a:lumOff val="25000"/>
                  </a:schemeClr>
                </a:solidFill>
              </a:rPr>
              <a:t>/Unlock/</a:t>
            </a:r>
            <a:r>
              <a:rPr lang="en-US" b="1" i="1" dirty="0" err="1" smtClean="0">
                <a:solidFill>
                  <a:schemeClr val="tx1">
                    <a:lumMod val="75000"/>
                    <a:lumOff val="25000"/>
                  </a:schemeClr>
                </a:solidFill>
              </a:rPr>
              <a:t>stAte</a:t>
            </a:r>
            <a:r>
              <a:rPr lang="en-US" b="1" i="1" dirty="0" smtClean="0">
                <a:solidFill>
                  <a:schemeClr val="tx1">
                    <a:lumMod val="75000"/>
                    <a:lumOff val="25000"/>
                  </a:schemeClr>
                </a:solidFill>
              </a:rPr>
              <a:t>/</a:t>
            </a:r>
            <a:r>
              <a:rPr lang="en-US" b="1" i="1" dirty="0" err="1" smtClean="0">
                <a:solidFill>
                  <a:schemeClr val="tx1">
                    <a:lumMod val="75000"/>
                    <a:lumOff val="25000"/>
                  </a:schemeClr>
                </a:solidFill>
              </a:rPr>
              <a:t>rEconcile</a:t>
            </a:r>
            <a:r>
              <a:rPr lang="en-US" b="1" i="1" dirty="0" smtClean="0">
                <a:solidFill>
                  <a:schemeClr val="tx1">
                    <a:lumMod val="75000"/>
                    <a:lumOff val="25000"/>
                  </a:schemeClr>
                </a:solidFill>
              </a:rPr>
              <a:t>]: prompt appears again. </a:t>
            </a:r>
          </a:p>
          <a:p>
            <a:pPr marL="1257300" fontAlgn="auto">
              <a:spcAft>
                <a:spcPts val="0"/>
              </a:spcAft>
              <a:buFont typeface="Wingdings 3" charset="2"/>
              <a:buNone/>
              <a:defRPr/>
            </a:pPr>
            <a:r>
              <a:rPr lang="en-US" i="1" dirty="0" smtClean="0">
                <a:solidFill>
                  <a:schemeClr val="tx1">
                    <a:lumMod val="75000"/>
                    <a:lumOff val="25000"/>
                  </a:schemeClr>
                </a:solidFill>
              </a:rPr>
              <a:t>8. Press ↵ to exit the Layer command.</a:t>
            </a:r>
          </a:p>
          <a:p>
            <a:pPr marL="463550" indent="-347663" fontAlgn="auto">
              <a:spcAft>
                <a:spcPts val="0"/>
              </a:spcAft>
              <a:buFont typeface="Wingdings 3" charset="2"/>
              <a:buChar char=""/>
              <a:defRPr/>
            </a:pPr>
            <a:r>
              <a:rPr lang="en-US" sz="2400" dirty="0" smtClean="0">
                <a:solidFill>
                  <a:schemeClr val="tx1">
                    <a:lumMod val="75000"/>
                    <a:lumOff val="25000"/>
                  </a:schemeClr>
                </a:solidFill>
              </a:rPr>
              <a:t>Each method of controlling layers has its own advantages. </a:t>
            </a:r>
            <a:r>
              <a:rPr lang="en-US" sz="2400" i="1" dirty="0" smtClean="0">
                <a:solidFill>
                  <a:schemeClr val="tx1">
                    <a:lumMod val="75000"/>
                    <a:lumOff val="25000"/>
                  </a:schemeClr>
                </a:solidFill>
              </a:rPr>
              <a:t> </a:t>
            </a:r>
          </a:p>
          <a:p>
            <a:pPr marL="863600" lvl="1" indent="-347663" fontAlgn="auto">
              <a:spcAft>
                <a:spcPts val="0"/>
              </a:spcAft>
              <a:buFont typeface="Wingdings 3" charset="2"/>
              <a:buChar char=""/>
              <a:defRPr/>
            </a:pPr>
            <a:r>
              <a:rPr lang="en-US" sz="2400" dirty="0" smtClean="0">
                <a:solidFill>
                  <a:schemeClr val="tx1">
                    <a:lumMod val="75000"/>
                    <a:lumOff val="25000"/>
                  </a:schemeClr>
                </a:solidFill>
              </a:rPr>
              <a:t>The Layer Properties Manager offers more information about your layers at a glance. </a:t>
            </a:r>
          </a:p>
          <a:p>
            <a:pPr marL="863600" lvl="1" indent="-347663" fontAlgn="auto">
              <a:spcAft>
                <a:spcPts val="0"/>
              </a:spcAft>
              <a:buFont typeface="Wingdings 3" charset="2"/>
              <a:buChar char=""/>
              <a:defRPr/>
            </a:pPr>
            <a:r>
              <a:rPr lang="en-US" sz="2400" dirty="0" smtClean="0">
                <a:solidFill>
                  <a:schemeClr val="tx1">
                    <a:lumMod val="75000"/>
                    <a:lumOff val="25000"/>
                  </a:schemeClr>
                </a:solidFill>
              </a:rPr>
              <a:t>On the other hand, the Layer command offers a quick way to control and create layers if you’re in a hurry. </a:t>
            </a:r>
            <a:endParaRPr lang="en-US" sz="2200" dirty="0">
              <a:solidFill>
                <a:schemeClr val="tx1">
                  <a:lumMod val="75000"/>
                  <a:lumOff val="25000"/>
                </a:schemeClr>
              </a:solidFill>
            </a:endParaRP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556869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77863" y="4763"/>
            <a:ext cx="8596312" cy="1320800"/>
          </a:xfrm>
        </p:spPr>
        <p:txBody>
          <a:bodyPr/>
          <a:lstStyle/>
          <a:p>
            <a:r>
              <a:rPr lang="en-US" altLang="en-US" b="1" smtClean="0"/>
              <a:t>Assigning Layers to Objects </a:t>
            </a:r>
            <a:endParaRPr lang="en-US" altLang="en-US" smtClean="0"/>
          </a:p>
        </p:txBody>
      </p:sp>
      <p:sp>
        <p:nvSpPr>
          <p:cNvPr id="19459" name="Content Placeholder 2"/>
          <p:cNvSpPr>
            <a:spLocks noGrp="1"/>
          </p:cNvSpPr>
          <p:nvPr>
            <p:ph idx="1"/>
          </p:nvPr>
        </p:nvSpPr>
        <p:spPr>
          <a:xfrm>
            <a:off x="373063" y="679450"/>
            <a:ext cx="9942512" cy="3881438"/>
          </a:xfrm>
        </p:spPr>
        <p:txBody>
          <a:bodyPr/>
          <a:lstStyle/>
          <a:p>
            <a:pPr algn="just"/>
            <a:r>
              <a:rPr lang="en-US" altLang="en-US" sz="2400" smtClean="0"/>
              <a:t>When you create an object, that object is assigned to the current layer. Until now, only one layer has existed—layer 0—and it contains all the objects you’ve drawn so far. </a:t>
            </a:r>
          </a:p>
          <a:p>
            <a:pPr algn="just"/>
            <a:r>
              <a:rPr lang="en-US" altLang="en-US" sz="2400" smtClean="0"/>
              <a:t>Now that you’ve created some new layers, you can reassign objects to them by using the Properties palette: to show the steps let’s use the drawing in the following figure </a:t>
            </a: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23023380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77863" y="4763"/>
            <a:ext cx="8596312" cy="1320800"/>
          </a:xfrm>
        </p:spPr>
        <p:txBody>
          <a:bodyPr/>
          <a:lstStyle/>
          <a:p>
            <a:pPr algn="r"/>
            <a:r>
              <a:rPr lang="en-US" altLang="en-US" b="1" smtClean="0"/>
              <a:t>Cont’d …</a:t>
            </a:r>
            <a:endParaRPr lang="en-US" altLang="en-US" smtClean="0"/>
          </a:p>
        </p:txBody>
      </p:sp>
      <p:sp>
        <p:nvSpPr>
          <p:cNvPr id="3" name="Content Placeholder 2"/>
          <p:cNvSpPr>
            <a:spLocks noGrp="1"/>
          </p:cNvSpPr>
          <p:nvPr>
            <p:ph idx="1"/>
          </p:nvPr>
        </p:nvSpPr>
        <p:spPr>
          <a:xfrm>
            <a:off x="612775" y="666750"/>
            <a:ext cx="9496425" cy="6191250"/>
          </a:xfrm>
        </p:spPr>
        <p:txBody>
          <a:bodyPr rtlCol="0">
            <a:normAutofit lnSpcReduction="10000"/>
          </a:bodyPr>
          <a:lstStyle/>
          <a:p>
            <a:pPr algn="just" fontAlgn="auto">
              <a:spcAft>
                <a:spcPts val="0"/>
              </a:spcAft>
              <a:buFont typeface="Wingdings 3" charset="2"/>
              <a:buNone/>
              <a:defRPr/>
            </a:pPr>
            <a:r>
              <a:rPr lang="en-US" dirty="0" smtClean="0">
                <a:solidFill>
                  <a:schemeClr val="tx1">
                    <a:lumMod val="75000"/>
                    <a:lumOff val="25000"/>
                  </a:schemeClr>
                </a:solidFill>
              </a:rPr>
              <a:t>1. Select the four lines that represent the bathroom walls. If you have trouble singling out the wall to the left, use a window to select the wall line. </a:t>
            </a:r>
          </a:p>
          <a:p>
            <a:pPr algn="just" fontAlgn="auto">
              <a:spcAft>
                <a:spcPts val="0"/>
              </a:spcAft>
              <a:buFont typeface="Wingdings 3" charset="2"/>
              <a:buNone/>
              <a:defRPr/>
            </a:pPr>
            <a:r>
              <a:rPr lang="en-US" dirty="0" smtClean="0">
                <a:solidFill>
                  <a:schemeClr val="tx1">
                    <a:lumMod val="75000"/>
                    <a:lumOff val="25000"/>
                  </a:schemeClr>
                </a:solidFill>
              </a:rPr>
              <a:t>2. With the cursor in the drawing area, right-click and choose Properties from the shortcut menu to open the Properties palette. This palette lets you modify the properties of an object or a set of objects. (See the upcoming sidebar “Understanding Object Properties.”) </a:t>
            </a:r>
          </a:p>
          <a:p>
            <a:pPr algn="just" fontAlgn="auto">
              <a:spcAft>
                <a:spcPts val="0"/>
              </a:spcAft>
              <a:buFont typeface="Wingdings 3" charset="2"/>
              <a:buNone/>
              <a:defRPr/>
            </a:pPr>
            <a:r>
              <a:rPr lang="en-US" dirty="0" smtClean="0">
                <a:solidFill>
                  <a:schemeClr val="tx1">
                    <a:lumMod val="75000"/>
                    <a:lumOff val="25000"/>
                  </a:schemeClr>
                </a:solidFill>
              </a:rPr>
              <a:t>3. Click the Layer option on the list in the Properties palette. Notice that an arrow appears in the layer name to the right of the Layer option. </a:t>
            </a:r>
          </a:p>
          <a:p>
            <a:pPr algn="just" fontAlgn="auto">
              <a:spcAft>
                <a:spcPts val="0"/>
              </a:spcAft>
              <a:buFont typeface="Wingdings 3" charset="2"/>
              <a:buNone/>
              <a:defRPr/>
            </a:pPr>
            <a:endParaRPr lang="en-US" dirty="0" smtClean="0">
              <a:solidFill>
                <a:schemeClr val="tx1">
                  <a:lumMod val="75000"/>
                  <a:lumOff val="25000"/>
                </a:schemeClr>
              </a:solidFill>
            </a:endParaRPr>
          </a:p>
          <a:p>
            <a:pPr algn="just" fontAlgn="auto">
              <a:spcAft>
                <a:spcPts val="0"/>
              </a:spcAft>
              <a:buFont typeface="Wingdings 3" charset="2"/>
              <a:buNone/>
              <a:defRPr/>
            </a:pPr>
            <a:endParaRPr lang="en-US" dirty="0" smtClean="0">
              <a:solidFill>
                <a:schemeClr val="tx1">
                  <a:lumMod val="75000"/>
                  <a:lumOff val="25000"/>
                </a:schemeClr>
              </a:solidFill>
            </a:endParaRPr>
          </a:p>
          <a:p>
            <a:pPr algn="just" fontAlgn="auto">
              <a:spcAft>
                <a:spcPts val="0"/>
              </a:spcAft>
              <a:buFont typeface="Wingdings 3" charset="2"/>
              <a:buNone/>
              <a:defRPr/>
            </a:pPr>
            <a:endParaRPr lang="en-US" dirty="0" smtClean="0">
              <a:solidFill>
                <a:schemeClr val="tx1">
                  <a:lumMod val="75000"/>
                  <a:lumOff val="25000"/>
                </a:schemeClr>
              </a:solidFill>
            </a:endParaRPr>
          </a:p>
          <a:p>
            <a:pPr algn="just"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Char char=""/>
              <a:defRPr/>
            </a:pPr>
            <a:endParaRPr lang="en-US" dirty="0" smtClean="0">
              <a:solidFill>
                <a:schemeClr val="tx1">
                  <a:lumMod val="75000"/>
                  <a:lumOff val="25000"/>
                </a:schemeClr>
              </a:solidFill>
            </a:endParaRPr>
          </a:p>
          <a:p>
            <a:pPr fontAlgn="auto">
              <a:spcAft>
                <a:spcPts val="0"/>
              </a:spcAft>
              <a:buFont typeface="Wingdings 3" charset="2"/>
              <a:buNone/>
              <a:defRPr/>
            </a:pPr>
            <a:r>
              <a:rPr lang="en-US" dirty="0" smtClean="0">
                <a:solidFill>
                  <a:schemeClr val="tx1">
                    <a:lumMod val="75000"/>
                    <a:lumOff val="25000"/>
                  </a:schemeClr>
                </a:solidFill>
              </a:rPr>
              <a:t>4. Click the downward-pointing arrow to the far right of the Layer option to display a list of all the available layers. </a:t>
            </a:r>
          </a:p>
          <a:p>
            <a:pPr fontAlgn="auto">
              <a:spcAft>
                <a:spcPts val="0"/>
              </a:spcAft>
              <a:buFont typeface="Wingdings 3" charset="2"/>
              <a:buNone/>
              <a:defRPr/>
            </a:pPr>
            <a:r>
              <a:rPr lang="en-US" dirty="0" smtClean="0">
                <a:solidFill>
                  <a:schemeClr val="tx1">
                    <a:lumMod val="75000"/>
                    <a:lumOff val="25000"/>
                  </a:schemeClr>
                </a:solidFill>
              </a:rPr>
              <a:t>5. Select the Wall layer from the list. Notice that the wall lines you selected change to a green color. This tells you that the objects have been assigned to the Wall layer. (Remember that you assigned a green color to the Wall layer.) </a:t>
            </a:r>
          </a:p>
          <a:p>
            <a:pPr fontAlgn="auto">
              <a:spcAft>
                <a:spcPts val="0"/>
              </a:spcAft>
              <a:buFont typeface="Wingdings 3" charset="2"/>
              <a:buNone/>
              <a:defRPr/>
            </a:pPr>
            <a:r>
              <a:rPr lang="en-US" dirty="0" smtClean="0">
                <a:solidFill>
                  <a:schemeClr val="tx1">
                    <a:lumMod val="75000"/>
                    <a:lumOff val="25000"/>
                  </a:schemeClr>
                </a:solidFill>
              </a:rPr>
              <a:t>6. Close the Properties palette by clicking the X at the top of its title bar. </a:t>
            </a:r>
          </a:p>
          <a:p>
            <a:pPr algn="just"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Char char=""/>
              <a:defRPr/>
            </a:pPr>
            <a:endParaRPr lang="en-US" dirty="0">
              <a:solidFill>
                <a:schemeClr val="tx1">
                  <a:lumMod val="75000"/>
                  <a:lumOff val="25000"/>
                </a:schemeClr>
              </a:solidFill>
            </a:endParaRPr>
          </a:p>
        </p:txBody>
      </p:sp>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3157538"/>
            <a:ext cx="26828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0869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77863" y="4763"/>
            <a:ext cx="8596312" cy="677862"/>
          </a:xfrm>
        </p:spPr>
        <p:txBody>
          <a:bodyPr/>
          <a:lstStyle/>
          <a:p>
            <a:pPr algn="r"/>
            <a:r>
              <a:rPr lang="en-US" altLang="en-US" b="1" smtClean="0"/>
              <a:t>Cont’d …</a:t>
            </a:r>
            <a:endParaRPr lang="en-US" altLang="en-US" smtClean="0"/>
          </a:p>
        </p:txBody>
      </p:sp>
      <p:sp>
        <p:nvSpPr>
          <p:cNvPr id="3" name="Content Placeholder 2"/>
          <p:cNvSpPr>
            <a:spLocks noGrp="1"/>
          </p:cNvSpPr>
          <p:nvPr>
            <p:ph idx="1"/>
          </p:nvPr>
        </p:nvSpPr>
        <p:spPr>
          <a:xfrm>
            <a:off x="360363" y="601663"/>
            <a:ext cx="10136187" cy="6256337"/>
          </a:xfrm>
        </p:spPr>
        <p:txBody>
          <a:bodyPr rtlCol="0">
            <a:normAutofit lnSpcReduction="10000"/>
          </a:bodyPr>
          <a:lstStyle/>
          <a:p>
            <a:pPr algn="just" fontAlgn="auto">
              <a:spcAft>
                <a:spcPts val="0"/>
              </a:spcAft>
              <a:buFont typeface="Wingdings 3" charset="2"/>
              <a:buChar char=""/>
              <a:defRPr/>
            </a:pPr>
            <a:r>
              <a:rPr lang="en-US" sz="2400" dirty="0" smtClean="0">
                <a:solidFill>
                  <a:schemeClr val="tx1">
                    <a:lumMod val="75000"/>
                    <a:lumOff val="25000"/>
                  </a:schemeClr>
                </a:solidFill>
              </a:rPr>
              <a:t>The bathroom walls are now on the new layer called Wall, and the walls are changed to green. Layers are more easily distinguished from one another when you use colors to set them apart. </a:t>
            </a:r>
          </a:p>
          <a:p>
            <a:pPr algn="just" fontAlgn="auto">
              <a:spcAft>
                <a:spcPts val="0"/>
              </a:spcAft>
              <a:buFont typeface="Wingdings 3" charset="2"/>
              <a:buChar char=""/>
              <a:defRPr/>
            </a:pPr>
            <a:r>
              <a:rPr lang="en-US" sz="2400" dirty="0" smtClean="0">
                <a:solidFill>
                  <a:schemeClr val="tx1">
                    <a:lumMod val="75000"/>
                    <a:lumOff val="25000"/>
                  </a:schemeClr>
                </a:solidFill>
              </a:rPr>
              <a:t>Next, you’ll practice the commands you learned in this section and try some new ones by creating new layers and changing the layer assignments of the rest of the objects in your bathroom: </a:t>
            </a:r>
          </a:p>
          <a:p>
            <a:pPr marL="1146175" lvl="3" indent="-225425" algn="just" fontAlgn="auto">
              <a:spcAft>
                <a:spcPts val="0"/>
              </a:spcAft>
              <a:buFont typeface="Wingdings 3" charset="2"/>
              <a:buNone/>
              <a:defRPr/>
            </a:pPr>
            <a:r>
              <a:rPr lang="en-US" sz="1800" dirty="0" smtClean="0">
                <a:solidFill>
                  <a:schemeClr val="tx1">
                    <a:lumMod val="75000"/>
                    <a:lumOff val="25000"/>
                  </a:schemeClr>
                </a:solidFill>
              </a:rPr>
              <a:t>1. Click the Layer Properties tool in the Home tab’s Layers panel to open the Layer Properties Manager. Create a new layer called Fixture, and give it the color blue. </a:t>
            </a:r>
          </a:p>
          <a:p>
            <a:pPr lvl="3" algn="just" fontAlgn="auto">
              <a:spcAft>
                <a:spcPts val="0"/>
              </a:spcAft>
              <a:buFont typeface="Wingdings 3" charset="2"/>
              <a:buChar char=""/>
              <a:defRPr/>
            </a:pPr>
            <a:r>
              <a:rPr lang="en-US" sz="1800" dirty="0" smtClean="0">
                <a:solidFill>
                  <a:schemeClr val="tx1">
                    <a:lumMod val="75000"/>
                    <a:lumOff val="25000"/>
                  </a:schemeClr>
                </a:solidFill>
              </a:rPr>
              <a:t>You can change the name of a layer in the Layer Properties Manager. Select the layer name that you want to change and click it again so that the name is highlighted, or press the F2 function key. You can then rename the layer. This works in the same way as renaming a file or folder in Windows. </a:t>
            </a:r>
            <a:endParaRPr lang="en-US" dirty="0" smtClean="0">
              <a:solidFill>
                <a:schemeClr val="tx1">
                  <a:lumMod val="75000"/>
                  <a:lumOff val="25000"/>
                </a:schemeClr>
              </a:solidFill>
            </a:endParaRPr>
          </a:p>
          <a:p>
            <a:pPr marL="1257300" algn="just" fontAlgn="auto">
              <a:spcAft>
                <a:spcPts val="0"/>
              </a:spcAft>
              <a:buFont typeface="Wingdings 3" charset="2"/>
              <a:buNone/>
              <a:defRPr/>
            </a:pPr>
            <a:r>
              <a:rPr lang="en-US" dirty="0" smtClean="0">
                <a:solidFill>
                  <a:schemeClr val="tx1">
                    <a:lumMod val="75000"/>
                    <a:lumOff val="25000"/>
                  </a:schemeClr>
                </a:solidFill>
              </a:rPr>
              <a:t>2. Click the Tub and Toilet blocks, and then right-click and choose Properties from the shortcut menu to open the Properties palette. </a:t>
            </a:r>
          </a:p>
          <a:p>
            <a:pPr marL="1257300" algn="just" fontAlgn="auto">
              <a:spcAft>
                <a:spcPts val="0"/>
              </a:spcAft>
              <a:buFont typeface="Wingdings 3" charset="2"/>
              <a:buNone/>
              <a:defRPr/>
            </a:pPr>
            <a:r>
              <a:rPr lang="en-US" dirty="0" smtClean="0">
                <a:solidFill>
                  <a:schemeClr val="tx1">
                    <a:lumMod val="75000"/>
                    <a:lumOff val="25000"/>
                  </a:schemeClr>
                </a:solidFill>
              </a:rPr>
              <a:t>3. Click Layer in the list of properties, and then select Fixture from the drop-down list to the right of the layer listing. </a:t>
            </a:r>
          </a:p>
          <a:p>
            <a:pPr marL="1262063" indent="-347663" fontAlgn="auto">
              <a:spcAft>
                <a:spcPts val="0"/>
              </a:spcAft>
              <a:buFont typeface="Wingdings 3" charset="2"/>
              <a:buNone/>
              <a:defRPr/>
            </a:pPr>
            <a:r>
              <a:rPr lang="en-US" dirty="0" smtClean="0">
                <a:solidFill>
                  <a:schemeClr val="tx1">
                    <a:lumMod val="75000"/>
                    <a:lumOff val="25000"/>
                  </a:schemeClr>
                </a:solidFill>
              </a:rPr>
              <a:t>4. Click the X at the top of the title bar of the Properties palette to dismiss it, and then press the Esc key to clear your selection. </a:t>
            </a:r>
          </a:p>
          <a:p>
            <a:pPr marL="1257300" algn="just" fontAlgn="auto">
              <a:spcAft>
                <a:spcPts val="0"/>
              </a:spcAft>
              <a:buFont typeface="Wingdings 3" charset="2"/>
              <a:buNone/>
              <a:defRPr/>
            </a:pPr>
            <a:endParaRPr lang="en-US" dirty="0" smtClean="0">
              <a:solidFill>
                <a:schemeClr val="tx1">
                  <a:lumMod val="75000"/>
                  <a:lumOff val="25000"/>
                </a:schemeClr>
              </a:solidFill>
            </a:endParaRPr>
          </a:p>
          <a:p>
            <a:pPr lvl="3" algn="just" fontAlgn="auto">
              <a:spcAft>
                <a:spcPts val="0"/>
              </a:spcAft>
              <a:buFont typeface="Wingdings 3" charset="2"/>
              <a:buNone/>
              <a:defRPr/>
            </a:pPr>
            <a:endParaRPr lang="en-US" sz="1800" dirty="0" smtClean="0">
              <a:solidFill>
                <a:schemeClr val="tx1">
                  <a:lumMod val="75000"/>
                  <a:lumOff val="25000"/>
                </a:schemeClr>
              </a:solidFill>
            </a:endParaRP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31685458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77863" y="4763"/>
            <a:ext cx="8596312" cy="781050"/>
          </a:xfrm>
        </p:spPr>
        <p:txBody>
          <a:bodyPr/>
          <a:lstStyle/>
          <a:p>
            <a:pPr algn="r"/>
            <a:r>
              <a:rPr lang="en-US" altLang="en-US" b="1" smtClean="0"/>
              <a:t>Cont’d …</a:t>
            </a:r>
            <a:endParaRPr lang="en-US" altLang="en-US" smtClean="0"/>
          </a:p>
        </p:txBody>
      </p:sp>
      <p:sp>
        <p:nvSpPr>
          <p:cNvPr id="3" name="Content Placeholder 2"/>
          <p:cNvSpPr>
            <a:spLocks noGrp="1"/>
          </p:cNvSpPr>
          <p:nvPr>
            <p:ph idx="1"/>
          </p:nvPr>
        </p:nvSpPr>
        <p:spPr>
          <a:xfrm>
            <a:off x="677863" y="563563"/>
            <a:ext cx="9663112" cy="5902325"/>
          </a:xfrm>
        </p:spPr>
        <p:txBody>
          <a:bodyPr rtlCol="0">
            <a:normAutofit/>
          </a:bodyPr>
          <a:lstStyle/>
          <a:p>
            <a:pPr algn="just" fontAlgn="auto">
              <a:spcAft>
                <a:spcPts val="0"/>
              </a:spcAft>
              <a:buFont typeface="Wingdings 3" charset="2"/>
              <a:buNone/>
              <a:defRPr/>
            </a:pPr>
            <a:r>
              <a:rPr lang="en-US" dirty="0" smtClean="0">
                <a:solidFill>
                  <a:schemeClr val="tx1">
                    <a:lumMod val="75000"/>
                    <a:lumOff val="25000"/>
                  </a:schemeClr>
                </a:solidFill>
              </a:rPr>
              <a:t>5. Create a new layer for the door, name the layer Door, and make it red. In a block, you can change the color assignment and </a:t>
            </a:r>
            <a:r>
              <a:rPr lang="en-US" dirty="0" err="1" smtClean="0">
                <a:solidFill>
                  <a:schemeClr val="tx1">
                    <a:lumMod val="75000"/>
                    <a:lumOff val="25000"/>
                  </a:schemeClr>
                </a:solidFill>
              </a:rPr>
              <a:t>linetype</a:t>
            </a:r>
            <a:r>
              <a:rPr lang="en-US" dirty="0" smtClean="0">
                <a:solidFill>
                  <a:schemeClr val="tx1">
                    <a:lumMod val="75000"/>
                    <a:lumOff val="25000"/>
                  </a:schemeClr>
                </a:solidFill>
              </a:rPr>
              <a:t> of only those objects that are on layer 0. </a:t>
            </a:r>
          </a:p>
          <a:p>
            <a:pPr algn="just" fontAlgn="auto">
              <a:spcAft>
                <a:spcPts val="0"/>
              </a:spcAft>
              <a:buFont typeface="Wingdings 3" charset="2"/>
              <a:buNone/>
              <a:defRPr/>
            </a:pPr>
            <a:r>
              <a:rPr lang="en-US" dirty="0" smtClean="0">
                <a:solidFill>
                  <a:schemeClr val="tx1">
                    <a:lumMod val="75000"/>
                    <a:lumOff val="25000"/>
                  </a:schemeClr>
                </a:solidFill>
              </a:rPr>
              <a:t>6. Just as you’ve done with the walls and fixtures, use the Properties palette to assign the door to the Door layer. </a:t>
            </a:r>
          </a:p>
          <a:p>
            <a:pPr algn="just" fontAlgn="auto">
              <a:spcAft>
                <a:spcPts val="0"/>
              </a:spcAft>
              <a:buFont typeface="Wingdings 3" charset="2"/>
              <a:buNone/>
              <a:defRPr/>
            </a:pPr>
            <a:r>
              <a:rPr lang="en-US" dirty="0" smtClean="0">
                <a:solidFill>
                  <a:schemeClr val="tx1">
                    <a:lumMod val="75000"/>
                    <a:lumOff val="25000"/>
                  </a:schemeClr>
                </a:solidFill>
              </a:rPr>
              <a:t>7. Use the Layer Properties Manager to create three more layers, one for the ceiling, one for the door jambs, and one for the floor. Create these layers, and set their colors as indicated (remember that you can open the Select Color dialog box by clicking the color swatch of the layer listing): </a:t>
            </a:r>
          </a:p>
          <a:p>
            <a:pPr marL="2106613" lvl="1" fontAlgn="auto">
              <a:spcAft>
                <a:spcPts val="0"/>
              </a:spcAft>
              <a:buFont typeface="Wingdings 3" charset="2"/>
              <a:buChar char=""/>
              <a:defRPr/>
            </a:pPr>
            <a:r>
              <a:rPr lang="en-US" dirty="0" smtClean="0">
                <a:solidFill>
                  <a:schemeClr val="tx1">
                    <a:lumMod val="75000"/>
                    <a:lumOff val="25000"/>
                  </a:schemeClr>
                </a:solidFill>
              </a:rPr>
              <a:t>Ceiling 		Magenta (6) </a:t>
            </a:r>
          </a:p>
          <a:p>
            <a:pPr marL="2106613" lvl="1" fontAlgn="auto">
              <a:spcAft>
                <a:spcPts val="0"/>
              </a:spcAft>
              <a:buFont typeface="Wingdings 3" charset="2"/>
              <a:buChar char=""/>
              <a:defRPr/>
            </a:pPr>
            <a:r>
              <a:rPr lang="en-US" dirty="0" smtClean="0">
                <a:solidFill>
                  <a:schemeClr val="tx1">
                    <a:lumMod val="75000"/>
                    <a:lumOff val="25000"/>
                  </a:schemeClr>
                </a:solidFill>
              </a:rPr>
              <a:t>Jamb 			Green (3) </a:t>
            </a:r>
          </a:p>
          <a:p>
            <a:pPr marL="2106613" lvl="1" fontAlgn="auto">
              <a:spcAft>
                <a:spcPts val="0"/>
              </a:spcAft>
              <a:buFont typeface="Wingdings 3" charset="2"/>
              <a:buChar char=""/>
              <a:defRPr/>
            </a:pPr>
            <a:r>
              <a:rPr lang="en-US" dirty="0" smtClean="0">
                <a:solidFill>
                  <a:schemeClr val="tx1">
                    <a:lumMod val="75000"/>
                    <a:lumOff val="25000"/>
                  </a:schemeClr>
                </a:solidFill>
              </a:rPr>
              <a:t>Floor 			Cyan (4) </a:t>
            </a:r>
          </a:p>
          <a:p>
            <a:pPr marL="290513" lvl="1" indent="-290513" algn="just" fontAlgn="auto">
              <a:spcAft>
                <a:spcPts val="0"/>
              </a:spcAft>
              <a:buFont typeface="Wingdings 3" charset="2"/>
              <a:buChar char=""/>
              <a:defRPr/>
            </a:pPr>
            <a:r>
              <a:rPr lang="en-US" sz="2400" dirty="0" smtClean="0">
                <a:solidFill>
                  <a:schemeClr val="tx1">
                    <a:lumMod val="75000"/>
                    <a:lumOff val="25000"/>
                  </a:schemeClr>
                </a:solidFill>
              </a:rPr>
              <a:t>With only one object selected, AutoCAD displays options that apply specifically to that object. With several objects selected, you’ll see a more limited set of options because AutoCAD can change only those properties that are common to all the objects selected. </a:t>
            </a: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3165399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8839200" cy="6400800"/>
          </a:xfrm>
        </p:spPr>
        <p:txBody>
          <a:bodyPr>
            <a:normAutofit lnSpcReduction="10000"/>
          </a:bodyPr>
          <a:lstStyle/>
          <a:p>
            <a:pPr>
              <a:buNone/>
            </a:pPr>
            <a:r>
              <a:rPr lang="en-US" sz="2400" b="1" dirty="0">
                <a:solidFill>
                  <a:srgbClr val="002060"/>
                </a:solidFill>
              </a:rPr>
              <a:t> Properties palette:</a:t>
            </a:r>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r>
              <a:rPr lang="en-US" sz="2400" b="1" dirty="0"/>
              <a:t>Fig. 1.12 shows the Properties palette, in which the </a:t>
            </a:r>
            <a:r>
              <a:rPr lang="en-US" sz="2400" dirty="0"/>
              <a:t>general features of a selected line are shown. The line can be changed by </a:t>
            </a:r>
            <a:r>
              <a:rPr lang="en-US" sz="2400" i="1" dirty="0"/>
              <a:t>entering new figures in parts of the palette.</a:t>
            </a:r>
            <a:endParaRPr lang="en-US" sz="2400" dirty="0"/>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13</a:t>
            </a:fld>
            <a:endParaRPr lang="en-US">
              <a:solidFill>
                <a:prstClr val="black">
                  <a:tint val="75000"/>
                </a:prstClr>
              </a:solidFill>
              <a:latin typeface="Calibri"/>
            </a:endParaRPr>
          </a:p>
        </p:txBody>
      </p:sp>
      <p:pic>
        <p:nvPicPr>
          <p:cNvPr id="9219" name="Picture 3"/>
          <p:cNvPicPr>
            <a:picLocks noChangeAspect="1" noChangeArrowheads="1"/>
          </p:cNvPicPr>
          <p:nvPr/>
        </p:nvPicPr>
        <p:blipFill>
          <a:blip r:embed="rId2"/>
          <a:srcRect/>
          <a:stretch>
            <a:fillRect/>
          </a:stretch>
        </p:blipFill>
        <p:spPr bwMode="auto">
          <a:xfrm>
            <a:off x="5410200" y="304800"/>
            <a:ext cx="3352800" cy="4624272"/>
          </a:xfrm>
          <a:prstGeom prst="rect">
            <a:avLst/>
          </a:prstGeom>
        </p:spPr>
      </p:pic>
    </p:spTree>
    <p:extLst>
      <p:ext uri="{BB962C8B-B14F-4D97-AF65-F5344CB8AC3E}">
        <p14:creationId xmlns:p14="http://schemas.microsoft.com/office/powerpoint/2010/main" val="25777804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77863" y="4763"/>
            <a:ext cx="8596312" cy="715962"/>
          </a:xfrm>
        </p:spPr>
        <p:txBody>
          <a:bodyPr/>
          <a:lstStyle/>
          <a:p>
            <a:r>
              <a:rPr lang="en-US" altLang="en-US" b="1" smtClean="0"/>
              <a:t>Working on Layers </a:t>
            </a:r>
            <a:endParaRPr lang="en-US" altLang="en-US" smtClean="0"/>
          </a:p>
        </p:txBody>
      </p:sp>
      <p:sp>
        <p:nvSpPr>
          <p:cNvPr id="3" name="Content Placeholder 2"/>
          <p:cNvSpPr>
            <a:spLocks noGrp="1"/>
          </p:cNvSpPr>
          <p:nvPr>
            <p:ph idx="1"/>
          </p:nvPr>
        </p:nvSpPr>
        <p:spPr>
          <a:xfrm>
            <a:off x="677863" y="679450"/>
            <a:ext cx="9844087" cy="6178550"/>
          </a:xfrm>
        </p:spPr>
        <p:txBody>
          <a:bodyPr rtlCol="0">
            <a:normAutofit/>
          </a:bodyPr>
          <a:lstStyle/>
          <a:p>
            <a:pPr algn="just" fontAlgn="auto">
              <a:spcAft>
                <a:spcPts val="0"/>
              </a:spcAft>
              <a:buFont typeface="Wingdings 3" charset="2"/>
              <a:buChar char=""/>
              <a:defRPr/>
            </a:pPr>
            <a:r>
              <a:rPr lang="en-US" sz="2400" dirty="0" smtClean="0">
                <a:solidFill>
                  <a:schemeClr val="tx1">
                    <a:lumMod val="75000"/>
                    <a:lumOff val="25000"/>
                  </a:schemeClr>
                </a:solidFill>
              </a:rPr>
              <a:t>In this section, you’ll learn how to use the layer drop-down list in the Properties panel to assign layers to objects. </a:t>
            </a:r>
          </a:p>
          <a:p>
            <a:pPr algn="just" fontAlgn="auto">
              <a:spcAft>
                <a:spcPts val="0"/>
              </a:spcAft>
              <a:buFont typeface="Wingdings 3" charset="2"/>
              <a:buChar char=""/>
              <a:defRPr/>
            </a:pPr>
            <a:r>
              <a:rPr lang="en-US" sz="2400" dirty="0" smtClean="0">
                <a:solidFill>
                  <a:schemeClr val="tx1">
                    <a:lumMod val="75000"/>
                    <a:lumOff val="25000"/>
                  </a:schemeClr>
                </a:solidFill>
              </a:rPr>
              <a:t>The current layer is still layer 0, and unless you change the current layer, every new object you draw will be on layer 0. Here’s how to change the current layer: </a:t>
            </a:r>
          </a:p>
          <a:p>
            <a:pPr marL="1257300" fontAlgn="auto">
              <a:spcAft>
                <a:spcPts val="0"/>
              </a:spcAft>
              <a:buFont typeface="Wingdings 3" charset="2"/>
              <a:buNone/>
              <a:defRPr/>
            </a:pPr>
            <a:r>
              <a:rPr lang="en-US" dirty="0" smtClean="0">
                <a:solidFill>
                  <a:schemeClr val="tx1">
                    <a:lumMod val="75000"/>
                    <a:lumOff val="25000"/>
                  </a:schemeClr>
                </a:solidFill>
              </a:rPr>
              <a:t>1. First press the </a:t>
            </a:r>
            <a:r>
              <a:rPr lang="en-US" b="1" dirty="0" smtClean="0">
                <a:solidFill>
                  <a:schemeClr val="tx1">
                    <a:lumMod val="75000"/>
                    <a:lumOff val="25000"/>
                  </a:schemeClr>
                </a:solidFill>
              </a:rPr>
              <a:t>Esc key to clear any selections, and then click the Layer list box on the Home tab’s Layers panel. </a:t>
            </a:r>
          </a:p>
          <a:p>
            <a:pPr marL="1257300" fontAlgn="auto">
              <a:spcAft>
                <a:spcPts val="0"/>
              </a:spcAft>
              <a:buFont typeface="Wingdings 3" charset="2"/>
              <a:buNone/>
              <a:defRPr/>
            </a:pPr>
            <a:endParaRPr lang="en-US" b="1" dirty="0" smtClean="0">
              <a:solidFill>
                <a:schemeClr val="tx1">
                  <a:lumMod val="75000"/>
                  <a:lumOff val="25000"/>
                </a:schemeClr>
              </a:solidFill>
            </a:endParaRPr>
          </a:p>
          <a:p>
            <a:pPr algn="just" fontAlgn="auto">
              <a:spcAft>
                <a:spcPts val="0"/>
              </a:spcAft>
              <a:buFont typeface="Wingdings 3" charset="2"/>
              <a:buChar char=""/>
              <a:defRPr/>
            </a:pPr>
            <a:endParaRPr lang="en-US" sz="2400" dirty="0" smtClean="0">
              <a:solidFill>
                <a:schemeClr val="tx1">
                  <a:lumMod val="75000"/>
                  <a:lumOff val="25000"/>
                </a:schemeClr>
              </a:solidFill>
            </a:endParaRPr>
          </a:p>
          <a:p>
            <a:pPr marL="1257300" fontAlgn="auto">
              <a:spcAft>
                <a:spcPts val="0"/>
              </a:spcAft>
              <a:buFont typeface="Wingdings 3" charset="2"/>
              <a:buNone/>
              <a:defRPr/>
            </a:pPr>
            <a:endParaRPr lang="en-US" dirty="0" smtClean="0">
              <a:solidFill>
                <a:schemeClr val="tx1">
                  <a:lumMod val="75000"/>
                  <a:lumOff val="25000"/>
                </a:schemeClr>
              </a:solidFill>
            </a:endParaRPr>
          </a:p>
          <a:p>
            <a:pPr marL="1257300" fontAlgn="auto">
              <a:spcAft>
                <a:spcPts val="0"/>
              </a:spcAft>
              <a:buFont typeface="Wingdings 3" charset="2"/>
              <a:buNone/>
              <a:defRPr/>
            </a:pPr>
            <a:r>
              <a:rPr lang="en-US" dirty="0" smtClean="0">
                <a:solidFill>
                  <a:schemeClr val="tx1">
                    <a:lumMod val="75000"/>
                    <a:lumOff val="25000"/>
                  </a:schemeClr>
                </a:solidFill>
              </a:rPr>
              <a:t>2. Click the Jamb layer name. The drop-down list closes and the name Jamb appears in the panel’s layer name box. Jamb is now the current layer. </a:t>
            </a:r>
          </a:p>
          <a:p>
            <a:pPr marL="1257300" fontAlgn="auto">
              <a:spcAft>
                <a:spcPts val="0"/>
              </a:spcAft>
              <a:buFont typeface="Wingdings 3" charset="2"/>
              <a:buNone/>
              <a:defRPr/>
            </a:pPr>
            <a:r>
              <a:rPr lang="en-US" dirty="0" smtClean="0">
                <a:solidFill>
                  <a:schemeClr val="tx1">
                    <a:lumMod val="75000"/>
                    <a:lumOff val="25000"/>
                  </a:schemeClr>
                </a:solidFill>
              </a:rPr>
              <a:t>You can also use the Layer command to reset the current layer. To do this here, enter </a:t>
            </a:r>
            <a:r>
              <a:rPr lang="en-US" b="1" dirty="0" smtClean="0">
                <a:solidFill>
                  <a:schemeClr val="tx1">
                    <a:lumMod val="75000"/>
                    <a:lumOff val="25000"/>
                  </a:schemeClr>
                </a:solidFill>
              </a:rPr>
              <a:t>–Layer↵ S↵ and then enter Jamb↵↵. </a:t>
            </a:r>
            <a:endParaRPr lang="en-US" dirty="0" smtClean="0">
              <a:solidFill>
                <a:schemeClr val="tx1">
                  <a:lumMod val="75000"/>
                  <a:lumOff val="25000"/>
                </a:schemeClr>
              </a:solidFill>
            </a:endParaRPr>
          </a:p>
          <a:p>
            <a:pPr algn="just" fontAlgn="auto">
              <a:spcAft>
                <a:spcPts val="0"/>
              </a:spcAft>
              <a:buFont typeface="Wingdings 3" charset="2"/>
              <a:buChar char=""/>
              <a:defRPr/>
            </a:pPr>
            <a:endParaRPr lang="en-US" sz="2400" dirty="0">
              <a:solidFill>
                <a:schemeClr val="tx1">
                  <a:lumMod val="75000"/>
                  <a:lumOff val="25000"/>
                </a:schemeClr>
              </a:solidFill>
            </a:endParaRPr>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75" y="3498850"/>
            <a:ext cx="2476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8188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358775"/>
            <a:ext cx="10031412" cy="6467475"/>
          </a:xfrm>
        </p:spPr>
        <p:txBody>
          <a:bodyPr rtlCol="0">
            <a:normAutofit/>
          </a:bodyPr>
          <a:lstStyle/>
          <a:p>
            <a:pPr marL="1257300" fontAlgn="auto">
              <a:spcAft>
                <a:spcPts val="0"/>
              </a:spcAft>
              <a:buFont typeface="Wingdings 3" charset="2"/>
              <a:buNone/>
              <a:defRPr/>
            </a:pPr>
            <a:r>
              <a:rPr lang="en-US" dirty="0" smtClean="0">
                <a:solidFill>
                  <a:schemeClr val="tx1">
                    <a:lumMod val="75000"/>
                    <a:lumOff val="25000"/>
                  </a:schemeClr>
                </a:solidFill>
              </a:rPr>
              <a:t>3. Zoom in on the door, and draw a 5inch line; start at the lower-right corner of the door and draw toward the right. Metric users should draw a 13 cm line. </a:t>
            </a:r>
          </a:p>
          <a:p>
            <a:pPr marL="1262063" indent="-347663" fontAlgn="auto">
              <a:spcAft>
                <a:spcPts val="0"/>
              </a:spcAft>
              <a:buFont typeface="Wingdings 3" charset="2"/>
              <a:buNone/>
              <a:defRPr/>
            </a:pPr>
            <a:r>
              <a:rPr lang="en-US" dirty="0" smtClean="0">
                <a:solidFill>
                  <a:schemeClr val="tx1">
                    <a:lumMod val="75000"/>
                    <a:lumOff val="25000"/>
                  </a:schemeClr>
                </a:solidFill>
              </a:rPr>
              <a:t>4. Draw a similar line from the top-right end of the arc. Your drawing should look like Figure. </a:t>
            </a: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457200" indent="-347663" algn="just" fontAlgn="auto">
              <a:spcAft>
                <a:spcPts val="0"/>
              </a:spcAft>
              <a:buFont typeface="Wingdings 3" charset="2"/>
              <a:buChar char=""/>
              <a:defRPr/>
            </a:pPr>
            <a:r>
              <a:rPr lang="en-US" sz="2400" dirty="0" smtClean="0">
                <a:solidFill>
                  <a:schemeClr val="tx1">
                    <a:lumMod val="75000"/>
                    <a:lumOff val="25000"/>
                  </a:schemeClr>
                </a:solidFill>
              </a:rPr>
              <a:t>Because you assigned the color green to the Jamb layer, the two lines you just drew to represent the door jambs are green. This gives you immediate feedback about which layer you’re on as you draw.</a:t>
            </a: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1624013"/>
            <a:ext cx="6376988"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7740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407988"/>
            <a:ext cx="9434512" cy="6243637"/>
          </a:xfrm>
        </p:spPr>
        <p:txBody>
          <a:bodyPr rtlCol="0">
            <a:normAutofit lnSpcReduction="10000"/>
          </a:bodyPr>
          <a:lstStyle/>
          <a:p>
            <a:pPr algn="just" fontAlgn="auto">
              <a:spcAft>
                <a:spcPts val="0"/>
              </a:spcAft>
              <a:buFont typeface="Wingdings 3" charset="2"/>
              <a:buChar char=""/>
              <a:defRPr/>
            </a:pPr>
            <a:r>
              <a:rPr lang="en-US" sz="2400" dirty="0" smtClean="0">
                <a:solidFill>
                  <a:schemeClr val="tx1">
                    <a:lumMod val="75000"/>
                    <a:lumOff val="25000"/>
                  </a:schemeClr>
                </a:solidFill>
              </a:rPr>
              <a:t>Now you’ll use the part of the wall between the jambs as a line representing the door header (the part of the wall above the door). To do this, you’ll have to cut the line into three line segments and then change the layer assignment of the segment between the jambs:</a:t>
            </a:r>
          </a:p>
          <a:p>
            <a:pPr marL="1262063" indent="-347663" fontAlgn="auto">
              <a:spcAft>
                <a:spcPts val="0"/>
              </a:spcAft>
              <a:buFont typeface="Wingdings 3" charset="2"/>
              <a:buNone/>
              <a:defRPr/>
            </a:pPr>
            <a:r>
              <a:rPr lang="en-US" dirty="0" smtClean="0">
                <a:solidFill>
                  <a:schemeClr val="tx1">
                    <a:lumMod val="75000"/>
                    <a:lumOff val="25000"/>
                  </a:schemeClr>
                </a:solidFill>
              </a:rPr>
              <a:t>1. Click the Break at Point tool in the Home tab’s expanded Modify panel. </a:t>
            </a: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Char char=""/>
              <a:defRPr/>
            </a:pPr>
            <a:endParaRPr lang="en-US" dirty="0" smtClean="0">
              <a:solidFill>
                <a:schemeClr val="tx1">
                  <a:lumMod val="75000"/>
                  <a:lumOff val="25000"/>
                </a:schemeClr>
              </a:solidFill>
            </a:endParaRPr>
          </a:p>
          <a:p>
            <a:pPr marL="1257300" algn="just" fontAlgn="auto">
              <a:spcAft>
                <a:spcPts val="0"/>
              </a:spcAft>
              <a:buFont typeface="Wingdings 3" charset="2"/>
              <a:buNone/>
              <a:defRPr/>
            </a:pPr>
            <a:r>
              <a:rPr lang="en-US" dirty="0" smtClean="0">
                <a:solidFill>
                  <a:schemeClr val="tx1">
                    <a:lumMod val="75000"/>
                    <a:lumOff val="25000"/>
                  </a:schemeClr>
                </a:solidFill>
              </a:rPr>
              <a:t>2. At the Select object: prompt, click the wall between the two jambs. </a:t>
            </a:r>
          </a:p>
          <a:p>
            <a:pPr marL="1257300" algn="just" fontAlgn="auto">
              <a:spcAft>
                <a:spcPts val="0"/>
              </a:spcAft>
              <a:buFont typeface="Wingdings 3" charset="2"/>
              <a:buNone/>
              <a:defRPr/>
            </a:pPr>
            <a:r>
              <a:rPr lang="en-US" dirty="0" smtClean="0">
                <a:solidFill>
                  <a:schemeClr val="tx1">
                    <a:lumMod val="75000"/>
                    <a:lumOff val="25000"/>
                  </a:schemeClr>
                </a:solidFill>
              </a:rPr>
              <a:t>3. At the Specify first break point: prompt, use the Endpoint </a:t>
            </a:r>
            <a:r>
              <a:rPr lang="en-US" dirty="0" err="1" smtClean="0">
                <a:solidFill>
                  <a:schemeClr val="tx1">
                    <a:lumMod val="75000"/>
                    <a:lumOff val="25000"/>
                  </a:schemeClr>
                </a:solidFill>
              </a:rPr>
              <a:t>osnap</a:t>
            </a:r>
            <a:r>
              <a:rPr lang="en-US" dirty="0" smtClean="0">
                <a:solidFill>
                  <a:schemeClr val="tx1">
                    <a:lumMod val="75000"/>
                    <a:lumOff val="25000"/>
                  </a:schemeClr>
                </a:solidFill>
              </a:rPr>
              <a:t> override to pick the endpoint of the door’s arc that is touching the wall, as shown previously in Figure . </a:t>
            </a:r>
          </a:p>
          <a:p>
            <a:pPr marL="1257300" algn="just" fontAlgn="auto">
              <a:spcAft>
                <a:spcPts val="0"/>
              </a:spcAft>
              <a:buFont typeface="Wingdings 3" charset="2"/>
              <a:buNone/>
              <a:defRPr/>
            </a:pPr>
            <a:r>
              <a:rPr lang="en-US" dirty="0" smtClean="0">
                <a:solidFill>
                  <a:schemeClr val="tx1">
                    <a:lumMod val="75000"/>
                    <a:lumOff val="25000"/>
                  </a:schemeClr>
                </a:solidFill>
              </a:rPr>
              <a:t>4. Click Break at Point on the expanded Modify panel again and then repeat steps 2 and 3, this time using the jamb near the door hinge location to locate the break point (see Figure). </a:t>
            </a:r>
          </a:p>
          <a:p>
            <a:pPr marL="1262063" indent="-347663"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Char char=""/>
              <a:defRPr/>
            </a:pPr>
            <a:endParaRPr lang="en-US" dirty="0">
              <a:solidFill>
                <a:schemeClr val="tx1">
                  <a:lumMod val="75000"/>
                  <a:lumOff val="25000"/>
                </a:schemeClr>
              </a:solidFill>
            </a:endParaRP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2505075"/>
            <a:ext cx="29765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7090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430213"/>
            <a:ext cx="9979025" cy="6253162"/>
          </a:xfrm>
        </p:spPr>
        <p:txBody>
          <a:bodyPr rtlCol="0">
            <a:normAutofit/>
          </a:bodyPr>
          <a:lstStyle/>
          <a:p>
            <a:pPr algn="just" fontAlgn="auto">
              <a:spcAft>
                <a:spcPts val="0"/>
              </a:spcAft>
              <a:buFont typeface="Wingdings 3" charset="2"/>
              <a:buChar char=""/>
              <a:defRPr/>
            </a:pPr>
            <a:r>
              <a:rPr lang="en-US" sz="2400" dirty="0" smtClean="0">
                <a:solidFill>
                  <a:schemeClr val="tx1">
                    <a:lumMod val="75000"/>
                    <a:lumOff val="25000"/>
                  </a:schemeClr>
                </a:solidFill>
              </a:rPr>
              <a:t>Next you’ll change the Layer property of the line between the two jambs to the Ceiling layer. But instead of using the Properties palette as you’ve done in earlier exercises, you’ll use a shortcut method:</a:t>
            </a:r>
          </a:p>
          <a:p>
            <a:pPr marL="1257300" algn="just" fontAlgn="auto">
              <a:spcAft>
                <a:spcPts val="0"/>
              </a:spcAft>
              <a:buFont typeface="Wingdings 3" charset="2"/>
              <a:buNone/>
              <a:defRPr/>
            </a:pPr>
            <a:r>
              <a:rPr lang="en-US" dirty="0" smtClean="0">
                <a:solidFill>
                  <a:schemeClr val="tx1">
                    <a:lumMod val="75000"/>
                    <a:lumOff val="25000"/>
                  </a:schemeClr>
                </a:solidFill>
              </a:rPr>
              <a:t>1. Click the line between the door jambs to highlight it. Notice that the layer listing in the Layers panel changes to Wall. Whenever you select an object to expose its grips, the Color, </a:t>
            </a:r>
            <a:r>
              <a:rPr lang="en-US" dirty="0" err="1" smtClean="0">
                <a:solidFill>
                  <a:schemeClr val="tx1">
                    <a:lumMod val="75000"/>
                    <a:lumOff val="25000"/>
                  </a:schemeClr>
                </a:solidFill>
              </a:rPr>
              <a:t>Linetype</a:t>
            </a:r>
            <a:r>
              <a:rPr lang="en-US" dirty="0" smtClean="0">
                <a:solidFill>
                  <a:schemeClr val="tx1">
                    <a:lumMod val="75000"/>
                    <a:lumOff val="25000"/>
                  </a:schemeClr>
                </a:solidFill>
              </a:rPr>
              <a:t>, </a:t>
            </a:r>
            <a:r>
              <a:rPr lang="en-US" dirty="0" err="1" smtClean="0">
                <a:solidFill>
                  <a:schemeClr val="tx1">
                    <a:lumMod val="75000"/>
                    <a:lumOff val="25000"/>
                  </a:schemeClr>
                </a:solidFill>
              </a:rPr>
              <a:t>Lineweight</a:t>
            </a:r>
            <a:r>
              <a:rPr lang="en-US" dirty="0" smtClean="0">
                <a:solidFill>
                  <a:schemeClr val="tx1">
                    <a:lumMod val="75000"/>
                    <a:lumOff val="25000"/>
                  </a:schemeClr>
                </a:solidFill>
              </a:rPr>
              <a:t>, and Plot Style listings in the Properties panel change to reflect those properties of the selected object. </a:t>
            </a:r>
          </a:p>
          <a:p>
            <a:pPr marL="1257300" algn="just" fontAlgn="auto">
              <a:spcAft>
                <a:spcPts val="0"/>
              </a:spcAft>
              <a:buFont typeface="Wingdings 3" charset="2"/>
              <a:buNone/>
              <a:defRPr/>
            </a:pPr>
            <a:r>
              <a:rPr lang="en-US" dirty="0" smtClean="0">
                <a:solidFill>
                  <a:schemeClr val="tx1">
                    <a:lumMod val="75000"/>
                    <a:lumOff val="25000"/>
                  </a:schemeClr>
                </a:solidFill>
              </a:rPr>
              <a:t>2. Click the layer name in the Layers panel to open the layer drop-down list. </a:t>
            </a:r>
          </a:p>
          <a:p>
            <a:pPr marL="1257300" algn="just" fontAlgn="auto">
              <a:spcAft>
                <a:spcPts val="0"/>
              </a:spcAft>
              <a:buFont typeface="Wingdings 3" charset="2"/>
              <a:buNone/>
              <a:defRPr/>
            </a:pPr>
            <a:r>
              <a:rPr lang="en-US" dirty="0" smtClean="0">
                <a:solidFill>
                  <a:schemeClr val="tx1">
                    <a:lumMod val="75000"/>
                    <a:lumOff val="25000"/>
                  </a:schemeClr>
                </a:solidFill>
              </a:rPr>
              <a:t>3. Click the Ceiling layer. The list closes and the line you selected changes to the magenta color, showing you that it’s now on the Ceiling layer. Also notice that the Object Color list in the Properties panel changes to reflect the new color for the line. </a:t>
            </a:r>
          </a:p>
          <a:p>
            <a:pPr marL="1257300" algn="just" fontAlgn="auto">
              <a:spcAft>
                <a:spcPts val="0"/>
              </a:spcAft>
              <a:buFont typeface="Wingdings 3" charset="2"/>
              <a:buNone/>
              <a:defRPr/>
            </a:pPr>
            <a:r>
              <a:rPr lang="en-US" dirty="0" smtClean="0">
                <a:solidFill>
                  <a:schemeClr val="tx1">
                    <a:lumMod val="75000"/>
                    <a:lumOff val="25000"/>
                  </a:schemeClr>
                </a:solidFill>
              </a:rPr>
              <a:t>4. Press the Esc key twice to clear the grip selection. Notice that the layer returns to Jamb, the current layer. </a:t>
            </a:r>
          </a:p>
          <a:p>
            <a:pPr marL="1257300" algn="just" fontAlgn="auto">
              <a:spcAft>
                <a:spcPts val="0"/>
              </a:spcAft>
              <a:buFont typeface="Wingdings 3" charset="2"/>
              <a:buNone/>
              <a:defRPr/>
            </a:pPr>
            <a:r>
              <a:rPr lang="en-US" dirty="0" smtClean="0">
                <a:solidFill>
                  <a:schemeClr val="tx1">
                    <a:lumMod val="75000"/>
                    <a:lumOff val="25000"/>
                  </a:schemeClr>
                </a:solidFill>
              </a:rPr>
              <a:t>5. Click the Zoom Previous tool from the Zoom </a:t>
            </a:r>
            <a:r>
              <a:rPr lang="en-US" dirty="0" err="1" smtClean="0">
                <a:solidFill>
                  <a:schemeClr val="tx1">
                    <a:lumMod val="75000"/>
                    <a:lumOff val="25000"/>
                  </a:schemeClr>
                </a:solidFill>
              </a:rPr>
              <a:t>flyout</a:t>
            </a:r>
            <a:r>
              <a:rPr lang="en-US" dirty="0" smtClean="0">
                <a:solidFill>
                  <a:schemeClr val="tx1">
                    <a:lumMod val="75000"/>
                    <a:lumOff val="25000"/>
                  </a:schemeClr>
                </a:solidFill>
              </a:rPr>
              <a:t> in the navigation bar. You can also enter Z↵ P↵. </a:t>
            </a:r>
          </a:p>
          <a:p>
            <a:pPr algn="just" fontAlgn="auto">
              <a:spcAft>
                <a:spcPts val="0"/>
              </a:spcAft>
              <a:buFont typeface="Wingdings 3" charset="2"/>
              <a:buNone/>
              <a:defRP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33483899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293688"/>
            <a:ext cx="9925050" cy="6400800"/>
          </a:xfrm>
        </p:spPr>
        <p:txBody>
          <a:bodyPr rtlCol="0">
            <a:normAutofit/>
          </a:bodyPr>
          <a:lstStyle/>
          <a:p>
            <a:pPr fontAlgn="auto">
              <a:spcAft>
                <a:spcPts val="0"/>
              </a:spcAft>
              <a:buFont typeface="Wingdings 3" charset="2"/>
              <a:buChar char=""/>
              <a:defRPr/>
            </a:pPr>
            <a:r>
              <a:rPr lang="en-US" sz="2400" dirty="0" smtClean="0">
                <a:solidFill>
                  <a:schemeClr val="tx1">
                    <a:lumMod val="75000"/>
                    <a:lumOff val="25000"/>
                  </a:schemeClr>
                </a:solidFill>
              </a:rPr>
              <a:t>Now, you’ll finish the bathroom by adding a sink to a layer named Casework: </a:t>
            </a:r>
          </a:p>
          <a:p>
            <a:pPr marL="1257300" algn="just" fontAlgn="auto">
              <a:spcAft>
                <a:spcPts val="0"/>
              </a:spcAft>
              <a:buFont typeface="Wingdings 3" charset="2"/>
              <a:buNone/>
              <a:defRPr/>
            </a:pPr>
            <a:r>
              <a:rPr lang="en-US" sz="1900" dirty="0" smtClean="0">
                <a:solidFill>
                  <a:schemeClr val="tx1">
                    <a:lumMod val="75000"/>
                    <a:lumOff val="25000"/>
                  </a:schemeClr>
                </a:solidFill>
              </a:rPr>
              <a:t>1. Open the Layer Properties Manager, and create a new layer called Casework. </a:t>
            </a:r>
          </a:p>
          <a:p>
            <a:pPr marL="1257300" algn="just" fontAlgn="auto">
              <a:spcAft>
                <a:spcPts val="0"/>
              </a:spcAft>
              <a:buFont typeface="Wingdings 3" charset="2"/>
              <a:buNone/>
              <a:defRPr/>
            </a:pPr>
            <a:r>
              <a:rPr lang="en-US" sz="1900" dirty="0" smtClean="0">
                <a:solidFill>
                  <a:schemeClr val="tx1">
                    <a:lumMod val="75000"/>
                    <a:lumOff val="25000"/>
                  </a:schemeClr>
                </a:solidFill>
              </a:rPr>
              <a:t>2. With the Casework layer selected in the layer list, click the Set Current button at the top of the palette. </a:t>
            </a:r>
          </a:p>
          <a:p>
            <a:pPr marL="1257300" algn="just" fontAlgn="auto">
              <a:spcAft>
                <a:spcPts val="0"/>
              </a:spcAft>
              <a:buFont typeface="Wingdings 3" charset="2"/>
              <a:buNone/>
              <a:defRPr/>
            </a:pPr>
            <a:r>
              <a:rPr lang="en-US" sz="1900" dirty="0" smtClean="0">
                <a:solidFill>
                  <a:schemeClr val="tx1">
                    <a:lumMod val="75000"/>
                    <a:lumOff val="25000"/>
                  </a:schemeClr>
                </a:solidFill>
              </a:rPr>
              <a:t>3. Click the color swatch for the Casework layer listing, and then select Blue from the Select Color dialog box. Click OK to exit the dialog box. </a:t>
            </a:r>
          </a:p>
          <a:p>
            <a:pPr marL="1257300" algn="just" fontAlgn="auto">
              <a:spcAft>
                <a:spcPts val="0"/>
              </a:spcAft>
              <a:buFont typeface="Wingdings 3" charset="2"/>
              <a:buNone/>
              <a:defRPr/>
            </a:pPr>
            <a:r>
              <a:rPr lang="en-US" sz="1900" dirty="0" smtClean="0">
                <a:solidFill>
                  <a:schemeClr val="tx1">
                    <a:lumMod val="75000"/>
                    <a:lumOff val="25000"/>
                  </a:schemeClr>
                </a:solidFill>
              </a:rPr>
              <a:t>4. Click X in the Layer Properties Manager palette. Notice that the Layer drop-down list in the Layers panel indicates that the current layer is Casework. </a:t>
            </a:r>
          </a:p>
          <a:p>
            <a:pPr marL="1257300" algn="just" fontAlgn="auto">
              <a:spcAft>
                <a:spcPts val="0"/>
              </a:spcAft>
              <a:buFont typeface="Wingdings 3" charset="2"/>
              <a:buNone/>
              <a:defRPr/>
            </a:pPr>
            <a:r>
              <a:rPr lang="en-US" sz="1900" dirty="0" smtClean="0">
                <a:solidFill>
                  <a:schemeClr val="tx1">
                    <a:lumMod val="75000"/>
                    <a:lumOff val="25000"/>
                  </a:schemeClr>
                </a:solidFill>
              </a:rPr>
              <a:t>5. Next you’ll add the sink. As you draw, the objects will appear in blue, the color of the Casework layer. </a:t>
            </a:r>
          </a:p>
          <a:p>
            <a:pPr marL="1257300" algn="just" fontAlgn="auto">
              <a:spcAft>
                <a:spcPts val="0"/>
              </a:spcAft>
              <a:buFont typeface="Wingdings 3" charset="2"/>
              <a:buNone/>
              <a:defRPr/>
            </a:pPr>
            <a:r>
              <a:rPr lang="en-US" sz="1900" dirty="0" smtClean="0">
                <a:solidFill>
                  <a:schemeClr val="tx1">
                    <a:lumMod val="75000"/>
                    <a:lumOff val="25000"/>
                  </a:schemeClr>
                </a:solidFill>
              </a:rPr>
              <a:t>6. Choose All from the Zoom </a:t>
            </a:r>
            <a:r>
              <a:rPr lang="en-US" sz="1900" dirty="0" err="1" smtClean="0">
                <a:solidFill>
                  <a:schemeClr val="tx1">
                    <a:lumMod val="75000"/>
                    <a:lumOff val="25000"/>
                  </a:schemeClr>
                </a:solidFill>
              </a:rPr>
              <a:t>flyout</a:t>
            </a:r>
            <a:r>
              <a:rPr lang="en-US" sz="1900" dirty="0" smtClean="0">
                <a:solidFill>
                  <a:schemeClr val="tx1">
                    <a:lumMod val="75000"/>
                    <a:lumOff val="25000"/>
                  </a:schemeClr>
                </a:solidFill>
              </a:rPr>
              <a:t> on the View tab’s Navigate panel, or type Z↵ A↵ . </a:t>
            </a:r>
          </a:p>
          <a:p>
            <a:pPr fontAlgn="auto">
              <a:spcAft>
                <a:spcPts val="0"/>
              </a:spcAft>
              <a:buFont typeface="Wingdings 3" charset="2"/>
              <a:buChar char=""/>
              <a:defRP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12265794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342900"/>
            <a:ext cx="9880600" cy="6362700"/>
          </a:xfrm>
        </p:spPr>
        <p:txBody>
          <a:bodyPr rtlCol="0">
            <a:normAutofit/>
          </a:bodyPr>
          <a:lstStyle/>
          <a:p>
            <a:pPr marL="1257300" fontAlgn="auto">
              <a:spcAft>
                <a:spcPts val="0"/>
              </a:spcAft>
              <a:buFont typeface="Wingdings 3" charset="2"/>
              <a:buNone/>
              <a:defRPr/>
            </a:pPr>
            <a:r>
              <a:rPr lang="en-US" dirty="0" smtClean="0">
                <a:solidFill>
                  <a:schemeClr val="tx1">
                    <a:lumMod val="75000"/>
                    <a:lumOff val="25000"/>
                  </a:schemeClr>
                </a:solidFill>
              </a:rPr>
              <a:t>7. Click the Insert tool on the Home tab’s Block panel, and then click the Browse button in the Insert dialog box to open the Select Drawing File dialog box. </a:t>
            </a:r>
          </a:p>
          <a:p>
            <a:pPr marL="1257300" fontAlgn="auto">
              <a:spcAft>
                <a:spcPts val="0"/>
              </a:spcAft>
              <a:buFont typeface="Wingdings 3" charset="2"/>
              <a:buNone/>
              <a:defRPr/>
            </a:pPr>
            <a:endParaRPr lang="en-US" dirty="0" smtClean="0">
              <a:solidFill>
                <a:schemeClr val="tx1">
                  <a:lumMod val="75000"/>
                  <a:lumOff val="25000"/>
                </a:schemeClr>
              </a:solidFill>
            </a:endParaRPr>
          </a:p>
          <a:p>
            <a:pPr marL="1257300" fontAlgn="auto">
              <a:spcAft>
                <a:spcPts val="0"/>
              </a:spcAft>
              <a:buFont typeface="Wingdings 3" charset="2"/>
              <a:buNone/>
              <a:defRPr/>
            </a:pPr>
            <a:endParaRPr lang="en-US" dirty="0" smtClean="0">
              <a:solidFill>
                <a:schemeClr val="tx1">
                  <a:lumMod val="75000"/>
                  <a:lumOff val="25000"/>
                </a:schemeClr>
              </a:solidFill>
            </a:endParaRPr>
          </a:p>
          <a:p>
            <a:pPr marL="1257300" fontAlgn="auto">
              <a:spcAft>
                <a:spcPts val="0"/>
              </a:spcAft>
              <a:buFont typeface="Wingdings 3" charset="2"/>
              <a:buNone/>
              <a:defRPr/>
            </a:pPr>
            <a:endParaRPr lang="en-US" dirty="0" smtClean="0">
              <a:solidFill>
                <a:schemeClr val="tx1">
                  <a:lumMod val="75000"/>
                  <a:lumOff val="25000"/>
                </a:schemeClr>
              </a:solidFill>
            </a:endParaRPr>
          </a:p>
          <a:p>
            <a:pPr marL="1257300" algn="just" fontAlgn="auto">
              <a:spcAft>
                <a:spcPts val="0"/>
              </a:spcAft>
              <a:buFont typeface="Wingdings 3" charset="2"/>
              <a:buNone/>
              <a:defRPr/>
            </a:pPr>
            <a:r>
              <a:rPr lang="en-US" dirty="0" smtClean="0">
                <a:solidFill>
                  <a:schemeClr val="tx1">
                    <a:lumMod val="75000"/>
                    <a:lumOff val="25000"/>
                  </a:schemeClr>
                </a:solidFill>
              </a:rPr>
              <a:t>8. Locate the sink.dwg file, and double-click it. </a:t>
            </a:r>
          </a:p>
          <a:p>
            <a:pPr marL="1257300" algn="just" fontAlgn="auto">
              <a:spcAft>
                <a:spcPts val="0"/>
              </a:spcAft>
              <a:buFont typeface="Wingdings 3" charset="2"/>
              <a:buNone/>
              <a:defRPr/>
            </a:pPr>
            <a:r>
              <a:rPr lang="en-US" dirty="0" smtClean="0">
                <a:solidFill>
                  <a:schemeClr val="tx1">
                    <a:lumMod val="75000"/>
                    <a:lumOff val="25000"/>
                  </a:schemeClr>
                </a:solidFill>
              </a:rPr>
              <a:t>9. In the Insert dialog box, make sure the Specify On-Screen options in both the Scale and Rotation groups aren’t selected; then, click OK. </a:t>
            </a:r>
          </a:p>
          <a:p>
            <a:pPr marL="1257300" algn="just" fontAlgn="auto">
              <a:spcAft>
                <a:spcPts val="0"/>
              </a:spcAft>
              <a:buFont typeface="Wingdings 3" charset="2"/>
              <a:buNone/>
              <a:defRPr/>
            </a:pPr>
            <a:r>
              <a:rPr lang="en-US" dirty="0" smtClean="0">
                <a:solidFill>
                  <a:schemeClr val="tx1">
                    <a:lumMod val="75000"/>
                    <a:lumOff val="25000"/>
                  </a:schemeClr>
                </a:solidFill>
              </a:rPr>
              <a:t>10. Place the sink roughly in the upper-right corner of the bathroom plan, and then use the Move command to place it accurately in the corner, as shown in Figure. </a:t>
            </a:r>
          </a:p>
          <a:p>
            <a:pPr marL="1257300" fontAlgn="auto">
              <a:spcAft>
                <a:spcPts val="0"/>
              </a:spcAft>
              <a:buFont typeface="Wingdings 3" charset="2"/>
              <a:buNone/>
              <a:defRPr/>
            </a:pPr>
            <a:endParaRPr lang="en-US" dirty="0" smtClean="0">
              <a:solidFill>
                <a:schemeClr val="tx1">
                  <a:lumMod val="75000"/>
                  <a:lumOff val="25000"/>
                </a:schemeClr>
              </a:solidFill>
            </a:endParaRPr>
          </a:p>
          <a:p>
            <a:pPr fontAlgn="auto">
              <a:spcAft>
                <a:spcPts val="0"/>
              </a:spcAft>
              <a:buFont typeface="Wingdings 3" charset="2"/>
              <a:buChar char=""/>
              <a:defRPr/>
            </a:pPr>
            <a:endParaRPr lang="en-US" dirty="0">
              <a:solidFill>
                <a:schemeClr val="tx1">
                  <a:lumMod val="75000"/>
                  <a:lumOff val="25000"/>
                </a:schemeClr>
              </a:solidFill>
            </a:endParaRP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325" y="952500"/>
            <a:ext cx="14763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3973513"/>
            <a:ext cx="4433887"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0619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77863" y="119063"/>
            <a:ext cx="8596312" cy="784225"/>
          </a:xfrm>
        </p:spPr>
        <p:txBody>
          <a:bodyPr/>
          <a:lstStyle/>
          <a:p>
            <a:r>
              <a:rPr lang="en-US" altLang="en-US" b="1" smtClean="0"/>
              <a:t>Controlling Layer Visibility </a:t>
            </a:r>
            <a:endParaRPr lang="en-US" altLang="en-US" smtClean="0"/>
          </a:p>
        </p:txBody>
      </p:sp>
      <p:sp>
        <p:nvSpPr>
          <p:cNvPr id="3" name="Content Placeholder 2"/>
          <p:cNvSpPr>
            <a:spLocks noGrp="1"/>
          </p:cNvSpPr>
          <p:nvPr>
            <p:ph idx="1"/>
          </p:nvPr>
        </p:nvSpPr>
        <p:spPr>
          <a:xfrm>
            <a:off x="677863" y="831850"/>
            <a:ext cx="9151937" cy="5568950"/>
          </a:xfrm>
        </p:spPr>
        <p:txBody>
          <a:bodyPr rtlCol="0">
            <a:normAutofit/>
          </a:bodyPr>
          <a:lstStyle/>
          <a:p>
            <a:pPr algn="just" fontAlgn="auto">
              <a:spcAft>
                <a:spcPts val="0"/>
              </a:spcAft>
              <a:buFont typeface="Wingdings 3" charset="2"/>
              <a:buChar char=""/>
              <a:defRPr/>
            </a:pPr>
            <a:r>
              <a:rPr lang="en-US" sz="2400" dirty="0" smtClean="0">
                <a:solidFill>
                  <a:schemeClr val="tx1">
                    <a:lumMod val="75000"/>
                    <a:lumOff val="25000"/>
                  </a:schemeClr>
                </a:solidFill>
              </a:rPr>
              <a:t>To turn off a layer so that it becomes invisible, you click the Off button in the Layer Properties Manager, as shown in these steps: </a:t>
            </a:r>
          </a:p>
          <a:p>
            <a:pPr marL="1257300" algn="just" fontAlgn="auto">
              <a:spcAft>
                <a:spcPts val="0"/>
              </a:spcAft>
              <a:buFont typeface="Wingdings 3" charset="2"/>
              <a:buNone/>
              <a:tabLst>
                <a:tab pos="511175" algn="l"/>
              </a:tabLst>
              <a:defRPr/>
            </a:pPr>
            <a:r>
              <a:rPr lang="en-US" dirty="0" smtClean="0">
                <a:solidFill>
                  <a:schemeClr val="tx1">
                    <a:lumMod val="75000"/>
                    <a:lumOff val="25000"/>
                  </a:schemeClr>
                </a:solidFill>
              </a:rPr>
              <a:t>1. Open the Layer Properties Manager by clicking the Layer Properties tool in the Layers panel. </a:t>
            </a:r>
          </a:p>
          <a:p>
            <a:pPr marL="1257300" algn="just" fontAlgn="auto">
              <a:spcAft>
                <a:spcPts val="0"/>
              </a:spcAft>
              <a:buFont typeface="Wingdings 3" charset="2"/>
              <a:buNone/>
              <a:tabLst>
                <a:tab pos="511175" algn="l"/>
              </a:tabLst>
              <a:defRPr/>
            </a:pPr>
            <a:r>
              <a:rPr lang="en-US" dirty="0" smtClean="0">
                <a:solidFill>
                  <a:schemeClr val="tx1">
                    <a:lumMod val="75000"/>
                    <a:lumOff val="25000"/>
                  </a:schemeClr>
                </a:solidFill>
              </a:rPr>
              <a:t>2. Click the Ceiling layer in the layer list. </a:t>
            </a:r>
          </a:p>
          <a:p>
            <a:pPr marL="1257300" algn="just" fontAlgn="auto">
              <a:spcAft>
                <a:spcPts val="0"/>
              </a:spcAft>
              <a:buFont typeface="Wingdings 3" charset="2"/>
              <a:buNone/>
              <a:tabLst>
                <a:tab pos="511175" algn="l"/>
              </a:tabLst>
              <a:defRPr/>
            </a:pPr>
            <a:r>
              <a:rPr lang="en-US" dirty="0" smtClean="0">
                <a:solidFill>
                  <a:schemeClr val="tx1">
                    <a:lumMod val="75000"/>
                    <a:lumOff val="25000"/>
                  </a:schemeClr>
                </a:solidFill>
              </a:rPr>
              <a:t>3. Click the </a:t>
            </a:r>
            <a:r>
              <a:rPr lang="en-US" dirty="0" err="1" smtClean="0">
                <a:solidFill>
                  <a:schemeClr val="tx1">
                    <a:lumMod val="75000"/>
                    <a:lumOff val="25000"/>
                  </a:schemeClr>
                </a:solidFill>
              </a:rPr>
              <a:t>lightbulb</a:t>
            </a:r>
            <a:r>
              <a:rPr lang="en-US" dirty="0" smtClean="0">
                <a:solidFill>
                  <a:schemeClr val="tx1">
                    <a:lumMod val="75000"/>
                    <a:lumOff val="25000"/>
                  </a:schemeClr>
                </a:solidFill>
              </a:rPr>
              <a:t> icon in the layer list, next to the Ceiling layer name. The </a:t>
            </a:r>
            <a:r>
              <a:rPr lang="en-US" dirty="0" err="1" smtClean="0">
                <a:solidFill>
                  <a:schemeClr val="tx1">
                    <a:lumMod val="75000"/>
                    <a:lumOff val="25000"/>
                  </a:schemeClr>
                </a:solidFill>
              </a:rPr>
              <a:t>lightbulb</a:t>
            </a:r>
            <a:r>
              <a:rPr lang="en-US" dirty="0" smtClean="0">
                <a:solidFill>
                  <a:schemeClr val="tx1">
                    <a:lumMod val="75000"/>
                    <a:lumOff val="25000"/>
                  </a:schemeClr>
                </a:solidFill>
              </a:rPr>
              <a:t> icon changes from yellow to gray to indicate that the layer is off. </a:t>
            </a:r>
          </a:p>
          <a:p>
            <a:pPr marL="1257300" algn="just" fontAlgn="auto">
              <a:spcAft>
                <a:spcPts val="0"/>
              </a:spcAft>
              <a:buFont typeface="Wingdings 3" charset="2"/>
              <a:buNone/>
              <a:tabLst>
                <a:tab pos="511175" algn="l"/>
              </a:tabLst>
              <a:defRPr/>
            </a:pPr>
            <a:r>
              <a:rPr lang="en-US" dirty="0" smtClean="0">
                <a:solidFill>
                  <a:schemeClr val="tx1">
                    <a:lumMod val="75000"/>
                    <a:lumOff val="25000"/>
                  </a:schemeClr>
                </a:solidFill>
              </a:rPr>
              <a:t>4. Click the X at the top of the Layer Properties Manager’s title bar to close it. The door header (the line across the door opening) disappears because you’ve made it invisible by turning off its layer. </a:t>
            </a:r>
          </a:p>
          <a:p>
            <a:pPr algn="just" fontAlgn="auto">
              <a:spcAft>
                <a:spcPts val="0"/>
              </a:spcAft>
              <a:buFont typeface="Wingdings 3" charset="2"/>
              <a:buChar char=""/>
              <a:defRPr/>
            </a:pPr>
            <a:endParaRPr lang="en-US" sz="1900" dirty="0" smtClean="0">
              <a:solidFill>
                <a:schemeClr val="tx1">
                  <a:lumMod val="75000"/>
                  <a:lumOff val="25000"/>
                </a:schemeClr>
              </a:solidFill>
            </a:endParaRPr>
          </a:p>
          <a:p>
            <a:pPr algn="just" fontAlgn="auto">
              <a:spcAft>
                <a:spcPts val="0"/>
              </a:spcAft>
              <a:buFont typeface="Wingdings 3" charset="2"/>
              <a:buChar char=""/>
              <a:defRP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36803163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549275"/>
            <a:ext cx="8596312" cy="5394325"/>
          </a:xfrm>
        </p:spPr>
        <p:txBody>
          <a:bodyPr rtlCol="0">
            <a:normAutofit/>
          </a:bodyPr>
          <a:lstStyle/>
          <a:p>
            <a:pPr algn="just" fontAlgn="auto">
              <a:spcAft>
                <a:spcPts val="0"/>
              </a:spcAft>
              <a:buFont typeface="Wingdings 3" charset="2"/>
              <a:buChar char=""/>
              <a:defRPr/>
            </a:pPr>
            <a:r>
              <a:rPr lang="en-US" sz="2400" dirty="0" smtClean="0">
                <a:solidFill>
                  <a:schemeClr val="tx1">
                    <a:lumMod val="75000"/>
                    <a:lumOff val="25000"/>
                  </a:schemeClr>
                </a:solidFill>
              </a:rPr>
              <a:t>You can also control layer visibility by using the Layer drop-down list on the Layers panel: </a:t>
            </a:r>
          </a:p>
          <a:p>
            <a:pPr marL="1257300" fontAlgn="auto">
              <a:spcAft>
                <a:spcPts val="0"/>
              </a:spcAft>
              <a:buFont typeface="Wingdings 3" charset="2"/>
              <a:buNone/>
              <a:defRPr/>
            </a:pPr>
            <a:r>
              <a:rPr lang="en-US" dirty="0" smtClean="0">
                <a:solidFill>
                  <a:schemeClr val="tx1">
                    <a:lumMod val="75000"/>
                    <a:lumOff val="25000"/>
                  </a:schemeClr>
                </a:solidFill>
              </a:rPr>
              <a:t>1. On the Home tab’s Layers panel, click the Layer drop-down list. </a:t>
            </a:r>
          </a:p>
          <a:p>
            <a:pPr marL="1257300" fontAlgn="auto">
              <a:spcAft>
                <a:spcPts val="0"/>
              </a:spcAft>
              <a:buFont typeface="Wingdings 3" charset="2"/>
              <a:buNone/>
              <a:defRPr/>
            </a:pPr>
            <a:r>
              <a:rPr lang="en-US" dirty="0" smtClean="0">
                <a:solidFill>
                  <a:schemeClr val="tx1">
                    <a:lumMod val="75000"/>
                    <a:lumOff val="25000"/>
                  </a:schemeClr>
                </a:solidFill>
              </a:rPr>
              <a:t>2. Find the Ceiling layer, and notice that its </a:t>
            </a:r>
            <a:r>
              <a:rPr lang="en-US" dirty="0" err="1" smtClean="0">
                <a:solidFill>
                  <a:schemeClr val="tx1">
                    <a:lumMod val="75000"/>
                    <a:lumOff val="25000"/>
                  </a:schemeClr>
                </a:solidFill>
              </a:rPr>
              <a:t>lightbulb</a:t>
            </a:r>
            <a:r>
              <a:rPr lang="en-US" dirty="0" smtClean="0">
                <a:solidFill>
                  <a:schemeClr val="tx1">
                    <a:lumMod val="75000"/>
                    <a:lumOff val="25000"/>
                  </a:schemeClr>
                </a:solidFill>
              </a:rPr>
              <a:t> icon is gray. This tells you that the layer is off and not visible. </a:t>
            </a:r>
          </a:p>
          <a:p>
            <a:pPr marL="1257300" fontAlgn="auto">
              <a:spcAft>
                <a:spcPts val="0"/>
              </a:spcAft>
              <a:buFont typeface="Wingdings 3" charset="2"/>
              <a:buNone/>
              <a:defRPr/>
            </a:pPr>
            <a:r>
              <a:rPr lang="en-US" dirty="0" smtClean="0">
                <a:solidFill>
                  <a:schemeClr val="tx1">
                    <a:lumMod val="75000"/>
                    <a:lumOff val="25000"/>
                  </a:schemeClr>
                </a:solidFill>
              </a:rPr>
              <a:t>3. Click the </a:t>
            </a:r>
            <a:r>
              <a:rPr lang="en-US" dirty="0" err="1" smtClean="0">
                <a:solidFill>
                  <a:schemeClr val="tx1">
                    <a:lumMod val="75000"/>
                    <a:lumOff val="25000"/>
                  </a:schemeClr>
                </a:solidFill>
              </a:rPr>
              <a:t>lightbulb</a:t>
            </a:r>
            <a:r>
              <a:rPr lang="en-US" dirty="0" smtClean="0">
                <a:solidFill>
                  <a:schemeClr val="tx1">
                    <a:lumMod val="75000"/>
                    <a:lumOff val="25000"/>
                  </a:schemeClr>
                </a:solidFill>
              </a:rPr>
              <a:t> icon to make it yellow. </a:t>
            </a:r>
          </a:p>
          <a:p>
            <a:pPr marL="1257300" fontAlgn="auto">
              <a:spcAft>
                <a:spcPts val="0"/>
              </a:spcAft>
              <a:buFont typeface="Wingdings 3" charset="2"/>
              <a:buNone/>
              <a:defRPr/>
            </a:pPr>
            <a:r>
              <a:rPr lang="en-US" dirty="0" smtClean="0">
                <a:solidFill>
                  <a:schemeClr val="tx1">
                    <a:lumMod val="75000"/>
                    <a:lumOff val="25000"/>
                  </a:schemeClr>
                </a:solidFill>
              </a:rPr>
              <a:t>4. Click the drawing area to close the Layer drop-down list; the door header reappears. Figure below explains the roles of the other icons in the Layer drop-down list.</a:t>
            </a:r>
            <a:endParaRPr lang="en-US" dirty="0">
              <a:solidFill>
                <a:schemeClr val="tx1">
                  <a:lumMod val="75000"/>
                  <a:lumOff val="25000"/>
                </a:schemeClr>
              </a:solidFill>
            </a:endParaRP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3787775"/>
            <a:ext cx="319087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6598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77863" y="239713"/>
            <a:ext cx="8596312" cy="1320800"/>
          </a:xfrm>
        </p:spPr>
        <p:txBody>
          <a:bodyPr/>
          <a:lstStyle/>
          <a:p>
            <a:r>
              <a:rPr lang="en-US" altLang="en-US" b="1" smtClean="0"/>
              <a:t>Finding the Layers You Want</a:t>
            </a:r>
            <a:endParaRPr lang="en-US" altLang="en-US" smtClean="0"/>
          </a:p>
        </p:txBody>
      </p:sp>
      <p:sp>
        <p:nvSpPr>
          <p:cNvPr id="3" name="Content Placeholder 2"/>
          <p:cNvSpPr>
            <a:spLocks noGrp="1"/>
          </p:cNvSpPr>
          <p:nvPr>
            <p:ph idx="1"/>
          </p:nvPr>
        </p:nvSpPr>
        <p:spPr>
          <a:xfrm>
            <a:off x="677863" y="854075"/>
            <a:ext cx="9848850" cy="6003925"/>
          </a:xfrm>
        </p:spPr>
        <p:txBody>
          <a:bodyPr rtlCol="0">
            <a:normAutofit fontScale="92500" lnSpcReduction="10000"/>
          </a:bodyPr>
          <a:lstStyle/>
          <a:p>
            <a:pPr algn="just" fontAlgn="auto">
              <a:spcAft>
                <a:spcPts val="0"/>
              </a:spcAft>
              <a:buFont typeface="Wingdings 3" charset="2"/>
              <a:buChar char=""/>
              <a:defRPr/>
            </a:pPr>
            <a:r>
              <a:rPr lang="en-US" sz="2400" dirty="0" smtClean="0">
                <a:solidFill>
                  <a:schemeClr val="tx1">
                    <a:lumMod val="75000"/>
                    <a:lumOff val="25000"/>
                  </a:schemeClr>
                </a:solidFill>
              </a:rPr>
              <a:t>With only a handful of layers, it’s fairly easy to find the layer you want to turn off. It becomes much more difficult, however, when the number of layers exceeds 20 or 30.</a:t>
            </a:r>
          </a:p>
          <a:p>
            <a:pPr algn="just" fontAlgn="auto">
              <a:spcAft>
                <a:spcPts val="0"/>
              </a:spcAft>
              <a:buFont typeface="Wingdings 3" charset="2"/>
              <a:buChar char=""/>
              <a:defRPr/>
            </a:pPr>
            <a:r>
              <a:rPr lang="en-US" sz="2400" dirty="0" smtClean="0">
                <a:solidFill>
                  <a:schemeClr val="tx1">
                    <a:lumMod val="75000"/>
                    <a:lumOff val="25000"/>
                  </a:schemeClr>
                </a:solidFill>
              </a:rPr>
              <a:t>The Layer Properties Manager offers some useful tools to help you find the layers you want quickly.</a:t>
            </a:r>
          </a:p>
          <a:p>
            <a:pPr algn="just" fontAlgn="auto">
              <a:spcAft>
                <a:spcPts val="0"/>
              </a:spcAft>
              <a:buFont typeface="Wingdings 3" charset="2"/>
              <a:buChar char=""/>
              <a:defRPr/>
            </a:pPr>
            <a:r>
              <a:rPr lang="en-US" sz="2400" dirty="0" smtClean="0">
                <a:solidFill>
                  <a:schemeClr val="tx1">
                    <a:lumMod val="75000"/>
                    <a:lumOff val="25000"/>
                  </a:schemeClr>
                </a:solidFill>
              </a:rPr>
              <a:t>Suppose you have several layers whose names begin with </a:t>
            </a:r>
            <a:r>
              <a:rPr lang="en-US" sz="2400" i="1" dirty="0" smtClean="0">
                <a:solidFill>
                  <a:schemeClr val="tx1">
                    <a:lumMod val="75000"/>
                    <a:lumOff val="25000"/>
                  </a:schemeClr>
                </a:solidFill>
              </a:rPr>
              <a:t>C, such as C-lights, C-header, and C-pattern, and you want to find those layers quickly. You can click the Name button at the top of the layer list to sort the layer names in alphabetic order.</a:t>
            </a:r>
          </a:p>
          <a:p>
            <a:pPr algn="just" fontAlgn="auto">
              <a:spcAft>
                <a:spcPts val="0"/>
              </a:spcAft>
              <a:buFont typeface="Wingdings 3" charset="2"/>
              <a:buChar char=""/>
              <a:defRPr/>
            </a:pPr>
            <a:r>
              <a:rPr lang="en-US" sz="2400" dirty="0" smtClean="0">
                <a:solidFill>
                  <a:schemeClr val="tx1">
                    <a:lumMod val="75000"/>
                    <a:lumOff val="25000"/>
                  </a:schemeClr>
                </a:solidFill>
              </a:rPr>
              <a:t>To select those layers for processing, click the first layer name that starts with </a:t>
            </a:r>
            <a:r>
              <a:rPr lang="en-US" sz="2400" i="1" dirty="0" smtClean="0">
                <a:solidFill>
                  <a:schemeClr val="tx1">
                    <a:lumMod val="75000"/>
                    <a:lumOff val="25000"/>
                  </a:schemeClr>
                </a:solidFill>
              </a:rPr>
              <a:t>C, and then scroll down the list until you find the last layer of the group and </a:t>
            </a:r>
            <a:r>
              <a:rPr lang="en-US" sz="2400" i="1" dirty="0" err="1" smtClean="0">
                <a:solidFill>
                  <a:schemeClr val="tx1">
                    <a:lumMod val="75000"/>
                    <a:lumOff val="25000"/>
                  </a:schemeClr>
                </a:solidFill>
              </a:rPr>
              <a:t>Shift+click</a:t>
            </a:r>
            <a:r>
              <a:rPr lang="en-US" sz="2400" i="1" dirty="0" smtClean="0">
                <a:solidFill>
                  <a:schemeClr val="tx1">
                    <a:lumMod val="75000"/>
                    <a:lumOff val="25000"/>
                  </a:schemeClr>
                </a:solidFill>
              </a:rPr>
              <a:t> it. </a:t>
            </a:r>
          </a:p>
          <a:p>
            <a:pPr lvl="2" algn="just" fontAlgn="auto">
              <a:spcAft>
                <a:spcPts val="0"/>
              </a:spcAft>
              <a:buFont typeface="Wingdings 3" charset="2"/>
              <a:buChar char=""/>
              <a:defRPr/>
            </a:pPr>
            <a:r>
              <a:rPr lang="en-US" sz="2000" i="1" dirty="0" smtClean="0">
                <a:solidFill>
                  <a:schemeClr val="tx1">
                    <a:lumMod val="75000"/>
                    <a:lumOff val="25000"/>
                  </a:schemeClr>
                </a:solidFill>
              </a:rPr>
              <a:t>All the layers between those layers are selected. </a:t>
            </a:r>
          </a:p>
          <a:p>
            <a:pPr algn="just" fontAlgn="auto">
              <a:spcAft>
                <a:spcPts val="0"/>
              </a:spcAft>
              <a:buFont typeface="Wingdings 3" charset="2"/>
              <a:buChar char=""/>
              <a:defRPr/>
            </a:pPr>
            <a:r>
              <a:rPr lang="en-US" sz="2400" i="1" dirty="0" smtClean="0">
                <a:solidFill>
                  <a:schemeClr val="tx1">
                    <a:lumMod val="75000"/>
                    <a:lumOff val="25000"/>
                  </a:schemeClr>
                </a:solidFill>
              </a:rPr>
              <a:t>If you want to deselect some of those layers, hold down the Ctrl key while clicking the layer names you don’t want to include in your selection.</a:t>
            </a:r>
          </a:p>
          <a:p>
            <a:pPr lvl="2" algn="just" fontAlgn="auto">
              <a:spcAft>
                <a:spcPts val="0"/>
              </a:spcAft>
              <a:buFont typeface="Wingdings 3" charset="2"/>
              <a:buChar char=""/>
              <a:defRPr/>
            </a:pPr>
            <a:r>
              <a:rPr lang="en-US" sz="2000" dirty="0" smtClean="0">
                <a:solidFill>
                  <a:schemeClr val="tx1">
                    <a:lumMod val="75000"/>
                    <a:lumOff val="25000"/>
                  </a:schemeClr>
                </a:solidFill>
              </a:rPr>
              <a:t>Another option is to </a:t>
            </a:r>
            <a:r>
              <a:rPr lang="en-US" sz="2000" dirty="0" err="1" smtClean="0">
                <a:solidFill>
                  <a:schemeClr val="tx1">
                    <a:lumMod val="75000"/>
                    <a:lumOff val="25000"/>
                  </a:schemeClr>
                </a:solidFill>
              </a:rPr>
              <a:t>Ctrl+click</a:t>
            </a:r>
            <a:r>
              <a:rPr lang="en-US" sz="2000" dirty="0" smtClean="0">
                <a:solidFill>
                  <a:schemeClr val="tx1">
                    <a:lumMod val="75000"/>
                    <a:lumOff val="25000"/>
                  </a:schemeClr>
                </a:solidFill>
              </a:rPr>
              <a:t> the names of other layers you want selected.</a:t>
            </a:r>
            <a:endParaRPr lang="en-US" sz="2000" i="1" dirty="0" smtClean="0">
              <a:solidFill>
                <a:schemeClr val="tx1">
                  <a:lumMod val="75000"/>
                  <a:lumOff val="25000"/>
                </a:schemeClr>
              </a:solidFill>
            </a:endParaRPr>
          </a:p>
          <a:p>
            <a:pPr algn="just" fontAlgn="auto">
              <a:spcAft>
                <a:spcPts val="0"/>
              </a:spcAft>
              <a:buFont typeface="Wingdings 3" charset="2"/>
              <a:buChar char=""/>
              <a:defRP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39133922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138" y="163513"/>
            <a:ext cx="10645775" cy="6530975"/>
          </a:xfrm>
        </p:spPr>
        <p:txBody>
          <a:bodyPr rtlCol="0">
            <a:normAutofit fontScale="85000" lnSpcReduction="20000"/>
          </a:bodyPr>
          <a:lstStyle/>
          <a:p>
            <a:pPr algn="just" fontAlgn="auto">
              <a:spcAft>
                <a:spcPts val="0"/>
              </a:spcAft>
              <a:buFont typeface="Wingdings 3" charset="2"/>
              <a:buChar char=""/>
              <a:defRPr/>
            </a:pPr>
            <a:r>
              <a:rPr lang="en-US" sz="2600" dirty="0" smtClean="0">
                <a:solidFill>
                  <a:schemeClr val="tx1">
                    <a:lumMod val="75000"/>
                    <a:lumOff val="25000"/>
                  </a:schemeClr>
                </a:solidFill>
              </a:rPr>
              <a:t>The Color and </a:t>
            </a:r>
            <a:r>
              <a:rPr lang="en-US" sz="2600" dirty="0" err="1" smtClean="0">
                <a:solidFill>
                  <a:schemeClr val="tx1">
                    <a:lumMod val="75000"/>
                    <a:lumOff val="25000"/>
                  </a:schemeClr>
                </a:solidFill>
              </a:rPr>
              <a:t>Linetype</a:t>
            </a:r>
            <a:r>
              <a:rPr lang="en-US" sz="2600" dirty="0" smtClean="0">
                <a:solidFill>
                  <a:schemeClr val="tx1">
                    <a:lumMod val="75000"/>
                    <a:lumOff val="25000"/>
                  </a:schemeClr>
                </a:solidFill>
              </a:rPr>
              <a:t> buttons at the top of the list let you sort the list by virtue of the color or </a:t>
            </a:r>
            <a:r>
              <a:rPr lang="en-US" sz="2600" dirty="0" err="1" smtClean="0">
                <a:solidFill>
                  <a:schemeClr val="tx1">
                    <a:lumMod val="75000"/>
                    <a:lumOff val="25000"/>
                  </a:schemeClr>
                </a:solidFill>
              </a:rPr>
              <a:t>linetype</a:t>
            </a:r>
            <a:r>
              <a:rPr lang="en-US" sz="2600" dirty="0" smtClean="0">
                <a:solidFill>
                  <a:schemeClr val="tx1">
                    <a:lumMod val="75000"/>
                    <a:lumOff val="25000"/>
                  </a:schemeClr>
                </a:solidFill>
              </a:rPr>
              <a:t> assignments of the layers.</a:t>
            </a:r>
          </a:p>
          <a:p>
            <a:pPr algn="just" fontAlgn="auto">
              <a:spcAft>
                <a:spcPts val="0"/>
              </a:spcAft>
              <a:buFont typeface="Wingdings 3" charset="2"/>
              <a:buChar char=""/>
              <a:defRPr/>
            </a:pPr>
            <a:r>
              <a:rPr lang="en-US" sz="2600" dirty="0" smtClean="0">
                <a:solidFill>
                  <a:schemeClr val="tx1">
                    <a:lumMod val="75000"/>
                    <a:lumOff val="25000"/>
                  </a:schemeClr>
                </a:solidFill>
              </a:rPr>
              <a:t>Now try changing the layer settings again by turning off all the layers except Wall and Ceiling, leaving just a simple rectangle. In this exercise, you’ll get a chance to experiment with the On/Off options of the Layer Properties Manager:</a:t>
            </a:r>
          </a:p>
          <a:p>
            <a:pPr marL="685800" lvl="2" algn="just" fontAlgn="auto">
              <a:spcAft>
                <a:spcPts val="0"/>
              </a:spcAft>
              <a:buFont typeface="Wingdings 3" charset="2"/>
              <a:buNone/>
              <a:defRPr/>
            </a:pPr>
            <a:r>
              <a:rPr lang="en-US" sz="2000" dirty="0" smtClean="0">
                <a:solidFill>
                  <a:schemeClr val="tx1">
                    <a:lumMod val="75000"/>
                    <a:lumOff val="25000"/>
                  </a:schemeClr>
                </a:solidFill>
              </a:rPr>
              <a:t>1. Click the Layer Properties tool in the Layers panel. </a:t>
            </a:r>
          </a:p>
          <a:p>
            <a:pPr marL="685800" lvl="2" algn="just" fontAlgn="auto">
              <a:spcAft>
                <a:spcPts val="0"/>
              </a:spcAft>
              <a:buFont typeface="Wingdings 3" charset="2"/>
              <a:buNone/>
              <a:defRPr/>
            </a:pPr>
            <a:r>
              <a:rPr lang="en-US" sz="2000" dirty="0" smtClean="0">
                <a:solidFill>
                  <a:schemeClr val="tx1">
                    <a:lumMod val="75000"/>
                    <a:lumOff val="25000"/>
                  </a:schemeClr>
                </a:solidFill>
              </a:rPr>
              <a:t>2. Click the top layer name in the list box; then </a:t>
            </a:r>
            <a:r>
              <a:rPr lang="en-US" sz="2000" dirty="0" err="1" smtClean="0">
                <a:solidFill>
                  <a:schemeClr val="tx1">
                    <a:lumMod val="75000"/>
                    <a:lumOff val="25000"/>
                  </a:schemeClr>
                </a:solidFill>
              </a:rPr>
              <a:t>Shift+click</a:t>
            </a:r>
            <a:r>
              <a:rPr lang="en-US" sz="2000" dirty="0" smtClean="0">
                <a:solidFill>
                  <a:schemeClr val="tx1">
                    <a:lumMod val="75000"/>
                    <a:lumOff val="25000"/>
                  </a:schemeClr>
                </a:solidFill>
              </a:rPr>
              <a:t> the last layer name. All the layer names are highlighted. </a:t>
            </a:r>
          </a:p>
          <a:p>
            <a:pPr marL="685800" lvl="2" algn="just" fontAlgn="auto">
              <a:spcAft>
                <a:spcPts val="0"/>
              </a:spcAft>
              <a:buFont typeface="Wingdings 3" charset="2"/>
              <a:buNone/>
              <a:defRPr/>
            </a:pPr>
            <a:r>
              <a:rPr lang="en-US" sz="2000" dirty="0" smtClean="0">
                <a:solidFill>
                  <a:schemeClr val="tx1">
                    <a:lumMod val="75000"/>
                    <a:lumOff val="25000"/>
                  </a:schemeClr>
                </a:solidFill>
              </a:rPr>
              <a:t>3. Another way to select all the layers at once in the Layer Properties Manager is to right-click the layer list and then choose the Select All option from the shortcut menu. If you want to clear your selections, right-click the layer list and choose Clear All. </a:t>
            </a:r>
          </a:p>
          <a:p>
            <a:pPr marL="685800" lvl="2" algn="just" fontAlgn="auto">
              <a:spcAft>
                <a:spcPts val="0"/>
              </a:spcAft>
              <a:buFont typeface="Wingdings 3" charset="2"/>
              <a:buNone/>
              <a:defRPr/>
            </a:pPr>
            <a:r>
              <a:rPr lang="en-US" sz="2000" dirty="0" smtClean="0">
                <a:solidFill>
                  <a:schemeClr val="tx1">
                    <a:lumMod val="75000"/>
                    <a:lumOff val="25000"/>
                  </a:schemeClr>
                </a:solidFill>
              </a:rPr>
              <a:t>4. </a:t>
            </a:r>
            <a:r>
              <a:rPr lang="en-US" sz="2000" dirty="0" err="1" smtClean="0">
                <a:solidFill>
                  <a:schemeClr val="tx1">
                    <a:lumMod val="75000"/>
                    <a:lumOff val="25000"/>
                  </a:schemeClr>
                </a:solidFill>
              </a:rPr>
              <a:t>Ctrl+click</a:t>
            </a:r>
            <a:r>
              <a:rPr lang="en-US" sz="2000" dirty="0" smtClean="0">
                <a:solidFill>
                  <a:schemeClr val="tx1">
                    <a:lumMod val="75000"/>
                    <a:lumOff val="25000"/>
                  </a:schemeClr>
                </a:solidFill>
              </a:rPr>
              <a:t> the Wall and Ceiling layers to deselect them and thus exempt them from your next action. </a:t>
            </a:r>
          </a:p>
          <a:p>
            <a:pPr marL="685800" lvl="2" algn="just" fontAlgn="auto">
              <a:spcAft>
                <a:spcPts val="0"/>
              </a:spcAft>
              <a:buFont typeface="Wingdings 3" charset="2"/>
              <a:buNone/>
              <a:defRPr/>
            </a:pPr>
            <a:r>
              <a:rPr lang="en-US" sz="2000" dirty="0" smtClean="0">
                <a:solidFill>
                  <a:schemeClr val="tx1">
                    <a:lumMod val="75000"/>
                    <a:lumOff val="25000"/>
                  </a:schemeClr>
                </a:solidFill>
              </a:rPr>
              <a:t>5. Click the </a:t>
            </a:r>
            <a:r>
              <a:rPr lang="en-US" sz="2000" dirty="0" err="1" smtClean="0">
                <a:solidFill>
                  <a:schemeClr val="tx1">
                    <a:lumMod val="75000"/>
                    <a:lumOff val="25000"/>
                  </a:schemeClr>
                </a:solidFill>
              </a:rPr>
              <a:t>lightbulb</a:t>
            </a:r>
            <a:r>
              <a:rPr lang="en-US" sz="2000" dirty="0" smtClean="0">
                <a:solidFill>
                  <a:schemeClr val="tx1">
                    <a:lumMod val="75000"/>
                    <a:lumOff val="25000"/>
                  </a:schemeClr>
                </a:solidFill>
              </a:rPr>
              <a:t> icon of any of the highlighted layers. </a:t>
            </a:r>
          </a:p>
          <a:p>
            <a:pPr marL="685800" lvl="2" algn="just" fontAlgn="auto">
              <a:spcAft>
                <a:spcPts val="0"/>
              </a:spcAft>
              <a:buFont typeface="Wingdings 3" charset="2"/>
              <a:buNone/>
              <a:defRPr/>
            </a:pPr>
            <a:r>
              <a:rPr lang="en-US" sz="2000" dirty="0" smtClean="0">
                <a:solidFill>
                  <a:schemeClr val="tx1">
                    <a:lumMod val="75000"/>
                    <a:lumOff val="25000"/>
                  </a:schemeClr>
                </a:solidFill>
              </a:rPr>
              <a:t>6. A message appears, asking if you want the current layer on or off. Select “Keep the current layer on” in the message box. The </a:t>
            </a:r>
            <a:r>
              <a:rPr lang="en-US" sz="2000" dirty="0" err="1" smtClean="0">
                <a:solidFill>
                  <a:schemeClr val="tx1">
                    <a:lumMod val="75000"/>
                    <a:lumOff val="25000"/>
                  </a:schemeClr>
                </a:solidFill>
              </a:rPr>
              <a:t>lightbulb</a:t>
            </a:r>
            <a:r>
              <a:rPr lang="en-US" sz="2000" dirty="0" smtClean="0">
                <a:solidFill>
                  <a:schemeClr val="tx1">
                    <a:lumMod val="75000"/>
                    <a:lumOff val="25000"/>
                  </a:schemeClr>
                </a:solidFill>
              </a:rPr>
              <a:t> icons turn gray to show that the selected layers have been turned off. </a:t>
            </a:r>
          </a:p>
          <a:p>
            <a:pPr marL="685800" lvl="2" algn="just" fontAlgn="auto">
              <a:spcAft>
                <a:spcPts val="0"/>
              </a:spcAft>
              <a:buFont typeface="Wingdings 3" charset="2"/>
              <a:buNone/>
              <a:defRPr/>
            </a:pPr>
            <a:r>
              <a:rPr lang="en-US" sz="2000" dirty="0" smtClean="0">
                <a:solidFill>
                  <a:schemeClr val="tx1">
                    <a:lumMod val="75000"/>
                    <a:lumOff val="25000"/>
                  </a:schemeClr>
                </a:solidFill>
              </a:rPr>
              <a:t>7. Close or minimize the Layer Properties Manager. The drawing now appears with only the Wall and Ceiling layers displayed. It looks like a simple rectangle of the room outline. </a:t>
            </a:r>
          </a:p>
          <a:p>
            <a:pPr marL="685800" lvl="2" algn="just" fontAlgn="auto">
              <a:spcAft>
                <a:spcPts val="0"/>
              </a:spcAft>
              <a:buFont typeface="Wingdings 3" charset="2"/>
              <a:buNone/>
              <a:defRPr/>
            </a:pPr>
            <a:r>
              <a:rPr lang="en-US" sz="2000" dirty="0" smtClean="0">
                <a:solidFill>
                  <a:schemeClr val="tx1">
                    <a:lumMod val="75000"/>
                    <a:lumOff val="25000"/>
                  </a:schemeClr>
                </a:solidFill>
              </a:rPr>
              <a:t>8. Open the Layer Properties Manager again, select all the layers as you did in step 2, and then click any of the gray </a:t>
            </a:r>
            <a:r>
              <a:rPr lang="en-US" sz="2000" dirty="0" err="1" smtClean="0">
                <a:solidFill>
                  <a:schemeClr val="tx1">
                    <a:lumMod val="75000"/>
                    <a:lumOff val="25000"/>
                  </a:schemeClr>
                </a:solidFill>
              </a:rPr>
              <a:t>lightbulbs</a:t>
            </a:r>
            <a:r>
              <a:rPr lang="en-US" sz="2000" dirty="0" smtClean="0">
                <a:solidFill>
                  <a:schemeClr val="tx1">
                    <a:lumMod val="75000"/>
                    <a:lumOff val="25000"/>
                  </a:schemeClr>
                </a:solidFill>
              </a:rPr>
              <a:t> to turn on all the layers at once. </a:t>
            </a:r>
          </a:p>
          <a:p>
            <a:pPr marL="685800" lvl="2" algn="just" fontAlgn="auto">
              <a:spcAft>
                <a:spcPts val="0"/>
              </a:spcAft>
              <a:buFont typeface="Wingdings 3" charset="2"/>
              <a:buNone/>
              <a:defRPr/>
            </a:pPr>
            <a:r>
              <a:rPr lang="en-US" sz="2000" dirty="0" smtClean="0">
                <a:solidFill>
                  <a:schemeClr val="tx1">
                    <a:lumMod val="75000"/>
                    <a:lumOff val="25000"/>
                  </a:schemeClr>
                </a:solidFill>
              </a:rPr>
              <a:t>9. Click the X at the top of the Layer Properties Manager’s title bar to close it. </a:t>
            </a:r>
          </a:p>
          <a:p>
            <a:pPr fontAlgn="auto">
              <a:spcAft>
                <a:spcPts val="0"/>
              </a:spcAft>
              <a:buFont typeface="Wingdings 3" charset="2"/>
              <a:buNone/>
              <a:defRPr/>
            </a:pPr>
            <a:endParaRPr lang="en-US" sz="2400" dirty="0" smtClean="0">
              <a:solidFill>
                <a:schemeClr val="tx1">
                  <a:lumMod val="75000"/>
                  <a:lumOff val="25000"/>
                </a:schemeClr>
              </a:solidFill>
            </a:endParaRPr>
          </a:p>
          <a:p>
            <a:pPr algn="just" fontAlgn="auto">
              <a:spcAft>
                <a:spcPts val="0"/>
              </a:spcAft>
              <a:buFont typeface="Wingdings 3" charset="2"/>
              <a:buChar char=""/>
              <a:defRP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68961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28600"/>
            <a:ext cx="8229600" cy="6248400"/>
          </a:xfrm>
        </p:spPr>
        <p:txBody>
          <a:bodyPr>
            <a:normAutofit/>
          </a:bodyPr>
          <a:lstStyle/>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r>
              <a:rPr lang="en-US" sz="2400" dirty="0"/>
              <a:t>    </a:t>
            </a:r>
          </a:p>
          <a:p>
            <a:pPr>
              <a:buNone/>
            </a:pPr>
            <a:r>
              <a:rPr lang="en-US" sz="2400" b="1" dirty="0">
                <a:solidFill>
                  <a:srgbClr val="002060"/>
                </a:solidFill>
              </a:rPr>
              <a:t>Tool palettes</a:t>
            </a:r>
            <a:r>
              <a:rPr lang="en-US" sz="2400" dirty="0"/>
              <a:t/>
            </a:r>
            <a:br>
              <a:rPr lang="en-US" sz="2400" dirty="0"/>
            </a:br>
            <a:r>
              <a:rPr lang="en-US" sz="2400" i="1" dirty="0"/>
              <a:t>Click on Tool Palettes in the View/Palettes panel and the Tool Palettes –</a:t>
            </a:r>
            <a:r>
              <a:rPr lang="en-US" sz="2400" dirty="0"/>
              <a:t>All Palettes</a:t>
            </a:r>
          </a:p>
          <a:p>
            <a:pPr>
              <a:buNone/>
            </a:pPr>
            <a:r>
              <a:rPr lang="en-US" sz="2400" dirty="0"/>
              <a:t> palette appears ( Fig. 1.13 ).</a:t>
            </a: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14</a:t>
            </a:fld>
            <a:endParaRPr lang="en-US">
              <a:solidFill>
                <a:prstClr val="black">
                  <a:tint val="75000"/>
                </a:prstClr>
              </a:solidFill>
              <a:latin typeface="Calibri"/>
            </a:endParaRPr>
          </a:p>
        </p:txBody>
      </p:sp>
      <p:pic>
        <p:nvPicPr>
          <p:cNvPr id="10243"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4662488" y="176214"/>
            <a:ext cx="2119312" cy="4808939"/>
          </a:xfrm>
          <a:prstGeom prst="rect">
            <a:avLst/>
          </a:prstGeom>
          <a:noFill/>
          <a:ln w="9525">
            <a:noFill/>
            <a:miter lim="800000"/>
            <a:headEnd/>
            <a:tailEnd/>
          </a:ln>
          <a:effectLst/>
        </p:spPr>
      </p:pic>
    </p:spTree>
    <p:extLst>
      <p:ext uri="{BB962C8B-B14F-4D97-AF65-F5344CB8AC3E}">
        <p14:creationId xmlns:p14="http://schemas.microsoft.com/office/powerpoint/2010/main" val="10973394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77863" y="228600"/>
            <a:ext cx="8596312" cy="642938"/>
          </a:xfrm>
        </p:spPr>
        <p:txBody>
          <a:bodyPr/>
          <a:lstStyle/>
          <a:p>
            <a:r>
              <a:rPr lang="en-US" altLang="en-US" b="1" smtClean="0"/>
              <a:t>Assigning Linetypes to Layers</a:t>
            </a:r>
            <a:endParaRPr lang="en-US" altLang="en-US" smtClean="0"/>
          </a:p>
        </p:txBody>
      </p:sp>
      <p:sp>
        <p:nvSpPr>
          <p:cNvPr id="33795" name="Content Placeholder 2"/>
          <p:cNvSpPr>
            <a:spLocks noGrp="1"/>
          </p:cNvSpPr>
          <p:nvPr>
            <p:ph idx="1"/>
          </p:nvPr>
        </p:nvSpPr>
        <p:spPr>
          <a:xfrm>
            <a:off x="677863" y="925513"/>
            <a:ext cx="9871075" cy="5616575"/>
          </a:xfrm>
        </p:spPr>
        <p:txBody>
          <a:bodyPr/>
          <a:lstStyle/>
          <a:p>
            <a:pPr algn="just"/>
            <a:r>
              <a:rPr lang="en-US" altLang="en-US" sz="2400" smtClean="0"/>
              <a:t>You’ll often want to use different linetypes to show hidden lines, center lines, fence lines, or other noncontinuous lines. </a:t>
            </a:r>
          </a:p>
          <a:p>
            <a:pPr algn="just"/>
            <a:r>
              <a:rPr lang="en-US" altLang="en-US" sz="2400" smtClean="0"/>
              <a:t>You can assign a color and a linetype to a layer.</a:t>
            </a:r>
          </a:p>
          <a:p>
            <a:pPr algn="just"/>
            <a:r>
              <a:rPr lang="en-US" altLang="en-US" sz="2400" smtClean="0"/>
              <a:t>AutoCAD comes with several linetypes, as shown in Figure</a:t>
            </a: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225" y="2743200"/>
            <a:ext cx="51593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5018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77863" y="53975"/>
            <a:ext cx="8596312" cy="795338"/>
          </a:xfrm>
        </p:spPr>
        <p:txBody>
          <a:bodyPr/>
          <a:lstStyle/>
          <a:p>
            <a:r>
              <a:rPr lang="en-US" altLang="en-US" b="1" smtClean="0"/>
              <a:t>Adding a Linetype to a Drawing</a:t>
            </a:r>
            <a:endParaRPr lang="en-US" altLang="en-US" smtClean="0"/>
          </a:p>
        </p:txBody>
      </p:sp>
      <p:sp>
        <p:nvSpPr>
          <p:cNvPr id="3" name="Content Placeholder 2"/>
          <p:cNvSpPr>
            <a:spLocks noGrp="1"/>
          </p:cNvSpPr>
          <p:nvPr>
            <p:ph idx="1"/>
          </p:nvPr>
        </p:nvSpPr>
        <p:spPr>
          <a:xfrm>
            <a:off x="677863" y="719138"/>
            <a:ext cx="10142537" cy="5605462"/>
          </a:xfrm>
        </p:spPr>
        <p:txBody>
          <a:bodyPr rtlCol="0">
            <a:normAutofit/>
          </a:bodyPr>
          <a:lstStyle/>
          <a:p>
            <a:pPr algn="just" fontAlgn="auto">
              <a:spcAft>
                <a:spcPts val="0"/>
              </a:spcAft>
              <a:buFont typeface="Wingdings 3" charset="2"/>
              <a:buChar char=""/>
              <a:defRPr/>
            </a:pPr>
            <a:r>
              <a:rPr lang="en-US" sz="2400" dirty="0" smtClean="0">
                <a:solidFill>
                  <a:schemeClr val="tx1">
                    <a:lumMod val="75000"/>
                    <a:lumOff val="25000"/>
                  </a:schemeClr>
                </a:solidFill>
              </a:rPr>
              <a:t>To see how </a:t>
            </a:r>
            <a:r>
              <a:rPr lang="en-US" sz="2400" dirty="0" err="1" smtClean="0">
                <a:solidFill>
                  <a:schemeClr val="tx1">
                    <a:lumMod val="75000"/>
                    <a:lumOff val="25000"/>
                  </a:schemeClr>
                </a:solidFill>
              </a:rPr>
              <a:t>linetypes</a:t>
            </a:r>
            <a:r>
              <a:rPr lang="en-US" sz="2400" dirty="0" smtClean="0">
                <a:solidFill>
                  <a:schemeClr val="tx1">
                    <a:lumMod val="75000"/>
                    <a:lumOff val="25000"/>
                  </a:schemeClr>
                </a:solidFill>
              </a:rPr>
              <a:t> work, you’ll add a DASHDOT line in the bathroom plan to indicate a shower curtain rod:</a:t>
            </a:r>
          </a:p>
          <a:p>
            <a:pPr marL="1262063" indent="-347663" fontAlgn="auto">
              <a:spcAft>
                <a:spcPts val="0"/>
              </a:spcAft>
              <a:buFont typeface="Wingdings 3" charset="2"/>
              <a:buNone/>
              <a:defRPr/>
            </a:pPr>
            <a:r>
              <a:rPr lang="en-US" dirty="0" smtClean="0">
                <a:solidFill>
                  <a:schemeClr val="tx1">
                    <a:lumMod val="75000"/>
                    <a:lumOff val="25000"/>
                  </a:schemeClr>
                </a:solidFill>
              </a:rPr>
              <a:t>1. Open the Layers Properties Manager. </a:t>
            </a:r>
          </a:p>
          <a:p>
            <a:pPr marL="1262063" indent="-347663" fontAlgn="auto">
              <a:spcAft>
                <a:spcPts val="0"/>
              </a:spcAft>
              <a:buFont typeface="Wingdings 3" charset="2"/>
              <a:buNone/>
              <a:defRPr/>
            </a:pPr>
            <a:r>
              <a:rPr lang="en-US" dirty="0" smtClean="0">
                <a:solidFill>
                  <a:schemeClr val="tx1">
                    <a:lumMod val="75000"/>
                    <a:lumOff val="25000"/>
                  </a:schemeClr>
                </a:solidFill>
              </a:rPr>
              <a:t>2. Click New, and then type </a:t>
            </a:r>
            <a:r>
              <a:rPr lang="en-US" b="1" dirty="0" smtClean="0">
                <a:solidFill>
                  <a:schemeClr val="tx1">
                    <a:lumMod val="75000"/>
                    <a:lumOff val="25000"/>
                  </a:schemeClr>
                </a:solidFill>
              </a:rPr>
              <a:t>Pole to create a new layer called Pole. </a:t>
            </a:r>
          </a:p>
          <a:p>
            <a:pPr algn="just" fontAlgn="auto">
              <a:spcAft>
                <a:spcPts val="0"/>
              </a:spcAft>
              <a:buFont typeface="Wingdings 3" charset="2"/>
              <a:buChar char=""/>
              <a:defRPr/>
            </a:pPr>
            <a:r>
              <a:rPr lang="en-US" sz="2400" dirty="0" smtClean="0">
                <a:solidFill>
                  <a:schemeClr val="tx1">
                    <a:lumMod val="75000"/>
                    <a:lumOff val="25000"/>
                  </a:schemeClr>
                </a:solidFill>
              </a:rPr>
              <a:t>If you’re in a hurry, you can simultaneously load a </a:t>
            </a:r>
            <a:r>
              <a:rPr lang="en-US" sz="2400" dirty="0" err="1" smtClean="0">
                <a:solidFill>
                  <a:schemeClr val="tx1">
                    <a:lumMod val="75000"/>
                    <a:lumOff val="25000"/>
                  </a:schemeClr>
                </a:solidFill>
              </a:rPr>
              <a:t>linetype</a:t>
            </a:r>
            <a:r>
              <a:rPr lang="en-US" sz="2400" dirty="0" smtClean="0">
                <a:solidFill>
                  <a:schemeClr val="tx1">
                    <a:lumMod val="75000"/>
                    <a:lumOff val="25000"/>
                  </a:schemeClr>
                </a:solidFill>
              </a:rPr>
              <a:t> and assign it to a layer by using the Layer command. In this exercise, you enter </a:t>
            </a:r>
            <a:r>
              <a:rPr lang="en-US" sz="2400" b="1" dirty="0" smtClean="0">
                <a:solidFill>
                  <a:schemeClr val="tx1">
                    <a:lumMod val="75000"/>
                    <a:lumOff val="25000"/>
                  </a:schemeClr>
                </a:solidFill>
              </a:rPr>
              <a:t>–Layer↵at the Command prompt. Then enter L↵, DASHDOT↵, and pole↵ and press ↵ to exit the Layer command.</a:t>
            </a:r>
          </a:p>
          <a:p>
            <a:pPr marL="1257300" algn="just" fontAlgn="auto">
              <a:spcAft>
                <a:spcPts val="0"/>
              </a:spcAft>
              <a:buFont typeface="Wingdings 3" charset="2"/>
              <a:buNone/>
              <a:defRPr/>
            </a:pPr>
            <a:r>
              <a:rPr lang="en-US" i="1" dirty="0" smtClean="0">
                <a:solidFill>
                  <a:schemeClr val="tx1">
                    <a:lumMod val="75000"/>
                    <a:lumOff val="25000"/>
                  </a:schemeClr>
                </a:solidFill>
              </a:rPr>
              <a:t>1. In the Pole layer listing, under the </a:t>
            </a:r>
            <a:r>
              <a:rPr lang="en-US" i="1" dirty="0" err="1" smtClean="0">
                <a:solidFill>
                  <a:schemeClr val="tx1">
                    <a:lumMod val="75000"/>
                    <a:lumOff val="25000"/>
                  </a:schemeClr>
                </a:solidFill>
              </a:rPr>
              <a:t>Linetype</a:t>
            </a:r>
            <a:r>
              <a:rPr lang="en-US" i="1" dirty="0" smtClean="0">
                <a:solidFill>
                  <a:schemeClr val="tx1">
                    <a:lumMod val="75000"/>
                    <a:lumOff val="25000"/>
                  </a:schemeClr>
                </a:solidFill>
              </a:rPr>
              <a:t> column, click the word Continuous to open the Select </a:t>
            </a:r>
            <a:r>
              <a:rPr lang="en-US" i="1" dirty="0" err="1" smtClean="0">
                <a:solidFill>
                  <a:schemeClr val="tx1">
                    <a:lumMod val="75000"/>
                    <a:lumOff val="25000"/>
                  </a:schemeClr>
                </a:solidFill>
              </a:rPr>
              <a:t>Linetype</a:t>
            </a:r>
            <a:r>
              <a:rPr lang="en-US" i="1" dirty="0" smtClean="0">
                <a:solidFill>
                  <a:schemeClr val="tx1">
                    <a:lumMod val="75000"/>
                    <a:lumOff val="25000"/>
                  </a:schemeClr>
                </a:solidFill>
              </a:rPr>
              <a:t> dialog box. To find the </a:t>
            </a:r>
            <a:r>
              <a:rPr lang="en-US" i="1" dirty="0" err="1" smtClean="0">
                <a:solidFill>
                  <a:schemeClr val="tx1">
                    <a:lumMod val="75000"/>
                    <a:lumOff val="25000"/>
                  </a:schemeClr>
                </a:solidFill>
              </a:rPr>
              <a:t>Linetype</a:t>
            </a:r>
            <a:r>
              <a:rPr lang="en-US" i="1" dirty="0" smtClean="0">
                <a:solidFill>
                  <a:schemeClr val="tx1">
                    <a:lumMod val="75000"/>
                    <a:lumOff val="25000"/>
                  </a:schemeClr>
                </a:solidFill>
              </a:rPr>
              <a:t> column, you may need to scroll the list to the right by using the scroll bar at the bottom of the list </a:t>
            </a:r>
          </a:p>
          <a:p>
            <a:pPr algn="just" fontAlgn="auto">
              <a:spcAft>
                <a:spcPts val="0"/>
              </a:spcAft>
              <a:buFont typeface="Wingdings 3" charset="2"/>
              <a:buChar char=""/>
              <a:defRPr/>
            </a:pPr>
            <a:endParaRPr lang="en-US" sz="2400" dirty="0">
              <a:solidFill>
                <a:schemeClr val="tx1">
                  <a:lumMod val="75000"/>
                  <a:lumOff val="25000"/>
                </a:schemeClr>
              </a:solidFill>
            </a:endParaRP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4864100"/>
            <a:ext cx="2743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1947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304800"/>
            <a:ext cx="9947275" cy="6357938"/>
          </a:xfrm>
        </p:spPr>
        <p:txBody>
          <a:bodyPr rtlCol="0">
            <a:normAutofit/>
          </a:bodyPr>
          <a:lstStyle/>
          <a:p>
            <a:pPr algn="just" fontAlgn="auto">
              <a:spcAft>
                <a:spcPts val="0"/>
              </a:spcAft>
              <a:buFont typeface="Wingdings 3" charset="2"/>
              <a:buChar char=""/>
              <a:defRPr/>
            </a:pPr>
            <a:r>
              <a:rPr lang="en-US" sz="2400" dirty="0" smtClean="0">
                <a:solidFill>
                  <a:schemeClr val="tx1">
                    <a:lumMod val="75000"/>
                    <a:lumOff val="25000"/>
                  </a:schemeClr>
                </a:solidFill>
              </a:rPr>
              <a:t>The word </a:t>
            </a:r>
            <a:r>
              <a:rPr lang="en-US" sz="2400" i="1" dirty="0" smtClean="0">
                <a:solidFill>
                  <a:schemeClr val="tx1">
                    <a:lumMod val="75000"/>
                    <a:lumOff val="25000"/>
                  </a:schemeClr>
                </a:solidFill>
              </a:rPr>
              <a:t>Continuous truncates to </a:t>
            </a:r>
            <a:r>
              <a:rPr lang="en-US" sz="2400" i="1" dirty="0" err="1" smtClean="0">
                <a:solidFill>
                  <a:schemeClr val="tx1">
                    <a:lumMod val="75000"/>
                    <a:lumOff val="25000"/>
                  </a:schemeClr>
                </a:solidFill>
              </a:rPr>
              <a:t>Contin</a:t>
            </a:r>
            <a:r>
              <a:rPr lang="en-US" sz="2400" i="1" dirty="0" smtClean="0">
                <a:solidFill>
                  <a:schemeClr val="tx1">
                    <a:lumMod val="75000"/>
                    <a:lumOff val="25000"/>
                  </a:schemeClr>
                </a:solidFill>
              </a:rPr>
              <a:t> when the </a:t>
            </a:r>
            <a:r>
              <a:rPr lang="en-US" sz="2400" i="1" dirty="0" err="1" smtClean="0">
                <a:solidFill>
                  <a:schemeClr val="tx1">
                    <a:lumMod val="75000"/>
                    <a:lumOff val="25000"/>
                  </a:schemeClr>
                </a:solidFill>
              </a:rPr>
              <a:t>Linetype</a:t>
            </a:r>
            <a:r>
              <a:rPr lang="en-US" sz="2400" i="1" dirty="0" smtClean="0">
                <a:solidFill>
                  <a:schemeClr val="tx1">
                    <a:lumMod val="75000"/>
                    <a:lumOff val="25000"/>
                  </a:schemeClr>
                </a:solidFill>
              </a:rPr>
              <a:t> column is at its default width and the Continuous option is selected.</a:t>
            </a:r>
          </a:p>
          <a:p>
            <a:pPr marL="1257300" algn="just" fontAlgn="auto">
              <a:spcAft>
                <a:spcPts val="0"/>
              </a:spcAft>
              <a:buFont typeface="Wingdings 3" charset="2"/>
              <a:buNone/>
              <a:defRPr/>
            </a:pPr>
            <a:r>
              <a:rPr lang="en-US" dirty="0" smtClean="0">
                <a:solidFill>
                  <a:schemeClr val="tx1">
                    <a:lumMod val="75000"/>
                    <a:lumOff val="25000"/>
                  </a:schemeClr>
                </a:solidFill>
              </a:rPr>
              <a:t>2. The Select </a:t>
            </a:r>
            <a:r>
              <a:rPr lang="en-US" dirty="0" err="1" smtClean="0">
                <a:solidFill>
                  <a:schemeClr val="tx1">
                    <a:lumMod val="75000"/>
                    <a:lumOff val="25000"/>
                  </a:schemeClr>
                </a:solidFill>
              </a:rPr>
              <a:t>Linetype</a:t>
            </a:r>
            <a:r>
              <a:rPr lang="en-US" dirty="0" smtClean="0">
                <a:solidFill>
                  <a:schemeClr val="tx1">
                    <a:lumMod val="75000"/>
                    <a:lumOff val="25000"/>
                  </a:schemeClr>
                </a:solidFill>
              </a:rPr>
              <a:t> dialog box offers a list of </a:t>
            </a:r>
            <a:r>
              <a:rPr lang="en-US" dirty="0" err="1" smtClean="0">
                <a:solidFill>
                  <a:schemeClr val="tx1">
                    <a:lumMod val="75000"/>
                    <a:lumOff val="25000"/>
                  </a:schemeClr>
                </a:solidFill>
              </a:rPr>
              <a:t>linetypes</a:t>
            </a:r>
            <a:r>
              <a:rPr lang="en-US" dirty="0" smtClean="0">
                <a:solidFill>
                  <a:schemeClr val="tx1">
                    <a:lumMod val="75000"/>
                    <a:lumOff val="25000"/>
                  </a:schemeClr>
                </a:solidFill>
              </a:rPr>
              <a:t> to choose from. In a new file such as the Bath file, only one </a:t>
            </a:r>
            <a:r>
              <a:rPr lang="en-US" dirty="0" err="1" smtClean="0">
                <a:solidFill>
                  <a:schemeClr val="tx1">
                    <a:lumMod val="75000"/>
                    <a:lumOff val="25000"/>
                  </a:schemeClr>
                </a:solidFill>
              </a:rPr>
              <a:t>linetype</a:t>
            </a:r>
            <a:r>
              <a:rPr lang="en-US" dirty="0" smtClean="0">
                <a:solidFill>
                  <a:schemeClr val="tx1">
                    <a:lumMod val="75000"/>
                    <a:lumOff val="25000"/>
                  </a:schemeClr>
                </a:solidFill>
              </a:rPr>
              <a:t> is available by default. You must load any additional </a:t>
            </a:r>
            <a:r>
              <a:rPr lang="en-US" dirty="0" err="1" smtClean="0">
                <a:solidFill>
                  <a:schemeClr val="tx1">
                    <a:lumMod val="75000"/>
                    <a:lumOff val="25000"/>
                  </a:schemeClr>
                </a:solidFill>
              </a:rPr>
              <a:t>linetypes</a:t>
            </a:r>
            <a:r>
              <a:rPr lang="en-US" dirty="0" smtClean="0">
                <a:solidFill>
                  <a:schemeClr val="tx1">
                    <a:lumMod val="75000"/>
                    <a:lumOff val="25000"/>
                  </a:schemeClr>
                </a:solidFill>
              </a:rPr>
              <a:t> you want to use. Click the Load button at the bottom of the dialog box to open the Load or Reload </a:t>
            </a:r>
            <a:r>
              <a:rPr lang="en-US" dirty="0" err="1" smtClean="0">
                <a:solidFill>
                  <a:schemeClr val="tx1">
                    <a:lumMod val="75000"/>
                    <a:lumOff val="25000"/>
                  </a:schemeClr>
                </a:solidFill>
              </a:rPr>
              <a:t>Linetypes</a:t>
            </a:r>
            <a:r>
              <a:rPr lang="en-US" dirty="0" smtClean="0">
                <a:solidFill>
                  <a:schemeClr val="tx1">
                    <a:lumMod val="75000"/>
                    <a:lumOff val="25000"/>
                  </a:schemeClr>
                </a:solidFill>
              </a:rPr>
              <a:t> dialog box. Notice that the list of </a:t>
            </a:r>
            <a:r>
              <a:rPr lang="en-US" dirty="0" err="1" smtClean="0">
                <a:solidFill>
                  <a:schemeClr val="tx1">
                    <a:lumMod val="75000"/>
                    <a:lumOff val="25000"/>
                  </a:schemeClr>
                </a:solidFill>
              </a:rPr>
              <a:t>linetype</a:t>
            </a:r>
            <a:r>
              <a:rPr lang="en-US" dirty="0" smtClean="0">
                <a:solidFill>
                  <a:schemeClr val="tx1">
                    <a:lumMod val="75000"/>
                    <a:lumOff val="25000"/>
                  </a:schemeClr>
                </a:solidFill>
              </a:rPr>
              <a:t> names is similar to the layer drop-down list. You can sort the names alphabetically or by description by clicking the </a:t>
            </a:r>
            <a:r>
              <a:rPr lang="en-US" dirty="0" err="1" smtClean="0">
                <a:solidFill>
                  <a:schemeClr val="tx1">
                    <a:lumMod val="75000"/>
                    <a:lumOff val="25000"/>
                  </a:schemeClr>
                </a:solidFill>
              </a:rPr>
              <a:t>Linetype</a:t>
            </a:r>
            <a:r>
              <a:rPr lang="en-US" dirty="0" smtClean="0">
                <a:solidFill>
                  <a:schemeClr val="tx1">
                    <a:lumMod val="75000"/>
                    <a:lumOff val="25000"/>
                  </a:schemeClr>
                </a:solidFill>
              </a:rPr>
              <a:t> or Description heading at the top of the list </a:t>
            </a:r>
          </a:p>
          <a:p>
            <a:pPr marL="1257300" algn="just" fontAlgn="auto">
              <a:spcAft>
                <a:spcPts val="0"/>
              </a:spcAft>
              <a:buFont typeface="Wingdings 3" charset="2"/>
              <a:buNone/>
              <a:tabLst>
                <a:tab pos="347663" algn="l"/>
              </a:tabLst>
              <a:defRPr/>
            </a:pPr>
            <a:r>
              <a:rPr lang="en-US" dirty="0" smtClean="0">
                <a:solidFill>
                  <a:schemeClr val="tx1">
                    <a:lumMod val="75000"/>
                    <a:lumOff val="25000"/>
                  </a:schemeClr>
                </a:solidFill>
              </a:rPr>
              <a:t>3. In the Available </a:t>
            </a:r>
            <a:r>
              <a:rPr lang="en-US" dirty="0" err="1" smtClean="0">
                <a:solidFill>
                  <a:schemeClr val="tx1">
                    <a:lumMod val="75000"/>
                    <a:lumOff val="25000"/>
                  </a:schemeClr>
                </a:solidFill>
              </a:rPr>
              <a:t>Linetypes</a:t>
            </a:r>
            <a:r>
              <a:rPr lang="en-US" dirty="0" smtClean="0">
                <a:solidFill>
                  <a:schemeClr val="tx1">
                    <a:lumMod val="75000"/>
                    <a:lumOff val="25000"/>
                  </a:schemeClr>
                </a:solidFill>
              </a:rPr>
              <a:t> list, scroll down to locate the DASHDOT </a:t>
            </a:r>
            <a:r>
              <a:rPr lang="en-US" dirty="0" err="1" smtClean="0">
                <a:solidFill>
                  <a:schemeClr val="tx1">
                    <a:lumMod val="75000"/>
                    <a:lumOff val="25000"/>
                  </a:schemeClr>
                </a:solidFill>
              </a:rPr>
              <a:t>linetype</a:t>
            </a:r>
            <a:r>
              <a:rPr lang="en-US" dirty="0" smtClean="0">
                <a:solidFill>
                  <a:schemeClr val="tx1">
                    <a:lumMod val="75000"/>
                    <a:lumOff val="25000"/>
                  </a:schemeClr>
                </a:solidFill>
              </a:rPr>
              <a:t>, click it, and then click OK. </a:t>
            </a:r>
          </a:p>
          <a:p>
            <a:pPr marL="1257300" algn="just" fontAlgn="auto">
              <a:spcAft>
                <a:spcPts val="0"/>
              </a:spcAft>
              <a:buFont typeface="Wingdings 3" charset="2"/>
              <a:buNone/>
              <a:tabLst>
                <a:tab pos="347663" algn="l"/>
              </a:tabLst>
              <a:defRPr/>
            </a:pPr>
            <a:r>
              <a:rPr lang="en-US" dirty="0" smtClean="0">
                <a:solidFill>
                  <a:schemeClr val="tx1">
                    <a:lumMod val="75000"/>
                    <a:lumOff val="25000"/>
                  </a:schemeClr>
                </a:solidFill>
              </a:rPr>
              <a:t>4. Notice that the DASHDOT </a:t>
            </a:r>
            <a:r>
              <a:rPr lang="en-US" dirty="0" err="1" smtClean="0">
                <a:solidFill>
                  <a:schemeClr val="tx1">
                    <a:lumMod val="75000"/>
                    <a:lumOff val="25000"/>
                  </a:schemeClr>
                </a:solidFill>
              </a:rPr>
              <a:t>linetype</a:t>
            </a:r>
            <a:r>
              <a:rPr lang="en-US" dirty="0" smtClean="0">
                <a:solidFill>
                  <a:schemeClr val="tx1">
                    <a:lumMod val="75000"/>
                    <a:lumOff val="25000"/>
                  </a:schemeClr>
                </a:solidFill>
              </a:rPr>
              <a:t> is added to the </a:t>
            </a:r>
            <a:r>
              <a:rPr lang="en-US" dirty="0" err="1" smtClean="0">
                <a:solidFill>
                  <a:schemeClr val="tx1">
                    <a:lumMod val="75000"/>
                    <a:lumOff val="25000"/>
                  </a:schemeClr>
                </a:solidFill>
              </a:rPr>
              <a:t>linetypes</a:t>
            </a:r>
            <a:r>
              <a:rPr lang="en-US" dirty="0" smtClean="0">
                <a:solidFill>
                  <a:schemeClr val="tx1">
                    <a:lumMod val="75000"/>
                    <a:lumOff val="25000"/>
                  </a:schemeClr>
                </a:solidFill>
              </a:rPr>
              <a:t> available in the Select </a:t>
            </a:r>
            <a:r>
              <a:rPr lang="en-US" dirty="0" err="1" smtClean="0">
                <a:solidFill>
                  <a:schemeClr val="tx1">
                    <a:lumMod val="75000"/>
                    <a:lumOff val="25000"/>
                  </a:schemeClr>
                </a:solidFill>
              </a:rPr>
              <a:t>Linetype</a:t>
            </a:r>
            <a:r>
              <a:rPr lang="en-US" dirty="0" smtClean="0">
                <a:solidFill>
                  <a:schemeClr val="tx1">
                    <a:lumMod val="75000"/>
                    <a:lumOff val="25000"/>
                  </a:schemeClr>
                </a:solidFill>
              </a:rPr>
              <a:t> dialog box. </a:t>
            </a:r>
          </a:p>
          <a:p>
            <a:pPr algn="just" fontAlgn="auto">
              <a:spcAft>
                <a:spcPts val="0"/>
              </a:spcAft>
              <a:buFont typeface="Wingdings 3" charset="2"/>
              <a:buChar char=""/>
              <a:defRPr/>
            </a:pPr>
            <a:endParaRPr lang="en-US" sz="2400" dirty="0">
              <a:solidFill>
                <a:schemeClr val="tx1">
                  <a:lumMod val="75000"/>
                  <a:lumOff val="25000"/>
                </a:schemeClr>
              </a:solidFill>
            </a:endParaRP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175" y="4225925"/>
            <a:ext cx="3375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8855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403225"/>
            <a:ext cx="9990137" cy="5638800"/>
          </a:xfrm>
        </p:spPr>
        <p:txBody>
          <a:bodyPr rtlCol="0">
            <a:normAutofit/>
          </a:bodyPr>
          <a:lstStyle/>
          <a:p>
            <a:pPr marL="1257300" algn="just" fontAlgn="auto">
              <a:spcAft>
                <a:spcPts val="0"/>
              </a:spcAft>
              <a:buFont typeface="Wingdings 3" charset="2"/>
              <a:buNone/>
              <a:defRPr/>
            </a:pPr>
            <a:r>
              <a:rPr lang="en-US" dirty="0" smtClean="0">
                <a:solidFill>
                  <a:schemeClr val="tx1">
                    <a:lumMod val="75000"/>
                    <a:lumOff val="25000"/>
                  </a:schemeClr>
                </a:solidFill>
              </a:rPr>
              <a:t>5. Click DASHDOT to highlight it; then click OK. DASHDOT appears in the Pole layer listing under </a:t>
            </a:r>
            <a:r>
              <a:rPr lang="en-US" dirty="0" err="1" smtClean="0">
                <a:solidFill>
                  <a:schemeClr val="tx1">
                    <a:lumMod val="75000"/>
                    <a:lumOff val="25000"/>
                  </a:schemeClr>
                </a:solidFill>
              </a:rPr>
              <a:t>Linetype</a:t>
            </a:r>
            <a:r>
              <a:rPr lang="en-US" dirty="0" smtClean="0">
                <a:solidFill>
                  <a:schemeClr val="tx1">
                    <a:lumMod val="75000"/>
                    <a:lumOff val="25000"/>
                  </a:schemeClr>
                </a:solidFill>
              </a:rPr>
              <a:t>. </a:t>
            </a:r>
          </a:p>
          <a:p>
            <a:pPr marL="1257300" algn="just" fontAlgn="auto">
              <a:spcAft>
                <a:spcPts val="0"/>
              </a:spcAft>
              <a:buFont typeface="Wingdings 3" charset="2"/>
              <a:buNone/>
              <a:defRPr/>
            </a:pPr>
            <a:r>
              <a:rPr lang="en-US" dirty="0" smtClean="0">
                <a:solidFill>
                  <a:schemeClr val="tx1">
                    <a:lumMod val="75000"/>
                    <a:lumOff val="25000"/>
                  </a:schemeClr>
                </a:solidFill>
              </a:rPr>
              <a:t>6. With the Pole layer still highlighted, click the Set Current button to make the Pole layer current. </a:t>
            </a:r>
          </a:p>
          <a:p>
            <a:pPr marL="1257300" algn="just" fontAlgn="auto">
              <a:spcAft>
                <a:spcPts val="0"/>
              </a:spcAft>
              <a:buFont typeface="Wingdings 3" charset="2"/>
              <a:buNone/>
              <a:defRPr/>
            </a:pPr>
            <a:r>
              <a:rPr lang="en-US" dirty="0" smtClean="0">
                <a:solidFill>
                  <a:schemeClr val="tx1">
                    <a:lumMod val="75000"/>
                    <a:lumOff val="25000"/>
                  </a:schemeClr>
                </a:solidFill>
              </a:rPr>
              <a:t>7. Click X to exit the Layer Properties Manager. </a:t>
            </a:r>
          </a:p>
          <a:p>
            <a:pPr fontAlgn="auto">
              <a:spcAft>
                <a:spcPts val="0"/>
              </a:spcAft>
              <a:buFont typeface="Wingdings 3" charset="2"/>
              <a:buChar char=""/>
              <a:defRPr/>
            </a:pPr>
            <a:r>
              <a:rPr lang="en-US" sz="3200" b="1" dirty="0" smtClean="0">
                <a:solidFill>
                  <a:schemeClr val="tx1">
                    <a:lumMod val="75000"/>
                    <a:lumOff val="25000"/>
                  </a:schemeClr>
                </a:solidFill>
              </a:rPr>
              <a:t>Controlling </a:t>
            </a:r>
            <a:r>
              <a:rPr lang="en-US" sz="3200" b="1" dirty="0" err="1" smtClean="0">
                <a:solidFill>
                  <a:schemeClr val="tx1">
                    <a:lumMod val="75000"/>
                    <a:lumOff val="25000"/>
                  </a:schemeClr>
                </a:solidFill>
              </a:rPr>
              <a:t>Lineweights</a:t>
            </a:r>
            <a:endParaRPr lang="en-US" sz="3200" b="1" dirty="0" smtClean="0">
              <a:solidFill>
                <a:schemeClr val="tx1">
                  <a:lumMod val="75000"/>
                  <a:lumOff val="25000"/>
                </a:schemeClr>
              </a:solidFill>
            </a:endParaRPr>
          </a:p>
          <a:p>
            <a:pPr lvl="2" algn="just" fontAlgn="auto">
              <a:spcAft>
                <a:spcPts val="0"/>
              </a:spcAft>
              <a:buFont typeface="Wingdings 3" charset="2"/>
              <a:buChar char=""/>
              <a:defRPr/>
            </a:pPr>
            <a:r>
              <a:rPr lang="en-US" sz="2400" dirty="0" smtClean="0">
                <a:solidFill>
                  <a:schemeClr val="tx1">
                    <a:lumMod val="75000"/>
                    <a:lumOff val="25000"/>
                  </a:schemeClr>
                </a:solidFill>
              </a:rPr>
              <a:t>You may have noticed a </a:t>
            </a:r>
            <a:r>
              <a:rPr lang="en-US" sz="2400" dirty="0" err="1" smtClean="0">
                <a:solidFill>
                  <a:schemeClr val="tx1">
                    <a:lumMod val="75000"/>
                    <a:lumOff val="25000"/>
                  </a:schemeClr>
                </a:solidFill>
              </a:rPr>
              <a:t>Lineweight</a:t>
            </a:r>
            <a:r>
              <a:rPr lang="en-US" sz="2400" dirty="0" smtClean="0">
                <a:solidFill>
                  <a:schemeClr val="tx1">
                    <a:lumMod val="75000"/>
                    <a:lumOff val="25000"/>
                  </a:schemeClr>
                </a:solidFill>
              </a:rPr>
              <a:t> column in the Layer Properties Manager</a:t>
            </a:r>
            <a:r>
              <a:rPr lang="en-US" sz="2400" i="1" dirty="0" smtClean="0">
                <a:solidFill>
                  <a:schemeClr val="tx1">
                    <a:lumMod val="75000"/>
                    <a:lumOff val="25000"/>
                  </a:schemeClr>
                </a:solidFill>
              </a:rPr>
              <a:t>. If you click this option for a given layer, the </a:t>
            </a:r>
            <a:r>
              <a:rPr lang="en-US" sz="2400" i="1" dirty="0" err="1" smtClean="0">
                <a:solidFill>
                  <a:schemeClr val="tx1">
                    <a:lumMod val="75000"/>
                    <a:lumOff val="25000"/>
                  </a:schemeClr>
                </a:solidFill>
              </a:rPr>
              <a:t>Lineweight</a:t>
            </a:r>
            <a:r>
              <a:rPr lang="en-US" sz="2400" i="1" dirty="0" smtClean="0">
                <a:solidFill>
                  <a:schemeClr val="tx1">
                    <a:lumMod val="75000"/>
                    <a:lumOff val="25000"/>
                  </a:schemeClr>
                </a:solidFill>
              </a:rPr>
              <a:t> dialog box opens, which enables you to control the plotted thickness of your lines.</a:t>
            </a:r>
            <a:endParaRPr lang="en-US" sz="2400" dirty="0">
              <a:solidFill>
                <a:schemeClr val="tx1">
                  <a:lumMod val="75000"/>
                  <a:lumOff val="25000"/>
                </a:schemeClr>
              </a:solidFill>
            </a:endParaRPr>
          </a:p>
        </p:txBody>
      </p:sp>
      <p:sp>
        <p:nvSpPr>
          <p:cNvPr id="4" name="Date Placeholder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7AF8-B15D-49E8-BDFF-9DAC61450F33}" type="datetime1">
              <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4/22/2020</a:t>
            </a:fld>
            <a:endParaRPr kumimoji="0" lang="en-US" sz="900" b="0" i="0" u="none" strike="noStrike" kern="1200" cap="none" spc="0" normalizeH="0" baseline="0" noProof="0">
              <a:ln>
                <a:noFill/>
              </a:ln>
              <a:solidFill>
                <a:prstClr val="white">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12173442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latin typeface="Algerian" panose="04020705040A02060702" pitchFamily="82" charset="0"/>
              </a:rPr>
              <a:t>Auto CAD 3D</a:t>
            </a:r>
            <a:endParaRPr lang="en-US" dirty="0">
              <a:solidFill>
                <a:srgbClr val="FF0000"/>
              </a:solidFill>
              <a:latin typeface="Algerian" panose="04020705040A02060702" pitchFamily="82" charset="0"/>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5856883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2362200" y="1293814"/>
            <a:ext cx="716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After completing this Chapter, you will be able to use the following</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features (cont’d on the next slide) :</a:t>
            </a:r>
          </a:p>
        </p:txBody>
      </p:sp>
      <p:sp>
        <p:nvSpPr>
          <p:cNvPr id="6147" name="Rectangle 3"/>
          <p:cNvSpPr>
            <a:spLocks noChangeArrowheads="1"/>
          </p:cNvSpPr>
          <p:nvPr/>
        </p:nvSpPr>
        <p:spPr bwMode="auto">
          <a:xfrm>
            <a:off x="1295400" y="2071688"/>
            <a:ext cx="9144000"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hlinkClick r:id="rId3" action="ppaction://hlinksldjump"/>
              </a:rPr>
              <a:t>Working with 3D</a:t>
            </a:r>
            <a:endPar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hlinkClick r:id="rId4" action="ppaction://hlinksldjump"/>
              </a:rPr>
              <a:t>Working with Coordinate System</a:t>
            </a:r>
            <a:endPar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hlinkClick r:id="rId5" action="ppaction://hlinksldjump"/>
              </a:rPr>
              <a:t>View in 3D</a:t>
            </a:r>
            <a:endPar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hlinkClick r:id="rId6" action="ppaction://hlinksldjump"/>
              </a:rPr>
              <a:t>Creating 3D objects</a:t>
            </a:r>
            <a:endPar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hlinkClick r:id="rId7" action="ppaction://hlinksldjump"/>
              </a:rPr>
              <a:t>Create Meshes</a:t>
            </a:r>
            <a:endPar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hlinkClick r:id="rId8" action="ppaction://hlinksldjump"/>
              </a:rPr>
              <a:t>Creating solid shapes</a:t>
            </a:r>
            <a:endPar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9" action="ppaction://hlinksldjump"/>
              </a:rPr>
              <a:t>Create composite solids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10" action="ppaction://hlinksldjump"/>
              </a:rPr>
              <a:t>Editing 3D solids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11" action="ppaction://hlinksldjump"/>
              </a:rPr>
              <a:t>Obtaining the mass properties of a solid</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12" action="ppaction://hlinksldjump"/>
              </a:rPr>
              <a:t>Removing Hidden Lines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13" action="ppaction://hlinksldjump"/>
              </a:rPr>
              <a:t>Place a multiview in paper space</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14" action="ppaction://hlinksldjump"/>
              </a:rPr>
              <a:t>Generate Views in viewports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15" action="ppaction://hlinksldjump"/>
              </a:rPr>
              <a:t>Generate profiles</a:t>
            </a:r>
            <a:endParaRPr kumimoji="0" lang="en-US" altLang="en-US" sz="20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endParaRPr>
          </a:p>
          <a:p>
            <a:pPr marL="1828800" marR="0" lvl="4" indent="0" algn="l" defTabSz="914400" rtl="0" eaLnBrk="1" fontAlgn="auto" latinLnBrk="0" hangingPunct="1">
              <a:lnSpc>
                <a:spcPct val="80000"/>
              </a:lnSpc>
              <a:spcBef>
                <a:spcPct val="0"/>
              </a:spcBef>
              <a:spcAft>
                <a:spcPts val="0"/>
              </a:spcAft>
              <a:buClr>
                <a:srgbClr val="0563C1"/>
              </a:buClr>
              <a:buSzTx/>
              <a:buFontTx/>
              <a:buChar char="•"/>
              <a:tabLst/>
              <a:defRPr/>
            </a:pPr>
            <a:endParaRPr kumimoji="0" lang="en-US" altLang="en-US" sz="1600" b="0" i="0" u="none" strike="noStrike" kern="1200" cap="none" spc="0" normalizeH="0" baseline="0" noProof="0">
              <a:ln>
                <a:noFill/>
              </a:ln>
              <a:solidFill>
                <a:srgbClr val="ED7D31"/>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022016269"/>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2819400" y="1676401"/>
            <a:ext cx="7315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 three-dimensional drawings you work with the Z axis, in addition to the X and Y axes.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Plan views, sections, and elevations represent only two dimensions.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Isometric, perspective, and axonometric drawings, on the other hand, represent all three dimensions.</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By default, AutoCAD stores the Z value as your current elevation with a thickness of zero. </a:t>
            </a:r>
          </a:p>
        </p:txBody>
      </p:sp>
      <p:pic>
        <p:nvPicPr>
          <p:cNvPr id="8195" name="Picture 5" descr="3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6376" y="4343401"/>
            <a:ext cx="210502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6"/>
          <p:cNvSpPr>
            <a:spLocks noChangeArrowheads="1"/>
          </p:cNvSpPr>
          <p:nvPr/>
        </p:nvSpPr>
        <p:spPr bwMode="auto">
          <a:xfrm>
            <a:off x="2362201" y="11430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What is 3D?</a:t>
            </a:r>
          </a:p>
        </p:txBody>
      </p:sp>
    </p:spTree>
    <p:extLst>
      <p:ext uri="{BB962C8B-B14F-4D97-AF65-F5344CB8AC3E}">
        <p14:creationId xmlns:p14="http://schemas.microsoft.com/office/powerpoint/2010/main" val="2394771973"/>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2704011" y="1522414"/>
            <a:ext cx="666858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5080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5080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5080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5080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5080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5080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5080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5080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508000"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tab pos="508000" algn="l"/>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Drawing objects in 3D provides three major advantages:</a:t>
            </a: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508000" algn="l"/>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An object is drawn once and then can be viewed 	and 	plotted from any angle (viewpoint).</a:t>
            </a: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508000" algn="l"/>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 3D object holds mathematical information that can be 	used in engineering analysis such as finite element 	analysis and computer numerical control (CNC) 	machinery.</a:t>
            </a: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508000" algn="l"/>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Shading and rendering enhances the visualization 	of an object.</a:t>
            </a:r>
          </a:p>
        </p:txBody>
      </p:sp>
    </p:spTree>
    <p:extLst>
      <p:ext uri="{BB962C8B-B14F-4D97-AF65-F5344CB8AC3E}">
        <p14:creationId xmlns:p14="http://schemas.microsoft.com/office/powerpoint/2010/main" val="3823603907"/>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A2K7FIG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05038"/>
            <a:ext cx="59436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2819400" y="1447801"/>
            <a:ext cx="662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080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5080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5080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5080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5080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5080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5080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5080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508000"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tab pos="508000" algn="l"/>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 box drawn by Wireframe, Surface and Solid methods</a:t>
            </a:r>
          </a:p>
        </p:txBody>
      </p:sp>
    </p:spTree>
    <p:extLst>
      <p:ext uri="{BB962C8B-B14F-4D97-AF65-F5344CB8AC3E}">
        <p14:creationId xmlns:p14="http://schemas.microsoft.com/office/powerpoint/2010/main" val="2963237815"/>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2819400" y="1806576"/>
            <a:ext cx="73914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AutoCAD provides two types of coordinate systems:</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World Coordinate System</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(WCS) is fixed and cannot be changed. In this system (when viewing the origin from 0,0,1), the X axis starts at the point 0,0,0, and values increase as the point moves to the operator’s right; the Y axis starts at 0,0,0, and values increase as the point moves to the top of the screen; and finally, the Z axis starts at the 0,0,0 point, and values get larger as it comes toward the user.</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User Coordinate System</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(UCS) allows you to change the location and orientation of the X, Y, and Z axes. The UCS command lets you redefine the origin of your drawing and establish the positive X and the positive Y axes. </a:t>
            </a:r>
          </a:p>
        </p:txBody>
      </p:sp>
      <p:sp>
        <p:nvSpPr>
          <p:cNvPr id="14339" name="Rectangle 4"/>
          <p:cNvSpPr>
            <a:spLocks noChangeArrowheads="1"/>
          </p:cNvSpPr>
          <p:nvPr/>
        </p:nvSpPr>
        <p:spPr bwMode="auto">
          <a:xfrm>
            <a:off x="2362201" y="1182688"/>
            <a:ext cx="2784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Coordinate Systems</a:t>
            </a:r>
          </a:p>
        </p:txBody>
      </p:sp>
    </p:spTree>
    <p:extLst>
      <p:ext uri="{BB962C8B-B14F-4D97-AF65-F5344CB8AC3E}">
        <p14:creationId xmlns:p14="http://schemas.microsoft.com/office/powerpoint/2010/main" val="38256772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81001"/>
            <a:ext cx="8229600" cy="5745163"/>
          </a:xfrm>
        </p:spPr>
        <p:txBody>
          <a:bodyPr>
            <a:normAutofit fontScale="70000" lnSpcReduction="20000"/>
          </a:bodyPr>
          <a:lstStyle/>
          <a:p>
            <a:pPr>
              <a:buNone/>
            </a:pPr>
            <a:r>
              <a:rPr lang="en-US" sz="3400" b="1" dirty="0">
                <a:solidFill>
                  <a:srgbClr val="002060"/>
                </a:solidFill>
              </a:rPr>
              <a:t>Buttons at the left-hand end of the status bar</a:t>
            </a:r>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buNone/>
            </a:pPr>
            <a:endParaRPr lang="en-US" sz="2400" b="1" dirty="0"/>
          </a:p>
          <a:p>
            <a:pPr algn="just"/>
            <a:r>
              <a:rPr lang="en-US" sz="2900" b="1" dirty="0">
                <a:solidFill>
                  <a:srgbClr val="002060"/>
                </a:solidFill>
                <a:latin typeface="Times New Roman" panose="02020603050405020304" pitchFamily="18" charset="0"/>
                <a:cs typeface="Times New Roman" panose="02020603050405020304" pitchFamily="18" charset="0"/>
              </a:rPr>
              <a:t>Snap Mode : </a:t>
            </a:r>
            <a:r>
              <a:rPr lang="en-US" sz="2900" dirty="0">
                <a:latin typeface="Times New Roman" panose="02020603050405020304" pitchFamily="18" charset="0"/>
                <a:cs typeface="Times New Roman" panose="02020603050405020304" pitchFamily="18" charset="0"/>
              </a:rPr>
              <a:t>Also toggled using the F9 key. When snap on, the cursor under mouse control can only be moved in jumps from one snap point to                                    another .</a:t>
            </a:r>
          </a:p>
          <a:p>
            <a:r>
              <a:rPr lang="en-US" sz="2900" b="1" dirty="0">
                <a:solidFill>
                  <a:srgbClr val="002060"/>
                </a:solidFill>
                <a:latin typeface="Times New Roman" panose="02020603050405020304" pitchFamily="18" charset="0"/>
                <a:cs typeface="Times New Roman" panose="02020603050405020304" pitchFamily="18" charset="0"/>
              </a:rPr>
              <a:t>Grid Display </a:t>
            </a:r>
            <a:r>
              <a:rPr lang="en-US" sz="2900" b="1"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Also toggled using the F7 key. When set on, a series of grid points appears in the drawing area .</a:t>
            </a: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15</a:t>
            </a:fld>
            <a:endParaRPr lang="en-US">
              <a:solidFill>
                <a:prstClr val="black">
                  <a:tint val="75000"/>
                </a:prstClr>
              </a:solidFill>
              <a:latin typeface="Calibri"/>
            </a:endParaRPr>
          </a:p>
        </p:txBody>
      </p:sp>
      <p:pic>
        <p:nvPicPr>
          <p:cNvPr id="11268"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rcRect/>
          <a:stretch>
            <a:fillRect/>
          </a:stretch>
        </p:blipFill>
        <p:spPr bwMode="auto">
          <a:xfrm>
            <a:off x="2362200" y="762000"/>
            <a:ext cx="7592395" cy="3124200"/>
          </a:xfrm>
          <a:prstGeom prst="rect">
            <a:avLst/>
          </a:prstGeom>
          <a:noFill/>
          <a:ln w="9525">
            <a:noFill/>
            <a:miter lim="800000"/>
            <a:headEnd/>
            <a:tailEnd/>
          </a:ln>
          <a:effectLst/>
        </p:spPr>
      </p:pic>
    </p:spTree>
    <p:extLst>
      <p:ext uri="{BB962C8B-B14F-4D97-AF65-F5344CB8AC3E}">
        <p14:creationId xmlns:p14="http://schemas.microsoft.com/office/powerpoint/2010/main" val="35501898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362200" y="1141414"/>
            <a:ext cx="1925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Right-hand rule</a:t>
            </a:r>
          </a:p>
        </p:txBody>
      </p:sp>
      <p:sp>
        <p:nvSpPr>
          <p:cNvPr id="16387" name="Text Box 3"/>
          <p:cNvSpPr txBox="1">
            <a:spLocks noChangeArrowheads="1"/>
          </p:cNvSpPr>
          <p:nvPr/>
        </p:nvSpPr>
        <p:spPr bwMode="auto">
          <a:xfrm>
            <a:off x="2819400" y="1614488"/>
            <a:ext cx="6934200"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directions of the X, Y, and Z axes change when the UCS is altered; hence, the positive rotation direction of the axes may become difficult to determine. The right-hand rule helps in determining the rotation direction when changing the UCS or using commands that require object rotation. To determine the rotation direction:</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1. Hold your right hand with the thumb, forefinger, 	and middle finger pointing at right angles to each other.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2. Consider the thumb to be pointing in the positive 	direction of the X axis.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3. The forefinger points in the positive direction of the Y 	axis.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4. The middle finger points in the positive direction of 	the Z axis.</a:t>
            </a:r>
          </a:p>
        </p:txBody>
      </p:sp>
      <p:pic>
        <p:nvPicPr>
          <p:cNvPr id="16388" name="Picture 4" descr="3d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2201" y="3976688"/>
            <a:ext cx="1209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10468"/>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743200" y="1746251"/>
            <a:ext cx="6781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UCS icon provides a visual reminder of how the UCS axes are oriented, where the current UCS origin is, and the viewing direction relative to the UCS XY plane. AutoCAD provides two methods of displaying icons: 2D UCS style and 3D UCS style, and displays different coordinate system icons in paper space and in model space.</a:t>
            </a:r>
          </a:p>
        </p:txBody>
      </p:sp>
      <p:sp>
        <p:nvSpPr>
          <p:cNvPr id="18435" name="Rectangle 6"/>
          <p:cNvSpPr>
            <a:spLocks noChangeArrowheads="1"/>
          </p:cNvSpPr>
          <p:nvPr/>
        </p:nvSpPr>
        <p:spPr bwMode="auto">
          <a:xfrm>
            <a:off x="2362200" y="1152525"/>
            <a:ext cx="475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Setting the Display of the UCS icon</a:t>
            </a:r>
          </a:p>
        </p:txBody>
      </p:sp>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810000"/>
            <a:ext cx="577215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Rectangle 1"/>
          <p:cNvSpPr>
            <a:spLocks noChangeArrowheads="1"/>
          </p:cNvSpPr>
          <p:nvPr/>
        </p:nvSpPr>
        <p:spPr bwMode="auto">
          <a:xfrm>
            <a:off x="3640138" y="5410201"/>
            <a:ext cx="2201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UCS icons for Model Space</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438" name="Rectangle 6"/>
          <p:cNvSpPr>
            <a:spLocks noChangeArrowheads="1"/>
          </p:cNvSpPr>
          <p:nvPr/>
        </p:nvSpPr>
        <p:spPr bwMode="auto">
          <a:xfrm>
            <a:off x="6400800" y="5410201"/>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UCS icon for Paper Space</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439" name="Rectangle 7"/>
          <p:cNvSpPr>
            <a:spLocks noChangeArrowheads="1"/>
          </p:cNvSpPr>
          <p:nvPr/>
        </p:nvSpPr>
        <p:spPr bwMode="auto">
          <a:xfrm>
            <a:off x="7848600" y="5410201"/>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UCS icon with Grips</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13991235"/>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2819400" y="1382714"/>
            <a:ext cx="662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display and placement on the origin of the UCS icon is handled by the UCSICON command.</a:t>
            </a:r>
          </a:p>
        </p:txBody>
      </p:sp>
      <p:graphicFrame>
        <p:nvGraphicFramePr>
          <p:cNvPr id="152596" name="Group 20"/>
          <p:cNvGraphicFramePr>
            <a:graphicFrameLocks noGrp="1"/>
          </p:cNvGraphicFramePr>
          <p:nvPr/>
        </p:nvGraphicFramePr>
        <p:xfrm>
          <a:off x="3352800" y="2389188"/>
          <a:ext cx="5867400" cy="762000"/>
        </p:xfrm>
        <a:graphic>
          <a:graphicData uri="http://schemas.openxmlformats.org/drawingml/2006/table">
            <a:tbl>
              <a:tblPr/>
              <a:tblGrid>
                <a:gridCol w="1782763">
                  <a:extLst>
                    <a:ext uri="{9D8B030D-6E8A-4147-A177-3AD203B41FA5}">
                      <a16:colId xmlns:a16="http://schemas.microsoft.com/office/drawing/2014/main" val="20000"/>
                    </a:ext>
                  </a:extLst>
                </a:gridCol>
                <a:gridCol w="4084637">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View menu</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Choose Display &gt; UCS Icon</a:t>
                      </a:r>
                      <a:endParaRPr kumimoji="0" lang="en-US" sz="2000" b="0" i="0" u="none" strike="noStrike" cap="none" normalizeH="0" baseline="0" smtClean="0">
                        <a:ln>
                          <a:noFill/>
                        </a:ln>
                        <a:solidFill>
                          <a:schemeClr val="tx1"/>
                        </a:solidFill>
                        <a:effectLst/>
                        <a:latin typeface="Times New Roman" pitchFamily="18" charset="0"/>
                        <a:ea typeface="ＭＳ Ｐゴシック" pitchFamily="-29" charset="-128"/>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On-screen prompt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accent2"/>
                          </a:solidFill>
                          <a:effectLst/>
                          <a:latin typeface="Times New Roman" pitchFamily="18" charset="0"/>
                          <a:ea typeface="ＭＳ Ｐゴシック" pitchFamily="-29" charset="-128"/>
                        </a:rPr>
                        <a:t>ucsicon</a:t>
                      </a:r>
                      <a:r>
                        <a:rPr kumimoji="0" lang="en-US" sz="1600" b="1" i="0" u="none" strike="noStrike" cap="none" normalizeH="0" baseline="0" dirty="0" smtClean="0">
                          <a:ln>
                            <a:noFill/>
                          </a:ln>
                          <a:solidFill>
                            <a:schemeClr val="accent2"/>
                          </a:solidFill>
                          <a:effectLst/>
                          <a:latin typeface="Times New Roman" pitchFamily="18" charset="0"/>
                          <a:ea typeface="ＭＳ Ｐゴシック" pitchFamily="-29" charset="-128"/>
                        </a:rPr>
                        <a:t> </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(ENTER)</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0494" name="Rectangle 17"/>
          <p:cNvSpPr>
            <a:spLocks noChangeArrowheads="1"/>
          </p:cNvSpPr>
          <p:nvPr/>
        </p:nvSpPr>
        <p:spPr bwMode="auto">
          <a:xfrm>
            <a:off x="2895600" y="3379788"/>
            <a:ext cx="68580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ON/OFF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sets the icon to ON if it is OFF or OFF if it is ON in the current viewport respectively.</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Noorigin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(default setting) display the icon at the lower left corner of the viewport, regardless of the location of the UCS origin.</a:t>
            </a:r>
          </a:p>
        </p:txBody>
      </p:sp>
    </p:spTree>
    <p:extLst>
      <p:ext uri="{BB962C8B-B14F-4D97-AF65-F5344CB8AC3E}">
        <p14:creationId xmlns:p14="http://schemas.microsoft.com/office/powerpoint/2010/main" val="2848235028"/>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2743200" y="1431926"/>
            <a:ext cx="70866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Origin </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forces the icon to be displayed at the origin of the current coordinate system.</a:t>
            </a: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All </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determines whether the options that follow affect all of the viewports or just the current active viewport. This option is selected before each and every option if you want to affect all viewports.</a:t>
            </a: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Properties </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displays the UCS Icon dialog box in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which you can control the style, visibility, and location of the UCS icon.</a:t>
            </a:r>
          </a:p>
        </p:txBody>
      </p:sp>
    </p:spTree>
    <p:extLst>
      <p:ext uri="{BB962C8B-B14F-4D97-AF65-F5344CB8AC3E}">
        <p14:creationId xmlns:p14="http://schemas.microsoft.com/office/powerpoint/2010/main" val="304343510"/>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2667000" y="1684338"/>
            <a:ext cx="7772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465138"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465138"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4651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465138"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465138"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465138"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465138"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465138"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465138"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tab pos="465138" algn="l"/>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UCS command lets you redefine the origin by any of the following five methods:</a:t>
            </a: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465138" algn="l"/>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Specify a data point for an origin, specify a new XY plane by  	providing three data points, or provide a direction for the Z axis.</a:t>
            </a:r>
          </a:p>
          <a:p>
            <a:pPr marL="0" marR="0" lvl="0" indent="0" algn="l" defTabSz="914400" rtl="0" eaLnBrk="1" fontAlgn="auto" latinLnBrk="0" hangingPunct="1">
              <a:lnSpc>
                <a:spcPct val="100000"/>
              </a:lnSpc>
              <a:spcBef>
                <a:spcPct val="0"/>
              </a:spcBef>
              <a:spcAft>
                <a:spcPts val="0"/>
              </a:spcAft>
              <a:buClrTx/>
              <a:buSzTx/>
              <a:buFontTx/>
              <a:buNone/>
              <a:tabLst>
                <a:tab pos="465138" algn="l"/>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465138" algn="l"/>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Define an origin relative to the orientation of an existing 	object.</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465138" algn="l"/>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Define an origin by selecting a face.</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Define an origin by aligning with the current viewing direction.</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465138" algn="l"/>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Define an origin by rotating the current UCS around one of its axes.</a:t>
            </a:r>
          </a:p>
        </p:txBody>
      </p:sp>
      <p:sp>
        <p:nvSpPr>
          <p:cNvPr id="24579" name="Rectangle 7"/>
          <p:cNvSpPr>
            <a:spLocks noChangeArrowheads="1"/>
          </p:cNvSpPr>
          <p:nvPr/>
        </p:nvSpPr>
        <p:spPr bwMode="auto">
          <a:xfrm>
            <a:off x="2133600" y="1227138"/>
            <a:ext cx="294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Defining a New UCS </a:t>
            </a:r>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762500"/>
            <a:ext cx="2636838"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451242"/>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2895600" y="1981201"/>
            <a:ext cx="624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PLAN command provides a convenient means of viewing a drawing from plan view. You can select the plan view of the current UCS, a previously saved UCS, or the WCS.</a:t>
            </a:r>
          </a:p>
        </p:txBody>
      </p:sp>
      <p:graphicFrame>
        <p:nvGraphicFramePr>
          <p:cNvPr id="161816" name="Group 24"/>
          <p:cNvGraphicFramePr>
            <a:graphicFrameLocks noGrp="1"/>
          </p:cNvGraphicFramePr>
          <p:nvPr/>
        </p:nvGraphicFramePr>
        <p:xfrm>
          <a:off x="3352800" y="3352800"/>
          <a:ext cx="5867400" cy="838200"/>
        </p:xfrm>
        <a:graphic>
          <a:graphicData uri="http://schemas.openxmlformats.org/drawingml/2006/table">
            <a:tbl>
              <a:tblPr/>
              <a:tblGrid>
                <a:gridCol w="1782763">
                  <a:extLst>
                    <a:ext uri="{9D8B030D-6E8A-4147-A177-3AD203B41FA5}">
                      <a16:colId xmlns:a16="http://schemas.microsoft.com/office/drawing/2014/main" val="20000"/>
                    </a:ext>
                  </a:extLst>
                </a:gridCol>
                <a:gridCol w="4084637">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View toolbar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Choose </a:t>
                      </a:r>
                      <a:r>
                        <a:rPr kumimoji="0" lang="en-US" sz="1600" b="0" i="0" u="none" strike="noStrike" cap="none" normalizeH="0" baseline="0" dirty="0" err="1" smtClean="0">
                          <a:ln>
                            <a:noFill/>
                          </a:ln>
                          <a:solidFill>
                            <a:schemeClr val="accent2"/>
                          </a:solidFill>
                          <a:effectLst/>
                          <a:latin typeface="Times New Roman" pitchFamily="18" charset="0"/>
                          <a:ea typeface="ＭＳ Ｐゴシック" pitchFamily="-29" charset="-128"/>
                        </a:rPr>
                        <a:t>3D</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 Views &gt; Plan View</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On-screen prompt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ea typeface="ＭＳ Ｐゴシック" pitchFamily="-29" charset="-128"/>
                        </a:rPr>
                        <a:t>plan </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(ENTER)</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8686" name="Rectangle 21"/>
          <p:cNvSpPr>
            <a:spLocks noChangeArrowheads="1"/>
          </p:cNvSpPr>
          <p:nvPr/>
        </p:nvSpPr>
        <p:spPr bwMode="auto">
          <a:xfrm>
            <a:off x="2362200" y="1371600"/>
            <a:ext cx="489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Viewing a Drawing from Plan View </a:t>
            </a:r>
          </a:p>
        </p:txBody>
      </p:sp>
    </p:spTree>
    <p:extLst>
      <p:ext uri="{BB962C8B-B14F-4D97-AF65-F5344CB8AC3E}">
        <p14:creationId xmlns:p14="http://schemas.microsoft.com/office/powerpoint/2010/main" val="2311783314"/>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819400" y="1882776"/>
            <a:ext cx="67056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You can view a drawing from any point in model space.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direction from which you view your drawing or model is called the viewpoint.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From your selected viewpoint, you can add objects, modify existing objects, or suppress the hidden lines from the drawing.</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Available tools include:</a:t>
            </a:r>
          </a:p>
        </p:txBody>
      </p:sp>
      <p:sp>
        <p:nvSpPr>
          <p:cNvPr id="30723" name="Text Box 16"/>
          <p:cNvSpPr txBox="1">
            <a:spLocks noChangeArrowheads="1"/>
          </p:cNvSpPr>
          <p:nvPr/>
        </p:nvSpPr>
        <p:spPr bwMode="auto">
          <a:xfrm>
            <a:off x="3505201" y="4397376"/>
            <a:ext cx="4557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3" action="ppaction://hlinksldjump"/>
              </a:rPr>
              <a:t>Viewing a Model by VPOINT command</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4" action="ppaction://hlinksldjump"/>
              </a:rPr>
              <a:t>ViewCube </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p:txBody>
      </p:sp>
      <p:sp>
        <p:nvSpPr>
          <p:cNvPr id="30724" name="Rectangle 17"/>
          <p:cNvSpPr>
            <a:spLocks noChangeArrowheads="1"/>
          </p:cNvSpPr>
          <p:nvPr/>
        </p:nvSpPr>
        <p:spPr bwMode="auto">
          <a:xfrm>
            <a:off x="2362201" y="1349375"/>
            <a:ext cx="203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Viewing in 3D</a:t>
            </a:r>
          </a:p>
        </p:txBody>
      </p:sp>
    </p:spTree>
    <p:extLst>
      <p:ext uri="{BB962C8B-B14F-4D97-AF65-F5344CB8AC3E}">
        <p14:creationId xmlns:p14="http://schemas.microsoft.com/office/powerpoint/2010/main" val="3600256019"/>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362201" y="1379539"/>
            <a:ext cx="4537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Viewing a Model by VPOINT command</a:t>
            </a:r>
          </a:p>
        </p:txBody>
      </p:sp>
      <p:sp>
        <p:nvSpPr>
          <p:cNvPr id="32771" name="Text Box 3"/>
          <p:cNvSpPr txBox="1">
            <a:spLocks noChangeArrowheads="1"/>
          </p:cNvSpPr>
          <p:nvPr/>
        </p:nvSpPr>
        <p:spPr bwMode="auto">
          <a:xfrm>
            <a:off x="2743200" y="1928814"/>
            <a:ext cx="66294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VPOINT command sets the viewing direction for a three-dimensional visualization of the drawing.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default viewpoint is 0,0,1; that is, you are looking at the model from 0,0,1 (on the positive Z axis above the model) to 0,0,0 (the origin).</a:t>
            </a:r>
          </a:p>
        </p:txBody>
      </p:sp>
      <p:graphicFrame>
        <p:nvGraphicFramePr>
          <p:cNvPr id="163860" name="Group 20"/>
          <p:cNvGraphicFramePr>
            <a:graphicFrameLocks noGrp="1"/>
          </p:cNvGraphicFramePr>
          <p:nvPr/>
        </p:nvGraphicFramePr>
        <p:xfrm>
          <a:off x="3352800" y="3986214"/>
          <a:ext cx="5867400" cy="1042987"/>
        </p:xfrm>
        <a:graphic>
          <a:graphicData uri="http://schemas.openxmlformats.org/drawingml/2006/table">
            <a:tbl>
              <a:tblPr/>
              <a:tblGrid>
                <a:gridCol w="1782763">
                  <a:extLst>
                    <a:ext uri="{9D8B030D-6E8A-4147-A177-3AD203B41FA5}">
                      <a16:colId xmlns:a16="http://schemas.microsoft.com/office/drawing/2014/main" val="20000"/>
                    </a:ext>
                  </a:extLst>
                </a:gridCol>
                <a:gridCol w="4084637">
                  <a:extLst>
                    <a:ext uri="{9D8B030D-6E8A-4147-A177-3AD203B41FA5}">
                      <a16:colId xmlns:a16="http://schemas.microsoft.com/office/drawing/2014/main" val="20001"/>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View toolbar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Choose 3D Views &gt; Plan View</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57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On-screen prompt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ea typeface="ＭＳ Ｐゴシック" pitchFamily="-29" charset="-128"/>
                        </a:rPr>
                        <a:t>plan </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(ENTER)</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89009434"/>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362200" y="1423988"/>
            <a:ext cx="1792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ViewCube tool</a:t>
            </a:r>
          </a:p>
        </p:txBody>
      </p:sp>
      <p:sp>
        <p:nvSpPr>
          <p:cNvPr id="34819" name="Text Box 3"/>
          <p:cNvSpPr txBox="1">
            <a:spLocks noChangeArrowheads="1"/>
          </p:cNvSpPr>
          <p:nvPr/>
        </p:nvSpPr>
        <p:spPr bwMode="auto">
          <a:xfrm>
            <a:off x="2743200" y="1973263"/>
            <a:ext cx="6629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VeiwCube Tool is used to control viewing of a model from various points in model space.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ViewCube tool is a 3D navigation tool that is displayed when you are working in a 3D visual style. With the ViewCube tool, you can switch between standard and isometric views.</a:t>
            </a:r>
          </a:p>
        </p:txBody>
      </p:sp>
      <p:pic>
        <p:nvPicPr>
          <p:cNvPr id="348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06864"/>
            <a:ext cx="19812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3569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2743200" y="1600200"/>
            <a:ext cx="708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location, size, opacity, and other settings of the ViewCube can be controlled by right-clicking on the ViewCube and selecting ViewCube Settings from the shortcut menu.</a:t>
            </a:r>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667001"/>
            <a:ext cx="2209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459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14401"/>
            <a:ext cx="8229600" cy="5745163"/>
          </a:xfrm>
        </p:spPr>
        <p:txBody>
          <a:bodyPr>
            <a:normAutofit/>
          </a:bodyPr>
          <a:lstStyle/>
          <a:p>
            <a:r>
              <a:rPr lang="en-US" sz="2600" b="1" dirty="0">
                <a:solidFill>
                  <a:srgbClr val="002060"/>
                </a:solidFill>
                <a:latin typeface="Times New Roman" panose="02020603050405020304" pitchFamily="18" charset="0"/>
                <a:cs typeface="Times New Roman" panose="02020603050405020304" pitchFamily="18" charset="0"/>
              </a:rPr>
              <a:t>Ortho Mode </a:t>
            </a:r>
            <a:r>
              <a:rPr lang="en-US" sz="2600" dirty="0">
                <a:latin typeface="Times New Roman" panose="02020603050405020304" pitchFamily="18" charset="0"/>
                <a:cs typeface="Times New Roman" panose="02020603050405020304" pitchFamily="18" charset="0"/>
              </a:rPr>
              <a:t>: Also toggled using the F8 key. When set on, lines, etc. can only be drawn vertically or horizontally.</a:t>
            </a:r>
          </a:p>
          <a:p>
            <a:r>
              <a:rPr lang="en-US" sz="2600" b="1" dirty="0">
                <a:solidFill>
                  <a:srgbClr val="002060"/>
                </a:solidFill>
                <a:latin typeface="Times New Roman" panose="02020603050405020304" pitchFamily="18" charset="0"/>
                <a:cs typeface="Times New Roman" panose="02020603050405020304" pitchFamily="18" charset="0"/>
              </a:rPr>
              <a:t>Polar Tracking </a:t>
            </a:r>
            <a:r>
              <a:rPr lang="en-US" sz="2600" dirty="0">
                <a:latin typeface="Times New Roman" panose="02020603050405020304" pitchFamily="18" charset="0"/>
                <a:cs typeface="Times New Roman" panose="02020603050405020304" pitchFamily="18" charset="0"/>
              </a:rPr>
              <a:t>: Also toggled using the F10 key. When set on, a small tip appears showing the direction and length of lines, etc. in degrees and units.</a:t>
            </a:r>
          </a:p>
          <a:p>
            <a:r>
              <a:rPr lang="en-US" sz="2600" b="1" dirty="0">
                <a:solidFill>
                  <a:srgbClr val="002060"/>
                </a:solidFill>
                <a:latin typeface="Times New Roman" panose="02020603050405020304" pitchFamily="18" charset="0"/>
                <a:cs typeface="Times New Roman" panose="02020603050405020304" pitchFamily="18" charset="0"/>
              </a:rPr>
              <a:t>Object Snap </a:t>
            </a:r>
            <a:r>
              <a:rPr lang="en-US" sz="2600" b="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Also toggled using the F3 key. When set on, an </a:t>
            </a:r>
            <a:r>
              <a:rPr lang="en-US" sz="2600" dirty="0" err="1">
                <a:latin typeface="Times New Roman" panose="02020603050405020304" pitchFamily="18" charset="0"/>
                <a:cs typeface="Times New Roman" panose="02020603050405020304" pitchFamily="18" charset="0"/>
              </a:rPr>
              <a:t>osnap</a:t>
            </a:r>
            <a:r>
              <a:rPr lang="en-US" sz="2600" dirty="0">
                <a:latin typeface="Times New Roman" panose="02020603050405020304" pitchFamily="18" charset="0"/>
                <a:cs typeface="Times New Roman" panose="02020603050405020304" pitchFamily="18" charset="0"/>
              </a:rPr>
              <a:t> icon appears at the cursor pick box .</a:t>
            </a:r>
          </a:p>
          <a:p>
            <a:r>
              <a:rPr lang="en-US" sz="2600" b="1" dirty="0">
                <a:solidFill>
                  <a:srgbClr val="002060"/>
                </a:solidFill>
                <a:latin typeface="Times New Roman" panose="02020603050405020304" pitchFamily="18" charset="0"/>
                <a:cs typeface="Times New Roman" panose="02020603050405020304" pitchFamily="18" charset="0"/>
              </a:rPr>
              <a:t>Object Snap Tracking </a:t>
            </a:r>
            <a:r>
              <a:rPr lang="en-US" sz="2600" dirty="0">
                <a:latin typeface="Times New Roman" panose="02020603050405020304" pitchFamily="18" charset="0"/>
                <a:cs typeface="Times New Roman" panose="02020603050405020304" pitchFamily="18" charset="0"/>
              </a:rPr>
              <a:t>: Also toggled by the F11 key. When set on, lines, etc. can be drawn at exact coordinate points and precise angles.</a:t>
            </a:r>
          </a:p>
          <a:p>
            <a:endParaRPr lang="en-US" dirty="0"/>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16</a:t>
            </a:fld>
            <a:endParaRPr lang="en-US">
              <a:solidFill>
                <a:prstClr val="black">
                  <a:tint val="75000"/>
                </a:prstClr>
              </a:solidFill>
              <a:latin typeface="Calibri"/>
            </a:endParaRPr>
          </a:p>
        </p:txBody>
      </p:sp>
    </p:spTree>
    <p:extLst>
      <p:ext uri="{BB962C8B-B14F-4D97-AF65-F5344CB8AC3E}">
        <p14:creationId xmlns:p14="http://schemas.microsoft.com/office/powerpoint/2010/main" val="14297797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p:cNvSpPr txBox="1">
            <a:spLocks noChangeArrowheads="1"/>
          </p:cNvSpPr>
          <p:nvPr/>
        </p:nvSpPr>
        <p:spPr bwMode="auto">
          <a:xfrm>
            <a:off x="2819400" y="1550988"/>
            <a:ext cx="72390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You can dynamically manipulate the viewpoint by placing the cursor on the View- Cube, holding the pick button down, and moving the cursor. The scene changes with the cursor movements as objects in the model are viewed from the changing viewpoints.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Placing the cursor on the ring with the N, E, S, and W holding the pick button down, and moving the cursor causes the viewpoint to rotate around the origin of the current UCS. Clicking one of the compass direction letters causes the view to change, the viewpoint being from the direction chosen.</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894141896"/>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2819400" y="1371601"/>
            <a:ext cx="6553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Selecting the Home icon above and to the left of the ViewCube returns the display to the previous view. Selecting one of the arrows near and pointing toward the ViewCube causes the display to change the view to the one on that side of the ViewCube.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For example, if the Left View is in effect and you select the arrow to the right of the ViewCube, the view will change to the Front View. Selecting the WCS icon below the ViewCube displays a shortcut menu from which coordinate systems can be managed.</a:t>
            </a:r>
          </a:p>
        </p:txBody>
      </p:sp>
      <p:pic>
        <p:nvPicPr>
          <p:cNvPr id="4096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648200"/>
            <a:ext cx="12954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754450"/>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2819400" y="1600201"/>
            <a:ext cx="693420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465138"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465138"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4651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465138"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465138"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465138"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465138"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465138"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465138"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tab pos="465138" algn="l"/>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AutoCAD supports three types of 3D modeling: </a:t>
            </a:r>
          </a:p>
          <a:p>
            <a:pPr marL="0" marR="0" lvl="0" indent="0" algn="l" defTabSz="914400" rtl="0" eaLnBrk="1" fontAlgn="auto" latinLnBrk="0" hangingPunct="1">
              <a:lnSpc>
                <a:spcPct val="100000"/>
              </a:lnSpc>
              <a:spcBef>
                <a:spcPct val="0"/>
              </a:spcBef>
              <a:spcAft>
                <a:spcPts val="0"/>
              </a:spcAft>
              <a:buClrTx/>
              <a:buSzTx/>
              <a:buFontTx/>
              <a:buNone/>
              <a:tabLst>
                <a:tab pos="465138" algn="l"/>
              </a:tabLst>
              <a:defRPr/>
            </a:pP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Wireframe</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model consists of only points, lines, and 	curves that describe the edges of the object.</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Surface</a:t>
            </a: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model defines not only the edges of a 3D object but 	also its surfaces.</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a:t>
            </a: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modeling is the unambiguous and informationally 	complete representation of the shape of a physical object. 	Solid modeling differs from wireframe or surface modeling 	in two ways:</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The information is more complete in the solid model.</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The method of construction of the model itself is 			inherently straightforward.</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011" name="Rectangle 19"/>
          <p:cNvSpPr>
            <a:spLocks noChangeArrowheads="1"/>
          </p:cNvSpPr>
          <p:nvPr/>
        </p:nvSpPr>
        <p:spPr bwMode="auto">
          <a:xfrm>
            <a:off x="2362200" y="1066800"/>
            <a:ext cx="2774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t>Creating 3D objects</a:t>
            </a:r>
          </a:p>
        </p:txBody>
      </p:sp>
    </p:spTree>
    <p:extLst>
      <p:ext uri="{BB962C8B-B14F-4D97-AF65-F5344CB8AC3E}">
        <p14:creationId xmlns:p14="http://schemas.microsoft.com/office/powerpoint/2010/main" val="416118548"/>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362200" y="1203326"/>
            <a:ext cx="2954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Region Object</a:t>
            </a:r>
          </a:p>
        </p:txBody>
      </p:sp>
      <p:sp>
        <p:nvSpPr>
          <p:cNvPr id="47107" name="Text Box 3"/>
          <p:cNvSpPr txBox="1">
            <a:spLocks noChangeArrowheads="1"/>
          </p:cNvSpPr>
          <p:nvPr/>
        </p:nvSpPr>
        <p:spPr bwMode="auto">
          <a:xfrm>
            <a:off x="2895600" y="1752600"/>
            <a:ext cx="7391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REGION command converts an object that encloses an area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into a region object.</a:t>
            </a:r>
            <a:r>
              <a:rPr kumimoji="0" lang="en-US" altLang="en-US" sz="24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rPr>
              <a:t> </a:t>
            </a:r>
            <a:br>
              <a:rPr kumimoji="0" lang="en-US" altLang="en-US" sz="24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rPr>
              <a:t/>
            </a:r>
            <a:br>
              <a:rPr kumimoji="0" lang="en-US" altLang="en-US" sz="24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Regions are two-dimensional areas created from closed shapes or loops. Closed polylines, lines, and curves are valid selections. Curves include circular arcs, circles, elliptical arcs, ellipses, and splines. The boundary of the region consists of end-connected curves where each point shares only two edges.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Region object can be extruded it with the EXTRUDE command to make a 3D solid. You can create a composite region with the UNION, SUBTRACTION, and INTERSECTION commands. </a:t>
            </a: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pic>
        <p:nvPicPr>
          <p:cNvPr id="471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227638"/>
            <a:ext cx="1176338"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963860"/>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2362200" y="1279526"/>
            <a:ext cx="254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Drawing 3D Polylines</a:t>
            </a:r>
          </a:p>
        </p:txBody>
      </p:sp>
      <p:sp>
        <p:nvSpPr>
          <p:cNvPr id="49155" name="Text Box 3"/>
          <p:cNvSpPr txBox="1">
            <a:spLocks noChangeArrowheads="1"/>
          </p:cNvSpPr>
          <p:nvPr/>
        </p:nvSpPr>
        <p:spPr bwMode="auto">
          <a:xfrm>
            <a:off x="2895600" y="1843088"/>
            <a:ext cx="7162800"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3DPOLY command draws polylines with independent X, Y, and Z axis coordinates using the continuous linetype.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3DPOLY command works similar to the PLINE command, with a few exceptions. Unlike the PLINE command, 3DPOLY draws only straight-line segments without variable width.</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Editing a 3D polyline with the PEDIT command is similar to editing a 2D polyline, except for some options. 3D Polylines cannot be joined, curve-fit with arc segments, or given a width or tangent.</a:t>
            </a:r>
          </a:p>
        </p:txBody>
      </p:sp>
      <p:graphicFrame>
        <p:nvGraphicFramePr>
          <p:cNvPr id="176148" name="Group 20"/>
          <p:cNvGraphicFramePr>
            <a:graphicFrameLocks noGrp="1"/>
          </p:cNvGraphicFramePr>
          <p:nvPr/>
        </p:nvGraphicFramePr>
        <p:xfrm>
          <a:off x="3657600" y="4876800"/>
          <a:ext cx="5867400" cy="762000"/>
        </p:xfrm>
        <a:graphic>
          <a:graphicData uri="http://schemas.openxmlformats.org/drawingml/2006/table">
            <a:tbl>
              <a:tblPr/>
              <a:tblGrid>
                <a:gridCol w="1782763">
                  <a:extLst>
                    <a:ext uri="{9D8B030D-6E8A-4147-A177-3AD203B41FA5}">
                      <a16:colId xmlns:a16="http://schemas.microsoft.com/office/drawing/2014/main" val="20000"/>
                    </a:ext>
                  </a:extLst>
                </a:gridCol>
                <a:gridCol w="4084637">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Draw menu</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Choose 3D Poly command</a:t>
                      </a:r>
                      <a:endParaRPr kumimoji="0" lang="en-US" sz="2000" b="0" i="0" u="none" strike="noStrike" cap="none" normalizeH="0" baseline="0" smtClean="0">
                        <a:ln>
                          <a:noFill/>
                        </a:ln>
                        <a:solidFill>
                          <a:schemeClr val="tx1"/>
                        </a:solidFill>
                        <a:effectLst/>
                        <a:latin typeface="Times New Roman" pitchFamily="18" charset="0"/>
                        <a:ea typeface="ＭＳ Ｐゴシック" pitchFamily="-29" charset="-128"/>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On-screen prompt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accent2"/>
                          </a:solidFill>
                          <a:effectLst/>
                          <a:latin typeface="Times New Roman" pitchFamily="18" charset="0"/>
                          <a:ea typeface="ＭＳ Ｐゴシック" pitchFamily="-29" charset="-128"/>
                        </a:rPr>
                        <a:t>3dpoly</a:t>
                      </a:r>
                      <a:r>
                        <a:rPr kumimoji="0" lang="en-US" sz="1600" b="1" i="0" u="none" strike="noStrike" cap="none" normalizeH="0" baseline="0" dirty="0" smtClean="0">
                          <a:ln>
                            <a:noFill/>
                          </a:ln>
                          <a:solidFill>
                            <a:schemeClr val="accent2"/>
                          </a:solidFill>
                          <a:effectLst/>
                          <a:latin typeface="Times New Roman" pitchFamily="18" charset="0"/>
                          <a:ea typeface="ＭＳ Ｐゴシック" pitchFamily="-29" charset="-128"/>
                        </a:rPr>
                        <a:t> </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(ENTER)</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63315484"/>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2895600" y="1965326"/>
            <a:ext cx="70866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Solids are the most informationally complete and least ambiguous of the modeling types.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Solids are created from one of the basic solid shapes.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user-defined solids can be created by extruding or revolving 2D objects and regions to define a 3D solid.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 addition, you can create more complex solid shapes by combining solids together by performing a Boolean operation—union, subtraction, or intersection.</a:t>
            </a:r>
          </a:p>
        </p:txBody>
      </p:sp>
      <p:sp>
        <p:nvSpPr>
          <p:cNvPr id="77827" name="Rectangle 6"/>
          <p:cNvSpPr>
            <a:spLocks noChangeArrowheads="1"/>
          </p:cNvSpPr>
          <p:nvPr/>
        </p:nvSpPr>
        <p:spPr bwMode="auto">
          <a:xfrm>
            <a:off x="2362201" y="1295400"/>
            <a:ext cx="306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Creating Solid Shapes</a:t>
            </a:r>
          </a:p>
        </p:txBody>
      </p:sp>
    </p:spTree>
    <p:extLst>
      <p:ext uri="{BB962C8B-B14F-4D97-AF65-F5344CB8AC3E}">
        <p14:creationId xmlns:p14="http://schemas.microsoft.com/office/powerpoint/2010/main" val="121967445"/>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362200" y="1252539"/>
            <a:ext cx="2433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Solid Box</a:t>
            </a:r>
          </a:p>
        </p:txBody>
      </p:sp>
      <p:sp>
        <p:nvSpPr>
          <p:cNvPr id="79875" name="Text Box 3"/>
          <p:cNvSpPr txBox="1">
            <a:spLocks noChangeArrowheads="1"/>
          </p:cNvSpPr>
          <p:nvPr/>
        </p:nvSpPr>
        <p:spPr bwMode="auto">
          <a:xfrm>
            <a:off x="2819400" y="1785939"/>
            <a:ext cx="6629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BOX command creates a solid box or cube. The base of the box is defined parallel to the current UCS by default. The solid box can be drawn by one of two options: by providing a center point or a starting corner of the box.</a:t>
            </a:r>
          </a:p>
        </p:txBody>
      </p:sp>
      <p:pic>
        <p:nvPicPr>
          <p:cNvPr id="798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048000"/>
            <a:ext cx="21367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826"/>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2743200" y="1473201"/>
            <a:ext cx="67056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Cube</a:t>
            </a: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allows you to create a box in which all edges are of equal length.</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Length</a:t>
            </a: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lets you create a box by defining its length, width, and height.</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Center</a:t>
            </a: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allows you to create a box by locating its center point. Once you locate the center point, a line rubber bands from this point to help you visualize the size of the rectangle.</a:t>
            </a:r>
          </a:p>
        </p:txBody>
      </p:sp>
      <p:pic>
        <p:nvPicPr>
          <p:cNvPr id="81923" name="Picture 22" descr="HA2K7FIG15-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788" y="4433888"/>
            <a:ext cx="269081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079002"/>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362201" y="1203326"/>
            <a:ext cx="2574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Solid Cone</a:t>
            </a:r>
          </a:p>
        </p:txBody>
      </p:sp>
      <p:sp>
        <p:nvSpPr>
          <p:cNvPr id="83971" name="Text Box 3"/>
          <p:cNvSpPr txBox="1">
            <a:spLocks noChangeArrowheads="1"/>
          </p:cNvSpPr>
          <p:nvPr/>
        </p:nvSpPr>
        <p:spPr bwMode="auto">
          <a:xfrm>
            <a:off x="2819400" y="1736726"/>
            <a:ext cx="6705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CONE command creates a cone, either round or elliptical.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By default, the base of the cone is parallel to the current UCS. Solid cones are symmetrical and come to a point along the </a:t>
            </a:r>
            <a:r>
              <a:rPr kumimoji="0" lang="en-US" altLang="en-US" sz="2000" b="0" i="1"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Z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axis.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endParaRPr>
          </a:p>
        </p:txBody>
      </p:sp>
      <p:pic>
        <p:nvPicPr>
          <p:cNvPr id="839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0"/>
            <a:ext cx="2108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868739"/>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2743200" y="1371601"/>
            <a:ext cx="70866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800" b="1"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solid cone can be drawn two ways: by providing a center point for a circular base or by selecting the elliptical option to draw the base of the cone as an elliptical shape.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pic>
        <p:nvPicPr>
          <p:cNvPr id="86019" name="Picture 7" descr="HA2K7FIG15-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2743200"/>
            <a:ext cx="47672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58179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1"/>
            <a:ext cx="8229600" cy="5897563"/>
          </a:xfrm>
        </p:spPr>
        <p:txBody>
          <a:bodyPr>
            <a:normAutofit/>
          </a:bodyPr>
          <a:lstStyle/>
          <a:p>
            <a:pPr>
              <a:buNone/>
            </a:pPr>
            <a:r>
              <a:rPr lang="en-US" sz="2400" b="1" dirty="0">
                <a:solidFill>
                  <a:srgbClr val="002060"/>
                </a:solidFill>
              </a:rPr>
              <a:t>The AutoCAD coordinate system</a:t>
            </a:r>
          </a:p>
          <a:p>
            <a:r>
              <a:rPr lang="en-US" sz="2400" dirty="0">
                <a:latin typeface="Times New Roman" panose="02020603050405020304" pitchFamily="18" charset="0"/>
                <a:cs typeface="Times New Roman" panose="02020603050405020304" pitchFamily="18" charset="0"/>
              </a:rPr>
              <a:t>In the AutoCAD 2D coordinate system, units are measured horizontally in terms of X and vertically in terms of Y.</a:t>
            </a:r>
          </a:p>
          <a:p>
            <a:r>
              <a:rPr lang="en-US" sz="2400" dirty="0">
                <a:latin typeface="Times New Roman" panose="02020603050405020304" pitchFamily="18" charset="0"/>
                <a:cs typeface="Times New Roman" panose="02020603050405020304" pitchFamily="18" charset="0"/>
              </a:rPr>
              <a:t> A 2D point in the AutoCAD drawing area can be determined in terms of </a:t>
            </a:r>
            <a:r>
              <a:rPr lang="en-US" sz="2400">
                <a:latin typeface="Times New Roman" panose="02020603050405020304" pitchFamily="18" charset="0"/>
                <a:cs typeface="Times New Roman" panose="02020603050405020304" pitchFamily="18" charset="0"/>
              </a:rPr>
              <a:t>X,Y where</a:t>
            </a:r>
            <a:r>
              <a:rPr lang="en-US" sz="2400" i="1">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0,0 is the </a:t>
            </a:r>
            <a:r>
              <a:rPr lang="en-US" sz="2400" b="1" i="1" dirty="0">
                <a:solidFill>
                  <a:srgbClr val="00B050"/>
                </a:solidFill>
                <a:latin typeface="Times New Roman" panose="02020603050405020304" pitchFamily="18" charset="0"/>
                <a:cs typeface="Times New Roman" panose="02020603050405020304" pitchFamily="18" charset="0"/>
              </a:rPr>
              <a:t>origin of the system.</a:t>
            </a:r>
          </a:p>
          <a:p>
            <a:r>
              <a:rPr lang="en-US" sz="2400" dirty="0">
                <a:latin typeface="Times New Roman" panose="02020603050405020304" pitchFamily="18" charset="0"/>
                <a:cs typeface="Times New Roman" panose="02020603050405020304" pitchFamily="18" charset="0"/>
              </a:rPr>
              <a:t>3D coordinates include a third coordinate (Z), in which positive Z units are towards the operator as if coming out of the monitor screen and negative Z units going away from the operator as if towards the interior of the screen.</a:t>
            </a: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17</a:t>
            </a:fld>
            <a:endParaRPr lang="en-US">
              <a:solidFill>
                <a:prstClr val="black">
                  <a:tint val="75000"/>
                </a:prstClr>
              </a:solidFill>
              <a:latin typeface="Calibri"/>
            </a:endParaRPr>
          </a:p>
        </p:txBody>
      </p:sp>
    </p:spTree>
    <p:extLst>
      <p:ext uri="{BB962C8B-B14F-4D97-AF65-F5344CB8AC3E}">
        <p14:creationId xmlns:p14="http://schemas.microsoft.com/office/powerpoint/2010/main" val="9079998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2362201" y="1355726"/>
            <a:ext cx="296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Solid Cylinder</a:t>
            </a:r>
          </a:p>
        </p:txBody>
      </p:sp>
      <p:sp>
        <p:nvSpPr>
          <p:cNvPr id="88067" name="Text Box 3"/>
          <p:cNvSpPr txBox="1">
            <a:spLocks noChangeArrowheads="1"/>
          </p:cNvSpPr>
          <p:nvPr/>
        </p:nvSpPr>
        <p:spPr bwMode="auto">
          <a:xfrm>
            <a:off x="2819400" y="1828801"/>
            <a:ext cx="7086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CYLINDER command creates a cylinder of equal diameter on each end, similar to an extruded circle or an ellipse.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pic>
        <p:nvPicPr>
          <p:cNvPr id="880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67000"/>
            <a:ext cx="21526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135839"/>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3"/>
          <p:cNvSpPr txBox="1">
            <a:spLocks noChangeArrowheads="1"/>
          </p:cNvSpPr>
          <p:nvPr/>
        </p:nvSpPr>
        <p:spPr bwMode="auto">
          <a:xfrm>
            <a:off x="2743200" y="1447801"/>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You can create a solid cylinder by means of one of two options: by providing a center point for a circular base, or by selecting the elliptical option to draw the base of the cylinder as an elliptical shape.</a:t>
            </a:r>
          </a:p>
        </p:txBody>
      </p:sp>
      <p:pic>
        <p:nvPicPr>
          <p:cNvPr id="90115" name="Picture 7" descr="HA2K7FIG15-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700" y="2895600"/>
            <a:ext cx="4762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13197"/>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2362201" y="1279526"/>
            <a:ext cx="2771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Solid Sphere</a:t>
            </a:r>
          </a:p>
        </p:txBody>
      </p:sp>
      <p:sp>
        <p:nvSpPr>
          <p:cNvPr id="92163" name="Text Box 3"/>
          <p:cNvSpPr txBox="1">
            <a:spLocks noChangeArrowheads="1"/>
          </p:cNvSpPr>
          <p:nvPr/>
        </p:nvSpPr>
        <p:spPr bwMode="auto">
          <a:xfrm>
            <a:off x="2819400" y="1905001"/>
            <a:ext cx="7086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SPHERE command creates a 3D body in which all surface points are equidistant from the center.</a:t>
            </a:r>
            <a:r>
              <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t> </a:t>
            </a:r>
            <a:br>
              <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endParaRPr>
          </a:p>
        </p:txBody>
      </p:sp>
      <p:pic>
        <p:nvPicPr>
          <p:cNvPr id="921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19400"/>
            <a:ext cx="248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98524"/>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p:cNvSpPr txBox="1">
            <a:spLocks noChangeArrowheads="1"/>
          </p:cNvSpPr>
          <p:nvPr/>
        </p:nvSpPr>
        <p:spPr bwMode="auto">
          <a:xfrm>
            <a:off x="2743200" y="1431926"/>
            <a:ext cx="6705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sphere is drawn in such a way that its central axis is coincident with the Z axis of the current UCS.</a:t>
            </a:r>
          </a:p>
        </p:txBody>
      </p:sp>
      <p:pic>
        <p:nvPicPr>
          <p:cNvPr id="94211" name="Picture 7" descr="HA2K7FIG15-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726" y="2438400"/>
            <a:ext cx="44100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851664"/>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2362201" y="1203326"/>
            <a:ext cx="2659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Solid Torus</a:t>
            </a:r>
          </a:p>
        </p:txBody>
      </p:sp>
      <p:sp>
        <p:nvSpPr>
          <p:cNvPr id="96259" name="Text Box 3"/>
          <p:cNvSpPr txBox="1">
            <a:spLocks noChangeArrowheads="1"/>
          </p:cNvSpPr>
          <p:nvPr/>
        </p:nvSpPr>
        <p:spPr bwMode="auto">
          <a:xfrm>
            <a:off x="2895600" y="1752601"/>
            <a:ext cx="678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TORUS command creates a solid with a donut-like shape. </a:t>
            </a:r>
          </a:p>
        </p:txBody>
      </p:sp>
      <p:pic>
        <p:nvPicPr>
          <p:cNvPr id="962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2286000"/>
            <a:ext cx="26082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231296"/>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3"/>
          <p:cNvSpPr txBox="1">
            <a:spLocks noChangeArrowheads="1"/>
          </p:cNvSpPr>
          <p:nvPr/>
        </p:nvSpPr>
        <p:spPr bwMode="auto">
          <a:xfrm>
            <a:off x="2819400" y="1422401"/>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If a torus were a wheel, the center point would be the hub. When created, the torus lies parallel to and is bisected by the XY plane of the current UCS.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pic>
        <p:nvPicPr>
          <p:cNvPr id="98307" name="Picture 7" descr="HA2K7FIG15-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50" y="2505076"/>
            <a:ext cx="50482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081282"/>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362200" y="1143001"/>
            <a:ext cx="2757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Solid Wedge</a:t>
            </a:r>
          </a:p>
        </p:txBody>
      </p:sp>
      <p:sp>
        <p:nvSpPr>
          <p:cNvPr id="100355" name="Text Box 3"/>
          <p:cNvSpPr txBox="1">
            <a:spLocks noChangeArrowheads="1"/>
          </p:cNvSpPr>
          <p:nvPr/>
        </p:nvSpPr>
        <p:spPr bwMode="auto">
          <a:xfrm>
            <a:off x="2895600" y="1768476"/>
            <a:ext cx="7239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WEDGE command creates a solid like a box that has been a cut in half diagonally along one face. The face of the wedge is always drawn parallel to the current UCS, with the sloped face tapering along the Z axis. The solid wedge can be drawn by one of two options: by providing a center point of the base or by providing the starting corner of the box.</a:t>
            </a:r>
          </a:p>
        </p:txBody>
      </p:sp>
      <p:pic>
        <p:nvPicPr>
          <p:cNvPr id="1003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6" y="3689351"/>
            <a:ext cx="1662113"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800011"/>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2362200" y="1219201"/>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Polysolid</a:t>
            </a:r>
          </a:p>
        </p:txBody>
      </p:sp>
      <p:sp>
        <p:nvSpPr>
          <p:cNvPr id="102403" name="Text Box 5"/>
          <p:cNvSpPr txBox="1">
            <a:spLocks noChangeArrowheads="1"/>
          </p:cNvSpPr>
          <p:nvPr/>
        </p:nvSpPr>
        <p:spPr bwMode="auto">
          <a:xfrm>
            <a:off x="2743200" y="1752601"/>
            <a:ext cx="746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polysolid command creates a solid shape with preset width and height along a path that is created in a manner similar to creating a Polyline. The Polysolid is useful for creating walls in civil and architectural applications.</a:t>
            </a:r>
          </a:p>
        </p:txBody>
      </p:sp>
      <p:pic>
        <p:nvPicPr>
          <p:cNvPr id="102404" name="Picture 7" descr="HA2K7FIG15-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4587875"/>
            <a:ext cx="2681288"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838" y="3063875"/>
            <a:ext cx="24431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787102"/>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2362200" y="1203326"/>
            <a:ext cx="2954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Solid Pyramid</a:t>
            </a:r>
          </a:p>
        </p:txBody>
      </p:sp>
      <p:sp>
        <p:nvSpPr>
          <p:cNvPr id="104451" name="Text Box 5"/>
          <p:cNvSpPr txBox="1">
            <a:spLocks noChangeArrowheads="1"/>
          </p:cNvSpPr>
          <p:nvPr/>
        </p:nvSpPr>
        <p:spPr bwMode="auto">
          <a:xfrm>
            <a:off x="2819400" y="1752601"/>
            <a:ext cx="6553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pyramid command creates a pyramid with a polygonal base of the number of sides you specify. By default, the base of the pyramid is parallel to the current UCS. Solid pyramids are symmetrical and come to a point along the Z axis.</a:t>
            </a:r>
          </a:p>
        </p:txBody>
      </p:sp>
      <p:pic>
        <p:nvPicPr>
          <p:cNvPr id="104452" name="Picture 7" descr="HA2K7FIG15-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657600"/>
            <a:ext cx="24257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1" y="3200400"/>
            <a:ext cx="19145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44784"/>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2362201" y="1203326"/>
            <a:ext cx="4545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Solids from existing 2D objects</a:t>
            </a:r>
          </a:p>
        </p:txBody>
      </p:sp>
      <p:sp>
        <p:nvSpPr>
          <p:cNvPr id="106499" name="Text Box 3"/>
          <p:cNvSpPr txBox="1">
            <a:spLocks noChangeArrowheads="1"/>
          </p:cNvSpPr>
          <p:nvPr/>
        </p:nvSpPr>
        <p:spPr bwMode="auto">
          <a:xfrm>
            <a:off x="2819400" y="1676401"/>
            <a:ext cx="73914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EXTRUDE command creates a unique solid by extruding circles, closed polylines, polygons, ellipses, closed splines, donuts, and regions. Because a polyline can have virtually any shape, the EXTRUDE command allows you to create irregular shapes. In addition, AutoCAD allows you to taper the sides of the extrusion.</a:t>
            </a:r>
          </a:p>
        </p:txBody>
      </p:sp>
      <p:pic>
        <p:nvPicPr>
          <p:cNvPr id="10650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3390900"/>
            <a:ext cx="28098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2228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81001"/>
            <a:ext cx="8229600" cy="5745163"/>
          </a:xfrm>
        </p:spPr>
        <p:txBody>
          <a:bodyPr>
            <a:normAutofit/>
          </a:bodyPr>
          <a:lstStyle/>
          <a:p>
            <a:pPr>
              <a:buNone/>
            </a:pPr>
            <a:r>
              <a:rPr lang="en-US" sz="2400" b="1" dirty="0">
                <a:solidFill>
                  <a:srgbClr val="002060"/>
                </a:solidFill>
              </a:rPr>
              <a:t>Drawing templates</a:t>
            </a:r>
          </a:p>
          <a:p>
            <a:pPr algn="just"/>
            <a:r>
              <a:rPr lang="en-US" sz="2400" dirty="0">
                <a:latin typeface="Times New Roman" panose="02020603050405020304" pitchFamily="18" charset="0"/>
                <a:cs typeface="Times New Roman" panose="02020603050405020304" pitchFamily="18" charset="0"/>
              </a:rPr>
              <a:t>Drawing templates are files with an extension </a:t>
            </a:r>
            <a:r>
              <a:rPr lang="en-US" sz="2400" b="1" dirty="0">
                <a:solidFill>
                  <a:srgbClr val="FF0000"/>
                </a:solidFill>
                <a:latin typeface="Times New Roman" panose="02020603050405020304" pitchFamily="18" charset="0"/>
                <a:cs typeface="Times New Roman" panose="02020603050405020304" pitchFamily="18" charset="0"/>
              </a:rPr>
              <a:t>.dwt </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Templates are </a:t>
            </a:r>
            <a:r>
              <a:rPr lang="en-US" sz="2400" b="1" dirty="0">
                <a:solidFill>
                  <a:srgbClr val="FF0000"/>
                </a:solidFill>
                <a:latin typeface="Times New Roman" panose="02020603050405020304" pitchFamily="18" charset="0"/>
                <a:cs typeface="Times New Roman" panose="02020603050405020304" pitchFamily="18" charset="0"/>
              </a:rPr>
              <a:t>files</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which have been saved with predetermined settings – such as </a:t>
            </a:r>
            <a:r>
              <a:rPr lang="en-US" sz="2400" b="1" dirty="0">
                <a:solidFill>
                  <a:srgbClr val="FF0000"/>
                </a:solidFill>
                <a:latin typeface="Times New Roman" panose="02020603050405020304" pitchFamily="18" charset="0"/>
                <a:cs typeface="Times New Roman" panose="02020603050405020304" pitchFamily="18" charset="0"/>
              </a:rPr>
              <a:t>Grid</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spacing</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a:t>
            </a:r>
            <a:r>
              <a:rPr lang="en-US" sz="2400" b="1" dirty="0">
                <a:solidFill>
                  <a:srgbClr val="FF0000"/>
                </a:solidFill>
                <a:latin typeface="Times New Roman" panose="02020603050405020304" pitchFamily="18" charset="0"/>
                <a:cs typeface="Times New Roman" panose="02020603050405020304" pitchFamily="18" charset="0"/>
              </a:rPr>
              <a:t>Snap</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spacing. </a:t>
            </a:r>
          </a:p>
          <a:p>
            <a:pPr algn="just"/>
            <a:r>
              <a:rPr lang="en-US" sz="2400" dirty="0">
                <a:latin typeface="Times New Roman" panose="02020603050405020304" pitchFamily="18" charset="0"/>
                <a:cs typeface="Times New Roman" panose="02020603050405020304" pitchFamily="18" charset="0"/>
              </a:rPr>
              <a:t>Templates can be opened from the </a:t>
            </a:r>
            <a:r>
              <a:rPr lang="en-US" sz="2400" b="1" dirty="0">
                <a:solidFill>
                  <a:srgbClr val="FF0000"/>
                </a:solidFill>
                <a:latin typeface="Times New Roman" panose="02020603050405020304" pitchFamily="18" charset="0"/>
                <a:cs typeface="Times New Roman" panose="02020603050405020304" pitchFamily="18" charset="0"/>
              </a:rPr>
              <a:t>Select template </a:t>
            </a:r>
            <a:r>
              <a:rPr lang="en-US" sz="2400" dirty="0">
                <a:latin typeface="Times New Roman" panose="02020603050405020304" pitchFamily="18" charset="0"/>
                <a:cs typeface="Times New Roman" panose="02020603050405020304" pitchFamily="18" charset="0"/>
              </a:rPr>
              <a:t>dialog  called by </a:t>
            </a:r>
            <a:r>
              <a:rPr lang="en-US" sz="2400" i="1" dirty="0">
                <a:latin typeface="Times New Roman" panose="02020603050405020304" pitchFamily="18" charset="0"/>
                <a:cs typeface="Times New Roman" panose="02020603050405020304" pitchFamily="18" charset="0"/>
              </a:rPr>
              <a:t>clicking the </a:t>
            </a:r>
            <a:r>
              <a:rPr lang="en-US" sz="2400" b="1" i="1" dirty="0">
                <a:solidFill>
                  <a:srgbClr val="FF0000"/>
                </a:solidFill>
                <a:latin typeface="Times New Roman" panose="02020603050405020304" pitchFamily="18" charset="0"/>
                <a:cs typeface="Times New Roman" panose="02020603050405020304" pitchFamily="18" charset="0"/>
              </a:rPr>
              <a:t>New … icon in the Quick Access</a:t>
            </a:r>
          </a:p>
          <a:p>
            <a:pPr algn="just"/>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18</a:t>
            </a:fld>
            <a:endParaRPr lang="en-US">
              <a:solidFill>
                <a:prstClr val="black">
                  <a:tint val="75000"/>
                </a:prstClr>
              </a:solidFill>
              <a:latin typeface="Calibri"/>
            </a:endParaRPr>
          </a:p>
        </p:txBody>
      </p:sp>
      <p:pic>
        <p:nvPicPr>
          <p:cNvPr id="1229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3699041" y="2805112"/>
            <a:ext cx="4793918" cy="3733800"/>
          </a:xfrm>
          <a:prstGeom prst="rect">
            <a:avLst/>
          </a:prstGeom>
          <a:noFill/>
          <a:ln w="9525">
            <a:noFill/>
            <a:miter lim="800000"/>
            <a:headEnd/>
            <a:tailEnd/>
          </a:ln>
          <a:effectLst/>
        </p:spPr>
      </p:pic>
    </p:spTree>
    <p:extLst>
      <p:ext uri="{BB962C8B-B14F-4D97-AF65-F5344CB8AC3E}">
        <p14:creationId xmlns:p14="http://schemas.microsoft.com/office/powerpoint/2010/main" val="4924137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2362201" y="1273176"/>
            <a:ext cx="4545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Solids from existing 2D objects</a:t>
            </a:r>
          </a:p>
        </p:txBody>
      </p:sp>
      <p:sp>
        <p:nvSpPr>
          <p:cNvPr id="108547" name="Text Box 3"/>
          <p:cNvSpPr txBox="1">
            <a:spLocks noChangeArrowheads="1"/>
          </p:cNvSpPr>
          <p:nvPr/>
        </p:nvSpPr>
        <p:spPr bwMode="auto">
          <a:xfrm>
            <a:off x="2819400" y="1670050"/>
            <a:ext cx="7010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Path</a:t>
            </a: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allows you to select the extrusion path based on a specified curve object.</a:t>
            </a:r>
          </a:p>
        </p:txBody>
      </p:sp>
      <p:pic>
        <p:nvPicPr>
          <p:cNvPr id="108548" name="Picture 4" descr="3d3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1400" y="2889250"/>
            <a:ext cx="50292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463251"/>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2362201" y="1219201"/>
            <a:ext cx="4462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Solids by means of Revolution</a:t>
            </a:r>
          </a:p>
        </p:txBody>
      </p:sp>
      <p:sp>
        <p:nvSpPr>
          <p:cNvPr id="110595" name="Text Box 3"/>
          <p:cNvSpPr txBox="1">
            <a:spLocks noChangeArrowheads="1"/>
          </p:cNvSpPr>
          <p:nvPr/>
        </p:nvSpPr>
        <p:spPr bwMode="auto">
          <a:xfrm>
            <a:off x="2819400" y="1768476"/>
            <a:ext cx="7467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REVOLVE command creates a unique solid by revolving or sweeping a closed polyline, polygon, circle, ellipse, closed spline, donut, and region. Polylines that have crossing or self-intersecting segments cannot be revolved.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REVOLVE command is similar to the REVSURF command. The REVSURF command creates a surface of revolution, whereas REVOLVE creates a solid of revolution.</a:t>
            </a:r>
          </a:p>
        </p:txBody>
      </p:sp>
      <p:pic>
        <p:nvPicPr>
          <p:cNvPr id="1105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262438"/>
            <a:ext cx="205740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409423"/>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3"/>
          <p:cNvSpPr txBox="1">
            <a:spLocks noChangeArrowheads="1"/>
          </p:cNvSpPr>
          <p:nvPr/>
        </p:nvSpPr>
        <p:spPr bwMode="auto">
          <a:xfrm>
            <a:off x="2743200" y="1436688"/>
            <a:ext cx="71628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Object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allows you select an existing line or single polyline segment that defines the axis about which to revolve the object.</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X axis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uses the positive X axis of the current UCS as the axis of the revolution.</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endPar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Y axis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uses the positive Y axis of the current UCS as the axis of the revolution.</a:t>
            </a:r>
          </a:p>
        </p:txBody>
      </p:sp>
    </p:spTree>
    <p:extLst>
      <p:ext uri="{BB962C8B-B14F-4D97-AF65-F5344CB8AC3E}">
        <p14:creationId xmlns:p14="http://schemas.microsoft.com/office/powerpoint/2010/main" val="3752932477"/>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ChangeArrowheads="1"/>
          </p:cNvSpPr>
          <p:nvPr/>
        </p:nvSpPr>
        <p:spPr bwMode="auto">
          <a:xfrm>
            <a:off x="2362201" y="1279526"/>
            <a:ext cx="4308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Solids by means of Sweeping</a:t>
            </a:r>
          </a:p>
        </p:txBody>
      </p:sp>
      <p:sp>
        <p:nvSpPr>
          <p:cNvPr id="114691" name="Text Box 5"/>
          <p:cNvSpPr txBox="1">
            <a:spLocks noChangeArrowheads="1"/>
          </p:cNvSpPr>
          <p:nvPr/>
        </p:nvSpPr>
        <p:spPr bwMode="auto">
          <a:xfrm>
            <a:off x="2743200" y="1752601"/>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sweep command creates a new solid or surface by sweeping an open or closed planar curve (profile) along an open or closed 2D or 3D path. Polylines that have crossing or self-intersecting segments cannot be revolved.</a:t>
            </a:r>
          </a:p>
        </p:txBody>
      </p:sp>
      <p:pic>
        <p:nvPicPr>
          <p:cNvPr id="114692" name="Picture 7" descr="HA2K7FIG15-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600451"/>
            <a:ext cx="35433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276600"/>
            <a:ext cx="23939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342814"/>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362201" y="1365251"/>
            <a:ext cx="4081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Solids by means of Lofting</a:t>
            </a:r>
          </a:p>
        </p:txBody>
      </p:sp>
      <p:sp>
        <p:nvSpPr>
          <p:cNvPr id="116739" name="Text Box 3"/>
          <p:cNvSpPr txBox="1">
            <a:spLocks noChangeArrowheads="1"/>
          </p:cNvSpPr>
          <p:nvPr/>
        </p:nvSpPr>
        <p:spPr bwMode="auto">
          <a:xfrm>
            <a:off x="2743200" y="1838326"/>
            <a:ext cx="73914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loft command creates a new solid or surface by lofting (drawing a solid or surface) through a set of two or more cross-section curves. The cross sections define the profile (shape) of the resulting solid or surface. The curves or lines that define the cross sections can be closed or open.</a:t>
            </a:r>
          </a:p>
        </p:txBody>
      </p:sp>
      <p:pic>
        <p:nvPicPr>
          <p:cNvPr id="116740" name="Picture 5" descr="HA2K7FIG15-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668713"/>
            <a:ext cx="35909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590926"/>
            <a:ext cx="22098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568000"/>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362201" y="1219201"/>
            <a:ext cx="5421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Solids by means of Helix and Sweeping</a:t>
            </a:r>
          </a:p>
        </p:txBody>
      </p:sp>
      <p:sp>
        <p:nvSpPr>
          <p:cNvPr id="118787" name="Text Box 3"/>
          <p:cNvSpPr txBox="1">
            <a:spLocks noChangeArrowheads="1"/>
          </p:cNvSpPr>
          <p:nvPr/>
        </p:nvSpPr>
        <p:spPr bwMode="auto">
          <a:xfrm>
            <a:off x="2743200" y="1692276"/>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helix command creates an open 2D or 3D spiral along which you can sweep an object to form a coil spring-like or thread-like solid.</a:t>
            </a:r>
          </a:p>
        </p:txBody>
      </p:sp>
      <p:pic>
        <p:nvPicPr>
          <p:cNvPr id="118788" name="Picture 5" descr="HA2K7FIG15-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206876"/>
            <a:ext cx="44196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606675"/>
            <a:ext cx="1931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703328"/>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3"/>
          <p:cNvSpPr txBox="1">
            <a:spLocks noChangeArrowheads="1"/>
          </p:cNvSpPr>
          <p:nvPr/>
        </p:nvSpPr>
        <p:spPr bwMode="auto">
          <a:xfrm>
            <a:off x="2819400" y="1889126"/>
            <a:ext cx="6553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AutoCAD allows to create a new composite solid or region by combining two or more solids or regions via boolean operations.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You can select both the solids and regions in a single use of the commands, but solids are combined with solids, and regions combined only with regions. Also, in the case of regions you can make composite regions only with those that lie in the same plane. </a:t>
            </a:r>
          </a:p>
        </p:txBody>
      </p:sp>
      <p:sp>
        <p:nvSpPr>
          <p:cNvPr id="120835" name="Text Box 4"/>
          <p:cNvSpPr txBox="1">
            <a:spLocks noChangeArrowheads="1"/>
          </p:cNvSpPr>
          <p:nvPr/>
        </p:nvSpPr>
        <p:spPr bwMode="auto">
          <a:xfrm>
            <a:off x="3505201" y="4784726"/>
            <a:ext cx="15795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3" action="ppaction://hlinksldjump"/>
              </a:rPr>
              <a:t>Union</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4" action="ppaction://hlinksldjump"/>
              </a:rPr>
              <a:t>Subtraction</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5" action="ppaction://hlinksldjump"/>
              </a:rPr>
              <a:t>Intersection</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p:txBody>
      </p:sp>
      <p:sp>
        <p:nvSpPr>
          <p:cNvPr id="120836" name="Rectangle 5"/>
          <p:cNvSpPr>
            <a:spLocks noChangeArrowheads="1"/>
          </p:cNvSpPr>
          <p:nvPr/>
        </p:nvSpPr>
        <p:spPr bwMode="auto">
          <a:xfrm>
            <a:off x="2362201" y="1279525"/>
            <a:ext cx="365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Creating Composite Solids</a:t>
            </a:r>
          </a:p>
        </p:txBody>
      </p:sp>
    </p:spTree>
    <p:extLst>
      <p:ext uri="{BB962C8B-B14F-4D97-AF65-F5344CB8AC3E}">
        <p14:creationId xmlns:p14="http://schemas.microsoft.com/office/powerpoint/2010/main" val="948190223"/>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2362201" y="1289051"/>
            <a:ext cx="1954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Union operation</a:t>
            </a:r>
          </a:p>
        </p:txBody>
      </p:sp>
      <p:sp>
        <p:nvSpPr>
          <p:cNvPr id="122883" name="Text Box 3"/>
          <p:cNvSpPr txBox="1">
            <a:spLocks noChangeArrowheads="1"/>
          </p:cNvSpPr>
          <p:nvPr/>
        </p:nvSpPr>
        <p:spPr bwMode="auto">
          <a:xfrm>
            <a:off x="2819400" y="1838326"/>
            <a:ext cx="7391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Union is the process of creating a new composite object from one or more original objects. The union operation joins the original solids or regions in such a way that there is no duplication of volume. Therefore, the total resulting volume can be equal to or less than the sum of the volumes in the original solids or regions.</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UNION command performs the union operation. </a:t>
            </a:r>
          </a:p>
        </p:txBody>
      </p:sp>
      <p:pic>
        <p:nvPicPr>
          <p:cNvPr id="1228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200526"/>
            <a:ext cx="24574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787534"/>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3"/>
          <p:cNvSpPr txBox="1">
            <a:spLocks noChangeArrowheads="1"/>
          </p:cNvSpPr>
          <p:nvPr/>
        </p:nvSpPr>
        <p:spPr bwMode="auto">
          <a:xfrm>
            <a:off x="2743200" y="1447801"/>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You can select more than two objects at once. The objects (solids or regions) can be overlapping, adjacent, or nonadjacent.</a:t>
            </a:r>
          </a:p>
        </p:txBody>
      </p:sp>
      <p:pic>
        <p:nvPicPr>
          <p:cNvPr id="124931" name="Picture 19" descr="3d3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0" y="2438400"/>
            <a:ext cx="35814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758265"/>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2362200" y="1250951"/>
            <a:ext cx="2573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Subtraction operation</a:t>
            </a:r>
          </a:p>
        </p:txBody>
      </p:sp>
      <p:sp>
        <p:nvSpPr>
          <p:cNvPr id="126979" name="Text Box 3"/>
          <p:cNvSpPr txBox="1">
            <a:spLocks noChangeArrowheads="1"/>
          </p:cNvSpPr>
          <p:nvPr/>
        </p:nvSpPr>
        <p:spPr bwMode="auto">
          <a:xfrm>
            <a:off x="2819400" y="1800226"/>
            <a:ext cx="7162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Subtraction is the process of forming a new composite object by starting with one object and removing from it any volume that it has in common with a second object. In the case of solids, they are created by subtracting the volume of one set of solids from another set.</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SUBTRACTION command performs the subtraction operation. </a:t>
            </a:r>
          </a:p>
        </p:txBody>
      </p:sp>
      <p:pic>
        <p:nvPicPr>
          <p:cNvPr id="1269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4314826"/>
            <a:ext cx="2409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18159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24DF366-DD20-4463-8BF2-2375B9B85ABC}"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91122000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3"/>
          <p:cNvSpPr txBox="1">
            <a:spLocks noChangeArrowheads="1"/>
          </p:cNvSpPr>
          <p:nvPr/>
        </p:nvSpPr>
        <p:spPr bwMode="auto">
          <a:xfrm>
            <a:off x="2743200" y="1446214"/>
            <a:ext cx="701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You can select one or more objects as source objects. If you select more than one, they are automatically unioned.</a:t>
            </a:r>
          </a:p>
        </p:txBody>
      </p:sp>
      <p:pic>
        <p:nvPicPr>
          <p:cNvPr id="129027" name="Picture 5" descr="3d4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2436814"/>
            <a:ext cx="3733800"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386275"/>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2366964" y="1298576"/>
            <a:ext cx="2586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Intersection operation</a:t>
            </a:r>
          </a:p>
        </p:txBody>
      </p:sp>
      <p:sp>
        <p:nvSpPr>
          <p:cNvPr id="131075" name="Text Box 3"/>
          <p:cNvSpPr txBox="1">
            <a:spLocks noChangeArrowheads="1"/>
          </p:cNvSpPr>
          <p:nvPr/>
        </p:nvSpPr>
        <p:spPr bwMode="auto">
          <a:xfrm>
            <a:off x="2819400" y="1847850"/>
            <a:ext cx="7467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Intersection is the process of forming a composite object from only the volume that is common to two or more original objects. In the case of solids, you can create a new composite solid by calculating the common volume of two or more existing solids.</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INTERSECTION command performs the intersection operation. </a:t>
            </a:r>
          </a:p>
        </p:txBody>
      </p:sp>
      <p:pic>
        <p:nvPicPr>
          <p:cNvPr id="1310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4133850"/>
            <a:ext cx="23431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207630"/>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3"/>
          <p:cNvSpPr txBox="1">
            <a:spLocks noChangeArrowheads="1"/>
          </p:cNvSpPr>
          <p:nvPr/>
        </p:nvSpPr>
        <p:spPr bwMode="auto">
          <a:xfrm>
            <a:off x="2743200" y="1301751"/>
            <a:ext cx="617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An example for intersection operation</a:t>
            </a:r>
          </a:p>
        </p:txBody>
      </p:sp>
      <p:pic>
        <p:nvPicPr>
          <p:cNvPr id="133123" name="Picture 5" descr="3d4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1851026"/>
            <a:ext cx="41148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62886"/>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3"/>
          <p:cNvSpPr txBox="1">
            <a:spLocks noChangeArrowheads="1"/>
          </p:cNvSpPr>
          <p:nvPr/>
        </p:nvSpPr>
        <p:spPr bwMode="auto">
          <a:xfrm>
            <a:off x="2819400" y="1889126"/>
            <a:ext cx="685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following commands perform various 3D editing operations:</a:t>
            </a:r>
            <a:r>
              <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t> </a:t>
            </a:r>
          </a:p>
        </p:txBody>
      </p:sp>
      <p:sp>
        <p:nvSpPr>
          <p:cNvPr id="135171" name="Text Box 4"/>
          <p:cNvSpPr txBox="1">
            <a:spLocks noChangeArrowheads="1"/>
          </p:cNvSpPr>
          <p:nvPr/>
        </p:nvSpPr>
        <p:spPr bwMode="auto">
          <a:xfrm>
            <a:off x="3352800" y="2498726"/>
            <a:ext cx="210343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3" action="ppaction://hlinksldjump"/>
              </a:rPr>
              <a:t>Align</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4" action="ppaction://hlinksldjump"/>
              </a:rPr>
              <a:t>Rotate</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5" action="ppaction://hlinksldjump"/>
              </a:rPr>
              <a:t>Mirror</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6" action="ppaction://hlinksldjump"/>
              </a:rPr>
              <a:t>Array</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7" action="ppaction://hlinksldjump"/>
              </a:rPr>
              <a:t>Extend and Trim</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5172" name="Rectangle 5"/>
          <p:cNvSpPr>
            <a:spLocks noChangeArrowheads="1"/>
          </p:cNvSpPr>
          <p:nvPr/>
        </p:nvSpPr>
        <p:spPr bwMode="auto">
          <a:xfrm>
            <a:off x="2362201" y="1355725"/>
            <a:ext cx="192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Editing in 3D</a:t>
            </a:r>
          </a:p>
        </p:txBody>
      </p:sp>
    </p:spTree>
    <p:extLst>
      <p:ext uri="{BB962C8B-B14F-4D97-AF65-F5344CB8AC3E}">
        <p14:creationId xmlns:p14="http://schemas.microsoft.com/office/powerpoint/2010/main" val="2369028147"/>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2362200" y="1279526"/>
            <a:ext cx="200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Aligning Objects</a:t>
            </a:r>
          </a:p>
        </p:txBody>
      </p:sp>
      <p:sp>
        <p:nvSpPr>
          <p:cNvPr id="137219" name="Text Box 3"/>
          <p:cNvSpPr txBox="1">
            <a:spLocks noChangeArrowheads="1"/>
          </p:cNvSpPr>
          <p:nvPr/>
        </p:nvSpPr>
        <p:spPr bwMode="auto">
          <a:xfrm>
            <a:off x="2895600" y="1752601"/>
            <a:ext cx="6781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ALIGN command allows to translate and rotate objects in 3D space regardless of the position of the current UCS.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Three source points and three destination points define the move.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ALIGN command lets you select the objects to move, and then subsequently prompts for three source points and three destination points.</a:t>
            </a:r>
          </a:p>
        </p:txBody>
      </p:sp>
      <p:graphicFrame>
        <p:nvGraphicFramePr>
          <p:cNvPr id="192534" name="Group 22"/>
          <p:cNvGraphicFramePr>
            <a:graphicFrameLocks noGrp="1"/>
          </p:cNvGraphicFramePr>
          <p:nvPr/>
        </p:nvGraphicFramePr>
        <p:xfrm>
          <a:off x="3581400" y="4419600"/>
          <a:ext cx="5867400" cy="762000"/>
        </p:xfrm>
        <a:graphic>
          <a:graphicData uri="http://schemas.openxmlformats.org/drawingml/2006/table">
            <a:tbl>
              <a:tblPr/>
              <a:tblGrid>
                <a:gridCol w="1782763">
                  <a:extLst>
                    <a:ext uri="{9D8B030D-6E8A-4147-A177-3AD203B41FA5}">
                      <a16:colId xmlns:a16="http://schemas.microsoft.com/office/drawing/2014/main" val="20000"/>
                    </a:ext>
                  </a:extLst>
                </a:gridCol>
                <a:gridCol w="4084637">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Draw menu</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Choose </a:t>
                      </a:r>
                      <a:r>
                        <a:rPr kumimoji="0" lang="en-US" sz="1600" b="0" i="0" u="none" strike="noStrike" cap="none" normalizeH="0" baseline="0" dirty="0" err="1" smtClean="0">
                          <a:ln>
                            <a:noFill/>
                          </a:ln>
                          <a:solidFill>
                            <a:schemeClr val="accent2"/>
                          </a:solidFill>
                          <a:effectLst/>
                          <a:latin typeface="Times New Roman" pitchFamily="18" charset="0"/>
                          <a:ea typeface="ＭＳ Ｐゴシック" pitchFamily="-29" charset="-128"/>
                        </a:rPr>
                        <a:t>3D</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 Operation &gt; Align</a:t>
                      </a:r>
                      <a:endParaRPr kumimoji="0" lang="en-US" sz="2000" b="0" i="0" u="none" strike="noStrike" cap="none" normalizeH="0" baseline="0" dirty="0" smtClean="0">
                        <a:ln>
                          <a:noFill/>
                        </a:ln>
                        <a:solidFill>
                          <a:schemeClr val="tx1"/>
                        </a:solidFill>
                        <a:effectLst/>
                        <a:latin typeface="Times New Roman" pitchFamily="18" charset="0"/>
                        <a:ea typeface="ＭＳ Ｐゴシック" pitchFamily="-29" charset="-128"/>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On-screen prompt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ea typeface="ＭＳ Ｐゴシック" pitchFamily="-29" charset="-128"/>
                        </a:rPr>
                        <a:t>align </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(ENTER)</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40609201"/>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362201" y="1265239"/>
            <a:ext cx="406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Rotating Objects about a 3D Object</a:t>
            </a:r>
          </a:p>
        </p:txBody>
      </p:sp>
      <p:sp>
        <p:nvSpPr>
          <p:cNvPr id="139267" name="Text Box 3"/>
          <p:cNvSpPr txBox="1">
            <a:spLocks noChangeArrowheads="1"/>
          </p:cNvSpPr>
          <p:nvPr/>
        </p:nvSpPr>
        <p:spPr bwMode="auto">
          <a:xfrm>
            <a:off x="2819400" y="1798639"/>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ROTATE3D command lets you rotate an object about an arbitrary 3D axis.</a:t>
            </a:r>
          </a:p>
        </p:txBody>
      </p:sp>
      <p:graphicFrame>
        <p:nvGraphicFramePr>
          <p:cNvPr id="193555" name="Group 19"/>
          <p:cNvGraphicFramePr>
            <a:graphicFrameLocks noGrp="1"/>
          </p:cNvGraphicFramePr>
          <p:nvPr/>
        </p:nvGraphicFramePr>
        <p:xfrm>
          <a:off x="3200400" y="2728914"/>
          <a:ext cx="5867400" cy="966787"/>
        </p:xfrm>
        <a:graphic>
          <a:graphicData uri="http://schemas.openxmlformats.org/drawingml/2006/table">
            <a:tbl>
              <a:tblPr/>
              <a:tblGrid>
                <a:gridCol w="1782763">
                  <a:extLst>
                    <a:ext uri="{9D8B030D-6E8A-4147-A177-3AD203B41FA5}">
                      <a16:colId xmlns:a16="http://schemas.microsoft.com/office/drawing/2014/main" val="20000"/>
                    </a:ext>
                  </a:extLst>
                </a:gridCol>
                <a:gridCol w="4084637">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Draw menu</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Choose </a:t>
                      </a:r>
                      <a:r>
                        <a:rPr kumimoji="0" lang="en-US" sz="1600" b="0" i="0" u="none" strike="noStrike" cap="none" normalizeH="0" baseline="0" dirty="0" err="1" smtClean="0">
                          <a:ln>
                            <a:noFill/>
                          </a:ln>
                          <a:solidFill>
                            <a:schemeClr val="accent2"/>
                          </a:solidFill>
                          <a:effectLst/>
                          <a:latin typeface="Times New Roman" pitchFamily="18" charset="0"/>
                          <a:ea typeface="ＭＳ Ｐゴシック" pitchFamily="-29" charset="-128"/>
                        </a:rPr>
                        <a:t>3D</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 Operation &gt; Rotate </a:t>
                      </a:r>
                      <a:r>
                        <a:rPr kumimoji="0" lang="en-US" sz="1600" b="0" i="0" u="none" strike="noStrike" cap="none" normalizeH="0" baseline="0" dirty="0" err="1" smtClean="0">
                          <a:ln>
                            <a:noFill/>
                          </a:ln>
                          <a:solidFill>
                            <a:schemeClr val="accent2"/>
                          </a:solidFill>
                          <a:effectLst/>
                          <a:latin typeface="Times New Roman" pitchFamily="18" charset="0"/>
                          <a:ea typeface="ＭＳ Ｐゴシック" pitchFamily="-29" charset="-128"/>
                        </a:rPr>
                        <a:t>3D</a:t>
                      </a:r>
                      <a:endParaRPr kumimoji="0" lang="en-US" sz="2000" b="0" i="0" u="none" strike="noStrike" cap="none" normalizeH="0" baseline="0" dirty="0" smtClean="0">
                        <a:ln>
                          <a:noFill/>
                        </a:ln>
                        <a:solidFill>
                          <a:schemeClr val="tx1"/>
                        </a:solidFill>
                        <a:effectLst/>
                        <a:latin typeface="Times New Roman" pitchFamily="18" charset="0"/>
                        <a:ea typeface="ＭＳ Ｐゴシック" pitchFamily="-29" charset="-128"/>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57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On-screen prompt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accent2"/>
                          </a:solidFill>
                          <a:effectLst/>
                          <a:latin typeface="Times New Roman" pitchFamily="18" charset="0"/>
                          <a:ea typeface="ＭＳ Ｐゴシック" pitchFamily="-29" charset="-128"/>
                        </a:rPr>
                        <a:t>rotate3d</a:t>
                      </a:r>
                      <a:r>
                        <a:rPr kumimoji="0" lang="en-US" sz="1600" b="1" i="0" u="none" strike="noStrike" cap="none" normalizeH="0" baseline="0" dirty="0" smtClean="0">
                          <a:ln>
                            <a:noFill/>
                          </a:ln>
                          <a:solidFill>
                            <a:schemeClr val="accent2"/>
                          </a:solidFill>
                          <a:effectLst/>
                          <a:latin typeface="Times New Roman" pitchFamily="18" charset="0"/>
                          <a:ea typeface="ＭＳ Ｐゴシック" pitchFamily="-29" charset="-128"/>
                        </a:rPr>
                        <a:t> </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(ENTER)</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39279" name="Picture 17" descr="3d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4100514"/>
            <a:ext cx="39624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307544"/>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2362201" y="1287464"/>
            <a:ext cx="2841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Mirroring about a Plane</a:t>
            </a:r>
          </a:p>
        </p:txBody>
      </p:sp>
      <p:sp>
        <p:nvSpPr>
          <p:cNvPr id="141315" name="Text Box 3"/>
          <p:cNvSpPr txBox="1">
            <a:spLocks noChangeArrowheads="1"/>
          </p:cNvSpPr>
          <p:nvPr/>
        </p:nvSpPr>
        <p:spPr bwMode="auto">
          <a:xfrm>
            <a:off x="2819400" y="1836739"/>
            <a:ext cx="678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MIRROR3D command lets you mirror a selected object about a plane.</a:t>
            </a:r>
          </a:p>
        </p:txBody>
      </p:sp>
      <p:graphicFrame>
        <p:nvGraphicFramePr>
          <p:cNvPr id="194580" name="Group 20"/>
          <p:cNvGraphicFramePr>
            <a:graphicFrameLocks noGrp="1"/>
          </p:cNvGraphicFramePr>
          <p:nvPr/>
        </p:nvGraphicFramePr>
        <p:xfrm>
          <a:off x="3200400" y="2827338"/>
          <a:ext cx="5867400" cy="762000"/>
        </p:xfrm>
        <a:graphic>
          <a:graphicData uri="http://schemas.openxmlformats.org/drawingml/2006/table">
            <a:tbl>
              <a:tblPr/>
              <a:tblGrid>
                <a:gridCol w="1782763">
                  <a:extLst>
                    <a:ext uri="{9D8B030D-6E8A-4147-A177-3AD203B41FA5}">
                      <a16:colId xmlns:a16="http://schemas.microsoft.com/office/drawing/2014/main" val="20000"/>
                    </a:ext>
                  </a:extLst>
                </a:gridCol>
                <a:gridCol w="4084637">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Draw menu</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Choose 3D Operation &gt; Mirror 3D</a:t>
                      </a:r>
                      <a:endParaRPr kumimoji="0" lang="en-US" sz="2000" b="0" i="0" u="none" strike="noStrike" cap="none" normalizeH="0" baseline="0" smtClean="0">
                        <a:ln>
                          <a:noFill/>
                        </a:ln>
                        <a:solidFill>
                          <a:schemeClr val="tx1"/>
                        </a:solidFill>
                        <a:effectLst/>
                        <a:latin typeface="Times New Roman" pitchFamily="18" charset="0"/>
                        <a:ea typeface="ＭＳ Ｐゴシック" pitchFamily="-29" charset="-128"/>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On-screen prompt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accent2"/>
                          </a:solidFill>
                          <a:effectLst/>
                          <a:latin typeface="Times New Roman" pitchFamily="18" charset="0"/>
                          <a:ea typeface="ＭＳ Ｐゴシック" pitchFamily="-29" charset="-128"/>
                        </a:rPr>
                        <a:t>mirror3d</a:t>
                      </a:r>
                      <a:r>
                        <a:rPr kumimoji="0" lang="en-US" sz="1600" b="1" i="0" u="none" strike="noStrike" cap="none" normalizeH="0" baseline="0" dirty="0" smtClean="0">
                          <a:ln>
                            <a:noFill/>
                          </a:ln>
                          <a:solidFill>
                            <a:schemeClr val="accent2"/>
                          </a:solidFill>
                          <a:effectLst/>
                          <a:latin typeface="Times New Roman" pitchFamily="18" charset="0"/>
                          <a:ea typeface="ＭＳ Ｐゴシック" pitchFamily="-29" charset="-128"/>
                        </a:rPr>
                        <a:t> </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(ENTER)</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41327" name="Picture 17" descr="3d2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4046538"/>
            <a:ext cx="38862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474902"/>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2362201" y="1203326"/>
            <a:ext cx="2435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Creating a 3D Array</a:t>
            </a:r>
          </a:p>
        </p:txBody>
      </p:sp>
      <p:sp>
        <p:nvSpPr>
          <p:cNvPr id="143363" name="Text Box 3"/>
          <p:cNvSpPr txBox="1">
            <a:spLocks noChangeArrowheads="1"/>
          </p:cNvSpPr>
          <p:nvPr/>
        </p:nvSpPr>
        <p:spPr bwMode="auto">
          <a:xfrm>
            <a:off x="2819400" y="1720850"/>
            <a:ext cx="68580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3DARRAY command is used to make multiple copies of selected objects in either rectangular or polar array in 3D.</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 the rectangular array, specify the number of columns (X direction), the number of rows (Y direction), the number of levels (Z direction), and the spacing between columns, rows, and levels.</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 the polar array, specify the number of items to array, the angle that the arrayed objects are to fill, the start point and endpoint of the axis about which the objects are to be rotated, and whether or not the objects are rotated about the center of the group.</a:t>
            </a:r>
          </a:p>
        </p:txBody>
      </p:sp>
      <p:graphicFrame>
        <p:nvGraphicFramePr>
          <p:cNvPr id="195603" name="Group 19"/>
          <p:cNvGraphicFramePr>
            <a:graphicFrameLocks noGrp="1"/>
          </p:cNvGraphicFramePr>
          <p:nvPr/>
        </p:nvGraphicFramePr>
        <p:xfrm>
          <a:off x="3505200" y="5029200"/>
          <a:ext cx="5867400" cy="762000"/>
        </p:xfrm>
        <a:graphic>
          <a:graphicData uri="http://schemas.openxmlformats.org/drawingml/2006/table">
            <a:tbl>
              <a:tblPr/>
              <a:tblGrid>
                <a:gridCol w="1782763">
                  <a:extLst>
                    <a:ext uri="{9D8B030D-6E8A-4147-A177-3AD203B41FA5}">
                      <a16:colId xmlns:a16="http://schemas.microsoft.com/office/drawing/2014/main" val="20000"/>
                    </a:ext>
                  </a:extLst>
                </a:gridCol>
                <a:gridCol w="4084637">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Draw menu</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Choose 3D Operation &gt; Array 3D</a:t>
                      </a:r>
                      <a:endParaRPr kumimoji="0" lang="en-US" sz="2000" b="0" i="0" u="none" strike="noStrike" cap="none" normalizeH="0" baseline="0" smtClean="0">
                        <a:ln>
                          <a:noFill/>
                        </a:ln>
                        <a:solidFill>
                          <a:schemeClr val="tx1"/>
                        </a:solidFill>
                        <a:effectLst/>
                        <a:latin typeface="Times New Roman" pitchFamily="18" charset="0"/>
                        <a:ea typeface="ＭＳ Ｐゴシック" pitchFamily="-29" charset="-128"/>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2"/>
                          </a:solidFill>
                          <a:effectLst/>
                          <a:latin typeface="Times New Roman" pitchFamily="18" charset="0"/>
                          <a:ea typeface="ＭＳ Ｐゴシック" pitchFamily="-29" charset="-128"/>
                        </a:rPr>
                        <a:t>On-screen prompt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accent2"/>
                          </a:solidFill>
                          <a:effectLst/>
                          <a:latin typeface="Times New Roman" pitchFamily="18" charset="0"/>
                          <a:ea typeface="ＭＳ Ｐゴシック" pitchFamily="-29" charset="-128"/>
                        </a:rPr>
                        <a:t>array3d</a:t>
                      </a:r>
                      <a:r>
                        <a:rPr kumimoji="0" lang="en-US" sz="1600" b="1" i="0" u="none" strike="noStrike" cap="none" normalizeH="0" baseline="0" dirty="0" smtClean="0">
                          <a:ln>
                            <a:noFill/>
                          </a:ln>
                          <a:solidFill>
                            <a:schemeClr val="accent2"/>
                          </a:solidFill>
                          <a:effectLst/>
                          <a:latin typeface="Times New Roman" pitchFamily="18" charset="0"/>
                          <a:ea typeface="ＭＳ Ｐゴシック" pitchFamily="-29" charset="-128"/>
                        </a:rPr>
                        <a:t> </a:t>
                      </a:r>
                      <a:r>
                        <a:rPr kumimoji="0" lang="en-US" sz="1600" b="0" i="0" u="none" strike="noStrike" cap="none" normalizeH="0" baseline="0" dirty="0" smtClean="0">
                          <a:ln>
                            <a:noFill/>
                          </a:ln>
                          <a:solidFill>
                            <a:schemeClr val="accent2"/>
                          </a:solidFill>
                          <a:effectLst/>
                          <a:latin typeface="Times New Roman" pitchFamily="18" charset="0"/>
                          <a:ea typeface="ＭＳ Ｐゴシック" pitchFamily="-29" charset="-128"/>
                        </a:rPr>
                        <a:t>(ENTER)</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13188226"/>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362201" y="1255714"/>
            <a:ext cx="3597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Extending and Trimming in 3D</a:t>
            </a:r>
          </a:p>
        </p:txBody>
      </p:sp>
      <p:sp>
        <p:nvSpPr>
          <p:cNvPr id="145411" name="Text Box 3"/>
          <p:cNvSpPr txBox="1">
            <a:spLocks noChangeArrowheads="1"/>
          </p:cNvSpPr>
          <p:nvPr/>
        </p:nvSpPr>
        <p:spPr bwMode="auto">
          <a:xfrm>
            <a:off x="2819400" y="1804988"/>
            <a:ext cx="7239000"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AutoCAD allows to extend an object by means of the EXTEND command to any object in 3D space or to trim an object to any other 3D space by means of the TRIM command regardless of whether the objects are on the same plane or parallel to the cutting or boundary edges.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Before you select an object to extend or trim in 3D space, specify one of the three available projection modes: None, UCS, or View.</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None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specifies no projection.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UCS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specifies projection onto the XY plane of the current UCS.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View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selection specifies projection along the current view direction. </a:t>
            </a:r>
          </a:p>
        </p:txBody>
      </p:sp>
    </p:spTree>
    <p:extLst>
      <p:ext uri="{BB962C8B-B14F-4D97-AF65-F5344CB8AC3E}">
        <p14:creationId xmlns:p14="http://schemas.microsoft.com/office/powerpoint/2010/main" val="3280453455"/>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3"/>
          <p:cNvSpPr txBox="1">
            <a:spLocks noChangeArrowheads="1"/>
          </p:cNvSpPr>
          <p:nvPr/>
        </p:nvSpPr>
        <p:spPr bwMode="auto">
          <a:xfrm>
            <a:off x="2819400" y="1828801"/>
            <a:ext cx="6553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AutoCAD has several editing tools specifically designed to work on solids in addition to using the modify and construct commands, such as MOVE, COPY, ROTATE, SCALE, and ARRAY to edit solids.</a:t>
            </a:r>
          </a:p>
        </p:txBody>
      </p:sp>
      <p:sp>
        <p:nvSpPr>
          <p:cNvPr id="147459" name="Text Box 4"/>
          <p:cNvSpPr txBox="1">
            <a:spLocks noChangeArrowheads="1"/>
          </p:cNvSpPr>
          <p:nvPr/>
        </p:nvSpPr>
        <p:spPr bwMode="auto">
          <a:xfrm>
            <a:off x="5638800" y="2846388"/>
            <a:ext cx="25146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3" action="ppaction://hlinksldjump"/>
              </a:rPr>
              <a:t>Chamfer</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4" action="ppaction://hlinksldjump"/>
              </a:rPr>
              <a:t>Fillet</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5" action="ppaction://hlinksldjump"/>
              </a:rPr>
              <a:t>Section</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6" action="ppaction://hlinksldjump"/>
              </a:rPr>
              <a:t>Slicing</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7" action="ppaction://hlinksldjump"/>
              </a:rPr>
              <a:t>Interference</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8" action="ppaction://hlinksldjump"/>
              </a:rPr>
              <a:t>Editing Faces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6" action="ppaction://hlinksldjump"/>
              </a:rPr>
              <a:t>Imprinting Solids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7" action="ppaction://hlinksldjump"/>
              </a:rPr>
              <a:t>Separating Solids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8" action="ppaction://hlinksldjump"/>
              </a:rPr>
              <a:t>Shelling Solids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9" action="ppaction://hlinksldjump"/>
              </a:rPr>
              <a:t>Cleaning</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10" action="ppaction://hlinksldjump"/>
              </a:rPr>
              <a:t>Checking</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7460" name="Rectangle 5"/>
          <p:cNvSpPr>
            <a:spLocks noChangeArrowheads="1"/>
          </p:cNvSpPr>
          <p:nvPr/>
        </p:nvSpPr>
        <p:spPr bwMode="auto">
          <a:xfrm>
            <a:off x="2362201" y="1219200"/>
            <a:ext cx="245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Editing 3D Solids</a:t>
            </a:r>
          </a:p>
        </p:txBody>
      </p:sp>
    </p:spTree>
    <p:extLst>
      <p:ext uri="{BB962C8B-B14F-4D97-AF65-F5344CB8AC3E}">
        <p14:creationId xmlns:p14="http://schemas.microsoft.com/office/powerpoint/2010/main" val="139089734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685800"/>
            <a:ext cx="7772400" cy="1143000"/>
          </a:xfrm>
        </p:spPr>
        <p:txBody>
          <a:bodyPr>
            <a:normAutofit fontScale="90000"/>
          </a:bodyPr>
          <a:lstStyle/>
          <a:p>
            <a:r>
              <a:rPr lang="en-US" b="1" dirty="0" smtClean="0">
                <a:solidFill>
                  <a:srgbClr val="002060"/>
                </a:solidFill>
                <a:latin typeface="Times New Roman" pitchFamily="18" charset="0"/>
                <a:cs typeface="Times New Roman" pitchFamily="18" charset="0"/>
              </a:rPr>
              <a:t>CHAPTER 1</a:t>
            </a:r>
            <a:br>
              <a:rPr lang="en-US" b="1" dirty="0" smtClean="0">
                <a:solidFill>
                  <a:srgbClr val="002060"/>
                </a:solidFill>
                <a:latin typeface="Times New Roman" pitchFamily="18" charset="0"/>
                <a:cs typeface="Times New Roman" pitchFamily="18" charset="0"/>
              </a:rPr>
            </a:br>
            <a:r>
              <a:rPr lang="en-US" b="1" dirty="0" smtClean="0">
                <a:solidFill>
                  <a:srgbClr val="002060"/>
                </a:solidFill>
                <a:latin typeface="Times New Roman" pitchFamily="18" charset="0"/>
                <a:cs typeface="Times New Roman" pitchFamily="18" charset="0"/>
              </a:rPr>
              <a:t>Introducing </a:t>
            </a:r>
            <a:r>
              <a:rPr lang="en-US" b="1" dirty="0">
                <a:solidFill>
                  <a:srgbClr val="002060"/>
                </a:solidFill>
                <a:latin typeface="Times New Roman" pitchFamily="18" charset="0"/>
                <a:cs typeface="Times New Roman" pitchFamily="18" charset="0"/>
              </a:rPr>
              <a:t>AutoCAD</a:t>
            </a:r>
            <a:endParaRPr lang="en-US"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a:xfrm>
            <a:off x="2133600" y="1219200"/>
            <a:ext cx="8305800" cy="5334000"/>
          </a:xfrm>
        </p:spPr>
        <p:txBody>
          <a:bodyPr>
            <a:normAutofit fontScale="32500" lnSpcReduction="20000"/>
          </a:bodyPr>
          <a:lstStyle/>
          <a:p>
            <a:pPr>
              <a:lnSpc>
                <a:spcPct val="120000"/>
              </a:lnSpc>
            </a:pPr>
            <a:endParaRPr lang="en-US" sz="10400" b="1" dirty="0">
              <a:solidFill>
                <a:srgbClr val="0070C0"/>
              </a:solidFill>
              <a:latin typeface="+mj-lt"/>
            </a:endParaRPr>
          </a:p>
          <a:p>
            <a:pPr>
              <a:lnSpc>
                <a:spcPct val="120000"/>
              </a:lnSpc>
            </a:pPr>
            <a:endParaRPr lang="en-US" sz="10400" b="1" dirty="0">
              <a:solidFill>
                <a:srgbClr val="002060"/>
              </a:solidFill>
              <a:latin typeface="+mj-lt"/>
            </a:endParaRPr>
          </a:p>
          <a:p>
            <a:pPr>
              <a:lnSpc>
                <a:spcPct val="120000"/>
              </a:lnSpc>
            </a:pPr>
            <a:r>
              <a:rPr lang="en-US" sz="10400" b="1" dirty="0">
                <a:solidFill>
                  <a:srgbClr val="002060"/>
                </a:solidFill>
                <a:latin typeface="+mj-lt"/>
              </a:rPr>
              <a:t>Aim of this chapter</a:t>
            </a:r>
          </a:p>
          <a:p>
            <a:pPr algn="just">
              <a:lnSpc>
                <a:spcPct val="120000"/>
              </a:lnSpc>
            </a:pPr>
            <a:r>
              <a:rPr lang="en-US" sz="10400" dirty="0">
                <a:solidFill>
                  <a:schemeClr val="tx1"/>
                </a:solidFill>
                <a:latin typeface="Times New Roman" panose="02020603050405020304" pitchFamily="18" charset="0"/>
                <a:cs typeface="Times New Roman" panose="02020603050405020304" pitchFamily="18" charset="0"/>
              </a:rPr>
              <a:t>The contents of this chapter are designed to introduce features of the AutoCAD window and methods of operating AutoCAD.</a:t>
            </a:r>
          </a:p>
          <a:p>
            <a:pPr algn="just">
              <a:lnSpc>
                <a:spcPct val="120000"/>
              </a:lnSpc>
            </a:pPr>
            <a:r>
              <a:rPr lang="en-US" sz="8000" dirty="0">
                <a:solidFill>
                  <a:schemeClr val="tx1"/>
                </a:solidFill>
                <a:latin typeface="+mj-lt"/>
                <a:cs typeface="Times New Roman" pitchFamily="18" charset="0"/>
              </a:rPr>
              <a:t>.</a:t>
            </a:r>
          </a:p>
          <a:p>
            <a:pPr algn="just">
              <a:lnSpc>
                <a:spcPct val="120000"/>
              </a:lnSpc>
            </a:pPr>
            <a:endParaRPr lang="en-US" dirty="0">
              <a:solidFill>
                <a:schemeClr val="tx1"/>
              </a:solidFill>
              <a:latin typeface="+mj-lt"/>
            </a:endParaRPr>
          </a:p>
          <a:p>
            <a:pPr algn="just">
              <a:lnSpc>
                <a:spcPct val="120000"/>
              </a:lnSpc>
            </a:pPr>
            <a:endParaRPr lang="en-US" dirty="0" smtClean="0">
              <a:solidFill>
                <a:schemeClr val="tx1"/>
              </a:solidFill>
              <a:latin typeface="+mj-lt"/>
            </a:endParaRPr>
          </a:p>
          <a:p>
            <a:pPr algn="just">
              <a:lnSpc>
                <a:spcPct val="120000"/>
              </a:lnSpc>
            </a:pPr>
            <a:endParaRPr lang="en-US" dirty="0">
              <a:solidFill>
                <a:schemeClr val="tx1"/>
              </a:solidFill>
              <a:latin typeface="+mj-lt"/>
            </a:endParaRPr>
          </a:p>
          <a:p>
            <a:pPr algn="just">
              <a:lnSpc>
                <a:spcPct val="120000"/>
              </a:lnSpc>
            </a:pPr>
            <a:endParaRPr lang="en-US" dirty="0" smtClean="0">
              <a:solidFill>
                <a:schemeClr val="tx1"/>
              </a:solidFill>
              <a:latin typeface="+mj-lt"/>
            </a:endParaRPr>
          </a:p>
          <a:p>
            <a:pPr algn="just">
              <a:lnSpc>
                <a:spcPct val="120000"/>
              </a:lnSpc>
            </a:pPr>
            <a:endParaRPr lang="en-US" dirty="0">
              <a:solidFill>
                <a:schemeClr val="tx1"/>
              </a:solidFill>
              <a:latin typeface="+mj-lt"/>
            </a:endParaRPr>
          </a:p>
          <a:p>
            <a:pPr algn="just">
              <a:lnSpc>
                <a:spcPct val="120000"/>
              </a:lnSpc>
            </a:pPr>
            <a:endParaRPr lang="en-US" dirty="0">
              <a:solidFill>
                <a:schemeClr val="tx1"/>
              </a:solidFill>
              <a:latin typeface="+mj-lt"/>
            </a:endParaRPr>
          </a:p>
          <a:p>
            <a:pPr>
              <a:lnSpc>
                <a:spcPct val="120000"/>
              </a:lnSpc>
            </a:pPr>
            <a:endParaRPr lang="en-US" dirty="0">
              <a:latin typeface="+mj-lt"/>
            </a:endParaRP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2</a:t>
            </a:fld>
            <a:endParaRPr lang="en-US">
              <a:solidFill>
                <a:prstClr val="black">
                  <a:tint val="75000"/>
                </a:prstClr>
              </a:solidFill>
              <a:latin typeface="Calibri"/>
            </a:endParaRPr>
          </a:p>
        </p:txBody>
      </p:sp>
    </p:spTree>
    <p:extLst>
      <p:ext uri="{BB962C8B-B14F-4D97-AF65-F5344CB8AC3E}">
        <p14:creationId xmlns:p14="http://schemas.microsoft.com/office/powerpoint/2010/main" val="3225396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219200"/>
            <a:ext cx="7772400" cy="304800"/>
          </a:xfrm>
        </p:spPr>
        <p:txBody>
          <a:bodyPr>
            <a:normAutofit fontScale="90000"/>
          </a:bodyPr>
          <a:lstStyle/>
          <a:p>
            <a:r>
              <a:rPr lang="en-US" sz="3000" b="1" dirty="0">
                <a:solidFill>
                  <a:srgbClr val="002060"/>
                </a:solidFill>
              </a:rPr>
              <a:t>Aims of this chapter (part I)</a:t>
            </a:r>
            <a:endParaRPr lang="en-US" sz="3000" dirty="0">
              <a:solidFill>
                <a:srgbClr val="002060"/>
              </a:solidFill>
            </a:endParaRPr>
          </a:p>
        </p:txBody>
      </p:sp>
      <p:sp>
        <p:nvSpPr>
          <p:cNvPr id="3" name="Subtitle 2"/>
          <p:cNvSpPr>
            <a:spLocks noGrp="1"/>
          </p:cNvSpPr>
          <p:nvPr>
            <p:ph type="subTitle" idx="1"/>
          </p:nvPr>
        </p:nvSpPr>
        <p:spPr>
          <a:xfrm>
            <a:off x="1905000" y="1676400"/>
            <a:ext cx="8458200" cy="4953000"/>
          </a:xfrm>
        </p:spPr>
        <p:txBody>
          <a:bodyPr>
            <a:normAutofit fontScale="85000" lnSpcReduction="10000"/>
          </a:bodyPr>
          <a:lstStyle/>
          <a:p>
            <a:r>
              <a:rPr lang="en-US" dirty="0">
                <a:solidFill>
                  <a:schemeClr val="tx1"/>
                </a:solidFill>
                <a:latin typeface="Times New Roman" panose="02020603050405020304" pitchFamily="18" charset="0"/>
                <a:cs typeface="Times New Roman" panose="02020603050405020304" pitchFamily="18" charset="0"/>
              </a:rPr>
              <a:t>The contents of this chapter are designed to introduce</a:t>
            </a:r>
            <a:r>
              <a:rPr lang="en-US" dirty="0" smtClean="0">
                <a:solidFill>
                  <a:schemeClr val="tx1"/>
                </a:solidFill>
                <a:latin typeface="Times New Roman" panose="02020603050405020304" pitchFamily="18" charset="0"/>
                <a:cs typeface="Times New Roman" panose="02020603050405020304" pitchFamily="18" charset="0"/>
              </a:rPr>
              <a:t>:</a:t>
            </a:r>
          </a:p>
          <a:p>
            <a:pPr algn="l"/>
            <a:r>
              <a:rPr lang="en-US" dirty="0" smtClean="0">
                <a:solidFill>
                  <a:schemeClr val="tx1"/>
                </a:solidFill>
                <a:latin typeface="Times New Roman" panose="02020603050405020304" pitchFamily="18" charset="0"/>
                <a:cs typeface="Times New Roman" panose="02020603050405020304" pitchFamily="18" charset="0"/>
              </a:rPr>
              <a:t>1</a:t>
            </a:r>
            <a:r>
              <a:rPr lang="en-US" dirty="0">
                <a:solidFill>
                  <a:schemeClr val="tx1"/>
                </a:solidFill>
                <a:latin typeface="Times New Roman" panose="02020603050405020304" pitchFamily="18" charset="0"/>
                <a:cs typeface="Times New Roman" panose="02020603050405020304" pitchFamily="18" charset="0"/>
              </a:rPr>
              <a:t>. The construction of 2D drawing in the Classic AutoCAD workspace.</a:t>
            </a:r>
          </a:p>
          <a:p>
            <a:pPr algn="l"/>
            <a:r>
              <a:rPr lang="en-US" dirty="0">
                <a:solidFill>
                  <a:schemeClr val="tx1"/>
                </a:solidFill>
                <a:latin typeface="Times New Roman" panose="02020603050405020304" pitchFamily="18" charset="0"/>
                <a:cs typeface="Times New Roman" panose="02020603050405020304" pitchFamily="18" charset="0"/>
              </a:rPr>
              <a:t>2. The drawing of simple outlines using the Line, </a:t>
            </a:r>
            <a:r>
              <a:rPr lang="en-US" dirty="0" smtClean="0">
                <a:solidFill>
                  <a:schemeClr val="tx1"/>
                </a:solidFill>
                <a:latin typeface="Times New Roman" panose="02020603050405020304" pitchFamily="18" charset="0"/>
                <a:cs typeface="Times New Roman" panose="02020603050405020304" pitchFamily="18" charset="0"/>
              </a:rPr>
              <a:t>Circle and Polyline tools </a:t>
            </a:r>
            <a:r>
              <a:rPr lang="en-US" dirty="0">
                <a:solidFill>
                  <a:schemeClr val="tx1"/>
                </a:solidFill>
                <a:latin typeface="Times New Roman" panose="02020603050405020304" pitchFamily="18" charset="0"/>
                <a:cs typeface="Times New Roman" panose="02020603050405020304" pitchFamily="18" charset="0"/>
              </a:rPr>
              <a:t>from the Draw toolbar or the </a:t>
            </a:r>
            <a:r>
              <a:rPr lang="en-US" dirty="0" smtClean="0">
                <a:solidFill>
                  <a:schemeClr val="tx1"/>
                </a:solidFill>
                <a:latin typeface="Times New Roman" panose="02020603050405020304" pitchFamily="18" charset="0"/>
                <a:cs typeface="Times New Roman" panose="02020603050405020304" pitchFamily="18" charset="0"/>
              </a:rPr>
              <a:t>2D Draw </a:t>
            </a:r>
            <a:r>
              <a:rPr lang="en-US" dirty="0">
                <a:solidFill>
                  <a:schemeClr val="tx1"/>
                </a:solidFill>
                <a:latin typeface="Times New Roman" panose="02020603050405020304" pitchFamily="18" charset="0"/>
                <a:cs typeface="Times New Roman" panose="02020603050405020304" pitchFamily="18" charset="0"/>
              </a:rPr>
              <a:t>control panel.</a:t>
            </a:r>
          </a:p>
          <a:p>
            <a:pPr algn="l"/>
            <a:r>
              <a:rPr lang="en-US" dirty="0">
                <a:solidFill>
                  <a:schemeClr val="tx1"/>
                </a:solidFill>
                <a:latin typeface="Times New Roman" panose="02020603050405020304" pitchFamily="18" charset="0"/>
                <a:cs typeface="Times New Roman" panose="02020603050405020304" pitchFamily="18" charset="0"/>
              </a:rPr>
              <a:t>3. Drawing to snap points.</a:t>
            </a:r>
          </a:p>
          <a:p>
            <a:pPr algn="l"/>
            <a:r>
              <a:rPr lang="en-US" dirty="0">
                <a:solidFill>
                  <a:schemeClr val="tx1"/>
                </a:solidFill>
                <a:latin typeface="Times New Roman" panose="02020603050405020304" pitchFamily="18" charset="0"/>
                <a:cs typeface="Times New Roman" panose="02020603050405020304" pitchFamily="18" charset="0"/>
              </a:rPr>
              <a:t>4. Drawing to absolute coordinate points.</a:t>
            </a:r>
          </a:p>
          <a:p>
            <a:pPr algn="l"/>
            <a:r>
              <a:rPr lang="en-US" dirty="0">
                <a:solidFill>
                  <a:schemeClr val="tx1"/>
                </a:solidFill>
                <a:latin typeface="Times New Roman" panose="02020603050405020304" pitchFamily="18" charset="0"/>
                <a:cs typeface="Times New Roman" panose="02020603050405020304" pitchFamily="18" charset="0"/>
              </a:rPr>
              <a:t>5. Drawing to relative coordinate points.</a:t>
            </a:r>
          </a:p>
          <a:p>
            <a:pPr algn="l"/>
            <a:r>
              <a:rPr lang="en-US" dirty="0">
                <a:solidFill>
                  <a:schemeClr val="tx1"/>
                </a:solidFill>
                <a:latin typeface="Times New Roman" panose="02020603050405020304" pitchFamily="18" charset="0"/>
                <a:cs typeface="Times New Roman" panose="02020603050405020304" pitchFamily="18" charset="0"/>
              </a:rPr>
              <a:t>6. Drawing using the ‘tracking’ method.</a:t>
            </a:r>
          </a:p>
          <a:p>
            <a:pPr algn="l"/>
            <a:r>
              <a:rPr lang="en-US" dirty="0">
                <a:solidFill>
                  <a:schemeClr val="tx1"/>
                </a:solidFill>
                <a:latin typeface="Times New Roman" panose="02020603050405020304" pitchFamily="18" charset="0"/>
                <a:cs typeface="Times New Roman" panose="02020603050405020304" pitchFamily="18" charset="0"/>
              </a:rPr>
              <a:t>7. The use of the Erase, Undo and Redo tools</a:t>
            </a:r>
            <a:r>
              <a:rPr lang="en-US" b="1"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38400" y="1"/>
            <a:ext cx="7086600" cy="1200329"/>
          </a:xfrm>
          <a:prstGeom prst="rect">
            <a:avLst/>
          </a:prstGeom>
        </p:spPr>
        <p:txBody>
          <a:bodyPr wrap="square">
            <a:spAutoFit/>
          </a:bodyPr>
          <a:lstStyle/>
          <a:p>
            <a:pPr algn="ctr"/>
            <a:r>
              <a:rPr lang="en-US" sz="3600" b="1" dirty="0">
                <a:solidFill>
                  <a:srgbClr val="002060"/>
                </a:solidFill>
                <a:latin typeface="Calibri"/>
              </a:rPr>
              <a:t>CHAPTER 2</a:t>
            </a:r>
          </a:p>
          <a:p>
            <a:pPr algn="ctr"/>
            <a:r>
              <a:rPr lang="en-US" sz="3600" b="1" dirty="0">
                <a:solidFill>
                  <a:srgbClr val="002060"/>
                </a:solidFill>
                <a:latin typeface="Calibri"/>
              </a:rPr>
              <a:t>INTRODUCING</a:t>
            </a:r>
            <a:r>
              <a:rPr lang="en-US" sz="3000" b="1" dirty="0">
                <a:solidFill>
                  <a:prstClr val="black"/>
                </a:solidFill>
                <a:latin typeface="Calibri"/>
              </a:rPr>
              <a:t> </a:t>
            </a:r>
            <a:r>
              <a:rPr lang="en-US" sz="3600" b="1" dirty="0">
                <a:solidFill>
                  <a:srgbClr val="002060"/>
                </a:solidFill>
                <a:latin typeface="Calibri"/>
              </a:rPr>
              <a:t>DRAWING</a:t>
            </a:r>
            <a:endParaRPr lang="en-US" sz="3600" dirty="0">
              <a:solidFill>
                <a:srgbClr val="002060"/>
              </a:solidFill>
              <a:latin typeface="Calibri"/>
            </a:endParaRPr>
          </a:p>
        </p:txBody>
      </p:sp>
      <p:sp>
        <p:nvSpPr>
          <p:cNvPr id="5" name="Slide Number Placeholder 4"/>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67272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2362201" y="1300164"/>
            <a:ext cx="220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Chamfering Solids</a:t>
            </a:r>
          </a:p>
        </p:txBody>
      </p:sp>
      <p:sp>
        <p:nvSpPr>
          <p:cNvPr id="149507" name="Text Box 3"/>
          <p:cNvSpPr txBox="1">
            <a:spLocks noChangeArrowheads="1"/>
          </p:cNvSpPr>
          <p:nvPr/>
        </p:nvSpPr>
        <p:spPr bwMode="auto">
          <a:xfrm>
            <a:off x="2819400" y="1773239"/>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CHAMFER command can be used to bevel the edges of an existing solid object.</a:t>
            </a:r>
          </a:p>
        </p:txBody>
      </p:sp>
      <p:pic>
        <p:nvPicPr>
          <p:cNvPr id="149508" name="Picture 21" descr="3d4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5800" y="2992438"/>
            <a:ext cx="320040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998146"/>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2362201" y="1217614"/>
            <a:ext cx="1795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Filleting Solids</a:t>
            </a:r>
          </a:p>
        </p:txBody>
      </p:sp>
      <p:sp>
        <p:nvSpPr>
          <p:cNvPr id="151555" name="Text Box 3"/>
          <p:cNvSpPr txBox="1">
            <a:spLocks noChangeArrowheads="1"/>
          </p:cNvSpPr>
          <p:nvPr/>
        </p:nvSpPr>
        <p:spPr bwMode="auto">
          <a:xfrm>
            <a:off x="2895600" y="1766889"/>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FILLET command can be used to round the edge of an existing solid object.</a:t>
            </a:r>
          </a:p>
        </p:txBody>
      </p:sp>
      <p:pic>
        <p:nvPicPr>
          <p:cNvPr id="151556" name="Picture 20" descr="3d4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0" y="3214688"/>
            <a:ext cx="35814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028199"/>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2362201" y="1235076"/>
            <a:ext cx="202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Sectioning Solids</a:t>
            </a:r>
          </a:p>
        </p:txBody>
      </p:sp>
      <p:sp>
        <p:nvSpPr>
          <p:cNvPr id="153603" name="Text Box 3"/>
          <p:cNvSpPr txBox="1">
            <a:spLocks noChangeArrowheads="1"/>
          </p:cNvSpPr>
          <p:nvPr/>
        </p:nvSpPr>
        <p:spPr bwMode="auto">
          <a:xfrm>
            <a:off x="2743200" y="1708151"/>
            <a:ext cx="7543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SECTION command creates a cross-section of one or more solids.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cross-section is created as one or more regions, created on the current layer and is inserted at the location of the cross-section. With MOVE command the cross-section can be moved to another location.</a:t>
            </a:r>
          </a:p>
        </p:txBody>
      </p:sp>
      <p:pic>
        <p:nvPicPr>
          <p:cNvPr id="153604" name="Picture 21" descr="3d4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3384550"/>
            <a:ext cx="2743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711693"/>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2362200" y="1279526"/>
            <a:ext cx="1627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Slicing Solids</a:t>
            </a:r>
          </a:p>
        </p:txBody>
      </p:sp>
      <p:sp>
        <p:nvSpPr>
          <p:cNvPr id="155651" name="Text Box 3"/>
          <p:cNvSpPr txBox="1">
            <a:spLocks noChangeArrowheads="1"/>
          </p:cNvSpPr>
          <p:nvPr/>
        </p:nvSpPr>
        <p:spPr bwMode="auto">
          <a:xfrm>
            <a:off x="2971800" y="1752601"/>
            <a:ext cx="6858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SLICE command allows you to create a new solid by cutting the existing solid and removing a specified portion. If necessary, you can retain both portions of the sliced solid(s) or just the portion you specify. The sliced solids retain the layer and color of the original solids.</a:t>
            </a:r>
          </a:p>
        </p:txBody>
      </p:sp>
      <p:pic>
        <p:nvPicPr>
          <p:cNvPr id="155652" name="Picture 21" descr="3d4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4724400"/>
            <a:ext cx="2362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276600"/>
            <a:ext cx="21907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60491"/>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389188" y="1222376"/>
            <a:ext cx="21066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Solid interference</a:t>
            </a:r>
          </a:p>
        </p:txBody>
      </p:sp>
      <p:sp>
        <p:nvSpPr>
          <p:cNvPr id="157699" name="Text Box 3"/>
          <p:cNvSpPr txBox="1">
            <a:spLocks noChangeArrowheads="1"/>
          </p:cNvSpPr>
          <p:nvPr/>
        </p:nvSpPr>
        <p:spPr bwMode="auto">
          <a:xfrm>
            <a:off x="2819400" y="1695451"/>
            <a:ext cx="739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INTERFERE command checks the interference between two or more solids and creates a composite solid from their common volume.</a:t>
            </a:r>
          </a:p>
        </p:txBody>
      </p:sp>
      <p:pic>
        <p:nvPicPr>
          <p:cNvPr id="15770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067050"/>
            <a:ext cx="24574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853821"/>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2362200" y="1295401"/>
            <a:ext cx="294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Editing faces of 3D Solids</a:t>
            </a:r>
          </a:p>
        </p:txBody>
      </p:sp>
      <p:sp>
        <p:nvSpPr>
          <p:cNvPr id="159747" name="Text Box 3"/>
          <p:cNvSpPr txBox="1">
            <a:spLocks noChangeArrowheads="1"/>
          </p:cNvSpPr>
          <p:nvPr/>
        </p:nvSpPr>
        <p:spPr bwMode="auto">
          <a:xfrm>
            <a:off x="2819400" y="1768476"/>
            <a:ext cx="617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AutoCAD allows you to edit solid objects by:</a:t>
            </a:r>
          </a:p>
        </p:txBody>
      </p:sp>
      <p:sp>
        <p:nvSpPr>
          <p:cNvPr id="159748" name="Text Box 19"/>
          <p:cNvSpPr txBox="1">
            <a:spLocks noChangeArrowheads="1"/>
          </p:cNvSpPr>
          <p:nvPr/>
        </p:nvSpPr>
        <p:spPr bwMode="auto">
          <a:xfrm>
            <a:off x="3567114" y="2438401"/>
            <a:ext cx="19954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3" action="ppaction://hlinksldjump"/>
              </a:rPr>
              <a:t>Extruding faces</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4" action="ppaction://hlinksldjump"/>
              </a:rPr>
              <a:t>Copying faces</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5" action="ppaction://hlinksldjump"/>
              </a:rPr>
              <a:t>Offsetting faces</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6" action="ppaction://hlinksldjump"/>
              </a:rPr>
              <a:t>Moving faces</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7" action="ppaction://hlinksldjump"/>
              </a:rPr>
              <a:t>Rotating faces</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8" action="ppaction://hlinksldjump"/>
              </a:rPr>
              <a:t>Tapering Faces</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9" action="ppaction://hlinksldjump"/>
              </a:rPr>
              <a:t>Coloring Faces</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hlinkClick r:id="rId10" action="ppaction://hlinksldjump"/>
              </a:rPr>
              <a:t>Deleting Faces</a:t>
            </a:r>
            <a:endParaRPr kumimoji="0" lang="en-US" altLang="en-US" sz="20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09400707"/>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3"/>
          <p:cNvSpPr txBox="1">
            <a:spLocks noChangeArrowheads="1"/>
          </p:cNvSpPr>
          <p:nvPr/>
        </p:nvSpPr>
        <p:spPr bwMode="auto">
          <a:xfrm>
            <a:off x="2743200" y="1436689"/>
            <a:ext cx="7543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with Extrude Faces selection extrude selected faces of a 3D solid object to a specified height or along a path. Tapering the selected face with a positive angle tapers the face inward, and a negative angle tapers the face outward.</a:t>
            </a:r>
          </a:p>
        </p:txBody>
      </p:sp>
      <p:pic>
        <p:nvPicPr>
          <p:cNvPr id="161795" name="Picture 22" descr="3d6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3309939"/>
            <a:ext cx="48006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1" y="2857500"/>
            <a:ext cx="20478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741017"/>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2743200" y="1371601"/>
            <a:ext cx="6629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SOLIDEDIT command with Copy Faces selection allows to copy selected faces of a 3D solid object. AutoCAD copies selected faces as regions or bodies. Prompts are similar to the regular COPY command.</a:t>
            </a:r>
          </a:p>
        </p:txBody>
      </p:sp>
      <p:pic>
        <p:nvPicPr>
          <p:cNvPr id="163843" name="Picture 22" descr="3d6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0" y="4283075"/>
            <a:ext cx="39624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682876"/>
            <a:ext cx="22098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860079"/>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2743200" y="1219201"/>
            <a:ext cx="69342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Offset Faces selection allows to uniformly offset selected faces of a 3D solid object by a specified distance. New faces are created by offsetting existing ones inside or outside at a specified distance from their original positions. Specifying a positive value increases the size or volume of the solid; a negative value decreases the size or volume of the solid.</a:t>
            </a:r>
          </a:p>
        </p:txBody>
      </p:sp>
      <p:pic>
        <p:nvPicPr>
          <p:cNvPr id="165891" name="Picture 22" descr="3d6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4511675"/>
            <a:ext cx="358140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3011489"/>
            <a:ext cx="2476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944241"/>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2743200" y="1219201"/>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SOLIDEDIT command with Move Faces selection allows to move selected faces of a 3D solid object. You can move holes from one location to another location in a 3D solid. Prompts are similar to the regular MOVE command.</a:t>
            </a:r>
          </a:p>
        </p:txBody>
      </p:sp>
      <p:pic>
        <p:nvPicPr>
          <p:cNvPr id="167939" name="Picture 23" descr="3d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4300" y="3978276"/>
            <a:ext cx="43053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839" y="2682875"/>
            <a:ext cx="26003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93856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fontScale="90000"/>
          </a:bodyPr>
          <a:lstStyle/>
          <a:p>
            <a:r>
              <a:rPr lang="en-US" b="1" dirty="0">
                <a:solidFill>
                  <a:srgbClr val="002060"/>
                </a:solidFill>
              </a:rPr>
              <a:t>The 2D Classic AutoCAD workspace</a:t>
            </a:r>
            <a:endParaRPr lang="en-US" dirty="0">
              <a:solidFill>
                <a:srgbClr val="002060"/>
              </a:solidFill>
            </a:endParaRPr>
          </a:p>
        </p:txBody>
      </p:sp>
      <p:sp>
        <p:nvSpPr>
          <p:cNvPr id="3" name="Content Placeholder 2"/>
          <p:cNvSpPr>
            <a:spLocks noGrp="1"/>
          </p:cNvSpPr>
          <p:nvPr>
            <p:ph idx="1"/>
          </p:nvPr>
        </p:nvSpPr>
        <p:spPr>
          <a:xfrm>
            <a:off x="1981200" y="1143001"/>
            <a:ext cx="8229600" cy="4983163"/>
          </a:xfrm>
        </p:spPr>
        <p:txBody>
          <a:bodyPr>
            <a:normAutofit lnSpcReduction="10000"/>
          </a:bodyPr>
          <a:lstStyle/>
          <a:p>
            <a:pPr algn="just"/>
            <a:r>
              <a:rPr lang="en-US" dirty="0">
                <a:latin typeface="Times New Roman" panose="02020603050405020304" pitchFamily="18" charset="0"/>
                <a:cs typeface="Times New Roman" panose="02020603050405020304" pitchFamily="18" charset="0"/>
              </a:rPr>
              <a:t>Illustrations throughout this chapter will be shown using the </a:t>
            </a:r>
            <a:r>
              <a:rPr lang="en-US" b="1" dirty="0" smtClean="0">
                <a:solidFill>
                  <a:srgbClr val="C00000"/>
                </a:solidFill>
                <a:latin typeface="Times New Roman" panose="02020603050405020304" pitchFamily="18" charset="0"/>
                <a:cs typeface="Times New Roman" panose="02020603050405020304" pitchFamily="18" charset="0"/>
              </a:rPr>
              <a:t>AutoCAD Classic </a:t>
            </a:r>
            <a:r>
              <a:rPr lang="en-US" b="1" dirty="0">
                <a:solidFill>
                  <a:srgbClr val="C00000"/>
                </a:solidFill>
                <a:latin typeface="Times New Roman" panose="02020603050405020304" pitchFamily="18" charset="0"/>
                <a:cs typeface="Times New Roman" panose="02020603050405020304" pitchFamily="18" charset="0"/>
              </a:rPr>
              <a:t>workspace</a:t>
            </a:r>
            <a:r>
              <a:rPr lang="en-US" b="1" dirty="0" smtClean="0">
                <a:solidFill>
                  <a:srgbClr val="C00000"/>
                </a:solidFill>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If the </a:t>
            </a:r>
            <a:r>
              <a:rPr lang="en-US" b="1" dirty="0">
                <a:solidFill>
                  <a:srgbClr val="C00000"/>
                </a:solidFill>
                <a:latin typeface="Times New Roman" panose="02020603050405020304" pitchFamily="18" charset="0"/>
                <a:cs typeface="Times New Roman" panose="02020603050405020304" pitchFamily="18" charset="0"/>
              </a:rPr>
              <a:t>Draw </a:t>
            </a:r>
            <a:r>
              <a:rPr lang="en-US" b="1" dirty="0" smtClean="0">
                <a:solidFill>
                  <a:srgbClr val="C00000"/>
                </a:solidFill>
                <a:latin typeface="Times New Roman" panose="02020603050405020304" pitchFamily="18" charset="0"/>
                <a:cs typeface="Times New Roman" panose="02020603050405020304" pitchFamily="18" charset="0"/>
              </a:rPr>
              <a:t>toolbar/2D </a:t>
            </a:r>
            <a:r>
              <a:rPr lang="en-US" b="1" dirty="0">
                <a:solidFill>
                  <a:srgbClr val="C00000"/>
                </a:solidFill>
                <a:latin typeface="Times New Roman" panose="02020603050405020304" pitchFamily="18" charset="0"/>
                <a:cs typeface="Times New Roman" panose="02020603050405020304" pitchFamily="18" charset="0"/>
              </a:rPr>
              <a:t>Draw </a:t>
            </a:r>
            <a:r>
              <a:rPr lang="en-US" b="1" dirty="0" smtClean="0">
                <a:solidFill>
                  <a:srgbClr val="C00000"/>
                </a:solidFill>
                <a:latin typeface="Times New Roman" panose="02020603050405020304" pitchFamily="18" charset="0"/>
                <a:cs typeface="Times New Roman" panose="02020603050405020304" pitchFamily="18" charset="0"/>
              </a:rPr>
              <a:t>control panel </a:t>
            </a:r>
            <a:r>
              <a:rPr lang="en-US" b="1" dirty="0">
                <a:solidFill>
                  <a:srgbClr val="C00000"/>
                </a:solidFill>
                <a:latin typeface="Times New Roman" panose="02020603050405020304" pitchFamily="18" charset="0"/>
                <a:cs typeface="Times New Roman" panose="02020603050405020304" pitchFamily="18" charset="0"/>
              </a:rPr>
              <a:t>is </a:t>
            </a:r>
            <a:r>
              <a:rPr lang="en-US" dirty="0">
                <a:latin typeface="Times New Roman" panose="02020603050405020304" pitchFamily="18" charset="0"/>
                <a:cs typeface="Times New Roman" panose="02020603050405020304" pitchFamily="18" charset="0"/>
              </a:rPr>
              <a:t>on screen, tools can be selected from the panel</a:t>
            </a:r>
            <a:r>
              <a:rPr lang="en-US" dirty="0" smtClean="0">
                <a:latin typeface="Times New Roman" panose="02020603050405020304" pitchFamily="18" charset="0"/>
                <a:cs typeface="Times New Roman" panose="02020603050405020304" pitchFamily="18" charset="0"/>
              </a:rPr>
              <a:t>.</a:t>
            </a:r>
          </a:p>
          <a:p>
            <a:pPr algn="just"/>
            <a:r>
              <a:rPr lang="en-US" dirty="0" smtClean="0">
                <a:latin typeface="Times New Roman" panose="02020603050405020304" pitchFamily="18" charset="0"/>
                <a:cs typeface="Times New Roman" panose="02020603050405020304" pitchFamily="18" charset="0"/>
              </a:rPr>
              <a:t>Whether working </a:t>
            </a:r>
            <a:r>
              <a:rPr lang="en-US" dirty="0">
                <a:latin typeface="Times New Roman" panose="02020603050405020304" pitchFamily="18" charset="0"/>
                <a:cs typeface="Times New Roman" panose="02020603050405020304" pitchFamily="18" charset="0"/>
              </a:rPr>
              <a:t>with the</a:t>
            </a:r>
            <a:r>
              <a:rPr lang="en-US" dirty="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rPr>
              <a:t>Draw toolbar or the 2D Draw control panel, </a:t>
            </a:r>
            <a:r>
              <a:rPr lang="en-US" b="1" dirty="0" smtClean="0">
                <a:solidFill>
                  <a:srgbClr val="C00000"/>
                </a:solidFill>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sequences </a:t>
            </a:r>
            <a:r>
              <a:rPr lang="en-US" dirty="0">
                <a:latin typeface="Times New Roman" panose="02020603050405020304" pitchFamily="18" charset="0"/>
                <a:cs typeface="Times New Roman" panose="02020603050405020304" pitchFamily="18" charset="0"/>
              </a:rPr>
              <a:t>and prompts which appear at the command line will be the same.</a:t>
            </a:r>
          </a:p>
        </p:txBody>
      </p:sp>
      <p:sp>
        <p:nvSpPr>
          <p:cNvPr id="4" name="Slide Number Placeholder 3"/>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21</a:t>
            </a:fld>
            <a:endParaRPr lang="en-US">
              <a:solidFill>
                <a:prstClr val="black">
                  <a:tint val="75000"/>
                </a:prstClr>
              </a:solidFill>
              <a:latin typeface="Calibri"/>
            </a:endParaRPr>
          </a:p>
        </p:txBody>
      </p:sp>
    </p:spTree>
    <p:extLst>
      <p:ext uri="{BB962C8B-B14F-4D97-AF65-F5344CB8AC3E}">
        <p14:creationId xmlns:p14="http://schemas.microsoft.com/office/powerpoint/2010/main" val="183324938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2743200" y="1276350"/>
            <a:ext cx="7391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Rotate Faces selection allows to rotate selected faces of a 3D solid object by choosing a base point to relative or absolute angle. All 3D faces rotate about a specified axis.</a:t>
            </a:r>
          </a:p>
        </p:txBody>
      </p:sp>
      <p:pic>
        <p:nvPicPr>
          <p:cNvPr id="169987" name="Picture 23" descr="3d6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1" y="4019550"/>
            <a:ext cx="37052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1" y="2495551"/>
            <a:ext cx="21240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25647"/>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2819400" y="1339851"/>
            <a:ext cx="746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Taper Faces selection allows to taper selected faces of a 3D solid object with a draft angle along a vector direction. Tapering the selected face with a positive angle tapers the face inward, and a negative angle tapers the face outward.</a:t>
            </a:r>
          </a:p>
        </p:txBody>
      </p:sp>
      <p:pic>
        <p:nvPicPr>
          <p:cNvPr id="172035" name="Picture 22" descr="3d6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0" y="3946526"/>
            <a:ext cx="3733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27326"/>
            <a:ext cx="21907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140211"/>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2743200" y="1419226"/>
            <a:ext cx="7086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Color Faces allows to change color of selected faces of a 3D solid object. You can choose a color from the Select Color dialog box.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Setting a color on a face overrides the color setting for the layer on which the solid object resides.</a:t>
            </a:r>
          </a:p>
        </p:txBody>
      </p:sp>
      <p:pic>
        <p:nvPicPr>
          <p:cNvPr id="1740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3629026"/>
            <a:ext cx="24479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34915"/>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2819400" y="1304926"/>
            <a:ext cx="685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Delete Faces selection allows to delete selected faces, holes, and fillets of a 3D solid object.</a:t>
            </a:r>
          </a:p>
        </p:txBody>
      </p:sp>
      <p:pic>
        <p:nvPicPr>
          <p:cNvPr id="1761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89" y="2752726"/>
            <a:ext cx="22574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449837"/>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2362200" y="1279526"/>
            <a:ext cx="3003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Editing edges of 3D Solids</a:t>
            </a:r>
          </a:p>
        </p:txBody>
      </p:sp>
      <p:sp>
        <p:nvSpPr>
          <p:cNvPr id="178179" name="Text Box 3"/>
          <p:cNvSpPr txBox="1">
            <a:spLocks noChangeArrowheads="1"/>
          </p:cNvSpPr>
          <p:nvPr/>
        </p:nvSpPr>
        <p:spPr bwMode="auto">
          <a:xfrm>
            <a:off x="2743200" y="1828801"/>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AutoCAD allows you to copy individual edges and change color of edges on a </a:t>
            </a:r>
            <a:r>
              <a:rPr kumimoji="0" lang="en-US" altLang="en-US" sz="2000" b="0" i="1"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3D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 object.</a:t>
            </a:r>
          </a:p>
        </p:txBody>
      </p:sp>
      <p:sp>
        <p:nvSpPr>
          <p:cNvPr id="178180" name="Text Box 4"/>
          <p:cNvSpPr txBox="1">
            <a:spLocks noChangeArrowheads="1"/>
          </p:cNvSpPr>
          <p:nvPr/>
        </p:nvSpPr>
        <p:spPr bwMode="auto">
          <a:xfrm>
            <a:off x="3581400" y="2727326"/>
            <a:ext cx="1970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3" action="ppaction://hlinksldjump"/>
              </a:rPr>
              <a:t>Copying Edges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hlinkClick r:id="rId4" action="ppaction://hlinksldjump"/>
              </a:rPr>
              <a:t>Coloring Edges</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03550861"/>
      </p:ext>
    </p:ext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2819400" y="1374776"/>
            <a:ext cx="7315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Copy Edges selection allows you to copy selected edges of a 3D solid object. AutoCAD copies selected edges as lines, arcs, circles, ellipses, or splines. Prompts are similar to the regular COPY command.</a:t>
            </a:r>
          </a:p>
        </p:txBody>
      </p:sp>
      <p:pic>
        <p:nvPicPr>
          <p:cNvPr id="180227" name="Picture 22" descr="3d7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3143250"/>
            <a:ext cx="41910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1" y="2762250"/>
            <a:ext cx="24669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895549"/>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2819400" y="1362076"/>
            <a:ext cx="66294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Color Edges selection allows you to change the color of selected edges of a 3D solid object. You can choose a color from the Select Color dialog box.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Setting a color on an edge overrides the color setting for the layer on which the solid object resides.</a:t>
            </a:r>
          </a:p>
        </p:txBody>
      </p:sp>
      <p:pic>
        <p:nvPicPr>
          <p:cNvPr id="1822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495676"/>
            <a:ext cx="23050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272539"/>
      </p:ext>
    </p:ext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2362201" y="1212851"/>
            <a:ext cx="2092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Imprinting Solids</a:t>
            </a:r>
          </a:p>
        </p:txBody>
      </p:sp>
      <p:sp>
        <p:nvSpPr>
          <p:cNvPr id="184323" name="Text Box 3"/>
          <p:cNvSpPr txBox="1">
            <a:spLocks noChangeArrowheads="1"/>
          </p:cNvSpPr>
          <p:nvPr/>
        </p:nvSpPr>
        <p:spPr bwMode="auto">
          <a:xfrm>
            <a:off x="2819400" y="1762126"/>
            <a:ext cx="7315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Imprint selection allows to have an imprint of an object on the selected solid.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object to be imprinted must intersect one or more faces on the selected solid in order for imprinting to be successful.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Imprinting is limited to the following objects: arcs, circles, lines, 2D and 3D polylines, ellipses, splines, regions, bodies, and 3D solids.</a:t>
            </a:r>
          </a:p>
        </p:txBody>
      </p:sp>
      <p:pic>
        <p:nvPicPr>
          <p:cNvPr id="1843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581526"/>
            <a:ext cx="23431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026278"/>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2362201" y="1216026"/>
            <a:ext cx="2079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Separating Solids</a:t>
            </a:r>
          </a:p>
        </p:txBody>
      </p:sp>
      <p:sp>
        <p:nvSpPr>
          <p:cNvPr id="186371" name="Text Box 3"/>
          <p:cNvSpPr txBox="1">
            <a:spLocks noChangeArrowheads="1"/>
          </p:cNvSpPr>
          <p:nvPr/>
        </p:nvSpPr>
        <p:spPr bwMode="auto">
          <a:xfrm>
            <a:off x="2819400" y="1809750"/>
            <a:ext cx="7315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Separate selection separates solids from a composite solid. But it cannot separate solids if the composite 3D solid object shares a common area or volume.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After separation of the 3D solid, the individual solids retain the layers and colors of the original.</a:t>
            </a:r>
          </a:p>
        </p:txBody>
      </p:sp>
      <p:pic>
        <p:nvPicPr>
          <p:cNvPr id="1863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94100"/>
            <a:ext cx="21336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675247"/>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2362201" y="1241426"/>
            <a:ext cx="1768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Shelling Solids</a:t>
            </a:r>
          </a:p>
        </p:txBody>
      </p:sp>
      <p:sp>
        <p:nvSpPr>
          <p:cNvPr id="188419" name="Text Box 3"/>
          <p:cNvSpPr txBox="1">
            <a:spLocks noChangeArrowheads="1"/>
          </p:cNvSpPr>
          <p:nvPr/>
        </p:nvSpPr>
        <p:spPr bwMode="auto">
          <a:xfrm>
            <a:off x="2743200" y="1714500"/>
            <a:ext cx="76200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Separate selection creates a shell or a hollow thin wall with a specified thickness from the selected 3D solid object. It creates new faces by offsetting existing ones inside or outside their original positions. AutoCAD treats continuously tangent faces as single faces when offsetting.</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 positive offset value creates a shell in the positive face direction; a negative value creates a shell in the negative face direction.</a:t>
            </a:r>
          </a:p>
        </p:txBody>
      </p:sp>
      <p:pic>
        <p:nvPicPr>
          <p:cNvPr id="1884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457700"/>
            <a:ext cx="21907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23268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lstStyle/>
          <a:p>
            <a:r>
              <a:rPr lang="en-US" b="1" dirty="0">
                <a:solidFill>
                  <a:srgbClr val="002060"/>
                </a:solidFill>
              </a:rPr>
              <a:t>Drawing with the Line tool</a:t>
            </a:r>
            <a:endParaRPr lang="en-US" dirty="0">
              <a:solidFill>
                <a:srgbClr val="002060"/>
              </a:solidFill>
            </a:endParaRPr>
          </a:p>
        </p:txBody>
      </p:sp>
      <p:sp>
        <p:nvSpPr>
          <p:cNvPr id="3" name="Content Placeholder 2"/>
          <p:cNvSpPr>
            <a:spLocks noGrp="1"/>
          </p:cNvSpPr>
          <p:nvPr>
            <p:ph idx="1"/>
          </p:nvPr>
        </p:nvSpPr>
        <p:spPr>
          <a:xfrm>
            <a:off x="1828800" y="914400"/>
            <a:ext cx="8458200" cy="4495800"/>
          </a:xfrm>
        </p:spPr>
        <p:txBody>
          <a:bodyPr>
            <a:normAutofit/>
          </a:bodyPr>
          <a:lstStyle/>
          <a:p>
            <a:r>
              <a:rPr lang="en-US" sz="2400" b="1" i="1" dirty="0">
                <a:solidFill>
                  <a:srgbClr val="FF0000"/>
                </a:solidFill>
                <a:latin typeface="Times New Roman" panose="02020603050405020304" pitchFamily="18" charset="0"/>
                <a:cs typeface="Times New Roman" panose="02020603050405020304" pitchFamily="18" charset="0"/>
              </a:rPr>
              <a:t>First example – Line tool - </a:t>
            </a:r>
            <a:r>
              <a:rPr lang="en-US" sz="2400" b="1" dirty="0">
                <a:solidFill>
                  <a:srgbClr val="FF0000"/>
                </a:solidFill>
                <a:latin typeface="Times New Roman" panose="02020603050405020304" pitchFamily="18" charset="0"/>
                <a:cs typeface="Times New Roman" panose="02020603050405020304" pitchFamily="18" charset="0"/>
              </a:rPr>
              <a:t>absolute coordinate entry</a:t>
            </a:r>
          </a:p>
          <a:p>
            <a:pPr>
              <a:buNone/>
            </a:pPr>
            <a:r>
              <a:rPr lang="en-US" sz="2400" b="1" dirty="0">
                <a:latin typeface="Times New Roman" panose="02020603050405020304" pitchFamily="18" charset="0"/>
                <a:cs typeface="Times New Roman" panose="02020603050405020304" pitchFamily="18" charset="0"/>
              </a:rPr>
              <a:t>1. Open AutoCAD. The drawing area will show the settings of the acadiso.dwt  template – Limits set to 420,297, Grid set to 10, Snap set to 5 and Units set to mm.</a:t>
            </a:r>
          </a:p>
          <a:p>
            <a:pPr>
              <a:buNone/>
            </a:pPr>
            <a:r>
              <a:rPr lang="en-US" sz="2400" b="1" dirty="0">
                <a:latin typeface="Times New Roman" panose="02020603050405020304" pitchFamily="18" charset="0"/>
                <a:cs typeface="Times New Roman" panose="02020603050405020304" pitchFamily="18" charset="0"/>
              </a:rPr>
              <a:t>2. </a:t>
            </a:r>
            <a:r>
              <a:rPr lang="en-US" sz="2400" b="1" i="1" dirty="0">
                <a:latin typeface="Times New Roman" panose="02020603050405020304" pitchFamily="18" charset="0"/>
                <a:cs typeface="Times New Roman" panose="02020603050405020304" pitchFamily="18" charset="0"/>
              </a:rPr>
              <a:t>Left-click on the Line tool in the Draw toolbar</a:t>
            </a:r>
          </a:p>
          <a:p>
            <a:pPr>
              <a:buNone/>
            </a:pPr>
            <a:r>
              <a:rPr lang="en-US" sz="2400" b="1" i="1" u="sng" dirty="0">
                <a:solidFill>
                  <a:srgbClr val="FF0000"/>
                </a:solidFill>
                <a:latin typeface="Times New Roman" panose="02020603050405020304" pitchFamily="18" charset="0"/>
                <a:cs typeface="Times New Roman" panose="02020603050405020304" pitchFamily="18" charset="0"/>
              </a:rPr>
              <a:t>Note</a:t>
            </a:r>
          </a:p>
          <a:p>
            <a:pPr>
              <a:buNone/>
            </a:pPr>
            <a:r>
              <a:rPr lang="en-US" sz="2400" b="1" dirty="0">
                <a:latin typeface="Times New Roman" panose="02020603050405020304" pitchFamily="18" charset="0"/>
                <a:cs typeface="Times New Roman" panose="02020603050405020304" pitchFamily="18" charset="0"/>
              </a:rPr>
              <a:t>(a) The tooltip which appears when the tool icon is </a:t>
            </a:r>
            <a:r>
              <a:rPr lang="en-US" sz="2400" b="1" i="1" dirty="0">
                <a:latin typeface="Times New Roman" panose="02020603050405020304" pitchFamily="18" charset="0"/>
                <a:cs typeface="Times New Roman" panose="02020603050405020304" pitchFamily="18" charset="0"/>
              </a:rPr>
              <a:t>clicked.</a:t>
            </a:r>
          </a:p>
          <a:p>
            <a:pPr>
              <a:buNone/>
            </a:pPr>
            <a:r>
              <a:rPr lang="en-US" sz="2400" b="1" dirty="0">
                <a:latin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cs typeface="Times New Roman" panose="02020603050405020304" pitchFamily="18" charset="0"/>
              </a:rPr>
              <a:t>The prompt </a:t>
            </a:r>
            <a:r>
              <a:rPr lang="en-US" sz="2400" b="1" dirty="0" err="1">
                <a:latin typeface="Times New Roman" panose="02020603050405020304" pitchFamily="18" charset="0"/>
                <a:cs typeface="Times New Roman" panose="02020603050405020304" pitchFamily="18" charset="0"/>
              </a:rPr>
              <a:t>Command:_line</a:t>
            </a:r>
            <a:r>
              <a:rPr lang="en-US" sz="2400" b="1" dirty="0">
                <a:latin typeface="Times New Roman" panose="02020603050405020304" pitchFamily="18" charset="0"/>
                <a:cs typeface="Times New Roman" panose="02020603050405020304" pitchFamily="18" charset="0"/>
              </a:rPr>
              <a:t> Specify first point: which appears </a:t>
            </a:r>
            <a:r>
              <a:rPr lang="en-US" sz="2400" dirty="0">
                <a:latin typeface="Times New Roman" panose="02020603050405020304" pitchFamily="18" charset="0"/>
                <a:cs typeface="Times New Roman" panose="02020603050405020304" pitchFamily="18" charset="0"/>
              </a:rPr>
              <a:t>in the command window at the command line</a:t>
            </a:r>
          </a:p>
        </p:txBody>
      </p:sp>
      <p:pic>
        <p:nvPicPr>
          <p:cNvPr id="1026" name="Picture 2"/>
          <p:cNvPicPr>
            <a:picLocks noChangeAspect="1" noChangeArrowheads="1"/>
          </p:cNvPicPr>
          <p:nvPr/>
        </p:nvPicPr>
        <p:blipFill>
          <a:blip r:embed="rId3"/>
          <a:srcRect r="35294"/>
          <a:stretch>
            <a:fillRect/>
          </a:stretch>
        </p:blipFill>
        <p:spPr bwMode="auto">
          <a:xfrm>
            <a:off x="9601200" y="2515880"/>
            <a:ext cx="838200" cy="17617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1981200" y="5223774"/>
            <a:ext cx="8382000" cy="1634226"/>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22</a:t>
            </a:fld>
            <a:endParaRPr lang="en-US">
              <a:solidFill>
                <a:prstClr val="black">
                  <a:tint val="75000"/>
                </a:prstClr>
              </a:solidFill>
              <a:latin typeface="Calibri"/>
            </a:endParaRPr>
          </a:p>
        </p:txBody>
      </p:sp>
    </p:spTree>
    <p:extLst>
      <p:ext uri="{BB962C8B-B14F-4D97-AF65-F5344CB8AC3E}">
        <p14:creationId xmlns:p14="http://schemas.microsoft.com/office/powerpoint/2010/main" val="171341036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2362200" y="1298576"/>
            <a:ext cx="1868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Cleaning Solids</a:t>
            </a:r>
          </a:p>
        </p:txBody>
      </p:sp>
      <p:sp>
        <p:nvSpPr>
          <p:cNvPr id="190467" name="Text Box 3"/>
          <p:cNvSpPr txBox="1">
            <a:spLocks noChangeArrowheads="1"/>
          </p:cNvSpPr>
          <p:nvPr/>
        </p:nvSpPr>
        <p:spPr bwMode="auto">
          <a:xfrm>
            <a:off x="2819400" y="1847851"/>
            <a:ext cx="64008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Clean selection allows to remove edges or vertices if they share the same surface or vertex definition on either side of the edge or vertex.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All redundant edges on the selected 3D solid, imprinted as well as used, are deleted.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endParaRPr>
          </a:p>
        </p:txBody>
      </p:sp>
      <p:pic>
        <p:nvPicPr>
          <p:cNvPr id="1904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4133850"/>
            <a:ext cx="24479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750677"/>
      </p:ext>
    </p:ext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362200" y="1355726"/>
            <a:ext cx="1925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t>Checking Solids</a:t>
            </a:r>
          </a:p>
        </p:txBody>
      </p:sp>
      <p:sp>
        <p:nvSpPr>
          <p:cNvPr id="192515" name="Text Box 3"/>
          <p:cNvSpPr txBox="1">
            <a:spLocks noChangeArrowheads="1"/>
          </p:cNvSpPr>
          <p:nvPr/>
        </p:nvSpPr>
        <p:spPr bwMode="auto">
          <a:xfrm>
            <a:off x="2819400" y="1889125"/>
            <a:ext cx="7315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SOLIDEDIT command with Check selection checks to see if the selected solid object is a valid 3D solid object. With a 3D solid model, you can modify the object without incurring ACIS failure error messages.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If the selected solid 3D model is not valid, you cannot edit the object.</a:t>
            </a:r>
          </a:p>
        </p:txBody>
      </p:sp>
      <p:pic>
        <p:nvPicPr>
          <p:cNvPr id="1925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4114800"/>
            <a:ext cx="2428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970612"/>
      </p:ext>
    </p:extLst>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3"/>
          <p:cNvSpPr txBox="1">
            <a:spLocks noChangeArrowheads="1"/>
          </p:cNvSpPr>
          <p:nvPr/>
        </p:nvSpPr>
        <p:spPr bwMode="auto">
          <a:xfrm>
            <a:off x="2819400" y="1889126"/>
            <a:ext cx="67056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MASSPROP command calculates and displays the mass properties of selected solids and regions.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mass properties displayed for solids are mass, volume, bounding box, centroid, moments of inertia, products of inertia, radii of gyration, and principal moments with corresponding principal directions.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mass properties are calculated based on the current UCS.</a:t>
            </a:r>
          </a:p>
        </p:txBody>
      </p:sp>
      <p:sp>
        <p:nvSpPr>
          <p:cNvPr id="194563" name="Rectangle 20"/>
          <p:cNvSpPr>
            <a:spLocks noChangeArrowheads="1"/>
          </p:cNvSpPr>
          <p:nvPr/>
        </p:nvSpPr>
        <p:spPr bwMode="auto">
          <a:xfrm>
            <a:off x="2362201" y="1355725"/>
            <a:ext cx="358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Mass Properties of a Solid</a:t>
            </a:r>
          </a:p>
        </p:txBody>
      </p:sp>
    </p:spTree>
    <p:extLst>
      <p:ext uri="{BB962C8B-B14F-4D97-AF65-F5344CB8AC3E}">
        <p14:creationId xmlns:p14="http://schemas.microsoft.com/office/powerpoint/2010/main" val="3390651505"/>
      </p:ext>
    </p:extLst>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3"/>
          <p:cNvSpPr txBox="1">
            <a:spLocks noChangeArrowheads="1"/>
          </p:cNvSpPr>
          <p:nvPr/>
        </p:nvSpPr>
        <p:spPr bwMode="auto">
          <a:xfrm>
            <a:off x="2743200" y="1301751"/>
            <a:ext cx="617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Mass Properties listing</a:t>
            </a:r>
          </a:p>
        </p:txBody>
      </p:sp>
      <p:pic>
        <p:nvPicPr>
          <p:cNvPr id="196611" name="Picture 19" descr="3d7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1987550"/>
            <a:ext cx="53340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96548"/>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3"/>
          <p:cNvSpPr txBox="1">
            <a:spLocks noChangeArrowheads="1"/>
          </p:cNvSpPr>
          <p:nvPr/>
        </p:nvSpPr>
        <p:spPr bwMode="auto">
          <a:xfrm>
            <a:off x="2895600" y="1865314"/>
            <a:ext cx="74676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HIDE command hides objects (or displays them in different colors) that are behind other objects in the current viewport.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HIDE considers circles, solids, traces, wide polyline segments, 3D faces, polygon meshes, and the extruded edges of objects with a thickness to be opaque surfaces hiding objects that lie behind them.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HIDE command remains active only until the next time the display is regenerated.</a:t>
            </a:r>
            <a:r>
              <a:rPr kumimoji="0" lang="en-US" altLang="en-US" sz="2000" b="0" i="0" u="none" strike="noStrike" kern="1200" cap="none" spc="0" normalizeH="0" baseline="0" noProof="0">
                <a:ln>
                  <a:noFill/>
                </a:ln>
                <a:solidFill>
                  <a:srgbClr val="0563C1"/>
                </a:solidFill>
                <a:effectLst/>
                <a:uLnTx/>
                <a:uFillTx/>
                <a:latin typeface="Times New Roman" panose="02020603050405020304" pitchFamily="18" charset="0"/>
                <a:ea typeface="ＭＳ Ｐゴシック" panose="020B0600070205080204" pitchFamily="34" charset="-128"/>
                <a:cs typeface="+mn-cs"/>
              </a:rPr>
              <a:t> </a:t>
            </a:r>
          </a:p>
        </p:txBody>
      </p:sp>
      <p:sp>
        <p:nvSpPr>
          <p:cNvPr id="198659" name="Rectangle 20"/>
          <p:cNvSpPr>
            <a:spLocks noChangeArrowheads="1"/>
          </p:cNvSpPr>
          <p:nvPr/>
        </p:nvSpPr>
        <p:spPr bwMode="auto">
          <a:xfrm>
            <a:off x="2362200" y="1331913"/>
            <a:ext cx="321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Removing Hidden lines</a:t>
            </a:r>
          </a:p>
        </p:txBody>
      </p:sp>
    </p:spTree>
    <p:extLst>
      <p:ext uri="{BB962C8B-B14F-4D97-AF65-F5344CB8AC3E}">
        <p14:creationId xmlns:p14="http://schemas.microsoft.com/office/powerpoint/2010/main" val="2630988718"/>
      </p:ext>
    </p:ext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3"/>
          <p:cNvSpPr txBox="1">
            <a:spLocks noChangeArrowheads="1"/>
          </p:cNvSpPr>
          <p:nvPr/>
        </p:nvSpPr>
        <p:spPr bwMode="auto">
          <a:xfrm>
            <a:off x="2667000" y="1711326"/>
            <a:ext cx="73914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SOLVIEW command creates untiled viewports (Layout) using orthographic projection to lay out orthographic views and sectional views.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View-specific information is saved with each viewport as you create it. The information that is saved is used by the SOLDRAW command, which does the final generation of the drawing view.</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SOLVIEW command automatically creates a set of layers that the SOLDRAW command uses to place the visible lines, hidden lines, and section hatching for each view. </a:t>
            </a:r>
          </a:p>
        </p:txBody>
      </p:sp>
      <p:sp>
        <p:nvSpPr>
          <p:cNvPr id="200707" name="Rectangle 19"/>
          <p:cNvSpPr>
            <a:spLocks noChangeArrowheads="1"/>
          </p:cNvSpPr>
          <p:nvPr/>
        </p:nvSpPr>
        <p:spPr bwMode="auto">
          <a:xfrm>
            <a:off x="2362201" y="1177925"/>
            <a:ext cx="4684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Placing Multiviews in Paper Space</a:t>
            </a:r>
          </a:p>
        </p:txBody>
      </p:sp>
      <p:pic>
        <p:nvPicPr>
          <p:cNvPr id="2007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759326"/>
            <a:ext cx="21336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7117"/>
      </p:ext>
    </p:extLst>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3"/>
          <p:cNvSpPr txBox="1">
            <a:spLocks noChangeArrowheads="1"/>
          </p:cNvSpPr>
          <p:nvPr/>
        </p:nvSpPr>
        <p:spPr bwMode="auto">
          <a:xfrm>
            <a:off x="2743200" y="1724026"/>
            <a:ext cx="73152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SOLDRAW command generates sections and profiles in viewports that have been created with the SOLVIEW command.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Visible and hidden lines representing the silhouette and edges of solids in the viewports are created and then projected to a plane perpendicular to the viewing direction. AutoCAD deletes any existing profiles and sections in the selected viewports, and new ones are generated. In addition, AutoCAD freezes all the layers in each viewport, except those required to display the profile or section.</a:t>
            </a:r>
          </a:p>
        </p:txBody>
      </p:sp>
      <p:sp>
        <p:nvSpPr>
          <p:cNvPr id="202755" name="Rectangle 19"/>
          <p:cNvSpPr>
            <a:spLocks noChangeArrowheads="1"/>
          </p:cNvSpPr>
          <p:nvPr/>
        </p:nvSpPr>
        <p:spPr bwMode="auto">
          <a:xfrm>
            <a:off x="2373314" y="1190625"/>
            <a:ext cx="4256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Generating Views in Viewports</a:t>
            </a:r>
          </a:p>
        </p:txBody>
      </p:sp>
      <p:pic>
        <p:nvPicPr>
          <p:cNvPr id="2027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4772026"/>
            <a:ext cx="24574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832424"/>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3"/>
          <p:cNvSpPr txBox="1">
            <a:spLocks noChangeArrowheads="1"/>
          </p:cNvSpPr>
          <p:nvPr/>
        </p:nvSpPr>
        <p:spPr bwMode="auto">
          <a:xfrm>
            <a:off x="2895600" y="1806576"/>
            <a:ext cx="7467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SOLPROF command creates a profile image of a solid, including all of its edges, according to the view in the current viewport.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profile image is created from lines, circles, arcs, and/or polylines.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SOLPROF will not give correct results in perspective view; it is designed for parallel projections only.</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r>
            <a:b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b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The SOLPROF command will work only when you are working in layout tab and you are in model space.</a:t>
            </a:r>
          </a:p>
        </p:txBody>
      </p:sp>
      <p:sp>
        <p:nvSpPr>
          <p:cNvPr id="204803" name="Rectangle 20"/>
          <p:cNvSpPr>
            <a:spLocks noChangeArrowheads="1"/>
          </p:cNvSpPr>
          <p:nvPr/>
        </p:nvSpPr>
        <p:spPr bwMode="auto">
          <a:xfrm>
            <a:off x="2362201" y="1182688"/>
            <a:ext cx="2728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Generating Profiles</a:t>
            </a:r>
          </a:p>
        </p:txBody>
      </p:sp>
      <p:pic>
        <p:nvPicPr>
          <p:cNvPr id="2048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611688"/>
            <a:ext cx="243840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14926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28600"/>
            <a:ext cx="8763000" cy="6858000"/>
          </a:xfrm>
        </p:spPr>
        <p:txBody>
          <a:bodyPr>
            <a:normAutofit/>
          </a:bodyPr>
          <a:lstStyle/>
          <a:p>
            <a:pPr>
              <a:buNone/>
            </a:pPr>
            <a:r>
              <a:rPr lang="en-US" dirty="0" smtClean="0">
                <a:latin typeface="Times New Roman" panose="02020603050405020304" pitchFamily="18" charset="0"/>
                <a:cs typeface="Times New Roman" panose="02020603050405020304" pitchFamily="18" charset="0"/>
              </a:rPr>
              <a:t>3. </a:t>
            </a:r>
            <a:r>
              <a:rPr lang="en-US" sz="2400" dirty="0">
                <a:latin typeface="Times New Roman" panose="02020603050405020304" pitchFamily="18" charset="0"/>
                <a:cs typeface="Times New Roman" panose="02020603050405020304" pitchFamily="18" charset="0"/>
              </a:rPr>
              <a:t>Make sure Snap is on by either pressing the F9 key or the SNAP button in the status bar. Snap on will show in the command window.</a:t>
            </a:r>
          </a:p>
          <a:p>
            <a:pPr>
              <a:buNone/>
            </a:pP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4. Move the mouse around the drawing area. The cursors’ pick box will jump from point to point at 5 unit intervals. The position of the pick box will show as coordinate numbers in the status bar (left-hand end).</a:t>
            </a:r>
          </a:p>
          <a:p>
            <a:pPr>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Move the mouse until the coordinate numbers show </a:t>
            </a:r>
            <a:r>
              <a:rPr lang="en-US" sz="2400" i="1" dirty="0">
                <a:latin typeface="Times New Roman" panose="02020603050405020304" pitchFamily="18" charset="0"/>
                <a:cs typeface="Times New Roman" panose="02020603050405020304" pitchFamily="18" charset="0"/>
              </a:rPr>
              <a:t>(60,240,0) </a:t>
            </a:r>
            <a:r>
              <a:rPr lang="en-US" sz="2400" dirty="0">
                <a:latin typeface="Times New Roman" panose="02020603050405020304" pitchFamily="18" charset="0"/>
                <a:cs typeface="Times New Roman" panose="02020603050405020304" pitchFamily="18" charset="0"/>
              </a:rPr>
              <a:t>and press the </a:t>
            </a:r>
            <a:r>
              <a:rPr lang="en-US" sz="2400" i="1" dirty="0">
                <a:latin typeface="Times New Roman" panose="02020603050405020304" pitchFamily="18" charset="0"/>
                <a:cs typeface="Times New Roman" panose="02020603050405020304" pitchFamily="18" charset="0"/>
              </a:rPr>
              <a:t>Pick button </a:t>
            </a:r>
            <a:r>
              <a:rPr lang="en-US" sz="2400" dirty="0">
                <a:latin typeface="Times New Roman" panose="02020603050405020304" pitchFamily="18" charset="0"/>
                <a:cs typeface="Times New Roman" panose="02020603050405020304" pitchFamily="18" charset="0"/>
              </a:rPr>
              <a:t>of the mouse (</a:t>
            </a:r>
            <a:r>
              <a:rPr lang="en-US" sz="2400" i="1" dirty="0">
                <a:latin typeface="Times New Roman" panose="02020603050405020304" pitchFamily="18" charset="0"/>
                <a:cs typeface="Times New Roman" panose="02020603050405020304" pitchFamily="18" charset="0"/>
              </a:rPr>
              <a:t>left-click)</a:t>
            </a:r>
          </a:p>
          <a:p>
            <a:r>
              <a:rPr lang="en-US" sz="2400" dirty="0">
                <a:latin typeface="Times New Roman" panose="02020603050405020304" pitchFamily="18" charset="0"/>
                <a:cs typeface="Times New Roman" panose="02020603050405020304" pitchFamily="18" charset="0"/>
              </a:rPr>
              <a:t>In the same way (260,240,0), (260,110,0), (60,110,0), (60,240,0). The result is as shown bellow</a:t>
            </a:r>
          </a:p>
        </p:txBody>
      </p:sp>
      <p:sp>
        <p:nvSpPr>
          <p:cNvPr id="4" name="Slide Number Placeholder 3"/>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23</a:t>
            </a:fld>
            <a:endParaRPr lang="en-US">
              <a:solidFill>
                <a:prstClr val="black">
                  <a:tint val="75000"/>
                </a:prstClr>
              </a:solidFill>
              <a:latin typeface="Calibri"/>
            </a:endParaRPr>
          </a:p>
        </p:txBody>
      </p:sp>
    </p:spTree>
    <p:extLst>
      <p:ext uri="{BB962C8B-B14F-4D97-AF65-F5344CB8AC3E}">
        <p14:creationId xmlns:p14="http://schemas.microsoft.com/office/powerpoint/2010/main" val="3380100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0"/>
            <a:ext cx="8229600" cy="5105400"/>
          </a:xfrm>
        </p:spPr>
        <p:txBody>
          <a:bodyPr>
            <a:normAutofit/>
          </a:bodyPr>
          <a:lstStyle/>
          <a:p>
            <a:endParaRPr lang="en-US" sz="2600" b="1" i="1" dirty="0">
              <a:solidFill>
                <a:srgbClr val="FF0000"/>
              </a:solidFill>
            </a:endParaRPr>
          </a:p>
          <a:p>
            <a:endParaRPr lang="en-US" sz="2600" b="1" i="1" dirty="0">
              <a:solidFill>
                <a:srgbClr val="FF0000"/>
              </a:solidFill>
            </a:endParaRPr>
          </a:p>
          <a:p>
            <a:endParaRPr lang="en-US" sz="2600" b="1" i="1" dirty="0">
              <a:solidFill>
                <a:srgbClr val="FF0000"/>
              </a:solidFill>
            </a:endParaRPr>
          </a:p>
          <a:p>
            <a:endParaRPr lang="en-US" sz="2600" b="1" i="1" dirty="0">
              <a:solidFill>
                <a:srgbClr val="FF0000"/>
              </a:solidFill>
            </a:endParaRPr>
          </a:p>
          <a:p>
            <a:endParaRPr lang="en-US" sz="2600" b="1" i="1" dirty="0">
              <a:solidFill>
                <a:srgbClr val="FF0000"/>
              </a:solidFill>
            </a:endParaRPr>
          </a:p>
          <a:p>
            <a:r>
              <a:rPr lang="en-US" sz="2400" b="1" u="sng" dirty="0">
                <a:solidFill>
                  <a:srgbClr val="002060"/>
                </a:solidFill>
                <a:latin typeface="Times New Roman" panose="02020603050405020304" pitchFamily="18" charset="0"/>
                <a:cs typeface="Times New Roman" panose="02020603050405020304" pitchFamily="18" charset="0"/>
              </a:rPr>
              <a:t>Second example – Line tool - absolute coordinate entry</a:t>
            </a:r>
          </a:p>
          <a:p>
            <a:pPr>
              <a:buNone/>
            </a:pPr>
            <a:r>
              <a:rPr lang="en-US" sz="2400" b="1" dirty="0">
                <a:latin typeface="Times New Roman" panose="02020603050405020304" pitchFamily="18" charset="0"/>
                <a:cs typeface="Times New Roman" panose="02020603050405020304" pitchFamily="18" charset="0"/>
              </a:rPr>
              <a:t>1. </a:t>
            </a:r>
            <a:r>
              <a:rPr lang="en-US" sz="2400" b="1" dirty="0">
                <a:solidFill>
                  <a:srgbClr val="C00000"/>
                </a:solidFill>
                <a:latin typeface="Times New Roman" panose="02020603050405020304" pitchFamily="18" charset="0"/>
                <a:cs typeface="Times New Roman" panose="02020603050405020304" pitchFamily="18" charset="0"/>
              </a:rPr>
              <a:t>Clear the drawing from the screen with a </a:t>
            </a:r>
            <a:r>
              <a:rPr lang="en-US" sz="2400" b="1" i="1" dirty="0">
                <a:solidFill>
                  <a:srgbClr val="C00000"/>
                </a:solidFill>
                <a:latin typeface="Times New Roman" panose="02020603050405020304" pitchFamily="18" charset="0"/>
                <a:cs typeface="Times New Roman" panose="02020603050405020304" pitchFamily="18" charset="0"/>
              </a:rPr>
              <a:t>click on the Close drawing </a:t>
            </a:r>
            <a:r>
              <a:rPr lang="en-US" sz="2400" dirty="0">
                <a:latin typeface="Times New Roman" panose="02020603050405020304" pitchFamily="18" charset="0"/>
                <a:cs typeface="Times New Roman" panose="02020603050405020304" pitchFamily="18" charset="0"/>
              </a:rPr>
              <a:t>button (Fig. 2.4). Make sure it is not the AutoCAD 20-- window button.</a:t>
            </a:r>
          </a:p>
          <a:p>
            <a:pPr>
              <a:buNone/>
            </a:pPr>
            <a:r>
              <a:rPr lang="en-US" sz="2400" b="1" dirty="0">
                <a:latin typeface="Times New Roman" panose="02020603050405020304" pitchFamily="18" charset="0"/>
                <a:cs typeface="Times New Roman" panose="02020603050405020304" pitchFamily="18" charset="0"/>
              </a:rPr>
              <a:t>2. </a:t>
            </a:r>
            <a:r>
              <a:rPr lang="en-US" sz="2400" b="1" dirty="0">
                <a:solidFill>
                  <a:srgbClr val="C00000"/>
                </a:solidFill>
                <a:latin typeface="Times New Roman" panose="02020603050405020304" pitchFamily="18" charset="0"/>
                <a:cs typeface="Times New Roman" panose="02020603050405020304" pitchFamily="18" charset="0"/>
              </a:rPr>
              <a:t>The warning window Fig. 2.5 appears in the centre of the screen. </a:t>
            </a:r>
            <a:r>
              <a:rPr lang="en-US" sz="2400" b="1" i="1" dirty="0">
                <a:solidFill>
                  <a:srgbClr val="C00000"/>
                </a:solidFill>
                <a:latin typeface="Times New Roman" panose="02020603050405020304" pitchFamily="18" charset="0"/>
                <a:cs typeface="Times New Roman" panose="02020603050405020304" pitchFamily="18" charset="0"/>
              </a:rPr>
              <a:t>Click </a:t>
            </a:r>
            <a:r>
              <a:rPr lang="en-US" sz="2400" dirty="0">
                <a:solidFill>
                  <a:srgbClr val="C00000"/>
                </a:solidFill>
                <a:latin typeface="Times New Roman" panose="02020603050405020304" pitchFamily="18" charset="0"/>
                <a:cs typeface="Times New Roman" panose="02020603050405020304" pitchFamily="18" charset="0"/>
              </a:rPr>
              <a:t>its </a:t>
            </a:r>
            <a:r>
              <a:rPr lang="en-US" sz="2400" b="1" dirty="0">
                <a:solidFill>
                  <a:srgbClr val="C00000"/>
                </a:solidFill>
                <a:latin typeface="Times New Roman" panose="02020603050405020304" pitchFamily="18" charset="0"/>
                <a:cs typeface="Times New Roman" panose="02020603050405020304" pitchFamily="18" charset="0"/>
              </a:rPr>
              <a:t>No button.</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2"/>
          <a:srcRect/>
          <a:stretch>
            <a:fillRect/>
          </a:stretch>
        </p:blipFill>
        <p:spPr bwMode="auto">
          <a:xfrm>
            <a:off x="2057400" y="4953372"/>
            <a:ext cx="2133600" cy="1904628"/>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5029200" y="4933950"/>
            <a:ext cx="4000500" cy="192405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24</a:t>
            </a:fld>
            <a:endParaRPr lang="en-US">
              <a:solidFill>
                <a:prstClr val="black">
                  <a:tint val="75000"/>
                </a:prstClr>
              </a:solidFill>
              <a:latin typeface="Calibri"/>
            </a:endParaRPr>
          </a:p>
        </p:txBody>
      </p:sp>
      <p:pic>
        <p:nvPicPr>
          <p:cNvPr id="8"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b="6261"/>
          <a:stretch>
            <a:fillRect/>
          </a:stretch>
        </p:blipFill>
        <p:spPr bwMode="auto">
          <a:xfrm>
            <a:off x="4343400" y="1"/>
            <a:ext cx="3106738" cy="2122309"/>
          </a:xfrm>
          <a:prstGeom prst="rect">
            <a:avLst/>
          </a:prstGeom>
          <a:noFill/>
          <a:ln w="9525">
            <a:noFill/>
            <a:miter lim="800000"/>
            <a:headEnd/>
            <a:tailEnd/>
          </a:ln>
          <a:effectLst/>
        </p:spPr>
      </p:pic>
    </p:spTree>
    <p:extLst>
      <p:ext uri="{BB962C8B-B14F-4D97-AF65-F5344CB8AC3E}">
        <p14:creationId xmlns:p14="http://schemas.microsoft.com/office/powerpoint/2010/main" val="1680129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9144000" cy="6858000"/>
          </a:xfrm>
        </p:spPr>
        <p:txBody>
          <a:bodyPr>
            <a:normAutofit/>
          </a:bodyPr>
          <a:lstStyle/>
          <a:p>
            <a:pPr>
              <a:buNone/>
            </a:pPr>
            <a:r>
              <a:rPr lang="en-US" sz="2400" b="1" dirty="0">
                <a:latin typeface="Times New Roman" panose="02020603050405020304" pitchFamily="18" charset="0"/>
                <a:cs typeface="Times New Roman" panose="02020603050405020304" pitchFamily="18" charset="0"/>
              </a:rPr>
              <a:t>3. </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i="1" dirty="0">
                <a:solidFill>
                  <a:srgbClr val="00B050"/>
                </a:solidFill>
                <a:latin typeface="Times New Roman" panose="02020603050405020304" pitchFamily="18" charset="0"/>
                <a:cs typeface="Times New Roman" panose="02020603050405020304" pitchFamily="18" charset="0"/>
              </a:rPr>
              <a:t>Left-click on New . . . in the File drop-down menu and from the Select </a:t>
            </a:r>
            <a:r>
              <a:rPr lang="en-US" sz="2400" b="1" dirty="0">
                <a:solidFill>
                  <a:srgbClr val="00B050"/>
                </a:solidFill>
                <a:latin typeface="Times New Roman" panose="02020603050405020304" pitchFamily="18" charset="0"/>
                <a:cs typeface="Times New Roman" panose="02020603050405020304" pitchFamily="18" charset="0"/>
              </a:rPr>
              <a:t>template dialog which appears </a:t>
            </a:r>
            <a:r>
              <a:rPr lang="en-US" sz="2400" b="1" i="1" dirty="0">
                <a:solidFill>
                  <a:srgbClr val="00B050"/>
                </a:solidFill>
                <a:latin typeface="Times New Roman" panose="02020603050405020304" pitchFamily="18" charset="0"/>
                <a:cs typeface="Times New Roman" panose="02020603050405020304" pitchFamily="18" charset="0"/>
              </a:rPr>
              <a:t>double-click on acadiso.dwt.</a:t>
            </a:r>
            <a:endParaRPr lang="en-US" sz="2400" b="1" dirty="0">
              <a:solidFill>
                <a:srgbClr val="00B050"/>
              </a:solidFill>
              <a:latin typeface="Times New Roman" panose="02020603050405020304" pitchFamily="18" charset="0"/>
              <a:cs typeface="Times New Roman" panose="02020603050405020304" pitchFamily="18" charset="0"/>
            </a:endParaRPr>
          </a:p>
          <a:p>
            <a:pPr>
              <a:buNone/>
            </a:pPr>
            <a:r>
              <a:rPr lang="en-US" sz="2400" b="1" dirty="0">
                <a:latin typeface="Times New Roman" panose="02020603050405020304" pitchFamily="18" charset="0"/>
                <a:cs typeface="Times New Roman" panose="02020603050405020304" pitchFamily="18" charset="0"/>
              </a:rPr>
              <a:t>4. </a:t>
            </a:r>
            <a:r>
              <a:rPr lang="en-US" sz="2400" b="1" i="1" dirty="0">
                <a:solidFill>
                  <a:srgbClr val="0070C0"/>
                </a:solidFill>
                <a:latin typeface="Times New Roman" panose="02020603050405020304" pitchFamily="18" charset="0"/>
                <a:cs typeface="Times New Roman" panose="02020603050405020304" pitchFamily="18" charset="0"/>
              </a:rPr>
              <a:t>Left-click on the Line tool icon and enter figures as follows at each </a:t>
            </a:r>
            <a:r>
              <a:rPr lang="en-US" sz="2400" dirty="0">
                <a:latin typeface="Times New Roman" panose="02020603050405020304" pitchFamily="18" charset="0"/>
                <a:cs typeface="Times New Roman" panose="02020603050405020304" pitchFamily="18" charset="0"/>
              </a:rPr>
              <a:t>prompt of the command line sequence:</a:t>
            </a:r>
          </a:p>
          <a:p>
            <a:pPr marL="0">
              <a:spcBef>
                <a:spcPts val="0"/>
              </a:spcBef>
            </a:pPr>
            <a:r>
              <a:rPr lang="en-US" sz="2400" b="1" dirty="0">
                <a:latin typeface="Times New Roman" panose="02020603050405020304" pitchFamily="18" charset="0"/>
                <a:cs typeface="Times New Roman" panose="02020603050405020304" pitchFamily="18" charset="0"/>
              </a:rPr>
              <a:t>Command:_line Specify first point: </a:t>
            </a:r>
            <a:r>
              <a:rPr lang="en-US" sz="2400" b="1" i="1" dirty="0">
                <a:latin typeface="Times New Roman" panose="02020603050405020304" pitchFamily="18" charset="0"/>
                <a:cs typeface="Times New Roman" panose="02020603050405020304" pitchFamily="18" charset="0"/>
              </a:rPr>
              <a:t>enter 80,235 right-click</a:t>
            </a:r>
          </a:p>
          <a:p>
            <a:pPr marL="0">
              <a:spcBef>
                <a:spcPts val="0"/>
              </a:spcBef>
            </a:pPr>
            <a:r>
              <a:rPr lang="en-US" sz="2400" b="1" dirty="0">
                <a:latin typeface="Times New Roman" panose="02020603050405020304" pitchFamily="18" charset="0"/>
                <a:cs typeface="Times New Roman" panose="02020603050405020304" pitchFamily="18" charset="0"/>
              </a:rPr>
              <a:t>Specify next point or [Undo]: </a:t>
            </a:r>
            <a:r>
              <a:rPr lang="en-US" sz="2400" b="1" i="1" dirty="0">
                <a:latin typeface="Times New Roman" panose="02020603050405020304" pitchFamily="18" charset="0"/>
                <a:cs typeface="Times New Roman" panose="02020603050405020304" pitchFamily="18" charset="0"/>
              </a:rPr>
              <a:t>enter #275,235 right-click</a:t>
            </a:r>
          </a:p>
          <a:p>
            <a:pPr marL="0">
              <a:spcBef>
                <a:spcPts val="0"/>
              </a:spcBef>
            </a:pPr>
            <a:r>
              <a:rPr lang="en-US" sz="2400" b="1" dirty="0">
                <a:latin typeface="Times New Roman" panose="02020603050405020304" pitchFamily="18" charset="0"/>
                <a:cs typeface="Times New Roman" panose="02020603050405020304" pitchFamily="18" charset="0"/>
              </a:rPr>
              <a:t>Specify next point or [Undo]: </a:t>
            </a:r>
            <a:r>
              <a:rPr lang="en-US" sz="2400" b="1" i="1" dirty="0">
                <a:latin typeface="Times New Roman" panose="02020603050405020304" pitchFamily="18" charset="0"/>
                <a:cs typeface="Times New Roman" panose="02020603050405020304" pitchFamily="18" charset="0"/>
              </a:rPr>
              <a:t>enter #295,210 right-click</a:t>
            </a:r>
          </a:p>
          <a:p>
            <a:pPr marL="0">
              <a:spcBef>
                <a:spcPts val="0"/>
              </a:spcBef>
              <a:buNone/>
            </a:pPr>
            <a:r>
              <a:rPr lang="en-US" sz="2400" dirty="0">
                <a:latin typeface="Times New Roman" panose="02020603050405020304" pitchFamily="18" charset="0"/>
                <a:cs typeface="Times New Roman" panose="02020603050405020304" pitchFamily="18" charset="0"/>
              </a:rPr>
              <a:t>In the same way </a:t>
            </a:r>
            <a:r>
              <a:rPr lang="en-US" sz="2400" i="1" dirty="0">
                <a:latin typeface="Times New Roman" panose="02020603050405020304" pitchFamily="18" charset="0"/>
                <a:cs typeface="Times New Roman" panose="02020603050405020304" pitchFamily="18" charset="0"/>
              </a:rPr>
              <a:t>enter</a:t>
            </a:r>
            <a:r>
              <a:rPr lang="en-US" sz="2400" b="1" dirty="0">
                <a:latin typeface="Times New Roman" panose="02020603050405020304" pitchFamily="18" charset="0"/>
                <a:cs typeface="Times New Roman" panose="02020603050405020304" pitchFamily="18" charset="0"/>
              </a:rPr>
              <a:t> (295,100), (230,100), (230,70), (120,70), </a:t>
            </a:r>
          </a:p>
          <a:p>
            <a:pPr marL="0">
              <a:spcBef>
                <a:spcPts val="0"/>
              </a:spcBef>
              <a:buNone/>
            </a:pPr>
            <a:r>
              <a:rPr lang="en-US" sz="2400" b="1" dirty="0">
                <a:latin typeface="Times New Roman" panose="02020603050405020304" pitchFamily="18" charset="0"/>
                <a:cs typeface="Times New Roman" panose="02020603050405020304" pitchFamily="18" charset="0"/>
              </a:rPr>
              <a:t>                                         (120,100), (55,100), (55,210), </a:t>
            </a:r>
          </a:p>
          <a:p>
            <a:pPr marL="0">
              <a:spcBef>
                <a:spcPts val="0"/>
              </a:spcBef>
              <a:buNone/>
            </a:pPr>
            <a:r>
              <a:rPr lang="en-US" sz="2400" b="1" dirty="0">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Specify next point or [Close/Undo]: </a:t>
            </a:r>
            <a:r>
              <a:rPr lang="en-US" sz="2400" b="1" i="1" dirty="0">
                <a:solidFill>
                  <a:srgbClr val="0070C0"/>
                </a:solidFill>
                <a:latin typeface="Times New Roman" panose="02020603050405020304" pitchFamily="18" charset="0"/>
                <a:cs typeface="Times New Roman" panose="02020603050405020304" pitchFamily="18" charset="0"/>
              </a:rPr>
              <a:t>enter c (Close) right-click</a:t>
            </a:r>
          </a:p>
          <a:p>
            <a:pPr marL="0">
              <a:spcBef>
                <a:spcPts val="0"/>
              </a:spcBef>
              <a:buNone/>
            </a:pPr>
            <a:r>
              <a:rPr lang="en-US" sz="2400" b="1" dirty="0">
                <a:solidFill>
                  <a:srgbClr val="0070C0"/>
                </a:solidFill>
                <a:latin typeface="Times New Roman" panose="02020603050405020304" pitchFamily="18" charset="0"/>
                <a:cs typeface="Times New Roman" panose="02020603050405020304" pitchFamily="18" charset="0"/>
              </a:rPr>
              <a:t>Command:</a:t>
            </a:r>
          </a:p>
          <a:p>
            <a:pPr marL="0">
              <a:spcBef>
                <a:spcPts val="0"/>
              </a:spcBef>
              <a:buNone/>
            </a:pPr>
            <a:r>
              <a:rPr lang="en-US" sz="2400" dirty="0">
                <a:latin typeface="Times New Roman" panose="02020603050405020304" pitchFamily="18" charset="0"/>
                <a:cs typeface="Times New Roman" panose="02020603050405020304" pitchFamily="18" charset="0"/>
              </a:rPr>
              <a:t>The result is as shown on the next slide</a:t>
            </a:r>
          </a:p>
        </p:txBody>
      </p:sp>
      <p:sp>
        <p:nvSpPr>
          <p:cNvPr id="4" name="Slide Number Placeholder 3"/>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25</a:t>
            </a:fld>
            <a:endParaRPr lang="en-US">
              <a:solidFill>
                <a:prstClr val="black">
                  <a:tint val="75000"/>
                </a:prstClr>
              </a:solidFill>
              <a:latin typeface="Calibri"/>
            </a:endParaRPr>
          </a:p>
        </p:txBody>
      </p:sp>
    </p:spTree>
    <p:extLst>
      <p:ext uri="{BB962C8B-B14F-4D97-AF65-F5344CB8AC3E}">
        <p14:creationId xmlns:p14="http://schemas.microsoft.com/office/powerpoint/2010/main" val="3221859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3124201"/>
            <a:ext cx="8229600" cy="3733799"/>
          </a:xfrm>
        </p:spPr>
        <p:txBody>
          <a:bodyPr>
            <a:normAutofit/>
          </a:bodyPr>
          <a:lstStyle/>
          <a:p>
            <a:r>
              <a:rPr lang="en-US" sz="2000" i="1" dirty="0">
                <a:solidFill>
                  <a:srgbClr val="FF0000"/>
                </a:solidFill>
                <a:latin typeface="Times New Roman" panose="02020603050405020304" pitchFamily="18" charset="0"/>
                <a:cs typeface="Times New Roman" panose="02020603050405020304" pitchFamily="18" charset="0"/>
              </a:rPr>
              <a:t>Third example - </a:t>
            </a:r>
            <a:r>
              <a:rPr lang="en-US" sz="2000" b="1" dirty="0">
                <a:solidFill>
                  <a:srgbClr val="FF0000"/>
                </a:solidFill>
                <a:latin typeface="Times New Roman" panose="02020603050405020304" pitchFamily="18" charset="0"/>
                <a:cs typeface="Times New Roman" panose="02020603050405020304" pitchFamily="18" charset="0"/>
              </a:rPr>
              <a:t>relative coordinate entry</a:t>
            </a:r>
            <a:endParaRPr lang="en-US" sz="2000" i="1" dirty="0">
              <a:solidFill>
                <a:srgbClr val="FF0000"/>
              </a:solidFill>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Left-click on the Line tool icon and enter figures as follows at each </a:t>
            </a:r>
            <a:r>
              <a:rPr lang="en-US" sz="2000" dirty="0">
                <a:latin typeface="Times New Roman" panose="02020603050405020304" pitchFamily="18" charset="0"/>
                <a:cs typeface="Times New Roman" panose="02020603050405020304" pitchFamily="18" charset="0"/>
              </a:rPr>
              <a:t>prompt of the command line sequence:</a:t>
            </a:r>
          </a:p>
          <a:p>
            <a:r>
              <a:rPr lang="en-US" sz="2000" dirty="0">
                <a:latin typeface="Times New Roman" panose="02020603050405020304" pitchFamily="18" charset="0"/>
                <a:cs typeface="Times New Roman" panose="02020603050405020304" pitchFamily="18" charset="0"/>
              </a:rPr>
              <a:t>Command: line Specify first point: </a:t>
            </a:r>
            <a:r>
              <a:rPr lang="en-US" sz="2000" i="1" dirty="0">
                <a:latin typeface="Times New Roman" panose="02020603050405020304" pitchFamily="18" charset="0"/>
                <a:cs typeface="Times New Roman" panose="02020603050405020304" pitchFamily="18" charset="0"/>
              </a:rPr>
              <a:t>enter </a:t>
            </a:r>
            <a:r>
              <a:rPr lang="en-US" sz="2000" b="1" i="1" dirty="0">
                <a:latin typeface="Times New Roman" panose="02020603050405020304" pitchFamily="18" charset="0"/>
                <a:cs typeface="Times New Roman" panose="02020603050405020304" pitchFamily="18" charset="0"/>
              </a:rPr>
              <a:t>60,210</a:t>
            </a:r>
            <a:r>
              <a:rPr lang="en-US" sz="2000" i="1" dirty="0">
                <a:latin typeface="Times New Roman" panose="02020603050405020304" pitchFamily="18" charset="0"/>
                <a:cs typeface="Times New Roman" panose="02020603050405020304" pitchFamily="18" charset="0"/>
              </a:rPr>
              <a:t> right-click</a:t>
            </a:r>
          </a:p>
          <a:p>
            <a:r>
              <a:rPr lang="en-US" sz="2000" dirty="0">
                <a:latin typeface="Times New Roman" panose="02020603050405020304" pitchFamily="18" charset="0"/>
                <a:cs typeface="Times New Roman" panose="02020603050405020304" pitchFamily="18" charset="0"/>
              </a:rPr>
              <a:t>Specify next point or [Undo]: </a:t>
            </a:r>
            <a:r>
              <a:rPr lang="en-US" sz="2000" i="1" dirty="0">
                <a:latin typeface="Times New Roman" panose="02020603050405020304" pitchFamily="18" charset="0"/>
                <a:cs typeface="Times New Roman" panose="02020603050405020304" pitchFamily="18" charset="0"/>
              </a:rPr>
              <a:t>enter </a:t>
            </a:r>
            <a:r>
              <a:rPr lang="en-US" sz="2000" b="1" i="1" dirty="0">
                <a:latin typeface="Times New Roman" panose="02020603050405020304" pitchFamily="18" charset="0"/>
                <a:cs typeface="Times New Roman" panose="02020603050405020304" pitchFamily="18" charset="0"/>
              </a:rPr>
              <a:t>@50,0 </a:t>
            </a:r>
            <a:r>
              <a:rPr lang="en-US" sz="2000" i="1" dirty="0">
                <a:latin typeface="Times New Roman" panose="02020603050405020304" pitchFamily="18" charset="0"/>
                <a:cs typeface="Times New Roman" panose="02020603050405020304" pitchFamily="18" charset="0"/>
              </a:rPr>
              <a:t>right-click</a:t>
            </a:r>
          </a:p>
          <a:p>
            <a:pPr>
              <a:buNone/>
            </a:pPr>
            <a:r>
              <a:rPr lang="en-US" sz="2000" b="1" dirty="0">
                <a:latin typeface="Times New Roman" panose="02020603050405020304" pitchFamily="18" charset="0"/>
                <a:cs typeface="Times New Roman" panose="02020603050405020304" pitchFamily="18" charset="0"/>
              </a:rPr>
              <a:t>(@0,20), (@130,0), (@0,-20), (@50,0), (@0,105), (@-50,0), (@0,-20), (@-130,0), (@0,20),  (@-50,0),  </a:t>
            </a:r>
          </a:p>
          <a:p>
            <a:pPr>
              <a:buNone/>
            </a:pPr>
            <a:r>
              <a:rPr lang="en-US" sz="2000" b="1" dirty="0">
                <a:latin typeface="Times New Roman" panose="02020603050405020304" pitchFamily="18" charset="0"/>
                <a:cs typeface="Times New Roman" panose="02020603050405020304" pitchFamily="18" charset="0"/>
              </a:rPr>
              <a:t>Specify next point or [Close/Undo]: </a:t>
            </a:r>
            <a:r>
              <a:rPr lang="en-US" sz="2000" b="1" i="1" dirty="0">
                <a:latin typeface="Times New Roman" panose="02020603050405020304" pitchFamily="18" charset="0"/>
                <a:cs typeface="Times New Roman" panose="02020603050405020304" pitchFamily="18" charset="0"/>
              </a:rPr>
              <a:t>enter c (Close) right-click</a:t>
            </a:r>
          </a:p>
          <a:p>
            <a:pPr>
              <a:buNone/>
            </a:pPr>
            <a:r>
              <a:rPr lang="en-US" sz="2000" b="1" dirty="0">
                <a:latin typeface="Times New Roman" panose="02020603050405020304" pitchFamily="18" charset="0"/>
                <a:cs typeface="Times New Roman" panose="02020603050405020304" pitchFamily="18" charset="0"/>
              </a:rPr>
              <a:t>Command:	</a:t>
            </a:r>
            <a:r>
              <a:rPr lang="en-US" sz="2000" dirty="0">
                <a:latin typeface="Times New Roman" panose="02020603050405020304" pitchFamily="18" charset="0"/>
                <a:cs typeface="Times New Roman" panose="02020603050405020304" pitchFamily="18" charset="0"/>
              </a:rPr>
              <a:t>The result is as shown bellow</a:t>
            </a:r>
            <a:endParaRPr lang="en-US" sz="2000" i="1" dirty="0">
              <a:latin typeface="Times New Roman" panose="02020603050405020304" pitchFamily="18" charset="0"/>
              <a:cs typeface="Times New Roman" panose="02020603050405020304" pitchFamily="18" charset="0"/>
            </a:endParaRPr>
          </a:p>
          <a:p>
            <a:endParaRPr lang="en-US" sz="2000"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4191001" y="228600"/>
            <a:ext cx="4430713" cy="2683352"/>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846056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685800"/>
          </a:xfrm>
        </p:spPr>
        <p:txBody>
          <a:bodyPr>
            <a:normAutofit fontScale="90000"/>
          </a:bodyPr>
          <a:lstStyle/>
          <a:p>
            <a:endParaRPr lang="en-US" dirty="0"/>
          </a:p>
        </p:txBody>
      </p:sp>
      <p:sp>
        <p:nvSpPr>
          <p:cNvPr id="3" name="Content Placeholder 2"/>
          <p:cNvSpPr>
            <a:spLocks noGrp="1"/>
          </p:cNvSpPr>
          <p:nvPr>
            <p:ph idx="1"/>
          </p:nvPr>
        </p:nvSpPr>
        <p:spPr>
          <a:xfrm>
            <a:off x="1981200" y="3048000"/>
            <a:ext cx="8229600" cy="3810000"/>
          </a:xfrm>
        </p:spPr>
        <p:txBody>
          <a:bodyPr>
            <a:normAutofit lnSpcReduction="10000"/>
          </a:bodyPr>
          <a:lstStyle/>
          <a:p>
            <a:r>
              <a:rPr lang="en-US" sz="2400" i="1" dirty="0">
                <a:latin typeface="Times New Roman" panose="02020603050405020304" pitchFamily="18" charset="0"/>
                <a:cs typeface="Times New Roman" panose="02020603050405020304" pitchFamily="18" charset="0"/>
              </a:rPr>
              <a:t>Notes</a:t>
            </a: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Coordinate points can be shown as                                                   positive or negative numbers.</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x entry is to the right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x entry is to the left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y entry is upwards</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y entry is downwards.</a:t>
            </a:r>
          </a:p>
          <a:p>
            <a:r>
              <a:rPr lang="en-US" sz="2400" dirty="0">
                <a:latin typeface="Times New Roman" panose="02020603050405020304" pitchFamily="18" charset="0"/>
                <a:cs typeface="Times New Roman" panose="02020603050405020304" pitchFamily="18" charset="0"/>
              </a:rPr>
              <a:t>Counter clockwise angles +</a:t>
            </a:r>
            <a:r>
              <a:rPr lang="en-US" sz="2400" dirty="0" err="1">
                <a:latin typeface="Times New Roman" panose="02020603050405020304" pitchFamily="18" charset="0"/>
                <a:cs typeface="Times New Roman" panose="02020603050405020304" pitchFamily="18" charset="0"/>
              </a:rPr>
              <a:t>ve</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Clockwise angles –</a:t>
            </a:r>
            <a:r>
              <a:rPr lang="en-US" sz="2400" dirty="0" err="1">
                <a:latin typeface="Times New Roman" panose="02020603050405020304" pitchFamily="18" charset="0"/>
                <a:cs typeface="Times New Roman" panose="02020603050405020304" pitchFamily="18" charset="0"/>
              </a:rPr>
              <a:t>ve</a:t>
            </a:r>
            <a:endParaRPr lang="en-US" sz="24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a:stretch>
            <a:fillRect/>
          </a:stretch>
        </p:blipFill>
        <p:spPr bwMode="auto">
          <a:xfrm>
            <a:off x="3429001" y="228601"/>
            <a:ext cx="5840413" cy="2830513"/>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rcRect/>
          <a:stretch>
            <a:fillRect/>
          </a:stretch>
        </p:blipFill>
        <p:spPr bwMode="auto">
          <a:xfrm>
            <a:off x="6468412" y="3124200"/>
            <a:ext cx="4199588" cy="3657600"/>
          </a:xfrm>
          <a:prstGeom prst="rect">
            <a:avLst/>
          </a:prstGeom>
          <a:noFill/>
          <a:ln w="9525">
            <a:noFill/>
            <a:miter lim="800000"/>
            <a:headEnd/>
            <a:tailEnd/>
          </a:ln>
          <a:effectLst/>
        </p:spPr>
      </p:pic>
      <p:cxnSp>
        <p:nvCxnSpPr>
          <p:cNvPr id="7" name="Straight Arrow Connector 6"/>
          <p:cNvCxnSpPr/>
          <p:nvPr/>
        </p:nvCxnSpPr>
        <p:spPr>
          <a:xfrm flipV="1">
            <a:off x="6172200" y="5257800"/>
            <a:ext cx="1295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27</a:t>
            </a:fld>
            <a:endParaRPr lang="en-US">
              <a:solidFill>
                <a:prstClr val="black">
                  <a:tint val="75000"/>
                </a:prstClr>
              </a:solidFill>
              <a:latin typeface="Calibri"/>
            </a:endParaRPr>
          </a:p>
        </p:txBody>
      </p:sp>
    </p:spTree>
    <p:extLst>
      <p:ext uri="{BB962C8B-B14F-4D97-AF65-F5344CB8AC3E}">
        <p14:creationId xmlns:p14="http://schemas.microsoft.com/office/powerpoint/2010/main" val="26849989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lstStyle/>
          <a:p>
            <a:endParaRPr lang="en-US" dirty="0"/>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1524000" y="0"/>
            <a:ext cx="5333496" cy="31242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a:stretch>
            <a:fillRect/>
          </a:stretch>
        </p:blipFill>
        <p:spPr bwMode="auto">
          <a:xfrm>
            <a:off x="4800600" y="3042986"/>
            <a:ext cx="5867400" cy="3434014"/>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28</a:t>
            </a:fld>
            <a:endParaRPr lang="en-US">
              <a:solidFill>
                <a:prstClr val="black">
                  <a:tint val="75000"/>
                </a:prstClr>
              </a:solidFill>
              <a:latin typeface="Calibri"/>
            </a:endParaRPr>
          </a:p>
        </p:txBody>
      </p:sp>
    </p:spTree>
    <p:extLst>
      <p:ext uri="{BB962C8B-B14F-4D97-AF65-F5344CB8AC3E}">
        <p14:creationId xmlns:p14="http://schemas.microsoft.com/office/powerpoint/2010/main" val="1454174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487362"/>
          </a:xfrm>
        </p:spPr>
        <p:txBody>
          <a:bodyPr>
            <a:noAutofit/>
          </a:bodyPr>
          <a:lstStyle/>
          <a:p>
            <a:r>
              <a:rPr lang="en-US" sz="3000" dirty="0">
                <a:solidFill>
                  <a:srgbClr val="002060"/>
                </a:solidFill>
              </a:rPr>
              <a:t>Drawing with the Circle Tool</a:t>
            </a:r>
          </a:p>
        </p:txBody>
      </p:sp>
      <p:sp>
        <p:nvSpPr>
          <p:cNvPr id="3" name="Content Placeholder 2"/>
          <p:cNvSpPr>
            <a:spLocks noGrp="1"/>
          </p:cNvSpPr>
          <p:nvPr>
            <p:ph idx="1"/>
          </p:nvPr>
        </p:nvSpPr>
        <p:spPr>
          <a:xfrm>
            <a:off x="1828800" y="609601"/>
            <a:ext cx="8686800" cy="5516563"/>
          </a:xfrm>
        </p:spPr>
        <p:txBody>
          <a:bodyPr>
            <a:normAutofit/>
          </a:bodyPr>
          <a:lstStyle/>
          <a:p>
            <a:pPr>
              <a:buNone/>
            </a:pPr>
            <a:r>
              <a:rPr lang="en-US" sz="2400" dirty="0">
                <a:latin typeface="Times New Roman" panose="02020603050405020304" pitchFamily="18" charset="0"/>
                <a:cs typeface="Times New Roman" panose="02020603050405020304" pitchFamily="18" charset="0"/>
              </a:rPr>
              <a:t>1. </a:t>
            </a:r>
            <a:r>
              <a:rPr lang="en-US" sz="2400" i="1" dirty="0">
                <a:latin typeface="Times New Roman" panose="02020603050405020304" pitchFamily="18" charset="0"/>
                <a:cs typeface="Times New Roman" panose="02020603050405020304" pitchFamily="18" charset="0"/>
              </a:rPr>
              <a:t>Left-click on the </a:t>
            </a:r>
            <a:r>
              <a:rPr lang="en-US" sz="2400" b="1" i="1" dirty="0">
                <a:solidFill>
                  <a:srgbClr val="0070C0"/>
                </a:solidFill>
                <a:latin typeface="Times New Roman" panose="02020603050405020304" pitchFamily="18" charset="0"/>
                <a:cs typeface="Times New Roman" panose="02020603050405020304" pitchFamily="18" charset="0"/>
              </a:rPr>
              <a:t>Circl</a:t>
            </a:r>
            <a:r>
              <a:rPr lang="en-US" sz="2400" i="1" dirty="0">
                <a:solidFill>
                  <a:srgbClr val="0070C0"/>
                </a:solidFill>
                <a:latin typeface="Times New Roman" panose="02020603050405020304" pitchFamily="18" charset="0"/>
                <a:cs typeface="Times New Roman" panose="02020603050405020304" pitchFamily="18" charset="0"/>
              </a:rPr>
              <a:t>e</a:t>
            </a:r>
            <a:r>
              <a:rPr lang="en-US" sz="2400" i="1" dirty="0">
                <a:latin typeface="Times New Roman" panose="02020603050405020304" pitchFamily="18" charset="0"/>
                <a:cs typeface="Times New Roman" panose="02020603050405020304" pitchFamily="18" charset="0"/>
              </a:rPr>
              <a:t> tool icon and construct two circles as shown </a:t>
            </a:r>
            <a:r>
              <a:rPr lang="en-US" sz="2400" dirty="0">
                <a:latin typeface="Times New Roman" panose="02020603050405020304" pitchFamily="18" charset="0"/>
                <a:cs typeface="Times New Roman" panose="02020603050405020304" pitchFamily="18" charset="0"/>
              </a:rPr>
              <a:t>in the drawing in the positions and with the radii 50</a:t>
            </a:r>
          </a:p>
          <a:p>
            <a:pPr>
              <a:buNone/>
            </a:pPr>
            <a:r>
              <a:rPr lang="en-US" sz="24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Click the </a:t>
            </a:r>
            <a:r>
              <a:rPr lang="en-US" sz="2400" b="1" i="1" dirty="0">
                <a:solidFill>
                  <a:srgbClr val="0070C0"/>
                </a:solidFill>
                <a:latin typeface="Times New Roman" panose="02020603050405020304" pitchFamily="18" charset="0"/>
                <a:cs typeface="Times New Roman" panose="02020603050405020304" pitchFamily="18" charset="0"/>
              </a:rPr>
              <a:t>Circle</a:t>
            </a:r>
            <a:r>
              <a:rPr lang="en-US" sz="2400" i="1" dirty="0">
                <a:latin typeface="Times New Roman" panose="02020603050405020304" pitchFamily="18" charset="0"/>
                <a:cs typeface="Times New Roman" panose="02020603050405020304" pitchFamily="18" charset="0"/>
              </a:rPr>
              <a:t> tool again and against the first prompt enter </a:t>
            </a:r>
            <a:r>
              <a:rPr lang="en-US" sz="2400" b="1" i="1" dirty="0">
                <a:latin typeface="Times New Roman" panose="02020603050405020304" pitchFamily="18" charset="0"/>
                <a:cs typeface="Times New Roman" panose="02020603050405020304" pitchFamily="18" charset="0"/>
              </a:rPr>
              <a:t>t</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abbreviation for the prompt </a:t>
            </a:r>
            <a:r>
              <a:rPr lang="en-US" sz="2400" b="1" dirty="0">
                <a:solidFill>
                  <a:srgbClr val="0070C0"/>
                </a:solidFill>
                <a:latin typeface="Times New Roman" panose="02020603050405020304" pitchFamily="18" charset="0"/>
                <a:cs typeface="Times New Roman" panose="02020603050405020304" pitchFamily="18" charset="0"/>
              </a:rPr>
              <a:t>tan </a:t>
            </a:r>
            <a:r>
              <a:rPr lang="en-US" sz="2400" b="1" dirty="0" err="1">
                <a:solidFill>
                  <a:srgbClr val="0070C0"/>
                </a:solidFill>
                <a:latin typeface="Times New Roman" panose="02020603050405020304" pitchFamily="18" charset="0"/>
                <a:cs typeface="Times New Roman" panose="02020603050405020304" pitchFamily="18" charset="0"/>
              </a:rPr>
              <a:t>tan</a:t>
            </a:r>
            <a:r>
              <a:rPr lang="en-US" sz="2400" b="1" dirty="0">
                <a:solidFill>
                  <a:srgbClr val="0070C0"/>
                </a:solidFill>
                <a:latin typeface="Times New Roman" panose="02020603050405020304" pitchFamily="18" charset="0"/>
                <a:cs typeface="Times New Roman" panose="02020603050405020304" pitchFamily="18" charset="0"/>
              </a:rPr>
              <a:t> radius</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followed by a </a:t>
            </a:r>
            <a:r>
              <a:rPr lang="en-US" sz="2400" i="1" dirty="0">
                <a:latin typeface="Times New Roman" panose="02020603050405020304" pitchFamily="18" charset="0"/>
                <a:cs typeface="Times New Roman" panose="02020603050405020304" pitchFamily="18" charset="0"/>
              </a:rPr>
              <a:t>right-click.</a:t>
            </a:r>
          </a:p>
          <a:p>
            <a:pPr>
              <a:buNone/>
            </a:pPr>
            <a:r>
              <a:rPr lang="en-US" sz="2600" i="1" dirty="0"/>
              <a:t> </a:t>
            </a:r>
          </a:p>
          <a:p>
            <a:pPr>
              <a:buNone/>
            </a:pPr>
            <a:endParaRPr lang="en-US" sz="2600" dirty="0"/>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4572001" y="2264012"/>
            <a:ext cx="4316413" cy="4429754"/>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2438400" y="3048001"/>
            <a:ext cx="1143000" cy="1643865"/>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29</a:t>
            </a:fld>
            <a:endParaRPr lang="en-US">
              <a:solidFill>
                <a:prstClr val="black">
                  <a:tint val="75000"/>
                </a:prstClr>
              </a:solidFill>
              <a:latin typeface="Calibri"/>
            </a:endParaRPr>
          </a:p>
        </p:txBody>
      </p:sp>
    </p:spTree>
    <p:extLst>
      <p:ext uri="{BB962C8B-B14F-4D97-AF65-F5344CB8AC3E}">
        <p14:creationId xmlns:p14="http://schemas.microsoft.com/office/powerpoint/2010/main" val="4069981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2060"/>
                </a:solidFill>
                <a:latin typeface="Franklin Gothic Medium" panose="020B0603020102020204" pitchFamily="34" charset="0"/>
              </a:rPr>
              <a:t>INTRODUCTION</a:t>
            </a:r>
            <a:endParaRPr lang="en-US" dirty="0">
              <a:solidFill>
                <a:srgbClr val="002060"/>
              </a:solidFill>
            </a:endParaRPr>
          </a:p>
        </p:txBody>
      </p:sp>
      <p:sp>
        <p:nvSpPr>
          <p:cNvPr id="3" name="Content Placeholder 2"/>
          <p:cNvSpPr>
            <a:spLocks noGrp="1"/>
          </p:cNvSpPr>
          <p:nvPr>
            <p:ph idx="1"/>
          </p:nvPr>
        </p:nvSpPr>
        <p:spPr>
          <a:xfrm>
            <a:off x="1981200" y="1417639"/>
            <a:ext cx="8229600" cy="4708525"/>
          </a:xfrm>
        </p:spPr>
        <p:txBody>
          <a:bodyPr>
            <a:normAutofit fontScale="85000" lnSpcReduction="10000"/>
          </a:bodyPr>
          <a:lstStyle/>
          <a:p>
            <a:pPr>
              <a:buFont typeface="Wingdings" panose="05000000000000000000" pitchFamily="2" charset="2"/>
              <a:buChar char="v"/>
            </a:pPr>
            <a:r>
              <a:rPr lang="en-US" dirty="0" smtClean="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The Word AutoCAD is made up of two words “Auto(logo of company)”</a:t>
            </a:r>
            <a:r>
              <a:rPr lang="en-US" dirty="0" smtClean="0">
                <a:solidFill>
                  <a:srgbClr val="000000"/>
                </a:solidFill>
                <a:latin typeface="Times New Roman" panose="02020603050405020304" pitchFamily="18" charset="0"/>
                <a:cs typeface="Times New Roman" panose="02020603050405020304" pitchFamily="18" charset="0"/>
              </a:rPr>
              <a:t>and CAD </a:t>
            </a:r>
            <a:r>
              <a:rPr lang="en-US" dirty="0">
                <a:solidFill>
                  <a:srgbClr val="000000"/>
                </a:solidFill>
                <a:latin typeface="Times New Roman" panose="02020603050405020304" pitchFamily="18" charset="0"/>
                <a:cs typeface="Times New Roman" panose="02020603050405020304" pitchFamily="18" charset="0"/>
              </a:rPr>
              <a:t>“(computer aided design</a:t>
            </a:r>
            <a:r>
              <a:rPr lang="en-US" dirty="0" smtClean="0">
                <a:solidFill>
                  <a:srgbClr val="000000"/>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v"/>
            </a:pPr>
            <a:r>
              <a:rPr lang="en-US" dirty="0" smtClean="0">
                <a:solidFill>
                  <a:srgbClr val="000000"/>
                </a:solidFill>
                <a:latin typeface="Times New Roman" panose="02020603050405020304" pitchFamily="18" charset="0"/>
                <a:cs typeface="Times New Roman" panose="02020603050405020304" pitchFamily="18" charset="0"/>
              </a:rPr>
              <a:t>AutoCAD </a:t>
            </a:r>
            <a:r>
              <a:rPr lang="en-US" dirty="0">
                <a:solidFill>
                  <a:srgbClr val="000000"/>
                </a:solidFill>
                <a:latin typeface="Times New Roman" panose="02020603050405020304" pitchFamily="18" charset="0"/>
                <a:cs typeface="Times New Roman" panose="02020603050405020304" pitchFamily="18" charset="0"/>
              </a:rPr>
              <a:t>is 2D and 3D modeling </a:t>
            </a:r>
            <a:r>
              <a:rPr lang="en-US" dirty="0" smtClean="0">
                <a:solidFill>
                  <a:srgbClr val="000000"/>
                </a:solidFill>
                <a:latin typeface="Times New Roman" panose="02020603050405020304" pitchFamily="18" charset="0"/>
                <a:cs typeface="Times New Roman" panose="02020603050405020304" pitchFamily="18" charset="0"/>
              </a:rPr>
              <a:t>software.</a:t>
            </a:r>
          </a:p>
          <a:p>
            <a:pPr>
              <a:buFont typeface="Wingdings" panose="05000000000000000000" pitchFamily="2" charset="2"/>
              <a:buChar char="v"/>
            </a:pPr>
            <a:r>
              <a:rPr lang="en-US" dirty="0" smtClean="0">
                <a:solidFill>
                  <a:srgbClr val="000000"/>
                </a:solidFill>
                <a:latin typeface="Times New Roman" panose="02020603050405020304" pitchFamily="18" charset="0"/>
                <a:cs typeface="Times New Roman" panose="02020603050405020304" pitchFamily="18" charset="0"/>
              </a:rPr>
              <a:t>It </a:t>
            </a:r>
            <a:r>
              <a:rPr lang="en-US" dirty="0">
                <a:solidFill>
                  <a:srgbClr val="000000"/>
                </a:solidFill>
                <a:latin typeface="Times New Roman" panose="02020603050405020304" pitchFamily="18" charset="0"/>
                <a:cs typeface="Times New Roman" panose="02020603050405020304" pitchFamily="18" charset="0"/>
              </a:rPr>
              <a:t>is developed by Autodesk company</a:t>
            </a:r>
            <a:r>
              <a:rPr lang="en-US" dirty="0" smtClean="0">
                <a:solidFill>
                  <a:srgbClr val="000000"/>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v"/>
            </a:pPr>
            <a:r>
              <a:rPr lang="en-US" dirty="0" smtClean="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Autodesk is an U.S.A based company</a:t>
            </a:r>
            <a:r>
              <a:rPr lang="en-US" dirty="0" smtClean="0">
                <a:solidFill>
                  <a:srgbClr val="000000"/>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v"/>
            </a:pPr>
            <a:r>
              <a:rPr lang="en-US" dirty="0" smtClean="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It is widely used in industry for 2D drawing and 3D </a:t>
            </a:r>
            <a:r>
              <a:rPr lang="en-US" dirty="0" smtClean="0">
                <a:solidFill>
                  <a:srgbClr val="000000"/>
                </a:solidFill>
                <a:latin typeface="Times New Roman" panose="02020603050405020304" pitchFamily="18" charset="0"/>
                <a:cs typeface="Times New Roman" panose="02020603050405020304" pitchFamily="18" charset="0"/>
              </a:rPr>
              <a:t>modeling.</a:t>
            </a:r>
          </a:p>
          <a:p>
            <a:pPr>
              <a:buFont typeface="Wingdings" panose="05000000000000000000" pitchFamily="2" charset="2"/>
              <a:buChar char="v"/>
            </a:pPr>
            <a:r>
              <a:rPr lang="en-US" dirty="0" smtClean="0">
                <a:solidFill>
                  <a:srgbClr val="000000"/>
                </a:solidFill>
                <a:latin typeface="Times New Roman" panose="02020603050405020304" pitchFamily="18" charset="0"/>
                <a:cs typeface="Times New Roman" panose="02020603050405020304" pitchFamily="18" charset="0"/>
              </a:rPr>
              <a:t>In </a:t>
            </a:r>
            <a:r>
              <a:rPr lang="en-US" dirty="0">
                <a:solidFill>
                  <a:srgbClr val="000000"/>
                </a:solidFill>
                <a:latin typeface="Times New Roman" panose="02020603050405020304" pitchFamily="18" charset="0"/>
                <a:cs typeface="Times New Roman" panose="02020603050405020304" pitchFamily="18" charset="0"/>
              </a:rPr>
              <a:t>another way we can say that AutoCAD is a designing course , which </a:t>
            </a:r>
            <a:r>
              <a:rPr lang="en-US" dirty="0" smtClean="0">
                <a:solidFill>
                  <a:srgbClr val="000000"/>
                </a:solidFill>
                <a:latin typeface="Times New Roman" panose="02020603050405020304" pitchFamily="18" charset="0"/>
                <a:cs typeface="Times New Roman" panose="02020603050405020304" pitchFamily="18" charset="0"/>
              </a:rPr>
              <a:t>is performed </a:t>
            </a:r>
            <a:r>
              <a:rPr lang="en-US" dirty="0">
                <a:solidFill>
                  <a:srgbClr val="000000"/>
                </a:solidFill>
                <a:latin typeface="Times New Roman" panose="02020603050405020304" pitchFamily="18" charset="0"/>
                <a:cs typeface="Times New Roman" panose="02020603050405020304" pitchFamily="18" charset="0"/>
              </a:rPr>
              <a:t>by the help of computer.</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3</a:t>
            </a:fld>
            <a:endParaRPr lang="en-US">
              <a:solidFill>
                <a:prstClr val="black">
                  <a:tint val="75000"/>
                </a:prstClr>
              </a:solidFill>
              <a:latin typeface="Calibri"/>
            </a:endParaRPr>
          </a:p>
        </p:txBody>
      </p:sp>
    </p:spTree>
    <p:extLst>
      <p:ext uri="{BB962C8B-B14F-4D97-AF65-F5344CB8AC3E}">
        <p14:creationId xmlns:p14="http://schemas.microsoft.com/office/powerpoint/2010/main" val="672542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563562"/>
          </a:xfrm>
        </p:spPr>
        <p:txBody>
          <a:bodyPr>
            <a:normAutofit fontScale="90000"/>
          </a:bodyPr>
          <a:lstStyle/>
          <a:p>
            <a:r>
              <a:rPr lang="en-US" b="1" dirty="0">
                <a:solidFill>
                  <a:srgbClr val="002060"/>
                </a:solidFill>
                <a:latin typeface="Calibri" pitchFamily="34" charset="0"/>
                <a:cs typeface="Calibri" pitchFamily="34" charset="0"/>
              </a:rPr>
              <a:t>The Erase tool</a:t>
            </a:r>
            <a:endParaRPr lang="en-US" dirty="0">
              <a:solidFill>
                <a:srgbClr val="002060"/>
              </a:solidFill>
              <a:latin typeface="Calibri" pitchFamily="34" charset="0"/>
              <a:cs typeface="Calibri" pitchFamily="34" charset="0"/>
            </a:endParaRPr>
          </a:p>
        </p:txBody>
      </p:sp>
      <p:sp>
        <p:nvSpPr>
          <p:cNvPr id="3" name="Content Placeholder 2"/>
          <p:cNvSpPr>
            <a:spLocks noGrp="1"/>
          </p:cNvSpPr>
          <p:nvPr>
            <p:ph idx="1"/>
          </p:nvPr>
        </p:nvSpPr>
        <p:spPr>
          <a:xfrm>
            <a:off x="1905000" y="914401"/>
            <a:ext cx="8458200" cy="5668963"/>
          </a:xfrm>
        </p:spPr>
        <p:txBody>
          <a:bodyPr>
            <a:normAutofit/>
          </a:bodyPr>
          <a:lstStyle/>
          <a:p>
            <a:pPr algn="just"/>
            <a:r>
              <a:rPr lang="en-US" sz="2600" dirty="0">
                <a:latin typeface="Times New Roman" panose="02020603050405020304" pitchFamily="18" charset="0"/>
                <a:cs typeface="Times New Roman" panose="02020603050405020304" pitchFamily="18" charset="0"/>
              </a:rPr>
              <a:t>If an error has been made when using any of the AutoCAD tools, the object or objects which have been incorrectly constructed can be deleted with the </a:t>
            </a:r>
            <a:r>
              <a:rPr lang="en-US" sz="2600" b="1" dirty="0">
                <a:solidFill>
                  <a:srgbClr val="FF0000"/>
                </a:solidFill>
                <a:latin typeface="Times New Roman" panose="02020603050405020304" pitchFamily="18" charset="0"/>
                <a:cs typeface="Times New Roman" panose="02020603050405020304" pitchFamily="18" charset="0"/>
              </a:rPr>
              <a:t>Erase</a:t>
            </a:r>
            <a:r>
              <a:rPr lang="en-US" sz="2600" dirty="0">
                <a:latin typeface="Times New Roman" panose="02020603050405020304" pitchFamily="18" charset="0"/>
                <a:cs typeface="Times New Roman" panose="02020603050405020304" pitchFamily="18" charset="0"/>
              </a:rPr>
              <a:t> tool. The </a:t>
            </a:r>
            <a:r>
              <a:rPr lang="en-US" sz="2600" b="1" dirty="0">
                <a:solidFill>
                  <a:srgbClr val="FF0000"/>
                </a:solidFill>
                <a:latin typeface="Times New Roman" panose="02020603050405020304" pitchFamily="18" charset="0"/>
                <a:cs typeface="Times New Roman" panose="02020603050405020304" pitchFamily="18" charset="0"/>
              </a:rPr>
              <a:t>Erase</a:t>
            </a:r>
            <a:r>
              <a:rPr lang="en-US" sz="2600" dirty="0">
                <a:latin typeface="Times New Roman" panose="02020603050405020304" pitchFamily="18" charset="0"/>
                <a:cs typeface="Times New Roman" panose="02020603050405020304" pitchFamily="18" charset="0"/>
              </a:rPr>
              <a:t> tool icon can be selected from the </a:t>
            </a:r>
            <a:r>
              <a:rPr lang="en-US" sz="2600" b="1" dirty="0">
                <a:solidFill>
                  <a:srgbClr val="FF0000"/>
                </a:solidFill>
                <a:latin typeface="Times New Roman" panose="02020603050405020304" pitchFamily="18" charset="0"/>
                <a:cs typeface="Times New Roman" panose="02020603050405020304" pitchFamily="18" charset="0"/>
              </a:rPr>
              <a:t>Modify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toolbar or by entering e at the command line.</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3962400" y="3124201"/>
            <a:ext cx="6248400" cy="2354495"/>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2667000" y="3657600"/>
            <a:ext cx="875581" cy="1600200"/>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30</a:t>
            </a:fld>
            <a:endParaRPr lang="en-US">
              <a:solidFill>
                <a:prstClr val="black">
                  <a:tint val="75000"/>
                </a:prstClr>
              </a:solidFill>
              <a:latin typeface="Calibri"/>
            </a:endParaRPr>
          </a:p>
        </p:txBody>
      </p:sp>
    </p:spTree>
    <p:extLst>
      <p:ext uri="{BB962C8B-B14F-4D97-AF65-F5344CB8AC3E}">
        <p14:creationId xmlns:p14="http://schemas.microsoft.com/office/powerpoint/2010/main" val="2918279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normAutofit fontScale="90000"/>
          </a:bodyPr>
          <a:lstStyle/>
          <a:p>
            <a:r>
              <a:rPr lang="en-US" b="1" dirty="0">
                <a:solidFill>
                  <a:srgbClr val="002060"/>
                </a:solidFill>
              </a:rPr>
              <a:t>Undo and Redo tools</a:t>
            </a:r>
            <a:endParaRPr lang="en-US" dirty="0">
              <a:solidFill>
                <a:srgbClr val="002060"/>
              </a:solidFill>
            </a:endParaRPr>
          </a:p>
        </p:txBody>
      </p:sp>
      <p:sp>
        <p:nvSpPr>
          <p:cNvPr id="3" name="Content Placeholder 2"/>
          <p:cNvSpPr>
            <a:spLocks noGrp="1"/>
          </p:cNvSpPr>
          <p:nvPr>
            <p:ph idx="1"/>
          </p:nvPr>
        </p:nvSpPr>
        <p:spPr>
          <a:xfrm>
            <a:off x="1828800" y="838201"/>
            <a:ext cx="8610600" cy="4419600"/>
          </a:xfrm>
        </p:spPr>
        <p:txBody>
          <a:bodyPr>
            <a:normAutofit fontScale="92500" lnSpcReduction="20000"/>
          </a:bodyPr>
          <a:lstStyle/>
          <a:p>
            <a:pPr algn="just"/>
            <a:r>
              <a:rPr lang="en-US" dirty="0">
                <a:latin typeface="Times New Roman" pitchFamily="18" charset="0"/>
                <a:cs typeface="Times New Roman" pitchFamily="18" charset="0"/>
              </a:rPr>
              <a:t>Two other tools of value when errors have been made are the </a:t>
            </a:r>
            <a:r>
              <a:rPr lang="en-US" b="1" dirty="0">
                <a:solidFill>
                  <a:srgbClr val="FF0000"/>
                </a:solidFill>
                <a:latin typeface="Times New Roman" pitchFamily="18" charset="0"/>
                <a:cs typeface="Times New Roman" pitchFamily="18" charset="0"/>
              </a:rPr>
              <a:t>Undo </a:t>
            </a:r>
            <a:r>
              <a:rPr lang="en-US" b="1" dirty="0" smtClean="0">
                <a:solidFill>
                  <a:srgbClr val="FF0000"/>
                </a:solidFill>
                <a:latin typeface="Times New Roman" pitchFamily="18" charset="0"/>
                <a:cs typeface="Times New Roman" pitchFamily="18" charset="0"/>
              </a:rPr>
              <a:t>and Redo </a:t>
            </a:r>
            <a:r>
              <a:rPr lang="en-US" b="1" dirty="0">
                <a:solidFill>
                  <a:srgbClr val="FF0000"/>
                </a:solidFill>
                <a:latin typeface="Times New Roman" pitchFamily="18" charset="0"/>
                <a:cs typeface="Times New Roman" pitchFamily="18" charset="0"/>
              </a:rPr>
              <a:t>tools.</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To undo the last action taken by any tool when </a:t>
            </a:r>
            <a:r>
              <a:rPr lang="en-US" dirty="0" smtClean="0">
                <a:latin typeface="Times New Roman" pitchFamily="18" charset="0"/>
                <a:cs typeface="Times New Roman" pitchFamily="18" charset="0"/>
              </a:rPr>
              <a:t>constructing a </a:t>
            </a:r>
            <a:r>
              <a:rPr lang="en-US" dirty="0">
                <a:latin typeface="Times New Roman" pitchFamily="18" charset="0"/>
                <a:cs typeface="Times New Roman" pitchFamily="18" charset="0"/>
              </a:rPr>
              <a:t>drawing, either </a:t>
            </a:r>
            <a:r>
              <a:rPr lang="en-US" i="1" dirty="0">
                <a:latin typeface="Times New Roman" pitchFamily="18" charset="0"/>
                <a:cs typeface="Times New Roman" pitchFamily="18" charset="0"/>
              </a:rPr>
              <a:t>left-click the </a:t>
            </a:r>
            <a:r>
              <a:rPr lang="en-US" b="1" i="1" dirty="0">
                <a:solidFill>
                  <a:srgbClr val="FF0000"/>
                </a:solidFill>
                <a:latin typeface="Times New Roman" pitchFamily="18" charset="0"/>
                <a:cs typeface="Times New Roman" pitchFamily="18" charset="0"/>
              </a:rPr>
              <a:t>Undo</a:t>
            </a:r>
            <a:r>
              <a:rPr lang="en-US" b="1" i="1" dirty="0">
                <a:latin typeface="Times New Roman" pitchFamily="18" charset="0"/>
                <a:cs typeface="Times New Roman" pitchFamily="18" charset="0"/>
              </a:rPr>
              <a:t> </a:t>
            </a:r>
            <a:r>
              <a:rPr lang="en-US" i="1" dirty="0">
                <a:latin typeface="Times New Roman" pitchFamily="18" charset="0"/>
                <a:cs typeface="Times New Roman" pitchFamily="18" charset="0"/>
              </a:rPr>
              <a:t>tool in the </a:t>
            </a:r>
            <a:r>
              <a:rPr lang="en-US" b="1" i="1" dirty="0">
                <a:solidFill>
                  <a:srgbClr val="FF0000"/>
                </a:solidFill>
                <a:latin typeface="Times New Roman" pitchFamily="18" charset="0"/>
                <a:cs typeface="Times New Roman" pitchFamily="18" charset="0"/>
              </a:rPr>
              <a:t>Standard </a:t>
            </a:r>
            <a:r>
              <a:rPr lang="en-US" i="1" dirty="0" smtClean="0">
                <a:latin typeface="Times New Roman" pitchFamily="18" charset="0"/>
                <a:cs typeface="Times New Roman" pitchFamily="18" charset="0"/>
              </a:rPr>
              <a:t>toolbar</a:t>
            </a:r>
            <a:r>
              <a:rPr lang="en-US" b="1" i="1" dirty="0" smtClean="0">
                <a:latin typeface="Times New Roman" pitchFamily="18" charset="0"/>
                <a:cs typeface="Times New Roman" pitchFamily="18" charset="0"/>
              </a:rPr>
              <a:t> </a:t>
            </a:r>
            <a:r>
              <a:rPr lang="en-US" dirty="0">
                <a:latin typeface="Times New Roman" pitchFamily="18" charset="0"/>
                <a:cs typeface="Times New Roman" pitchFamily="18" charset="0"/>
              </a:rPr>
              <a:t>or type </a:t>
            </a:r>
            <a:r>
              <a:rPr lang="en-US" b="1" dirty="0">
                <a:solidFill>
                  <a:srgbClr val="FF0000"/>
                </a:solidFill>
                <a:latin typeface="Times New Roman" pitchFamily="18" charset="0"/>
                <a:cs typeface="Times New Roman" pitchFamily="18" charset="0"/>
              </a:rPr>
              <a:t>u at the command line. </a:t>
            </a:r>
            <a:r>
              <a:rPr lang="en-US" dirty="0">
                <a:latin typeface="Times New Roman" pitchFamily="18" charset="0"/>
                <a:cs typeface="Times New Roman" pitchFamily="18" charset="0"/>
              </a:rPr>
              <a:t>No matter which method </a:t>
            </a:r>
            <a:r>
              <a:rPr lang="en-US" dirty="0" smtClean="0">
                <a:latin typeface="Times New Roman" pitchFamily="18" charset="0"/>
                <a:cs typeface="Times New Roman" pitchFamily="18" charset="0"/>
              </a:rPr>
              <a:t>is adopted </a:t>
            </a:r>
            <a:r>
              <a:rPr lang="en-US" dirty="0">
                <a:latin typeface="Times New Roman" pitchFamily="18" charset="0"/>
                <a:cs typeface="Times New Roman" pitchFamily="18" charset="0"/>
              </a:rPr>
              <a:t>the error is deleted from the drawing</a:t>
            </a:r>
            <a:r>
              <a:rPr lang="en-US" dirty="0" smtClean="0">
                <a:latin typeface="Times New Roman" pitchFamily="18" charset="0"/>
                <a:cs typeface="Times New Roman" pitchFamily="18" charset="0"/>
              </a:rPr>
              <a:t>.</a:t>
            </a:r>
          </a:p>
          <a:p>
            <a:pPr algn="just"/>
            <a:r>
              <a:rPr lang="en-US" dirty="0">
                <a:latin typeface="Times New Roman" pitchFamily="18" charset="0"/>
                <a:cs typeface="Times New Roman" pitchFamily="18" charset="0"/>
              </a:rPr>
              <a:t>To bring back objects that have just been removed by the use of </a:t>
            </a:r>
            <a:r>
              <a:rPr lang="en-US" b="1" dirty="0" smtClean="0">
                <a:solidFill>
                  <a:srgbClr val="FF0000"/>
                </a:solidFill>
                <a:latin typeface="Times New Roman" pitchFamily="18" charset="0"/>
                <a:cs typeface="Times New Roman" pitchFamily="18" charset="0"/>
              </a:rPr>
              <a:t>Undo’s, </a:t>
            </a:r>
            <a:r>
              <a:rPr lang="en-US" i="1" dirty="0" smtClean="0">
                <a:latin typeface="Times New Roman" pitchFamily="18" charset="0"/>
                <a:cs typeface="Times New Roman" pitchFamily="18" charset="0"/>
              </a:rPr>
              <a:t>left-click </a:t>
            </a:r>
            <a:r>
              <a:rPr lang="en-US" i="1" dirty="0">
                <a:latin typeface="Times New Roman" pitchFamily="18" charset="0"/>
                <a:cs typeface="Times New Roman" pitchFamily="18" charset="0"/>
              </a:rPr>
              <a:t>the </a:t>
            </a:r>
            <a:r>
              <a:rPr lang="en-US" b="1" i="1" dirty="0">
                <a:solidFill>
                  <a:srgbClr val="FF0000"/>
                </a:solidFill>
                <a:latin typeface="Times New Roman" pitchFamily="18" charset="0"/>
                <a:cs typeface="Times New Roman" pitchFamily="18" charset="0"/>
              </a:rPr>
              <a:t>Redo </a:t>
            </a:r>
            <a:r>
              <a:rPr lang="en-US" i="1" dirty="0">
                <a:latin typeface="Times New Roman" pitchFamily="18" charset="0"/>
                <a:cs typeface="Times New Roman" pitchFamily="18" charset="0"/>
              </a:rPr>
              <a:t>tool icon in the</a:t>
            </a:r>
            <a:r>
              <a:rPr lang="en-US" b="1" i="1" dirty="0">
                <a:latin typeface="Times New Roman" pitchFamily="18" charset="0"/>
                <a:cs typeface="Times New Roman" pitchFamily="18" charset="0"/>
              </a:rPr>
              <a:t> </a:t>
            </a:r>
            <a:r>
              <a:rPr lang="en-US" b="1" i="1" dirty="0">
                <a:solidFill>
                  <a:srgbClr val="FF0000"/>
                </a:solidFill>
                <a:latin typeface="Times New Roman" pitchFamily="18" charset="0"/>
                <a:cs typeface="Times New Roman" pitchFamily="18" charset="0"/>
              </a:rPr>
              <a:t>Standard </a:t>
            </a:r>
            <a:r>
              <a:rPr lang="en-US" i="1" dirty="0" smtClean="0">
                <a:latin typeface="Times New Roman" pitchFamily="18" charset="0"/>
                <a:cs typeface="Times New Roman" pitchFamily="18" charset="0"/>
              </a:rPr>
              <a:t>toolbar)</a:t>
            </a:r>
            <a:r>
              <a:rPr lang="en-US" b="1" i="1" dirty="0" smtClean="0">
                <a:latin typeface="Times New Roman" pitchFamily="18" charset="0"/>
                <a:cs typeface="Times New Roman" pitchFamily="18" charset="0"/>
              </a:rPr>
              <a:t> </a:t>
            </a:r>
            <a:r>
              <a:rPr lang="en-US" b="1" i="1" dirty="0">
                <a:solidFill>
                  <a:srgbClr val="FF0000"/>
                </a:solidFill>
                <a:latin typeface="Times New Roman" pitchFamily="18" charset="0"/>
                <a:cs typeface="Times New Roman" pitchFamily="18" charset="0"/>
              </a:rPr>
              <a:t>or </a:t>
            </a:r>
            <a:r>
              <a:rPr lang="en-US" i="1" dirty="0">
                <a:solidFill>
                  <a:srgbClr val="FF0000"/>
                </a:solidFill>
                <a:latin typeface="Times New Roman" pitchFamily="18" charset="0"/>
                <a:cs typeface="Times New Roman" pitchFamily="18" charset="0"/>
              </a:rPr>
              <a:t>enter</a:t>
            </a:r>
            <a:r>
              <a:rPr lang="en-US" b="1" i="1" dirty="0">
                <a:solidFill>
                  <a:srgbClr val="FF0000"/>
                </a:solidFill>
                <a:latin typeface="Times New Roman" pitchFamily="18" charset="0"/>
                <a:cs typeface="Times New Roman" pitchFamily="18" charset="0"/>
              </a:rPr>
              <a:t> </a:t>
            </a:r>
            <a:r>
              <a:rPr lang="en-US" b="1" i="1" dirty="0" smtClean="0">
                <a:solidFill>
                  <a:srgbClr val="FF0000"/>
                </a:solidFill>
                <a:latin typeface="Times New Roman" pitchFamily="18" charset="0"/>
                <a:cs typeface="Times New Roman" pitchFamily="18" charset="0"/>
              </a:rPr>
              <a:t>redo </a:t>
            </a:r>
            <a:r>
              <a:rPr lang="en-US" dirty="0" smtClean="0">
                <a:latin typeface="Times New Roman" pitchFamily="18" charset="0"/>
                <a:cs typeface="Times New Roman" pitchFamily="18" charset="0"/>
              </a:rPr>
              <a:t>at </a:t>
            </a:r>
            <a:r>
              <a:rPr lang="en-US" dirty="0">
                <a:latin typeface="Times New Roman" pitchFamily="18" charset="0"/>
                <a:cs typeface="Times New Roman" pitchFamily="18" charset="0"/>
              </a:rPr>
              <a:t>the command line.</a:t>
            </a:r>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2209801" y="5324476"/>
            <a:ext cx="2009775" cy="1533525"/>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a:stretch>
            <a:fillRect/>
          </a:stretch>
        </p:blipFill>
        <p:spPr bwMode="auto">
          <a:xfrm>
            <a:off x="4724401" y="5276850"/>
            <a:ext cx="1952625" cy="1581150"/>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31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24304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133600" y="152400"/>
            <a:ext cx="8077200" cy="838200"/>
          </a:xfrm>
        </p:spPr>
        <p:txBody>
          <a:bodyPr/>
          <a:lstStyle/>
          <a:p>
            <a:r>
              <a:rPr lang="en-US" altLang="en-US" b="1" smtClean="0">
                <a:solidFill>
                  <a:srgbClr val="002060"/>
                </a:solidFill>
              </a:rPr>
              <a:t>Osnap, AutoSnap and Draw tools</a:t>
            </a:r>
            <a:endParaRPr lang="en-US" altLang="en-US" smtClean="0">
              <a:solidFill>
                <a:srgbClr val="002060"/>
              </a:solidFill>
            </a:endParaRPr>
          </a:p>
        </p:txBody>
      </p:sp>
      <p:sp>
        <p:nvSpPr>
          <p:cNvPr id="3" name="Subtitle 2"/>
          <p:cNvSpPr>
            <a:spLocks noGrp="1"/>
          </p:cNvSpPr>
          <p:nvPr>
            <p:ph type="subTitle" idx="1"/>
          </p:nvPr>
        </p:nvSpPr>
        <p:spPr>
          <a:xfrm>
            <a:off x="1752600" y="1066800"/>
            <a:ext cx="7239000" cy="3886200"/>
          </a:xfrm>
        </p:spPr>
        <p:txBody>
          <a:bodyPr rtlCol="0">
            <a:noAutofit/>
          </a:bodyPr>
          <a:lstStyle/>
          <a:p>
            <a:pPr>
              <a:defRPr/>
            </a:pPr>
            <a:r>
              <a:rPr lang="en-US" sz="2400" b="1" dirty="0">
                <a:solidFill>
                  <a:schemeClr val="tx2"/>
                </a:solidFill>
                <a:latin typeface="Times New Roman" panose="02020603050405020304" pitchFamily="18" charset="0"/>
                <a:cs typeface="Times New Roman" panose="02020603050405020304" pitchFamily="18" charset="0"/>
              </a:rPr>
              <a:t>Aims of this session (Part II) </a:t>
            </a:r>
          </a:p>
          <a:p>
            <a:pPr marL="457200" indent="-457200" algn="just">
              <a:buFont typeface="Arial" panose="020B0604020202020204" pitchFamily="34" charset="0"/>
              <a:buAutoNum type="arabicPeriod"/>
              <a:defRPr/>
            </a:pPr>
            <a:r>
              <a:rPr lang="en-US" sz="2400" b="1" dirty="0">
                <a:solidFill>
                  <a:schemeClr val="tx2"/>
                </a:solidFill>
                <a:latin typeface="Times New Roman" panose="02020603050405020304" pitchFamily="18" charset="0"/>
                <a:cs typeface="Times New Roman" panose="02020603050405020304" pitchFamily="18" charset="0"/>
              </a:rPr>
              <a:t>To describe the use of the Arc, Ellipse, Polygon and </a:t>
            </a:r>
          </a:p>
          <a:p>
            <a:pPr marL="457200" indent="-457200" algn="just">
              <a:defRPr/>
            </a:pPr>
            <a:r>
              <a:rPr lang="en-US" sz="2400" b="1" dirty="0">
                <a:solidFill>
                  <a:schemeClr val="tx2"/>
                </a:solidFill>
                <a:latin typeface="Times New Roman" panose="02020603050405020304" pitchFamily="18" charset="0"/>
                <a:cs typeface="Times New Roman" panose="02020603050405020304" pitchFamily="18" charset="0"/>
              </a:rPr>
              <a:t>Rectangle tools </a:t>
            </a:r>
            <a:r>
              <a:rPr lang="en-US" sz="2400" dirty="0">
                <a:solidFill>
                  <a:schemeClr val="tx2"/>
                </a:solidFill>
                <a:latin typeface="Times New Roman" panose="02020603050405020304" pitchFamily="18" charset="0"/>
                <a:cs typeface="Times New Roman" panose="02020603050405020304" pitchFamily="18" charset="0"/>
              </a:rPr>
              <a:t>from the </a:t>
            </a:r>
            <a:r>
              <a:rPr lang="en-US" sz="2400" b="1" dirty="0">
                <a:solidFill>
                  <a:schemeClr val="tx2"/>
                </a:solidFill>
                <a:latin typeface="Times New Roman" panose="02020603050405020304" pitchFamily="18" charset="0"/>
                <a:cs typeface="Times New Roman" panose="02020603050405020304" pitchFamily="18" charset="0"/>
              </a:rPr>
              <a:t>Draw toolbar.</a:t>
            </a:r>
          </a:p>
          <a:p>
            <a:pPr algn="just">
              <a:defRPr/>
            </a:pPr>
            <a:r>
              <a:rPr lang="en-US" sz="2400" b="1" dirty="0">
                <a:solidFill>
                  <a:schemeClr val="tx2"/>
                </a:solidFill>
                <a:latin typeface="Times New Roman" panose="02020603050405020304" pitchFamily="18" charset="0"/>
                <a:cs typeface="Times New Roman" panose="02020603050405020304" pitchFamily="18" charset="0"/>
              </a:rPr>
              <a:t>2. To describe the uses of the Polyline Edit (</a:t>
            </a:r>
            <a:r>
              <a:rPr lang="en-US" sz="2400" b="1" dirty="0" err="1">
                <a:solidFill>
                  <a:schemeClr val="tx2"/>
                </a:solidFill>
                <a:latin typeface="Times New Roman" panose="02020603050405020304" pitchFamily="18" charset="0"/>
                <a:cs typeface="Times New Roman" panose="02020603050405020304" pitchFamily="18" charset="0"/>
              </a:rPr>
              <a:t>pedit</a:t>
            </a:r>
            <a:r>
              <a:rPr lang="en-US" sz="2400" b="1" dirty="0">
                <a:solidFill>
                  <a:schemeClr val="tx2"/>
                </a:solidFill>
                <a:latin typeface="Times New Roman" panose="02020603050405020304" pitchFamily="18" charset="0"/>
                <a:cs typeface="Times New Roman" panose="02020603050405020304" pitchFamily="18" charset="0"/>
              </a:rPr>
              <a:t>) tool.</a:t>
            </a:r>
          </a:p>
          <a:p>
            <a:pPr algn="just">
              <a:defRPr/>
            </a:pPr>
            <a:r>
              <a:rPr lang="en-US" sz="2400" b="1" dirty="0">
                <a:solidFill>
                  <a:schemeClr val="tx2"/>
                </a:solidFill>
                <a:latin typeface="Times New Roman" panose="02020603050405020304" pitchFamily="18" charset="0"/>
                <a:cs typeface="Times New Roman" panose="02020603050405020304" pitchFamily="18" charset="0"/>
              </a:rPr>
              <a:t>3. To introduce the </a:t>
            </a:r>
            <a:r>
              <a:rPr lang="en-US" sz="2400" b="1" dirty="0" err="1">
                <a:solidFill>
                  <a:schemeClr val="tx2"/>
                </a:solidFill>
                <a:latin typeface="Times New Roman" panose="02020603050405020304" pitchFamily="18" charset="0"/>
                <a:cs typeface="Times New Roman" panose="02020603050405020304" pitchFamily="18" charset="0"/>
              </a:rPr>
              <a:t>AutoSnap</a:t>
            </a:r>
            <a:r>
              <a:rPr lang="en-US" sz="2400" b="1" dirty="0">
                <a:solidFill>
                  <a:schemeClr val="tx2"/>
                </a:solidFill>
                <a:latin typeface="Times New Roman" panose="02020603050405020304" pitchFamily="18" charset="0"/>
                <a:cs typeface="Times New Roman" panose="02020603050405020304" pitchFamily="18" charset="0"/>
              </a:rPr>
              <a:t> system and its uses.</a:t>
            </a:r>
          </a:p>
          <a:p>
            <a:pPr algn="just">
              <a:defRPr/>
            </a:pPr>
            <a:r>
              <a:rPr lang="en-US" sz="2400" b="1" dirty="0">
                <a:solidFill>
                  <a:schemeClr val="tx2"/>
                </a:solidFill>
                <a:latin typeface="Times New Roman" panose="02020603050405020304" pitchFamily="18" charset="0"/>
                <a:cs typeface="Times New Roman" panose="02020603050405020304" pitchFamily="18" charset="0"/>
              </a:rPr>
              <a:t>4. To introduce the Object Snap (</a:t>
            </a:r>
            <a:r>
              <a:rPr lang="en-US" sz="2400" b="1" dirty="0" err="1">
                <a:solidFill>
                  <a:schemeClr val="tx2"/>
                </a:solidFill>
                <a:latin typeface="Times New Roman" panose="02020603050405020304" pitchFamily="18" charset="0"/>
                <a:cs typeface="Times New Roman" panose="02020603050405020304" pitchFamily="18" charset="0"/>
              </a:rPr>
              <a:t>osnap</a:t>
            </a:r>
            <a:r>
              <a:rPr lang="en-US" sz="2400" b="1" dirty="0">
                <a:solidFill>
                  <a:schemeClr val="tx2"/>
                </a:solidFill>
                <a:latin typeface="Times New Roman" panose="02020603050405020304" pitchFamily="18" charset="0"/>
                <a:cs typeface="Times New Roman" panose="02020603050405020304" pitchFamily="18" charset="0"/>
              </a:rPr>
              <a:t>) system and its uses.</a:t>
            </a:r>
          </a:p>
          <a:p>
            <a:pPr algn="just">
              <a:defRPr/>
            </a:pPr>
            <a:r>
              <a:rPr lang="en-US" sz="2400" b="1" dirty="0">
                <a:solidFill>
                  <a:schemeClr val="tx2"/>
                </a:solidFill>
                <a:latin typeface="Times New Roman" panose="02020603050405020304" pitchFamily="18" charset="0"/>
                <a:cs typeface="Times New Roman" panose="02020603050405020304" pitchFamily="18" charset="0"/>
              </a:rPr>
              <a:t>5. To introduce the Dynamic Input (DYN) system and</a:t>
            </a:r>
          </a:p>
          <a:p>
            <a:pPr algn="just">
              <a:defRPr/>
            </a:pPr>
            <a:r>
              <a:rPr lang="en-US" sz="2400" b="1" dirty="0">
                <a:solidFill>
                  <a:schemeClr val="tx2"/>
                </a:solidFill>
                <a:latin typeface="Times New Roman" panose="02020603050405020304" pitchFamily="18" charset="0"/>
                <a:cs typeface="Times New Roman" panose="02020603050405020304" pitchFamily="18" charset="0"/>
              </a:rPr>
              <a:t> its uses</a:t>
            </a:r>
            <a:r>
              <a:rPr lang="en-US" sz="2400" b="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205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048750" y="762000"/>
            <a:ext cx="16192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5E8CAA5-19CD-4A3D-8F8D-CDEF4879649F}" type="slidenum">
              <a:rPr lang="en-US" altLang="en-US">
                <a:solidFill>
                  <a:srgbClr val="898989"/>
                </a:solidFill>
              </a:rPr>
              <a:pPr/>
              <a:t>32</a:t>
            </a:fld>
            <a:endParaRPr lang="en-US" altLang="en-US">
              <a:solidFill>
                <a:srgbClr val="898989"/>
              </a:solidFill>
            </a:endParaRPr>
          </a:p>
        </p:txBody>
      </p:sp>
    </p:spTree>
    <p:extLst>
      <p:ext uri="{BB962C8B-B14F-4D97-AF65-F5344CB8AC3E}">
        <p14:creationId xmlns:p14="http://schemas.microsoft.com/office/powerpoint/2010/main" val="3766748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981200" y="0"/>
            <a:ext cx="8229600" cy="914400"/>
          </a:xfrm>
        </p:spPr>
        <p:txBody>
          <a:bodyPr/>
          <a:lstStyle/>
          <a:p>
            <a:r>
              <a:rPr lang="en-US" altLang="en-US" b="1" smtClean="0">
                <a:solidFill>
                  <a:srgbClr val="002060"/>
                </a:solidFill>
              </a:rPr>
              <a:t>The Arc tool</a:t>
            </a:r>
            <a:endParaRPr lang="en-US" altLang="en-US" smtClean="0">
              <a:solidFill>
                <a:srgbClr val="002060"/>
              </a:solidFill>
            </a:endParaRPr>
          </a:p>
        </p:txBody>
      </p:sp>
      <p:sp>
        <p:nvSpPr>
          <p:cNvPr id="3075" name="Content Placeholder 2"/>
          <p:cNvSpPr>
            <a:spLocks noGrp="1"/>
          </p:cNvSpPr>
          <p:nvPr>
            <p:ph idx="1"/>
          </p:nvPr>
        </p:nvSpPr>
        <p:spPr>
          <a:xfrm>
            <a:off x="1752600" y="990600"/>
            <a:ext cx="8686800" cy="5715000"/>
          </a:xfrm>
        </p:spPr>
        <p:txBody>
          <a:bodyPr/>
          <a:lstStyle/>
          <a:p>
            <a:pPr algn="just"/>
            <a:r>
              <a:rPr lang="en-US" altLang="en-US" sz="2400" dirty="0">
                <a:latin typeface="Times New Roman" panose="02020603050405020304" pitchFamily="18" charset="0"/>
                <a:cs typeface="Times New Roman" panose="02020603050405020304" pitchFamily="18" charset="0"/>
              </a:rPr>
              <a:t>In AutoCAD, arcs can be constructed using any three of the following characteristics of an arc: its </a:t>
            </a:r>
            <a:r>
              <a:rPr lang="en-US" altLang="en-US" sz="2400" b="1" dirty="0">
                <a:solidFill>
                  <a:srgbClr val="C00000"/>
                </a:solidFill>
                <a:latin typeface="Times New Roman" panose="02020603050405020304" pitchFamily="18" charset="0"/>
                <a:cs typeface="Times New Roman" panose="02020603050405020304" pitchFamily="18" charset="0"/>
              </a:rPr>
              <a:t>Start point; a point on the arc (Second point); </a:t>
            </a:r>
            <a:r>
              <a:rPr lang="en-US" altLang="en-US" sz="2400" dirty="0">
                <a:solidFill>
                  <a:srgbClr val="C00000"/>
                </a:solidFill>
                <a:latin typeface="Times New Roman" panose="02020603050405020304" pitchFamily="18" charset="0"/>
                <a:cs typeface="Times New Roman" panose="02020603050405020304" pitchFamily="18" charset="0"/>
              </a:rPr>
              <a:t>its </a:t>
            </a:r>
            <a:r>
              <a:rPr lang="en-US" altLang="en-US" sz="2400" b="1" dirty="0">
                <a:solidFill>
                  <a:srgbClr val="C00000"/>
                </a:solidFill>
                <a:latin typeface="Times New Roman" panose="02020603050405020304" pitchFamily="18" charset="0"/>
                <a:cs typeface="Times New Roman" panose="02020603050405020304" pitchFamily="18" charset="0"/>
              </a:rPr>
              <a:t>Center; its End; its Radius; Length of the arc; Direction in which the</a:t>
            </a:r>
            <a:r>
              <a:rPr lang="en-US"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arc is to be constructed; </a:t>
            </a:r>
            <a:r>
              <a:rPr lang="en-US" altLang="en-US" sz="2400" b="1" dirty="0">
                <a:solidFill>
                  <a:srgbClr val="C00000"/>
                </a:solidFill>
                <a:latin typeface="Times New Roman" panose="02020603050405020304" pitchFamily="18" charset="0"/>
                <a:cs typeface="Times New Roman" panose="02020603050405020304" pitchFamily="18" charset="0"/>
              </a:rPr>
              <a:t>Angle between lines of the arc.</a:t>
            </a:r>
          </a:p>
          <a:p>
            <a:pPr algn="just"/>
            <a:r>
              <a:rPr lang="en-US" altLang="en-US" sz="2400" dirty="0">
                <a:latin typeface="Times New Roman" panose="02020603050405020304" pitchFamily="18" charset="0"/>
                <a:cs typeface="Times New Roman" panose="02020603050405020304" pitchFamily="18" charset="0"/>
              </a:rPr>
              <a:t>To call the </a:t>
            </a:r>
            <a:r>
              <a:rPr lang="en-US" altLang="en-US" sz="2400" b="1" dirty="0">
                <a:solidFill>
                  <a:srgbClr val="C00000"/>
                </a:solidFill>
                <a:latin typeface="Times New Roman" panose="02020603050405020304" pitchFamily="18" charset="0"/>
                <a:cs typeface="Times New Roman" panose="02020603050405020304" pitchFamily="18" charset="0"/>
              </a:rPr>
              <a:t>Arc tool click on its tool icon in the Draw toolbar</a:t>
            </a:r>
          </a:p>
          <a:p>
            <a:pPr algn="just"/>
            <a:r>
              <a:rPr lang="en-US" altLang="en-US" sz="2400" dirty="0">
                <a:latin typeface="Times New Roman" panose="02020603050405020304" pitchFamily="18" charset="0"/>
                <a:cs typeface="Times New Roman" panose="02020603050405020304" pitchFamily="18" charset="0"/>
              </a:rPr>
              <a:t>or click on </a:t>
            </a:r>
            <a:r>
              <a:rPr lang="en-US" altLang="en-US" sz="2400" b="1" dirty="0">
                <a:solidFill>
                  <a:srgbClr val="C00000"/>
                </a:solidFill>
                <a:latin typeface="Times New Roman" panose="02020603050405020304" pitchFamily="18" charset="0"/>
                <a:cs typeface="Times New Roman" panose="02020603050405020304" pitchFamily="18" charset="0"/>
              </a:rPr>
              <a:t>Arc in the Draw drop-down menu. A sub-menu shows the possible </a:t>
            </a:r>
            <a:r>
              <a:rPr lang="en-US" altLang="en-US" sz="2400" dirty="0">
                <a:latin typeface="Times New Roman" panose="02020603050405020304" pitchFamily="18" charset="0"/>
                <a:cs typeface="Times New Roman" panose="02020603050405020304" pitchFamily="18" charset="0"/>
              </a:rPr>
              <a:t>methods of constructing arcs. The abbreviation for calling the </a:t>
            </a:r>
            <a:r>
              <a:rPr lang="en-US" altLang="en-US" sz="2400" b="1" dirty="0">
                <a:solidFill>
                  <a:srgbClr val="C00000"/>
                </a:solidFill>
                <a:latin typeface="Times New Roman" panose="02020603050405020304" pitchFamily="18" charset="0"/>
                <a:cs typeface="Times New Roman" panose="02020603050405020304" pitchFamily="18" charset="0"/>
              </a:rPr>
              <a:t>Arc tool is a.</a:t>
            </a:r>
            <a:endParaRPr lang="en-US" altLang="en-US" sz="2400" dirty="0">
              <a:solidFill>
                <a:srgbClr val="C00000"/>
              </a:solidFill>
              <a:latin typeface="Times New Roman" panose="02020603050405020304" pitchFamily="18" charset="0"/>
              <a:cs typeface="Times New Roman" panose="02020603050405020304" pitchFamily="18" charset="0"/>
            </a:endParaRPr>
          </a:p>
        </p:txBody>
      </p:sp>
      <p:pic>
        <p:nvPicPr>
          <p:cNvPr id="307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10000" y="4572000"/>
            <a:ext cx="10668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42A81C1-4F48-431E-A84C-A72C9ED2DC90}" type="slidenum">
              <a:rPr lang="en-US" altLang="en-US">
                <a:solidFill>
                  <a:srgbClr val="898989"/>
                </a:solidFill>
              </a:rPr>
              <a:pPr/>
              <a:t>33</a:t>
            </a:fld>
            <a:endParaRPr lang="en-US" altLang="en-US">
              <a:solidFill>
                <a:srgbClr val="898989"/>
              </a:solidFill>
            </a:endParaRPr>
          </a:p>
        </p:txBody>
      </p:sp>
    </p:spTree>
    <p:extLst>
      <p:ext uri="{BB962C8B-B14F-4D97-AF65-F5344CB8AC3E}">
        <p14:creationId xmlns:p14="http://schemas.microsoft.com/office/powerpoint/2010/main" val="247721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a:xfrm>
            <a:off x="3733800" y="115888"/>
            <a:ext cx="4191000" cy="6648450"/>
          </a:xfrm>
        </p:spPr>
      </p:pic>
      <p:sp>
        <p:nvSpPr>
          <p:cNvPr id="4" name="Slide Number Placeholder 3"/>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B4C1447-380F-469D-B29C-C8A8461BA68E}" type="slidenum">
              <a:rPr lang="en-US" altLang="en-US">
                <a:solidFill>
                  <a:srgbClr val="898989"/>
                </a:solidFill>
              </a:rPr>
              <a:pPr/>
              <a:t>34</a:t>
            </a:fld>
            <a:endParaRPr lang="en-US" altLang="en-US">
              <a:solidFill>
                <a:srgbClr val="898989"/>
              </a:solidFill>
            </a:endParaRPr>
          </a:p>
        </p:txBody>
      </p:sp>
    </p:spTree>
    <p:extLst>
      <p:ext uri="{BB962C8B-B14F-4D97-AF65-F5344CB8AC3E}">
        <p14:creationId xmlns:p14="http://schemas.microsoft.com/office/powerpoint/2010/main" val="726150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1676400" y="381000"/>
            <a:ext cx="8991600" cy="6324600"/>
          </a:xfrm>
        </p:spPr>
        <p:txBody>
          <a:bodyPr>
            <a:normAutofit lnSpcReduction="10000"/>
          </a:bodyPr>
          <a:lstStyle/>
          <a:p>
            <a:pPr algn="ctr">
              <a:buFont typeface="Arial" panose="020B0604020202020204" pitchFamily="34" charset="0"/>
              <a:buNone/>
            </a:pPr>
            <a:r>
              <a:rPr lang="en-US" altLang="en-US" sz="2600" b="1" i="1" dirty="0">
                <a:solidFill>
                  <a:srgbClr val="002060"/>
                </a:solidFill>
              </a:rPr>
              <a:t>First example – Arc tool</a:t>
            </a:r>
            <a:endParaRPr lang="en-US" altLang="en-US" sz="2600" i="1" dirty="0">
              <a:solidFill>
                <a:srgbClr val="002060"/>
              </a:solidFill>
            </a:endParaRPr>
          </a:p>
          <a:p>
            <a:pPr algn="just"/>
            <a:r>
              <a:rPr lang="en-US" altLang="en-US" sz="2600" i="1" dirty="0">
                <a:latin typeface="Times New Roman" panose="02020603050405020304" pitchFamily="18" charset="0"/>
                <a:cs typeface="Times New Roman" panose="02020603050405020304" pitchFamily="18" charset="0"/>
              </a:rPr>
              <a:t>Left-click the </a:t>
            </a:r>
            <a:r>
              <a:rPr lang="en-US" altLang="en-US" sz="2600" b="1" i="1" dirty="0">
                <a:latin typeface="Times New Roman" panose="02020603050405020304" pitchFamily="18" charset="0"/>
                <a:cs typeface="Times New Roman" panose="02020603050405020304" pitchFamily="18" charset="0"/>
              </a:rPr>
              <a:t>Arc tool icon. The command line shows:</a:t>
            </a:r>
          </a:p>
          <a:p>
            <a:pPr algn="just"/>
            <a:r>
              <a:rPr lang="en-US" altLang="en-US" sz="2600" b="1" dirty="0" err="1">
                <a:latin typeface="Times New Roman" panose="02020603050405020304" pitchFamily="18" charset="0"/>
                <a:cs typeface="Times New Roman" panose="02020603050405020304" pitchFamily="18" charset="0"/>
              </a:rPr>
              <a:t>Command:_arc</a:t>
            </a:r>
            <a:r>
              <a:rPr lang="en-US" altLang="en-US" sz="2600" b="1" dirty="0">
                <a:latin typeface="Times New Roman" panose="02020603050405020304" pitchFamily="18" charset="0"/>
                <a:cs typeface="Times New Roman" panose="02020603050405020304" pitchFamily="18" charset="0"/>
              </a:rPr>
              <a:t> Specify start point of arc or [Center]: 100,220</a:t>
            </a:r>
          </a:p>
          <a:p>
            <a:pPr algn="just"/>
            <a:r>
              <a:rPr lang="en-US" altLang="en-US" sz="2600" b="1" dirty="0">
                <a:latin typeface="Times New Roman" panose="02020603050405020304" pitchFamily="18" charset="0"/>
                <a:cs typeface="Times New Roman" panose="02020603050405020304" pitchFamily="18" charset="0"/>
              </a:rPr>
              <a:t>Specify second point of arc or [Center/End]: 55,250</a:t>
            </a:r>
          </a:p>
          <a:p>
            <a:pPr algn="just"/>
            <a:r>
              <a:rPr lang="en-US" altLang="en-US" sz="2600" b="1" dirty="0">
                <a:latin typeface="Times New Roman" panose="02020603050405020304" pitchFamily="18" charset="0"/>
                <a:cs typeface="Times New Roman" panose="02020603050405020304" pitchFamily="18" charset="0"/>
              </a:rPr>
              <a:t>Specify end point of arc: 10,220</a:t>
            </a:r>
          </a:p>
          <a:p>
            <a:pPr algn="just"/>
            <a:r>
              <a:rPr lang="en-US" altLang="en-US" sz="2600" b="1" dirty="0">
                <a:latin typeface="Times New Roman" panose="02020603050405020304" pitchFamily="18" charset="0"/>
                <a:cs typeface="Times New Roman" panose="02020603050405020304" pitchFamily="18" charset="0"/>
              </a:rPr>
              <a:t>Command:</a:t>
            </a:r>
          </a:p>
          <a:p>
            <a:pPr>
              <a:buFont typeface="Arial" panose="020B0604020202020204" pitchFamily="34" charset="0"/>
              <a:buNone/>
            </a:pPr>
            <a:endParaRPr lang="en-US" altLang="en-US" sz="1200" b="1" dirty="0">
              <a:latin typeface="Times New Roman" panose="02020603050405020304" pitchFamily="18" charset="0"/>
              <a:cs typeface="Times New Roman" panose="02020603050405020304" pitchFamily="18" charset="0"/>
            </a:endParaRPr>
          </a:p>
          <a:p>
            <a:pPr algn="ctr">
              <a:buFont typeface="Arial" panose="020B0604020202020204" pitchFamily="34" charset="0"/>
              <a:buNone/>
            </a:pPr>
            <a:r>
              <a:rPr lang="en-US" altLang="en-US" sz="2600" b="1" i="1" dirty="0">
                <a:solidFill>
                  <a:srgbClr val="002060"/>
                </a:solidFill>
                <a:latin typeface="Times New Roman" panose="02020603050405020304" pitchFamily="18" charset="0"/>
                <a:cs typeface="Times New Roman" panose="02020603050405020304" pitchFamily="18" charset="0"/>
              </a:rPr>
              <a:t>Second example – Arc tool</a:t>
            </a:r>
            <a:endParaRPr lang="en-US" altLang="en-US" sz="2600" b="1" i="1" dirty="0">
              <a:latin typeface="Times New Roman" panose="02020603050405020304" pitchFamily="18" charset="0"/>
              <a:cs typeface="Times New Roman" panose="02020603050405020304" pitchFamily="18" charset="0"/>
            </a:endParaRPr>
          </a:p>
          <a:p>
            <a:pPr algn="just"/>
            <a:r>
              <a:rPr lang="en-US" altLang="en-US" sz="2600" b="1" dirty="0">
                <a:latin typeface="Times New Roman" panose="02020603050405020304" pitchFamily="18" charset="0"/>
                <a:cs typeface="Times New Roman" panose="02020603050405020304" pitchFamily="18" charset="0"/>
              </a:rPr>
              <a:t>Command: </a:t>
            </a:r>
            <a:r>
              <a:rPr lang="en-US" altLang="en-US" sz="2600" b="1" i="1" dirty="0">
                <a:latin typeface="Times New Roman" panose="02020603050405020304" pitchFamily="18" charset="0"/>
                <a:cs typeface="Times New Roman" panose="02020603050405020304" pitchFamily="18" charset="0"/>
              </a:rPr>
              <a:t>right-click brings back the Arc sequence</a:t>
            </a:r>
          </a:p>
          <a:p>
            <a:pPr algn="just"/>
            <a:r>
              <a:rPr lang="en-US" altLang="en-US" sz="2600" b="1" dirty="0">
                <a:latin typeface="Times New Roman" panose="02020603050405020304" pitchFamily="18" charset="0"/>
                <a:cs typeface="Times New Roman" panose="02020603050405020304" pitchFamily="18" charset="0"/>
              </a:rPr>
              <a:t>ARC Specify start point of arc or [Center]: c (Center)</a:t>
            </a:r>
          </a:p>
          <a:p>
            <a:pPr algn="just"/>
            <a:r>
              <a:rPr lang="en-US" altLang="en-US" sz="2600" b="1" dirty="0">
                <a:latin typeface="Times New Roman" panose="02020603050405020304" pitchFamily="18" charset="0"/>
                <a:cs typeface="Times New Roman" panose="02020603050405020304" pitchFamily="18" charset="0"/>
              </a:rPr>
              <a:t>Specify center point of arc: 200,190</a:t>
            </a:r>
          </a:p>
          <a:p>
            <a:pPr algn="just"/>
            <a:r>
              <a:rPr lang="en-US" altLang="en-US" sz="2600" b="1" dirty="0">
                <a:latin typeface="Times New Roman" panose="02020603050405020304" pitchFamily="18" charset="0"/>
                <a:cs typeface="Times New Roman" panose="02020603050405020304" pitchFamily="18" charset="0"/>
              </a:rPr>
              <a:t>Specify start point of arc: 260,215</a:t>
            </a:r>
          </a:p>
          <a:p>
            <a:pPr algn="just"/>
            <a:r>
              <a:rPr lang="en-US" altLang="en-US" sz="2600" b="1" dirty="0">
                <a:latin typeface="Times New Roman" panose="02020603050405020304" pitchFamily="18" charset="0"/>
                <a:cs typeface="Times New Roman" panose="02020603050405020304" pitchFamily="18" charset="0"/>
              </a:rPr>
              <a:t>Specify end point of arc or [Angle/chord Length]: 140,215</a:t>
            </a:r>
          </a:p>
          <a:p>
            <a:pPr algn="just"/>
            <a:r>
              <a:rPr lang="en-US" altLang="en-US" sz="2600" b="1" dirty="0">
                <a:latin typeface="Times New Roman" panose="02020603050405020304" pitchFamily="18" charset="0"/>
                <a:cs typeface="Times New Roman" panose="02020603050405020304" pitchFamily="18" charset="0"/>
              </a:rPr>
              <a:t>Command:</a:t>
            </a:r>
            <a:endParaRPr lang="en-US" altLang="en-US" sz="2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6CB159D-D2A4-4618-BE93-CD16BC8F1A06}" type="slidenum">
              <a:rPr lang="en-US" altLang="en-US">
                <a:solidFill>
                  <a:srgbClr val="898989"/>
                </a:solidFill>
              </a:rPr>
              <a:pPr/>
              <a:t>35</a:t>
            </a:fld>
            <a:endParaRPr lang="en-US" altLang="en-US">
              <a:solidFill>
                <a:srgbClr val="898989"/>
              </a:solidFill>
            </a:endParaRPr>
          </a:p>
        </p:txBody>
      </p:sp>
    </p:spTree>
    <p:extLst>
      <p:ext uri="{BB962C8B-B14F-4D97-AF65-F5344CB8AC3E}">
        <p14:creationId xmlns:p14="http://schemas.microsoft.com/office/powerpoint/2010/main" val="22403322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8915400" cy="3810000"/>
          </a:xfrm>
        </p:spPr>
        <p:txBody>
          <a:bodyPr rtlCol="0">
            <a:normAutofit fontScale="92500" lnSpcReduction="10000"/>
          </a:bodyPr>
          <a:lstStyle/>
          <a:p>
            <a:pPr algn="ctr">
              <a:buNone/>
              <a:defRPr/>
            </a:pPr>
            <a:r>
              <a:rPr lang="en-US" sz="2600" b="1" i="1" dirty="0">
                <a:solidFill>
                  <a:srgbClr val="002060"/>
                </a:solidFill>
              </a:rPr>
              <a:t>Third example – Arc tool</a:t>
            </a:r>
            <a:r>
              <a:rPr lang="en-US" sz="2600" b="1" i="1" dirty="0"/>
              <a:t> </a:t>
            </a:r>
          </a:p>
          <a:p>
            <a:pPr algn="just">
              <a:defRPr/>
            </a:pPr>
            <a:r>
              <a:rPr lang="en-US" sz="2600" b="1" dirty="0">
                <a:latin typeface="Times New Roman" panose="02020603050405020304" pitchFamily="18" charset="0"/>
                <a:cs typeface="Times New Roman" panose="02020603050405020304" pitchFamily="18" charset="0"/>
              </a:rPr>
              <a:t>Command: </a:t>
            </a:r>
            <a:r>
              <a:rPr lang="en-US" sz="2600" b="1" i="1" dirty="0">
                <a:latin typeface="Times New Roman" panose="02020603050405020304" pitchFamily="18" charset="0"/>
                <a:cs typeface="Times New Roman" panose="02020603050405020304" pitchFamily="18" charset="0"/>
              </a:rPr>
              <a:t>right-click brings back the Arc sequence</a:t>
            </a:r>
          </a:p>
          <a:p>
            <a:pPr algn="just">
              <a:defRPr/>
            </a:pPr>
            <a:r>
              <a:rPr lang="en-US" sz="2600" b="1" dirty="0">
                <a:latin typeface="Times New Roman" panose="02020603050405020304" pitchFamily="18" charset="0"/>
                <a:cs typeface="Times New Roman" panose="02020603050405020304" pitchFamily="18" charset="0"/>
              </a:rPr>
              <a:t>ARC Specify start point of arc or [Center]: 420,210</a:t>
            </a:r>
          </a:p>
          <a:p>
            <a:pPr algn="just">
              <a:defRPr/>
            </a:pPr>
            <a:r>
              <a:rPr lang="en-US" sz="2600" b="1" dirty="0">
                <a:latin typeface="Times New Roman" panose="02020603050405020304" pitchFamily="18" charset="0"/>
                <a:cs typeface="Times New Roman" panose="02020603050405020304" pitchFamily="18" charset="0"/>
              </a:rPr>
              <a:t>Specify second point of arc or [Center/End]: e (End)</a:t>
            </a:r>
          </a:p>
          <a:p>
            <a:pPr algn="just">
              <a:defRPr/>
            </a:pPr>
            <a:r>
              <a:rPr lang="en-US" sz="2600" b="1" dirty="0">
                <a:latin typeface="Times New Roman" panose="02020603050405020304" pitchFamily="18" charset="0"/>
                <a:cs typeface="Times New Roman" panose="02020603050405020304" pitchFamily="18" charset="0"/>
              </a:rPr>
              <a:t>Specify end point of arc: 320,210</a:t>
            </a:r>
          </a:p>
          <a:p>
            <a:pPr algn="just">
              <a:defRPr/>
            </a:pPr>
            <a:r>
              <a:rPr lang="en-US" sz="2600" b="1" dirty="0">
                <a:latin typeface="Times New Roman" panose="02020603050405020304" pitchFamily="18" charset="0"/>
                <a:cs typeface="Times New Roman" panose="02020603050405020304" pitchFamily="18" charset="0"/>
              </a:rPr>
              <a:t>Specify center point of arc or [Angle/Direction/Radius]: r (Radius)</a:t>
            </a:r>
          </a:p>
          <a:p>
            <a:pPr algn="just">
              <a:defRPr/>
            </a:pPr>
            <a:r>
              <a:rPr lang="en-US" sz="2600" b="1" dirty="0">
                <a:latin typeface="Times New Roman" panose="02020603050405020304" pitchFamily="18" charset="0"/>
                <a:cs typeface="Times New Roman" panose="02020603050405020304" pitchFamily="18" charset="0"/>
              </a:rPr>
              <a:t>Specify radius of arc: 75</a:t>
            </a:r>
          </a:p>
          <a:p>
            <a:pPr algn="just">
              <a:defRPr/>
            </a:pPr>
            <a:r>
              <a:rPr lang="en-US" sz="2600" b="1" dirty="0">
                <a:latin typeface="Times New Roman" panose="02020603050405020304" pitchFamily="18" charset="0"/>
                <a:cs typeface="Times New Roman" panose="02020603050405020304" pitchFamily="18" charset="0"/>
              </a:rPr>
              <a:t>Command:</a:t>
            </a:r>
            <a:endParaRPr lang="en-US" sz="2600" dirty="0">
              <a:latin typeface="Times New Roman" panose="02020603050405020304" pitchFamily="18" charset="0"/>
              <a:cs typeface="Times New Roman" panose="02020603050405020304" pitchFamily="18" charset="0"/>
            </a:endParaRPr>
          </a:p>
        </p:txBody>
      </p:sp>
      <p:pic>
        <p:nvPicPr>
          <p:cNvPr id="6147"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57376" y="4114801"/>
            <a:ext cx="88106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45F4A51-95B0-472C-A886-CD8F288356CE}" type="slidenum">
              <a:rPr lang="en-US" altLang="en-US">
                <a:solidFill>
                  <a:srgbClr val="898989"/>
                </a:solidFill>
              </a:rPr>
              <a:pPr/>
              <a:t>36</a:t>
            </a:fld>
            <a:endParaRPr lang="en-US" altLang="en-US">
              <a:solidFill>
                <a:srgbClr val="898989"/>
              </a:solidFill>
            </a:endParaRPr>
          </a:p>
        </p:txBody>
      </p:sp>
    </p:spTree>
    <p:extLst>
      <p:ext uri="{BB962C8B-B14F-4D97-AF65-F5344CB8AC3E}">
        <p14:creationId xmlns:p14="http://schemas.microsoft.com/office/powerpoint/2010/main" val="3138265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639763"/>
          </a:xfrm>
        </p:spPr>
        <p:txBody>
          <a:bodyPr rtlCol="0">
            <a:normAutofit fontScale="90000"/>
          </a:bodyPr>
          <a:lstStyle/>
          <a:p>
            <a:pPr>
              <a:defRPr/>
            </a:pPr>
            <a:r>
              <a:rPr lang="en-US" b="1" dirty="0">
                <a:solidFill>
                  <a:srgbClr val="002060"/>
                </a:solidFill>
              </a:rPr>
              <a:t>The Ellipse tool</a:t>
            </a:r>
            <a:endParaRPr lang="en-US" dirty="0">
              <a:solidFill>
                <a:srgbClr val="002060"/>
              </a:solidFill>
            </a:endParaRPr>
          </a:p>
        </p:txBody>
      </p:sp>
      <p:sp>
        <p:nvSpPr>
          <p:cNvPr id="7171" name="Content Placeholder 2"/>
          <p:cNvSpPr>
            <a:spLocks noGrp="1"/>
          </p:cNvSpPr>
          <p:nvPr>
            <p:ph idx="1"/>
          </p:nvPr>
        </p:nvSpPr>
        <p:spPr>
          <a:xfrm>
            <a:off x="1676400" y="685800"/>
            <a:ext cx="8763000" cy="5943600"/>
          </a:xfrm>
        </p:spPr>
        <p:txBody>
          <a:bodyPr/>
          <a:lstStyle/>
          <a:p>
            <a:pPr algn="just"/>
            <a:r>
              <a:rPr lang="en-US" altLang="en-US" sz="2500" dirty="0">
                <a:latin typeface="Times New Roman" panose="02020603050405020304" pitchFamily="18" charset="0"/>
                <a:cs typeface="Times New Roman" panose="02020603050405020304" pitchFamily="18" charset="0"/>
              </a:rPr>
              <a:t>Ellipses can be regarded as what is seen when a circle is viewed from directly in front of the circle and the circle rotated through an angle about its horizontal diameter. Ellipses are measured in terms of two axes – a </a:t>
            </a:r>
            <a:r>
              <a:rPr lang="en-US" altLang="en-US" sz="2500" b="1" dirty="0">
                <a:solidFill>
                  <a:srgbClr val="0070C0"/>
                </a:solidFill>
                <a:latin typeface="Times New Roman" panose="02020603050405020304" pitchFamily="18" charset="0"/>
                <a:cs typeface="Times New Roman" panose="02020603050405020304" pitchFamily="18" charset="0"/>
              </a:rPr>
              <a:t>major axis and a minor axis; the major axis being the diameter of the </a:t>
            </a:r>
            <a:r>
              <a:rPr lang="en-US" altLang="en-US" sz="2500" dirty="0">
                <a:latin typeface="Times New Roman" panose="02020603050405020304" pitchFamily="18" charset="0"/>
                <a:cs typeface="Times New Roman" panose="02020603050405020304" pitchFamily="18" charset="0"/>
              </a:rPr>
              <a:t>circle and the minor axis being the height of the ellipse after the circle has been rotated through an angle.</a:t>
            </a:r>
          </a:p>
        </p:txBody>
      </p:sp>
      <p:pic>
        <p:nvPicPr>
          <p:cNvPr id="7172"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498600" y="3429001"/>
            <a:ext cx="91694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38800" y="3048000"/>
            <a:ext cx="8572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83E5AA3-2D92-470E-B299-060028898047}" type="slidenum">
              <a:rPr lang="en-US" altLang="en-US">
                <a:solidFill>
                  <a:srgbClr val="898989"/>
                </a:solidFill>
              </a:rPr>
              <a:pPr/>
              <a:t>37</a:t>
            </a:fld>
            <a:endParaRPr lang="en-US" altLang="en-US">
              <a:solidFill>
                <a:srgbClr val="898989"/>
              </a:solidFill>
            </a:endParaRPr>
          </a:p>
        </p:txBody>
      </p:sp>
    </p:spTree>
    <p:extLst>
      <p:ext uri="{BB962C8B-B14F-4D97-AF65-F5344CB8AC3E}">
        <p14:creationId xmlns:p14="http://schemas.microsoft.com/office/powerpoint/2010/main" val="14616527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228600"/>
            <a:ext cx="8763000" cy="6477000"/>
          </a:xfrm>
        </p:spPr>
        <p:txBody>
          <a:bodyPr rtlCol="0">
            <a:normAutofit fontScale="92500" lnSpcReduction="10000"/>
          </a:bodyPr>
          <a:lstStyle/>
          <a:p>
            <a:pPr algn="just">
              <a:defRPr/>
            </a:pPr>
            <a:r>
              <a:rPr lang="en-US" sz="2400" dirty="0">
                <a:latin typeface="Times New Roman" panose="02020603050405020304" pitchFamily="18" charset="0"/>
                <a:cs typeface="Times New Roman" panose="02020603050405020304" pitchFamily="18" charset="0"/>
              </a:rPr>
              <a:t>To call the </a:t>
            </a:r>
            <a:r>
              <a:rPr lang="en-US" sz="2400" b="1" dirty="0">
                <a:latin typeface="Times New Roman" panose="02020603050405020304" pitchFamily="18" charset="0"/>
                <a:cs typeface="Times New Roman" panose="02020603050405020304" pitchFamily="18" charset="0"/>
              </a:rPr>
              <a:t>Ellipse tool, </a:t>
            </a:r>
            <a:r>
              <a:rPr lang="en-US" sz="2400" b="1" i="1" dirty="0">
                <a:latin typeface="Times New Roman" panose="02020603050405020304" pitchFamily="18" charset="0"/>
                <a:cs typeface="Times New Roman" panose="02020603050405020304" pitchFamily="18" charset="0"/>
              </a:rPr>
              <a:t>click on its tool icon in the Draw toolbar </a:t>
            </a:r>
            <a:r>
              <a:rPr lang="en-US" sz="2400" dirty="0">
                <a:latin typeface="Times New Roman" panose="02020603050405020304" pitchFamily="18" charset="0"/>
                <a:cs typeface="Times New Roman" panose="02020603050405020304" pitchFamily="18" charset="0"/>
              </a:rPr>
              <a:t>or </a:t>
            </a:r>
            <a:r>
              <a:rPr lang="en-US" sz="2400" i="1" dirty="0">
                <a:latin typeface="Times New Roman" panose="02020603050405020304" pitchFamily="18" charset="0"/>
                <a:cs typeface="Times New Roman" panose="02020603050405020304" pitchFamily="18" charset="0"/>
              </a:rPr>
              <a:t>click its name in the </a:t>
            </a:r>
            <a:r>
              <a:rPr lang="en-US" sz="2400" b="1" i="1" dirty="0">
                <a:latin typeface="Times New Roman" panose="02020603050405020304" pitchFamily="18" charset="0"/>
                <a:cs typeface="Times New Roman" panose="02020603050405020304" pitchFamily="18" charset="0"/>
              </a:rPr>
              <a:t>Draw drop-down menu. The abbreviation </a:t>
            </a:r>
            <a:r>
              <a:rPr lang="en-US" sz="2400" dirty="0">
                <a:latin typeface="Times New Roman" panose="02020603050405020304" pitchFamily="18" charset="0"/>
                <a:cs typeface="Times New Roman" panose="02020603050405020304" pitchFamily="18" charset="0"/>
              </a:rPr>
              <a:t>for calling the </a:t>
            </a:r>
            <a:r>
              <a:rPr lang="en-US" sz="2400" b="1" dirty="0">
                <a:latin typeface="Times New Roman" panose="02020603050405020304" pitchFamily="18" charset="0"/>
                <a:cs typeface="Times New Roman" panose="02020603050405020304" pitchFamily="18" charset="0"/>
              </a:rPr>
              <a:t>Ellipse tool is el.</a:t>
            </a:r>
          </a:p>
          <a:p>
            <a:pPr algn="ctr">
              <a:buNone/>
              <a:defRPr/>
            </a:pPr>
            <a:r>
              <a:rPr lang="en-US" sz="2400" b="1" i="1" dirty="0">
                <a:solidFill>
                  <a:srgbClr val="0070C0"/>
                </a:solidFill>
                <a:latin typeface="Times New Roman" panose="02020603050405020304" pitchFamily="18" charset="0"/>
                <a:cs typeface="Times New Roman" panose="02020603050405020304" pitchFamily="18" charset="0"/>
              </a:rPr>
              <a:t>First example – Ellipse</a:t>
            </a:r>
          </a:p>
          <a:p>
            <a:pPr>
              <a:defRPr/>
            </a:pPr>
            <a:r>
              <a:rPr lang="en-US" sz="2400" i="1" dirty="0">
                <a:latin typeface="Times New Roman" panose="02020603050405020304" pitchFamily="18" charset="0"/>
                <a:cs typeface="Times New Roman" panose="02020603050405020304" pitchFamily="18" charset="0"/>
              </a:rPr>
              <a:t>Left-click the </a:t>
            </a:r>
            <a:r>
              <a:rPr lang="en-US" sz="2400" b="1" i="1" dirty="0">
                <a:latin typeface="Times New Roman" panose="02020603050405020304" pitchFamily="18" charset="0"/>
                <a:cs typeface="Times New Roman" panose="02020603050405020304" pitchFamily="18" charset="0"/>
              </a:rPr>
              <a:t>Ellipse tool icon. The command line shows </a:t>
            </a:r>
            <a:r>
              <a:rPr lang="en-US" sz="2400" b="1" dirty="0" err="1">
                <a:latin typeface="Times New Roman" panose="02020603050405020304" pitchFamily="18" charset="0"/>
                <a:cs typeface="Times New Roman" panose="02020603050405020304" pitchFamily="18" charset="0"/>
              </a:rPr>
              <a:t>Command:_ellipse</a:t>
            </a:r>
            <a:r>
              <a:rPr lang="en-US" sz="2400" b="1" dirty="0">
                <a:latin typeface="Times New Roman" panose="02020603050405020304" pitchFamily="18" charset="0"/>
                <a:cs typeface="Times New Roman" panose="02020603050405020304" pitchFamily="18" charset="0"/>
              </a:rPr>
              <a:t> </a:t>
            </a:r>
          </a:p>
          <a:p>
            <a:pPr algn="just">
              <a:defRPr/>
            </a:pPr>
            <a:r>
              <a:rPr lang="en-US" sz="2400" b="1" dirty="0">
                <a:latin typeface="Times New Roman" panose="02020603050405020304" pitchFamily="18" charset="0"/>
                <a:cs typeface="Times New Roman" panose="02020603050405020304" pitchFamily="18" charset="0"/>
              </a:rPr>
              <a:t>Specify axis endpoint of elliptical arc or [Center]: 30,190 </a:t>
            </a:r>
          </a:p>
          <a:p>
            <a:pPr algn="just">
              <a:defRPr/>
            </a:pPr>
            <a:r>
              <a:rPr lang="en-US" sz="2400" b="1" dirty="0">
                <a:latin typeface="Times New Roman" panose="02020603050405020304" pitchFamily="18" charset="0"/>
                <a:cs typeface="Times New Roman" panose="02020603050405020304" pitchFamily="18" charset="0"/>
              </a:rPr>
              <a:t>Specify other endpoint of axis: 150,190</a:t>
            </a:r>
          </a:p>
          <a:p>
            <a:pPr algn="just">
              <a:defRPr/>
            </a:pPr>
            <a:r>
              <a:rPr lang="en-US" sz="2400" b="1" dirty="0">
                <a:latin typeface="Times New Roman" panose="02020603050405020304" pitchFamily="18" charset="0"/>
                <a:cs typeface="Times New Roman" panose="02020603050405020304" pitchFamily="18" charset="0"/>
              </a:rPr>
              <a:t>Specify distance to other axis or [Rotation]: 25</a:t>
            </a:r>
          </a:p>
          <a:p>
            <a:pPr algn="just">
              <a:defRPr/>
            </a:pPr>
            <a:r>
              <a:rPr lang="en-US" sz="2400" b="1" dirty="0">
                <a:latin typeface="Times New Roman" panose="02020603050405020304" pitchFamily="18" charset="0"/>
                <a:cs typeface="Times New Roman" panose="02020603050405020304" pitchFamily="18" charset="0"/>
              </a:rPr>
              <a:t>Command:</a:t>
            </a:r>
          </a:p>
          <a:p>
            <a:pPr algn="ctr">
              <a:buNone/>
              <a:defRPr/>
            </a:pPr>
            <a:r>
              <a:rPr lang="en-US" sz="2400" b="1" i="1" dirty="0">
                <a:solidFill>
                  <a:srgbClr val="0070C0"/>
                </a:solidFill>
                <a:latin typeface="Times New Roman" panose="02020603050405020304" pitchFamily="18" charset="0"/>
                <a:cs typeface="Times New Roman" panose="02020603050405020304" pitchFamily="18" charset="0"/>
              </a:rPr>
              <a:t>Second example – Ellipse</a:t>
            </a:r>
          </a:p>
          <a:p>
            <a:pPr algn="just">
              <a:defRPr/>
            </a:pPr>
            <a:r>
              <a:rPr lang="en-US" sz="2600" b="1" dirty="0">
                <a:latin typeface="Times New Roman" panose="02020603050405020304" pitchFamily="18" charset="0"/>
                <a:cs typeface="Times New Roman" panose="02020603050405020304" pitchFamily="18" charset="0"/>
              </a:rPr>
              <a:t>Command: </a:t>
            </a:r>
            <a:r>
              <a:rPr lang="en-US" sz="2600" b="1" i="1" dirty="0">
                <a:latin typeface="Times New Roman" panose="02020603050405020304" pitchFamily="18" charset="0"/>
                <a:cs typeface="Times New Roman" panose="02020603050405020304" pitchFamily="18" charset="0"/>
              </a:rPr>
              <a:t>right-click </a:t>
            </a:r>
            <a:r>
              <a:rPr lang="en-US" sz="2600" b="1" dirty="0">
                <a:latin typeface="Times New Roman" panose="02020603050405020304" pitchFamily="18" charset="0"/>
                <a:cs typeface="Times New Roman" panose="02020603050405020304" pitchFamily="18" charset="0"/>
              </a:rPr>
              <a:t>ELLIPSE</a:t>
            </a:r>
          </a:p>
          <a:p>
            <a:pPr algn="just">
              <a:defRPr/>
            </a:pPr>
            <a:r>
              <a:rPr lang="en-US" sz="2600" b="1" dirty="0">
                <a:latin typeface="Times New Roman" panose="02020603050405020304" pitchFamily="18" charset="0"/>
                <a:cs typeface="Times New Roman" panose="02020603050405020304" pitchFamily="18" charset="0"/>
              </a:rPr>
              <a:t>Specify axis endpoint of elliptical arc or [Center]: c</a:t>
            </a:r>
          </a:p>
          <a:p>
            <a:pPr algn="just">
              <a:defRPr/>
            </a:pPr>
            <a:r>
              <a:rPr lang="en-US" sz="2600" b="1" dirty="0">
                <a:latin typeface="Times New Roman" panose="02020603050405020304" pitchFamily="18" charset="0"/>
                <a:cs typeface="Times New Roman" panose="02020603050405020304" pitchFamily="18" charset="0"/>
              </a:rPr>
              <a:t>Specify center of ellipse: 260,190</a:t>
            </a:r>
          </a:p>
          <a:p>
            <a:pPr algn="just">
              <a:defRPr/>
            </a:pPr>
            <a:r>
              <a:rPr lang="en-US" sz="2600" b="1" dirty="0">
                <a:latin typeface="Times New Roman" panose="02020603050405020304" pitchFamily="18" charset="0"/>
                <a:cs typeface="Times New Roman" panose="02020603050405020304" pitchFamily="18" charset="0"/>
              </a:rPr>
              <a:t>Specify endpoint of axis: 205,190</a:t>
            </a:r>
          </a:p>
          <a:p>
            <a:pPr algn="just">
              <a:defRPr/>
            </a:pPr>
            <a:r>
              <a:rPr lang="en-US" sz="2600" b="1" dirty="0">
                <a:latin typeface="Times New Roman" panose="02020603050405020304" pitchFamily="18" charset="0"/>
                <a:cs typeface="Times New Roman" panose="02020603050405020304" pitchFamily="18" charset="0"/>
              </a:rPr>
              <a:t>Specify distance to other axis or [Rotation]: 30</a:t>
            </a:r>
          </a:p>
          <a:p>
            <a:pPr algn="just">
              <a:defRPr/>
            </a:pPr>
            <a:r>
              <a:rPr lang="en-US" sz="2600" b="1" dirty="0">
                <a:latin typeface="Times New Roman" panose="02020603050405020304" pitchFamily="18" charset="0"/>
                <a:cs typeface="Times New Roman" panose="02020603050405020304" pitchFamily="18" charset="0"/>
              </a:rPr>
              <a:t>Command:</a:t>
            </a:r>
            <a:endParaRPr lang="en-US" sz="2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4827EAD-D8B2-4909-AE2C-C89FD776DEFC}" type="slidenum">
              <a:rPr lang="en-US" altLang="en-US">
                <a:solidFill>
                  <a:srgbClr val="898989"/>
                </a:solidFill>
              </a:rPr>
              <a:pPr/>
              <a:t>38</a:t>
            </a:fld>
            <a:endParaRPr lang="en-US" altLang="en-US">
              <a:solidFill>
                <a:srgbClr val="898989"/>
              </a:solidFill>
            </a:endParaRPr>
          </a:p>
        </p:txBody>
      </p:sp>
    </p:spTree>
    <p:extLst>
      <p:ext uri="{BB962C8B-B14F-4D97-AF65-F5344CB8AC3E}">
        <p14:creationId xmlns:p14="http://schemas.microsoft.com/office/powerpoint/2010/main" val="9037635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1905000" y="381000"/>
            <a:ext cx="8763000" cy="6477000"/>
          </a:xfrm>
        </p:spPr>
        <p:txBody>
          <a:bodyPr/>
          <a:lstStyle/>
          <a:p>
            <a:pPr algn="ctr">
              <a:buFont typeface="Arial" panose="020B0604020202020204" pitchFamily="34" charset="0"/>
              <a:buNone/>
            </a:pPr>
            <a:r>
              <a:rPr lang="en-US" altLang="en-US" sz="2600" b="1" i="1" dirty="0">
                <a:solidFill>
                  <a:srgbClr val="0070C0"/>
                </a:solidFill>
              </a:rPr>
              <a:t>Third example – Ellipse</a:t>
            </a:r>
          </a:p>
          <a:p>
            <a:pPr algn="just"/>
            <a:r>
              <a:rPr lang="en-US" altLang="en-US" sz="2600" dirty="0">
                <a:latin typeface="Times New Roman" panose="02020603050405020304" pitchFamily="18" charset="0"/>
                <a:cs typeface="Times New Roman" panose="02020603050405020304" pitchFamily="18" charset="0"/>
              </a:rPr>
              <a:t>In this third example, after setting the positions of the ends of the major axis, the angle of rotation of the circle from which an ellipse can be obtained is </a:t>
            </a:r>
            <a:r>
              <a:rPr lang="en-US" altLang="en-US" sz="2600" i="1" dirty="0">
                <a:latin typeface="Times New Roman" panose="02020603050405020304" pitchFamily="18" charset="0"/>
                <a:cs typeface="Times New Roman" panose="02020603050405020304" pitchFamily="18" charset="0"/>
              </a:rPr>
              <a:t>entered.</a:t>
            </a:r>
          </a:p>
          <a:p>
            <a:pPr algn="just"/>
            <a:r>
              <a:rPr lang="en-US" altLang="en-US" sz="2400" b="1" dirty="0">
                <a:latin typeface="Times New Roman" panose="02020603050405020304" pitchFamily="18" charset="0"/>
                <a:cs typeface="Times New Roman" panose="02020603050405020304" pitchFamily="18" charset="0"/>
              </a:rPr>
              <a:t>Command: </a:t>
            </a:r>
            <a:r>
              <a:rPr lang="en-US" altLang="en-US" sz="2400" b="1" i="1" dirty="0">
                <a:latin typeface="Times New Roman" panose="02020603050405020304" pitchFamily="18" charset="0"/>
                <a:cs typeface="Times New Roman" panose="02020603050405020304" pitchFamily="18" charset="0"/>
              </a:rPr>
              <a:t>right-click </a:t>
            </a:r>
            <a:r>
              <a:rPr lang="en-US" altLang="en-US" sz="2400" b="1" dirty="0">
                <a:solidFill>
                  <a:srgbClr val="002060"/>
                </a:solidFill>
                <a:latin typeface="Times New Roman" panose="02020603050405020304" pitchFamily="18" charset="0"/>
                <a:cs typeface="Times New Roman" panose="02020603050405020304" pitchFamily="18" charset="0"/>
              </a:rPr>
              <a:t>ELLIPSE</a:t>
            </a:r>
          </a:p>
          <a:p>
            <a:pPr algn="just"/>
            <a:r>
              <a:rPr lang="en-US" altLang="en-US" sz="2400" b="1" dirty="0">
                <a:latin typeface="Times New Roman" panose="02020603050405020304" pitchFamily="18" charset="0"/>
                <a:cs typeface="Times New Roman" panose="02020603050405020304" pitchFamily="18" charset="0"/>
              </a:rPr>
              <a:t>Specify axis endpoint of elliptical arc or [Center]: 30,100</a:t>
            </a:r>
          </a:p>
          <a:p>
            <a:pPr algn="just"/>
            <a:r>
              <a:rPr lang="en-US" altLang="en-US" sz="2400" b="1" dirty="0">
                <a:latin typeface="Times New Roman" panose="02020603050405020304" pitchFamily="18" charset="0"/>
                <a:cs typeface="Times New Roman" panose="02020603050405020304" pitchFamily="18" charset="0"/>
              </a:rPr>
              <a:t>Specify other endpoint of axis: 120,100</a:t>
            </a:r>
          </a:p>
          <a:p>
            <a:pPr algn="just"/>
            <a:r>
              <a:rPr lang="en-US" altLang="en-US" sz="2400" b="1" dirty="0">
                <a:latin typeface="Times New Roman" panose="02020603050405020304" pitchFamily="18" charset="0"/>
                <a:cs typeface="Times New Roman" panose="02020603050405020304" pitchFamily="18" charset="0"/>
              </a:rPr>
              <a:t>Specify distance to other axis or [Rotation]: r (Rotation)</a:t>
            </a:r>
          </a:p>
          <a:p>
            <a:pPr algn="just"/>
            <a:r>
              <a:rPr lang="en-US" altLang="en-US" sz="2400" b="1" dirty="0">
                <a:latin typeface="Times New Roman" panose="02020603050405020304" pitchFamily="18" charset="0"/>
                <a:cs typeface="Times New Roman" panose="02020603050405020304" pitchFamily="18" charset="0"/>
              </a:rPr>
              <a:t>Specify rotation around major axis: 45</a:t>
            </a:r>
          </a:p>
          <a:p>
            <a:pPr algn="just"/>
            <a:r>
              <a:rPr lang="en-US" altLang="en-US" sz="2400" b="1" dirty="0"/>
              <a:t>Command:</a:t>
            </a:r>
            <a:endParaRPr lang="en-US" altLang="en-US" sz="2400" dirty="0"/>
          </a:p>
        </p:txBody>
      </p:sp>
      <p:pic>
        <p:nvPicPr>
          <p:cNvPr id="9219"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90800" y="4800601"/>
            <a:ext cx="6781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3EB8773-326D-4414-815F-9142DD06A48D}" type="slidenum">
              <a:rPr lang="en-US" altLang="en-US">
                <a:solidFill>
                  <a:srgbClr val="898989"/>
                </a:solidFill>
              </a:rPr>
              <a:pPr/>
              <a:t>39</a:t>
            </a:fld>
            <a:endParaRPr lang="en-US" altLang="en-US">
              <a:solidFill>
                <a:srgbClr val="898989"/>
              </a:solidFill>
            </a:endParaRPr>
          </a:p>
        </p:txBody>
      </p:sp>
    </p:spTree>
    <p:extLst>
      <p:ext uri="{BB962C8B-B14F-4D97-AF65-F5344CB8AC3E}">
        <p14:creationId xmlns:p14="http://schemas.microsoft.com/office/powerpoint/2010/main" val="231242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2060"/>
                </a:solidFill>
                <a:latin typeface="Franklin Gothic Medium" panose="020B0603020102020204" pitchFamily="34" charset="0"/>
              </a:rPr>
              <a:t>VERSION OF AUTOCAD</a:t>
            </a:r>
            <a:endParaRPr lang="en-US" dirty="0">
              <a:solidFill>
                <a:srgbClr val="002060"/>
              </a:solidFill>
            </a:endParaRPr>
          </a:p>
        </p:txBody>
      </p:sp>
      <p:sp>
        <p:nvSpPr>
          <p:cNvPr id="3" name="Content Placeholder 2"/>
          <p:cNvSpPr>
            <a:spLocks noGrp="1"/>
          </p:cNvSpPr>
          <p:nvPr>
            <p:ph idx="1"/>
          </p:nvPr>
        </p:nvSpPr>
        <p:spPr>
          <a:xfrm>
            <a:off x="1981200" y="1417639"/>
            <a:ext cx="8458200" cy="4708525"/>
          </a:xfrm>
        </p:spPr>
        <p:txBody>
          <a:bodyPr>
            <a:normAutofit fontScale="85000" lnSpcReduction="20000"/>
          </a:bodyPr>
          <a:lstStyle/>
          <a:p>
            <a:pPr>
              <a:buFont typeface="Wingdings" panose="05000000000000000000" pitchFamily="2" charset="2"/>
              <a:buChar char="v"/>
            </a:pPr>
            <a:r>
              <a:rPr lang="en-US" sz="3400" dirty="0">
                <a:solidFill>
                  <a:srgbClr val="000000"/>
                </a:solidFill>
                <a:latin typeface="Times New Roman" panose="02020603050405020304" pitchFamily="18" charset="0"/>
                <a:cs typeface="Times New Roman" panose="02020603050405020304" pitchFamily="18" charset="0"/>
              </a:rPr>
              <a:t>AutoCAD software was firstly launched by Autodesk company in Dec. 1982.</a:t>
            </a:r>
          </a:p>
          <a:p>
            <a:pPr>
              <a:buFont typeface="Wingdings" panose="05000000000000000000" pitchFamily="2" charset="2"/>
              <a:buChar char="v"/>
            </a:pPr>
            <a:r>
              <a:rPr lang="en-US" sz="3400" dirty="0">
                <a:solidFill>
                  <a:srgbClr val="000000"/>
                </a:solidFill>
                <a:latin typeface="Times New Roman" panose="02020603050405020304" pitchFamily="18" charset="0"/>
                <a:cs typeface="Times New Roman" panose="02020603050405020304" pitchFamily="18" charset="0"/>
              </a:rPr>
              <a:t> The first version of AutoCAD was R1 after that R2,R3,R4…………… and so on.</a:t>
            </a:r>
          </a:p>
          <a:p>
            <a:pPr>
              <a:buFont typeface="Wingdings" panose="05000000000000000000" pitchFamily="2" charset="2"/>
              <a:buChar char="v"/>
            </a:pPr>
            <a:r>
              <a:rPr lang="en-US" sz="3400" dirty="0">
                <a:solidFill>
                  <a:srgbClr val="000000"/>
                </a:solidFill>
                <a:latin typeface="Times New Roman" panose="02020603050405020304" pitchFamily="18" charset="0"/>
                <a:cs typeface="Times New Roman" panose="02020603050405020304" pitchFamily="18" charset="0"/>
              </a:rPr>
              <a:t>In 2000,Autodesk launched a version of AutoCAD 2000 after that 2001,2002…… so on.</a:t>
            </a:r>
          </a:p>
          <a:p>
            <a:pPr>
              <a:buFont typeface="Wingdings" panose="05000000000000000000" pitchFamily="2" charset="2"/>
              <a:buChar char="v"/>
            </a:pPr>
            <a:r>
              <a:rPr lang="en-US" sz="3400" dirty="0">
                <a:solidFill>
                  <a:srgbClr val="000000"/>
                </a:solidFill>
                <a:latin typeface="Times New Roman" panose="02020603050405020304" pitchFamily="18" charset="0"/>
                <a:cs typeface="Times New Roman" panose="02020603050405020304" pitchFamily="18" charset="0"/>
              </a:rPr>
              <a:t> This time, we have the latest version of AutoCAD is 2018.</a:t>
            </a:r>
          </a:p>
          <a:p>
            <a:pPr>
              <a:buFont typeface="Wingdings" panose="05000000000000000000" pitchFamily="2" charset="2"/>
              <a:buChar char="v"/>
            </a:pPr>
            <a:r>
              <a:rPr lang="en-US" sz="3400" dirty="0">
                <a:solidFill>
                  <a:srgbClr val="000000"/>
                </a:solidFill>
                <a:latin typeface="Times New Roman" panose="02020603050405020304" pitchFamily="18" charset="0"/>
                <a:cs typeface="Times New Roman" panose="02020603050405020304" pitchFamily="18" charset="0"/>
              </a:rPr>
              <a:t>Latest version is easy to use and over come the difficulties of old version.</a:t>
            </a:r>
            <a:r>
              <a:rPr lang="en-US" sz="3400" dirty="0">
                <a:latin typeface="Times New Roman" panose="02020603050405020304" pitchFamily="18" charset="0"/>
                <a:cs typeface="Times New Roman" panose="02020603050405020304" pitchFamily="18" charset="0"/>
              </a:rPr>
              <a:t> </a:t>
            </a:r>
            <a:br>
              <a:rPr lang="en-US" sz="3400" dirty="0">
                <a:latin typeface="Times New Roman" panose="02020603050405020304" pitchFamily="18" charset="0"/>
                <a:cs typeface="Times New Roman" panose="02020603050405020304" pitchFamily="18" charset="0"/>
              </a:rPr>
            </a:br>
            <a:endParaRPr lang="en-US" sz="3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313110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981200" y="0"/>
            <a:ext cx="8229600" cy="914400"/>
          </a:xfrm>
        </p:spPr>
        <p:txBody>
          <a:bodyPr/>
          <a:lstStyle/>
          <a:p>
            <a:r>
              <a:rPr lang="en-US" altLang="en-US" b="1" i="1" smtClean="0">
                <a:solidFill>
                  <a:srgbClr val="002060"/>
                </a:solidFill>
              </a:rPr>
              <a:t>Polygon tool</a:t>
            </a:r>
            <a:endParaRPr lang="en-US" altLang="en-US" smtClean="0">
              <a:solidFill>
                <a:srgbClr val="002060"/>
              </a:solidFill>
            </a:endParaRPr>
          </a:p>
        </p:txBody>
      </p:sp>
      <p:sp>
        <p:nvSpPr>
          <p:cNvPr id="10243" name="Content Placeholder 2"/>
          <p:cNvSpPr>
            <a:spLocks noGrp="1"/>
          </p:cNvSpPr>
          <p:nvPr>
            <p:ph idx="1"/>
          </p:nvPr>
        </p:nvSpPr>
        <p:spPr>
          <a:xfrm>
            <a:off x="1981200" y="838200"/>
            <a:ext cx="8686800" cy="5791200"/>
          </a:xfrm>
        </p:spPr>
        <p:txBody>
          <a:bodyPr/>
          <a:lstStyle/>
          <a:p>
            <a:r>
              <a:rPr lang="en-US" altLang="en-US" sz="2400" b="1" i="1" dirty="0">
                <a:solidFill>
                  <a:srgbClr val="0070C0"/>
                </a:solidFill>
              </a:rPr>
              <a:t>First example – Polygon tool</a:t>
            </a:r>
          </a:p>
          <a:p>
            <a:pPr algn="just"/>
            <a:r>
              <a:rPr lang="en-US" altLang="en-US" sz="2400" dirty="0">
                <a:latin typeface="Times New Roman" panose="02020603050405020304" pitchFamily="18" charset="0"/>
                <a:cs typeface="Times New Roman" panose="02020603050405020304" pitchFamily="18" charset="0"/>
              </a:rPr>
              <a:t>Call the </a:t>
            </a:r>
            <a:r>
              <a:rPr lang="en-US" altLang="en-US" sz="2400" b="1" dirty="0">
                <a:latin typeface="Times New Roman" panose="02020603050405020304" pitchFamily="18" charset="0"/>
                <a:cs typeface="Times New Roman" panose="02020603050405020304" pitchFamily="18" charset="0"/>
              </a:rPr>
              <a:t>Polygon tool – either with a </a:t>
            </a:r>
            <a:r>
              <a:rPr lang="en-US" altLang="en-US" sz="2400" b="1" i="1" dirty="0">
                <a:latin typeface="Times New Roman" panose="02020603050405020304" pitchFamily="18" charset="0"/>
                <a:cs typeface="Times New Roman" panose="02020603050405020304" pitchFamily="18" charset="0"/>
              </a:rPr>
              <a:t>click on its tool icon in the 2D </a:t>
            </a:r>
            <a:r>
              <a:rPr lang="en-US" altLang="en-US" sz="2400" b="1" dirty="0">
                <a:latin typeface="Times New Roman" panose="02020603050405020304" pitchFamily="18" charset="0"/>
                <a:cs typeface="Times New Roman" panose="02020603050405020304" pitchFamily="18" charset="0"/>
              </a:rPr>
              <a:t>Draw control panel, by </a:t>
            </a:r>
            <a:r>
              <a:rPr lang="en-US" altLang="en-US" sz="2400" b="1" i="1" dirty="0">
                <a:latin typeface="Times New Roman" panose="02020603050405020304" pitchFamily="18" charset="0"/>
                <a:cs typeface="Times New Roman" panose="02020603050405020304" pitchFamily="18" charset="0"/>
              </a:rPr>
              <a:t>entering pol or polygon at the </a:t>
            </a:r>
            <a:r>
              <a:rPr lang="en-US" altLang="en-US" sz="2400" dirty="0">
                <a:latin typeface="Times New Roman" panose="02020603050405020304" pitchFamily="18" charset="0"/>
                <a:cs typeface="Times New Roman" panose="02020603050405020304" pitchFamily="18" charset="0"/>
              </a:rPr>
              <a:t>command line. Or it can be called from the </a:t>
            </a:r>
            <a:r>
              <a:rPr lang="en-US" altLang="en-US" sz="2400" b="1" dirty="0">
                <a:latin typeface="Times New Roman" panose="02020603050405020304" pitchFamily="18" charset="0"/>
                <a:cs typeface="Times New Roman" panose="02020603050405020304" pitchFamily="18" charset="0"/>
              </a:rPr>
              <a:t>Draw drop-down menu . </a:t>
            </a:r>
            <a:r>
              <a:rPr lang="en-US" altLang="en-US" sz="2400" dirty="0">
                <a:latin typeface="Times New Roman" panose="02020603050405020304" pitchFamily="18" charset="0"/>
                <a:cs typeface="Times New Roman" panose="02020603050405020304" pitchFamily="18" charset="0"/>
              </a:rPr>
              <a:t>The command line shows:</a:t>
            </a:r>
          </a:p>
          <a:p>
            <a:pPr algn="just"/>
            <a:r>
              <a:rPr lang="en-US" altLang="en-US" sz="2400" b="1" dirty="0" err="1">
                <a:latin typeface="Times New Roman" panose="02020603050405020304" pitchFamily="18" charset="0"/>
                <a:cs typeface="Times New Roman" panose="02020603050405020304" pitchFamily="18" charset="0"/>
              </a:rPr>
              <a:t>Command:_polygon</a:t>
            </a:r>
            <a:r>
              <a:rPr lang="en-US" altLang="en-US" sz="2400" b="1" dirty="0">
                <a:latin typeface="Times New Roman" panose="02020603050405020304" pitchFamily="18" charset="0"/>
                <a:cs typeface="Times New Roman" panose="02020603050405020304" pitchFamily="18" charset="0"/>
              </a:rPr>
              <a:t> Enter number of sides 4: 6</a:t>
            </a:r>
          </a:p>
          <a:p>
            <a:pPr algn="just"/>
            <a:r>
              <a:rPr lang="en-US" altLang="en-US" sz="2400" b="1" dirty="0">
                <a:latin typeface="Times New Roman" panose="02020603050405020304" pitchFamily="18" charset="0"/>
                <a:cs typeface="Times New Roman" panose="02020603050405020304" pitchFamily="18" charset="0"/>
              </a:rPr>
              <a:t>Specify center of polygon or [Edge]: 60,210</a:t>
            </a:r>
          </a:p>
          <a:p>
            <a:pPr algn="just"/>
            <a:r>
              <a:rPr lang="en-US" altLang="en-US" sz="2400" b="1" dirty="0">
                <a:latin typeface="Times New Roman" panose="02020603050405020304" pitchFamily="18" charset="0"/>
                <a:cs typeface="Times New Roman" panose="02020603050405020304" pitchFamily="18" charset="0"/>
              </a:rPr>
              <a:t>Enter an option [Inscribed in circle/Circumscribed</a:t>
            </a:r>
          </a:p>
          <a:p>
            <a:pPr algn="just"/>
            <a:r>
              <a:rPr lang="en-US" altLang="en-US" sz="2400" b="1" dirty="0">
                <a:latin typeface="Times New Roman" panose="02020603050405020304" pitchFamily="18" charset="0"/>
                <a:cs typeface="Times New Roman" panose="02020603050405020304" pitchFamily="18" charset="0"/>
              </a:rPr>
              <a:t> about circle] I: </a:t>
            </a:r>
            <a:r>
              <a:rPr lang="en-US" altLang="en-US" sz="2400" b="1" i="1" dirty="0">
                <a:latin typeface="Times New Roman" panose="02020603050405020304" pitchFamily="18" charset="0"/>
                <a:cs typeface="Times New Roman" panose="02020603050405020304" pitchFamily="18" charset="0"/>
              </a:rPr>
              <a:t>right-click (accept Inscribed)</a:t>
            </a:r>
          </a:p>
          <a:p>
            <a:pPr algn="just"/>
            <a:r>
              <a:rPr lang="en-US" altLang="en-US" sz="2400" b="1" dirty="0">
                <a:latin typeface="Times New Roman" panose="02020603050405020304" pitchFamily="18" charset="0"/>
                <a:cs typeface="Times New Roman" panose="02020603050405020304" pitchFamily="18" charset="0"/>
              </a:rPr>
              <a:t>Specify radius of circle: 60</a:t>
            </a:r>
          </a:p>
          <a:p>
            <a:pPr algn="just"/>
            <a:r>
              <a:rPr lang="en-US" altLang="en-US" sz="2400" b="1" dirty="0">
                <a:latin typeface="Times New Roman" panose="02020603050405020304" pitchFamily="18" charset="0"/>
                <a:cs typeface="Times New Roman" panose="02020603050405020304" pitchFamily="18" charset="0"/>
              </a:rPr>
              <a:t>Command:</a:t>
            </a:r>
          </a:p>
          <a:p>
            <a:pPr algn="just"/>
            <a:r>
              <a:rPr lang="en-US" altLang="en-US" sz="2400" b="1" dirty="0">
                <a:latin typeface="Times New Roman" panose="02020603050405020304" pitchFamily="18" charset="0"/>
                <a:cs typeface="Times New Roman" panose="02020603050405020304" pitchFamily="18" charset="0"/>
              </a:rPr>
              <a:t>2. In the same manner construct a 5-sided polygon of </a:t>
            </a:r>
            <a:r>
              <a:rPr lang="en-US" altLang="en-US" sz="2400" b="1" dirty="0" err="1">
                <a:latin typeface="Times New Roman" panose="02020603050405020304" pitchFamily="18" charset="0"/>
                <a:cs typeface="Times New Roman" panose="02020603050405020304" pitchFamily="18" charset="0"/>
              </a:rPr>
              <a:t>centre</a:t>
            </a:r>
            <a:r>
              <a:rPr lang="en-US" altLang="en-US" sz="2400" b="1" dirty="0">
                <a:latin typeface="Times New Roman" panose="02020603050405020304" pitchFamily="18" charset="0"/>
                <a:cs typeface="Times New Roman" panose="02020603050405020304" pitchFamily="18" charset="0"/>
              </a:rPr>
              <a:t> 200,210 and </a:t>
            </a:r>
            <a:r>
              <a:rPr lang="en-US" altLang="en-US" sz="2400" dirty="0">
                <a:latin typeface="Times New Roman" panose="02020603050405020304" pitchFamily="18" charset="0"/>
                <a:cs typeface="Times New Roman" panose="02020603050405020304" pitchFamily="18" charset="0"/>
              </a:rPr>
              <a:t>radius </a:t>
            </a:r>
            <a:r>
              <a:rPr lang="en-US" altLang="en-US" sz="2400" b="1" dirty="0">
                <a:latin typeface="Times New Roman" panose="02020603050405020304" pitchFamily="18" charset="0"/>
                <a:cs typeface="Times New Roman" panose="02020603050405020304" pitchFamily="18" charset="0"/>
              </a:rPr>
              <a:t>60.</a:t>
            </a:r>
            <a:endParaRPr lang="en-US" altLang="en-US" sz="2400" dirty="0">
              <a:latin typeface="Times New Roman" panose="02020603050405020304" pitchFamily="18" charset="0"/>
              <a:cs typeface="Times New Roman" panose="02020603050405020304" pitchFamily="18" charset="0"/>
            </a:endParaRPr>
          </a:p>
        </p:txBody>
      </p:sp>
      <p:pic>
        <p:nvPicPr>
          <p:cNvPr id="1024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067801" y="2438401"/>
            <a:ext cx="16002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B6E69B6-5BFA-418D-B74A-D2E71AC98B54}" type="slidenum">
              <a:rPr lang="en-US" altLang="en-US">
                <a:solidFill>
                  <a:srgbClr val="898989"/>
                </a:solidFill>
              </a:rPr>
              <a:pPr/>
              <a:t>40</a:t>
            </a:fld>
            <a:endParaRPr lang="en-US" altLang="en-US">
              <a:solidFill>
                <a:srgbClr val="898989"/>
              </a:solidFill>
            </a:endParaRPr>
          </a:p>
        </p:txBody>
      </p:sp>
    </p:spTree>
    <p:extLst>
      <p:ext uri="{BB962C8B-B14F-4D97-AF65-F5344CB8AC3E}">
        <p14:creationId xmlns:p14="http://schemas.microsoft.com/office/powerpoint/2010/main" val="1676824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2057400" y="457201"/>
            <a:ext cx="8305800" cy="5973763"/>
          </a:xfrm>
        </p:spPr>
        <p:txBody>
          <a:bodyPr/>
          <a:lstStyle/>
          <a:p>
            <a:r>
              <a:rPr lang="en-US" altLang="en-US" sz="2400" b="1" i="1" dirty="0">
                <a:solidFill>
                  <a:srgbClr val="0070C0"/>
                </a:solidFill>
              </a:rPr>
              <a:t>Second example – Rectangle tool</a:t>
            </a:r>
          </a:p>
          <a:p>
            <a:pPr algn="just"/>
            <a:r>
              <a:rPr lang="en-US" altLang="en-US" sz="2400" dirty="0">
                <a:latin typeface="Times New Roman" panose="02020603050405020304" pitchFamily="18" charset="0"/>
                <a:cs typeface="Times New Roman" panose="02020603050405020304" pitchFamily="18" charset="0"/>
              </a:rPr>
              <a:t>Call the </a:t>
            </a:r>
            <a:r>
              <a:rPr lang="en-US" altLang="en-US" sz="2400" b="1" dirty="0">
                <a:latin typeface="Times New Roman" panose="02020603050405020304" pitchFamily="18" charset="0"/>
                <a:cs typeface="Times New Roman" panose="02020603050405020304" pitchFamily="18" charset="0"/>
              </a:rPr>
              <a:t>Rectangle tool – either with a </a:t>
            </a:r>
            <a:r>
              <a:rPr lang="en-US" altLang="en-US" sz="2400" b="1" i="1" dirty="0">
                <a:latin typeface="Times New Roman" panose="02020603050405020304" pitchFamily="18" charset="0"/>
                <a:cs typeface="Times New Roman" panose="02020603050405020304" pitchFamily="18" charset="0"/>
              </a:rPr>
              <a:t>click on its tool icon in the Draw </a:t>
            </a:r>
            <a:r>
              <a:rPr lang="en-US" altLang="en-US" sz="2400" dirty="0">
                <a:latin typeface="Times New Roman" panose="02020603050405020304" pitchFamily="18" charset="0"/>
                <a:cs typeface="Times New Roman" panose="02020603050405020304" pitchFamily="18" charset="0"/>
              </a:rPr>
              <a:t>toolbar or by </a:t>
            </a:r>
            <a:r>
              <a:rPr lang="en-US" altLang="en-US" sz="2400" i="1" dirty="0">
                <a:latin typeface="Times New Roman" panose="02020603050405020304" pitchFamily="18" charset="0"/>
                <a:cs typeface="Times New Roman" panose="02020603050405020304" pitchFamily="18" charset="0"/>
              </a:rPr>
              <a:t>entering </a:t>
            </a:r>
            <a:r>
              <a:rPr lang="en-US" altLang="en-US" sz="2400" b="1" i="1" dirty="0">
                <a:latin typeface="Times New Roman" panose="02020603050405020304" pitchFamily="18" charset="0"/>
                <a:cs typeface="Times New Roman" panose="02020603050405020304" pitchFamily="18" charset="0"/>
              </a:rPr>
              <a:t>rec or rectangle at the command line. Or </a:t>
            </a:r>
            <a:r>
              <a:rPr lang="en-US" altLang="en-US" sz="2400" dirty="0">
                <a:latin typeface="Times New Roman" panose="02020603050405020304" pitchFamily="18" charset="0"/>
                <a:cs typeface="Times New Roman" panose="02020603050405020304" pitchFamily="18" charset="0"/>
              </a:rPr>
              <a:t>it can be called from the </a:t>
            </a:r>
            <a:r>
              <a:rPr lang="en-US" altLang="en-US" sz="2400" b="1" dirty="0">
                <a:latin typeface="Times New Roman" panose="02020603050405020304" pitchFamily="18" charset="0"/>
                <a:cs typeface="Times New Roman" panose="02020603050405020304" pitchFamily="18" charset="0"/>
              </a:rPr>
              <a:t>Draw drop-down menu. The command line shows:</a:t>
            </a:r>
          </a:p>
          <a:p>
            <a:pPr algn="just"/>
            <a:r>
              <a:rPr lang="en-US" altLang="en-US" sz="2400" b="1" dirty="0" err="1">
                <a:latin typeface="Times New Roman" panose="02020603050405020304" pitchFamily="18" charset="0"/>
                <a:cs typeface="Times New Roman" panose="02020603050405020304" pitchFamily="18" charset="0"/>
              </a:rPr>
              <a:t>Command:_rectangle</a:t>
            </a:r>
            <a:endParaRPr lang="en-US" altLang="en-US" sz="2400" b="1" dirty="0">
              <a:latin typeface="Times New Roman" panose="02020603050405020304" pitchFamily="18" charset="0"/>
              <a:cs typeface="Times New Roman" panose="02020603050405020304" pitchFamily="18" charset="0"/>
            </a:endParaRPr>
          </a:p>
          <a:p>
            <a:r>
              <a:rPr lang="en-US" altLang="en-US" sz="2400" b="1" dirty="0">
                <a:latin typeface="Times New Roman" panose="02020603050405020304" pitchFamily="18" charset="0"/>
                <a:cs typeface="Times New Roman" panose="02020603050405020304" pitchFamily="18" charset="0"/>
              </a:rPr>
              <a:t>Specify first corner point or [Chamfer/Elevation/Fillet/Thickness/ Width]: 25,240</a:t>
            </a:r>
          </a:p>
          <a:p>
            <a:pPr algn="just"/>
            <a:r>
              <a:rPr lang="en-US" altLang="en-US" sz="2400" b="1" dirty="0">
                <a:latin typeface="Times New Roman" panose="02020603050405020304" pitchFamily="18" charset="0"/>
                <a:cs typeface="Times New Roman" panose="02020603050405020304" pitchFamily="18" charset="0"/>
              </a:rPr>
              <a:t>Specify other corner point or [Area/Dimensions/Rotation]: 160,160</a:t>
            </a:r>
          </a:p>
          <a:p>
            <a:pPr algn="just"/>
            <a:r>
              <a:rPr lang="en-US" altLang="en-US" sz="2400" b="1" dirty="0">
                <a:latin typeface="Times New Roman" panose="02020603050405020304" pitchFamily="18" charset="0"/>
                <a:cs typeface="Times New Roman" panose="02020603050405020304" pitchFamily="18" charset="0"/>
              </a:rPr>
              <a:t>Command:</a:t>
            </a:r>
            <a:endParaRPr lang="en-US" altLang="en-US" sz="2400" dirty="0">
              <a:latin typeface="Times New Roman" panose="02020603050405020304" pitchFamily="18" charset="0"/>
              <a:cs typeface="Times New Roman" panose="02020603050405020304" pitchFamily="18" charset="0"/>
            </a:endParaRPr>
          </a:p>
        </p:txBody>
      </p:sp>
      <p:pic>
        <p:nvPicPr>
          <p:cNvPr id="11267"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51964" y="2209800"/>
            <a:ext cx="1316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BBDC36F-7D7B-4EEB-9220-0C5BFCA81756}" type="slidenum">
              <a:rPr lang="en-US" altLang="en-US">
                <a:solidFill>
                  <a:srgbClr val="898989"/>
                </a:solidFill>
              </a:rPr>
              <a:pPr/>
              <a:t>41</a:t>
            </a:fld>
            <a:endParaRPr lang="en-US" altLang="en-US">
              <a:solidFill>
                <a:srgbClr val="898989"/>
              </a:solidFill>
            </a:endParaRPr>
          </a:p>
        </p:txBody>
      </p:sp>
    </p:spTree>
    <p:extLst>
      <p:ext uri="{BB962C8B-B14F-4D97-AF65-F5344CB8AC3E}">
        <p14:creationId xmlns:p14="http://schemas.microsoft.com/office/powerpoint/2010/main" val="24513523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
          </a:xfrm>
        </p:spPr>
        <p:txBody>
          <a:bodyPr rtlCol="0">
            <a:normAutofit fontScale="90000"/>
          </a:bodyPr>
          <a:lstStyle/>
          <a:p>
            <a:pPr>
              <a:defRPr/>
            </a:pPr>
            <a:r>
              <a:rPr lang="en-US" b="1" dirty="0" err="1">
                <a:solidFill>
                  <a:srgbClr val="002060"/>
                </a:solidFill>
              </a:rPr>
              <a:t>Osnap</a:t>
            </a:r>
            <a:r>
              <a:rPr lang="en-US" b="1" dirty="0">
                <a:solidFill>
                  <a:srgbClr val="002060"/>
                </a:solidFill>
              </a:rPr>
              <a:t>, </a:t>
            </a:r>
            <a:r>
              <a:rPr lang="en-US" b="1" dirty="0" err="1">
                <a:solidFill>
                  <a:srgbClr val="002060"/>
                </a:solidFill>
              </a:rPr>
              <a:t>AutoSnap</a:t>
            </a:r>
            <a:r>
              <a:rPr lang="en-US" b="1" dirty="0">
                <a:solidFill>
                  <a:srgbClr val="002060"/>
                </a:solidFill>
              </a:rPr>
              <a:t> and Dynamic Input</a:t>
            </a:r>
            <a:endParaRPr lang="en-US" dirty="0">
              <a:solidFill>
                <a:srgbClr val="002060"/>
              </a:solidFill>
            </a:endParaRPr>
          </a:p>
        </p:txBody>
      </p:sp>
      <p:sp>
        <p:nvSpPr>
          <p:cNvPr id="14339" name="Content Placeholder 2"/>
          <p:cNvSpPr>
            <a:spLocks noGrp="1"/>
          </p:cNvSpPr>
          <p:nvPr>
            <p:ph idx="1"/>
          </p:nvPr>
        </p:nvSpPr>
        <p:spPr>
          <a:xfrm>
            <a:off x="1752600" y="838200"/>
            <a:ext cx="8915400" cy="5867400"/>
          </a:xfrm>
        </p:spPr>
        <p:txBody>
          <a:bodyPr>
            <a:normAutofit lnSpcReduction="10000"/>
          </a:bodyPr>
          <a:lstStyle/>
          <a:p>
            <a:pPr algn="just"/>
            <a:r>
              <a:rPr lang="en-US" altLang="en-US" sz="2400" dirty="0">
                <a:latin typeface="Times New Roman" panose="02020603050405020304" pitchFamily="18" charset="0"/>
                <a:cs typeface="Times New Roman" panose="02020603050405020304" pitchFamily="18" charset="0"/>
              </a:rPr>
              <a:t>In previous chapters several methods of constructing accurate drawings have been described – using </a:t>
            </a:r>
            <a:r>
              <a:rPr lang="en-US" altLang="en-US" sz="2400" b="1" dirty="0">
                <a:solidFill>
                  <a:srgbClr val="FF0000"/>
                </a:solidFill>
                <a:latin typeface="Times New Roman" panose="02020603050405020304" pitchFamily="18" charset="0"/>
                <a:cs typeface="Times New Roman" panose="02020603050405020304" pitchFamily="18" charset="0"/>
              </a:rPr>
              <a:t>Snap; absolute coordinate entry; relative </a:t>
            </a:r>
            <a:r>
              <a:rPr lang="en-US" altLang="en-US" sz="2400" dirty="0">
                <a:latin typeface="Times New Roman" panose="02020603050405020304" pitchFamily="18" charset="0"/>
                <a:cs typeface="Times New Roman" panose="02020603050405020304" pitchFamily="18" charset="0"/>
              </a:rPr>
              <a:t>coordinate entry and tracking. Other methods of ensuring  accuracy between parts of constructions are by making use of </a:t>
            </a:r>
            <a:r>
              <a:rPr lang="en-US" altLang="en-US" sz="2400" b="1" dirty="0">
                <a:solidFill>
                  <a:srgbClr val="FF0000"/>
                </a:solidFill>
                <a:latin typeface="Times New Roman" panose="02020603050405020304" pitchFamily="18" charset="0"/>
                <a:cs typeface="Times New Roman" panose="02020603050405020304" pitchFamily="18" charset="0"/>
              </a:rPr>
              <a:t>Object Snaps (</a:t>
            </a:r>
            <a:r>
              <a:rPr lang="en-US" altLang="en-US" sz="2400" b="1" dirty="0" err="1">
                <a:solidFill>
                  <a:srgbClr val="FF0000"/>
                </a:solidFill>
                <a:latin typeface="Times New Roman" panose="02020603050405020304" pitchFamily="18" charset="0"/>
                <a:cs typeface="Times New Roman" panose="02020603050405020304" pitchFamily="18" charset="0"/>
              </a:rPr>
              <a:t>Osnaps</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AutoSnap</a:t>
            </a:r>
            <a:r>
              <a:rPr lang="en-US" altLang="en-US" sz="2400" b="1" dirty="0">
                <a:solidFill>
                  <a:srgbClr val="FF0000"/>
                </a:solidFill>
                <a:latin typeface="Times New Roman" panose="02020603050405020304" pitchFamily="18" charset="0"/>
                <a:cs typeface="Times New Roman" panose="02020603050405020304" pitchFamily="18" charset="0"/>
              </a:rPr>
              <a:t> and Dynamic Input (DYN).</a:t>
            </a:r>
          </a:p>
          <a:p>
            <a:pPr algn="just">
              <a:buFont typeface="Arial" panose="020B0604020202020204" pitchFamily="34" charset="0"/>
              <a:buNone/>
            </a:pPr>
            <a:endParaRPr lang="en-US" altLang="en-US" sz="1400" b="1" dirty="0">
              <a:latin typeface="Times New Roman" panose="02020603050405020304" pitchFamily="18" charset="0"/>
              <a:cs typeface="Times New Roman" panose="02020603050405020304" pitchFamily="18" charset="0"/>
            </a:endParaRPr>
          </a:p>
          <a:p>
            <a:r>
              <a:rPr lang="en-US" altLang="en-US" sz="2400" b="1" dirty="0">
                <a:solidFill>
                  <a:srgbClr val="FF0000"/>
                </a:solidFill>
                <a:latin typeface="Times New Roman" panose="02020603050405020304" pitchFamily="18" charset="0"/>
                <a:cs typeface="Times New Roman" panose="02020603050405020304" pitchFamily="18" charset="0"/>
              </a:rPr>
              <a:t>Snap, Grid, </a:t>
            </a:r>
            <a:r>
              <a:rPr lang="en-US" altLang="en-US" sz="2400" b="1" dirty="0" err="1">
                <a:solidFill>
                  <a:srgbClr val="FF0000"/>
                </a:solidFill>
                <a:latin typeface="Times New Roman" panose="02020603050405020304" pitchFamily="18" charset="0"/>
                <a:cs typeface="Times New Roman" panose="02020603050405020304" pitchFamily="18" charset="0"/>
              </a:rPr>
              <a:t>Osnap</a:t>
            </a:r>
            <a:r>
              <a:rPr lang="en-US" altLang="en-US" sz="2400" b="1" dirty="0">
                <a:solidFill>
                  <a:srgbClr val="FF0000"/>
                </a:solidFill>
                <a:latin typeface="Times New Roman" panose="02020603050405020304" pitchFamily="18" charset="0"/>
                <a:cs typeface="Times New Roman" panose="02020603050405020304" pitchFamily="18" charset="0"/>
              </a:rPr>
              <a:t> and DYN can be set from the buttons in the status </a:t>
            </a:r>
            <a:r>
              <a:rPr lang="en-US" altLang="en-US" sz="2400" dirty="0">
                <a:latin typeface="Times New Roman" panose="02020603050405020304" pitchFamily="18" charset="0"/>
                <a:cs typeface="Times New Roman" panose="02020603050405020304" pitchFamily="18" charset="0"/>
              </a:rPr>
              <a:t>bar or by pressing the keys </a:t>
            </a:r>
            <a:r>
              <a:rPr lang="en-US" altLang="en-US" sz="2400" b="1" dirty="0">
                <a:solidFill>
                  <a:srgbClr val="FF0000"/>
                </a:solidFill>
                <a:latin typeface="Times New Roman" panose="02020603050405020304" pitchFamily="18" charset="0"/>
                <a:cs typeface="Times New Roman" panose="02020603050405020304" pitchFamily="18" charset="0"/>
              </a:rPr>
              <a:t>F3 (</a:t>
            </a:r>
            <a:r>
              <a:rPr lang="en-US" altLang="en-US" sz="2400" b="1" dirty="0" err="1">
                <a:solidFill>
                  <a:srgbClr val="FF0000"/>
                </a:solidFill>
                <a:latin typeface="Times New Roman" panose="02020603050405020304" pitchFamily="18" charset="0"/>
                <a:cs typeface="Times New Roman" panose="02020603050405020304" pitchFamily="18" charset="0"/>
              </a:rPr>
              <a:t>Osnap</a:t>
            </a:r>
            <a:r>
              <a:rPr lang="en-US" altLang="en-US" sz="2400" b="1" dirty="0">
                <a:solidFill>
                  <a:srgbClr val="FF0000"/>
                </a:solidFill>
                <a:latin typeface="Times New Roman" panose="02020603050405020304" pitchFamily="18" charset="0"/>
                <a:cs typeface="Times New Roman" panose="02020603050405020304" pitchFamily="18" charset="0"/>
              </a:rPr>
              <a:t>), F7 (Grid), F9 (Snap) and F12 (DYN).</a:t>
            </a:r>
          </a:p>
          <a:p>
            <a:endParaRPr lang="en-US" altLang="en-US" sz="1400" b="1" dirty="0">
              <a:latin typeface="Times New Roman" panose="02020603050405020304" pitchFamily="18" charset="0"/>
              <a:cs typeface="Times New Roman" panose="02020603050405020304" pitchFamily="18" charset="0"/>
            </a:endParaRPr>
          </a:p>
          <a:p>
            <a:pPr algn="ctr">
              <a:buFont typeface="Arial" panose="020B0604020202020204" pitchFamily="34" charset="0"/>
              <a:buNone/>
            </a:pPr>
            <a:r>
              <a:rPr lang="en-US" altLang="en-US" sz="2400" b="1" dirty="0">
                <a:solidFill>
                  <a:srgbClr val="002060"/>
                </a:solidFill>
                <a:latin typeface="Times New Roman" panose="02020603050405020304" pitchFamily="18" charset="0"/>
                <a:cs typeface="Times New Roman" panose="02020603050405020304" pitchFamily="18" charset="0"/>
              </a:rPr>
              <a:t>Object Snaps (</a:t>
            </a:r>
            <a:r>
              <a:rPr lang="en-US" altLang="en-US" sz="2400" b="1" dirty="0" err="1">
                <a:solidFill>
                  <a:srgbClr val="002060"/>
                </a:solidFill>
                <a:latin typeface="Times New Roman" panose="02020603050405020304" pitchFamily="18" charset="0"/>
                <a:cs typeface="Times New Roman" panose="02020603050405020304" pitchFamily="18" charset="0"/>
              </a:rPr>
              <a:t>Osnaps</a:t>
            </a:r>
            <a:r>
              <a:rPr lang="en-US" altLang="en-US" sz="2400" b="1" dirty="0">
                <a:solidFill>
                  <a:srgbClr val="002060"/>
                </a:solidFill>
                <a:latin typeface="Times New Roman" panose="02020603050405020304" pitchFamily="18" charset="0"/>
                <a:cs typeface="Times New Roman" panose="02020603050405020304" pitchFamily="18" charset="0"/>
              </a:rPr>
              <a:t>)</a:t>
            </a:r>
          </a:p>
          <a:p>
            <a:pPr algn="just"/>
            <a:r>
              <a:rPr lang="en-US" altLang="en-US" sz="2400" b="1" dirty="0" err="1">
                <a:latin typeface="Times New Roman" panose="02020603050405020304" pitchFamily="18" charset="0"/>
                <a:cs typeface="Times New Roman" panose="02020603050405020304" pitchFamily="18" charset="0"/>
              </a:rPr>
              <a:t>Osnaps</a:t>
            </a:r>
            <a:r>
              <a:rPr lang="en-US" altLang="en-US" sz="2400" b="1" dirty="0">
                <a:latin typeface="Times New Roman" panose="02020603050405020304" pitchFamily="18" charset="0"/>
                <a:cs typeface="Times New Roman" panose="02020603050405020304" pitchFamily="18" charset="0"/>
              </a:rPr>
              <a:t> allow objects to be added to a drawing at precise positions in relation to other objects already on screen. With </a:t>
            </a:r>
            <a:r>
              <a:rPr lang="en-US" altLang="en-US" sz="2400" b="1" dirty="0" err="1">
                <a:latin typeface="Times New Roman" panose="02020603050405020304" pitchFamily="18" charset="0"/>
                <a:cs typeface="Times New Roman" panose="02020603050405020304" pitchFamily="18" charset="0"/>
              </a:rPr>
              <a:t>osnaps</a:t>
            </a:r>
            <a:r>
              <a:rPr lang="en-US" altLang="en-US" sz="2400" b="1" dirty="0">
                <a:latin typeface="Times New Roman" panose="02020603050405020304" pitchFamily="18" charset="0"/>
                <a:cs typeface="Times New Roman" panose="02020603050405020304" pitchFamily="18" charset="0"/>
              </a:rPr>
              <a:t>, objects can be added to the end points, mid points, to intersections of objects, to </a:t>
            </a:r>
            <a:r>
              <a:rPr lang="en-US" altLang="en-US" sz="2400" b="1" dirty="0" err="1">
                <a:latin typeface="Times New Roman" panose="02020603050405020304" pitchFamily="18" charset="0"/>
                <a:cs typeface="Times New Roman" panose="02020603050405020304" pitchFamily="18" charset="0"/>
              </a:rPr>
              <a:t>centres</a:t>
            </a:r>
            <a:r>
              <a:rPr lang="en-US" altLang="en-US" sz="2400" b="1" dirty="0">
                <a:latin typeface="Times New Roman" panose="02020603050405020304" pitchFamily="18" charset="0"/>
                <a:cs typeface="Times New Roman" panose="02020603050405020304" pitchFamily="18" charset="0"/>
              </a:rPr>
              <a:t> and quadrants of circles, </a:t>
            </a:r>
            <a:r>
              <a:rPr lang="en-US" altLang="en-US" sz="2400" b="1" dirty="0" err="1">
                <a:latin typeface="Times New Roman" panose="02020603050405020304" pitchFamily="18" charset="0"/>
                <a:cs typeface="Times New Roman" panose="02020603050405020304" pitchFamily="18" charset="0"/>
              </a:rPr>
              <a:t>etc</a:t>
            </a:r>
            <a:endParaRPr lang="en-US" altLang="en-US" sz="24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2698B2F-283B-47EB-B948-278191C008AD}" type="slidenum">
              <a:rPr lang="en-US" altLang="en-US">
                <a:solidFill>
                  <a:srgbClr val="898989"/>
                </a:solidFill>
              </a:rPr>
              <a:pPr/>
              <a:t>42</a:t>
            </a:fld>
            <a:endParaRPr lang="en-US" altLang="en-US">
              <a:solidFill>
                <a:srgbClr val="898989"/>
              </a:solidFill>
            </a:endParaRPr>
          </a:p>
        </p:txBody>
      </p:sp>
    </p:spTree>
    <p:extLst>
      <p:ext uri="{BB962C8B-B14F-4D97-AF65-F5344CB8AC3E}">
        <p14:creationId xmlns:p14="http://schemas.microsoft.com/office/powerpoint/2010/main" val="2031661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1676400" y="228600"/>
            <a:ext cx="8991600" cy="6400800"/>
          </a:xfrm>
        </p:spPr>
        <p:txBody>
          <a:bodyPr/>
          <a:lstStyle/>
          <a:p>
            <a:pPr algn="just"/>
            <a:r>
              <a:rPr lang="en-US" altLang="en-US" sz="2400"/>
              <a:t>To set </a:t>
            </a:r>
            <a:r>
              <a:rPr lang="en-US" altLang="en-US" sz="2400" b="1"/>
              <a:t>Osnaps, at the command line:</a:t>
            </a:r>
          </a:p>
          <a:p>
            <a:pPr algn="just"/>
            <a:r>
              <a:rPr lang="en-US" altLang="en-US" sz="2400" b="1"/>
              <a:t>Command: </a:t>
            </a:r>
            <a:r>
              <a:rPr lang="en-US" altLang="en-US" sz="2400" b="1" i="1"/>
              <a:t>enter os</a:t>
            </a:r>
          </a:p>
          <a:p>
            <a:pPr algn="just"/>
            <a:r>
              <a:rPr lang="en-US" altLang="en-US" sz="2400"/>
              <a:t>And the </a:t>
            </a:r>
            <a:r>
              <a:rPr lang="en-US" altLang="en-US" sz="2400" b="1"/>
              <a:t>Drafting Settings dialog appears. </a:t>
            </a:r>
            <a:r>
              <a:rPr lang="en-US" altLang="en-US" sz="2400" b="1" i="1"/>
              <a:t>Click the Object Snap tab in </a:t>
            </a:r>
            <a:r>
              <a:rPr lang="en-US" altLang="en-US" sz="2400"/>
              <a:t>the upper part of the dialog and </a:t>
            </a:r>
            <a:r>
              <a:rPr lang="en-US" altLang="en-US" sz="2400" i="1"/>
              <a:t>click in each of the check boxes.</a:t>
            </a:r>
            <a:endParaRPr lang="en-US" altLang="en-US" sz="2400"/>
          </a:p>
        </p:txBody>
      </p:sp>
      <p:pic>
        <p:nvPicPr>
          <p:cNvPr id="15363"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28800" y="1828800"/>
            <a:ext cx="48974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53200" y="2514600"/>
            <a:ext cx="4114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A24C3DF-80FC-4737-ACB4-AD6DA0D4AC11}" type="slidenum">
              <a:rPr lang="en-US" altLang="en-US">
                <a:solidFill>
                  <a:srgbClr val="898989"/>
                </a:solidFill>
              </a:rPr>
              <a:pPr/>
              <a:t>43</a:t>
            </a:fld>
            <a:endParaRPr lang="en-US" altLang="en-US">
              <a:solidFill>
                <a:srgbClr val="898989"/>
              </a:solidFill>
            </a:endParaRPr>
          </a:p>
        </p:txBody>
      </p:sp>
    </p:spTree>
    <p:extLst>
      <p:ext uri="{BB962C8B-B14F-4D97-AF65-F5344CB8AC3E}">
        <p14:creationId xmlns:p14="http://schemas.microsoft.com/office/powerpoint/2010/main" val="26756259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81200" y="0"/>
            <a:ext cx="8229600" cy="762000"/>
          </a:xfrm>
        </p:spPr>
        <p:txBody>
          <a:bodyPr/>
          <a:lstStyle/>
          <a:p>
            <a:r>
              <a:rPr lang="en-US" altLang="en-US" b="1" smtClean="0">
                <a:solidFill>
                  <a:srgbClr val="002060"/>
                </a:solidFill>
              </a:rPr>
              <a:t>Using AutoSnap</a:t>
            </a:r>
            <a:endParaRPr lang="en-US" altLang="en-US" smtClean="0">
              <a:solidFill>
                <a:srgbClr val="002060"/>
              </a:solidFill>
            </a:endParaRP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l="30315" r="34843" b="73163"/>
          <a:stretch>
            <a:fillRect/>
          </a:stretch>
        </p:blipFill>
        <p:spPr bwMode="auto">
          <a:xfrm>
            <a:off x="2438400" y="3200400"/>
            <a:ext cx="22098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8571"/>
          <a:stretch>
            <a:fillRect/>
          </a:stretch>
        </p:blipFill>
        <p:spPr>
          <a:xfrm>
            <a:off x="5248276" y="2530475"/>
            <a:ext cx="5380037" cy="4191000"/>
          </a:xfrm>
        </p:spPr>
      </p:pic>
      <p:sp>
        <p:nvSpPr>
          <p:cNvPr id="16389" name="Rectangle 5"/>
          <p:cNvSpPr>
            <a:spLocks noChangeArrowheads="1"/>
          </p:cNvSpPr>
          <p:nvPr/>
        </p:nvSpPr>
        <p:spPr bwMode="auto">
          <a:xfrm>
            <a:off x="1676400" y="609601"/>
            <a:ext cx="899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altLang="en-US" sz="2400" b="1" dirty="0" err="1">
                <a:solidFill>
                  <a:prstClr val="black"/>
                </a:solidFill>
                <a:latin typeface="Times New Roman" panose="02020603050405020304" pitchFamily="18" charset="0"/>
                <a:cs typeface="Times New Roman" panose="02020603050405020304" pitchFamily="18" charset="0"/>
              </a:rPr>
              <a:t>AutoSnap</a:t>
            </a:r>
            <a:r>
              <a:rPr lang="en-US" altLang="en-US" sz="2400" b="1" dirty="0">
                <a:solidFill>
                  <a:prstClr val="black"/>
                </a:solidFill>
                <a:latin typeface="Times New Roman" panose="02020603050405020304" pitchFamily="18" charset="0"/>
                <a:cs typeface="Times New Roman" panose="02020603050405020304" pitchFamily="18" charset="0"/>
              </a:rPr>
              <a:t> is similar to </a:t>
            </a:r>
            <a:r>
              <a:rPr lang="en-US" altLang="en-US" sz="2400" b="1" dirty="0" err="1">
                <a:solidFill>
                  <a:prstClr val="black"/>
                </a:solidFill>
                <a:latin typeface="Times New Roman" panose="02020603050405020304" pitchFamily="18" charset="0"/>
                <a:cs typeface="Times New Roman" panose="02020603050405020304" pitchFamily="18" charset="0"/>
              </a:rPr>
              <a:t>Osnap</a:t>
            </a:r>
            <a:r>
              <a:rPr lang="en-US" altLang="en-US" sz="2400" b="1" dirty="0">
                <a:solidFill>
                  <a:prstClr val="black"/>
                </a:solidFill>
                <a:latin typeface="Times New Roman" panose="02020603050405020304" pitchFamily="18" charset="0"/>
                <a:cs typeface="Times New Roman" panose="02020603050405020304" pitchFamily="18" charset="0"/>
              </a:rPr>
              <a:t>. To set </a:t>
            </a:r>
            <a:r>
              <a:rPr lang="en-US" altLang="en-US" sz="2400" b="1" dirty="0" err="1">
                <a:solidFill>
                  <a:prstClr val="black"/>
                </a:solidFill>
                <a:latin typeface="Times New Roman" panose="02020603050405020304" pitchFamily="18" charset="0"/>
                <a:cs typeface="Times New Roman" panose="02020603050405020304" pitchFamily="18" charset="0"/>
              </a:rPr>
              <a:t>AutoSnap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i="1" dirty="0">
                <a:solidFill>
                  <a:prstClr val="black"/>
                </a:solidFill>
                <a:latin typeface="Times New Roman" panose="02020603050405020304" pitchFamily="18" charset="0"/>
                <a:cs typeface="Times New Roman" panose="02020603050405020304" pitchFamily="18" charset="0"/>
              </a:rPr>
              <a:t>right-click in the command </a:t>
            </a:r>
            <a:r>
              <a:rPr lang="en-US" altLang="en-US" sz="2400" dirty="0">
                <a:solidFill>
                  <a:prstClr val="black"/>
                </a:solidFill>
                <a:latin typeface="Times New Roman" panose="02020603050405020304" pitchFamily="18" charset="0"/>
                <a:cs typeface="Times New Roman" panose="02020603050405020304" pitchFamily="18" charset="0"/>
              </a:rPr>
              <a:t>window and from the menu which appears </a:t>
            </a:r>
            <a:r>
              <a:rPr lang="en-US" altLang="en-US" sz="2400" i="1" dirty="0">
                <a:solidFill>
                  <a:prstClr val="black"/>
                </a:solidFill>
                <a:latin typeface="Times New Roman" panose="02020603050405020304" pitchFamily="18" charset="0"/>
                <a:cs typeface="Times New Roman" panose="02020603050405020304" pitchFamily="18" charset="0"/>
              </a:rPr>
              <a:t>click </a:t>
            </a:r>
            <a:r>
              <a:rPr lang="en-US" altLang="en-US" sz="2400" b="1" i="1" dirty="0">
                <a:solidFill>
                  <a:prstClr val="black"/>
                </a:solidFill>
                <a:latin typeface="Times New Roman" panose="02020603050405020304" pitchFamily="18" charset="0"/>
                <a:cs typeface="Times New Roman" panose="02020603050405020304" pitchFamily="18" charset="0"/>
              </a:rPr>
              <a:t>Options . . . The </a:t>
            </a:r>
            <a:r>
              <a:rPr lang="en-US" altLang="en-US" sz="2400" b="1" dirty="0">
                <a:solidFill>
                  <a:prstClr val="black"/>
                </a:solidFill>
                <a:latin typeface="Times New Roman" panose="02020603050405020304" pitchFamily="18" charset="0"/>
                <a:cs typeface="Times New Roman" panose="02020603050405020304" pitchFamily="18" charset="0"/>
              </a:rPr>
              <a:t>Options dialog appears. </a:t>
            </a:r>
            <a:r>
              <a:rPr lang="en-US" altLang="en-US" sz="2400" b="1" i="1" dirty="0">
                <a:solidFill>
                  <a:prstClr val="black"/>
                </a:solidFill>
                <a:latin typeface="Times New Roman" panose="02020603050405020304" pitchFamily="18" charset="0"/>
                <a:cs typeface="Times New Roman" panose="02020603050405020304" pitchFamily="18" charset="0"/>
              </a:rPr>
              <a:t>Click the Drafting tab in the upper part of the </a:t>
            </a:r>
            <a:r>
              <a:rPr lang="en-US" altLang="en-US" sz="2400" dirty="0">
                <a:solidFill>
                  <a:prstClr val="black"/>
                </a:solidFill>
                <a:latin typeface="Times New Roman" panose="02020603050405020304" pitchFamily="18" charset="0"/>
                <a:cs typeface="Times New Roman" panose="02020603050405020304" pitchFamily="18" charset="0"/>
              </a:rPr>
              <a:t>dialog and set the check boxes against the </a:t>
            </a:r>
            <a:r>
              <a:rPr lang="en-US" altLang="en-US" sz="2400" b="1" dirty="0" err="1">
                <a:solidFill>
                  <a:srgbClr val="FF0000"/>
                </a:solidFill>
                <a:latin typeface="Times New Roman" panose="02020603050405020304" pitchFamily="18" charset="0"/>
                <a:cs typeface="Times New Roman" panose="02020603050405020304" pitchFamily="18" charset="0"/>
              </a:rPr>
              <a:t>AutoSnap</a:t>
            </a:r>
            <a:r>
              <a:rPr lang="en-US" altLang="en-US" sz="2400" b="1" dirty="0">
                <a:solidFill>
                  <a:srgbClr val="FF0000"/>
                </a:solidFill>
                <a:latin typeface="Times New Roman" panose="02020603050405020304" pitchFamily="18" charset="0"/>
                <a:cs typeface="Times New Roman" panose="02020603050405020304" pitchFamily="18" charset="0"/>
              </a:rPr>
              <a:t> Settings on </a:t>
            </a:r>
            <a:r>
              <a:rPr lang="en-US" altLang="en-US" sz="2400" b="1" dirty="0">
                <a:solidFill>
                  <a:prstClr val="black"/>
                </a:solidFill>
                <a:latin typeface="Times New Roman" panose="02020603050405020304" pitchFamily="18" charset="0"/>
                <a:cs typeface="Times New Roman" panose="02020603050405020304" pitchFamily="18" charset="0"/>
              </a:rPr>
              <a:t>(tick in </a:t>
            </a:r>
            <a:r>
              <a:rPr lang="en-US" altLang="en-US" sz="2400" dirty="0">
                <a:solidFill>
                  <a:prstClr val="black"/>
                </a:solidFill>
                <a:latin typeface="Times New Roman" panose="02020603050405020304" pitchFamily="18" charset="0"/>
                <a:cs typeface="Times New Roman" panose="02020603050405020304" pitchFamily="18" charset="0"/>
              </a:rPr>
              <a:t>boxes).</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OSNAP must be set ON for the </a:t>
            </a:r>
            <a:r>
              <a:rPr lang="en-US" altLang="en-US" sz="2400" b="1" dirty="0" err="1">
                <a:solidFill>
                  <a:srgbClr val="FF0000"/>
                </a:solidFill>
                <a:latin typeface="Times New Roman" panose="02020603050405020304" pitchFamily="18" charset="0"/>
                <a:cs typeface="Times New Roman" panose="02020603050405020304" pitchFamily="18" charset="0"/>
              </a:rPr>
              <a:t>AutoSnap</a:t>
            </a:r>
            <a:r>
              <a:rPr lang="en-US" altLang="en-US" sz="2400" b="1" dirty="0">
                <a:solidFill>
                  <a:srgbClr val="FF0000"/>
                </a:solidFill>
                <a:latin typeface="Times New Roman" panose="02020603050405020304" pitchFamily="18" charset="0"/>
                <a:cs typeface="Times New Roman" panose="02020603050405020304" pitchFamily="18" charset="0"/>
              </a:rPr>
              <a:t> features to show when constructing</a:t>
            </a:r>
          </a:p>
          <a:p>
            <a:pPr algn="just"/>
            <a:r>
              <a:rPr lang="en-US" altLang="en-US" sz="2400" dirty="0">
                <a:solidFill>
                  <a:prstClr val="black"/>
                </a:solidFill>
                <a:latin typeface="Times New Roman" panose="02020603050405020304" pitchFamily="18" charset="0"/>
                <a:cs typeface="Times New Roman" panose="02020603050405020304" pitchFamily="18" charset="0"/>
              </a:rPr>
              <a:t>a drawing with their aid.</a:t>
            </a:r>
          </a:p>
        </p:txBody>
      </p:sp>
      <p:pic>
        <p:nvPicPr>
          <p:cNvPr id="163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5024438"/>
            <a:ext cx="349567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9F7290A-4195-43BE-A7E3-C196F5FFF198}" type="slidenum">
              <a:rPr lang="en-US" altLang="en-US">
                <a:solidFill>
                  <a:srgbClr val="898989"/>
                </a:solidFill>
              </a:rPr>
              <a:pPr/>
              <a:t>44</a:t>
            </a:fld>
            <a:endParaRPr lang="en-US" altLang="en-US">
              <a:solidFill>
                <a:srgbClr val="898989"/>
              </a:solidFill>
            </a:endParaRPr>
          </a:p>
        </p:txBody>
      </p:sp>
    </p:spTree>
    <p:extLst>
      <p:ext uri="{BB962C8B-B14F-4D97-AF65-F5344CB8AC3E}">
        <p14:creationId xmlns:p14="http://schemas.microsoft.com/office/powerpoint/2010/main" val="28624703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0"/>
            <a:ext cx="8229600" cy="762000"/>
          </a:xfrm>
        </p:spPr>
        <p:txBody>
          <a:bodyPr/>
          <a:lstStyle/>
          <a:p>
            <a:r>
              <a:rPr lang="en-US" altLang="en-US" b="1" smtClean="0">
                <a:solidFill>
                  <a:srgbClr val="002060"/>
                </a:solidFill>
              </a:rPr>
              <a:t>Dynamic Input</a:t>
            </a:r>
            <a:endParaRPr lang="en-US" altLang="en-US" smtClean="0">
              <a:solidFill>
                <a:srgbClr val="002060"/>
              </a:solidFill>
            </a:endParaRPr>
          </a:p>
        </p:txBody>
      </p:sp>
      <p:sp>
        <p:nvSpPr>
          <p:cNvPr id="17411" name="Content Placeholder 2"/>
          <p:cNvSpPr>
            <a:spLocks noGrp="1"/>
          </p:cNvSpPr>
          <p:nvPr>
            <p:ph idx="1"/>
          </p:nvPr>
        </p:nvSpPr>
        <p:spPr>
          <a:xfrm>
            <a:off x="1752600" y="762000"/>
            <a:ext cx="8686800" cy="5867400"/>
          </a:xfrm>
        </p:spPr>
        <p:txBody>
          <a:bodyPr/>
          <a:lstStyle/>
          <a:p>
            <a:pPr algn="just"/>
            <a:r>
              <a:rPr lang="en-US" altLang="en-US" sz="2400" dirty="0">
                <a:latin typeface="Times New Roman" panose="02020603050405020304" pitchFamily="18" charset="0"/>
                <a:cs typeface="Times New Roman" panose="02020603050405020304" pitchFamily="18" charset="0"/>
              </a:rPr>
              <a:t>When </a:t>
            </a:r>
            <a:r>
              <a:rPr lang="en-US" altLang="en-US" sz="2400" b="1" dirty="0">
                <a:solidFill>
                  <a:srgbClr val="FF0000"/>
                </a:solidFill>
                <a:latin typeface="Times New Roman" panose="02020603050405020304" pitchFamily="18" charset="0"/>
                <a:cs typeface="Times New Roman" panose="02020603050405020304" pitchFamily="18" charset="0"/>
              </a:rPr>
              <a:t>DYN is set on by either pressing the F12 key or with a </a:t>
            </a:r>
            <a:r>
              <a:rPr lang="en-US" altLang="en-US" sz="2400" b="1" i="1" dirty="0">
                <a:latin typeface="Times New Roman" panose="02020603050405020304" pitchFamily="18" charset="0"/>
                <a:cs typeface="Times New Roman" panose="02020603050405020304" pitchFamily="18" charset="0"/>
              </a:rPr>
              <a:t>click on </a:t>
            </a:r>
            <a:r>
              <a:rPr lang="en-US" altLang="en-US" sz="2400" dirty="0">
                <a:latin typeface="Times New Roman" panose="02020603050405020304" pitchFamily="18" charset="0"/>
                <a:cs typeface="Times New Roman" panose="02020603050405020304" pitchFamily="18" charset="0"/>
              </a:rPr>
              <a:t>the </a:t>
            </a:r>
            <a:r>
              <a:rPr lang="en-US" altLang="en-US" sz="2400" b="1" dirty="0">
                <a:solidFill>
                  <a:srgbClr val="FF0000"/>
                </a:solidFill>
                <a:latin typeface="Times New Roman" panose="02020603050405020304" pitchFamily="18" charset="0"/>
                <a:cs typeface="Times New Roman" panose="02020603050405020304" pitchFamily="18" charset="0"/>
              </a:rPr>
              <a:t>DYN button in the status bar, dimensions, coordinate positions and </a:t>
            </a:r>
            <a:r>
              <a:rPr lang="en-US" altLang="en-US" sz="2400" dirty="0">
                <a:latin typeface="Times New Roman" panose="02020603050405020304" pitchFamily="18" charset="0"/>
                <a:cs typeface="Times New Roman" panose="02020603050405020304" pitchFamily="18" charset="0"/>
              </a:rPr>
              <a:t>commands appear as tips when no tool is in action</a:t>
            </a:r>
          </a:p>
          <a:p>
            <a:pPr algn="just"/>
            <a:r>
              <a:rPr lang="en-US" altLang="en-US" sz="2400" dirty="0">
                <a:latin typeface="Times New Roman" panose="02020603050405020304" pitchFamily="18" charset="0"/>
                <a:cs typeface="Times New Roman" panose="02020603050405020304" pitchFamily="18" charset="0"/>
              </a:rPr>
              <a:t>With a tool in action, as the cursor hairs are moved in response to movement of the mouse, </a:t>
            </a:r>
            <a:r>
              <a:rPr lang="en-US" altLang="en-US" sz="2400" b="1" dirty="0">
                <a:latin typeface="Times New Roman" panose="02020603050405020304" pitchFamily="18" charset="0"/>
                <a:cs typeface="Times New Roman" panose="02020603050405020304" pitchFamily="18" charset="0"/>
              </a:rPr>
              <a:t>DYN tips showing the coordinate figures for the </a:t>
            </a:r>
            <a:r>
              <a:rPr lang="en-US" altLang="en-US" sz="2400" dirty="0">
                <a:latin typeface="Times New Roman" panose="02020603050405020304" pitchFamily="18" charset="0"/>
                <a:cs typeface="Times New Roman" panose="02020603050405020304" pitchFamily="18" charset="0"/>
              </a:rPr>
              <a:t>point of the cursor hairs will show, together with other details.</a:t>
            </a:r>
          </a:p>
          <a:p>
            <a:pPr algn="just"/>
            <a:r>
              <a:rPr lang="en-US" altLang="en-US" sz="2400" dirty="0">
                <a:latin typeface="Times New Roman" panose="02020603050405020304" pitchFamily="18" charset="0"/>
                <a:cs typeface="Times New Roman" panose="02020603050405020304" pitchFamily="18" charset="0"/>
              </a:rPr>
              <a:t>To see the drop-down menu giving the prompts available with </a:t>
            </a:r>
            <a:r>
              <a:rPr lang="en-US" altLang="en-US" sz="2400" b="1" dirty="0">
                <a:latin typeface="Times New Roman" panose="02020603050405020304" pitchFamily="18" charset="0"/>
                <a:cs typeface="Times New Roman" panose="02020603050405020304" pitchFamily="18" charset="0"/>
              </a:rPr>
              <a:t>DYN press </a:t>
            </a:r>
            <a:r>
              <a:rPr lang="en-US" altLang="en-US" sz="2400" dirty="0">
                <a:latin typeface="Times New Roman" panose="02020603050405020304" pitchFamily="18" charset="0"/>
                <a:cs typeface="Times New Roman" panose="02020603050405020304" pitchFamily="18" charset="0"/>
              </a:rPr>
              <a:t>the down key of the keyboard and </a:t>
            </a:r>
            <a:r>
              <a:rPr lang="en-US" altLang="en-US" sz="2400" i="1" dirty="0">
                <a:latin typeface="Times New Roman" panose="02020603050405020304" pitchFamily="18" charset="0"/>
                <a:cs typeface="Times New Roman" panose="02020603050405020304" pitchFamily="18" charset="0"/>
              </a:rPr>
              <a:t>click the prompt to be used. Fig. below </a:t>
            </a:r>
            <a:r>
              <a:rPr lang="en-US" altLang="en-US" sz="2400" dirty="0">
                <a:latin typeface="Times New Roman" panose="02020603050405020304" pitchFamily="18" charset="0"/>
                <a:cs typeface="Times New Roman" panose="02020603050405020304" pitchFamily="18" charset="0"/>
              </a:rPr>
              <a:t>shows the </a:t>
            </a:r>
            <a:r>
              <a:rPr lang="en-US" altLang="en-US" sz="2400" b="1" dirty="0">
                <a:solidFill>
                  <a:srgbClr val="FF0000"/>
                </a:solidFill>
                <a:latin typeface="Times New Roman" panose="02020603050405020304" pitchFamily="18" charset="0"/>
                <a:cs typeface="Times New Roman" panose="02020603050405020304" pitchFamily="18" charset="0"/>
              </a:rPr>
              <a:t>Arc prompt as being the next to be used. </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BF8FCBD-AC58-4D71-8F5E-B3C2F43511B2}" type="slidenum">
              <a:rPr lang="en-US" altLang="en-US">
                <a:solidFill>
                  <a:srgbClr val="898989"/>
                </a:solidFill>
              </a:rPr>
              <a:pPr/>
              <a:t>45</a:t>
            </a:fld>
            <a:endParaRPr lang="en-US" altLang="en-US">
              <a:solidFill>
                <a:srgbClr val="898989"/>
              </a:solidFill>
            </a:endParaRPr>
          </a:p>
        </p:txBody>
      </p:sp>
    </p:spTree>
    <p:extLst>
      <p:ext uri="{BB962C8B-B14F-4D97-AF65-F5344CB8AC3E}">
        <p14:creationId xmlns:p14="http://schemas.microsoft.com/office/powerpoint/2010/main" val="14641171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24000" y="2438400"/>
            <a:ext cx="55387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1" y="1"/>
            <a:ext cx="5838825" cy="2276475"/>
          </a:xfrm>
        </p:spPr>
      </p:pic>
      <p:pic>
        <p:nvPicPr>
          <p:cNvPr id="1843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96000" y="2438400"/>
            <a:ext cx="4572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8E3A764-1BFD-4433-B6F4-459877F70C16}" type="slidenum">
              <a:rPr lang="en-US" altLang="en-US">
                <a:solidFill>
                  <a:srgbClr val="898989"/>
                </a:solidFill>
              </a:rPr>
              <a:pPr/>
              <a:t>46</a:t>
            </a:fld>
            <a:endParaRPr lang="en-US" altLang="en-US">
              <a:solidFill>
                <a:srgbClr val="898989"/>
              </a:solidFill>
            </a:endParaRPr>
          </a:p>
        </p:txBody>
      </p:sp>
    </p:spTree>
    <p:extLst>
      <p:ext uri="{BB962C8B-B14F-4D97-AF65-F5344CB8AC3E}">
        <p14:creationId xmlns:p14="http://schemas.microsoft.com/office/powerpoint/2010/main" val="36530834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normAutofit/>
          </a:bodyPr>
          <a:lstStyle/>
          <a:p>
            <a:r>
              <a:rPr lang="en-US" b="1" dirty="0">
                <a:solidFill>
                  <a:srgbClr val="002060"/>
                </a:solidFill>
              </a:rPr>
              <a:t>Drawing with the Polyline tool</a:t>
            </a:r>
            <a:endParaRPr lang="en-US" dirty="0">
              <a:solidFill>
                <a:srgbClr val="002060"/>
              </a:solidFill>
            </a:endParaRPr>
          </a:p>
        </p:txBody>
      </p:sp>
      <p:sp>
        <p:nvSpPr>
          <p:cNvPr id="3" name="Content Placeholder 2"/>
          <p:cNvSpPr>
            <a:spLocks noGrp="1"/>
          </p:cNvSpPr>
          <p:nvPr>
            <p:ph idx="1"/>
          </p:nvPr>
        </p:nvSpPr>
        <p:spPr>
          <a:xfrm>
            <a:off x="1981200" y="609600"/>
            <a:ext cx="8229600" cy="6019800"/>
          </a:xfrm>
        </p:spPr>
        <p:txBody>
          <a:bodyPr>
            <a:normAutofit lnSpcReduction="10000"/>
          </a:bodyPr>
          <a:lstStyle/>
          <a:p>
            <a:r>
              <a:rPr lang="en-US" b="1" i="1" dirty="0" smtClean="0">
                <a:solidFill>
                  <a:srgbClr val="002060"/>
                </a:solidFill>
              </a:rPr>
              <a:t>First Example</a:t>
            </a:r>
          </a:p>
          <a:p>
            <a:pPr>
              <a:buNone/>
            </a:pPr>
            <a:r>
              <a:rPr lang="en-US" sz="2400" i="1" dirty="0">
                <a:latin typeface="Times New Roman" panose="02020603050405020304" pitchFamily="18" charset="0"/>
                <a:cs typeface="Times New Roman" panose="02020603050405020304" pitchFamily="18" charset="0"/>
              </a:rPr>
              <a:t>Left-click the </a:t>
            </a:r>
            <a:r>
              <a:rPr lang="en-US" sz="2400" b="1" i="1" dirty="0">
                <a:latin typeface="Times New Roman" panose="02020603050405020304" pitchFamily="18" charset="0"/>
                <a:cs typeface="Times New Roman" panose="02020603050405020304" pitchFamily="18" charset="0"/>
              </a:rPr>
              <a:t>Polyline tool icon. The command line shows:</a:t>
            </a:r>
          </a:p>
          <a:p>
            <a:pPr>
              <a:buNone/>
            </a:pPr>
            <a:r>
              <a:rPr lang="en-US" sz="2400" b="1" dirty="0" err="1">
                <a:latin typeface="Times New Roman" panose="02020603050405020304" pitchFamily="18" charset="0"/>
                <a:cs typeface="Times New Roman" panose="02020603050405020304" pitchFamily="18" charset="0"/>
              </a:rPr>
              <a:t>Command:_pline</a:t>
            </a:r>
            <a:r>
              <a:rPr lang="en-US" sz="2400" b="1" dirty="0">
                <a:latin typeface="Times New Roman" panose="02020603050405020304" pitchFamily="18" charset="0"/>
                <a:cs typeface="Times New Roman" panose="02020603050405020304" pitchFamily="18" charset="0"/>
              </a:rPr>
              <a:t> Specify start point: 50,220</a:t>
            </a:r>
          </a:p>
          <a:p>
            <a:pPr>
              <a:buNone/>
            </a:pPr>
            <a:r>
              <a:rPr lang="en-US" sz="2400" b="1" dirty="0">
                <a:latin typeface="Times New Roman" panose="02020603050405020304" pitchFamily="18" charset="0"/>
                <a:cs typeface="Times New Roman" panose="02020603050405020304" pitchFamily="18" charset="0"/>
              </a:rPr>
              <a:t>Current line width is 0</a:t>
            </a:r>
          </a:p>
          <a:p>
            <a:pPr>
              <a:buNone/>
            </a:pPr>
            <a:r>
              <a:rPr lang="en-US" sz="2400" b="1" dirty="0">
                <a:latin typeface="Times New Roman" panose="02020603050405020304" pitchFamily="18" charset="0"/>
                <a:cs typeface="Times New Roman" panose="02020603050405020304" pitchFamily="18" charset="0"/>
              </a:rPr>
              <a:t>[prompts]: w (Width)</a:t>
            </a:r>
          </a:p>
          <a:p>
            <a:pPr>
              <a:buNone/>
            </a:pPr>
            <a:r>
              <a:rPr lang="en-US" sz="2400" b="1" dirty="0">
                <a:latin typeface="Times New Roman" panose="02020603050405020304" pitchFamily="18" charset="0"/>
                <a:cs typeface="Times New Roman" panose="02020603050405020304" pitchFamily="18" charset="0"/>
              </a:rPr>
              <a:t>Specify starting width 0: </a:t>
            </a:r>
            <a:r>
              <a:rPr lang="en-US" sz="2400" dirty="0">
                <a:latin typeface="Times New Roman" panose="02020603050405020304" pitchFamily="18" charset="0"/>
                <a:cs typeface="Times New Roman" panose="02020603050405020304" pitchFamily="18" charset="0"/>
              </a:rPr>
              <a:t>0.5</a:t>
            </a:r>
          </a:p>
          <a:p>
            <a:pPr>
              <a:buNone/>
            </a:pPr>
            <a:r>
              <a:rPr lang="en-US" sz="2400" b="1" dirty="0">
                <a:latin typeface="Times New Roman" panose="02020603050405020304" pitchFamily="18" charset="0"/>
                <a:cs typeface="Times New Roman" panose="02020603050405020304" pitchFamily="18" charset="0"/>
              </a:rPr>
              <a:t>Specify ending width 0.5</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right-click</a:t>
            </a:r>
          </a:p>
          <a:p>
            <a:pPr>
              <a:buNone/>
            </a:pPr>
            <a:r>
              <a:rPr lang="en-US" sz="2400" b="1" dirty="0">
                <a:latin typeface="Times New Roman" panose="02020603050405020304" pitchFamily="18" charset="0"/>
                <a:cs typeface="Times New Roman" panose="02020603050405020304" pitchFamily="18" charset="0"/>
              </a:rPr>
              <a:t>Specify next point or [prompts]: </a:t>
            </a:r>
            <a:r>
              <a:rPr lang="en-US" sz="2400" dirty="0">
                <a:latin typeface="Times New Roman" panose="02020603050405020304" pitchFamily="18" charset="0"/>
                <a:cs typeface="Times New Roman" panose="02020603050405020304" pitchFamily="18" charset="0"/>
              </a:rPr>
              <a:t>120,220</a:t>
            </a:r>
          </a:p>
          <a:p>
            <a:pPr>
              <a:buNone/>
            </a:pPr>
            <a:r>
              <a:rPr lang="en-US" sz="2400" b="1" dirty="0">
                <a:latin typeface="Times New Roman" panose="02020603050405020304" pitchFamily="18" charset="0"/>
                <a:cs typeface="Times New Roman" panose="02020603050405020304" pitchFamily="18" charset="0"/>
              </a:rPr>
              <a:t>Specify next point or [prompts]: </a:t>
            </a:r>
            <a:r>
              <a:rPr lang="en-US" sz="2400" dirty="0">
                <a:latin typeface="Times New Roman" panose="02020603050405020304" pitchFamily="18" charset="0"/>
                <a:cs typeface="Times New Roman" panose="02020603050405020304" pitchFamily="18" charset="0"/>
              </a:rPr>
              <a:t>a (Arc)</a:t>
            </a:r>
          </a:p>
          <a:p>
            <a:pPr>
              <a:buNone/>
            </a:pPr>
            <a:r>
              <a:rPr lang="en-US" sz="2400" b="1" dirty="0">
                <a:latin typeface="Times New Roman" panose="02020603050405020304" pitchFamily="18" charset="0"/>
                <a:cs typeface="Times New Roman" panose="02020603050405020304" pitchFamily="18" charset="0"/>
              </a:rPr>
              <a:t>Specify end point of arc or [prompts]: </a:t>
            </a:r>
            <a:r>
              <a:rPr lang="en-US" sz="2400" dirty="0">
                <a:latin typeface="Times New Roman" panose="02020603050405020304" pitchFamily="18" charset="0"/>
                <a:cs typeface="Times New Roman" panose="02020603050405020304" pitchFamily="18" charset="0"/>
              </a:rPr>
              <a:t>s (second pt)</a:t>
            </a:r>
          </a:p>
          <a:p>
            <a:pPr>
              <a:buNone/>
            </a:pPr>
            <a:r>
              <a:rPr lang="en-US" sz="2400" b="1" dirty="0">
                <a:latin typeface="Times New Roman" panose="02020603050405020304" pitchFamily="18" charset="0"/>
                <a:cs typeface="Times New Roman" panose="02020603050405020304" pitchFamily="18" charset="0"/>
              </a:rPr>
              <a:t>Specify second point on arc: </a:t>
            </a:r>
            <a:r>
              <a:rPr lang="en-US" sz="2400" dirty="0">
                <a:latin typeface="Times New Roman" panose="02020603050405020304" pitchFamily="18" charset="0"/>
                <a:cs typeface="Times New Roman" panose="02020603050405020304" pitchFamily="18" charset="0"/>
              </a:rPr>
              <a:t>150,200</a:t>
            </a:r>
          </a:p>
          <a:p>
            <a:pPr>
              <a:buNone/>
            </a:pPr>
            <a:r>
              <a:rPr lang="en-US" sz="2400" b="1" dirty="0">
                <a:latin typeface="Times New Roman" panose="02020603050405020304" pitchFamily="18" charset="0"/>
                <a:cs typeface="Times New Roman" panose="02020603050405020304" pitchFamily="18" charset="0"/>
              </a:rPr>
              <a:t>Specify end point of arc: </a:t>
            </a:r>
            <a:r>
              <a:rPr lang="en-US" sz="2400" dirty="0">
                <a:latin typeface="Times New Roman" panose="02020603050405020304" pitchFamily="18" charset="0"/>
                <a:cs typeface="Times New Roman" panose="02020603050405020304" pitchFamily="18" charset="0"/>
              </a:rPr>
              <a:t>180,220</a:t>
            </a:r>
          </a:p>
          <a:p>
            <a:pPr>
              <a:buNone/>
            </a:pPr>
            <a:r>
              <a:rPr lang="en-US" sz="2400" b="1" dirty="0">
                <a:latin typeface="Times New Roman" panose="02020603050405020304" pitchFamily="18" charset="0"/>
                <a:cs typeface="Times New Roman" panose="02020603050405020304" pitchFamily="18" charset="0"/>
              </a:rPr>
              <a:t>Specify end point of arc or [prompts]: </a:t>
            </a:r>
            <a:r>
              <a:rPr lang="en-US" sz="2400" dirty="0">
                <a:latin typeface="Times New Roman" panose="02020603050405020304" pitchFamily="18" charset="0"/>
                <a:cs typeface="Times New Roman" panose="02020603050405020304" pitchFamily="18" charset="0"/>
              </a:rPr>
              <a:t>l (Line</a:t>
            </a:r>
            <a:r>
              <a:rPr lang="en-US" sz="2400" b="1" dirty="0">
                <a:latin typeface="Times New Roman" panose="02020603050405020304" pitchFamily="18" charset="0"/>
                <a:cs typeface="Times New Roman" panose="02020603050405020304" pitchFamily="18" charset="0"/>
              </a:rPr>
              <a:t>)</a:t>
            </a:r>
          </a:p>
          <a:p>
            <a:pPr>
              <a:buNone/>
            </a:pPr>
            <a:r>
              <a:rPr lang="en-US" sz="2400" b="1" dirty="0">
                <a:latin typeface="Times New Roman" panose="02020603050405020304" pitchFamily="18" charset="0"/>
                <a:cs typeface="Times New Roman" panose="02020603050405020304" pitchFamily="18" charset="0"/>
              </a:rPr>
              <a:t>Specify next point or [prompts]: </a:t>
            </a:r>
            <a:r>
              <a:rPr lang="en-US" sz="2400" dirty="0">
                <a:latin typeface="Times New Roman" panose="02020603050405020304" pitchFamily="18" charset="0"/>
                <a:cs typeface="Times New Roman" panose="02020603050405020304" pitchFamily="18" charset="0"/>
              </a:rPr>
              <a:t>250,220</a:t>
            </a:r>
          </a:p>
        </p:txBody>
      </p:sp>
      <p:sp>
        <p:nvSpPr>
          <p:cNvPr id="4" name="Slide Number Placeholder 3"/>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47</a:t>
            </a:fld>
            <a:endParaRPr lang="en-US">
              <a:solidFill>
                <a:prstClr val="black">
                  <a:tint val="75000"/>
                </a:prstClr>
              </a:solidFill>
              <a:latin typeface="Calibri"/>
            </a:endParaRPr>
          </a:p>
        </p:txBody>
      </p:sp>
    </p:spTree>
    <p:extLst>
      <p:ext uri="{BB962C8B-B14F-4D97-AF65-F5344CB8AC3E}">
        <p14:creationId xmlns:p14="http://schemas.microsoft.com/office/powerpoint/2010/main" val="22272451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0"/>
            <a:ext cx="8229600" cy="3886200"/>
          </a:xfrm>
        </p:spPr>
        <p:txBody>
          <a:bodyPr>
            <a:normAutofit fontScale="92500" lnSpcReduction="10000"/>
          </a:bodyPr>
          <a:lstStyle/>
          <a:p>
            <a:endParaRPr lang="en-US" sz="2400" dirty="0"/>
          </a:p>
          <a:p>
            <a:r>
              <a:rPr lang="en-US" sz="2400" b="1" dirty="0">
                <a:latin typeface="Times New Roman" panose="02020603050405020304" pitchFamily="18" charset="0"/>
                <a:cs typeface="Times New Roman" panose="02020603050405020304" pitchFamily="18" charset="0"/>
              </a:rPr>
              <a:t>Specify next point or [prompts]: </a:t>
            </a:r>
            <a:r>
              <a:rPr lang="en-US" sz="2400" dirty="0">
                <a:latin typeface="Times New Roman" panose="02020603050405020304" pitchFamily="18" charset="0"/>
                <a:cs typeface="Times New Roman" panose="02020603050405020304" pitchFamily="18" charset="0"/>
              </a:rPr>
              <a:t>250,190</a:t>
            </a:r>
          </a:p>
          <a:p>
            <a:r>
              <a:rPr lang="en-US" sz="2400" b="1" dirty="0">
                <a:latin typeface="Times New Roman" panose="02020603050405020304" pitchFamily="18" charset="0"/>
                <a:cs typeface="Times New Roman" panose="02020603050405020304" pitchFamily="18" charset="0"/>
              </a:rPr>
              <a:t>Specify next point or [prompts]: </a:t>
            </a:r>
            <a:r>
              <a:rPr lang="en-US" sz="2400" dirty="0">
                <a:latin typeface="Times New Roman" panose="02020603050405020304" pitchFamily="18" charset="0"/>
                <a:cs typeface="Times New Roman" panose="02020603050405020304" pitchFamily="18" charset="0"/>
              </a:rPr>
              <a:t>a (Arc)</a:t>
            </a:r>
          </a:p>
          <a:p>
            <a:r>
              <a:rPr lang="en-US" sz="2400" b="1" dirty="0">
                <a:latin typeface="Times New Roman" panose="02020603050405020304" pitchFamily="18" charset="0"/>
                <a:cs typeface="Times New Roman" panose="02020603050405020304" pitchFamily="18" charset="0"/>
              </a:rPr>
              <a:t>Specify end point of arc or [prompts]: </a:t>
            </a:r>
            <a:r>
              <a:rPr lang="en-US" sz="2400" dirty="0">
                <a:latin typeface="Times New Roman" panose="02020603050405020304" pitchFamily="18" charset="0"/>
                <a:cs typeface="Times New Roman" panose="02020603050405020304" pitchFamily="18" charset="0"/>
              </a:rPr>
              <a:t>s (second pt)</a:t>
            </a:r>
          </a:p>
          <a:p>
            <a:r>
              <a:rPr lang="en-US" sz="2400" b="1" dirty="0">
                <a:latin typeface="Times New Roman" panose="02020603050405020304" pitchFamily="18" charset="0"/>
                <a:cs typeface="Times New Roman" panose="02020603050405020304" pitchFamily="18" charset="0"/>
              </a:rPr>
              <a:t>Specify second point on arc: </a:t>
            </a:r>
            <a:r>
              <a:rPr lang="en-US" sz="2400" dirty="0">
                <a:latin typeface="Times New Roman" panose="02020603050405020304" pitchFamily="18" charset="0"/>
                <a:cs typeface="Times New Roman" panose="02020603050405020304" pitchFamily="18" charset="0"/>
              </a:rPr>
              <a:t>240,170</a:t>
            </a:r>
          </a:p>
          <a:p>
            <a:r>
              <a:rPr lang="en-US" sz="2400" b="1" dirty="0">
                <a:latin typeface="Times New Roman" panose="02020603050405020304" pitchFamily="18" charset="0"/>
                <a:cs typeface="Times New Roman" panose="02020603050405020304" pitchFamily="18" charset="0"/>
              </a:rPr>
              <a:t>Specify end point of arc</a:t>
            </a:r>
            <a:r>
              <a:rPr lang="en-US" sz="2400" dirty="0">
                <a:latin typeface="Times New Roman" panose="02020603050405020304" pitchFamily="18" charset="0"/>
                <a:cs typeface="Times New Roman" panose="02020603050405020304" pitchFamily="18" charset="0"/>
              </a:rPr>
              <a:t>: 250,150</a:t>
            </a:r>
          </a:p>
          <a:p>
            <a:r>
              <a:rPr lang="en-US" sz="2400" b="1" dirty="0">
                <a:latin typeface="Times New Roman" panose="02020603050405020304" pitchFamily="18" charset="0"/>
                <a:cs typeface="Times New Roman" panose="02020603050405020304" pitchFamily="18" charset="0"/>
              </a:rPr>
              <a:t>Specify end point of arc or [prompts]: </a:t>
            </a:r>
            <a:r>
              <a:rPr lang="en-US" sz="2400" dirty="0">
                <a:latin typeface="Times New Roman" panose="02020603050405020304" pitchFamily="18" charset="0"/>
                <a:cs typeface="Times New Roman" panose="02020603050405020304" pitchFamily="18" charset="0"/>
              </a:rPr>
              <a:t>l (Line)</a:t>
            </a:r>
          </a:p>
          <a:p>
            <a:r>
              <a:rPr lang="en-US" sz="2400" b="1" dirty="0">
                <a:latin typeface="Times New Roman" panose="02020603050405020304" pitchFamily="18" charset="0"/>
                <a:cs typeface="Times New Roman" panose="02020603050405020304" pitchFamily="18" charset="0"/>
              </a:rPr>
              <a:t>Specify next point or [prompts]: </a:t>
            </a:r>
            <a:r>
              <a:rPr lang="en-US" sz="2400" dirty="0">
                <a:latin typeface="Times New Roman" panose="02020603050405020304" pitchFamily="18" charset="0"/>
                <a:cs typeface="Times New Roman" panose="02020603050405020304" pitchFamily="18" charset="0"/>
              </a:rPr>
              <a:t>250,150</a:t>
            </a:r>
          </a:p>
          <a:p>
            <a:r>
              <a:rPr lang="en-US" sz="2400" b="1" dirty="0">
                <a:latin typeface="Times New Roman" panose="02020603050405020304" pitchFamily="18" charset="0"/>
                <a:cs typeface="Times New Roman" panose="02020603050405020304" pitchFamily="18" charset="0"/>
              </a:rPr>
              <a:t>Specify next point or [prompts]: </a:t>
            </a:r>
            <a:r>
              <a:rPr lang="en-US" sz="2400" dirty="0">
                <a:latin typeface="Times New Roman" panose="02020603050405020304" pitchFamily="18" charset="0"/>
                <a:cs typeface="Times New Roman" panose="02020603050405020304" pitchFamily="18" charset="0"/>
              </a:rPr>
              <a:t>250,120</a:t>
            </a:r>
          </a:p>
          <a:p>
            <a:r>
              <a:rPr lang="en-US" sz="2400" b="1" dirty="0">
                <a:latin typeface="Times New Roman" panose="02020603050405020304" pitchFamily="18" charset="0"/>
                <a:cs typeface="Times New Roman" panose="02020603050405020304" pitchFamily="18" charset="0"/>
              </a:rPr>
              <a:t>And so on until the outline in Fig. below is completed.</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2743200" y="3886200"/>
            <a:ext cx="6191066" cy="29718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48</a:t>
            </a:fld>
            <a:endParaRPr lang="en-US">
              <a:solidFill>
                <a:prstClr val="black">
                  <a:tint val="75000"/>
                </a:prstClr>
              </a:solidFill>
              <a:latin typeface="Calibri"/>
            </a:endParaRPr>
          </a:p>
        </p:txBody>
      </p:sp>
    </p:spTree>
    <p:extLst>
      <p:ext uri="{BB962C8B-B14F-4D97-AF65-F5344CB8AC3E}">
        <p14:creationId xmlns:p14="http://schemas.microsoft.com/office/powerpoint/2010/main" val="5166676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0"/>
            <a:ext cx="8229600" cy="6553200"/>
          </a:xfrm>
        </p:spPr>
        <p:txBody>
          <a:bodyPr>
            <a:noAutofit/>
          </a:bodyPr>
          <a:lstStyle/>
          <a:p>
            <a:endParaRPr lang="en-US" sz="2400" b="1" i="1" dirty="0">
              <a:solidFill>
                <a:srgbClr val="002060"/>
              </a:solidFill>
            </a:endParaRPr>
          </a:p>
          <a:p>
            <a:r>
              <a:rPr lang="en-US" sz="2400" b="1" i="1" dirty="0">
                <a:solidFill>
                  <a:srgbClr val="002060"/>
                </a:solidFill>
              </a:rPr>
              <a:t>Second example</a:t>
            </a:r>
          </a:p>
          <a:p>
            <a:r>
              <a:rPr lang="en-US" sz="2400" i="1" dirty="0">
                <a:latin typeface="Times New Roman" panose="02020603050405020304" pitchFamily="18" charset="0"/>
                <a:cs typeface="Times New Roman" panose="02020603050405020304" pitchFamily="18" charset="0"/>
              </a:rPr>
              <a:t>Left-click the </a:t>
            </a:r>
            <a:r>
              <a:rPr lang="en-US" sz="2400" b="1" i="1" dirty="0">
                <a:latin typeface="Times New Roman" panose="02020603050405020304" pitchFamily="18" charset="0"/>
                <a:cs typeface="Times New Roman" panose="02020603050405020304" pitchFamily="18" charset="0"/>
              </a:rPr>
              <a:t>Polyline tool icon. The command line shows:</a:t>
            </a:r>
          </a:p>
          <a:p>
            <a:r>
              <a:rPr lang="en-US" sz="2400" b="1" dirty="0">
                <a:latin typeface="Times New Roman" panose="02020603050405020304" pitchFamily="18" charset="0"/>
                <a:cs typeface="Times New Roman" panose="02020603050405020304" pitchFamily="18" charset="0"/>
              </a:rPr>
              <a:t>Command: </a:t>
            </a:r>
            <a:r>
              <a:rPr lang="en-US" sz="2400" b="1" dirty="0" err="1">
                <a:latin typeface="Times New Roman" panose="02020603050405020304" pitchFamily="18" charset="0"/>
                <a:cs typeface="Times New Roman" panose="02020603050405020304" pitchFamily="18" charset="0"/>
              </a:rPr>
              <a:t>pline</a:t>
            </a:r>
            <a:r>
              <a:rPr lang="en-US" sz="2400" b="1" dirty="0">
                <a:latin typeface="Times New Roman" panose="02020603050405020304" pitchFamily="18" charset="0"/>
                <a:cs typeface="Times New Roman" panose="02020603050405020304" pitchFamily="18" charset="0"/>
              </a:rPr>
              <a:t> Specify start point: 60,180</a:t>
            </a:r>
          </a:p>
          <a:p>
            <a:r>
              <a:rPr lang="en-US" sz="2400" b="1" dirty="0">
                <a:latin typeface="Times New Roman" panose="02020603050405020304" pitchFamily="18" charset="0"/>
                <a:cs typeface="Times New Roman" panose="02020603050405020304" pitchFamily="18" charset="0"/>
              </a:rPr>
              <a:t>Current line width is 0</a:t>
            </a:r>
          </a:p>
          <a:p>
            <a:r>
              <a:rPr lang="en-US" sz="2400" b="1" dirty="0">
                <a:latin typeface="Times New Roman" panose="02020603050405020304" pitchFamily="18" charset="0"/>
                <a:cs typeface="Times New Roman" panose="02020603050405020304" pitchFamily="18" charset="0"/>
              </a:rPr>
              <a:t>Specify next point or [prompts]: w (Width)</a:t>
            </a:r>
          </a:p>
          <a:p>
            <a:r>
              <a:rPr lang="en-US" sz="2400" b="1" dirty="0">
                <a:latin typeface="Times New Roman" panose="02020603050405020304" pitchFamily="18" charset="0"/>
                <a:cs typeface="Times New Roman" panose="02020603050405020304" pitchFamily="18" charset="0"/>
              </a:rPr>
              <a:t>Specify starting width 0: 1</a:t>
            </a:r>
          </a:p>
          <a:p>
            <a:r>
              <a:rPr lang="en-US" sz="2400" b="1" dirty="0">
                <a:latin typeface="Times New Roman" panose="02020603050405020304" pitchFamily="18" charset="0"/>
                <a:cs typeface="Times New Roman" panose="02020603050405020304" pitchFamily="18" charset="0"/>
              </a:rPr>
              <a:t>Specify ending width 1: </a:t>
            </a:r>
            <a:r>
              <a:rPr lang="en-US" sz="2400" b="1" i="1" dirty="0">
                <a:latin typeface="Times New Roman" panose="02020603050405020304" pitchFamily="18" charset="0"/>
                <a:cs typeface="Times New Roman" panose="02020603050405020304" pitchFamily="18" charset="0"/>
              </a:rPr>
              <a:t>right-click</a:t>
            </a:r>
          </a:p>
          <a:p>
            <a:r>
              <a:rPr lang="en-US" sz="2400" b="1" dirty="0">
                <a:latin typeface="Times New Roman" panose="02020603050405020304" pitchFamily="18" charset="0"/>
                <a:cs typeface="Times New Roman" panose="02020603050405020304" pitchFamily="18" charset="0"/>
              </a:rPr>
              <a:t>Specify next point or [prompts]: 190,180</a:t>
            </a:r>
          </a:p>
          <a:p>
            <a:r>
              <a:rPr lang="en-US" sz="2400" b="1" dirty="0">
                <a:latin typeface="Times New Roman" panose="02020603050405020304" pitchFamily="18" charset="0"/>
                <a:cs typeface="Times New Roman" panose="02020603050405020304" pitchFamily="18" charset="0"/>
              </a:rPr>
              <a:t>Specify next point or [prompts]: w (Width)</a:t>
            </a:r>
          </a:p>
          <a:p>
            <a:r>
              <a:rPr lang="en-US" sz="2400" b="1" dirty="0">
                <a:latin typeface="Times New Roman" panose="02020603050405020304" pitchFamily="18" charset="0"/>
                <a:cs typeface="Times New Roman" panose="02020603050405020304" pitchFamily="18" charset="0"/>
              </a:rPr>
              <a:t>Specify starting width 1: 20</a:t>
            </a:r>
          </a:p>
          <a:p>
            <a:r>
              <a:rPr lang="en-US" sz="2400" b="1" dirty="0">
                <a:latin typeface="Times New Roman" panose="02020603050405020304" pitchFamily="18" charset="0"/>
                <a:cs typeface="Times New Roman" panose="02020603050405020304" pitchFamily="18" charset="0"/>
              </a:rPr>
              <a:t>Specify ending width 20: 0</a:t>
            </a:r>
          </a:p>
          <a:p>
            <a:r>
              <a:rPr lang="en-US" sz="2400" b="1" dirty="0">
                <a:latin typeface="Times New Roman" panose="02020603050405020304" pitchFamily="18" charset="0"/>
                <a:cs typeface="Times New Roman" panose="02020603050405020304" pitchFamily="18" charset="0"/>
              </a:rPr>
              <a:t>Specify next point or [prompts]: 265,180</a:t>
            </a:r>
          </a:p>
          <a:p>
            <a:r>
              <a:rPr lang="en-US" sz="2400" b="1" dirty="0">
                <a:latin typeface="Times New Roman" panose="02020603050405020304" pitchFamily="18" charset="0"/>
                <a:cs typeface="Times New Roman" panose="02020603050405020304" pitchFamily="18" charset="0"/>
              </a:rPr>
              <a:t>Specify next point or [prompt]: </a:t>
            </a:r>
            <a:r>
              <a:rPr lang="en-US" sz="2400" b="1" i="1" dirty="0">
                <a:latin typeface="Times New Roman" panose="02020603050405020304" pitchFamily="18" charset="0"/>
                <a:cs typeface="Times New Roman" panose="02020603050405020304" pitchFamily="18" charset="0"/>
              </a:rPr>
              <a:t>right-click</a:t>
            </a:r>
          </a:p>
          <a:p>
            <a:r>
              <a:rPr lang="en-US" sz="2400" b="1" dirty="0">
                <a:latin typeface="Times New Roman" panose="02020603050405020304" pitchFamily="18" charset="0"/>
                <a:cs typeface="Times New Roman" panose="02020603050405020304" pitchFamily="18" charset="0"/>
              </a:rPr>
              <a:t>Command:</a:t>
            </a: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6096001" y="4419601"/>
            <a:ext cx="4449321" cy="828675"/>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2F89F845-DE88-44CB-A2DB-594AF602C199}" type="slidenum">
              <a:rPr lang="en-US">
                <a:solidFill>
                  <a:prstClr val="black">
                    <a:tint val="75000"/>
                  </a:prstClr>
                </a:solidFill>
                <a:latin typeface="Calibri"/>
              </a:rPr>
              <a:pPr/>
              <a:t>49</a:t>
            </a:fld>
            <a:endParaRPr lang="en-US">
              <a:solidFill>
                <a:prstClr val="black">
                  <a:tint val="75000"/>
                </a:prstClr>
              </a:solidFill>
              <a:latin typeface="Calibri"/>
            </a:endParaRPr>
          </a:p>
        </p:txBody>
      </p:sp>
    </p:spTree>
    <p:extLst>
      <p:ext uri="{BB962C8B-B14F-4D97-AF65-F5344CB8AC3E}">
        <p14:creationId xmlns:p14="http://schemas.microsoft.com/office/powerpoint/2010/main" val="3759994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33401"/>
            <a:ext cx="8229600" cy="5973763"/>
          </a:xfrm>
        </p:spPr>
        <p:txBody>
          <a:bodyPr>
            <a:normAutofit fontScale="92500" lnSpcReduction="20000"/>
          </a:bodyPr>
          <a:lstStyle/>
          <a:p>
            <a:pPr marL="0" indent="0" algn="ctr">
              <a:lnSpc>
                <a:spcPct val="120000"/>
              </a:lnSpc>
              <a:buNone/>
            </a:pPr>
            <a:r>
              <a:rPr lang="en-US" sz="2600" b="1" dirty="0">
                <a:solidFill>
                  <a:srgbClr val="002060"/>
                </a:solidFill>
                <a:latin typeface="Times New Roman" panose="02020603050405020304" pitchFamily="18" charset="0"/>
                <a:cs typeface="Times New Roman" panose="02020603050405020304" pitchFamily="18" charset="0"/>
              </a:rPr>
              <a:t>Opening AutoCAD 2010</a:t>
            </a:r>
          </a:p>
          <a:p>
            <a:pPr lvl="0" algn="just">
              <a:lnSpc>
                <a:spcPct val="120000"/>
              </a:lnSpc>
            </a:pPr>
            <a:r>
              <a:rPr lang="en-US" sz="2600" dirty="0">
                <a:solidFill>
                  <a:prstClr val="black"/>
                </a:solidFill>
                <a:latin typeface="Times New Roman" panose="02020603050405020304" pitchFamily="18" charset="0"/>
                <a:cs typeface="Times New Roman" panose="02020603050405020304" pitchFamily="18" charset="0"/>
              </a:rPr>
              <a:t>AutoCAD is designed to work in a Windows operating system. In general, to open AutoCAD , either </a:t>
            </a:r>
            <a:r>
              <a:rPr lang="en-US" sz="2600" i="1" dirty="0">
                <a:solidFill>
                  <a:prstClr val="black"/>
                </a:solidFill>
                <a:latin typeface="Times New Roman" panose="02020603050405020304" pitchFamily="18" charset="0"/>
                <a:cs typeface="Times New Roman" panose="02020603050405020304" pitchFamily="18" charset="0"/>
              </a:rPr>
              <a:t>double-click </a:t>
            </a:r>
            <a:r>
              <a:rPr lang="en-US" sz="2600" dirty="0">
                <a:solidFill>
                  <a:prstClr val="black"/>
                </a:solidFill>
                <a:latin typeface="Times New Roman" panose="02020603050405020304" pitchFamily="18" charset="0"/>
                <a:cs typeface="Times New Roman" panose="02020603050405020304" pitchFamily="18" charset="0"/>
              </a:rPr>
              <a:t>on the AutoCAD shortcut in the Windows desktop (Fig. 1.1), or </a:t>
            </a:r>
            <a:r>
              <a:rPr lang="en-US" sz="2600" i="1" dirty="0">
                <a:solidFill>
                  <a:prstClr val="black"/>
                </a:solidFill>
                <a:latin typeface="Times New Roman" panose="02020603050405020304" pitchFamily="18" charset="0"/>
                <a:cs typeface="Times New Roman" panose="02020603050405020304" pitchFamily="18" charset="0"/>
              </a:rPr>
              <a:t>right-click </a:t>
            </a:r>
            <a:r>
              <a:rPr lang="en-US" sz="2600" dirty="0">
                <a:solidFill>
                  <a:prstClr val="black"/>
                </a:solidFill>
                <a:latin typeface="Times New Roman" panose="02020603050405020304" pitchFamily="18" charset="0"/>
                <a:cs typeface="Times New Roman" panose="02020603050405020304" pitchFamily="18" charset="0"/>
              </a:rPr>
              <a:t>on the icon, followed by a </a:t>
            </a:r>
            <a:r>
              <a:rPr lang="en-US" sz="2600" i="1" dirty="0">
                <a:solidFill>
                  <a:prstClr val="black"/>
                </a:solidFill>
                <a:latin typeface="Times New Roman" panose="02020603050405020304" pitchFamily="18" charset="0"/>
                <a:cs typeface="Times New Roman" panose="02020603050405020304" pitchFamily="18" charset="0"/>
              </a:rPr>
              <a:t>left-click </a:t>
            </a:r>
            <a:r>
              <a:rPr lang="en-US" sz="2600" dirty="0">
                <a:solidFill>
                  <a:prstClr val="black"/>
                </a:solidFill>
                <a:latin typeface="Times New Roman" panose="02020603050405020304" pitchFamily="18" charset="0"/>
                <a:cs typeface="Times New Roman" panose="02020603050405020304" pitchFamily="18" charset="0"/>
              </a:rPr>
              <a:t>on Open in the menu which then appears.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When AutoCAD 20-- is opened a window appears, depending upon whether a </a:t>
            </a:r>
            <a:r>
              <a:rPr lang="en-US" sz="2400" b="1" dirty="0">
                <a:solidFill>
                  <a:srgbClr val="FF0000"/>
                </a:solidFill>
                <a:latin typeface="Times New Roman" panose="02020603050405020304" pitchFamily="18" charset="0"/>
                <a:cs typeface="Times New Roman" panose="02020603050405020304" pitchFamily="18" charset="0"/>
              </a:rPr>
              <a:t>Classic AutoCAD</a:t>
            </a:r>
            <a:r>
              <a:rPr lang="en-US" sz="2400" dirty="0">
                <a:solidFill>
                  <a:srgbClr val="FF0000"/>
                </a:solidFill>
                <a:latin typeface="Times New Roman" panose="02020603050405020304" pitchFamily="18" charset="0"/>
                <a:cs typeface="Times New Roman" panose="02020603050405020304" pitchFamily="18" charset="0"/>
              </a:rPr>
              <a:t>, a </a:t>
            </a:r>
            <a:r>
              <a:rPr lang="en-US" sz="2400" b="1" dirty="0">
                <a:solidFill>
                  <a:srgbClr val="FF0000"/>
                </a:solidFill>
                <a:latin typeface="Times New Roman" panose="02020603050405020304" pitchFamily="18" charset="0"/>
                <a:cs typeface="Times New Roman" panose="02020603050405020304" pitchFamily="18" charset="0"/>
              </a:rPr>
              <a:t>3D Modeling </a:t>
            </a:r>
            <a:r>
              <a:rPr lang="en-US" sz="2400" dirty="0">
                <a:solidFill>
                  <a:srgbClr val="FF0000"/>
                </a:solidFill>
                <a:latin typeface="Times New Roman" panose="02020603050405020304" pitchFamily="18" charset="0"/>
                <a:cs typeface="Times New Roman" panose="02020603050405020304" pitchFamily="18" charset="0"/>
              </a:rPr>
              <a:t>or an </a:t>
            </a:r>
            <a:r>
              <a:rPr lang="en-US" sz="2400" b="1" dirty="0">
                <a:solidFill>
                  <a:srgbClr val="FF0000"/>
                </a:solidFill>
                <a:latin typeface="Times New Roman" panose="02020603050405020304" pitchFamily="18" charset="0"/>
                <a:cs typeface="Times New Roman" panose="02020603050405020304" pitchFamily="18" charset="0"/>
              </a:rPr>
              <a:t>2D Drafting &amp; Annotation </a:t>
            </a:r>
            <a:r>
              <a:rPr lang="en-US" sz="2400" dirty="0">
                <a:latin typeface="Times New Roman" panose="02020603050405020304" pitchFamily="18" charset="0"/>
                <a:cs typeface="Times New Roman" panose="02020603050405020304" pitchFamily="18" charset="0"/>
              </a:rPr>
              <a:t>workspace has been used previously</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fontAlgn="base">
              <a:spcBef>
                <a:spcPct val="0"/>
              </a:spcBef>
              <a:spcAft>
                <a:spcPct val="0"/>
              </a:spcAft>
              <a:buNone/>
            </a:pPr>
            <a:r>
              <a:rPr lang="en-US" sz="2400" dirty="0">
                <a:latin typeface="Times New Roman" panose="02020603050405020304" pitchFamily="18" charset="0"/>
                <a:ea typeface="Calibri" pitchFamily="34" charset="0"/>
                <a:cs typeface="Times New Roman" panose="02020603050405020304" pitchFamily="18" charset="0"/>
              </a:rPr>
              <a:t>Fig. 1.1 The </a:t>
            </a:r>
            <a:r>
              <a:rPr lang="en-US" sz="2400" b="1" dirty="0">
                <a:latin typeface="Times New Roman" panose="02020603050405020304" pitchFamily="18" charset="0"/>
                <a:ea typeface="Calibri" pitchFamily="34" charset="0"/>
                <a:cs typeface="Times New Roman" panose="02020603050405020304" pitchFamily="18" charset="0"/>
              </a:rPr>
              <a:t>AutoCAD  </a:t>
            </a:r>
            <a:r>
              <a:rPr lang="en-US" sz="2400" dirty="0">
                <a:latin typeface="Times New Roman" panose="02020603050405020304" pitchFamily="18" charset="0"/>
                <a:ea typeface="Calibri" pitchFamily="34" charset="0"/>
                <a:cs typeface="Times New Roman" panose="02020603050405020304" pitchFamily="18" charset="0"/>
              </a:rPr>
              <a:t>shortcut icon on the Windows desktop</a:t>
            </a:r>
            <a:r>
              <a:rPr lang="en-US" sz="2400" dirty="0">
                <a:latin typeface="Times New Roman" panose="02020603050405020304" pitchFamily="18" charset="0"/>
                <a:cs typeface="Times New Roman" panose="02020603050405020304" pitchFamily="18" charset="0"/>
              </a:rPr>
              <a:t> </a:t>
            </a:r>
          </a:p>
          <a:p>
            <a:endParaRPr lang="en-US" dirty="0" smtClean="0">
              <a:latin typeface="+mj-lt"/>
              <a:cs typeface="Times New Roman" pitchFamily="18" charset="0"/>
            </a:endParaRPr>
          </a:p>
          <a:p>
            <a:endParaRPr lang="en-US" dirty="0">
              <a:latin typeface="+mj-lt"/>
            </a:endParaRP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5</a:t>
            </a:fld>
            <a:endParaRPr lang="en-US">
              <a:solidFill>
                <a:prstClr val="black">
                  <a:tint val="75000"/>
                </a:prstClr>
              </a:solidFill>
              <a:latin typeface="Calibri"/>
            </a:endParaRPr>
          </a:p>
        </p:txBody>
      </p:sp>
      <p:pic>
        <p:nvPicPr>
          <p:cNvPr id="5" name="Content Placeholder 2"/>
          <p:cNvPicPr>
            <a:picLocks noChangeAspect="1" noChangeArrowheads="1"/>
          </p:cNvPicPr>
          <p:nvPr/>
        </p:nvPicPr>
        <p:blipFill>
          <a:blip r:embed="rId2"/>
          <a:srcRect/>
          <a:stretch>
            <a:fillRect/>
          </a:stretch>
        </p:blipFill>
        <p:spPr bwMode="auto">
          <a:xfrm>
            <a:off x="4800601" y="4038601"/>
            <a:ext cx="2143409" cy="1503363"/>
          </a:xfrm>
          <a:prstGeom prst="rect">
            <a:avLst/>
          </a:prstGeom>
          <a:noFill/>
          <a:ln w="9525">
            <a:noFill/>
            <a:miter lim="800000"/>
            <a:headEnd/>
            <a:tailEnd/>
          </a:ln>
          <a:effectLst/>
        </p:spPr>
      </p:pic>
    </p:spTree>
    <p:extLst>
      <p:ext uri="{BB962C8B-B14F-4D97-AF65-F5344CB8AC3E}">
        <p14:creationId xmlns:p14="http://schemas.microsoft.com/office/powerpoint/2010/main" val="38976383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rtlCol="0">
            <a:normAutofit fontScale="90000"/>
          </a:bodyPr>
          <a:lstStyle/>
          <a:p>
            <a:pPr>
              <a:defRPr/>
            </a:pPr>
            <a:r>
              <a:rPr lang="en-US" b="1" dirty="0">
                <a:solidFill>
                  <a:srgbClr val="002060"/>
                </a:solidFill>
              </a:rPr>
              <a:t>The Polyline Edit tool</a:t>
            </a:r>
            <a:endParaRPr lang="en-US" dirty="0">
              <a:solidFill>
                <a:srgbClr val="002060"/>
              </a:solidFill>
            </a:endParaRPr>
          </a:p>
        </p:txBody>
      </p:sp>
      <p:pic>
        <p:nvPicPr>
          <p:cNvPr id="12291"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286001" y="1143000"/>
            <a:ext cx="37814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6248400" y="3048001"/>
            <a:ext cx="3962400" cy="3686175"/>
          </a:xfrm>
        </p:spPr>
      </p:pic>
      <p:sp>
        <p:nvSpPr>
          <p:cNvPr id="5" name="Slide Number Placeholder 4"/>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9429D58E-B997-403D-B5AB-F65A35AA33D9}" type="slidenum">
              <a:rPr lang="en-US" altLang="en-US">
                <a:solidFill>
                  <a:srgbClr val="898989"/>
                </a:solidFill>
              </a:rPr>
              <a:pPr>
                <a:defRPr/>
              </a:pPr>
              <a:t>50</a:t>
            </a:fld>
            <a:endParaRPr lang="en-US" altLang="en-US">
              <a:solidFill>
                <a:srgbClr val="898989"/>
              </a:solidFill>
            </a:endParaRPr>
          </a:p>
        </p:txBody>
      </p:sp>
    </p:spTree>
    <p:extLst>
      <p:ext uri="{BB962C8B-B14F-4D97-AF65-F5344CB8AC3E}">
        <p14:creationId xmlns:p14="http://schemas.microsoft.com/office/powerpoint/2010/main" val="34078186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0"/>
            <a:ext cx="8229600" cy="609600"/>
          </a:xfrm>
        </p:spPr>
        <p:txBody>
          <a:bodyPr/>
          <a:lstStyle/>
          <a:p>
            <a:r>
              <a:rPr lang="en-US" altLang="en-US" sz="3000" b="1" i="1">
                <a:solidFill>
                  <a:srgbClr val="002060"/>
                </a:solidFill>
              </a:rPr>
              <a:t>An example of using DYN</a:t>
            </a:r>
            <a:endParaRPr lang="en-US" altLang="en-US" sz="3000">
              <a:solidFill>
                <a:srgbClr val="002060"/>
              </a:solidFill>
            </a:endParaRPr>
          </a:p>
        </p:txBody>
      </p:sp>
      <p:sp>
        <p:nvSpPr>
          <p:cNvPr id="19459" name="Content Placeholder 2"/>
          <p:cNvSpPr>
            <a:spLocks noGrp="1"/>
          </p:cNvSpPr>
          <p:nvPr>
            <p:ph idx="1"/>
          </p:nvPr>
        </p:nvSpPr>
        <p:spPr>
          <a:xfrm>
            <a:off x="1828800" y="533400"/>
            <a:ext cx="8534400" cy="5943600"/>
          </a:xfrm>
        </p:spPr>
        <p:txBody>
          <a:bodyPr/>
          <a:lstStyle/>
          <a:p>
            <a:pPr algn="just">
              <a:buFont typeface="Arial" panose="020B0604020202020204" pitchFamily="34" charset="0"/>
              <a:buNone/>
            </a:pPr>
            <a:r>
              <a:rPr lang="en-US" altLang="en-US" sz="2400" dirty="0">
                <a:latin typeface="Times New Roman" panose="02020603050405020304" pitchFamily="18" charset="0"/>
                <a:cs typeface="Times New Roman" panose="02020603050405020304" pitchFamily="18" charset="0"/>
              </a:rPr>
              <a:t>    This is a simple example of how </a:t>
            </a:r>
            <a:r>
              <a:rPr lang="en-US" altLang="en-US" sz="2400" b="1" dirty="0">
                <a:solidFill>
                  <a:srgbClr val="0070C0"/>
                </a:solidFill>
                <a:latin typeface="Times New Roman" panose="02020603050405020304" pitchFamily="18" charset="0"/>
                <a:cs typeface="Times New Roman" panose="02020603050405020304" pitchFamily="18" charset="0"/>
              </a:rPr>
              <a:t>DYN can be used to construct drawings </a:t>
            </a:r>
            <a:r>
              <a:rPr lang="en-US" altLang="en-US" sz="2400" dirty="0">
                <a:solidFill>
                  <a:srgbClr val="0070C0"/>
                </a:solidFill>
                <a:latin typeface="Times New Roman" panose="02020603050405020304" pitchFamily="18" charset="0"/>
                <a:cs typeface="Times New Roman" panose="02020603050405020304" pitchFamily="18" charset="0"/>
              </a:rPr>
              <a:t>in a </a:t>
            </a:r>
            <a:r>
              <a:rPr lang="en-US" altLang="en-US" sz="2400" b="1" dirty="0">
                <a:solidFill>
                  <a:srgbClr val="0070C0"/>
                </a:solidFill>
                <a:latin typeface="Times New Roman" panose="02020603050405020304" pitchFamily="18" charset="0"/>
                <a:cs typeface="Times New Roman" panose="02020603050405020304" pitchFamily="18" charset="0"/>
              </a:rPr>
              <a:t>Clear Screen workspace.</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1. Turn DYN on with a </a:t>
            </a:r>
            <a:r>
              <a:rPr lang="en-US" altLang="en-US" sz="2400" b="1" i="1" dirty="0">
                <a:latin typeface="Times New Roman" panose="02020603050405020304" pitchFamily="18" charset="0"/>
                <a:cs typeface="Times New Roman" panose="02020603050405020304" pitchFamily="18" charset="0"/>
              </a:rPr>
              <a:t>click on its button in the status bar.</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2. Turn OSNAP off with a </a:t>
            </a:r>
            <a:r>
              <a:rPr lang="en-US" altLang="en-US" sz="2400" b="1" i="1" dirty="0">
                <a:latin typeface="Times New Roman" panose="02020603050405020304" pitchFamily="18" charset="0"/>
                <a:cs typeface="Times New Roman" panose="02020603050405020304" pitchFamily="18" charset="0"/>
              </a:rPr>
              <a:t>click at the status bar.</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3. </a:t>
            </a:r>
            <a:r>
              <a:rPr lang="en-US" altLang="en-US" sz="2400" b="1" i="1" dirty="0">
                <a:latin typeface="Times New Roman" panose="02020603050405020304" pitchFamily="18" charset="0"/>
                <a:cs typeface="Times New Roman" panose="02020603050405020304" pitchFamily="18" charset="0"/>
              </a:rPr>
              <a:t>Click the Clear Screen button at the bottom-right of the AutoCAD </a:t>
            </a:r>
            <a:r>
              <a:rPr lang="en-US" altLang="en-US" sz="2400" dirty="0">
                <a:latin typeface="Times New Roman" panose="02020603050405020304" pitchFamily="18" charset="0"/>
                <a:cs typeface="Times New Roman" panose="02020603050405020304" pitchFamily="18" charset="0"/>
              </a:rPr>
              <a:t>20-- screen.</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4. </a:t>
            </a:r>
            <a:r>
              <a:rPr lang="en-US" altLang="en-US" sz="2400" b="1" i="1" dirty="0">
                <a:latin typeface="Times New Roman" panose="02020603050405020304" pitchFamily="18" charset="0"/>
                <a:cs typeface="Times New Roman" panose="02020603050405020304" pitchFamily="18" charset="0"/>
              </a:rPr>
              <a:t>Enter </a:t>
            </a:r>
            <a:r>
              <a:rPr lang="en-US" altLang="en-US" sz="2400" b="1" i="1" dirty="0" err="1">
                <a:latin typeface="Times New Roman" panose="02020603050405020304" pitchFamily="18" charset="0"/>
                <a:cs typeface="Times New Roman" panose="02020603050405020304" pitchFamily="18" charset="0"/>
              </a:rPr>
              <a:t>commandlinehide</a:t>
            </a:r>
            <a:r>
              <a:rPr lang="en-US" altLang="en-US" sz="2400" b="1" i="1" dirty="0">
                <a:latin typeface="Times New Roman" panose="02020603050405020304" pitchFamily="18" charset="0"/>
                <a:cs typeface="Times New Roman" panose="02020603050405020304" pitchFamily="18" charset="0"/>
              </a:rPr>
              <a:t> to hide the command palette.</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5. </a:t>
            </a:r>
            <a:r>
              <a:rPr lang="en-US" altLang="en-US" sz="2400" b="1" i="1" dirty="0">
                <a:latin typeface="Times New Roman" panose="02020603050405020304" pitchFamily="18" charset="0"/>
                <a:cs typeface="Times New Roman" panose="02020603050405020304" pitchFamily="18" charset="0"/>
              </a:rPr>
              <a:t>Enter </a:t>
            </a:r>
            <a:r>
              <a:rPr lang="en-US" altLang="en-US" sz="2400" b="1" i="1" dirty="0" err="1">
                <a:latin typeface="Times New Roman" panose="02020603050405020304" pitchFamily="18" charset="0"/>
                <a:cs typeface="Times New Roman" panose="02020603050405020304" pitchFamily="18" charset="0"/>
              </a:rPr>
              <a:t>pl</a:t>
            </a:r>
            <a:r>
              <a:rPr lang="en-US" altLang="en-US" sz="2400" b="1" i="1" dirty="0">
                <a:latin typeface="Times New Roman" panose="02020603050405020304" pitchFamily="18" charset="0"/>
                <a:cs typeface="Times New Roman" panose="02020603050405020304" pitchFamily="18" charset="0"/>
              </a:rPr>
              <a:t> (for Polyline) at the keyboard followed by pressing Return.</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6. </a:t>
            </a:r>
            <a:r>
              <a:rPr lang="en-US" altLang="en-US" sz="2400" b="1" i="1" dirty="0">
                <a:latin typeface="Times New Roman" panose="02020603050405020304" pitchFamily="18" charset="0"/>
                <a:cs typeface="Times New Roman" panose="02020603050405020304" pitchFamily="18" charset="0"/>
              </a:rPr>
              <a:t>Enter 100,100 Return.</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7. </a:t>
            </a:r>
            <a:r>
              <a:rPr lang="en-US" altLang="en-US" sz="2400" b="1" i="1" dirty="0">
                <a:latin typeface="Times New Roman" panose="02020603050405020304" pitchFamily="18" charset="0"/>
                <a:cs typeface="Times New Roman" panose="02020603050405020304" pitchFamily="18" charset="0"/>
              </a:rPr>
              <a:t>Enter 250,0 Return.</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8. </a:t>
            </a:r>
            <a:r>
              <a:rPr lang="en-US" altLang="en-US" sz="2400" b="1" i="1" dirty="0">
                <a:latin typeface="Times New Roman" panose="02020603050405020304" pitchFamily="18" charset="0"/>
                <a:cs typeface="Times New Roman" panose="02020603050405020304" pitchFamily="18" charset="0"/>
              </a:rPr>
              <a:t>Enter 0,135 Return.</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9. </a:t>
            </a:r>
            <a:r>
              <a:rPr lang="en-US" altLang="en-US" sz="2400" b="1" i="1" dirty="0">
                <a:latin typeface="Times New Roman" panose="02020603050405020304" pitchFamily="18" charset="0"/>
                <a:cs typeface="Times New Roman" panose="02020603050405020304" pitchFamily="18" charset="0"/>
              </a:rPr>
              <a:t>Enter -250,0 Return.</a:t>
            </a:r>
          </a:p>
          <a:p>
            <a:pPr algn="jus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10. </a:t>
            </a:r>
            <a:r>
              <a:rPr lang="en-US" altLang="en-US" sz="2400" b="1" i="1" dirty="0">
                <a:latin typeface="Times New Roman" panose="02020603050405020304" pitchFamily="18" charset="0"/>
                <a:cs typeface="Times New Roman" panose="02020603050405020304" pitchFamily="18" charset="0"/>
              </a:rPr>
              <a:t>Enter 0,-50 Return.</a:t>
            </a:r>
          </a:p>
          <a:p>
            <a:pPr>
              <a:buFont typeface="Arial" panose="020B0604020202020204" pitchFamily="34" charset="0"/>
              <a:buNone/>
            </a:pPr>
            <a:endParaRPr lang="en-US" altLang="en-US" sz="2400" dirty="0"/>
          </a:p>
        </p:txBody>
      </p:sp>
      <p:sp>
        <p:nvSpPr>
          <p:cNvPr id="4" name="Slide Number Placeholder 3"/>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2270067-1D2C-425C-8132-ED659F98DB04}" type="slidenum">
              <a:rPr lang="en-US" altLang="en-US">
                <a:solidFill>
                  <a:srgbClr val="898989"/>
                </a:solidFill>
              </a:rPr>
              <a:pPr/>
              <a:t>51</a:t>
            </a:fld>
            <a:endParaRPr lang="en-US" altLang="en-US">
              <a:solidFill>
                <a:srgbClr val="898989"/>
              </a:solidFill>
            </a:endParaRPr>
          </a:p>
        </p:txBody>
      </p:sp>
    </p:spTree>
    <p:extLst>
      <p:ext uri="{BB962C8B-B14F-4D97-AF65-F5344CB8AC3E}">
        <p14:creationId xmlns:p14="http://schemas.microsoft.com/office/powerpoint/2010/main" val="23415594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1"/>
            <a:ext cx="8686800" cy="5668963"/>
          </a:xfrm>
        </p:spPr>
        <p:txBody>
          <a:bodyPr rtlCol="0">
            <a:normAutofit fontScale="92500"/>
          </a:bodyPr>
          <a:lstStyle/>
          <a:p>
            <a:pPr algn="just">
              <a:defRPr/>
            </a:pPr>
            <a:r>
              <a:rPr lang="en-US" b="1" dirty="0" smtClean="0">
                <a:latin typeface="Times New Roman" panose="02020603050405020304" pitchFamily="18" charset="0"/>
                <a:cs typeface="Times New Roman" panose="02020603050405020304" pitchFamily="18" charset="0"/>
              </a:rPr>
              <a:t>11. </a:t>
            </a:r>
            <a:r>
              <a:rPr lang="en-US" b="1" i="1" dirty="0" smtClean="0">
                <a:latin typeface="Times New Roman" panose="02020603050405020304" pitchFamily="18" charset="0"/>
                <a:cs typeface="Times New Roman" panose="02020603050405020304" pitchFamily="18" charset="0"/>
              </a:rPr>
              <a:t>Enter 80,0 Return.</a:t>
            </a:r>
          </a:p>
          <a:p>
            <a:pPr algn="just">
              <a:defRPr/>
            </a:pPr>
            <a:r>
              <a:rPr lang="en-US" b="1" dirty="0" smtClean="0">
                <a:latin typeface="Times New Roman" panose="02020603050405020304" pitchFamily="18" charset="0"/>
                <a:cs typeface="Times New Roman" panose="02020603050405020304" pitchFamily="18" charset="0"/>
              </a:rPr>
              <a:t>12. </a:t>
            </a:r>
            <a:r>
              <a:rPr lang="en-US" b="1" i="1" dirty="0" smtClean="0">
                <a:latin typeface="Times New Roman" panose="02020603050405020304" pitchFamily="18" charset="0"/>
                <a:cs typeface="Times New Roman" panose="02020603050405020304" pitchFamily="18" charset="0"/>
              </a:rPr>
              <a:t>Enter 0,-35 Return.</a:t>
            </a:r>
          </a:p>
          <a:p>
            <a:pPr algn="just">
              <a:defRPr/>
            </a:pPr>
            <a:r>
              <a:rPr lang="en-US" b="1" dirty="0" smtClean="0">
                <a:latin typeface="Times New Roman" panose="02020603050405020304" pitchFamily="18" charset="0"/>
                <a:cs typeface="Times New Roman" panose="02020603050405020304" pitchFamily="18" charset="0"/>
              </a:rPr>
              <a:t>13. </a:t>
            </a:r>
            <a:r>
              <a:rPr lang="en-US" b="1" i="1" dirty="0" smtClean="0">
                <a:latin typeface="Times New Roman" panose="02020603050405020304" pitchFamily="18" charset="0"/>
                <a:cs typeface="Times New Roman" panose="02020603050405020304" pitchFamily="18" charset="0"/>
              </a:rPr>
              <a:t>Enter -80,0 Return.</a:t>
            </a:r>
          </a:p>
          <a:p>
            <a:pPr algn="just">
              <a:defRPr/>
            </a:pPr>
            <a:r>
              <a:rPr lang="en-US" b="1" dirty="0" smtClean="0">
                <a:latin typeface="Times New Roman" panose="02020603050405020304" pitchFamily="18" charset="0"/>
                <a:cs typeface="Times New Roman" panose="02020603050405020304" pitchFamily="18" charset="0"/>
              </a:rPr>
              <a:t>14. </a:t>
            </a:r>
            <a:r>
              <a:rPr lang="en-US" b="1" i="1" dirty="0" smtClean="0">
                <a:latin typeface="Times New Roman" panose="02020603050405020304" pitchFamily="18" charset="0"/>
                <a:cs typeface="Times New Roman" panose="02020603050405020304" pitchFamily="18" charset="0"/>
              </a:rPr>
              <a:t>Enter c Return.</a:t>
            </a:r>
          </a:p>
          <a:p>
            <a:pPr algn="just">
              <a:defRPr/>
            </a:pPr>
            <a:r>
              <a:rPr lang="en-US" b="1" dirty="0">
                <a:latin typeface="Times New Roman" panose="02020603050405020304" pitchFamily="18" charset="0"/>
                <a:cs typeface="Times New Roman" panose="02020603050405020304" pitchFamily="18" charset="0"/>
              </a:rPr>
              <a:t>15. </a:t>
            </a:r>
            <a:r>
              <a:rPr lang="en-US" b="1" i="1" dirty="0">
                <a:latin typeface="Times New Roman" panose="02020603050405020304" pitchFamily="18" charset="0"/>
                <a:cs typeface="Times New Roman" panose="02020603050405020304" pitchFamily="18" charset="0"/>
              </a:rPr>
              <a:t>Enter </a:t>
            </a:r>
            <a:r>
              <a:rPr lang="en-US" b="1" i="1" dirty="0" err="1">
                <a:latin typeface="Times New Roman" panose="02020603050405020304" pitchFamily="18" charset="0"/>
                <a:cs typeface="Times New Roman" panose="02020603050405020304" pitchFamily="18" charset="0"/>
              </a:rPr>
              <a:t>pe</a:t>
            </a:r>
            <a:r>
              <a:rPr lang="en-US" b="1" i="1" dirty="0">
                <a:latin typeface="Times New Roman" panose="02020603050405020304" pitchFamily="18" charset="0"/>
                <a:cs typeface="Times New Roman" panose="02020603050405020304" pitchFamily="18" charset="0"/>
              </a:rPr>
              <a:t> (for Polyline Edit) Return.</a:t>
            </a:r>
          </a:p>
          <a:p>
            <a:pPr algn="just">
              <a:defRPr/>
            </a:pPr>
            <a:r>
              <a:rPr lang="en-US" b="1" dirty="0">
                <a:latin typeface="Times New Roman" panose="02020603050405020304" pitchFamily="18" charset="0"/>
                <a:cs typeface="Times New Roman" panose="02020603050405020304" pitchFamily="18" charset="0"/>
              </a:rPr>
              <a:t>16. Press the down arrow key of the keyboard.</a:t>
            </a:r>
          </a:p>
          <a:p>
            <a:pPr algn="just">
              <a:defRPr/>
            </a:pPr>
            <a:r>
              <a:rPr lang="en-US" b="1" dirty="0">
                <a:latin typeface="Times New Roman" panose="02020603050405020304" pitchFamily="18" charset="0"/>
                <a:cs typeface="Times New Roman" panose="02020603050405020304" pitchFamily="18" charset="0"/>
              </a:rPr>
              <a:t>17. In the menu which appears </a:t>
            </a:r>
            <a:r>
              <a:rPr lang="en-US" b="1" i="1" dirty="0" smtClean="0">
                <a:latin typeface="Times New Roman" panose="02020603050405020304" pitchFamily="18" charset="0"/>
                <a:cs typeface="Times New Roman" panose="02020603050405020304" pitchFamily="18" charset="0"/>
              </a:rPr>
              <a:t>click Width </a:t>
            </a:r>
            <a:r>
              <a:rPr lang="en-US" b="1" i="1" dirty="0">
                <a:latin typeface="Times New Roman" panose="02020603050405020304" pitchFamily="18" charset="0"/>
                <a:cs typeface="Times New Roman" panose="02020603050405020304" pitchFamily="18" charset="0"/>
              </a:rPr>
              <a:t>Return.</a:t>
            </a:r>
          </a:p>
          <a:p>
            <a:pPr>
              <a:defRPr/>
            </a:pPr>
            <a:r>
              <a:rPr lang="en-US" b="1" dirty="0">
                <a:latin typeface="Times New Roman" panose="02020603050405020304" pitchFamily="18" charset="0"/>
                <a:cs typeface="Times New Roman" panose="02020603050405020304" pitchFamily="18" charset="0"/>
              </a:rPr>
              <a:t>18. </a:t>
            </a:r>
            <a:r>
              <a:rPr lang="en-US" b="1" i="1" dirty="0">
                <a:latin typeface="Times New Roman" panose="02020603050405020304" pitchFamily="18" charset="0"/>
                <a:cs typeface="Times New Roman" panose="02020603050405020304" pitchFamily="18" charset="0"/>
              </a:rPr>
              <a:t>Click on the </a:t>
            </a:r>
            <a:r>
              <a:rPr lang="en-US" b="1" i="1" dirty="0" err="1">
                <a:latin typeface="Times New Roman" panose="02020603050405020304" pitchFamily="18" charset="0"/>
                <a:cs typeface="Times New Roman" panose="02020603050405020304" pitchFamily="18" charset="0"/>
              </a:rPr>
              <a:t>pline</a:t>
            </a:r>
            <a:r>
              <a:rPr lang="en-US" b="1" i="1" dirty="0">
                <a:latin typeface="Times New Roman" panose="02020603050405020304" pitchFamily="18" charset="0"/>
                <a:cs typeface="Times New Roman" panose="02020603050405020304" pitchFamily="18" charset="0"/>
              </a:rPr>
              <a:t> just drawn and enter 2 Return.</a:t>
            </a:r>
          </a:p>
          <a:p>
            <a:pPr algn="just">
              <a:defRPr/>
            </a:pPr>
            <a:r>
              <a:rPr lang="en-US" dirty="0">
                <a:latin typeface="Times New Roman" panose="02020603050405020304" pitchFamily="18" charset="0"/>
                <a:cs typeface="Times New Roman" panose="02020603050405020304" pitchFamily="18" charset="0"/>
              </a:rPr>
              <a:t>The result is </a:t>
            </a:r>
            <a:r>
              <a:rPr lang="en-US" dirty="0" smtClean="0">
                <a:latin typeface="Times New Roman" panose="02020603050405020304" pitchFamily="18" charset="0"/>
                <a:cs typeface="Times New Roman" panose="02020603050405020304" pitchFamily="18" charset="0"/>
              </a:rPr>
              <a:t>shown below </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45C6376-0B71-49A1-93E1-CFA510003AFE}" type="slidenum">
              <a:rPr lang="en-US" altLang="en-US">
                <a:solidFill>
                  <a:srgbClr val="898989"/>
                </a:solidFill>
              </a:rPr>
              <a:pPr/>
              <a:t>52</a:t>
            </a:fld>
            <a:endParaRPr lang="en-US" altLang="en-US">
              <a:solidFill>
                <a:srgbClr val="898989"/>
              </a:solidFill>
            </a:endParaRPr>
          </a:p>
        </p:txBody>
      </p:sp>
    </p:spTree>
    <p:extLst>
      <p:ext uri="{BB962C8B-B14F-4D97-AF65-F5344CB8AC3E}">
        <p14:creationId xmlns:p14="http://schemas.microsoft.com/office/powerpoint/2010/main" val="953586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p:txBody>
          <a:bodyPr/>
          <a:lstStyle/>
          <a:p>
            <a:endParaRPr lang="en-US" altLang="en-US" dirty="0" smtClean="0"/>
          </a:p>
        </p:txBody>
      </p:sp>
      <p:pic>
        <p:nvPicPr>
          <p:cNvPr id="21507"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t="76230"/>
          <a:stretch>
            <a:fillRect/>
          </a:stretch>
        </p:blipFill>
        <p:spPr bwMode="auto">
          <a:xfrm>
            <a:off x="6324600" y="2514600"/>
            <a:ext cx="39814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b="24590"/>
          <a:stretch>
            <a:fillRect/>
          </a:stretch>
        </p:blipFill>
        <p:spPr bwMode="auto">
          <a:xfrm>
            <a:off x="1752600" y="0"/>
            <a:ext cx="3894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83902B7-6FA1-42DB-95FF-8739C696A707}" type="slidenum">
              <a:rPr lang="en-US" altLang="en-US">
                <a:solidFill>
                  <a:srgbClr val="898989"/>
                </a:solidFill>
              </a:rPr>
              <a:pPr/>
              <a:t>53</a:t>
            </a:fld>
            <a:endParaRPr lang="en-US" altLang="en-US">
              <a:solidFill>
                <a:srgbClr val="898989"/>
              </a:solidFill>
            </a:endParaRPr>
          </a:p>
        </p:txBody>
      </p:sp>
    </p:spTree>
    <p:extLst>
      <p:ext uri="{BB962C8B-B14F-4D97-AF65-F5344CB8AC3E}">
        <p14:creationId xmlns:p14="http://schemas.microsoft.com/office/powerpoint/2010/main" val="4033418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2F89F845-DE88-44CB-A2DB-594AF602C199}"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29824540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8600"/>
            <a:ext cx="7772400" cy="685800"/>
          </a:xfrm>
        </p:spPr>
        <p:txBody>
          <a:bodyPr rtlCol="0">
            <a:normAutofit fontScale="90000"/>
          </a:bodyPr>
          <a:lstStyle/>
          <a:p>
            <a:pPr eaLnBrk="1" fontAlgn="auto" hangingPunct="1">
              <a:spcAft>
                <a:spcPts val="0"/>
              </a:spcAft>
              <a:defRPr/>
            </a:pPr>
            <a:r>
              <a:rPr lang="en-US" b="1" dirty="0" smtClean="0">
                <a:solidFill>
                  <a:srgbClr val="0070C0"/>
                </a:solidFill>
              </a:rPr>
              <a:t>The Modify tools</a:t>
            </a:r>
            <a:endParaRPr lang="en-US" dirty="0">
              <a:solidFill>
                <a:srgbClr val="0070C0"/>
              </a:solidFill>
            </a:endParaRPr>
          </a:p>
        </p:txBody>
      </p:sp>
      <p:sp>
        <p:nvSpPr>
          <p:cNvPr id="3075" name="Subtitle 2"/>
          <p:cNvSpPr>
            <a:spLocks noGrp="1"/>
          </p:cNvSpPr>
          <p:nvPr>
            <p:ph type="subTitle" idx="1"/>
          </p:nvPr>
        </p:nvSpPr>
        <p:spPr>
          <a:xfrm>
            <a:off x="1905000" y="1295400"/>
            <a:ext cx="8458200" cy="5181600"/>
          </a:xfrm>
        </p:spPr>
        <p:txBody>
          <a:bodyPr/>
          <a:lstStyle/>
          <a:p>
            <a:pPr eaLnBrk="1" hangingPunct="1"/>
            <a:r>
              <a:rPr lang="en-US" altLang="en-US" b="1" smtClean="0">
                <a:solidFill>
                  <a:srgbClr val="0070C0"/>
                </a:solidFill>
                <a:latin typeface="Times New Roman" panose="02020603050405020304" pitchFamily="18" charset="0"/>
                <a:cs typeface="Times New Roman" panose="02020603050405020304" pitchFamily="18" charset="0"/>
              </a:rPr>
              <a:t>Aim of this chapter</a:t>
            </a:r>
          </a:p>
          <a:p>
            <a:pPr algn="l" eaLnBrk="1" hangingPunct="1"/>
            <a:r>
              <a:rPr lang="en-US" altLang="en-US" sz="2600">
                <a:solidFill>
                  <a:schemeClr val="tx1"/>
                </a:solidFill>
                <a:latin typeface="Times New Roman" panose="02020603050405020304" pitchFamily="18" charset="0"/>
                <a:cs typeface="Times New Roman" panose="02020603050405020304" pitchFamily="18" charset="0"/>
              </a:rPr>
              <a:t>To describe the uses of tools for modifying parts of drawings.</a:t>
            </a:r>
          </a:p>
          <a:p>
            <a:pPr algn="l" eaLnBrk="1" hangingPunct="1"/>
            <a:endParaRPr lang="en-US" altLang="en-US" sz="1200">
              <a:solidFill>
                <a:schemeClr val="tx1"/>
              </a:solidFill>
              <a:latin typeface="Times New Roman" panose="02020603050405020304" pitchFamily="18" charset="0"/>
              <a:cs typeface="Times New Roman" panose="02020603050405020304" pitchFamily="18" charset="0"/>
            </a:endParaRPr>
          </a:p>
          <a:p>
            <a:pPr eaLnBrk="1" hangingPunct="1"/>
            <a:r>
              <a:rPr lang="en-US" altLang="en-US" b="1" smtClean="0">
                <a:solidFill>
                  <a:srgbClr val="0070C0"/>
                </a:solidFill>
                <a:latin typeface="Times New Roman" panose="02020603050405020304" pitchFamily="18" charset="0"/>
                <a:cs typeface="Times New Roman" panose="02020603050405020304" pitchFamily="18" charset="0"/>
              </a:rPr>
              <a:t>Introduction</a:t>
            </a:r>
          </a:p>
          <a:p>
            <a:pPr algn="just" eaLnBrk="1" hangingPunct="1"/>
            <a:r>
              <a:rPr lang="en-US" altLang="en-US" sz="2600">
                <a:solidFill>
                  <a:schemeClr val="tx1"/>
                </a:solidFill>
                <a:latin typeface="Times New Roman" panose="02020603050405020304" pitchFamily="18" charset="0"/>
                <a:cs typeface="Times New Roman" panose="02020603050405020304" pitchFamily="18" charset="0"/>
              </a:rPr>
              <a:t>These tools are among the most frequently used tools of AutoCAD. Their tool icons are found in the </a:t>
            </a:r>
            <a:r>
              <a:rPr lang="en-US" altLang="en-US" sz="2600" b="1">
                <a:solidFill>
                  <a:srgbClr val="FF0000"/>
                </a:solidFill>
                <a:latin typeface="Times New Roman" panose="02020603050405020304" pitchFamily="18" charset="0"/>
                <a:cs typeface="Times New Roman" panose="02020603050405020304" pitchFamily="18" charset="0"/>
              </a:rPr>
              <a:t>Modify drop-down menu</a:t>
            </a:r>
            <a:r>
              <a:rPr lang="en-US" altLang="en-US" sz="2600">
                <a:solidFill>
                  <a:srgbClr val="FF0000"/>
                </a:solidFill>
                <a:latin typeface="Times New Roman" panose="02020603050405020304" pitchFamily="18" charset="0"/>
                <a:cs typeface="Times New Roman" panose="02020603050405020304" pitchFamily="18" charset="0"/>
              </a:rPr>
              <a:t> or in the </a:t>
            </a:r>
            <a:r>
              <a:rPr lang="en-US" altLang="en-US" sz="2600" b="1">
                <a:solidFill>
                  <a:srgbClr val="FF0000"/>
                </a:solidFill>
                <a:latin typeface="Times New Roman" panose="02020603050405020304" pitchFamily="18" charset="0"/>
                <a:cs typeface="Times New Roman" panose="02020603050405020304" pitchFamily="18" charset="0"/>
              </a:rPr>
              <a:t>Modify toolbar in the 2D Classic AutoCAD workspace</a:t>
            </a:r>
            <a:r>
              <a:rPr lang="en-US" altLang="en-US" sz="2600">
                <a:solidFill>
                  <a:schemeClr val="tx1"/>
                </a:solidFill>
                <a:latin typeface="Times New Roman" panose="02020603050405020304" pitchFamily="18" charset="0"/>
                <a:cs typeface="Times New Roman" panose="02020603050405020304" pitchFamily="18" charset="0"/>
              </a:rPr>
              <a:t> or in the lower set of tool icons in the </a:t>
            </a:r>
            <a:r>
              <a:rPr lang="en-US" altLang="en-US" sz="2600" b="1">
                <a:solidFill>
                  <a:srgbClr val="FF0000"/>
                </a:solidFill>
                <a:latin typeface="Times New Roman" panose="02020603050405020304" pitchFamily="18" charset="0"/>
                <a:cs typeface="Times New Roman" panose="02020603050405020304" pitchFamily="18" charset="0"/>
              </a:rPr>
              <a:t>Draw control panel.</a:t>
            </a:r>
            <a:endParaRPr lang="en-US" altLang="en-US" sz="260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4D24A671-B6E3-4403-9C1B-90FB3A634EBA}" type="slidenum">
              <a:rPr lang="en-US">
                <a:solidFill>
                  <a:prstClr val="black">
                    <a:tint val="75000"/>
                  </a:prstClr>
                </a:solidFill>
                <a:latin typeface="Calibri"/>
              </a:rPr>
              <a:pPr>
                <a:defRPr/>
              </a:pPr>
              <a:t>55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716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09600"/>
          </a:xfrm>
        </p:spPr>
        <p:txBody>
          <a:bodyPr rtlCol="0">
            <a:normAutofit fontScale="90000"/>
          </a:bodyPr>
          <a:lstStyle/>
          <a:p>
            <a:pPr eaLnBrk="1" fontAlgn="auto" hangingPunct="1">
              <a:spcAft>
                <a:spcPts val="0"/>
              </a:spcAft>
              <a:defRPr/>
            </a:pPr>
            <a:r>
              <a:rPr lang="en-US" b="1" dirty="0">
                <a:solidFill>
                  <a:srgbClr val="002060"/>
                </a:solidFill>
              </a:rPr>
              <a:t>The Copy tool</a:t>
            </a:r>
            <a:endParaRPr lang="en-US" dirty="0">
              <a:solidFill>
                <a:srgbClr val="002060"/>
              </a:solidFill>
            </a:endParaRPr>
          </a:p>
        </p:txBody>
      </p:sp>
      <p:sp>
        <p:nvSpPr>
          <p:cNvPr id="4099" name="Content Placeholder 2"/>
          <p:cNvSpPr>
            <a:spLocks noGrp="1"/>
          </p:cNvSpPr>
          <p:nvPr>
            <p:ph idx="1"/>
          </p:nvPr>
        </p:nvSpPr>
        <p:spPr>
          <a:xfrm>
            <a:off x="1752600" y="533400"/>
            <a:ext cx="8686800" cy="6172200"/>
          </a:xfrm>
        </p:spPr>
        <p:txBody>
          <a:bodyPr/>
          <a:lstStyle/>
          <a:p>
            <a:pPr algn="ctr" eaLnBrk="1" hangingPunct="1">
              <a:buFont typeface="Arial" panose="020B0604020202020204" pitchFamily="34" charset="0"/>
              <a:buNone/>
            </a:pPr>
            <a:r>
              <a:rPr lang="en-US" altLang="en-US" sz="2000" b="1" i="1">
                <a:solidFill>
                  <a:srgbClr val="0070C0"/>
                </a:solidFill>
              </a:rPr>
              <a:t>Example – Copy</a:t>
            </a:r>
          </a:p>
          <a:p>
            <a:pPr algn="just" eaLnBrk="1" hangingPunct="1"/>
            <a:r>
              <a:rPr lang="en-US" altLang="en-US" sz="2000" b="1">
                <a:latin typeface="Times New Roman" panose="02020603050405020304" pitchFamily="18" charset="0"/>
                <a:cs typeface="Times New Roman" panose="02020603050405020304" pitchFamily="18" charset="0"/>
              </a:rPr>
              <a:t>1. Construct Fig below using Polyline. Without dimension</a:t>
            </a:r>
          </a:p>
          <a:p>
            <a:pPr algn="just" eaLnBrk="1" hangingPunct="1"/>
            <a:r>
              <a:rPr lang="en-US" altLang="en-US" sz="2000" b="1">
                <a:latin typeface="Times New Roman" panose="02020603050405020304" pitchFamily="18" charset="0"/>
                <a:cs typeface="Times New Roman" panose="02020603050405020304" pitchFamily="18" charset="0"/>
              </a:rPr>
              <a:t>2. Call the Copy tool – either </a:t>
            </a:r>
            <a:r>
              <a:rPr lang="en-US" altLang="en-US" sz="2000" b="1" i="1">
                <a:latin typeface="Times New Roman" panose="02020603050405020304" pitchFamily="18" charset="0"/>
                <a:cs typeface="Times New Roman" panose="02020603050405020304" pitchFamily="18" charset="0"/>
              </a:rPr>
              <a:t>left-click on its tool icon in the Modify </a:t>
            </a:r>
            <a:r>
              <a:rPr lang="en-US" altLang="en-US" sz="2000">
                <a:latin typeface="Times New Roman" panose="02020603050405020304" pitchFamily="18" charset="0"/>
                <a:cs typeface="Times New Roman" panose="02020603050405020304" pitchFamily="18" charset="0"/>
              </a:rPr>
              <a:t>toolbar, or </a:t>
            </a:r>
            <a:r>
              <a:rPr lang="en-US" altLang="en-US" sz="2000" i="1">
                <a:latin typeface="Times New Roman" panose="02020603050405020304" pitchFamily="18" charset="0"/>
                <a:cs typeface="Times New Roman" panose="02020603050405020304" pitchFamily="18" charset="0"/>
              </a:rPr>
              <a:t>pick </a:t>
            </a:r>
            <a:r>
              <a:rPr lang="en-US" altLang="en-US" sz="2000" b="1" i="1">
                <a:latin typeface="Times New Roman" panose="02020603050405020304" pitchFamily="18" charset="0"/>
                <a:cs typeface="Times New Roman" panose="02020603050405020304" pitchFamily="18" charset="0"/>
              </a:rPr>
              <a:t>Copy from the Modify drop-down </a:t>
            </a:r>
            <a:r>
              <a:rPr lang="en-US" altLang="en-US" sz="2000">
                <a:latin typeface="Times New Roman" panose="02020603050405020304" pitchFamily="18" charset="0"/>
                <a:cs typeface="Times New Roman" panose="02020603050405020304" pitchFamily="18" charset="0"/>
              </a:rPr>
              <a:t>menu, or </a:t>
            </a:r>
            <a:r>
              <a:rPr lang="en-US" altLang="en-US" sz="2000" i="1">
                <a:latin typeface="Times New Roman" panose="02020603050405020304" pitchFamily="18" charset="0"/>
                <a:cs typeface="Times New Roman" panose="02020603050405020304" pitchFamily="18" charset="0"/>
              </a:rPr>
              <a:t>enter </a:t>
            </a:r>
            <a:r>
              <a:rPr lang="en-US" altLang="en-US" sz="2000" b="1" i="1">
                <a:latin typeface="Times New Roman" panose="02020603050405020304" pitchFamily="18" charset="0"/>
                <a:cs typeface="Times New Roman" panose="02020603050405020304" pitchFamily="18" charset="0"/>
              </a:rPr>
              <a:t>cp or copy at the command line, or left-click its tool </a:t>
            </a:r>
            <a:r>
              <a:rPr lang="en-US" altLang="en-US" sz="2000">
                <a:latin typeface="Times New Roman" panose="02020603050405020304" pitchFamily="18" charset="0"/>
                <a:cs typeface="Times New Roman" panose="02020603050405020304" pitchFamily="18" charset="0"/>
              </a:rPr>
              <a:t>icon in the </a:t>
            </a:r>
            <a:r>
              <a:rPr lang="en-US" altLang="en-US" sz="2000" b="1">
                <a:latin typeface="Times New Roman" panose="02020603050405020304" pitchFamily="18" charset="0"/>
                <a:cs typeface="Times New Roman" panose="02020603050405020304" pitchFamily="18" charset="0"/>
              </a:rPr>
              <a:t>2D Draw control panel. The command line </a:t>
            </a:r>
            <a:r>
              <a:rPr lang="en-US" altLang="en-US" sz="2000">
                <a:latin typeface="Times New Roman" panose="02020603050405020304" pitchFamily="18" charset="0"/>
                <a:cs typeface="Times New Roman" panose="02020603050405020304" pitchFamily="18" charset="0"/>
              </a:rPr>
              <a:t>shows:</a:t>
            </a:r>
          </a:p>
          <a:p>
            <a:pPr algn="just" eaLnBrk="1" hangingPunct="1"/>
            <a:r>
              <a:rPr lang="en-US" altLang="en-US" sz="2000" b="1">
                <a:latin typeface="Times New Roman" panose="02020603050405020304" pitchFamily="18" charset="0"/>
                <a:cs typeface="Times New Roman" panose="02020603050405020304" pitchFamily="18" charset="0"/>
              </a:rPr>
              <a:t>Command:_copy</a:t>
            </a:r>
          </a:p>
          <a:p>
            <a:pPr algn="just" eaLnBrk="1" hangingPunct="1"/>
            <a:r>
              <a:rPr lang="en-US" altLang="en-US" sz="2000" b="1">
                <a:latin typeface="Times New Roman" panose="02020603050405020304" pitchFamily="18" charset="0"/>
                <a:cs typeface="Times New Roman" panose="02020603050405020304" pitchFamily="18" charset="0"/>
              </a:rPr>
              <a:t>Select objects: </a:t>
            </a:r>
            <a:r>
              <a:rPr lang="en-US" altLang="en-US" sz="2000" b="1" i="1">
                <a:latin typeface="Times New Roman" panose="02020603050405020304" pitchFamily="18" charset="0"/>
                <a:cs typeface="Times New Roman" panose="02020603050405020304" pitchFamily="18" charset="0"/>
              </a:rPr>
              <a:t>pick the cross 1 found</a:t>
            </a:r>
          </a:p>
          <a:p>
            <a:pPr algn="just" eaLnBrk="1" hangingPunct="1"/>
            <a:r>
              <a:rPr lang="en-US" altLang="en-US" sz="2000" b="1">
                <a:latin typeface="Times New Roman" panose="02020603050405020304" pitchFamily="18" charset="0"/>
                <a:cs typeface="Times New Roman" panose="02020603050405020304" pitchFamily="18" charset="0"/>
              </a:rPr>
              <a:t>Select objects: </a:t>
            </a:r>
            <a:r>
              <a:rPr lang="en-US" altLang="en-US" sz="2000" b="1" i="1">
                <a:latin typeface="Times New Roman" panose="02020603050405020304" pitchFamily="18" charset="0"/>
                <a:cs typeface="Times New Roman" panose="02020603050405020304" pitchFamily="18" charset="0"/>
              </a:rPr>
              <a:t>right-click</a:t>
            </a:r>
          </a:p>
          <a:p>
            <a:pPr algn="just" eaLnBrk="1" hangingPunct="1"/>
            <a:r>
              <a:rPr lang="en-US" altLang="en-US" sz="2000" b="1">
                <a:latin typeface="Times New Roman" panose="02020603050405020304" pitchFamily="18" charset="0"/>
                <a:cs typeface="Times New Roman" panose="02020603050405020304" pitchFamily="18" charset="0"/>
              </a:rPr>
              <a:t>Specify base point or [Displacement] Displacement: end of </a:t>
            </a:r>
            <a:r>
              <a:rPr lang="en-US" altLang="en-US" sz="2000" b="1" i="1">
                <a:latin typeface="Times New Roman" panose="02020603050405020304" pitchFamily="18" charset="0"/>
                <a:cs typeface="Times New Roman" panose="02020603050405020304" pitchFamily="18" charset="0"/>
              </a:rPr>
              <a:t>pick</a:t>
            </a:r>
          </a:p>
          <a:p>
            <a:pPr algn="just" eaLnBrk="1" hangingPunct="1"/>
            <a:r>
              <a:rPr lang="en-US" altLang="en-US" sz="2000" b="1">
                <a:latin typeface="Times New Roman" panose="02020603050405020304" pitchFamily="18" charset="0"/>
                <a:cs typeface="Times New Roman" panose="02020603050405020304" pitchFamily="18" charset="0"/>
              </a:rPr>
              <a:t>Specify second point of displacement or use first point as displacement: </a:t>
            </a:r>
            <a:r>
              <a:rPr lang="en-US" altLang="en-US" sz="2000" b="1" i="1">
                <a:latin typeface="Times New Roman" panose="02020603050405020304" pitchFamily="18" charset="0"/>
                <a:cs typeface="Times New Roman" panose="02020603050405020304" pitchFamily="18" charset="0"/>
              </a:rPr>
              <a:t>pick</a:t>
            </a:r>
          </a:p>
          <a:p>
            <a:pPr algn="just" eaLnBrk="1" hangingPunct="1"/>
            <a:r>
              <a:rPr lang="en-US" altLang="en-US" sz="2000" b="1">
                <a:latin typeface="Times New Roman" panose="02020603050405020304" pitchFamily="18" charset="0"/>
                <a:cs typeface="Times New Roman" panose="02020603050405020304" pitchFamily="18" charset="0"/>
              </a:rPr>
              <a:t>Specify second point or [Exit/Undo] Exit: </a:t>
            </a:r>
            <a:r>
              <a:rPr lang="en-US" altLang="en-US" sz="2000" b="1" i="1">
                <a:latin typeface="Times New Roman" panose="02020603050405020304" pitchFamily="18" charset="0"/>
                <a:cs typeface="Times New Roman" panose="02020603050405020304" pitchFamily="18" charset="0"/>
              </a:rPr>
              <a:t>right-click</a:t>
            </a:r>
          </a:p>
          <a:p>
            <a:pPr algn="just" eaLnBrk="1" hangingPunct="1"/>
            <a:r>
              <a:rPr lang="en-US" altLang="en-US" sz="2000" b="1">
                <a:latin typeface="Times New Roman" panose="02020603050405020304" pitchFamily="18" charset="0"/>
                <a:cs typeface="Times New Roman" panose="02020603050405020304" pitchFamily="18" charset="0"/>
              </a:rPr>
              <a:t>Command:</a:t>
            </a:r>
          </a:p>
          <a:p>
            <a:pPr algn="just" eaLnBrk="1" hangingPunct="1"/>
            <a:r>
              <a:rPr lang="en-US" altLang="en-US" sz="2000"/>
              <a:t>The result is given in Fig. as shown below</a:t>
            </a:r>
            <a:endParaRPr lang="en-US" altLang="en-US" sz="2000" b="1" i="1"/>
          </a:p>
        </p:txBody>
      </p:sp>
      <p:sp>
        <p:nvSpPr>
          <p:cNvPr id="5" name="Slide Number Placeholder 4"/>
          <p:cNvSpPr>
            <a:spLocks noGrp="1"/>
          </p:cNvSpPr>
          <p:nvPr>
            <p:ph type="sldNum" sz="quarter" idx="12"/>
          </p:nvPr>
        </p:nvSpPr>
        <p:spPr/>
        <p:txBody>
          <a:bodyPr/>
          <a:lstStyle/>
          <a:p>
            <a:pPr>
              <a:defRPr/>
            </a:pPr>
            <a:fld id="{2411D7A1-46AF-4B02-B949-20EF7CB863AC}" type="slidenum">
              <a:rPr lang="en-US">
                <a:solidFill>
                  <a:prstClr val="black">
                    <a:tint val="75000"/>
                  </a:prstClr>
                </a:solidFill>
                <a:latin typeface="Calibri"/>
              </a:rPr>
              <a:pPr>
                <a:defRPr/>
              </a:pPr>
              <a:t>56</a:t>
            </a:fld>
            <a:endParaRPr lang="en-US">
              <a:solidFill>
                <a:prstClr val="black">
                  <a:tint val="75000"/>
                </a:prstClr>
              </a:solidFill>
              <a:latin typeface="Calibri"/>
            </a:endParaRPr>
          </a:p>
        </p:txBody>
      </p:sp>
    </p:spTree>
    <p:extLst>
      <p:ext uri="{BB962C8B-B14F-4D97-AF65-F5344CB8AC3E}">
        <p14:creationId xmlns:p14="http://schemas.microsoft.com/office/powerpoint/2010/main" val="5387808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04800"/>
            <a:ext cx="4724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04E758AA-3004-4A66-A0CE-4823102D13FF}" type="slidenum">
              <a:rPr lang="en-US">
                <a:solidFill>
                  <a:prstClr val="black">
                    <a:tint val="75000"/>
                  </a:prstClr>
                </a:solidFill>
                <a:latin typeface="Calibri"/>
              </a:rPr>
              <a:pPr>
                <a:defRPr/>
              </a:pPr>
              <a:t>57</a:t>
            </a:fld>
            <a:endParaRPr lang="en-US">
              <a:solidFill>
                <a:prstClr val="black">
                  <a:tint val="75000"/>
                </a:prstClr>
              </a:solidFill>
              <a:latin typeface="Calibri"/>
            </a:endParaRPr>
          </a:p>
        </p:txBody>
      </p:sp>
    </p:spTree>
    <p:extLst>
      <p:ext uri="{BB962C8B-B14F-4D97-AF65-F5344CB8AC3E}">
        <p14:creationId xmlns:p14="http://schemas.microsoft.com/office/powerpoint/2010/main" val="1925998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580FAAB-EF51-46C2-95B7-18C270196076}" type="slidenum">
              <a:rPr lang="en-US">
                <a:solidFill>
                  <a:prstClr val="black">
                    <a:tint val="75000"/>
                  </a:prstClr>
                </a:solidFill>
                <a:latin typeface="Calibri"/>
              </a:rPr>
              <a:pPr>
                <a:defRPr/>
              </a:pPr>
              <a:t>58</a:t>
            </a:fld>
            <a:endParaRPr lang="en-US" dirty="0">
              <a:solidFill>
                <a:prstClr val="black">
                  <a:tint val="75000"/>
                </a:prstClr>
              </a:solidFill>
              <a:latin typeface="Calibri"/>
            </a:endParaRPr>
          </a:p>
        </p:txBody>
      </p:sp>
      <p:pic>
        <p:nvPicPr>
          <p:cNvPr id="614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048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917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CC1D221-86AF-4E1D-AA8F-674003E045E3}" type="slidenum">
              <a:rPr lang="en-US">
                <a:solidFill>
                  <a:prstClr val="black">
                    <a:tint val="75000"/>
                  </a:prstClr>
                </a:solidFill>
                <a:latin typeface="Calibri"/>
              </a:rPr>
              <a:pPr>
                <a:defRPr/>
              </a:pPr>
              <a:t>59</a:t>
            </a:fld>
            <a:endParaRPr lang="en-US" dirty="0">
              <a:solidFill>
                <a:prstClr val="black">
                  <a:tint val="75000"/>
                </a:prstClr>
              </a:solidFill>
              <a:latin typeface="Calibri"/>
            </a:endParaRP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864" y="762001"/>
            <a:ext cx="6688137"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933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1676400" y="6128267"/>
            <a:ext cx="8610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dirty="0">
                <a:solidFill>
                  <a:prstClr val="black"/>
                </a:solidFill>
                <a:latin typeface="Calibri"/>
              </a:rPr>
              <a:t>Fig. 1.2 T he AutoCAD 2010 2D Drafting and Annotation workspace</a:t>
            </a:r>
            <a:endParaRPr lang="en-US" sz="2200" dirty="0">
              <a:solidFill>
                <a:prstClr val="black"/>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6</a:t>
            </a:fld>
            <a:endParaRPr lang="en-US">
              <a:solidFill>
                <a:prstClr val="black">
                  <a:tint val="75000"/>
                </a:prstClr>
              </a:solidFill>
              <a:latin typeface="Calibri"/>
            </a:endParaRPr>
          </a:p>
        </p:txBody>
      </p:sp>
      <p:pic>
        <p:nvPicPr>
          <p:cNvPr id="205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2057400" y="1"/>
            <a:ext cx="7620000" cy="5897117"/>
          </a:xfrm>
          <a:prstGeom prst="rect">
            <a:avLst/>
          </a:prstGeom>
          <a:noFill/>
          <a:ln w="9525">
            <a:noFill/>
            <a:miter lim="800000"/>
            <a:headEnd/>
            <a:tailEnd/>
          </a:ln>
          <a:effectLst/>
        </p:spPr>
      </p:pic>
    </p:spTree>
    <p:extLst>
      <p:ext uri="{BB962C8B-B14F-4D97-AF65-F5344CB8AC3E}">
        <p14:creationId xmlns:p14="http://schemas.microsoft.com/office/powerpoint/2010/main" val="39476169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b="1" dirty="0">
                <a:solidFill>
                  <a:srgbClr val="002060"/>
                </a:solidFill>
              </a:rPr>
              <a:t>The Mirror tool</a:t>
            </a:r>
            <a:endParaRPr lang="en-US" dirty="0">
              <a:solidFill>
                <a:srgbClr val="002060"/>
              </a:solidFill>
            </a:endParaRPr>
          </a:p>
        </p:txBody>
      </p:sp>
      <p:sp>
        <p:nvSpPr>
          <p:cNvPr id="3" name="Content Placeholder 2"/>
          <p:cNvSpPr>
            <a:spLocks noGrp="1"/>
          </p:cNvSpPr>
          <p:nvPr>
            <p:ph idx="1"/>
          </p:nvPr>
        </p:nvSpPr>
        <p:spPr>
          <a:xfrm>
            <a:off x="1828800" y="685800"/>
            <a:ext cx="8686800" cy="5867400"/>
          </a:xfrm>
        </p:spPr>
        <p:txBody>
          <a:bodyPr rtlCol="0">
            <a:normAutofit fontScale="77500" lnSpcReduction="20000"/>
          </a:bodyPr>
          <a:lstStyle/>
          <a:p>
            <a:pPr algn="ctr" eaLnBrk="1" fontAlgn="auto" hangingPunct="1">
              <a:spcAft>
                <a:spcPts val="0"/>
              </a:spcAft>
              <a:buNone/>
              <a:defRPr/>
            </a:pPr>
            <a:r>
              <a:rPr lang="en-US" b="1" i="1" dirty="0">
                <a:solidFill>
                  <a:srgbClr val="0070C0"/>
                </a:solidFill>
              </a:rPr>
              <a:t>First example – </a:t>
            </a:r>
            <a:r>
              <a:rPr lang="en-US" b="1" i="1" dirty="0" smtClean="0">
                <a:solidFill>
                  <a:srgbClr val="0070C0"/>
                </a:solidFill>
              </a:rPr>
              <a:t>Mirror</a:t>
            </a:r>
            <a:endParaRPr lang="en-US" b="1" i="1" dirty="0">
              <a:solidFill>
                <a:srgbClr val="0070C0"/>
              </a:solidFill>
            </a:endParaRP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1. Construct the outline in Fig</a:t>
            </a:r>
            <a:r>
              <a:rPr lang="en-US" b="1" dirty="0" smtClean="0">
                <a:latin typeface="Times New Roman" panose="02020603050405020304" pitchFamily="18" charset="0"/>
                <a:cs typeface="Times New Roman" panose="02020603050405020304" pitchFamily="18" charset="0"/>
              </a:rPr>
              <a:t>. below using </a:t>
            </a:r>
            <a:r>
              <a:rPr lang="en-US" b="1" dirty="0">
                <a:latin typeface="Times New Roman" panose="02020603050405020304" pitchFamily="18" charset="0"/>
                <a:cs typeface="Times New Roman" panose="02020603050405020304" pitchFamily="18" charset="0"/>
              </a:rPr>
              <a:t>Line and Arc tools.</a:t>
            </a: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2. Call the Mirror tool – either </a:t>
            </a:r>
            <a:r>
              <a:rPr lang="en-US" b="1" i="1" dirty="0">
                <a:latin typeface="Times New Roman" panose="02020603050405020304" pitchFamily="18" charset="0"/>
                <a:cs typeface="Times New Roman" panose="02020603050405020304" pitchFamily="18" charset="0"/>
              </a:rPr>
              <a:t>left-click on its tool icon in the </a:t>
            </a:r>
            <a:r>
              <a:rPr lang="en-US" b="1" i="1" dirty="0" smtClean="0">
                <a:latin typeface="Times New Roman" panose="02020603050405020304" pitchFamily="18" charset="0"/>
                <a:cs typeface="Times New Roman" panose="02020603050405020304" pitchFamily="18" charset="0"/>
              </a:rPr>
              <a:t>Modify </a:t>
            </a:r>
            <a:r>
              <a:rPr lang="en-US" dirty="0" smtClean="0">
                <a:latin typeface="Times New Roman" panose="02020603050405020304" pitchFamily="18" charset="0"/>
                <a:cs typeface="Times New Roman" panose="02020603050405020304" pitchFamily="18" charset="0"/>
              </a:rPr>
              <a:t>toolbar, or </a:t>
            </a:r>
            <a:r>
              <a:rPr lang="en-US" i="1" dirty="0">
                <a:latin typeface="Times New Roman" panose="02020603050405020304" pitchFamily="18" charset="0"/>
                <a:cs typeface="Times New Roman" panose="02020603050405020304" pitchFamily="18" charset="0"/>
              </a:rPr>
              <a:t>pick </a:t>
            </a:r>
            <a:r>
              <a:rPr lang="en-US" b="1" i="1" dirty="0">
                <a:latin typeface="Times New Roman" panose="02020603050405020304" pitchFamily="18" charset="0"/>
                <a:cs typeface="Times New Roman" panose="02020603050405020304" pitchFamily="18" charset="0"/>
              </a:rPr>
              <a:t>Mirror from the Modify drop-down </a:t>
            </a:r>
            <a:r>
              <a:rPr lang="en-US" b="1" i="1" dirty="0" smtClean="0">
                <a:latin typeface="Times New Roman" panose="02020603050405020304" pitchFamily="18" charset="0"/>
                <a:cs typeface="Times New Roman" panose="02020603050405020304" pitchFamily="18" charset="0"/>
              </a:rPr>
              <a:t>menu, </a:t>
            </a:r>
            <a:r>
              <a:rPr lang="en-US" dirty="0" smtClean="0">
                <a:latin typeface="Times New Roman" panose="02020603050405020304" pitchFamily="18" charset="0"/>
                <a:cs typeface="Times New Roman" panose="02020603050405020304" pitchFamily="18" charset="0"/>
              </a:rPr>
              <a:t>or </a:t>
            </a:r>
            <a:r>
              <a:rPr lang="en-US" i="1" dirty="0">
                <a:latin typeface="Times New Roman" panose="02020603050405020304" pitchFamily="18" charset="0"/>
                <a:cs typeface="Times New Roman" panose="02020603050405020304" pitchFamily="18" charset="0"/>
              </a:rPr>
              <a:t>enter </a:t>
            </a:r>
            <a:r>
              <a:rPr lang="en-US" b="1" i="1" dirty="0">
                <a:latin typeface="Times New Roman" panose="02020603050405020304" pitchFamily="18" charset="0"/>
                <a:cs typeface="Times New Roman" panose="02020603050405020304" pitchFamily="18" charset="0"/>
              </a:rPr>
              <a:t>mi or Mirror at the command line. The command line shows:</a:t>
            </a:r>
          </a:p>
          <a:p>
            <a:pPr eaLnBrk="1" fontAlgn="auto" hangingPunct="1">
              <a:spcAft>
                <a:spcPts val="0"/>
              </a:spcAft>
              <a:defRPr/>
            </a:pPr>
            <a:r>
              <a:rPr lang="en-US" b="1" dirty="0" err="1">
                <a:latin typeface="Times New Roman" panose="02020603050405020304" pitchFamily="18" charset="0"/>
                <a:cs typeface="Times New Roman" panose="02020603050405020304" pitchFamily="18" charset="0"/>
              </a:rPr>
              <a:t>Command:_mirror</a:t>
            </a:r>
            <a:endParaRPr lang="en-US" b="1" dirty="0">
              <a:latin typeface="Times New Roman" panose="02020603050405020304" pitchFamily="18" charset="0"/>
              <a:cs typeface="Times New Roman" panose="02020603050405020304" pitchFamily="18" charset="0"/>
            </a:endParaRP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Select objects: </a:t>
            </a:r>
            <a:r>
              <a:rPr lang="en-US" b="1" i="1" dirty="0">
                <a:latin typeface="Times New Roman" panose="02020603050405020304" pitchFamily="18" charset="0"/>
                <a:cs typeface="Times New Roman" panose="02020603050405020304" pitchFamily="18" charset="0"/>
              </a:rPr>
              <a:t>pick first corner Specify opposite corner: pick 7 found</a:t>
            </a: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Select objects: </a:t>
            </a:r>
            <a:r>
              <a:rPr lang="en-US" b="1" i="1" dirty="0">
                <a:latin typeface="Times New Roman" panose="02020603050405020304" pitchFamily="18" charset="0"/>
                <a:cs typeface="Times New Roman" panose="02020603050405020304" pitchFamily="18" charset="0"/>
              </a:rPr>
              <a:t>right-click</a:t>
            </a: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Specify first point of mirror line: end of </a:t>
            </a:r>
            <a:r>
              <a:rPr lang="en-US" b="1" i="1" dirty="0">
                <a:latin typeface="Times New Roman" panose="02020603050405020304" pitchFamily="18" charset="0"/>
                <a:cs typeface="Times New Roman" panose="02020603050405020304" pitchFamily="18" charset="0"/>
              </a:rPr>
              <a:t>pick</a:t>
            </a: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Specify second point of mirror line: end of </a:t>
            </a:r>
            <a:r>
              <a:rPr lang="en-US" b="1" i="1" dirty="0" smtClean="0">
                <a:latin typeface="Times New Roman" panose="02020603050405020304" pitchFamily="18" charset="0"/>
                <a:cs typeface="Times New Roman" panose="02020603050405020304" pitchFamily="18" charset="0"/>
              </a:rPr>
              <a:t>pick </a:t>
            </a:r>
            <a:r>
              <a:rPr lang="en-US" b="1" dirty="0" smtClean="0">
                <a:latin typeface="Times New Roman" panose="02020603050405020304" pitchFamily="18" charset="0"/>
                <a:cs typeface="Times New Roman" panose="02020603050405020304" pitchFamily="18" charset="0"/>
              </a:rPr>
              <a:t>Delete </a:t>
            </a:r>
            <a:r>
              <a:rPr lang="en-US" b="1" dirty="0">
                <a:latin typeface="Times New Roman" panose="02020603050405020304" pitchFamily="18" charset="0"/>
                <a:cs typeface="Times New Roman" panose="02020603050405020304" pitchFamily="18" charset="0"/>
              </a:rPr>
              <a:t>source objects [Yes/No] N: </a:t>
            </a:r>
            <a:r>
              <a:rPr lang="en-US" b="1" i="1" dirty="0">
                <a:latin typeface="Times New Roman" panose="02020603050405020304" pitchFamily="18" charset="0"/>
                <a:cs typeface="Times New Roman" panose="02020603050405020304" pitchFamily="18" charset="0"/>
              </a:rPr>
              <a:t>right-click</a:t>
            </a: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Command:</a:t>
            </a:r>
          </a:p>
          <a:p>
            <a:pPr eaLnBrk="1" fontAlgn="auto" hangingPunct="1">
              <a:spcAft>
                <a:spcPts val="0"/>
              </a:spcAft>
              <a:defRPr/>
            </a:pPr>
            <a:r>
              <a:rPr lang="en-US" dirty="0">
                <a:latin typeface="Times New Roman" panose="02020603050405020304" pitchFamily="18" charset="0"/>
                <a:cs typeface="Times New Roman" panose="02020603050405020304" pitchFamily="18" charset="0"/>
              </a:rPr>
              <a:t>The result is shown in Fig. </a:t>
            </a:r>
          </a:p>
        </p:txBody>
      </p:sp>
      <p:sp>
        <p:nvSpPr>
          <p:cNvPr id="5" name="Slide Number Placeholder 4"/>
          <p:cNvSpPr>
            <a:spLocks noGrp="1"/>
          </p:cNvSpPr>
          <p:nvPr>
            <p:ph type="sldNum" sz="quarter" idx="12"/>
          </p:nvPr>
        </p:nvSpPr>
        <p:spPr/>
        <p:txBody>
          <a:bodyPr/>
          <a:lstStyle/>
          <a:p>
            <a:pPr>
              <a:defRPr/>
            </a:pPr>
            <a:fld id="{330EFDE0-5A1C-49B0-80F4-85C82597513C}" type="slidenum">
              <a:rPr lang="en-US">
                <a:solidFill>
                  <a:prstClr val="black">
                    <a:tint val="75000"/>
                  </a:prstClr>
                </a:solidFill>
                <a:latin typeface="Calibri"/>
              </a:rPr>
              <a:pPr>
                <a:defRPr/>
              </a:pPr>
              <a:t>60</a:t>
            </a:fld>
            <a:endParaRPr lang="en-US">
              <a:solidFill>
                <a:prstClr val="black">
                  <a:tint val="75000"/>
                </a:prstClr>
              </a:solidFill>
              <a:latin typeface="Calibri"/>
            </a:endParaRPr>
          </a:p>
        </p:txBody>
      </p:sp>
    </p:spTree>
    <p:extLst>
      <p:ext uri="{BB962C8B-B14F-4D97-AF65-F5344CB8AC3E}">
        <p14:creationId xmlns:p14="http://schemas.microsoft.com/office/powerpoint/2010/main" val="40325128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8600"/>
            <a:ext cx="678180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9080FF79-27CE-4460-9EA5-1AE83891D5F7}" type="slidenum">
              <a:rPr lang="en-US">
                <a:solidFill>
                  <a:prstClr val="black">
                    <a:tint val="75000"/>
                  </a:prstClr>
                </a:solidFill>
                <a:latin typeface="Calibri"/>
              </a:rPr>
              <a:pPr>
                <a:defRPr/>
              </a:pPr>
              <a:t>61</a:t>
            </a:fld>
            <a:endParaRPr lang="en-US">
              <a:solidFill>
                <a:prstClr val="black">
                  <a:tint val="75000"/>
                </a:prstClr>
              </a:solidFill>
              <a:latin typeface="Calibri"/>
            </a:endParaRPr>
          </a:p>
        </p:txBody>
      </p:sp>
    </p:spTree>
    <p:extLst>
      <p:ext uri="{BB962C8B-B14F-4D97-AF65-F5344CB8AC3E}">
        <p14:creationId xmlns:p14="http://schemas.microsoft.com/office/powerpoint/2010/main" val="3540000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b="1" dirty="0">
                <a:solidFill>
                  <a:srgbClr val="002060"/>
                </a:solidFill>
              </a:rPr>
              <a:t>The Offset tool</a:t>
            </a:r>
            <a:endParaRPr lang="en-US" dirty="0">
              <a:solidFill>
                <a:srgbClr val="002060"/>
              </a:solidFill>
            </a:endParaRPr>
          </a:p>
        </p:txBody>
      </p:sp>
      <p:sp>
        <p:nvSpPr>
          <p:cNvPr id="11267" name="Content Placeholder 2"/>
          <p:cNvSpPr>
            <a:spLocks noGrp="1"/>
          </p:cNvSpPr>
          <p:nvPr>
            <p:ph idx="1"/>
          </p:nvPr>
        </p:nvSpPr>
        <p:spPr>
          <a:xfrm>
            <a:off x="1828800" y="685800"/>
            <a:ext cx="8686800" cy="6172200"/>
          </a:xfrm>
        </p:spPr>
        <p:txBody>
          <a:bodyPr/>
          <a:lstStyle/>
          <a:p>
            <a:pPr algn="ctr" eaLnBrk="1" hangingPunct="1">
              <a:buFont typeface="Arial" panose="020B0604020202020204" pitchFamily="34" charset="0"/>
              <a:buNone/>
            </a:pPr>
            <a:r>
              <a:rPr lang="en-US" altLang="en-US" sz="2300" b="1" i="1">
                <a:solidFill>
                  <a:srgbClr val="0070C0"/>
                </a:solidFill>
              </a:rPr>
              <a:t>Examples – Offset</a:t>
            </a:r>
          </a:p>
          <a:p>
            <a:pPr eaLnBrk="1" hangingPunct="1"/>
            <a:r>
              <a:rPr lang="en-US" altLang="en-US" sz="2200" b="1">
                <a:latin typeface="Times New Roman" panose="02020603050405020304" pitchFamily="18" charset="0"/>
                <a:cs typeface="Times New Roman" panose="02020603050405020304" pitchFamily="18" charset="0"/>
              </a:rPr>
              <a:t>1. Construct the four outlines shown in Fig. 1 below.</a:t>
            </a:r>
          </a:p>
          <a:p>
            <a:pPr eaLnBrk="1" hangingPunct="1"/>
            <a:r>
              <a:rPr lang="en-US" altLang="en-US" sz="2200" b="1">
                <a:latin typeface="Times New Roman" panose="02020603050405020304" pitchFamily="18" charset="0"/>
                <a:cs typeface="Times New Roman" panose="02020603050405020304" pitchFamily="18" charset="0"/>
              </a:rPr>
              <a:t>2. Call the Offset tool – either </a:t>
            </a:r>
            <a:r>
              <a:rPr lang="en-US" altLang="en-US" sz="2200" b="1" i="1">
                <a:latin typeface="Times New Roman" panose="02020603050405020304" pitchFamily="18" charset="0"/>
                <a:cs typeface="Times New Roman" panose="02020603050405020304" pitchFamily="18" charset="0"/>
              </a:rPr>
              <a:t>left-click its tool icon in the 2D Draw </a:t>
            </a:r>
            <a:r>
              <a:rPr lang="en-US" altLang="en-US" sz="2200" b="1">
                <a:latin typeface="Times New Roman" panose="02020603050405020304" pitchFamily="18" charset="0"/>
                <a:cs typeface="Times New Roman" panose="02020603050405020304" pitchFamily="18" charset="0"/>
              </a:rPr>
              <a:t>control panel, or </a:t>
            </a:r>
            <a:r>
              <a:rPr lang="en-US" altLang="en-US" sz="2200" b="1" i="1">
                <a:latin typeface="Times New Roman" panose="02020603050405020304" pitchFamily="18" charset="0"/>
                <a:cs typeface="Times New Roman" panose="02020603050405020304" pitchFamily="18" charset="0"/>
              </a:rPr>
              <a:t>pick the tool name in the Modify dropdown </a:t>
            </a:r>
            <a:r>
              <a:rPr lang="en-US" altLang="en-US" sz="2200">
                <a:latin typeface="Times New Roman" panose="02020603050405020304" pitchFamily="18" charset="0"/>
                <a:cs typeface="Times New Roman" panose="02020603050405020304" pitchFamily="18" charset="0"/>
              </a:rPr>
              <a:t>menu, or </a:t>
            </a:r>
            <a:r>
              <a:rPr lang="en-US" altLang="en-US" sz="2200" i="1">
                <a:latin typeface="Times New Roman" panose="02020603050405020304" pitchFamily="18" charset="0"/>
                <a:cs typeface="Times New Roman" panose="02020603050405020304" pitchFamily="18" charset="0"/>
              </a:rPr>
              <a:t>enter </a:t>
            </a:r>
            <a:r>
              <a:rPr lang="en-US" altLang="en-US" sz="2200" b="1" i="1">
                <a:latin typeface="Times New Roman" panose="02020603050405020304" pitchFamily="18" charset="0"/>
                <a:cs typeface="Times New Roman" panose="02020603050405020304" pitchFamily="18" charset="0"/>
              </a:rPr>
              <a:t>o or offset at the command line. The command </a:t>
            </a:r>
            <a:r>
              <a:rPr lang="en-US" altLang="en-US" sz="2200">
                <a:latin typeface="Times New Roman" panose="02020603050405020304" pitchFamily="18" charset="0"/>
                <a:cs typeface="Times New Roman" panose="02020603050405020304" pitchFamily="18" charset="0"/>
              </a:rPr>
              <a:t>line shows:</a:t>
            </a:r>
          </a:p>
          <a:p>
            <a:pPr eaLnBrk="1" hangingPunct="1"/>
            <a:r>
              <a:rPr lang="en-US" altLang="en-US" sz="2200" b="1">
                <a:latin typeface="Times New Roman" panose="02020603050405020304" pitchFamily="18" charset="0"/>
                <a:cs typeface="Times New Roman" panose="02020603050405020304" pitchFamily="18" charset="0"/>
              </a:rPr>
              <a:t>Command:_offset</a:t>
            </a:r>
          </a:p>
          <a:p>
            <a:pPr eaLnBrk="1" hangingPunct="1"/>
            <a:r>
              <a:rPr lang="en-US" altLang="en-US" sz="2200" b="1">
                <a:latin typeface="Times New Roman" panose="02020603050405020304" pitchFamily="18" charset="0"/>
                <a:cs typeface="Times New Roman" panose="02020603050405020304" pitchFamily="18" charset="0"/>
              </a:rPr>
              <a:t>Current settings: Erase sourceNo LayerSource OFFSETGAPTYPE 0</a:t>
            </a:r>
          </a:p>
          <a:p>
            <a:pPr eaLnBrk="1" hangingPunct="1"/>
            <a:r>
              <a:rPr lang="en-US" altLang="en-US" sz="2200" b="1">
                <a:latin typeface="Times New Roman" panose="02020603050405020304" pitchFamily="18" charset="0"/>
                <a:cs typeface="Times New Roman" panose="02020603050405020304" pitchFamily="18" charset="0"/>
              </a:rPr>
              <a:t>Specify offset distance or [Through/Erase/Layer] Through: 10</a:t>
            </a:r>
          </a:p>
          <a:p>
            <a:pPr eaLnBrk="1" hangingPunct="1"/>
            <a:r>
              <a:rPr lang="en-US" altLang="en-US" sz="2200" b="1">
                <a:latin typeface="Times New Roman" panose="02020603050405020304" pitchFamily="18" charset="0"/>
                <a:cs typeface="Times New Roman" panose="02020603050405020304" pitchFamily="18" charset="0"/>
              </a:rPr>
              <a:t>Select object to offset or [Exit/Undo] Exit: </a:t>
            </a:r>
            <a:r>
              <a:rPr lang="en-US" altLang="en-US" sz="2200" b="1" i="1">
                <a:latin typeface="Times New Roman" panose="02020603050405020304" pitchFamily="18" charset="0"/>
                <a:cs typeface="Times New Roman" panose="02020603050405020304" pitchFamily="18" charset="0"/>
              </a:rPr>
              <a:t>pick drawing 1</a:t>
            </a:r>
          </a:p>
          <a:p>
            <a:pPr eaLnBrk="1" hangingPunct="1"/>
            <a:r>
              <a:rPr lang="en-US" altLang="en-US" sz="2200" b="1">
                <a:latin typeface="Times New Roman" panose="02020603050405020304" pitchFamily="18" charset="0"/>
                <a:cs typeface="Times New Roman" panose="02020603050405020304" pitchFamily="18" charset="0"/>
              </a:rPr>
              <a:t>Specify point on side to offset or [Exit/Multiple/Undo] Exit: </a:t>
            </a:r>
            <a:r>
              <a:rPr lang="en-US" altLang="en-US" sz="2200" i="1">
                <a:latin typeface="Times New Roman" panose="02020603050405020304" pitchFamily="18" charset="0"/>
                <a:cs typeface="Times New Roman" panose="02020603050405020304" pitchFamily="18" charset="0"/>
              </a:rPr>
              <a:t>pick inside the rectangle</a:t>
            </a:r>
          </a:p>
          <a:p>
            <a:pPr eaLnBrk="1" hangingPunct="1"/>
            <a:r>
              <a:rPr lang="en-US" altLang="en-US" sz="2200" b="1">
                <a:latin typeface="Times New Roman" panose="02020603050405020304" pitchFamily="18" charset="0"/>
                <a:cs typeface="Times New Roman" panose="02020603050405020304" pitchFamily="18" charset="0"/>
              </a:rPr>
              <a:t>Select object to offset or [Exit/Undo] Exit: </a:t>
            </a:r>
            <a:r>
              <a:rPr lang="en-US" altLang="en-US" sz="2200" b="1" i="1">
                <a:latin typeface="Times New Roman" panose="02020603050405020304" pitchFamily="18" charset="0"/>
                <a:cs typeface="Times New Roman" panose="02020603050405020304" pitchFamily="18" charset="0"/>
              </a:rPr>
              <a:t>right-click</a:t>
            </a:r>
          </a:p>
          <a:p>
            <a:pPr eaLnBrk="1" hangingPunct="1"/>
            <a:r>
              <a:rPr lang="en-US" altLang="en-US" sz="2200" b="1">
                <a:latin typeface="Times New Roman" panose="02020603050405020304" pitchFamily="18" charset="0"/>
                <a:cs typeface="Times New Roman" panose="02020603050405020304" pitchFamily="18" charset="0"/>
              </a:rPr>
              <a:t>Command:</a:t>
            </a:r>
          </a:p>
          <a:p>
            <a:pPr eaLnBrk="1" hangingPunct="1"/>
            <a:r>
              <a:rPr lang="en-US" altLang="en-US" sz="2200" b="1">
                <a:latin typeface="Times New Roman" panose="02020603050405020304" pitchFamily="18" charset="0"/>
                <a:cs typeface="Times New Roman" panose="02020603050405020304" pitchFamily="18" charset="0"/>
              </a:rPr>
              <a:t>3. Repeat the same for drawings 2, 3 and 4 in Fig. as shown below</a:t>
            </a:r>
            <a:endParaRPr lang="en-US" altLang="en-US" sz="2200">
              <a:latin typeface="Times New Roman" panose="02020603050405020304" pitchFamily="18" charset="0"/>
              <a:cs typeface="Times New Roman" panose="02020603050405020304" pitchFamily="18" charset="0"/>
            </a:endParaRP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l="61069" t="33897"/>
          <a:stretch>
            <a:fillRect/>
          </a:stretch>
        </p:blipFill>
        <p:spPr bwMode="auto">
          <a:xfrm>
            <a:off x="8991600" y="201614"/>
            <a:ext cx="15049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633B2787-F7CF-45D5-81C8-8B43D0775524}" type="slidenum">
              <a:rPr lang="en-US">
                <a:solidFill>
                  <a:prstClr val="black">
                    <a:tint val="75000"/>
                  </a:prstClr>
                </a:solidFill>
                <a:latin typeface="Calibri"/>
              </a:rPr>
              <a:pPr>
                <a:defRPr/>
              </a:pPr>
              <a:t>62</a:t>
            </a:fld>
            <a:endParaRPr lang="en-US">
              <a:solidFill>
                <a:prstClr val="black">
                  <a:tint val="75000"/>
                </a:prstClr>
              </a:solidFill>
              <a:latin typeface="Calibri"/>
            </a:endParaRPr>
          </a:p>
        </p:txBody>
      </p:sp>
    </p:spTree>
    <p:extLst>
      <p:ext uri="{BB962C8B-B14F-4D97-AF65-F5344CB8AC3E}">
        <p14:creationId xmlns:p14="http://schemas.microsoft.com/office/powerpoint/2010/main" val="1736625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451" y="0"/>
            <a:ext cx="53768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3276600"/>
            <a:ext cx="54371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4B23343D-084E-4CF1-BF4E-B72DF276C839}" type="slidenum">
              <a:rPr lang="en-US">
                <a:solidFill>
                  <a:prstClr val="black">
                    <a:tint val="75000"/>
                  </a:prstClr>
                </a:solidFill>
                <a:latin typeface="Calibri"/>
              </a:rPr>
              <a:pPr>
                <a:defRPr/>
              </a:pPr>
              <a:t>63</a:t>
            </a:fld>
            <a:endParaRPr lang="en-US">
              <a:solidFill>
                <a:prstClr val="black">
                  <a:tint val="75000"/>
                </a:prstClr>
              </a:solidFill>
              <a:latin typeface="Calibri"/>
            </a:endParaRPr>
          </a:p>
        </p:txBody>
      </p:sp>
    </p:spTree>
    <p:extLst>
      <p:ext uri="{BB962C8B-B14F-4D97-AF65-F5344CB8AC3E}">
        <p14:creationId xmlns:p14="http://schemas.microsoft.com/office/powerpoint/2010/main" val="27496786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81200" y="0"/>
            <a:ext cx="8229600" cy="762000"/>
          </a:xfrm>
        </p:spPr>
        <p:txBody>
          <a:bodyPr/>
          <a:lstStyle/>
          <a:p>
            <a:pPr eaLnBrk="1" hangingPunct="1"/>
            <a:r>
              <a:rPr lang="en-US" altLang="en-US" b="1" smtClean="0">
                <a:solidFill>
                  <a:srgbClr val="002060"/>
                </a:solidFill>
              </a:rPr>
              <a:t>The Array tool</a:t>
            </a:r>
            <a:endParaRPr lang="en-US" altLang="en-US" smtClean="0">
              <a:solidFill>
                <a:srgbClr val="002060"/>
              </a:solidFill>
            </a:endParaRPr>
          </a:p>
        </p:txBody>
      </p:sp>
      <p:sp>
        <p:nvSpPr>
          <p:cNvPr id="5" name="Slide Number Placeholder 4"/>
          <p:cNvSpPr>
            <a:spLocks noGrp="1"/>
          </p:cNvSpPr>
          <p:nvPr>
            <p:ph type="sldNum" sz="quarter" idx="12"/>
          </p:nvPr>
        </p:nvSpPr>
        <p:spPr/>
        <p:txBody>
          <a:bodyPr/>
          <a:lstStyle/>
          <a:p>
            <a:pPr>
              <a:defRPr/>
            </a:pPr>
            <a:fld id="{7E701992-9D03-4428-830B-E1756301CDAE}" type="slidenum">
              <a:rPr lang="en-US">
                <a:solidFill>
                  <a:prstClr val="black">
                    <a:tint val="75000"/>
                  </a:prstClr>
                </a:solidFill>
                <a:latin typeface="Calibri"/>
              </a:rPr>
              <a:pPr>
                <a:defRPr/>
              </a:pPr>
              <a:t>64</a:t>
            </a:fld>
            <a:endParaRPr lang="en-US">
              <a:solidFill>
                <a:prstClr val="black">
                  <a:tint val="75000"/>
                </a:prstClr>
              </a:solidFill>
              <a:latin typeface="Calibri"/>
            </a:endParaRPr>
          </a:p>
        </p:txBody>
      </p:sp>
      <p:pic>
        <p:nvPicPr>
          <p:cNvPr id="1331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1400" y="1905000"/>
            <a:ext cx="3657600" cy="2971800"/>
          </a:xfrm>
        </p:spPr>
      </p:pic>
    </p:spTree>
    <p:extLst>
      <p:ext uri="{BB962C8B-B14F-4D97-AF65-F5344CB8AC3E}">
        <p14:creationId xmlns:p14="http://schemas.microsoft.com/office/powerpoint/2010/main" val="14560585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28600"/>
            <a:ext cx="6781800" cy="6318250"/>
          </a:xfrm>
        </p:spPr>
      </p:pic>
      <p:sp>
        <p:nvSpPr>
          <p:cNvPr id="4" name="Slide Number Placeholder 3"/>
          <p:cNvSpPr>
            <a:spLocks noGrp="1"/>
          </p:cNvSpPr>
          <p:nvPr>
            <p:ph type="sldNum" sz="quarter" idx="12"/>
          </p:nvPr>
        </p:nvSpPr>
        <p:spPr/>
        <p:txBody>
          <a:bodyPr/>
          <a:lstStyle/>
          <a:p>
            <a:pPr>
              <a:defRPr/>
            </a:pPr>
            <a:fld id="{2006851E-5D91-429C-888F-E0AC67638ECC}" type="slidenum">
              <a:rPr lang="en-US">
                <a:solidFill>
                  <a:prstClr val="black">
                    <a:tint val="75000"/>
                  </a:prstClr>
                </a:solidFill>
                <a:latin typeface="Calibri"/>
              </a:rPr>
              <a:pPr>
                <a:defRPr/>
              </a:pPr>
              <a:t>65</a:t>
            </a:fld>
            <a:endParaRPr lang="en-US">
              <a:solidFill>
                <a:prstClr val="black">
                  <a:tint val="75000"/>
                </a:prstClr>
              </a:solidFill>
              <a:latin typeface="Calibri"/>
            </a:endParaRPr>
          </a:p>
        </p:txBody>
      </p:sp>
    </p:spTree>
    <p:extLst>
      <p:ext uri="{BB962C8B-B14F-4D97-AF65-F5344CB8AC3E}">
        <p14:creationId xmlns:p14="http://schemas.microsoft.com/office/powerpoint/2010/main" val="26670638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81001"/>
            <a:ext cx="8229600" cy="5745163"/>
          </a:xfrm>
        </p:spPr>
        <p:txBody>
          <a:bodyPr rtlCol="0">
            <a:normAutofit fontScale="92500"/>
          </a:bodyPr>
          <a:lstStyle/>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Row offset field – </a:t>
            </a:r>
            <a:r>
              <a:rPr lang="en-US" b="1" i="1" dirty="0">
                <a:latin typeface="Times New Roman" panose="02020603050405020304" pitchFamily="18" charset="0"/>
                <a:cs typeface="Times New Roman" panose="02020603050405020304" pitchFamily="18" charset="0"/>
              </a:rPr>
              <a:t>enter 50 (note the minus sign)</a:t>
            </a: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Column offset field – </a:t>
            </a:r>
            <a:r>
              <a:rPr lang="en-US" b="1" i="1" dirty="0">
                <a:latin typeface="Times New Roman" panose="02020603050405020304" pitchFamily="18" charset="0"/>
                <a:cs typeface="Times New Roman" panose="02020603050405020304" pitchFamily="18" charset="0"/>
              </a:rPr>
              <a:t>enter 50</a:t>
            </a: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4. </a:t>
            </a:r>
            <a:r>
              <a:rPr lang="en-US" b="1" i="1" dirty="0">
                <a:latin typeface="Times New Roman" panose="02020603050405020304" pitchFamily="18" charset="0"/>
                <a:cs typeface="Times New Roman" panose="02020603050405020304" pitchFamily="18" charset="0"/>
              </a:rPr>
              <a:t>Click the Select objects button and the dialog disappears. Window </a:t>
            </a:r>
            <a:r>
              <a:rPr lang="en-US" b="1" i="1" dirty="0" smtClean="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drawing</a:t>
            </a:r>
            <a:r>
              <a:rPr lang="en-US" dirty="0">
                <a:latin typeface="Times New Roman" panose="02020603050405020304" pitchFamily="18" charset="0"/>
                <a:cs typeface="Times New Roman" panose="02020603050405020304" pitchFamily="18" charset="0"/>
              </a:rPr>
              <a:t>. The dialog reappears.</a:t>
            </a: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5. </a:t>
            </a:r>
            <a:r>
              <a:rPr lang="en-US" b="1" i="1" dirty="0">
                <a:latin typeface="Times New Roman" panose="02020603050405020304" pitchFamily="18" charset="0"/>
                <a:cs typeface="Times New Roman" panose="02020603050405020304" pitchFamily="18" charset="0"/>
              </a:rPr>
              <a:t>Click the Preview button. The dialog disappears and the </a:t>
            </a:r>
            <a:r>
              <a:rPr lang="en-US" b="1" i="1" dirty="0" smtClean="0">
                <a:latin typeface="Times New Roman" panose="02020603050405020304" pitchFamily="18" charset="0"/>
                <a:cs typeface="Times New Roman" panose="02020603050405020304" pitchFamily="18" charset="0"/>
              </a:rPr>
              <a:t>array </a:t>
            </a:r>
            <a:r>
              <a:rPr lang="en-US" dirty="0" smtClean="0">
                <a:latin typeface="Times New Roman" panose="02020603050405020304" pitchFamily="18" charset="0"/>
                <a:cs typeface="Times New Roman" panose="02020603050405020304" pitchFamily="18" charset="0"/>
              </a:rPr>
              <a:t>appears </a:t>
            </a:r>
            <a:r>
              <a:rPr lang="en-US" dirty="0">
                <a:latin typeface="Times New Roman" panose="02020603050405020304" pitchFamily="18" charset="0"/>
                <a:cs typeface="Times New Roman" panose="02020603050405020304" pitchFamily="18" charset="0"/>
              </a:rPr>
              <a:t>with a warning dialog in the centre of the </a:t>
            </a:r>
            <a:r>
              <a:rPr lang="en-US" dirty="0" smtClean="0">
                <a:latin typeface="Times New Roman" panose="02020603050405020304" pitchFamily="18" charset="0"/>
                <a:cs typeface="Times New Roman" panose="02020603050405020304" pitchFamily="18" charset="0"/>
              </a:rPr>
              <a:t>array.</a:t>
            </a:r>
            <a:endParaRPr lang="en-US" dirty="0">
              <a:latin typeface="Times New Roman" panose="02020603050405020304" pitchFamily="18" charset="0"/>
              <a:cs typeface="Times New Roman" panose="02020603050405020304" pitchFamily="18" charset="0"/>
            </a:endParaRPr>
          </a:p>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6. If satisfied </a:t>
            </a:r>
            <a:r>
              <a:rPr lang="en-US" b="1" i="1" dirty="0">
                <a:latin typeface="Times New Roman" panose="02020603050405020304" pitchFamily="18" charset="0"/>
                <a:cs typeface="Times New Roman" panose="02020603050405020304" pitchFamily="18" charset="0"/>
              </a:rPr>
              <a:t>click the Accept button. If not click the Modify button </a:t>
            </a:r>
            <a:r>
              <a:rPr lang="en-US" b="1" i="1" dirty="0" smtClean="0">
                <a:latin typeface="Times New Roman" panose="02020603050405020304" pitchFamily="18" charset="0"/>
                <a:cs typeface="Times New Roman" panose="02020603050405020304" pitchFamily="18" charset="0"/>
              </a:rPr>
              <a:t>and </a:t>
            </a:r>
            <a:r>
              <a:rPr lang="en-US" dirty="0" smtClean="0">
                <a:latin typeface="Times New Roman" panose="02020603050405020304" pitchFamily="18" charset="0"/>
                <a:cs typeface="Times New Roman" panose="02020603050405020304" pitchFamily="18" charset="0"/>
              </a:rPr>
              <a:t>make </a:t>
            </a:r>
            <a:r>
              <a:rPr lang="en-US" dirty="0">
                <a:latin typeface="Times New Roman" panose="02020603050405020304" pitchFamily="18" charset="0"/>
                <a:cs typeface="Times New Roman" panose="02020603050405020304" pitchFamily="18" charset="0"/>
              </a:rPr>
              <a:t>revisions to the </a:t>
            </a:r>
            <a:r>
              <a:rPr lang="en-US" b="1" dirty="0">
                <a:latin typeface="Times New Roman" panose="02020603050405020304" pitchFamily="18" charset="0"/>
                <a:cs typeface="Times New Roman" panose="02020603050405020304" pitchFamily="18" charset="0"/>
              </a:rPr>
              <a:t>Array dialog fields.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BFD98FCE-5A47-481C-963E-635791903B30}" type="slidenum">
              <a:rPr lang="en-US">
                <a:solidFill>
                  <a:prstClr val="black">
                    <a:tint val="75000"/>
                  </a:prstClr>
                </a:solidFill>
                <a:latin typeface="Calibri"/>
              </a:rPr>
              <a:pPr>
                <a:defRPr/>
              </a:pPr>
              <a:t>66</a:t>
            </a:fld>
            <a:endParaRPr lang="en-US">
              <a:solidFill>
                <a:prstClr val="black">
                  <a:tint val="75000"/>
                </a:prstClr>
              </a:solidFill>
              <a:latin typeface="Calibri"/>
            </a:endParaRPr>
          </a:p>
        </p:txBody>
      </p:sp>
    </p:spTree>
    <p:extLst>
      <p:ext uri="{BB962C8B-B14F-4D97-AF65-F5344CB8AC3E}">
        <p14:creationId xmlns:p14="http://schemas.microsoft.com/office/powerpoint/2010/main" val="13584828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altLang="en-US" smtClean="0"/>
          </a:p>
        </p:txBody>
      </p:sp>
      <p:sp>
        <p:nvSpPr>
          <p:cNvPr id="16387" name="Content Placeholder 2"/>
          <p:cNvSpPr>
            <a:spLocks noGrp="1"/>
          </p:cNvSpPr>
          <p:nvPr>
            <p:ph idx="1"/>
          </p:nvPr>
        </p:nvSpPr>
        <p:spPr/>
        <p:txBody>
          <a:bodyPr/>
          <a:lstStyle/>
          <a:p>
            <a:pPr eaLnBrk="1" hangingPunct="1"/>
            <a:endParaRPr lang="en-US" altLang="en-US" smtClean="0"/>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58764"/>
            <a:ext cx="7772400" cy="647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1110D44B-F143-421B-AF6D-DF7F8BBE09FD}" type="slidenum">
              <a:rPr lang="en-US">
                <a:solidFill>
                  <a:prstClr val="black">
                    <a:tint val="75000"/>
                  </a:prstClr>
                </a:solidFill>
                <a:latin typeface="Calibri"/>
              </a:rPr>
              <a:pPr>
                <a:defRPr/>
              </a:pPr>
              <a:t>67</a:t>
            </a:fld>
            <a:endParaRPr lang="en-US">
              <a:solidFill>
                <a:prstClr val="black">
                  <a:tint val="75000"/>
                </a:prstClr>
              </a:solidFill>
              <a:latin typeface="Calibri"/>
            </a:endParaRPr>
          </a:p>
        </p:txBody>
      </p:sp>
    </p:spTree>
    <p:extLst>
      <p:ext uri="{BB962C8B-B14F-4D97-AF65-F5344CB8AC3E}">
        <p14:creationId xmlns:p14="http://schemas.microsoft.com/office/powerpoint/2010/main" val="1694550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0"/>
            <a:ext cx="8229600" cy="533400"/>
          </a:xfrm>
        </p:spPr>
        <p:txBody>
          <a:bodyPr/>
          <a:lstStyle/>
          <a:p>
            <a:pPr eaLnBrk="1" hangingPunct="1"/>
            <a:r>
              <a:rPr lang="en-US" altLang="en-US" sz="2400" b="1" i="1">
                <a:solidFill>
                  <a:srgbClr val="0070C0"/>
                </a:solidFill>
              </a:rPr>
              <a:t>Second example – Polar Array</a:t>
            </a:r>
            <a:endParaRPr lang="en-US" altLang="en-US" sz="2400">
              <a:solidFill>
                <a:srgbClr val="0070C0"/>
              </a:solidFill>
            </a:endParaRPr>
          </a:p>
        </p:txBody>
      </p:sp>
      <p:sp>
        <p:nvSpPr>
          <p:cNvPr id="17411" name="Content Placeholder 2"/>
          <p:cNvSpPr>
            <a:spLocks noGrp="1"/>
          </p:cNvSpPr>
          <p:nvPr>
            <p:ph idx="1"/>
          </p:nvPr>
        </p:nvSpPr>
        <p:spPr>
          <a:xfrm>
            <a:off x="1981200" y="533400"/>
            <a:ext cx="8382000" cy="6019800"/>
          </a:xfrm>
        </p:spPr>
        <p:txBody>
          <a:bodyPr/>
          <a:lstStyle/>
          <a:p>
            <a:pPr eaLnBrk="1" hangingPunct="1"/>
            <a:r>
              <a:rPr lang="en-US" altLang="en-US" sz="2400" b="1">
                <a:latin typeface="Times New Roman" panose="02020603050405020304" pitchFamily="18" charset="0"/>
                <a:cs typeface="Times New Roman" panose="02020603050405020304" pitchFamily="18" charset="0"/>
              </a:rPr>
              <a:t>1. Construct the drawing in below.</a:t>
            </a:r>
          </a:p>
          <a:p>
            <a:pPr eaLnBrk="1" hangingPunct="1"/>
            <a:r>
              <a:rPr lang="en-US" altLang="en-US" sz="2400" b="1">
                <a:latin typeface="Times New Roman" panose="02020603050405020304" pitchFamily="18" charset="0"/>
                <a:cs typeface="Times New Roman" panose="02020603050405020304" pitchFamily="18" charset="0"/>
              </a:rPr>
              <a:t>2. Call Array. The Array dialog appears. Make settings as shown in </a:t>
            </a:r>
            <a:r>
              <a:rPr lang="en-US" altLang="en-US" sz="2400">
                <a:latin typeface="Times New Roman" panose="02020603050405020304" pitchFamily="18" charset="0"/>
                <a:cs typeface="Times New Roman" panose="02020603050405020304" pitchFamily="18" charset="0"/>
              </a:rPr>
              <a:t>Fig.</a:t>
            </a:r>
          </a:p>
          <a:p>
            <a:pPr eaLnBrk="1" hangingPunct="1"/>
            <a:endParaRPr lang="en-US" altLang="en-US" smtClean="0"/>
          </a:p>
        </p:txBody>
      </p:sp>
      <p:pic>
        <p:nvPicPr>
          <p:cNvPr id="174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1600201"/>
            <a:ext cx="236378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1" y="1839913"/>
            <a:ext cx="61118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BD65C5D1-B567-475A-8374-F03CB70C99D5}" type="slidenum">
              <a:rPr lang="en-US">
                <a:solidFill>
                  <a:prstClr val="black">
                    <a:tint val="75000"/>
                  </a:prstClr>
                </a:solidFill>
                <a:latin typeface="Calibri"/>
              </a:rPr>
              <a:pPr>
                <a:defRPr/>
              </a:pPr>
              <a:t>68</a:t>
            </a:fld>
            <a:endParaRPr lang="en-US">
              <a:solidFill>
                <a:prstClr val="black">
                  <a:tint val="75000"/>
                </a:prstClr>
              </a:solidFill>
              <a:latin typeface="Calibri"/>
            </a:endParaRPr>
          </a:p>
        </p:txBody>
      </p:sp>
    </p:spTree>
    <p:extLst>
      <p:ext uri="{BB962C8B-B14F-4D97-AF65-F5344CB8AC3E}">
        <p14:creationId xmlns:p14="http://schemas.microsoft.com/office/powerpoint/2010/main" val="3785903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1828800" y="457201"/>
            <a:ext cx="8382000" cy="5668963"/>
          </a:xfrm>
        </p:spPr>
        <p:txBody>
          <a:bodyPr/>
          <a:lstStyle/>
          <a:p>
            <a:pPr eaLnBrk="1" hangingPunct="1"/>
            <a:r>
              <a:rPr lang="en-US" altLang="en-US" b="1" smtClean="0">
                <a:latin typeface="Times New Roman" panose="02020603050405020304" pitchFamily="18" charset="0"/>
                <a:cs typeface="Times New Roman" panose="02020603050405020304" pitchFamily="18" charset="0"/>
              </a:rPr>
              <a:t>3</a:t>
            </a:r>
            <a:r>
              <a:rPr lang="en-US" altLang="en-US" sz="2400" b="1">
                <a:latin typeface="Times New Roman" panose="02020603050405020304" pitchFamily="18" charset="0"/>
                <a:cs typeface="Times New Roman" panose="02020603050405020304" pitchFamily="18" charset="0"/>
              </a:rPr>
              <a:t>. </a:t>
            </a:r>
            <a:r>
              <a:rPr lang="en-US" altLang="en-US" sz="2400" b="1" i="1">
                <a:latin typeface="Times New Roman" panose="02020603050405020304" pitchFamily="18" charset="0"/>
                <a:cs typeface="Times New Roman" panose="02020603050405020304" pitchFamily="18" charset="0"/>
              </a:rPr>
              <a:t>Click the Select objects button of the dialog and window the drawing. </a:t>
            </a:r>
            <a:r>
              <a:rPr lang="en-US" altLang="en-US" sz="2400">
                <a:latin typeface="Times New Roman" panose="02020603050405020304" pitchFamily="18" charset="0"/>
                <a:cs typeface="Times New Roman" panose="02020603050405020304" pitchFamily="18" charset="0"/>
              </a:rPr>
              <a:t>The dialog returns to screen. </a:t>
            </a:r>
            <a:r>
              <a:rPr lang="en-US" altLang="en-US" sz="2400" i="1">
                <a:latin typeface="Times New Roman" panose="02020603050405020304" pitchFamily="18" charset="0"/>
                <a:cs typeface="Times New Roman" panose="02020603050405020304" pitchFamily="18" charset="0"/>
              </a:rPr>
              <a:t>Click the </a:t>
            </a:r>
            <a:r>
              <a:rPr lang="en-US" altLang="en-US" sz="2400" b="1" i="1">
                <a:latin typeface="Times New Roman" panose="02020603050405020304" pitchFamily="18" charset="0"/>
                <a:cs typeface="Times New Roman" panose="02020603050405020304" pitchFamily="18" charset="0"/>
              </a:rPr>
              <a:t>Pick Center Point button </a:t>
            </a:r>
            <a:r>
              <a:rPr lang="en-US" altLang="en-US" sz="2400">
                <a:latin typeface="Times New Roman" panose="02020603050405020304" pitchFamily="18" charset="0"/>
                <a:cs typeface="Times New Roman" panose="02020603050405020304" pitchFamily="18" charset="0"/>
              </a:rPr>
              <a:t>and when the dialog disappears, </a:t>
            </a:r>
            <a:r>
              <a:rPr lang="en-US" altLang="en-US" sz="2400" i="1">
                <a:latin typeface="Times New Roman" panose="02020603050405020304" pitchFamily="18" charset="0"/>
                <a:cs typeface="Times New Roman" panose="02020603050405020304" pitchFamily="18" charset="0"/>
              </a:rPr>
              <a:t>pick a centre point for the </a:t>
            </a:r>
            <a:r>
              <a:rPr lang="en-US" altLang="en-US" sz="2400">
                <a:latin typeface="Times New Roman" panose="02020603050405020304" pitchFamily="18" charset="0"/>
                <a:cs typeface="Times New Roman" panose="02020603050405020304" pitchFamily="18" charset="0"/>
              </a:rPr>
              <a:t>array.</a:t>
            </a:r>
          </a:p>
          <a:p>
            <a:pPr eaLnBrk="1" hangingPunct="1"/>
            <a:endParaRPr lang="en-US" altLang="en-US" smtClean="0"/>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1" y="2057400"/>
            <a:ext cx="41941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6"/>
          <p:cNvSpPr>
            <a:spLocks noChangeArrowheads="1"/>
          </p:cNvSpPr>
          <p:nvPr/>
        </p:nvSpPr>
        <p:spPr bwMode="auto">
          <a:xfrm>
            <a:off x="1905000" y="2438401"/>
            <a:ext cx="4191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None/>
            </a:pPr>
            <a:r>
              <a:rPr lang="en-US" altLang="en-US" sz="2400" b="1">
                <a:solidFill>
                  <a:prstClr val="black"/>
                </a:solidFill>
                <a:latin typeface="Times New Roman" panose="02020603050405020304" pitchFamily="18" charset="0"/>
                <a:cs typeface="Times New Roman" panose="02020603050405020304" pitchFamily="18" charset="0"/>
              </a:rPr>
              <a:t>4. The dialog reappears. </a:t>
            </a:r>
            <a:r>
              <a:rPr lang="en-US" altLang="en-US" sz="2400" b="1" i="1">
                <a:solidFill>
                  <a:prstClr val="black"/>
                </a:solidFill>
                <a:latin typeface="Times New Roman" panose="02020603050405020304" pitchFamily="18" charset="0"/>
                <a:cs typeface="Times New Roman" panose="02020603050405020304" pitchFamily="18" charset="0"/>
              </a:rPr>
              <a:t>Click its Preview button and when the array </a:t>
            </a:r>
            <a:r>
              <a:rPr lang="en-US" altLang="en-US" sz="2400">
                <a:solidFill>
                  <a:prstClr val="black"/>
                </a:solidFill>
                <a:latin typeface="Times New Roman" panose="02020603050405020304" pitchFamily="18" charset="0"/>
                <a:cs typeface="Times New Roman" panose="02020603050405020304" pitchFamily="18" charset="0"/>
              </a:rPr>
              <a:t>appears with its warning dialog, if satisfied with the result, </a:t>
            </a:r>
            <a:r>
              <a:rPr lang="en-US" altLang="en-US" sz="2400" i="1">
                <a:solidFill>
                  <a:prstClr val="black"/>
                </a:solidFill>
                <a:latin typeface="Times New Roman" panose="02020603050405020304" pitchFamily="18" charset="0"/>
                <a:cs typeface="Times New Roman" panose="02020603050405020304" pitchFamily="18" charset="0"/>
              </a:rPr>
              <a:t>click the </a:t>
            </a:r>
            <a:r>
              <a:rPr lang="en-US" altLang="en-US" sz="2400" b="1">
                <a:solidFill>
                  <a:prstClr val="black"/>
                </a:solidFill>
                <a:latin typeface="Times New Roman" panose="02020603050405020304" pitchFamily="18" charset="0"/>
                <a:cs typeface="Times New Roman" panose="02020603050405020304" pitchFamily="18" charset="0"/>
              </a:rPr>
              <a:t>Accept button of this dialog.</a:t>
            </a:r>
            <a:endParaRPr lang="en-US" altLang="en-US" sz="2400">
              <a:solidFill>
                <a:prstClr val="black"/>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a:defRPr/>
            </a:pPr>
            <a:fld id="{147E4E22-BD11-4D4D-A3AA-36A368CABEEA}" type="slidenum">
              <a:rPr lang="en-US">
                <a:solidFill>
                  <a:prstClr val="black">
                    <a:tint val="75000"/>
                  </a:prstClr>
                </a:solidFill>
                <a:latin typeface="Calibri"/>
              </a:rPr>
              <a:pPr>
                <a:defRPr/>
              </a:pPr>
              <a:t>69</a:t>
            </a:fld>
            <a:endParaRPr lang="en-US">
              <a:solidFill>
                <a:prstClr val="black">
                  <a:tint val="75000"/>
                </a:prstClr>
              </a:solidFill>
              <a:latin typeface="Calibri"/>
            </a:endParaRPr>
          </a:p>
        </p:txBody>
      </p:sp>
    </p:spTree>
    <p:extLst>
      <p:ext uri="{BB962C8B-B14F-4D97-AF65-F5344CB8AC3E}">
        <p14:creationId xmlns:p14="http://schemas.microsoft.com/office/powerpoint/2010/main" val="3153343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04800"/>
            <a:ext cx="8382000" cy="6096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a:t>Fig. 1.4 T he Menu Browser</a:t>
            </a: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7</a:t>
            </a:fld>
            <a:endParaRPr lang="en-US">
              <a:solidFill>
                <a:prstClr val="black">
                  <a:tint val="75000"/>
                </a:prstClr>
              </a:solidFill>
              <a:latin typeface="Calibri"/>
            </a:endParaRP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3962400" y="1"/>
            <a:ext cx="4038600" cy="5645237"/>
          </a:xfrm>
          <a:prstGeom prst="rect">
            <a:avLst/>
          </a:prstGeom>
          <a:noFill/>
          <a:ln w="9525">
            <a:noFill/>
            <a:miter lim="800000"/>
            <a:headEnd/>
            <a:tailEnd/>
          </a:ln>
          <a:effectLst/>
        </p:spPr>
      </p:pic>
    </p:spTree>
    <p:extLst>
      <p:ext uri="{BB962C8B-B14F-4D97-AF65-F5344CB8AC3E}">
        <p14:creationId xmlns:p14="http://schemas.microsoft.com/office/powerpoint/2010/main" val="31751258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81000"/>
            <a:ext cx="6173788"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1440B640-9757-4709-9349-701C1E430696}" type="slidenum">
              <a:rPr lang="en-US">
                <a:solidFill>
                  <a:prstClr val="black">
                    <a:tint val="75000"/>
                  </a:prstClr>
                </a:solidFill>
                <a:latin typeface="Calibri"/>
              </a:rPr>
              <a:pPr>
                <a:defRPr/>
              </a:pPr>
              <a:t>70</a:t>
            </a:fld>
            <a:endParaRPr lang="en-US">
              <a:solidFill>
                <a:prstClr val="black">
                  <a:tint val="75000"/>
                </a:prstClr>
              </a:solidFill>
              <a:latin typeface="Calibri"/>
            </a:endParaRPr>
          </a:p>
        </p:txBody>
      </p:sp>
    </p:spTree>
    <p:extLst>
      <p:ext uri="{BB962C8B-B14F-4D97-AF65-F5344CB8AC3E}">
        <p14:creationId xmlns:p14="http://schemas.microsoft.com/office/powerpoint/2010/main" val="15132758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b="1" dirty="0">
                <a:solidFill>
                  <a:srgbClr val="002060"/>
                </a:solidFill>
              </a:rPr>
              <a:t>The Move tool</a:t>
            </a:r>
            <a:endParaRPr lang="en-US" dirty="0">
              <a:solidFill>
                <a:srgbClr val="002060"/>
              </a:solidFill>
            </a:endParaRPr>
          </a:p>
        </p:txBody>
      </p:sp>
      <p:sp>
        <p:nvSpPr>
          <p:cNvPr id="20483" name="Content Placeholder 2"/>
          <p:cNvSpPr>
            <a:spLocks noGrp="1"/>
          </p:cNvSpPr>
          <p:nvPr>
            <p:ph idx="1"/>
          </p:nvPr>
        </p:nvSpPr>
        <p:spPr>
          <a:xfrm>
            <a:off x="1752600" y="685800"/>
            <a:ext cx="8915400" cy="6172200"/>
          </a:xfrm>
        </p:spPr>
        <p:txBody>
          <a:bodyPr/>
          <a:lstStyle/>
          <a:p>
            <a:pPr eaLnBrk="1" hangingPunct="1"/>
            <a:r>
              <a:rPr lang="en-US" altLang="en-US" sz="2300" b="1">
                <a:latin typeface="Times New Roman" panose="02020603050405020304" pitchFamily="18" charset="0"/>
                <a:cs typeface="Times New Roman" panose="02020603050405020304" pitchFamily="18" charset="0"/>
              </a:rPr>
              <a:t>1. Construct the drawing in left Fig. below</a:t>
            </a:r>
          </a:p>
          <a:p>
            <a:pPr eaLnBrk="1" hangingPunct="1"/>
            <a:endParaRPr lang="en-US" altLang="en-US" sz="2300" b="1">
              <a:latin typeface="Times New Roman" panose="02020603050405020304" pitchFamily="18" charset="0"/>
              <a:cs typeface="Times New Roman" panose="02020603050405020304" pitchFamily="18" charset="0"/>
            </a:endParaRPr>
          </a:p>
          <a:p>
            <a:pPr eaLnBrk="1" hangingPunct="1"/>
            <a:endParaRPr lang="en-US" altLang="en-US" sz="2300" b="1">
              <a:latin typeface="Times New Roman" panose="02020603050405020304" pitchFamily="18" charset="0"/>
              <a:cs typeface="Times New Roman" panose="02020603050405020304" pitchFamily="18" charset="0"/>
            </a:endParaRPr>
          </a:p>
          <a:p>
            <a:pPr eaLnBrk="1" hangingPunct="1"/>
            <a:endParaRPr lang="en-US" altLang="en-US" sz="2300" b="1">
              <a:latin typeface="Times New Roman" panose="02020603050405020304" pitchFamily="18" charset="0"/>
              <a:cs typeface="Times New Roman" panose="02020603050405020304" pitchFamily="18" charset="0"/>
            </a:endParaRPr>
          </a:p>
          <a:p>
            <a:pPr eaLnBrk="1" hangingPunct="1"/>
            <a:endParaRPr lang="en-US" altLang="en-US" sz="2300" b="1">
              <a:latin typeface="Times New Roman" panose="02020603050405020304" pitchFamily="18" charset="0"/>
              <a:cs typeface="Times New Roman" panose="02020603050405020304" pitchFamily="18" charset="0"/>
            </a:endParaRPr>
          </a:p>
          <a:p>
            <a:pPr eaLnBrk="1" hangingPunct="1"/>
            <a:r>
              <a:rPr lang="en-US" altLang="en-US" sz="2300" b="1">
                <a:latin typeface="Times New Roman" panose="02020603050405020304" pitchFamily="18" charset="0"/>
                <a:cs typeface="Times New Roman" panose="02020603050405020304" pitchFamily="18" charset="0"/>
              </a:rPr>
              <a:t>2. Call Move – either </a:t>
            </a:r>
            <a:r>
              <a:rPr lang="en-US" altLang="en-US" sz="2300" b="1" i="1">
                <a:latin typeface="Times New Roman" panose="02020603050405020304" pitchFamily="18" charset="0"/>
                <a:cs typeface="Times New Roman" panose="02020603050405020304" pitchFamily="18" charset="0"/>
              </a:rPr>
              <a:t>click the Move tool icon in the Modify toolbar</a:t>
            </a:r>
            <a:r>
              <a:rPr lang="en-US" altLang="en-US" sz="2300">
                <a:latin typeface="Times New Roman" panose="02020603050405020304" pitchFamily="18" charset="0"/>
                <a:cs typeface="Times New Roman" panose="02020603050405020304" pitchFamily="18" charset="0"/>
              </a:rPr>
              <a:t>, or </a:t>
            </a:r>
            <a:r>
              <a:rPr lang="en-US" altLang="en-US" sz="2300" i="1">
                <a:latin typeface="Times New Roman" panose="02020603050405020304" pitchFamily="18" charset="0"/>
                <a:cs typeface="Times New Roman" panose="02020603050405020304" pitchFamily="18" charset="0"/>
              </a:rPr>
              <a:t>pick </a:t>
            </a:r>
            <a:r>
              <a:rPr lang="en-US" altLang="en-US" sz="2300" b="1" i="1">
                <a:latin typeface="Times New Roman" panose="02020603050405020304" pitchFamily="18" charset="0"/>
                <a:cs typeface="Times New Roman" panose="02020603050405020304" pitchFamily="18" charset="0"/>
              </a:rPr>
              <a:t>Move from the Modify drop-down menu, or enter </a:t>
            </a:r>
            <a:r>
              <a:rPr lang="en-US" altLang="en-US" sz="2300" b="1">
                <a:latin typeface="Times New Roman" panose="02020603050405020304" pitchFamily="18" charset="0"/>
                <a:cs typeface="Times New Roman" panose="02020603050405020304" pitchFamily="18" charset="0"/>
              </a:rPr>
              <a:t>m or move at the command line, which then shows:</a:t>
            </a:r>
          </a:p>
          <a:p>
            <a:pPr eaLnBrk="1" hangingPunct="1"/>
            <a:r>
              <a:rPr lang="en-US" altLang="en-US" sz="2300" b="1">
                <a:latin typeface="Times New Roman" panose="02020603050405020304" pitchFamily="18" charset="0"/>
                <a:cs typeface="Times New Roman" panose="02020603050405020304" pitchFamily="18" charset="0"/>
              </a:rPr>
              <a:t>Command:_move</a:t>
            </a:r>
          </a:p>
          <a:p>
            <a:pPr eaLnBrk="1" hangingPunct="1"/>
            <a:r>
              <a:rPr lang="en-US" altLang="en-US" sz="2300" b="1">
                <a:latin typeface="Times New Roman" panose="02020603050405020304" pitchFamily="18" charset="0"/>
                <a:cs typeface="Times New Roman" panose="02020603050405020304" pitchFamily="18" charset="0"/>
              </a:rPr>
              <a:t>Select objects: </a:t>
            </a:r>
            <a:r>
              <a:rPr lang="en-US" altLang="en-US" sz="2300" b="1" i="1">
                <a:latin typeface="Times New Roman" panose="02020603050405020304" pitchFamily="18" charset="0"/>
                <a:cs typeface="Times New Roman" panose="02020603050405020304" pitchFamily="18" charset="0"/>
              </a:rPr>
              <a:t>pick the shape in the middle of the drawing 1 found</a:t>
            </a:r>
          </a:p>
          <a:p>
            <a:pPr eaLnBrk="1" hangingPunct="1"/>
            <a:r>
              <a:rPr lang="en-US" altLang="en-US" sz="2300" b="1">
                <a:latin typeface="Times New Roman" panose="02020603050405020304" pitchFamily="18" charset="0"/>
                <a:cs typeface="Times New Roman" panose="02020603050405020304" pitchFamily="18" charset="0"/>
              </a:rPr>
              <a:t>Select objects: </a:t>
            </a:r>
            <a:r>
              <a:rPr lang="en-US" altLang="en-US" sz="2300" b="1" i="1">
                <a:latin typeface="Times New Roman" panose="02020603050405020304" pitchFamily="18" charset="0"/>
                <a:cs typeface="Times New Roman" panose="02020603050405020304" pitchFamily="18" charset="0"/>
              </a:rPr>
              <a:t>right-click</a:t>
            </a:r>
          </a:p>
          <a:p>
            <a:pPr eaLnBrk="1" hangingPunct="1"/>
            <a:r>
              <a:rPr lang="en-US" altLang="en-US" sz="2300" b="1">
                <a:latin typeface="Times New Roman" panose="02020603050405020304" pitchFamily="18" charset="0"/>
                <a:cs typeface="Times New Roman" panose="02020603050405020304" pitchFamily="18" charset="0"/>
              </a:rPr>
              <a:t>Specify base point or [Displacement] Displacement: </a:t>
            </a:r>
            <a:r>
              <a:rPr lang="en-US" altLang="en-US" sz="2300" b="1" i="1">
                <a:latin typeface="Times New Roman" panose="02020603050405020304" pitchFamily="18" charset="0"/>
                <a:cs typeface="Times New Roman" panose="02020603050405020304" pitchFamily="18" charset="0"/>
              </a:rPr>
              <a:t>pick</a:t>
            </a:r>
          </a:p>
          <a:p>
            <a:pPr eaLnBrk="1" hangingPunct="1"/>
            <a:r>
              <a:rPr lang="en-US" altLang="en-US" sz="2300" b="1">
                <a:latin typeface="Times New Roman" panose="02020603050405020304" pitchFamily="18" charset="0"/>
                <a:cs typeface="Times New Roman" panose="02020603050405020304" pitchFamily="18" charset="0"/>
              </a:rPr>
              <a:t>Specify second point or use first point as displacement: </a:t>
            </a:r>
            <a:r>
              <a:rPr lang="en-US" altLang="en-US" sz="2300" b="1" i="1">
                <a:latin typeface="Times New Roman" panose="02020603050405020304" pitchFamily="18" charset="0"/>
                <a:cs typeface="Times New Roman" panose="02020603050405020304" pitchFamily="18" charset="0"/>
              </a:rPr>
              <a:t>pick</a:t>
            </a:r>
          </a:p>
          <a:p>
            <a:pPr eaLnBrk="1" hangingPunct="1"/>
            <a:r>
              <a:rPr lang="en-US" altLang="en-US" sz="2300" b="1">
                <a:latin typeface="Times New Roman" panose="02020603050405020304" pitchFamily="18" charset="0"/>
                <a:cs typeface="Times New Roman" panose="02020603050405020304" pitchFamily="18" charset="0"/>
              </a:rPr>
              <a:t>Command:</a:t>
            </a:r>
          </a:p>
          <a:p>
            <a:pPr eaLnBrk="1" hangingPunct="1"/>
            <a:r>
              <a:rPr lang="en-US" altLang="en-US" sz="2300">
                <a:latin typeface="Times New Roman" panose="02020603050405020304" pitchFamily="18" charset="0"/>
                <a:cs typeface="Times New Roman" panose="02020603050405020304" pitchFamily="18" charset="0"/>
              </a:rPr>
              <a:t>The result is given in right Fig. above.</a:t>
            </a: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143000"/>
            <a:ext cx="36877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0"/>
            <a:ext cx="7620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1066800"/>
            <a:ext cx="31734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12D114BE-064A-4D53-A996-50C94CB9FE8E}" type="slidenum">
              <a:rPr lang="en-US">
                <a:solidFill>
                  <a:prstClr val="black">
                    <a:tint val="75000"/>
                  </a:prstClr>
                </a:solidFill>
                <a:latin typeface="Calibri"/>
              </a:rPr>
              <a:pPr>
                <a:defRPr/>
              </a:pPr>
              <a:t>71</a:t>
            </a:fld>
            <a:endParaRPr lang="en-US">
              <a:solidFill>
                <a:prstClr val="black">
                  <a:tint val="75000"/>
                </a:prstClr>
              </a:solidFill>
              <a:latin typeface="Calibri"/>
            </a:endParaRPr>
          </a:p>
        </p:txBody>
      </p:sp>
    </p:spTree>
    <p:extLst>
      <p:ext uri="{BB962C8B-B14F-4D97-AF65-F5344CB8AC3E}">
        <p14:creationId xmlns:p14="http://schemas.microsoft.com/office/powerpoint/2010/main" val="32621313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274638"/>
            <a:ext cx="8229600" cy="944562"/>
          </a:xfrm>
        </p:spPr>
        <p:txBody>
          <a:bodyPr/>
          <a:lstStyle/>
          <a:p>
            <a:pPr eaLnBrk="1" hangingPunct="1"/>
            <a:r>
              <a:rPr lang="en-US" altLang="en-US" b="1" smtClean="0">
                <a:solidFill>
                  <a:srgbClr val="002060"/>
                </a:solidFill>
              </a:rPr>
              <a:t>The Rotate tool</a:t>
            </a:r>
            <a:endParaRPr lang="en-US" altLang="en-US" smtClean="0">
              <a:solidFill>
                <a:srgbClr val="002060"/>
              </a:solidFill>
            </a:endParaRPr>
          </a:p>
        </p:txBody>
      </p:sp>
      <p:sp>
        <p:nvSpPr>
          <p:cNvPr id="21507" name="Content Placeholder 2"/>
          <p:cNvSpPr>
            <a:spLocks noGrp="1"/>
          </p:cNvSpPr>
          <p:nvPr>
            <p:ph idx="1"/>
          </p:nvPr>
        </p:nvSpPr>
        <p:spPr>
          <a:xfrm>
            <a:off x="1981200" y="1066801"/>
            <a:ext cx="8229600" cy="5059363"/>
          </a:xfrm>
        </p:spPr>
        <p:txBody>
          <a:bodyPr/>
          <a:lstStyle/>
          <a:p>
            <a:pPr eaLnBrk="1" hangingPunct="1">
              <a:buFont typeface="Arial" panose="020B0604020202020204" pitchFamily="34" charset="0"/>
              <a:buNone/>
            </a:pPr>
            <a:r>
              <a:rPr lang="en-US" altLang="en-US" smtClean="0">
                <a:latin typeface="Times New Roman" panose="02020603050405020304" pitchFamily="18" charset="0"/>
                <a:cs typeface="Times New Roman" panose="02020603050405020304" pitchFamily="18" charset="0"/>
              </a:rPr>
              <a:t>When using the </a:t>
            </a:r>
            <a:r>
              <a:rPr lang="en-US" altLang="en-US" b="1" smtClean="0">
                <a:latin typeface="Times New Roman" panose="02020603050405020304" pitchFamily="18" charset="0"/>
                <a:cs typeface="Times New Roman" panose="02020603050405020304" pitchFamily="18" charset="0"/>
              </a:rPr>
              <a:t>Rotate tool remember that the default rotation of objects </a:t>
            </a:r>
            <a:r>
              <a:rPr lang="en-US" altLang="en-US" smtClean="0">
                <a:latin typeface="Times New Roman" panose="02020603050405020304" pitchFamily="18" charset="0"/>
                <a:cs typeface="Times New Roman" panose="02020603050405020304" pitchFamily="18" charset="0"/>
              </a:rPr>
              <a:t>within AutoCAD is counterclockwise (anticlockwise).</a:t>
            </a: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514601"/>
            <a:ext cx="54102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1" y="2286001"/>
            <a:ext cx="6000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068B7A6E-E77D-49BB-B173-5D15230BF7F4}" type="slidenum">
              <a:rPr lang="en-US">
                <a:solidFill>
                  <a:prstClr val="black">
                    <a:tint val="75000"/>
                  </a:prstClr>
                </a:solidFill>
                <a:latin typeface="Calibri"/>
              </a:rPr>
              <a:pPr>
                <a:defRPr/>
              </a:pPr>
              <a:t>72</a:t>
            </a:fld>
            <a:endParaRPr lang="en-US">
              <a:solidFill>
                <a:prstClr val="black">
                  <a:tint val="75000"/>
                </a:prstClr>
              </a:solidFill>
              <a:latin typeface="Calibri"/>
            </a:endParaRPr>
          </a:p>
        </p:txBody>
      </p:sp>
    </p:spTree>
    <p:extLst>
      <p:ext uri="{BB962C8B-B14F-4D97-AF65-F5344CB8AC3E}">
        <p14:creationId xmlns:p14="http://schemas.microsoft.com/office/powerpoint/2010/main" val="19556761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rtlCol="0">
            <a:normAutofit fontScale="90000"/>
          </a:bodyPr>
          <a:lstStyle/>
          <a:p>
            <a:pPr eaLnBrk="1" fontAlgn="auto" hangingPunct="1">
              <a:spcAft>
                <a:spcPts val="0"/>
              </a:spcAft>
              <a:defRPr/>
            </a:pPr>
            <a:r>
              <a:rPr lang="en-US" b="1" dirty="0" smtClean="0">
                <a:solidFill>
                  <a:srgbClr val="002060"/>
                </a:solidFill>
              </a:rPr>
              <a:t>The Scale tool</a:t>
            </a:r>
            <a:endParaRPr lang="en-US" dirty="0">
              <a:solidFill>
                <a:srgbClr val="002060"/>
              </a:solidFill>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l="76794" t="32735"/>
          <a:stretch>
            <a:fillRect/>
          </a:stretch>
        </p:blipFill>
        <p:spPr bwMode="auto">
          <a:xfrm>
            <a:off x="8153401" y="228600"/>
            <a:ext cx="92392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0"/>
            <a:ext cx="85296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1BC35E81-F2DE-426A-B3EB-E4A81E14AB89}" type="slidenum">
              <a:rPr lang="en-US">
                <a:solidFill>
                  <a:prstClr val="black">
                    <a:tint val="75000"/>
                  </a:prstClr>
                </a:solidFill>
                <a:latin typeface="Calibri"/>
              </a:rPr>
              <a:pPr>
                <a:defRPr/>
              </a:pPr>
              <a:t>73</a:t>
            </a:fld>
            <a:endParaRPr lang="en-US">
              <a:solidFill>
                <a:prstClr val="black">
                  <a:tint val="75000"/>
                </a:prstClr>
              </a:solidFill>
              <a:latin typeface="Calibri"/>
            </a:endParaRPr>
          </a:p>
        </p:txBody>
      </p:sp>
    </p:spTree>
    <p:extLst>
      <p:ext uri="{BB962C8B-B14F-4D97-AF65-F5344CB8AC3E}">
        <p14:creationId xmlns:p14="http://schemas.microsoft.com/office/powerpoint/2010/main" val="133576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rtlCol="0">
            <a:normAutofit fontScale="90000"/>
          </a:bodyPr>
          <a:lstStyle/>
          <a:p>
            <a:pPr eaLnBrk="1" fontAlgn="auto" hangingPunct="1">
              <a:spcAft>
                <a:spcPts val="0"/>
              </a:spcAft>
              <a:defRPr/>
            </a:pPr>
            <a:r>
              <a:rPr lang="en-US" b="1" dirty="0" smtClean="0">
                <a:solidFill>
                  <a:srgbClr val="002060"/>
                </a:solidFill>
              </a:rPr>
              <a:t>The Trim tool</a:t>
            </a:r>
            <a:endParaRPr lang="en-US" dirty="0">
              <a:solidFill>
                <a:srgbClr val="002060"/>
              </a:solidFill>
            </a:endParaRPr>
          </a:p>
        </p:txBody>
      </p:sp>
      <p:sp>
        <p:nvSpPr>
          <p:cNvPr id="23555" name="Content Placeholder 2"/>
          <p:cNvSpPr>
            <a:spLocks noGrp="1"/>
          </p:cNvSpPr>
          <p:nvPr>
            <p:ph idx="1"/>
          </p:nvPr>
        </p:nvSpPr>
        <p:spPr>
          <a:xfrm>
            <a:off x="1981200" y="990601"/>
            <a:ext cx="8229600" cy="5135563"/>
          </a:xfrm>
        </p:spPr>
        <p:txBody>
          <a:bodyPr/>
          <a:lstStyle/>
          <a:p>
            <a:pPr eaLnBrk="1" hangingPunct="1"/>
            <a:r>
              <a:rPr lang="en-US" altLang="en-US" smtClean="0">
                <a:latin typeface="Times New Roman" panose="02020603050405020304" pitchFamily="18" charset="0"/>
                <a:cs typeface="Times New Roman" panose="02020603050405020304" pitchFamily="18" charset="0"/>
              </a:rPr>
              <a:t>This tool is one which will be frequently used for the construction of drawings.</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057401"/>
            <a:ext cx="6477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520502CE-2A80-4D36-9855-6F49D4965170}" type="slidenum">
              <a:rPr lang="en-US">
                <a:solidFill>
                  <a:prstClr val="black">
                    <a:tint val="75000"/>
                  </a:prstClr>
                </a:solidFill>
                <a:latin typeface="Calibri"/>
              </a:rPr>
              <a:pPr>
                <a:defRPr/>
              </a:pPr>
              <a:t>74</a:t>
            </a:fld>
            <a:endParaRPr lang="en-US">
              <a:solidFill>
                <a:prstClr val="black">
                  <a:tint val="75000"/>
                </a:prstClr>
              </a:solidFill>
              <a:latin typeface="Calibri"/>
            </a:endParaRPr>
          </a:p>
        </p:txBody>
      </p:sp>
    </p:spTree>
    <p:extLst>
      <p:ext uri="{BB962C8B-B14F-4D97-AF65-F5344CB8AC3E}">
        <p14:creationId xmlns:p14="http://schemas.microsoft.com/office/powerpoint/2010/main" val="3982453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09600"/>
          </a:xfrm>
        </p:spPr>
        <p:txBody>
          <a:bodyPr rtlCol="0">
            <a:normAutofit fontScale="90000"/>
          </a:bodyPr>
          <a:lstStyle/>
          <a:p>
            <a:pPr eaLnBrk="1" fontAlgn="auto" hangingPunct="1">
              <a:spcAft>
                <a:spcPts val="0"/>
              </a:spcAft>
              <a:defRPr/>
            </a:pPr>
            <a:r>
              <a:rPr lang="en-US" dirty="0" smtClean="0">
                <a:solidFill>
                  <a:schemeClr val="tx2"/>
                </a:solidFill>
              </a:rPr>
              <a:t>Break</a:t>
            </a:r>
            <a:r>
              <a:rPr lang="en-US" dirty="0" smtClean="0"/>
              <a:t> </a:t>
            </a:r>
            <a:r>
              <a:rPr lang="en-US" dirty="0" smtClean="0">
                <a:solidFill>
                  <a:schemeClr val="tx2"/>
                </a:solidFill>
              </a:rPr>
              <a:t>tool</a:t>
            </a:r>
            <a:endParaRPr lang="en-US" dirty="0">
              <a:solidFill>
                <a:schemeClr val="tx2"/>
              </a:solidFill>
            </a:endParaRPr>
          </a:p>
        </p:txBody>
      </p:sp>
      <p:sp>
        <p:nvSpPr>
          <p:cNvPr id="24579" name="Content Placeholder 2"/>
          <p:cNvSpPr>
            <a:spLocks noGrp="1"/>
          </p:cNvSpPr>
          <p:nvPr>
            <p:ph idx="1"/>
          </p:nvPr>
        </p:nvSpPr>
        <p:spPr>
          <a:xfrm>
            <a:off x="1981200" y="609600"/>
            <a:ext cx="8229600" cy="6019800"/>
          </a:xfrm>
        </p:spPr>
        <p:txBody>
          <a:bodyPr/>
          <a:lstStyle/>
          <a:p>
            <a:pPr algn="ctr" eaLnBrk="1" hangingPunct="1">
              <a:buFont typeface="Arial" panose="020B0604020202020204" pitchFamily="34" charset="0"/>
              <a:buNone/>
            </a:pPr>
            <a:r>
              <a:rPr lang="en-US" altLang="en-US" sz="2200" b="1" i="1">
                <a:solidFill>
                  <a:schemeClr val="tx2"/>
                </a:solidFill>
                <a:latin typeface="Times New Roman" panose="02020603050405020304" pitchFamily="18" charset="0"/>
                <a:cs typeface="Times New Roman" panose="02020603050405020304" pitchFamily="18" charset="0"/>
              </a:rPr>
              <a:t>Examples – Break </a:t>
            </a:r>
          </a:p>
          <a:p>
            <a:pPr algn="just" eaLnBrk="1" hangingPunct="1">
              <a:buFont typeface="Arial" panose="020B0604020202020204" pitchFamily="34" charset="0"/>
              <a:buNone/>
            </a:pPr>
            <a:r>
              <a:rPr lang="en-US" altLang="en-US" sz="2200" b="1">
                <a:latin typeface="Times New Roman" panose="02020603050405020304" pitchFamily="18" charset="0"/>
                <a:cs typeface="Times New Roman" panose="02020603050405020304" pitchFamily="18" charset="0"/>
              </a:rPr>
              <a:t>1. Construct the rectangle, arc and circle</a:t>
            </a:r>
          </a:p>
          <a:p>
            <a:pPr algn="just" eaLnBrk="1" hangingPunct="1">
              <a:buFont typeface="Arial" panose="020B0604020202020204" pitchFamily="34" charset="0"/>
              <a:buNone/>
            </a:pPr>
            <a:r>
              <a:rPr lang="en-US" altLang="en-US" sz="2200" b="1">
                <a:latin typeface="Times New Roman" panose="02020603050405020304" pitchFamily="18" charset="0"/>
                <a:cs typeface="Times New Roman" panose="02020603050405020304" pitchFamily="18" charset="0"/>
              </a:rPr>
              <a:t>2. Call Break – either </a:t>
            </a:r>
            <a:r>
              <a:rPr lang="en-US" altLang="en-US" sz="2200" b="1" i="1">
                <a:latin typeface="Times New Roman" panose="02020603050405020304" pitchFamily="18" charset="0"/>
                <a:cs typeface="Times New Roman" panose="02020603050405020304" pitchFamily="18" charset="0"/>
              </a:rPr>
              <a:t>click its tool icon in the Modify toolbar</a:t>
            </a:r>
            <a:r>
              <a:rPr lang="en-US" altLang="en-US" sz="2200">
                <a:latin typeface="Times New Roman" panose="02020603050405020304" pitchFamily="18" charset="0"/>
                <a:cs typeface="Times New Roman" panose="02020603050405020304" pitchFamily="18" charset="0"/>
              </a:rPr>
              <a:t>, or </a:t>
            </a:r>
            <a:r>
              <a:rPr lang="en-US" altLang="en-US" sz="2200" i="1">
                <a:latin typeface="Times New Roman" panose="02020603050405020304" pitchFamily="18" charset="0"/>
                <a:cs typeface="Times New Roman" panose="02020603050405020304" pitchFamily="18" charset="0"/>
              </a:rPr>
              <a:t>click </a:t>
            </a:r>
            <a:r>
              <a:rPr lang="en-US" altLang="en-US" sz="2200" b="1" i="1">
                <a:latin typeface="Times New Roman" panose="02020603050405020304" pitchFamily="18" charset="0"/>
                <a:cs typeface="Times New Roman" panose="02020603050405020304" pitchFamily="18" charset="0"/>
              </a:rPr>
              <a:t>Break from the Modify drop-down menu, or enter </a:t>
            </a:r>
            <a:r>
              <a:rPr lang="en-US" altLang="en-US" sz="2200" b="1">
                <a:latin typeface="Times New Roman" panose="02020603050405020304" pitchFamily="18" charset="0"/>
                <a:cs typeface="Times New Roman" panose="02020603050405020304" pitchFamily="18" charset="0"/>
              </a:rPr>
              <a:t>br or break at the command line, which then shows as given below.</a:t>
            </a:r>
          </a:p>
          <a:p>
            <a:pPr algn="ctr" eaLnBrk="1" hangingPunct="1">
              <a:buFont typeface="Arial" panose="020B0604020202020204" pitchFamily="34" charset="0"/>
              <a:buNone/>
            </a:pPr>
            <a:r>
              <a:rPr lang="en-US" altLang="en-US" sz="2200" b="1" i="1">
                <a:solidFill>
                  <a:schemeClr val="tx2"/>
                </a:solidFill>
                <a:latin typeface="Times New Roman" panose="02020603050405020304" pitchFamily="18" charset="0"/>
                <a:cs typeface="Times New Roman" panose="02020603050405020304" pitchFamily="18" charset="0"/>
              </a:rPr>
              <a:t>For drawings 1 and 2</a:t>
            </a:r>
          </a:p>
          <a:p>
            <a:pPr algn="just" eaLnBrk="1" hangingPunct="1"/>
            <a:r>
              <a:rPr lang="en-US" altLang="en-US" sz="2200" b="1">
                <a:latin typeface="Times New Roman" panose="02020603050405020304" pitchFamily="18" charset="0"/>
                <a:cs typeface="Times New Roman" panose="02020603050405020304" pitchFamily="18" charset="0"/>
              </a:rPr>
              <a:t>Command:_break Select object </a:t>
            </a:r>
            <a:r>
              <a:rPr lang="en-US" altLang="en-US" sz="2200" b="1" i="1">
                <a:latin typeface="Times New Roman" panose="02020603050405020304" pitchFamily="18" charset="0"/>
                <a:cs typeface="Times New Roman" panose="02020603050405020304" pitchFamily="18" charset="0"/>
              </a:rPr>
              <a:t>pick at the point</a:t>
            </a:r>
          </a:p>
          <a:p>
            <a:pPr algn="just" eaLnBrk="1" hangingPunct="1"/>
            <a:r>
              <a:rPr lang="en-US" altLang="en-US" sz="2200" b="1">
                <a:latin typeface="Times New Roman" panose="02020603050405020304" pitchFamily="18" charset="0"/>
                <a:cs typeface="Times New Roman" panose="02020603050405020304" pitchFamily="18" charset="0"/>
              </a:rPr>
              <a:t>Specify second break point or [First point]: </a:t>
            </a:r>
            <a:r>
              <a:rPr lang="en-US" altLang="en-US" sz="2200" b="1" i="1">
                <a:latin typeface="Times New Roman" panose="02020603050405020304" pitchFamily="18" charset="0"/>
                <a:cs typeface="Times New Roman" panose="02020603050405020304" pitchFamily="18" charset="0"/>
              </a:rPr>
              <a:t>pick</a:t>
            </a:r>
          </a:p>
          <a:p>
            <a:pPr algn="just" eaLnBrk="1" hangingPunct="1"/>
            <a:r>
              <a:rPr lang="en-US" altLang="en-US" sz="2200" b="1">
                <a:latin typeface="Times New Roman" panose="02020603050405020304" pitchFamily="18" charset="0"/>
                <a:cs typeface="Times New Roman" panose="02020603050405020304" pitchFamily="18" charset="0"/>
              </a:rPr>
              <a:t>Command:</a:t>
            </a:r>
          </a:p>
          <a:p>
            <a:pPr algn="ctr" eaLnBrk="1" hangingPunct="1">
              <a:buFont typeface="Arial" panose="020B0604020202020204" pitchFamily="34" charset="0"/>
              <a:buNone/>
            </a:pPr>
            <a:r>
              <a:rPr lang="en-US" altLang="en-US" sz="2200" b="1" i="1">
                <a:solidFill>
                  <a:schemeClr val="tx2"/>
                </a:solidFill>
                <a:latin typeface="Times New Roman" panose="02020603050405020304" pitchFamily="18" charset="0"/>
                <a:cs typeface="Times New Roman" panose="02020603050405020304" pitchFamily="18" charset="0"/>
              </a:rPr>
              <a:t>For drawing 3</a:t>
            </a:r>
          </a:p>
          <a:p>
            <a:pPr algn="just" eaLnBrk="1" hangingPunct="1"/>
            <a:r>
              <a:rPr lang="en-US" altLang="en-US" sz="2200" b="1">
                <a:latin typeface="Times New Roman" panose="02020603050405020304" pitchFamily="18" charset="0"/>
                <a:cs typeface="Times New Roman" panose="02020603050405020304" pitchFamily="18" charset="0"/>
              </a:rPr>
              <a:t>Command:_break Select object </a:t>
            </a:r>
            <a:r>
              <a:rPr lang="en-US" altLang="en-US" sz="2200" b="1" i="1">
                <a:latin typeface="Times New Roman" panose="02020603050405020304" pitchFamily="18" charset="0"/>
                <a:cs typeface="Times New Roman" panose="02020603050405020304" pitchFamily="18" charset="0"/>
              </a:rPr>
              <a:t>pick at the point</a:t>
            </a:r>
          </a:p>
          <a:p>
            <a:pPr algn="just" eaLnBrk="1" hangingPunct="1"/>
            <a:r>
              <a:rPr lang="en-US" altLang="en-US" sz="2200" b="1">
                <a:latin typeface="Times New Roman" panose="02020603050405020304" pitchFamily="18" charset="0"/>
                <a:cs typeface="Times New Roman" panose="02020603050405020304" pitchFamily="18" charset="0"/>
              </a:rPr>
              <a:t>Specify second break point or [First point]: </a:t>
            </a:r>
            <a:r>
              <a:rPr lang="en-US" altLang="en-US" sz="2200" b="1" i="1">
                <a:latin typeface="Times New Roman" panose="02020603050405020304" pitchFamily="18" charset="0"/>
                <a:cs typeface="Times New Roman" panose="02020603050405020304" pitchFamily="18" charset="0"/>
              </a:rPr>
              <a:t>enter f right-click</a:t>
            </a:r>
          </a:p>
          <a:p>
            <a:pPr algn="just" eaLnBrk="1" hangingPunct="1"/>
            <a:r>
              <a:rPr lang="en-US" altLang="en-US" sz="2200" b="1">
                <a:latin typeface="Times New Roman" panose="02020603050405020304" pitchFamily="18" charset="0"/>
                <a:cs typeface="Times New Roman" panose="02020603050405020304" pitchFamily="18" charset="0"/>
              </a:rPr>
              <a:t>Specify first break point: </a:t>
            </a:r>
            <a:r>
              <a:rPr lang="en-US" altLang="en-US" sz="2200" b="1" i="1">
                <a:latin typeface="Times New Roman" panose="02020603050405020304" pitchFamily="18" charset="0"/>
                <a:cs typeface="Times New Roman" panose="02020603050405020304" pitchFamily="18" charset="0"/>
              </a:rPr>
              <a:t>pick</a:t>
            </a:r>
          </a:p>
          <a:p>
            <a:pPr algn="just" eaLnBrk="1" hangingPunct="1"/>
            <a:r>
              <a:rPr lang="en-US" altLang="en-US" sz="2200" b="1">
                <a:latin typeface="Times New Roman" panose="02020603050405020304" pitchFamily="18" charset="0"/>
                <a:cs typeface="Times New Roman" panose="02020603050405020304" pitchFamily="18" charset="0"/>
              </a:rPr>
              <a:t>Specify second break point: </a:t>
            </a:r>
            <a:r>
              <a:rPr lang="en-US" altLang="en-US" sz="2200" b="1" i="1">
                <a:latin typeface="Times New Roman" panose="02020603050405020304" pitchFamily="18" charset="0"/>
                <a:cs typeface="Times New Roman" panose="02020603050405020304" pitchFamily="18" charset="0"/>
              </a:rPr>
              <a:t>pick</a:t>
            </a:r>
          </a:p>
          <a:p>
            <a:pPr algn="just" eaLnBrk="1" hangingPunct="1"/>
            <a:r>
              <a:rPr lang="en-US" altLang="en-US" sz="2200" b="1">
                <a:latin typeface="Times New Roman" panose="02020603050405020304" pitchFamily="18" charset="0"/>
                <a:cs typeface="Times New Roman" panose="02020603050405020304" pitchFamily="18" charset="0"/>
              </a:rPr>
              <a:t>Command:</a:t>
            </a:r>
          </a:p>
          <a:p>
            <a:pPr algn="just" eaLnBrk="1" hangingPunct="1"/>
            <a:r>
              <a:rPr lang="en-US" altLang="en-US" sz="2200">
                <a:latin typeface="Times New Roman" panose="02020603050405020304" pitchFamily="18" charset="0"/>
                <a:cs typeface="Times New Roman" panose="02020603050405020304" pitchFamily="18" charset="0"/>
              </a:rPr>
              <a:t>The results are shown below</a:t>
            </a:r>
          </a:p>
        </p:txBody>
      </p:sp>
      <p:sp>
        <p:nvSpPr>
          <p:cNvPr id="4" name="Slide Number Placeholder 3"/>
          <p:cNvSpPr>
            <a:spLocks noGrp="1"/>
          </p:cNvSpPr>
          <p:nvPr>
            <p:ph type="sldNum" sz="quarter" idx="12"/>
          </p:nvPr>
        </p:nvSpPr>
        <p:spPr/>
        <p:txBody>
          <a:bodyPr/>
          <a:lstStyle/>
          <a:p>
            <a:pPr>
              <a:defRPr/>
            </a:pPr>
            <a:fld id="{B71ACE87-15E5-479B-8851-0ABC1BA92D88}" type="slidenum">
              <a:rPr lang="en-US">
                <a:solidFill>
                  <a:prstClr val="black">
                    <a:tint val="75000"/>
                  </a:prstClr>
                </a:solidFill>
                <a:latin typeface="Calibri"/>
              </a:rPr>
              <a:pPr>
                <a:defRPr/>
              </a:pPr>
              <a:t>75</a:t>
            </a:fld>
            <a:endParaRPr lang="en-US">
              <a:solidFill>
                <a:prstClr val="black">
                  <a:tint val="75000"/>
                </a:prstClr>
              </a:solidFill>
              <a:latin typeface="Calibri"/>
            </a:endParaRPr>
          </a:p>
        </p:txBody>
      </p:sp>
    </p:spTree>
    <p:extLst>
      <p:ext uri="{BB962C8B-B14F-4D97-AF65-F5344CB8AC3E}">
        <p14:creationId xmlns:p14="http://schemas.microsoft.com/office/powerpoint/2010/main" val="1099758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altLang="en-US" smtClean="0"/>
          </a:p>
        </p:txBody>
      </p:sp>
      <p:sp>
        <p:nvSpPr>
          <p:cNvPr id="25603" name="Content Placeholder 2"/>
          <p:cNvSpPr>
            <a:spLocks noGrp="1"/>
          </p:cNvSpPr>
          <p:nvPr>
            <p:ph idx="1"/>
          </p:nvPr>
        </p:nvSpPr>
        <p:spPr>
          <a:xfrm>
            <a:off x="1981200" y="5943600"/>
            <a:ext cx="8229600" cy="914400"/>
          </a:xfrm>
        </p:spPr>
        <p:txBody>
          <a:bodyPr/>
          <a:lstStyle/>
          <a:p>
            <a:pPr algn="just" eaLnBrk="1" hangingPunct="1"/>
            <a:r>
              <a:rPr lang="en-US" altLang="en-US" sz="2400" i="1">
                <a:latin typeface="Times New Roman" panose="02020603050405020304" pitchFamily="18" charset="0"/>
                <a:cs typeface="Times New Roman" panose="02020603050405020304" pitchFamily="18" charset="0"/>
              </a:rPr>
              <a:t>Note: </a:t>
            </a:r>
            <a:r>
              <a:rPr lang="en-US" altLang="en-US" sz="2400">
                <a:latin typeface="Times New Roman" panose="02020603050405020304" pitchFamily="18" charset="0"/>
                <a:cs typeface="Times New Roman" panose="02020603050405020304" pitchFamily="18" charset="0"/>
              </a:rPr>
              <a:t>Remember that the default rotation of AutoCAD  is counterclockwise. This applies to the use of the </a:t>
            </a:r>
            <a:r>
              <a:rPr lang="en-US" altLang="en-US" sz="2400" b="1">
                <a:latin typeface="Times New Roman" panose="02020603050405020304" pitchFamily="18" charset="0"/>
                <a:cs typeface="Times New Roman" panose="02020603050405020304" pitchFamily="18" charset="0"/>
              </a:rPr>
              <a:t>Break tool.</a:t>
            </a:r>
            <a:endParaRPr lang="en-US" altLang="en-US" sz="2400">
              <a:latin typeface="Times New Roman" panose="02020603050405020304" pitchFamily="18" charset="0"/>
              <a:cs typeface="Times New Roman" panose="02020603050405020304" pitchFamily="18" charset="0"/>
            </a:endParaRP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0"/>
            <a:ext cx="6748463"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BC880F20-D5E4-4354-B91B-000AF30EB686}" type="slidenum">
              <a:rPr lang="en-US">
                <a:solidFill>
                  <a:prstClr val="black">
                    <a:tint val="75000"/>
                  </a:prstClr>
                </a:solidFill>
                <a:latin typeface="Calibri"/>
              </a:rPr>
              <a:pPr>
                <a:defRPr/>
              </a:pPr>
              <a:t>76</a:t>
            </a:fld>
            <a:endParaRPr lang="en-US">
              <a:solidFill>
                <a:prstClr val="black">
                  <a:tint val="75000"/>
                </a:prstClr>
              </a:solidFill>
              <a:latin typeface="Calibri"/>
            </a:endParaRPr>
          </a:p>
        </p:txBody>
      </p:sp>
    </p:spTree>
    <p:extLst>
      <p:ext uri="{BB962C8B-B14F-4D97-AF65-F5344CB8AC3E}">
        <p14:creationId xmlns:p14="http://schemas.microsoft.com/office/powerpoint/2010/main" val="3375262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
          </a:xfrm>
        </p:spPr>
        <p:txBody>
          <a:bodyPr rtlCol="0">
            <a:normAutofit fontScale="90000"/>
          </a:bodyPr>
          <a:lstStyle/>
          <a:p>
            <a:pPr eaLnBrk="1" fontAlgn="auto" hangingPunct="1">
              <a:spcAft>
                <a:spcPts val="0"/>
              </a:spcAft>
              <a:defRPr/>
            </a:pPr>
            <a:r>
              <a:rPr lang="en-US" b="1" dirty="0" smtClean="0">
                <a:solidFill>
                  <a:schemeClr val="tx2"/>
                </a:solidFill>
              </a:rPr>
              <a:t>The Extend tool</a:t>
            </a:r>
            <a:endParaRPr lang="en-US" dirty="0">
              <a:solidFill>
                <a:schemeClr val="tx2"/>
              </a:solidFill>
            </a:endParaRP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8001000"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149E9CD8-E0AA-4EC3-A1B3-A3100A7F768D}" type="slidenum">
              <a:rPr lang="en-US">
                <a:solidFill>
                  <a:prstClr val="black">
                    <a:tint val="75000"/>
                  </a:prstClr>
                </a:solidFill>
                <a:latin typeface="Calibri"/>
              </a:rPr>
              <a:pPr>
                <a:defRPr/>
              </a:pPr>
              <a:t>77</a:t>
            </a:fld>
            <a:endParaRPr lang="en-US">
              <a:solidFill>
                <a:prstClr val="black">
                  <a:tint val="75000"/>
                </a:prstClr>
              </a:solidFill>
              <a:latin typeface="Calibri"/>
            </a:endParaRPr>
          </a:p>
        </p:txBody>
      </p:sp>
    </p:spTree>
    <p:extLst>
      <p:ext uri="{BB962C8B-B14F-4D97-AF65-F5344CB8AC3E}">
        <p14:creationId xmlns:p14="http://schemas.microsoft.com/office/powerpoint/2010/main" val="1922419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981200" y="0"/>
            <a:ext cx="8229600" cy="685800"/>
          </a:xfrm>
        </p:spPr>
        <p:txBody>
          <a:bodyPr/>
          <a:lstStyle/>
          <a:p>
            <a:pPr eaLnBrk="1" hangingPunct="1"/>
            <a:r>
              <a:rPr lang="en-US" altLang="en-US" sz="3200" b="1">
                <a:solidFill>
                  <a:schemeClr val="tx2"/>
                </a:solidFill>
              </a:rPr>
              <a:t>The Chamfer and Fillet tools</a:t>
            </a:r>
            <a:endParaRPr lang="en-US" altLang="en-US" sz="3200">
              <a:solidFill>
                <a:schemeClr val="tx2"/>
              </a:solidFill>
            </a:endParaRPr>
          </a:p>
        </p:txBody>
      </p:sp>
      <p:sp>
        <p:nvSpPr>
          <p:cNvPr id="27651" name="Content Placeholder 2"/>
          <p:cNvSpPr>
            <a:spLocks noGrp="1"/>
          </p:cNvSpPr>
          <p:nvPr>
            <p:ph idx="1"/>
          </p:nvPr>
        </p:nvSpPr>
        <p:spPr>
          <a:xfrm>
            <a:off x="1981200" y="609600"/>
            <a:ext cx="8229600" cy="5638800"/>
          </a:xfrm>
        </p:spPr>
        <p:txBody>
          <a:bodyPr/>
          <a:lstStyle/>
          <a:p>
            <a:pPr algn="just" eaLnBrk="1" hangingPunct="1">
              <a:buFont typeface="Arial" panose="020B0604020202020204" pitchFamily="34" charset="0"/>
              <a:buNone/>
            </a:pPr>
            <a:r>
              <a:rPr lang="en-US" altLang="en-US" sz="2400">
                <a:latin typeface="Times New Roman" panose="02020603050405020304" pitchFamily="18" charset="0"/>
                <a:cs typeface="Times New Roman" panose="02020603050405020304" pitchFamily="18" charset="0"/>
              </a:rPr>
              <a:t>There are similarities in the prompt sequences for these two tools.</a:t>
            </a:r>
          </a:p>
          <a:p>
            <a:pPr algn="just" eaLnBrk="1" hangingPunct="1">
              <a:buFont typeface="Arial" panose="020B0604020202020204" pitchFamily="34" charset="0"/>
              <a:buNone/>
            </a:pPr>
            <a:r>
              <a:rPr lang="en-US" altLang="en-US" sz="2400">
                <a:latin typeface="Times New Roman" panose="02020603050405020304" pitchFamily="18" charset="0"/>
                <a:cs typeface="Times New Roman" panose="02020603050405020304" pitchFamily="18" charset="0"/>
              </a:rPr>
              <a:t>The major difference is that two settings (</a:t>
            </a:r>
            <a:r>
              <a:rPr lang="en-US" altLang="en-US" sz="2400" b="1">
                <a:latin typeface="Times New Roman" panose="02020603050405020304" pitchFamily="18" charset="0"/>
                <a:cs typeface="Times New Roman" panose="02020603050405020304" pitchFamily="18" charset="0"/>
              </a:rPr>
              <a:t>Dist1 and Dist2) are</a:t>
            </a:r>
          </a:p>
          <a:p>
            <a:pPr algn="just" eaLnBrk="1" hangingPunct="1">
              <a:buFont typeface="Arial" panose="020B0604020202020204" pitchFamily="34" charset="0"/>
              <a:buNone/>
            </a:pPr>
            <a:r>
              <a:rPr lang="en-US" altLang="en-US" sz="2400" b="1">
                <a:latin typeface="Times New Roman" panose="02020603050405020304" pitchFamily="18" charset="0"/>
                <a:cs typeface="Times New Roman" panose="02020603050405020304" pitchFamily="18" charset="0"/>
              </a:rPr>
              <a:t>required for a </a:t>
            </a:r>
            <a:r>
              <a:rPr lang="en-US" altLang="en-US" sz="2400">
                <a:latin typeface="Times New Roman" panose="02020603050405020304" pitchFamily="18" charset="0"/>
                <a:cs typeface="Times New Roman" panose="02020603050405020304" pitchFamily="18" charset="0"/>
              </a:rPr>
              <a:t>chamfer, but only one (</a:t>
            </a:r>
            <a:r>
              <a:rPr lang="en-US" altLang="en-US" sz="2400" b="1">
                <a:latin typeface="Times New Roman" panose="02020603050405020304" pitchFamily="18" charset="0"/>
                <a:cs typeface="Times New Roman" panose="02020603050405020304" pitchFamily="18" charset="0"/>
              </a:rPr>
              <a:t>Radius) for the fillet.</a:t>
            </a:r>
          </a:p>
          <a:p>
            <a:pPr algn="ctr" eaLnBrk="1" hangingPunct="1">
              <a:buFont typeface="Arial" panose="020B0604020202020204" pitchFamily="34" charset="0"/>
              <a:buNone/>
            </a:pPr>
            <a:r>
              <a:rPr lang="en-US" altLang="en-US" sz="2400" b="1" i="1">
                <a:solidFill>
                  <a:schemeClr val="tx2"/>
                </a:solidFill>
              </a:rPr>
              <a:t>Chamfer</a:t>
            </a:r>
          </a:p>
          <a:p>
            <a:pPr algn="just" eaLnBrk="1" hangingPunct="1"/>
            <a:r>
              <a:rPr lang="en-US" altLang="en-US" sz="2400" b="1">
                <a:latin typeface="Times New Roman" panose="02020603050405020304" pitchFamily="18" charset="0"/>
                <a:cs typeface="Times New Roman" panose="02020603050405020304" pitchFamily="18" charset="0"/>
              </a:rPr>
              <a:t>Command:_chamfer</a:t>
            </a:r>
          </a:p>
          <a:p>
            <a:pPr algn="just" eaLnBrk="1" hangingPunct="1"/>
            <a:r>
              <a:rPr lang="fr-FR" altLang="en-US" sz="2400" b="1">
                <a:latin typeface="Times New Roman" panose="02020603050405020304" pitchFamily="18" charset="0"/>
                <a:cs typeface="Times New Roman" panose="02020603050405020304" pitchFamily="18" charset="0"/>
              </a:rPr>
              <a:t>(TRIM mode) Current chamfer Dist11, Dist21</a:t>
            </a:r>
          </a:p>
          <a:p>
            <a:pPr algn="just" eaLnBrk="1" hangingPunct="1"/>
            <a:r>
              <a:rPr lang="en-US" altLang="en-US" sz="2400" b="1">
                <a:latin typeface="Times New Roman" panose="02020603050405020304" pitchFamily="18" charset="0"/>
                <a:cs typeface="Times New Roman" panose="02020603050405020304" pitchFamily="18" charset="0"/>
              </a:rPr>
              <a:t>Select first line or[Undo/Polyline/Distance</a:t>
            </a:r>
          </a:p>
          <a:p>
            <a:pPr algn="just" eaLnBrk="1" hangingPunct="1">
              <a:buFont typeface="Arial" panose="020B0604020202020204" pitchFamily="34" charset="0"/>
              <a:buNone/>
            </a:pPr>
            <a:r>
              <a:rPr lang="en-US" altLang="en-US" sz="2400" b="1">
                <a:latin typeface="Times New Roman" panose="02020603050405020304" pitchFamily="18" charset="0"/>
                <a:cs typeface="Times New Roman" panose="02020603050405020304" pitchFamily="18" charset="0"/>
              </a:rPr>
              <a:t>/Angle/Trim/mEthod/ Multiple]: </a:t>
            </a:r>
            <a:r>
              <a:rPr lang="en-US" altLang="en-US" sz="2400" b="1" i="1">
                <a:latin typeface="Times New Roman" panose="02020603050405020304" pitchFamily="18" charset="0"/>
                <a:cs typeface="Times New Roman" panose="02020603050405020304" pitchFamily="18" charset="0"/>
              </a:rPr>
              <a:t>enter d (Distance) right-click</a:t>
            </a:r>
          </a:p>
          <a:p>
            <a:pPr algn="just" eaLnBrk="1" hangingPunct="1"/>
            <a:r>
              <a:rPr lang="en-US" altLang="en-US" sz="2400" b="1">
                <a:latin typeface="Times New Roman" panose="02020603050405020304" pitchFamily="18" charset="0"/>
                <a:cs typeface="Times New Roman" panose="02020603050405020304" pitchFamily="18" charset="0"/>
              </a:rPr>
              <a:t>Specify first chamfer distance 1: 10</a:t>
            </a:r>
          </a:p>
          <a:p>
            <a:pPr algn="just" eaLnBrk="1" hangingPunct="1"/>
            <a:r>
              <a:rPr lang="en-US" altLang="en-US" sz="2400" b="1">
                <a:latin typeface="Times New Roman" panose="02020603050405020304" pitchFamily="18" charset="0"/>
                <a:cs typeface="Times New Roman" panose="02020603050405020304" pitchFamily="18" charset="0"/>
              </a:rPr>
              <a:t>Specify second chamfer distance 10: </a:t>
            </a:r>
            <a:r>
              <a:rPr lang="en-US" altLang="en-US" sz="2400" b="1" i="1">
                <a:latin typeface="Times New Roman" panose="02020603050405020304" pitchFamily="18" charset="0"/>
                <a:cs typeface="Times New Roman" panose="02020603050405020304" pitchFamily="18" charset="0"/>
              </a:rPr>
              <a:t>right-click</a:t>
            </a:r>
          </a:p>
          <a:p>
            <a:pPr algn="just" eaLnBrk="1" hangingPunct="1"/>
            <a:r>
              <a:rPr lang="en-US" altLang="en-US" sz="2400" b="1">
                <a:latin typeface="Times New Roman" panose="02020603050405020304" pitchFamily="18" charset="0"/>
                <a:cs typeface="Times New Roman" panose="02020603050405020304" pitchFamily="18" charset="0"/>
              </a:rPr>
              <a:t>Command:</a:t>
            </a:r>
            <a:endParaRPr lang="en-US" altLang="en-US" sz="2400">
              <a:latin typeface="Times New Roman" panose="02020603050405020304" pitchFamily="18" charset="0"/>
              <a:cs typeface="Times New Roman" panose="02020603050405020304" pitchFamily="18" charset="0"/>
            </a:endParaRP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r="29311"/>
          <a:stretch>
            <a:fillRect/>
          </a:stretch>
        </p:blipFill>
        <p:spPr bwMode="auto">
          <a:xfrm>
            <a:off x="8701088" y="19050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32D159EE-15D3-4494-9A88-5E83108872BD}" type="slidenum">
              <a:rPr lang="en-US">
                <a:solidFill>
                  <a:prstClr val="black">
                    <a:tint val="75000"/>
                  </a:prstClr>
                </a:solidFill>
                <a:latin typeface="Calibri"/>
              </a:rPr>
              <a:pPr>
                <a:defRPr/>
              </a:pPr>
              <a:t>78</a:t>
            </a:fld>
            <a:endParaRPr lang="en-US">
              <a:solidFill>
                <a:prstClr val="black">
                  <a:tint val="75000"/>
                </a:prstClr>
              </a:solidFill>
              <a:latin typeface="Calibri"/>
            </a:endParaRPr>
          </a:p>
        </p:txBody>
      </p:sp>
    </p:spTree>
    <p:extLst>
      <p:ext uri="{BB962C8B-B14F-4D97-AF65-F5344CB8AC3E}">
        <p14:creationId xmlns:p14="http://schemas.microsoft.com/office/powerpoint/2010/main" val="472123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04800"/>
            <a:ext cx="8229600" cy="3505200"/>
          </a:xfrm>
        </p:spPr>
        <p:txBody>
          <a:bodyPr rtlCol="0">
            <a:normAutofit fontScale="92500" lnSpcReduction="10000"/>
          </a:bodyPr>
          <a:lstStyle/>
          <a:p>
            <a:pPr algn="ctr" eaLnBrk="1" fontAlgn="auto" hangingPunct="1">
              <a:spcAft>
                <a:spcPts val="0"/>
              </a:spcAft>
              <a:buNone/>
              <a:defRPr/>
            </a:pPr>
            <a:r>
              <a:rPr lang="en-US" b="1" i="1" dirty="0" smtClean="0">
                <a:solidFill>
                  <a:schemeClr val="tx2"/>
                </a:solidFill>
              </a:rPr>
              <a:t>Fillet</a:t>
            </a:r>
          </a:p>
          <a:p>
            <a:pPr eaLnBrk="1" fontAlgn="auto" hangingPunct="1">
              <a:spcAft>
                <a:spcPts val="0"/>
              </a:spcAft>
              <a:defRPr/>
            </a:pPr>
            <a:r>
              <a:rPr lang="en-US" sz="3000" b="1" dirty="0" err="1">
                <a:latin typeface="Times New Roman" panose="02020603050405020304" pitchFamily="18" charset="0"/>
                <a:cs typeface="Times New Roman" panose="02020603050405020304" pitchFamily="18" charset="0"/>
              </a:rPr>
              <a:t>Command:_fillet</a:t>
            </a:r>
            <a:endParaRPr lang="en-US" sz="3000" b="1" dirty="0">
              <a:latin typeface="Times New Roman" panose="02020603050405020304" pitchFamily="18" charset="0"/>
              <a:cs typeface="Times New Roman" panose="02020603050405020304" pitchFamily="18" charset="0"/>
            </a:endParaRPr>
          </a:p>
          <a:p>
            <a:pPr algn="just" eaLnBrk="1" fontAlgn="auto" hangingPunct="1">
              <a:spcAft>
                <a:spcPts val="0"/>
              </a:spcAft>
              <a:defRPr/>
            </a:pPr>
            <a:r>
              <a:rPr lang="en-US" sz="3000" b="1" dirty="0">
                <a:latin typeface="Times New Roman" panose="02020603050405020304" pitchFamily="18" charset="0"/>
                <a:cs typeface="Times New Roman" panose="02020603050405020304" pitchFamily="18" charset="0"/>
              </a:rPr>
              <a:t>Current settings: </a:t>
            </a:r>
            <a:r>
              <a:rPr lang="en-US" sz="3000" b="1" dirty="0" err="1">
                <a:latin typeface="Times New Roman" panose="02020603050405020304" pitchFamily="18" charset="0"/>
                <a:cs typeface="Times New Roman" panose="02020603050405020304" pitchFamily="18" charset="0"/>
              </a:rPr>
              <a:t>ModeTRIM</a:t>
            </a:r>
            <a:r>
              <a:rPr lang="en-US" sz="3000" b="1" dirty="0">
                <a:latin typeface="Times New Roman" panose="02020603050405020304" pitchFamily="18" charset="0"/>
                <a:cs typeface="Times New Roman" panose="02020603050405020304" pitchFamily="18" charset="0"/>
              </a:rPr>
              <a:t>, Radius1</a:t>
            </a:r>
          </a:p>
          <a:p>
            <a:pPr algn="just" eaLnBrk="1" fontAlgn="auto" hangingPunct="1">
              <a:spcAft>
                <a:spcPts val="0"/>
              </a:spcAft>
              <a:defRPr/>
            </a:pPr>
            <a:r>
              <a:rPr lang="en-US" sz="3000" b="1" dirty="0">
                <a:latin typeface="Times New Roman" panose="02020603050405020304" pitchFamily="18" charset="0"/>
                <a:cs typeface="Times New Roman" panose="02020603050405020304" pitchFamily="18" charset="0"/>
              </a:rPr>
              <a:t>Select first object or [Polyline/Radius</a:t>
            </a:r>
          </a:p>
          <a:p>
            <a:pPr algn="just" eaLnBrk="1" fontAlgn="auto" hangingPunct="1">
              <a:spcAft>
                <a:spcPts val="0"/>
              </a:spcAft>
              <a:buNone/>
              <a:defRPr/>
            </a:pPr>
            <a:r>
              <a:rPr lang="en-US" sz="3000" b="1" dirty="0">
                <a:latin typeface="Times New Roman" panose="02020603050405020304" pitchFamily="18" charset="0"/>
                <a:cs typeface="Times New Roman" panose="02020603050405020304" pitchFamily="18" charset="0"/>
              </a:rPr>
              <a:t>/Trim/</a:t>
            </a:r>
            <a:r>
              <a:rPr lang="en-US" sz="3000" b="1" dirty="0" err="1">
                <a:latin typeface="Times New Roman" panose="02020603050405020304" pitchFamily="18" charset="0"/>
                <a:cs typeface="Times New Roman" panose="02020603050405020304" pitchFamily="18" charset="0"/>
              </a:rPr>
              <a:t>mUltiple</a:t>
            </a:r>
            <a:r>
              <a:rPr lang="en-US" sz="3000" b="1" dirty="0">
                <a:latin typeface="Times New Roman" panose="02020603050405020304" pitchFamily="18" charset="0"/>
                <a:cs typeface="Times New Roman" panose="02020603050405020304" pitchFamily="18" charset="0"/>
              </a:rPr>
              <a:t>]: </a:t>
            </a:r>
            <a:r>
              <a:rPr lang="en-US" sz="3000" b="1" i="1" dirty="0">
                <a:latin typeface="Times New Roman" panose="02020603050405020304" pitchFamily="18" charset="0"/>
                <a:cs typeface="Times New Roman" panose="02020603050405020304" pitchFamily="18" charset="0"/>
              </a:rPr>
              <a:t>enter r </a:t>
            </a:r>
            <a:r>
              <a:rPr lang="en-US" sz="3000" dirty="0">
                <a:latin typeface="Times New Roman" panose="02020603050405020304" pitchFamily="18" charset="0"/>
                <a:cs typeface="Times New Roman" panose="02020603050405020304" pitchFamily="18" charset="0"/>
              </a:rPr>
              <a:t>(Radius) </a:t>
            </a:r>
            <a:r>
              <a:rPr lang="en-US" sz="3000" i="1" dirty="0">
                <a:latin typeface="Times New Roman" panose="02020603050405020304" pitchFamily="18" charset="0"/>
                <a:cs typeface="Times New Roman" panose="02020603050405020304" pitchFamily="18" charset="0"/>
              </a:rPr>
              <a:t>right-click</a:t>
            </a:r>
          </a:p>
          <a:p>
            <a:pPr algn="just" eaLnBrk="1" fontAlgn="auto" hangingPunct="1">
              <a:spcAft>
                <a:spcPts val="0"/>
              </a:spcAft>
              <a:defRPr/>
            </a:pPr>
            <a:r>
              <a:rPr lang="en-US" sz="3000" b="1" dirty="0">
                <a:latin typeface="Times New Roman" panose="02020603050405020304" pitchFamily="18" charset="0"/>
                <a:cs typeface="Times New Roman" panose="02020603050405020304" pitchFamily="18" charset="0"/>
              </a:rPr>
              <a:t>Specify fillet radius 1: 15</a:t>
            </a:r>
          </a:p>
          <a:p>
            <a:pPr algn="just" eaLnBrk="1" fontAlgn="auto" hangingPunct="1">
              <a:spcAft>
                <a:spcPts val="0"/>
              </a:spcAft>
              <a:defRPr/>
            </a:pPr>
            <a:r>
              <a:rPr lang="en-US" sz="3000" b="1" dirty="0">
                <a:latin typeface="Times New Roman" panose="02020603050405020304" pitchFamily="18" charset="0"/>
                <a:cs typeface="Times New Roman" panose="02020603050405020304" pitchFamily="18" charset="0"/>
              </a:rPr>
              <a:t>Command:</a:t>
            </a:r>
            <a:endParaRPr lang="en-US" sz="3000" dirty="0">
              <a:latin typeface="Times New Roman" panose="02020603050405020304" pitchFamily="18" charset="0"/>
              <a:cs typeface="Times New Roman" panose="02020603050405020304" pitchFamily="18" charset="0"/>
            </a:endParaRP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3962400"/>
            <a:ext cx="44862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784600"/>
            <a:ext cx="4267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304800"/>
            <a:ext cx="83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B2E38BF8-D8DB-469B-952A-A3DFE1A98CEF}" type="slidenum">
              <a:rPr lang="en-US">
                <a:solidFill>
                  <a:prstClr val="black">
                    <a:tint val="75000"/>
                  </a:prstClr>
                </a:solidFill>
                <a:latin typeface="Calibri"/>
              </a:rPr>
              <a:pPr>
                <a:defRPr/>
              </a:pPr>
              <a:t>79</a:t>
            </a:fld>
            <a:endParaRPr lang="en-US">
              <a:solidFill>
                <a:prstClr val="black">
                  <a:tint val="75000"/>
                </a:prstClr>
              </a:solidFill>
              <a:latin typeface="Calibri"/>
            </a:endParaRPr>
          </a:p>
        </p:txBody>
      </p:sp>
    </p:spTree>
    <p:extLst>
      <p:ext uri="{BB962C8B-B14F-4D97-AF65-F5344CB8AC3E}">
        <p14:creationId xmlns:p14="http://schemas.microsoft.com/office/powerpoint/2010/main" val="2729497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305800" cy="47244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2400" dirty="0"/>
          </a:p>
          <a:p>
            <a:r>
              <a:rPr lang="en-US" sz="2400" dirty="0"/>
              <a:t>Fig. 1.5 T he Workspace Switching popup menu</a:t>
            </a:r>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8</a:t>
            </a:fld>
            <a:endParaRPr lang="en-US">
              <a:solidFill>
                <a:prstClr val="black">
                  <a:tint val="75000"/>
                </a:prstClr>
              </a:solidFill>
              <a:latin typeface="Calibri"/>
            </a:endParaRPr>
          </a:p>
        </p:txBody>
      </p:sp>
      <p:pic>
        <p:nvPicPr>
          <p:cNvPr id="5123" name="Picture 3"/>
          <p:cNvPicPr>
            <a:picLocks noChangeAspect="1" noChangeArrowheads="1"/>
          </p:cNvPicPr>
          <p:nvPr/>
        </p:nvPicPr>
        <p:blipFill>
          <a:blip r:embed="rId2"/>
          <a:srcRect/>
          <a:stretch>
            <a:fillRect/>
          </a:stretch>
        </p:blipFill>
        <p:spPr bwMode="auto">
          <a:xfrm>
            <a:off x="2514600" y="1143000"/>
            <a:ext cx="6191250" cy="3886200"/>
          </a:xfrm>
          <a:prstGeom prst="rect">
            <a:avLst/>
          </a:prstGeom>
          <a:noFill/>
          <a:ln w="9525">
            <a:noFill/>
            <a:miter lim="800000"/>
            <a:headEnd/>
            <a:tailEnd/>
          </a:ln>
          <a:effectLst/>
        </p:spPr>
      </p:pic>
    </p:spTree>
    <p:extLst>
      <p:ext uri="{BB962C8B-B14F-4D97-AF65-F5344CB8AC3E}">
        <p14:creationId xmlns:p14="http://schemas.microsoft.com/office/powerpoint/2010/main" val="37077832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81200" y="0"/>
            <a:ext cx="8229600" cy="762000"/>
          </a:xfrm>
        </p:spPr>
        <p:txBody>
          <a:bodyPr/>
          <a:lstStyle/>
          <a:p>
            <a:pPr eaLnBrk="1" hangingPunct="1"/>
            <a:r>
              <a:rPr lang="en-US" altLang="en-US" b="1" smtClean="0">
                <a:solidFill>
                  <a:schemeClr val="tx2"/>
                </a:solidFill>
              </a:rPr>
              <a:t>Hatching</a:t>
            </a:r>
            <a:endParaRPr lang="en-US" altLang="en-US" smtClean="0">
              <a:solidFill>
                <a:schemeClr val="tx2"/>
              </a:solidFill>
            </a:endParaRPr>
          </a:p>
        </p:txBody>
      </p:sp>
      <p:sp>
        <p:nvSpPr>
          <p:cNvPr id="29699" name="Content Placeholder 2"/>
          <p:cNvSpPr>
            <a:spLocks noGrp="1"/>
          </p:cNvSpPr>
          <p:nvPr>
            <p:ph idx="1"/>
          </p:nvPr>
        </p:nvSpPr>
        <p:spPr>
          <a:xfrm>
            <a:off x="1981200" y="762000"/>
            <a:ext cx="8229600" cy="2286000"/>
          </a:xfrm>
        </p:spPr>
        <p:txBody>
          <a:bodyPr/>
          <a:lstStyle/>
          <a:p>
            <a:pPr algn="just" eaLnBrk="1" hangingPunct="1"/>
            <a:r>
              <a:rPr lang="en-US" altLang="en-US" sz="2400">
                <a:latin typeface="Times New Roman" panose="02020603050405020304" pitchFamily="18" charset="0"/>
                <a:cs typeface="Times New Roman" panose="02020603050405020304" pitchFamily="18" charset="0"/>
              </a:rPr>
              <a:t>There are a large number of hatch patterns available when hatching drawings in AutoCAD. Some examples from the </a:t>
            </a:r>
            <a:r>
              <a:rPr lang="en-US" altLang="en-US" sz="2400" b="1">
                <a:latin typeface="Times New Roman" panose="02020603050405020304" pitchFamily="18" charset="0"/>
                <a:cs typeface="Times New Roman" panose="02020603050405020304" pitchFamily="18" charset="0"/>
              </a:rPr>
              <a:t>Other Predefined </a:t>
            </a:r>
            <a:r>
              <a:rPr lang="en-US" altLang="en-US" sz="2400">
                <a:latin typeface="Times New Roman" panose="02020603050405020304" pitchFamily="18" charset="0"/>
                <a:cs typeface="Times New Roman" panose="02020603050405020304" pitchFamily="18" charset="0"/>
              </a:rPr>
              <a:t>set of hatch patterns (Fig. below).</a:t>
            </a:r>
          </a:p>
          <a:p>
            <a:pPr algn="just" eaLnBrk="1" hangingPunct="1"/>
            <a:r>
              <a:rPr lang="en-US" altLang="en-US" sz="2400">
                <a:latin typeface="Times New Roman" panose="02020603050405020304" pitchFamily="18" charset="0"/>
                <a:cs typeface="Times New Roman" panose="02020603050405020304" pitchFamily="18" charset="0"/>
              </a:rPr>
              <a:t>Other hatch patterns can be selected from the </a:t>
            </a:r>
            <a:r>
              <a:rPr lang="en-US" altLang="en-US" sz="2400" b="1">
                <a:latin typeface="Times New Roman" panose="02020603050405020304" pitchFamily="18" charset="0"/>
                <a:cs typeface="Times New Roman" panose="02020603050405020304" pitchFamily="18" charset="0"/>
              </a:rPr>
              <a:t>ISO or ANSI hatch pattern </a:t>
            </a:r>
            <a:r>
              <a:rPr lang="en-US" altLang="en-US" sz="2400">
                <a:latin typeface="Times New Roman" panose="02020603050405020304" pitchFamily="18" charset="0"/>
                <a:cs typeface="Times New Roman" panose="02020603050405020304" pitchFamily="18" charset="0"/>
              </a:rPr>
              <a:t>palettes, or the operator can design their own hatch patterns and save them to the </a:t>
            </a:r>
            <a:r>
              <a:rPr lang="en-US" altLang="en-US" sz="2400" b="1">
                <a:latin typeface="Times New Roman" panose="02020603050405020304" pitchFamily="18" charset="0"/>
                <a:cs typeface="Times New Roman" panose="02020603050405020304" pitchFamily="18" charset="0"/>
              </a:rPr>
              <a:t>Custom hatch palette.</a:t>
            </a:r>
            <a:endParaRPr lang="en-US" altLang="en-US" sz="2400">
              <a:latin typeface="Times New Roman" panose="02020603050405020304" pitchFamily="18" charset="0"/>
              <a:cs typeface="Times New Roman" panose="02020603050405020304" pitchFamily="18" charset="0"/>
            </a:endParaRP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200400"/>
            <a:ext cx="3276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4F880FE1-4E4B-45F1-A191-00CA73CF81D8}" type="slidenum">
              <a:rPr lang="en-US">
                <a:solidFill>
                  <a:prstClr val="black">
                    <a:tint val="75000"/>
                  </a:prstClr>
                </a:solidFill>
                <a:latin typeface="Calibri"/>
              </a:rPr>
              <a:pPr>
                <a:defRPr/>
              </a:pPr>
              <a:t>80</a:t>
            </a:fld>
            <a:endParaRPr lang="en-US">
              <a:solidFill>
                <a:prstClr val="black">
                  <a:tint val="75000"/>
                </a:prstClr>
              </a:solidFill>
              <a:latin typeface="Calibri"/>
            </a:endParaRPr>
          </a:p>
        </p:txBody>
      </p:sp>
    </p:spTree>
    <p:extLst>
      <p:ext uri="{BB962C8B-B14F-4D97-AF65-F5344CB8AC3E}">
        <p14:creationId xmlns:p14="http://schemas.microsoft.com/office/powerpoint/2010/main" val="42667013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28600"/>
            <a:ext cx="8534400" cy="2514600"/>
          </a:xfrm>
        </p:spPr>
        <p:txBody>
          <a:bodyPr rtlCol="0">
            <a:normAutofit lnSpcReduction="10000"/>
          </a:bodyPr>
          <a:lstStyle/>
          <a:p>
            <a:pPr algn="ctr" eaLnBrk="1" fontAlgn="auto" hangingPunct="1">
              <a:spcAft>
                <a:spcPts val="0"/>
              </a:spcAft>
              <a:buNone/>
              <a:defRPr/>
            </a:pPr>
            <a:r>
              <a:rPr lang="en-US" b="1" i="1" dirty="0" smtClean="0">
                <a:solidFill>
                  <a:schemeClr val="tx2"/>
                </a:solidFill>
              </a:rPr>
              <a:t>First example – hatching a sectional view</a:t>
            </a:r>
          </a:p>
          <a:p>
            <a:pPr algn="just" eaLnBrk="1" fontAlgn="auto" hangingPunct="1">
              <a:spcAft>
                <a:spcPts val="0"/>
              </a:spcAft>
              <a:buNone/>
              <a:defRPr/>
            </a:pPr>
            <a:r>
              <a:rPr lang="en-US" sz="2400" dirty="0">
                <a:latin typeface="Times New Roman" panose="02020603050405020304" pitchFamily="18" charset="0"/>
                <a:cs typeface="Times New Roman" panose="02020603050405020304" pitchFamily="18" charset="0"/>
              </a:rPr>
              <a:t>Fig. below shows a two-view orthographic projection which includes a sectional end view. Note the following in the drawing:</a:t>
            </a:r>
          </a:p>
          <a:p>
            <a:pPr marL="457200" indent="-457200" algn="just" eaLnBrk="1" fontAlgn="auto" hangingPunct="1">
              <a:spcAft>
                <a:spcPts val="0"/>
              </a:spcAft>
              <a:buNone/>
              <a:defRPr/>
            </a:pPr>
            <a:r>
              <a:rPr lang="en-US" sz="2400" b="1" dirty="0">
                <a:latin typeface="Times New Roman" panose="02020603050405020304" pitchFamily="18" charset="0"/>
                <a:cs typeface="Times New Roman" panose="02020603050405020304" pitchFamily="18" charset="0"/>
              </a:rPr>
              <a:t>1. The section plane line, consisting of a centre line with its ends marked A and an arrow showing the direction of viewing to obtain the sectional </a:t>
            </a:r>
            <a:r>
              <a:rPr lang="en-US" sz="2400" dirty="0">
                <a:latin typeface="Times New Roman" panose="02020603050405020304" pitchFamily="18" charset="0"/>
                <a:cs typeface="Times New Roman" panose="02020603050405020304" pitchFamily="18" charset="0"/>
              </a:rPr>
              <a:t>view.</a:t>
            </a:r>
          </a:p>
        </p:txBody>
      </p:sp>
      <p:sp>
        <p:nvSpPr>
          <p:cNvPr id="4" name="Slide Number Placeholder 3"/>
          <p:cNvSpPr>
            <a:spLocks noGrp="1"/>
          </p:cNvSpPr>
          <p:nvPr>
            <p:ph type="sldNum" sz="quarter" idx="12"/>
          </p:nvPr>
        </p:nvSpPr>
        <p:spPr/>
        <p:txBody>
          <a:bodyPr/>
          <a:lstStyle/>
          <a:p>
            <a:pPr>
              <a:defRPr/>
            </a:pPr>
            <a:fld id="{15DC17F9-9A49-4CC3-B48E-9468CB4F41FB}" type="slidenum">
              <a:rPr lang="en-US">
                <a:solidFill>
                  <a:prstClr val="black">
                    <a:tint val="75000"/>
                  </a:prstClr>
                </a:solidFill>
                <a:latin typeface="Calibri"/>
              </a:rPr>
              <a:pPr>
                <a:defRPr/>
              </a:pPr>
              <a:t>81</a:t>
            </a:fld>
            <a:endParaRPr lang="en-US" dirty="0">
              <a:solidFill>
                <a:prstClr val="black">
                  <a:tint val="75000"/>
                </a:prstClr>
              </a:solidFill>
              <a:latin typeface="Calibri"/>
            </a:endParaRPr>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41588"/>
            <a:ext cx="70739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6458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1981200" y="304800"/>
            <a:ext cx="8229600" cy="5715000"/>
          </a:xfrm>
        </p:spPr>
        <p:txBody>
          <a:bodyPr/>
          <a:lstStyle/>
          <a:p>
            <a:pPr algn="just" eaLnBrk="1" hangingPunct="1">
              <a:buFont typeface="Arial" panose="020B0604020202020204" pitchFamily="34" charset="0"/>
              <a:buNone/>
            </a:pPr>
            <a:r>
              <a:rPr lang="en-US" altLang="en-US" b="1" smtClean="0">
                <a:latin typeface="Times New Roman" panose="02020603050405020304" pitchFamily="18" charset="0"/>
                <a:cs typeface="Times New Roman" panose="02020603050405020304" pitchFamily="18" charset="0"/>
              </a:rPr>
              <a:t>2</a:t>
            </a:r>
            <a:r>
              <a:rPr lang="en-US" altLang="en-US" sz="2400" b="1">
                <a:latin typeface="Times New Roman" panose="02020603050405020304" pitchFamily="18" charset="0"/>
                <a:cs typeface="Times New Roman" panose="02020603050405020304" pitchFamily="18" charset="0"/>
              </a:rPr>
              <a:t>. The sectional view labeled with the letters of the section plane line.</a:t>
            </a:r>
          </a:p>
          <a:p>
            <a:pPr algn="just" eaLnBrk="1" hangingPunct="1">
              <a:buFont typeface="Arial" panose="020B0604020202020204" pitchFamily="34" charset="0"/>
              <a:buNone/>
            </a:pPr>
            <a:r>
              <a:rPr lang="en-US" altLang="en-US" sz="2400" b="1">
                <a:latin typeface="Times New Roman" panose="02020603050405020304" pitchFamily="18" charset="0"/>
                <a:cs typeface="Times New Roman" panose="02020603050405020304" pitchFamily="18" charset="0"/>
              </a:rPr>
              <a:t>3. The cut surfaces of the sectional view hatched with the ANSI31 hatch </a:t>
            </a:r>
            <a:r>
              <a:rPr lang="en-US" altLang="en-US" sz="2400">
                <a:latin typeface="Times New Roman" panose="02020603050405020304" pitchFamily="18" charset="0"/>
                <a:cs typeface="Times New Roman" panose="02020603050405020304" pitchFamily="18" charset="0"/>
              </a:rPr>
              <a:t>pattern, which is in general use for the hatching of engineering drawing sections.</a:t>
            </a:r>
          </a:p>
          <a:p>
            <a:pPr algn="ctr" eaLnBrk="1" hangingPunct="1">
              <a:buFont typeface="Arial" panose="020B0604020202020204" pitchFamily="34" charset="0"/>
              <a:buNone/>
            </a:pPr>
            <a:r>
              <a:rPr lang="en-US" altLang="en-US" sz="2400" b="1" i="1">
                <a:solidFill>
                  <a:schemeClr val="tx2"/>
                </a:solidFill>
                <a:latin typeface="Times New Roman" panose="02020603050405020304" pitchFamily="18" charset="0"/>
                <a:cs typeface="Times New Roman" panose="02020603050405020304" pitchFamily="18" charset="0"/>
              </a:rPr>
              <a:t>Second example – hatching rules</a:t>
            </a:r>
          </a:p>
          <a:p>
            <a:pPr algn="just" eaLnBrk="1" hangingPunct="1">
              <a:buFont typeface="Arial" panose="020B0604020202020204" pitchFamily="34" charset="0"/>
              <a:buNone/>
            </a:pPr>
            <a:r>
              <a:rPr lang="en-US" altLang="en-US" sz="2400">
                <a:latin typeface="Times New Roman" panose="02020603050405020304" pitchFamily="18" charset="0"/>
                <a:cs typeface="Times New Roman" panose="02020603050405020304" pitchFamily="18" charset="0"/>
              </a:rPr>
              <a:t>Fig. below describes the stages in hatching a sectional end view of a lathe tool holder. Note the following in the section:</a:t>
            </a:r>
          </a:p>
          <a:p>
            <a:pPr algn="just" eaLnBrk="1" hangingPunct="1">
              <a:buFont typeface="Arial" panose="020B0604020202020204" pitchFamily="34" charset="0"/>
              <a:buNone/>
            </a:pPr>
            <a:r>
              <a:rPr lang="en-US" altLang="en-US" sz="2400" b="1">
                <a:latin typeface="Times New Roman" panose="02020603050405020304" pitchFamily="18" charset="0"/>
                <a:cs typeface="Times New Roman" panose="02020603050405020304" pitchFamily="18" charset="0"/>
              </a:rPr>
              <a:t>1. There are two angles of hatching to differentiate in separate parts of </a:t>
            </a:r>
            <a:r>
              <a:rPr lang="en-US" altLang="en-US" sz="2400">
                <a:latin typeface="Times New Roman" panose="02020603050405020304" pitchFamily="18" charset="0"/>
                <a:cs typeface="Times New Roman" panose="02020603050405020304" pitchFamily="18" charset="0"/>
              </a:rPr>
              <a:t>the section.</a:t>
            </a:r>
          </a:p>
          <a:p>
            <a:pPr algn="just" eaLnBrk="1" hangingPunct="1">
              <a:buFont typeface="Arial" panose="020B0604020202020204" pitchFamily="34" charset="0"/>
              <a:buNone/>
            </a:pPr>
            <a:r>
              <a:rPr lang="en-US" altLang="en-US" sz="2400" b="1">
                <a:latin typeface="Times New Roman" panose="02020603050405020304" pitchFamily="18" charset="0"/>
                <a:cs typeface="Times New Roman" panose="02020603050405020304" pitchFamily="18" charset="0"/>
              </a:rPr>
              <a:t>2. The section follows the general rule that parts such as screws, bolts, </a:t>
            </a:r>
            <a:r>
              <a:rPr lang="en-US" altLang="en-US" sz="2400">
                <a:latin typeface="Times New Roman" panose="02020603050405020304" pitchFamily="18" charset="0"/>
                <a:cs typeface="Times New Roman" panose="02020603050405020304" pitchFamily="18" charset="0"/>
              </a:rPr>
              <a:t>nuts, rivets, other cylindrical objects, webs and ribs and other such features are shown within sections as outside views.</a:t>
            </a:r>
          </a:p>
          <a:p>
            <a:pPr eaLnBrk="1" hangingPunct="1"/>
            <a:endParaRPr lang="en-US" altLang="en-US" smtClean="0"/>
          </a:p>
        </p:txBody>
      </p:sp>
      <p:sp>
        <p:nvSpPr>
          <p:cNvPr id="4" name="Slide Number Placeholder 3"/>
          <p:cNvSpPr>
            <a:spLocks noGrp="1"/>
          </p:cNvSpPr>
          <p:nvPr>
            <p:ph type="sldNum" sz="quarter" idx="12"/>
          </p:nvPr>
        </p:nvSpPr>
        <p:spPr/>
        <p:txBody>
          <a:bodyPr/>
          <a:lstStyle/>
          <a:p>
            <a:pPr>
              <a:defRPr/>
            </a:pPr>
            <a:fld id="{6381C65A-10D1-42DC-BFC6-4F12AAF7312B}" type="slidenum">
              <a:rPr lang="en-US">
                <a:solidFill>
                  <a:prstClr val="black">
                    <a:tint val="75000"/>
                  </a:prstClr>
                </a:solidFill>
                <a:latin typeface="Calibri"/>
              </a:rPr>
              <a:pPr>
                <a:defRPr/>
              </a:pPr>
              <a:t>82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34514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endParaRPr lang="en-US" altLang="en-US" smtClean="0"/>
          </a:p>
        </p:txBody>
      </p:sp>
      <p:sp>
        <p:nvSpPr>
          <p:cNvPr id="32771" name="Content Placeholder 2"/>
          <p:cNvSpPr>
            <a:spLocks noGrp="1"/>
          </p:cNvSpPr>
          <p:nvPr>
            <p:ph idx="1"/>
          </p:nvPr>
        </p:nvSpPr>
        <p:spPr/>
        <p:txBody>
          <a:bodyPr/>
          <a:lstStyle/>
          <a:p>
            <a:pPr eaLnBrk="1" hangingPunct="1"/>
            <a:endParaRPr lang="en-US" altLang="en-US" smtClean="0"/>
          </a:p>
        </p:txBody>
      </p:sp>
      <p:sp>
        <p:nvSpPr>
          <p:cNvPr id="4" name="Slide Number Placeholder 3"/>
          <p:cNvSpPr>
            <a:spLocks noGrp="1"/>
          </p:cNvSpPr>
          <p:nvPr>
            <p:ph type="sldNum" sz="quarter" idx="12"/>
          </p:nvPr>
        </p:nvSpPr>
        <p:spPr/>
        <p:txBody>
          <a:bodyPr/>
          <a:lstStyle/>
          <a:p>
            <a:pPr>
              <a:defRPr/>
            </a:pPr>
            <a:fld id="{B6EBB0E2-AAC9-440F-BD63-FFB39239E365}" type="slidenum">
              <a:rPr lang="en-US">
                <a:solidFill>
                  <a:prstClr val="black">
                    <a:tint val="75000"/>
                  </a:prstClr>
                </a:solidFill>
                <a:latin typeface="Calibri"/>
              </a:rPr>
              <a:pPr>
                <a:defRPr/>
              </a:pPr>
              <a:t>83</a:t>
            </a:fld>
            <a:endParaRPr lang="en-US" dirty="0">
              <a:solidFill>
                <a:prstClr val="black">
                  <a:tint val="75000"/>
                </a:prstClr>
              </a:solidFill>
              <a:latin typeface="Calibri"/>
            </a:endParaRPr>
          </a:p>
        </p:txBody>
      </p:sp>
      <p:pic>
        <p:nvPicPr>
          <p:cNvPr id="32773" name="Picture 2"/>
          <p:cNvPicPr>
            <a:picLocks noChangeAspect="1" noChangeArrowheads="1"/>
          </p:cNvPicPr>
          <p:nvPr/>
        </p:nvPicPr>
        <p:blipFill>
          <a:blip r:embed="rId2">
            <a:extLst>
              <a:ext uri="{28A0092B-C50C-407E-A947-70E740481C1C}">
                <a14:useLocalDpi xmlns:a14="http://schemas.microsoft.com/office/drawing/2010/main" val="0"/>
              </a:ext>
            </a:extLst>
          </a:blip>
          <a:srcRect t="2989"/>
          <a:stretch>
            <a:fillRect/>
          </a:stretch>
        </p:blipFill>
        <p:spPr bwMode="auto">
          <a:xfrm>
            <a:off x="1895476" y="304800"/>
            <a:ext cx="84677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5461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EBE98B2-E170-44F2-AC77-22C7D7B5B087}" type="slidenum">
              <a:rPr lang="en-US" smtClean="0">
                <a:solidFill>
                  <a:prstClr val="black">
                    <a:tint val="75000"/>
                  </a:prstClr>
                </a:solidFill>
              </a:rPr>
              <a:pPr>
                <a:defRPr/>
              </a:pPr>
              <a:t>84</a:t>
            </a:fld>
            <a:endParaRPr lang="en-US" dirty="0">
              <a:solidFill>
                <a:prstClr val="black">
                  <a:tint val="75000"/>
                </a:prstClr>
              </a:solidFill>
            </a:endParaRPr>
          </a:p>
        </p:txBody>
      </p:sp>
    </p:spTree>
    <p:extLst>
      <p:ext uri="{BB962C8B-B14F-4D97-AF65-F5344CB8AC3E}">
        <p14:creationId xmlns:p14="http://schemas.microsoft.com/office/powerpoint/2010/main" val="15703215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28601"/>
            <a:ext cx="7772400" cy="609600"/>
          </a:xfrm>
        </p:spPr>
        <p:txBody>
          <a:bodyPr>
            <a:normAutofit fontScale="90000"/>
          </a:bodyPr>
          <a:lstStyle/>
          <a:p>
            <a:r>
              <a:rPr lang="en-US" b="1" dirty="0">
                <a:solidFill>
                  <a:srgbClr val="002060"/>
                </a:solidFill>
              </a:rPr>
              <a:t>Dimensions and Text</a:t>
            </a:r>
            <a:endParaRPr lang="en-US" dirty="0">
              <a:solidFill>
                <a:srgbClr val="002060"/>
              </a:solidFill>
            </a:endParaRPr>
          </a:p>
        </p:txBody>
      </p:sp>
      <p:sp>
        <p:nvSpPr>
          <p:cNvPr id="3" name="Subtitle 2"/>
          <p:cNvSpPr>
            <a:spLocks noGrp="1"/>
          </p:cNvSpPr>
          <p:nvPr>
            <p:ph type="subTitle" idx="1"/>
          </p:nvPr>
        </p:nvSpPr>
        <p:spPr>
          <a:xfrm>
            <a:off x="1828800" y="990600"/>
            <a:ext cx="8610600" cy="5562600"/>
          </a:xfrm>
        </p:spPr>
        <p:txBody>
          <a:bodyPr/>
          <a:lstStyle/>
          <a:p>
            <a:r>
              <a:rPr lang="en-US" b="1" dirty="0" smtClean="0">
                <a:solidFill>
                  <a:srgbClr val="0070C0"/>
                </a:solidFill>
              </a:rPr>
              <a:t>Aims of this chapter</a:t>
            </a:r>
          </a:p>
          <a:p>
            <a:pPr algn="just"/>
            <a:r>
              <a:rPr lang="en-US" sz="2400" b="1" dirty="0">
                <a:solidFill>
                  <a:schemeClr val="tx1"/>
                </a:solidFill>
              </a:rPr>
              <a:t>1. To describe the variety of methods of dimensioning drawings.</a:t>
            </a:r>
          </a:p>
          <a:p>
            <a:pPr algn="just"/>
            <a:r>
              <a:rPr lang="en-US" sz="2400" b="1" dirty="0">
                <a:solidFill>
                  <a:schemeClr val="tx1"/>
                </a:solidFill>
              </a:rPr>
              <a:t>2. To describe methods of adding text to drawings.</a:t>
            </a:r>
          </a:p>
          <a:p>
            <a:r>
              <a:rPr lang="en-US" sz="2400" b="1" dirty="0">
                <a:solidFill>
                  <a:srgbClr val="0070C0"/>
                </a:solidFill>
              </a:rPr>
              <a:t>Introduction</a:t>
            </a:r>
          </a:p>
          <a:p>
            <a:pPr algn="just"/>
            <a:r>
              <a:rPr lang="en-US" sz="2400" dirty="0">
                <a:solidFill>
                  <a:schemeClr val="tx1"/>
                </a:solidFill>
              </a:rPr>
              <a:t>First we have to set a dimension style (Like </a:t>
            </a:r>
            <a:r>
              <a:rPr lang="en-US" sz="2400" b="1" dirty="0" err="1">
                <a:solidFill>
                  <a:schemeClr val="tx1"/>
                </a:solidFill>
              </a:rPr>
              <a:t>My_Style</a:t>
            </a:r>
            <a:r>
              <a:rPr lang="en-US" sz="2400" b="1" dirty="0">
                <a:solidFill>
                  <a:schemeClr val="tx1"/>
                </a:solidFill>
              </a:rPr>
              <a:t>) for our drawing </a:t>
            </a:r>
            <a:r>
              <a:rPr lang="en-US" sz="2400" dirty="0">
                <a:solidFill>
                  <a:schemeClr val="tx1"/>
                </a:solidFill>
              </a:rPr>
              <a:t>template, then we can commence adding dimensions to drawings using this dimension style.</a:t>
            </a:r>
          </a:p>
          <a:p>
            <a:r>
              <a:rPr lang="en-US" sz="2400" b="1" dirty="0">
                <a:solidFill>
                  <a:srgbClr val="0070C0"/>
                </a:solidFill>
              </a:rPr>
              <a:t>The Dimension tools</a:t>
            </a:r>
          </a:p>
          <a:p>
            <a:pPr algn="just"/>
            <a:r>
              <a:rPr lang="en-US" sz="2400" dirty="0">
                <a:solidFill>
                  <a:schemeClr val="tx1"/>
                </a:solidFill>
              </a:rPr>
              <a:t>There are several ways in which the dimension tools can be called.</a:t>
            </a:r>
          </a:p>
          <a:p>
            <a:pPr algn="just"/>
            <a:endParaRPr lang="en-US" sz="2400" dirty="0">
              <a:solidFill>
                <a:schemeClr val="tx1"/>
              </a:solidFill>
            </a:endParaRPr>
          </a:p>
          <a:p>
            <a:pPr algn="just"/>
            <a:r>
              <a:rPr lang="en-US" sz="2400" b="1" dirty="0">
                <a:solidFill>
                  <a:schemeClr val="tx1"/>
                </a:solidFill>
              </a:rPr>
              <a:t>1. </a:t>
            </a:r>
            <a:r>
              <a:rPr lang="en-US" sz="2400" b="1" i="1" dirty="0">
                <a:solidFill>
                  <a:schemeClr val="tx1"/>
                </a:solidFill>
              </a:rPr>
              <a:t>Click Dimension in the menu bar. Tools can be selected from the</a:t>
            </a:r>
          </a:p>
          <a:p>
            <a:pPr algn="just"/>
            <a:r>
              <a:rPr lang="en-US" sz="2400" dirty="0">
                <a:solidFill>
                  <a:schemeClr val="tx1"/>
                </a:solidFill>
              </a:rPr>
              <a:t>drop-down menu which appears (Fig.  Below).</a:t>
            </a:r>
          </a:p>
        </p:txBody>
      </p:sp>
    </p:spTree>
    <p:extLst>
      <p:ext uri="{BB962C8B-B14F-4D97-AF65-F5344CB8AC3E}">
        <p14:creationId xmlns:p14="http://schemas.microsoft.com/office/powerpoint/2010/main" val="37336159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1752600" y="134018"/>
            <a:ext cx="2590800" cy="6723983"/>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343400" y="228600"/>
            <a:ext cx="6115050" cy="6572250"/>
          </a:xfrm>
          <a:prstGeom prst="rect">
            <a:avLst/>
          </a:prstGeom>
          <a:noFill/>
          <a:ln w="9525">
            <a:noFill/>
            <a:miter lim="800000"/>
            <a:headEnd/>
            <a:tailEnd/>
          </a:ln>
          <a:effectLst/>
        </p:spPr>
      </p:pic>
    </p:spTree>
    <p:extLst>
      <p:ext uri="{BB962C8B-B14F-4D97-AF65-F5344CB8AC3E}">
        <p14:creationId xmlns:p14="http://schemas.microsoft.com/office/powerpoint/2010/main" val="36568845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76400" y="2667000"/>
            <a:ext cx="8991600" cy="3886200"/>
          </a:xfrm>
        </p:spPr>
        <p:txBody>
          <a:bodyPr>
            <a:normAutofit/>
          </a:bodyPr>
          <a:lstStyle/>
          <a:p>
            <a:r>
              <a:rPr lang="en-US" sz="2400" dirty="0"/>
              <a:t>Any one of these methods can be used when dimensioning a drawing, but some operators may well decide to use a combination of the four methods.</a:t>
            </a:r>
          </a:p>
          <a:p>
            <a:pPr algn="ctr">
              <a:buNone/>
            </a:pPr>
            <a:r>
              <a:rPr lang="en-US" sz="2400" b="1" dirty="0">
                <a:solidFill>
                  <a:srgbClr val="0070C0"/>
                </a:solidFill>
              </a:rPr>
              <a:t>Adding dimensions using the tools</a:t>
            </a:r>
          </a:p>
          <a:p>
            <a:pPr algn="ctr">
              <a:buNone/>
            </a:pPr>
            <a:r>
              <a:rPr lang="en-US" sz="2400" b="1" i="1" dirty="0">
                <a:solidFill>
                  <a:srgbClr val="0070C0"/>
                </a:solidFill>
              </a:rPr>
              <a:t>First example – Linear Dimension </a:t>
            </a:r>
          </a:p>
          <a:p>
            <a:pPr>
              <a:buNone/>
            </a:pPr>
            <a:r>
              <a:rPr lang="en-US" sz="2400" b="1" dirty="0"/>
              <a:t>1. Construct a rectangle 180  110 using the Polyline tool.</a:t>
            </a:r>
          </a:p>
          <a:p>
            <a:pPr>
              <a:buNone/>
            </a:pPr>
            <a:r>
              <a:rPr lang="en-US" sz="2400" b="1" dirty="0"/>
              <a:t>2. </a:t>
            </a:r>
            <a:r>
              <a:rPr lang="en-US" sz="2400" b="1" i="1" dirty="0"/>
              <a:t>Left-click on the Linear Dimension tool icon in the Command Tools</a:t>
            </a:r>
          </a:p>
          <a:p>
            <a:pPr>
              <a:buNone/>
            </a:pPr>
            <a:r>
              <a:rPr lang="en-US" sz="2400" dirty="0"/>
              <a:t>palette or on </a:t>
            </a:r>
            <a:r>
              <a:rPr lang="en-US" sz="2400" b="1" dirty="0"/>
              <a:t>Linear in the Dimension toolbar (Fig. Above). </a:t>
            </a:r>
          </a:p>
          <a:p>
            <a:pPr>
              <a:buNone/>
            </a:pPr>
            <a:r>
              <a:rPr lang="en-US" sz="2400" b="1" dirty="0"/>
              <a:t>The command </a:t>
            </a:r>
            <a:r>
              <a:rPr lang="en-US" sz="2400" dirty="0"/>
              <a:t>line shows:</a:t>
            </a:r>
          </a:p>
        </p:txBody>
      </p:sp>
      <p:pic>
        <p:nvPicPr>
          <p:cNvPr id="2050" name="Picture 2"/>
          <p:cNvPicPr>
            <a:picLocks noChangeAspect="1" noChangeArrowheads="1"/>
          </p:cNvPicPr>
          <p:nvPr/>
        </p:nvPicPr>
        <p:blipFill>
          <a:blip r:embed="rId2"/>
          <a:srcRect/>
          <a:stretch>
            <a:fillRect/>
          </a:stretch>
        </p:blipFill>
        <p:spPr bwMode="auto">
          <a:xfrm>
            <a:off x="1676400" y="152400"/>
            <a:ext cx="8763000" cy="2576542"/>
          </a:xfrm>
          <a:prstGeom prst="rect">
            <a:avLst/>
          </a:prstGeom>
          <a:noFill/>
          <a:ln w="9525">
            <a:noFill/>
            <a:miter lim="800000"/>
            <a:headEnd/>
            <a:tailEnd/>
          </a:ln>
          <a:effectLst/>
        </p:spPr>
      </p:pic>
    </p:spTree>
    <p:extLst>
      <p:ext uri="{BB962C8B-B14F-4D97-AF65-F5344CB8AC3E}">
        <p14:creationId xmlns:p14="http://schemas.microsoft.com/office/powerpoint/2010/main" val="25870246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3124200"/>
            <a:ext cx="8534400" cy="3505200"/>
          </a:xfrm>
        </p:spPr>
        <p:txBody>
          <a:bodyPr>
            <a:noAutofit/>
          </a:bodyPr>
          <a:lstStyle/>
          <a:p>
            <a:pPr>
              <a:buNone/>
            </a:pPr>
            <a:r>
              <a:rPr lang="en-US" sz="2400" b="1" dirty="0" err="1"/>
              <a:t>Command:_dimlinear</a:t>
            </a:r>
            <a:endParaRPr lang="en-US" sz="2400" b="1" dirty="0"/>
          </a:p>
          <a:p>
            <a:pPr>
              <a:buNone/>
            </a:pPr>
            <a:r>
              <a:rPr lang="en-US" sz="2400" b="1" dirty="0"/>
              <a:t>Specify first extension line origin or [select object]: </a:t>
            </a:r>
            <a:r>
              <a:rPr lang="en-US" sz="2400" b="1" i="1" dirty="0"/>
              <a:t>pick</a:t>
            </a:r>
          </a:p>
          <a:p>
            <a:pPr>
              <a:buNone/>
            </a:pPr>
            <a:r>
              <a:rPr lang="en-US" sz="2400" b="1" dirty="0"/>
              <a:t>Specify second extension line origin: </a:t>
            </a:r>
            <a:r>
              <a:rPr lang="en-US" sz="2400" b="1" i="1" dirty="0"/>
              <a:t>pick</a:t>
            </a:r>
          </a:p>
          <a:p>
            <a:pPr>
              <a:buNone/>
            </a:pPr>
            <a:r>
              <a:rPr lang="en-US" sz="2400" b="1" dirty="0"/>
              <a:t>Specify dimension line location or [</a:t>
            </a:r>
            <a:r>
              <a:rPr lang="en-US" sz="2400" b="1" dirty="0" err="1"/>
              <a:t>Mtext</a:t>
            </a:r>
            <a:r>
              <a:rPr lang="en-US" sz="2400" b="1" dirty="0"/>
              <a:t>/Text/Angle/Horizontal/</a:t>
            </a:r>
          </a:p>
          <a:p>
            <a:pPr>
              <a:buNone/>
            </a:pPr>
            <a:r>
              <a:rPr lang="en-US" sz="2400" b="1" dirty="0"/>
              <a:t>Vertical/Rotated]: </a:t>
            </a:r>
            <a:r>
              <a:rPr lang="en-US" sz="2400" b="1" i="1" dirty="0"/>
              <a:t>pick</a:t>
            </a:r>
          </a:p>
          <a:p>
            <a:pPr>
              <a:buNone/>
            </a:pPr>
            <a:r>
              <a:rPr lang="en-US" sz="2400" b="1" dirty="0"/>
              <a:t>Dimension text  180</a:t>
            </a:r>
          </a:p>
          <a:p>
            <a:pPr>
              <a:buNone/>
            </a:pPr>
            <a:r>
              <a:rPr lang="en-US" sz="2400" b="1" dirty="0"/>
              <a:t>Command:</a:t>
            </a:r>
          </a:p>
          <a:p>
            <a:pPr>
              <a:buNone/>
            </a:pPr>
            <a:r>
              <a:rPr lang="en-US" sz="2400" dirty="0"/>
              <a:t>Follow exactly the same procedure for the 110 dimension.</a:t>
            </a:r>
          </a:p>
        </p:txBody>
      </p:sp>
      <p:pic>
        <p:nvPicPr>
          <p:cNvPr id="3074" name="Picture 2"/>
          <p:cNvPicPr>
            <a:picLocks noChangeAspect="1" noChangeArrowheads="1"/>
          </p:cNvPicPr>
          <p:nvPr/>
        </p:nvPicPr>
        <p:blipFill>
          <a:blip r:embed="rId2"/>
          <a:srcRect/>
          <a:stretch>
            <a:fillRect/>
          </a:stretch>
        </p:blipFill>
        <p:spPr bwMode="auto">
          <a:xfrm>
            <a:off x="2895600" y="0"/>
            <a:ext cx="5943600" cy="3053050"/>
          </a:xfrm>
          <a:prstGeom prst="rect">
            <a:avLst/>
          </a:prstGeom>
          <a:noFill/>
          <a:ln w="9525">
            <a:noFill/>
            <a:miter lim="800000"/>
            <a:headEnd/>
            <a:tailEnd/>
          </a:ln>
          <a:effectLst/>
        </p:spPr>
      </p:pic>
    </p:spTree>
    <p:extLst>
      <p:ext uri="{BB962C8B-B14F-4D97-AF65-F5344CB8AC3E}">
        <p14:creationId xmlns:p14="http://schemas.microsoft.com/office/powerpoint/2010/main" val="2960996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8763000" cy="2316162"/>
          </a:xfrm>
        </p:spPr>
        <p:txBody>
          <a:bodyPr>
            <a:noAutofit/>
          </a:bodyPr>
          <a:lstStyle/>
          <a:p>
            <a:pPr algn="l"/>
            <a:r>
              <a:rPr lang="en-US" sz="2400" b="1" dirty="0"/>
              <a:t/>
            </a:r>
            <a:br>
              <a:rPr lang="en-US" sz="2400" b="1" dirty="0"/>
            </a:br>
            <a:endParaRPr lang="en-US" sz="2400" dirty="0"/>
          </a:p>
        </p:txBody>
      </p:sp>
      <p:sp>
        <p:nvSpPr>
          <p:cNvPr id="3" name="Content Placeholder 2"/>
          <p:cNvSpPr>
            <a:spLocks noGrp="1"/>
          </p:cNvSpPr>
          <p:nvPr>
            <p:ph idx="1"/>
          </p:nvPr>
        </p:nvSpPr>
        <p:spPr>
          <a:xfrm>
            <a:off x="1524000" y="228600"/>
            <a:ext cx="8839200" cy="6248400"/>
          </a:xfrm>
        </p:spPr>
        <p:txBody>
          <a:bodyPr>
            <a:normAutofit/>
          </a:bodyPr>
          <a:lstStyle/>
          <a:p>
            <a:pPr algn="ctr">
              <a:buNone/>
            </a:pPr>
            <a:r>
              <a:rPr lang="en-US" b="1" i="1" dirty="0">
                <a:solidFill>
                  <a:srgbClr val="0070C0"/>
                </a:solidFill>
              </a:rPr>
              <a:t>Notes</a:t>
            </a:r>
          </a:p>
          <a:p>
            <a:pPr>
              <a:buNone/>
            </a:pPr>
            <a:r>
              <a:rPr lang="en-US" sz="2400" b="1" dirty="0"/>
              <a:t>1. If necessary use </a:t>
            </a:r>
            <a:r>
              <a:rPr lang="en-US" sz="2400" b="1" dirty="0" err="1"/>
              <a:t>Osnaps</a:t>
            </a:r>
            <a:r>
              <a:rPr lang="en-US" sz="2400" b="1" dirty="0"/>
              <a:t> to locate the extension line locations.</a:t>
            </a:r>
          </a:p>
          <a:p>
            <a:pPr>
              <a:buNone/>
            </a:pPr>
            <a:r>
              <a:rPr lang="en-US" sz="2400" b="1" dirty="0"/>
              <a:t>2. The prompt Specify first extension line origin or [select object]: also </a:t>
            </a:r>
            <a:r>
              <a:rPr lang="en-US" sz="2400" dirty="0"/>
              <a:t>allows the line being dimensioned to be </a:t>
            </a:r>
            <a:r>
              <a:rPr lang="en-US" sz="2400" i="1" dirty="0"/>
              <a:t>picked.</a:t>
            </a:r>
          </a:p>
          <a:p>
            <a:pPr algn="ctr">
              <a:buNone/>
            </a:pPr>
            <a:r>
              <a:rPr lang="en-US" sz="2400" b="1" i="1" dirty="0">
                <a:solidFill>
                  <a:srgbClr val="0070C0"/>
                </a:solidFill>
              </a:rPr>
              <a:t>Second example – Aligned Dimension</a:t>
            </a:r>
          </a:p>
          <a:p>
            <a:pPr algn="ctr">
              <a:buNone/>
            </a:pPr>
            <a:endParaRPr lang="en-US" sz="2400" b="1" i="1" dirty="0"/>
          </a:p>
          <a:p>
            <a:pPr algn="ctr">
              <a:buNone/>
            </a:pPr>
            <a:endParaRPr lang="en-US" sz="2400" b="1" i="1" dirty="0"/>
          </a:p>
          <a:p>
            <a:pPr algn="ctr">
              <a:buNone/>
            </a:pPr>
            <a:endParaRPr lang="en-US" sz="2400" b="1" i="1" dirty="0"/>
          </a:p>
          <a:p>
            <a:pPr algn="ctr">
              <a:buNone/>
            </a:pPr>
            <a:endParaRPr lang="en-US" sz="2400" b="1" i="1" dirty="0"/>
          </a:p>
          <a:p>
            <a:pPr algn="ctr">
              <a:buNone/>
            </a:pPr>
            <a:endParaRPr lang="en-US" sz="2400" b="1" i="1" dirty="0"/>
          </a:p>
          <a:p>
            <a:pPr algn="ctr">
              <a:buNone/>
            </a:pPr>
            <a:endParaRPr lang="en-US" sz="2400" b="1" i="1" dirty="0"/>
          </a:p>
          <a:p>
            <a:pPr algn="ctr">
              <a:buNone/>
            </a:pPr>
            <a:endParaRPr lang="en-US" sz="2400" i="1" dirty="0"/>
          </a:p>
          <a:p>
            <a:pPr>
              <a:buNone/>
            </a:pPr>
            <a:endParaRPr lang="en-US" sz="2400" dirty="0"/>
          </a:p>
        </p:txBody>
      </p:sp>
      <p:pic>
        <p:nvPicPr>
          <p:cNvPr id="4099" name="Picture 3"/>
          <p:cNvPicPr>
            <a:picLocks noChangeAspect="1" noChangeArrowheads="1"/>
          </p:cNvPicPr>
          <p:nvPr/>
        </p:nvPicPr>
        <p:blipFill>
          <a:blip r:embed="rId2"/>
          <a:srcRect/>
          <a:stretch>
            <a:fillRect/>
          </a:stretch>
        </p:blipFill>
        <p:spPr bwMode="auto">
          <a:xfrm>
            <a:off x="1676401" y="2590800"/>
            <a:ext cx="4333875" cy="19812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6056312" y="2590801"/>
            <a:ext cx="4611688" cy="2849563"/>
          </a:xfrm>
          <a:prstGeom prst="rect">
            <a:avLst/>
          </a:prstGeom>
          <a:noFill/>
          <a:ln w="9525">
            <a:noFill/>
            <a:miter lim="800000"/>
            <a:headEnd/>
            <a:tailEnd/>
          </a:ln>
          <a:effectLst/>
        </p:spPr>
      </p:pic>
    </p:spTree>
    <p:extLst>
      <p:ext uri="{BB962C8B-B14F-4D97-AF65-F5344CB8AC3E}">
        <p14:creationId xmlns:p14="http://schemas.microsoft.com/office/powerpoint/2010/main" val="2309284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8382000" cy="6553200"/>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2400" dirty="0"/>
          </a:p>
          <a:p>
            <a:endParaRPr lang="en-US" sz="2400" dirty="0"/>
          </a:p>
          <a:p>
            <a:r>
              <a:rPr lang="en-US" sz="2400" dirty="0"/>
              <a:t>Fig. 1.7  The descriptive tooltip appearing with a </a:t>
            </a:r>
            <a:r>
              <a:rPr lang="en-US" sz="2400" i="1" dirty="0"/>
              <a:t>click on the </a:t>
            </a:r>
          </a:p>
          <a:p>
            <a:pPr>
              <a:buNone/>
            </a:pPr>
            <a:r>
              <a:rPr lang="en-US" sz="2400" i="1" dirty="0"/>
              <a:t>                   Line tool icon</a:t>
            </a:r>
          </a:p>
          <a:p>
            <a:pPr>
              <a:buNone/>
            </a:pPr>
            <a:endParaRPr lang="en-US" dirty="0"/>
          </a:p>
        </p:txBody>
      </p:sp>
      <p:sp>
        <p:nvSpPr>
          <p:cNvPr id="4" name="Slide Number Placeholder 3"/>
          <p:cNvSpPr>
            <a:spLocks noGrp="1"/>
          </p:cNvSpPr>
          <p:nvPr>
            <p:ph type="sldNum" sz="quarter" idx="12"/>
          </p:nvPr>
        </p:nvSpPr>
        <p:spPr/>
        <p:txBody>
          <a:bodyPr/>
          <a:lstStyle/>
          <a:p>
            <a:fld id="{E24DF366-DD20-4463-8BF2-2375B9B85ABC}" type="slidenum">
              <a:rPr lang="en-US">
                <a:solidFill>
                  <a:prstClr val="black">
                    <a:tint val="75000"/>
                  </a:prstClr>
                </a:solidFill>
                <a:latin typeface="Calibri"/>
              </a:rPr>
              <a:pPr/>
              <a:t>9</a:t>
            </a:fld>
            <a:endParaRPr lang="en-US">
              <a:solidFill>
                <a:prstClr val="black">
                  <a:tint val="75000"/>
                </a:prstClr>
              </a:solidFill>
              <a:latin typeface="Calibri"/>
            </a:endParaRP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3733800" y="304800"/>
            <a:ext cx="4343400" cy="5233797"/>
          </a:xfrm>
          <a:prstGeom prst="rect">
            <a:avLst/>
          </a:prstGeom>
          <a:noFill/>
          <a:ln w="9525">
            <a:noFill/>
            <a:miter lim="800000"/>
            <a:headEnd/>
            <a:tailEnd/>
          </a:ln>
          <a:effectLst/>
        </p:spPr>
      </p:pic>
    </p:spTree>
    <p:extLst>
      <p:ext uri="{BB962C8B-B14F-4D97-AF65-F5344CB8AC3E}">
        <p14:creationId xmlns:p14="http://schemas.microsoft.com/office/powerpoint/2010/main" val="34630181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a:bodyPr>
          <a:lstStyle/>
          <a:p>
            <a:r>
              <a:rPr lang="en-US" sz="3000" b="1" i="1" dirty="0">
                <a:solidFill>
                  <a:srgbClr val="0070C0"/>
                </a:solidFill>
              </a:rPr>
              <a:t>Third example – Radius Dimension</a:t>
            </a:r>
            <a:endParaRPr lang="en-US" sz="3000" dirty="0">
              <a:solidFill>
                <a:srgbClr val="0070C0"/>
              </a:solidFill>
            </a:endParaRP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srcRect/>
          <a:stretch>
            <a:fillRect/>
          </a:stretch>
        </p:blipFill>
        <p:spPr bwMode="auto">
          <a:xfrm>
            <a:off x="1752601" y="1066801"/>
            <a:ext cx="5438775" cy="195262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752600" y="3124200"/>
            <a:ext cx="4704862" cy="26670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7239001" y="1066800"/>
            <a:ext cx="2899317" cy="2286000"/>
          </a:xfrm>
          <a:prstGeom prst="rect">
            <a:avLst/>
          </a:prstGeom>
          <a:noFill/>
          <a:ln w="9525">
            <a:noFill/>
            <a:miter lim="800000"/>
            <a:headEnd/>
            <a:tailEnd/>
          </a:ln>
          <a:effectLst/>
        </p:spPr>
      </p:pic>
    </p:spTree>
    <p:extLst>
      <p:ext uri="{BB962C8B-B14F-4D97-AF65-F5344CB8AC3E}">
        <p14:creationId xmlns:p14="http://schemas.microsoft.com/office/powerpoint/2010/main" val="25076170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533400"/>
          </a:xfrm>
        </p:spPr>
        <p:txBody>
          <a:bodyPr>
            <a:normAutofit fontScale="90000"/>
          </a:bodyPr>
          <a:lstStyle/>
          <a:p>
            <a:r>
              <a:rPr lang="en-US" sz="3600" b="1" dirty="0"/>
              <a:t/>
            </a:r>
            <a:br>
              <a:rPr lang="en-US" sz="3600" b="1" dirty="0"/>
            </a:br>
            <a:r>
              <a:rPr lang="en-US" sz="3600" b="1" dirty="0">
                <a:solidFill>
                  <a:srgbClr val="0070C0"/>
                </a:solidFill>
              </a:rPr>
              <a:t>Adding dimensions from the command line</a:t>
            </a:r>
            <a:r>
              <a:rPr lang="en-US" b="1" dirty="0" smtClean="0"/>
              <a:t/>
            </a:r>
            <a:br>
              <a:rPr lang="en-US" b="1" dirty="0" smtClean="0"/>
            </a:br>
            <a:endParaRPr lang="en-US" dirty="0"/>
          </a:p>
        </p:txBody>
      </p:sp>
      <p:sp>
        <p:nvSpPr>
          <p:cNvPr id="3" name="Content Placeholder 2"/>
          <p:cNvSpPr>
            <a:spLocks noGrp="1"/>
          </p:cNvSpPr>
          <p:nvPr>
            <p:ph idx="1"/>
          </p:nvPr>
        </p:nvSpPr>
        <p:spPr>
          <a:xfrm>
            <a:off x="1752600" y="685800"/>
            <a:ext cx="8763000" cy="5943600"/>
          </a:xfrm>
        </p:spPr>
        <p:txBody>
          <a:bodyPr>
            <a:normAutofit/>
          </a:bodyPr>
          <a:lstStyle/>
          <a:p>
            <a:pPr algn="just">
              <a:buNone/>
            </a:pPr>
            <a:r>
              <a:rPr lang="en-US" sz="2400" dirty="0"/>
              <a:t>    In the </a:t>
            </a:r>
            <a:r>
              <a:rPr lang="en-US" sz="2400" dirty="0" err="1"/>
              <a:t>flyout</a:t>
            </a:r>
            <a:r>
              <a:rPr lang="en-US" sz="2400" dirty="0"/>
              <a:t> from the </a:t>
            </a:r>
            <a:r>
              <a:rPr lang="en-US" sz="2400" b="1" dirty="0"/>
              <a:t>Linear tool icon it will be seen that there </a:t>
            </a:r>
            <a:r>
              <a:rPr lang="en-US" sz="2400" dirty="0"/>
              <a:t>are some dimension tools from this </a:t>
            </a:r>
            <a:r>
              <a:rPr lang="en-US" sz="2400" dirty="0" err="1"/>
              <a:t>flyout</a:t>
            </a:r>
            <a:r>
              <a:rPr lang="en-US" sz="2400" dirty="0"/>
              <a:t> which have not been described in examples. Some operators may prefer </a:t>
            </a:r>
            <a:r>
              <a:rPr lang="en-US" sz="2400" i="1" dirty="0"/>
              <a:t>entering dimensions from the </a:t>
            </a:r>
            <a:r>
              <a:rPr lang="en-US" sz="2400" dirty="0"/>
              <a:t>command line. This involves abbreviations for the required dimension</a:t>
            </a:r>
          </a:p>
          <a:p>
            <a:pPr>
              <a:buNone/>
            </a:pPr>
            <a:r>
              <a:rPr lang="en-US" sz="2400" dirty="0"/>
              <a:t>such as:</a:t>
            </a:r>
          </a:p>
          <a:p>
            <a:pPr>
              <a:buNone/>
            </a:pPr>
            <a:r>
              <a:rPr lang="en-US" sz="2400" dirty="0"/>
              <a:t>For </a:t>
            </a:r>
            <a:r>
              <a:rPr lang="en-US" sz="2400" b="1" dirty="0"/>
              <a:t>Linear Dimension – </a:t>
            </a:r>
            <a:r>
              <a:rPr lang="en-US" sz="2400" b="1" dirty="0" err="1"/>
              <a:t>hor</a:t>
            </a:r>
            <a:r>
              <a:rPr lang="en-US" sz="2400" b="1" dirty="0"/>
              <a:t> (horizontal) or </a:t>
            </a:r>
            <a:r>
              <a:rPr lang="en-US" sz="2400" b="1" dirty="0" err="1"/>
              <a:t>ve</a:t>
            </a:r>
            <a:r>
              <a:rPr lang="en-US" sz="2400" b="1" dirty="0"/>
              <a:t> (vertical)</a:t>
            </a:r>
          </a:p>
          <a:p>
            <a:pPr>
              <a:buNone/>
            </a:pPr>
            <a:r>
              <a:rPr lang="en-US" sz="2400" dirty="0"/>
              <a:t>For </a:t>
            </a:r>
            <a:r>
              <a:rPr lang="en-US" sz="2400" b="1" dirty="0"/>
              <a:t>Aligned Dimension – al</a:t>
            </a:r>
          </a:p>
          <a:p>
            <a:pPr>
              <a:buNone/>
            </a:pPr>
            <a:r>
              <a:rPr lang="en-US" sz="2400" dirty="0"/>
              <a:t>For </a:t>
            </a:r>
            <a:r>
              <a:rPr lang="en-US" sz="2400" b="1" dirty="0"/>
              <a:t>Radius Dimension – </a:t>
            </a:r>
            <a:r>
              <a:rPr lang="en-US" sz="2400" b="1" dirty="0" err="1"/>
              <a:t>ra</a:t>
            </a:r>
            <a:endParaRPr lang="en-US" sz="2400" b="1" dirty="0"/>
          </a:p>
          <a:p>
            <a:pPr>
              <a:buNone/>
            </a:pPr>
            <a:r>
              <a:rPr lang="en-US" sz="2400" dirty="0"/>
              <a:t>For </a:t>
            </a:r>
            <a:r>
              <a:rPr lang="en-US" sz="2400" b="1" dirty="0"/>
              <a:t>Diameter Dimension – d</a:t>
            </a:r>
          </a:p>
          <a:p>
            <a:pPr>
              <a:buNone/>
            </a:pPr>
            <a:r>
              <a:rPr lang="en-US" sz="2400" dirty="0"/>
              <a:t>For </a:t>
            </a:r>
            <a:r>
              <a:rPr lang="en-US" sz="2400" b="1" dirty="0"/>
              <a:t>Angular Dimension – an</a:t>
            </a:r>
          </a:p>
          <a:p>
            <a:pPr>
              <a:buNone/>
            </a:pPr>
            <a:r>
              <a:rPr lang="en-US" sz="2400" dirty="0"/>
              <a:t>For </a:t>
            </a:r>
            <a:r>
              <a:rPr lang="en-US" sz="2400" b="1" dirty="0"/>
              <a:t>Dimension Text Edit – </a:t>
            </a:r>
            <a:r>
              <a:rPr lang="en-US" sz="2400" b="1" dirty="0" err="1"/>
              <a:t>te</a:t>
            </a:r>
            <a:endParaRPr lang="en-US" sz="2400" b="1" dirty="0"/>
          </a:p>
          <a:p>
            <a:pPr>
              <a:buNone/>
            </a:pPr>
            <a:r>
              <a:rPr lang="en-US" sz="2400" dirty="0"/>
              <a:t>For </a:t>
            </a:r>
            <a:r>
              <a:rPr lang="en-US" sz="2400" b="1" dirty="0"/>
              <a:t>Quick Leader – I</a:t>
            </a:r>
          </a:p>
          <a:p>
            <a:pPr>
              <a:buNone/>
            </a:pPr>
            <a:r>
              <a:rPr lang="en-US" sz="2400" dirty="0"/>
              <a:t>And to exit from the dimension commands – </a:t>
            </a:r>
            <a:r>
              <a:rPr lang="en-US" sz="2400" b="1" dirty="0"/>
              <a:t>e (Exit).</a:t>
            </a:r>
            <a:endParaRPr lang="en-US" sz="2400" dirty="0"/>
          </a:p>
        </p:txBody>
      </p:sp>
    </p:spTree>
    <p:extLst>
      <p:ext uri="{BB962C8B-B14F-4D97-AF65-F5344CB8AC3E}">
        <p14:creationId xmlns:p14="http://schemas.microsoft.com/office/powerpoint/2010/main" val="2944091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487362"/>
          </a:xfrm>
        </p:spPr>
        <p:txBody>
          <a:bodyPr>
            <a:noAutofit/>
          </a:bodyPr>
          <a:lstStyle/>
          <a:p>
            <a:pPr algn="l"/>
            <a:r>
              <a:rPr lang="en-US" sz="2800" b="1" i="1" dirty="0">
                <a:solidFill>
                  <a:srgbClr val="0070C0"/>
                </a:solidFill>
              </a:rPr>
              <a:t>First example – </a:t>
            </a:r>
            <a:r>
              <a:rPr lang="en-US" sz="2800" b="1" i="1" dirty="0" err="1">
                <a:solidFill>
                  <a:srgbClr val="0070C0"/>
                </a:solidFill>
              </a:rPr>
              <a:t>hor</a:t>
            </a:r>
            <a:r>
              <a:rPr lang="en-US" sz="2800" b="1" i="1" dirty="0">
                <a:solidFill>
                  <a:srgbClr val="0070C0"/>
                </a:solidFill>
              </a:rPr>
              <a:t> and </a:t>
            </a:r>
            <a:r>
              <a:rPr lang="en-US" sz="2800" b="1" i="1" dirty="0" err="1">
                <a:solidFill>
                  <a:srgbClr val="0070C0"/>
                </a:solidFill>
              </a:rPr>
              <a:t>ve</a:t>
            </a:r>
            <a:r>
              <a:rPr lang="en-US" sz="2800" b="1" i="1" dirty="0">
                <a:solidFill>
                  <a:srgbClr val="0070C0"/>
                </a:solidFill>
              </a:rPr>
              <a:t> (Horizontal and vertical)</a:t>
            </a:r>
            <a:endParaRPr lang="en-US" sz="2800" dirty="0">
              <a:solidFill>
                <a:srgbClr val="0070C0"/>
              </a:solidFill>
            </a:endParaRPr>
          </a:p>
        </p:txBody>
      </p:sp>
      <p:sp>
        <p:nvSpPr>
          <p:cNvPr id="3" name="Content Placeholder 2"/>
          <p:cNvSpPr>
            <a:spLocks noGrp="1"/>
          </p:cNvSpPr>
          <p:nvPr>
            <p:ph idx="1"/>
          </p:nvPr>
        </p:nvSpPr>
        <p:spPr>
          <a:xfrm>
            <a:off x="1676400" y="457200"/>
            <a:ext cx="8763000" cy="6400800"/>
          </a:xfrm>
        </p:spPr>
        <p:txBody>
          <a:bodyPr>
            <a:normAutofit fontScale="92500" lnSpcReduction="20000"/>
          </a:bodyPr>
          <a:lstStyle/>
          <a:p>
            <a:pPr>
              <a:buNone/>
            </a:pPr>
            <a:r>
              <a:rPr lang="en-US" sz="2400" b="1" dirty="0"/>
              <a:t>1. Construct the outline in Fig. below using the Line tool. </a:t>
            </a:r>
            <a:endParaRPr lang="en-US" sz="2400" dirty="0"/>
          </a:p>
          <a:p>
            <a:pPr>
              <a:buNone/>
            </a:pPr>
            <a:r>
              <a:rPr lang="en-US" sz="2400" b="1" dirty="0"/>
              <a:t>2. At the command line </a:t>
            </a:r>
            <a:r>
              <a:rPr lang="en-US" sz="2400" b="1" i="1" dirty="0"/>
              <a:t>enter dim. The command line will show:</a:t>
            </a:r>
          </a:p>
          <a:p>
            <a:r>
              <a:rPr lang="en-US" sz="2400" b="1" dirty="0"/>
              <a:t>Command: </a:t>
            </a:r>
            <a:r>
              <a:rPr lang="en-US" sz="2400" b="1" i="1" dirty="0"/>
              <a:t>enter dim right-click</a:t>
            </a:r>
          </a:p>
          <a:p>
            <a:r>
              <a:rPr lang="en-US" sz="2400" b="1" dirty="0"/>
              <a:t>Dim: </a:t>
            </a:r>
            <a:r>
              <a:rPr lang="en-US" sz="2400" b="1" i="1" dirty="0"/>
              <a:t>enter </a:t>
            </a:r>
            <a:r>
              <a:rPr lang="en-US" sz="2400" b="1" i="1" dirty="0" err="1"/>
              <a:t>hor</a:t>
            </a:r>
            <a:r>
              <a:rPr lang="en-US" sz="2400" b="1" i="1" dirty="0"/>
              <a:t> (horizontal) right-click</a:t>
            </a:r>
          </a:p>
          <a:p>
            <a:r>
              <a:rPr lang="en-US" sz="2400" b="1" dirty="0"/>
              <a:t>Specify first extension line origin or </a:t>
            </a:r>
          </a:p>
          <a:p>
            <a:pPr>
              <a:buNone/>
            </a:pPr>
            <a:r>
              <a:rPr lang="en-US" sz="2400" b="1" dirty="0"/>
              <a:t>     select object: </a:t>
            </a:r>
            <a:r>
              <a:rPr lang="en-US" sz="2400" b="1" i="1" dirty="0"/>
              <a:t>pick</a:t>
            </a:r>
          </a:p>
          <a:p>
            <a:r>
              <a:rPr lang="en-US" sz="2400" b="1" dirty="0"/>
              <a:t>Specify second extension line origin: </a:t>
            </a:r>
            <a:r>
              <a:rPr lang="en-US" sz="2400" b="1" i="1" dirty="0"/>
              <a:t>pick</a:t>
            </a:r>
          </a:p>
          <a:p>
            <a:r>
              <a:rPr lang="en-US" sz="2400" b="1" dirty="0"/>
              <a:t>Specify dimension line location or [</a:t>
            </a:r>
            <a:r>
              <a:rPr lang="en-US" sz="2400" b="1" dirty="0" err="1"/>
              <a:t>Mtext</a:t>
            </a:r>
            <a:r>
              <a:rPr lang="en-US" sz="2400" b="1" dirty="0"/>
              <a:t>/</a:t>
            </a:r>
          </a:p>
          <a:p>
            <a:pPr>
              <a:buNone/>
            </a:pPr>
            <a:r>
              <a:rPr lang="en-US" sz="2400" b="1" dirty="0"/>
              <a:t>     Text/Angle]: </a:t>
            </a:r>
            <a:r>
              <a:rPr lang="en-US" sz="2400" b="1" i="1" dirty="0"/>
              <a:t>pick</a:t>
            </a:r>
          </a:p>
          <a:p>
            <a:r>
              <a:rPr lang="en-US" sz="2400" b="1" dirty="0"/>
              <a:t>Enter dimension text 50: </a:t>
            </a:r>
            <a:r>
              <a:rPr lang="en-US" sz="2400" b="1" i="1" dirty="0"/>
              <a:t>right-click</a:t>
            </a:r>
          </a:p>
          <a:p>
            <a:r>
              <a:rPr lang="en-US" sz="2400" b="1" dirty="0"/>
              <a:t>Dim: </a:t>
            </a:r>
            <a:r>
              <a:rPr lang="en-US" sz="2400" b="1" i="1" dirty="0"/>
              <a:t>right-click</a:t>
            </a:r>
          </a:p>
          <a:p>
            <a:r>
              <a:rPr lang="en-US" sz="2400" b="1" dirty="0"/>
              <a:t>HORIZONTAL</a:t>
            </a:r>
          </a:p>
          <a:p>
            <a:r>
              <a:rPr lang="en-US" sz="2400" b="1" dirty="0"/>
              <a:t>Specify first extension line origin or select object: </a:t>
            </a:r>
            <a:r>
              <a:rPr lang="en-US" sz="2400" b="1" i="1" dirty="0"/>
              <a:t>pick</a:t>
            </a:r>
          </a:p>
          <a:p>
            <a:r>
              <a:rPr lang="en-US" sz="2400" b="1" dirty="0"/>
              <a:t>Specify second extension line origin: </a:t>
            </a:r>
            <a:r>
              <a:rPr lang="en-US" sz="2400" b="1" i="1" dirty="0"/>
              <a:t>pick</a:t>
            </a:r>
          </a:p>
          <a:p>
            <a:r>
              <a:rPr lang="en-US" sz="2400" b="1" dirty="0"/>
              <a:t>Specify dimension line location or [</a:t>
            </a:r>
            <a:r>
              <a:rPr lang="en-US" sz="2400" b="1" dirty="0" err="1"/>
              <a:t>Mtext</a:t>
            </a:r>
            <a:r>
              <a:rPr lang="en-US" sz="2400" b="1" dirty="0"/>
              <a:t>/Text/Angle/Horizontal/</a:t>
            </a:r>
          </a:p>
          <a:p>
            <a:r>
              <a:rPr lang="en-US" sz="2400" b="1" dirty="0"/>
              <a:t>Vertical/Rotated]: </a:t>
            </a:r>
            <a:r>
              <a:rPr lang="en-US" sz="2400" b="1" i="1" dirty="0"/>
              <a:t>pick</a:t>
            </a:r>
          </a:p>
          <a:p>
            <a:r>
              <a:rPr lang="en-US" sz="2400" b="1" dirty="0"/>
              <a:t>Enter dimension text 140: </a:t>
            </a:r>
            <a:r>
              <a:rPr lang="en-US" sz="2400" b="1" i="1" dirty="0"/>
              <a:t>right-click</a:t>
            </a:r>
          </a:p>
          <a:p>
            <a:r>
              <a:rPr lang="en-US" sz="2400" b="1" dirty="0"/>
              <a:t>Dim: </a:t>
            </a:r>
            <a:r>
              <a:rPr lang="en-US" sz="2400" b="1" i="1" dirty="0"/>
              <a:t>right-click</a:t>
            </a:r>
            <a:endParaRPr lang="en-US" sz="2400" dirty="0"/>
          </a:p>
        </p:txBody>
      </p:sp>
      <p:pic>
        <p:nvPicPr>
          <p:cNvPr id="6146" name="Picture 2"/>
          <p:cNvPicPr>
            <a:picLocks noChangeAspect="1" noChangeArrowheads="1"/>
          </p:cNvPicPr>
          <p:nvPr/>
        </p:nvPicPr>
        <p:blipFill>
          <a:blip r:embed="rId2"/>
          <a:srcRect/>
          <a:stretch>
            <a:fillRect/>
          </a:stretch>
        </p:blipFill>
        <p:spPr bwMode="auto">
          <a:xfrm>
            <a:off x="7010400" y="1905000"/>
            <a:ext cx="3657600" cy="1894294"/>
          </a:xfrm>
          <a:prstGeom prst="rect">
            <a:avLst/>
          </a:prstGeom>
          <a:noFill/>
          <a:ln w="9525">
            <a:noFill/>
            <a:miter lim="800000"/>
            <a:headEnd/>
            <a:tailEnd/>
          </a:ln>
          <a:effectLst/>
        </p:spPr>
      </p:pic>
    </p:spTree>
    <p:extLst>
      <p:ext uri="{BB962C8B-B14F-4D97-AF65-F5344CB8AC3E}">
        <p14:creationId xmlns:p14="http://schemas.microsoft.com/office/powerpoint/2010/main" val="2624230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0" y="152401"/>
            <a:ext cx="76200" cy="121919"/>
          </a:xfrm>
        </p:spPr>
        <p:txBody>
          <a:bodyPr>
            <a:normAutofit fontScale="90000"/>
          </a:bodyPr>
          <a:lstStyle/>
          <a:p>
            <a:endParaRPr lang="en-US" dirty="0"/>
          </a:p>
        </p:txBody>
      </p:sp>
      <p:sp>
        <p:nvSpPr>
          <p:cNvPr id="3" name="Content Placeholder 2"/>
          <p:cNvSpPr>
            <a:spLocks noGrp="1"/>
          </p:cNvSpPr>
          <p:nvPr>
            <p:ph idx="1"/>
          </p:nvPr>
        </p:nvSpPr>
        <p:spPr>
          <a:xfrm>
            <a:off x="1676400" y="152400"/>
            <a:ext cx="8991600" cy="6705600"/>
          </a:xfrm>
        </p:spPr>
        <p:txBody>
          <a:bodyPr>
            <a:normAutofit fontScale="70000" lnSpcReduction="20000"/>
          </a:bodyPr>
          <a:lstStyle/>
          <a:p>
            <a:r>
              <a:rPr lang="en-US" b="1" dirty="0"/>
              <a:t>3. Continue to add the right-hand 50 dimension. Then when the </a:t>
            </a:r>
            <a:r>
              <a:rPr lang="en-US" b="1" dirty="0" smtClean="0"/>
              <a:t>command </a:t>
            </a:r>
            <a:r>
              <a:rPr lang="en-US" dirty="0" smtClean="0"/>
              <a:t>line </a:t>
            </a:r>
            <a:r>
              <a:rPr lang="en-US" dirty="0"/>
              <a:t>shows:</a:t>
            </a:r>
          </a:p>
          <a:p>
            <a:r>
              <a:rPr lang="en-US" b="1" dirty="0"/>
              <a:t>Dim: </a:t>
            </a:r>
            <a:r>
              <a:rPr lang="en-US" b="1" i="1" dirty="0"/>
              <a:t>enter </a:t>
            </a:r>
            <a:r>
              <a:rPr lang="en-US" b="1" i="1" dirty="0" err="1"/>
              <a:t>ve</a:t>
            </a:r>
            <a:r>
              <a:rPr lang="en-US" b="1" i="1" dirty="0"/>
              <a:t> (vertical) right-click</a:t>
            </a:r>
          </a:p>
          <a:p>
            <a:r>
              <a:rPr lang="en-US" b="1" dirty="0"/>
              <a:t>Specify first extension line origin or select object: </a:t>
            </a:r>
            <a:r>
              <a:rPr lang="en-US" b="1" i="1" dirty="0"/>
              <a:t>pick</a:t>
            </a:r>
          </a:p>
          <a:p>
            <a:r>
              <a:rPr lang="en-US" b="1" dirty="0"/>
              <a:t>Specify second extension line origin: </a:t>
            </a:r>
            <a:r>
              <a:rPr lang="en-US" b="1" i="1" dirty="0"/>
              <a:t>pick</a:t>
            </a:r>
          </a:p>
          <a:p>
            <a:r>
              <a:rPr lang="en-US" b="1" dirty="0"/>
              <a:t>Specify dimension line location or [</a:t>
            </a:r>
            <a:r>
              <a:rPr lang="en-US" b="1" dirty="0" err="1"/>
              <a:t>Mtext</a:t>
            </a:r>
            <a:r>
              <a:rPr lang="en-US" b="1" dirty="0"/>
              <a:t>/Text/Angle/Horizontal/</a:t>
            </a:r>
          </a:p>
          <a:p>
            <a:pPr>
              <a:buNone/>
            </a:pPr>
            <a:r>
              <a:rPr lang="en-US" b="1" dirty="0" smtClean="0"/>
              <a:t>     Vertical/Rotated</a:t>
            </a:r>
            <a:r>
              <a:rPr lang="en-US" b="1" dirty="0"/>
              <a:t>]: </a:t>
            </a:r>
            <a:r>
              <a:rPr lang="en-US" b="1" i="1" dirty="0"/>
              <a:t>pick</a:t>
            </a:r>
          </a:p>
          <a:p>
            <a:r>
              <a:rPr lang="en-US" b="1" dirty="0"/>
              <a:t>Dimension text 20: </a:t>
            </a:r>
            <a:r>
              <a:rPr lang="en-US" b="1" i="1" dirty="0"/>
              <a:t>right-click</a:t>
            </a:r>
          </a:p>
          <a:p>
            <a:r>
              <a:rPr lang="en-US" b="1" dirty="0"/>
              <a:t>Dim: </a:t>
            </a:r>
            <a:r>
              <a:rPr lang="en-US" b="1" i="1" dirty="0"/>
              <a:t>right-click</a:t>
            </a:r>
          </a:p>
          <a:p>
            <a:pPr>
              <a:buNone/>
            </a:pPr>
            <a:r>
              <a:rPr lang="en-US" b="1" dirty="0"/>
              <a:t>VERTICAL</a:t>
            </a:r>
          </a:p>
          <a:p>
            <a:r>
              <a:rPr lang="en-US" b="1" dirty="0"/>
              <a:t>Specify first extension line origin or select object: </a:t>
            </a:r>
            <a:r>
              <a:rPr lang="en-US" b="1" i="1" dirty="0"/>
              <a:t>pick</a:t>
            </a:r>
          </a:p>
          <a:p>
            <a:r>
              <a:rPr lang="en-US" b="1" dirty="0"/>
              <a:t>Specify second extension line origin: </a:t>
            </a:r>
            <a:r>
              <a:rPr lang="en-US" b="1" i="1" dirty="0"/>
              <a:t>pick</a:t>
            </a:r>
          </a:p>
          <a:p>
            <a:r>
              <a:rPr lang="en-US" b="1" dirty="0"/>
              <a:t>Specify dimension line </a:t>
            </a:r>
            <a:r>
              <a:rPr lang="en-US" b="1" dirty="0" smtClean="0"/>
              <a:t>location</a:t>
            </a:r>
          </a:p>
          <a:p>
            <a:pPr>
              <a:buNone/>
            </a:pPr>
            <a:r>
              <a:rPr lang="en-US" b="1" dirty="0" smtClean="0"/>
              <a:t>    or </a:t>
            </a:r>
            <a:r>
              <a:rPr lang="en-US" b="1" dirty="0"/>
              <a:t>[</a:t>
            </a:r>
            <a:r>
              <a:rPr lang="en-US" b="1" dirty="0" err="1"/>
              <a:t>Mtext</a:t>
            </a:r>
            <a:r>
              <a:rPr lang="en-US" b="1" dirty="0"/>
              <a:t>/Text/Angle/Horizontal/</a:t>
            </a:r>
          </a:p>
          <a:p>
            <a:pPr>
              <a:buNone/>
            </a:pPr>
            <a:r>
              <a:rPr lang="en-US" b="1" dirty="0" smtClean="0"/>
              <a:t>     Vertical/Rotated</a:t>
            </a:r>
            <a:r>
              <a:rPr lang="en-US" b="1" dirty="0"/>
              <a:t>]: </a:t>
            </a:r>
            <a:r>
              <a:rPr lang="en-US" b="1" i="1" dirty="0"/>
              <a:t>pick</a:t>
            </a:r>
          </a:p>
          <a:p>
            <a:r>
              <a:rPr lang="en-US" b="1" dirty="0"/>
              <a:t>Dimension text 100: </a:t>
            </a:r>
            <a:r>
              <a:rPr lang="en-US" b="1" i="1" dirty="0"/>
              <a:t>right-click</a:t>
            </a:r>
          </a:p>
          <a:p>
            <a:r>
              <a:rPr lang="pt-BR" b="1" dirty="0"/>
              <a:t>Dim: </a:t>
            </a:r>
            <a:r>
              <a:rPr lang="pt-BR" b="1" i="1" dirty="0"/>
              <a:t>enter e (Exit) right-click</a:t>
            </a:r>
          </a:p>
          <a:p>
            <a:r>
              <a:rPr lang="en-US" b="1" dirty="0"/>
              <a:t>Command:</a:t>
            </a:r>
          </a:p>
          <a:p>
            <a:r>
              <a:rPr lang="en-US" dirty="0"/>
              <a:t>The result is shown in Fig. </a:t>
            </a:r>
            <a:r>
              <a:rPr lang="en-US" dirty="0" smtClean="0"/>
              <a:t>.</a:t>
            </a:r>
            <a:endParaRPr lang="en-US" dirty="0"/>
          </a:p>
        </p:txBody>
      </p:sp>
      <p:pic>
        <p:nvPicPr>
          <p:cNvPr id="7170" name="Picture 2"/>
          <p:cNvPicPr>
            <a:picLocks noChangeAspect="1" noChangeArrowheads="1"/>
          </p:cNvPicPr>
          <p:nvPr/>
        </p:nvPicPr>
        <p:blipFill>
          <a:blip r:embed="rId2"/>
          <a:srcRect/>
          <a:stretch>
            <a:fillRect/>
          </a:stretch>
        </p:blipFill>
        <p:spPr bwMode="auto">
          <a:xfrm>
            <a:off x="6019801" y="4114800"/>
            <a:ext cx="4661271" cy="2590800"/>
          </a:xfrm>
          <a:prstGeom prst="rect">
            <a:avLst/>
          </a:prstGeom>
          <a:noFill/>
          <a:ln w="9525">
            <a:noFill/>
            <a:miter lim="800000"/>
            <a:headEnd/>
            <a:tailEnd/>
          </a:ln>
          <a:effectLst/>
        </p:spPr>
      </p:pic>
    </p:spTree>
    <p:extLst>
      <p:ext uri="{BB962C8B-B14F-4D97-AF65-F5344CB8AC3E}">
        <p14:creationId xmlns:p14="http://schemas.microsoft.com/office/powerpoint/2010/main" val="19808071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381000"/>
          </a:xfrm>
        </p:spPr>
        <p:txBody>
          <a:bodyPr>
            <a:normAutofit fontScale="90000"/>
          </a:bodyPr>
          <a:lstStyle/>
          <a:p>
            <a:r>
              <a:rPr lang="en-US" b="1" i="1" dirty="0" smtClean="0">
                <a:solidFill>
                  <a:srgbClr val="0070C0"/>
                </a:solidFill>
              </a:rPr>
              <a:t>Second example – an (Angular)</a:t>
            </a:r>
            <a:endParaRPr lang="en-US" dirty="0">
              <a:solidFill>
                <a:srgbClr val="0070C0"/>
              </a:solidFill>
            </a:endParaRPr>
          </a:p>
        </p:txBody>
      </p:sp>
      <p:sp>
        <p:nvSpPr>
          <p:cNvPr id="3" name="Content Placeholder 2"/>
          <p:cNvSpPr>
            <a:spLocks noGrp="1"/>
          </p:cNvSpPr>
          <p:nvPr>
            <p:ph idx="1"/>
          </p:nvPr>
        </p:nvSpPr>
        <p:spPr>
          <a:xfrm>
            <a:off x="1752600" y="533400"/>
            <a:ext cx="8763000" cy="6172200"/>
          </a:xfrm>
        </p:spPr>
        <p:txBody>
          <a:bodyPr>
            <a:normAutofit/>
          </a:bodyPr>
          <a:lstStyle/>
          <a:p>
            <a:pPr marL="514350" indent="-514350">
              <a:buAutoNum type="arabicPeriod"/>
            </a:pPr>
            <a:r>
              <a:rPr lang="en-US" sz="2400" b="1" dirty="0"/>
              <a:t>Construct the outline in Fig. below – a </a:t>
            </a:r>
            <a:r>
              <a:rPr lang="en-US" sz="2400" b="1" dirty="0" err="1"/>
              <a:t>pline</a:t>
            </a:r>
            <a:r>
              <a:rPr lang="en-US" sz="2400" b="1" dirty="0"/>
              <a:t> of width1.</a:t>
            </a:r>
          </a:p>
          <a:p>
            <a:pPr marL="514350" indent="-514350">
              <a:buNone/>
            </a:pPr>
            <a:r>
              <a:rPr lang="en-US" sz="2400" b="1" dirty="0"/>
              <a:t>2. At the command line:</a:t>
            </a:r>
          </a:p>
          <a:p>
            <a:pPr>
              <a:buNone/>
            </a:pPr>
            <a:r>
              <a:rPr lang="en-US" sz="2400" b="1" dirty="0"/>
              <a:t>Command: </a:t>
            </a:r>
            <a:r>
              <a:rPr lang="en-US" sz="2400" b="1" i="1" dirty="0"/>
              <a:t>enter dim right-click</a:t>
            </a:r>
          </a:p>
          <a:p>
            <a:pPr>
              <a:buNone/>
            </a:pPr>
            <a:r>
              <a:rPr lang="en-US" sz="2400" b="1" dirty="0"/>
              <a:t>Dim: </a:t>
            </a:r>
            <a:r>
              <a:rPr lang="en-US" sz="2400" b="1" i="1" dirty="0"/>
              <a:t>enter an right-click</a:t>
            </a:r>
          </a:p>
          <a:p>
            <a:pPr>
              <a:buNone/>
            </a:pPr>
            <a:r>
              <a:rPr lang="en-US" sz="2400" b="1" dirty="0"/>
              <a:t>Select arc, circle, line or specify vertex: </a:t>
            </a:r>
            <a:r>
              <a:rPr lang="en-US" sz="2400" b="1" i="1" dirty="0"/>
              <a:t>pick</a:t>
            </a:r>
          </a:p>
          <a:p>
            <a:pPr>
              <a:buNone/>
            </a:pPr>
            <a:r>
              <a:rPr lang="en-US" sz="2400" b="1" dirty="0"/>
              <a:t>Select second line: </a:t>
            </a:r>
            <a:r>
              <a:rPr lang="en-US" sz="2400" b="1" i="1" dirty="0"/>
              <a:t>pick</a:t>
            </a:r>
          </a:p>
          <a:p>
            <a:pPr>
              <a:buNone/>
            </a:pPr>
            <a:r>
              <a:rPr lang="en-US" sz="2400" b="1" dirty="0"/>
              <a:t>Specify dimension arc line location or [</a:t>
            </a:r>
            <a:r>
              <a:rPr lang="en-US" sz="2400" b="1" dirty="0" err="1"/>
              <a:t>Mtext</a:t>
            </a:r>
            <a:r>
              <a:rPr lang="en-US" sz="2400" b="1" dirty="0"/>
              <a:t>/Text/Angle]: </a:t>
            </a:r>
            <a:r>
              <a:rPr lang="en-US" sz="2400" b="1" i="1" dirty="0"/>
              <a:t>pick</a:t>
            </a:r>
          </a:p>
          <a:p>
            <a:pPr>
              <a:buNone/>
            </a:pPr>
            <a:r>
              <a:rPr lang="en-US" sz="2400" b="1" dirty="0"/>
              <a:t>Enter dimension 90: </a:t>
            </a:r>
            <a:r>
              <a:rPr lang="en-US" sz="2400" b="1" i="1" dirty="0"/>
              <a:t>right-click</a:t>
            </a:r>
          </a:p>
          <a:p>
            <a:pPr>
              <a:buNone/>
            </a:pPr>
            <a:r>
              <a:rPr lang="en-US" sz="2400" b="1" dirty="0"/>
              <a:t>Enter text location </a:t>
            </a:r>
          </a:p>
          <a:p>
            <a:pPr>
              <a:buNone/>
            </a:pPr>
            <a:r>
              <a:rPr lang="en-US" sz="2400" b="1" dirty="0"/>
              <a:t>   (or press ENTER): </a:t>
            </a:r>
            <a:r>
              <a:rPr lang="en-US" sz="2400" b="1" i="1" dirty="0"/>
              <a:t>pick</a:t>
            </a:r>
          </a:p>
          <a:p>
            <a:pPr>
              <a:buNone/>
            </a:pPr>
            <a:r>
              <a:rPr lang="en-US" sz="2400" b="1" dirty="0"/>
              <a:t>Dim:</a:t>
            </a:r>
          </a:p>
          <a:p>
            <a:pPr marL="514350" indent="-514350">
              <a:buAutoNum type="arabicPeriod"/>
            </a:pPr>
            <a:endParaRPr lang="en-US" sz="2400" dirty="0"/>
          </a:p>
        </p:txBody>
      </p:sp>
      <p:pic>
        <p:nvPicPr>
          <p:cNvPr id="8194" name="Picture 2"/>
          <p:cNvPicPr>
            <a:picLocks noChangeAspect="1" noChangeArrowheads="1"/>
          </p:cNvPicPr>
          <p:nvPr/>
        </p:nvPicPr>
        <p:blipFill>
          <a:blip r:embed="rId2"/>
          <a:srcRect/>
          <a:stretch>
            <a:fillRect/>
          </a:stretch>
        </p:blipFill>
        <p:spPr bwMode="auto">
          <a:xfrm>
            <a:off x="5562600" y="3886200"/>
            <a:ext cx="4914900" cy="2971800"/>
          </a:xfrm>
          <a:prstGeom prst="rect">
            <a:avLst/>
          </a:prstGeom>
          <a:noFill/>
          <a:ln w="9525">
            <a:noFill/>
            <a:miter lim="800000"/>
            <a:headEnd/>
            <a:tailEnd/>
          </a:ln>
          <a:effectLst/>
        </p:spPr>
      </p:pic>
    </p:spTree>
    <p:extLst>
      <p:ext uri="{BB962C8B-B14F-4D97-AF65-F5344CB8AC3E}">
        <p14:creationId xmlns:p14="http://schemas.microsoft.com/office/powerpoint/2010/main" val="26440491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457200"/>
          </a:xfrm>
        </p:spPr>
        <p:txBody>
          <a:bodyPr>
            <a:normAutofit fontScale="90000"/>
          </a:bodyPr>
          <a:lstStyle/>
          <a:p>
            <a:r>
              <a:rPr lang="en-US" b="1" i="1" dirty="0">
                <a:solidFill>
                  <a:srgbClr val="0070C0"/>
                </a:solidFill>
              </a:rPr>
              <a:t>Third example – I (Leader)</a:t>
            </a:r>
            <a:endParaRPr lang="en-US" dirty="0">
              <a:solidFill>
                <a:srgbClr val="0070C0"/>
              </a:solidFill>
            </a:endParaRPr>
          </a:p>
        </p:txBody>
      </p:sp>
      <p:sp>
        <p:nvSpPr>
          <p:cNvPr id="3" name="Content Placeholder 2"/>
          <p:cNvSpPr>
            <a:spLocks noGrp="1"/>
          </p:cNvSpPr>
          <p:nvPr>
            <p:ph idx="1"/>
          </p:nvPr>
        </p:nvSpPr>
        <p:spPr>
          <a:xfrm>
            <a:off x="1676400" y="533400"/>
            <a:ext cx="8839200" cy="6172200"/>
          </a:xfrm>
        </p:spPr>
        <p:txBody>
          <a:bodyPr>
            <a:normAutofit/>
          </a:bodyPr>
          <a:lstStyle/>
          <a:p>
            <a:pPr>
              <a:buNone/>
            </a:pPr>
            <a:r>
              <a:rPr lang="en-US" sz="2400" b="1" dirty="0"/>
              <a:t>1. Construct Fig. below</a:t>
            </a:r>
          </a:p>
          <a:p>
            <a:pPr>
              <a:buNone/>
            </a:pPr>
            <a:r>
              <a:rPr lang="en-US" sz="2400" b="1" dirty="0"/>
              <a:t>2. At the command line:</a:t>
            </a:r>
          </a:p>
          <a:p>
            <a:pPr>
              <a:buNone/>
            </a:pPr>
            <a:r>
              <a:rPr lang="en-US" sz="2400" b="1" dirty="0"/>
              <a:t>Command: </a:t>
            </a:r>
            <a:r>
              <a:rPr lang="en-US" sz="2400" b="1" i="1" dirty="0"/>
              <a:t>enter dim right-click</a:t>
            </a:r>
          </a:p>
          <a:p>
            <a:pPr>
              <a:buNone/>
            </a:pPr>
            <a:r>
              <a:rPr lang="en-US" sz="2400" b="1" dirty="0"/>
              <a:t>Dim: </a:t>
            </a:r>
            <a:r>
              <a:rPr lang="en-US" sz="2400" b="1" i="1" dirty="0"/>
              <a:t>enter I (Leader) right-click</a:t>
            </a:r>
          </a:p>
          <a:p>
            <a:pPr>
              <a:buNone/>
            </a:pPr>
            <a:r>
              <a:rPr lang="en-US" sz="2400" b="1" dirty="0"/>
              <a:t>Leader start: </a:t>
            </a:r>
            <a:r>
              <a:rPr lang="en-US" sz="2400" b="1" i="1" dirty="0"/>
              <a:t>enter </a:t>
            </a:r>
            <a:r>
              <a:rPr lang="en-US" sz="2400" b="1" i="1" dirty="0" err="1"/>
              <a:t>nea</a:t>
            </a:r>
            <a:r>
              <a:rPr lang="en-US" sz="2400" b="1" i="1" dirty="0"/>
              <a:t> (</a:t>
            </a:r>
            <a:r>
              <a:rPr lang="en-US" sz="2400" b="1" i="1" dirty="0" err="1"/>
              <a:t>osnap</a:t>
            </a:r>
            <a:r>
              <a:rPr lang="en-US" sz="2400" b="1" i="1" dirty="0"/>
              <a:t> nearest) right-click to pick one of the</a:t>
            </a:r>
          </a:p>
          <a:p>
            <a:pPr>
              <a:buNone/>
            </a:pPr>
            <a:r>
              <a:rPr lang="en-US" sz="2400" dirty="0"/>
              <a:t>chamfer lines</a:t>
            </a:r>
          </a:p>
          <a:p>
            <a:pPr>
              <a:buNone/>
            </a:pPr>
            <a:r>
              <a:rPr lang="en-US" sz="2400" b="1" dirty="0"/>
              <a:t>To point: </a:t>
            </a:r>
            <a:r>
              <a:rPr lang="en-US" sz="2400" b="1" i="1" dirty="0"/>
              <a:t>pick</a:t>
            </a:r>
          </a:p>
          <a:p>
            <a:pPr>
              <a:buNone/>
            </a:pPr>
            <a:r>
              <a:rPr lang="en-US" sz="2400" b="1" dirty="0"/>
              <a:t>To point: </a:t>
            </a:r>
            <a:r>
              <a:rPr lang="en-US" sz="2400" b="1" i="1" dirty="0"/>
              <a:t>pick</a:t>
            </a:r>
          </a:p>
          <a:p>
            <a:pPr>
              <a:buNone/>
            </a:pPr>
            <a:r>
              <a:rPr lang="en-US" sz="2400" b="1" dirty="0"/>
              <a:t>To point: </a:t>
            </a:r>
            <a:r>
              <a:rPr lang="en-US" sz="2400" b="1" i="1" dirty="0"/>
              <a:t>right-click</a:t>
            </a:r>
          </a:p>
          <a:p>
            <a:pPr>
              <a:buNone/>
            </a:pPr>
            <a:r>
              <a:rPr lang="en-US" sz="2400" b="1" dirty="0"/>
              <a:t>Dimension text 0: </a:t>
            </a:r>
            <a:r>
              <a:rPr lang="en-US" sz="2400" b="1" i="1" dirty="0"/>
              <a:t>enter </a:t>
            </a:r>
          </a:p>
          <a:p>
            <a:pPr>
              <a:buNone/>
            </a:pPr>
            <a:r>
              <a:rPr lang="en-US" sz="2400" b="1" i="1" dirty="0"/>
              <a:t>    CHA 10  10 right-click</a:t>
            </a:r>
          </a:p>
          <a:p>
            <a:pPr>
              <a:buNone/>
            </a:pPr>
            <a:r>
              <a:rPr lang="en-US" sz="2400" b="1" dirty="0"/>
              <a:t>Dim: </a:t>
            </a:r>
            <a:r>
              <a:rPr lang="en-US" sz="2400" b="1" i="1" dirty="0"/>
              <a:t>right-click</a:t>
            </a:r>
            <a:endParaRPr lang="en-US" sz="2400" dirty="0"/>
          </a:p>
        </p:txBody>
      </p:sp>
      <p:pic>
        <p:nvPicPr>
          <p:cNvPr id="9218" name="Picture 2"/>
          <p:cNvPicPr>
            <a:picLocks noChangeAspect="1" noChangeArrowheads="1"/>
          </p:cNvPicPr>
          <p:nvPr/>
        </p:nvPicPr>
        <p:blipFill>
          <a:blip r:embed="rId2"/>
          <a:srcRect/>
          <a:stretch>
            <a:fillRect/>
          </a:stretch>
        </p:blipFill>
        <p:spPr bwMode="auto">
          <a:xfrm>
            <a:off x="4876800" y="2895600"/>
            <a:ext cx="5684097" cy="2209800"/>
          </a:xfrm>
          <a:prstGeom prst="rect">
            <a:avLst/>
          </a:prstGeom>
          <a:noFill/>
          <a:ln w="9525">
            <a:noFill/>
            <a:miter lim="800000"/>
            <a:headEnd/>
            <a:tailEnd/>
          </a:ln>
          <a:effectLst/>
        </p:spPr>
      </p:pic>
    </p:spTree>
    <p:extLst>
      <p:ext uri="{BB962C8B-B14F-4D97-AF65-F5344CB8AC3E}">
        <p14:creationId xmlns:p14="http://schemas.microsoft.com/office/powerpoint/2010/main" val="8402935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334962"/>
          </a:xfrm>
        </p:spPr>
        <p:txBody>
          <a:bodyPr>
            <a:normAutofit fontScale="90000"/>
          </a:bodyPr>
          <a:lstStyle/>
          <a:p>
            <a:endParaRPr lang="en-US" dirty="0"/>
          </a:p>
        </p:txBody>
      </p:sp>
      <p:sp>
        <p:nvSpPr>
          <p:cNvPr id="3" name="Content Placeholder 2"/>
          <p:cNvSpPr>
            <a:spLocks noGrp="1"/>
          </p:cNvSpPr>
          <p:nvPr>
            <p:ph idx="1"/>
          </p:nvPr>
        </p:nvSpPr>
        <p:spPr>
          <a:xfrm>
            <a:off x="1981200" y="762001"/>
            <a:ext cx="8229600" cy="5364163"/>
          </a:xfrm>
        </p:spPr>
        <p:txBody>
          <a:bodyPr>
            <a:normAutofit fontScale="92500" lnSpcReduction="10000"/>
          </a:bodyPr>
          <a:lstStyle/>
          <a:p>
            <a:pPr algn="ctr">
              <a:buNone/>
            </a:pPr>
            <a:r>
              <a:rPr lang="en-US" b="1" dirty="0" smtClean="0">
                <a:solidFill>
                  <a:srgbClr val="0070C0"/>
                </a:solidFill>
              </a:rPr>
              <a:t>Symbols used in text</a:t>
            </a:r>
          </a:p>
          <a:p>
            <a:pPr>
              <a:buNone/>
            </a:pPr>
            <a:r>
              <a:rPr lang="en-US" dirty="0" smtClean="0"/>
              <a:t>When text has to be added by </a:t>
            </a:r>
            <a:r>
              <a:rPr lang="en-US" i="1" dirty="0" smtClean="0"/>
              <a:t>entering letters and figures as part of a </a:t>
            </a:r>
            <a:r>
              <a:rPr lang="en-US" dirty="0" smtClean="0"/>
              <a:t>dimension, the following symbols must be used:</a:t>
            </a:r>
          </a:p>
          <a:p>
            <a:pPr>
              <a:buNone/>
            </a:pPr>
            <a:r>
              <a:rPr lang="en-US" dirty="0" smtClean="0"/>
              <a:t>To obtain </a:t>
            </a:r>
            <a:r>
              <a:rPr lang="en-US" b="1" dirty="0" smtClean="0"/>
              <a:t>Ø75 </a:t>
            </a:r>
            <a:r>
              <a:rPr lang="en-US" b="1" i="1" dirty="0" smtClean="0"/>
              <a:t>enter %%c75</a:t>
            </a:r>
          </a:p>
          <a:p>
            <a:pPr>
              <a:buNone/>
            </a:pPr>
            <a:r>
              <a:rPr lang="en-US" dirty="0" smtClean="0"/>
              <a:t>To obtain </a:t>
            </a:r>
            <a:r>
              <a:rPr lang="en-US" b="1" dirty="0" smtClean="0"/>
              <a:t>55% </a:t>
            </a:r>
            <a:r>
              <a:rPr lang="en-US" b="1" i="1" dirty="0" smtClean="0"/>
              <a:t>enter 55%%%</a:t>
            </a:r>
          </a:p>
          <a:p>
            <a:pPr>
              <a:buNone/>
            </a:pPr>
            <a:r>
              <a:rPr lang="en-US" dirty="0" smtClean="0"/>
              <a:t>To obtain </a:t>
            </a:r>
            <a:r>
              <a:rPr lang="en-US" u="sng" dirty="0" smtClean="0"/>
              <a:t>+</a:t>
            </a:r>
            <a:r>
              <a:rPr lang="en-US" b="1" dirty="0" smtClean="0"/>
              <a:t>0.05 </a:t>
            </a:r>
            <a:r>
              <a:rPr lang="en-US" b="1" i="1" dirty="0" smtClean="0"/>
              <a:t>enter %%p0.05</a:t>
            </a:r>
          </a:p>
          <a:p>
            <a:pPr>
              <a:buNone/>
            </a:pPr>
            <a:r>
              <a:rPr lang="en-US" dirty="0" smtClean="0"/>
              <a:t>To obtain </a:t>
            </a:r>
            <a:r>
              <a:rPr lang="en-US" b="1" dirty="0" smtClean="0"/>
              <a:t>90° </a:t>
            </a:r>
            <a:r>
              <a:rPr lang="en-US" b="1" i="1" dirty="0" smtClean="0"/>
              <a:t>enter 90%%d.</a:t>
            </a:r>
          </a:p>
          <a:p>
            <a:r>
              <a:rPr lang="en-US" b="1" i="1" dirty="0" smtClean="0">
                <a:solidFill>
                  <a:srgbClr val="0070C0"/>
                </a:solidFill>
              </a:rPr>
              <a:t>Dimension Text Edit</a:t>
            </a:r>
          </a:p>
          <a:p>
            <a:r>
              <a:rPr lang="en-US" b="1" i="1" dirty="0" smtClean="0">
                <a:solidFill>
                  <a:srgbClr val="0070C0"/>
                </a:solidFill>
              </a:rPr>
              <a:t>The Arc Length tool</a:t>
            </a:r>
          </a:p>
          <a:p>
            <a:r>
              <a:rPr lang="en-US" b="1" i="1" dirty="0" smtClean="0">
                <a:solidFill>
                  <a:srgbClr val="0070C0"/>
                </a:solidFill>
              </a:rPr>
              <a:t>the Jogged tool</a:t>
            </a:r>
          </a:p>
          <a:p>
            <a:pPr>
              <a:buNone/>
            </a:pPr>
            <a:endParaRPr lang="en-US" dirty="0"/>
          </a:p>
        </p:txBody>
      </p:sp>
    </p:spTree>
    <p:extLst>
      <p:ext uri="{BB962C8B-B14F-4D97-AF65-F5344CB8AC3E}">
        <p14:creationId xmlns:p14="http://schemas.microsoft.com/office/powerpoint/2010/main" val="13057548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486277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52400"/>
            <a:ext cx="7772400" cy="609600"/>
          </a:xfrm>
        </p:spPr>
        <p:txBody>
          <a:bodyPr>
            <a:normAutofit fontScale="90000"/>
          </a:bodyPr>
          <a:lstStyle/>
          <a:p>
            <a:r>
              <a:rPr lang="en-US" b="1" dirty="0">
                <a:solidFill>
                  <a:srgbClr val="002060"/>
                </a:solidFill>
              </a:rPr>
              <a:t>Blocks and Inserts</a:t>
            </a:r>
            <a:endParaRPr lang="en-US" dirty="0">
              <a:solidFill>
                <a:srgbClr val="002060"/>
              </a:solidFill>
            </a:endParaRPr>
          </a:p>
        </p:txBody>
      </p:sp>
      <p:sp>
        <p:nvSpPr>
          <p:cNvPr id="3" name="Subtitle 2"/>
          <p:cNvSpPr>
            <a:spLocks noGrp="1"/>
          </p:cNvSpPr>
          <p:nvPr>
            <p:ph type="subTitle" idx="1"/>
          </p:nvPr>
        </p:nvSpPr>
        <p:spPr>
          <a:xfrm>
            <a:off x="1828800" y="990600"/>
            <a:ext cx="8305800" cy="2590800"/>
          </a:xfrm>
        </p:spPr>
        <p:txBody>
          <a:bodyPr>
            <a:normAutofit fontScale="77500" lnSpcReduction="20000"/>
          </a:bodyPr>
          <a:lstStyle/>
          <a:p>
            <a:r>
              <a:rPr lang="en-US" sz="4100" b="1" dirty="0">
                <a:solidFill>
                  <a:srgbClr val="0070C0"/>
                </a:solidFill>
                <a:latin typeface="Times New Roman" panose="02020603050405020304" pitchFamily="18" charset="0"/>
                <a:cs typeface="Times New Roman" panose="02020603050405020304" pitchFamily="18" charset="0"/>
              </a:rPr>
              <a:t>Aims of this chapter</a:t>
            </a:r>
          </a:p>
          <a:p>
            <a:pPr algn="l"/>
            <a:r>
              <a:rPr lang="en-US" sz="3100" dirty="0">
                <a:solidFill>
                  <a:schemeClr val="tx1"/>
                </a:solidFill>
                <a:latin typeface="Times New Roman" pitchFamily="18" charset="0"/>
                <a:cs typeface="Times New Roman" pitchFamily="18" charset="0"/>
              </a:rPr>
              <a:t>1. To describe the construction of blocks and </a:t>
            </a:r>
            <a:r>
              <a:rPr lang="en-US" sz="3100" dirty="0" err="1">
                <a:solidFill>
                  <a:schemeClr val="tx1"/>
                </a:solidFill>
                <a:latin typeface="Times New Roman" pitchFamily="18" charset="0"/>
                <a:cs typeface="Times New Roman" pitchFamily="18" charset="0"/>
              </a:rPr>
              <a:t>wblocks</a:t>
            </a:r>
            <a:r>
              <a:rPr lang="en-US" sz="3100" dirty="0">
                <a:solidFill>
                  <a:schemeClr val="tx1"/>
                </a:solidFill>
                <a:latin typeface="Times New Roman" pitchFamily="18" charset="0"/>
                <a:cs typeface="Times New Roman" pitchFamily="18" charset="0"/>
              </a:rPr>
              <a:t> (written 	blocks).</a:t>
            </a:r>
          </a:p>
          <a:p>
            <a:pPr algn="l"/>
            <a:r>
              <a:rPr lang="en-US" sz="3100" dirty="0">
                <a:solidFill>
                  <a:schemeClr val="tx1"/>
                </a:solidFill>
                <a:latin typeface="Times New Roman" pitchFamily="18" charset="0"/>
                <a:cs typeface="Times New Roman" pitchFamily="18" charset="0"/>
              </a:rPr>
              <a:t>2. To introduce the insertion of blocks and </a:t>
            </a:r>
            <a:r>
              <a:rPr lang="en-US" sz="3100" dirty="0" err="1">
                <a:solidFill>
                  <a:schemeClr val="tx1"/>
                </a:solidFill>
                <a:latin typeface="Times New Roman" pitchFamily="18" charset="0"/>
                <a:cs typeface="Times New Roman" pitchFamily="18" charset="0"/>
              </a:rPr>
              <a:t>wblocks</a:t>
            </a:r>
            <a:r>
              <a:rPr lang="en-US" sz="3100" dirty="0">
                <a:solidFill>
                  <a:schemeClr val="tx1"/>
                </a:solidFill>
                <a:latin typeface="Times New Roman" pitchFamily="18" charset="0"/>
                <a:cs typeface="Times New Roman" pitchFamily="18" charset="0"/>
              </a:rPr>
              <a:t> into other  	drawings.</a:t>
            </a:r>
          </a:p>
          <a:p>
            <a:pPr algn="l"/>
            <a:r>
              <a:rPr lang="en-US" sz="3100" dirty="0">
                <a:solidFill>
                  <a:schemeClr val="tx1"/>
                </a:solidFill>
                <a:latin typeface="Times New Roman" pitchFamily="18" charset="0"/>
                <a:cs typeface="Times New Roman" pitchFamily="18" charset="0"/>
              </a:rPr>
              <a:t>3. To introduce the use of the </a:t>
            </a:r>
            <a:r>
              <a:rPr lang="en-US" sz="3100" dirty="0" err="1">
                <a:solidFill>
                  <a:schemeClr val="tx1"/>
                </a:solidFill>
                <a:latin typeface="Times New Roman" pitchFamily="18" charset="0"/>
                <a:cs typeface="Times New Roman" pitchFamily="18" charset="0"/>
              </a:rPr>
              <a:t>DesignCenter</a:t>
            </a:r>
            <a:r>
              <a:rPr lang="en-US" sz="3100" dirty="0">
                <a:solidFill>
                  <a:schemeClr val="tx1"/>
                </a:solidFill>
                <a:latin typeface="Times New Roman" pitchFamily="18" charset="0"/>
                <a:cs typeface="Times New Roman" pitchFamily="18" charset="0"/>
              </a:rPr>
              <a:t> palette.</a:t>
            </a:r>
          </a:p>
          <a:p>
            <a:pPr algn="l"/>
            <a:r>
              <a:rPr lang="en-US" sz="3100" dirty="0">
                <a:solidFill>
                  <a:schemeClr val="tx1"/>
                </a:solidFill>
                <a:latin typeface="Times New Roman" pitchFamily="18" charset="0"/>
                <a:cs typeface="Times New Roman" pitchFamily="18" charset="0"/>
              </a:rPr>
              <a:t>4. To explain the use of the Explode and Purge tools.</a:t>
            </a:r>
          </a:p>
        </p:txBody>
      </p:sp>
      <p:sp>
        <p:nvSpPr>
          <p:cNvPr id="4" name="Rectangle 3"/>
          <p:cNvSpPr/>
          <p:nvPr/>
        </p:nvSpPr>
        <p:spPr>
          <a:xfrm>
            <a:off x="1981200" y="3733801"/>
            <a:ext cx="8229600" cy="2431435"/>
          </a:xfrm>
          <a:prstGeom prst="rect">
            <a:avLst/>
          </a:prstGeom>
        </p:spPr>
        <p:txBody>
          <a:bodyPr wrap="square">
            <a:spAutoFit/>
          </a:bodyPr>
          <a:lstStyle/>
          <a:p>
            <a:pPr algn="ctr"/>
            <a:r>
              <a:rPr lang="en-US" sz="3200" b="1" dirty="0">
                <a:solidFill>
                  <a:srgbClr val="0070C0"/>
                </a:solidFill>
                <a:latin typeface="Calibri"/>
              </a:rPr>
              <a:t>Introduction</a:t>
            </a:r>
          </a:p>
          <a:p>
            <a:pPr algn="just"/>
            <a:r>
              <a:rPr lang="en-US" sz="2400" dirty="0">
                <a:solidFill>
                  <a:prstClr val="black"/>
                </a:solidFill>
                <a:latin typeface="Times New Roman" pitchFamily="18" charset="0"/>
                <a:cs typeface="Times New Roman" pitchFamily="18" charset="0"/>
              </a:rPr>
              <a:t>Blocks are drawings which can be inserted into other drawings. Blocks are contained in the data of the drawing in which they have been constructed. </a:t>
            </a:r>
            <a:r>
              <a:rPr lang="en-US" sz="2400" dirty="0" err="1">
                <a:solidFill>
                  <a:prstClr val="black"/>
                </a:solidFill>
                <a:latin typeface="Times New Roman" pitchFamily="18" charset="0"/>
                <a:cs typeface="Times New Roman" pitchFamily="18" charset="0"/>
              </a:rPr>
              <a:t>Wblocks</a:t>
            </a:r>
            <a:r>
              <a:rPr lang="en-US" sz="2400" dirty="0">
                <a:solidFill>
                  <a:prstClr val="black"/>
                </a:solidFill>
                <a:latin typeface="Times New Roman" pitchFamily="18" charset="0"/>
                <a:cs typeface="Times New Roman" pitchFamily="18" charset="0"/>
              </a:rPr>
              <a:t> (written blocks) are saved as drawings in their own right, but can be inserted into other drawings if required.</a:t>
            </a:r>
          </a:p>
        </p:txBody>
      </p:sp>
    </p:spTree>
    <p:extLst>
      <p:ext uri="{BB962C8B-B14F-4D97-AF65-F5344CB8AC3E}">
        <p14:creationId xmlns:p14="http://schemas.microsoft.com/office/powerpoint/2010/main" val="4164516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fontScale="90000"/>
          </a:bodyPr>
          <a:lstStyle/>
          <a:p>
            <a:r>
              <a:rPr lang="en-US" b="1" i="1" dirty="0" smtClean="0"/>
              <a:t>First example – Blocks (Fig. 9.3)</a:t>
            </a:r>
            <a:endParaRPr lang="en-US" b="1" i="1" dirty="0"/>
          </a:p>
        </p:txBody>
      </p:sp>
      <p:sp>
        <p:nvSpPr>
          <p:cNvPr id="3" name="Content Placeholder 2"/>
          <p:cNvSpPr>
            <a:spLocks noGrp="1"/>
          </p:cNvSpPr>
          <p:nvPr>
            <p:ph idx="1"/>
          </p:nvPr>
        </p:nvSpPr>
        <p:spPr>
          <a:xfrm>
            <a:off x="1905000" y="1066801"/>
            <a:ext cx="8305800" cy="5059363"/>
          </a:xfrm>
        </p:spPr>
        <p:txBody>
          <a:bodyPr>
            <a:noAutofit/>
          </a:bodyPr>
          <a:lstStyle/>
          <a:p>
            <a:pPr algn="just">
              <a:buNone/>
            </a:pPr>
            <a:r>
              <a:rPr lang="en-US" sz="2400" b="1" dirty="0"/>
              <a:t>1</a:t>
            </a:r>
            <a:r>
              <a:rPr lang="en-US" sz="2400" b="1" dirty="0">
                <a:latin typeface="Times New Roman" panose="02020603050405020304" pitchFamily="18" charset="0"/>
                <a:cs typeface="Times New Roman" panose="02020603050405020304" pitchFamily="18" charset="0"/>
              </a:rPr>
              <a:t>. Construct the building symbols as shown in Fig. 9.1 to a scale of 1:50.</a:t>
            </a:r>
          </a:p>
          <a:p>
            <a:pPr algn="just">
              <a:buNone/>
            </a:pPr>
            <a:r>
              <a:rPr lang="en-US" sz="2400" b="1" dirty="0">
                <a:latin typeface="Times New Roman" panose="02020603050405020304" pitchFamily="18" charset="0"/>
                <a:cs typeface="Times New Roman" panose="02020603050405020304" pitchFamily="18" charset="0"/>
              </a:rPr>
              <a:t>2. </a:t>
            </a:r>
            <a:r>
              <a:rPr lang="en-US" sz="2400" b="1" i="1" dirty="0">
                <a:latin typeface="Times New Roman" panose="02020603050405020304" pitchFamily="18" charset="0"/>
                <a:cs typeface="Times New Roman" panose="02020603050405020304" pitchFamily="18" charset="0"/>
              </a:rPr>
              <a:t>Left-click the Make Block tool (Fig. 9.2). The Block Definition </a:t>
            </a:r>
            <a:r>
              <a:rPr lang="en-US" sz="2400" dirty="0">
                <a:latin typeface="Times New Roman" panose="02020603050405020304" pitchFamily="18" charset="0"/>
                <a:cs typeface="Times New Roman" panose="02020603050405020304" pitchFamily="18" charset="0"/>
              </a:rPr>
              <a:t>dialog (Fig. 9.3) appears. To make a block from the </a:t>
            </a:r>
            <a:r>
              <a:rPr lang="en-US" sz="2400" b="1" dirty="0">
                <a:latin typeface="Times New Roman" panose="02020603050405020304" pitchFamily="18" charset="0"/>
                <a:cs typeface="Times New Roman" panose="02020603050405020304" pitchFamily="18" charset="0"/>
              </a:rPr>
              <a:t>Double bed symbol </a:t>
            </a:r>
            <a:r>
              <a:rPr lang="en-US" sz="2400" dirty="0">
                <a:latin typeface="Times New Roman" panose="02020603050405020304" pitchFamily="18" charset="0"/>
                <a:cs typeface="Times New Roman" panose="02020603050405020304" pitchFamily="18" charset="0"/>
              </a:rPr>
              <a:t>drawing:</a:t>
            </a:r>
          </a:p>
          <a:p>
            <a:pPr algn="just">
              <a:buNone/>
            </a:pPr>
            <a:r>
              <a:rPr lang="en-US" sz="2400" b="1" dirty="0">
                <a:latin typeface="Times New Roman" panose="02020603050405020304" pitchFamily="18" charset="0"/>
                <a:cs typeface="Times New Roman" panose="02020603050405020304" pitchFamily="18" charset="0"/>
              </a:rPr>
              <a:t>(a) </a:t>
            </a:r>
            <a:r>
              <a:rPr lang="en-US" sz="2400" b="1" i="1" dirty="0">
                <a:latin typeface="Times New Roman" panose="02020603050405020304" pitchFamily="18" charset="0"/>
                <a:cs typeface="Times New Roman" panose="02020603050405020304" pitchFamily="18" charset="0"/>
              </a:rPr>
              <a:t>Enter double bed in the Name field.</a:t>
            </a:r>
          </a:p>
          <a:p>
            <a:pPr algn="just">
              <a:buNone/>
            </a:pPr>
            <a:r>
              <a:rPr lang="en-US" sz="2400" b="1" dirty="0">
                <a:latin typeface="Times New Roman" panose="02020603050405020304" pitchFamily="18" charset="0"/>
                <a:cs typeface="Times New Roman" panose="02020603050405020304" pitchFamily="18" charset="0"/>
              </a:rPr>
              <a:t>(b) </a:t>
            </a:r>
            <a:r>
              <a:rPr lang="en-US" sz="2400" b="1" i="1" dirty="0">
                <a:latin typeface="Times New Roman" panose="02020603050405020304" pitchFamily="18" charset="0"/>
                <a:cs typeface="Times New Roman" panose="02020603050405020304" pitchFamily="18" charset="0"/>
              </a:rPr>
              <a:t>Click the Select objects button. The dialog disappears. Window the </a:t>
            </a:r>
            <a:r>
              <a:rPr lang="en-US" sz="2400" dirty="0">
                <a:latin typeface="Times New Roman" panose="02020603050405020304" pitchFamily="18" charset="0"/>
                <a:cs typeface="Times New Roman" panose="02020603050405020304" pitchFamily="18" charset="0"/>
              </a:rPr>
              <a:t>drawing of the double bed. The dialog reappears. Note the icon of the double bed in the top right-hand corner of the dialog.</a:t>
            </a:r>
          </a:p>
        </p:txBody>
      </p:sp>
    </p:spTree>
    <p:extLst>
      <p:ext uri="{BB962C8B-B14F-4D97-AF65-F5344CB8AC3E}">
        <p14:creationId xmlns:p14="http://schemas.microsoft.com/office/powerpoint/2010/main" val="2670847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13846</Words>
  <Application>Microsoft Office PowerPoint</Application>
  <PresentationFormat>Widescreen</PresentationFormat>
  <Paragraphs>1335</Paragraphs>
  <Slides>227</Slides>
  <Notes>90</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227</vt:i4>
      </vt:variant>
    </vt:vector>
  </HeadingPairs>
  <TitlesOfParts>
    <vt:vector size="246" baseType="lpstr">
      <vt:lpstr>ＭＳ Ｐゴシック</vt:lpstr>
      <vt:lpstr>Algerian</vt:lpstr>
      <vt:lpstr>Arial</vt:lpstr>
      <vt:lpstr>Arial Black</vt:lpstr>
      <vt:lpstr>Calibri</vt:lpstr>
      <vt:lpstr>Calibri Light</vt:lpstr>
      <vt:lpstr>Franklin Gothic Medium</vt:lpstr>
      <vt:lpstr>Times</vt:lpstr>
      <vt:lpstr>Times New Roman</vt:lpstr>
      <vt:lpstr>Trebuchet MS</vt:lpstr>
      <vt:lpstr>Wingdings</vt:lpstr>
      <vt:lpstr>Wingdings 3</vt:lpstr>
      <vt:lpstr>Office Theme</vt:lpstr>
      <vt:lpstr>1_Office Theme</vt:lpstr>
      <vt:lpstr>2_Office Theme</vt:lpstr>
      <vt:lpstr>3_Office Theme</vt:lpstr>
      <vt:lpstr>4_Office Theme</vt:lpstr>
      <vt:lpstr>5_Office Theme</vt:lpstr>
      <vt:lpstr>Facet</vt:lpstr>
      <vt:lpstr>AutoCAD</vt:lpstr>
      <vt:lpstr>CHAPTER 1 Introducing AutoCAD</vt:lpstr>
      <vt:lpstr>INTRODUCTION</vt:lpstr>
      <vt:lpstr>VERSION OF AUTOCAD</vt:lpstr>
      <vt:lpstr>PowerPoint Presentation</vt:lpstr>
      <vt:lpstr>PowerPoint Presentation</vt:lpstr>
      <vt:lpstr>PowerPoint Presentation</vt:lpstr>
      <vt:lpstr>PowerPoint Presentation</vt:lpstr>
      <vt:lpstr>PowerPoint Presentation</vt:lpstr>
      <vt:lpstr>                Fig. 1.8 T he tooltip for the Circle tool and its popup menu</vt:lpstr>
      <vt:lpstr>The mouse as a digitiser</vt:lpstr>
      <vt:lpstr>Palettes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Aims of this chapter (part I)</vt:lpstr>
      <vt:lpstr>The 2D Classic AutoCAD workspace</vt:lpstr>
      <vt:lpstr>Drawing with the Line tool</vt:lpstr>
      <vt:lpstr>PowerPoint Presentation</vt:lpstr>
      <vt:lpstr>PowerPoint Presentation</vt:lpstr>
      <vt:lpstr>PowerPoint Presentation</vt:lpstr>
      <vt:lpstr>PowerPoint Presentation</vt:lpstr>
      <vt:lpstr>PowerPoint Presentation</vt:lpstr>
      <vt:lpstr>PowerPoint Presentation</vt:lpstr>
      <vt:lpstr>Drawing with the Circle Tool</vt:lpstr>
      <vt:lpstr>The Erase tool</vt:lpstr>
      <vt:lpstr>Undo and Redo tools</vt:lpstr>
      <vt:lpstr>Osnap, AutoSnap and Draw tools</vt:lpstr>
      <vt:lpstr>The Arc tool</vt:lpstr>
      <vt:lpstr>PowerPoint Presentation</vt:lpstr>
      <vt:lpstr>PowerPoint Presentation</vt:lpstr>
      <vt:lpstr>PowerPoint Presentation</vt:lpstr>
      <vt:lpstr>The Ellipse tool</vt:lpstr>
      <vt:lpstr>PowerPoint Presentation</vt:lpstr>
      <vt:lpstr>PowerPoint Presentation</vt:lpstr>
      <vt:lpstr>Polygon tool</vt:lpstr>
      <vt:lpstr>PowerPoint Presentation</vt:lpstr>
      <vt:lpstr>Osnap, AutoSnap and Dynamic Input</vt:lpstr>
      <vt:lpstr>PowerPoint Presentation</vt:lpstr>
      <vt:lpstr>Using AutoSnap</vt:lpstr>
      <vt:lpstr>Dynamic Input</vt:lpstr>
      <vt:lpstr>PowerPoint Presentation</vt:lpstr>
      <vt:lpstr>Drawing with the Polyline tool</vt:lpstr>
      <vt:lpstr>PowerPoint Presentation</vt:lpstr>
      <vt:lpstr>PowerPoint Presentation</vt:lpstr>
      <vt:lpstr>The Polyline Edit tool</vt:lpstr>
      <vt:lpstr>An example of using DYN</vt:lpstr>
      <vt:lpstr>PowerPoint Presentation</vt:lpstr>
      <vt:lpstr>PowerPoint Presentation</vt:lpstr>
      <vt:lpstr>PowerPoint Presentation</vt:lpstr>
      <vt:lpstr>The Modify tools</vt:lpstr>
      <vt:lpstr>The Copy tool</vt:lpstr>
      <vt:lpstr>PowerPoint Presentation</vt:lpstr>
      <vt:lpstr>PowerPoint Presentation</vt:lpstr>
      <vt:lpstr>PowerPoint Presentation</vt:lpstr>
      <vt:lpstr>The Mirror tool</vt:lpstr>
      <vt:lpstr>PowerPoint Presentation</vt:lpstr>
      <vt:lpstr>The Offset tool</vt:lpstr>
      <vt:lpstr>PowerPoint Presentation</vt:lpstr>
      <vt:lpstr>The Array tool</vt:lpstr>
      <vt:lpstr>PowerPoint Presentation</vt:lpstr>
      <vt:lpstr>PowerPoint Presentation</vt:lpstr>
      <vt:lpstr>PowerPoint Presentation</vt:lpstr>
      <vt:lpstr>Second example – Polar Array</vt:lpstr>
      <vt:lpstr>PowerPoint Presentation</vt:lpstr>
      <vt:lpstr>PowerPoint Presentation</vt:lpstr>
      <vt:lpstr>The Move tool</vt:lpstr>
      <vt:lpstr>The Rotate tool</vt:lpstr>
      <vt:lpstr>The Scale tool</vt:lpstr>
      <vt:lpstr>The Trim tool</vt:lpstr>
      <vt:lpstr>Break tool</vt:lpstr>
      <vt:lpstr>PowerPoint Presentation</vt:lpstr>
      <vt:lpstr>The Extend tool</vt:lpstr>
      <vt:lpstr>The Chamfer and Fillet tools</vt:lpstr>
      <vt:lpstr>PowerPoint Presentation</vt:lpstr>
      <vt:lpstr>Hatching</vt:lpstr>
      <vt:lpstr>PowerPoint Presentation</vt:lpstr>
      <vt:lpstr>PowerPoint Presentation</vt:lpstr>
      <vt:lpstr>PowerPoint Presentation</vt:lpstr>
      <vt:lpstr>PowerPoint Presentation</vt:lpstr>
      <vt:lpstr>Dimensions and Text</vt:lpstr>
      <vt:lpstr>PowerPoint Presentation</vt:lpstr>
      <vt:lpstr>PowerPoint Presentation</vt:lpstr>
      <vt:lpstr>PowerPoint Presentation</vt:lpstr>
      <vt:lpstr> </vt:lpstr>
      <vt:lpstr>Third example – Radius Dimension</vt:lpstr>
      <vt:lpstr> Adding dimensions from the command line </vt:lpstr>
      <vt:lpstr>First example – hor and ve (Horizontal and vertical)</vt:lpstr>
      <vt:lpstr>PowerPoint Presentation</vt:lpstr>
      <vt:lpstr>Second example – an (Angular)</vt:lpstr>
      <vt:lpstr>Third example – I (Leader)</vt:lpstr>
      <vt:lpstr>PowerPoint Presentation</vt:lpstr>
      <vt:lpstr>PowerPoint Presentation</vt:lpstr>
      <vt:lpstr>Blocks and Inserts</vt:lpstr>
      <vt:lpstr>First example – Blocks (Fig. 9.3)</vt:lpstr>
      <vt:lpstr>PowerPoint Presentation</vt:lpstr>
      <vt:lpstr>PowerPoint Presentation</vt:lpstr>
      <vt:lpstr>Inserting blocks into a drawing</vt:lpstr>
      <vt:lpstr>PowerPoint Presentation</vt:lpstr>
      <vt:lpstr>PowerPoint Presentation</vt:lpstr>
      <vt:lpstr>PowerPoint Presentation</vt:lpstr>
      <vt:lpstr>Example – second method of inserting blocks</vt:lpstr>
      <vt:lpstr>PowerPoint Presentation</vt:lpstr>
      <vt:lpstr>Notes about DesignCenter palette</vt:lpstr>
      <vt:lpstr>PowerPoint Presentation</vt:lpstr>
      <vt:lpstr>Wblocks</vt:lpstr>
      <vt:lpstr>PowerPoint Presentation</vt:lpstr>
      <vt:lpstr>Note on the Design Center</vt:lpstr>
      <vt:lpstr>PowerPoint Presentation</vt:lpstr>
      <vt:lpstr>PowerPoint Presentation</vt:lpstr>
      <vt:lpstr> Drawing Organization Layers </vt:lpstr>
      <vt:lpstr>Introduction </vt:lpstr>
      <vt:lpstr>Introduction Cont’d … </vt:lpstr>
      <vt:lpstr>Organizing Information with Layers </vt:lpstr>
      <vt:lpstr>Cont’d … </vt:lpstr>
      <vt:lpstr>Creating and Assigning Layers </vt:lpstr>
      <vt:lpstr>Cont’d …</vt:lpstr>
      <vt:lpstr>Cont’d …</vt:lpstr>
      <vt:lpstr>Understanding the Layer Properties Manager Palette </vt:lpstr>
      <vt:lpstr>Controlling Layers through the Layer Command </vt:lpstr>
      <vt:lpstr>Cont’d …</vt:lpstr>
      <vt:lpstr>Assigning Layers to Objects </vt:lpstr>
      <vt:lpstr>Cont’d …</vt:lpstr>
      <vt:lpstr>Cont’d …</vt:lpstr>
      <vt:lpstr>Cont’d …</vt:lpstr>
      <vt:lpstr>Working on Layers </vt:lpstr>
      <vt:lpstr>PowerPoint Presentation</vt:lpstr>
      <vt:lpstr>PowerPoint Presentation</vt:lpstr>
      <vt:lpstr>PowerPoint Presentation</vt:lpstr>
      <vt:lpstr>PowerPoint Presentation</vt:lpstr>
      <vt:lpstr>PowerPoint Presentation</vt:lpstr>
      <vt:lpstr>Controlling Layer Visibility </vt:lpstr>
      <vt:lpstr>PowerPoint Presentation</vt:lpstr>
      <vt:lpstr>Finding the Layers You Want</vt:lpstr>
      <vt:lpstr>PowerPoint Presentation</vt:lpstr>
      <vt:lpstr>Assigning Linetypes to Layers</vt:lpstr>
      <vt:lpstr>Adding a Linetype to a Drawing</vt:lpstr>
      <vt:lpstr>PowerPoint Presentation</vt:lpstr>
      <vt:lpstr>PowerPoint Presentation</vt:lpstr>
      <vt:lpstr>Auto CAD 3D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dc:creator>
  <cp:lastModifiedBy>Alex</cp:lastModifiedBy>
  <cp:revision>3</cp:revision>
  <dcterms:created xsi:type="dcterms:W3CDTF">2020-04-22T08:38:49Z</dcterms:created>
  <dcterms:modified xsi:type="dcterms:W3CDTF">2020-04-22T08:43:37Z</dcterms:modified>
</cp:coreProperties>
</file>