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4" r:id="rId5"/>
    <p:sldId id="261" r:id="rId6"/>
    <p:sldId id="262" r:id="rId7"/>
    <p:sldId id="263" r:id="rId8"/>
    <p:sldId id="265" r:id="rId9"/>
    <p:sldId id="266" r:id="rId10"/>
    <p:sldId id="267" r:id="rId11"/>
    <p:sldId id="268" r:id="rId12"/>
    <p:sldId id="269" r:id="rId13"/>
    <p:sldId id="271" r:id="rId14"/>
    <p:sldId id="273" r:id="rId15"/>
    <p:sldId id="272" r:id="rId16"/>
    <p:sldId id="27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C4D8F0E-DCE9-49D6-9FA5-C2F274A6CCA5}" type="datetimeFigureOut">
              <a:rPr lang="en-US"/>
              <a:pPr>
                <a:defRPr/>
              </a:pPr>
              <a:t>5/15/2017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A1FA92C-C18E-42C1-B20E-2C91D621374A}" type="slidenum">
              <a:rPr lang="en-US"/>
              <a:pPr>
                <a:defRPr/>
              </a:pPr>
              <a:t>‹#›</a:t>
            </a:fld>
            <a:endParaRPr lang="en-US"/>
          </a:p>
        </p:txBody>
      </p:sp>
    </p:spTree>
    <p:extLst>
      <p:ext uri="{BB962C8B-B14F-4D97-AF65-F5344CB8AC3E}">
        <p14:creationId xmlns:p14="http://schemas.microsoft.com/office/powerpoint/2010/main" val="39773447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E04A21A-69AF-4470-82B9-B06567CF858C}"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4231828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6B6FC1A-26A6-4611-85FE-707B4E24C4F1}"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389414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4D09EC4-5962-4A45-8189-E958D6DF503A}"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1518564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A1806141-D335-4E22-AF35-BF78BEAE1B78}"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308578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38E7C76-4396-44D8-ADF8-EE03C35D3DBD}"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3637084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A077234-BDDC-4559-ADC2-0F9275C677BD}"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1835701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575C430-87A4-40C2-AAFD-8EAEC3C33F8E}"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3790977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1FA92C-C18E-42C1-B20E-2C91D621374A}" type="slidenum">
              <a:rPr lang="en-US" smtClean="0"/>
              <a:pPr>
                <a:defRPr/>
              </a:pPr>
              <a:t>16</a:t>
            </a:fld>
            <a:endParaRPr lang="en-US"/>
          </a:p>
        </p:txBody>
      </p:sp>
    </p:spTree>
    <p:extLst>
      <p:ext uri="{BB962C8B-B14F-4D97-AF65-F5344CB8AC3E}">
        <p14:creationId xmlns:p14="http://schemas.microsoft.com/office/powerpoint/2010/main" val="340168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EDEF45E-31B7-40A8-96AE-A6901C24DC6E}"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4104264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4075C50-3C74-4A1F-931F-B58486FC7926}"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577189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710F5E79-F95A-4074-88A2-1F59D1B738D0}"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611916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F3557D9-A63C-4E0C-A188-EC52E13F65F5}"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3847561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D35D817-9640-49EF-A227-24006E71BB7F}"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4232263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2826E44-86CC-4777-8A43-CF25A9EC7939}"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2917311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20D5A70-F46F-4A45-91D4-0C7121C4675F}"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228322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53C8B6D-BF08-4F11-BE4A-86EF7A318E08}"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2522636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2CE99B2-E4CD-470C-B7D9-E8490AD1DD62}" type="datetimeFigureOut">
              <a:rPr lang="en-US"/>
              <a:pPr>
                <a:defRPr/>
              </a:pPr>
              <a:t>5/15/2017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74AD00-6FF4-4348-AF87-BD5E522AF480}" type="slidenum">
              <a:rPr lang="en-US"/>
              <a:pPr>
                <a:defRPr/>
              </a:pPr>
              <a:t>‹#›</a:t>
            </a:fld>
            <a:endParaRPr lang="en-US"/>
          </a:p>
        </p:txBody>
      </p:sp>
    </p:spTree>
    <p:extLst>
      <p:ext uri="{BB962C8B-B14F-4D97-AF65-F5344CB8AC3E}">
        <p14:creationId xmlns:p14="http://schemas.microsoft.com/office/powerpoint/2010/main" val="3358345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ED5567-BA1E-444C-A5CD-F02F357D791A}" type="datetimeFigureOut">
              <a:rPr lang="en-US"/>
              <a:pPr>
                <a:defRPr/>
              </a:pPr>
              <a:t>5/15/2017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36088B-628E-4471-82E1-07DE8710AE0D}" type="slidenum">
              <a:rPr lang="en-US"/>
              <a:pPr>
                <a:defRPr/>
              </a:pPr>
              <a:t>‹#›</a:t>
            </a:fld>
            <a:endParaRPr lang="en-US"/>
          </a:p>
        </p:txBody>
      </p:sp>
    </p:spTree>
    <p:extLst>
      <p:ext uri="{BB962C8B-B14F-4D97-AF65-F5344CB8AC3E}">
        <p14:creationId xmlns:p14="http://schemas.microsoft.com/office/powerpoint/2010/main" val="750286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B09D57-560D-4BDE-B029-1D7A4B22A6B2}" type="datetimeFigureOut">
              <a:rPr lang="en-US"/>
              <a:pPr>
                <a:defRPr/>
              </a:pPr>
              <a:t>5/15/2017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7E0958-22DC-4008-9894-AE75DDD69737}" type="slidenum">
              <a:rPr lang="en-US"/>
              <a:pPr>
                <a:defRPr/>
              </a:pPr>
              <a:t>‹#›</a:t>
            </a:fld>
            <a:endParaRPr lang="en-US"/>
          </a:p>
        </p:txBody>
      </p:sp>
    </p:spTree>
    <p:extLst>
      <p:ext uri="{BB962C8B-B14F-4D97-AF65-F5344CB8AC3E}">
        <p14:creationId xmlns:p14="http://schemas.microsoft.com/office/powerpoint/2010/main" val="2432545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2114E8-B370-4C0A-AC0B-F3C98BB5A471}" type="datetimeFigureOut">
              <a:rPr lang="en-US"/>
              <a:pPr>
                <a:defRPr/>
              </a:pPr>
              <a:t>5/15/2017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709196-A473-43B4-95D2-1CB5D74B05E4}" type="slidenum">
              <a:rPr lang="en-US"/>
              <a:pPr>
                <a:defRPr/>
              </a:pPr>
              <a:t>‹#›</a:t>
            </a:fld>
            <a:endParaRPr lang="en-US"/>
          </a:p>
        </p:txBody>
      </p:sp>
    </p:spTree>
    <p:extLst>
      <p:ext uri="{BB962C8B-B14F-4D97-AF65-F5344CB8AC3E}">
        <p14:creationId xmlns:p14="http://schemas.microsoft.com/office/powerpoint/2010/main" val="3121428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96A28B-A21F-4B5C-AB6D-FCB34F923BFB}" type="datetimeFigureOut">
              <a:rPr lang="en-US"/>
              <a:pPr>
                <a:defRPr/>
              </a:pPr>
              <a:t>5/15/2017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F9DE38-E11B-4215-9820-C9387E7BEEFE}" type="slidenum">
              <a:rPr lang="en-US"/>
              <a:pPr>
                <a:defRPr/>
              </a:pPr>
              <a:t>‹#›</a:t>
            </a:fld>
            <a:endParaRPr lang="en-US"/>
          </a:p>
        </p:txBody>
      </p:sp>
    </p:spTree>
    <p:extLst>
      <p:ext uri="{BB962C8B-B14F-4D97-AF65-F5344CB8AC3E}">
        <p14:creationId xmlns:p14="http://schemas.microsoft.com/office/powerpoint/2010/main" val="3542301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D606C1F-0451-46C4-AE1A-531F8952D1F6}" type="datetimeFigureOut">
              <a:rPr lang="en-US"/>
              <a:pPr>
                <a:defRPr/>
              </a:pPr>
              <a:t>5/15/2017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3FB1AC-7F80-401C-A4DF-C146DC4C50BC}" type="slidenum">
              <a:rPr lang="en-US"/>
              <a:pPr>
                <a:defRPr/>
              </a:pPr>
              <a:t>‹#›</a:t>
            </a:fld>
            <a:endParaRPr lang="en-US"/>
          </a:p>
        </p:txBody>
      </p:sp>
    </p:spTree>
    <p:extLst>
      <p:ext uri="{BB962C8B-B14F-4D97-AF65-F5344CB8AC3E}">
        <p14:creationId xmlns:p14="http://schemas.microsoft.com/office/powerpoint/2010/main" val="370759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1145921-4C28-4E35-B315-70D32800DF18}" type="datetimeFigureOut">
              <a:rPr lang="en-US"/>
              <a:pPr>
                <a:defRPr/>
              </a:pPr>
              <a:t>5/15/2017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6ECC66F-767E-4E03-8F00-17D3A7ECBD34}" type="slidenum">
              <a:rPr lang="en-US"/>
              <a:pPr>
                <a:defRPr/>
              </a:pPr>
              <a:t>‹#›</a:t>
            </a:fld>
            <a:endParaRPr lang="en-US"/>
          </a:p>
        </p:txBody>
      </p:sp>
    </p:spTree>
    <p:extLst>
      <p:ext uri="{BB962C8B-B14F-4D97-AF65-F5344CB8AC3E}">
        <p14:creationId xmlns:p14="http://schemas.microsoft.com/office/powerpoint/2010/main" val="10553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B4B97A5-E615-464E-8D12-BC0FF8C5F7AF}" type="datetimeFigureOut">
              <a:rPr lang="en-US"/>
              <a:pPr>
                <a:defRPr/>
              </a:pPr>
              <a:t>5/15/2017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A389DD-A23A-47BA-B27C-C353C51FBD98}" type="slidenum">
              <a:rPr lang="en-US"/>
              <a:pPr>
                <a:defRPr/>
              </a:pPr>
              <a:t>‹#›</a:t>
            </a:fld>
            <a:endParaRPr lang="en-US"/>
          </a:p>
        </p:txBody>
      </p:sp>
    </p:spTree>
    <p:extLst>
      <p:ext uri="{BB962C8B-B14F-4D97-AF65-F5344CB8AC3E}">
        <p14:creationId xmlns:p14="http://schemas.microsoft.com/office/powerpoint/2010/main" val="77898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A345C90-C4ED-42E4-8E31-82B70BF02D80}" type="datetimeFigureOut">
              <a:rPr lang="en-US"/>
              <a:pPr>
                <a:defRPr/>
              </a:pPr>
              <a:t>5/15/2017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0306996-2E2E-4677-ACF6-ED971A58732D}" type="slidenum">
              <a:rPr lang="en-US"/>
              <a:pPr>
                <a:defRPr/>
              </a:pPr>
              <a:t>‹#›</a:t>
            </a:fld>
            <a:endParaRPr lang="en-US"/>
          </a:p>
        </p:txBody>
      </p:sp>
    </p:spTree>
    <p:extLst>
      <p:ext uri="{BB962C8B-B14F-4D97-AF65-F5344CB8AC3E}">
        <p14:creationId xmlns:p14="http://schemas.microsoft.com/office/powerpoint/2010/main" val="1499277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5307F8-97F5-44EB-8131-69E3A8E51ED8}" type="datetimeFigureOut">
              <a:rPr lang="en-US"/>
              <a:pPr>
                <a:defRPr/>
              </a:pPr>
              <a:t>5/15/2017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21F0FD-C24B-4C82-970F-B5E23D704A3C}" type="slidenum">
              <a:rPr lang="en-US"/>
              <a:pPr>
                <a:defRPr/>
              </a:pPr>
              <a:t>‹#›</a:t>
            </a:fld>
            <a:endParaRPr lang="en-US"/>
          </a:p>
        </p:txBody>
      </p:sp>
    </p:spTree>
    <p:extLst>
      <p:ext uri="{BB962C8B-B14F-4D97-AF65-F5344CB8AC3E}">
        <p14:creationId xmlns:p14="http://schemas.microsoft.com/office/powerpoint/2010/main" val="277746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CB8C2F-72CA-4C2B-90DF-8E485D7E343B}" type="datetimeFigureOut">
              <a:rPr lang="en-US"/>
              <a:pPr>
                <a:defRPr/>
              </a:pPr>
              <a:t>5/15/2017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76CCB5-B69C-4639-964E-633EA7BB7C3F}" type="slidenum">
              <a:rPr lang="en-US"/>
              <a:pPr>
                <a:defRPr/>
              </a:pPr>
              <a:t>‹#›</a:t>
            </a:fld>
            <a:endParaRPr lang="en-US"/>
          </a:p>
        </p:txBody>
      </p:sp>
    </p:spTree>
    <p:extLst>
      <p:ext uri="{BB962C8B-B14F-4D97-AF65-F5344CB8AC3E}">
        <p14:creationId xmlns:p14="http://schemas.microsoft.com/office/powerpoint/2010/main" val="142032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858743F5-28C9-426F-89B5-B0DBCA05867E}" type="datetimeFigureOut">
              <a:rPr lang="en-US"/>
              <a:pPr>
                <a:defRPr/>
              </a:pPr>
              <a:t>5/15/2017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BB2DEEF-F802-4529-9D9B-DE96E600C2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Rehabilitation services and disability</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b="1" dirty="0" smtClean="0"/>
              <a:t>Disability in History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Positive and Negative Eugenics</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Positive </a:t>
            </a:r>
            <a:r>
              <a:rPr lang="en-US" dirty="0"/>
              <a:t>eugenics encouraged people with “good genes” </a:t>
            </a:r>
            <a:r>
              <a:rPr lang="en-US" dirty="0" smtClean="0"/>
              <a:t>to be reproduced for the </a:t>
            </a:r>
            <a:r>
              <a:rPr lang="en-US" dirty="0"/>
              <a:t>proliferation of healthy elements in the society by providing them with </a:t>
            </a:r>
            <a:r>
              <a:rPr lang="en-US" dirty="0" smtClean="0"/>
              <a:t>incentives.</a:t>
            </a:r>
          </a:p>
          <a:p>
            <a:pPr fontAlgn="auto">
              <a:spcAft>
                <a:spcPts val="0"/>
              </a:spcAft>
              <a:buFont typeface="Arial" pitchFamily="34" charset="0"/>
              <a:buChar char="•"/>
              <a:defRPr/>
            </a:pPr>
            <a:r>
              <a:rPr lang="en-US" dirty="0" smtClean="0"/>
              <a:t>Negative </a:t>
            </a:r>
            <a:r>
              <a:rPr lang="en-US" dirty="0"/>
              <a:t>eugenics was based on systematic constraints and coercion to discourage reproduction of people with “inferior hereditary qualities</a:t>
            </a:r>
            <a:r>
              <a:rPr lang="en-US" dirty="0" smtClean="0"/>
              <a:t>”.</a:t>
            </a:r>
          </a:p>
          <a:p>
            <a:pPr fontAlgn="auto">
              <a:spcAft>
                <a:spcPts val="0"/>
              </a:spcAft>
              <a:buFont typeface="Arial" pitchFamily="34" charset="0"/>
              <a:buChar char="•"/>
              <a:defRPr/>
            </a:pPr>
            <a:r>
              <a:rPr lang="en-US" dirty="0" smtClean="0"/>
              <a:t>Sterilization </a:t>
            </a:r>
            <a:r>
              <a:rPr lang="en-US" dirty="0"/>
              <a:t>was the most favorite solution proposed to prevent social problems by the </a:t>
            </a:r>
            <a:r>
              <a:rPr lang="en-US" dirty="0" smtClean="0"/>
              <a:t>eugenicists.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Involuntary Sterilization</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By </a:t>
            </a:r>
            <a:r>
              <a:rPr lang="en-US" dirty="0"/>
              <a:t>the end of the First World War eugenics was influential in many countries, including France, Sweden, Norway, Denmark and Russia, and thousands of people with disabilities in North America, Germany, Scandinavia and Switzerland were </a:t>
            </a:r>
            <a:r>
              <a:rPr lang="en-US" dirty="0" smtClean="0"/>
              <a:t>involuntarily sterilized.</a:t>
            </a:r>
          </a:p>
          <a:p>
            <a:pPr fontAlgn="auto">
              <a:spcAft>
                <a:spcPts val="0"/>
              </a:spcAft>
              <a:buFont typeface="Arial" pitchFamily="34" charset="0"/>
              <a:buChar char="•"/>
              <a:defRPr/>
            </a:pPr>
            <a:r>
              <a:rPr lang="en-US" dirty="0" smtClean="0"/>
              <a:t>However, Nazi </a:t>
            </a:r>
            <a:r>
              <a:rPr lang="en-US" dirty="0" smtClean="0"/>
              <a:t>sterilizations </a:t>
            </a:r>
            <a:r>
              <a:rPr lang="en-US" dirty="0" smtClean="0"/>
              <a:t>were the most comprehensive where a great number of PWDs counted in hundred thousands were sterilized involuntarily.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The Two World Wars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The </a:t>
            </a:r>
            <a:r>
              <a:rPr lang="en-US" dirty="0"/>
              <a:t>First World War brought about the need to cater for large number of disabled ex-servicemen that led to the development of different sheltered-workshop schemes in the belligerent </a:t>
            </a:r>
            <a:r>
              <a:rPr lang="en-US" dirty="0" smtClean="0"/>
              <a:t>countries.</a:t>
            </a:r>
          </a:p>
          <a:p>
            <a:pPr fontAlgn="auto">
              <a:spcAft>
                <a:spcPts val="0"/>
              </a:spcAft>
              <a:buFont typeface="Arial" pitchFamily="34" charset="0"/>
              <a:buChar char="•"/>
              <a:defRPr/>
            </a:pPr>
            <a:r>
              <a:rPr lang="en-US" dirty="0" smtClean="0"/>
              <a:t>The </a:t>
            </a:r>
            <a:r>
              <a:rPr lang="en-US" dirty="0"/>
              <a:t>Second World War </a:t>
            </a:r>
            <a:r>
              <a:rPr lang="en-US" dirty="0" smtClean="0"/>
              <a:t>also </a:t>
            </a:r>
          </a:p>
          <a:p>
            <a:pPr lvl="1" fontAlgn="auto">
              <a:spcAft>
                <a:spcPts val="0"/>
              </a:spcAft>
              <a:buFont typeface="Arial" pitchFamily="34" charset="0"/>
              <a:buChar char="–"/>
              <a:defRPr/>
            </a:pPr>
            <a:r>
              <a:rPr lang="en-US" dirty="0" smtClean="0"/>
              <a:t>provided </a:t>
            </a:r>
            <a:r>
              <a:rPr lang="en-US" dirty="0"/>
              <a:t>temporary employment opportunities for the disabled in replacement of persons taken in to the armed-forces in the occupations that had never been previously considered suitable for PWDs and imagined they could </a:t>
            </a:r>
            <a:r>
              <a:rPr lang="en-US" dirty="0" smtClean="0"/>
              <a:t>perform</a:t>
            </a:r>
          </a:p>
          <a:p>
            <a:pPr lvl="1" fontAlgn="auto">
              <a:spcAft>
                <a:spcPts val="0"/>
              </a:spcAft>
              <a:buFont typeface="Arial" pitchFamily="34" charset="0"/>
              <a:buChar char="–"/>
              <a:defRPr/>
            </a:pPr>
            <a:r>
              <a:rPr lang="en-US" dirty="0" smtClean="0"/>
              <a:t>realized </a:t>
            </a:r>
            <a:r>
              <a:rPr lang="en-US" dirty="0"/>
              <a:t>that full physical fitness is not required for the majority of </a:t>
            </a:r>
            <a:r>
              <a:rPr lang="en-US" dirty="0" smtClean="0"/>
              <a:t>occupations.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 Independent Living Movement</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Cognizant </a:t>
            </a:r>
            <a:r>
              <a:rPr lang="en-US" dirty="0"/>
              <a:t>of </a:t>
            </a:r>
            <a:r>
              <a:rPr lang="en-US" dirty="0" smtClean="0"/>
              <a:t>the </a:t>
            </a:r>
            <a:r>
              <a:rPr lang="en-US" dirty="0"/>
              <a:t>deprivations </a:t>
            </a:r>
            <a:r>
              <a:rPr lang="en-US" dirty="0" smtClean="0"/>
              <a:t>PWDs experience and </a:t>
            </a:r>
            <a:r>
              <a:rPr lang="en-US" dirty="0"/>
              <a:t>following in the wake of the black, feminist, and other social movements of the 1960s, increasing number of disabled people embraced activism and carried out political movements and collective </a:t>
            </a:r>
            <a:r>
              <a:rPr lang="en-US" dirty="0" smtClean="0"/>
              <a:t>actions during the 1960-70s.</a:t>
            </a:r>
          </a:p>
          <a:p>
            <a:pPr fontAlgn="auto">
              <a:spcAft>
                <a:spcPts val="0"/>
              </a:spcAft>
              <a:buFont typeface="Arial" pitchFamily="34" charset="0"/>
              <a:buChar char="•"/>
              <a:defRPr/>
            </a:pPr>
            <a:r>
              <a:rPr lang="en-US" dirty="0"/>
              <a:t>Many of the ideas, issues, and themes that characterized all of the late-twentieth-century disability-based political movements  caused a new comprehensive disability and disability rights ideology-Independent Living </a:t>
            </a:r>
            <a:r>
              <a:rPr lang="en-US" dirty="0" smtClean="0"/>
              <a:t>Movement.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Independent Living Movement (</a:t>
            </a:r>
            <a:r>
              <a:rPr lang="en-US" dirty="0" err="1" smtClean="0"/>
              <a:t>cont</a:t>
            </a:r>
            <a:r>
              <a:rPr lang="en-US" dirty="0" smtClean="0"/>
              <a:t>)</a:t>
            </a:r>
            <a:endParaRPr lang="en-US" dirty="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The </a:t>
            </a:r>
            <a:r>
              <a:rPr lang="en-US" dirty="0"/>
              <a:t>independent living </a:t>
            </a:r>
            <a:r>
              <a:rPr lang="en-US" dirty="0" smtClean="0"/>
              <a:t>movement</a:t>
            </a:r>
          </a:p>
          <a:p>
            <a:pPr lvl="1" fontAlgn="auto">
              <a:spcAft>
                <a:spcPts val="0"/>
              </a:spcAft>
              <a:buFont typeface="Arial" pitchFamily="34" charset="0"/>
              <a:buChar char="–"/>
              <a:defRPr/>
            </a:pPr>
            <a:r>
              <a:rPr lang="en-US" dirty="0" smtClean="0"/>
              <a:t>redefined </a:t>
            </a:r>
            <a:r>
              <a:rPr lang="en-US" dirty="0"/>
              <a:t>the nature of disability and the problems </a:t>
            </a:r>
            <a:r>
              <a:rPr lang="en-US" dirty="0" smtClean="0"/>
              <a:t>PWDs confront </a:t>
            </a:r>
            <a:r>
              <a:rPr lang="en-US" dirty="0"/>
              <a:t>to be primarily a social, rather than a medical, </a:t>
            </a:r>
            <a:r>
              <a:rPr lang="en-US" dirty="0" smtClean="0"/>
              <a:t>issue</a:t>
            </a:r>
          </a:p>
          <a:p>
            <a:pPr lvl="1" fontAlgn="auto">
              <a:spcAft>
                <a:spcPts val="0"/>
              </a:spcAft>
              <a:buFont typeface="Arial" pitchFamily="34" charset="0"/>
              <a:buChar char="–"/>
              <a:defRPr/>
            </a:pPr>
            <a:r>
              <a:rPr lang="en-US" dirty="0" smtClean="0"/>
              <a:t>attributed </a:t>
            </a:r>
            <a:r>
              <a:rPr lang="en-US" dirty="0"/>
              <a:t>the causes of the limitations PWDs confront to inaccessibility in the built environment, inappropriate public policies, domination of disabled people by bureaucrats and professionals, prejudice in the culture, and institutionalized discrimination and segregation rather than to individual physiological </a:t>
            </a:r>
            <a:r>
              <a:rPr lang="en-US" dirty="0" smtClean="0"/>
              <a:t>conditions</a:t>
            </a:r>
          </a:p>
          <a:p>
            <a:pPr lvl="1" fontAlgn="auto">
              <a:spcAft>
                <a:spcPts val="0"/>
              </a:spcAft>
              <a:buFont typeface="Arial" pitchFamily="34" charset="0"/>
              <a:buChar char="–"/>
              <a:defRPr/>
            </a:pPr>
            <a:r>
              <a:rPr lang="en-US" dirty="0" smtClean="0"/>
              <a:t>looked </a:t>
            </a:r>
            <a:r>
              <a:rPr lang="en-US" dirty="0"/>
              <a:t>for social and political solutions and called for the shift in priorities from correcting individuals to reforming </a:t>
            </a:r>
            <a:r>
              <a:rPr lang="en-US" dirty="0" smtClean="0"/>
              <a:t>society.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International Efforts </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At international level</a:t>
            </a:r>
          </a:p>
          <a:p>
            <a:pPr lvl="1" fontAlgn="auto">
              <a:spcAft>
                <a:spcPts val="0"/>
              </a:spcAft>
              <a:buFont typeface="Arial" pitchFamily="34" charset="0"/>
              <a:buChar char="–"/>
              <a:defRPr/>
            </a:pPr>
            <a:r>
              <a:rPr lang="en-US" dirty="0" smtClean="0"/>
              <a:t>The </a:t>
            </a:r>
            <a:r>
              <a:rPr lang="en-US" dirty="0"/>
              <a:t>1971 Declaration of the Rights of Mentally Retarded </a:t>
            </a:r>
            <a:r>
              <a:rPr lang="en-US" dirty="0" smtClean="0"/>
              <a:t>Persons</a:t>
            </a:r>
          </a:p>
          <a:p>
            <a:pPr lvl="1" fontAlgn="auto">
              <a:spcAft>
                <a:spcPts val="0"/>
              </a:spcAft>
              <a:buFont typeface="Arial" pitchFamily="34" charset="0"/>
              <a:buChar char="–"/>
              <a:defRPr/>
            </a:pPr>
            <a:r>
              <a:rPr lang="en-US" dirty="0" smtClean="0"/>
              <a:t>the </a:t>
            </a:r>
            <a:r>
              <a:rPr lang="en-US" dirty="0"/>
              <a:t>1975 Declaration of the Rights of Disabled </a:t>
            </a:r>
            <a:r>
              <a:rPr lang="en-US" dirty="0" smtClean="0"/>
              <a:t>Persons</a:t>
            </a:r>
          </a:p>
          <a:p>
            <a:pPr lvl="1" fontAlgn="auto">
              <a:spcAft>
                <a:spcPts val="0"/>
              </a:spcAft>
              <a:buFont typeface="Arial" pitchFamily="34" charset="0"/>
              <a:buChar char="–"/>
              <a:defRPr/>
            </a:pPr>
            <a:r>
              <a:rPr lang="en-US" dirty="0" smtClean="0"/>
              <a:t>the </a:t>
            </a:r>
            <a:r>
              <a:rPr lang="en-US" dirty="0"/>
              <a:t>1981 UN's International Year of Disabled </a:t>
            </a:r>
            <a:r>
              <a:rPr lang="en-US" dirty="0" smtClean="0"/>
              <a:t>People</a:t>
            </a:r>
          </a:p>
          <a:p>
            <a:pPr lvl="1" fontAlgn="auto">
              <a:spcAft>
                <a:spcPts val="0"/>
              </a:spcAft>
              <a:buFont typeface="Arial" pitchFamily="34" charset="0"/>
              <a:buChar char="–"/>
              <a:defRPr/>
            </a:pPr>
            <a:r>
              <a:rPr lang="en-US" dirty="0" smtClean="0"/>
              <a:t>the </a:t>
            </a:r>
            <a:r>
              <a:rPr lang="en-US" dirty="0"/>
              <a:t>1982 World </a:t>
            </a:r>
            <a:r>
              <a:rPr lang="en-US" dirty="0" smtClean="0"/>
              <a:t>Program </a:t>
            </a:r>
            <a:r>
              <a:rPr lang="en-US" dirty="0"/>
              <a:t>of Action Concerning Disabled Persons and the subsequent ten years </a:t>
            </a:r>
            <a:r>
              <a:rPr lang="en-US" dirty="0" smtClean="0"/>
              <a:t>of The </a:t>
            </a:r>
            <a:r>
              <a:rPr lang="en-US" dirty="0"/>
              <a:t>UN Decade of Disabled </a:t>
            </a:r>
            <a:r>
              <a:rPr lang="en-US" dirty="0" smtClean="0"/>
              <a:t>Persons</a:t>
            </a:r>
          </a:p>
          <a:p>
            <a:pPr lvl="1" fontAlgn="auto">
              <a:spcAft>
                <a:spcPts val="0"/>
              </a:spcAft>
              <a:buFont typeface="Arial" pitchFamily="34" charset="0"/>
              <a:buChar char="–"/>
              <a:defRPr/>
            </a:pPr>
            <a:r>
              <a:rPr lang="en-US" dirty="0" smtClean="0"/>
              <a:t>the </a:t>
            </a:r>
            <a:r>
              <a:rPr lang="en-US" dirty="0"/>
              <a:t>1994 UN Standard Rules on the Equalization of Opportunities for Persons with </a:t>
            </a:r>
            <a:r>
              <a:rPr lang="en-US" dirty="0" smtClean="0"/>
              <a:t>Disabilities and</a:t>
            </a:r>
          </a:p>
          <a:p>
            <a:pPr lvl="1" fontAlgn="auto">
              <a:spcAft>
                <a:spcPts val="0"/>
              </a:spcAft>
              <a:buFont typeface="Arial" pitchFamily="34" charset="0"/>
              <a:buChar char="–"/>
              <a:defRPr/>
            </a:pPr>
            <a:r>
              <a:rPr lang="en-US" dirty="0" smtClean="0"/>
              <a:t>the </a:t>
            </a:r>
            <a:r>
              <a:rPr lang="en-US" dirty="0"/>
              <a:t>2006 UN Convention on the Rights of People with </a:t>
            </a:r>
            <a:r>
              <a:rPr lang="en-US" dirty="0" smtClean="0"/>
              <a:t>Disabilities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Gaps</a:t>
            </a:r>
            <a:endParaRPr lang="en-US" dirty="0"/>
          </a:p>
        </p:txBody>
      </p:sp>
      <p:sp>
        <p:nvSpPr>
          <p:cNvPr id="3" name="Content Placeholder 2"/>
          <p:cNvSpPr>
            <a:spLocks noGrp="1"/>
          </p:cNvSpPr>
          <p:nvPr>
            <p:ph idx="1"/>
          </p:nvPr>
        </p:nvSpPr>
        <p:spPr/>
        <p:txBody>
          <a:bodyPr/>
          <a:lstStyle/>
          <a:p>
            <a:r>
              <a:rPr lang="en-US" dirty="0" smtClean="0"/>
              <a:t>However, the following points are the challenges in studying the history of disability:</a:t>
            </a:r>
          </a:p>
          <a:p>
            <a:pPr lvl="1"/>
            <a:r>
              <a:rPr lang="en-US" dirty="0" smtClean="0"/>
              <a:t>Lack of primary sources</a:t>
            </a:r>
          </a:p>
          <a:p>
            <a:pPr lvl="1"/>
            <a:r>
              <a:rPr lang="en-US" dirty="0" smtClean="0"/>
              <a:t>lack of precision on who </a:t>
            </a:r>
            <a:r>
              <a:rPr lang="en-US" dirty="0"/>
              <a:t>constituted the disabled </a:t>
            </a:r>
            <a:r>
              <a:rPr lang="en-US" dirty="0" smtClean="0"/>
              <a:t>population</a:t>
            </a:r>
          </a:p>
          <a:p>
            <a:pPr lvl="1"/>
            <a:r>
              <a:rPr lang="en-US" dirty="0" smtClean="0"/>
              <a:t>Conflicting records</a:t>
            </a:r>
          </a:p>
          <a:p>
            <a:pPr lvl="1"/>
            <a:r>
              <a:rPr lang="en-US" dirty="0" smtClean="0"/>
              <a:t>Applying contemporary </a:t>
            </a:r>
            <a:r>
              <a:rPr lang="en-US" dirty="0"/>
              <a:t>contempt for </a:t>
            </a:r>
            <a:r>
              <a:rPr lang="en-US" dirty="0" smtClean="0"/>
              <a:t>studying disabilities </a:t>
            </a:r>
            <a:r>
              <a:rPr lang="en-US" dirty="0"/>
              <a:t>to </a:t>
            </a:r>
            <a:r>
              <a:rPr lang="en-US" dirty="0" smtClean="0"/>
              <a:t>the </a:t>
            </a:r>
            <a:r>
              <a:rPr lang="en-US" dirty="0"/>
              <a:t>assessment of the ancient </a:t>
            </a:r>
            <a:r>
              <a:rPr lang="en-US" dirty="0" smtClean="0"/>
              <a:t>world</a:t>
            </a:r>
            <a:endParaRPr lang="en-US" dirty="0"/>
          </a:p>
        </p:txBody>
      </p:sp>
    </p:spTree>
    <p:extLst>
      <p:ext uri="{BB962C8B-B14F-4D97-AF65-F5344CB8AC3E}">
        <p14:creationId xmlns:p14="http://schemas.microsoft.com/office/powerpoint/2010/main" val="3879485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Disability in ancient time</a:t>
            </a:r>
          </a:p>
        </p:txBody>
      </p:sp>
      <p:sp>
        <p:nvSpPr>
          <p:cNvPr id="3" name="Content Placeholder 2"/>
          <p:cNvSpPr>
            <a:spLocks noGrp="1"/>
          </p:cNvSpPr>
          <p:nvPr>
            <p:ph idx="1"/>
          </p:nvPr>
        </p:nvSpPr>
        <p:spPr>
          <a:xfrm>
            <a:off x="609600" y="1722438"/>
            <a:ext cx="8229600" cy="4525962"/>
          </a:xfrm>
        </p:spPr>
        <p:txBody>
          <a:bodyPr rtlCol="0">
            <a:normAutofit lnSpcReduction="10000"/>
          </a:bodyPr>
          <a:lstStyle/>
          <a:p>
            <a:pPr fontAlgn="auto">
              <a:spcAft>
                <a:spcPts val="0"/>
              </a:spcAft>
              <a:buFont typeface="Arial" pitchFamily="34" charset="0"/>
              <a:buChar char="•"/>
              <a:defRPr/>
            </a:pPr>
            <a:r>
              <a:rPr lang="en-US" dirty="0" smtClean="0"/>
              <a:t>As impairing conditions such as the pervasiveness of war, poverty, plague, pestilence, viral and bacterial diseases, malnutrition, injury during performing hard work, and body mutilations exercised against war captives and criminals were noticeably more prominent than they are today, it is logically possible to conclude that disabilities were common occurrences in the ancient time.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Disability in Ancient Greece and Rome </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“Let </a:t>
            </a:r>
            <a:r>
              <a:rPr lang="en-US" dirty="0"/>
              <a:t>there be a law that no deformed child shall </a:t>
            </a:r>
            <a:r>
              <a:rPr lang="en-US" dirty="0" smtClean="0"/>
              <a:t>live“ (Aristotle, 384-322 BC).</a:t>
            </a:r>
          </a:p>
          <a:p>
            <a:pPr fontAlgn="auto">
              <a:spcAft>
                <a:spcPts val="0"/>
              </a:spcAft>
              <a:buFont typeface="Arial" pitchFamily="34" charset="0"/>
              <a:buChar char="•"/>
              <a:defRPr/>
            </a:pPr>
            <a:r>
              <a:rPr lang="en-US" dirty="0" smtClean="0"/>
              <a:t>In </a:t>
            </a:r>
            <a:r>
              <a:rPr lang="en-US" dirty="0"/>
              <a:t>the Ancient </a:t>
            </a:r>
            <a:r>
              <a:rPr lang="en-US" dirty="0" smtClean="0"/>
              <a:t>Greece, infants </a:t>
            </a:r>
            <a:r>
              <a:rPr lang="en-US" dirty="0"/>
              <a:t>with </a:t>
            </a:r>
            <a:r>
              <a:rPr lang="en-US" dirty="0" smtClean="0"/>
              <a:t>impairments were perceived as </a:t>
            </a:r>
            <a:r>
              <a:rPr lang="en-US" dirty="0"/>
              <a:t>representing the anger of the gods and </a:t>
            </a:r>
            <a:r>
              <a:rPr lang="en-US" dirty="0" smtClean="0"/>
              <a:t>thus </a:t>
            </a:r>
            <a:r>
              <a:rPr lang="en-US" dirty="0"/>
              <a:t>infanticide </a:t>
            </a:r>
            <a:r>
              <a:rPr lang="en-US" dirty="0" smtClean="0"/>
              <a:t>was </a:t>
            </a:r>
            <a:r>
              <a:rPr lang="en-US" dirty="0" smtClean="0"/>
              <a:t>practiced </a:t>
            </a:r>
            <a:r>
              <a:rPr lang="en-US" dirty="0" smtClean="0"/>
              <a:t>in order to mollify </a:t>
            </a:r>
            <a:r>
              <a:rPr lang="en-US" dirty="0"/>
              <a:t>the </a:t>
            </a:r>
            <a:r>
              <a:rPr lang="en-US" dirty="0" smtClean="0"/>
              <a:t>gods.</a:t>
            </a:r>
          </a:p>
          <a:p>
            <a:pPr fontAlgn="auto">
              <a:spcAft>
                <a:spcPts val="0"/>
              </a:spcAft>
              <a:buFont typeface="Arial" pitchFamily="34" charset="0"/>
              <a:buChar char="•"/>
              <a:defRPr/>
            </a:pPr>
            <a:r>
              <a:rPr lang="en-US" dirty="0"/>
              <a:t>The Ancient Romans also used to believe that infants with disabilities were not fully human and as a result abandoned them to </a:t>
            </a:r>
            <a:r>
              <a:rPr lang="en-US" dirty="0" smtClean="0"/>
              <a:t>die.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rtlCol="0">
            <a:normAutofit fontScale="90000"/>
          </a:bodyPr>
          <a:lstStyle/>
          <a:p>
            <a:pPr fontAlgn="auto">
              <a:spcAft>
                <a:spcPts val="0"/>
              </a:spcAft>
              <a:defRPr/>
            </a:pPr>
            <a:r>
              <a:rPr lang="en-US" dirty="0" smtClean="0"/>
              <a:t>Disability </a:t>
            </a:r>
            <a:r>
              <a:rPr lang="en-US" dirty="0"/>
              <a:t>in Ancient Greece and </a:t>
            </a:r>
            <a:r>
              <a:rPr lang="en-US" dirty="0" smtClean="0"/>
              <a:t>Rome (</a:t>
            </a:r>
            <a:r>
              <a:rPr lang="en-US" dirty="0" err="1" smtClean="0"/>
              <a:t>cont</a:t>
            </a:r>
            <a:r>
              <a:rPr lang="en-US" dirty="0" smtClean="0"/>
              <a:t>)</a:t>
            </a:r>
            <a:endParaRPr lang="en-US" dirty="0"/>
          </a:p>
        </p:txBody>
      </p:sp>
      <p:sp>
        <p:nvSpPr>
          <p:cNvPr id="5123" name="Content Placeholder 2"/>
          <p:cNvSpPr>
            <a:spLocks noGrp="1"/>
          </p:cNvSpPr>
          <p:nvPr>
            <p:ph idx="1"/>
          </p:nvPr>
        </p:nvSpPr>
        <p:spPr/>
        <p:txBody>
          <a:bodyPr/>
          <a:lstStyle/>
          <a:p>
            <a:r>
              <a:rPr lang="en-US" dirty="0" smtClean="0"/>
              <a:t>Infanticide had been predominantly practiced against children born with severe physical impairments.</a:t>
            </a:r>
          </a:p>
          <a:p>
            <a:r>
              <a:rPr lang="en-US" dirty="0" smtClean="0"/>
              <a:t>However, parental solicitude, undetected congenital conditions, the activities of certain religious and political officials prevented infanticide to be universally applicable in Ancient Greece and Rome.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err="1" smtClean="0"/>
              <a:t>Humoral</a:t>
            </a:r>
            <a:r>
              <a:rPr lang="en-US" dirty="0" smtClean="0"/>
              <a:t> Theory</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smtClean="0"/>
              <a:t>Physicians</a:t>
            </a:r>
            <a:r>
              <a:rPr lang="en-US" dirty="0"/>
              <a:t>, beginning with </a:t>
            </a:r>
            <a:r>
              <a:rPr lang="en-US" dirty="0" smtClean="0"/>
              <a:t>Hippocrates </a:t>
            </a:r>
            <a:r>
              <a:rPr lang="en-US" dirty="0"/>
              <a:t>(</a:t>
            </a:r>
            <a:r>
              <a:rPr lang="en-US" dirty="0" smtClean="0"/>
              <a:t>460-377 BC) firstly questioned </a:t>
            </a:r>
            <a:r>
              <a:rPr lang="en-US" dirty="0"/>
              <a:t>the notion that mental and other forms of disabilities were caused by evil spirits and </a:t>
            </a:r>
            <a:r>
              <a:rPr lang="en-US" dirty="0" smtClean="0"/>
              <a:t>demons.</a:t>
            </a:r>
          </a:p>
          <a:p>
            <a:pPr fontAlgn="auto">
              <a:spcAft>
                <a:spcPts val="0"/>
              </a:spcAft>
              <a:buFont typeface="Arial" pitchFamily="34" charset="0"/>
              <a:buChar char="•"/>
              <a:defRPr/>
            </a:pPr>
            <a:r>
              <a:rPr lang="en-US" dirty="0"/>
              <a:t>Fundamental to Hippocratic medicine were the four humors (blood, </a:t>
            </a:r>
            <a:r>
              <a:rPr lang="en-US" dirty="0" smtClean="0"/>
              <a:t>phlegm, </a:t>
            </a:r>
            <a:r>
              <a:rPr lang="en-US" dirty="0"/>
              <a:t>yellow bile, and black bile) which all were endowed with basic qualities of heat, cold, dryness, and moistness. For him, it is an excess of one or more of the humors or the imbalance of such basic qualities that cause disease or disabling </a:t>
            </a:r>
            <a:r>
              <a:rPr lang="en-US" dirty="0" smtClean="0"/>
              <a:t>condition.</a:t>
            </a:r>
          </a:p>
          <a:p>
            <a:pPr fontAlgn="auto">
              <a:spcAft>
                <a:spcPts val="0"/>
              </a:spcAft>
              <a:buFont typeface="Arial" pitchFamily="34" charset="0"/>
              <a:buChar char="•"/>
              <a:defRPr/>
            </a:pPr>
            <a:r>
              <a:rPr lang="en-US" dirty="0" smtClean="0"/>
              <a:t>By </a:t>
            </a:r>
            <a:r>
              <a:rPr lang="en-US" dirty="0"/>
              <a:t>further extending Hippocrates’ </a:t>
            </a:r>
            <a:r>
              <a:rPr lang="en-US" dirty="0" smtClean="0"/>
              <a:t>theory</a:t>
            </a:r>
            <a:r>
              <a:rPr lang="en-US" dirty="0"/>
              <a:t>, Galen </a:t>
            </a:r>
            <a:r>
              <a:rPr lang="en-US" dirty="0" smtClean="0"/>
              <a:t>(AD 130-200</a:t>
            </a:r>
            <a:r>
              <a:rPr lang="en-US" dirty="0"/>
              <a:t>) </a:t>
            </a:r>
            <a:r>
              <a:rPr lang="en-US" dirty="0" smtClean="0"/>
              <a:t>rejected </a:t>
            </a:r>
            <a:r>
              <a:rPr lang="en-US" dirty="0"/>
              <a:t>supernatural explanations of mental disorder and viewed the disabling conditions in essentially physiological </a:t>
            </a:r>
            <a:r>
              <a:rPr lang="en-US" dirty="0" smtClean="0"/>
              <a:t>terms.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The Medieval Period</a:t>
            </a:r>
          </a:p>
        </p:txBody>
      </p:sp>
      <p:sp>
        <p:nvSpPr>
          <p:cNvPr id="3" name="Content Placeholder 2"/>
          <p:cNvSpPr>
            <a:spLocks noGrp="1"/>
          </p:cNvSpPr>
          <p:nvPr>
            <p:ph idx="1"/>
          </p:nvPr>
        </p:nvSpPr>
        <p:spPr/>
        <p:txBody>
          <a:bodyPr rtlCol="0">
            <a:normAutofit fontScale="92500" lnSpcReduction="20000"/>
          </a:bodyPr>
          <a:lstStyle/>
          <a:p>
            <a:pPr lvl="1" fontAlgn="auto">
              <a:spcAft>
                <a:spcPts val="0"/>
              </a:spcAft>
              <a:buFont typeface="Arial" pitchFamily="34" charset="0"/>
              <a:buChar char="–"/>
              <a:defRPr/>
            </a:pPr>
            <a:r>
              <a:rPr lang="en-US" dirty="0" smtClean="0"/>
              <a:t>Establishments </a:t>
            </a:r>
            <a:r>
              <a:rPr lang="en-US" dirty="0"/>
              <a:t>of monastically inspired hospices for the blind in today’s Turkey, Syria and France in the fourth to sixth </a:t>
            </a:r>
            <a:r>
              <a:rPr lang="en-US" dirty="0" smtClean="0"/>
              <a:t>centuries</a:t>
            </a:r>
          </a:p>
          <a:p>
            <a:pPr lvl="1" fontAlgn="auto">
              <a:spcAft>
                <a:spcPts val="0"/>
              </a:spcAft>
              <a:buFont typeface="Arial" pitchFamily="34" charset="0"/>
              <a:buChar char="–"/>
              <a:defRPr/>
            </a:pPr>
            <a:r>
              <a:rPr lang="en-US" dirty="0" smtClean="0"/>
              <a:t>Initiatives </a:t>
            </a:r>
            <a:r>
              <a:rPr lang="en-US" dirty="0"/>
              <a:t>in Belgium to support persons with mental disabilities in family care settings in the thirteenth </a:t>
            </a:r>
            <a:r>
              <a:rPr lang="en-US" dirty="0" smtClean="0"/>
              <a:t>century</a:t>
            </a:r>
          </a:p>
          <a:p>
            <a:pPr lvl="1" fontAlgn="auto">
              <a:spcAft>
                <a:spcPts val="0"/>
              </a:spcAft>
              <a:buFont typeface="Arial" pitchFamily="34" charset="0"/>
              <a:buChar char="–"/>
              <a:defRPr/>
            </a:pPr>
            <a:r>
              <a:rPr lang="en-US" dirty="0" smtClean="0"/>
              <a:t>Charities organized </a:t>
            </a:r>
            <a:r>
              <a:rPr lang="en-US" dirty="0"/>
              <a:t>in the form of almshouses, hospitals, clothes, food, money, and goods dispensed at church </a:t>
            </a:r>
            <a:r>
              <a:rPr lang="en-US" dirty="0" smtClean="0"/>
              <a:t>doors)</a:t>
            </a:r>
          </a:p>
          <a:p>
            <a:pPr lvl="1" fontAlgn="auto">
              <a:spcAft>
                <a:spcPts val="0"/>
              </a:spcAft>
              <a:buFont typeface="Arial" pitchFamily="34" charset="0"/>
              <a:buChar char="–"/>
              <a:defRPr/>
            </a:pPr>
            <a:r>
              <a:rPr lang="en-US" dirty="0" smtClean="0"/>
              <a:t>Emergence </a:t>
            </a:r>
            <a:r>
              <a:rPr lang="en-US" dirty="0"/>
              <a:t>of residential institutions for the mentally disabled, visually impaired, persons with hearing impairment, lepers in Spain, England, France, Germany and other Arab </a:t>
            </a:r>
            <a:r>
              <a:rPr lang="en-US" dirty="0" smtClean="0"/>
              <a:t>countries.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Early Modern Period</a:t>
            </a:r>
          </a:p>
        </p:txBody>
      </p:sp>
      <p:sp>
        <p:nvSpPr>
          <p:cNvPr id="9219" name="Content Placeholder 2"/>
          <p:cNvSpPr>
            <a:spLocks noGrp="1"/>
          </p:cNvSpPr>
          <p:nvPr>
            <p:ph idx="1"/>
          </p:nvPr>
        </p:nvSpPr>
        <p:spPr/>
        <p:txBody>
          <a:bodyPr/>
          <a:lstStyle/>
          <a:p>
            <a:r>
              <a:rPr lang="en-US" smtClean="0"/>
              <a:t>Due to developments in science, philosophy, and medicine, and the rise and the increasing legitimacy of scientific method during the Renaissance and the Enlightenment periods, the early modern period in the west (1500 through the eighteenth century) marked significant and far-reaching change in the life of PWDs.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Education and the Nineteenth Century </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Education of the deaf was first started in Spain, followed by The </a:t>
            </a:r>
            <a:r>
              <a:rPr lang="en-US" dirty="0"/>
              <a:t>education of the </a:t>
            </a:r>
            <a:r>
              <a:rPr lang="en-US" dirty="0" smtClean="0"/>
              <a:t>blind and</a:t>
            </a:r>
            <a:r>
              <a:rPr lang="en-US" dirty="0"/>
              <a:t>, much more tardily, education of </a:t>
            </a:r>
            <a:r>
              <a:rPr lang="en-US" dirty="0" smtClean="0"/>
              <a:t>children with intellectual disability and physical disabilities.</a:t>
            </a:r>
          </a:p>
          <a:p>
            <a:pPr fontAlgn="auto">
              <a:spcAft>
                <a:spcPts val="0"/>
              </a:spcAft>
              <a:buFont typeface="Arial" pitchFamily="34" charset="0"/>
              <a:buChar char="•"/>
              <a:defRPr/>
            </a:pPr>
            <a:r>
              <a:rPr lang="en-US" dirty="0" smtClean="0"/>
              <a:t>Residential </a:t>
            </a:r>
            <a:r>
              <a:rPr lang="en-US" dirty="0"/>
              <a:t>schools for deaf and blind students and institutionalized segregation of people with mental illness and intellectual disability grew rapidly during the nineteenth </a:t>
            </a:r>
            <a:r>
              <a:rPr lang="en-US" dirty="0" smtClean="0"/>
              <a:t>century.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Eugenics </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“Society </a:t>
            </a:r>
            <a:r>
              <a:rPr lang="en-US" dirty="0"/>
              <a:t>brings on its own ruin by allowing the less intelligent to out-reproduce the more intelligent</a:t>
            </a:r>
            <a:r>
              <a:rPr lang="en-US" dirty="0" smtClean="0"/>
              <a:t>” (Francis Galton, 1822-1911).</a:t>
            </a:r>
            <a:endParaRPr lang="en-US" dirty="0"/>
          </a:p>
          <a:p>
            <a:pPr fontAlgn="auto">
              <a:spcAft>
                <a:spcPts val="0"/>
              </a:spcAft>
              <a:buFont typeface="Arial" pitchFamily="34" charset="0"/>
              <a:buChar char="•"/>
              <a:defRPr/>
            </a:pPr>
            <a:r>
              <a:rPr lang="en-US" dirty="0" smtClean="0"/>
              <a:t>By </a:t>
            </a:r>
            <a:r>
              <a:rPr lang="en-US" dirty="0"/>
              <a:t>the end of the 19th century and in the early twentieth century, the philosophy of social Darwinism and eugenics came to </a:t>
            </a:r>
            <a:r>
              <a:rPr lang="en-US" dirty="0" smtClean="0"/>
              <a:t>prominence.</a:t>
            </a:r>
          </a:p>
          <a:p>
            <a:pPr fontAlgn="auto">
              <a:spcAft>
                <a:spcPts val="0"/>
              </a:spcAft>
              <a:buFont typeface="Arial" pitchFamily="34" charset="0"/>
              <a:buChar char="•"/>
              <a:defRPr/>
            </a:pPr>
            <a:r>
              <a:rPr lang="en-US" dirty="0" smtClean="0"/>
              <a:t>Francis </a:t>
            </a:r>
            <a:r>
              <a:rPr lang="en-US" dirty="0"/>
              <a:t>Galton, </a:t>
            </a:r>
            <a:r>
              <a:rPr lang="en-US" dirty="0" smtClean="0"/>
              <a:t>a </a:t>
            </a:r>
            <a:r>
              <a:rPr lang="en-US" dirty="0"/>
              <a:t>cousin of Darwin, in the late nineteenth century, </a:t>
            </a:r>
            <a:r>
              <a:rPr lang="en-US" dirty="0" smtClean="0"/>
              <a:t>coined eugenics </a:t>
            </a:r>
            <a:r>
              <a:rPr lang="en-US" dirty="0" smtClean="0"/>
              <a:t>referring </a:t>
            </a:r>
            <a:r>
              <a:rPr lang="en-US" dirty="0"/>
              <a:t>to</a:t>
            </a:r>
            <a:r>
              <a:rPr lang="en-US" i="1" dirty="0"/>
              <a:t> </a:t>
            </a:r>
            <a:r>
              <a:rPr lang="en-US" dirty="0"/>
              <a:t>the </a:t>
            </a:r>
            <a:r>
              <a:rPr lang="en-US" dirty="0" smtClean="0"/>
              <a:t>“science </a:t>
            </a:r>
            <a:r>
              <a:rPr lang="en-US" dirty="0"/>
              <a:t>of the improvement of the human race by better </a:t>
            </a:r>
            <a:r>
              <a:rPr lang="en-US" dirty="0" smtClean="0"/>
              <a:t>breeding”.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1157</Words>
  <Application>Microsoft Office PowerPoint</Application>
  <PresentationFormat>On-screen Show (4:3)</PresentationFormat>
  <Paragraphs>79</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Rehabilitation services and disability</vt:lpstr>
      <vt:lpstr>Disability in ancient time</vt:lpstr>
      <vt:lpstr>Disability in Ancient Greece and Rome </vt:lpstr>
      <vt:lpstr>Disability in Ancient Greece and Rome (cont)</vt:lpstr>
      <vt:lpstr>Humoral Theory</vt:lpstr>
      <vt:lpstr>The Medieval Period</vt:lpstr>
      <vt:lpstr>Early Modern Period</vt:lpstr>
      <vt:lpstr>Education and the Nineteenth Century </vt:lpstr>
      <vt:lpstr>Eugenics </vt:lpstr>
      <vt:lpstr>Positive and Negative Eugenics</vt:lpstr>
      <vt:lpstr>Involuntary Sterilization</vt:lpstr>
      <vt:lpstr>The Two World Wars</vt:lpstr>
      <vt:lpstr> Independent Living Movement</vt:lpstr>
      <vt:lpstr>Independent Living Movement (cont)</vt:lpstr>
      <vt:lpstr>International Efforts </vt:lpstr>
      <vt:lpstr>Gaps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Adisu</cp:lastModifiedBy>
  <cp:revision>81</cp:revision>
  <dcterms:created xsi:type="dcterms:W3CDTF">2012-02-21T03:09:24Z</dcterms:created>
  <dcterms:modified xsi:type="dcterms:W3CDTF">2017-05-15T23:56:47Z</dcterms:modified>
</cp:coreProperties>
</file>