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9"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320" r:id="rId40"/>
    <p:sldId id="321" r:id="rId41"/>
    <p:sldId id="285" r:id="rId42"/>
    <p:sldId id="295" r:id="rId43"/>
    <p:sldId id="296" r:id="rId44"/>
    <p:sldId id="297" r:id="rId45"/>
    <p:sldId id="298" r:id="rId46"/>
    <p:sldId id="300" r:id="rId47"/>
    <p:sldId id="299" r:id="rId48"/>
    <p:sldId id="302" r:id="rId49"/>
    <p:sldId id="301" r:id="rId50"/>
    <p:sldId id="303"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962" autoAdjust="0"/>
    <p:restoredTop sz="94660"/>
  </p:normalViewPr>
  <p:slideViewPr>
    <p:cSldViewPr>
      <p:cViewPr>
        <p:scale>
          <a:sx n="60" d="100"/>
          <a:sy n="60" d="100"/>
        </p:scale>
        <p:origin x="-1326"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8B53A-D51A-4E5A-A781-498B9CC2040A}" type="datetimeFigureOut">
              <a:rPr lang="en-US" smtClean="0"/>
              <a:pPr/>
              <a:t>4/7/2016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32E68-E607-4409-A2EF-2336C32FE9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32E68-E607-4409-A2EF-2336C32FE94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32E68-E607-4409-A2EF-2336C32FE94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32E68-E607-4409-A2EF-2336C32FE948}"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32E68-E607-4409-A2EF-2336C32FE948}" type="slidenum">
              <a:rPr lang="en-US" smtClean="0"/>
              <a:pPr/>
              <a:t>39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32E68-E607-4409-A2EF-2336C32FE948}" type="slidenum">
              <a:rPr lang="en-US" smtClean="0"/>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A3BC9-DE54-4407-A527-9A886716B9A4}" type="slidenum">
              <a:rPr lang="en-US"/>
              <a:pPr/>
              <a:t>62</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A6F731-F2A2-4B6A-B70D-1420D05319C0}" type="datetimeFigureOut">
              <a:rPr lang="en-US" smtClean="0"/>
              <a:pPr/>
              <a:t>4/7/2016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C53D752-FC68-4BB4-A8B2-9016980505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A6F731-F2A2-4B6A-B70D-1420D05319C0}"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A6F731-F2A2-4B6A-B70D-1420D05319C0}"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A6F731-F2A2-4B6A-B70D-1420D05319C0}"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A6F731-F2A2-4B6A-B70D-1420D05319C0}"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3D752-FC68-4BB4-A8B2-9016980505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A6F731-F2A2-4B6A-B70D-1420D05319C0}"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A6F731-F2A2-4B6A-B70D-1420D05319C0}" type="datetimeFigureOut">
              <a:rPr lang="en-US" smtClean="0"/>
              <a:pPr/>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A6F731-F2A2-4B6A-B70D-1420D05319C0}" type="datetimeFigureOut">
              <a:rPr lang="en-US" smtClean="0"/>
              <a:pPr/>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F731-F2A2-4B6A-B70D-1420D05319C0}" type="datetimeFigureOut">
              <a:rPr lang="en-US" smtClean="0"/>
              <a:pPr/>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A6F731-F2A2-4B6A-B70D-1420D05319C0}"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A6F731-F2A2-4B6A-B70D-1420D05319C0}"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C53D752-FC68-4BB4-A8B2-90169805050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A6F731-F2A2-4B6A-B70D-1420D05319C0}" type="datetimeFigureOut">
              <a:rPr lang="en-US" smtClean="0"/>
              <a:pPr/>
              <a:t>4/7/2016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53D752-FC68-4BB4-A8B2-90169805050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4.jpeg"/><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96.jpe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5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6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6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6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72.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5.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5.vml"/></Relationships>
</file>

<file path=ppt/slides/_rels/slide76.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Power Systems</a:t>
            </a:r>
            <a:endParaRPr lang="en-US" dirty="0"/>
          </a:p>
        </p:txBody>
      </p:sp>
      <p:sp>
        <p:nvSpPr>
          <p:cNvPr id="3" name="Subtitle 2"/>
          <p:cNvSpPr>
            <a:spLocks noGrp="1"/>
          </p:cNvSpPr>
          <p:nvPr>
            <p:ph type="subTitle" idx="1"/>
          </p:nvPr>
        </p:nvSpPr>
        <p:spPr/>
        <p:txBody>
          <a:bodyPr>
            <a:normAutofit fontScale="92500"/>
          </a:bodyPr>
          <a:lstStyle/>
          <a:p>
            <a:pPr lvl="0">
              <a:buClr>
                <a:srgbClr val="0BD0D9"/>
              </a:buClr>
            </a:pPr>
            <a:r>
              <a:rPr lang="en-US" sz="4800" b="1" dirty="0" smtClean="0">
                <a:solidFill>
                  <a:prstClr val="white"/>
                </a:solidFill>
              </a:rPr>
              <a:t>Chapter 2: </a:t>
            </a:r>
            <a:r>
              <a:rPr lang="en-US" sz="4800" b="1" dirty="0" smtClean="0"/>
              <a:t>Representation of power system components </a:t>
            </a:r>
            <a:endParaRPr lang="en-US" sz="4800" b="1" dirty="0" smtClean="0">
              <a:solidFill>
                <a:prstClr val="white"/>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92500" lnSpcReduction="10000"/>
          </a:bodyPr>
          <a:lstStyle/>
          <a:p>
            <a:pPr>
              <a:buFont typeface="Wingdings" pitchFamily="2" charset="2"/>
              <a:buChar char="v"/>
            </a:pPr>
            <a:r>
              <a:rPr lang="en-US" b="1" dirty="0" smtClean="0">
                <a:solidFill>
                  <a:srgbClr val="FF0000"/>
                </a:solidFill>
              </a:rPr>
              <a:t>Purely capacitive load </a:t>
            </a:r>
          </a:p>
          <a:p>
            <a:r>
              <a:rPr lang="en-US" sz="2800" dirty="0" smtClean="0"/>
              <a:t>The current into the load leads the voltage by 90</a:t>
            </a:r>
            <a:r>
              <a:rPr lang="en-US" sz="2800" baseline="30000" dirty="0" smtClean="0"/>
              <a:t>o</a:t>
            </a:r>
            <a:r>
              <a:rPr lang="en-US" sz="2800" dirty="0" smtClean="0"/>
              <a:t>.</a:t>
            </a:r>
          </a:p>
          <a:p>
            <a:endParaRPr lang="en-US" sz="2800" dirty="0" smtClean="0"/>
          </a:p>
          <a:p>
            <a:r>
              <a:rPr lang="en-US" sz="2800" dirty="0" smtClean="0"/>
              <a:t>Where </a:t>
            </a:r>
          </a:p>
          <a:p>
            <a:endParaRPr lang="en-US" sz="2800" dirty="0" smtClean="0"/>
          </a:p>
          <a:p>
            <a:r>
              <a:rPr lang="en-US" sz="2800" dirty="0" smtClean="0"/>
              <a:t>The instantaneous power absorbed by the capacitor is</a:t>
            </a:r>
          </a:p>
          <a:p>
            <a:endParaRPr lang="en-US" sz="2800" dirty="0" smtClean="0"/>
          </a:p>
          <a:p>
            <a:endParaRPr lang="en-US" sz="2800" dirty="0" smtClean="0"/>
          </a:p>
          <a:p>
            <a:endParaRPr lang="en-US" sz="2800" dirty="0" smtClean="0"/>
          </a:p>
          <a:p>
            <a:r>
              <a:rPr lang="en-US" sz="2800" dirty="0" smtClean="0"/>
              <a:t>The instantaneous power is also a double frequency sinusoid with zero average value.</a:t>
            </a:r>
          </a:p>
          <a:p>
            <a:endParaRPr lang="en-US" dirty="0"/>
          </a:p>
        </p:txBody>
      </p:sp>
      <p:pic>
        <p:nvPicPr>
          <p:cNvPr id="8194" name="Picture 2"/>
          <p:cNvPicPr>
            <a:picLocks noChangeAspect="1" noChangeArrowheads="1"/>
          </p:cNvPicPr>
          <p:nvPr/>
        </p:nvPicPr>
        <p:blipFill>
          <a:blip r:embed="rId2"/>
          <a:srcRect/>
          <a:stretch>
            <a:fillRect/>
          </a:stretch>
        </p:blipFill>
        <p:spPr bwMode="auto">
          <a:xfrm>
            <a:off x="1823884" y="2438400"/>
            <a:ext cx="4424516" cy="4572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762000" y="3295651"/>
            <a:ext cx="8001000" cy="405848"/>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1271587" y="4133850"/>
            <a:ext cx="6424613" cy="135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v"/>
            </a:pPr>
            <a:r>
              <a:rPr lang="en-US" b="1" dirty="0" smtClean="0">
                <a:solidFill>
                  <a:srgbClr val="FF0000"/>
                </a:solidFill>
              </a:rPr>
              <a:t>General RLC load </a:t>
            </a:r>
          </a:p>
          <a:p>
            <a:r>
              <a:rPr lang="en-US" dirty="0" smtClean="0"/>
              <a:t>For a general load composed of RLC elements under sinusoidal steady state excitation, the load current is of the form </a:t>
            </a:r>
          </a:p>
          <a:p>
            <a:r>
              <a:rPr lang="en-US" dirty="0" smtClean="0"/>
              <a:t>The instantaneous power absorbed by the load is </a:t>
            </a:r>
          </a:p>
          <a:p>
            <a:endParaRPr lang="en-US" dirty="0"/>
          </a:p>
        </p:txBody>
      </p:sp>
      <p:pic>
        <p:nvPicPr>
          <p:cNvPr id="9218" name="Picture 2"/>
          <p:cNvPicPr>
            <a:picLocks noChangeAspect="1" noChangeArrowheads="1"/>
          </p:cNvPicPr>
          <p:nvPr/>
        </p:nvPicPr>
        <p:blipFill>
          <a:blip r:embed="rId2"/>
          <a:srcRect/>
          <a:stretch>
            <a:fillRect/>
          </a:stretch>
        </p:blipFill>
        <p:spPr bwMode="auto">
          <a:xfrm>
            <a:off x="2369574" y="3276600"/>
            <a:ext cx="3497826" cy="46738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1258958" y="4267200"/>
            <a:ext cx="5830956"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Letting </a:t>
            </a:r>
          </a:p>
          <a:p>
            <a:endParaRPr lang="en-US" dirty="0" smtClean="0"/>
          </a:p>
          <a:p>
            <a:endParaRPr lang="en-US" dirty="0" smtClean="0"/>
          </a:p>
          <a:p>
            <a:endParaRPr lang="en-US" dirty="0" smtClean="0"/>
          </a:p>
          <a:p>
            <a:pPr algn="just"/>
            <a:r>
              <a:rPr lang="en-US" dirty="0" smtClean="0"/>
              <a:t>The instantaneous power has two components:</a:t>
            </a:r>
          </a:p>
          <a:p>
            <a:pPr algn="just"/>
            <a:r>
              <a:rPr lang="en-US" dirty="0" smtClean="0"/>
              <a:t>One can be associated with the power absorbed by the resistive component of the load, and the other can be associated with the reactive (inductive or capacitive) component.</a:t>
            </a:r>
            <a:endParaRPr lang="en-US" dirty="0"/>
          </a:p>
        </p:txBody>
      </p:sp>
      <p:pic>
        <p:nvPicPr>
          <p:cNvPr id="10242" name="Picture 2"/>
          <p:cNvPicPr>
            <a:picLocks noChangeAspect="1" noChangeArrowheads="1"/>
          </p:cNvPicPr>
          <p:nvPr/>
        </p:nvPicPr>
        <p:blipFill>
          <a:blip r:embed="rId2"/>
          <a:srcRect/>
          <a:stretch>
            <a:fillRect/>
          </a:stretch>
        </p:blipFill>
        <p:spPr bwMode="auto">
          <a:xfrm>
            <a:off x="533400" y="2076434"/>
            <a:ext cx="8077200" cy="443507"/>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1524000" y="2819400"/>
            <a:ext cx="5562600" cy="505691"/>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1319447" y="3352800"/>
            <a:ext cx="5919553"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809252" y="2338388"/>
            <a:ext cx="7407911" cy="3300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solidFill>
                  <a:srgbClr val="FF0000"/>
                </a:solidFill>
              </a:rPr>
              <a:t>Real power</a:t>
            </a:r>
          </a:p>
          <a:p>
            <a:pPr algn="just"/>
            <a:endParaRPr lang="en-US" dirty="0" smtClean="0"/>
          </a:p>
          <a:p>
            <a:pPr algn="just"/>
            <a:r>
              <a:rPr lang="en-US" dirty="0" smtClean="0"/>
              <a:t>The average power P is also called real power or active power.</a:t>
            </a:r>
          </a:p>
          <a:p>
            <a:pPr algn="just"/>
            <a:r>
              <a:rPr lang="en-US" dirty="0" smtClean="0">
                <a:solidFill>
                  <a:srgbClr val="FF0000"/>
                </a:solidFill>
              </a:rPr>
              <a:t>Power factor</a:t>
            </a:r>
          </a:p>
          <a:p>
            <a:pPr algn="just"/>
            <a:r>
              <a:rPr lang="en-US" dirty="0" smtClean="0"/>
              <a:t>The term </a:t>
            </a:r>
            <a:r>
              <a:rPr lang="en-US" dirty="0" err="1" smtClean="0"/>
              <a:t>cos</a:t>
            </a:r>
            <a:r>
              <a:rPr lang="en-US" dirty="0" smtClean="0"/>
              <a:t> (</a:t>
            </a:r>
            <a:r>
              <a:rPr lang="el-GR" dirty="0" smtClean="0"/>
              <a:t>δ</a:t>
            </a:r>
            <a:r>
              <a:rPr lang="en-US" dirty="0" smtClean="0"/>
              <a:t>-</a:t>
            </a:r>
            <a:r>
              <a:rPr lang="el-GR" dirty="0" smtClean="0"/>
              <a:t>β</a:t>
            </a:r>
            <a:r>
              <a:rPr lang="en-US" dirty="0" smtClean="0"/>
              <a:t>) is called the power factor. </a:t>
            </a:r>
          </a:p>
          <a:p>
            <a:pPr algn="just"/>
            <a:r>
              <a:rPr lang="en-US" dirty="0" smtClean="0"/>
              <a:t>The phase angle (</a:t>
            </a:r>
            <a:r>
              <a:rPr lang="el-GR" dirty="0" smtClean="0"/>
              <a:t>δ</a:t>
            </a:r>
            <a:r>
              <a:rPr lang="en-US" dirty="0" smtClean="0"/>
              <a:t>-</a:t>
            </a:r>
            <a:r>
              <a:rPr lang="el-GR" dirty="0" smtClean="0"/>
              <a:t>β</a:t>
            </a:r>
            <a:r>
              <a:rPr lang="en-US" dirty="0" smtClean="0"/>
              <a:t>), which is the angle between the voltage and current, is called the power factor angle.</a:t>
            </a:r>
          </a:p>
          <a:p>
            <a:r>
              <a:rPr lang="en-US" dirty="0" smtClean="0"/>
              <a:t>Inductive load: Lagging power factor (</a:t>
            </a:r>
            <a:r>
              <a:rPr lang="el-GR" dirty="0" smtClean="0"/>
              <a:t>δ</a:t>
            </a:r>
            <a:r>
              <a:rPr lang="en-US" dirty="0" smtClean="0"/>
              <a:t>&gt;</a:t>
            </a:r>
            <a:r>
              <a:rPr lang="el-GR" dirty="0" smtClean="0"/>
              <a:t>β</a:t>
            </a:r>
            <a:r>
              <a:rPr lang="en-US" dirty="0" smtClean="0"/>
              <a:t>)</a:t>
            </a:r>
          </a:p>
          <a:p>
            <a:r>
              <a:rPr lang="en-US" dirty="0" smtClean="0"/>
              <a:t>Capacitive load: Leading power factor (</a:t>
            </a:r>
            <a:r>
              <a:rPr lang="el-GR" dirty="0" smtClean="0"/>
              <a:t>δ</a:t>
            </a:r>
            <a:r>
              <a:rPr lang="en-US" dirty="0" smtClean="0"/>
              <a:t>&lt;</a:t>
            </a:r>
            <a:r>
              <a:rPr lang="el-GR" dirty="0" smtClean="0"/>
              <a:t>β</a:t>
            </a:r>
            <a:r>
              <a:rPr lang="en-US" dirty="0" smtClean="0"/>
              <a:t>)</a:t>
            </a:r>
            <a:endParaRPr lang="en-US" dirty="0"/>
          </a:p>
        </p:txBody>
      </p:sp>
      <p:pic>
        <p:nvPicPr>
          <p:cNvPr id="11266" name="Picture 2"/>
          <p:cNvPicPr>
            <a:picLocks noChangeAspect="1" noChangeArrowheads="1"/>
          </p:cNvPicPr>
          <p:nvPr/>
        </p:nvPicPr>
        <p:blipFill>
          <a:blip r:embed="rId2"/>
          <a:srcRect/>
          <a:stretch>
            <a:fillRect/>
          </a:stretch>
        </p:blipFill>
        <p:spPr bwMode="auto">
          <a:xfrm>
            <a:off x="1523999" y="2286000"/>
            <a:ext cx="4667795"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Reactive power</a:t>
            </a:r>
          </a:p>
          <a:p>
            <a:pPr algn="just"/>
            <a:r>
              <a:rPr lang="en-US" dirty="0" smtClean="0"/>
              <a:t>The instantaneous power absorbed by the reactive part of the load is a double frequency sinusoid with zero average value with amplitude Q given by</a:t>
            </a:r>
          </a:p>
          <a:p>
            <a:endParaRPr lang="en-US" dirty="0" smtClean="0"/>
          </a:p>
          <a:p>
            <a:r>
              <a:rPr lang="en-US" dirty="0" smtClean="0"/>
              <a:t>The term Q is given the name reactive power.</a:t>
            </a:r>
          </a:p>
          <a:p>
            <a:r>
              <a:rPr lang="en-US" dirty="0" smtClean="0">
                <a:solidFill>
                  <a:srgbClr val="FF0000"/>
                </a:solidFill>
              </a:rPr>
              <a:t>Complex power</a:t>
            </a:r>
          </a:p>
          <a:p>
            <a:r>
              <a:rPr lang="en-US" dirty="0" smtClean="0"/>
              <a:t>If the </a:t>
            </a:r>
            <a:r>
              <a:rPr lang="en-US" dirty="0" err="1" smtClean="0"/>
              <a:t>phasor</a:t>
            </a:r>
            <a:r>
              <a:rPr lang="en-US" dirty="0" smtClean="0"/>
              <a:t> expressions for voltage and current are known , the calculation of real and reactive power is accomplished conveniently in complex form. </a:t>
            </a:r>
            <a:endParaRPr lang="en-US" dirty="0" smtClean="0">
              <a:solidFill>
                <a:srgbClr val="FF0000"/>
              </a:solidFill>
            </a:endParaRPr>
          </a:p>
          <a:p>
            <a:endParaRPr lang="en-US" dirty="0"/>
          </a:p>
        </p:txBody>
      </p:sp>
      <p:pic>
        <p:nvPicPr>
          <p:cNvPr id="4" name="Picture 3"/>
          <p:cNvPicPr>
            <a:picLocks noChangeAspect="1" noChangeArrowheads="1"/>
          </p:cNvPicPr>
          <p:nvPr/>
        </p:nvPicPr>
        <p:blipFill>
          <a:blip r:embed="rId2"/>
          <a:srcRect/>
          <a:stretch>
            <a:fillRect/>
          </a:stretch>
        </p:blipFill>
        <p:spPr bwMode="auto">
          <a:xfrm>
            <a:off x="1986395" y="3505200"/>
            <a:ext cx="4364182" cy="5334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1752600" y="5943600"/>
            <a:ext cx="1219200" cy="680852"/>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3810000" y="5978769"/>
            <a:ext cx="2057400" cy="6506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2276474"/>
            <a:ext cx="8174991" cy="32861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Single Phase Solution of Balanced Three Phase Systems</a:t>
            </a:r>
            <a:endParaRPr lang="en-US" sz="4000" b="1" dirty="0"/>
          </a:p>
        </p:txBody>
      </p:sp>
      <p:sp>
        <p:nvSpPr>
          <p:cNvPr id="3" name="Content Placeholder 2"/>
          <p:cNvSpPr>
            <a:spLocks noGrp="1"/>
          </p:cNvSpPr>
          <p:nvPr>
            <p:ph idx="1"/>
          </p:nvPr>
        </p:nvSpPr>
        <p:spPr/>
        <p:txBody>
          <a:bodyPr/>
          <a:lstStyle/>
          <a:p>
            <a:pPr>
              <a:buFont typeface="Wingdings" pitchFamily="2" charset="2"/>
              <a:buChar char="v"/>
            </a:pPr>
            <a:r>
              <a:rPr lang="en-US" b="1" dirty="0" smtClean="0">
                <a:solidFill>
                  <a:srgbClr val="FF0000"/>
                </a:solidFill>
              </a:rPr>
              <a:t>Balanced Three Phase Circuits</a:t>
            </a:r>
          </a:p>
          <a:p>
            <a:pPr lvl="1"/>
            <a:r>
              <a:rPr lang="en-US" sz="2600" b="1" dirty="0" smtClean="0">
                <a:solidFill>
                  <a:srgbClr val="7030A0"/>
                </a:solidFill>
              </a:rPr>
              <a:t>Y Connections</a:t>
            </a:r>
          </a:p>
          <a:p>
            <a:pPr lvl="1"/>
            <a:r>
              <a:rPr lang="en-US" sz="2600" b="1" dirty="0" smtClean="0">
                <a:solidFill>
                  <a:srgbClr val="7030A0"/>
                </a:solidFill>
              </a:rPr>
              <a:t>Line-to-Neutral Voltages </a:t>
            </a:r>
          </a:p>
          <a:p>
            <a:pPr lvl="1"/>
            <a:r>
              <a:rPr lang="en-US" sz="2600" b="1" dirty="0" smtClean="0">
                <a:solidFill>
                  <a:srgbClr val="7030A0"/>
                </a:solidFill>
              </a:rPr>
              <a:t>Line-to-Line Voltages</a:t>
            </a:r>
          </a:p>
          <a:p>
            <a:pPr lvl="1"/>
            <a:r>
              <a:rPr lang="en-US" sz="2600" b="1" dirty="0" smtClean="0">
                <a:solidFill>
                  <a:srgbClr val="7030A0"/>
                </a:solidFill>
              </a:rPr>
              <a:t>Line Currents</a:t>
            </a:r>
          </a:p>
          <a:p>
            <a:pPr lvl="1"/>
            <a:r>
              <a:rPr lang="en-US" sz="2600" b="1" dirty="0" smtClean="0">
                <a:solidFill>
                  <a:srgbClr val="7030A0"/>
                </a:solidFill>
              </a:rPr>
              <a:t>Δ Loads</a:t>
            </a:r>
          </a:p>
          <a:p>
            <a:pPr lvl="1"/>
            <a:r>
              <a:rPr lang="en-US" sz="2600" b="1" dirty="0" smtClean="0">
                <a:solidFill>
                  <a:srgbClr val="7030A0"/>
                </a:solidFill>
              </a:rPr>
              <a:t>Δ-Y conversion</a:t>
            </a:r>
          </a:p>
          <a:p>
            <a:pPr lvl="1"/>
            <a:r>
              <a:rPr lang="en-US" sz="2600" b="1" dirty="0" smtClean="0">
                <a:solidFill>
                  <a:srgbClr val="7030A0"/>
                </a:solidFill>
              </a:rPr>
              <a:t>Equivalent Line-to-Neutral Diagrams</a:t>
            </a:r>
            <a:endParaRPr lang="en-US" sz="2600" b="1"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7030A0"/>
                </a:solidFill>
              </a:rPr>
              <a:t>Balanced-Y Connections</a:t>
            </a:r>
            <a:endParaRPr lang="en-US" b="1" dirty="0">
              <a:solidFill>
                <a:srgbClr val="7030A0"/>
              </a:solidFill>
            </a:endParaRPr>
          </a:p>
        </p:txBody>
      </p:sp>
      <p:pic>
        <p:nvPicPr>
          <p:cNvPr id="1026" name="Picture 2"/>
          <p:cNvPicPr>
            <a:picLocks noChangeAspect="1" noChangeArrowheads="1"/>
          </p:cNvPicPr>
          <p:nvPr/>
        </p:nvPicPr>
        <p:blipFill>
          <a:blip r:embed="rId2"/>
          <a:srcRect/>
          <a:stretch>
            <a:fillRect/>
          </a:stretch>
        </p:blipFill>
        <p:spPr bwMode="auto">
          <a:xfrm>
            <a:off x="1294008" y="2531195"/>
            <a:ext cx="6097392" cy="37172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1" indent="-274320">
              <a:buClr>
                <a:schemeClr val="accent3"/>
              </a:buClr>
              <a:buSzPct val="95000"/>
            </a:pPr>
            <a:r>
              <a:rPr lang="en-US" sz="2600" b="1" dirty="0" smtClean="0">
                <a:solidFill>
                  <a:srgbClr val="7030A0"/>
                </a:solidFill>
              </a:rPr>
              <a:t>Balanced Line-to-Neutral Voltages </a:t>
            </a:r>
          </a:p>
          <a:p>
            <a:pPr marL="274320" lvl="1" indent="-274320">
              <a:buClr>
                <a:schemeClr val="accent3"/>
              </a:buClr>
              <a:buSzPct val="95000"/>
            </a:pPr>
            <a:r>
              <a:rPr lang="en-US" sz="2600" dirty="0" smtClean="0"/>
              <a:t>The source line-to-neutral voltages </a:t>
            </a:r>
            <a:r>
              <a:rPr lang="en-US" sz="2600" i="1" dirty="0" smtClean="0"/>
              <a:t>E</a:t>
            </a:r>
            <a:r>
              <a:rPr lang="en-US" sz="2600" i="1" baseline="-25000" dirty="0" smtClean="0"/>
              <a:t>an</a:t>
            </a:r>
            <a:r>
              <a:rPr lang="en-US" sz="2600" i="1" dirty="0" smtClean="0"/>
              <a:t>, </a:t>
            </a:r>
            <a:r>
              <a:rPr lang="en-US" sz="2600" i="1" dirty="0" err="1" smtClean="0"/>
              <a:t>E</a:t>
            </a:r>
            <a:r>
              <a:rPr lang="en-US" sz="2600" i="1" baseline="-25000" dirty="0" err="1" smtClean="0"/>
              <a:t>bn</a:t>
            </a:r>
            <a:r>
              <a:rPr lang="en-US" sz="2600" dirty="0" smtClean="0"/>
              <a:t> and </a:t>
            </a:r>
            <a:r>
              <a:rPr lang="en-US" sz="2600" i="1" dirty="0" err="1" smtClean="0"/>
              <a:t>E</a:t>
            </a:r>
            <a:r>
              <a:rPr lang="en-US" sz="2600" i="1" baseline="-25000" dirty="0" err="1" smtClean="0"/>
              <a:t>cn</a:t>
            </a:r>
            <a:r>
              <a:rPr lang="en-US" sz="2600" i="1" dirty="0" smtClean="0"/>
              <a:t> </a:t>
            </a:r>
            <a:r>
              <a:rPr lang="en-US" sz="2600" dirty="0" smtClean="0"/>
              <a:t>are balanced when these voltages have equal magnitudes and an equal 120</a:t>
            </a:r>
            <a:r>
              <a:rPr lang="en-US" sz="2600" baseline="30000" dirty="0" smtClean="0"/>
              <a:t>o</a:t>
            </a:r>
            <a:r>
              <a:rPr lang="en-US" sz="2600" dirty="0" smtClean="0"/>
              <a:t> phase difference between any two phases. </a:t>
            </a:r>
          </a:p>
          <a:p>
            <a:pPr marL="274320" lvl="1" indent="-274320">
              <a:buClr>
                <a:schemeClr val="accent3"/>
              </a:buClr>
              <a:buSzPct val="95000"/>
            </a:pPr>
            <a:r>
              <a:rPr lang="en-US" sz="2600" dirty="0" smtClean="0"/>
              <a:t>Example: positive sequence (</a:t>
            </a:r>
            <a:r>
              <a:rPr lang="en-US" sz="2600" dirty="0" err="1" smtClean="0"/>
              <a:t>abc</a:t>
            </a:r>
            <a:r>
              <a:rPr lang="en-US" sz="2600" dirty="0" smtClean="0"/>
              <a:t>)</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905228" y="4686300"/>
            <a:ext cx="4123972" cy="13335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572125" y="4078695"/>
            <a:ext cx="2505075" cy="1941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v"/>
            </a:pPr>
            <a:r>
              <a:rPr lang="en-US" sz="2800" b="1" dirty="0" smtClean="0">
                <a:solidFill>
                  <a:srgbClr val="FF0000"/>
                </a:solidFill>
              </a:rPr>
              <a:t>Review of basic concepts</a:t>
            </a:r>
          </a:p>
          <a:p>
            <a:pPr>
              <a:buFont typeface="Wingdings" pitchFamily="2" charset="2"/>
              <a:buChar char="Ø"/>
            </a:pPr>
            <a:r>
              <a:rPr lang="en-US" b="1" u="sng" dirty="0" err="1" smtClean="0"/>
              <a:t>Phasors</a:t>
            </a:r>
            <a:r>
              <a:rPr lang="en-US" b="1" u="sng" dirty="0" smtClean="0"/>
              <a:t>:</a:t>
            </a:r>
          </a:p>
          <a:p>
            <a:pPr algn="just"/>
            <a:r>
              <a:rPr lang="en-US" sz="2800" dirty="0" smtClean="0"/>
              <a:t>A sinusoidal voltage or current at constant frequency is characterized by  two parameters: </a:t>
            </a:r>
          </a:p>
          <a:p>
            <a:pPr lvl="2" algn="just"/>
            <a:r>
              <a:rPr lang="en-US" sz="2800" dirty="0" smtClean="0"/>
              <a:t>maximum value   </a:t>
            </a:r>
          </a:p>
          <a:p>
            <a:pPr lvl="2" algn="just"/>
            <a:r>
              <a:rPr lang="en-US" sz="2800" dirty="0" smtClean="0"/>
              <a:t>phase angle</a:t>
            </a:r>
          </a:p>
          <a:p>
            <a:pPr algn="just"/>
            <a:r>
              <a:rPr lang="en-US" sz="2800" dirty="0" smtClean="0"/>
              <a:t>A voltage</a:t>
            </a:r>
          </a:p>
          <a:p>
            <a:pPr algn="just"/>
            <a:endParaRPr lang="en-US" sz="2800" dirty="0" smtClean="0"/>
          </a:p>
          <a:p>
            <a:pPr lvl="2" algn="just"/>
            <a:r>
              <a:rPr lang="en-US" sz="2800" dirty="0" smtClean="0"/>
              <a:t>has maximum value: V</a:t>
            </a:r>
            <a:r>
              <a:rPr lang="en-US" sz="2800" baseline="-25000" dirty="0" smtClean="0"/>
              <a:t>max</a:t>
            </a:r>
          </a:p>
          <a:p>
            <a:pPr lvl="2" algn="just"/>
            <a:r>
              <a:rPr lang="en-US" sz="2800" dirty="0" smtClean="0"/>
              <a:t>phase angle: </a:t>
            </a:r>
            <a:r>
              <a:rPr lang="el-GR" sz="2800" dirty="0" smtClean="0"/>
              <a:t>δ</a:t>
            </a:r>
            <a:r>
              <a:rPr lang="en-US" sz="2800" dirty="0" smtClean="0"/>
              <a:t> when referenced to </a:t>
            </a:r>
            <a:r>
              <a:rPr lang="en-US" sz="2800" dirty="0" err="1" smtClean="0"/>
              <a:t>cos</a:t>
            </a:r>
            <a:r>
              <a:rPr lang="el-GR" sz="2800" i="1" dirty="0" smtClean="0"/>
              <a:t>ω</a:t>
            </a:r>
            <a:r>
              <a:rPr lang="en-US" sz="2800" i="1" dirty="0" smtClean="0"/>
              <a:t>t</a:t>
            </a:r>
          </a:p>
          <a:p>
            <a:pPr algn="just"/>
            <a:endParaRPr lang="en-US" sz="2800" dirty="0"/>
          </a:p>
        </p:txBody>
      </p:sp>
      <p:pic>
        <p:nvPicPr>
          <p:cNvPr id="1026" name="Picture 2"/>
          <p:cNvPicPr>
            <a:picLocks noChangeAspect="1" noChangeArrowheads="1"/>
          </p:cNvPicPr>
          <p:nvPr/>
        </p:nvPicPr>
        <p:blipFill>
          <a:blip r:embed="rId2"/>
          <a:srcRect/>
          <a:stretch>
            <a:fillRect/>
          </a:stretch>
        </p:blipFill>
        <p:spPr bwMode="auto">
          <a:xfrm>
            <a:off x="2286000" y="4834425"/>
            <a:ext cx="3657600" cy="499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1" indent="-274320">
              <a:buClr>
                <a:schemeClr val="accent3"/>
              </a:buClr>
              <a:buSzPct val="95000"/>
            </a:pPr>
            <a:r>
              <a:rPr lang="en-US" sz="2600" b="1" dirty="0" smtClean="0">
                <a:solidFill>
                  <a:srgbClr val="7030A0"/>
                </a:solidFill>
              </a:rPr>
              <a:t>Balanced Line-to-Line Voltages</a:t>
            </a:r>
          </a:p>
          <a:p>
            <a:r>
              <a:rPr lang="en-US" dirty="0" smtClean="0"/>
              <a:t>The voltages </a:t>
            </a:r>
            <a:r>
              <a:rPr lang="en-US" i="1" dirty="0" err="1" smtClean="0"/>
              <a:t>E</a:t>
            </a:r>
            <a:r>
              <a:rPr lang="en-US" i="1" baseline="-25000" dirty="0" err="1" smtClean="0"/>
              <a:t>ab</a:t>
            </a:r>
            <a:r>
              <a:rPr lang="en-US" i="1" dirty="0" smtClean="0"/>
              <a:t>, </a:t>
            </a:r>
            <a:r>
              <a:rPr lang="en-US" i="1" dirty="0" err="1" smtClean="0"/>
              <a:t>E</a:t>
            </a:r>
            <a:r>
              <a:rPr lang="en-US" i="1" baseline="-25000" dirty="0" err="1" smtClean="0"/>
              <a:t>bc</a:t>
            </a:r>
            <a:r>
              <a:rPr lang="en-US" dirty="0" smtClean="0"/>
              <a:t> and </a:t>
            </a:r>
            <a:r>
              <a:rPr lang="en-US" i="1" dirty="0" err="1" smtClean="0"/>
              <a:t>E</a:t>
            </a:r>
            <a:r>
              <a:rPr lang="en-US" i="1" baseline="-25000" dirty="0" err="1" smtClean="0"/>
              <a:t>ca</a:t>
            </a:r>
            <a:r>
              <a:rPr lang="en-US" i="1" dirty="0" smtClean="0"/>
              <a:t> </a:t>
            </a:r>
            <a:r>
              <a:rPr lang="en-US" dirty="0" smtClean="0"/>
              <a:t>between phases are called line-to-line</a:t>
            </a:r>
            <a:endParaRPr lang="en-US" dirty="0"/>
          </a:p>
        </p:txBody>
      </p:sp>
      <p:pic>
        <p:nvPicPr>
          <p:cNvPr id="3074" name="Picture 2"/>
          <p:cNvPicPr>
            <a:picLocks noChangeAspect="1" noChangeArrowheads="1"/>
          </p:cNvPicPr>
          <p:nvPr/>
        </p:nvPicPr>
        <p:blipFill>
          <a:blip r:embed="rId2"/>
          <a:srcRect/>
          <a:stretch>
            <a:fillRect/>
          </a:stretch>
        </p:blipFill>
        <p:spPr bwMode="auto">
          <a:xfrm>
            <a:off x="1981200" y="3519487"/>
            <a:ext cx="2013225" cy="40264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905000" y="4007231"/>
            <a:ext cx="5831406" cy="17077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Similarly:</a:t>
            </a:r>
          </a:p>
          <a:p>
            <a:endParaRPr lang="en-US" dirty="0" smtClean="0"/>
          </a:p>
          <a:p>
            <a:endParaRPr lang="en-US" dirty="0" smtClean="0"/>
          </a:p>
          <a:p>
            <a:endParaRPr lang="en-US" dirty="0" smtClean="0"/>
          </a:p>
          <a:p>
            <a:r>
              <a:rPr lang="en-US" dirty="0" smtClean="0"/>
              <a:t>The line-to-line voltages are √3 times the line-to-neutral voltages and lead by 30</a:t>
            </a:r>
            <a:r>
              <a:rPr lang="en-US" baseline="30000" dirty="0" smtClean="0"/>
              <a:t>o</a:t>
            </a:r>
            <a:r>
              <a:rPr lang="en-US" dirty="0" smtClean="0"/>
              <a:t>.</a:t>
            </a:r>
            <a:endParaRPr lang="en-US" baseline="30000" dirty="0"/>
          </a:p>
        </p:txBody>
      </p:sp>
      <p:pic>
        <p:nvPicPr>
          <p:cNvPr id="4" name="Picture 4"/>
          <p:cNvPicPr>
            <a:picLocks noChangeAspect="1" noChangeArrowheads="1"/>
          </p:cNvPicPr>
          <p:nvPr/>
        </p:nvPicPr>
        <p:blipFill>
          <a:blip r:embed="rId3"/>
          <a:srcRect/>
          <a:stretch>
            <a:fillRect/>
          </a:stretch>
        </p:blipFill>
        <p:spPr bwMode="auto">
          <a:xfrm>
            <a:off x="2398594" y="1905000"/>
            <a:ext cx="5145206" cy="18288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1143000" y="4752974"/>
            <a:ext cx="2914650" cy="1637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sum of the three line-to-line voltages is zero, even if the system is unbalanced.</a:t>
            </a:r>
          </a:p>
          <a:p>
            <a:r>
              <a:rPr lang="en-US" dirty="0" smtClean="0"/>
              <a:t>The sum of the three line-to-neutral voltages for a balanced system is zero. </a:t>
            </a:r>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pic>
        <p:nvPicPr>
          <p:cNvPr id="4" name="Picture 3"/>
          <p:cNvPicPr>
            <a:picLocks noChangeAspect="1" noChangeArrowheads="1"/>
          </p:cNvPicPr>
          <p:nvPr/>
        </p:nvPicPr>
        <p:blipFill>
          <a:blip r:embed="rId2"/>
          <a:srcRect/>
          <a:stretch>
            <a:fillRect/>
          </a:stretch>
        </p:blipFill>
        <p:spPr bwMode="auto">
          <a:xfrm>
            <a:off x="2590799" y="1981200"/>
            <a:ext cx="4559507" cy="24613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1" indent="-274320">
              <a:buClr>
                <a:schemeClr val="accent3"/>
              </a:buClr>
              <a:buSzPct val="95000"/>
            </a:pPr>
            <a:r>
              <a:rPr lang="en-US" sz="2600" b="1" dirty="0" smtClean="0">
                <a:solidFill>
                  <a:srgbClr val="7030A0"/>
                </a:solidFill>
              </a:rPr>
              <a:t>Balanced Line Currents</a:t>
            </a:r>
          </a:p>
          <a:p>
            <a:endParaRPr lang="en-US" dirty="0" smtClean="0"/>
          </a:p>
          <a:p>
            <a:endParaRPr lang="en-US" dirty="0" smtClean="0"/>
          </a:p>
          <a:p>
            <a:r>
              <a:rPr lang="en-US" dirty="0" smtClean="0"/>
              <a:t>Example: </a:t>
            </a:r>
          </a:p>
        </p:txBody>
      </p:sp>
      <p:pic>
        <p:nvPicPr>
          <p:cNvPr id="5122" name="Picture 2"/>
          <p:cNvPicPr>
            <a:picLocks noChangeAspect="1" noChangeArrowheads="1"/>
          </p:cNvPicPr>
          <p:nvPr/>
        </p:nvPicPr>
        <p:blipFill>
          <a:blip r:embed="rId2"/>
          <a:srcRect/>
          <a:stretch>
            <a:fillRect/>
          </a:stretch>
        </p:blipFill>
        <p:spPr bwMode="auto">
          <a:xfrm>
            <a:off x="4724400" y="1981199"/>
            <a:ext cx="1676400" cy="147750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286000" y="3505200"/>
            <a:ext cx="1628775" cy="3619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1863743" y="3962400"/>
            <a:ext cx="3165457" cy="2053576"/>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1219200" y="6096000"/>
            <a:ext cx="2252133" cy="5334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5886450" y="4027468"/>
            <a:ext cx="1733550" cy="1535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1" indent="-274320">
              <a:buClr>
                <a:schemeClr val="accent3"/>
              </a:buClr>
              <a:buSzPct val="95000"/>
            </a:pPr>
            <a:r>
              <a:rPr lang="en-US" sz="2600" b="1" dirty="0" smtClean="0">
                <a:solidFill>
                  <a:srgbClr val="7030A0"/>
                </a:solidFill>
              </a:rPr>
              <a:t>Balanced Δ Loads</a:t>
            </a:r>
          </a:p>
          <a:p>
            <a:endParaRPr lang="en-US" dirty="0"/>
          </a:p>
        </p:txBody>
      </p:sp>
      <p:pic>
        <p:nvPicPr>
          <p:cNvPr id="6146" name="Picture 2"/>
          <p:cNvPicPr>
            <a:picLocks noChangeAspect="1" noChangeArrowheads="1"/>
          </p:cNvPicPr>
          <p:nvPr/>
        </p:nvPicPr>
        <p:blipFill>
          <a:blip r:embed="rId2"/>
          <a:srcRect/>
          <a:stretch>
            <a:fillRect/>
          </a:stretch>
        </p:blipFill>
        <p:spPr bwMode="auto">
          <a:xfrm>
            <a:off x="2057400" y="2386013"/>
            <a:ext cx="5330172" cy="2452327"/>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498681" y="4962525"/>
            <a:ext cx="1735307" cy="1285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Example: </a:t>
            </a:r>
          </a:p>
          <a:p>
            <a:endParaRPr lang="en-US" dirty="0" smtClean="0"/>
          </a:p>
          <a:p>
            <a:endParaRPr lang="en-US" dirty="0" smtClean="0"/>
          </a:p>
          <a:p>
            <a:endParaRPr lang="en-US" dirty="0" smtClean="0"/>
          </a:p>
          <a:p>
            <a:endParaRPr lang="en-US" dirty="0" smtClean="0"/>
          </a:p>
          <a:p>
            <a:r>
              <a:rPr lang="en-US" dirty="0" smtClean="0"/>
              <a:t>The line currents:</a:t>
            </a:r>
            <a:endParaRPr lang="en-US" dirty="0"/>
          </a:p>
        </p:txBody>
      </p:sp>
      <p:pic>
        <p:nvPicPr>
          <p:cNvPr id="7170" name="Picture 2"/>
          <p:cNvPicPr>
            <a:picLocks noChangeAspect="1" noChangeArrowheads="1"/>
          </p:cNvPicPr>
          <p:nvPr/>
        </p:nvPicPr>
        <p:blipFill>
          <a:blip r:embed="rId2"/>
          <a:srcRect/>
          <a:stretch>
            <a:fillRect/>
          </a:stretch>
        </p:blipFill>
        <p:spPr bwMode="auto">
          <a:xfrm>
            <a:off x="2362200" y="1981200"/>
            <a:ext cx="1694351" cy="35242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2057400" y="2394942"/>
            <a:ext cx="4044366" cy="1948458"/>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896979" y="4829175"/>
            <a:ext cx="6723021" cy="1495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1905000" y="2895601"/>
            <a:ext cx="1958176" cy="14478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486150" y="4267200"/>
            <a:ext cx="2305050" cy="1876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1" indent="-274320">
              <a:buClr>
                <a:schemeClr val="accent3"/>
              </a:buClr>
              <a:buSzPct val="95000"/>
            </a:pPr>
            <a:r>
              <a:rPr lang="en-US" sz="2600" b="1" dirty="0" smtClean="0">
                <a:solidFill>
                  <a:srgbClr val="7030A0"/>
                </a:solidFill>
              </a:rPr>
              <a:t>Δ-Y Conversion for Balanced Loads</a:t>
            </a:r>
          </a:p>
          <a:p>
            <a:endParaRPr lang="en-US" dirty="0"/>
          </a:p>
        </p:txBody>
      </p:sp>
      <p:pic>
        <p:nvPicPr>
          <p:cNvPr id="10242" name="Picture 2"/>
          <p:cNvPicPr>
            <a:picLocks noChangeAspect="1" noChangeArrowheads="1"/>
          </p:cNvPicPr>
          <p:nvPr/>
        </p:nvPicPr>
        <p:blipFill>
          <a:blip r:embed="rId2"/>
          <a:srcRect/>
          <a:stretch>
            <a:fillRect/>
          </a:stretch>
        </p:blipFill>
        <p:spPr bwMode="auto">
          <a:xfrm>
            <a:off x="1676400" y="2568417"/>
            <a:ext cx="5334000" cy="336708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srcRect/>
          <a:stretch>
            <a:fillRect/>
          </a:stretch>
        </p:blipFill>
        <p:spPr bwMode="auto">
          <a:xfrm>
            <a:off x="1295400" y="838200"/>
            <a:ext cx="5547784" cy="5573587"/>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6924675" y="3176588"/>
            <a:ext cx="1438184" cy="785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1" indent="-274320">
              <a:buClr>
                <a:schemeClr val="accent3"/>
              </a:buClr>
              <a:buSzPct val="95000"/>
            </a:pPr>
            <a:r>
              <a:rPr lang="en-US" sz="2600" b="1" dirty="0" smtClean="0">
                <a:solidFill>
                  <a:srgbClr val="7030A0"/>
                </a:solidFill>
              </a:rPr>
              <a:t>Equivalent Line-to-Neutral Diagrams</a:t>
            </a:r>
          </a:p>
          <a:p>
            <a:endParaRPr lang="en-US" dirty="0"/>
          </a:p>
        </p:txBody>
      </p:sp>
      <p:pic>
        <p:nvPicPr>
          <p:cNvPr id="12290" name="Picture 2"/>
          <p:cNvPicPr>
            <a:picLocks noChangeAspect="1" noChangeArrowheads="1"/>
          </p:cNvPicPr>
          <p:nvPr/>
        </p:nvPicPr>
        <p:blipFill>
          <a:blip r:embed="rId3"/>
          <a:srcRect/>
          <a:stretch>
            <a:fillRect/>
          </a:stretch>
        </p:blipFill>
        <p:spPr bwMode="auto">
          <a:xfrm>
            <a:off x="1189809" y="3114349"/>
            <a:ext cx="5744391" cy="3057851"/>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srcRect/>
          <a:stretch>
            <a:fillRect/>
          </a:stretch>
        </p:blipFill>
        <p:spPr bwMode="auto">
          <a:xfrm>
            <a:off x="1280160" y="2514600"/>
            <a:ext cx="1844040"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120"/>
          </a:xfrm>
        </p:spPr>
        <p:txBody>
          <a:bodyPr/>
          <a:lstStyle/>
          <a:p>
            <a:pPr algn="just"/>
            <a:r>
              <a:rPr lang="en-US" dirty="0" smtClean="0"/>
              <a:t>The root-mean-square (</a:t>
            </a:r>
            <a:r>
              <a:rPr lang="en-US" dirty="0" err="1" smtClean="0"/>
              <a:t>rms</a:t>
            </a:r>
            <a:r>
              <a:rPr lang="en-US" dirty="0" smtClean="0"/>
              <a:t>) value, also called effective value, of the sinusoidal voltage is</a:t>
            </a:r>
          </a:p>
          <a:p>
            <a:pPr algn="just"/>
            <a:endParaRPr lang="en-US" dirty="0" smtClean="0"/>
          </a:p>
          <a:p>
            <a:pPr algn="just"/>
            <a:r>
              <a:rPr lang="en-US" dirty="0" smtClean="0"/>
              <a:t>The </a:t>
            </a:r>
            <a:r>
              <a:rPr lang="en-US" dirty="0" err="1" smtClean="0"/>
              <a:t>rms</a:t>
            </a:r>
            <a:r>
              <a:rPr lang="en-US" dirty="0" smtClean="0"/>
              <a:t> </a:t>
            </a:r>
            <a:r>
              <a:rPr lang="en-US" dirty="0" err="1" smtClean="0"/>
              <a:t>phasor</a:t>
            </a:r>
            <a:r>
              <a:rPr lang="en-US" dirty="0" smtClean="0"/>
              <a:t> representation of the voltage is given in three forms: exponential, polar and rectangular.</a:t>
            </a:r>
          </a:p>
          <a:p>
            <a:pPr algn="just"/>
            <a:endParaRPr lang="en-US" dirty="0" smtClean="0"/>
          </a:p>
          <a:p>
            <a:pPr algn="just"/>
            <a:endParaRPr lang="en-US" dirty="0" smtClean="0"/>
          </a:p>
          <a:p>
            <a:pPr algn="just"/>
            <a:r>
              <a:rPr lang="en-US" dirty="0" err="1" smtClean="0"/>
              <a:t>Phasor</a:t>
            </a:r>
            <a:r>
              <a:rPr lang="en-US" dirty="0" smtClean="0"/>
              <a:t> diagram for converting from polar to rectangular form</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5638800" y="1752600"/>
            <a:ext cx="1315925" cy="79533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092902" y="3581400"/>
            <a:ext cx="4688898" cy="8572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505200" y="4926916"/>
            <a:ext cx="2990850" cy="17024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bwMode="auto">
          <a:xfrm>
            <a:off x="551180" y="2438400"/>
            <a:ext cx="7297420" cy="2667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v"/>
            </a:pPr>
            <a:r>
              <a:rPr lang="en-US" b="1" dirty="0" smtClean="0">
                <a:solidFill>
                  <a:srgbClr val="FF0000"/>
                </a:solidFill>
              </a:rPr>
              <a:t>Power in Balanced Three Phase Circuits</a:t>
            </a:r>
          </a:p>
          <a:p>
            <a:pPr lvl="1" algn="just"/>
            <a:r>
              <a:rPr lang="en-US" sz="2600" b="1" dirty="0" smtClean="0">
                <a:solidFill>
                  <a:srgbClr val="7030A0"/>
                </a:solidFill>
              </a:rPr>
              <a:t>Instantaneous and Complex Power for Balanced Three Phase Generators</a:t>
            </a:r>
          </a:p>
          <a:p>
            <a:pPr lvl="1" algn="just"/>
            <a:r>
              <a:rPr lang="en-US" sz="2600" b="1" dirty="0" smtClean="0">
                <a:solidFill>
                  <a:srgbClr val="7030A0"/>
                </a:solidFill>
              </a:rPr>
              <a:t>Instantaneous and Complex Power for Balanced Three Phase Motors</a:t>
            </a:r>
          </a:p>
          <a:p>
            <a:pPr lvl="1" algn="just"/>
            <a:r>
              <a:rPr lang="en-US" sz="2600" b="1" dirty="0" smtClean="0">
                <a:solidFill>
                  <a:srgbClr val="7030A0"/>
                </a:solidFill>
              </a:rPr>
              <a:t>Instantaneous and Complex Power for Balanced Three Phase Y- and </a:t>
            </a:r>
            <a:r>
              <a:rPr lang="el-GR" sz="2600" b="1" dirty="0" smtClean="0">
                <a:solidFill>
                  <a:srgbClr val="7030A0"/>
                </a:solidFill>
              </a:rPr>
              <a:t>Δ</a:t>
            </a:r>
            <a:r>
              <a:rPr lang="en-US" sz="2600" b="1" dirty="0" smtClean="0">
                <a:solidFill>
                  <a:srgbClr val="7030A0"/>
                </a:solidFill>
              </a:rPr>
              <a:t>-Impedance Loads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1" indent="-274320">
              <a:buClr>
                <a:schemeClr val="accent3"/>
              </a:buClr>
              <a:buSzPct val="95000"/>
            </a:pPr>
            <a:r>
              <a:rPr lang="en-US" sz="2600" b="1" dirty="0" smtClean="0">
                <a:solidFill>
                  <a:srgbClr val="7030A0"/>
                </a:solidFill>
              </a:rPr>
              <a:t>Instantaneous and Complex Power for Balanced Three Phase Generators</a:t>
            </a:r>
          </a:p>
          <a:p>
            <a:endParaRPr lang="en-US" dirty="0"/>
          </a:p>
        </p:txBody>
      </p:sp>
      <p:pic>
        <p:nvPicPr>
          <p:cNvPr id="13314" name="Picture 2"/>
          <p:cNvPicPr>
            <a:picLocks noChangeAspect="1" noChangeArrowheads="1"/>
          </p:cNvPicPr>
          <p:nvPr/>
        </p:nvPicPr>
        <p:blipFill>
          <a:blip r:embed="rId2"/>
          <a:srcRect/>
          <a:stretch>
            <a:fillRect/>
          </a:stretch>
        </p:blipFill>
        <p:spPr bwMode="auto">
          <a:xfrm>
            <a:off x="1981200" y="2819401"/>
            <a:ext cx="4461082" cy="358967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Instantaneous voltage and current</a:t>
            </a:r>
          </a:p>
          <a:p>
            <a:endParaRPr lang="en-US" dirty="0" smtClean="0"/>
          </a:p>
          <a:p>
            <a:endParaRPr lang="en-US" dirty="0" smtClean="0"/>
          </a:p>
          <a:p>
            <a:endParaRPr lang="en-US" dirty="0" smtClean="0"/>
          </a:p>
          <a:p>
            <a:r>
              <a:rPr lang="en-US" dirty="0" smtClean="0"/>
              <a:t>The instantaneous power delivered by phase a </a:t>
            </a:r>
            <a:endParaRPr lang="en-US" dirty="0"/>
          </a:p>
        </p:txBody>
      </p:sp>
      <p:pic>
        <p:nvPicPr>
          <p:cNvPr id="14338" name="Picture 2"/>
          <p:cNvPicPr>
            <a:picLocks noChangeAspect="1" noChangeArrowheads="1"/>
          </p:cNvPicPr>
          <p:nvPr/>
        </p:nvPicPr>
        <p:blipFill>
          <a:blip r:embed="rId2"/>
          <a:srcRect/>
          <a:stretch>
            <a:fillRect/>
          </a:stretch>
        </p:blipFill>
        <p:spPr bwMode="auto">
          <a:xfrm>
            <a:off x="1219200" y="2514600"/>
            <a:ext cx="4800600" cy="575353"/>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1831263" y="3200400"/>
            <a:ext cx="3578937" cy="49752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1019907" y="4343400"/>
            <a:ext cx="7438293" cy="1600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Similarly:</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2"/>
          <a:srcRect/>
          <a:stretch>
            <a:fillRect/>
          </a:stretch>
        </p:blipFill>
        <p:spPr bwMode="auto">
          <a:xfrm>
            <a:off x="533400" y="2395407"/>
            <a:ext cx="8164444" cy="1185993"/>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609600" y="3581400"/>
            <a:ext cx="8664670" cy="1143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total instantaneous power delivered by a three phase generator is the sum of the instantaneous powers delivered by each phase.</a:t>
            </a:r>
            <a:endParaRPr lang="en-US" dirty="0"/>
          </a:p>
        </p:txBody>
      </p:sp>
      <p:pic>
        <p:nvPicPr>
          <p:cNvPr id="16386" name="Picture 2"/>
          <p:cNvPicPr>
            <a:picLocks noChangeAspect="1" noChangeArrowheads="1"/>
          </p:cNvPicPr>
          <p:nvPr/>
        </p:nvPicPr>
        <p:blipFill>
          <a:blip r:embed="rId2"/>
          <a:srcRect/>
          <a:stretch>
            <a:fillRect/>
          </a:stretch>
        </p:blipFill>
        <p:spPr bwMode="auto">
          <a:xfrm>
            <a:off x="1793405" y="3276601"/>
            <a:ext cx="6314997" cy="1904999"/>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1496546" y="5181600"/>
            <a:ext cx="4751854" cy="62865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The total instantaneous power delivered by a three phase generator under balanced operating conditions is not a function of time, but a constant,</a:t>
            </a:r>
          </a:p>
          <a:p>
            <a:pPr algn="just"/>
            <a:endParaRPr lang="en-US" dirty="0" smtClean="0"/>
          </a:p>
          <a:p>
            <a:pPr algn="just"/>
            <a:endParaRPr lang="en-US" dirty="0" smtClean="0"/>
          </a:p>
          <a:p>
            <a:pPr algn="just"/>
            <a:r>
              <a:rPr lang="en-US" dirty="0" smtClean="0"/>
              <a:t>The equations for instantaneous powers delivered by phases of a generator are valid for instantaneous powers absorbed by phases of a balanced three phase motor  and balanced three phase impedance loads.</a:t>
            </a:r>
          </a:p>
          <a:p>
            <a:pPr algn="just"/>
            <a:r>
              <a:rPr lang="en-US" dirty="0" smtClean="0"/>
              <a:t>Therefore, the equation for the total instantaneous power is valid for these loads.</a:t>
            </a:r>
            <a:endParaRPr lang="en-US" dirty="0"/>
          </a:p>
        </p:txBody>
      </p:sp>
      <p:pic>
        <p:nvPicPr>
          <p:cNvPr id="17410" name="Picture 2"/>
          <p:cNvPicPr>
            <a:picLocks noChangeAspect="1" noChangeArrowheads="1"/>
          </p:cNvPicPr>
          <p:nvPr/>
        </p:nvPicPr>
        <p:blipFill>
          <a:blip r:embed="rId2"/>
          <a:srcRect/>
          <a:stretch>
            <a:fillRect/>
          </a:stretch>
        </p:blipFill>
        <p:spPr bwMode="auto">
          <a:xfrm>
            <a:off x="6669592" y="2819400"/>
            <a:ext cx="1712408" cy="423863"/>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1322424" y="3248025"/>
            <a:ext cx="6678576" cy="63817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7030A0"/>
                </a:solidFill>
              </a:rPr>
              <a:t>Complex Power: Generators, Motors and Y-loads</a:t>
            </a:r>
            <a:endParaRPr lang="en-US" b="1" dirty="0">
              <a:solidFill>
                <a:srgbClr val="7030A0"/>
              </a:solidFill>
            </a:endParaRPr>
          </a:p>
        </p:txBody>
      </p:sp>
      <p:pic>
        <p:nvPicPr>
          <p:cNvPr id="18434" name="Picture 2"/>
          <p:cNvPicPr>
            <a:picLocks noChangeAspect="1" noChangeArrowheads="1"/>
          </p:cNvPicPr>
          <p:nvPr/>
        </p:nvPicPr>
        <p:blipFill>
          <a:blip r:embed="rId2"/>
          <a:srcRect/>
          <a:stretch>
            <a:fillRect/>
          </a:stretch>
        </p:blipFill>
        <p:spPr bwMode="auto">
          <a:xfrm>
            <a:off x="1524001" y="2514600"/>
            <a:ext cx="2590800" cy="1009402"/>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1828800" y="3657600"/>
            <a:ext cx="4653107" cy="93345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1776954" y="4833035"/>
            <a:ext cx="5004846" cy="141536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terms of the total real and reactive powers</a:t>
            </a:r>
          </a:p>
          <a:p>
            <a:endParaRPr lang="en-US" dirty="0" smtClean="0"/>
          </a:p>
          <a:p>
            <a:r>
              <a:rPr lang="en-US" dirty="0" smtClean="0"/>
              <a:t>Where</a:t>
            </a:r>
          </a:p>
          <a:p>
            <a:endParaRPr lang="en-US" dirty="0" smtClean="0"/>
          </a:p>
          <a:p>
            <a:endParaRPr lang="en-US" dirty="0" smtClean="0"/>
          </a:p>
          <a:p>
            <a:endParaRPr lang="en-US" dirty="0" smtClean="0"/>
          </a:p>
          <a:p>
            <a:r>
              <a:rPr lang="en-US" dirty="0" smtClean="0"/>
              <a:t>The total apparent power is:</a:t>
            </a:r>
            <a:endParaRPr lang="en-US" dirty="0"/>
          </a:p>
        </p:txBody>
      </p:sp>
      <p:pic>
        <p:nvPicPr>
          <p:cNvPr id="19458" name="Picture 2"/>
          <p:cNvPicPr>
            <a:picLocks noChangeAspect="1" noChangeArrowheads="1"/>
          </p:cNvPicPr>
          <p:nvPr/>
        </p:nvPicPr>
        <p:blipFill>
          <a:blip r:embed="rId2"/>
          <a:srcRect/>
          <a:stretch>
            <a:fillRect/>
          </a:stretch>
        </p:blipFill>
        <p:spPr bwMode="auto">
          <a:xfrm>
            <a:off x="2468878" y="2438400"/>
            <a:ext cx="2760347" cy="700088"/>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838200" y="3733800"/>
            <a:ext cx="3904343" cy="9144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4849505" y="3733800"/>
            <a:ext cx="3684895" cy="914400"/>
          </a:xfrm>
          <a:prstGeom prst="rect">
            <a:avLst/>
          </a:prstGeom>
          <a:noFill/>
          <a:ln w="9525">
            <a:noFill/>
            <a:miter lim="800000"/>
            <a:headEnd/>
            <a:tailEnd/>
          </a:ln>
          <a:effectLst/>
        </p:spPr>
      </p:pic>
      <p:pic>
        <p:nvPicPr>
          <p:cNvPr id="19461" name="Picture 5"/>
          <p:cNvPicPr>
            <a:picLocks noChangeAspect="1" noChangeArrowheads="1"/>
          </p:cNvPicPr>
          <p:nvPr/>
        </p:nvPicPr>
        <p:blipFill>
          <a:blip r:embed="rId5"/>
          <a:srcRect/>
          <a:stretch>
            <a:fillRect/>
          </a:stretch>
        </p:blipFill>
        <p:spPr bwMode="auto">
          <a:xfrm>
            <a:off x="1587838" y="5334000"/>
            <a:ext cx="4963133" cy="75247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7030A0"/>
                </a:solidFill>
              </a:rPr>
              <a:t>Complex Power: </a:t>
            </a:r>
            <a:r>
              <a:rPr lang="el-GR" b="1" dirty="0" smtClean="0">
                <a:solidFill>
                  <a:srgbClr val="7030A0"/>
                </a:solidFill>
              </a:rPr>
              <a:t>Δ</a:t>
            </a:r>
            <a:r>
              <a:rPr lang="en-US" b="1" dirty="0" smtClean="0">
                <a:solidFill>
                  <a:srgbClr val="7030A0"/>
                </a:solidFill>
              </a:rPr>
              <a:t>-loads</a:t>
            </a:r>
          </a:p>
          <a:p>
            <a:endParaRPr lang="en-US" dirty="0"/>
          </a:p>
        </p:txBody>
      </p:sp>
      <p:pic>
        <p:nvPicPr>
          <p:cNvPr id="91138" name="Picture 2"/>
          <p:cNvPicPr>
            <a:picLocks noChangeAspect="1" noChangeArrowheads="1"/>
          </p:cNvPicPr>
          <p:nvPr/>
        </p:nvPicPr>
        <p:blipFill>
          <a:blip r:embed="rId3"/>
          <a:srcRect/>
          <a:stretch>
            <a:fillRect/>
          </a:stretch>
        </p:blipFill>
        <p:spPr bwMode="auto">
          <a:xfrm>
            <a:off x="2819400" y="2459355"/>
            <a:ext cx="2667000" cy="1150143"/>
          </a:xfrm>
          <a:prstGeom prst="rect">
            <a:avLst/>
          </a:prstGeom>
          <a:noFill/>
          <a:ln w="9525">
            <a:noFill/>
            <a:miter lim="800000"/>
            <a:headEnd/>
            <a:tailEnd/>
          </a:ln>
          <a:effectLst/>
        </p:spPr>
      </p:pic>
      <p:pic>
        <p:nvPicPr>
          <p:cNvPr id="91139" name="Picture 3"/>
          <p:cNvPicPr>
            <a:picLocks noChangeAspect="1" noChangeArrowheads="1"/>
          </p:cNvPicPr>
          <p:nvPr/>
        </p:nvPicPr>
        <p:blipFill>
          <a:blip r:embed="rId4"/>
          <a:srcRect/>
          <a:stretch>
            <a:fillRect/>
          </a:stretch>
        </p:blipFill>
        <p:spPr bwMode="auto">
          <a:xfrm>
            <a:off x="2029698" y="3608553"/>
            <a:ext cx="5209302" cy="658647"/>
          </a:xfrm>
          <a:prstGeom prst="rect">
            <a:avLst/>
          </a:prstGeom>
          <a:noFill/>
          <a:ln w="9525">
            <a:noFill/>
            <a:miter lim="800000"/>
            <a:headEnd/>
            <a:tailEnd/>
          </a:ln>
          <a:effectLst/>
        </p:spPr>
      </p:pic>
      <p:pic>
        <p:nvPicPr>
          <p:cNvPr id="91140" name="Picture 4"/>
          <p:cNvPicPr>
            <a:picLocks noChangeAspect="1" noChangeArrowheads="1"/>
          </p:cNvPicPr>
          <p:nvPr/>
        </p:nvPicPr>
        <p:blipFill>
          <a:blip r:embed="rId5"/>
          <a:srcRect/>
          <a:stretch>
            <a:fillRect/>
          </a:stretch>
        </p:blipFill>
        <p:spPr bwMode="auto">
          <a:xfrm>
            <a:off x="1245394" y="4267200"/>
            <a:ext cx="6298406" cy="17526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Summary of the relationships between voltage and current </a:t>
            </a:r>
            <a:r>
              <a:rPr lang="en-US" dirty="0" err="1" smtClean="0"/>
              <a:t>phasors</a:t>
            </a:r>
            <a:r>
              <a:rPr lang="en-US" dirty="0" smtClean="0"/>
              <a:t> for the three passive elements: resistor, inductor and capacitor.</a:t>
            </a:r>
          </a:p>
          <a:p>
            <a:endParaRPr lang="en-US" dirty="0"/>
          </a:p>
        </p:txBody>
      </p:sp>
      <p:pic>
        <p:nvPicPr>
          <p:cNvPr id="3074" name="Picture 2"/>
          <p:cNvPicPr>
            <a:picLocks noChangeAspect="1" noChangeArrowheads="1"/>
          </p:cNvPicPr>
          <p:nvPr/>
        </p:nvPicPr>
        <p:blipFill>
          <a:blip r:embed="rId2"/>
          <a:srcRect/>
          <a:stretch>
            <a:fillRect/>
          </a:stretch>
        </p:blipFill>
        <p:spPr bwMode="auto">
          <a:xfrm>
            <a:off x="1202700" y="3190875"/>
            <a:ext cx="6264899" cy="31259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62" name="Picture 2"/>
          <p:cNvPicPr>
            <a:picLocks noChangeAspect="1" noChangeArrowheads="1"/>
          </p:cNvPicPr>
          <p:nvPr/>
        </p:nvPicPr>
        <p:blipFill>
          <a:blip r:embed="rId2"/>
          <a:srcRect/>
          <a:stretch>
            <a:fillRect/>
          </a:stretch>
        </p:blipFill>
        <p:spPr bwMode="auto">
          <a:xfrm>
            <a:off x="2286000" y="1981200"/>
            <a:ext cx="4610558" cy="2694904"/>
          </a:xfrm>
          <a:prstGeom prst="rect">
            <a:avLst/>
          </a:prstGeom>
          <a:noFill/>
          <a:ln w="9525">
            <a:noFill/>
            <a:miter lim="800000"/>
            <a:headEnd/>
            <a:tailEnd/>
          </a:ln>
          <a:effectLst/>
        </p:spPr>
      </p:pic>
      <p:pic>
        <p:nvPicPr>
          <p:cNvPr id="92163" name="Picture 3"/>
          <p:cNvPicPr>
            <a:picLocks noChangeAspect="1" noChangeArrowheads="1"/>
          </p:cNvPicPr>
          <p:nvPr/>
        </p:nvPicPr>
        <p:blipFill>
          <a:blip r:embed="rId3"/>
          <a:srcRect/>
          <a:stretch>
            <a:fillRect/>
          </a:stretch>
        </p:blipFill>
        <p:spPr bwMode="auto">
          <a:xfrm>
            <a:off x="1297305" y="4876800"/>
            <a:ext cx="5332095" cy="6858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819400" y="2514600"/>
            <a:ext cx="5076825" cy="3171825"/>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FF0000"/>
                </a:solidFill>
              </a:rPr>
              <a:t>Advantages of Balanced Three phase versus Single Phase</a:t>
            </a:r>
          </a:p>
          <a:p>
            <a:endParaRPr lang="en-US" b="1" dirty="0" smtClean="0"/>
          </a:p>
          <a:p>
            <a:r>
              <a:rPr lang="en-US" b="1" dirty="0" smtClean="0"/>
              <a:t>Less capital and </a:t>
            </a:r>
          </a:p>
          <a:p>
            <a:pPr>
              <a:buNone/>
            </a:pPr>
            <a:r>
              <a:rPr lang="en-US" b="1" dirty="0" smtClean="0"/>
              <a:t>operating cost</a:t>
            </a:r>
          </a:p>
          <a:p>
            <a:r>
              <a:rPr lang="en-US" b="1" dirty="0" smtClean="0"/>
              <a:t>Avoids shaft vibration </a:t>
            </a:r>
          </a:p>
          <a:p>
            <a:pPr>
              <a:buNone/>
            </a:pPr>
            <a:r>
              <a:rPr lang="en-US" b="1" dirty="0" smtClean="0"/>
              <a:t>and noise </a:t>
            </a:r>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three neutral conductors can be removed in three phase systems.</a:t>
            </a:r>
          </a:p>
          <a:p>
            <a:pPr algn="just"/>
            <a:r>
              <a:rPr lang="en-US" dirty="0" smtClean="0"/>
              <a:t>The balanced three phase system, while delivering the same power, requires half the number of conductors required for the three separate single phase systems.</a:t>
            </a:r>
          </a:p>
          <a:p>
            <a:pPr algn="just"/>
            <a:r>
              <a:rPr lang="en-US" dirty="0" smtClean="0"/>
              <a:t>The total instantaneous power delivered by a three-phase generator under steady state conditions is constant. The input mechanical power will be constant. </a:t>
            </a:r>
          </a:p>
          <a:p>
            <a:pPr algn="just"/>
            <a:r>
              <a:rPr lang="en-US" dirty="0" smtClean="0"/>
              <a:t>The shaft mechanical torque is nearly constant.</a:t>
            </a:r>
            <a:endParaRPr lang="en-US" dirty="0"/>
          </a:p>
        </p:txBody>
      </p:sp>
      <p:pic>
        <p:nvPicPr>
          <p:cNvPr id="1026" name="Picture 2"/>
          <p:cNvPicPr>
            <a:picLocks noChangeAspect="1" noChangeArrowheads="1"/>
          </p:cNvPicPr>
          <p:nvPr/>
        </p:nvPicPr>
        <p:blipFill>
          <a:blip r:embed="rId3"/>
          <a:srcRect/>
          <a:stretch>
            <a:fillRect/>
          </a:stretch>
        </p:blipFill>
        <p:spPr bwMode="auto">
          <a:xfrm>
            <a:off x="2514600" y="5257800"/>
            <a:ext cx="3047267" cy="53897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mechanical input power and the mechanical shaft torque in single-phase generators under steady state condition have double frequency components that create shaft vibration and noise, which could cause shaft failure in large machines.</a:t>
            </a:r>
          </a:p>
          <a:p>
            <a:pPr algn="just"/>
            <a:r>
              <a:rPr lang="en-US" dirty="0" smtClean="0"/>
              <a:t>Accordingly, most generators and motors rated 5KVA and higher are constructed as three-phase machines in order to produce nearly constant torque thereby minimize shaft vibration and noise.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One-Line Diagram and Impedance or Reactance Diagram</a:t>
            </a:r>
            <a:endParaRPr lang="en-US" sz="4000" b="1" dirty="0"/>
          </a:p>
        </p:txBody>
      </p:sp>
      <p:sp>
        <p:nvSpPr>
          <p:cNvPr id="3" name="Content Placeholder 2"/>
          <p:cNvSpPr>
            <a:spLocks noGrp="1"/>
          </p:cNvSpPr>
          <p:nvPr>
            <p:ph idx="1"/>
          </p:nvPr>
        </p:nvSpPr>
        <p:spPr/>
        <p:txBody>
          <a:bodyPr/>
          <a:lstStyle/>
          <a:p>
            <a:pPr>
              <a:buFont typeface="Wingdings" pitchFamily="2" charset="2"/>
              <a:buChar char="v"/>
            </a:pPr>
            <a:r>
              <a:rPr lang="en-US" sz="2800" b="1" dirty="0" smtClean="0">
                <a:solidFill>
                  <a:srgbClr val="7030A0"/>
                </a:solidFill>
              </a:rPr>
              <a:t>One-Line Diagram</a:t>
            </a:r>
            <a:endParaRPr lang="en-US" dirty="0">
              <a:solidFill>
                <a:srgbClr val="7030A0"/>
              </a:solidFill>
            </a:endParaRPr>
          </a:p>
        </p:txBody>
      </p:sp>
      <p:pic>
        <p:nvPicPr>
          <p:cNvPr id="2050" name="Picture 2"/>
          <p:cNvPicPr>
            <a:picLocks noChangeAspect="1" noChangeArrowheads="1"/>
          </p:cNvPicPr>
          <p:nvPr/>
        </p:nvPicPr>
        <p:blipFill>
          <a:blip r:embed="rId2"/>
          <a:srcRect/>
          <a:stretch>
            <a:fillRect/>
          </a:stretch>
        </p:blipFill>
        <p:spPr bwMode="auto">
          <a:xfrm>
            <a:off x="1021937" y="2462213"/>
            <a:ext cx="7283863" cy="3862387"/>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srcRect/>
          <a:stretch>
            <a:fillRect/>
          </a:stretch>
        </p:blipFill>
        <p:spPr bwMode="auto">
          <a:xfrm>
            <a:off x="457200" y="3886200"/>
            <a:ext cx="8253313" cy="25146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04800" y="1295400"/>
            <a:ext cx="8586651"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931022" y="1691952"/>
            <a:ext cx="5536578" cy="4632648"/>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smtClean="0">
                <a:solidFill>
                  <a:srgbClr val="7030A0"/>
                </a:solidFill>
              </a:rPr>
              <a:t>Impedance Diagram </a:t>
            </a:r>
            <a:endParaRPr lang="en-US" sz="2800" b="1" dirty="0">
              <a:solidFill>
                <a:srgbClr val="7030A0"/>
              </a:solidFill>
            </a:endParaRPr>
          </a:p>
        </p:txBody>
      </p:sp>
      <p:pic>
        <p:nvPicPr>
          <p:cNvPr id="4098" name="Picture 2"/>
          <p:cNvPicPr>
            <a:picLocks noChangeAspect="1" noChangeArrowheads="1"/>
          </p:cNvPicPr>
          <p:nvPr/>
        </p:nvPicPr>
        <p:blipFill>
          <a:blip r:embed="rId2"/>
          <a:srcRect/>
          <a:stretch>
            <a:fillRect/>
          </a:stretch>
        </p:blipFill>
        <p:spPr bwMode="auto">
          <a:xfrm>
            <a:off x="740907" y="2362200"/>
            <a:ext cx="7620004" cy="21336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914400" y="4428330"/>
            <a:ext cx="7653338" cy="235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62000" y="2286000"/>
            <a:ext cx="7772400" cy="1838383"/>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smtClean="0">
                <a:solidFill>
                  <a:srgbClr val="7030A0"/>
                </a:solidFill>
              </a:rPr>
              <a:t>Reactance Diagram </a:t>
            </a:r>
            <a:endParaRPr lang="en-US" sz="2800" b="1" dirty="0">
              <a:solidFill>
                <a:srgbClr val="7030A0"/>
              </a:solidFill>
            </a:endParaRPr>
          </a:p>
        </p:txBody>
      </p:sp>
      <p:pic>
        <p:nvPicPr>
          <p:cNvPr id="7172" name="Picture 4"/>
          <p:cNvPicPr>
            <a:picLocks noChangeAspect="1" noChangeArrowheads="1"/>
          </p:cNvPicPr>
          <p:nvPr/>
        </p:nvPicPr>
        <p:blipFill>
          <a:blip r:embed="rId3"/>
          <a:srcRect/>
          <a:stretch>
            <a:fillRect/>
          </a:stretch>
        </p:blipFill>
        <p:spPr bwMode="auto">
          <a:xfrm>
            <a:off x="1452561" y="4114800"/>
            <a:ext cx="6091239" cy="2521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2133600" y="1981200"/>
            <a:ext cx="4579343" cy="4270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v"/>
            </a:pPr>
            <a:r>
              <a:rPr lang="en-US" sz="2400" b="1" dirty="0" smtClean="0">
                <a:solidFill>
                  <a:srgbClr val="FF0000"/>
                </a:solidFill>
              </a:rPr>
              <a:t>Power in single phase ac circuits</a:t>
            </a:r>
          </a:p>
          <a:p>
            <a:pPr>
              <a:buFont typeface="Wingdings" pitchFamily="2" charset="2"/>
              <a:buChar char="Ø"/>
            </a:pPr>
            <a:r>
              <a:rPr lang="en-US" b="1" u="sng" dirty="0" smtClean="0"/>
              <a:t>Instantaneous power:</a:t>
            </a:r>
          </a:p>
          <a:p>
            <a:pPr algn="just"/>
            <a:r>
              <a:rPr lang="en-US" dirty="0" smtClean="0"/>
              <a:t>The instantaneous power  in watts absorbed by an electrical load is the product of the instantaneous voltage across the load in volts and the instantaneous current into the load in amperes. </a:t>
            </a:r>
          </a:p>
          <a:p>
            <a:pPr algn="just"/>
            <a:r>
              <a:rPr lang="en-US" dirty="0" smtClean="0"/>
              <a:t>Assume that load voltage is</a:t>
            </a:r>
            <a:endParaRPr lang="en-US" dirty="0"/>
          </a:p>
        </p:txBody>
      </p:sp>
      <p:pic>
        <p:nvPicPr>
          <p:cNvPr id="4098" name="Picture 2"/>
          <p:cNvPicPr>
            <a:picLocks noChangeAspect="1" noChangeArrowheads="1"/>
          </p:cNvPicPr>
          <p:nvPr/>
        </p:nvPicPr>
        <p:blipFill>
          <a:blip r:embed="rId2"/>
          <a:srcRect/>
          <a:stretch>
            <a:fillRect/>
          </a:stretch>
        </p:blipFill>
        <p:spPr bwMode="auto">
          <a:xfrm>
            <a:off x="2057400" y="5038726"/>
            <a:ext cx="4953000" cy="5729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 Unit Representation</a:t>
            </a:r>
            <a:endParaRPr lang="en-US" b="1" dirty="0"/>
          </a:p>
        </p:txBody>
      </p:sp>
      <p:sp>
        <p:nvSpPr>
          <p:cNvPr id="3" name="Content Placeholder 2"/>
          <p:cNvSpPr>
            <a:spLocks noGrp="1"/>
          </p:cNvSpPr>
          <p:nvPr>
            <p:ph idx="1"/>
          </p:nvPr>
        </p:nvSpPr>
        <p:spPr/>
        <p:txBody>
          <a:bodyPr/>
          <a:lstStyle/>
          <a:p>
            <a:pPr algn="just">
              <a:buFont typeface="Wingdings" pitchFamily="2" charset="2"/>
              <a:buChar char="l"/>
            </a:pPr>
            <a:r>
              <a:rPr lang="en-US" dirty="0" smtClean="0"/>
              <a:t>A key problem in analyzing power systems is the large number of transformers.  </a:t>
            </a:r>
          </a:p>
          <a:p>
            <a:pPr lvl="1" algn="just">
              <a:buFontTx/>
              <a:buChar char="–"/>
            </a:pPr>
            <a:r>
              <a:rPr lang="en-US" dirty="0" smtClean="0"/>
              <a:t>It would be very difficult to continually have to refer impedances to the different sides of the transformers</a:t>
            </a:r>
          </a:p>
          <a:p>
            <a:pPr algn="just">
              <a:buFont typeface="Wingdings" pitchFamily="2" charset="2"/>
              <a:buChar char="l"/>
            </a:pPr>
            <a:r>
              <a:rPr lang="en-US" dirty="0" smtClean="0"/>
              <a:t>This problem is avoided by a normalization of all variables.</a:t>
            </a:r>
          </a:p>
          <a:p>
            <a:pPr algn="just">
              <a:buFont typeface="Wingdings" pitchFamily="2" charset="2"/>
              <a:buChar char="l"/>
            </a:pPr>
            <a:r>
              <a:rPr lang="en-US" dirty="0" smtClean="0"/>
              <a:t>This normalization is known as per unit analysis.  </a:t>
            </a:r>
          </a:p>
          <a:p>
            <a:pPr algn="just"/>
            <a:endParaRPr lang="en-US" dirty="0"/>
          </a:p>
        </p:txBody>
      </p:sp>
      <p:graphicFrame>
        <p:nvGraphicFramePr>
          <p:cNvPr id="8194" name="Object 2"/>
          <p:cNvGraphicFramePr>
            <a:graphicFrameLocks noChangeAspect="1"/>
          </p:cNvGraphicFramePr>
          <p:nvPr/>
        </p:nvGraphicFramePr>
        <p:xfrm>
          <a:off x="1295400" y="5105400"/>
          <a:ext cx="6400800" cy="901700"/>
        </p:xfrm>
        <a:graphic>
          <a:graphicData uri="http://schemas.openxmlformats.org/presentationml/2006/ole">
            <p:oleObj spid="_x0000_s8194" name="Equation" r:id="rId3" imgW="6400800" imgH="901440" progId="">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33400" indent="-533400"/>
            <a:r>
              <a:rPr lang="en-US" sz="2800" b="1" dirty="0" smtClean="0">
                <a:solidFill>
                  <a:srgbClr val="7030A0"/>
                </a:solidFill>
              </a:rPr>
              <a:t>Per Unit Conversion Procedure, 1</a:t>
            </a:r>
            <a:r>
              <a:rPr lang="en-US" sz="2800" b="1" dirty="0" smtClean="0">
                <a:solidFill>
                  <a:srgbClr val="7030A0"/>
                </a:solidFill>
                <a:latin typeface="Symbol" pitchFamily="18" charset="2"/>
              </a:rPr>
              <a:t>f</a:t>
            </a:r>
            <a:endParaRPr lang="en-US" sz="2800" b="1" dirty="0" smtClean="0">
              <a:solidFill>
                <a:srgbClr val="7030A0"/>
              </a:solidFill>
            </a:endParaRPr>
          </a:p>
          <a:p>
            <a:pPr marL="533400" indent="-533400" algn="just">
              <a:buFont typeface="Wingdings" pitchFamily="2" charset="2"/>
              <a:buAutoNum type="arabicPeriod"/>
            </a:pPr>
            <a:r>
              <a:rPr lang="en-US" dirty="0" smtClean="0"/>
              <a:t>Pick a 1</a:t>
            </a:r>
            <a:r>
              <a:rPr lang="en-US" dirty="0" smtClean="0">
                <a:latin typeface="Symbol" pitchFamily="18" charset="2"/>
              </a:rPr>
              <a:t>f</a:t>
            </a:r>
            <a:r>
              <a:rPr lang="en-US" dirty="0" smtClean="0"/>
              <a:t> VA base for the entire system, S</a:t>
            </a:r>
            <a:r>
              <a:rPr lang="en-US" baseline="-25000" dirty="0" smtClean="0"/>
              <a:t>B</a:t>
            </a:r>
            <a:endParaRPr lang="en-US" dirty="0" smtClean="0"/>
          </a:p>
          <a:p>
            <a:pPr marL="533400" indent="-533400" algn="just">
              <a:buFont typeface="Wingdings" pitchFamily="2" charset="2"/>
              <a:buAutoNum type="arabicPeriod"/>
            </a:pPr>
            <a:r>
              <a:rPr lang="en-US" dirty="0" smtClean="0"/>
              <a:t>Pick a voltage base for each different voltage level, V</a:t>
            </a:r>
            <a:r>
              <a:rPr lang="en-US" baseline="-25000" dirty="0" smtClean="0"/>
              <a:t>B</a:t>
            </a:r>
            <a:r>
              <a:rPr lang="en-US" dirty="0" smtClean="0"/>
              <a:t>.  Voltage bases are related by transformer turns ratios.  Voltages are line to neutral.</a:t>
            </a:r>
          </a:p>
          <a:p>
            <a:pPr marL="533400" indent="-533400" algn="just">
              <a:buFont typeface="Wingdings" pitchFamily="2" charset="2"/>
              <a:buAutoNum type="arabicPeriod"/>
            </a:pPr>
            <a:r>
              <a:rPr lang="en-US" dirty="0" smtClean="0"/>
              <a:t>Calculate the impedance base, Z</a:t>
            </a:r>
            <a:r>
              <a:rPr lang="en-US" baseline="-25000" dirty="0" smtClean="0"/>
              <a:t>B</a:t>
            </a:r>
            <a:r>
              <a:rPr lang="en-US" dirty="0" smtClean="0"/>
              <a:t>= (V</a:t>
            </a:r>
            <a:r>
              <a:rPr lang="en-US" baseline="-25000" dirty="0" smtClean="0"/>
              <a:t>B</a:t>
            </a:r>
            <a:r>
              <a:rPr lang="en-US" dirty="0" smtClean="0"/>
              <a:t>)</a:t>
            </a:r>
            <a:r>
              <a:rPr lang="en-US" baseline="30000" dirty="0" smtClean="0"/>
              <a:t>2</a:t>
            </a:r>
            <a:r>
              <a:rPr lang="en-US" dirty="0" smtClean="0"/>
              <a:t>/S</a:t>
            </a:r>
            <a:r>
              <a:rPr lang="en-US" baseline="-25000" dirty="0" smtClean="0"/>
              <a:t>B</a:t>
            </a:r>
          </a:p>
          <a:p>
            <a:pPr marL="533400" indent="-533400" algn="just">
              <a:buFont typeface="Wingdings" pitchFamily="2" charset="2"/>
              <a:buAutoNum type="arabicPeriod"/>
            </a:pPr>
            <a:r>
              <a:rPr lang="en-US" dirty="0" smtClean="0"/>
              <a:t>Calculate the current base, I</a:t>
            </a:r>
            <a:r>
              <a:rPr lang="en-US" baseline="-25000" dirty="0" smtClean="0"/>
              <a:t>B</a:t>
            </a:r>
            <a:r>
              <a:rPr lang="en-US" dirty="0" smtClean="0"/>
              <a:t> = V</a:t>
            </a:r>
            <a:r>
              <a:rPr lang="en-US" baseline="-25000" dirty="0" smtClean="0"/>
              <a:t>B</a:t>
            </a:r>
            <a:r>
              <a:rPr lang="en-US" dirty="0" smtClean="0"/>
              <a:t>/Z</a:t>
            </a:r>
            <a:r>
              <a:rPr lang="en-US" baseline="-25000" dirty="0" smtClean="0"/>
              <a:t>B</a:t>
            </a:r>
            <a:r>
              <a:rPr lang="en-US" dirty="0" smtClean="0"/>
              <a:t> </a:t>
            </a:r>
          </a:p>
          <a:p>
            <a:pPr marL="533400" indent="-533400" algn="just">
              <a:buFont typeface="Wingdings" pitchFamily="2" charset="2"/>
              <a:buAutoNum type="arabicPeriod"/>
            </a:pPr>
            <a:r>
              <a:rPr lang="en-US" dirty="0" smtClean="0"/>
              <a:t>Convert actual values to per unit</a:t>
            </a:r>
            <a:endParaRPr lang="en-US" dirty="0"/>
          </a:p>
        </p:txBody>
      </p:sp>
      <p:sp>
        <p:nvSpPr>
          <p:cNvPr id="4" name="Text Box 4"/>
          <p:cNvSpPr txBox="1">
            <a:spLocks noChangeArrowheads="1"/>
          </p:cNvSpPr>
          <p:nvPr/>
        </p:nvSpPr>
        <p:spPr bwMode="auto">
          <a:xfrm>
            <a:off x="762000" y="5484812"/>
            <a:ext cx="8152168" cy="1384995"/>
          </a:xfrm>
          <a:prstGeom prst="rect">
            <a:avLst/>
          </a:prstGeom>
          <a:noFill/>
          <a:ln w="9525">
            <a:noFill/>
            <a:miter lim="800000"/>
            <a:headEnd/>
            <a:tailEnd/>
          </a:ln>
          <a:effectLst/>
        </p:spPr>
        <p:txBody>
          <a:bodyPr wrap="none">
            <a:spAutoFit/>
          </a:bodyPr>
          <a:lstStyle/>
          <a:p>
            <a:r>
              <a:rPr lang="en-US" sz="2800" dirty="0">
                <a:solidFill>
                  <a:srgbClr val="FF3300"/>
                </a:solidFill>
              </a:rPr>
              <a:t>Note, per unit conversion </a:t>
            </a:r>
            <a:r>
              <a:rPr lang="en-US" sz="2800" dirty="0" smtClean="0">
                <a:solidFill>
                  <a:srgbClr val="FF3300"/>
                </a:solidFill>
              </a:rPr>
              <a:t>affects </a:t>
            </a:r>
            <a:r>
              <a:rPr lang="en-US" sz="2800" dirty="0">
                <a:solidFill>
                  <a:srgbClr val="FF3300"/>
                </a:solidFill>
              </a:rPr>
              <a:t>magnitudes, not </a:t>
            </a:r>
          </a:p>
          <a:p>
            <a:r>
              <a:rPr lang="en-US" sz="2800" dirty="0">
                <a:solidFill>
                  <a:srgbClr val="FF3300"/>
                </a:solidFill>
              </a:rPr>
              <a:t>the angles.  Also, per unit quantities no longer have </a:t>
            </a:r>
          </a:p>
          <a:p>
            <a:r>
              <a:rPr lang="en-US" sz="2800" dirty="0">
                <a:solidFill>
                  <a:srgbClr val="FF3300"/>
                </a:solidFill>
              </a:rPr>
              <a:t>units (i.e., a voltage is 1.0 </a:t>
            </a:r>
            <a:r>
              <a:rPr lang="en-US" sz="2800" dirty="0" err="1">
                <a:solidFill>
                  <a:srgbClr val="FF3300"/>
                </a:solidFill>
              </a:rPr>
              <a:t>p.u</a:t>
            </a:r>
            <a:r>
              <a:rPr lang="en-US" sz="2800" dirty="0">
                <a:solidFill>
                  <a:srgbClr val="FF3300"/>
                </a:solidFill>
              </a:rPr>
              <a:t>., not 1 </a:t>
            </a:r>
            <a:r>
              <a:rPr lang="en-US" sz="2800" dirty="0" err="1">
                <a:solidFill>
                  <a:srgbClr val="FF3300"/>
                </a:solidFill>
              </a:rPr>
              <a:t>p.u</a:t>
            </a:r>
            <a:r>
              <a:rPr lang="en-US" sz="2800" dirty="0">
                <a:solidFill>
                  <a:srgbClr val="FF3300"/>
                </a:solidFill>
              </a:rPr>
              <a:t>. volts)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Per Unit Solution Procedure</a:t>
            </a:r>
          </a:p>
        </p:txBody>
      </p:sp>
      <p:sp>
        <p:nvSpPr>
          <p:cNvPr id="187395" name="Rectangle 3"/>
          <p:cNvSpPr>
            <a:spLocks noGrp="1" noChangeArrowheads="1"/>
          </p:cNvSpPr>
          <p:nvPr>
            <p:ph type="body" idx="1"/>
          </p:nvPr>
        </p:nvSpPr>
        <p:spPr/>
        <p:txBody>
          <a:bodyPr/>
          <a:lstStyle/>
          <a:p>
            <a:pPr marL="533400" indent="-533400">
              <a:buFont typeface="Wingdings" pitchFamily="2" charset="2"/>
              <a:buAutoNum type="arabicPeriod"/>
            </a:pPr>
            <a:r>
              <a:rPr lang="en-US"/>
              <a:t>Convert to per unit (p.u.) (many problems are already in per unit)</a:t>
            </a:r>
          </a:p>
          <a:p>
            <a:pPr marL="533400" indent="-533400">
              <a:buFont typeface="Wingdings" pitchFamily="2" charset="2"/>
              <a:buAutoNum type="arabicPeriod"/>
            </a:pPr>
            <a:r>
              <a:rPr lang="en-US"/>
              <a:t>Solve</a:t>
            </a:r>
          </a:p>
          <a:p>
            <a:pPr marL="533400" indent="-533400">
              <a:buFont typeface="Wingdings" pitchFamily="2" charset="2"/>
              <a:buAutoNum type="arabicPeriod"/>
            </a:pPr>
            <a:r>
              <a:rPr lang="en-US"/>
              <a:t>Convert back to actual as necessary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Per Unit Example</a:t>
            </a:r>
          </a:p>
        </p:txBody>
      </p:sp>
      <p:pic>
        <p:nvPicPr>
          <p:cNvPr id="188420" name="Picture 4" descr="Fig65"/>
          <p:cNvPicPr>
            <a:picLocks noChangeAspect="1" noChangeArrowheads="1"/>
          </p:cNvPicPr>
          <p:nvPr/>
        </p:nvPicPr>
        <p:blipFill>
          <a:blip r:embed="rId2" cstate="print"/>
          <a:srcRect l="7059" r="3529" b="76768"/>
          <a:stretch>
            <a:fillRect/>
          </a:stretch>
        </p:blipFill>
        <p:spPr bwMode="auto">
          <a:xfrm>
            <a:off x="1066800" y="3632200"/>
            <a:ext cx="6948488" cy="2463800"/>
          </a:xfrm>
          <a:prstGeom prst="rect">
            <a:avLst/>
          </a:prstGeom>
          <a:noFill/>
        </p:spPr>
      </p:pic>
      <p:sp>
        <p:nvSpPr>
          <p:cNvPr id="188421" name="Text Box 5"/>
          <p:cNvSpPr txBox="1">
            <a:spLocks noChangeArrowheads="1"/>
          </p:cNvSpPr>
          <p:nvPr/>
        </p:nvSpPr>
        <p:spPr bwMode="auto">
          <a:xfrm>
            <a:off x="1050925" y="1857375"/>
            <a:ext cx="7788275" cy="1815882"/>
          </a:xfrm>
          <a:prstGeom prst="rect">
            <a:avLst/>
          </a:prstGeom>
          <a:noFill/>
          <a:ln w="9525">
            <a:noFill/>
            <a:miter lim="800000"/>
            <a:headEnd/>
            <a:tailEnd/>
          </a:ln>
          <a:effectLst/>
        </p:spPr>
        <p:txBody>
          <a:bodyPr wrap="square">
            <a:spAutoFit/>
          </a:bodyPr>
          <a:lstStyle/>
          <a:p>
            <a:pPr algn="just"/>
            <a:r>
              <a:rPr lang="en-US" sz="2800" dirty="0"/>
              <a:t>Solve for the current, load voltage and load power </a:t>
            </a:r>
          </a:p>
          <a:p>
            <a:pPr algn="just"/>
            <a:r>
              <a:rPr lang="en-US" sz="2800" dirty="0"/>
              <a:t>in the circuit shown below using per unit analysis </a:t>
            </a:r>
          </a:p>
          <a:p>
            <a:pPr algn="just"/>
            <a:r>
              <a:rPr lang="en-US" sz="2800" dirty="0"/>
              <a:t>with an S</a:t>
            </a:r>
            <a:r>
              <a:rPr lang="en-US" sz="2800" baseline="-25000" dirty="0"/>
              <a:t>B</a:t>
            </a:r>
            <a:r>
              <a:rPr lang="en-US" sz="2800" dirty="0"/>
              <a:t> of 100 MVA, and voltage bases of </a:t>
            </a:r>
            <a:r>
              <a:rPr lang="en-US" sz="2800" dirty="0" smtClean="0"/>
              <a:t>8 </a:t>
            </a:r>
            <a:r>
              <a:rPr lang="en-US" sz="2800" dirty="0"/>
              <a:t>kV, 80 kV  and 16 kV.   </a:t>
            </a:r>
          </a:p>
        </p:txBody>
      </p:sp>
      <p:sp>
        <p:nvSpPr>
          <p:cNvPr id="188423" name="Text Box 7"/>
          <p:cNvSpPr txBox="1">
            <a:spLocks noChangeArrowheads="1"/>
          </p:cNvSpPr>
          <p:nvPr/>
        </p:nvSpPr>
        <p:spPr bwMode="auto">
          <a:xfrm>
            <a:off x="3505200" y="6034087"/>
            <a:ext cx="2443163" cy="519113"/>
          </a:xfrm>
          <a:prstGeom prst="rect">
            <a:avLst/>
          </a:prstGeom>
          <a:noFill/>
          <a:ln w="9525">
            <a:noFill/>
            <a:miter lim="800000"/>
            <a:headEnd/>
            <a:tailEnd/>
          </a:ln>
          <a:effectLst/>
        </p:spPr>
        <p:txBody>
          <a:bodyPr wrap="none">
            <a:spAutoFit/>
          </a:bodyPr>
          <a:lstStyle/>
          <a:p>
            <a:r>
              <a:rPr lang="en-US" sz="2800" dirty="0"/>
              <a:t>Original Circuit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3" descr="Fig65"/>
          <p:cNvPicPr>
            <a:picLocks noChangeAspect="1" noChangeArrowheads="1"/>
          </p:cNvPicPr>
          <p:nvPr/>
        </p:nvPicPr>
        <p:blipFill>
          <a:blip r:embed="rId3" cstate="print"/>
          <a:srcRect l="7059" r="5882" b="76768"/>
          <a:stretch>
            <a:fillRect/>
          </a:stretch>
        </p:blipFill>
        <p:spPr bwMode="auto">
          <a:xfrm>
            <a:off x="5029200" y="2057400"/>
            <a:ext cx="3810000" cy="1752600"/>
          </a:xfrm>
          <a:prstGeom prst="rect">
            <a:avLst/>
          </a:prstGeom>
          <a:noFill/>
        </p:spPr>
      </p:pic>
      <p:graphicFrame>
        <p:nvGraphicFramePr>
          <p:cNvPr id="189444" name="Object 4"/>
          <p:cNvGraphicFramePr>
            <a:graphicFrameLocks noChangeAspect="1"/>
          </p:cNvGraphicFramePr>
          <p:nvPr/>
        </p:nvGraphicFramePr>
        <p:xfrm>
          <a:off x="762000" y="1828800"/>
          <a:ext cx="4165600" cy="2971800"/>
        </p:xfrm>
        <a:graphic>
          <a:graphicData uri="http://schemas.openxmlformats.org/presentationml/2006/ole">
            <p:oleObj spid="_x0000_s9218" name="Equation" r:id="rId4" imgW="4165560" imgH="2971800" progId="">
              <p:embed/>
            </p:oleObj>
          </a:graphicData>
        </a:graphic>
      </p:graphicFrame>
      <p:pic>
        <p:nvPicPr>
          <p:cNvPr id="189445" name="Picture 5" descr="Fig66"/>
          <p:cNvPicPr>
            <a:picLocks noChangeAspect="1" noChangeArrowheads="1"/>
          </p:cNvPicPr>
          <p:nvPr/>
        </p:nvPicPr>
        <p:blipFill>
          <a:blip r:embed="rId5" cstate="print"/>
          <a:srcRect l="4706" t="6038" r="8235" b="66417"/>
          <a:stretch>
            <a:fillRect/>
          </a:stretch>
        </p:blipFill>
        <p:spPr bwMode="auto">
          <a:xfrm>
            <a:off x="1066800" y="4876800"/>
            <a:ext cx="4641850" cy="2001838"/>
          </a:xfrm>
          <a:prstGeom prst="rect">
            <a:avLst/>
          </a:prstGeom>
          <a:noFill/>
        </p:spPr>
      </p:pic>
      <p:sp>
        <p:nvSpPr>
          <p:cNvPr id="189446" name="Text Box 6"/>
          <p:cNvSpPr txBox="1">
            <a:spLocks noChangeArrowheads="1"/>
          </p:cNvSpPr>
          <p:nvPr/>
        </p:nvSpPr>
        <p:spPr bwMode="auto">
          <a:xfrm>
            <a:off x="6003925" y="4714875"/>
            <a:ext cx="2778125" cy="1373188"/>
          </a:xfrm>
          <a:prstGeom prst="rect">
            <a:avLst/>
          </a:prstGeom>
          <a:noFill/>
          <a:ln w="9525">
            <a:noFill/>
            <a:miter lim="800000"/>
            <a:headEnd/>
            <a:tailEnd/>
          </a:ln>
          <a:effectLst/>
        </p:spPr>
        <p:txBody>
          <a:bodyPr wrap="none">
            <a:spAutoFit/>
          </a:bodyPr>
          <a:lstStyle/>
          <a:p>
            <a:r>
              <a:rPr lang="en-US" sz="2800"/>
              <a:t>Same circuit, with</a:t>
            </a:r>
          </a:p>
          <a:p>
            <a:r>
              <a:rPr lang="en-US" sz="2800"/>
              <a:t>values expressed</a:t>
            </a:r>
          </a:p>
          <a:p>
            <a:r>
              <a:rPr lang="en-US" sz="2800"/>
              <a:t>in per unit.  </a:t>
            </a:r>
          </a:p>
        </p:txBody>
      </p:sp>
      <p:sp>
        <p:nvSpPr>
          <p:cNvPr id="7" name="Title 6"/>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467" name="Object 3"/>
          <p:cNvGraphicFramePr>
            <a:graphicFrameLocks noChangeAspect="1"/>
          </p:cNvGraphicFramePr>
          <p:nvPr/>
        </p:nvGraphicFramePr>
        <p:xfrm>
          <a:off x="996950" y="3035300"/>
          <a:ext cx="7518400" cy="3594100"/>
        </p:xfrm>
        <a:graphic>
          <a:graphicData uri="http://schemas.openxmlformats.org/presentationml/2006/ole">
            <p:oleObj spid="_x0000_s10242" name="Equation" r:id="rId3" imgW="7518240" imgH="3593880" progId="">
              <p:embed/>
            </p:oleObj>
          </a:graphicData>
        </a:graphic>
      </p:graphicFrame>
      <p:pic>
        <p:nvPicPr>
          <p:cNvPr id="190468" name="Picture 4" descr="Fig66"/>
          <p:cNvPicPr>
            <a:picLocks noChangeAspect="1" noChangeArrowheads="1"/>
          </p:cNvPicPr>
          <p:nvPr/>
        </p:nvPicPr>
        <p:blipFill>
          <a:blip r:embed="rId4" cstate="print"/>
          <a:srcRect l="4706" t="6038" r="8235" b="66417"/>
          <a:stretch>
            <a:fillRect/>
          </a:stretch>
        </p:blipFill>
        <p:spPr bwMode="auto">
          <a:xfrm>
            <a:off x="1600200" y="1635125"/>
            <a:ext cx="3276600" cy="1412875"/>
          </a:xfrm>
          <a:prstGeom prst="rect">
            <a:avLst/>
          </a:prstGeom>
          <a:noFill/>
        </p:spPr>
      </p:pic>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Text Box 3"/>
          <p:cNvSpPr txBox="1">
            <a:spLocks noChangeArrowheads="1"/>
          </p:cNvSpPr>
          <p:nvPr/>
        </p:nvSpPr>
        <p:spPr bwMode="auto">
          <a:xfrm>
            <a:off x="898525" y="1438275"/>
            <a:ext cx="7204075" cy="946150"/>
          </a:xfrm>
          <a:prstGeom prst="rect">
            <a:avLst/>
          </a:prstGeom>
          <a:noFill/>
          <a:ln w="9525">
            <a:noFill/>
            <a:miter lim="800000"/>
            <a:headEnd/>
            <a:tailEnd/>
          </a:ln>
          <a:effectLst/>
        </p:spPr>
        <p:txBody>
          <a:bodyPr wrap="none">
            <a:spAutoFit/>
          </a:bodyPr>
          <a:lstStyle/>
          <a:p>
            <a:r>
              <a:rPr lang="en-US" sz="2800"/>
              <a:t>To convert back to actual values just multiply the</a:t>
            </a:r>
          </a:p>
          <a:p>
            <a:r>
              <a:rPr lang="en-US" sz="2800"/>
              <a:t> per unit values by their per unit base</a:t>
            </a:r>
          </a:p>
        </p:txBody>
      </p:sp>
      <p:graphicFrame>
        <p:nvGraphicFramePr>
          <p:cNvPr id="191492" name="Object 4"/>
          <p:cNvGraphicFramePr>
            <a:graphicFrameLocks noChangeAspect="1"/>
          </p:cNvGraphicFramePr>
          <p:nvPr/>
        </p:nvGraphicFramePr>
        <p:xfrm>
          <a:off x="908050" y="2819400"/>
          <a:ext cx="8051800" cy="3378200"/>
        </p:xfrm>
        <a:graphic>
          <a:graphicData uri="http://schemas.openxmlformats.org/presentationml/2006/ole">
            <p:oleObj spid="_x0000_s11266" name="Equation" r:id="rId3" imgW="8051760" imgH="3377880" progId="">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533400"/>
            <a:ext cx="8229600" cy="1143000"/>
          </a:xfrm>
        </p:spPr>
        <p:txBody>
          <a:bodyPr/>
          <a:lstStyle/>
          <a:p>
            <a:r>
              <a:rPr lang="en-US" dirty="0"/>
              <a:t>Three Phase Per Unit</a:t>
            </a:r>
          </a:p>
        </p:txBody>
      </p:sp>
      <p:sp>
        <p:nvSpPr>
          <p:cNvPr id="192516" name="Rectangle 4"/>
          <p:cNvSpPr>
            <a:spLocks noGrp="1" noChangeArrowheads="1"/>
          </p:cNvSpPr>
          <p:nvPr>
            <p:ph type="body" idx="1"/>
          </p:nvPr>
        </p:nvSpPr>
        <p:spPr>
          <a:xfrm>
            <a:off x="914400" y="2438400"/>
            <a:ext cx="8001000" cy="1905000"/>
          </a:xfrm>
          <a:noFill/>
          <a:ln/>
        </p:spPr>
        <p:txBody>
          <a:bodyPr/>
          <a:lstStyle/>
          <a:p>
            <a:pPr marL="533400" indent="-533400">
              <a:buFont typeface="Wingdings" pitchFamily="2" charset="2"/>
              <a:buAutoNum type="arabicPeriod"/>
            </a:pPr>
            <a:r>
              <a:rPr lang="en-US"/>
              <a:t>Pick a </a:t>
            </a:r>
            <a:r>
              <a:rPr lang="en-US">
                <a:solidFill>
                  <a:srgbClr val="FF3300"/>
                </a:solidFill>
              </a:rPr>
              <a:t>3</a:t>
            </a:r>
            <a:r>
              <a:rPr lang="en-US">
                <a:solidFill>
                  <a:srgbClr val="FF3300"/>
                </a:solidFill>
                <a:latin typeface="Symbol" pitchFamily="18" charset="2"/>
              </a:rPr>
              <a:t>f</a:t>
            </a:r>
            <a:r>
              <a:rPr lang="en-US"/>
              <a:t> VA base for the entire system, </a:t>
            </a:r>
          </a:p>
          <a:p>
            <a:pPr marL="533400" indent="-533400">
              <a:buFont typeface="Wingdings" pitchFamily="2" charset="2"/>
              <a:buAutoNum type="arabicPeriod"/>
            </a:pPr>
            <a:r>
              <a:rPr lang="en-US"/>
              <a:t>Pick a voltage base for each different voltage level, V</a:t>
            </a:r>
            <a:r>
              <a:rPr lang="en-US" baseline="-25000"/>
              <a:t>B</a:t>
            </a:r>
            <a:r>
              <a:rPr lang="en-US"/>
              <a:t>. </a:t>
            </a:r>
            <a:r>
              <a:rPr lang="en-US">
                <a:solidFill>
                  <a:srgbClr val="FF3300"/>
                </a:solidFill>
              </a:rPr>
              <a:t>Voltages are line to line</a:t>
            </a:r>
            <a:r>
              <a:rPr lang="en-US"/>
              <a:t>.  </a:t>
            </a:r>
          </a:p>
          <a:p>
            <a:pPr marL="533400" indent="-533400">
              <a:buFont typeface="Wingdings" pitchFamily="2" charset="2"/>
              <a:buAutoNum type="arabicPeriod"/>
            </a:pPr>
            <a:r>
              <a:rPr lang="en-US"/>
              <a:t>Calculate the impedance base</a:t>
            </a:r>
          </a:p>
          <a:p>
            <a:pPr marL="533400" indent="-533400"/>
            <a:endParaRPr lang="en-US" baseline="-25000"/>
          </a:p>
        </p:txBody>
      </p:sp>
      <p:sp>
        <p:nvSpPr>
          <p:cNvPr id="192517" name="Text Box 5"/>
          <p:cNvSpPr txBox="1">
            <a:spLocks noChangeArrowheads="1"/>
          </p:cNvSpPr>
          <p:nvPr/>
        </p:nvSpPr>
        <p:spPr bwMode="auto">
          <a:xfrm>
            <a:off x="990600" y="1568450"/>
            <a:ext cx="7431088" cy="946150"/>
          </a:xfrm>
          <a:prstGeom prst="rect">
            <a:avLst/>
          </a:prstGeom>
          <a:noFill/>
          <a:ln w="9525">
            <a:noFill/>
            <a:miter lim="800000"/>
            <a:headEnd/>
            <a:tailEnd/>
          </a:ln>
          <a:effectLst/>
        </p:spPr>
        <p:txBody>
          <a:bodyPr wrap="none">
            <a:spAutoFit/>
          </a:bodyPr>
          <a:lstStyle/>
          <a:p>
            <a:r>
              <a:rPr lang="en-US" sz="2800" dirty="0"/>
              <a:t>Procedure is very similar to 1</a:t>
            </a:r>
            <a:r>
              <a:rPr lang="en-US" sz="2800" dirty="0">
                <a:latin typeface="Symbol" pitchFamily="18" charset="2"/>
              </a:rPr>
              <a:t>f</a:t>
            </a:r>
            <a:r>
              <a:rPr lang="en-US" sz="2800" dirty="0"/>
              <a:t> except we use a 3</a:t>
            </a:r>
            <a:r>
              <a:rPr lang="en-US" sz="2800" dirty="0">
                <a:latin typeface="Symbol" pitchFamily="18" charset="2"/>
              </a:rPr>
              <a:t>f</a:t>
            </a:r>
            <a:r>
              <a:rPr lang="en-US" sz="2800" dirty="0"/>
              <a:t> </a:t>
            </a:r>
          </a:p>
          <a:p>
            <a:r>
              <a:rPr lang="en-US" sz="2800" dirty="0"/>
              <a:t>VA base, and use line to line voltage bases</a:t>
            </a:r>
          </a:p>
        </p:txBody>
      </p:sp>
      <p:graphicFrame>
        <p:nvGraphicFramePr>
          <p:cNvPr id="192518" name="Object 6"/>
          <p:cNvGraphicFramePr>
            <a:graphicFrameLocks noChangeAspect="1"/>
          </p:cNvGraphicFramePr>
          <p:nvPr/>
        </p:nvGraphicFramePr>
        <p:xfrm>
          <a:off x="7378700" y="2438400"/>
          <a:ext cx="520700" cy="508000"/>
        </p:xfrm>
        <a:graphic>
          <a:graphicData uri="http://schemas.openxmlformats.org/presentationml/2006/ole">
            <p:oleObj spid="_x0000_s12290" name="Equation" r:id="rId3" imgW="520560" imgH="507960" progId="">
              <p:embed/>
            </p:oleObj>
          </a:graphicData>
        </a:graphic>
      </p:graphicFrame>
      <p:graphicFrame>
        <p:nvGraphicFramePr>
          <p:cNvPr id="192519" name="Object 7"/>
          <p:cNvGraphicFramePr>
            <a:graphicFrameLocks noChangeAspect="1"/>
          </p:cNvGraphicFramePr>
          <p:nvPr/>
        </p:nvGraphicFramePr>
        <p:xfrm>
          <a:off x="1600200" y="4495800"/>
          <a:ext cx="5334000" cy="1165225"/>
        </p:xfrm>
        <a:graphic>
          <a:graphicData uri="http://schemas.openxmlformats.org/presentationml/2006/ole">
            <p:oleObj spid="_x0000_s12291" name="Equation" r:id="rId4" imgW="4940280" imgH="1079280" progId="">
              <p:embed/>
            </p:oleObj>
          </a:graphicData>
        </a:graphic>
      </p:graphicFrame>
      <p:sp>
        <p:nvSpPr>
          <p:cNvPr id="192520" name="Text Box 8"/>
          <p:cNvSpPr txBox="1">
            <a:spLocks noChangeArrowheads="1"/>
          </p:cNvSpPr>
          <p:nvPr/>
        </p:nvSpPr>
        <p:spPr bwMode="auto">
          <a:xfrm>
            <a:off x="457200" y="5791200"/>
            <a:ext cx="8148638" cy="519113"/>
          </a:xfrm>
          <a:prstGeom prst="rect">
            <a:avLst/>
          </a:prstGeom>
          <a:noFill/>
          <a:ln w="9525">
            <a:noFill/>
            <a:miter lim="800000"/>
            <a:headEnd/>
            <a:tailEnd/>
          </a:ln>
          <a:effectLst/>
        </p:spPr>
        <p:txBody>
          <a:bodyPr wrap="none">
            <a:spAutoFit/>
          </a:bodyPr>
          <a:lstStyle/>
          <a:p>
            <a:r>
              <a:rPr lang="en-US" sz="2800" dirty="0">
                <a:solidFill>
                  <a:srgbClr val="FF3300"/>
                </a:solidFill>
              </a:rPr>
              <a:t>Exactly the same impedance bases as with single phase!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Grp="1" noChangeArrowheads="1"/>
          </p:cNvSpPr>
          <p:nvPr>
            <p:ph type="body" idx="1"/>
          </p:nvPr>
        </p:nvSpPr>
        <p:spPr/>
        <p:txBody>
          <a:bodyPr/>
          <a:lstStyle/>
          <a:p>
            <a:pPr marL="533400" indent="-533400">
              <a:buFont typeface="Wingdings" pitchFamily="2" charset="2"/>
              <a:buAutoNum type="arabicPeriod" startAt="4"/>
            </a:pPr>
            <a:r>
              <a:rPr lang="en-US" dirty="0"/>
              <a:t>Calculate the current base, I</a:t>
            </a:r>
            <a:r>
              <a:rPr lang="en-US" baseline="-25000" dirty="0"/>
              <a:t>B</a:t>
            </a:r>
            <a:br>
              <a:rPr lang="en-US" baseline="-25000" dirty="0"/>
            </a:br>
            <a:r>
              <a:rPr lang="en-US" baseline="-25000" dirty="0"/>
              <a:t/>
            </a:r>
            <a:br>
              <a:rPr lang="en-US" baseline="-25000" dirty="0"/>
            </a:br>
            <a:r>
              <a:rPr lang="en-US" baseline="-25000" dirty="0"/>
              <a:t/>
            </a:r>
            <a:br>
              <a:rPr lang="en-US" baseline="-25000" dirty="0"/>
            </a:br>
            <a:r>
              <a:rPr lang="en-US" baseline="-25000" dirty="0"/>
              <a:t/>
            </a:r>
            <a:br>
              <a:rPr lang="en-US" baseline="-25000" dirty="0"/>
            </a:br>
            <a:r>
              <a:rPr lang="en-US" baseline="-25000" dirty="0"/>
              <a:t/>
            </a:r>
            <a:br>
              <a:rPr lang="en-US" baseline="-25000" dirty="0"/>
            </a:br>
            <a:r>
              <a:rPr lang="en-US" baseline="-25000" dirty="0"/>
              <a:t/>
            </a:r>
            <a:br>
              <a:rPr lang="en-US" baseline="-25000" dirty="0"/>
            </a:br>
            <a:r>
              <a:rPr lang="en-US" baseline="-25000" dirty="0"/>
              <a:t/>
            </a:r>
            <a:br>
              <a:rPr lang="en-US" baseline="-25000" dirty="0"/>
            </a:br>
            <a:r>
              <a:rPr lang="en-US" baseline="-25000" dirty="0"/>
              <a:t/>
            </a:r>
            <a:br>
              <a:rPr lang="en-US" baseline="-25000" dirty="0"/>
            </a:br>
            <a:endParaRPr lang="en-US" baseline="-25000" dirty="0"/>
          </a:p>
          <a:p>
            <a:pPr marL="533400" indent="-533400">
              <a:buFont typeface="Wingdings" pitchFamily="2" charset="2"/>
              <a:buAutoNum type="arabicPeriod" startAt="4"/>
            </a:pPr>
            <a:r>
              <a:rPr lang="en-US" dirty="0"/>
              <a:t>Convert actual values to per unit</a:t>
            </a:r>
          </a:p>
        </p:txBody>
      </p:sp>
      <p:graphicFrame>
        <p:nvGraphicFramePr>
          <p:cNvPr id="202756" name="Object 4"/>
          <p:cNvGraphicFramePr>
            <a:graphicFrameLocks noChangeAspect="1"/>
          </p:cNvGraphicFramePr>
          <p:nvPr/>
        </p:nvGraphicFramePr>
        <p:xfrm>
          <a:off x="1524000" y="2501900"/>
          <a:ext cx="6235700" cy="1079500"/>
        </p:xfrm>
        <a:graphic>
          <a:graphicData uri="http://schemas.openxmlformats.org/presentationml/2006/ole">
            <p:oleObj spid="_x0000_s13314" name="Equation" r:id="rId3" imgW="6235560" imgH="1079280" progId="">
              <p:embed/>
            </p:oleObj>
          </a:graphicData>
        </a:graphic>
      </p:graphicFrame>
      <p:sp>
        <p:nvSpPr>
          <p:cNvPr id="202757" name="Text Box 5"/>
          <p:cNvSpPr txBox="1">
            <a:spLocks noChangeArrowheads="1"/>
          </p:cNvSpPr>
          <p:nvPr/>
        </p:nvSpPr>
        <p:spPr bwMode="auto">
          <a:xfrm>
            <a:off x="1066800" y="3581400"/>
            <a:ext cx="7618413" cy="519113"/>
          </a:xfrm>
          <a:prstGeom prst="rect">
            <a:avLst/>
          </a:prstGeom>
          <a:noFill/>
          <a:ln w="9525">
            <a:noFill/>
            <a:miter lim="800000"/>
            <a:headEnd/>
            <a:tailEnd/>
          </a:ln>
          <a:effectLst/>
        </p:spPr>
        <p:txBody>
          <a:bodyPr wrap="none">
            <a:spAutoFit/>
          </a:bodyPr>
          <a:lstStyle/>
          <a:p>
            <a:r>
              <a:rPr lang="en-US" sz="2800" dirty="0">
                <a:solidFill>
                  <a:srgbClr val="FF3300"/>
                </a:solidFill>
              </a:rPr>
              <a:t>Exactly the same current bases as with single phase!</a:t>
            </a:r>
          </a:p>
        </p:txBody>
      </p:sp>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304800"/>
            <a:ext cx="8229600" cy="1143000"/>
          </a:xfrm>
        </p:spPr>
        <p:txBody>
          <a:bodyPr/>
          <a:lstStyle/>
          <a:p>
            <a:r>
              <a:rPr lang="en-US" dirty="0"/>
              <a:t>Three Phase Per Unit Example</a:t>
            </a:r>
          </a:p>
        </p:txBody>
      </p:sp>
      <p:sp>
        <p:nvSpPr>
          <p:cNvPr id="203779" name="Rectangle 3"/>
          <p:cNvSpPr>
            <a:spLocks noGrp="1" noChangeArrowheads="1"/>
          </p:cNvSpPr>
          <p:nvPr>
            <p:ph type="body" idx="1"/>
          </p:nvPr>
        </p:nvSpPr>
        <p:spPr>
          <a:xfrm>
            <a:off x="990600" y="1524000"/>
            <a:ext cx="7924800" cy="3124200"/>
          </a:xfrm>
        </p:spPr>
        <p:txBody>
          <a:bodyPr>
            <a:normAutofit/>
          </a:bodyPr>
          <a:lstStyle/>
          <a:p>
            <a:pPr marL="0" indent="0">
              <a:spcBef>
                <a:spcPct val="0"/>
              </a:spcBef>
              <a:buClrTx/>
              <a:buSzTx/>
              <a:buFontTx/>
              <a:buNone/>
            </a:pPr>
            <a:r>
              <a:rPr lang="en-US" dirty="0"/>
              <a:t>Solve for the current, load voltage and load power </a:t>
            </a:r>
          </a:p>
          <a:p>
            <a:pPr marL="0" indent="0">
              <a:spcBef>
                <a:spcPct val="0"/>
              </a:spcBef>
              <a:buClrTx/>
              <a:buSzTx/>
              <a:buFontTx/>
              <a:buNone/>
            </a:pPr>
            <a:r>
              <a:rPr lang="en-US" dirty="0"/>
              <a:t>in the previous circuit, assuming a 3</a:t>
            </a:r>
            <a:r>
              <a:rPr lang="en-US" dirty="0">
                <a:latin typeface="Symbol" pitchFamily="18" charset="2"/>
              </a:rPr>
              <a:t>f</a:t>
            </a:r>
            <a:r>
              <a:rPr lang="en-US" dirty="0"/>
              <a:t> power base </a:t>
            </a:r>
            <a:r>
              <a:rPr lang="en-US" dirty="0"/>
              <a:t>of</a:t>
            </a:r>
          </a:p>
          <a:p>
            <a:pPr marL="0" indent="0">
              <a:spcBef>
                <a:spcPct val="0"/>
              </a:spcBef>
              <a:buClrTx/>
              <a:buSzTx/>
              <a:buFontTx/>
              <a:buNone/>
            </a:pPr>
            <a:r>
              <a:rPr lang="en-US" dirty="0"/>
              <a:t>300 MVA, and line to line voltage bases of 13.8 kV,</a:t>
            </a:r>
          </a:p>
          <a:p>
            <a:pPr marL="0" indent="0">
              <a:spcBef>
                <a:spcPct val="0"/>
              </a:spcBef>
              <a:buClrTx/>
              <a:buSzTx/>
              <a:buFontTx/>
              <a:buNone/>
            </a:pPr>
            <a:r>
              <a:rPr lang="en-US" dirty="0"/>
              <a:t>138 kV  and 27.6 kV (square root of 3 larger than the </a:t>
            </a:r>
            <a:r>
              <a:rPr lang="en-US" dirty="0" smtClean="0"/>
              <a:t>1</a:t>
            </a:r>
            <a:r>
              <a:rPr lang="en-US" dirty="0" smtClean="0">
                <a:latin typeface="Symbol" pitchFamily="18" charset="2"/>
              </a:rPr>
              <a:t>f</a:t>
            </a:r>
            <a:r>
              <a:rPr lang="en-US" dirty="0" smtClean="0"/>
              <a:t> </a:t>
            </a:r>
            <a:r>
              <a:rPr lang="en-US" dirty="0"/>
              <a:t>example voltages).  </a:t>
            </a:r>
            <a:r>
              <a:rPr lang="en-US" dirty="0"/>
              <a:t>Also assume the generator is Y-connected so its line to line voltage is 13.8 kV.    </a:t>
            </a:r>
          </a:p>
        </p:txBody>
      </p:sp>
      <p:pic>
        <p:nvPicPr>
          <p:cNvPr id="203780" name="Picture 4" descr="Fig66"/>
          <p:cNvPicPr>
            <a:picLocks noChangeAspect="1" noChangeArrowheads="1"/>
          </p:cNvPicPr>
          <p:nvPr/>
        </p:nvPicPr>
        <p:blipFill>
          <a:blip r:embed="rId2" cstate="print"/>
          <a:srcRect l="4706" t="6038" r="8235" b="66417"/>
          <a:stretch>
            <a:fillRect/>
          </a:stretch>
        </p:blipFill>
        <p:spPr bwMode="auto">
          <a:xfrm>
            <a:off x="990600" y="4551362"/>
            <a:ext cx="4641850" cy="2001838"/>
          </a:xfrm>
          <a:prstGeom prst="rect">
            <a:avLst/>
          </a:prstGeom>
          <a:noFill/>
        </p:spPr>
      </p:pic>
      <p:sp>
        <p:nvSpPr>
          <p:cNvPr id="203781" name="Text Box 5"/>
          <p:cNvSpPr txBox="1">
            <a:spLocks noChangeArrowheads="1"/>
          </p:cNvSpPr>
          <p:nvPr/>
        </p:nvSpPr>
        <p:spPr bwMode="auto">
          <a:xfrm>
            <a:off x="6080125" y="4384675"/>
            <a:ext cx="2711450" cy="1552575"/>
          </a:xfrm>
          <a:prstGeom prst="rect">
            <a:avLst/>
          </a:prstGeom>
          <a:noFill/>
          <a:ln w="9525">
            <a:noFill/>
            <a:miter lim="800000"/>
            <a:headEnd/>
            <a:tailEnd/>
          </a:ln>
          <a:effectLst/>
        </p:spPr>
        <p:txBody>
          <a:bodyPr wrap="none">
            <a:spAutoFit/>
          </a:bodyPr>
          <a:lstStyle/>
          <a:p>
            <a:r>
              <a:rPr lang="en-US"/>
              <a:t>Convert to per unit</a:t>
            </a:r>
          </a:p>
          <a:p>
            <a:r>
              <a:rPr lang="en-US"/>
              <a:t>as before.</a:t>
            </a:r>
            <a:r>
              <a:rPr lang="en-US">
                <a:solidFill>
                  <a:srgbClr val="FF3300"/>
                </a:solidFill>
              </a:rPr>
              <a:t>  Note the</a:t>
            </a:r>
          </a:p>
          <a:p>
            <a:r>
              <a:rPr lang="en-US">
                <a:solidFill>
                  <a:srgbClr val="FF3300"/>
                </a:solidFill>
              </a:rPr>
              <a:t>system is exactly the</a:t>
            </a:r>
          </a:p>
          <a:p>
            <a:r>
              <a:rPr lang="en-US">
                <a:solidFill>
                  <a:srgbClr val="FF3300"/>
                </a:solidFill>
              </a:rPr>
              <a:t>same!</a:t>
            </a:r>
            <a:r>
              <a:rPr lang="en-US"/>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v"/>
            </a:pPr>
            <a:r>
              <a:rPr lang="en-US" b="1" dirty="0" smtClean="0">
                <a:solidFill>
                  <a:srgbClr val="FF0000"/>
                </a:solidFill>
              </a:rPr>
              <a:t>Purely resistive load </a:t>
            </a:r>
          </a:p>
          <a:p>
            <a:r>
              <a:rPr lang="en-US" dirty="0" smtClean="0"/>
              <a:t>The current into the load is in phase with the load voltage. </a:t>
            </a:r>
          </a:p>
          <a:p>
            <a:endParaRPr lang="en-US" dirty="0" smtClean="0"/>
          </a:p>
          <a:p>
            <a:r>
              <a:rPr lang="en-US" dirty="0" smtClean="0"/>
              <a:t>Where</a:t>
            </a:r>
          </a:p>
          <a:p>
            <a:r>
              <a:rPr lang="en-US" dirty="0" smtClean="0"/>
              <a:t>The instantaneous power absorbed by the resistor </a:t>
            </a:r>
            <a:endParaRPr lang="en-US" dirty="0"/>
          </a:p>
        </p:txBody>
      </p:sp>
      <p:pic>
        <p:nvPicPr>
          <p:cNvPr id="5122" name="Picture 2"/>
          <p:cNvPicPr>
            <a:picLocks noChangeAspect="1" noChangeArrowheads="1"/>
          </p:cNvPicPr>
          <p:nvPr/>
        </p:nvPicPr>
        <p:blipFill>
          <a:blip r:embed="rId2"/>
          <a:srcRect/>
          <a:stretch>
            <a:fillRect/>
          </a:stretch>
        </p:blipFill>
        <p:spPr bwMode="auto">
          <a:xfrm>
            <a:off x="2423959" y="3072984"/>
            <a:ext cx="4619279" cy="575091"/>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057400" y="3810000"/>
            <a:ext cx="2724150" cy="466997"/>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1752600" y="4724400"/>
            <a:ext cx="6180467" cy="172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04" name="Object 4"/>
          <p:cNvGraphicFramePr>
            <a:graphicFrameLocks noChangeAspect="1"/>
          </p:cNvGraphicFramePr>
          <p:nvPr>
            <p:ph type="body" idx="1"/>
          </p:nvPr>
        </p:nvGraphicFramePr>
        <p:xfrm>
          <a:off x="1085850" y="1524000"/>
          <a:ext cx="7810500" cy="3733800"/>
        </p:xfrm>
        <a:graphic>
          <a:graphicData uri="http://schemas.openxmlformats.org/presentationml/2006/ole">
            <p:oleObj spid="_x0000_s14338" name="Equation" r:id="rId3" imgW="7518240" imgH="3593880" progId="">
              <p:embed/>
            </p:oleObj>
          </a:graphicData>
        </a:graphic>
      </p:graphicFrame>
      <p:sp>
        <p:nvSpPr>
          <p:cNvPr id="204805" name="Text Box 5"/>
          <p:cNvSpPr txBox="1">
            <a:spLocks noChangeArrowheads="1"/>
          </p:cNvSpPr>
          <p:nvPr/>
        </p:nvSpPr>
        <p:spPr bwMode="auto">
          <a:xfrm>
            <a:off x="1371600" y="5664200"/>
            <a:ext cx="5270500" cy="519113"/>
          </a:xfrm>
          <a:prstGeom prst="rect">
            <a:avLst/>
          </a:prstGeom>
          <a:noFill/>
          <a:ln w="9525">
            <a:noFill/>
            <a:miter lim="800000"/>
            <a:headEnd/>
            <a:tailEnd/>
          </a:ln>
          <a:effectLst/>
        </p:spPr>
        <p:txBody>
          <a:bodyPr wrap="none">
            <a:spAutoFit/>
          </a:bodyPr>
          <a:lstStyle/>
          <a:p>
            <a:r>
              <a:rPr lang="en-US" sz="2800">
                <a:solidFill>
                  <a:srgbClr val="FF3300"/>
                </a:solidFill>
              </a:rPr>
              <a:t>Again, analysis is exactly the same!</a:t>
            </a:r>
          </a:p>
        </p:txBody>
      </p:sp>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28" name="Object 4"/>
          <p:cNvGraphicFramePr>
            <a:graphicFrameLocks noChangeAspect="1"/>
          </p:cNvGraphicFramePr>
          <p:nvPr>
            <p:ph type="body" idx="1"/>
          </p:nvPr>
        </p:nvGraphicFramePr>
        <p:xfrm>
          <a:off x="1030288" y="2217738"/>
          <a:ext cx="7769225" cy="3357562"/>
        </p:xfrm>
        <a:graphic>
          <a:graphicData uri="http://schemas.openxmlformats.org/presentationml/2006/ole">
            <p:oleObj spid="_x0000_s15362" name="Equation" r:id="rId3" imgW="8051760" imgH="3479760" progId="">
              <p:embed/>
            </p:oleObj>
          </a:graphicData>
        </a:graphic>
      </p:graphicFrame>
      <p:sp>
        <p:nvSpPr>
          <p:cNvPr id="205829" name="Text Box 5"/>
          <p:cNvSpPr txBox="1">
            <a:spLocks noChangeArrowheads="1"/>
          </p:cNvSpPr>
          <p:nvPr/>
        </p:nvSpPr>
        <p:spPr bwMode="auto">
          <a:xfrm>
            <a:off x="239713" y="1524000"/>
            <a:ext cx="8447087" cy="519113"/>
          </a:xfrm>
          <a:prstGeom prst="rect">
            <a:avLst/>
          </a:prstGeom>
          <a:noFill/>
          <a:ln w="9525">
            <a:noFill/>
            <a:miter lim="800000"/>
            <a:headEnd/>
            <a:tailEnd/>
          </a:ln>
          <a:effectLst/>
        </p:spPr>
        <p:txBody>
          <a:bodyPr wrap="none">
            <a:spAutoFit/>
          </a:bodyPr>
          <a:lstStyle/>
          <a:p>
            <a:r>
              <a:rPr lang="en-US" sz="2800" dirty="0">
                <a:solidFill>
                  <a:srgbClr val="FF3300"/>
                </a:solidFill>
              </a:rPr>
              <a:t>Differences appear when we convert back to actual values</a:t>
            </a:r>
          </a:p>
        </p:txBody>
      </p:sp>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457200"/>
            <a:ext cx="8229600" cy="1143000"/>
          </a:xfrm>
        </p:spPr>
        <p:txBody>
          <a:bodyPr/>
          <a:lstStyle/>
          <a:p>
            <a:r>
              <a:rPr lang="en-US" dirty="0"/>
              <a:t>3</a:t>
            </a:r>
            <a:r>
              <a:rPr lang="en-US" sz="4000" dirty="0">
                <a:latin typeface="Symbol" pitchFamily="18" charset="2"/>
              </a:rPr>
              <a:t>f</a:t>
            </a:r>
            <a:r>
              <a:rPr lang="en-US" dirty="0"/>
              <a:t> Per Unit Example 2</a:t>
            </a:r>
          </a:p>
        </p:txBody>
      </p:sp>
      <p:sp>
        <p:nvSpPr>
          <p:cNvPr id="214019" name="Rectangle 3"/>
          <p:cNvSpPr>
            <a:spLocks noGrp="1" noChangeArrowheads="1"/>
          </p:cNvSpPr>
          <p:nvPr>
            <p:ph type="body" idx="1"/>
          </p:nvPr>
        </p:nvSpPr>
        <p:spPr>
          <a:xfrm>
            <a:off x="990600" y="1524000"/>
            <a:ext cx="8001000" cy="1143000"/>
          </a:xfrm>
        </p:spPr>
        <p:txBody>
          <a:bodyPr/>
          <a:lstStyle/>
          <a:p>
            <a:pPr marL="0" indent="0"/>
            <a:r>
              <a:rPr lang="en-US"/>
              <a:t>Assume a 3</a:t>
            </a:r>
            <a:r>
              <a:rPr lang="en-US">
                <a:latin typeface="Symbol" pitchFamily="18" charset="2"/>
              </a:rPr>
              <a:t>f</a:t>
            </a:r>
            <a:r>
              <a:rPr lang="en-US"/>
              <a:t> load of 100+j50 MVA with V</a:t>
            </a:r>
            <a:r>
              <a:rPr lang="en-US" baseline="-25000"/>
              <a:t>LL </a:t>
            </a:r>
            <a:r>
              <a:rPr lang="en-US"/>
              <a:t>of 69 kV is connected to a source through the below network:</a:t>
            </a:r>
          </a:p>
        </p:txBody>
      </p:sp>
      <p:pic>
        <p:nvPicPr>
          <p:cNvPr id="214020" name="Picture 4" descr="fig84"/>
          <p:cNvPicPr>
            <a:picLocks noChangeAspect="1" noChangeArrowheads="1"/>
          </p:cNvPicPr>
          <p:nvPr/>
        </p:nvPicPr>
        <p:blipFill>
          <a:blip r:embed="rId3" cstate="print"/>
          <a:srcRect l="14117" t="862" r="2353" b="75906"/>
          <a:stretch>
            <a:fillRect/>
          </a:stretch>
        </p:blipFill>
        <p:spPr bwMode="auto">
          <a:xfrm>
            <a:off x="1249363" y="2605088"/>
            <a:ext cx="6492875" cy="2463800"/>
          </a:xfrm>
          <a:prstGeom prst="rect">
            <a:avLst/>
          </a:prstGeom>
          <a:noFill/>
        </p:spPr>
      </p:pic>
      <p:sp>
        <p:nvSpPr>
          <p:cNvPr id="214021" name="Text Box 5"/>
          <p:cNvSpPr txBox="1">
            <a:spLocks noChangeArrowheads="1"/>
          </p:cNvSpPr>
          <p:nvPr/>
        </p:nvSpPr>
        <p:spPr bwMode="auto">
          <a:xfrm>
            <a:off x="1127125" y="5248275"/>
            <a:ext cx="6980238" cy="1373188"/>
          </a:xfrm>
          <a:prstGeom prst="rect">
            <a:avLst/>
          </a:prstGeom>
          <a:noFill/>
          <a:ln w="9525">
            <a:noFill/>
            <a:miter lim="800000"/>
            <a:headEnd/>
            <a:tailEnd/>
          </a:ln>
          <a:effectLst/>
        </p:spPr>
        <p:txBody>
          <a:bodyPr wrap="none">
            <a:spAutoFit/>
          </a:bodyPr>
          <a:lstStyle/>
          <a:p>
            <a:r>
              <a:rPr lang="en-US" sz="2800"/>
              <a:t>What is the supply current and complex power?</a:t>
            </a:r>
          </a:p>
          <a:p>
            <a:endParaRPr lang="en-US" sz="2800"/>
          </a:p>
          <a:p>
            <a:r>
              <a:rPr lang="en-US" sz="2800">
                <a:solidFill>
                  <a:srgbClr val="FF3300"/>
                </a:solidFill>
              </a:rPr>
              <a:t>Answer: I=467 amps, S = 103.3 + j76.0 MVA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304800"/>
            <a:ext cx="8229600" cy="1143000"/>
          </a:xfrm>
        </p:spPr>
        <p:txBody>
          <a:bodyPr/>
          <a:lstStyle/>
          <a:p>
            <a:r>
              <a:rPr lang="en-US" dirty="0"/>
              <a:t>Per Unit Change of MVA Base</a:t>
            </a:r>
          </a:p>
        </p:txBody>
      </p:sp>
      <p:sp>
        <p:nvSpPr>
          <p:cNvPr id="229379" name="Rectangle 3"/>
          <p:cNvSpPr>
            <a:spLocks noGrp="1" noChangeArrowheads="1"/>
          </p:cNvSpPr>
          <p:nvPr>
            <p:ph type="body" idx="1"/>
          </p:nvPr>
        </p:nvSpPr>
        <p:spPr>
          <a:xfrm>
            <a:off x="990600" y="1524000"/>
            <a:ext cx="8001000" cy="1981200"/>
          </a:xfrm>
        </p:spPr>
        <p:txBody>
          <a:bodyPr/>
          <a:lstStyle/>
          <a:p>
            <a:pPr>
              <a:buFont typeface="Wingdings" pitchFamily="2" charset="2"/>
              <a:buChar char="l"/>
            </a:pPr>
            <a:r>
              <a:rPr lang="en-US"/>
              <a:t>Parameters for equipment are often given using power rating of equipment as the MVA base</a:t>
            </a:r>
          </a:p>
          <a:p>
            <a:pPr>
              <a:buFont typeface="Wingdings" pitchFamily="2" charset="2"/>
              <a:buChar char="l"/>
            </a:pPr>
            <a:r>
              <a:rPr lang="en-US"/>
              <a:t>To analyze a system all per unit data must be on a common power base</a:t>
            </a:r>
          </a:p>
        </p:txBody>
      </p:sp>
      <p:graphicFrame>
        <p:nvGraphicFramePr>
          <p:cNvPr id="229380" name="Object 4"/>
          <p:cNvGraphicFramePr>
            <a:graphicFrameLocks noChangeAspect="1"/>
          </p:cNvGraphicFramePr>
          <p:nvPr/>
        </p:nvGraphicFramePr>
        <p:xfrm>
          <a:off x="1136650" y="3479800"/>
          <a:ext cx="7734300" cy="3378200"/>
        </p:xfrm>
        <a:graphic>
          <a:graphicData uri="http://schemas.openxmlformats.org/presentationml/2006/ole">
            <p:oleObj spid="_x0000_s16386" name="Equation" r:id="rId3" imgW="7734240" imgH="3377880" progId="">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381000"/>
            <a:ext cx="8229600" cy="1143000"/>
          </a:xfrm>
        </p:spPr>
        <p:txBody>
          <a:bodyPr>
            <a:normAutofit fontScale="90000"/>
          </a:bodyPr>
          <a:lstStyle/>
          <a:p>
            <a:r>
              <a:rPr lang="en-US" dirty="0"/>
              <a:t>Per Unit Change of Base Example</a:t>
            </a:r>
          </a:p>
        </p:txBody>
      </p:sp>
      <p:sp>
        <p:nvSpPr>
          <p:cNvPr id="230403" name="Rectangle 3"/>
          <p:cNvSpPr>
            <a:spLocks noGrp="1" noChangeArrowheads="1"/>
          </p:cNvSpPr>
          <p:nvPr>
            <p:ph type="body" idx="1"/>
          </p:nvPr>
        </p:nvSpPr>
        <p:spPr>
          <a:xfrm>
            <a:off x="990600" y="1524000"/>
            <a:ext cx="8001000" cy="1143000"/>
          </a:xfrm>
        </p:spPr>
        <p:txBody>
          <a:bodyPr/>
          <a:lstStyle/>
          <a:p>
            <a:pPr marL="0" indent="0"/>
            <a:r>
              <a:rPr lang="en-US" dirty="0"/>
              <a:t>A 54 MVA transformer has a leakage reactance </a:t>
            </a:r>
            <a:r>
              <a:rPr lang="en-US" dirty="0" smtClean="0"/>
              <a:t>of </a:t>
            </a:r>
            <a:r>
              <a:rPr lang="en-US" dirty="0"/>
              <a:t>3.69%.  What is the reactance on a 100 MVA base?</a:t>
            </a:r>
          </a:p>
          <a:p>
            <a:pPr marL="0" indent="0"/>
            <a:endParaRPr lang="en-US" dirty="0"/>
          </a:p>
          <a:p>
            <a:pPr marL="0" indent="0"/>
            <a:endParaRPr lang="en-US" dirty="0"/>
          </a:p>
        </p:txBody>
      </p:sp>
      <p:graphicFrame>
        <p:nvGraphicFramePr>
          <p:cNvPr id="230404" name="Object 4"/>
          <p:cNvGraphicFramePr>
            <a:graphicFrameLocks noChangeAspect="1"/>
          </p:cNvGraphicFramePr>
          <p:nvPr/>
        </p:nvGraphicFramePr>
        <p:xfrm>
          <a:off x="1085850" y="2667000"/>
          <a:ext cx="4610100" cy="825500"/>
        </p:xfrm>
        <a:graphic>
          <a:graphicData uri="http://schemas.openxmlformats.org/presentationml/2006/ole">
            <p:oleObj spid="_x0000_s17410" name="Equation" r:id="rId3" imgW="4609800" imgH="825480" progId="">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dirty="0"/>
              <a:t>Transformer Reactance</a:t>
            </a:r>
          </a:p>
        </p:txBody>
      </p:sp>
      <p:sp>
        <p:nvSpPr>
          <p:cNvPr id="231427" name="Rectangle 3"/>
          <p:cNvSpPr>
            <a:spLocks noGrp="1" noChangeArrowheads="1"/>
          </p:cNvSpPr>
          <p:nvPr>
            <p:ph type="body" idx="1"/>
          </p:nvPr>
        </p:nvSpPr>
        <p:spPr/>
        <p:txBody>
          <a:bodyPr/>
          <a:lstStyle/>
          <a:p>
            <a:pPr algn="just">
              <a:buFont typeface="Wingdings" pitchFamily="2" charset="2"/>
              <a:buChar char="l"/>
            </a:pPr>
            <a:r>
              <a:rPr lang="en-US" dirty="0"/>
              <a:t>Transformer reactance is often specified as a percentage, say 10%.  This is a per unit value (divide by 100) on the power base of the transformer.</a:t>
            </a:r>
          </a:p>
          <a:p>
            <a:pPr algn="just">
              <a:buFont typeface="Wingdings" pitchFamily="2" charset="2"/>
              <a:buChar char="l"/>
            </a:pPr>
            <a:r>
              <a:rPr lang="en-US" dirty="0"/>
              <a:t>Example: A 350 MVA, 230/20 kV transformer has leakage reactance of 10%.  What is </a:t>
            </a:r>
            <a:r>
              <a:rPr lang="en-US" dirty="0" err="1"/>
              <a:t>p.u</a:t>
            </a:r>
            <a:r>
              <a:rPr lang="en-US" dirty="0"/>
              <a:t>. value on 100 MVA base?  What is value in ohms (230 kV)?</a:t>
            </a:r>
          </a:p>
          <a:p>
            <a:pPr>
              <a:buFont typeface="Wingdings" pitchFamily="2" charset="2"/>
              <a:buChar char="l"/>
            </a:pPr>
            <a:endParaRPr lang="en-US" dirty="0"/>
          </a:p>
          <a:p>
            <a:endParaRPr lang="en-US" dirty="0"/>
          </a:p>
          <a:p>
            <a:endParaRPr lang="en-US" dirty="0"/>
          </a:p>
        </p:txBody>
      </p:sp>
      <p:graphicFrame>
        <p:nvGraphicFramePr>
          <p:cNvPr id="231428" name="Object 4"/>
          <p:cNvGraphicFramePr>
            <a:graphicFrameLocks noChangeAspect="1"/>
          </p:cNvGraphicFramePr>
          <p:nvPr/>
        </p:nvGraphicFramePr>
        <p:xfrm>
          <a:off x="1600200" y="4724400"/>
          <a:ext cx="4305300" cy="1854200"/>
        </p:xfrm>
        <a:graphic>
          <a:graphicData uri="http://schemas.openxmlformats.org/presentationml/2006/ole">
            <p:oleObj spid="_x0000_s93186" name="Equation" r:id="rId3" imgW="4305240" imgH="1854000" progId="Equation.DSMT4">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457200"/>
            <a:ext cx="8229600" cy="1143000"/>
          </a:xfrm>
        </p:spPr>
        <p:txBody>
          <a:bodyPr/>
          <a:lstStyle/>
          <a:p>
            <a:r>
              <a:rPr lang="en-US" dirty="0"/>
              <a:t>Three Phase Transformers</a:t>
            </a:r>
          </a:p>
        </p:txBody>
      </p:sp>
      <p:sp>
        <p:nvSpPr>
          <p:cNvPr id="232451" name="Rectangle 3"/>
          <p:cNvSpPr>
            <a:spLocks noGrp="1" noChangeArrowheads="1"/>
          </p:cNvSpPr>
          <p:nvPr>
            <p:ph type="body" idx="1"/>
          </p:nvPr>
        </p:nvSpPr>
        <p:spPr>
          <a:xfrm>
            <a:off x="914400" y="1752600"/>
            <a:ext cx="8001000" cy="3733800"/>
          </a:xfrm>
        </p:spPr>
        <p:txBody>
          <a:bodyPr/>
          <a:lstStyle/>
          <a:p>
            <a:pPr marL="0" indent="0"/>
            <a:r>
              <a:rPr lang="en-US" dirty="0"/>
              <a:t>There are 4 different ways to connect 3</a:t>
            </a:r>
            <a:r>
              <a:rPr lang="en-US" dirty="0">
                <a:latin typeface="Symbol" pitchFamily="18" charset="2"/>
              </a:rPr>
              <a:t>f</a:t>
            </a:r>
            <a:r>
              <a:rPr lang="en-US" dirty="0"/>
              <a:t> transformers</a:t>
            </a:r>
          </a:p>
        </p:txBody>
      </p:sp>
      <p:pic>
        <p:nvPicPr>
          <p:cNvPr id="232452" name="Picture 4" descr="Book5-6a"/>
          <p:cNvPicPr>
            <a:picLocks noChangeAspect="1" noChangeArrowheads="1"/>
          </p:cNvPicPr>
          <p:nvPr/>
        </p:nvPicPr>
        <p:blipFill>
          <a:blip r:embed="rId2"/>
          <a:srcRect l="11765" r="11765" b="75906"/>
          <a:stretch>
            <a:fillRect/>
          </a:stretch>
        </p:blipFill>
        <p:spPr bwMode="auto">
          <a:xfrm>
            <a:off x="1295400" y="3068637"/>
            <a:ext cx="7391400" cy="3179763"/>
          </a:xfrm>
          <a:prstGeom prst="rect">
            <a:avLst/>
          </a:prstGeom>
          <a:noFill/>
        </p:spPr>
      </p:pic>
      <p:sp>
        <p:nvSpPr>
          <p:cNvPr id="232453" name="Text Box 5"/>
          <p:cNvSpPr txBox="1">
            <a:spLocks noChangeArrowheads="1"/>
          </p:cNvSpPr>
          <p:nvPr/>
        </p:nvSpPr>
        <p:spPr bwMode="auto">
          <a:xfrm>
            <a:off x="2286000" y="2452687"/>
            <a:ext cx="817563" cy="519113"/>
          </a:xfrm>
          <a:prstGeom prst="rect">
            <a:avLst/>
          </a:prstGeom>
          <a:noFill/>
          <a:ln w="9525">
            <a:noFill/>
            <a:miter lim="800000"/>
            <a:headEnd/>
            <a:tailEnd/>
          </a:ln>
          <a:effectLst/>
        </p:spPr>
        <p:txBody>
          <a:bodyPr wrap="none">
            <a:spAutoFit/>
          </a:bodyPr>
          <a:lstStyle/>
          <a:p>
            <a:r>
              <a:rPr lang="en-US" sz="2800" b="1" dirty="0"/>
              <a:t>Y-Y</a:t>
            </a:r>
          </a:p>
        </p:txBody>
      </p:sp>
      <p:sp>
        <p:nvSpPr>
          <p:cNvPr id="232454" name="Text Box 6"/>
          <p:cNvSpPr txBox="1">
            <a:spLocks noChangeArrowheads="1"/>
          </p:cNvSpPr>
          <p:nvPr/>
        </p:nvSpPr>
        <p:spPr bwMode="auto">
          <a:xfrm>
            <a:off x="5867400" y="2376487"/>
            <a:ext cx="990600" cy="584775"/>
          </a:xfrm>
          <a:prstGeom prst="rect">
            <a:avLst/>
          </a:prstGeom>
          <a:noFill/>
          <a:ln w="9525">
            <a:noFill/>
            <a:miter lim="800000"/>
            <a:headEnd/>
            <a:tailEnd/>
          </a:ln>
          <a:effectLst/>
        </p:spPr>
        <p:txBody>
          <a:bodyPr wrap="square">
            <a:spAutoFit/>
          </a:bodyPr>
          <a:lstStyle/>
          <a:p>
            <a:r>
              <a:rPr lang="en-US" sz="3200" b="1" dirty="0" smtClean="0">
                <a:latin typeface="Symbol" pitchFamily="18" charset="2"/>
              </a:rPr>
              <a:t>D-D</a:t>
            </a:r>
            <a:endParaRPr lang="en-US" sz="3200" b="1" dirty="0">
              <a:latin typeface="Symbol" pitchFamily="18" charset="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5" name="Picture 3" descr="Book5-6b"/>
          <p:cNvPicPr>
            <a:picLocks noChangeAspect="1" noChangeArrowheads="1"/>
          </p:cNvPicPr>
          <p:nvPr/>
        </p:nvPicPr>
        <p:blipFill>
          <a:blip r:embed="rId2"/>
          <a:srcRect l="11765" r="11765" b="75043"/>
          <a:stretch>
            <a:fillRect/>
          </a:stretch>
        </p:blipFill>
        <p:spPr bwMode="auto">
          <a:xfrm>
            <a:off x="1219200" y="2133600"/>
            <a:ext cx="7377113" cy="3284538"/>
          </a:xfrm>
          <a:prstGeom prst="rect">
            <a:avLst/>
          </a:prstGeom>
          <a:noFill/>
        </p:spPr>
      </p:pic>
      <p:sp>
        <p:nvSpPr>
          <p:cNvPr id="233476" name="Text Box 4"/>
          <p:cNvSpPr txBox="1">
            <a:spLocks noChangeArrowheads="1"/>
          </p:cNvSpPr>
          <p:nvPr/>
        </p:nvSpPr>
        <p:spPr bwMode="auto">
          <a:xfrm>
            <a:off x="2133600" y="1468438"/>
            <a:ext cx="809625" cy="579437"/>
          </a:xfrm>
          <a:prstGeom prst="rect">
            <a:avLst/>
          </a:prstGeom>
          <a:noFill/>
          <a:ln w="9525">
            <a:noFill/>
            <a:miter lim="800000"/>
            <a:headEnd/>
            <a:tailEnd/>
          </a:ln>
          <a:effectLst/>
        </p:spPr>
        <p:txBody>
          <a:bodyPr wrap="none">
            <a:spAutoFit/>
          </a:bodyPr>
          <a:lstStyle/>
          <a:p>
            <a:r>
              <a:rPr lang="en-US" sz="3200" b="1">
                <a:latin typeface="Symbol" pitchFamily="18" charset="2"/>
              </a:rPr>
              <a:t>D</a:t>
            </a:r>
            <a:r>
              <a:rPr lang="en-US" sz="2800" b="1"/>
              <a:t>-Y</a:t>
            </a:r>
          </a:p>
        </p:txBody>
      </p:sp>
      <p:sp>
        <p:nvSpPr>
          <p:cNvPr id="233477" name="Rectangle 5"/>
          <p:cNvSpPr>
            <a:spLocks noChangeArrowheads="1"/>
          </p:cNvSpPr>
          <p:nvPr/>
        </p:nvSpPr>
        <p:spPr bwMode="auto">
          <a:xfrm>
            <a:off x="5943600" y="1447800"/>
            <a:ext cx="825500" cy="579438"/>
          </a:xfrm>
          <a:prstGeom prst="rect">
            <a:avLst/>
          </a:prstGeom>
          <a:noFill/>
          <a:ln w="9525">
            <a:noFill/>
            <a:miter lim="800000"/>
            <a:headEnd/>
            <a:tailEnd/>
          </a:ln>
          <a:effectLst/>
        </p:spPr>
        <p:txBody>
          <a:bodyPr wrap="none">
            <a:spAutoFit/>
          </a:bodyPr>
          <a:lstStyle/>
          <a:p>
            <a:r>
              <a:rPr lang="en-US" sz="2800" b="1"/>
              <a:t>Y</a:t>
            </a:r>
            <a:r>
              <a:rPr lang="en-US" sz="3200" b="1">
                <a:latin typeface="Arial" charset="0"/>
              </a:rPr>
              <a:t>-</a:t>
            </a:r>
            <a:r>
              <a:rPr lang="en-US" sz="3200" b="1">
                <a:latin typeface="Symbol" pitchFamily="18" charset="2"/>
              </a:rPr>
              <a:t>D</a:t>
            </a:r>
            <a:endParaRPr lang="en-US" sz="2800" b="1"/>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533400"/>
            <a:ext cx="8305800" cy="1143000"/>
          </a:xfrm>
        </p:spPr>
        <p:txBody>
          <a:bodyPr/>
          <a:lstStyle/>
          <a:p>
            <a:r>
              <a:rPr lang="en-US" dirty="0"/>
              <a:t>Y-Y Connection</a:t>
            </a:r>
          </a:p>
        </p:txBody>
      </p:sp>
      <p:pic>
        <p:nvPicPr>
          <p:cNvPr id="234499" name="Picture 3" descr="Fig71"/>
          <p:cNvPicPr>
            <a:picLocks noChangeAspect="1" noChangeArrowheads="1"/>
          </p:cNvPicPr>
          <p:nvPr/>
        </p:nvPicPr>
        <p:blipFill>
          <a:blip r:embed="rId3"/>
          <a:srcRect l="5882" r="5882" b="69005"/>
          <a:stretch>
            <a:fillRect/>
          </a:stretch>
        </p:blipFill>
        <p:spPr bwMode="auto">
          <a:xfrm>
            <a:off x="1143000" y="1700212"/>
            <a:ext cx="6629400" cy="3176588"/>
          </a:xfrm>
          <a:prstGeom prst="rect">
            <a:avLst/>
          </a:prstGeom>
          <a:noFill/>
        </p:spPr>
      </p:pic>
      <p:graphicFrame>
        <p:nvGraphicFramePr>
          <p:cNvPr id="234500" name="Object 4"/>
          <p:cNvGraphicFramePr>
            <a:graphicFrameLocks noChangeAspect="1"/>
          </p:cNvGraphicFramePr>
          <p:nvPr/>
        </p:nvGraphicFramePr>
        <p:xfrm>
          <a:off x="1143000" y="4953000"/>
          <a:ext cx="6718300" cy="1422400"/>
        </p:xfrm>
        <a:graphic>
          <a:graphicData uri="http://schemas.openxmlformats.org/presentationml/2006/ole">
            <p:oleObj spid="_x0000_s94210" name="Equation" r:id="rId4" imgW="6717960" imgH="1422360" progId="Equation.DSMT4">
              <p:embed/>
            </p:oleObj>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304800"/>
            <a:ext cx="8305800" cy="1143000"/>
          </a:xfrm>
        </p:spPr>
        <p:txBody>
          <a:bodyPr>
            <a:normAutofit fontScale="90000"/>
          </a:bodyPr>
          <a:lstStyle/>
          <a:p>
            <a:r>
              <a:rPr lang="en-US" dirty="0"/>
              <a:t>Y-Y Connection: 3</a:t>
            </a:r>
            <a:r>
              <a:rPr lang="en-US" sz="4000" dirty="0">
                <a:latin typeface="Symbol" pitchFamily="18" charset="2"/>
              </a:rPr>
              <a:t>f</a:t>
            </a:r>
            <a:r>
              <a:rPr lang="en-US" dirty="0"/>
              <a:t> Detailed Model</a:t>
            </a:r>
          </a:p>
        </p:txBody>
      </p:sp>
      <p:pic>
        <p:nvPicPr>
          <p:cNvPr id="235523" name="Picture 3" descr="fig74"/>
          <p:cNvPicPr>
            <a:picLocks noChangeAspect="1" noChangeArrowheads="1"/>
          </p:cNvPicPr>
          <p:nvPr/>
        </p:nvPicPr>
        <p:blipFill>
          <a:blip r:embed="rId2"/>
          <a:srcRect b="47441"/>
          <a:stretch>
            <a:fillRect/>
          </a:stretch>
        </p:blipFill>
        <p:spPr bwMode="auto">
          <a:xfrm>
            <a:off x="990600" y="1582737"/>
            <a:ext cx="6934200" cy="49704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It has two parts: an average value and a double frequency term.</a:t>
            </a:r>
          </a:p>
          <a:p>
            <a:pPr algn="just"/>
            <a:r>
              <a:rPr lang="en-US" dirty="0" smtClean="0"/>
              <a:t>Average value </a:t>
            </a:r>
          </a:p>
          <a:p>
            <a:pPr algn="just"/>
            <a:endParaRPr lang="en-US" dirty="0" smtClean="0"/>
          </a:p>
          <a:p>
            <a:pPr algn="just"/>
            <a:r>
              <a:rPr lang="en-US" dirty="0" smtClean="0"/>
              <a:t>Double frequency term</a:t>
            </a:r>
            <a:endParaRPr lang="en-US" dirty="0"/>
          </a:p>
        </p:txBody>
      </p:sp>
      <p:pic>
        <p:nvPicPr>
          <p:cNvPr id="6147" name="Picture 3"/>
          <p:cNvPicPr>
            <a:picLocks noChangeAspect="1" noChangeArrowheads="1"/>
          </p:cNvPicPr>
          <p:nvPr/>
        </p:nvPicPr>
        <p:blipFill>
          <a:blip r:embed="rId2"/>
          <a:srcRect/>
          <a:stretch>
            <a:fillRect/>
          </a:stretch>
        </p:blipFill>
        <p:spPr bwMode="auto">
          <a:xfrm>
            <a:off x="4305300" y="3895725"/>
            <a:ext cx="2400300" cy="6000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2901043" y="2971800"/>
            <a:ext cx="3347357" cy="762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752968" y="4495800"/>
            <a:ext cx="5262196"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457200"/>
            <a:ext cx="8305800" cy="1143000"/>
          </a:xfrm>
        </p:spPr>
        <p:txBody>
          <a:bodyPr>
            <a:normAutofit fontScale="90000"/>
          </a:bodyPr>
          <a:lstStyle/>
          <a:p>
            <a:r>
              <a:rPr lang="en-US" dirty="0"/>
              <a:t>Y-Y Connection: Per Phase Model</a:t>
            </a:r>
          </a:p>
        </p:txBody>
      </p:sp>
      <p:pic>
        <p:nvPicPr>
          <p:cNvPr id="236547" name="Picture 3" descr="fig75"/>
          <p:cNvPicPr>
            <a:picLocks noChangeAspect="1" noChangeArrowheads="1"/>
          </p:cNvPicPr>
          <p:nvPr/>
        </p:nvPicPr>
        <p:blipFill>
          <a:blip r:embed="rId2" cstate="print"/>
          <a:srcRect t="432" b="77631"/>
          <a:stretch>
            <a:fillRect/>
          </a:stretch>
        </p:blipFill>
        <p:spPr bwMode="auto">
          <a:xfrm>
            <a:off x="990600" y="1600200"/>
            <a:ext cx="7772400" cy="2325688"/>
          </a:xfrm>
          <a:prstGeom prst="rect">
            <a:avLst/>
          </a:prstGeom>
          <a:noFill/>
        </p:spPr>
      </p:pic>
      <p:sp>
        <p:nvSpPr>
          <p:cNvPr id="236548" name="Text Box 4"/>
          <p:cNvSpPr txBox="1">
            <a:spLocks noChangeArrowheads="1"/>
          </p:cNvSpPr>
          <p:nvPr/>
        </p:nvSpPr>
        <p:spPr bwMode="auto">
          <a:xfrm>
            <a:off x="914400" y="3886200"/>
            <a:ext cx="8007350" cy="2684463"/>
          </a:xfrm>
          <a:prstGeom prst="rect">
            <a:avLst/>
          </a:prstGeom>
          <a:noFill/>
          <a:ln w="9525">
            <a:noFill/>
            <a:miter lim="800000"/>
            <a:headEnd/>
            <a:tailEnd/>
          </a:ln>
          <a:effectLst/>
        </p:spPr>
        <p:txBody>
          <a:bodyPr wrap="none">
            <a:spAutoFit/>
          </a:bodyPr>
          <a:lstStyle/>
          <a:p>
            <a:r>
              <a:rPr lang="en-US" sz="2800"/>
              <a:t>Per phase analysis of Y-Y connections is exactly the </a:t>
            </a:r>
            <a:br>
              <a:rPr lang="en-US" sz="2800"/>
            </a:br>
            <a:r>
              <a:rPr lang="en-US" sz="2800"/>
              <a:t>same as analysis of a single phase transformer.</a:t>
            </a:r>
          </a:p>
          <a:p>
            <a:endParaRPr lang="en-US" sz="1600"/>
          </a:p>
          <a:p>
            <a:r>
              <a:rPr lang="en-US" sz="2800"/>
              <a:t>Y-Y connections are common in transmission systems.</a:t>
            </a:r>
          </a:p>
          <a:p>
            <a:endParaRPr lang="en-US" sz="1400"/>
          </a:p>
          <a:p>
            <a:r>
              <a:rPr lang="en-US" sz="2800"/>
              <a:t>Key advantages are the ability to ground each side </a:t>
            </a:r>
          </a:p>
          <a:p>
            <a:r>
              <a:rPr lang="en-US" sz="2800"/>
              <a:t>and there is no phase shift is introduced.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304800"/>
            <a:ext cx="8305800" cy="1143000"/>
          </a:xfrm>
        </p:spPr>
        <p:txBody>
          <a:bodyPr/>
          <a:lstStyle/>
          <a:p>
            <a:r>
              <a:rPr lang="en-US" sz="4000" dirty="0">
                <a:latin typeface="Symbol" pitchFamily="18" charset="2"/>
              </a:rPr>
              <a:t>D</a:t>
            </a:r>
            <a:r>
              <a:rPr lang="en-US" dirty="0"/>
              <a:t>-</a:t>
            </a:r>
            <a:r>
              <a:rPr lang="en-US" sz="4000" dirty="0">
                <a:latin typeface="Symbol" pitchFamily="18" charset="2"/>
              </a:rPr>
              <a:t>D</a:t>
            </a:r>
            <a:r>
              <a:rPr lang="en-US" dirty="0"/>
              <a:t> Connection</a:t>
            </a:r>
          </a:p>
        </p:txBody>
      </p:sp>
      <p:pic>
        <p:nvPicPr>
          <p:cNvPr id="237571" name="Picture 3" descr="Fig70"/>
          <p:cNvPicPr>
            <a:picLocks noChangeAspect="1" noChangeArrowheads="1"/>
          </p:cNvPicPr>
          <p:nvPr/>
        </p:nvPicPr>
        <p:blipFill>
          <a:blip r:embed="rId3"/>
          <a:srcRect l="9412" t="862" b="71593"/>
          <a:stretch>
            <a:fillRect/>
          </a:stretch>
        </p:blipFill>
        <p:spPr bwMode="auto">
          <a:xfrm>
            <a:off x="1143000" y="1447800"/>
            <a:ext cx="7040563" cy="2919413"/>
          </a:xfrm>
          <a:prstGeom prst="rect">
            <a:avLst/>
          </a:prstGeom>
          <a:noFill/>
        </p:spPr>
      </p:pic>
      <p:graphicFrame>
        <p:nvGraphicFramePr>
          <p:cNvPr id="237572" name="Object 4"/>
          <p:cNvGraphicFramePr>
            <a:graphicFrameLocks noChangeAspect="1"/>
          </p:cNvGraphicFramePr>
          <p:nvPr/>
        </p:nvGraphicFramePr>
        <p:xfrm>
          <a:off x="1054100" y="4495800"/>
          <a:ext cx="6896100" cy="1422400"/>
        </p:xfrm>
        <a:graphic>
          <a:graphicData uri="http://schemas.openxmlformats.org/presentationml/2006/ole">
            <p:oleObj spid="_x0000_s95234" name="Equation" r:id="rId4" imgW="6895800" imgH="1422360" progId="Equation.DSMT4">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57200" y="304800"/>
            <a:ext cx="8305800" cy="1143000"/>
          </a:xfrm>
        </p:spPr>
        <p:txBody>
          <a:bodyPr>
            <a:normAutofit fontScale="90000"/>
          </a:bodyPr>
          <a:lstStyle/>
          <a:p>
            <a:r>
              <a:rPr lang="en-US" sz="4000" dirty="0">
                <a:latin typeface="Symbol" pitchFamily="18" charset="2"/>
              </a:rPr>
              <a:t>D</a:t>
            </a:r>
            <a:r>
              <a:rPr lang="en-US" dirty="0"/>
              <a:t>-</a:t>
            </a:r>
            <a:r>
              <a:rPr lang="en-US" sz="4000" dirty="0">
                <a:latin typeface="Symbol" pitchFamily="18" charset="2"/>
              </a:rPr>
              <a:t>D</a:t>
            </a:r>
            <a:r>
              <a:rPr lang="en-US" dirty="0"/>
              <a:t> Connection: 3</a:t>
            </a:r>
            <a:r>
              <a:rPr lang="en-US" sz="4000" dirty="0">
                <a:latin typeface="Symbol" pitchFamily="18" charset="2"/>
              </a:rPr>
              <a:t>f</a:t>
            </a:r>
            <a:r>
              <a:rPr lang="en-US" dirty="0"/>
              <a:t> Detailed Model</a:t>
            </a:r>
          </a:p>
        </p:txBody>
      </p:sp>
      <p:pic>
        <p:nvPicPr>
          <p:cNvPr id="238595" name="Picture 3" descr="fig76"/>
          <p:cNvPicPr>
            <a:picLocks noChangeAspect="1" noChangeArrowheads="1"/>
          </p:cNvPicPr>
          <p:nvPr/>
        </p:nvPicPr>
        <p:blipFill>
          <a:blip r:embed="rId2"/>
          <a:srcRect l="5882" t="2588" r="8235" b="58655"/>
          <a:stretch>
            <a:fillRect/>
          </a:stretch>
        </p:blipFill>
        <p:spPr bwMode="auto">
          <a:xfrm>
            <a:off x="1143000" y="1447800"/>
            <a:ext cx="6675438" cy="4108450"/>
          </a:xfrm>
          <a:prstGeom prst="rect">
            <a:avLst/>
          </a:prstGeom>
          <a:noFill/>
        </p:spPr>
      </p:pic>
      <p:sp>
        <p:nvSpPr>
          <p:cNvPr id="238596" name="Text Box 4"/>
          <p:cNvSpPr txBox="1">
            <a:spLocks noChangeArrowheads="1"/>
          </p:cNvSpPr>
          <p:nvPr/>
        </p:nvSpPr>
        <p:spPr bwMode="auto">
          <a:xfrm>
            <a:off x="974725" y="5553075"/>
            <a:ext cx="6859588" cy="946150"/>
          </a:xfrm>
          <a:prstGeom prst="rect">
            <a:avLst/>
          </a:prstGeom>
          <a:noFill/>
          <a:ln w="9525">
            <a:noFill/>
            <a:miter lim="800000"/>
            <a:headEnd/>
            <a:tailEnd/>
          </a:ln>
          <a:effectLst/>
        </p:spPr>
        <p:txBody>
          <a:bodyPr wrap="none">
            <a:spAutoFit/>
          </a:bodyPr>
          <a:lstStyle/>
          <a:p>
            <a:r>
              <a:rPr lang="en-US" sz="2800"/>
              <a:t>To use the per phase equivalent we need to use</a:t>
            </a:r>
          </a:p>
          <a:p>
            <a:r>
              <a:rPr lang="en-US" sz="2800"/>
              <a:t>the delta-wye load transformation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7200" y="381000"/>
            <a:ext cx="8305800" cy="1143000"/>
          </a:xfrm>
        </p:spPr>
        <p:txBody>
          <a:bodyPr>
            <a:normAutofit fontScale="90000"/>
          </a:bodyPr>
          <a:lstStyle/>
          <a:p>
            <a:r>
              <a:rPr lang="en-US" sz="4000" dirty="0">
                <a:latin typeface="Symbol" pitchFamily="18" charset="2"/>
              </a:rPr>
              <a:t>D</a:t>
            </a:r>
            <a:r>
              <a:rPr lang="en-US" dirty="0"/>
              <a:t>-</a:t>
            </a:r>
            <a:r>
              <a:rPr lang="en-US" sz="4000" dirty="0">
                <a:latin typeface="Symbol" pitchFamily="18" charset="2"/>
              </a:rPr>
              <a:t>D</a:t>
            </a:r>
            <a:r>
              <a:rPr lang="en-US" dirty="0"/>
              <a:t> Connection: Per Phase Model</a:t>
            </a:r>
          </a:p>
        </p:txBody>
      </p:sp>
      <p:pic>
        <p:nvPicPr>
          <p:cNvPr id="239619" name="Picture 3" descr="fig77"/>
          <p:cNvPicPr>
            <a:picLocks noChangeAspect="1" noChangeArrowheads="1"/>
          </p:cNvPicPr>
          <p:nvPr/>
        </p:nvPicPr>
        <p:blipFill>
          <a:blip r:embed="rId2" cstate="print"/>
          <a:srcRect l="2353" r="3529" b="73318"/>
          <a:stretch>
            <a:fillRect/>
          </a:stretch>
        </p:blipFill>
        <p:spPr bwMode="auto">
          <a:xfrm>
            <a:off x="944563" y="1557338"/>
            <a:ext cx="7315200" cy="2828925"/>
          </a:xfrm>
          <a:prstGeom prst="rect">
            <a:avLst/>
          </a:prstGeom>
          <a:noFill/>
        </p:spPr>
      </p:pic>
      <p:sp>
        <p:nvSpPr>
          <p:cNvPr id="239620" name="Rectangle 4"/>
          <p:cNvSpPr>
            <a:spLocks noChangeArrowheads="1"/>
          </p:cNvSpPr>
          <p:nvPr/>
        </p:nvSpPr>
        <p:spPr bwMode="auto">
          <a:xfrm>
            <a:off x="914400" y="4343400"/>
            <a:ext cx="8001000" cy="2014538"/>
          </a:xfrm>
          <a:prstGeom prst="rect">
            <a:avLst/>
          </a:prstGeom>
          <a:noFill/>
          <a:ln w="9525">
            <a:noFill/>
            <a:miter lim="800000"/>
            <a:headEnd/>
            <a:tailEnd/>
          </a:ln>
          <a:effectLst/>
        </p:spPr>
        <p:txBody>
          <a:bodyPr>
            <a:spAutoFit/>
          </a:bodyPr>
          <a:lstStyle/>
          <a:p>
            <a:pPr>
              <a:spcBef>
                <a:spcPct val="50000"/>
              </a:spcBef>
            </a:pPr>
            <a:r>
              <a:rPr lang="en-US" sz="2800"/>
              <a:t>Per phase analysis similar to Y-Y except impedances are decreased by a factor of 3.  </a:t>
            </a:r>
          </a:p>
          <a:p>
            <a:pPr>
              <a:spcBef>
                <a:spcPct val="50000"/>
              </a:spcBef>
            </a:pPr>
            <a:r>
              <a:rPr lang="en-US" sz="2800"/>
              <a:t>Key disadvantage is </a:t>
            </a:r>
            <a:r>
              <a:rPr lang="en-US" sz="2800">
                <a:latin typeface="Symbol" pitchFamily="18" charset="2"/>
              </a:rPr>
              <a:t>D</a:t>
            </a:r>
            <a:r>
              <a:rPr lang="en-US" sz="2800"/>
              <a:t>-</a:t>
            </a:r>
            <a:r>
              <a:rPr lang="en-US" sz="2800">
                <a:latin typeface="Symbol" pitchFamily="18" charset="2"/>
              </a:rPr>
              <a:t>D</a:t>
            </a:r>
            <a:r>
              <a:rPr lang="en-US" sz="2800"/>
              <a:t> connections can not be grounded; not commonly used.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57200" y="457200"/>
            <a:ext cx="8305800" cy="1143000"/>
          </a:xfrm>
        </p:spPr>
        <p:txBody>
          <a:bodyPr/>
          <a:lstStyle/>
          <a:p>
            <a:r>
              <a:rPr lang="en-US" sz="4000" dirty="0">
                <a:latin typeface="Symbol" pitchFamily="18" charset="2"/>
              </a:rPr>
              <a:t>D</a:t>
            </a:r>
            <a:r>
              <a:rPr lang="en-US" dirty="0"/>
              <a:t>-Y Connection</a:t>
            </a:r>
          </a:p>
        </p:txBody>
      </p:sp>
      <p:pic>
        <p:nvPicPr>
          <p:cNvPr id="240643" name="Picture 3" descr="Fig72"/>
          <p:cNvPicPr>
            <a:picLocks noChangeAspect="1" noChangeArrowheads="1"/>
          </p:cNvPicPr>
          <p:nvPr/>
        </p:nvPicPr>
        <p:blipFill>
          <a:blip r:embed="rId3"/>
          <a:srcRect t="862" b="66417"/>
          <a:stretch>
            <a:fillRect/>
          </a:stretch>
        </p:blipFill>
        <p:spPr bwMode="auto">
          <a:xfrm>
            <a:off x="990600" y="1676400"/>
            <a:ext cx="7772400" cy="3470275"/>
          </a:xfrm>
          <a:prstGeom prst="rect">
            <a:avLst/>
          </a:prstGeom>
          <a:noFill/>
        </p:spPr>
      </p:pic>
      <p:graphicFrame>
        <p:nvGraphicFramePr>
          <p:cNvPr id="240644" name="Object 4"/>
          <p:cNvGraphicFramePr>
            <a:graphicFrameLocks noChangeAspect="1"/>
          </p:cNvGraphicFramePr>
          <p:nvPr/>
        </p:nvGraphicFramePr>
        <p:xfrm>
          <a:off x="971550" y="5321300"/>
          <a:ext cx="6908800" cy="838200"/>
        </p:xfrm>
        <a:graphic>
          <a:graphicData uri="http://schemas.openxmlformats.org/presentationml/2006/ole">
            <p:oleObj spid="_x0000_s96258" name="Equation" r:id="rId4" imgW="6908760" imgH="838080" progId="Equation.DSMT4">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304800"/>
            <a:ext cx="8305800" cy="1143000"/>
          </a:xfrm>
        </p:spPr>
        <p:txBody>
          <a:bodyPr>
            <a:normAutofit fontScale="90000"/>
          </a:bodyPr>
          <a:lstStyle/>
          <a:p>
            <a:r>
              <a:rPr lang="en-US" sz="4000" dirty="0">
                <a:latin typeface="Symbol" pitchFamily="18" charset="2"/>
              </a:rPr>
              <a:t>D</a:t>
            </a:r>
            <a:r>
              <a:rPr lang="en-US" dirty="0"/>
              <a:t>-Y Connection V/I Relationships</a:t>
            </a:r>
          </a:p>
        </p:txBody>
      </p:sp>
      <p:graphicFrame>
        <p:nvGraphicFramePr>
          <p:cNvPr id="241667" name="Object 3"/>
          <p:cNvGraphicFramePr>
            <a:graphicFrameLocks noChangeAspect="1"/>
          </p:cNvGraphicFramePr>
          <p:nvPr/>
        </p:nvGraphicFramePr>
        <p:xfrm>
          <a:off x="1066800" y="1450975"/>
          <a:ext cx="7010400" cy="5178425"/>
        </p:xfrm>
        <a:graphic>
          <a:graphicData uri="http://schemas.openxmlformats.org/presentationml/2006/ole">
            <p:oleObj spid="_x0000_s97282" name="Equation" r:id="rId3" imgW="7289640" imgH="5384520" progId="Equation.DSMT4">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304800"/>
            <a:ext cx="8305800" cy="1143000"/>
          </a:xfrm>
        </p:spPr>
        <p:txBody>
          <a:bodyPr>
            <a:normAutofit fontScale="90000"/>
          </a:bodyPr>
          <a:lstStyle/>
          <a:p>
            <a:r>
              <a:rPr lang="en-US" sz="4000" dirty="0">
                <a:latin typeface="Symbol" pitchFamily="18" charset="2"/>
              </a:rPr>
              <a:t>D</a:t>
            </a:r>
            <a:r>
              <a:rPr lang="en-US" dirty="0"/>
              <a:t>-Y Connection: Per Phase Model</a:t>
            </a:r>
          </a:p>
        </p:txBody>
      </p:sp>
      <p:pic>
        <p:nvPicPr>
          <p:cNvPr id="242691" name="Picture 3" descr="fig78"/>
          <p:cNvPicPr>
            <a:picLocks noChangeAspect="1" noChangeArrowheads="1"/>
          </p:cNvPicPr>
          <p:nvPr/>
        </p:nvPicPr>
        <p:blipFill>
          <a:blip r:embed="rId2" cstate="print"/>
          <a:srcRect b="77631"/>
          <a:stretch>
            <a:fillRect/>
          </a:stretch>
        </p:blipFill>
        <p:spPr bwMode="auto">
          <a:xfrm>
            <a:off x="914400" y="1557338"/>
            <a:ext cx="7772400" cy="2371725"/>
          </a:xfrm>
          <a:prstGeom prst="rect">
            <a:avLst/>
          </a:prstGeom>
          <a:noFill/>
        </p:spPr>
      </p:pic>
      <p:sp>
        <p:nvSpPr>
          <p:cNvPr id="242692" name="Text Box 4"/>
          <p:cNvSpPr txBox="1">
            <a:spLocks noChangeArrowheads="1"/>
          </p:cNvSpPr>
          <p:nvPr/>
        </p:nvSpPr>
        <p:spPr bwMode="auto">
          <a:xfrm>
            <a:off x="898525" y="3952875"/>
            <a:ext cx="8020050" cy="2530475"/>
          </a:xfrm>
          <a:prstGeom prst="rect">
            <a:avLst/>
          </a:prstGeom>
          <a:noFill/>
          <a:ln w="9525">
            <a:noFill/>
            <a:miter lim="800000"/>
            <a:headEnd/>
            <a:tailEnd/>
          </a:ln>
          <a:effectLst/>
        </p:spPr>
        <p:txBody>
          <a:bodyPr wrap="none">
            <a:spAutoFit/>
          </a:bodyPr>
          <a:lstStyle/>
          <a:p>
            <a:r>
              <a:rPr lang="en-US" sz="2800"/>
              <a:t>Note: Connection introduces a 30 degree phase shift!</a:t>
            </a:r>
            <a:r>
              <a:rPr lang="en-US"/>
              <a:t>  </a:t>
            </a:r>
          </a:p>
          <a:p>
            <a:endParaRPr lang="en-US" sz="1200"/>
          </a:p>
          <a:p>
            <a:r>
              <a:rPr lang="en-US" sz="2800"/>
              <a:t>Common for transmission/distribution step-down since</a:t>
            </a:r>
          </a:p>
          <a:p>
            <a:r>
              <a:rPr lang="en-US" sz="2800"/>
              <a:t>there is a neutral on the low voltage side.</a:t>
            </a:r>
          </a:p>
          <a:p>
            <a:endParaRPr lang="en-US" sz="1200"/>
          </a:p>
          <a:p>
            <a:r>
              <a:rPr lang="en-US" sz="2800"/>
              <a:t>Even if a = 1 there is a sqrt(3) step-up ratio</a:t>
            </a:r>
          </a:p>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28600"/>
            <a:ext cx="8305800" cy="1143000"/>
          </a:xfrm>
        </p:spPr>
        <p:txBody>
          <a:bodyPr>
            <a:normAutofit fontScale="90000"/>
          </a:bodyPr>
          <a:lstStyle/>
          <a:p>
            <a:r>
              <a:rPr lang="en-US" dirty="0"/>
              <a:t>Y-</a:t>
            </a:r>
            <a:r>
              <a:rPr lang="en-US" sz="4000" dirty="0">
                <a:latin typeface="Symbol" pitchFamily="18" charset="2"/>
              </a:rPr>
              <a:t>D</a:t>
            </a:r>
            <a:r>
              <a:rPr lang="en-US" dirty="0"/>
              <a:t> Connection: Per Phase Model</a:t>
            </a:r>
          </a:p>
        </p:txBody>
      </p:sp>
      <p:pic>
        <p:nvPicPr>
          <p:cNvPr id="243715" name="Picture 3" descr="fig79"/>
          <p:cNvPicPr>
            <a:picLocks noChangeAspect="1" noChangeArrowheads="1"/>
          </p:cNvPicPr>
          <p:nvPr/>
        </p:nvPicPr>
        <p:blipFill>
          <a:blip r:embed="rId2" cstate="print"/>
          <a:srcRect l="5882" b="75043"/>
          <a:stretch>
            <a:fillRect/>
          </a:stretch>
        </p:blipFill>
        <p:spPr bwMode="auto">
          <a:xfrm>
            <a:off x="1066800" y="1524000"/>
            <a:ext cx="7315200" cy="2646363"/>
          </a:xfrm>
          <a:prstGeom prst="rect">
            <a:avLst/>
          </a:prstGeom>
          <a:noFill/>
        </p:spPr>
      </p:pic>
      <p:sp>
        <p:nvSpPr>
          <p:cNvPr id="243716" name="Text Box 4"/>
          <p:cNvSpPr txBox="1">
            <a:spLocks noChangeArrowheads="1"/>
          </p:cNvSpPr>
          <p:nvPr/>
        </p:nvSpPr>
        <p:spPr bwMode="auto">
          <a:xfrm>
            <a:off x="914400" y="4108450"/>
            <a:ext cx="7367588" cy="1311275"/>
          </a:xfrm>
          <a:prstGeom prst="rect">
            <a:avLst/>
          </a:prstGeom>
          <a:noFill/>
          <a:ln w="9525">
            <a:noFill/>
            <a:miter lim="800000"/>
            <a:headEnd/>
            <a:tailEnd/>
          </a:ln>
          <a:effectLst/>
        </p:spPr>
        <p:txBody>
          <a:bodyPr>
            <a:spAutoFit/>
          </a:bodyPr>
          <a:lstStyle/>
          <a:p>
            <a:r>
              <a:rPr lang="en-US" sz="2800"/>
              <a:t>Exact opposite of the </a:t>
            </a:r>
            <a:r>
              <a:rPr lang="en-US" sz="2800">
                <a:latin typeface="Symbol" pitchFamily="18" charset="2"/>
              </a:rPr>
              <a:t>D</a:t>
            </a:r>
            <a:r>
              <a:rPr lang="en-US" sz="2800"/>
              <a:t>-Y connection, now with a </a:t>
            </a:r>
          </a:p>
          <a:p>
            <a:r>
              <a:rPr lang="en-US" sz="2800"/>
              <a:t>phase shift of -30 degrees.  </a:t>
            </a:r>
            <a:r>
              <a:rPr lang="en-US"/>
              <a:t>  </a:t>
            </a:r>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buFont typeface="Wingdings" pitchFamily="2" charset="2"/>
              <a:buChar char="v"/>
            </a:pPr>
            <a:r>
              <a:rPr lang="en-US" b="1" dirty="0" smtClean="0">
                <a:solidFill>
                  <a:srgbClr val="FF0000"/>
                </a:solidFill>
              </a:rPr>
              <a:t>Purely inductive load </a:t>
            </a:r>
          </a:p>
          <a:p>
            <a:r>
              <a:rPr lang="en-US" dirty="0" smtClean="0"/>
              <a:t>The current into the load lags the voltage by 90</a:t>
            </a:r>
            <a:r>
              <a:rPr lang="en-US" baseline="30000" dirty="0" smtClean="0"/>
              <a:t>o</a:t>
            </a:r>
            <a:r>
              <a:rPr lang="en-US" dirty="0" smtClean="0"/>
              <a:t>.</a:t>
            </a:r>
          </a:p>
          <a:p>
            <a:endParaRPr lang="en-US" dirty="0" smtClean="0"/>
          </a:p>
          <a:p>
            <a:r>
              <a:rPr lang="en-US" dirty="0" smtClean="0"/>
              <a:t>Where</a:t>
            </a:r>
          </a:p>
          <a:p>
            <a:endParaRPr lang="en-US" dirty="0" smtClean="0"/>
          </a:p>
          <a:p>
            <a:r>
              <a:rPr lang="en-US" dirty="0" smtClean="0"/>
              <a:t>The instantaneous power absorbed by the inductor is</a:t>
            </a:r>
          </a:p>
          <a:p>
            <a:endParaRPr lang="en-US" dirty="0" smtClean="0"/>
          </a:p>
          <a:p>
            <a:endParaRPr lang="en-US" dirty="0" smtClean="0"/>
          </a:p>
          <a:p>
            <a:endParaRPr lang="en-US" dirty="0" smtClean="0"/>
          </a:p>
          <a:p>
            <a:r>
              <a:rPr lang="en-US" dirty="0" smtClean="0"/>
              <a:t>The instantaneous power is a double frequency sinusoid with zero average value.</a:t>
            </a:r>
          </a:p>
        </p:txBody>
      </p:sp>
      <p:pic>
        <p:nvPicPr>
          <p:cNvPr id="7170" name="Picture 2"/>
          <p:cNvPicPr>
            <a:picLocks noChangeAspect="1" noChangeArrowheads="1"/>
          </p:cNvPicPr>
          <p:nvPr/>
        </p:nvPicPr>
        <p:blipFill>
          <a:blip r:embed="rId2"/>
          <a:srcRect/>
          <a:stretch>
            <a:fillRect/>
          </a:stretch>
        </p:blipFill>
        <p:spPr bwMode="auto">
          <a:xfrm>
            <a:off x="1644790" y="1905001"/>
            <a:ext cx="5091545" cy="533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066800" y="2895599"/>
            <a:ext cx="7666892" cy="38482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1003360" y="3790950"/>
            <a:ext cx="6311840" cy="131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838200" y="2524124"/>
            <a:ext cx="7267707" cy="3038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905</TotalTime>
  <Words>1793</Words>
  <Application>Microsoft Office PowerPoint</Application>
  <PresentationFormat>On-screen Show (4:3)</PresentationFormat>
  <Paragraphs>270</Paragraphs>
  <Slides>77</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77</vt:i4>
      </vt:variant>
    </vt:vector>
  </HeadingPairs>
  <TitlesOfParts>
    <vt:vector size="81" baseType="lpstr">
      <vt:lpstr>Flow</vt:lpstr>
      <vt:lpstr>Equation</vt:lpstr>
      <vt:lpstr>MathType 5.0 Equation</vt:lpstr>
      <vt:lpstr>MathType 4.0 Equation</vt:lpstr>
      <vt:lpstr>Introduction to Power Systems</vt:lpstr>
      <vt:lpstr>Introduction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Single Phase Solution of Balanced Three Phase Systems</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One-Line Diagram and Impedance or Reactance Diagram</vt:lpstr>
      <vt:lpstr>Slide 45</vt:lpstr>
      <vt:lpstr>Slide 46</vt:lpstr>
      <vt:lpstr>Slide 47</vt:lpstr>
      <vt:lpstr>Slide 48</vt:lpstr>
      <vt:lpstr>Slide 49</vt:lpstr>
      <vt:lpstr>Per Unit Representation</vt:lpstr>
      <vt:lpstr>Slide 51</vt:lpstr>
      <vt:lpstr>Per Unit Solution Procedure</vt:lpstr>
      <vt:lpstr>Per Unit Example</vt:lpstr>
      <vt:lpstr>Slide 54</vt:lpstr>
      <vt:lpstr>Slide 55</vt:lpstr>
      <vt:lpstr>Slide 56</vt:lpstr>
      <vt:lpstr>Three Phase Per Unit</vt:lpstr>
      <vt:lpstr>Slide 58</vt:lpstr>
      <vt:lpstr>Three Phase Per Unit Example</vt:lpstr>
      <vt:lpstr>Slide 60</vt:lpstr>
      <vt:lpstr>Slide 61</vt:lpstr>
      <vt:lpstr>3f Per Unit Example 2</vt:lpstr>
      <vt:lpstr>Per Unit Change of MVA Base</vt:lpstr>
      <vt:lpstr>Per Unit Change of Base Example</vt:lpstr>
      <vt:lpstr>Transformer Reactance</vt:lpstr>
      <vt:lpstr>Three Phase Transformers</vt:lpstr>
      <vt:lpstr>Slide 67</vt:lpstr>
      <vt:lpstr>Y-Y Connection</vt:lpstr>
      <vt:lpstr>Y-Y Connection: 3f Detailed Model</vt:lpstr>
      <vt:lpstr>Y-Y Connection: Per Phase Model</vt:lpstr>
      <vt:lpstr>D-D Connection</vt:lpstr>
      <vt:lpstr>D-D Connection: 3f Detailed Model</vt:lpstr>
      <vt:lpstr>D-D Connection: Per Phase Model</vt:lpstr>
      <vt:lpstr>D-Y Connection</vt:lpstr>
      <vt:lpstr>D-Y Connection V/I Relationships</vt:lpstr>
      <vt:lpstr>D-Y Connection: Per Phase Model</vt:lpstr>
      <vt:lpstr>Y-D Connection: Per Phase Model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Power Systems</dc:title>
  <dc:creator>user1</dc:creator>
  <cp:lastModifiedBy>user1</cp:lastModifiedBy>
  <cp:revision>21</cp:revision>
  <dcterms:created xsi:type="dcterms:W3CDTF">2016-03-26T05:23:07Z</dcterms:created>
  <dcterms:modified xsi:type="dcterms:W3CDTF">2016-04-07T11:00:56Z</dcterms:modified>
</cp:coreProperties>
</file>