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8" r:id="rId3"/>
    <p:sldId id="433" r:id="rId4"/>
    <p:sldId id="434" r:id="rId5"/>
    <p:sldId id="373" r:id="rId6"/>
    <p:sldId id="371" r:id="rId7"/>
    <p:sldId id="366" r:id="rId8"/>
    <p:sldId id="318" r:id="rId9"/>
    <p:sldId id="319" r:id="rId10"/>
    <p:sldId id="322" r:id="rId11"/>
    <p:sldId id="323" r:id="rId12"/>
    <p:sldId id="354" r:id="rId13"/>
    <p:sldId id="355" r:id="rId14"/>
    <p:sldId id="356" r:id="rId15"/>
    <p:sldId id="357" r:id="rId16"/>
    <p:sldId id="302" r:id="rId17"/>
    <p:sldId id="359" r:id="rId18"/>
    <p:sldId id="337" r:id="rId19"/>
    <p:sldId id="343" r:id="rId20"/>
    <p:sldId id="303" r:id="rId21"/>
    <p:sldId id="367" r:id="rId22"/>
    <p:sldId id="342" r:id="rId23"/>
    <p:sldId id="372" r:id="rId24"/>
    <p:sldId id="368" r:id="rId25"/>
    <p:sldId id="331" r:id="rId26"/>
    <p:sldId id="409" r:id="rId27"/>
    <p:sldId id="332" r:id="rId28"/>
    <p:sldId id="295" r:id="rId29"/>
    <p:sldId id="411" r:id="rId30"/>
    <p:sldId id="345" r:id="rId31"/>
    <p:sldId id="414" r:id="rId32"/>
    <p:sldId id="346" r:id="rId33"/>
    <p:sldId id="349" r:id="rId34"/>
    <p:sldId id="369" r:id="rId35"/>
    <p:sldId id="350" r:id="rId36"/>
    <p:sldId id="290" r:id="rId37"/>
    <p:sldId id="363" r:id="rId38"/>
    <p:sldId id="314" r:id="rId39"/>
    <p:sldId id="413" r:id="rId40"/>
    <p:sldId id="333" r:id="rId41"/>
    <p:sldId id="316" r:id="rId42"/>
    <p:sldId id="412" r:id="rId43"/>
    <p:sldId id="361" r:id="rId44"/>
    <p:sldId id="376" r:id="rId45"/>
    <p:sldId id="386" r:id="rId46"/>
    <p:sldId id="387" r:id="rId47"/>
    <p:sldId id="388" r:id="rId48"/>
    <p:sldId id="390" r:id="rId49"/>
    <p:sldId id="391" r:id="rId50"/>
    <p:sldId id="392" r:id="rId51"/>
    <p:sldId id="395" r:id="rId52"/>
    <p:sldId id="396" r:id="rId53"/>
    <p:sldId id="398" r:id="rId54"/>
    <p:sldId id="401" r:id="rId55"/>
    <p:sldId id="402" r:id="rId56"/>
    <p:sldId id="404" r:id="rId57"/>
    <p:sldId id="415" r:id="rId58"/>
    <p:sldId id="418" r:id="rId59"/>
    <p:sldId id="436" r:id="rId60"/>
    <p:sldId id="426" r:id="rId61"/>
    <p:sldId id="435" r:id="rId62"/>
    <p:sldId id="427" r:id="rId63"/>
    <p:sldId id="428" r:id="rId64"/>
    <p:sldId id="439" r:id="rId65"/>
    <p:sldId id="440" r:id="rId66"/>
    <p:sldId id="437" r:id="rId67"/>
    <p:sldId id="438" r:id="rId68"/>
    <p:sldId id="443" r:id="rId69"/>
    <p:sldId id="442" r:id="rId70"/>
    <p:sldId id="445" r:id="rId71"/>
    <p:sldId id="446" r:id="rId72"/>
    <p:sldId id="448" r:id="rId73"/>
    <p:sldId id="449" r:id="rId74"/>
    <p:sldId id="422" r:id="rId75"/>
    <p:sldId id="451" r:id="rId76"/>
    <p:sldId id="452" r:id="rId77"/>
    <p:sldId id="423" r:id="rId78"/>
    <p:sldId id="424" r:id="rId79"/>
    <p:sldId id="430" r:id="rId80"/>
    <p:sldId id="425" r:id="rId81"/>
    <p:sldId id="431" r:id="rId82"/>
    <p:sldId id="44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477" autoAdjust="0"/>
  </p:normalViewPr>
  <p:slideViewPr>
    <p:cSldViewPr>
      <p:cViewPr>
        <p:scale>
          <a:sx n="77" d="100"/>
          <a:sy n="77" d="100"/>
        </p:scale>
        <p:origin x="12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70C0"/>
          </a:solidFill>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152400" y="1219200"/>
            <a:ext cx="8763000" cy="5638800"/>
          </a:xfrm>
          <a:ln>
            <a:solidFill>
              <a:srgbClr val="0070C0"/>
            </a:solidFill>
          </a:ln>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npl.co.uk/npl/cmmt/ncs/schools/slides/01_natural_process_of_corrosion.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http://www.npl.co.uk/npl/cmmt/ncs/schools/slides/19_aluminum_copper_couple.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orrosion-doctors.org/Principles/Conversion.htm" TargetMode="External"/><Relationship Id="rId2" Type="http://schemas.openxmlformats.org/officeDocument/2006/relationships/hyperlink" Target="http://www.corrosion-doctors.org/MatSelect/corrmetals.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381000" y="533401"/>
            <a:ext cx="3516923" cy="1904999"/>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6096001" y="914401"/>
            <a:ext cx="2171700" cy="2105025"/>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6324600" y="3581400"/>
            <a:ext cx="2143125" cy="2133600"/>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914400" y="4343400"/>
            <a:ext cx="2381251" cy="1600200"/>
          </a:xfrm>
          <a:prstGeom prst="rect">
            <a:avLst/>
          </a:prstGeom>
          <a:noFill/>
          <a:ln w="9525">
            <a:noFill/>
            <a:miter lim="800000"/>
            <a:headEnd/>
            <a:tailEnd/>
          </a:ln>
          <a:effectLst/>
        </p:spPr>
      </p:pic>
      <p:sp>
        <p:nvSpPr>
          <p:cNvPr id="8" name="Rectangle 7"/>
          <p:cNvSpPr/>
          <p:nvPr/>
        </p:nvSpPr>
        <p:spPr>
          <a:xfrm>
            <a:off x="1676402" y="2895600"/>
            <a:ext cx="5309595" cy="923330"/>
          </a:xfrm>
          <a:prstGeom prst="rect">
            <a:avLst/>
          </a:prstGeom>
        </p:spPr>
        <p:txBody>
          <a:bodyPr wrap="none">
            <a:spAutoFit/>
          </a:bodyPr>
          <a:lstStyle/>
          <a:p>
            <a:pPr lvl="0"/>
            <a:r>
              <a:rPr lang="en-US" sz="5400" dirty="0" smtClean="0">
                <a:solidFill>
                  <a:schemeClr val="accent6">
                    <a:lumMod val="75000"/>
                  </a:schemeClr>
                </a:solidFill>
              </a:rPr>
              <a:t>Corrosion  Control</a:t>
            </a:r>
            <a:endParaRPr lang="en-US" sz="5400" dirty="0">
              <a:solidFill>
                <a:schemeClr val="accent6">
                  <a:lumMod val="75000"/>
                </a:schemeClr>
              </a:solidFill>
            </a:endParaRPr>
          </a:p>
        </p:txBody>
      </p:sp>
      <p:sp>
        <p:nvSpPr>
          <p:cNvPr id="9" name="Rounded Rectangle 8"/>
          <p:cNvSpPr/>
          <p:nvPr/>
        </p:nvSpPr>
        <p:spPr>
          <a:xfrm>
            <a:off x="5791200" y="6019800"/>
            <a:ext cx="29718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GIRMA M.</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762001" y="1295401"/>
            <a:ext cx="4800600" cy="278272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72000" y="3581401"/>
            <a:ext cx="4870515" cy="29432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609600" y="4305300"/>
            <a:ext cx="342900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1228726" y="1223964"/>
            <a:ext cx="5094780" cy="4338638"/>
          </a:xfrm>
          <a:prstGeom prst="rect">
            <a:avLst/>
          </a:prstGeom>
          <a:noFill/>
          <a:ln w="9525">
            <a:noFill/>
            <a:miter lim="800000"/>
            <a:headEnd/>
            <a:tailEnd/>
          </a:ln>
          <a:effectLst/>
        </p:spPr>
      </p:pic>
      <p:sp>
        <p:nvSpPr>
          <p:cNvPr id="5" name="Rectangle 4"/>
          <p:cNvSpPr/>
          <p:nvPr/>
        </p:nvSpPr>
        <p:spPr>
          <a:xfrm>
            <a:off x="1752600" y="5715001"/>
            <a:ext cx="4572000" cy="923330"/>
          </a:xfrm>
          <a:prstGeom prst="rect">
            <a:avLst/>
          </a:prstGeom>
        </p:spPr>
        <p:txBody>
          <a:bodyPr>
            <a:spAutoFit/>
          </a:bodyPr>
          <a:lstStyle/>
          <a:p>
            <a:r>
              <a:rPr lang="en-US" dirty="0" smtClean="0"/>
              <a:t>Bridge Columns Damaged by Corrosion of Reinforcing Steel Due to De-icing Chemical Exposure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CORROSION CONSIDERATION IN ETHIOPIAN PRACTICE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2437" y="1228726"/>
            <a:ext cx="4192147" cy="2886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62401" y="2590800"/>
            <a:ext cx="5010151" cy="3744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785381" y="531447"/>
            <a:ext cx="7520420" cy="5656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781490" y="723280"/>
            <a:ext cx="6686111" cy="5023656"/>
          </a:xfrm>
          <a:prstGeom prst="rect">
            <a:avLst/>
          </a:prstGeom>
          <a:noFill/>
          <a:ln w="9525">
            <a:noFill/>
            <a:miter lim="800000"/>
            <a:headEnd/>
            <a:tailEnd/>
          </a:ln>
          <a:effectLst/>
        </p:spPr>
      </p:pic>
      <p:sp>
        <p:nvSpPr>
          <p:cNvPr id="5" name="Rectangle 4"/>
          <p:cNvSpPr/>
          <p:nvPr/>
        </p:nvSpPr>
        <p:spPr>
          <a:xfrm>
            <a:off x="381000" y="5791201"/>
            <a:ext cx="8610600" cy="523220"/>
          </a:xfrm>
          <a:prstGeom prst="rect">
            <a:avLst/>
          </a:prstGeom>
        </p:spPr>
        <p:txBody>
          <a:bodyPr wrap="square">
            <a:spAutoFit/>
          </a:bodyPr>
          <a:lstStyle/>
          <a:p>
            <a:r>
              <a:rPr lang="en-US" sz="2800" dirty="0" smtClean="0"/>
              <a:t>railway project around </a:t>
            </a:r>
            <a:r>
              <a:rPr lang="en-US" sz="2800" dirty="0" err="1" smtClean="0"/>
              <a:t>Meskel</a:t>
            </a:r>
            <a:r>
              <a:rPr lang="en-US" sz="2800" dirty="0" smtClean="0"/>
              <a:t> square, Addis Ababa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914401" y="588290"/>
            <a:ext cx="7137169" cy="5355311"/>
          </a:xfrm>
          <a:prstGeom prst="rect">
            <a:avLst/>
          </a:prstGeom>
          <a:noFill/>
          <a:ln w="9525">
            <a:noFill/>
            <a:miter lim="800000"/>
            <a:headEnd/>
            <a:tailEnd/>
          </a:ln>
          <a:effectLst/>
        </p:spPr>
      </p:pic>
      <p:sp>
        <p:nvSpPr>
          <p:cNvPr id="5" name="Rectangle 4"/>
          <p:cNvSpPr/>
          <p:nvPr/>
        </p:nvSpPr>
        <p:spPr>
          <a:xfrm>
            <a:off x="2971800" y="6248400"/>
            <a:ext cx="3806748" cy="369332"/>
          </a:xfrm>
          <a:prstGeom prst="rect">
            <a:avLst/>
          </a:prstGeom>
        </p:spPr>
        <p:txBody>
          <a:bodyPr wrap="none">
            <a:spAutoFit/>
          </a:bodyPr>
          <a:lstStyle/>
          <a:p>
            <a:r>
              <a:rPr lang="en-US" dirty="0" smtClean="0"/>
              <a:t>Railway project around </a:t>
            </a:r>
            <a:r>
              <a:rPr lang="en-US" dirty="0" err="1" smtClean="0"/>
              <a:t>Meskel</a:t>
            </a:r>
            <a:r>
              <a:rPr lang="en-US" dirty="0" smtClean="0"/>
              <a:t> square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is Corrosion</a:t>
            </a:r>
            <a:br>
              <a:rPr lang="en-US" b="1" dirty="0" smtClean="0"/>
            </a:br>
            <a:endParaRPr lang="en-US" dirty="0"/>
          </a:p>
        </p:txBody>
      </p:sp>
      <p:sp>
        <p:nvSpPr>
          <p:cNvPr id="3" name="Content Placeholder 2"/>
          <p:cNvSpPr>
            <a:spLocks noGrp="1"/>
          </p:cNvSpPr>
          <p:nvPr>
            <p:ph idx="1"/>
          </p:nvPr>
        </p:nvSpPr>
        <p:spPr/>
        <p:txBody>
          <a:bodyPr>
            <a:normAutofit/>
          </a:bodyPr>
          <a:lstStyle/>
          <a:p>
            <a:pPr algn="just"/>
            <a:endParaRPr lang="en-US" sz="2400" dirty="0" smtClean="0"/>
          </a:p>
          <a:p>
            <a:pPr algn="just"/>
            <a:r>
              <a:rPr lang="en-US" sz="2400" dirty="0" smtClean="0"/>
              <a:t>The chemical or electrochemical reaction between a material and its environments that produces a deterioration of the material and its properties.</a:t>
            </a:r>
          </a:p>
          <a:p>
            <a:pPr algn="just"/>
            <a:r>
              <a:rPr lang="en-US" sz="2400" dirty="0" smtClean="0"/>
              <a:t>Corrosion is the deterioration of metallic materials by chemical interaction with their environment. </a:t>
            </a:r>
          </a:p>
          <a:p>
            <a:pPr algn="just"/>
            <a:r>
              <a:rPr lang="en-US" sz="2400" dirty="0" smtClean="0"/>
              <a:t>The term corrosion is sometimes also applied to the degradation of plastics, concrete and wood, but generally refers to metals.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Corrosion</a:t>
            </a:r>
            <a:endParaRPr lang="en-US" dirty="0"/>
          </a:p>
        </p:txBody>
      </p:sp>
      <p:pic>
        <p:nvPicPr>
          <p:cNvPr id="4" name="Picture 7" descr="http://www.npl.co.uk/npl/cmmt/ncs/schools/slides/01_natural_process_of_corrosion.jpg"/>
          <p:cNvPicPr>
            <a:picLocks noGrp="1" noChangeAspect="1" noChangeArrowheads="1"/>
          </p:cNvPicPr>
          <p:nvPr>
            <p:ph idx="1"/>
          </p:nvPr>
        </p:nvPicPr>
        <p:blipFill>
          <a:blip r:embed="rId2" r:link="rId3"/>
          <a:srcRect/>
          <a:stretch>
            <a:fillRect/>
          </a:stretch>
        </p:blipFill>
        <p:spPr>
          <a:xfrm>
            <a:off x="533400" y="990599"/>
            <a:ext cx="8185363" cy="5330469"/>
          </a:xfrm>
          <a:prstGeom prst="rect">
            <a:avLst/>
          </a:prstGeo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304800" y="381000"/>
            <a:ext cx="8449611" cy="6343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 corrosion to occur four basic elements are required:</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Anode - site where corrosion occurs and current flows from. </a:t>
            </a:r>
          </a:p>
          <a:p>
            <a:pPr lvl="0"/>
            <a:r>
              <a:rPr lang="en-US" dirty="0" smtClean="0"/>
              <a:t>Cathode - site where no corrosion occurs and current flows to.</a:t>
            </a:r>
          </a:p>
          <a:p>
            <a:pPr lvl="0"/>
            <a:r>
              <a:rPr lang="en-US" dirty="0" smtClean="0"/>
              <a:t>Electrolyte - a medium capable of conducting electric current by ionic current flow (i.e. soil, water or concrete).</a:t>
            </a:r>
          </a:p>
          <a:p>
            <a:pPr lvl="0"/>
            <a:r>
              <a:rPr lang="en-US" dirty="0" smtClean="0"/>
              <a:t>Metallic Path - connection between the anode and cathode, which allows current return and completes the circuit.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b="1" dirty="0" smtClean="0"/>
              <a:t>What is Corrosion</a:t>
            </a:r>
          </a:p>
          <a:p>
            <a:endParaRPr lang="en-US" b="1" dirty="0" smtClean="0"/>
          </a:p>
          <a:p>
            <a:r>
              <a:rPr lang="en-US" b="1" dirty="0" smtClean="0"/>
              <a:t>Mechanism Of Electrochemical Corrosion</a:t>
            </a:r>
          </a:p>
          <a:p>
            <a:endParaRPr lang="en-US" b="1" dirty="0" smtClean="0"/>
          </a:p>
          <a:p>
            <a:r>
              <a:rPr lang="en-US" b="1" dirty="0" smtClean="0"/>
              <a:t>Corrosion Control</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457201" y="685800"/>
            <a:ext cx="3366193" cy="5638800"/>
          </a:xfrm>
          <a:prstGeom prst="rect">
            <a:avLst/>
          </a:prstGeom>
          <a:noFill/>
          <a:ln w="9525">
            <a:noFill/>
            <a:miter lim="800000"/>
            <a:headEnd/>
            <a:tailEnd/>
          </a:ln>
          <a:effectLst/>
        </p:spPr>
      </p:pic>
      <p:sp>
        <p:nvSpPr>
          <p:cNvPr id="5" name="Rectangle 4"/>
          <p:cNvSpPr/>
          <p:nvPr/>
        </p:nvSpPr>
        <p:spPr>
          <a:xfrm>
            <a:off x="4800600" y="1752601"/>
            <a:ext cx="4572000" cy="2585323"/>
          </a:xfrm>
          <a:prstGeom prst="rect">
            <a:avLst/>
          </a:prstGeom>
        </p:spPr>
        <p:txBody>
          <a:bodyPr>
            <a:spAutoFit/>
          </a:bodyPr>
          <a:lstStyle/>
          <a:p>
            <a:r>
              <a:rPr lang="en-US" b="1" dirty="0" smtClean="0"/>
              <a:t>ZINC - Anode</a:t>
            </a:r>
          </a:p>
          <a:p>
            <a:r>
              <a:rPr lang="en-US" b="1" dirty="0" smtClean="0"/>
              <a:t>STEEL - Cathode</a:t>
            </a:r>
          </a:p>
          <a:p>
            <a:r>
              <a:rPr lang="en-US" dirty="0" smtClean="0"/>
              <a:t>This arrangement of metals</a:t>
            </a:r>
          </a:p>
          <a:p>
            <a:r>
              <a:rPr lang="en-US" dirty="0" smtClean="0"/>
              <a:t>determines what metal will</a:t>
            </a:r>
          </a:p>
          <a:p>
            <a:r>
              <a:rPr lang="en-US" dirty="0" smtClean="0"/>
              <a:t>be the anode and cathode</a:t>
            </a:r>
          </a:p>
          <a:p>
            <a:r>
              <a:rPr lang="en-US" dirty="0" smtClean="0"/>
              <a:t>when the two are put in a</a:t>
            </a:r>
          </a:p>
          <a:p>
            <a:r>
              <a:rPr lang="en-US" dirty="0" smtClean="0"/>
              <a:t>electrolytic cell (arrangement</a:t>
            </a:r>
          </a:p>
          <a:p>
            <a:r>
              <a:rPr lang="en-US" dirty="0" smtClean="0"/>
              <a:t>dependent on salt water as</a:t>
            </a:r>
          </a:p>
          <a:p>
            <a:r>
              <a:rPr lang="en-US" dirty="0" smtClean="0"/>
              <a:t>electrolyte).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rrosion depolarizers"/>
          <p:cNvPicPr>
            <a:picLocks noGrp="1"/>
          </p:cNvPicPr>
          <p:nvPr>
            <p:ph idx="1"/>
          </p:nvPr>
        </p:nvPicPr>
        <p:blipFill>
          <a:blip r:embed="rId2"/>
          <a:srcRect/>
          <a:stretch>
            <a:fillRect/>
          </a:stretch>
        </p:blipFill>
        <p:spPr bwMode="auto">
          <a:xfrm>
            <a:off x="1066800" y="0"/>
            <a:ext cx="7620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33401" y="1600201"/>
            <a:ext cx="7785681" cy="3476625"/>
          </a:xfrm>
          <a:prstGeom prst="rect">
            <a:avLst/>
          </a:prstGeom>
          <a:noFill/>
          <a:ln w="9525">
            <a:noFill/>
            <a:miter lim="800000"/>
            <a:headEnd/>
            <a:tailEnd/>
          </a:ln>
          <a:effectLst/>
        </p:spPr>
      </p:pic>
      <p:sp>
        <p:nvSpPr>
          <p:cNvPr id="5" name="Rectangle 4"/>
          <p:cNvSpPr/>
          <p:nvPr/>
        </p:nvSpPr>
        <p:spPr>
          <a:xfrm>
            <a:off x="2286000" y="5410201"/>
            <a:ext cx="4114800" cy="369332"/>
          </a:xfrm>
          <a:prstGeom prst="rect">
            <a:avLst/>
          </a:prstGeom>
        </p:spPr>
        <p:txBody>
          <a:bodyPr wrap="square">
            <a:spAutoFit/>
          </a:bodyPr>
          <a:lstStyle/>
          <a:p>
            <a:r>
              <a:rPr lang="en-US" dirty="0" smtClean="0"/>
              <a:t>Oxidation process of reinforcing steel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Factors Influence Corrosion </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2400" dirty="0" smtClean="0"/>
              <a:t>The nature and extent of corrosion depend on the metal and the environment. The important factors which may influence the corrosion process are: </a:t>
            </a:r>
          </a:p>
          <a:p>
            <a:pPr>
              <a:buNone/>
            </a:pPr>
            <a:r>
              <a:rPr lang="en-US" sz="2400" dirty="0" smtClean="0"/>
              <a:t>a) Nature of the metal, nature of the environment and the corrosion products. </a:t>
            </a:r>
          </a:p>
          <a:p>
            <a:pPr>
              <a:buNone/>
            </a:pPr>
            <a:r>
              <a:rPr lang="en-US" sz="2400" dirty="0" smtClean="0"/>
              <a:t>b) Temperature. </a:t>
            </a:r>
          </a:p>
          <a:p>
            <a:pPr>
              <a:buNone/>
            </a:pPr>
            <a:r>
              <a:rPr lang="en-US" sz="2400" dirty="0" smtClean="0"/>
              <a:t>c) Concentration of electrolyte. </a:t>
            </a:r>
          </a:p>
          <a:p>
            <a:pPr>
              <a:buNone/>
            </a:pPr>
            <a:r>
              <a:rPr lang="en-US" sz="2400" dirty="0" smtClean="0"/>
              <a:t>d) Electrode potential.</a:t>
            </a:r>
          </a:p>
          <a:p>
            <a:pPr>
              <a:buNone/>
            </a:pPr>
            <a:r>
              <a:rPr lang="en-US" sz="2400" dirty="0" smtClean="0"/>
              <a:t> f) Aeration. </a:t>
            </a:r>
          </a:p>
          <a:p>
            <a:pPr>
              <a:buNone/>
            </a:pPr>
            <a:r>
              <a:rPr lang="en-US" sz="2400" dirty="0" smtClean="0"/>
              <a:t>g) Agitation. </a:t>
            </a:r>
          </a:p>
          <a:p>
            <a:pPr>
              <a:buNone/>
            </a:pPr>
            <a:r>
              <a:rPr lang="en-US" sz="2400" dirty="0" smtClean="0"/>
              <a:t>h) pH of the electrolyte.</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corrosion</a:t>
            </a:r>
            <a:endParaRPr lang="en-US" dirty="0"/>
          </a:p>
        </p:txBody>
      </p:sp>
      <p:sp>
        <p:nvSpPr>
          <p:cNvPr id="3" name="Content Placeholder 2"/>
          <p:cNvSpPr>
            <a:spLocks noGrp="1"/>
          </p:cNvSpPr>
          <p:nvPr>
            <p:ph sz="half" idx="1"/>
          </p:nvPr>
        </p:nvSpPr>
        <p:spPr>
          <a:xfrm>
            <a:off x="457200" y="1600201"/>
            <a:ext cx="4495800" cy="4525963"/>
          </a:xfrm>
        </p:spPr>
        <p:txBody>
          <a:bodyPr>
            <a:normAutofit fontScale="77500" lnSpcReduction="20000"/>
          </a:bodyPr>
          <a:lstStyle/>
          <a:p>
            <a:pPr>
              <a:buNone/>
            </a:pPr>
            <a:r>
              <a:rPr lang="en-US" sz="3200" b="1" dirty="0" smtClean="0"/>
              <a:t>Uniform corrosion</a:t>
            </a:r>
            <a:endParaRPr lang="en-US" sz="3200" dirty="0" smtClean="0"/>
          </a:p>
          <a:p>
            <a:pPr algn="just"/>
            <a:r>
              <a:rPr lang="en-US" dirty="0" smtClean="0"/>
              <a:t>Uniform corrosion, as the name suggests, occurs over the majority of the surface of a metal at a steady and often predictable rate. </a:t>
            </a:r>
          </a:p>
          <a:p>
            <a:pPr algn="just"/>
            <a:r>
              <a:rPr lang="en-US" dirty="0" smtClean="0"/>
              <a:t>Differences in electrical potential occur on the surface of a piece of metal due to small differences in chemical composition, phase differences, etc. </a:t>
            </a:r>
          </a:p>
          <a:p>
            <a:pPr algn="just"/>
            <a:r>
              <a:rPr lang="en-US" dirty="0" smtClean="0"/>
              <a:t>These differences set up small corrosion cells each with an anode and cathode.</a:t>
            </a:r>
          </a:p>
        </p:txBody>
      </p:sp>
      <p:pic>
        <p:nvPicPr>
          <p:cNvPr id="5" name="Picture 2"/>
          <p:cNvPicPr>
            <a:picLocks noGrp="1" noChangeAspect="1" noChangeArrowheads="1"/>
          </p:cNvPicPr>
          <p:nvPr>
            <p:ph sz="half" idx="2"/>
          </p:nvPr>
        </p:nvPicPr>
        <p:blipFill>
          <a:blip r:embed="rId2"/>
          <a:srcRect/>
          <a:stretch>
            <a:fillRect/>
          </a:stretch>
        </p:blipFill>
        <p:spPr bwMode="auto">
          <a:xfrm>
            <a:off x="5238750" y="2182019"/>
            <a:ext cx="2857500" cy="3362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Forms of corrosion </a:t>
            </a:r>
            <a:endParaRPr lang="en-US" dirty="0"/>
          </a:p>
        </p:txBody>
      </p:sp>
      <p:sp>
        <p:nvSpPr>
          <p:cNvPr id="3" name="Content Placeholder 2"/>
          <p:cNvSpPr>
            <a:spLocks noGrp="1"/>
          </p:cNvSpPr>
          <p:nvPr>
            <p:ph sz="half" idx="1"/>
          </p:nvPr>
        </p:nvSpPr>
        <p:spPr>
          <a:xfrm>
            <a:off x="304800" y="1600201"/>
            <a:ext cx="4800600" cy="4525963"/>
          </a:xfrm>
        </p:spPr>
        <p:txBody>
          <a:bodyPr>
            <a:normAutofit fontScale="77500" lnSpcReduction="20000"/>
          </a:bodyPr>
          <a:lstStyle/>
          <a:p>
            <a:pPr lvl="1">
              <a:buNone/>
            </a:pPr>
            <a:r>
              <a:rPr lang="en-US" sz="3600" b="1" dirty="0" smtClean="0"/>
              <a:t>Crevice Corrosion</a:t>
            </a:r>
          </a:p>
          <a:p>
            <a:pPr lvl="1">
              <a:buNone/>
            </a:pPr>
            <a:r>
              <a:rPr lang="en-US" dirty="0" smtClean="0"/>
              <a:t>     Crevice corrosion is a localized attack on a metal adjacent to the crevice between two joining surfaces (two metals or metal-nonmetal crevices). </a:t>
            </a:r>
            <a:r>
              <a:rPr lang="en-US" dirty="0" smtClean="0">
                <a:solidFill>
                  <a:srgbClr val="FF0000"/>
                </a:solidFill>
              </a:rPr>
              <a:t>The corrosion is generally confined to one localized area to one metal</a:t>
            </a:r>
            <a:r>
              <a:rPr lang="en-US" dirty="0" smtClean="0"/>
              <a:t>.</a:t>
            </a:r>
          </a:p>
          <a:p>
            <a:pPr lvl="1"/>
            <a:r>
              <a:rPr lang="en-US" dirty="0" smtClean="0"/>
              <a:t>narrow crevice filled with ionized solution</a:t>
            </a:r>
          </a:p>
          <a:p>
            <a:pPr lvl="1"/>
            <a:r>
              <a:rPr lang="en-US" dirty="0" smtClean="0"/>
              <a:t>Oxygen-rich on the outside, oxygen-poor on the inside</a:t>
            </a:r>
          </a:p>
          <a:p>
            <a:pPr lvl="1"/>
            <a:r>
              <a:rPr lang="en-US" dirty="0" smtClean="0"/>
              <a:t>metals oxidize with salt anions  FeCl</a:t>
            </a:r>
            <a:r>
              <a:rPr lang="en-US" baseline="-25000" dirty="0" smtClean="0"/>
              <a:t>2</a:t>
            </a:r>
            <a:r>
              <a:rPr lang="en-US" dirty="0" smtClean="0"/>
              <a:t> and pH rises in </a:t>
            </a:r>
            <a:r>
              <a:rPr lang="en-US" dirty="0" err="1" smtClean="0"/>
              <a:t>cathodic</a:t>
            </a:r>
            <a:r>
              <a:rPr lang="en-US" dirty="0" smtClean="0"/>
              <a:t> zone</a:t>
            </a:r>
          </a:p>
          <a:p>
            <a:pPr lvl="1"/>
            <a:r>
              <a:rPr lang="en-US" dirty="0" smtClean="0"/>
              <a:t>H</a:t>
            </a:r>
            <a:r>
              <a:rPr lang="en-US" baseline="30000" dirty="0" smtClean="0"/>
              <a:t>+</a:t>
            </a:r>
            <a:r>
              <a:rPr lang="en-US" dirty="0" smtClean="0"/>
              <a:t> may destroy passivity</a:t>
            </a:r>
          </a:p>
          <a:p>
            <a:pPr lvl="1"/>
            <a:r>
              <a:rPr lang="en-US" dirty="0" smtClean="0"/>
              <a:t>This type of corrosion can be initiated by </a:t>
            </a:r>
            <a:r>
              <a:rPr lang="en-US" dirty="0" smtClean="0">
                <a:solidFill>
                  <a:srgbClr val="FF0000"/>
                </a:solidFill>
              </a:rPr>
              <a:t>concentration gradients (due to ions or oxygen</a:t>
            </a:r>
            <a:r>
              <a:rPr lang="en-US" dirty="0" smtClean="0"/>
              <a:t>).</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8330" y="2590800"/>
            <a:ext cx="4038600" cy="253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29200" y="5029200"/>
            <a:ext cx="4267200" cy="646331"/>
          </a:xfrm>
          <a:prstGeom prst="rect">
            <a:avLst/>
          </a:prstGeom>
        </p:spPr>
        <p:txBody>
          <a:bodyPr wrap="square">
            <a:spAutoFit/>
          </a:bodyPr>
          <a:lstStyle/>
          <a:p>
            <a:r>
              <a:rPr lang="en-US" dirty="0"/>
              <a:t>Bolts, nuts, rivets, joints are examples for this type of corrosion.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Crevice corrosion </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2133600" y="1669695"/>
            <a:ext cx="5883059" cy="3435706"/>
          </a:xfrm>
          <a:prstGeom prst="rect">
            <a:avLst/>
          </a:prstGeom>
          <a:noFill/>
          <a:ln w="9525">
            <a:noFill/>
            <a:miter lim="800000"/>
            <a:headEnd/>
            <a:tailEnd/>
          </a:ln>
          <a:effectLst/>
        </p:spPr>
      </p:pic>
      <p:sp>
        <p:nvSpPr>
          <p:cNvPr id="5" name="Rectangle 4"/>
          <p:cNvSpPr/>
          <p:nvPr/>
        </p:nvSpPr>
        <p:spPr>
          <a:xfrm>
            <a:off x="609600" y="5257801"/>
            <a:ext cx="8229600" cy="954107"/>
          </a:xfrm>
          <a:prstGeom prst="rect">
            <a:avLst/>
          </a:prstGeom>
        </p:spPr>
        <p:txBody>
          <a:bodyPr wrap="square">
            <a:spAutoFit/>
          </a:bodyPr>
          <a:lstStyle/>
          <a:p>
            <a:r>
              <a:rPr lang="en-US" sz="2800" i="1" dirty="0" smtClean="0">
                <a:solidFill>
                  <a:prstClr val="black"/>
                </a:solidFill>
              </a:rPr>
              <a:t>Crevice corrosion on a stainless steel nut exposed to seawater. </a:t>
            </a:r>
            <a:endParaRPr lang="en-US" sz="2800" dirty="0">
              <a:solidFill>
                <a:prstClr val="black"/>
              </a:solidFill>
            </a:endParaRPr>
          </a:p>
        </p:txBody>
      </p:sp>
    </p:spTree>
    <p:extLst>
      <p:ext uri="{BB962C8B-B14F-4D97-AF65-F5344CB8AC3E}">
        <p14:creationId xmlns:p14="http://schemas.microsoft.com/office/powerpoint/2010/main" val="206046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Pitting Corrosion</a:t>
            </a:r>
            <a:br>
              <a:rPr lang="en-US" dirty="0" smtClean="0"/>
            </a:br>
            <a:endParaRPr lang="en-US" dirty="0"/>
          </a:p>
        </p:txBody>
      </p:sp>
      <p:sp>
        <p:nvSpPr>
          <p:cNvPr id="3" name="Content Placeholder 2"/>
          <p:cNvSpPr>
            <a:spLocks noGrp="1"/>
          </p:cNvSpPr>
          <p:nvPr>
            <p:ph sz="half" idx="1"/>
          </p:nvPr>
        </p:nvSpPr>
        <p:spPr>
          <a:xfrm>
            <a:off x="304800" y="1600200"/>
            <a:ext cx="4419600" cy="4525963"/>
          </a:xfrm>
        </p:spPr>
        <p:txBody>
          <a:bodyPr/>
          <a:lstStyle/>
          <a:p>
            <a:pPr lvl="1"/>
            <a:r>
              <a:rPr lang="en-US" dirty="0" smtClean="0"/>
              <a:t>Localized corrosion forming holes or indentations</a:t>
            </a:r>
          </a:p>
          <a:p>
            <a:pPr lvl="1"/>
            <a:r>
              <a:rPr lang="en-US" dirty="0" smtClean="0"/>
              <a:t>Difficult to initially detect</a:t>
            </a:r>
          </a:p>
          <a:p>
            <a:r>
              <a:rPr lang="en-US" dirty="0" smtClean="0"/>
              <a:t>Formed as a result of pit and cavities</a:t>
            </a:r>
          </a:p>
          <a:p>
            <a:r>
              <a:rPr lang="en-US" dirty="0" smtClean="0"/>
              <a:t>Localized attack and formed by cracking protective coating</a:t>
            </a:r>
          </a:p>
          <a:p>
            <a:endParaRPr lang="en-US" dirty="0"/>
          </a:p>
        </p:txBody>
      </p:sp>
      <p:pic>
        <p:nvPicPr>
          <p:cNvPr id="6" name="Picture 2"/>
          <p:cNvPicPr>
            <a:picLocks noGrp="1" noChangeAspect="1" noChangeArrowheads="1"/>
          </p:cNvPicPr>
          <p:nvPr>
            <p:ph sz="half" idx="2"/>
          </p:nvPr>
        </p:nvPicPr>
        <p:blipFill>
          <a:blip r:embed="rId2"/>
          <a:srcRect/>
          <a:stretch>
            <a:fillRect/>
          </a:stretch>
        </p:blipFill>
        <p:spPr bwMode="auto">
          <a:xfrm>
            <a:off x="5410200" y="1600200"/>
            <a:ext cx="2381250" cy="2390775"/>
          </a:xfrm>
          <a:prstGeom prst="rect">
            <a:avLst/>
          </a:prstGeom>
          <a:noFill/>
          <a:ln w="9525">
            <a:noFill/>
            <a:miter lim="800000"/>
            <a:headEnd/>
            <a:tailEnd/>
          </a:ln>
          <a:effectLst/>
        </p:spPr>
      </p:pic>
      <p:sp>
        <p:nvSpPr>
          <p:cNvPr id="7" name="Rectangle 6"/>
          <p:cNvSpPr/>
          <p:nvPr/>
        </p:nvSpPr>
        <p:spPr>
          <a:xfrm>
            <a:off x="4876800" y="4800600"/>
            <a:ext cx="3810000" cy="646331"/>
          </a:xfrm>
          <a:prstGeom prst="rect">
            <a:avLst/>
          </a:prstGeom>
        </p:spPr>
        <p:txBody>
          <a:bodyPr wrap="square">
            <a:spAutoFit/>
          </a:bodyPr>
          <a:lstStyle/>
          <a:p>
            <a:r>
              <a:rPr lang="en-US" i="1" dirty="0">
                <a:solidFill>
                  <a:prstClr val="black"/>
                </a:solidFill>
              </a:rPr>
              <a:t>Pitting corrosion on a stainless steel stator housing operating in seawater.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Galvanic Corrosion</a:t>
            </a:r>
            <a:br>
              <a:rPr lang="en-US" dirty="0" smtClean="0"/>
            </a:br>
            <a:endParaRPr lang="en-US" dirty="0"/>
          </a:p>
        </p:txBody>
      </p:sp>
      <p:sp>
        <p:nvSpPr>
          <p:cNvPr id="4" name="Rectangle 3" descr="Rectangle: Click to edit Master text styles&#10;Second level&#10;Third level&#10;Fourth level&#10;Fifth level"/>
          <p:cNvSpPr>
            <a:spLocks noGrp="1" noChangeArrowheads="1"/>
          </p:cNvSpPr>
          <p:nvPr>
            <p:ph sz="half" idx="2"/>
          </p:nvPr>
        </p:nvSpPr>
        <p:spPr>
          <a:xfrm>
            <a:off x="152400" y="1447802"/>
            <a:ext cx="8686800" cy="838199"/>
          </a:xfrm>
          <a:noFill/>
        </p:spPr>
        <p:txBody>
          <a:bodyPr lIns="90488" tIns="44450" rIns="90488" bIns="44450">
            <a:normAutofit fontScale="92500" lnSpcReduction="10000"/>
          </a:bodyPr>
          <a:lstStyle/>
          <a:p>
            <a:pPr lvl="1" eaLnBrk="1" hangingPunct="1">
              <a:buNone/>
            </a:pPr>
            <a:r>
              <a:rPr lang="en-US" sz="2800" dirty="0" smtClean="0"/>
              <a:t>2 dissimilar metals, electrolyte, electrical connection and oxygen</a:t>
            </a:r>
          </a:p>
        </p:txBody>
      </p:sp>
      <p:pic>
        <p:nvPicPr>
          <p:cNvPr id="9" name="Picture 2"/>
          <p:cNvPicPr>
            <a:picLocks noChangeAspect="1" noChangeArrowheads="1"/>
          </p:cNvPicPr>
          <p:nvPr/>
        </p:nvPicPr>
        <p:blipFill>
          <a:blip r:embed="rId2"/>
          <a:srcRect/>
          <a:stretch>
            <a:fillRect/>
          </a:stretch>
        </p:blipFill>
        <p:spPr bwMode="auto">
          <a:xfrm>
            <a:off x="304801" y="2362201"/>
            <a:ext cx="4449271" cy="1996807"/>
          </a:xfrm>
          <a:prstGeom prst="rect">
            <a:avLst/>
          </a:prstGeom>
          <a:noFill/>
          <a:ln w="9525">
            <a:noFill/>
            <a:miter lim="800000"/>
            <a:headEnd/>
            <a:tailEnd/>
          </a:ln>
          <a:effectLst/>
        </p:spPr>
      </p:pic>
      <p:pic>
        <p:nvPicPr>
          <p:cNvPr id="11" name="Picture 7" descr="http://www.npl.co.uk/npl/cmmt/ncs/schools/slides/19_aluminum_copper_couple.jpg"/>
          <p:cNvPicPr>
            <a:picLocks noChangeAspect="1" noChangeArrowheads="1"/>
          </p:cNvPicPr>
          <p:nvPr/>
        </p:nvPicPr>
        <p:blipFill>
          <a:blip r:embed="rId3" r:link="rId4"/>
          <a:srcRect/>
          <a:stretch>
            <a:fillRect/>
          </a:stretch>
        </p:blipFill>
        <p:spPr>
          <a:xfrm>
            <a:off x="4876800" y="1981201"/>
            <a:ext cx="3810000" cy="2487613"/>
          </a:xfrm>
          <a:prstGeom prst="rect">
            <a:avLst/>
          </a:prstGeom>
          <a:noFill/>
          <a:ln/>
        </p:spPr>
      </p:pic>
      <p:sp>
        <p:nvSpPr>
          <p:cNvPr id="12" name="Rectangle 11"/>
          <p:cNvSpPr/>
          <p:nvPr/>
        </p:nvSpPr>
        <p:spPr>
          <a:xfrm>
            <a:off x="4343400" y="4876800"/>
            <a:ext cx="4572000" cy="1754326"/>
          </a:xfrm>
          <a:prstGeom prst="rect">
            <a:avLst/>
          </a:prstGeom>
        </p:spPr>
        <p:txBody>
          <a:bodyPr>
            <a:spAutoFit/>
          </a:bodyPr>
          <a:lstStyle/>
          <a:p>
            <a:r>
              <a:rPr lang="en-GB" dirty="0" smtClean="0">
                <a:latin typeface="Verdana" pitchFamily="34" charset="0"/>
                <a:ea typeface="Arial Unicode MS" pitchFamily="34" charset="-128"/>
                <a:cs typeface="Arial Unicode MS" pitchFamily="34" charset="-128"/>
              </a:rPr>
              <a:t>This rainwater guttering is made of aluminium and would normally resist corrosion well.  Someone tied a copper aerial wire around it, and the localised bimetallic cell led to a “knife-cut” effect.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Galvanic corrosion</a:t>
            </a:r>
            <a:br>
              <a:rPr lang="en-US" dirty="0" smtClean="0"/>
            </a:b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371601" y="1295400"/>
            <a:ext cx="5131095" cy="3677284"/>
          </a:xfrm>
          <a:prstGeom prst="rect">
            <a:avLst/>
          </a:prstGeom>
          <a:noFill/>
          <a:ln w="9525">
            <a:noFill/>
            <a:miter lim="800000"/>
            <a:headEnd/>
            <a:tailEnd/>
          </a:ln>
          <a:effectLst/>
        </p:spPr>
      </p:pic>
      <p:sp>
        <p:nvSpPr>
          <p:cNvPr id="5" name="Rectangle 4"/>
          <p:cNvSpPr/>
          <p:nvPr/>
        </p:nvSpPr>
        <p:spPr>
          <a:xfrm>
            <a:off x="685800" y="5105401"/>
            <a:ext cx="8001000" cy="523220"/>
          </a:xfrm>
          <a:prstGeom prst="rect">
            <a:avLst/>
          </a:prstGeom>
        </p:spPr>
        <p:txBody>
          <a:bodyPr wrap="square">
            <a:spAutoFit/>
          </a:bodyPr>
          <a:lstStyle/>
          <a:p>
            <a:r>
              <a:rPr lang="en-US" sz="2800" i="1" dirty="0" smtClean="0">
                <a:solidFill>
                  <a:prstClr val="black"/>
                </a:solidFill>
              </a:rPr>
              <a:t>Galvanic corrosion of eye bolt connected to a stainless </a:t>
            </a:r>
            <a:endParaRPr lang="en-US" sz="2800" dirty="0">
              <a:solidFill>
                <a:prstClr val="black"/>
              </a:solidFill>
            </a:endParaRPr>
          </a:p>
        </p:txBody>
      </p:sp>
    </p:spTree>
    <p:extLst>
      <p:ext uri="{BB962C8B-B14F-4D97-AF65-F5344CB8AC3E}">
        <p14:creationId xmlns:p14="http://schemas.microsoft.com/office/powerpoint/2010/main" val="319171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lstStyle/>
          <a:p>
            <a:r>
              <a:rPr lang="en-US" dirty="0"/>
              <a:t>In </a:t>
            </a:r>
            <a:r>
              <a:rPr lang="en-US" dirty="0" smtClean="0"/>
              <a:t>an experiment</a:t>
            </a:r>
            <a:r>
              <a:rPr lang="en-US" dirty="0"/>
              <a:t>, one iron nail is wrapped in magnesium, another in copper and one left alone. </a:t>
            </a:r>
          </a:p>
          <a:p>
            <a:r>
              <a:rPr lang="en-US" dirty="0" smtClean="0"/>
              <a:t>Which nail corrode first and why ???????</a:t>
            </a:r>
            <a:endParaRPr lang="en-US" dirty="0"/>
          </a:p>
          <a:p>
            <a:endParaRPr lang="en-US"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rcRect/>
          <a:stretch>
            <a:fillRect/>
          </a:stretch>
        </p:blipFill>
        <p:spPr bwMode="auto">
          <a:xfrm>
            <a:off x="2133600" y="2743200"/>
            <a:ext cx="4724400" cy="3733800"/>
          </a:xfrm>
          <a:prstGeom prst="rect">
            <a:avLst/>
          </a:prstGeom>
          <a:noFill/>
          <a:ln w="9525">
            <a:noFill/>
            <a:miter lim="800000"/>
            <a:headEnd/>
            <a:tailEnd/>
          </a:ln>
        </p:spPr>
      </p:pic>
    </p:spTree>
    <p:extLst>
      <p:ext uri="{BB962C8B-B14F-4D97-AF65-F5344CB8AC3E}">
        <p14:creationId xmlns:p14="http://schemas.microsoft.com/office/powerpoint/2010/main" val="2880641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eaLnBrk="1" hangingPunct="1">
              <a:buFont typeface="Arial" charset="0"/>
              <a:buNone/>
              <a:defRPr/>
            </a:pPr>
            <a:r>
              <a:rPr lang="en-US" sz="2400" b="1" dirty="0" smtClean="0"/>
              <a:t>Corrosion Control</a:t>
            </a:r>
          </a:p>
          <a:p>
            <a:pPr marL="457200" indent="-457200" eaLnBrk="1" hangingPunct="1">
              <a:buFont typeface="Arial" charset="0"/>
              <a:buAutoNum type="arabicPeriod"/>
              <a:defRPr/>
            </a:pPr>
            <a:endParaRPr lang="en-US" sz="2000" b="1" dirty="0" smtClean="0"/>
          </a:p>
          <a:p>
            <a:pPr marL="457200" indent="-457200" eaLnBrk="1" hangingPunct="1">
              <a:buFont typeface="Arial" charset="0"/>
              <a:buAutoNum type="arabicPeriod"/>
              <a:defRPr/>
            </a:pPr>
            <a:r>
              <a:rPr lang="en-US" sz="2000" b="1" dirty="0" smtClean="0"/>
              <a:t>Selection of metal and alloy: </a:t>
            </a:r>
          </a:p>
          <a:p>
            <a:pPr marL="857250" lvl="1" indent="-457200">
              <a:buFontTx/>
              <a:buChar char="-"/>
              <a:defRPr/>
            </a:pPr>
            <a:r>
              <a:rPr lang="en-US" sz="2000" dirty="0" smtClean="0"/>
              <a:t>Using pure and noble metals</a:t>
            </a:r>
          </a:p>
          <a:p>
            <a:pPr marL="857250" lvl="1" indent="-457200">
              <a:buFontTx/>
              <a:buChar char="-"/>
              <a:defRPr/>
            </a:pPr>
            <a:r>
              <a:rPr lang="en-US" sz="2000" dirty="0" smtClean="0"/>
              <a:t>Practically not possible because of low strength of pure metal</a:t>
            </a:r>
          </a:p>
          <a:p>
            <a:pPr marL="857250" lvl="1" indent="-457200">
              <a:buFontTx/>
              <a:buChar char="-"/>
              <a:defRPr/>
            </a:pPr>
            <a:r>
              <a:rPr lang="en-US" sz="2000" dirty="0" smtClean="0"/>
              <a:t>Use of metal alloys which are homogeneous</a:t>
            </a:r>
          </a:p>
          <a:p>
            <a:pPr marL="457200" indent="-457200" eaLnBrk="1" hangingPunct="1">
              <a:buFont typeface="Arial" charset="0"/>
              <a:buNone/>
              <a:defRPr/>
            </a:pPr>
            <a:r>
              <a:rPr lang="en-US" sz="2000" b="1" dirty="0" smtClean="0"/>
              <a:t>2.    Proper design of metal:</a:t>
            </a:r>
          </a:p>
          <a:p>
            <a:pPr marL="1314450" lvl="2" indent="-514350">
              <a:buFont typeface="Arial" charset="0"/>
              <a:buAutoNum type="romanLcParenBoth"/>
              <a:defRPr/>
            </a:pPr>
            <a:r>
              <a:rPr lang="en-US" sz="2000" dirty="0" smtClean="0"/>
              <a:t>Minimal contact with medium</a:t>
            </a:r>
          </a:p>
          <a:p>
            <a:pPr marL="1314450" lvl="2" indent="-514350">
              <a:buFont typeface="Arial" charset="0"/>
              <a:buAutoNum type="romanLcParenBoth"/>
              <a:defRPr/>
            </a:pPr>
            <a:r>
              <a:rPr lang="en-US" sz="2000" dirty="0" smtClean="0"/>
              <a:t>Prevention from moisture</a:t>
            </a:r>
          </a:p>
          <a:p>
            <a:pPr marL="1314450" lvl="2" indent="-514350">
              <a:buFont typeface="Arial" charset="0"/>
              <a:buAutoNum type="romanLcParenBoth"/>
              <a:defRPr/>
            </a:pPr>
            <a:r>
              <a:rPr lang="en-US" sz="2000" dirty="0" smtClean="0"/>
              <a:t>Adequate ventilation and drainage</a:t>
            </a:r>
          </a:p>
          <a:p>
            <a:pPr marL="1314450" lvl="2" indent="-514350">
              <a:buFont typeface="Arial" charset="0"/>
              <a:buAutoNum type="romanLcParenBoth"/>
              <a:defRPr/>
            </a:pPr>
            <a:r>
              <a:rPr lang="en-US" sz="2000" dirty="0" smtClean="0"/>
              <a:t>Welding</a:t>
            </a:r>
          </a:p>
          <a:p>
            <a:pPr marL="1314450" lvl="2" indent="-514350">
              <a:buFont typeface="Arial" charset="0"/>
              <a:buAutoNum type="romanLcParenBoth"/>
              <a:defRPr/>
            </a:pPr>
            <a:r>
              <a:rPr lang="en-US" sz="2000" dirty="0" smtClean="0"/>
              <a:t>Avoid cervices b/w adjacent parts</a:t>
            </a:r>
          </a:p>
          <a:p>
            <a:pPr marL="1314450" lvl="2" indent="-514350">
              <a:buFont typeface="Arial" charset="0"/>
              <a:buAutoNum type="romanLcParenBoth"/>
              <a:defRPr/>
            </a:pPr>
            <a:r>
              <a:rPr lang="en-US" sz="2000" dirty="0" smtClean="0"/>
              <a:t>Bend should be smooth</a:t>
            </a:r>
          </a:p>
          <a:p>
            <a:pPr marL="1314450" lvl="2" indent="-514350">
              <a:buFont typeface="Arial" charset="0"/>
              <a:buAutoNum type="romanLcParenBoth"/>
              <a:defRPr/>
            </a:pPr>
            <a:r>
              <a:rPr lang="en-US" sz="2000" dirty="0" smtClean="0"/>
              <a:t>Bimetallic contacts should be avoided</a:t>
            </a:r>
          </a:p>
          <a:p>
            <a:pPr marL="1314450" lvl="2" indent="-514350">
              <a:buFont typeface="Arial" charset="0"/>
              <a:buAutoNum type="romanLcParenBoth"/>
              <a:defRPr/>
            </a:pPr>
            <a:r>
              <a:rPr lang="en-US" sz="2000" dirty="0" smtClean="0"/>
              <a:t>Paint </a:t>
            </a:r>
            <a:r>
              <a:rPr lang="en-US" sz="2000" dirty="0" err="1" smtClean="0"/>
              <a:t>cathodic</a:t>
            </a:r>
            <a:r>
              <a:rPr lang="en-US" sz="2000" dirty="0" smtClean="0"/>
              <a:t> portion </a:t>
            </a:r>
          </a:p>
          <a:p>
            <a:pPr marL="1314450" lvl="2" indent="-514350">
              <a:buFont typeface="Arial" charset="0"/>
              <a:buAutoNum type="romanLcParenBoth"/>
              <a:defRPr/>
            </a:pPr>
            <a:r>
              <a:rPr lang="en-US" sz="2000" dirty="0" smtClean="0"/>
              <a:t>Prevent uneven stress</a:t>
            </a:r>
          </a:p>
          <a:p>
            <a:pPr marL="514350" indent="-514350" eaLnBrk="1" hangingPunct="1">
              <a:buFont typeface="Arial" charset="0"/>
              <a:buNone/>
              <a:defRPr/>
            </a:pP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37493" y="381000"/>
            <a:ext cx="552101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13677"/>
            <a:ext cx="4556004" cy="236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69508"/>
            <a:ext cx="26955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20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Corrosion Control:</a:t>
            </a:r>
            <a:br>
              <a:rPr lang="en-US" b="1" dirty="0" smtClean="0"/>
            </a:br>
            <a:endParaRPr lang="en-US" dirty="0"/>
          </a:p>
        </p:txBody>
      </p:sp>
      <p:sp>
        <p:nvSpPr>
          <p:cNvPr id="3" name="Content Placeholder 2"/>
          <p:cNvSpPr>
            <a:spLocks noGrp="1"/>
          </p:cNvSpPr>
          <p:nvPr>
            <p:ph idx="1"/>
          </p:nvPr>
        </p:nvSpPr>
        <p:spPr>
          <a:xfrm>
            <a:off x="152400" y="1219200"/>
            <a:ext cx="8763000" cy="5257800"/>
          </a:xfrm>
        </p:spPr>
        <p:txBody>
          <a:bodyPr/>
          <a:lstStyle/>
          <a:p>
            <a:pPr>
              <a:buNone/>
              <a:defRPr/>
            </a:pPr>
            <a:r>
              <a:rPr lang="en-US" dirty="0" smtClean="0"/>
              <a:t>3. </a:t>
            </a:r>
            <a:r>
              <a:rPr lang="en-US" sz="2400" b="1" dirty="0" err="1" smtClean="0"/>
              <a:t>Cathodic</a:t>
            </a:r>
            <a:r>
              <a:rPr lang="en-US" sz="2400" b="1" dirty="0" smtClean="0"/>
              <a:t> Protection</a:t>
            </a:r>
          </a:p>
          <a:p>
            <a:pPr>
              <a:buNone/>
              <a:defRPr/>
            </a:pPr>
            <a:r>
              <a:rPr lang="en-US" sz="2400" dirty="0" smtClean="0"/>
              <a:t>     		 Force the metal to be protected to behave like cathode.</a:t>
            </a:r>
          </a:p>
          <a:p>
            <a:pPr marL="514350" indent="-514350">
              <a:buFont typeface="Arial" charset="0"/>
              <a:buAutoNum type="romanLcParenBoth"/>
              <a:defRPr/>
            </a:pPr>
            <a:r>
              <a:rPr lang="en-US" sz="2400" b="1" dirty="0" smtClean="0"/>
              <a:t>Sacrificial anodic protection</a:t>
            </a:r>
            <a:r>
              <a:rPr lang="en-US" sz="2400" dirty="0" smtClean="0"/>
              <a:t> </a:t>
            </a:r>
          </a:p>
          <a:p>
            <a:pPr marL="914400" lvl="1" indent="-514350">
              <a:buFontTx/>
              <a:buChar char="-"/>
              <a:defRPr/>
            </a:pPr>
            <a:r>
              <a:rPr lang="en-US" sz="2400" dirty="0" smtClean="0"/>
              <a:t>Metal to be protected from corrosion connected to more anodic metal</a:t>
            </a:r>
          </a:p>
          <a:p>
            <a:pPr marL="914400" lvl="1" indent="-514350">
              <a:buFontTx/>
              <a:buChar char="-"/>
              <a:defRPr/>
            </a:pPr>
            <a:r>
              <a:rPr lang="en-US" sz="2400" dirty="0" smtClean="0"/>
              <a:t>Commonly used metals Mg, Zn, Al and their alloys</a:t>
            </a:r>
          </a:p>
          <a:p>
            <a:pPr marL="514350" indent="-514350">
              <a:buFont typeface="Arial" charset="0"/>
              <a:buAutoNum type="romanLcParenBoth" startAt="2"/>
              <a:defRPr/>
            </a:pPr>
            <a:r>
              <a:rPr lang="en-US" sz="2400" b="1" dirty="0" smtClean="0"/>
              <a:t>Impressed current method</a:t>
            </a:r>
          </a:p>
          <a:p>
            <a:pPr marL="914400" lvl="1" indent="-514350">
              <a:buFontTx/>
              <a:buChar char="-"/>
              <a:defRPr/>
            </a:pPr>
            <a:r>
              <a:rPr lang="en-US" sz="2400" dirty="0" smtClean="0"/>
              <a:t>Direct current is applied in opposite direction to nullify the corrosion current</a:t>
            </a:r>
          </a:p>
          <a:p>
            <a:pPr marL="914400" lvl="1" indent="-514350">
              <a:buFontTx/>
              <a:buChar char="-"/>
              <a:defRPr/>
            </a:pPr>
            <a:r>
              <a:rPr lang="en-US" sz="2400" dirty="0" smtClean="0"/>
              <a:t>Converts the corroding metal from anode to cathode.</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Corrosion Control:</a:t>
            </a:r>
            <a:br>
              <a:rPr lang="en-US" b="1" dirty="0" smtClean="0"/>
            </a:br>
            <a:endParaRPr lang="en-US" dirty="0"/>
          </a:p>
        </p:txBody>
      </p:sp>
      <p:sp>
        <p:nvSpPr>
          <p:cNvPr id="3" name="Content Placeholder 2"/>
          <p:cNvSpPr>
            <a:spLocks noGrp="1"/>
          </p:cNvSpPr>
          <p:nvPr>
            <p:ph idx="1"/>
          </p:nvPr>
        </p:nvSpPr>
        <p:spPr/>
        <p:txBody>
          <a:bodyPr>
            <a:normAutofit/>
          </a:bodyPr>
          <a:lstStyle/>
          <a:p>
            <a:pPr>
              <a:buNone/>
              <a:defRPr/>
            </a:pPr>
            <a:r>
              <a:rPr lang="en-US" dirty="0" smtClean="0"/>
              <a:t>4</a:t>
            </a:r>
            <a:r>
              <a:rPr lang="en-US" b="1" dirty="0" smtClean="0"/>
              <a:t>. </a:t>
            </a:r>
            <a:r>
              <a:rPr lang="en-US" sz="2400" b="1" dirty="0" smtClean="0"/>
              <a:t>Modifying Environment</a:t>
            </a:r>
          </a:p>
          <a:p>
            <a:pPr marL="514350" indent="-514350">
              <a:buFont typeface="Arial" charset="0"/>
              <a:buAutoNum type="romanLcParenBoth"/>
              <a:defRPr/>
            </a:pPr>
            <a:r>
              <a:rPr lang="en-US" sz="2400" b="1" dirty="0" smtClean="0"/>
              <a:t>Eliminating dissolved oxygen</a:t>
            </a:r>
            <a:r>
              <a:rPr lang="en-US" sz="2400" dirty="0" smtClean="0"/>
              <a:t>: </a:t>
            </a:r>
          </a:p>
          <a:p>
            <a:pPr marL="914400" lvl="1" indent="-514350">
              <a:buFontTx/>
              <a:buChar char="-"/>
              <a:defRPr/>
            </a:pPr>
            <a:r>
              <a:rPr lang="en-US" sz="2400" dirty="0" smtClean="0"/>
              <a:t>De-aeration </a:t>
            </a:r>
          </a:p>
          <a:p>
            <a:pPr marL="914400" lvl="1" indent="-514350">
              <a:buFontTx/>
              <a:buChar char="-"/>
              <a:defRPr/>
            </a:pPr>
            <a:r>
              <a:rPr lang="en-US" sz="2400" dirty="0" smtClean="0"/>
              <a:t>By using chemical substances like sodium </a:t>
            </a:r>
            <a:r>
              <a:rPr lang="en-US" sz="2400" dirty="0" err="1" smtClean="0"/>
              <a:t>sulphite</a:t>
            </a:r>
            <a:r>
              <a:rPr lang="en-US" sz="2400" dirty="0" smtClean="0"/>
              <a:t> and hydrazine. Also called </a:t>
            </a:r>
            <a:r>
              <a:rPr lang="en-US" sz="2400" b="1" dirty="0" smtClean="0"/>
              <a:t>Deactivation.</a:t>
            </a:r>
          </a:p>
          <a:p>
            <a:pPr marL="514350" indent="-514350">
              <a:buFont typeface="Arial" charset="0"/>
              <a:buAutoNum type="romanLcParenBoth" startAt="2"/>
              <a:defRPr/>
            </a:pPr>
            <a:r>
              <a:rPr lang="en-US" sz="2400" b="1" dirty="0" smtClean="0"/>
              <a:t>Reducing Moisture:</a:t>
            </a:r>
          </a:p>
          <a:p>
            <a:pPr marL="914400" lvl="1" indent="-514350">
              <a:buFontTx/>
              <a:buChar char="-"/>
              <a:defRPr/>
            </a:pPr>
            <a:r>
              <a:rPr lang="en-US" sz="2400" dirty="0" smtClean="0"/>
              <a:t>Dehumidification by using silica gels</a:t>
            </a:r>
          </a:p>
          <a:p>
            <a:pPr marL="514350" indent="-514350">
              <a:buFont typeface="Arial" charset="0"/>
              <a:buAutoNum type="romanLcParenBoth" startAt="3"/>
              <a:defRPr/>
            </a:pPr>
            <a:r>
              <a:rPr lang="en-US" sz="2400" b="1" dirty="0" smtClean="0"/>
              <a:t>Reducing Acidity</a:t>
            </a:r>
            <a:r>
              <a:rPr lang="en-US" sz="2400" dirty="0" smtClean="0"/>
              <a:t>:</a:t>
            </a:r>
          </a:p>
          <a:p>
            <a:pPr marL="914400" lvl="1" indent="-514350">
              <a:buFontTx/>
              <a:buChar char="-"/>
              <a:defRPr/>
            </a:pPr>
            <a:r>
              <a:rPr lang="en-US" sz="2400" dirty="0" smtClean="0"/>
              <a:t>Neutralizing the acidic environment by adding lime, </a:t>
            </a:r>
            <a:r>
              <a:rPr lang="en-US" sz="2400" dirty="0" err="1" smtClean="0"/>
              <a:t>NaOH</a:t>
            </a:r>
            <a:r>
              <a:rPr lang="en-US" sz="2400" dirty="0" smtClean="0"/>
              <a:t>, Ammonia</a:t>
            </a:r>
          </a:p>
          <a:p>
            <a:pPr marL="914400" lvl="1" indent="-514350">
              <a:buFontTx/>
              <a:buChar char="-"/>
              <a:defRPr/>
            </a:pPr>
            <a:r>
              <a:rPr lang="en-US" sz="2400" dirty="0" smtClean="0"/>
              <a:t>Commonly used in refineries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None/>
              <a:defRPr/>
            </a:pPr>
            <a:r>
              <a:rPr lang="en-US" b="1" dirty="0" smtClean="0"/>
              <a:t>5.</a:t>
            </a:r>
            <a:r>
              <a:rPr lang="en-US" dirty="0" smtClean="0"/>
              <a:t>    </a:t>
            </a:r>
            <a:r>
              <a:rPr lang="en-US" b="1" dirty="0" smtClean="0"/>
              <a:t>Protective coating:</a:t>
            </a:r>
          </a:p>
          <a:p>
            <a:pPr marL="914400" lvl="1" indent="-514350">
              <a:buFontTx/>
              <a:buChar char="-"/>
              <a:defRPr/>
            </a:pPr>
            <a:r>
              <a:rPr lang="en-US" dirty="0" smtClean="0"/>
              <a:t>Application of coating</a:t>
            </a:r>
          </a:p>
          <a:p>
            <a:pPr marL="914400" lvl="1" indent="-514350">
              <a:buFontTx/>
              <a:buChar char="-"/>
              <a:defRPr/>
            </a:pPr>
            <a:r>
              <a:rPr lang="en-US" dirty="0" smtClean="0"/>
              <a:t>Coating material should be chemically inert under particular temp and pressure. </a:t>
            </a:r>
          </a:p>
          <a:p>
            <a:r>
              <a:rPr lang="en-US" dirty="0" smtClean="0"/>
              <a:t>An example of a coating system for a bridge might be: Zinc Rich Primer, Epoxy Intermediate Coat,   Urethane Topcoat</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Corrosion Control:</a:t>
            </a:r>
            <a:br>
              <a:rPr lang="en-US" b="1" dirty="0" smtClean="0"/>
            </a:br>
            <a:endParaRPr lang="en-US" dirty="0"/>
          </a:p>
        </p:txBody>
      </p:sp>
      <p:sp>
        <p:nvSpPr>
          <p:cNvPr id="3" name="Content Placeholder 2"/>
          <p:cNvSpPr>
            <a:spLocks noGrp="1"/>
          </p:cNvSpPr>
          <p:nvPr>
            <p:ph idx="1"/>
          </p:nvPr>
        </p:nvSpPr>
        <p:spPr/>
        <p:txBody>
          <a:bodyPr>
            <a:normAutofit/>
          </a:bodyPr>
          <a:lstStyle/>
          <a:p>
            <a:pPr>
              <a:buFont typeface="Arial" charset="0"/>
              <a:buNone/>
              <a:defRPr/>
            </a:pPr>
            <a:r>
              <a:rPr lang="en-US" b="1" dirty="0" smtClean="0"/>
              <a:t>6. </a:t>
            </a:r>
            <a:r>
              <a:rPr lang="en-US" sz="2400" b="1" dirty="0" smtClean="0"/>
              <a:t>Use of corrosion Inhibitor</a:t>
            </a:r>
          </a:p>
          <a:p>
            <a:pPr marL="514350" indent="-514350">
              <a:buFont typeface="Arial" charset="0"/>
              <a:buAutoNum type="romanLcParenBoth"/>
              <a:defRPr/>
            </a:pPr>
            <a:r>
              <a:rPr lang="en-US" sz="2400" b="1" dirty="0" smtClean="0"/>
              <a:t>Anodic Inhibitor:</a:t>
            </a:r>
          </a:p>
          <a:p>
            <a:pPr marL="914400" lvl="1" indent="-514350">
              <a:buFontTx/>
              <a:buChar char="-"/>
              <a:defRPr/>
            </a:pPr>
            <a:r>
              <a:rPr lang="en-US" sz="2400" dirty="0" smtClean="0"/>
              <a:t>These are oxygen and oxidizing agent.</a:t>
            </a:r>
          </a:p>
          <a:p>
            <a:pPr marL="914400" lvl="1" indent="-514350">
              <a:buFontTx/>
              <a:buChar char="-"/>
              <a:defRPr/>
            </a:pPr>
            <a:r>
              <a:rPr lang="en-US" sz="2400" dirty="0" smtClean="0"/>
              <a:t>They combine the anodic metal forming an oxide film which reduce corrosion</a:t>
            </a:r>
          </a:p>
          <a:p>
            <a:pPr marL="514350" indent="-514350">
              <a:buFont typeface="Arial" charset="0"/>
              <a:buAutoNum type="romanLcParenBoth" startAt="2"/>
              <a:defRPr/>
            </a:pPr>
            <a:r>
              <a:rPr lang="en-US" sz="2400" b="1" dirty="0" err="1" smtClean="0"/>
              <a:t>Cathodic</a:t>
            </a:r>
            <a:r>
              <a:rPr lang="en-US" sz="2400" b="1" dirty="0" smtClean="0"/>
              <a:t> Protection:</a:t>
            </a:r>
          </a:p>
          <a:p>
            <a:pPr marL="914400" lvl="1" indent="-514350">
              <a:buFontTx/>
              <a:buChar char="-"/>
              <a:defRPr/>
            </a:pPr>
            <a:r>
              <a:rPr lang="en-US" sz="2400" dirty="0" smtClean="0"/>
              <a:t>Organic inhibitors like amines, </a:t>
            </a:r>
            <a:r>
              <a:rPr lang="en-US" sz="2400" dirty="0" err="1" smtClean="0"/>
              <a:t>mercaptans</a:t>
            </a:r>
            <a:r>
              <a:rPr lang="en-US" sz="2400" dirty="0" smtClean="0"/>
              <a:t>, urea and </a:t>
            </a:r>
            <a:r>
              <a:rPr lang="en-US" sz="2400" dirty="0" err="1" smtClean="0"/>
              <a:t>thiourea</a:t>
            </a:r>
            <a:r>
              <a:rPr lang="en-US" sz="2400" dirty="0" smtClean="0"/>
              <a:t> reduces the H ion diffusion by adsorption</a:t>
            </a:r>
          </a:p>
          <a:p>
            <a:pPr marL="914400" lvl="1" indent="-514350">
              <a:buFontTx/>
              <a:buChar char="-"/>
              <a:defRPr/>
            </a:pPr>
            <a:r>
              <a:rPr lang="en-US" sz="2400" dirty="0" smtClean="0"/>
              <a:t>Mercury, arsenic and antimony deposits films at </a:t>
            </a:r>
            <a:r>
              <a:rPr lang="en-US" sz="2400" dirty="0" err="1" smtClean="0"/>
              <a:t>cathodic</a:t>
            </a:r>
            <a:r>
              <a:rPr lang="en-US" sz="2400" dirty="0" smtClean="0"/>
              <a:t> area which raise the hydrogen over volume.</a:t>
            </a:r>
          </a:p>
          <a:p>
            <a:pPr marL="914400" lvl="1" indent="-514350">
              <a:buFontTx/>
              <a:buChar char="-"/>
              <a:defRPr/>
            </a:pPr>
            <a:r>
              <a:rPr lang="en-US" sz="2400" dirty="0" smtClean="0"/>
              <a:t>Eliminating Oxygen from the medium by adding sodium </a:t>
            </a:r>
            <a:r>
              <a:rPr lang="en-US" sz="2400" dirty="0" err="1" smtClean="0"/>
              <a:t>sulphate</a:t>
            </a:r>
            <a:r>
              <a:rPr lang="en-US" sz="2400" dirty="0" smtClean="0"/>
              <a:t> and hydrazine.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Corrosion Control:</a:t>
            </a:r>
            <a:br>
              <a:rPr lang="en-US" sz="3600" b="1" dirty="0" smtClean="0"/>
            </a:br>
            <a:endParaRPr lang="en-US" sz="3600" dirty="0"/>
          </a:p>
        </p:txBody>
      </p:sp>
      <p:sp>
        <p:nvSpPr>
          <p:cNvPr id="3" name="Content Placeholder 2"/>
          <p:cNvSpPr>
            <a:spLocks noGrp="1"/>
          </p:cNvSpPr>
          <p:nvPr>
            <p:ph idx="1"/>
          </p:nvPr>
        </p:nvSpPr>
        <p:spPr/>
        <p:txBody>
          <a:bodyPr>
            <a:normAutofit/>
          </a:bodyPr>
          <a:lstStyle/>
          <a:p>
            <a:pPr marL="0" indent="0">
              <a:buNone/>
            </a:pPr>
            <a:r>
              <a:rPr lang="en-US" b="1" dirty="0" smtClean="0"/>
              <a:t>CATHODIC PROTECTION </a:t>
            </a:r>
          </a:p>
          <a:p>
            <a:pPr algn="just"/>
            <a:endParaRPr lang="en-US" sz="2400" dirty="0" smtClean="0"/>
          </a:p>
          <a:p>
            <a:pPr algn="just"/>
            <a:r>
              <a:rPr lang="en-US" sz="2400" dirty="0" err="1" smtClean="0"/>
              <a:t>Cathodic</a:t>
            </a:r>
            <a:r>
              <a:rPr lang="en-US" sz="2400" dirty="0" smtClean="0"/>
              <a:t> protection systems (CP) </a:t>
            </a:r>
            <a:r>
              <a:rPr lang="en-US" sz="2400" dirty="0" smtClean="0">
                <a:solidFill>
                  <a:srgbClr val="FF0000"/>
                </a:solidFill>
              </a:rPr>
              <a:t>have an excellent track record in corrosion control of steel and reinforced concrete structures. </a:t>
            </a:r>
          </a:p>
          <a:p>
            <a:pPr algn="just"/>
            <a:r>
              <a:rPr lang="en-US" sz="2400" dirty="0" smtClean="0"/>
              <a:t>The principle of CP is that the electrical potential of the steel reinforcement is artificially decreased by providing an additional anode system at the concrete surface. </a:t>
            </a:r>
          </a:p>
          <a:p>
            <a:pPr algn="just"/>
            <a:r>
              <a:rPr lang="en-US" sz="2400" dirty="0" smtClean="0"/>
              <a:t>An external current is required between anode and cathode that diminishes the corrosion rate along embedded reinforcement. </a:t>
            </a:r>
          </a:p>
          <a:p>
            <a:pPr algn="just"/>
            <a:r>
              <a:rPr lang="en-US" sz="2400" dirty="0" smtClean="0"/>
              <a:t>The current may be produced either </a:t>
            </a:r>
            <a:r>
              <a:rPr lang="en-US" sz="2400" dirty="0" smtClean="0">
                <a:solidFill>
                  <a:srgbClr val="FF0000"/>
                </a:solidFill>
              </a:rPr>
              <a:t>by a sacrificial anode system or using an impressed current </a:t>
            </a:r>
            <a:r>
              <a:rPr lang="en-US" sz="2400" dirty="0" smtClean="0"/>
              <a:t>from an external power source.</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Sacrificial anode</a:t>
            </a:r>
            <a:endParaRPr lang="en-US" dirty="0"/>
          </a:p>
        </p:txBody>
      </p:sp>
      <p:sp>
        <p:nvSpPr>
          <p:cNvPr id="3" name="Content Placeholder 2"/>
          <p:cNvSpPr>
            <a:spLocks noGrp="1"/>
          </p:cNvSpPr>
          <p:nvPr>
            <p:ph idx="1"/>
          </p:nvPr>
        </p:nvSpPr>
        <p:spPr/>
        <p:txBody>
          <a:bodyPr>
            <a:normAutofit/>
          </a:bodyPr>
          <a:lstStyle/>
          <a:p>
            <a:pPr algn="just"/>
            <a:endParaRPr lang="en-US" sz="2400" dirty="0" smtClean="0"/>
          </a:p>
          <a:p>
            <a:pPr algn="just"/>
            <a:r>
              <a:rPr lang="en-US" sz="2400" dirty="0" smtClean="0"/>
              <a:t>Sacrificial anode systems consist of metals higher than steel in the electrochemical series (e.g. zinc). </a:t>
            </a:r>
          </a:p>
          <a:p>
            <a:pPr algn="just"/>
            <a:r>
              <a:rPr lang="en-US" sz="2400" dirty="0" smtClean="0"/>
              <a:t>The external anode corrodes preferentially to the steel and supplies electrons to the </a:t>
            </a:r>
            <a:r>
              <a:rPr lang="en-US" sz="2400" dirty="0" err="1" smtClean="0"/>
              <a:t>cathodic</a:t>
            </a:r>
            <a:r>
              <a:rPr lang="en-US" sz="2400" dirty="0" smtClean="0"/>
              <a:t> steel surface. </a:t>
            </a:r>
          </a:p>
          <a:p>
            <a:pPr algn="just"/>
            <a:r>
              <a:rPr lang="en-US" sz="2400" dirty="0" smtClean="0"/>
              <a:t>Sacrificial anode systems are most effective in submerged structures where the concrete is wet and resistivity is low. </a:t>
            </a:r>
          </a:p>
          <a:p>
            <a:pPr algn="just"/>
            <a:r>
              <a:rPr lang="en-US" sz="2400" dirty="0" smtClean="0"/>
              <a:t>Warm temperatures are also generally required for sacrificial CP systems (i.e. above 200C).</a:t>
            </a:r>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Sacrificial anode</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981200" y="1066801"/>
            <a:ext cx="6162339" cy="5456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Corrosion Control:</a:t>
            </a:r>
            <a:br>
              <a:rPr lang="en-US" b="1" dirty="0" smtClean="0"/>
            </a:br>
            <a:endParaRPr lang="en-US" dirty="0"/>
          </a:p>
        </p:txBody>
      </p:sp>
      <p:pic>
        <p:nvPicPr>
          <p:cNvPr id="5" name="Content Placeholder 4" descr="የcorrosion control by cathodic and anodic protection ምስል ውጤት"/>
          <p:cNvPicPr>
            <a:picLocks noGrp="1"/>
          </p:cNvPicPr>
          <p:nvPr>
            <p:ph idx="1"/>
          </p:nvPr>
        </p:nvPicPr>
        <p:blipFill>
          <a:blip r:embed="rId2"/>
          <a:stretch>
            <a:fillRect/>
          </a:stretch>
        </p:blipFill>
        <p:spPr bwMode="auto">
          <a:xfrm>
            <a:off x="1524000" y="1371600"/>
            <a:ext cx="6400799" cy="4800600"/>
          </a:xfrm>
          <a:prstGeom prst="rect">
            <a:avLst/>
          </a:prstGeom>
          <a:noFill/>
          <a:ln w="9525">
            <a:noFill/>
            <a:miter lim="800000"/>
            <a:headEnd/>
            <a:tailEnd/>
          </a:ln>
        </p:spPr>
      </p:pic>
    </p:spTree>
    <p:extLst>
      <p:ext uri="{BB962C8B-B14F-4D97-AF65-F5344CB8AC3E}">
        <p14:creationId xmlns:p14="http://schemas.microsoft.com/office/powerpoint/2010/main" val="157544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nail wrapped in magnesium is not corroded</a:t>
            </a:r>
            <a:r>
              <a:rPr lang="en-US" dirty="0" smtClean="0"/>
              <a:t>.</a:t>
            </a:r>
            <a:endParaRPr lang="en-US" dirty="0"/>
          </a:p>
          <a:p>
            <a:r>
              <a:rPr lang="en-US" dirty="0"/>
              <a:t>There is slight corrosion on the normal nail and massive corrosion on the copper wrapped nail. Connecting a more reactive metal from higher in the series protects from corrosion. A lower (less reactive) metal accepts electrons from iron and speeds up the rusting process</a:t>
            </a:r>
          </a:p>
        </p:txBody>
      </p:sp>
    </p:spTree>
    <p:extLst>
      <p:ext uri="{BB962C8B-B14F-4D97-AF65-F5344CB8AC3E}">
        <p14:creationId xmlns:p14="http://schemas.microsoft.com/office/powerpoint/2010/main" val="2603469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Cathodic</a:t>
            </a:r>
            <a:r>
              <a:rPr lang="en-US" b="1" dirty="0" smtClean="0"/>
              <a:t> Protection</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Impressed Current</a:t>
            </a:r>
          </a:p>
          <a:p>
            <a:pPr marL="0" indent="0" algn="just">
              <a:buNone/>
            </a:pPr>
            <a:r>
              <a:rPr lang="en-US" dirty="0" smtClean="0"/>
              <a:t> </a:t>
            </a:r>
            <a:r>
              <a:rPr lang="en-US" sz="2400" dirty="0" smtClean="0"/>
              <a:t>External source of direct current power is connected (or impressed) between the structure to be protected and the ground bed (anode). Ideal impressed current systems use ground bed material that can discharge large amounts of current and yet still have a long life expectancy may require the following basic components:</a:t>
            </a:r>
          </a:p>
          <a:p>
            <a:pPr lvl="0"/>
            <a:r>
              <a:rPr lang="en-US" sz="2400" dirty="0" smtClean="0"/>
              <a:t>DC power supply (rectifier).</a:t>
            </a:r>
          </a:p>
          <a:p>
            <a:pPr lvl="0"/>
            <a:r>
              <a:rPr lang="en-US" sz="2400" dirty="0" smtClean="0"/>
              <a:t>Inert anode material, such as catalyzed titanium anode mesh.</a:t>
            </a:r>
          </a:p>
          <a:p>
            <a:pPr lvl="0"/>
            <a:r>
              <a:rPr lang="en-US" sz="2400" dirty="0" smtClean="0"/>
              <a:t>Wiring and conduit.</a:t>
            </a:r>
          </a:p>
          <a:p>
            <a:r>
              <a:rPr lang="en-US" sz="2400" dirty="0" smtClean="0"/>
              <a:t>Instrumentation, such as embedded silver/silver-chloride reference electrodes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1447800" y="632142"/>
            <a:ext cx="6858000" cy="6193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ተዛማጅ ምስል"/>
          <p:cNvPicPr>
            <a:picLocks noGrp="1"/>
          </p:cNvPicPr>
          <p:nvPr>
            <p:ph idx="1"/>
          </p:nvPr>
        </p:nvPicPr>
        <p:blipFill>
          <a:blip r:embed="rId2"/>
          <a:srcRect/>
          <a:stretch>
            <a:fillRect/>
          </a:stretch>
        </p:blipFill>
        <p:spPr bwMode="auto">
          <a:xfrm>
            <a:off x="152400" y="1574006"/>
            <a:ext cx="8763000" cy="4929187"/>
          </a:xfrm>
          <a:prstGeom prst="rect">
            <a:avLst/>
          </a:prstGeom>
          <a:noFill/>
          <a:ln w="9525">
            <a:noFill/>
            <a:miter lim="800000"/>
            <a:headEnd/>
            <a:tailEnd/>
          </a:ln>
        </p:spPr>
      </p:pic>
    </p:spTree>
    <p:extLst>
      <p:ext uri="{BB962C8B-B14F-4D97-AF65-F5344CB8AC3E}">
        <p14:creationId xmlns:p14="http://schemas.microsoft.com/office/powerpoint/2010/main" val="1226101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Corrosive Situations</a:t>
            </a:r>
            <a:endParaRPr lang="en-US" dirty="0"/>
          </a:p>
        </p:txBody>
      </p:sp>
      <p:sp>
        <p:nvSpPr>
          <p:cNvPr id="4" name="Rectangle 3" descr="Rectangle: Click to edit Master text styles&#10;Second level&#10;Third level&#10;Fourth level&#10;Fifth level"/>
          <p:cNvSpPr>
            <a:spLocks noGrp="1" noChangeArrowheads="1"/>
          </p:cNvSpPr>
          <p:nvPr>
            <p:ph idx="1"/>
          </p:nvPr>
        </p:nvSpPr>
        <p:spPr>
          <a:noFill/>
        </p:spPr>
        <p:txBody>
          <a:bodyPr lIns="90488" tIns="44450" rIns="90488" bIns="44450"/>
          <a:lstStyle/>
          <a:p>
            <a:pPr eaLnBrk="1" hangingPunct="1"/>
            <a:r>
              <a:rPr lang="en-US" sz="2800" dirty="0" smtClean="0"/>
              <a:t>Choose couple metals close on the galvanic series</a:t>
            </a:r>
          </a:p>
          <a:p>
            <a:pPr eaLnBrk="1" hangingPunct="1"/>
            <a:r>
              <a:rPr lang="en-US" sz="2800" dirty="0" smtClean="0"/>
              <a:t>Use large anode, and small cathode areas</a:t>
            </a:r>
          </a:p>
          <a:p>
            <a:pPr eaLnBrk="1" hangingPunct="1"/>
            <a:r>
              <a:rPr lang="en-US" sz="2800" dirty="0" smtClean="0"/>
              <a:t>Electrically insulate dissimilar metals</a:t>
            </a:r>
          </a:p>
          <a:p>
            <a:pPr eaLnBrk="1" hangingPunct="1"/>
            <a:r>
              <a:rPr lang="en-US" sz="2800" dirty="0" smtClean="0"/>
              <a:t>Connect a more anodic metal to the system</a:t>
            </a:r>
          </a:p>
          <a:p>
            <a:pPr eaLnBrk="1" hangingPunct="1"/>
            <a:r>
              <a:rPr lang="en-US" sz="2800" dirty="0" smtClean="0"/>
              <a:t>Avoid turbulent flow and impingements in pipe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Why Corrosion Rates Matter</a:t>
            </a:r>
            <a:br>
              <a:rPr lang="en-US" b="1" dirty="0" smtClean="0"/>
            </a:br>
            <a:endParaRPr lang="en-US" dirty="0"/>
          </a:p>
        </p:txBody>
      </p:sp>
      <p:sp>
        <p:nvSpPr>
          <p:cNvPr id="3" name="Content Placeholder 2"/>
          <p:cNvSpPr>
            <a:spLocks noGrp="1"/>
          </p:cNvSpPr>
          <p:nvPr>
            <p:ph idx="1"/>
          </p:nvPr>
        </p:nvSpPr>
        <p:spPr/>
        <p:txBody>
          <a:bodyPr/>
          <a:lstStyle/>
          <a:p>
            <a:r>
              <a:rPr lang="en-US" dirty="0" smtClean="0"/>
              <a:t>Corrosion rates determine the life span of metal-based structures. This reality dictates the choice of metals used for different purposes, and in different environments. </a:t>
            </a:r>
          </a:p>
          <a:p>
            <a:pPr algn="just"/>
            <a:r>
              <a:rPr lang="en-US" dirty="0" smtClean="0"/>
              <a:t>It also determines the maintenance requirements for structures: a metal structure in a wet environment may require more frequent maintenance than a similar structure in a drier location. </a:t>
            </a:r>
          </a:p>
          <a:p>
            <a:r>
              <a:rPr lang="en-US" dirty="0" smtClean="0"/>
              <a:t>Maintenance schedules are developed based on the types of calculations described above.</a:t>
            </a:r>
          </a:p>
          <a:p>
            <a:endParaRPr lang="en-US" dirty="0"/>
          </a:p>
        </p:txBody>
      </p:sp>
    </p:spTree>
    <p:extLst>
      <p:ext uri="{BB962C8B-B14F-4D97-AF65-F5344CB8AC3E}">
        <p14:creationId xmlns:p14="http://schemas.microsoft.com/office/powerpoint/2010/main" val="3801751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Thermodynamics vs. Kinetics </a:t>
            </a:r>
            <a:endParaRPr lang="en-US" dirty="0"/>
          </a:p>
        </p:txBody>
      </p:sp>
      <p:sp>
        <p:nvSpPr>
          <p:cNvPr id="3" name="Content Placeholder 2"/>
          <p:cNvSpPr>
            <a:spLocks noGrp="1"/>
          </p:cNvSpPr>
          <p:nvPr>
            <p:ph idx="1"/>
          </p:nvPr>
        </p:nvSpPr>
        <p:spPr/>
        <p:txBody>
          <a:bodyPr/>
          <a:lstStyle/>
          <a:p>
            <a:endParaRPr lang="en-US" dirty="0" smtClean="0"/>
          </a:p>
          <a:p>
            <a:r>
              <a:rPr lang="en-US" dirty="0" smtClean="0"/>
              <a:t>Corrosion resistance depends on both thermodynamics and kinetics. </a:t>
            </a:r>
          </a:p>
          <a:p>
            <a:r>
              <a:rPr lang="en-US" dirty="0" smtClean="0"/>
              <a:t>From a corrosion standpoint, </a:t>
            </a:r>
            <a:r>
              <a:rPr lang="en-US" b="1" dirty="0" smtClean="0"/>
              <a:t>thermodynamics is the study of materials’ tendency to corrode, while kinetics is the study of the rate of corrosion. </a:t>
            </a:r>
          </a:p>
          <a:p>
            <a:r>
              <a:rPr lang="en-US" dirty="0" smtClean="0"/>
              <a:t>Thermodynamics answers the question “can a metal corrode?” and kinetics answers the question “how fast will it corrode?” </a:t>
            </a:r>
            <a:endParaRPr lang="en-US" dirty="0"/>
          </a:p>
        </p:txBody>
      </p:sp>
    </p:spTree>
    <p:extLst>
      <p:ext uri="{BB962C8B-B14F-4D97-AF65-F5344CB8AC3E}">
        <p14:creationId xmlns:p14="http://schemas.microsoft.com/office/powerpoint/2010/main" val="1165853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does Corrosion Rate mean? </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Corrosion rate is the speed at which any metal in a specific environment deteriorates. It also can be defined as the amount of corrosion loss per year in thickness. </a:t>
            </a:r>
          </a:p>
          <a:p>
            <a:r>
              <a:rPr lang="en-US" dirty="0" smtClean="0"/>
              <a:t>The speed or rate of deterioration depends on the environmental conditions and the type and condition of the metal under reference. </a:t>
            </a:r>
          </a:p>
          <a:p>
            <a:r>
              <a:rPr lang="en-US" dirty="0" smtClean="0"/>
              <a:t>It is found by: R = d/t expressed in µm/y but can also be expressed in terms of weight loss g/m2, mg/dm2.day, oz/ft2, among others. </a:t>
            </a:r>
          </a:p>
          <a:p>
            <a:endParaRPr lang="en-US" dirty="0"/>
          </a:p>
        </p:txBody>
      </p:sp>
    </p:spTree>
    <p:extLst>
      <p:ext uri="{BB962C8B-B14F-4D97-AF65-F5344CB8AC3E}">
        <p14:creationId xmlns:p14="http://schemas.microsoft.com/office/powerpoint/2010/main" val="1553693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Corrosion Rate</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Several pieces of data must be collected when calculating the corrosion rate of any given metal. Required data includes: </a:t>
            </a:r>
          </a:p>
          <a:p>
            <a:r>
              <a:rPr lang="en-US" dirty="0" smtClean="0"/>
              <a:t>Weight lost (the decrease in weight of the metal during the period of reference)</a:t>
            </a:r>
          </a:p>
          <a:p>
            <a:r>
              <a:rPr lang="en-US" dirty="0" smtClean="0"/>
              <a:t>Density of the metal </a:t>
            </a:r>
          </a:p>
          <a:p>
            <a:r>
              <a:rPr lang="en-US" dirty="0" smtClean="0"/>
              <a:t>Total surface area initially present</a:t>
            </a:r>
          </a:p>
          <a:p>
            <a:r>
              <a:rPr lang="en-US" dirty="0" smtClean="0"/>
              <a:t>Length of time taken </a:t>
            </a:r>
          </a:p>
          <a:p>
            <a:endParaRPr lang="en-US" dirty="0"/>
          </a:p>
        </p:txBody>
      </p:sp>
    </p:spTree>
    <p:extLst>
      <p:ext uri="{BB962C8B-B14F-4D97-AF65-F5344CB8AC3E}">
        <p14:creationId xmlns:p14="http://schemas.microsoft.com/office/powerpoint/2010/main" val="4170443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does Mils Penetration Per Year (MPY) mean? </a:t>
            </a:r>
            <a:br>
              <a:rPr lang="en-US" b="1" dirty="0" smtClean="0"/>
            </a:br>
            <a:endParaRPr lang="en-US" dirty="0"/>
          </a:p>
        </p:txBody>
      </p:sp>
      <p:sp>
        <p:nvSpPr>
          <p:cNvPr id="3" name="Content Placeholder 2"/>
          <p:cNvSpPr>
            <a:spLocks noGrp="1"/>
          </p:cNvSpPr>
          <p:nvPr>
            <p:ph idx="1"/>
          </p:nvPr>
        </p:nvSpPr>
        <p:spPr/>
        <p:txBody>
          <a:bodyPr/>
          <a:lstStyle/>
          <a:p>
            <a:r>
              <a:rPr lang="en-US" dirty="0" smtClean="0"/>
              <a:t>Mils penetration per year (MPY) is a unit of measurement equal to one thousandth of an inch. Mils penetration per year is commonly known as mil in the U.S. measurement system.</a:t>
            </a:r>
          </a:p>
          <a:p>
            <a:r>
              <a:rPr lang="en-US" dirty="0" smtClean="0"/>
              <a:t>Mils penetration per year is used to gauge a coupon’s corrosion rate. This unit may also be used to measure a coating's thickness or tolerance.</a:t>
            </a:r>
          </a:p>
          <a:p>
            <a:endParaRPr lang="en-US" dirty="0"/>
          </a:p>
        </p:txBody>
      </p:sp>
    </p:spTree>
    <p:extLst>
      <p:ext uri="{BB962C8B-B14F-4D97-AF65-F5344CB8AC3E}">
        <p14:creationId xmlns:p14="http://schemas.microsoft.com/office/powerpoint/2010/main" val="540454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Mils Penetration Per Year (MPY)</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The corrosion rate is the speed at which metals undergo deterioration within a particular environment. </a:t>
            </a:r>
          </a:p>
          <a:p>
            <a:r>
              <a:rPr lang="en-US" dirty="0" smtClean="0"/>
              <a:t>This rate depends on environmental conditions and the condition or type of metal. </a:t>
            </a:r>
          </a:p>
          <a:p>
            <a:pPr>
              <a:buNone/>
            </a:pPr>
            <a:r>
              <a:rPr lang="en-US" dirty="0" smtClean="0"/>
              <a:t>To calculate the corrosion rate, the following must be determined:</a:t>
            </a:r>
          </a:p>
          <a:p>
            <a:r>
              <a:rPr lang="en-US" dirty="0" smtClean="0"/>
              <a:t>Weight loss (reduction in weight during reference time)</a:t>
            </a:r>
          </a:p>
          <a:p>
            <a:r>
              <a:rPr lang="en-US" dirty="0" smtClean="0"/>
              <a:t>Area (initial surface area)</a:t>
            </a:r>
          </a:p>
          <a:p>
            <a:r>
              <a:rPr lang="en-US" dirty="0" smtClean="0"/>
              <a:t>Time (length of reference time)</a:t>
            </a:r>
          </a:p>
          <a:p>
            <a:r>
              <a:rPr lang="en-US" dirty="0" smtClean="0"/>
              <a:t>Density</a:t>
            </a:r>
          </a:p>
          <a:p>
            <a:endParaRPr lang="en-US" dirty="0"/>
          </a:p>
        </p:txBody>
      </p:sp>
    </p:spTree>
    <p:extLst>
      <p:ext uri="{BB962C8B-B14F-4D97-AF65-F5344CB8AC3E}">
        <p14:creationId xmlns:p14="http://schemas.microsoft.com/office/powerpoint/2010/main" val="406689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Why we study corrosion? </a:t>
            </a:r>
            <a:br>
              <a:rPr lang="en-US" dirty="0" smtClean="0"/>
            </a:br>
            <a:endParaRPr lang="en-US" dirty="0"/>
          </a:p>
        </p:txBody>
      </p:sp>
      <p:sp>
        <p:nvSpPr>
          <p:cNvPr id="3" name="Content Placeholder 2"/>
          <p:cNvSpPr>
            <a:spLocks noGrp="1"/>
          </p:cNvSpPr>
          <p:nvPr>
            <p:ph idx="1"/>
          </p:nvPr>
        </p:nvSpPr>
        <p:spPr>
          <a:xfrm>
            <a:off x="152400" y="1219200"/>
            <a:ext cx="8763000" cy="5334000"/>
          </a:xfrm>
        </p:spPr>
        <p:txBody>
          <a:bodyPr>
            <a:normAutofit/>
          </a:bodyPr>
          <a:lstStyle/>
          <a:p>
            <a:pPr>
              <a:buNone/>
            </a:pPr>
            <a:r>
              <a:rPr lang="en-US" dirty="0" smtClean="0"/>
              <a:t>1- To understand how material destroys by corrosion and how they must be protected by applying corrosion protection technology "keep material and precious resources" </a:t>
            </a:r>
          </a:p>
          <a:p>
            <a:pPr>
              <a:buNone/>
            </a:pPr>
            <a:r>
              <a:rPr lang="en-US" dirty="0" smtClean="0"/>
              <a:t>2- Engineering knowledge is incomplete without understanding corrosion , </a:t>
            </a:r>
            <a:r>
              <a:rPr lang="en-US" dirty="0" err="1" smtClean="0"/>
              <a:t>areoplanes</a:t>
            </a:r>
            <a:r>
              <a:rPr lang="en-US" dirty="0" smtClean="0"/>
              <a:t>, ships automobiles and others cannot be designed without knowledge to corrosion behavior of material used in these structure </a:t>
            </a:r>
          </a:p>
          <a:p>
            <a:pPr>
              <a:buNone/>
            </a:pPr>
            <a:r>
              <a:rPr lang="en-US" dirty="0" smtClean="0"/>
              <a:t>3- Corrosion is a treat to the environment i.e. water can become contaminated by corrosion products and unsuitable for consumption.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following charts provide a simple way to convert data between the most common corrosion units in usage, i.e. corrosion current (</a:t>
            </a:r>
            <a:r>
              <a:rPr lang="en-US" dirty="0" err="1" smtClean="0"/>
              <a:t>mA</a:t>
            </a:r>
            <a:r>
              <a:rPr lang="en-US" dirty="0" smtClean="0"/>
              <a:t> cm</a:t>
            </a:r>
            <a:r>
              <a:rPr lang="en-US" baseline="30000" dirty="0" smtClean="0"/>
              <a:t>-2</a:t>
            </a:r>
            <a:r>
              <a:rPr lang="en-US" dirty="0" smtClean="0"/>
              <a:t>) , mass loss (g m</a:t>
            </a:r>
            <a:r>
              <a:rPr lang="en-US" baseline="30000" dirty="0" smtClean="0"/>
              <a:t>-2</a:t>
            </a:r>
            <a:r>
              <a:rPr lang="en-US" dirty="0" smtClean="0"/>
              <a:t> day</a:t>
            </a:r>
            <a:r>
              <a:rPr lang="en-US" baseline="30000" dirty="0" smtClean="0"/>
              <a:t>-1</a:t>
            </a:r>
            <a:r>
              <a:rPr lang="en-US" dirty="0" smtClean="0"/>
              <a:t>)</a:t>
            </a:r>
            <a:r>
              <a:rPr lang="en-US" b="1" dirty="0" smtClean="0"/>
              <a:t> and penetration rates  (mm y</a:t>
            </a:r>
            <a:r>
              <a:rPr lang="en-US" b="1" baseline="30000" dirty="0" smtClean="0"/>
              <a:t>-1</a:t>
            </a:r>
            <a:r>
              <a:rPr lang="en-US" b="1" dirty="0" smtClean="0"/>
              <a:t> or </a:t>
            </a:r>
            <a:r>
              <a:rPr lang="en-US" b="1" dirty="0" err="1" smtClean="0"/>
              <a:t>mpy</a:t>
            </a:r>
            <a:r>
              <a:rPr lang="en-US" b="1" dirty="0" smtClean="0"/>
              <a:t>) for all </a:t>
            </a:r>
            <a:r>
              <a:rPr lang="en-US" b="1" dirty="0" smtClean="0">
                <a:hlinkClick r:id="rId2"/>
              </a:rPr>
              <a:t>metals</a:t>
            </a:r>
            <a:r>
              <a:rPr lang="en-US" b="1" dirty="0" smtClean="0"/>
              <a:t> or for </a:t>
            </a:r>
            <a:r>
              <a:rPr lang="en-US" b="1" dirty="0" smtClean="0">
                <a:hlinkClick r:id="rId3"/>
              </a:rPr>
              <a:t>steel</a:t>
            </a:r>
            <a:endParaRPr lang="en-US" dirty="0"/>
          </a:p>
        </p:txBody>
      </p:sp>
    </p:spTree>
    <p:extLst>
      <p:ext uri="{BB962C8B-B14F-4D97-AF65-F5344CB8AC3E}">
        <p14:creationId xmlns:p14="http://schemas.microsoft.com/office/powerpoint/2010/main" val="343497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Example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a. 15mpy =?????????pm/s</a:t>
            </a:r>
          </a:p>
          <a:p>
            <a:pPr>
              <a:buNone/>
            </a:pPr>
            <a:r>
              <a:rPr lang="en-US" dirty="0" smtClean="0"/>
              <a:t>b. 15mpy=?????????mm/yr</a:t>
            </a:r>
            <a:endParaRPr lang="en-US" dirty="0"/>
          </a:p>
        </p:txBody>
      </p:sp>
    </p:spTree>
    <p:extLst>
      <p:ext uri="{BB962C8B-B14F-4D97-AF65-F5344CB8AC3E}">
        <p14:creationId xmlns:p14="http://schemas.microsoft.com/office/powerpoint/2010/main" val="3105223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15mpy =12.1pm/</a:t>
            </a:r>
          </a:p>
          <a:p>
            <a:pPr marL="514350" indent="-514350">
              <a:buAutoNum type="alphaLcPeriod"/>
            </a:pPr>
            <a:r>
              <a:rPr lang="en-US" dirty="0" smtClean="0"/>
              <a:t>15mpy =0.4mm/yr</a:t>
            </a:r>
          </a:p>
          <a:p>
            <a:endParaRPr lang="en-US" dirty="0"/>
          </a:p>
        </p:txBody>
      </p:sp>
    </p:spTree>
    <p:extLst>
      <p:ext uri="{BB962C8B-B14F-4D97-AF65-F5344CB8AC3E}">
        <p14:creationId xmlns:p14="http://schemas.microsoft.com/office/powerpoint/2010/main" val="1011151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Faraday's Law </a:t>
            </a:r>
            <a:endParaRPr lang="en-US" dirty="0"/>
          </a:p>
        </p:txBody>
      </p:sp>
      <p:sp>
        <p:nvSpPr>
          <p:cNvPr id="3" name="Content Placeholder 2"/>
          <p:cNvSpPr>
            <a:spLocks noGrp="1"/>
          </p:cNvSpPr>
          <p:nvPr>
            <p:ph idx="1"/>
          </p:nvPr>
        </p:nvSpPr>
        <p:spPr/>
        <p:txBody>
          <a:bodyPr>
            <a:normAutofit/>
          </a:bodyPr>
          <a:lstStyle/>
          <a:p>
            <a:r>
              <a:rPr lang="en-US" dirty="0" smtClean="0"/>
              <a:t>Relation ship between charge produced and metal reacted:</a:t>
            </a:r>
          </a:p>
          <a:p>
            <a:r>
              <a:rPr lang="en-US" dirty="0" smtClean="0"/>
              <a:t>Q=</a:t>
            </a:r>
            <a:r>
              <a:rPr lang="en-US" dirty="0" err="1" smtClean="0"/>
              <a:t>nmf</a:t>
            </a:r>
            <a:r>
              <a:rPr lang="en-US" dirty="0" smtClean="0"/>
              <a:t>                    equivalent = mole of charge </a:t>
            </a:r>
          </a:p>
          <a:p>
            <a:pPr>
              <a:buNone/>
            </a:pPr>
            <a:r>
              <a:rPr lang="en-US" dirty="0" smtClean="0"/>
              <a:t>Q=Charge in C</a:t>
            </a:r>
          </a:p>
          <a:p>
            <a:pPr>
              <a:buNone/>
            </a:pPr>
            <a:r>
              <a:rPr lang="en-US" dirty="0" smtClean="0"/>
              <a:t>N-Equivalents per mole(</a:t>
            </a:r>
            <a:r>
              <a:rPr lang="en-US" dirty="0" err="1" smtClean="0"/>
              <a:t>eq</a:t>
            </a:r>
            <a:r>
              <a:rPr lang="en-US" dirty="0" smtClean="0"/>
              <a:t>/mol)</a:t>
            </a:r>
          </a:p>
          <a:p>
            <a:pPr>
              <a:buNone/>
            </a:pPr>
            <a:r>
              <a:rPr lang="en-US" dirty="0" smtClean="0"/>
              <a:t>m- numbers of mole </a:t>
            </a:r>
          </a:p>
          <a:p>
            <a:pPr>
              <a:buNone/>
            </a:pPr>
            <a:r>
              <a:rPr lang="en-US" dirty="0" smtClean="0"/>
              <a:t>F-</a:t>
            </a:r>
            <a:r>
              <a:rPr lang="en-US" dirty="0" err="1" smtClean="0"/>
              <a:t>Faradys</a:t>
            </a:r>
            <a:r>
              <a:rPr lang="en-US" dirty="0" smtClean="0"/>
              <a:t> constant (96500C/mol)</a:t>
            </a:r>
          </a:p>
          <a:p>
            <a:pPr>
              <a:buNone/>
            </a:pPr>
            <a:r>
              <a:rPr lang="en-US" dirty="0" smtClean="0">
                <a:solidFill>
                  <a:srgbClr val="FF0000"/>
                </a:solidFill>
              </a:rPr>
              <a:t>Current=charge/time I=Q/t=</a:t>
            </a:r>
            <a:r>
              <a:rPr lang="en-US" dirty="0" err="1" smtClean="0">
                <a:solidFill>
                  <a:srgbClr val="FF0000"/>
                </a:solidFill>
              </a:rPr>
              <a:t>nmF</a:t>
            </a:r>
            <a:r>
              <a:rPr lang="en-US" dirty="0" smtClean="0">
                <a:solidFill>
                  <a:srgbClr val="FF0000"/>
                </a:solidFill>
              </a:rPr>
              <a:t>/t</a:t>
            </a:r>
          </a:p>
          <a:p>
            <a:pPr>
              <a:buNone/>
            </a:pPr>
            <a:r>
              <a:rPr lang="en-US" dirty="0" smtClean="0">
                <a:solidFill>
                  <a:srgbClr val="FF0000"/>
                </a:solidFill>
              </a:rPr>
              <a:t>Current density =current/area </a:t>
            </a:r>
            <a:r>
              <a:rPr lang="en-US" dirty="0" err="1" smtClean="0">
                <a:solidFill>
                  <a:srgbClr val="FF0000"/>
                </a:solidFill>
              </a:rPr>
              <a:t>i</a:t>
            </a:r>
            <a:r>
              <a:rPr lang="en-US" dirty="0" smtClean="0">
                <a:solidFill>
                  <a:srgbClr val="FF0000"/>
                </a:solidFill>
              </a:rPr>
              <a:t>= I/A =</a:t>
            </a:r>
            <a:r>
              <a:rPr lang="en-US" dirty="0" err="1" smtClean="0">
                <a:solidFill>
                  <a:srgbClr val="FF0000"/>
                </a:solidFill>
              </a:rPr>
              <a:t>nmF</a:t>
            </a:r>
            <a:r>
              <a:rPr lang="en-US" dirty="0" smtClean="0">
                <a:solidFill>
                  <a:srgbClr val="FF0000"/>
                </a:solidFill>
              </a:rPr>
              <a:t>/At</a:t>
            </a:r>
            <a:endParaRPr lang="en-US" dirty="0">
              <a:solidFill>
                <a:srgbClr val="FF0000"/>
              </a:solidFill>
            </a:endParaRPr>
          </a:p>
        </p:txBody>
      </p:sp>
    </p:spTree>
    <p:extLst>
      <p:ext uri="{BB962C8B-B14F-4D97-AF65-F5344CB8AC3E}">
        <p14:creationId xmlns:p14="http://schemas.microsoft.com/office/powerpoint/2010/main" val="430836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Corrosion rate can have different units. </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 </a:t>
            </a:r>
            <a:endParaRPr lang="en-US" dirty="0"/>
          </a:p>
        </p:txBody>
      </p:sp>
      <p:graphicFrame>
        <p:nvGraphicFramePr>
          <p:cNvPr id="4" name="Table 3"/>
          <p:cNvGraphicFramePr>
            <a:graphicFrameLocks noGrp="1"/>
          </p:cNvGraphicFramePr>
          <p:nvPr/>
        </p:nvGraphicFramePr>
        <p:xfrm>
          <a:off x="228600" y="1143001"/>
          <a:ext cx="8534400" cy="6837680"/>
        </p:xfrm>
        <a:graphic>
          <a:graphicData uri="http://schemas.openxmlformats.org/drawingml/2006/table">
            <a:tbl>
              <a:tblPr firstRow="1" bandRow="1">
                <a:tableStyleId>{5C22544A-7EE6-4342-B048-85BDC9FD1C3A}</a:tableStyleId>
              </a:tblPr>
              <a:tblGrid>
                <a:gridCol w="4267200"/>
                <a:gridCol w="4267200"/>
              </a:tblGrid>
              <a:tr h="1076960">
                <a:tc>
                  <a:txBody>
                    <a:bodyPr/>
                    <a:lstStyle/>
                    <a:p>
                      <a:endParaRPr lang="en-US" sz="2400" dirty="0"/>
                    </a:p>
                  </a:txBody>
                  <a:tcPr/>
                </a:tc>
                <a:tc>
                  <a:txBody>
                    <a:bodyPr/>
                    <a:lstStyle/>
                    <a:p>
                      <a:endParaRPr lang="en-US" sz="2400" b="1" kern="1200" baseline="0" dirty="0" smtClean="0">
                        <a:solidFill>
                          <a:schemeClr val="lt1"/>
                        </a:solidFill>
                        <a:latin typeface="+mn-lt"/>
                        <a:ea typeface="+mn-ea"/>
                        <a:cs typeface="+mn-cs"/>
                      </a:endParaRPr>
                    </a:p>
                    <a:p>
                      <a:r>
                        <a:rPr lang="en-US" sz="2400" b="1" kern="1200" baseline="0" dirty="0" smtClean="0">
                          <a:solidFill>
                            <a:schemeClr val="lt1"/>
                          </a:solidFill>
                          <a:latin typeface="+mn-lt"/>
                          <a:ea typeface="+mn-ea"/>
                          <a:cs typeface="+mn-cs"/>
                        </a:rPr>
                        <a:t> Units </a:t>
                      </a:r>
                      <a:endParaRPr lang="en-US" sz="2400" dirty="0"/>
                    </a:p>
                  </a:txBody>
                  <a:tcPr/>
                </a:tc>
              </a:tr>
              <a:tr h="1920240">
                <a:tc>
                  <a:txBody>
                    <a:bodyPr/>
                    <a:lstStyle/>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R = x/t, thickness loss per unit time </a:t>
                      </a:r>
                      <a:endParaRPr lang="en-US" sz="2400" dirty="0"/>
                    </a:p>
                  </a:txBody>
                  <a:tcPr/>
                </a:tc>
                <a:tc>
                  <a:txBody>
                    <a:bodyPr/>
                    <a:lstStyle/>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mils per year (</a:t>
                      </a:r>
                      <a:r>
                        <a:rPr lang="en-US" sz="2400" kern="1200" baseline="0" dirty="0" err="1" smtClean="0">
                          <a:solidFill>
                            <a:schemeClr val="dk1"/>
                          </a:solidFill>
                          <a:latin typeface="+mn-lt"/>
                          <a:ea typeface="+mn-ea"/>
                          <a:cs typeface="+mn-cs"/>
                        </a:rPr>
                        <a:t>mpy</a:t>
                      </a:r>
                      <a:r>
                        <a:rPr lang="en-US" sz="2400" kern="1200" baseline="0" dirty="0" smtClean="0">
                          <a:solidFill>
                            <a:schemeClr val="dk1"/>
                          </a:solidFill>
                          <a:latin typeface="+mn-lt"/>
                          <a:ea typeface="+mn-ea"/>
                          <a:cs typeface="+mn-cs"/>
                        </a:rPr>
                        <a:t>) </a:t>
                      </a:r>
                    </a:p>
                    <a:p>
                      <a:r>
                        <a:rPr lang="en-US" sz="2400" kern="1200" baseline="0" dirty="0" smtClean="0">
                          <a:solidFill>
                            <a:schemeClr val="dk1"/>
                          </a:solidFill>
                          <a:latin typeface="+mn-lt"/>
                          <a:ea typeface="+mn-ea"/>
                          <a:cs typeface="+mn-cs"/>
                        </a:rPr>
                        <a:t>mm per year (mm/y) </a:t>
                      </a:r>
                      <a:endParaRPr lang="en-US" sz="2400" dirty="0"/>
                    </a:p>
                  </a:txBody>
                  <a:tcPr/>
                </a:tc>
              </a:tr>
              <a:tr h="1554480">
                <a:tc>
                  <a:txBody>
                    <a:bodyPr/>
                    <a:lstStyle/>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R = m/At, weight loss per unit area per unit time </a:t>
                      </a:r>
                      <a:endParaRPr lang="en-US" sz="2400" dirty="0"/>
                    </a:p>
                  </a:txBody>
                  <a:tcPr/>
                </a:tc>
                <a:tc>
                  <a:txBody>
                    <a:bodyPr/>
                    <a:lstStyle/>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mg/dm2/day (</a:t>
                      </a:r>
                      <a:r>
                        <a:rPr lang="en-US" sz="2400" kern="1200" baseline="0" dirty="0" err="1" smtClean="0">
                          <a:solidFill>
                            <a:schemeClr val="dk1"/>
                          </a:solidFill>
                          <a:latin typeface="+mn-lt"/>
                          <a:ea typeface="+mn-ea"/>
                          <a:cs typeface="+mn-cs"/>
                        </a:rPr>
                        <a:t>mdd</a:t>
                      </a:r>
                      <a:r>
                        <a:rPr lang="en-US" sz="2400" kern="1200" baseline="0" dirty="0" smtClean="0">
                          <a:solidFill>
                            <a:schemeClr val="dk1"/>
                          </a:solidFill>
                          <a:latin typeface="+mn-lt"/>
                          <a:ea typeface="+mn-ea"/>
                          <a:cs typeface="+mn-cs"/>
                        </a:rPr>
                        <a:t>) </a:t>
                      </a:r>
                      <a:endParaRPr lang="en-US" sz="2400" dirty="0"/>
                    </a:p>
                  </a:txBody>
                  <a:tcPr/>
                </a:tc>
              </a:tr>
              <a:tr h="2286000">
                <a:tc>
                  <a:txBody>
                    <a:bodyPr/>
                    <a:lstStyle/>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i</a:t>
                      </a:r>
                      <a:r>
                        <a:rPr lang="en-US" sz="2400" kern="1200" baseline="0" dirty="0" smtClean="0">
                          <a:solidFill>
                            <a:schemeClr val="dk1"/>
                          </a:solidFill>
                          <a:latin typeface="+mn-lt"/>
                          <a:ea typeface="+mn-ea"/>
                          <a:cs typeface="+mn-cs"/>
                        </a:rPr>
                        <a:t> = I/A = Q/At, current density </a:t>
                      </a:r>
                    </a:p>
                    <a:p>
                      <a:endParaRPr lang="en-US" sz="2400" kern="1200" baseline="0" dirty="0" smtClean="0">
                        <a:solidFill>
                          <a:schemeClr val="dk1"/>
                        </a:solidFill>
                        <a:latin typeface="+mn-lt"/>
                        <a:ea typeface="+mn-ea"/>
                        <a:cs typeface="+mn-cs"/>
                      </a:endParaRPr>
                    </a:p>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 </a:t>
                      </a:r>
                      <a:r>
                        <a:rPr lang="en-US" sz="2400" kern="1200" baseline="0" dirty="0" err="1" smtClean="0">
                          <a:solidFill>
                            <a:schemeClr val="dk1"/>
                          </a:solidFill>
                          <a:latin typeface="+mn-lt"/>
                          <a:ea typeface="+mn-ea"/>
                          <a:cs typeface="+mn-cs"/>
                        </a:rPr>
                        <a:t>nFm</a:t>
                      </a:r>
                      <a:r>
                        <a:rPr lang="en-US" sz="2400" kern="1200" baseline="0" dirty="0" smtClean="0">
                          <a:solidFill>
                            <a:schemeClr val="dk1"/>
                          </a:solidFill>
                          <a:latin typeface="+mn-lt"/>
                          <a:ea typeface="+mn-ea"/>
                          <a:cs typeface="+mn-cs"/>
                        </a:rPr>
                        <a:t>/</a:t>
                      </a:r>
                      <a:r>
                        <a:rPr lang="en-US" sz="2400" kern="1200" baseline="0" dirty="0" err="1" smtClean="0">
                          <a:solidFill>
                            <a:schemeClr val="dk1"/>
                          </a:solidFill>
                          <a:latin typeface="+mn-lt"/>
                          <a:ea typeface="+mn-ea"/>
                          <a:cs typeface="+mn-cs"/>
                        </a:rPr>
                        <a:t>MAt</a:t>
                      </a:r>
                      <a:r>
                        <a:rPr lang="en-US" sz="2400" kern="1200" baseline="0" dirty="0" smtClean="0">
                          <a:solidFill>
                            <a:schemeClr val="dk1"/>
                          </a:solidFill>
                          <a:latin typeface="+mn-lt"/>
                          <a:ea typeface="+mn-ea"/>
                          <a:cs typeface="+mn-cs"/>
                        </a:rPr>
                        <a:t> </a:t>
                      </a:r>
                      <a:endParaRPr lang="en-US" sz="2400" dirty="0"/>
                    </a:p>
                  </a:txBody>
                  <a:tcPr/>
                </a:tc>
                <a:tc>
                  <a:txBody>
                    <a:bodyPr/>
                    <a:lstStyle/>
                    <a:p>
                      <a:endParaRPr lang="en-US" sz="2400" kern="1200" baseline="0" dirty="0" smtClean="0">
                        <a:solidFill>
                          <a:schemeClr val="dk1"/>
                        </a:solidFill>
                        <a:latin typeface="+mn-lt"/>
                        <a:ea typeface="+mn-ea"/>
                        <a:cs typeface="+mn-cs"/>
                      </a:endParaRPr>
                    </a:p>
                    <a:p>
                      <a:endParaRPr lang="en-US" sz="2400" kern="1200" baseline="0" dirty="0" smtClean="0">
                        <a:solidFill>
                          <a:schemeClr val="dk1"/>
                        </a:solidFill>
                        <a:latin typeface="+mn-lt"/>
                        <a:ea typeface="+mn-ea"/>
                        <a:cs typeface="+mn-cs"/>
                      </a:endParaRPr>
                    </a:p>
                    <a:p>
                      <a:r>
                        <a:rPr lang="en-US" sz="2400" kern="1200" baseline="0" dirty="0" smtClean="0">
                          <a:solidFill>
                            <a:schemeClr val="dk1"/>
                          </a:solidFill>
                          <a:latin typeface="+mn-lt"/>
                          <a:ea typeface="+mn-ea"/>
                          <a:cs typeface="+mn-cs"/>
                        </a:rPr>
                        <a:t> Amperes/cm2 (A/cm2) </a:t>
                      </a:r>
                      <a:endParaRPr lang="en-US" sz="2400" dirty="0"/>
                    </a:p>
                  </a:txBody>
                  <a:tcPr/>
                </a:tc>
              </a:tr>
            </a:tbl>
          </a:graphicData>
        </a:graphic>
      </p:graphicFrame>
    </p:spTree>
    <p:extLst>
      <p:ext uri="{BB962C8B-B14F-4D97-AF65-F5344CB8AC3E}">
        <p14:creationId xmlns:p14="http://schemas.microsoft.com/office/powerpoint/2010/main" val="2544302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Converting Corrosion Rates: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To convert corrosion rate between the mils per year and the metric equivalent millimeter per year (mm/y), you can use the following equation:</a:t>
            </a:r>
          </a:p>
          <a:p>
            <a:r>
              <a:rPr lang="en-US" dirty="0" smtClean="0"/>
              <a:t>1 </a:t>
            </a:r>
            <a:r>
              <a:rPr lang="en-US" dirty="0" err="1" smtClean="0"/>
              <a:t>mpy</a:t>
            </a:r>
            <a:r>
              <a:rPr lang="en-US" dirty="0" smtClean="0"/>
              <a:t> = 0.0254 mm/y = 25.4 </a:t>
            </a:r>
            <a:r>
              <a:rPr lang="en-US" dirty="0" err="1" smtClean="0"/>
              <a:t>microm</a:t>
            </a:r>
            <a:r>
              <a:rPr lang="en-US" dirty="0" smtClean="0"/>
              <a:t>/y</a:t>
            </a:r>
          </a:p>
          <a:p>
            <a:r>
              <a:rPr lang="en-US" dirty="0" smtClean="0"/>
              <a:t>To calculate the corrosion rate from metal loss:</a:t>
            </a:r>
          </a:p>
          <a:p>
            <a:pPr>
              <a:buNone/>
            </a:pPr>
            <a:r>
              <a:rPr lang="en-US" dirty="0" smtClean="0">
                <a:solidFill>
                  <a:srgbClr val="FF0000"/>
                </a:solidFill>
              </a:rPr>
              <a:t>mm /y = 87.6 x (W / DAT)</a:t>
            </a:r>
          </a:p>
          <a:p>
            <a:r>
              <a:rPr lang="en-US" dirty="0" smtClean="0"/>
              <a:t>where:</a:t>
            </a:r>
          </a:p>
          <a:p>
            <a:r>
              <a:rPr lang="en-US" dirty="0" smtClean="0"/>
              <a:t>W = weight loss in milligrams</a:t>
            </a:r>
            <a:br>
              <a:rPr lang="en-US" dirty="0" smtClean="0"/>
            </a:br>
            <a:r>
              <a:rPr lang="en-US" dirty="0" smtClean="0"/>
              <a:t>D = metal density in g /cm3</a:t>
            </a:r>
            <a:br>
              <a:rPr lang="en-US" dirty="0" smtClean="0"/>
            </a:br>
            <a:r>
              <a:rPr lang="en-US" dirty="0" smtClean="0"/>
              <a:t>A = area of sample in cm2</a:t>
            </a:r>
            <a:br>
              <a:rPr lang="en-US" dirty="0" smtClean="0"/>
            </a:br>
            <a:r>
              <a:rPr lang="en-US" dirty="0" smtClean="0"/>
              <a:t>T = time of exposure of the metal sample in hours</a:t>
            </a:r>
          </a:p>
          <a:p>
            <a:endParaRPr lang="en-US" dirty="0"/>
          </a:p>
        </p:txBody>
      </p:sp>
    </p:spTree>
    <p:extLst>
      <p:ext uri="{BB962C8B-B14F-4D97-AF65-F5344CB8AC3E}">
        <p14:creationId xmlns:p14="http://schemas.microsoft.com/office/powerpoint/2010/main" val="578212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Calculation of Weight Loss</a:t>
            </a:r>
            <a:br>
              <a:rPr lang="en-US" dirty="0" smtClean="0"/>
            </a:br>
            <a:endParaRPr lang="en-US" dirty="0"/>
          </a:p>
        </p:txBody>
      </p:sp>
      <p:sp>
        <p:nvSpPr>
          <p:cNvPr id="3" name="Content Placeholder 2"/>
          <p:cNvSpPr>
            <a:spLocks noGrp="1"/>
          </p:cNvSpPr>
          <p:nvPr>
            <p:ph idx="1"/>
          </p:nvPr>
        </p:nvSpPr>
        <p:spPr/>
        <p:txBody>
          <a:bodyPr/>
          <a:lstStyle/>
          <a:p>
            <a:r>
              <a:rPr lang="en-US" dirty="0" smtClean="0"/>
              <a:t>Steel corrodes in an aqueous solution, the corrosion current is measured as 0.1 </a:t>
            </a:r>
            <a:r>
              <a:rPr lang="en-US" dirty="0" err="1" smtClean="0"/>
              <a:t>mA</a:t>
            </a:r>
            <a:r>
              <a:rPr lang="en-US" dirty="0" smtClean="0"/>
              <a:t>/cm</a:t>
            </a:r>
            <a:r>
              <a:rPr lang="en-US" baseline="30000" dirty="0" smtClean="0"/>
              <a:t>2</a:t>
            </a:r>
            <a:r>
              <a:rPr lang="en-US" dirty="0" smtClean="0"/>
              <a:t>. Calculate the rate of weight loss per unit area in unit of </a:t>
            </a:r>
            <a:r>
              <a:rPr lang="en-US" dirty="0" err="1" smtClean="0"/>
              <a:t>mdd</a:t>
            </a:r>
            <a:r>
              <a:rPr lang="en-US" dirty="0" smtClean="0"/>
              <a:t>.</a:t>
            </a:r>
          </a:p>
          <a:p>
            <a:endParaRPr lang="en-US" dirty="0"/>
          </a:p>
        </p:txBody>
      </p:sp>
      <p:sp>
        <p:nvSpPr>
          <p:cNvPr id="4" name="Rectangle 3"/>
          <p:cNvSpPr/>
          <p:nvPr/>
        </p:nvSpPr>
        <p:spPr>
          <a:xfrm>
            <a:off x="1219200" y="3105835"/>
            <a:ext cx="5638800" cy="954107"/>
          </a:xfrm>
          <a:prstGeom prst="rect">
            <a:avLst/>
          </a:prstGeom>
        </p:spPr>
        <p:txBody>
          <a:bodyPr wrap="square">
            <a:spAutoFit/>
          </a:bodyPr>
          <a:lstStyle/>
          <a:p>
            <a:r>
              <a:rPr lang="en-US" dirty="0" smtClean="0"/>
              <a:t> </a:t>
            </a:r>
            <a:r>
              <a:rPr lang="en-US" sz="2800" dirty="0"/>
              <a:t>if the metal is steel or iron (Fe), n =2, M = 55.85 </a:t>
            </a:r>
            <a:r>
              <a:rPr lang="en-US" sz="2800" dirty="0" smtClean="0"/>
              <a:t>g/</a:t>
            </a:r>
            <a:r>
              <a:rPr lang="en-US" sz="2800" smtClean="0"/>
              <a:t>mol </a:t>
            </a:r>
            <a:r>
              <a:rPr lang="en-US" sz="2800" dirty="0"/>
              <a:t>and d = 7.88 g cm</a:t>
            </a:r>
            <a:r>
              <a:rPr lang="en-US" sz="2800" baseline="30000" dirty="0"/>
              <a:t>-3</a:t>
            </a:r>
            <a:endParaRPr lang="en-US" sz="2800" dirty="0"/>
          </a:p>
        </p:txBody>
      </p:sp>
    </p:spTree>
    <p:extLst>
      <p:ext uri="{BB962C8B-B14F-4D97-AF65-F5344CB8AC3E}">
        <p14:creationId xmlns:p14="http://schemas.microsoft.com/office/powerpoint/2010/main" val="1869477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152400" y="1219200"/>
            <a:ext cx="8763000" cy="5334000"/>
          </a:xfrm>
        </p:spPr>
        <p:txBody>
          <a:bodyPr/>
          <a:lstStyle/>
          <a:p>
            <a:pPr marL="0" indent="0" algn="just">
              <a:buNone/>
            </a:pPr>
            <a:r>
              <a:rPr lang="en-US" dirty="0" smtClean="0"/>
              <a:t>A copper surface area,                     is exposed to an acid solution. After 24 hours, the loss of copper due to corrosion (oxidation) is</a:t>
            </a:r>
          </a:p>
          <a:p>
            <a:pPr algn="just">
              <a:buNone/>
            </a:pPr>
            <a:r>
              <a:rPr lang="en-US" dirty="0" smtClean="0"/>
              <a:t> Calculate </a:t>
            </a:r>
          </a:p>
          <a:p>
            <a:pPr algn="just">
              <a:buNone/>
            </a:pPr>
            <a:r>
              <a:rPr lang="en-US" dirty="0" smtClean="0"/>
              <a:t>a) the current density in </a:t>
            </a:r>
            <a:r>
              <a:rPr lang="el-GR" dirty="0" smtClean="0"/>
              <a:t>μ</a:t>
            </a:r>
            <a:r>
              <a:rPr lang="en-US" dirty="0" smtClean="0"/>
              <a:t>A/cm2 </a:t>
            </a:r>
          </a:p>
          <a:p>
            <a:pPr algn="just">
              <a:buNone/>
            </a:pPr>
            <a:r>
              <a:rPr lang="en-US" dirty="0" smtClean="0"/>
              <a:t>b) the corrosion rate(mm/</a:t>
            </a:r>
            <a:r>
              <a:rPr lang="en-US" dirty="0" err="1" smtClean="0"/>
              <a:t>yr</a:t>
            </a:r>
            <a:r>
              <a:rPr lang="en-US" dirty="0" smtClean="0"/>
              <a:t>)</a:t>
            </a:r>
          </a:p>
          <a:p>
            <a:pPr marL="0" indent="0" algn="just">
              <a:buNone/>
            </a:pPr>
            <a:r>
              <a:rPr lang="en-US" dirty="0" smtClean="0"/>
              <a:t> Use the data:</a:t>
            </a:r>
          </a:p>
          <a:p>
            <a:endParaRPr lang="en-US" dirty="0"/>
          </a:p>
        </p:txBody>
      </p:sp>
      <p:pic>
        <p:nvPicPr>
          <p:cNvPr id="5" name="Picture 2"/>
          <p:cNvPicPr>
            <a:picLocks noChangeAspect="1" noChangeArrowheads="1"/>
          </p:cNvPicPr>
          <p:nvPr/>
        </p:nvPicPr>
        <p:blipFill>
          <a:blip r:embed="rId2"/>
          <a:srcRect/>
          <a:stretch>
            <a:fillRect/>
          </a:stretch>
        </p:blipFill>
        <p:spPr bwMode="auto">
          <a:xfrm>
            <a:off x="3810000" y="1371600"/>
            <a:ext cx="1595438" cy="32758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4038600" y="2133600"/>
            <a:ext cx="1652588" cy="272592"/>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0" y="4906469"/>
            <a:ext cx="8763000" cy="355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304800" y="1066800"/>
            <a:ext cx="8763000" cy="232456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838200" y="3733800"/>
            <a:ext cx="6400799" cy="23741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 5%</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743201"/>
            <a:ext cx="8991600" cy="143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6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Importance of Corrosion Studies </a:t>
            </a:r>
            <a:br>
              <a:rPr lang="en-US" b="1" dirty="0" smtClean="0"/>
            </a:b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The importance of corrosion studies is two folds. The </a:t>
            </a:r>
            <a:r>
              <a:rPr lang="en-US" dirty="0" smtClean="0">
                <a:solidFill>
                  <a:srgbClr val="FF0000"/>
                </a:solidFill>
              </a:rPr>
              <a:t>first is economic, </a:t>
            </a:r>
            <a:r>
              <a:rPr lang="en-US" dirty="0" smtClean="0"/>
              <a:t>including the reduction of material losses resulting from the wasting away or sudden failure of piping, tanks, metal components of machines, ships, hulls, marine, structures…etc. </a:t>
            </a:r>
          </a:p>
          <a:p>
            <a:r>
              <a:rPr lang="en-US" dirty="0" smtClean="0"/>
              <a:t>The second is </a:t>
            </a:r>
            <a:r>
              <a:rPr lang="en-US" dirty="0" smtClean="0">
                <a:solidFill>
                  <a:srgbClr val="FF0000"/>
                </a:solidFill>
              </a:rPr>
              <a:t>conservation</a:t>
            </a:r>
            <a:r>
              <a:rPr lang="en-US" dirty="0" smtClean="0"/>
              <a:t>, applied primarily to metal resources, the world’s supply of which is limited, and the wastage of which includes corresponding losses of energy and water resources accompanying the production and fabrication of metal structures.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066799" y="1143000"/>
            <a:ext cx="5553727" cy="454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42937" y="6129620"/>
            <a:ext cx="6977063" cy="43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576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714" y="1066800"/>
            <a:ext cx="8815753" cy="503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5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1676400"/>
            <a:ext cx="7543800" cy="91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900363"/>
            <a:ext cx="78009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715697"/>
            <a:ext cx="3231910" cy="369332"/>
          </a:xfrm>
          <a:prstGeom prst="rect">
            <a:avLst/>
          </a:prstGeom>
        </p:spPr>
        <p:txBody>
          <a:bodyPr wrap="none">
            <a:spAutoFit/>
          </a:bodyPr>
          <a:lstStyle/>
          <a:p>
            <a:r>
              <a:rPr lang="en-US" dirty="0"/>
              <a:t>Solving for the thickness B yields</a:t>
            </a:r>
          </a:p>
        </p:txBody>
      </p:sp>
      <p:sp>
        <p:nvSpPr>
          <p:cNvPr id="5" name="Rectangle 4"/>
          <p:cNvSpPr/>
          <p:nvPr/>
        </p:nvSpPr>
        <p:spPr>
          <a:xfrm>
            <a:off x="228600" y="3810000"/>
            <a:ext cx="8686800" cy="646331"/>
          </a:xfrm>
          <a:prstGeom prst="rect">
            <a:avLst/>
          </a:prstGeom>
        </p:spPr>
        <p:txBody>
          <a:bodyPr wrap="square">
            <a:spAutoFit/>
          </a:bodyPr>
          <a:lstStyle/>
          <a:p>
            <a:r>
              <a:rPr lang="en-US" dirty="0"/>
              <a:t>For a cylindrical pressure vessel, the thickness </a:t>
            </a:r>
            <a:r>
              <a:rPr lang="en-US" i="1" dirty="0"/>
              <a:t>B </a:t>
            </a:r>
            <a:r>
              <a:rPr lang="en-US" dirty="0"/>
              <a:t>in eq. (8.65) must satisfied</a:t>
            </a:r>
          </a:p>
          <a:p>
            <a:r>
              <a:rPr lang="en-US" dirty="0"/>
              <a:t>the average hoop stress (average tangential stress) equation defined by</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4572001"/>
            <a:ext cx="4724399" cy="75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91200" y="4572001"/>
            <a:ext cx="3494904" cy="646331"/>
          </a:xfrm>
          <a:prstGeom prst="rect">
            <a:avLst/>
          </a:prstGeom>
        </p:spPr>
        <p:txBody>
          <a:bodyPr wrap="square">
            <a:spAutoFit/>
          </a:bodyPr>
          <a:lstStyle/>
          <a:p>
            <a:r>
              <a:rPr lang="en-US" dirty="0"/>
              <a:t>where P = Internal pressure (</a:t>
            </a:r>
            <a:r>
              <a:rPr lang="en-US" dirty="0" err="1"/>
              <a:t>MPa</a:t>
            </a:r>
            <a:r>
              <a:rPr lang="en-US" dirty="0"/>
              <a:t>)</a:t>
            </a:r>
          </a:p>
          <a:p>
            <a:r>
              <a:rPr lang="en-US" dirty="0"/>
              <a:t>D = Internal diameter</a:t>
            </a:r>
          </a:p>
        </p:txBody>
      </p:sp>
      <p:sp>
        <p:nvSpPr>
          <p:cNvPr id="7" name="Rectangle 6"/>
          <p:cNvSpPr/>
          <p:nvPr/>
        </p:nvSpPr>
        <p:spPr>
          <a:xfrm>
            <a:off x="990600" y="5218332"/>
            <a:ext cx="7696200" cy="369332"/>
          </a:xfrm>
          <a:prstGeom prst="rect">
            <a:avLst/>
          </a:prstGeom>
        </p:spPr>
        <p:txBody>
          <a:bodyPr wrap="square">
            <a:spAutoFit/>
          </a:bodyPr>
          <a:lstStyle/>
          <a:p>
            <a:r>
              <a:rPr lang="en-US" dirty="0"/>
              <a:t>Combining </a:t>
            </a:r>
            <a:r>
              <a:rPr lang="en-US" dirty="0" err="1"/>
              <a:t>eqs</a:t>
            </a:r>
            <a:r>
              <a:rPr lang="en-US" dirty="0"/>
              <a:t>. (8.65) and (8.66) yields the current density</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5556645"/>
            <a:ext cx="7600950" cy="97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893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and the corrosion rate </a:t>
            </a:r>
            <a:r>
              <a:rPr lang="en-US" dirty="0" smtClean="0"/>
              <a:t>becomes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06661"/>
            <a:ext cx="7772400" cy="101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51750"/>
            <a:ext cx="8191500" cy="118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751421"/>
            <a:ext cx="8553965" cy="1200329"/>
          </a:xfrm>
          <a:prstGeom prst="rect">
            <a:avLst/>
          </a:prstGeom>
        </p:spPr>
        <p:txBody>
          <a:bodyPr wrap="square">
            <a:spAutoFit/>
          </a:bodyPr>
          <a:lstStyle/>
          <a:p>
            <a:r>
              <a:rPr lang="en-US" dirty="0"/>
              <a:t>For coated structures, wisely assume or determine the coating efficiency in</a:t>
            </a:r>
          </a:p>
          <a:p>
            <a:r>
              <a:rPr lang="en-US" dirty="0"/>
              <a:t>order to compute the bare surface and the corresponding current that must</a:t>
            </a:r>
          </a:p>
          <a:p>
            <a:r>
              <a:rPr lang="en-US" dirty="0"/>
              <a:t>protect the bare surface from corrosion. The bare area and the current are</a:t>
            </a:r>
          </a:p>
          <a:p>
            <a:r>
              <a:rPr lang="en-US" dirty="0"/>
              <a:t>easily determined as</a:t>
            </a:r>
          </a:p>
        </p:txBody>
      </p:sp>
      <p:sp>
        <p:nvSpPr>
          <p:cNvPr id="5" name="Rectangle 4"/>
          <p:cNvSpPr/>
          <p:nvPr/>
        </p:nvSpPr>
        <p:spPr>
          <a:xfrm>
            <a:off x="1143000" y="5257800"/>
            <a:ext cx="6934200" cy="646331"/>
          </a:xfrm>
          <a:prstGeom prst="rect">
            <a:avLst/>
          </a:prstGeom>
        </p:spPr>
        <p:txBody>
          <a:bodyPr wrap="square">
            <a:spAutoFit/>
          </a:bodyPr>
          <a:lstStyle/>
          <a:p>
            <a:r>
              <a:rPr lang="en-US" dirty="0"/>
              <a:t>where </a:t>
            </a:r>
            <a:r>
              <a:rPr lang="en-US" dirty="0" smtClean="0"/>
              <a:t>As= </a:t>
            </a:r>
            <a:r>
              <a:rPr lang="en-US" dirty="0"/>
              <a:t>Fraction of the protected surface area</a:t>
            </a:r>
          </a:p>
          <a:p>
            <a:r>
              <a:rPr lang="en-US" dirty="0" err="1" smtClean="0"/>
              <a:t>Ao</a:t>
            </a:r>
            <a:r>
              <a:rPr lang="en-US" dirty="0" smtClean="0"/>
              <a:t>= </a:t>
            </a:r>
            <a:r>
              <a:rPr lang="en-US" dirty="0"/>
              <a:t>Total surface area</a:t>
            </a:r>
          </a:p>
        </p:txBody>
      </p:sp>
    </p:spTree>
    <p:extLst>
      <p:ext uri="{BB962C8B-B14F-4D97-AF65-F5344CB8AC3E}">
        <p14:creationId xmlns:p14="http://schemas.microsoft.com/office/powerpoint/2010/main" val="29422998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smtClean="0"/>
              <a:t>Suppose that a buried steel structure is to be </a:t>
            </a:r>
            <a:r>
              <a:rPr lang="en-US" dirty="0" err="1" smtClean="0"/>
              <a:t>cathodically</a:t>
            </a:r>
            <a:endParaRPr lang="en-US" dirty="0" smtClean="0"/>
          </a:p>
          <a:p>
            <a:pPr marL="0" indent="0">
              <a:buNone/>
            </a:pPr>
            <a:r>
              <a:rPr lang="en-US" dirty="0" smtClean="0"/>
              <a:t>protected using a rectifier capable of delivering 1 volt and 5 amperes through the wiring system. Assume that the soil resistance is 80% of the external resistance.</a:t>
            </a:r>
          </a:p>
          <a:p>
            <a:pPr>
              <a:buNone/>
            </a:pPr>
            <a:r>
              <a:rPr lang="en-US" dirty="0" smtClean="0"/>
              <a:t>Calculate </a:t>
            </a:r>
          </a:p>
          <a:p>
            <a:pPr>
              <a:buNone/>
            </a:pPr>
            <a:r>
              <a:rPr lang="en-US" dirty="0" smtClean="0"/>
              <a:t>a) the soil resistance when the anode bed is 4-meter long, and 0.10-meter in diameter and </a:t>
            </a:r>
          </a:p>
          <a:p>
            <a:pPr>
              <a:buNone/>
            </a:pPr>
            <a:r>
              <a:rPr lang="en-US" dirty="0" smtClean="0"/>
              <a:t>b) the current density.</a:t>
            </a:r>
            <a:endParaRPr lang="en-US" dirty="0"/>
          </a:p>
        </p:txBody>
      </p:sp>
    </p:spTree>
    <p:extLst>
      <p:ext uri="{BB962C8B-B14F-4D97-AF65-F5344CB8AC3E}">
        <p14:creationId xmlns:p14="http://schemas.microsoft.com/office/powerpoint/2010/main" val="2056289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i="1" dirty="0" smtClean="0"/>
              <a:t>a) Using Ohm’s law yields the external resistance as</a:t>
            </a:r>
          </a:p>
          <a:p>
            <a:endParaRPr lang="en-US" i="1" dirty="0" smtClean="0"/>
          </a:p>
          <a:p>
            <a:endParaRPr lang="en-US" i="1" dirty="0" smtClean="0"/>
          </a:p>
          <a:p>
            <a:r>
              <a:rPr lang="en-US" i="1" dirty="0" smtClean="0"/>
              <a:t>Thus, the soil resistance is</a:t>
            </a:r>
          </a:p>
          <a:p>
            <a:pPr>
              <a:buNone/>
            </a:pPr>
            <a:endParaRPr lang="en-US" i="1" dirty="0" smtClean="0"/>
          </a:p>
          <a:p>
            <a:r>
              <a:rPr lang="en-US" i="1" dirty="0" smtClean="0"/>
              <a:t>b) From eq. (8.8),</a:t>
            </a:r>
          </a:p>
          <a:p>
            <a:endParaRPr lang="en-US" dirty="0"/>
          </a:p>
        </p:txBody>
      </p:sp>
      <p:pic>
        <p:nvPicPr>
          <p:cNvPr id="7" name="Picture 2"/>
          <p:cNvPicPr>
            <a:picLocks noChangeAspect="1" noChangeArrowheads="1"/>
          </p:cNvPicPr>
          <p:nvPr/>
        </p:nvPicPr>
        <p:blipFill>
          <a:blip r:embed="rId2"/>
          <a:srcRect/>
          <a:stretch>
            <a:fillRect/>
          </a:stretch>
        </p:blipFill>
        <p:spPr bwMode="auto">
          <a:xfrm>
            <a:off x="1371600" y="1828800"/>
            <a:ext cx="3824288" cy="76047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1905000" y="3352800"/>
            <a:ext cx="4019550" cy="473377"/>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1219200" y="4495800"/>
            <a:ext cx="5005388" cy="1405021"/>
          </a:xfrm>
          <a:prstGeom prst="rect">
            <a:avLst/>
          </a:prstGeom>
          <a:noFill/>
          <a:ln w="9525">
            <a:noFill/>
            <a:miter lim="800000"/>
            <a:headEnd/>
            <a:tailEnd/>
          </a:ln>
          <a:effectLst/>
        </p:spPr>
      </p:pic>
    </p:spTree>
    <p:extLst>
      <p:ext uri="{BB962C8B-B14F-4D97-AF65-F5344CB8AC3E}">
        <p14:creationId xmlns:p14="http://schemas.microsoft.com/office/powerpoint/2010/main" val="3165066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steel coupon with an anode surface area of 1000 cm2 is placed in an electrolyte. The corrosion current is measured to be 1 mA. What mass of steel will be lost in 6 hours? What is the corrosion rate in </a:t>
            </a:r>
            <a:r>
              <a:rPr lang="en-US" dirty="0" err="1"/>
              <a:t>μg</a:t>
            </a:r>
            <a:r>
              <a:rPr lang="en-US" dirty="0"/>
              <a:t>/cm2/day? In </a:t>
            </a:r>
            <a:r>
              <a:rPr lang="en-US" dirty="0" err="1"/>
              <a:t>mpy</a:t>
            </a:r>
            <a:r>
              <a:rPr lang="en-US" dirty="0"/>
              <a:t>? Assume valence of 2. </a:t>
            </a:r>
          </a:p>
        </p:txBody>
      </p:sp>
    </p:spTree>
    <p:extLst>
      <p:ext uri="{BB962C8B-B14F-4D97-AF65-F5344CB8AC3E}">
        <p14:creationId xmlns:p14="http://schemas.microsoft.com/office/powerpoint/2010/main" val="35471071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20383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838450"/>
            <a:ext cx="81819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939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A 2-</a:t>
            </a:r>
            <a:r>
              <a:rPr lang="en-US" sz="3200" i="1" dirty="0"/>
              <a:t>m </a:t>
            </a:r>
            <a:r>
              <a:rPr lang="en-US" sz="3200" dirty="0"/>
              <a:t>diameter steel tank containing water </a:t>
            </a:r>
            <a:r>
              <a:rPr lang="en-US" sz="3200" dirty="0" smtClean="0"/>
              <a:t>is pressurized </a:t>
            </a:r>
            <a:r>
              <a:rPr lang="en-US" sz="3200" dirty="0"/>
              <a:t>at 200 </a:t>
            </a:r>
            <a:r>
              <a:rPr lang="en-US" sz="3200" dirty="0" err="1" smtClean="0"/>
              <a:t>kPa</a:t>
            </a:r>
            <a:r>
              <a:rPr lang="en-US" sz="3200" dirty="0" smtClean="0"/>
              <a:t>. The </a:t>
            </a:r>
            <a:r>
              <a:rPr lang="en-US" sz="3200" dirty="0"/>
              <a:t>hoop stress, thickness, and height are 420 </a:t>
            </a:r>
            <a:r>
              <a:rPr lang="en-US" sz="3200" dirty="0" err="1"/>
              <a:t>MPa</a:t>
            </a:r>
            <a:r>
              <a:rPr lang="en-US" sz="3200" dirty="0"/>
              <a:t>, 2 cm, and 8 cm, respectively.</a:t>
            </a:r>
          </a:p>
          <a:p>
            <a:pPr marL="0" indent="0">
              <a:buNone/>
            </a:pPr>
            <a:r>
              <a:rPr lang="en-US" sz="3200" dirty="0"/>
              <a:t>If the measured corrosion rate is 0.051 mm/y, determine a) the tank </a:t>
            </a:r>
            <a:r>
              <a:rPr lang="en-US" sz="3200" dirty="0" smtClean="0"/>
              <a:t>life and </a:t>
            </a:r>
            <a:r>
              <a:rPr lang="en-US" sz="3200" dirty="0"/>
              <a:t>b) the developed current</a:t>
            </a:r>
            <a:r>
              <a:rPr lang="en-US" sz="3200" dirty="0" smtClean="0"/>
              <a:t>.</a:t>
            </a:r>
          </a:p>
          <a:p>
            <a:pPr marL="0" indent="0">
              <a:buNone/>
            </a:pPr>
            <a:r>
              <a:rPr lang="en-US" sz="3200" dirty="0"/>
              <a:t>Data</a:t>
            </a:r>
            <a:r>
              <a:rPr lang="en-US" sz="3200" dirty="0" smtClean="0"/>
              <a:t>: density =7.86 g/cm3</a:t>
            </a:r>
          </a:p>
          <a:p>
            <a:pPr marL="0" indent="0">
              <a:buNone/>
            </a:pPr>
            <a:r>
              <a:rPr lang="en-US" sz="3200" dirty="0" smtClean="0"/>
              <a:t>            Aw=55.86 g/</a:t>
            </a:r>
            <a:r>
              <a:rPr lang="en-US" sz="3200" dirty="0" err="1" smtClean="0"/>
              <a:t>mol</a:t>
            </a:r>
            <a:endParaRPr lang="en-US" sz="3200" dirty="0"/>
          </a:p>
        </p:txBody>
      </p:sp>
    </p:spTree>
    <p:extLst>
      <p:ext uri="{BB962C8B-B14F-4D97-AF65-F5344CB8AC3E}">
        <p14:creationId xmlns:p14="http://schemas.microsoft.com/office/powerpoint/2010/main" val="29033737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0237" y="3895725"/>
            <a:ext cx="52673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85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098" name="Picture 2"/>
          <p:cNvPicPr>
            <a:picLocks noGrp="1" noChangeAspect="1" noChangeArrowheads="1"/>
          </p:cNvPicPr>
          <p:nvPr>
            <p:ph sz="half" idx="2"/>
          </p:nvPr>
        </p:nvPicPr>
        <p:blipFill>
          <a:blip r:embed="rId2"/>
          <a:stretch>
            <a:fillRect/>
          </a:stretch>
        </p:blipFill>
        <p:spPr bwMode="auto">
          <a:xfrm>
            <a:off x="381001" y="339671"/>
            <a:ext cx="4572001" cy="3089329"/>
          </a:xfrm>
          <a:prstGeom prst="rect">
            <a:avLst/>
          </a:prstGeom>
          <a:noFill/>
          <a:ln w="9525">
            <a:noFill/>
            <a:miter lim="800000"/>
            <a:headEnd/>
            <a:tailEnd/>
          </a:ln>
          <a:effectLst/>
        </p:spPr>
      </p:pic>
      <p:sp>
        <p:nvSpPr>
          <p:cNvPr id="9" name="Text Placeholder 8"/>
          <p:cNvSpPr>
            <a:spLocks noGrp="1"/>
          </p:cNvSpPr>
          <p:nvPr>
            <p:ph type="body" sz="quarter" idx="3"/>
          </p:nvPr>
        </p:nvSpPr>
        <p:spPr/>
        <p:txBody>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4557714" y="3414713"/>
            <a:ext cx="28575" cy="28575"/>
          </a:xfrm>
          <a:prstGeom prst="rect">
            <a:avLst/>
          </a:prstGeom>
          <a:noFill/>
          <a:ln w="9525">
            <a:noFill/>
            <a:miter lim="800000"/>
            <a:headEnd/>
            <a:tailEnd/>
          </a:ln>
          <a:effectLst/>
        </p:spPr>
      </p:pic>
      <p:pic>
        <p:nvPicPr>
          <p:cNvPr id="11" name="Picture 2"/>
          <p:cNvPicPr>
            <a:picLocks noGrp="1" noChangeAspect="1" noChangeArrowheads="1"/>
          </p:cNvPicPr>
          <p:nvPr>
            <p:ph sz="quarter" idx="4"/>
          </p:nvPr>
        </p:nvPicPr>
        <p:blipFill>
          <a:blip r:embed="rId4" cstate="print"/>
          <a:srcRect/>
          <a:stretch>
            <a:fillRect/>
          </a:stretch>
        </p:blipFill>
        <p:spPr bwMode="auto">
          <a:xfrm>
            <a:off x="3276600" y="3432566"/>
            <a:ext cx="5473880" cy="3425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3200" dirty="0" smtClean="0"/>
          </a:p>
          <a:p>
            <a:pPr marL="0" indent="0">
              <a:buNone/>
            </a:pPr>
            <a:r>
              <a:rPr lang="en-US" sz="3200" b="1" dirty="0" smtClean="0"/>
              <a:t>Calculate the weight of zinc required for 35 year </a:t>
            </a:r>
            <a:r>
              <a:rPr lang="en-US" sz="3200" b="1" dirty="0" err="1" smtClean="0"/>
              <a:t>cathodic</a:t>
            </a:r>
            <a:r>
              <a:rPr lang="en-US" sz="3200" b="1" dirty="0" smtClean="0"/>
              <a:t> protection (CP) design life?</a:t>
            </a:r>
          </a:p>
          <a:p>
            <a:pPr marL="0" indent="0">
              <a:buNone/>
            </a:pPr>
            <a:r>
              <a:rPr lang="en-US" dirty="0" smtClean="0"/>
              <a:t>Given</a:t>
            </a:r>
          </a:p>
          <a:p>
            <a:pPr marL="1257300" lvl="3" indent="0">
              <a:buNone/>
            </a:pPr>
            <a:r>
              <a:rPr lang="en-US" sz="2400" b="1" dirty="0" smtClean="0"/>
              <a:t>Current demand 6010A</a:t>
            </a:r>
          </a:p>
          <a:p>
            <a:pPr marL="1257300" lvl="3" indent="0">
              <a:buNone/>
            </a:pPr>
            <a:r>
              <a:rPr lang="en-US" sz="2400" b="1" dirty="0" smtClean="0"/>
              <a:t>Anode capacity 780Ah/kg</a:t>
            </a:r>
          </a:p>
          <a:p>
            <a:pPr marL="1257300" lvl="3" indent="0">
              <a:buNone/>
            </a:pPr>
            <a:r>
              <a:rPr lang="en-US" sz="2400" b="1" dirty="0" err="1" smtClean="0"/>
              <a:t>Utillization</a:t>
            </a:r>
            <a:r>
              <a:rPr lang="en-US" sz="2400" b="1" dirty="0" smtClean="0"/>
              <a:t>  90%</a:t>
            </a:r>
          </a:p>
          <a:p>
            <a:pPr marL="1257300" lvl="3" indent="0">
              <a:buNone/>
            </a:pPr>
            <a:endParaRPr lang="en-US" dirty="0"/>
          </a:p>
        </p:txBody>
      </p:sp>
    </p:spTree>
    <p:extLst>
      <p:ext uri="{BB962C8B-B14F-4D97-AF65-F5344CB8AC3E}">
        <p14:creationId xmlns:p14="http://schemas.microsoft.com/office/powerpoint/2010/main" val="2216087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Mass=2,624880 kg</a:t>
            </a:r>
            <a:endParaRPr lang="en-US" dirty="0"/>
          </a:p>
        </p:txBody>
      </p:sp>
    </p:spTree>
    <p:extLst>
      <p:ext uri="{BB962C8B-B14F-4D97-AF65-F5344CB8AC3E}">
        <p14:creationId xmlns:p14="http://schemas.microsoft.com/office/powerpoint/2010/main" val="2665331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GIVEN Anode dimensions 500mmx115mmx65mm</a:t>
            </a:r>
          </a:p>
          <a:p>
            <a:pPr marL="0" indent="0">
              <a:buNone/>
            </a:pPr>
            <a:r>
              <a:rPr lang="en-US" dirty="0" smtClean="0"/>
              <a:t>Anode resistance calculated using LIOYDS formula,0.32ohms</a:t>
            </a:r>
          </a:p>
          <a:p>
            <a:pPr marL="0" indent="0">
              <a:buNone/>
            </a:pPr>
            <a:r>
              <a:rPr lang="en-US" dirty="0" smtClean="0"/>
              <a:t>VOLTAGE 0.25 V</a:t>
            </a:r>
            <a:endParaRPr lang="en-US" dirty="0"/>
          </a:p>
          <a:p>
            <a:pPr marL="0" indent="0">
              <a:buNone/>
            </a:pPr>
            <a:r>
              <a:rPr lang="en-US" dirty="0" smtClean="0"/>
              <a:t>Density 2700kg/m3</a:t>
            </a:r>
          </a:p>
          <a:p>
            <a:pPr marL="0" indent="0">
              <a:buNone/>
            </a:pPr>
            <a:r>
              <a:rPr lang="en-US" dirty="0" smtClean="0"/>
              <a:t>Anode </a:t>
            </a:r>
            <a:r>
              <a:rPr lang="en-US" dirty="0" err="1" smtClean="0"/>
              <a:t>capcity</a:t>
            </a:r>
            <a:r>
              <a:rPr lang="en-US" dirty="0" smtClean="0"/>
              <a:t> 2830Ah/kg</a:t>
            </a:r>
          </a:p>
          <a:p>
            <a:pPr marL="0" indent="0">
              <a:buNone/>
            </a:pPr>
            <a:r>
              <a:rPr lang="en-US" dirty="0" smtClean="0"/>
              <a:t>Current required A,236</a:t>
            </a:r>
          </a:p>
          <a:p>
            <a:pPr marL="0" indent="0">
              <a:buNone/>
            </a:pPr>
            <a:r>
              <a:rPr lang="en-US" dirty="0"/>
              <a:t> </a:t>
            </a:r>
            <a:r>
              <a:rPr lang="en-US" dirty="0" smtClean="0"/>
              <a:t>         no of anode to supply current</a:t>
            </a:r>
          </a:p>
          <a:p>
            <a:pPr marL="800100" lvl="2" indent="0">
              <a:buNone/>
            </a:pPr>
            <a:r>
              <a:rPr lang="en-US" b="1" dirty="0" smtClean="0"/>
              <a:t>Calculate total current capacity for the anode </a:t>
            </a:r>
          </a:p>
          <a:p>
            <a:pPr marL="800100" lvl="2" indent="0">
              <a:buNone/>
            </a:pPr>
            <a:r>
              <a:rPr lang="en-US" b="1" dirty="0" smtClean="0"/>
              <a:t>Design life of the system</a:t>
            </a:r>
            <a:endParaRPr lang="en-US" b="1" dirty="0"/>
          </a:p>
        </p:txBody>
      </p:sp>
    </p:spTree>
    <p:extLst>
      <p:ext uri="{BB962C8B-B14F-4D97-AF65-F5344CB8AC3E}">
        <p14:creationId xmlns:p14="http://schemas.microsoft.com/office/powerpoint/2010/main" val="9597005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Total current capacity 28,558Ah</a:t>
            </a:r>
          </a:p>
          <a:p>
            <a:pPr marL="0" indent="0">
              <a:buNone/>
            </a:pPr>
            <a:r>
              <a:rPr lang="en-US" dirty="0" smtClean="0"/>
              <a:t>Design life 3.8 year</a:t>
            </a:r>
            <a:endParaRPr lang="en-US" dirty="0"/>
          </a:p>
        </p:txBody>
      </p:sp>
    </p:spTree>
    <p:extLst>
      <p:ext uri="{BB962C8B-B14F-4D97-AF65-F5344CB8AC3E}">
        <p14:creationId xmlns:p14="http://schemas.microsoft.com/office/powerpoint/2010/main" val="1461901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endParaRPr lang="en-US" dirty="0"/>
          </a:p>
        </p:txBody>
      </p:sp>
      <p:sp>
        <p:nvSpPr>
          <p:cNvPr id="3" name="Content Placeholder 2"/>
          <p:cNvSpPr>
            <a:spLocks noGrp="1"/>
          </p:cNvSpPr>
          <p:nvPr>
            <p:ph idx="1"/>
          </p:nvPr>
        </p:nvSpPr>
        <p:spPr>
          <a:xfrm>
            <a:off x="152400" y="457200"/>
            <a:ext cx="8763000" cy="5791200"/>
          </a:xfrm>
        </p:spPr>
        <p:txBody>
          <a:bodyPr>
            <a:normAutofit/>
          </a:bodyPr>
          <a:lstStyle/>
          <a:p>
            <a:pPr marL="0" indent="0" algn="just">
              <a:buNone/>
            </a:pPr>
            <a:r>
              <a:rPr lang="en-US" sz="1900" dirty="0"/>
              <a:t>A vertical cylindrical steel pressure vessel containing </a:t>
            </a:r>
            <a:r>
              <a:rPr lang="en-US" sz="1900" dirty="0" err="1" smtClean="0"/>
              <a:t>oxygenerated</a:t>
            </a:r>
            <a:r>
              <a:rPr lang="en-US" sz="1900" dirty="0" smtClean="0"/>
              <a:t> water </a:t>
            </a:r>
            <a:r>
              <a:rPr lang="en-US" sz="1900" dirty="0"/>
              <a:t>is subjected to </a:t>
            </a:r>
            <a:r>
              <a:rPr lang="en-US" sz="1900" b="1" dirty="0"/>
              <a:t>15 </a:t>
            </a:r>
            <a:r>
              <a:rPr lang="en-US" sz="1900" b="1" dirty="0" err="1"/>
              <a:t>MPa</a:t>
            </a:r>
            <a:r>
              <a:rPr lang="en-US" sz="1900" b="1" dirty="0"/>
              <a:t> </a:t>
            </a:r>
            <a:r>
              <a:rPr lang="en-US" sz="1900" dirty="0"/>
              <a:t>internal pressure and it is to be </a:t>
            </a:r>
            <a:r>
              <a:rPr lang="en-US" sz="1900" dirty="0" err="1" smtClean="0"/>
              <a:t>cathodically</a:t>
            </a:r>
            <a:r>
              <a:rPr lang="en-US" sz="1900" dirty="0" smtClean="0"/>
              <a:t> protected </a:t>
            </a:r>
            <a:r>
              <a:rPr lang="en-US" sz="1900" dirty="0"/>
              <a:t>using one (</a:t>
            </a:r>
            <a:r>
              <a:rPr lang="en-US" sz="1900" dirty="0" err="1"/>
              <a:t>Galvorod</a:t>
            </a:r>
            <a:r>
              <a:rPr lang="en-US" sz="1900" dirty="0"/>
              <a:t>) anode rod and the NACE </a:t>
            </a:r>
            <a:r>
              <a:rPr lang="en-US" sz="1900" dirty="0" smtClean="0"/>
              <a:t>recommended potential </a:t>
            </a:r>
            <a:r>
              <a:rPr lang="en-US" sz="1900" dirty="0"/>
              <a:t>of </a:t>
            </a:r>
            <a:r>
              <a:rPr lang="en-US" sz="1900" dirty="0" smtClean="0"/>
              <a:t>                   T      the </a:t>
            </a:r>
            <a:r>
              <a:rPr lang="en-US" sz="1900" dirty="0"/>
              <a:t>hoop stress is limited to half the yield </a:t>
            </a:r>
            <a:r>
              <a:rPr lang="en-US" sz="1900" dirty="0" smtClean="0"/>
              <a:t>strength of </a:t>
            </a:r>
            <a:r>
              <a:rPr lang="en-US" sz="1900" dirty="0"/>
              <a:t>the steel; that is, </a:t>
            </a:r>
            <a:r>
              <a:rPr lang="en-US" sz="1900" dirty="0" smtClean="0"/>
              <a:t>                            The </a:t>
            </a:r>
            <a:r>
              <a:rPr lang="en-US" sz="1900" dirty="0"/>
              <a:t>tank inside diameter is </a:t>
            </a:r>
            <a:r>
              <a:rPr lang="en-US" sz="1900" b="1" dirty="0"/>
              <a:t>D = 40 </a:t>
            </a:r>
            <a:r>
              <a:rPr lang="en-US" sz="1900" b="1" dirty="0" smtClean="0"/>
              <a:t>cm. </a:t>
            </a:r>
            <a:r>
              <a:rPr lang="en-US" sz="1900" dirty="0" smtClean="0"/>
              <a:t>If </a:t>
            </a:r>
            <a:r>
              <a:rPr lang="en-US" sz="1900" dirty="0"/>
              <a:t>the design life is 10 years and if the bare inner surface area is </a:t>
            </a:r>
            <a:r>
              <a:rPr lang="en-US" sz="1900" b="1" dirty="0" smtClean="0"/>
              <a:t>98% </a:t>
            </a:r>
            <a:r>
              <a:rPr lang="en-US" sz="1900" dirty="0" smtClean="0"/>
              <a:t>coating-protected</a:t>
            </a:r>
            <a:r>
              <a:rPr lang="en-US" sz="1900" dirty="0"/>
              <a:t>, </a:t>
            </a:r>
            <a:r>
              <a:rPr lang="en-US" sz="1900" dirty="0" smtClean="0"/>
              <a:t>calculate</a:t>
            </a:r>
          </a:p>
          <a:p>
            <a:pPr marL="0" indent="0" algn="just">
              <a:buNone/>
            </a:pPr>
            <a:r>
              <a:rPr lang="en-US" sz="1900" dirty="0" smtClean="0"/>
              <a:t> </a:t>
            </a:r>
            <a:r>
              <a:rPr lang="en-US" sz="1900" dirty="0"/>
              <a:t>a) the corrosion rate as a measure of the rate </a:t>
            </a:r>
            <a:r>
              <a:rPr lang="en-US" sz="1900" dirty="0" smtClean="0"/>
              <a:t>of thickness </a:t>
            </a:r>
            <a:r>
              <a:rPr lang="en-US" sz="1900" dirty="0"/>
              <a:t>reduction and the vessel thickness at the end of its lifetime, </a:t>
            </a:r>
            <a:endParaRPr lang="en-US" sz="1900" dirty="0" smtClean="0"/>
          </a:p>
          <a:p>
            <a:pPr marL="0" indent="0" algn="just">
              <a:buNone/>
            </a:pPr>
            <a:r>
              <a:rPr lang="en-US" sz="1900" dirty="0"/>
              <a:t>b</a:t>
            </a:r>
            <a:r>
              <a:rPr lang="en-US" sz="1900" dirty="0" smtClean="0"/>
              <a:t>) </a:t>
            </a:r>
            <a:r>
              <a:rPr lang="en-US" sz="1900" dirty="0"/>
              <a:t>the effective mass of the anode rod, which has 50% </a:t>
            </a:r>
            <a:r>
              <a:rPr lang="en-US" sz="1900" dirty="0" smtClean="0"/>
              <a:t>current efficiency </a:t>
            </a:r>
            <a:r>
              <a:rPr lang="en-US" sz="1900" dirty="0"/>
              <a:t>due to hydrogen evolution, </a:t>
            </a:r>
            <a:r>
              <a:rPr lang="en-US" sz="1900" dirty="0" smtClean="0"/>
              <a:t>                                                        </a:t>
            </a:r>
            <a:endParaRPr lang="en-US" sz="1900" b="1" dirty="0" smtClean="0"/>
          </a:p>
          <a:p>
            <a:pPr marL="0" indent="0" algn="just">
              <a:buNone/>
            </a:pPr>
            <a:r>
              <a:rPr lang="en-US" sz="1900" dirty="0"/>
              <a:t>c</a:t>
            </a:r>
            <a:r>
              <a:rPr lang="en-US" sz="1900" dirty="0" smtClean="0"/>
              <a:t>) </a:t>
            </a:r>
            <a:r>
              <a:rPr lang="en-US" sz="1900" dirty="0"/>
              <a:t>the system current </a:t>
            </a:r>
            <a:r>
              <a:rPr lang="en-US" sz="1900" dirty="0" smtClean="0"/>
              <a:t>density   (</a:t>
            </a:r>
            <a:r>
              <a:rPr lang="en-US" sz="1800" b="1" dirty="0" err="1" smtClean="0"/>
              <a:t>Ca</a:t>
            </a:r>
            <a:r>
              <a:rPr lang="en-US" sz="1800" b="1" dirty="0"/>
              <a:t>= </a:t>
            </a:r>
            <a:r>
              <a:rPr lang="en-US" sz="1800" b="1" dirty="0" smtClean="0"/>
              <a:t>1,125Ah/Kg)</a:t>
            </a:r>
            <a:endParaRPr lang="en-US" sz="1900" dirty="0" smtClean="0"/>
          </a:p>
          <a:p>
            <a:pPr marL="0" indent="0" algn="just">
              <a:buNone/>
            </a:pPr>
            <a:r>
              <a:rPr lang="en-US" sz="1900" dirty="0" smtClean="0"/>
              <a:t>d)Corrosion rate of Mg-Alloy</a:t>
            </a:r>
          </a:p>
          <a:p>
            <a:pPr marL="0" indent="0" algn="just">
              <a:buNone/>
            </a:pPr>
            <a:r>
              <a:rPr lang="en-US" sz="1900" dirty="0"/>
              <a:t>e</a:t>
            </a:r>
            <a:r>
              <a:rPr lang="en-US" sz="1900" dirty="0" smtClean="0"/>
              <a:t>)</a:t>
            </a:r>
            <a:r>
              <a:rPr lang="en-US" sz="2000" i="1" dirty="0" smtClean="0"/>
              <a:t> </a:t>
            </a:r>
            <a:r>
              <a:rPr lang="en-US" sz="2000" i="1" dirty="0"/>
              <a:t>Will the tank burst at the end of 10 years</a:t>
            </a:r>
            <a:r>
              <a:rPr lang="en-US" sz="2000" i="1" dirty="0" smtClean="0"/>
              <a:t>? </a:t>
            </a:r>
            <a:r>
              <a:rPr lang="en-US" sz="2000" b="1" dirty="0" smtClean="0"/>
              <a:t> </a:t>
            </a:r>
            <a:endParaRPr lang="en-US" sz="1800" b="1" dirty="0" smtClean="0">
              <a:solidFill>
                <a:srgbClr val="FF0000"/>
              </a:solidFill>
            </a:endParaRPr>
          </a:p>
          <a:p>
            <a:pPr marL="0" indent="0" algn="just">
              <a:buNone/>
            </a:pPr>
            <a:r>
              <a:rPr lang="en-US" sz="1800" b="1" dirty="0" smtClean="0">
                <a:solidFill>
                  <a:srgbClr val="FF0000"/>
                </a:solidFill>
              </a:rPr>
              <a:t>Data for </a:t>
            </a:r>
            <a:r>
              <a:rPr lang="en-US" sz="1800" b="1" dirty="0">
                <a:solidFill>
                  <a:srgbClr val="FF0000"/>
                </a:solidFill>
              </a:rPr>
              <a:t>steel: </a:t>
            </a:r>
            <a:r>
              <a:rPr lang="en-US" sz="1800" dirty="0">
                <a:solidFill>
                  <a:srgbClr val="FF0000"/>
                </a:solidFill>
              </a:rPr>
              <a:t>(uniform</a:t>
            </a:r>
            <a:r>
              <a:rPr lang="en-US" sz="1800" dirty="0" smtClean="0">
                <a:solidFill>
                  <a:srgbClr val="FF0000"/>
                </a:solidFill>
              </a:rPr>
              <a:t>),</a:t>
            </a:r>
            <a:r>
              <a:rPr lang="en-US" sz="1800" dirty="0">
                <a:solidFill>
                  <a:srgbClr val="FF0000"/>
                </a:solidFill>
              </a:rPr>
              <a:t> </a:t>
            </a:r>
            <a:r>
              <a:rPr lang="en-US" sz="1800" dirty="0" smtClean="0">
                <a:solidFill>
                  <a:srgbClr val="FF0000"/>
                </a:solidFill>
              </a:rPr>
              <a:t>  i= corrosion 65µA/cm2   Aw= 55.85g/</a:t>
            </a:r>
            <a:r>
              <a:rPr lang="en-US" sz="1800" dirty="0" err="1" smtClean="0">
                <a:solidFill>
                  <a:srgbClr val="FF0000"/>
                </a:solidFill>
              </a:rPr>
              <a:t>mol</a:t>
            </a:r>
            <a:r>
              <a:rPr lang="en-US" sz="1800" dirty="0" smtClean="0">
                <a:solidFill>
                  <a:srgbClr val="FF0000"/>
                </a:solidFill>
              </a:rPr>
              <a:t> density= 7.7g/cm3</a:t>
            </a:r>
            <a:endParaRPr lang="en-US" sz="1800" dirty="0">
              <a:solidFill>
                <a:srgbClr val="FF0000"/>
              </a:solidFill>
            </a:endParaRPr>
          </a:p>
          <a:p>
            <a:pPr marL="0" indent="0">
              <a:buNone/>
            </a:pPr>
            <a:r>
              <a:rPr lang="en-US" sz="1800" dirty="0">
                <a:solidFill>
                  <a:srgbClr val="FF0000"/>
                </a:solidFill>
              </a:rPr>
              <a:t>H = 80 cm (height of tank) </a:t>
            </a:r>
            <a:r>
              <a:rPr lang="en-US" sz="1800" dirty="0" smtClean="0">
                <a:solidFill>
                  <a:srgbClr val="FF0000"/>
                </a:solidFill>
              </a:rPr>
              <a:t>and </a:t>
            </a:r>
            <a:r>
              <a:rPr lang="en-US" sz="1800" b="1" dirty="0">
                <a:solidFill>
                  <a:schemeClr val="tx2"/>
                </a:solidFill>
              </a:rPr>
              <a:t>for the </a:t>
            </a:r>
            <a:r>
              <a:rPr lang="en-US" sz="1800" b="1" dirty="0" smtClean="0">
                <a:solidFill>
                  <a:schemeClr val="tx2"/>
                </a:solidFill>
              </a:rPr>
              <a:t>sacrificial Mg </a:t>
            </a:r>
            <a:r>
              <a:rPr lang="en-US" sz="1800" b="1" dirty="0">
                <a:solidFill>
                  <a:schemeClr val="tx2"/>
                </a:solidFill>
              </a:rPr>
              <a:t>anode rod: L = 30 cm,</a:t>
            </a:r>
          </a:p>
          <a:p>
            <a:pPr marL="0" indent="0">
              <a:buNone/>
            </a:pPr>
            <a:r>
              <a:rPr lang="en-US" sz="1800" b="1" dirty="0" smtClean="0">
                <a:solidFill>
                  <a:schemeClr val="tx2"/>
                </a:solidFill>
              </a:rPr>
              <a:t>d = 12 cm, B = 1.30 cm, </a:t>
            </a:r>
            <a:r>
              <a:rPr lang="en-US" sz="1800" dirty="0" smtClean="0">
                <a:solidFill>
                  <a:srgbClr val="FF0000"/>
                </a:solidFill>
              </a:rPr>
              <a:t>                                 and</a:t>
            </a:r>
            <a:endParaRPr lang="en-US" sz="1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578267"/>
            <a:ext cx="1586814" cy="2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4" y="5516126"/>
            <a:ext cx="2200276" cy="36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66800"/>
            <a:ext cx="1624011" cy="25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41" y="1389188"/>
            <a:ext cx="1624011" cy="21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044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endParaRPr lang="en-US" dirty="0"/>
          </a:p>
        </p:txBody>
      </p:sp>
      <p:sp>
        <p:nvSpPr>
          <p:cNvPr id="3" name="Content Placeholder 2"/>
          <p:cNvSpPr>
            <a:spLocks noGrp="1"/>
          </p:cNvSpPr>
          <p:nvPr>
            <p:ph idx="1"/>
          </p:nvPr>
        </p:nvSpPr>
        <p:spPr>
          <a:xfrm>
            <a:off x="152400" y="457200"/>
            <a:ext cx="8763000" cy="5791200"/>
          </a:xfrm>
        </p:spPr>
        <p:txBody>
          <a:bodyPr>
            <a:normAutofit/>
          </a:bodyPr>
          <a:lstStyle/>
          <a:p>
            <a:pPr marL="0" indent="0" algn="just">
              <a:buNone/>
            </a:pPr>
            <a:r>
              <a:rPr lang="en-US" dirty="0"/>
              <a:t>A vertical cylindrical steel pressure vessel containing </a:t>
            </a:r>
            <a:r>
              <a:rPr lang="en-US" dirty="0" err="1" smtClean="0"/>
              <a:t>oxygenerated</a:t>
            </a:r>
            <a:r>
              <a:rPr lang="en-US" dirty="0" smtClean="0"/>
              <a:t> water </a:t>
            </a:r>
            <a:r>
              <a:rPr lang="en-US" dirty="0"/>
              <a:t>is subjected to </a:t>
            </a:r>
            <a:r>
              <a:rPr lang="en-US" b="1" dirty="0"/>
              <a:t>15 </a:t>
            </a:r>
            <a:r>
              <a:rPr lang="en-US" b="1" dirty="0" err="1"/>
              <a:t>MPa</a:t>
            </a:r>
            <a:r>
              <a:rPr lang="en-US" b="1" dirty="0"/>
              <a:t> </a:t>
            </a:r>
            <a:r>
              <a:rPr lang="en-US" dirty="0"/>
              <a:t>internal pressure and it is to be </a:t>
            </a:r>
            <a:r>
              <a:rPr lang="en-US" dirty="0" err="1" smtClean="0"/>
              <a:t>cathodically</a:t>
            </a:r>
            <a:r>
              <a:rPr lang="en-US" dirty="0" smtClean="0"/>
              <a:t> protected </a:t>
            </a:r>
            <a:r>
              <a:rPr lang="en-US" dirty="0"/>
              <a:t>using one (</a:t>
            </a:r>
            <a:r>
              <a:rPr lang="en-US" dirty="0" err="1"/>
              <a:t>Galvorod</a:t>
            </a:r>
            <a:r>
              <a:rPr lang="en-US" dirty="0"/>
              <a:t>) anode rod and the NACE </a:t>
            </a:r>
            <a:r>
              <a:rPr lang="en-US" dirty="0" smtClean="0"/>
              <a:t>recommended potential </a:t>
            </a:r>
            <a:r>
              <a:rPr lang="en-US" dirty="0"/>
              <a:t>of </a:t>
            </a:r>
            <a:r>
              <a:rPr lang="en-US" dirty="0" smtClean="0"/>
              <a:t>                   the </a:t>
            </a:r>
            <a:r>
              <a:rPr lang="en-US" dirty="0"/>
              <a:t>hoop stress is limited to half the yield </a:t>
            </a:r>
            <a:r>
              <a:rPr lang="en-US" dirty="0" smtClean="0"/>
              <a:t>strength of </a:t>
            </a:r>
            <a:r>
              <a:rPr lang="en-US" dirty="0"/>
              <a:t>the steel; that is, </a:t>
            </a:r>
            <a:r>
              <a:rPr lang="en-US" dirty="0" smtClean="0"/>
              <a:t>                            The </a:t>
            </a:r>
            <a:r>
              <a:rPr lang="en-US" dirty="0"/>
              <a:t>tank inside diameter is </a:t>
            </a:r>
            <a:r>
              <a:rPr lang="en-US" b="1" dirty="0"/>
              <a:t>D = 40 </a:t>
            </a:r>
            <a:r>
              <a:rPr lang="en-US" b="1" dirty="0" smtClean="0"/>
              <a:t>cm. </a:t>
            </a:r>
            <a:r>
              <a:rPr lang="en-US" dirty="0" smtClean="0"/>
              <a:t>If </a:t>
            </a:r>
            <a:r>
              <a:rPr lang="en-US" dirty="0"/>
              <a:t>the design life is 10 years and if the bare inner surface area is </a:t>
            </a:r>
            <a:r>
              <a:rPr lang="en-US" b="1" dirty="0" smtClean="0"/>
              <a:t>98% </a:t>
            </a:r>
            <a:r>
              <a:rPr lang="en-US" dirty="0" smtClean="0"/>
              <a:t>coating-protected</a:t>
            </a:r>
            <a:r>
              <a:rPr lang="en-US" dirty="0"/>
              <a:t>, </a:t>
            </a:r>
            <a:r>
              <a:rPr lang="en-US" dirty="0" smtClean="0"/>
              <a:t>calculate</a:t>
            </a:r>
            <a:endParaRPr lang="en-US" sz="2400" dirty="0" smtClean="0"/>
          </a:p>
          <a:p>
            <a:pPr marL="0" indent="0" algn="just">
              <a:buNone/>
            </a:pPr>
            <a:r>
              <a:rPr lang="en-US" sz="2000" b="1" dirty="0" smtClean="0">
                <a:solidFill>
                  <a:srgbClr val="FF0000"/>
                </a:solidFill>
              </a:rPr>
              <a:t>Data for </a:t>
            </a:r>
            <a:r>
              <a:rPr lang="en-US" sz="2000" b="1" dirty="0">
                <a:solidFill>
                  <a:srgbClr val="FF0000"/>
                </a:solidFill>
              </a:rPr>
              <a:t>steel: </a:t>
            </a:r>
            <a:r>
              <a:rPr lang="en-US" sz="2000" dirty="0">
                <a:solidFill>
                  <a:srgbClr val="FF0000"/>
                </a:solidFill>
              </a:rPr>
              <a:t>(uniform</a:t>
            </a:r>
            <a:r>
              <a:rPr lang="en-US" sz="2000" dirty="0" smtClean="0">
                <a:solidFill>
                  <a:srgbClr val="FF0000"/>
                </a:solidFill>
              </a:rPr>
              <a:t>),</a:t>
            </a:r>
            <a:r>
              <a:rPr lang="en-US" sz="2000" dirty="0">
                <a:solidFill>
                  <a:srgbClr val="FF0000"/>
                </a:solidFill>
              </a:rPr>
              <a:t> </a:t>
            </a:r>
            <a:r>
              <a:rPr lang="en-US" sz="2000" dirty="0" smtClean="0">
                <a:solidFill>
                  <a:srgbClr val="FF0000"/>
                </a:solidFill>
              </a:rPr>
              <a:t>  i= corrosion 65µA/cm2   Aw= 55.85g/</a:t>
            </a:r>
            <a:r>
              <a:rPr lang="en-US" sz="2000" dirty="0" err="1" smtClean="0">
                <a:solidFill>
                  <a:srgbClr val="FF0000"/>
                </a:solidFill>
              </a:rPr>
              <a:t>mol</a:t>
            </a:r>
            <a:r>
              <a:rPr lang="en-US" sz="2000" dirty="0" smtClean="0">
                <a:solidFill>
                  <a:srgbClr val="FF0000"/>
                </a:solidFill>
              </a:rPr>
              <a:t> density= 7.7g/cm3H </a:t>
            </a:r>
            <a:r>
              <a:rPr lang="en-US" sz="2000" dirty="0">
                <a:solidFill>
                  <a:srgbClr val="FF0000"/>
                </a:solidFill>
              </a:rPr>
              <a:t>= 80 cm (height of tank) </a:t>
            </a:r>
            <a:r>
              <a:rPr lang="en-US" sz="2000" dirty="0" smtClean="0">
                <a:solidFill>
                  <a:srgbClr val="FF0000"/>
                </a:solidFill>
              </a:rPr>
              <a:t>and </a:t>
            </a:r>
          </a:p>
          <a:p>
            <a:pPr marL="0" indent="0" algn="just">
              <a:buNone/>
            </a:pPr>
            <a:r>
              <a:rPr lang="en-US" sz="2000" b="1" dirty="0" smtClean="0">
                <a:solidFill>
                  <a:schemeClr val="tx2"/>
                </a:solidFill>
              </a:rPr>
              <a:t>for </a:t>
            </a:r>
            <a:r>
              <a:rPr lang="en-US" sz="2000" b="1" dirty="0">
                <a:solidFill>
                  <a:schemeClr val="tx2"/>
                </a:solidFill>
              </a:rPr>
              <a:t>the </a:t>
            </a:r>
            <a:r>
              <a:rPr lang="en-US" sz="2000" b="1" dirty="0" smtClean="0">
                <a:solidFill>
                  <a:schemeClr val="tx2"/>
                </a:solidFill>
              </a:rPr>
              <a:t>sacrificial Mg </a:t>
            </a:r>
            <a:r>
              <a:rPr lang="en-US" sz="2000" b="1" dirty="0">
                <a:solidFill>
                  <a:schemeClr val="tx2"/>
                </a:solidFill>
              </a:rPr>
              <a:t>anode rod: L = 30 cm,</a:t>
            </a:r>
          </a:p>
          <a:p>
            <a:pPr marL="0" indent="0">
              <a:buNone/>
            </a:pPr>
            <a:r>
              <a:rPr lang="en-US" sz="2000" b="1" dirty="0" smtClean="0">
                <a:solidFill>
                  <a:schemeClr val="tx2"/>
                </a:solidFill>
              </a:rPr>
              <a:t>d = 2 cm,, </a:t>
            </a:r>
            <a:r>
              <a:rPr lang="en-US" sz="2000" dirty="0" smtClean="0">
                <a:solidFill>
                  <a:srgbClr val="FF0000"/>
                </a:solidFill>
              </a:rPr>
              <a:t>                                 </a:t>
            </a:r>
            <a:endParaRPr lang="en-US" sz="2000" dirty="0"/>
          </a:p>
          <a:p>
            <a:pPr marL="0" indent="0">
              <a:buNone/>
            </a:pPr>
            <a:r>
              <a:rPr lang="en-US" sz="1800" b="1" dirty="0">
                <a:solidFill>
                  <a:srgbClr val="FF0000"/>
                </a:solidFill>
              </a:rPr>
              <a:t>B = 1.30 cm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97" y="5542999"/>
            <a:ext cx="1586814" cy="2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417816"/>
            <a:ext cx="2200276" cy="36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2200"/>
            <a:ext cx="1624011" cy="25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532" y="2787579"/>
            <a:ext cx="1624011" cy="21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9849" y="5780109"/>
            <a:ext cx="6705599" cy="646331"/>
          </a:xfrm>
          <a:prstGeom prst="rect">
            <a:avLst/>
          </a:prstGeom>
        </p:spPr>
        <p:txBody>
          <a:bodyPr wrap="square">
            <a:spAutoFit/>
          </a:bodyPr>
          <a:lstStyle/>
          <a:p>
            <a:r>
              <a:rPr lang="en-US" dirty="0"/>
              <a:t>the corrosion rate as a measure of the rate of thickness reduction and the vessel thickness at the end of its lifetime</a:t>
            </a:r>
          </a:p>
        </p:txBody>
      </p:sp>
      <p:sp>
        <p:nvSpPr>
          <p:cNvPr id="5" name="Rectangle 4"/>
          <p:cNvSpPr/>
          <p:nvPr/>
        </p:nvSpPr>
        <p:spPr>
          <a:xfrm>
            <a:off x="1295400" y="6391631"/>
            <a:ext cx="7620000" cy="646331"/>
          </a:xfrm>
          <a:prstGeom prst="rect">
            <a:avLst/>
          </a:prstGeom>
        </p:spPr>
        <p:txBody>
          <a:bodyPr wrap="square">
            <a:spAutoFit/>
          </a:bodyPr>
          <a:lstStyle/>
          <a:p>
            <a:r>
              <a:rPr lang="en-US" dirty="0"/>
              <a:t>b) the effective mass of the anode rod, which has 50% current efficiency due to hydrogen evolution,                                                         </a:t>
            </a:r>
            <a:endParaRPr lang="en-US" dirty="0"/>
          </a:p>
        </p:txBody>
      </p:sp>
    </p:spTree>
    <p:extLst>
      <p:ext uri="{BB962C8B-B14F-4D97-AF65-F5344CB8AC3E}">
        <p14:creationId xmlns:p14="http://schemas.microsoft.com/office/powerpoint/2010/main" val="19243869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 the corrosion rate as a measure of the rate of thickness reduction and the vessel thickness at the end of its lifetime, </a:t>
            </a:r>
          </a:p>
          <a:p>
            <a:pPr marL="0" indent="0">
              <a:buNone/>
            </a:pPr>
            <a:r>
              <a:rPr lang="en-US" dirty="0"/>
              <a:t>b) the effective mass of the anode rod, which has 50% current efficiency due to hydrogen evolution,                                                         </a:t>
            </a:r>
          </a:p>
          <a:p>
            <a:pPr marL="0" indent="0">
              <a:buNone/>
            </a:pPr>
            <a:r>
              <a:rPr lang="en-US" dirty="0"/>
              <a:t>c) the system current density   (</a:t>
            </a:r>
            <a:r>
              <a:rPr lang="en-US" dirty="0" err="1"/>
              <a:t>Ca</a:t>
            </a:r>
            <a:r>
              <a:rPr lang="en-US" dirty="0"/>
              <a:t>= 1,125Ah/Kg)</a:t>
            </a:r>
          </a:p>
          <a:p>
            <a:pPr marL="0" indent="0">
              <a:buNone/>
            </a:pPr>
            <a:r>
              <a:rPr lang="en-US" dirty="0"/>
              <a:t>d)Corrosion rate of Mg-Alloy</a:t>
            </a:r>
          </a:p>
          <a:p>
            <a:pPr marL="0" indent="0">
              <a:buNone/>
            </a:pPr>
            <a:r>
              <a:rPr lang="en-US" dirty="0"/>
              <a:t>e) Will the tank burst at the end of 10 years? </a:t>
            </a:r>
          </a:p>
        </p:txBody>
      </p:sp>
    </p:spTree>
    <p:extLst>
      <p:ext uri="{BB962C8B-B14F-4D97-AF65-F5344CB8AC3E}">
        <p14:creationId xmlns:p14="http://schemas.microsoft.com/office/powerpoint/2010/main" val="33737167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763000" cy="18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4241800"/>
            <a:ext cx="6096000" cy="108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3613666"/>
            <a:ext cx="4342151" cy="369332"/>
          </a:xfrm>
          <a:prstGeom prst="rect">
            <a:avLst/>
          </a:prstGeom>
        </p:spPr>
        <p:txBody>
          <a:bodyPr wrap="none">
            <a:spAutoFit/>
          </a:bodyPr>
          <a:lstStyle/>
          <a:p>
            <a:r>
              <a:rPr lang="en-US" dirty="0"/>
              <a:t>The thickness reduction of the steel vessel is</a:t>
            </a:r>
          </a:p>
        </p:txBody>
      </p:sp>
    </p:spTree>
    <p:extLst>
      <p:ext uri="{BB962C8B-B14F-4D97-AF65-F5344CB8AC3E}">
        <p14:creationId xmlns:p14="http://schemas.microsoft.com/office/powerpoint/2010/main" val="1404159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467600" cy="187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295400"/>
            <a:ext cx="8915400" cy="646331"/>
          </a:xfrm>
          <a:prstGeom prst="rect">
            <a:avLst/>
          </a:prstGeom>
        </p:spPr>
        <p:txBody>
          <a:bodyPr wrap="square">
            <a:spAutoFit/>
          </a:bodyPr>
          <a:lstStyle/>
          <a:p>
            <a:r>
              <a:rPr lang="en-US" dirty="0"/>
              <a:t>The anode volume and its useful mass based on 50% anode current efficiency</a:t>
            </a:r>
          </a:p>
          <a:p>
            <a:r>
              <a:rPr lang="en-US" dirty="0"/>
              <a:t>are, respectively</a:t>
            </a:r>
          </a:p>
        </p:txBody>
      </p:sp>
    </p:spTree>
    <p:extLst>
      <p:ext uri="{BB962C8B-B14F-4D97-AF65-F5344CB8AC3E}">
        <p14:creationId xmlns:p14="http://schemas.microsoft.com/office/powerpoint/2010/main" val="3760660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inner bare area of the vessel 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66008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581400"/>
            <a:ext cx="8763000" cy="923330"/>
          </a:xfrm>
          <a:prstGeom prst="rect">
            <a:avLst/>
          </a:prstGeom>
        </p:spPr>
        <p:txBody>
          <a:bodyPr wrap="square">
            <a:spAutoFit/>
          </a:bodyPr>
          <a:lstStyle/>
          <a:p>
            <a:r>
              <a:rPr lang="en-US" i="1" dirty="0"/>
              <a:t>This is the area to be protected by the anode for 10 years. Thus, the average </a:t>
            </a:r>
            <a:r>
              <a:rPr lang="en-US" i="1" dirty="0" err="1"/>
              <a:t>selfimposed</a:t>
            </a:r>
            <a:endParaRPr lang="en-US" i="1" dirty="0"/>
          </a:p>
          <a:p>
            <a:r>
              <a:rPr lang="en-US" i="1" dirty="0"/>
              <a:t>spontaneous protective current (Table 8.4) and current density imparted</a:t>
            </a:r>
          </a:p>
          <a:p>
            <a:r>
              <a:rPr lang="en-US" i="1" dirty="0"/>
              <a:t>by the sacrificial anode are, </a:t>
            </a:r>
            <a:r>
              <a:rPr lang="en-US" i="1" dirty="0" smtClean="0"/>
              <a:t>respectively Then</a:t>
            </a:r>
            <a:r>
              <a:rPr lang="en-US" i="1" dirty="0"/>
              <a:t>, the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22" y="4656163"/>
            <a:ext cx="6981825" cy="22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734" y="4323755"/>
            <a:ext cx="24574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204247" y="4650670"/>
            <a:ext cx="1601849" cy="369332"/>
          </a:xfrm>
          <a:prstGeom prst="rect">
            <a:avLst/>
          </a:prstGeom>
        </p:spPr>
        <p:txBody>
          <a:bodyPr wrap="none">
            <a:spAutoFit/>
          </a:bodyPr>
          <a:lstStyle/>
          <a:p>
            <a:r>
              <a:rPr lang="en-US" i="1" dirty="0"/>
              <a:t>anode capacity</a:t>
            </a:r>
            <a:endParaRPr lang="en-US" dirty="0"/>
          </a:p>
        </p:txBody>
      </p:sp>
    </p:spTree>
    <p:extLst>
      <p:ext uri="{BB962C8B-B14F-4D97-AF65-F5344CB8AC3E}">
        <p14:creationId xmlns:p14="http://schemas.microsoft.com/office/powerpoint/2010/main" val="253287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charset="0"/>
                <a:cs typeface="Arial" charset="0"/>
              </a:rPr>
              <a:t>Corrosion at sea</a:t>
            </a:r>
            <a:r>
              <a:rPr lang="en-GB" dirty="0" smtClean="0"/>
              <a:t>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52400" y="2224659"/>
            <a:ext cx="8763000" cy="3627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smtClean="0"/>
              <a:t>corrosion </a:t>
            </a:r>
            <a:r>
              <a:rPr lang="en-US" dirty="0"/>
              <a:t>rate of </a:t>
            </a:r>
            <a:r>
              <a:rPr lang="en-US" dirty="0" smtClean="0"/>
              <a:t>Mg alloy the </a:t>
            </a:r>
            <a:r>
              <a:rPr lang="en-US" dirty="0"/>
              <a:t>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981201"/>
            <a:ext cx="6472237" cy="241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623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3505200" cy="183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105834"/>
            <a:ext cx="6400800" cy="369332"/>
          </a:xfrm>
          <a:prstGeom prst="rect">
            <a:avLst/>
          </a:prstGeom>
        </p:spPr>
        <p:txBody>
          <a:bodyPr wrap="square">
            <a:spAutoFit/>
          </a:bodyPr>
          <a:lstStyle/>
          <a:p>
            <a:r>
              <a:rPr lang="en-US" i="1" dirty="0"/>
              <a:t>Now, the final thickness due to corrosion at the end of </a:t>
            </a:r>
            <a:r>
              <a:rPr lang="en-US" dirty="0"/>
              <a:t>10 </a:t>
            </a:r>
            <a:r>
              <a:rPr lang="en-US" i="1" dirty="0"/>
              <a:t>years is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733800"/>
            <a:ext cx="3086100" cy="109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4825523"/>
            <a:ext cx="8153400" cy="646331"/>
          </a:xfrm>
          <a:prstGeom prst="rect">
            <a:avLst/>
          </a:prstGeom>
        </p:spPr>
        <p:txBody>
          <a:bodyPr wrap="square">
            <a:spAutoFit/>
          </a:bodyPr>
          <a:lstStyle/>
          <a:p>
            <a:r>
              <a:rPr lang="en-US" i="1" dirty="0"/>
              <a:t>Therefore, the vessel will burst </a:t>
            </a:r>
            <a:r>
              <a:rPr lang="en-US" i="1" dirty="0" smtClean="0"/>
              <a:t>because                                  </a:t>
            </a:r>
            <a:r>
              <a:rPr lang="en-US" i="1" dirty="0"/>
              <a:t>This particular design can</a:t>
            </a:r>
          </a:p>
          <a:p>
            <a:r>
              <a:rPr lang="en-US" i="1" dirty="0"/>
              <a:t>be enhanced by using a thicker steel vessel so that</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4825523"/>
            <a:ext cx="1042987" cy="27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159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5 %</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pPr marL="0" indent="0">
              <a:buNone/>
            </a:pPr>
            <a:endParaRPr lang="en-US" dirty="0"/>
          </a:p>
          <a:p>
            <a:pPr marL="0" indent="0">
              <a:buNone/>
            </a:pPr>
            <a:r>
              <a:rPr lang="en-US" sz="3500" dirty="0"/>
              <a:t>A thick wall steel sheet area of 100 in2 is exposed to air near the ocean. After a one year period it was found to experience a weight loss of 485 g due to corrosion. To what rate corrosion , in both </a:t>
            </a:r>
            <a:r>
              <a:rPr lang="en-US" sz="3500" dirty="0" err="1"/>
              <a:t>mpy</a:t>
            </a:r>
            <a:r>
              <a:rPr lang="en-US" sz="3500" dirty="0"/>
              <a:t> and mm/</a:t>
            </a:r>
            <a:r>
              <a:rPr lang="en-US" sz="3500" dirty="0" err="1"/>
              <a:t>yr</a:t>
            </a:r>
            <a:r>
              <a:rPr lang="en-US" sz="3500" dirty="0"/>
              <a:t> ,does this correspond ? </a:t>
            </a:r>
          </a:p>
          <a:p>
            <a:pPr marL="0" indent="0">
              <a:buNone/>
            </a:pPr>
            <a:r>
              <a:rPr lang="en-US" b="1" dirty="0"/>
              <a:t>Additional in formations </a:t>
            </a:r>
            <a:endParaRPr lang="en-US" dirty="0"/>
          </a:p>
          <a:p>
            <a:r>
              <a:rPr lang="en-US" dirty="0"/>
              <a:t>F = 96500 C/</a:t>
            </a:r>
            <a:r>
              <a:rPr lang="en-US" dirty="0" err="1"/>
              <a:t>Mol</a:t>
            </a:r>
            <a:r>
              <a:rPr lang="en-US" dirty="0"/>
              <a:t> </a:t>
            </a:r>
          </a:p>
          <a:p>
            <a:r>
              <a:rPr lang="en-US" dirty="0"/>
              <a:t>1 inch =2.54 cm </a:t>
            </a:r>
          </a:p>
          <a:p>
            <a:r>
              <a:rPr lang="en-US" dirty="0" err="1"/>
              <a:t>Mwt</a:t>
            </a:r>
            <a:r>
              <a:rPr lang="en-US" dirty="0"/>
              <a:t> (g/</a:t>
            </a:r>
            <a:r>
              <a:rPr lang="en-US" dirty="0" err="1"/>
              <a:t>mol</a:t>
            </a:r>
            <a:r>
              <a:rPr lang="en-US" dirty="0" smtClean="0"/>
              <a:t>)</a:t>
            </a:r>
            <a:endParaRPr lang="en-US" dirty="0"/>
          </a:p>
          <a:p>
            <a:r>
              <a:rPr lang="en-US" dirty="0" smtClean="0"/>
              <a:t>Fe </a:t>
            </a:r>
            <a:r>
              <a:rPr lang="en-US" dirty="0"/>
              <a:t>55.85 </a:t>
            </a:r>
            <a:r>
              <a:rPr lang="en-US" dirty="0" smtClean="0"/>
              <a:t>    density </a:t>
            </a:r>
            <a:r>
              <a:rPr lang="en-US" dirty="0"/>
              <a:t>7.87 </a:t>
            </a:r>
            <a:r>
              <a:rPr lang="en-US" b="1" dirty="0" smtClean="0"/>
              <a:t>(</a:t>
            </a:r>
            <a:r>
              <a:rPr lang="en-US" b="1" i="1" dirty="0"/>
              <a:t>g/cm3</a:t>
            </a:r>
            <a:r>
              <a:rPr lang="en-US" b="1" dirty="0"/>
              <a:t>) </a:t>
            </a:r>
            <a:endParaRPr lang="en-US" dirty="0"/>
          </a:p>
        </p:txBody>
      </p:sp>
    </p:spTree>
    <p:extLst>
      <p:ext uri="{BB962C8B-B14F-4D97-AF65-F5344CB8AC3E}">
        <p14:creationId xmlns:p14="http://schemas.microsoft.com/office/powerpoint/2010/main" val="168925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485900" y="1757363"/>
            <a:ext cx="6096000" cy="456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3144</Words>
  <Application>Microsoft Office PowerPoint</Application>
  <PresentationFormat>On-screen Show (4:3)</PresentationFormat>
  <Paragraphs>336</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OUTLINE </vt:lpstr>
      <vt:lpstr>Question </vt:lpstr>
      <vt:lpstr>PowerPoint Presentation</vt:lpstr>
      <vt:lpstr> Why we study corrosion?  </vt:lpstr>
      <vt:lpstr> Importance of Corrosion Studies  </vt:lpstr>
      <vt:lpstr>PowerPoint Presentation</vt:lpstr>
      <vt:lpstr>Corrosion at sea </vt:lpstr>
      <vt:lpstr>PowerPoint Presentation</vt:lpstr>
      <vt:lpstr>PowerPoint Presentation</vt:lpstr>
      <vt:lpstr>PowerPoint Presentation</vt:lpstr>
      <vt:lpstr>CORROSION CONSIDERATION IN ETHIOPIAN PRACTICE </vt:lpstr>
      <vt:lpstr>PowerPoint Presentation</vt:lpstr>
      <vt:lpstr>PowerPoint Presentation</vt:lpstr>
      <vt:lpstr>PowerPoint Presentation</vt:lpstr>
      <vt:lpstr> What is Corrosion </vt:lpstr>
      <vt:lpstr>What is Corrosion</vt:lpstr>
      <vt:lpstr>PowerPoint Presentation</vt:lpstr>
      <vt:lpstr> For corrosion to occur four basic elements are required: </vt:lpstr>
      <vt:lpstr>PowerPoint Presentation</vt:lpstr>
      <vt:lpstr>PowerPoint Presentation</vt:lpstr>
      <vt:lpstr>PowerPoint Presentation</vt:lpstr>
      <vt:lpstr> Factors Influence Corrosion  </vt:lpstr>
      <vt:lpstr>Forms of corrosion</vt:lpstr>
      <vt:lpstr> Forms of corrosion </vt:lpstr>
      <vt:lpstr>Crevice corrosion </vt:lpstr>
      <vt:lpstr> Pitting Corrosion </vt:lpstr>
      <vt:lpstr> Galvanic Corrosion </vt:lpstr>
      <vt:lpstr>Galvanic corrosion </vt:lpstr>
      <vt:lpstr>PowerPoint Presentation</vt:lpstr>
      <vt:lpstr>PowerPoint Presentation</vt:lpstr>
      <vt:lpstr>Corrosion Control: </vt:lpstr>
      <vt:lpstr> Corrosion Control: </vt:lpstr>
      <vt:lpstr>PowerPoint Presentation</vt:lpstr>
      <vt:lpstr> Corrosion Control: </vt:lpstr>
      <vt:lpstr> Corrosion Control: </vt:lpstr>
      <vt:lpstr>Sacrificial anode</vt:lpstr>
      <vt:lpstr>Sacrificial anode</vt:lpstr>
      <vt:lpstr> Corrosion Control: </vt:lpstr>
      <vt:lpstr>Cathodic Protection </vt:lpstr>
      <vt:lpstr>PowerPoint Presentation</vt:lpstr>
      <vt:lpstr>PowerPoint Presentation</vt:lpstr>
      <vt:lpstr>Avoiding Corrosive Situations</vt:lpstr>
      <vt:lpstr> Why Corrosion Rates Matter </vt:lpstr>
      <vt:lpstr> Thermodynamics vs. Kinetics </vt:lpstr>
      <vt:lpstr> What does Corrosion Rate mean?  </vt:lpstr>
      <vt:lpstr> Corrosion Rate </vt:lpstr>
      <vt:lpstr> What does Mils Penetration Per Year (MPY) mean?  </vt:lpstr>
      <vt:lpstr> Mils Penetration Per Year (MPY) </vt:lpstr>
      <vt:lpstr>PowerPoint Presentation</vt:lpstr>
      <vt:lpstr> Example  </vt:lpstr>
      <vt:lpstr>solution</vt:lpstr>
      <vt:lpstr> Faraday's Law </vt:lpstr>
      <vt:lpstr>Corrosion rate can have different units. </vt:lpstr>
      <vt:lpstr>Converting Corrosion Rates: </vt:lpstr>
      <vt:lpstr>Example: 1 Calculation of Weight Loss </vt:lpstr>
      <vt:lpstr>Example </vt:lpstr>
      <vt:lpstr>PowerPoint Presentation</vt:lpstr>
      <vt:lpstr>Quiz 2 5%</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cp:lastModifiedBy>
  <cp:revision>251</cp:revision>
  <dcterms:created xsi:type="dcterms:W3CDTF">2006-08-16T00:00:00Z</dcterms:created>
  <dcterms:modified xsi:type="dcterms:W3CDTF">2019-05-27T05:10:50Z</dcterms:modified>
</cp:coreProperties>
</file>