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325" r:id="rId2"/>
    <p:sldId id="257" r:id="rId3"/>
    <p:sldId id="258" r:id="rId4"/>
    <p:sldId id="259" r:id="rId5"/>
    <p:sldId id="260" r:id="rId6"/>
    <p:sldId id="315" r:id="rId7"/>
    <p:sldId id="264" r:id="rId8"/>
    <p:sldId id="263" r:id="rId9"/>
    <p:sldId id="266" r:id="rId10"/>
    <p:sldId id="265" r:id="rId11"/>
    <p:sldId id="271" r:id="rId12"/>
    <p:sldId id="272" r:id="rId13"/>
    <p:sldId id="273" r:id="rId14"/>
    <p:sldId id="274" r:id="rId15"/>
    <p:sldId id="330"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1" r:id="rId32"/>
    <p:sldId id="292" r:id="rId33"/>
    <p:sldId id="293" r:id="rId34"/>
    <p:sldId id="294" r:id="rId35"/>
    <p:sldId id="295" r:id="rId36"/>
    <p:sldId id="296" r:id="rId37"/>
    <p:sldId id="297" r:id="rId38"/>
    <p:sldId id="298" r:id="rId39"/>
    <p:sldId id="299" r:id="rId40"/>
    <p:sldId id="300" r:id="rId41"/>
    <p:sldId id="302" r:id="rId42"/>
    <p:sldId id="301" r:id="rId43"/>
    <p:sldId id="303" r:id="rId44"/>
    <p:sldId id="304" r:id="rId45"/>
    <p:sldId id="305" r:id="rId46"/>
    <p:sldId id="306" r:id="rId47"/>
    <p:sldId id="307" r:id="rId48"/>
    <p:sldId id="317" r:id="rId49"/>
    <p:sldId id="319" r:id="rId50"/>
    <p:sldId id="320" r:id="rId51"/>
    <p:sldId id="328" r:id="rId52"/>
    <p:sldId id="321" r:id="rId53"/>
    <p:sldId id="322" r:id="rId54"/>
    <p:sldId id="323" r:id="rId55"/>
    <p:sldId id="329" r:id="rId56"/>
    <p:sldId id="269" r:id="rId57"/>
    <p:sldId id="312" r:id="rId58"/>
    <p:sldId id="326" r:id="rId59"/>
    <p:sldId id="327" r:id="rId60"/>
    <p:sldId id="268" r:id="rId61"/>
    <p:sldId id="324" r:id="rId62"/>
    <p:sldId id="267" r:id="rId63"/>
    <p:sldId id="313" r:id="rId64"/>
    <p:sldId id="314" r:id="rId65"/>
    <p:sldId id="261" r:id="rId66"/>
    <p:sldId id="262" r:id="rId67"/>
    <p:sldId id="333" r:id="rId68"/>
    <p:sldId id="334" r:id="rId69"/>
    <p:sldId id="331" r:id="rId70"/>
    <p:sldId id="332" r:id="rId7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66FFFF"/>
  </p:clrMru>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180" autoAdjust="0"/>
  </p:normalViewPr>
  <p:slideViewPr>
    <p:cSldViewPr>
      <p:cViewPr>
        <p:scale>
          <a:sx n="73" d="100"/>
          <a:sy n="73" d="100"/>
        </p:scale>
        <p:origin x="-426" y="-3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6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jpeg"/><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91.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EB0BC622-3660-4748-B095-6DD8BB413A2C}" type="datetimeFigureOut">
              <a:rPr lang="en-US" smtClean="0"/>
              <a:pPr/>
              <a:t>4/11/2016</a:t>
            </a:fld>
            <a:endParaRPr lang="en-U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9ED19846-1E48-4D24-B075-AF9B4E698BE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F797E52C-7B1F-4A84-9E17-89B30C232562}" type="datetimeFigureOut">
              <a:rPr lang="en-US" smtClean="0"/>
              <a:pPr/>
              <a:t>4/11/2016</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6DD2D3B-6E92-4650-B9AE-8629CE687BF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p:spPr>
        <p:txBody>
          <a:bodyPr/>
          <a:lstStyle/>
          <a:p>
            <a:pPr eaLnBrk="1" hangingPunct="1"/>
            <a:endParaRPr lang="en-US" smtClean="0"/>
          </a:p>
        </p:txBody>
      </p:sp>
      <p:sp>
        <p:nvSpPr>
          <p:cNvPr id="216068" name="Slide Number Placeholder 3"/>
          <p:cNvSpPr>
            <a:spLocks noGrp="1"/>
          </p:cNvSpPr>
          <p:nvPr>
            <p:ph type="sldNum" sz="quarter" idx="5"/>
          </p:nvPr>
        </p:nvSpPr>
        <p:spPr>
          <a:noFill/>
        </p:spPr>
        <p:txBody>
          <a:bodyPr/>
          <a:lstStyle/>
          <a:p>
            <a:fld id="{B336F12A-7CB3-405E-A768-8CED263DE579}"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p:spPr>
        <p:txBody>
          <a:bodyPr/>
          <a:lstStyle/>
          <a:p>
            <a:pPr eaLnBrk="1" hangingPunct="1"/>
            <a:endParaRPr lang="en-US" smtClean="0"/>
          </a:p>
        </p:txBody>
      </p:sp>
      <p:sp>
        <p:nvSpPr>
          <p:cNvPr id="222212" name="Slide Number Placeholder 3"/>
          <p:cNvSpPr>
            <a:spLocks noGrp="1"/>
          </p:cNvSpPr>
          <p:nvPr>
            <p:ph type="sldNum" sz="quarter" idx="5"/>
          </p:nvPr>
        </p:nvSpPr>
        <p:spPr>
          <a:noFill/>
        </p:spPr>
        <p:txBody>
          <a:bodyPr/>
          <a:lstStyle/>
          <a:p>
            <a:fld id="{DD4217C8-7178-4334-9C3D-F18E7F825916}"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p:spPr>
        <p:txBody>
          <a:bodyPr/>
          <a:lstStyle/>
          <a:p>
            <a:pPr eaLnBrk="1" hangingPunct="1">
              <a:buFont typeface="Wingdings" pitchFamily="2" charset="2"/>
              <a:buChar char="q"/>
            </a:pPr>
            <a:r>
              <a:rPr lang="en-US" sz="1200" kern="1200" baseline="0" dirty="0" smtClean="0">
                <a:solidFill>
                  <a:schemeClr val="tx1"/>
                </a:solidFill>
                <a:latin typeface="+mn-lt"/>
                <a:ea typeface="+mn-ea"/>
                <a:cs typeface="+mn-cs"/>
              </a:rPr>
              <a:t>The crushing faces of the jaw crusher formed of manganese steel.</a:t>
            </a:r>
          </a:p>
          <a:p>
            <a:pPr>
              <a:buFont typeface="Wingdings" pitchFamily="2" charset="2"/>
              <a:buChar char="q"/>
            </a:pPr>
            <a:r>
              <a:rPr lang="en-US" sz="1200" kern="1200" baseline="0" dirty="0" smtClean="0">
                <a:solidFill>
                  <a:schemeClr val="tx1"/>
                </a:solidFill>
                <a:latin typeface="+mn-lt"/>
                <a:ea typeface="+mn-ea"/>
                <a:cs typeface="+mn-cs"/>
              </a:rPr>
              <a:t>Since the maximum movement of the jaw is at the bottom, there is little tendency for the machine to clog, though some uncrushed material may fall through and have to be returned to the crusher.</a:t>
            </a:r>
          </a:p>
          <a:p>
            <a:pPr>
              <a:buFont typeface="Wingdings" pitchFamily="2" charset="2"/>
              <a:buChar char="q"/>
            </a:pPr>
            <a:r>
              <a:rPr lang="en-US" sz="1200" kern="1200" baseline="0" dirty="0" smtClean="0">
                <a:solidFill>
                  <a:schemeClr val="tx1"/>
                </a:solidFill>
                <a:latin typeface="+mn-lt"/>
                <a:ea typeface="+mn-ea"/>
                <a:cs typeface="+mn-cs"/>
              </a:rPr>
              <a:t>The angle of nip, the angle between the jaws, is usually about 30◦.</a:t>
            </a:r>
          </a:p>
          <a:p>
            <a:pPr>
              <a:buFont typeface="Wingdings" pitchFamily="2" charset="2"/>
              <a:buChar char="q"/>
            </a:pPr>
            <a:r>
              <a:rPr lang="en-US" sz="1200" kern="1200" baseline="0" dirty="0" smtClean="0">
                <a:solidFill>
                  <a:schemeClr val="tx1"/>
                </a:solidFill>
                <a:latin typeface="+mn-lt"/>
                <a:ea typeface="+mn-ea"/>
                <a:cs typeface="+mn-cs"/>
              </a:rPr>
              <a:t>Because the crushing action is intermittent, the loading on the machine is uneven</a:t>
            </a:r>
          </a:p>
          <a:p>
            <a:r>
              <a:rPr lang="en-US" sz="1200" kern="1200" baseline="0" dirty="0" smtClean="0">
                <a:solidFill>
                  <a:schemeClr val="tx1"/>
                </a:solidFill>
                <a:latin typeface="+mn-lt"/>
                <a:ea typeface="+mn-ea"/>
                <a:cs typeface="+mn-cs"/>
              </a:rPr>
              <a:t>and the crusher therefore incorporates a heavy flywheel. The power requirements of the</a:t>
            </a:r>
          </a:p>
          <a:p>
            <a:r>
              <a:rPr lang="en-US" sz="1200" kern="1200" baseline="0" dirty="0" smtClean="0">
                <a:solidFill>
                  <a:schemeClr val="tx1"/>
                </a:solidFill>
                <a:latin typeface="+mn-lt"/>
                <a:ea typeface="+mn-ea"/>
                <a:cs typeface="+mn-cs"/>
              </a:rPr>
              <a:t>crusher depend upon size and capacity and vary from 7 to about 70 kW, the latter figure</a:t>
            </a:r>
          </a:p>
          <a:p>
            <a:r>
              <a:rPr lang="en-US" sz="1200" kern="1200" baseline="0" dirty="0" smtClean="0">
                <a:solidFill>
                  <a:schemeClr val="tx1"/>
                </a:solidFill>
                <a:latin typeface="+mn-lt"/>
                <a:ea typeface="+mn-ea"/>
                <a:cs typeface="+mn-cs"/>
              </a:rPr>
              <a:t>corresponding to a feed rate of 10 kg/s.</a:t>
            </a:r>
            <a:endParaRPr lang="en-US" dirty="0" smtClean="0"/>
          </a:p>
        </p:txBody>
      </p:sp>
      <p:sp>
        <p:nvSpPr>
          <p:cNvPr id="223236" name="Slide Number Placeholder 3"/>
          <p:cNvSpPr>
            <a:spLocks noGrp="1"/>
          </p:cNvSpPr>
          <p:nvPr>
            <p:ph type="sldNum" sz="quarter" idx="5"/>
          </p:nvPr>
        </p:nvSpPr>
        <p:spPr>
          <a:noFill/>
        </p:spPr>
        <p:txBody>
          <a:bodyPr/>
          <a:lstStyle/>
          <a:p>
            <a:fld id="{6A76A119-F3F2-4031-AB50-3ECD845DB004}"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p:spPr>
        <p:txBody>
          <a:bodyPr/>
          <a:lstStyle/>
          <a:p>
            <a:pPr eaLnBrk="1" hangingPunct="1"/>
            <a:endParaRPr lang="en-US" smtClean="0"/>
          </a:p>
        </p:txBody>
      </p:sp>
      <p:sp>
        <p:nvSpPr>
          <p:cNvPr id="224260" name="Slide Number Placeholder 3"/>
          <p:cNvSpPr>
            <a:spLocks noGrp="1"/>
          </p:cNvSpPr>
          <p:nvPr>
            <p:ph type="sldNum" sz="quarter" idx="5"/>
          </p:nvPr>
        </p:nvSpPr>
        <p:spPr>
          <a:noFill/>
        </p:spPr>
        <p:txBody>
          <a:bodyPr/>
          <a:lstStyle/>
          <a:p>
            <a:fld id="{2093113E-AADA-4392-85ED-6683EDF8998D}"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p:spPr>
        <p:txBody>
          <a:bodyPr/>
          <a:lstStyle/>
          <a:p>
            <a:pPr eaLnBrk="1" hangingPunct="1"/>
            <a:endParaRPr lang="en-US" smtClean="0"/>
          </a:p>
        </p:txBody>
      </p:sp>
      <p:sp>
        <p:nvSpPr>
          <p:cNvPr id="225284" name="Slide Number Placeholder 3"/>
          <p:cNvSpPr>
            <a:spLocks noGrp="1"/>
          </p:cNvSpPr>
          <p:nvPr>
            <p:ph type="sldNum" sz="quarter" idx="5"/>
          </p:nvPr>
        </p:nvSpPr>
        <p:spPr>
          <a:noFill/>
        </p:spPr>
        <p:txBody>
          <a:bodyPr/>
          <a:lstStyle/>
          <a:p>
            <a:fld id="{AEC52E5B-C789-41C6-926E-914C170FDD32}"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p:spPr>
        <p:txBody>
          <a:bodyPr/>
          <a:lstStyle/>
          <a:p>
            <a:pPr eaLnBrk="1" hangingPunct="1"/>
            <a:endParaRPr lang="en-US" smtClean="0"/>
          </a:p>
        </p:txBody>
      </p:sp>
      <p:sp>
        <p:nvSpPr>
          <p:cNvPr id="226308" name="Slide Number Placeholder 3"/>
          <p:cNvSpPr>
            <a:spLocks noGrp="1"/>
          </p:cNvSpPr>
          <p:nvPr>
            <p:ph type="sldNum" sz="quarter" idx="5"/>
          </p:nvPr>
        </p:nvSpPr>
        <p:spPr>
          <a:noFill/>
        </p:spPr>
        <p:txBody>
          <a:bodyPr/>
          <a:lstStyle/>
          <a:p>
            <a:fld id="{E3EF7F73-B502-4B71-BBAB-496232DB3C00}"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p:spPr>
        <p:txBody>
          <a:bodyPr/>
          <a:lstStyle/>
          <a:p>
            <a:pPr eaLnBrk="1" hangingPunct="1"/>
            <a:endParaRPr lang="en-US" smtClean="0"/>
          </a:p>
        </p:txBody>
      </p:sp>
      <p:sp>
        <p:nvSpPr>
          <p:cNvPr id="227332" name="Slide Number Placeholder 3"/>
          <p:cNvSpPr>
            <a:spLocks noGrp="1"/>
          </p:cNvSpPr>
          <p:nvPr>
            <p:ph type="sldNum" sz="quarter" idx="5"/>
          </p:nvPr>
        </p:nvSpPr>
        <p:spPr>
          <a:noFill/>
        </p:spPr>
        <p:txBody>
          <a:bodyPr/>
          <a:lstStyle/>
          <a:p>
            <a:fld id="{B8935706-9EF9-4AA4-83C7-69EDADF62D17}"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p:spPr>
        <p:txBody>
          <a:bodyPr/>
          <a:lstStyle/>
          <a:p>
            <a:pPr eaLnBrk="1" hangingPunct="1"/>
            <a:endParaRPr lang="en-US" smtClean="0"/>
          </a:p>
        </p:txBody>
      </p:sp>
      <p:sp>
        <p:nvSpPr>
          <p:cNvPr id="228356" name="Slide Number Placeholder 3"/>
          <p:cNvSpPr>
            <a:spLocks noGrp="1"/>
          </p:cNvSpPr>
          <p:nvPr>
            <p:ph type="sldNum" sz="quarter" idx="5"/>
          </p:nvPr>
        </p:nvSpPr>
        <p:spPr>
          <a:noFill/>
        </p:spPr>
        <p:txBody>
          <a:bodyPr/>
          <a:lstStyle/>
          <a:p>
            <a:fld id="{7CFF9BF7-8317-4608-8237-21B28680891E}"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p:spPr>
        <p:txBody>
          <a:bodyPr/>
          <a:lstStyle/>
          <a:p>
            <a:pPr eaLnBrk="1" hangingPunct="1"/>
            <a:endParaRPr lang="en-US" smtClean="0"/>
          </a:p>
        </p:txBody>
      </p:sp>
      <p:sp>
        <p:nvSpPr>
          <p:cNvPr id="229380" name="Slide Number Placeholder 3"/>
          <p:cNvSpPr>
            <a:spLocks noGrp="1"/>
          </p:cNvSpPr>
          <p:nvPr>
            <p:ph type="sldNum" sz="quarter" idx="5"/>
          </p:nvPr>
        </p:nvSpPr>
        <p:spPr>
          <a:noFill/>
        </p:spPr>
        <p:txBody>
          <a:bodyPr/>
          <a:lstStyle/>
          <a:p>
            <a:fld id="{96FF9D88-4A28-4986-BCF0-55F52ED4CE83}"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9F174A87-6AA6-4168-8E67-3D465554403A}" type="slidenum">
              <a:rPr lang="en-US" smtClean="0"/>
              <a:pPr/>
              <a:t>2</a:t>
            </a:fld>
            <a:endParaRPr lang="en-US"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p:spPr>
        <p:txBody>
          <a:bodyPr/>
          <a:lstStyle/>
          <a:p>
            <a:pPr eaLnBrk="1" hangingPunct="1"/>
            <a:endParaRPr lang="en-US" smtClean="0"/>
          </a:p>
        </p:txBody>
      </p:sp>
      <p:sp>
        <p:nvSpPr>
          <p:cNvPr id="230404" name="Slide Number Placeholder 3"/>
          <p:cNvSpPr>
            <a:spLocks noGrp="1"/>
          </p:cNvSpPr>
          <p:nvPr>
            <p:ph type="sldNum" sz="quarter" idx="5"/>
          </p:nvPr>
        </p:nvSpPr>
        <p:spPr>
          <a:noFill/>
        </p:spPr>
        <p:txBody>
          <a:bodyPr/>
          <a:lstStyle/>
          <a:p>
            <a:fld id="{370D6F6A-1B9F-4509-8AB2-D873053499EB}"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p:spPr>
        <p:txBody>
          <a:bodyPr/>
          <a:lstStyle/>
          <a:p>
            <a:pPr eaLnBrk="1" hangingPunct="1"/>
            <a:endParaRPr lang="en-US" smtClean="0"/>
          </a:p>
        </p:txBody>
      </p:sp>
      <p:sp>
        <p:nvSpPr>
          <p:cNvPr id="231428" name="Slide Number Placeholder 3"/>
          <p:cNvSpPr>
            <a:spLocks noGrp="1"/>
          </p:cNvSpPr>
          <p:nvPr>
            <p:ph type="sldNum" sz="quarter" idx="5"/>
          </p:nvPr>
        </p:nvSpPr>
        <p:spPr>
          <a:noFill/>
        </p:spPr>
        <p:txBody>
          <a:bodyPr/>
          <a:lstStyle/>
          <a:p>
            <a:fld id="{A95B2AC0-B07C-48EE-BFD7-2B41E4F03AD7}"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pPr eaLnBrk="1" hangingPunct="1"/>
            <a:endParaRPr lang="en-US" smtClean="0"/>
          </a:p>
        </p:txBody>
      </p:sp>
      <p:sp>
        <p:nvSpPr>
          <p:cNvPr id="232452" name="Slide Number Placeholder 3"/>
          <p:cNvSpPr>
            <a:spLocks noGrp="1"/>
          </p:cNvSpPr>
          <p:nvPr>
            <p:ph type="sldNum" sz="quarter" idx="5"/>
          </p:nvPr>
        </p:nvSpPr>
        <p:spPr>
          <a:noFill/>
        </p:spPr>
        <p:txBody>
          <a:bodyPr/>
          <a:lstStyle/>
          <a:p>
            <a:fld id="{0891B0B5-6146-46B5-8C61-803D92C60E45}"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p:spPr>
        <p:txBody>
          <a:bodyPr/>
          <a:lstStyle/>
          <a:p>
            <a:pPr eaLnBrk="1" hangingPunct="1"/>
            <a:endParaRPr lang="en-US" smtClean="0"/>
          </a:p>
        </p:txBody>
      </p:sp>
      <p:sp>
        <p:nvSpPr>
          <p:cNvPr id="233476" name="Slide Number Placeholder 3"/>
          <p:cNvSpPr>
            <a:spLocks noGrp="1"/>
          </p:cNvSpPr>
          <p:nvPr>
            <p:ph type="sldNum" sz="quarter" idx="5"/>
          </p:nvPr>
        </p:nvSpPr>
        <p:spPr>
          <a:noFill/>
        </p:spPr>
        <p:txBody>
          <a:bodyPr/>
          <a:lstStyle/>
          <a:p>
            <a:fld id="{72FD8889-959D-4AAD-83FB-B70B5EDDC595}"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p:spPr>
        <p:txBody>
          <a:bodyPr/>
          <a:lstStyle/>
          <a:p>
            <a:pPr eaLnBrk="1" hangingPunct="1"/>
            <a:endParaRPr lang="en-US" smtClean="0"/>
          </a:p>
        </p:txBody>
      </p:sp>
      <p:sp>
        <p:nvSpPr>
          <p:cNvPr id="234500" name="Slide Number Placeholder 3"/>
          <p:cNvSpPr>
            <a:spLocks noGrp="1"/>
          </p:cNvSpPr>
          <p:nvPr>
            <p:ph type="sldNum" sz="quarter" idx="5"/>
          </p:nvPr>
        </p:nvSpPr>
        <p:spPr>
          <a:noFill/>
        </p:spPr>
        <p:txBody>
          <a:bodyPr/>
          <a:lstStyle/>
          <a:p>
            <a:fld id="{7186165E-2C0B-4513-A4A9-4B0E9B1FEB1D}"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p:spPr>
        <p:txBody>
          <a:bodyPr/>
          <a:lstStyle/>
          <a:p>
            <a:pPr eaLnBrk="1" hangingPunct="1"/>
            <a:endParaRPr lang="en-US" smtClean="0"/>
          </a:p>
        </p:txBody>
      </p:sp>
      <p:sp>
        <p:nvSpPr>
          <p:cNvPr id="235524" name="Slide Number Placeholder 3"/>
          <p:cNvSpPr>
            <a:spLocks noGrp="1"/>
          </p:cNvSpPr>
          <p:nvPr>
            <p:ph type="sldNum" sz="quarter" idx="5"/>
          </p:nvPr>
        </p:nvSpPr>
        <p:spPr>
          <a:noFill/>
        </p:spPr>
        <p:txBody>
          <a:bodyPr/>
          <a:lstStyle/>
          <a:p>
            <a:fld id="{EC243DD5-BDB6-4D85-AB8D-EF5E3FE080A7}"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p:spPr>
        <p:txBody>
          <a:bodyPr/>
          <a:lstStyle/>
          <a:p>
            <a:pPr eaLnBrk="1" hangingPunct="1"/>
            <a:endParaRPr lang="en-US" smtClean="0"/>
          </a:p>
        </p:txBody>
      </p:sp>
      <p:sp>
        <p:nvSpPr>
          <p:cNvPr id="236548" name="Slide Number Placeholder 3"/>
          <p:cNvSpPr>
            <a:spLocks noGrp="1"/>
          </p:cNvSpPr>
          <p:nvPr>
            <p:ph type="sldNum" sz="quarter" idx="5"/>
          </p:nvPr>
        </p:nvSpPr>
        <p:spPr>
          <a:noFill/>
        </p:spPr>
        <p:txBody>
          <a:bodyPr/>
          <a:lstStyle/>
          <a:p>
            <a:fld id="{31D6BE59-4B49-415C-81CE-3CC887B7A3D0}"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p:spPr>
        <p:txBody>
          <a:bodyPr/>
          <a:lstStyle/>
          <a:p>
            <a:pPr>
              <a:buFont typeface="Wingdings" pitchFamily="2" charset="2"/>
              <a:buChar char="q"/>
            </a:pPr>
            <a:r>
              <a:rPr lang="en-US" sz="1200" kern="1200" baseline="0" dirty="0" smtClean="0">
                <a:solidFill>
                  <a:schemeClr val="tx1"/>
                </a:solidFill>
                <a:latin typeface="+mn-lt"/>
                <a:ea typeface="+mn-ea"/>
                <a:cs typeface="+mn-cs"/>
              </a:rPr>
              <a:t>In its simplest form, the ball mill consists of a rotating hollow cylinder, partially filled with balls, with its axis either horizontal or at a small angle to the horizontal.</a:t>
            </a:r>
          </a:p>
          <a:p>
            <a:pPr>
              <a:buFont typeface="Wingdings" pitchFamily="2" charset="2"/>
              <a:buChar char="q"/>
            </a:pPr>
            <a:r>
              <a:rPr lang="en-US" sz="1200" kern="1200" baseline="0" dirty="0" smtClean="0">
                <a:solidFill>
                  <a:schemeClr val="tx1"/>
                </a:solidFill>
                <a:latin typeface="+mn-lt"/>
                <a:ea typeface="+mn-ea"/>
                <a:cs typeface="+mn-cs"/>
              </a:rPr>
              <a:t>The outlet is normally covered with a coarse screen to prevent the escape of the balls.</a:t>
            </a:r>
          </a:p>
          <a:p>
            <a:pPr>
              <a:buFont typeface="Wingdings" pitchFamily="2" charset="2"/>
              <a:buChar char="q"/>
            </a:pPr>
            <a:r>
              <a:rPr lang="en-US" sz="1200" kern="1200" baseline="0" dirty="0" smtClean="0">
                <a:solidFill>
                  <a:schemeClr val="tx1"/>
                </a:solidFill>
                <a:latin typeface="+mn-lt"/>
                <a:ea typeface="+mn-ea"/>
                <a:cs typeface="+mn-cs"/>
              </a:rPr>
              <a:t>The inner surface of the cylinder is usually lined with an abrasion-resistant material such as manganese steel, stoneware or rubber.</a:t>
            </a:r>
          </a:p>
          <a:p>
            <a:pPr>
              <a:buFont typeface="Wingdings" pitchFamily="2" charset="2"/>
              <a:buChar char="q"/>
            </a:pPr>
            <a:r>
              <a:rPr lang="en-US" sz="1200" kern="1200" baseline="0" dirty="0" smtClean="0">
                <a:solidFill>
                  <a:schemeClr val="tx1"/>
                </a:solidFill>
                <a:latin typeface="+mn-lt"/>
                <a:ea typeface="+mn-ea"/>
                <a:cs typeface="+mn-cs"/>
              </a:rPr>
              <a:t>The ball mill is used for the grinding of a wide range of materials, including coal, pigments, and </a:t>
            </a:r>
            <a:r>
              <a:rPr lang="en-US" sz="1200" kern="1200" baseline="0" dirty="0" err="1" smtClean="0">
                <a:solidFill>
                  <a:schemeClr val="tx1"/>
                </a:solidFill>
                <a:latin typeface="+mn-lt"/>
                <a:ea typeface="+mn-ea"/>
                <a:cs typeface="+mn-cs"/>
              </a:rPr>
              <a:t>felspar</a:t>
            </a:r>
            <a:r>
              <a:rPr lang="en-US" sz="1200" kern="1200" baseline="0" dirty="0" smtClean="0">
                <a:solidFill>
                  <a:schemeClr val="tx1"/>
                </a:solidFill>
                <a:latin typeface="+mn-lt"/>
                <a:ea typeface="+mn-ea"/>
                <a:cs typeface="+mn-cs"/>
              </a:rPr>
              <a:t> for pottery, and it copes with feed up to about 50 mm in size.</a:t>
            </a:r>
          </a:p>
          <a:p>
            <a:pPr>
              <a:buFont typeface="Wingdings" pitchFamily="2" charset="2"/>
              <a:buChar char="q"/>
            </a:pPr>
            <a:r>
              <a:rPr lang="en-US" sz="1200" kern="1200" baseline="0" dirty="0" smtClean="0">
                <a:solidFill>
                  <a:schemeClr val="tx1"/>
                </a:solidFill>
                <a:latin typeface="+mn-lt"/>
                <a:ea typeface="+mn-ea"/>
                <a:cs typeface="+mn-cs"/>
              </a:rPr>
              <a:t>The efficiency of grinding increases with the hold-up in the mill, until the voids between the</a:t>
            </a:r>
          </a:p>
          <a:p>
            <a:r>
              <a:rPr lang="en-US" sz="1200" kern="1200" baseline="0" dirty="0" smtClean="0">
                <a:solidFill>
                  <a:schemeClr val="tx1"/>
                </a:solidFill>
                <a:latin typeface="+mn-lt"/>
                <a:ea typeface="+mn-ea"/>
                <a:cs typeface="+mn-cs"/>
              </a:rPr>
              <a:t>balls are filled. Further increase in the quantity then lowers the efficiency.</a:t>
            </a:r>
          </a:p>
          <a:p>
            <a:pPr>
              <a:buFont typeface="Wingdings" pitchFamily="2" charset="2"/>
              <a:buChar char="q"/>
            </a:pPr>
            <a:r>
              <a:rPr lang="en-US" sz="1200" kern="1200" baseline="0" dirty="0" smtClean="0">
                <a:solidFill>
                  <a:schemeClr val="tx1"/>
                </a:solidFill>
                <a:latin typeface="+mn-lt"/>
                <a:ea typeface="+mn-ea"/>
                <a:cs typeface="+mn-cs"/>
              </a:rPr>
              <a:t>The balls are usually made of flint or steel and occupy between 30 and 50 per cent of the volume of the mill.</a:t>
            </a:r>
          </a:p>
          <a:p>
            <a:pPr>
              <a:buFont typeface="Wingdings" pitchFamily="2" charset="2"/>
              <a:buChar char="q"/>
            </a:pPr>
            <a:r>
              <a:rPr lang="en-US" sz="1200" kern="1200" baseline="0" dirty="0" smtClean="0">
                <a:solidFill>
                  <a:schemeClr val="tx1"/>
                </a:solidFill>
                <a:latin typeface="+mn-lt"/>
                <a:ea typeface="+mn-ea"/>
                <a:cs typeface="+mn-cs"/>
              </a:rPr>
              <a:t>The diameter of ball used will vary between 12 mm and 125 mm and the optimum diameter is approximately proportional to the square root of the size of the feed, with the proportionality constant being a function of the nature of the material.</a:t>
            </a:r>
          </a:p>
          <a:p>
            <a:pPr>
              <a:buFont typeface="Wingdings" pitchFamily="2" charset="2"/>
              <a:buChar char="q"/>
            </a:pPr>
            <a:r>
              <a:rPr lang="en-US" sz="1200" kern="1200" baseline="0" dirty="0" smtClean="0">
                <a:solidFill>
                  <a:schemeClr val="tx1"/>
                </a:solidFill>
                <a:latin typeface="+mn-lt"/>
                <a:ea typeface="+mn-ea"/>
                <a:cs typeface="+mn-cs"/>
              </a:rPr>
              <a:t>During grinding, the balls wear and are constantly replaced by new ones so that the mill contains balls of various ages, and hence of various sizes. This is advantageous since the large balls deal effectively with the feed and the small ones are responsible for giving a fine product.</a:t>
            </a:r>
          </a:p>
          <a:p>
            <a:pPr>
              <a:buFont typeface="Wingdings" pitchFamily="2" charset="2"/>
              <a:buChar char="q"/>
            </a:pPr>
            <a:r>
              <a:rPr lang="en-US" sz="1200" kern="1200" baseline="0" dirty="0" smtClean="0">
                <a:solidFill>
                  <a:schemeClr val="tx1"/>
                </a:solidFill>
                <a:latin typeface="+mn-lt"/>
                <a:ea typeface="+mn-ea"/>
                <a:cs typeface="+mn-cs"/>
              </a:rPr>
              <a:t>In the compound mill, the cylinder is divided into a number of compartments by vertical perforated plates. The material flows axially along the mill and can pass from one compartment to the next only when its size has been reduced to less than that of the perforations in the plate. Each compartment is supplied with balls of a different size. The large balls are at the entry end and thus operate on the feed material, whilst the small balls come into contact with the material immediately before it is discharged. This results in economical operation and the formation of a uniform product. It also gives an improved residence time distribution for the material, since a single stage ball mill approximates closely to a completely mixed system.</a:t>
            </a:r>
          </a:p>
          <a:p>
            <a:pPr>
              <a:buFont typeface="Wingdings" pitchFamily="2" charset="2"/>
              <a:buChar char="q"/>
            </a:pPr>
            <a:r>
              <a:rPr lang="en-US" sz="1200" kern="1200" baseline="0" dirty="0" smtClean="0">
                <a:solidFill>
                  <a:schemeClr val="tx1"/>
                </a:solidFill>
                <a:latin typeface="+mn-lt"/>
                <a:ea typeface="+mn-ea"/>
                <a:cs typeface="+mn-cs"/>
              </a:rPr>
              <a:t>In wet grinding the power consumption is generally about 30 per cent lower than that for dry grinding and, additionally, the continuous removal of product as it is formed is facilitated.</a:t>
            </a:r>
          </a:p>
          <a:p>
            <a:pPr>
              <a:buFont typeface="Wingdings" pitchFamily="2" charset="2"/>
              <a:buChar char="q"/>
            </a:pPr>
            <a:endParaRPr lang="en-US" dirty="0" smtClean="0"/>
          </a:p>
        </p:txBody>
      </p:sp>
      <p:sp>
        <p:nvSpPr>
          <p:cNvPr id="237572" name="Slide Number Placeholder 3"/>
          <p:cNvSpPr>
            <a:spLocks noGrp="1"/>
          </p:cNvSpPr>
          <p:nvPr>
            <p:ph type="sldNum" sz="quarter" idx="5"/>
          </p:nvPr>
        </p:nvSpPr>
        <p:spPr>
          <a:noFill/>
        </p:spPr>
        <p:txBody>
          <a:bodyPr/>
          <a:lstStyle/>
          <a:p>
            <a:fld id="{7702C404-B8A6-4C6D-A696-A7C9B566E515}"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p:spPr>
        <p:txBody>
          <a:bodyPr/>
          <a:lstStyle/>
          <a:p>
            <a:pPr eaLnBrk="1" hangingPunct="1"/>
            <a:r>
              <a:rPr lang="en-US" sz="1200" b="1" i="1" kern="1200" baseline="0" dirty="0" smtClean="0">
                <a:solidFill>
                  <a:schemeClr val="tx1"/>
                </a:solidFill>
                <a:latin typeface="+mn-lt"/>
                <a:ea typeface="+mn-ea"/>
                <a:cs typeface="+mn-cs"/>
              </a:rPr>
              <a:t>Factors influencing the size of the product</a:t>
            </a:r>
          </a:p>
          <a:p>
            <a:r>
              <a:rPr lang="en-US" sz="1200" b="1" kern="1200" baseline="0" dirty="0" smtClean="0">
                <a:solidFill>
                  <a:schemeClr val="tx1"/>
                </a:solidFill>
                <a:latin typeface="+mn-lt"/>
                <a:ea typeface="+mn-ea"/>
                <a:cs typeface="+mn-cs"/>
              </a:rPr>
              <a:t>(a) </a:t>
            </a:r>
            <a:r>
              <a:rPr lang="en-US" sz="1200" b="1" i="1" kern="1200" baseline="0" dirty="0" smtClean="0">
                <a:solidFill>
                  <a:schemeClr val="tx1"/>
                </a:solidFill>
                <a:latin typeface="+mn-lt"/>
                <a:ea typeface="+mn-ea"/>
                <a:cs typeface="+mn-cs"/>
              </a:rPr>
              <a:t>The rate of feed. </a:t>
            </a:r>
            <a:r>
              <a:rPr lang="en-US" sz="1200" i="1" kern="1200" baseline="0" dirty="0" smtClean="0">
                <a:solidFill>
                  <a:schemeClr val="tx1"/>
                </a:solidFill>
                <a:latin typeface="+mn-lt"/>
                <a:ea typeface="+mn-ea"/>
                <a:cs typeface="+mn-cs"/>
              </a:rPr>
              <a:t>With high rates of feed, less size reduction is effected since the</a:t>
            </a:r>
          </a:p>
          <a:p>
            <a:r>
              <a:rPr lang="en-US" sz="1200" kern="1200" baseline="0" dirty="0" smtClean="0">
                <a:solidFill>
                  <a:schemeClr val="tx1"/>
                </a:solidFill>
                <a:latin typeface="+mn-lt"/>
                <a:ea typeface="+mn-ea"/>
                <a:cs typeface="+mn-cs"/>
              </a:rPr>
              <a:t>material is in the mill for a shorter time.</a:t>
            </a:r>
          </a:p>
          <a:p>
            <a:r>
              <a:rPr lang="en-US" sz="1200" b="1" kern="1200" baseline="0" dirty="0" smtClean="0">
                <a:solidFill>
                  <a:schemeClr val="tx1"/>
                </a:solidFill>
                <a:latin typeface="+mn-lt"/>
                <a:ea typeface="+mn-ea"/>
                <a:cs typeface="+mn-cs"/>
              </a:rPr>
              <a:t>(b) </a:t>
            </a:r>
            <a:r>
              <a:rPr lang="en-US" sz="1200" b="1" i="1" kern="1200" baseline="0" dirty="0" smtClean="0">
                <a:solidFill>
                  <a:schemeClr val="tx1"/>
                </a:solidFill>
                <a:latin typeface="+mn-lt"/>
                <a:ea typeface="+mn-ea"/>
                <a:cs typeface="+mn-cs"/>
              </a:rPr>
              <a:t>The properties of the feed material. </a:t>
            </a:r>
            <a:r>
              <a:rPr lang="en-US" sz="1200" i="1" kern="1200" baseline="0" dirty="0" smtClean="0">
                <a:solidFill>
                  <a:schemeClr val="tx1"/>
                </a:solidFill>
                <a:latin typeface="+mn-lt"/>
                <a:ea typeface="+mn-ea"/>
                <a:cs typeface="+mn-cs"/>
              </a:rPr>
              <a:t>The larger the feed the larger is the product</a:t>
            </a:r>
          </a:p>
          <a:p>
            <a:r>
              <a:rPr lang="en-US" sz="1200" kern="1200" baseline="0" dirty="0" smtClean="0">
                <a:solidFill>
                  <a:schemeClr val="tx1"/>
                </a:solidFill>
                <a:latin typeface="+mn-lt"/>
                <a:ea typeface="+mn-ea"/>
                <a:cs typeface="+mn-cs"/>
              </a:rPr>
              <a:t>under given operating conditions. A smaller size reduction is obtained with a hard</a:t>
            </a:r>
          </a:p>
          <a:p>
            <a:r>
              <a:rPr lang="en-US" sz="1200" kern="1200" baseline="0" dirty="0" smtClean="0">
                <a:solidFill>
                  <a:schemeClr val="tx1"/>
                </a:solidFill>
                <a:latin typeface="+mn-lt"/>
                <a:ea typeface="+mn-ea"/>
                <a:cs typeface="+mn-cs"/>
              </a:rPr>
              <a:t>material.</a:t>
            </a:r>
          </a:p>
          <a:p>
            <a:r>
              <a:rPr lang="en-US" sz="1200" b="1" kern="1200" baseline="0" dirty="0" smtClean="0">
                <a:solidFill>
                  <a:schemeClr val="tx1"/>
                </a:solidFill>
                <a:latin typeface="+mn-lt"/>
                <a:ea typeface="+mn-ea"/>
                <a:cs typeface="+mn-cs"/>
              </a:rPr>
              <a:t>(c) </a:t>
            </a:r>
            <a:r>
              <a:rPr lang="en-US" sz="1200" b="1" i="1" kern="1200" baseline="0" dirty="0" smtClean="0">
                <a:solidFill>
                  <a:schemeClr val="tx1"/>
                </a:solidFill>
                <a:latin typeface="+mn-lt"/>
                <a:ea typeface="+mn-ea"/>
                <a:cs typeface="+mn-cs"/>
              </a:rPr>
              <a:t>Weight of balls.</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 heavy charge of balls produces a fine product. The weight of the</a:t>
            </a:r>
          </a:p>
          <a:p>
            <a:r>
              <a:rPr lang="en-US" sz="1200" kern="1200" baseline="0" dirty="0" smtClean="0">
                <a:solidFill>
                  <a:schemeClr val="tx1"/>
                </a:solidFill>
                <a:latin typeface="+mn-lt"/>
                <a:ea typeface="+mn-ea"/>
                <a:cs typeface="+mn-cs"/>
              </a:rPr>
              <a:t>charge can be increased, either by increasing the number of balls, or by using a</a:t>
            </a:r>
          </a:p>
          <a:p>
            <a:r>
              <a:rPr lang="en-US" sz="1200" kern="1200" baseline="0" dirty="0" smtClean="0">
                <a:solidFill>
                  <a:schemeClr val="tx1"/>
                </a:solidFill>
                <a:latin typeface="+mn-lt"/>
                <a:ea typeface="+mn-ea"/>
                <a:cs typeface="+mn-cs"/>
              </a:rPr>
              <a:t>material of higher density. Since optimum grinding conditions are usually obtained</a:t>
            </a:r>
          </a:p>
          <a:p>
            <a:r>
              <a:rPr lang="en-US" sz="1200" kern="1200" baseline="0" dirty="0" smtClean="0">
                <a:solidFill>
                  <a:schemeClr val="tx1"/>
                </a:solidFill>
                <a:latin typeface="+mn-lt"/>
                <a:ea typeface="+mn-ea"/>
                <a:cs typeface="+mn-cs"/>
              </a:rPr>
              <a:t>when the bulk volume of the balls is equal to 50 per cent of the volume of the</a:t>
            </a:r>
          </a:p>
          <a:p>
            <a:r>
              <a:rPr lang="en-US" sz="1200" kern="1200" baseline="0" dirty="0" smtClean="0">
                <a:solidFill>
                  <a:schemeClr val="tx1"/>
                </a:solidFill>
                <a:latin typeface="+mn-lt"/>
                <a:ea typeface="+mn-ea"/>
                <a:cs typeface="+mn-cs"/>
              </a:rPr>
              <a:t>mill, variation of the weight of balls is normally effected by the use of materials</a:t>
            </a:r>
          </a:p>
          <a:p>
            <a:r>
              <a:rPr lang="en-US" sz="1200" kern="1200" baseline="0" dirty="0" smtClean="0">
                <a:solidFill>
                  <a:schemeClr val="tx1"/>
                </a:solidFill>
                <a:latin typeface="+mn-lt"/>
                <a:ea typeface="+mn-ea"/>
                <a:cs typeface="+mn-cs"/>
              </a:rPr>
              <a:t>of different densities.</a:t>
            </a:r>
          </a:p>
          <a:p>
            <a:r>
              <a:rPr lang="en-US" sz="1200" kern="1200" baseline="0" dirty="0" smtClean="0">
                <a:solidFill>
                  <a:schemeClr val="tx1"/>
                </a:solidFill>
                <a:latin typeface="+mn-lt"/>
                <a:ea typeface="+mn-ea"/>
                <a:cs typeface="+mn-cs"/>
              </a:rPr>
              <a:t>The effect on grinding performance of the loading of balls in a mill has been studied</a:t>
            </a:r>
          </a:p>
          <a:p>
            <a:r>
              <a:rPr lang="en-US" sz="1200" kern="1200" baseline="0" dirty="0" smtClean="0">
                <a:solidFill>
                  <a:schemeClr val="tx1"/>
                </a:solidFill>
                <a:latin typeface="+mn-lt"/>
                <a:ea typeface="+mn-ea"/>
                <a:cs typeface="+mn-cs"/>
              </a:rPr>
              <a:t>by KANO </a:t>
            </a:r>
            <a:r>
              <a:rPr lang="en-US" sz="1200" i="1" kern="1200" baseline="0" dirty="0" smtClean="0">
                <a:solidFill>
                  <a:schemeClr val="tx1"/>
                </a:solidFill>
                <a:latin typeface="+mn-lt"/>
                <a:ea typeface="+mn-ea"/>
                <a:cs typeface="+mn-cs"/>
              </a:rPr>
              <a:t>et al.(22), who varied the proportion of the mill filled with balls from 0.2</a:t>
            </a:r>
          </a:p>
          <a:p>
            <a:r>
              <a:rPr lang="en-US" sz="1200" kern="1200" baseline="0" dirty="0" smtClean="0">
                <a:solidFill>
                  <a:schemeClr val="tx1"/>
                </a:solidFill>
                <a:latin typeface="+mn-lt"/>
                <a:ea typeface="+mn-ea"/>
                <a:cs typeface="+mn-cs"/>
              </a:rPr>
              <a:t>to 0.8 of the volume of the mill. The grinding rates were found to be a maximum</a:t>
            </a:r>
          </a:p>
          <a:p>
            <a:r>
              <a:rPr lang="en-US" sz="1200" kern="1200" baseline="0" dirty="0" smtClean="0">
                <a:solidFill>
                  <a:schemeClr val="tx1"/>
                </a:solidFill>
                <a:latin typeface="+mn-lt"/>
                <a:ea typeface="+mn-ea"/>
                <a:cs typeface="+mn-cs"/>
              </a:rPr>
              <a:t>at loadings between 0.3 and 0.4. The effect of relative rotational speed, the ratio of</a:t>
            </a:r>
          </a:p>
          <a:p>
            <a:r>
              <a:rPr lang="en-US" sz="1200" kern="1200" baseline="0" dirty="0" smtClean="0">
                <a:solidFill>
                  <a:schemeClr val="tx1"/>
                </a:solidFill>
                <a:latin typeface="+mn-lt"/>
                <a:ea typeface="+mn-ea"/>
                <a:cs typeface="+mn-cs"/>
              </a:rPr>
              <a:t>actual speed to critical speed, was found to be complex. At loadings between 0.4</a:t>
            </a:r>
          </a:p>
          <a:p>
            <a:r>
              <a:rPr lang="en-US" sz="1200" kern="1200" baseline="0" dirty="0" smtClean="0">
                <a:solidFill>
                  <a:schemeClr val="tx1"/>
                </a:solidFill>
                <a:latin typeface="+mn-lt"/>
                <a:ea typeface="+mn-ea"/>
                <a:cs typeface="+mn-cs"/>
              </a:rPr>
              <a:t>and 0.8, the grinding rate was a maximum at a relative rotation speed of about 0.8,</a:t>
            </a:r>
          </a:p>
          <a:p>
            <a:r>
              <a:rPr lang="en-US" sz="1200" kern="1200" baseline="0" dirty="0" smtClean="0">
                <a:solidFill>
                  <a:schemeClr val="tx1"/>
                </a:solidFill>
                <a:latin typeface="+mn-lt"/>
                <a:ea typeface="+mn-ea"/>
                <a:cs typeface="+mn-cs"/>
              </a:rPr>
              <a:t>although at lower loadings the grinding rate increased up to relative speeds of 1.1</a:t>
            </a:r>
          </a:p>
          <a:p>
            <a:r>
              <a:rPr lang="en-US" sz="1200" kern="1200" baseline="0" dirty="0" smtClean="0">
                <a:solidFill>
                  <a:schemeClr val="tx1"/>
                </a:solidFill>
                <a:latin typeface="+mn-lt"/>
                <a:ea typeface="+mn-ea"/>
                <a:cs typeface="+mn-cs"/>
              </a:rPr>
              <a:t>to 1.6.</a:t>
            </a:r>
          </a:p>
          <a:p>
            <a:r>
              <a:rPr lang="en-US" sz="1200" b="1" kern="1200" baseline="0" dirty="0" smtClean="0">
                <a:solidFill>
                  <a:schemeClr val="tx1"/>
                </a:solidFill>
                <a:latin typeface="+mn-lt"/>
                <a:ea typeface="+mn-ea"/>
                <a:cs typeface="+mn-cs"/>
              </a:rPr>
              <a:t>(d) </a:t>
            </a:r>
            <a:r>
              <a:rPr lang="en-US" sz="1200" b="1" i="1" kern="1200" baseline="0" dirty="0" smtClean="0">
                <a:solidFill>
                  <a:schemeClr val="tx1"/>
                </a:solidFill>
                <a:latin typeface="+mn-lt"/>
                <a:ea typeface="+mn-ea"/>
                <a:cs typeface="+mn-cs"/>
              </a:rPr>
              <a:t>The diameter of the balls. </a:t>
            </a:r>
            <a:r>
              <a:rPr lang="en-US" sz="1200" i="1" kern="1200" baseline="0" dirty="0" smtClean="0">
                <a:solidFill>
                  <a:schemeClr val="tx1"/>
                </a:solidFill>
                <a:latin typeface="+mn-lt"/>
                <a:ea typeface="+mn-ea"/>
                <a:cs typeface="+mn-cs"/>
              </a:rPr>
              <a:t>Small balls facilitate the production of fine material</a:t>
            </a:r>
          </a:p>
          <a:p>
            <a:r>
              <a:rPr lang="en-US" sz="1200" kern="1200" baseline="0" dirty="0" smtClean="0">
                <a:solidFill>
                  <a:schemeClr val="tx1"/>
                </a:solidFill>
                <a:latin typeface="+mn-lt"/>
                <a:ea typeface="+mn-ea"/>
                <a:cs typeface="+mn-cs"/>
              </a:rPr>
              <a:t>although they do not deal so effectively with the larger particles in the feed.</a:t>
            </a:r>
          </a:p>
          <a:p>
            <a:r>
              <a:rPr lang="en-US" sz="1200" b="1" kern="1200" baseline="0" dirty="0" smtClean="0">
                <a:solidFill>
                  <a:schemeClr val="tx1"/>
                </a:solidFill>
                <a:latin typeface="+mn-lt"/>
                <a:ea typeface="+mn-ea"/>
                <a:cs typeface="+mn-cs"/>
              </a:rPr>
              <a:t>(e) </a:t>
            </a:r>
            <a:r>
              <a:rPr lang="en-US" sz="1200" b="1" i="1" kern="1200" baseline="0" dirty="0" smtClean="0">
                <a:solidFill>
                  <a:schemeClr val="tx1"/>
                </a:solidFill>
                <a:latin typeface="+mn-lt"/>
                <a:ea typeface="+mn-ea"/>
                <a:cs typeface="+mn-cs"/>
              </a:rPr>
              <a:t>The slope of the mill.</a:t>
            </a:r>
            <a:r>
              <a:rPr lang="en-US" sz="1200" i="1" kern="1200" baseline="0" dirty="0" smtClean="0">
                <a:solidFill>
                  <a:schemeClr val="tx1"/>
                </a:solidFill>
                <a:latin typeface="+mn-lt"/>
                <a:ea typeface="+mn-ea"/>
                <a:cs typeface="+mn-cs"/>
              </a:rPr>
              <a:t> An increase in the slope of the mill increases the capacity</a:t>
            </a:r>
          </a:p>
          <a:p>
            <a:r>
              <a:rPr lang="en-US" sz="1200" kern="1200" baseline="0" dirty="0" smtClean="0">
                <a:solidFill>
                  <a:schemeClr val="tx1"/>
                </a:solidFill>
                <a:latin typeface="+mn-lt"/>
                <a:ea typeface="+mn-ea"/>
                <a:cs typeface="+mn-cs"/>
              </a:rPr>
              <a:t>of the plant because the retention time is reduced, although a coarser product is</a:t>
            </a:r>
          </a:p>
          <a:p>
            <a:r>
              <a:rPr lang="en-US" sz="1200" kern="1200" baseline="0" dirty="0" smtClean="0">
                <a:solidFill>
                  <a:schemeClr val="tx1"/>
                </a:solidFill>
                <a:latin typeface="+mn-lt"/>
                <a:ea typeface="+mn-ea"/>
                <a:cs typeface="+mn-cs"/>
              </a:rPr>
              <a:t>obtained.</a:t>
            </a:r>
          </a:p>
          <a:p>
            <a:r>
              <a:rPr lang="en-US" sz="1200" b="1" kern="1200" baseline="0" dirty="0" smtClean="0">
                <a:solidFill>
                  <a:schemeClr val="tx1"/>
                </a:solidFill>
                <a:latin typeface="+mn-lt"/>
                <a:ea typeface="+mn-ea"/>
                <a:cs typeface="+mn-cs"/>
              </a:rPr>
              <a:t>(g) </a:t>
            </a:r>
            <a:r>
              <a:rPr lang="en-US" sz="1200" b="1" i="1" kern="1200" baseline="0" dirty="0" smtClean="0">
                <a:solidFill>
                  <a:schemeClr val="tx1"/>
                </a:solidFill>
                <a:latin typeface="+mn-lt"/>
                <a:ea typeface="+mn-ea"/>
                <a:cs typeface="+mn-cs"/>
              </a:rPr>
              <a:t>The speed of rotation of the mill. </a:t>
            </a:r>
            <a:r>
              <a:rPr lang="en-US" sz="1200" i="1" kern="1200" baseline="0" dirty="0" smtClean="0">
                <a:solidFill>
                  <a:schemeClr val="tx1"/>
                </a:solidFill>
                <a:latin typeface="+mn-lt"/>
                <a:ea typeface="+mn-ea"/>
                <a:cs typeface="+mn-cs"/>
              </a:rPr>
              <a:t>At low speeds of rotation, the balls simply roll</a:t>
            </a:r>
          </a:p>
          <a:p>
            <a:r>
              <a:rPr lang="en-US" sz="1200" kern="1200" baseline="0" dirty="0" smtClean="0">
                <a:solidFill>
                  <a:schemeClr val="tx1"/>
                </a:solidFill>
                <a:latin typeface="+mn-lt"/>
                <a:ea typeface="+mn-ea"/>
                <a:cs typeface="+mn-cs"/>
              </a:rPr>
              <a:t>over one another and little crushing action is obtained. At slightly higher speeds,</a:t>
            </a:r>
          </a:p>
          <a:p>
            <a:r>
              <a:rPr lang="en-US" sz="1200" kern="1200" baseline="0" dirty="0" smtClean="0">
                <a:solidFill>
                  <a:schemeClr val="tx1"/>
                </a:solidFill>
                <a:latin typeface="+mn-lt"/>
                <a:ea typeface="+mn-ea"/>
                <a:cs typeface="+mn-cs"/>
              </a:rPr>
              <a:t>the balls are projected short distances across the mill, and at still higher speeds</a:t>
            </a:r>
          </a:p>
          <a:p>
            <a:r>
              <a:rPr lang="en-US" sz="1200" kern="1200" baseline="0" dirty="0" smtClean="0">
                <a:solidFill>
                  <a:schemeClr val="tx1"/>
                </a:solidFill>
                <a:latin typeface="+mn-lt"/>
                <a:ea typeface="+mn-ea"/>
                <a:cs typeface="+mn-cs"/>
              </a:rPr>
              <a:t>they are thrown greater distances and considerable wear of the lining of the mill</a:t>
            </a:r>
          </a:p>
          <a:p>
            <a:r>
              <a:rPr lang="en-US" sz="1200" kern="1200" baseline="0" dirty="0" smtClean="0">
                <a:solidFill>
                  <a:schemeClr val="tx1"/>
                </a:solidFill>
                <a:latin typeface="+mn-lt"/>
                <a:ea typeface="+mn-ea"/>
                <a:cs typeface="+mn-cs"/>
              </a:rPr>
              <a:t>takes place. At very high speeds, the balls are carried right round in contact with</a:t>
            </a:r>
          </a:p>
          <a:p>
            <a:r>
              <a:rPr lang="en-US" sz="1200" kern="1200" baseline="0" dirty="0" smtClean="0">
                <a:solidFill>
                  <a:schemeClr val="tx1"/>
                </a:solidFill>
                <a:latin typeface="+mn-lt"/>
                <a:ea typeface="+mn-ea"/>
                <a:cs typeface="+mn-cs"/>
              </a:rPr>
              <a:t>the sides of the mill and little relative movement or grinding takes place again. The</a:t>
            </a:r>
          </a:p>
          <a:p>
            <a:r>
              <a:rPr lang="en-US" sz="1200" kern="1200" baseline="0" dirty="0" smtClean="0">
                <a:solidFill>
                  <a:schemeClr val="tx1"/>
                </a:solidFill>
                <a:latin typeface="+mn-lt"/>
                <a:ea typeface="+mn-ea"/>
                <a:cs typeface="+mn-cs"/>
              </a:rPr>
              <a:t>minimum speed at which the balls are carried round in this manner is called the</a:t>
            </a:r>
          </a:p>
          <a:p>
            <a:r>
              <a:rPr lang="en-US" sz="1200" kern="1200" baseline="0" dirty="0" smtClean="0">
                <a:solidFill>
                  <a:schemeClr val="tx1"/>
                </a:solidFill>
                <a:latin typeface="+mn-lt"/>
                <a:ea typeface="+mn-ea"/>
                <a:cs typeface="+mn-cs"/>
              </a:rPr>
              <a:t>critical speed of the mill and, under these conditions, there will be no resultant</a:t>
            </a:r>
          </a:p>
          <a:p>
            <a:r>
              <a:rPr lang="en-US" sz="1200" kern="1200" baseline="0" dirty="0" smtClean="0">
                <a:solidFill>
                  <a:schemeClr val="tx1"/>
                </a:solidFill>
                <a:latin typeface="+mn-lt"/>
                <a:ea typeface="+mn-ea"/>
                <a:cs typeface="+mn-cs"/>
              </a:rPr>
              <a:t>force acting on the ball when it is situated in contact with the lining of the</a:t>
            </a:r>
          </a:p>
          <a:p>
            <a:r>
              <a:rPr lang="en-US" sz="1200" kern="1200" baseline="0" dirty="0" smtClean="0">
                <a:solidFill>
                  <a:schemeClr val="tx1"/>
                </a:solidFill>
                <a:latin typeface="+mn-lt"/>
                <a:ea typeface="+mn-ea"/>
                <a:cs typeface="+mn-cs"/>
              </a:rPr>
              <a:t>mill in the uppermost position, that is the centrifugal force will be exactly equal</a:t>
            </a:r>
          </a:p>
          <a:p>
            <a:r>
              <a:rPr lang="en-US" sz="1200" kern="1200" baseline="0" dirty="0" smtClean="0">
                <a:solidFill>
                  <a:schemeClr val="tx1"/>
                </a:solidFill>
                <a:latin typeface="+mn-lt"/>
                <a:ea typeface="+mn-ea"/>
                <a:cs typeface="+mn-cs"/>
              </a:rPr>
              <a:t>to the weight of the ball. It is found that the optimum speed is between one-half and three-quarters of the critical speed.</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smtClean="0"/>
          </a:p>
        </p:txBody>
      </p:sp>
      <p:sp>
        <p:nvSpPr>
          <p:cNvPr id="238596" name="Slide Number Placeholder 3"/>
          <p:cNvSpPr>
            <a:spLocks noGrp="1"/>
          </p:cNvSpPr>
          <p:nvPr>
            <p:ph type="sldNum" sz="quarter" idx="5"/>
          </p:nvPr>
        </p:nvSpPr>
        <p:spPr>
          <a:noFill/>
        </p:spPr>
        <p:txBody>
          <a:bodyPr/>
          <a:lstStyle/>
          <a:p>
            <a:fld id="{B2980E86-D117-4FDE-B6D4-B39EE9DE7550}"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p:spPr>
        <p:txBody>
          <a:bodyPr/>
          <a:lstStyle/>
          <a:p>
            <a:pPr eaLnBrk="1" hangingPunct="1"/>
            <a:endParaRPr lang="en-US" smtClean="0"/>
          </a:p>
        </p:txBody>
      </p:sp>
      <p:sp>
        <p:nvSpPr>
          <p:cNvPr id="239620" name="Slide Number Placeholder 3"/>
          <p:cNvSpPr>
            <a:spLocks noGrp="1"/>
          </p:cNvSpPr>
          <p:nvPr>
            <p:ph type="sldNum" sz="quarter" idx="5"/>
          </p:nvPr>
        </p:nvSpPr>
        <p:spPr>
          <a:noFill/>
        </p:spPr>
        <p:txBody>
          <a:bodyPr/>
          <a:lstStyle/>
          <a:p>
            <a:fld id="{1492B3AF-D3FC-4A53-AC0E-D4C35640B2E5}"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pPr eaLnBrk="1" hangingPunct="1"/>
            <a:endParaRPr lang="en-US" smtClean="0"/>
          </a:p>
        </p:txBody>
      </p:sp>
      <p:sp>
        <p:nvSpPr>
          <p:cNvPr id="210948" name="Slide Number Placeholder 3"/>
          <p:cNvSpPr>
            <a:spLocks noGrp="1"/>
          </p:cNvSpPr>
          <p:nvPr>
            <p:ph type="sldNum" sz="quarter" idx="5"/>
          </p:nvPr>
        </p:nvSpPr>
        <p:spPr>
          <a:noFill/>
        </p:spPr>
        <p:txBody>
          <a:bodyPr/>
          <a:lstStyle/>
          <a:p>
            <a:fld id="{F9D29BA8-ED61-47C0-9532-C8634035689A}"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p:spPr>
        <p:txBody>
          <a:bodyPr/>
          <a:lstStyle/>
          <a:p>
            <a:pPr eaLnBrk="1" hangingPunct="1"/>
            <a:endParaRPr lang="en-US" smtClean="0"/>
          </a:p>
        </p:txBody>
      </p:sp>
      <p:sp>
        <p:nvSpPr>
          <p:cNvPr id="240644" name="Slide Number Placeholder 3"/>
          <p:cNvSpPr>
            <a:spLocks noGrp="1"/>
          </p:cNvSpPr>
          <p:nvPr>
            <p:ph type="sldNum" sz="quarter" idx="5"/>
          </p:nvPr>
        </p:nvSpPr>
        <p:spPr>
          <a:noFill/>
        </p:spPr>
        <p:txBody>
          <a:bodyPr/>
          <a:lstStyle/>
          <a:p>
            <a:fld id="{D5F4D820-A5E5-4E8D-8CC1-69D6E0EB41D7}"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p:spPr>
        <p:txBody>
          <a:bodyPr/>
          <a:lstStyle/>
          <a:p>
            <a:pPr eaLnBrk="1" hangingPunct="1"/>
            <a:endParaRPr lang="en-US" smtClean="0"/>
          </a:p>
        </p:txBody>
      </p:sp>
      <p:sp>
        <p:nvSpPr>
          <p:cNvPr id="242692" name="Slide Number Placeholder 3"/>
          <p:cNvSpPr>
            <a:spLocks noGrp="1"/>
          </p:cNvSpPr>
          <p:nvPr>
            <p:ph type="sldNum" sz="quarter" idx="5"/>
          </p:nvPr>
        </p:nvSpPr>
        <p:spPr>
          <a:noFill/>
        </p:spPr>
        <p:txBody>
          <a:bodyPr/>
          <a:lstStyle/>
          <a:p>
            <a:fld id="{CEF61E72-C88D-4567-97E9-938E09AAB17F}"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p:spPr>
        <p:txBody>
          <a:bodyPr/>
          <a:lstStyle/>
          <a:p>
            <a:pPr eaLnBrk="1" hangingPunct="1"/>
            <a:endParaRPr lang="en-US" smtClean="0"/>
          </a:p>
        </p:txBody>
      </p:sp>
      <p:sp>
        <p:nvSpPr>
          <p:cNvPr id="243716" name="Slide Number Placeholder 3"/>
          <p:cNvSpPr>
            <a:spLocks noGrp="1"/>
          </p:cNvSpPr>
          <p:nvPr>
            <p:ph type="sldNum" sz="quarter" idx="5"/>
          </p:nvPr>
        </p:nvSpPr>
        <p:spPr>
          <a:noFill/>
        </p:spPr>
        <p:txBody>
          <a:bodyPr/>
          <a:lstStyle/>
          <a:p>
            <a:fld id="{063F025C-70F7-4B0B-BF42-2BB89C9BD6C7}"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p:spPr>
        <p:txBody>
          <a:bodyPr/>
          <a:lstStyle/>
          <a:p>
            <a:pPr eaLnBrk="1" hangingPunct="1"/>
            <a:endParaRPr lang="en-US" smtClean="0"/>
          </a:p>
        </p:txBody>
      </p:sp>
      <p:sp>
        <p:nvSpPr>
          <p:cNvPr id="244740" name="Slide Number Placeholder 3"/>
          <p:cNvSpPr>
            <a:spLocks noGrp="1"/>
          </p:cNvSpPr>
          <p:nvPr>
            <p:ph type="sldNum" sz="quarter" idx="5"/>
          </p:nvPr>
        </p:nvSpPr>
        <p:spPr>
          <a:noFill/>
        </p:spPr>
        <p:txBody>
          <a:bodyPr/>
          <a:lstStyle/>
          <a:p>
            <a:fld id="{B59C1226-4AA2-471E-A523-886CB72A0CD2}"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p:spPr>
        <p:txBody>
          <a:bodyPr/>
          <a:lstStyle/>
          <a:p>
            <a:pPr>
              <a:buFont typeface="Wingdings" pitchFamily="2" charset="2"/>
              <a:buChar char="q"/>
            </a:pPr>
            <a:r>
              <a:rPr lang="en-US" sz="1200" kern="1200" baseline="0" dirty="0" smtClean="0">
                <a:solidFill>
                  <a:schemeClr val="tx1"/>
                </a:solidFill>
                <a:latin typeface="+mn-lt"/>
                <a:ea typeface="+mn-ea"/>
                <a:cs typeface="+mn-cs"/>
              </a:rPr>
              <a:t>The hammer mill is an impact mill employing a high speed rotating disc, to which are fixed a number of hammer bars which are swung outwards by centrifugal force.</a:t>
            </a:r>
          </a:p>
          <a:p>
            <a:pPr>
              <a:buFont typeface="Wingdings" pitchFamily="2" charset="2"/>
              <a:buChar char="q"/>
            </a:pPr>
            <a:r>
              <a:rPr lang="en-US" sz="1200" kern="1200" baseline="0" dirty="0" smtClean="0">
                <a:solidFill>
                  <a:schemeClr val="tx1"/>
                </a:solidFill>
                <a:latin typeface="+mn-lt"/>
                <a:ea typeface="+mn-ea"/>
                <a:cs typeface="+mn-cs"/>
              </a:rPr>
              <a:t>Material is fed in, either at the top or at the centre, and it is thrown out centrifugally and crushed by being beaten between the hammer bars, or against breaker plates fixed around the periphery of the cylindrical casing.</a:t>
            </a:r>
          </a:p>
          <a:p>
            <a:pPr>
              <a:buFont typeface="Wingdings" pitchFamily="2" charset="2"/>
              <a:buChar char="q"/>
            </a:pPr>
            <a:r>
              <a:rPr lang="en-US" sz="1200" kern="1200" baseline="0" dirty="0" smtClean="0">
                <a:solidFill>
                  <a:schemeClr val="tx1"/>
                </a:solidFill>
                <a:latin typeface="+mn-lt"/>
                <a:ea typeface="+mn-ea"/>
                <a:cs typeface="+mn-cs"/>
              </a:rPr>
              <a:t>The material is beaten until it is small enough to fall through the screen which forms the lower portion of the casing.</a:t>
            </a:r>
          </a:p>
          <a:p>
            <a:pPr>
              <a:buFont typeface="Wingdings" pitchFamily="2" charset="2"/>
              <a:buChar char="q"/>
            </a:pPr>
            <a:r>
              <a:rPr lang="en-US" sz="1200" kern="1200" baseline="0" dirty="0" smtClean="0">
                <a:solidFill>
                  <a:schemeClr val="tx1"/>
                </a:solidFill>
                <a:latin typeface="+mn-lt"/>
                <a:ea typeface="+mn-ea"/>
                <a:cs typeface="+mn-cs"/>
              </a:rPr>
              <a:t>Since the hammer bars are hinged, the presence of any hard material does not cause damage to the equipment.</a:t>
            </a:r>
          </a:p>
          <a:p>
            <a:pPr>
              <a:buFont typeface="Wingdings" pitchFamily="2" charset="2"/>
              <a:buChar char="q"/>
            </a:pPr>
            <a:r>
              <a:rPr lang="en-US" sz="1200" kern="1200" baseline="0" dirty="0" smtClean="0">
                <a:solidFill>
                  <a:schemeClr val="tx1"/>
                </a:solidFill>
                <a:latin typeface="+mn-lt"/>
                <a:ea typeface="+mn-ea"/>
                <a:cs typeface="+mn-cs"/>
              </a:rPr>
              <a:t>The bars are readily replaced when they are worn out.</a:t>
            </a:r>
          </a:p>
          <a:p>
            <a:pPr>
              <a:buFont typeface="Wingdings" pitchFamily="2" charset="2"/>
              <a:buChar char="q"/>
            </a:pPr>
            <a:r>
              <a:rPr lang="en-US" sz="1200" kern="1200" baseline="0" dirty="0" smtClean="0">
                <a:solidFill>
                  <a:schemeClr val="tx1"/>
                </a:solidFill>
                <a:latin typeface="+mn-lt"/>
                <a:ea typeface="+mn-ea"/>
                <a:cs typeface="+mn-cs"/>
              </a:rPr>
              <a:t>The machine is suitable for the crushing of both brittle and fibrous materials, and, in the latter case, it is usual to employ a screen with cutting edges.</a:t>
            </a:r>
          </a:p>
          <a:p>
            <a:pPr>
              <a:buFont typeface="Wingdings" pitchFamily="2" charset="2"/>
              <a:buChar char="q"/>
            </a:pPr>
            <a:r>
              <a:rPr lang="en-US" sz="1200" kern="1200" baseline="0" dirty="0" smtClean="0">
                <a:solidFill>
                  <a:schemeClr val="tx1"/>
                </a:solidFill>
                <a:latin typeface="+mn-lt"/>
                <a:ea typeface="+mn-ea"/>
                <a:cs typeface="+mn-cs"/>
              </a:rPr>
              <a:t>The size of the product is regulated by the size of the screen and the speed of rotation.</a:t>
            </a:r>
          </a:p>
          <a:p>
            <a:pPr>
              <a:buFont typeface="Wingdings" pitchFamily="2" charset="2"/>
              <a:buChar char="q"/>
            </a:pPr>
            <a:r>
              <a:rPr lang="en-US" sz="1200" kern="1200" baseline="0" dirty="0" smtClean="0">
                <a:solidFill>
                  <a:schemeClr val="tx1"/>
                </a:solidFill>
                <a:latin typeface="+mn-lt"/>
                <a:ea typeface="+mn-ea"/>
                <a:cs typeface="+mn-cs"/>
              </a:rPr>
              <a:t>Since a large current of air is produced, the dust must be separated in a cyclone separator or a bag filter.</a:t>
            </a:r>
            <a:endParaRPr lang="en-US" dirty="0" smtClean="0"/>
          </a:p>
        </p:txBody>
      </p:sp>
      <p:sp>
        <p:nvSpPr>
          <p:cNvPr id="245764" name="Slide Number Placeholder 3"/>
          <p:cNvSpPr>
            <a:spLocks noGrp="1"/>
          </p:cNvSpPr>
          <p:nvPr>
            <p:ph type="sldNum" sz="quarter" idx="5"/>
          </p:nvPr>
        </p:nvSpPr>
        <p:spPr>
          <a:noFill/>
        </p:spPr>
        <p:txBody>
          <a:bodyPr/>
          <a:lstStyle/>
          <a:p>
            <a:fld id="{03E61C53-8DCD-40EC-BC6A-D1804AEF04CD}"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pPr eaLnBrk="1" hangingPunct="1"/>
            <a:endParaRPr lang="en-US" smtClean="0"/>
          </a:p>
        </p:txBody>
      </p:sp>
      <p:sp>
        <p:nvSpPr>
          <p:cNvPr id="246788" name="Slide Number Placeholder 3"/>
          <p:cNvSpPr>
            <a:spLocks noGrp="1"/>
          </p:cNvSpPr>
          <p:nvPr>
            <p:ph type="sldNum" sz="quarter" idx="5"/>
          </p:nvPr>
        </p:nvSpPr>
        <p:spPr>
          <a:noFill/>
        </p:spPr>
        <p:txBody>
          <a:bodyPr/>
          <a:lstStyle/>
          <a:p>
            <a:fld id="{C12BA185-B587-4AAA-89F4-DF73506EAFB7}"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p:spPr>
        <p:txBody>
          <a:bodyPr/>
          <a:lstStyle/>
          <a:p>
            <a:pPr eaLnBrk="1" hangingPunct="1"/>
            <a:endParaRPr lang="en-US" smtClean="0"/>
          </a:p>
        </p:txBody>
      </p:sp>
      <p:sp>
        <p:nvSpPr>
          <p:cNvPr id="247812" name="Slide Number Placeholder 3"/>
          <p:cNvSpPr>
            <a:spLocks noGrp="1"/>
          </p:cNvSpPr>
          <p:nvPr>
            <p:ph type="sldNum" sz="quarter" idx="5"/>
          </p:nvPr>
        </p:nvSpPr>
        <p:spPr>
          <a:noFill/>
        </p:spPr>
        <p:txBody>
          <a:bodyPr/>
          <a:lstStyle/>
          <a:p>
            <a:fld id="{2C53E5E4-0024-4C47-A307-238B35E93A33}"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p:spPr>
        <p:txBody>
          <a:bodyPr/>
          <a:lstStyle/>
          <a:p>
            <a:pPr eaLnBrk="1" hangingPunct="1"/>
            <a:endParaRPr lang="en-US" smtClean="0"/>
          </a:p>
        </p:txBody>
      </p:sp>
      <p:sp>
        <p:nvSpPr>
          <p:cNvPr id="248836" name="Slide Number Placeholder 3"/>
          <p:cNvSpPr>
            <a:spLocks noGrp="1"/>
          </p:cNvSpPr>
          <p:nvPr>
            <p:ph type="sldNum" sz="quarter" idx="5"/>
          </p:nvPr>
        </p:nvSpPr>
        <p:spPr>
          <a:noFill/>
        </p:spPr>
        <p:txBody>
          <a:bodyPr/>
          <a:lstStyle/>
          <a:p>
            <a:fld id="{9FE166B0-0877-4959-BB66-41A47F3B5DC5}"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pPr eaLnBrk="1" hangingPunct="1"/>
            <a:endParaRPr lang="en-US" smtClean="0"/>
          </a:p>
        </p:txBody>
      </p:sp>
      <p:sp>
        <p:nvSpPr>
          <p:cNvPr id="249860" name="Slide Number Placeholder 3"/>
          <p:cNvSpPr>
            <a:spLocks noGrp="1"/>
          </p:cNvSpPr>
          <p:nvPr>
            <p:ph type="sldNum" sz="quarter" idx="5"/>
          </p:nvPr>
        </p:nvSpPr>
        <p:spPr>
          <a:noFill/>
        </p:spPr>
        <p:txBody>
          <a:bodyPr/>
          <a:lstStyle/>
          <a:p>
            <a:fld id="{EAC4AA87-5901-458D-BF84-C8E0B7FFBCB9}"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p:spPr>
        <p:txBody>
          <a:bodyPr/>
          <a:lstStyle/>
          <a:p>
            <a:pPr eaLnBrk="1" hangingPunct="1"/>
            <a:endParaRPr lang="en-US" smtClean="0"/>
          </a:p>
        </p:txBody>
      </p:sp>
      <p:sp>
        <p:nvSpPr>
          <p:cNvPr id="250884" name="Slide Number Placeholder 3"/>
          <p:cNvSpPr>
            <a:spLocks noGrp="1"/>
          </p:cNvSpPr>
          <p:nvPr>
            <p:ph type="sldNum" sz="quarter" idx="5"/>
          </p:nvPr>
        </p:nvSpPr>
        <p:spPr>
          <a:noFill/>
        </p:spPr>
        <p:txBody>
          <a:bodyPr/>
          <a:lstStyle/>
          <a:p>
            <a:fld id="{21D0B848-AB37-42C5-9C9E-091F0CD54373}"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pPr eaLnBrk="1" hangingPunct="1"/>
            <a:endParaRPr lang="en-US" smtClean="0"/>
          </a:p>
        </p:txBody>
      </p:sp>
      <p:sp>
        <p:nvSpPr>
          <p:cNvPr id="211972" name="Slide Number Placeholder 3"/>
          <p:cNvSpPr>
            <a:spLocks noGrp="1"/>
          </p:cNvSpPr>
          <p:nvPr>
            <p:ph type="sldNum" sz="quarter" idx="5"/>
          </p:nvPr>
        </p:nvSpPr>
        <p:spPr>
          <a:noFill/>
        </p:spPr>
        <p:txBody>
          <a:bodyPr/>
          <a:lstStyle/>
          <a:p>
            <a:fld id="{4926A528-EB0F-4D71-8401-3D923E42A4B9}"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pPr eaLnBrk="1" hangingPunct="1"/>
            <a:endParaRPr lang="en-US" dirty="0" smtClean="0"/>
          </a:p>
        </p:txBody>
      </p:sp>
      <p:sp>
        <p:nvSpPr>
          <p:cNvPr id="251908" name="Slide Number Placeholder 3"/>
          <p:cNvSpPr>
            <a:spLocks noGrp="1"/>
          </p:cNvSpPr>
          <p:nvPr>
            <p:ph type="sldNum" sz="quarter" idx="5"/>
          </p:nvPr>
        </p:nvSpPr>
        <p:spPr>
          <a:noFill/>
        </p:spPr>
        <p:txBody>
          <a:bodyPr/>
          <a:lstStyle/>
          <a:p>
            <a:fld id="{FC5604FD-3C80-4563-9422-10CC087EE483}"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p:spPr>
        <p:txBody>
          <a:bodyPr/>
          <a:lstStyle/>
          <a:p>
            <a:pPr>
              <a:buFont typeface="Wingdings" pitchFamily="2" charset="2"/>
              <a:buChar char="q"/>
            </a:pPr>
            <a:r>
              <a:rPr lang="en-US" sz="1200" kern="1200" baseline="0" dirty="0" smtClean="0">
                <a:solidFill>
                  <a:schemeClr val="tx1"/>
                </a:solidFill>
                <a:latin typeface="+mn-lt"/>
                <a:ea typeface="+mn-ea"/>
                <a:cs typeface="+mn-cs"/>
              </a:rPr>
              <a:t>Two rolls, one in adjustable bearings, rotate in opposite directions as shown in the figure and the clearance between them can be adjusted according to the size of feed and the required size of product.</a:t>
            </a:r>
          </a:p>
          <a:p>
            <a:pPr>
              <a:buFont typeface="Wingdings" pitchFamily="2" charset="2"/>
              <a:buChar char="q"/>
            </a:pPr>
            <a:r>
              <a:rPr lang="en-US" sz="1200" kern="1200" baseline="0" dirty="0" smtClean="0">
                <a:solidFill>
                  <a:schemeClr val="tx1"/>
                </a:solidFill>
                <a:latin typeface="+mn-lt"/>
                <a:ea typeface="+mn-ea"/>
                <a:cs typeface="+mn-cs"/>
              </a:rPr>
              <a:t>The machine is protected, by spring loading, against damage from very hard material.</a:t>
            </a:r>
          </a:p>
          <a:p>
            <a:pPr>
              <a:buFont typeface="Wingdings" pitchFamily="2" charset="2"/>
              <a:buChar char="q"/>
            </a:pPr>
            <a:r>
              <a:rPr lang="en-US" sz="1200" kern="1200" baseline="0" dirty="0" smtClean="0">
                <a:solidFill>
                  <a:schemeClr val="tx1"/>
                </a:solidFill>
                <a:latin typeface="+mn-lt"/>
                <a:ea typeface="+mn-ea"/>
                <a:cs typeface="+mn-cs"/>
              </a:rPr>
              <a:t>Both rolls may be driven, or one directly and the other by friction with the solids. The crushing rolls, which may vary from a few centimeters up to about 1.2 m in diameter, are suitable for effecting a small size reduction ratio, 4 : 1 in a single operation, and it is therefore common to employ a number of pairs of rolls in series, one above the other.</a:t>
            </a:r>
          </a:p>
          <a:p>
            <a:pPr>
              <a:buFont typeface="Wingdings" pitchFamily="2" charset="2"/>
              <a:buChar char="q"/>
            </a:pPr>
            <a:r>
              <a:rPr lang="en-US" sz="1200" kern="1200" baseline="0" dirty="0" smtClean="0">
                <a:solidFill>
                  <a:schemeClr val="tx1"/>
                </a:solidFill>
                <a:latin typeface="+mn-lt"/>
                <a:ea typeface="+mn-ea"/>
                <a:cs typeface="+mn-cs"/>
              </a:rPr>
              <a:t>Roll shells with either smooth or ridged surfaces are held in place by keys to the main shaft.</a:t>
            </a:r>
          </a:p>
          <a:p>
            <a:pPr>
              <a:buFont typeface="Wingdings" pitchFamily="2" charset="2"/>
              <a:buChar char="q"/>
            </a:pPr>
            <a:r>
              <a:rPr lang="en-US" sz="1200" kern="1200" baseline="0" dirty="0" smtClean="0">
                <a:solidFill>
                  <a:schemeClr val="tx1"/>
                </a:solidFill>
                <a:latin typeface="+mn-lt"/>
                <a:ea typeface="+mn-ea"/>
                <a:cs typeface="+mn-cs"/>
              </a:rPr>
              <a:t>The capacity is usually between one-tenth and one-third of that calculated on the assumption that a continuous ribbon of the material forms between the rolls.</a:t>
            </a:r>
            <a:endParaRPr lang="en-US" dirty="0" smtClean="0"/>
          </a:p>
        </p:txBody>
      </p:sp>
      <p:sp>
        <p:nvSpPr>
          <p:cNvPr id="253956" name="Slide Number Placeholder 3"/>
          <p:cNvSpPr>
            <a:spLocks noGrp="1"/>
          </p:cNvSpPr>
          <p:nvPr>
            <p:ph type="sldNum" sz="quarter" idx="5"/>
          </p:nvPr>
        </p:nvSpPr>
        <p:spPr>
          <a:noFill/>
        </p:spPr>
        <p:txBody>
          <a:bodyPr/>
          <a:lstStyle/>
          <a:p>
            <a:fld id="{D5C9B5B4-7F5B-4620-AEC5-88AE1E05C81B}"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p:spPr>
        <p:txBody>
          <a:bodyPr/>
          <a:lstStyle/>
          <a:p>
            <a:pPr>
              <a:buFont typeface="Wingdings" pitchFamily="2" charset="2"/>
              <a:buChar char="q"/>
            </a:pPr>
            <a:r>
              <a:rPr lang="en-US" sz="1200" kern="1200" baseline="0" dirty="0" smtClean="0">
                <a:solidFill>
                  <a:schemeClr val="tx1"/>
                </a:solidFill>
                <a:latin typeface="+mn-lt"/>
                <a:ea typeface="+mn-ea"/>
                <a:cs typeface="+mn-cs"/>
              </a:rPr>
              <a:t>An idealized system where a spherical or cylindrical particle of radius </a:t>
            </a:r>
            <a:r>
              <a:rPr lang="en-US" sz="1200" b="1" i="1" kern="1200" baseline="0" dirty="0" err="1" smtClean="0">
                <a:solidFill>
                  <a:schemeClr val="tx1"/>
                </a:solidFill>
                <a:latin typeface="+mn-lt"/>
                <a:ea typeface="+mn-ea"/>
                <a:cs typeface="+mn-cs"/>
              </a:rPr>
              <a:t>r</a:t>
            </a:r>
            <a:r>
              <a:rPr lang="en-US" sz="1200" b="1" i="1" kern="1200" baseline="-25000" dirty="0" err="1" smtClean="0">
                <a:solidFill>
                  <a:schemeClr val="tx1"/>
                </a:solidFill>
                <a:latin typeface="+mn-lt"/>
                <a:ea typeface="+mn-ea"/>
                <a:cs typeface="+mn-cs"/>
              </a:rPr>
              <a:t>H</a:t>
            </a:r>
            <a:r>
              <a:rPr lang="en-US" sz="1200" i="1" kern="1200" baseline="0" dirty="0" smtClean="0">
                <a:solidFill>
                  <a:schemeClr val="tx1"/>
                </a:solidFill>
                <a:latin typeface="+mn-lt"/>
                <a:ea typeface="+mn-ea"/>
                <a:cs typeface="+mn-cs"/>
              </a:rPr>
              <a:t> is being fed </a:t>
            </a:r>
            <a:r>
              <a:rPr lang="en-US" sz="1200" kern="1200" baseline="0" dirty="0" smtClean="0">
                <a:solidFill>
                  <a:schemeClr val="tx1"/>
                </a:solidFill>
                <a:latin typeface="+mn-lt"/>
                <a:ea typeface="+mn-ea"/>
                <a:cs typeface="+mn-cs"/>
              </a:rPr>
              <a:t>to crushing rolls of radius </a:t>
            </a:r>
            <a:r>
              <a:rPr lang="en-US" sz="1200" b="1" i="1" kern="1200" baseline="0" dirty="0" smtClean="0">
                <a:solidFill>
                  <a:schemeClr val="tx1"/>
                </a:solidFill>
                <a:latin typeface="+mn-lt"/>
                <a:ea typeface="+mn-ea"/>
                <a:cs typeface="+mn-cs"/>
              </a:rPr>
              <a:t>R</a:t>
            </a:r>
            <a:r>
              <a:rPr lang="en-US" sz="1200" b="1" i="1" kern="1200" baseline="-25000" dirty="0" smtClean="0">
                <a:solidFill>
                  <a:schemeClr val="tx1"/>
                </a:solidFill>
                <a:latin typeface="+mn-lt"/>
                <a:ea typeface="+mn-ea"/>
                <a:cs typeface="+mn-cs"/>
              </a:rPr>
              <a:t>W</a:t>
            </a:r>
            <a:r>
              <a:rPr lang="en-US" sz="1200" i="1" kern="1200" baseline="0" dirty="0" smtClean="0">
                <a:solidFill>
                  <a:schemeClr val="tx1"/>
                </a:solidFill>
                <a:latin typeface="+mn-lt"/>
                <a:ea typeface="+mn-ea"/>
                <a:cs typeface="+mn-cs"/>
              </a:rPr>
              <a:t> is  in the figure. </a:t>
            </a:r>
            <a:r>
              <a:rPr lang="en-US" sz="1200" b="1" i="1" kern="1200" baseline="0" dirty="0" smtClean="0">
                <a:solidFill>
                  <a:schemeClr val="tx1"/>
                </a:solidFill>
                <a:latin typeface="Symbol" pitchFamily="18" charset="2"/>
                <a:ea typeface="+mn-ea"/>
                <a:cs typeface="+mn-cs"/>
                <a:sym typeface="Symbol"/>
              </a:rPr>
              <a:t></a:t>
            </a:r>
            <a:r>
              <a:rPr lang="en-US" sz="1200" i="1" kern="1200" baseline="0" dirty="0" smtClean="0">
                <a:solidFill>
                  <a:schemeClr val="tx1"/>
                </a:solidFill>
                <a:latin typeface="+mn-lt"/>
                <a:ea typeface="+mn-ea"/>
                <a:cs typeface="+mn-cs"/>
              </a:rPr>
              <a:t> is the angle of nip, the angle </a:t>
            </a:r>
            <a:r>
              <a:rPr lang="en-US" sz="1200" kern="1200" baseline="0" dirty="0" smtClean="0">
                <a:solidFill>
                  <a:schemeClr val="tx1"/>
                </a:solidFill>
                <a:latin typeface="+mn-lt"/>
                <a:ea typeface="+mn-ea"/>
                <a:cs typeface="+mn-cs"/>
              </a:rPr>
              <a:t>between the two common tangents to the particle and each of the rolls, and </a:t>
            </a:r>
            <a:r>
              <a:rPr lang="en-US" sz="1200" b="1" i="1" kern="1200" baseline="0" dirty="0" smtClean="0">
                <a:solidFill>
                  <a:schemeClr val="tx1"/>
                </a:solidFill>
                <a:latin typeface="+mn-lt"/>
                <a:ea typeface="+mn-ea"/>
                <a:cs typeface="+mn-cs"/>
              </a:rPr>
              <a:t>S</a:t>
            </a:r>
            <a:r>
              <a:rPr lang="en-US" sz="1200" i="1" kern="1200" baseline="0" dirty="0" smtClean="0">
                <a:solidFill>
                  <a:schemeClr val="tx1"/>
                </a:solidFill>
                <a:latin typeface="+mn-lt"/>
                <a:ea typeface="+mn-ea"/>
                <a:cs typeface="+mn-cs"/>
              </a:rPr>
              <a:t> is the </a:t>
            </a:r>
            <a:r>
              <a:rPr lang="en-US" sz="1200" kern="1200" baseline="0" dirty="0" smtClean="0">
                <a:solidFill>
                  <a:schemeClr val="tx1"/>
                </a:solidFill>
                <a:latin typeface="+mn-lt"/>
                <a:ea typeface="+mn-ea"/>
                <a:cs typeface="+mn-cs"/>
              </a:rPr>
              <a:t>distance between the rolls. It may be seen from the geometry of the system that the angle of nip is given by the formula given.</a:t>
            </a:r>
          </a:p>
          <a:p>
            <a:pPr>
              <a:buFont typeface="Wingdings" pitchFamily="2" charset="2"/>
              <a:buChar char="q"/>
            </a:pPr>
            <a:r>
              <a:rPr lang="en-US" sz="1200" kern="1200" baseline="0" dirty="0" smtClean="0">
                <a:solidFill>
                  <a:schemeClr val="tx1"/>
                </a:solidFill>
                <a:latin typeface="+mn-lt"/>
                <a:ea typeface="+mn-ea"/>
                <a:cs typeface="+mn-cs"/>
              </a:rPr>
              <a:t>For steel rolls, the angle of nip is not greater than about 32◦.</a:t>
            </a:r>
          </a:p>
          <a:p>
            <a:pPr>
              <a:buFont typeface="Wingdings" pitchFamily="2" charset="2"/>
              <a:buChar char="q"/>
            </a:pPr>
            <a:r>
              <a:rPr lang="en-US" sz="1200" kern="1200" baseline="0" dirty="0" smtClean="0">
                <a:solidFill>
                  <a:schemeClr val="tx1"/>
                </a:solidFill>
                <a:latin typeface="+mn-lt"/>
                <a:ea typeface="+mn-ea"/>
                <a:cs typeface="+mn-cs"/>
              </a:rPr>
              <a:t>Crushing rolls are extensively used for crushing oil seeds and in the gunpowder industry and they are also suitable for abrasive materials. They are simple in construction and do not give a large percentage of fines.</a:t>
            </a:r>
            <a:endParaRPr lang="en-US" dirty="0" smtClean="0"/>
          </a:p>
        </p:txBody>
      </p:sp>
      <p:sp>
        <p:nvSpPr>
          <p:cNvPr id="252932" name="Slide Number Placeholder 3"/>
          <p:cNvSpPr>
            <a:spLocks noGrp="1"/>
          </p:cNvSpPr>
          <p:nvPr>
            <p:ph type="sldNum" sz="quarter" idx="5"/>
          </p:nvPr>
        </p:nvSpPr>
        <p:spPr>
          <a:noFill/>
        </p:spPr>
        <p:txBody>
          <a:bodyPr/>
          <a:lstStyle/>
          <a:p>
            <a:fld id="{C6FA78EB-DF15-4389-86E1-859687EF65BB}"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p:spPr>
        <p:txBody>
          <a:bodyPr/>
          <a:lstStyle/>
          <a:p>
            <a:pPr eaLnBrk="1" hangingPunct="1"/>
            <a:endParaRPr lang="en-US" smtClean="0"/>
          </a:p>
        </p:txBody>
      </p:sp>
      <p:sp>
        <p:nvSpPr>
          <p:cNvPr id="254980" name="Slide Number Placeholder 3"/>
          <p:cNvSpPr>
            <a:spLocks noGrp="1"/>
          </p:cNvSpPr>
          <p:nvPr>
            <p:ph type="sldNum" sz="quarter" idx="5"/>
          </p:nvPr>
        </p:nvSpPr>
        <p:spPr>
          <a:noFill/>
        </p:spPr>
        <p:txBody>
          <a:bodyPr/>
          <a:lstStyle/>
          <a:p>
            <a:fld id="{2830F49E-5BC5-478D-B57D-9736F5563ED7}"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pPr eaLnBrk="1" hangingPunct="1"/>
            <a:endParaRPr lang="en-US" smtClean="0"/>
          </a:p>
        </p:txBody>
      </p:sp>
      <p:sp>
        <p:nvSpPr>
          <p:cNvPr id="256004" name="Slide Number Placeholder 3"/>
          <p:cNvSpPr>
            <a:spLocks noGrp="1"/>
          </p:cNvSpPr>
          <p:nvPr>
            <p:ph type="sldNum" sz="quarter" idx="5"/>
          </p:nvPr>
        </p:nvSpPr>
        <p:spPr>
          <a:noFill/>
        </p:spPr>
        <p:txBody>
          <a:bodyPr/>
          <a:lstStyle/>
          <a:p>
            <a:fld id="{25A73976-0CF1-4600-A8BF-102FA3AD2BBA}"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pPr eaLnBrk="1" hangingPunct="1"/>
            <a:endParaRPr lang="en-US" smtClean="0"/>
          </a:p>
        </p:txBody>
      </p:sp>
      <p:sp>
        <p:nvSpPr>
          <p:cNvPr id="257028" name="Slide Number Placeholder 3"/>
          <p:cNvSpPr>
            <a:spLocks noGrp="1"/>
          </p:cNvSpPr>
          <p:nvPr>
            <p:ph type="sldNum" sz="quarter" idx="5"/>
          </p:nvPr>
        </p:nvSpPr>
        <p:spPr>
          <a:noFill/>
        </p:spPr>
        <p:txBody>
          <a:bodyPr/>
          <a:lstStyle/>
          <a:p>
            <a:fld id="{BAF2A994-78FF-4C7A-A0EA-11B1824F732D}"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p:spPr>
        <p:txBody>
          <a:bodyPr/>
          <a:lstStyle/>
          <a:p>
            <a:pPr eaLnBrk="1" hangingPunct="1"/>
            <a:endParaRPr lang="en-US" smtClean="0"/>
          </a:p>
        </p:txBody>
      </p:sp>
      <p:sp>
        <p:nvSpPr>
          <p:cNvPr id="258052" name="Slide Number Placeholder 3"/>
          <p:cNvSpPr>
            <a:spLocks noGrp="1"/>
          </p:cNvSpPr>
          <p:nvPr>
            <p:ph type="sldNum" sz="quarter" idx="5"/>
          </p:nvPr>
        </p:nvSpPr>
        <p:spPr>
          <a:noFill/>
        </p:spPr>
        <p:txBody>
          <a:bodyPr/>
          <a:lstStyle/>
          <a:p>
            <a:fld id="{482F374D-CC66-4E24-887F-E8AA7FB61830}"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p:spPr>
        <p:txBody>
          <a:bodyPr/>
          <a:lstStyle/>
          <a:p>
            <a:pPr eaLnBrk="1" hangingPunct="1"/>
            <a:endParaRPr lang="en-US" smtClean="0"/>
          </a:p>
        </p:txBody>
      </p:sp>
      <p:sp>
        <p:nvSpPr>
          <p:cNvPr id="259076" name="Slide Number Placeholder 3"/>
          <p:cNvSpPr>
            <a:spLocks noGrp="1"/>
          </p:cNvSpPr>
          <p:nvPr>
            <p:ph type="sldNum" sz="quarter" idx="5"/>
          </p:nvPr>
        </p:nvSpPr>
        <p:spPr>
          <a:noFill/>
        </p:spPr>
        <p:txBody>
          <a:bodyPr/>
          <a:lstStyle/>
          <a:p>
            <a:fld id="{CBC075EA-0E1A-492D-9842-248DEA4971F8}"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pPr eaLnBrk="1" hangingPunct="1"/>
            <a:endParaRPr lang="en-US" smtClean="0"/>
          </a:p>
        </p:txBody>
      </p:sp>
      <p:sp>
        <p:nvSpPr>
          <p:cNvPr id="212996" name="Slide Number Placeholder 3"/>
          <p:cNvSpPr>
            <a:spLocks noGrp="1"/>
          </p:cNvSpPr>
          <p:nvPr>
            <p:ph type="sldNum" sz="quarter" idx="5"/>
          </p:nvPr>
        </p:nvSpPr>
        <p:spPr>
          <a:noFill/>
        </p:spPr>
        <p:txBody>
          <a:bodyPr/>
          <a:lstStyle/>
          <a:p>
            <a:fld id="{D6A50232-B403-4860-9382-072B78B47D07}"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q"/>
            </a:pPr>
            <a:r>
              <a:rPr lang="en-US" sz="1200" kern="1200" baseline="0" dirty="0" smtClean="0">
                <a:solidFill>
                  <a:schemeClr val="tx1"/>
                </a:solidFill>
                <a:latin typeface="+mn-lt"/>
                <a:ea typeface="+mn-ea"/>
                <a:cs typeface="+mn-cs"/>
              </a:rPr>
              <a:t>Another form of mill which does not give quite such a fine product is the jet </a:t>
            </a:r>
            <a:r>
              <a:rPr lang="en-US" sz="1200" kern="1200" baseline="0" dirty="0" err="1" smtClean="0">
                <a:solidFill>
                  <a:schemeClr val="tx1"/>
                </a:solidFill>
                <a:latin typeface="+mn-lt"/>
                <a:ea typeface="+mn-ea"/>
                <a:cs typeface="+mn-cs"/>
              </a:rPr>
              <a:t>pulveriser</a:t>
            </a:r>
            <a:r>
              <a:rPr lang="en-US" sz="1200" kern="1200" baseline="0" dirty="0" smtClean="0">
                <a:solidFill>
                  <a:schemeClr val="tx1"/>
                </a:solidFill>
                <a:latin typeface="+mn-lt"/>
                <a:ea typeface="+mn-ea"/>
                <a:cs typeface="+mn-cs"/>
              </a:rPr>
              <a:t>, in which the solid is </a:t>
            </a:r>
            <a:r>
              <a:rPr lang="en-US" sz="1200" kern="1200" baseline="0" dirty="0" err="1" smtClean="0">
                <a:solidFill>
                  <a:schemeClr val="tx1"/>
                </a:solidFill>
                <a:latin typeface="+mn-lt"/>
                <a:ea typeface="+mn-ea"/>
                <a:cs typeface="+mn-cs"/>
              </a:rPr>
              <a:t>pulverised</a:t>
            </a:r>
            <a:r>
              <a:rPr lang="en-US" sz="1200" kern="1200" baseline="0" dirty="0" smtClean="0">
                <a:solidFill>
                  <a:schemeClr val="tx1"/>
                </a:solidFill>
                <a:latin typeface="+mn-lt"/>
                <a:ea typeface="+mn-ea"/>
                <a:cs typeface="+mn-cs"/>
              </a:rPr>
              <a:t> in jets of high pressure superheated steam or compressed air, Supplied at pressures up to 3.5 MN/m</a:t>
            </a:r>
            <a:r>
              <a:rPr lang="en-US" sz="1200" kern="1200" baseline="30000" dirty="0" smtClean="0">
                <a:solidFill>
                  <a:schemeClr val="tx1"/>
                </a:solidFill>
                <a:latin typeface="+mn-lt"/>
                <a:ea typeface="+mn-ea"/>
                <a:cs typeface="+mn-cs"/>
              </a:rPr>
              <a:t>2</a:t>
            </a:r>
            <a:r>
              <a:rPr lang="en-US" sz="1200" kern="1200" baseline="0" dirty="0" smtClean="0">
                <a:solidFill>
                  <a:schemeClr val="tx1"/>
                </a:solidFill>
                <a:latin typeface="+mn-lt"/>
                <a:ea typeface="+mn-ea"/>
                <a:cs typeface="+mn-cs"/>
              </a:rPr>
              <a:t> (35 bar).</a:t>
            </a:r>
          </a:p>
          <a:p>
            <a:pPr>
              <a:buFont typeface="Wingdings" pitchFamily="2" charset="2"/>
              <a:buChar char="q"/>
            </a:pPr>
            <a:r>
              <a:rPr lang="en-US" sz="1200" kern="1200" baseline="0" dirty="0" smtClean="0">
                <a:solidFill>
                  <a:schemeClr val="tx1"/>
                </a:solidFill>
                <a:latin typeface="+mn-lt"/>
                <a:ea typeface="+mn-ea"/>
                <a:cs typeface="+mn-cs"/>
              </a:rPr>
              <a:t>The </a:t>
            </a:r>
            <a:r>
              <a:rPr lang="en-US" sz="1200" kern="1200" baseline="0" dirty="0" err="1" smtClean="0">
                <a:solidFill>
                  <a:schemeClr val="tx1"/>
                </a:solidFill>
                <a:latin typeface="+mn-lt"/>
                <a:ea typeface="+mn-ea"/>
                <a:cs typeface="+mn-cs"/>
              </a:rPr>
              <a:t>pulverising</a:t>
            </a:r>
            <a:r>
              <a:rPr lang="en-US" sz="1200" kern="1200" baseline="0" dirty="0" smtClean="0">
                <a:solidFill>
                  <a:schemeClr val="tx1"/>
                </a:solidFill>
                <a:latin typeface="+mn-lt"/>
                <a:ea typeface="+mn-ea"/>
                <a:cs typeface="+mn-cs"/>
              </a:rPr>
              <a:t> takes place in a shallow cylindrical chamber with a number of jets arranged tangentially at equal intervals around the circumference.</a:t>
            </a:r>
          </a:p>
          <a:p>
            <a:pPr>
              <a:buFont typeface="Wingdings" pitchFamily="2" charset="2"/>
              <a:buChar char="q"/>
            </a:pPr>
            <a:r>
              <a:rPr lang="en-US" sz="1200" kern="1200" baseline="0" dirty="0" smtClean="0">
                <a:solidFill>
                  <a:schemeClr val="tx1"/>
                </a:solidFill>
                <a:latin typeface="+mn-lt"/>
                <a:ea typeface="+mn-ea"/>
                <a:cs typeface="+mn-cs"/>
              </a:rPr>
              <a:t>The solid is thrown to the outside walls of the chamber, and the fine particles are formed by the shearing action resulting from the differential velocities within the fluid streams. The jet </a:t>
            </a:r>
            <a:r>
              <a:rPr lang="en-US" sz="1200" kern="1200" baseline="0" dirty="0" err="1" smtClean="0">
                <a:solidFill>
                  <a:schemeClr val="tx1"/>
                </a:solidFill>
                <a:latin typeface="+mn-lt"/>
                <a:ea typeface="+mn-ea"/>
                <a:cs typeface="+mn-cs"/>
              </a:rPr>
              <a:t>pulveriser</a:t>
            </a:r>
            <a:r>
              <a:rPr lang="en-US" sz="1200" kern="1200" baseline="0" dirty="0" smtClean="0">
                <a:solidFill>
                  <a:schemeClr val="tx1"/>
                </a:solidFill>
                <a:latin typeface="+mn-lt"/>
                <a:ea typeface="+mn-ea"/>
                <a:cs typeface="+mn-cs"/>
              </a:rPr>
              <a:t> will give a product with a particle size of 1–10 </a:t>
            </a:r>
            <a:r>
              <a:rPr lang="en-US" sz="1200" kern="1200" baseline="0" dirty="0" err="1" smtClean="0">
                <a:solidFill>
                  <a:schemeClr val="tx1"/>
                </a:solidFill>
                <a:latin typeface="+mn-lt"/>
                <a:ea typeface="+mn-ea"/>
                <a:cs typeface="+mn-cs"/>
              </a:rPr>
              <a:t>μm</a:t>
            </a:r>
            <a:r>
              <a:rPr lang="en-US" sz="1200" kern="1200" baseline="0" dirty="0" smtClean="0">
                <a:solidFill>
                  <a:schemeClr val="tx1"/>
                </a:solidFill>
                <a:latin typeface="+mn-lt"/>
                <a:ea typeface="+mn-ea"/>
                <a:cs typeface="+mn-cs"/>
              </a:rPr>
              <a:t>.</a:t>
            </a:r>
          </a:p>
          <a:p>
            <a:pPr>
              <a:buFont typeface="Wingdings" pitchFamily="2" charset="2"/>
              <a:buChar char="q"/>
            </a:pPr>
            <a:r>
              <a:rPr lang="en-US" sz="1200" kern="1200" baseline="0" dirty="0" smtClean="0">
                <a:solidFill>
                  <a:schemeClr val="tx1"/>
                </a:solidFill>
                <a:latin typeface="+mn-lt"/>
                <a:ea typeface="+mn-ea"/>
                <a:cs typeface="+mn-cs"/>
              </a:rPr>
              <a:t>The </a:t>
            </a:r>
            <a:r>
              <a:rPr lang="en-US" sz="1200" kern="1200" baseline="0" dirty="0" err="1" smtClean="0">
                <a:solidFill>
                  <a:schemeClr val="tx1"/>
                </a:solidFill>
                <a:latin typeface="+mn-lt"/>
                <a:ea typeface="+mn-ea"/>
                <a:cs typeface="+mn-cs"/>
              </a:rPr>
              <a:t>microniser</a:t>
            </a:r>
            <a:r>
              <a:rPr lang="en-US" sz="1200" kern="1200" baseline="0" dirty="0" smtClean="0">
                <a:solidFill>
                  <a:schemeClr val="tx1"/>
                </a:solidFill>
                <a:latin typeface="+mn-lt"/>
                <a:ea typeface="+mn-ea"/>
                <a:cs typeface="+mn-cs"/>
              </a:rPr>
              <a:t>, probably the best known of this type of </a:t>
            </a:r>
            <a:r>
              <a:rPr lang="en-US" sz="1200" kern="1200" baseline="0" dirty="0" err="1" smtClean="0">
                <a:solidFill>
                  <a:schemeClr val="tx1"/>
                </a:solidFill>
                <a:latin typeface="+mn-lt"/>
                <a:ea typeface="+mn-ea"/>
                <a:cs typeface="+mn-cs"/>
              </a:rPr>
              <a:t>pulveriser</a:t>
            </a:r>
            <a:r>
              <a:rPr lang="en-US" sz="1200" kern="1200" baseline="0" dirty="0" smtClean="0">
                <a:solidFill>
                  <a:schemeClr val="tx1"/>
                </a:solidFill>
                <a:latin typeface="+mn-lt"/>
                <a:ea typeface="+mn-ea"/>
                <a:cs typeface="+mn-cs"/>
              </a:rPr>
              <a:t>, effects </a:t>
            </a:r>
            <a:r>
              <a:rPr lang="en-US" sz="1200" kern="1200" baseline="0" dirty="0" err="1" smtClean="0">
                <a:solidFill>
                  <a:schemeClr val="tx1"/>
                </a:solidFill>
                <a:latin typeface="+mn-lt"/>
                <a:ea typeface="+mn-ea"/>
                <a:cs typeface="+mn-cs"/>
              </a:rPr>
              <a:t>comminution</a:t>
            </a:r>
            <a:r>
              <a:rPr lang="en-US" sz="1200" kern="1200" baseline="0" dirty="0" smtClean="0">
                <a:solidFill>
                  <a:schemeClr val="tx1"/>
                </a:solidFill>
                <a:latin typeface="+mn-lt"/>
                <a:ea typeface="+mn-ea"/>
                <a:cs typeface="+mn-cs"/>
              </a:rPr>
              <a:t> by bombarding the particles of material against each other. Pre-ground material, of about 500 </a:t>
            </a:r>
            <a:r>
              <a:rPr lang="en-US" sz="1200" kern="1200" baseline="0" dirty="0" err="1" smtClean="0">
                <a:solidFill>
                  <a:schemeClr val="tx1"/>
                </a:solidFill>
                <a:latin typeface="+mn-lt"/>
                <a:ea typeface="+mn-ea"/>
                <a:cs typeface="+mn-cs"/>
              </a:rPr>
              <a:t>μm</a:t>
            </a:r>
            <a:r>
              <a:rPr lang="en-US" sz="1200" kern="1200" baseline="0" dirty="0" smtClean="0">
                <a:solidFill>
                  <a:schemeClr val="tx1"/>
                </a:solidFill>
                <a:latin typeface="+mn-lt"/>
                <a:ea typeface="+mn-ea"/>
                <a:cs typeface="+mn-cs"/>
              </a:rPr>
              <a:t> in size, is fed into a shallow circular grinding chamber which may be horizontal or vertical, the periphery of which is fitted with a number of jets, equally spaced, and arranged tangentially to a common circle.</a:t>
            </a:r>
          </a:p>
          <a:p>
            <a:pPr>
              <a:buFont typeface="Wingdings" pitchFamily="2" charset="2"/>
              <a:buChar char="q"/>
            </a:pPr>
            <a:r>
              <a:rPr lang="en-US" sz="1200" kern="1200" baseline="0" dirty="0" smtClean="0">
                <a:solidFill>
                  <a:schemeClr val="tx1"/>
                </a:solidFill>
                <a:latin typeface="+mn-lt"/>
                <a:ea typeface="+mn-ea"/>
                <a:cs typeface="+mn-cs"/>
              </a:rPr>
              <a:t>Gaseous fluid, often compressed air at approximately 800 </a:t>
            </a:r>
            <a:r>
              <a:rPr lang="en-US" sz="1200" kern="1200" baseline="0" dirty="0" err="1" smtClean="0">
                <a:solidFill>
                  <a:schemeClr val="tx1"/>
                </a:solidFill>
                <a:latin typeface="+mn-lt"/>
                <a:ea typeface="+mn-ea"/>
                <a:cs typeface="+mn-cs"/>
              </a:rPr>
              <a:t>kN</a:t>
            </a:r>
            <a:r>
              <a:rPr lang="en-US" sz="1200" kern="1200" baseline="0" dirty="0" smtClean="0">
                <a:solidFill>
                  <a:schemeClr val="tx1"/>
                </a:solidFill>
                <a:latin typeface="+mn-lt"/>
                <a:ea typeface="+mn-ea"/>
                <a:cs typeface="+mn-cs"/>
              </a:rPr>
              <a:t>/m2 (8 bar) or superheated steam at pressures of 800–1600 </a:t>
            </a:r>
            <a:r>
              <a:rPr lang="en-US" sz="1200" kern="1200" baseline="0" dirty="0" err="1" smtClean="0">
                <a:solidFill>
                  <a:schemeClr val="tx1"/>
                </a:solidFill>
                <a:latin typeface="+mn-lt"/>
                <a:ea typeface="+mn-ea"/>
                <a:cs typeface="+mn-cs"/>
              </a:rPr>
              <a:t>kN</a:t>
            </a:r>
            <a:r>
              <a:rPr lang="en-US" sz="1200" kern="1200" baseline="0" dirty="0" smtClean="0">
                <a:solidFill>
                  <a:schemeClr val="tx1"/>
                </a:solidFill>
                <a:latin typeface="+mn-lt"/>
                <a:ea typeface="+mn-ea"/>
                <a:cs typeface="+mn-cs"/>
              </a:rPr>
              <a:t>/m</a:t>
            </a:r>
            <a:r>
              <a:rPr lang="en-US" sz="1200" kern="1200" baseline="30000" dirty="0" smtClean="0">
                <a:solidFill>
                  <a:schemeClr val="tx1"/>
                </a:solidFill>
                <a:latin typeface="+mn-lt"/>
                <a:ea typeface="+mn-ea"/>
                <a:cs typeface="+mn-cs"/>
              </a:rPr>
              <a:t>2</a:t>
            </a:r>
            <a:r>
              <a:rPr lang="en-US" sz="1200" kern="1200" baseline="0" dirty="0" smtClean="0">
                <a:solidFill>
                  <a:schemeClr val="tx1"/>
                </a:solidFill>
                <a:latin typeface="+mn-lt"/>
                <a:ea typeface="+mn-ea"/>
                <a:cs typeface="+mn-cs"/>
              </a:rPr>
              <a:t> (8–16 bar) and temperatures ranging from 480 to 810 K, issues through these jets, thereby promoting high-speed reduction in the size of the contents of the grinding chamber, with turbulence and bombardment of the particles against each other.</a:t>
            </a:r>
          </a:p>
          <a:p>
            <a:pPr>
              <a:buFont typeface="Wingdings" pitchFamily="2" charset="2"/>
              <a:buChar char="q"/>
            </a:pPr>
            <a:r>
              <a:rPr lang="en-US" sz="1200" kern="1200" baseline="0" dirty="0" smtClean="0">
                <a:solidFill>
                  <a:schemeClr val="tx1"/>
                </a:solidFill>
                <a:latin typeface="+mn-lt"/>
                <a:ea typeface="+mn-ea"/>
                <a:cs typeface="+mn-cs"/>
              </a:rPr>
              <a:t>An intense centrifugal classifying action within the grinding chamber causes the coarser particles to concentrate towards the periphery of the chamber whilst the finer particles leave the chamber, with the fluid, through the central opening.</a:t>
            </a:r>
          </a:p>
          <a:p>
            <a:pPr>
              <a:buFont typeface="Wingdings" pitchFamily="2" charset="2"/>
              <a:buChar char="q"/>
            </a:pPr>
            <a:r>
              <a:rPr lang="en-US" sz="1200" kern="1200" baseline="0" dirty="0" smtClean="0">
                <a:solidFill>
                  <a:schemeClr val="tx1"/>
                </a:solidFill>
                <a:latin typeface="+mn-lt"/>
                <a:ea typeface="+mn-ea"/>
                <a:cs typeface="+mn-cs"/>
              </a:rPr>
              <a:t>The majority of applications for fluid energy mills are for producing powders in the sub-sieve range, of the order of 20 </a:t>
            </a:r>
            <a:r>
              <a:rPr lang="en-US" sz="1200" kern="1200" baseline="0" dirty="0" err="1" smtClean="0">
                <a:solidFill>
                  <a:schemeClr val="tx1"/>
                </a:solidFill>
                <a:latin typeface="+mn-lt"/>
                <a:ea typeface="+mn-ea"/>
                <a:cs typeface="+mn-cs"/>
              </a:rPr>
              <a:t>μm</a:t>
            </a:r>
            <a:r>
              <a:rPr lang="en-US" sz="1200" kern="1200" baseline="0" dirty="0" smtClean="0">
                <a:solidFill>
                  <a:schemeClr val="tx1"/>
                </a:solidFill>
                <a:latin typeface="+mn-lt"/>
                <a:ea typeface="+mn-ea"/>
                <a:cs typeface="+mn-cs"/>
              </a:rPr>
              <a:t> and less, and it may be noted that the power consumption per kilogram is proportionately higher than for conventional milling systems which grind to a top size of about 44 </a:t>
            </a:r>
            <a:r>
              <a:rPr lang="en-US" sz="1200" kern="1200" baseline="0" dirty="0" err="1" smtClean="0">
                <a:solidFill>
                  <a:schemeClr val="tx1"/>
                </a:solidFill>
                <a:latin typeface="+mn-lt"/>
                <a:ea typeface="+mn-ea"/>
                <a:cs typeface="+mn-cs"/>
              </a:rPr>
              <a:t>μm</a:t>
            </a:r>
            <a:r>
              <a:rPr lang="en-US" sz="1200" kern="1200" baseline="0" dirty="0" smtClean="0">
                <a:solidFill>
                  <a:schemeClr val="tx1"/>
                </a:solidFill>
                <a:latin typeface="+mn-lt"/>
                <a:ea typeface="+mn-ea"/>
                <a:cs typeface="+mn-cs"/>
              </a:rPr>
              <a:t>.</a:t>
            </a:r>
          </a:p>
          <a:p>
            <a:pPr>
              <a:buFont typeface="Wingdings" pitchFamily="2" charset="2"/>
              <a:buChar char="q"/>
            </a:pPr>
            <a:endParaRPr lang="en-US" dirty="0"/>
          </a:p>
        </p:txBody>
      </p:sp>
      <p:sp>
        <p:nvSpPr>
          <p:cNvPr id="4" name="Slide Number Placeholder 3"/>
          <p:cNvSpPr>
            <a:spLocks noGrp="1"/>
          </p:cNvSpPr>
          <p:nvPr>
            <p:ph type="sldNum" sz="quarter" idx="10"/>
          </p:nvPr>
        </p:nvSpPr>
        <p:spPr/>
        <p:txBody>
          <a:bodyPr/>
          <a:lstStyle/>
          <a:p>
            <a:fld id="{66DD2D3B-6E92-4650-B9AE-8629CE687BF2}"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p:spPr>
        <p:txBody>
          <a:bodyPr/>
          <a:lstStyle/>
          <a:p>
            <a:r>
              <a:rPr lang="en-US" sz="1200" kern="1200" baseline="0" dirty="0" smtClean="0">
                <a:solidFill>
                  <a:schemeClr val="tx1"/>
                </a:solidFill>
                <a:latin typeface="+mn-lt"/>
                <a:ea typeface="+mn-ea"/>
                <a:cs typeface="+mn-cs"/>
              </a:rPr>
              <a:t>Grinding may be carried out either wet or dry, although wet grinding is generally</a:t>
            </a:r>
          </a:p>
          <a:p>
            <a:r>
              <a:rPr lang="en-US" sz="1200" kern="1200" baseline="0" dirty="0" smtClean="0">
                <a:solidFill>
                  <a:schemeClr val="tx1"/>
                </a:solidFill>
                <a:latin typeface="+mn-lt"/>
                <a:ea typeface="+mn-ea"/>
                <a:cs typeface="+mn-cs"/>
              </a:rPr>
              <a:t>applicable only with low speed mills. The advantages of wet grinding are:</a:t>
            </a:r>
          </a:p>
          <a:p>
            <a:r>
              <a:rPr lang="en-US" sz="1200" kern="1200" baseline="0" dirty="0" smtClean="0">
                <a:solidFill>
                  <a:schemeClr val="tx1"/>
                </a:solidFill>
                <a:latin typeface="+mn-lt"/>
                <a:ea typeface="+mn-ea"/>
                <a:cs typeface="+mn-cs"/>
              </a:rPr>
              <a:t>(a) The power consumption is reduced by about 20–30 per cent.</a:t>
            </a:r>
          </a:p>
          <a:p>
            <a:r>
              <a:rPr lang="en-US" sz="1200" kern="1200" baseline="0" dirty="0" smtClean="0">
                <a:solidFill>
                  <a:schemeClr val="tx1"/>
                </a:solidFill>
                <a:latin typeface="+mn-lt"/>
                <a:ea typeface="+mn-ea"/>
                <a:cs typeface="+mn-cs"/>
              </a:rPr>
              <a:t>(b) The capacity of the plant is increased.</a:t>
            </a:r>
          </a:p>
          <a:p>
            <a:r>
              <a:rPr lang="en-US" sz="1200" kern="1200" baseline="0" dirty="0" smtClean="0">
                <a:solidFill>
                  <a:schemeClr val="tx1"/>
                </a:solidFill>
                <a:latin typeface="+mn-lt"/>
                <a:ea typeface="+mn-ea"/>
                <a:cs typeface="+mn-cs"/>
              </a:rPr>
              <a:t>(c) The removal of the product is facilitated and the amount of fines is reduced.</a:t>
            </a:r>
          </a:p>
          <a:p>
            <a:r>
              <a:rPr lang="en-US" sz="1200" kern="1200" baseline="0" dirty="0" smtClean="0">
                <a:solidFill>
                  <a:schemeClr val="tx1"/>
                </a:solidFill>
                <a:latin typeface="+mn-lt"/>
                <a:ea typeface="+mn-ea"/>
                <a:cs typeface="+mn-cs"/>
              </a:rPr>
              <a:t>(d) Dust formation is eliminated.</a:t>
            </a:r>
          </a:p>
          <a:p>
            <a:r>
              <a:rPr lang="en-US" sz="1200" kern="1200" baseline="0" dirty="0" smtClean="0">
                <a:solidFill>
                  <a:schemeClr val="tx1"/>
                </a:solidFill>
                <a:latin typeface="+mn-lt"/>
                <a:ea typeface="+mn-ea"/>
                <a:cs typeface="+mn-cs"/>
              </a:rPr>
              <a:t>(e) The solids are more easily handled.</a:t>
            </a:r>
            <a:endParaRPr lang="en-US" dirty="0" smtClean="0"/>
          </a:p>
        </p:txBody>
      </p:sp>
      <p:sp>
        <p:nvSpPr>
          <p:cNvPr id="220164" name="Slide Number Placeholder 3"/>
          <p:cNvSpPr>
            <a:spLocks noGrp="1"/>
          </p:cNvSpPr>
          <p:nvPr>
            <p:ph type="sldNum" sz="quarter" idx="5"/>
          </p:nvPr>
        </p:nvSpPr>
        <p:spPr>
          <a:noFill/>
        </p:spPr>
        <p:txBody>
          <a:bodyPr/>
          <a:lstStyle/>
          <a:p>
            <a:fld id="{133336E0-96E8-457E-9369-8DCE94E0B3E8}"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Structure. Normal granular materials such as coal, ores and rocks can be effectively</a:t>
            </a:r>
          </a:p>
          <a:p>
            <a:r>
              <a:rPr lang="en-US" sz="1200" kern="1200" baseline="0" dirty="0" smtClean="0">
                <a:solidFill>
                  <a:schemeClr val="tx1"/>
                </a:solidFill>
                <a:latin typeface="+mn-lt"/>
                <a:ea typeface="+mn-ea"/>
                <a:cs typeface="+mn-cs"/>
              </a:rPr>
              <a:t>crushed employing the normal forces of compression, impact, and so on. With fibrous</a:t>
            </a:r>
          </a:p>
          <a:p>
            <a:r>
              <a:rPr lang="en-US" sz="1200" kern="1200" baseline="0" dirty="0" smtClean="0">
                <a:solidFill>
                  <a:schemeClr val="tx1"/>
                </a:solidFill>
                <a:latin typeface="+mn-lt"/>
                <a:ea typeface="+mn-ea"/>
                <a:cs typeface="+mn-cs"/>
              </a:rPr>
              <a:t>materials a tearing action is required.</a:t>
            </a:r>
          </a:p>
          <a:p>
            <a:r>
              <a:rPr lang="en-US" sz="1200" i="1" kern="1200" baseline="0" dirty="0" smtClean="0">
                <a:solidFill>
                  <a:schemeClr val="tx1"/>
                </a:solidFill>
                <a:latin typeface="+mn-lt"/>
                <a:ea typeface="+mn-ea"/>
                <a:cs typeface="+mn-cs"/>
              </a:rPr>
              <a:t>Moisture content. It is found that materials do not flow well if they contain between</a:t>
            </a:r>
          </a:p>
          <a:p>
            <a:r>
              <a:rPr lang="en-US" sz="1200" kern="1200" baseline="0" dirty="0" smtClean="0">
                <a:solidFill>
                  <a:schemeClr val="tx1"/>
                </a:solidFill>
                <a:latin typeface="+mn-lt"/>
                <a:ea typeface="+mn-ea"/>
                <a:cs typeface="+mn-cs"/>
              </a:rPr>
              <a:t>about 5 and 50 per cent of moisture. Under these conditions the material tends to cake</a:t>
            </a:r>
          </a:p>
          <a:p>
            <a:r>
              <a:rPr lang="en-US" sz="1200" kern="1200" baseline="0" dirty="0" smtClean="0">
                <a:solidFill>
                  <a:schemeClr val="tx1"/>
                </a:solidFill>
                <a:latin typeface="+mn-lt"/>
                <a:ea typeface="+mn-ea"/>
                <a:cs typeface="+mn-cs"/>
              </a:rPr>
              <a:t>together in the form of balls. In general, grinding can be carried out satisfactorily outside</a:t>
            </a:r>
          </a:p>
          <a:p>
            <a:r>
              <a:rPr lang="en-US" sz="1200" kern="1200" baseline="0" dirty="0" smtClean="0">
                <a:solidFill>
                  <a:schemeClr val="tx1"/>
                </a:solidFill>
                <a:latin typeface="+mn-lt"/>
                <a:ea typeface="+mn-ea"/>
                <a:cs typeface="+mn-cs"/>
              </a:rPr>
              <a:t>these limits.</a:t>
            </a:r>
          </a:p>
          <a:p>
            <a:r>
              <a:rPr lang="en-US" sz="1200" i="1" kern="1200" baseline="0" dirty="0" smtClean="0">
                <a:solidFill>
                  <a:schemeClr val="tx1"/>
                </a:solidFill>
                <a:latin typeface="+mn-lt"/>
                <a:ea typeface="+mn-ea"/>
                <a:cs typeface="+mn-cs"/>
              </a:rPr>
              <a:t>Crushing strength. The power required for crushing is almost directly proportional to</a:t>
            </a:r>
          </a:p>
          <a:p>
            <a:r>
              <a:rPr lang="en-US" sz="1200" kern="1200" baseline="0" dirty="0" smtClean="0">
                <a:solidFill>
                  <a:schemeClr val="tx1"/>
                </a:solidFill>
                <a:latin typeface="+mn-lt"/>
                <a:ea typeface="+mn-ea"/>
                <a:cs typeface="+mn-cs"/>
              </a:rPr>
              <a:t>the crushing strength of the material.</a:t>
            </a:r>
          </a:p>
          <a:p>
            <a:r>
              <a:rPr lang="en-US" sz="1200" i="1" kern="1200" baseline="0" dirty="0" smtClean="0">
                <a:solidFill>
                  <a:schemeClr val="tx1"/>
                </a:solidFill>
                <a:latin typeface="+mn-lt"/>
                <a:ea typeface="+mn-ea"/>
                <a:cs typeface="+mn-cs"/>
              </a:rPr>
              <a:t>Friability. The friability of the material is its tendency to fracture during normal</a:t>
            </a:r>
          </a:p>
          <a:p>
            <a:r>
              <a:rPr lang="en-US" sz="1200" kern="1200" baseline="0" dirty="0" smtClean="0">
                <a:solidFill>
                  <a:schemeClr val="tx1"/>
                </a:solidFill>
                <a:latin typeface="+mn-lt"/>
                <a:ea typeface="+mn-ea"/>
                <a:cs typeface="+mn-cs"/>
              </a:rPr>
              <a:t>handling. In general, a crystalline material will break along well-defined planes and the</a:t>
            </a:r>
          </a:p>
          <a:p>
            <a:r>
              <a:rPr lang="en-US" sz="1200" kern="1200" baseline="0" dirty="0" smtClean="0">
                <a:solidFill>
                  <a:schemeClr val="tx1"/>
                </a:solidFill>
                <a:latin typeface="+mn-lt"/>
                <a:ea typeface="+mn-ea"/>
                <a:cs typeface="+mn-cs"/>
              </a:rPr>
              <a:t>power required for crushing will increase as the particle size is reduced.</a:t>
            </a:r>
          </a:p>
          <a:p>
            <a:r>
              <a:rPr lang="en-US" sz="1200" i="1" kern="1200" baseline="0" dirty="0" smtClean="0">
                <a:solidFill>
                  <a:schemeClr val="tx1"/>
                </a:solidFill>
                <a:latin typeface="+mn-lt"/>
                <a:ea typeface="+mn-ea"/>
                <a:cs typeface="+mn-cs"/>
              </a:rPr>
              <a:t>Stickiness. A sticky material will tend to clog the grinding equipment and it should</a:t>
            </a:r>
          </a:p>
          <a:p>
            <a:r>
              <a:rPr lang="en-US" sz="1200" kern="1200" baseline="0" dirty="0" smtClean="0">
                <a:solidFill>
                  <a:schemeClr val="tx1"/>
                </a:solidFill>
                <a:latin typeface="+mn-lt"/>
                <a:ea typeface="+mn-ea"/>
                <a:cs typeface="+mn-cs"/>
              </a:rPr>
              <a:t>therefore be ground in a plant that can be cleaned easily.</a:t>
            </a:r>
          </a:p>
          <a:p>
            <a:r>
              <a:rPr lang="en-US" sz="1200" i="1" kern="1200" baseline="0" dirty="0" smtClean="0">
                <a:solidFill>
                  <a:schemeClr val="tx1"/>
                </a:solidFill>
                <a:latin typeface="+mn-lt"/>
                <a:ea typeface="+mn-ea"/>
                <a:cs typeface="+mn-cs"/>
              </a:rPr>
              <a:t>Soapiness. In general, this is a measure of the coefficient of friction of the surface of</a:t>
            </a:r>
          </a:p>
          <a:p>
            <a:r>
              <a:rPr lang="en-US" sz="1200" kern="1200" baseline="0" dirty="0" smtClean="0">
                <a:solidFill>
                  <a:schemeClr val="tx1"/>
                </a:solidFill>
                <a:latin typeface="+mn-lt"/>
                <a:ea typeface="+mn-ea"/>
                <a:cs typeface="+mn-cs"/>
              </a:rPr>
              <a:t>the material. If the coefficient of friction is low, the crushing may be more difficult.</a:t>
            </a:r>
          </a:p>
          <a:p>
            <a:r>
              <a:rPr lang="en-US" sz="1200" i="1" kern="1200" baseline="0" dirty="0" smtClean="0">
                <a:solidFill>
                  <a:schemeClr val="tx1"/>
                </a:solidFill>
                <a:latin typeface="+mn-lt"/>
                <a:ea typeface="+mn-ea"/>
                <a:cs typeface="+mn-cs"/>
              </a:rPr>
              <a:t>Explosive materials must be ground wet or in the presence of an inert atmosphere.</a:t>
            </a:r>
          </a:p>
          <a:p>
            <a:r>
              <a:rPr lang="en-US" sz="1200" i="1" kern="1200" baseline="0" dirty="0" smtClean="0">
                <a:solidFill>
                  <a:schemeClr val="tx1"/>
                </a:solidFill>
                <a:latin typeface="+mn-lt"/>
                <a:ea typeface="+mn-ea"/>
                <a:cs typeface="+mn-cs"/>
              </a:rPr>
              <a:t>Materials yielding dusts that are harmful to the health must be ground under conditions</a:t>
            </a:r>
          </a:p>
          <a:p>
            <a:r>
              <a:rPr lang="en-US" sz="1200" kern="1200" baseline="0" dirty="0" smtClean="0">
                <a:solidFill>
                  <a:schemeClr val="tx1"/>
                </a:solidFill>
                <a:latin typeface="+mn-lt"/>
                <a:ea typeface="+mn-ea"/>
                <a:cs typeface="+mn-cs"/>
              </a:rPr>
              <a:t>where the dust is not allowed to escape.</a:t>
            </a:r>
            <a:endParaRPr lang="en-US" dirty="0"/>
          </a:p>
        </p:txBody>
      </p:sp>
      <p:sp>
        <p:nvSpPr>
          <p:cNvPr id="4" name="Slide Number Placeholder 3"/>
          <p:cNvSpPr>
            <a:spLocks noGrp="1"/>
          </p:cNvSpPr>
          <p:nvPr>
            <p:ph type="sldNum" sz="quarter" idx="10"/>
          </p:nvPr>
        </p:nvSpPr>
        <p:spPr/>
        <p:txBody>
          <a:bodyPr/>
          <a:lstStyle/>
          <a:p>
            <a:fld id="{66DD2D3B-6E92-4650-B9AE-8629CE687BF2}"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p:spPr>
        <p:txBody>
          <a:bodyPr/>
          <a:lstStyle/>
          <a:p>
            <a:pPr>
              <a:buFont typeface="Wingdings" pitchFamily="2" charset="2"/>
              <a:buChar char="q"/>
            </a:pPr>
            <a:r>
              <a:rPr lang="en-US" sz="1200" kern="1200" baseline="0" dirty="0" smtClean="0">
                <a:solidFill>
                  <a:schemeClr val="tx1"/>
                </a:solidFill>
                <a:latin typeface="+mn-lt"/>
                <a:ea typeface="+mn-ea"/>
                <a:cs typeface="+mn-cs"/>
              </a:rPr>
              <a:t>In many plants, the product is continuously removed, either by allowing the material to fall on to a screen or by</a:t>
            </a:r>
          </a:p>
          <a:p>
            <a:r>
              <a:rPr lang="en-US" sz="1200" kern="1200" baseline="0" dirty="0" smtClean="0">
                <a:solidFill>
                  <a:schemeClr val="tx1"/>
                </a:solidFill>
                <a:latin typeface="+mn-lt"/>
                <a:ea typeface="+mn-ea"/>
                <a:cs typeface="+mn-cs"/>
              </a:rPr>
              <a:t>subjecting it to the action of a stream of fluid, such that the small particles are carried away and the oversize material falls back to be crushed again.</a:t>
            </a:r>
          </a:p>
          <a:p>
            <a:pPr>
              <a:buFont typeface="Wingdings" pitchFamily="2" charset="2"/>
              <a:buChar char="q"/>
            </a:pPr>
            <a:r>
              <a:rPr lang="en-US" sz="1200" kern="1200" baseline="0" dirty="0" smtClean="0">
                <a:solidFill>
                  <a:schemeClr val="tx1"/>
                </a:solidFill>
                <a:latin typeface="+mn-lt"/>
                <a:ea typeface="+mn-ea"/>
                <a:cs typeface="+mn-cs"/>
              </a:rPr>
              <a:t>The separators in the right side figure may be either a cyclone type, as typified by the Bradley</a:t>
            </a:r>
          </a:p>
          <a:p>
            <a:r>
              <a:rPr lang="en-US" sz="1200" kern="1200" baseline="0" dirty="0" err="1" smtClean="0">
                <a:solidFill>
                  <a:schemeClr val="tx1"/>
                </a:solidFill>
                <a:latin typeface="+mn-lt"/>
                <a:ea typeface="+mn-ea"/>
                <a:cs typeface="+mn-cs"/>
              </a:rPr>
              <a:t>microsizer</a:t>
            </a:r>
            <a:r>
              <a:rPr lang="en-US" sz="1200" kern="1200" baseline="0" dirty="0" smtClean="0">
                <a:solidFill>
                  <a:schemeClr val="tx1"/>
                </a:solidFill>
                <a:latin typeface="+mn-lt"/>
                <a:ea typeface="+mn-ea"/>
                <a:cs typeface="+mn-cs"/>
              </a:rPr>
              <a:t> or a mechanical air separator.</a:t>
            </a:r>
          </a:p>
          <a:p>
            <a:endParaRPr lang="en-US" dirty="0" smtClean="0"/>
          </a:p>
        </p:txBody>
      </p:sp>
      <p:sp>
        <p:nvSpPr>
          <p:cNvPr id="219140" name="Slide Number Placeholder 3"/>
          <p:cNvSpPr>
            <a:spLocks noGrp="1"/>
          </p:cNvSpPr>
          <p:nvPr>
            <p:ph type="sldNum" sz="quarter" idx="5"/>
          </p:nvPr>
        </p:nvSpPr>
        <p:spPr>
          <a:noFill/>
        </p:spPr>
        <p:txBody>
          <a:bodyPr/>
          <a:lstStyle/>
          <a:p>
            <a:fld id="{99B867CD-875B-4511-8FA1-672117B261C9}" type="slidenum">
              <a:rPr lang="en-US" smtClean="0"/>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p:spPr>
        <p:txBody>
          <a:bodyPr/>
          <a:lstStyle/>
          <a:p>
            <a:pPr>
              <a:buFont typeface="Wingdings" pitchFamily="2" charset="2"/>
              <a:buChar char="q"/>
            </a:pPr>
            <a:r>
              <a:rPr lang="en-US" sz="1200" kern="1200" baseline="0" dirty="0" smtClean="0">
                <a:solidFill>
                  <a:schemeClr val="tx1"/>
                </a:solidFill>
                <a:latin typeface="+mn-lt"/>
                <a:ea typeface="+mn-ea"/>
                <a:cs typeface="+mn-cs"/>
              </a:rPr>
              <a:t>During the course of the size reduction processes, much energy is expended in causing</a:t>
            </a:r>
          </a:p>
          <a:p>
            <a:r>
              <a:rPr lang="en-US" sz="1200" kern="1200" baseline="0" dirty="0" smtClean="0">
                <a:solidFill>
                  <a:schemeClr val="tx1"/>
                </a:solidFill>
                <a:latin typeface="+mn-lt"/>
                <a:ea typeface="+mn-ea"/>
                <a:cs typeface="+mn-cs"/>
              </a:rPr>
              <a:t>plastic deformation and this energy may be regarded as a waste as it does not result in</a:t>
            </a:r>
          </a:p>
          <a:p>
            <a:r>
              <a:rPr lang="en-US" sz="1200" kern="1200" baseline="0" dirty="0" smtClean="0">
                <a:solidFill>
                  <a:schemeClr val="tx1"/>
                </a:solidFill>
                <a:latin typeface="+mn-lt"/>
                <a:ea typeface="+mn-ea"/>
                <a:cs typeface="+mn-cs"/>
              </a:rPr>
              <a:t>fracture.</a:t>
            </a:r>
          </a:p>
          <a:p>
            <a:pPr>
              <a:buFont typeface="Wingdings" pitchFamily="2" charset="2"/>
              <a:buChar char="q"/>
            </a:pPr>
            <a:r>
              <a:rPr lang="en-US" sz="1200" kern="1200" baseline="0" dirty="0" smtClean="0">
                <a:solidFill>
                  <a:schemeClr val="tx1"/>
                </a:solidFill>
                <a:latin typeface="+mn-lt"/>
                <a:ea typeface="+mn-ea"/>
                <a:cs typeface="+mn-cs"/>
              </a:rPr>
              <a:t>The efficiency of utilization of energy as supplied by a falling mass has been compared with that of energy applied slowly by means of hydraulic pressure. Up to three or four times more surface can be produced per unit of energy if it is applied by the latter method.</a:t>
            </a:r>
          </a:p>
          <a:p>
            <a:pPr>
              <a:buFont typeface="Wingdings" pitchFamily="2" charset="2"/>
              <a:buChar char="q"/>
            </a:pPr>
            <a:endParaRPr lang="en-US" dirty="0" smtClean="0"/>
          </a:p>
        </p:txBody>
      </p:sp>
      <p:sp>
        <p:nvSpPr>
          <p:cNvPr id="218116" name="Slide Number Placeholder 3"/>
          <p:cNvSpPr>
            <a:spLocks noGrp="1"/>
          </p:cNvSpPr>
          <p:nvPr>
            <p:ph type="sldNum" sz="quarter" idx="5"/>
          </p:nvPr>
        </p:nvSpPr>
        <p:spPr>
          <a:noFill/>
        </p:spPr>
        <p:txBody>
          <a:bodyPr/>
          <a:lstStyle/>
          <a:p>
            <a:fld id="{49143969-502B-4FC5-8B38-5369CB4B5D7D}"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52374A-CFE2-4D80-B4FD-9817DF62AF2B}"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52374A-CFE2-4D80-B4FD-9817DF62AF2B}"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p:spPr>
        <p:txBody>
          <a:bodyPr/>
          <a:lstStyle/>
          <a:p>
            <a:pPr eaLnBrk="1" hangingPunct="1"/>
            <a:endParaRPr lang="en-US" smtClean="0"/>
          </a:p>
        </p:txBody>
      </p:sp>
      <p:sp>
        <p:nvSpPr>
          <p:cNvPr id="215044" name="Slide Number Placeholder 3"/>
          <p:cNvSpPr>
            <a:spLocks noGrp="1"/>
          </p:cNvSpPr>
          <p:nvPr>
            <p:ph type="sldNum" sz="quarter" idx="5"/>
          </p:nvPr>
        </p:nvSpPr>
        <p:spPr>
          <a:noFill/>
        </p:spPr>
        <p:txBody>
          <a:bodyPr/>
          <a:lstStyle/>
          <a:p>
            <a:fld id="{C3225054-4AB8-4CAC-8D06-8359FD2482F7}"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DD2D3B-6E92-4650-B9AE-8629CE687BF2}" type="slidenum">
              <a:rPr lang="en-US" smtClean="0"/>
              <a:pPr/>
              <a:t>70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p:spPr>
        <p:txBody>
          <a:bodyPr/>
          <a:lstStyle/>
          <a:p>
            <a:pPr eaLnBrk="1" hangingPunct="1"/>
            <a:endParaRPr lang="en-US" smtClean="0"/>
          </a:p>
        </p:txBody>
      </p:sp>
      <p:sp>
        <p:nvSpPr>
          <p:cNvPr id="214020" name="Slide Number Placeholder 3"/>
          <p:cNvSpPr>
            <a:spLocks noGrp="1"/>
          </p:cNvSpPr>
          <p:nvPr>
            <p:ph type="sldNum" sz="quarter" idx="5"/>
          </p:nvPr>
        </p:nvSpPr>
        <p:spPr>
          <a:noFill/>
        </p:spPr>
        <p:txBody>
          <a:bodyPr/>
          <a:lstStyle/>
          <a:p>
            <a:fld id="{CF14A0A1-9035-45E6-8F61-F3E258309DD2}"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p:spPr>
        <p:txBody>
          <a:bodyPr/>
          <a:lstStyle/>
          <a:p>
            <a:pPr eaLnBrk="1" hangingPunct="1"/>
            <a:endParaRPr lang="en-US" smtClean="0"/>
          </a:p>
        </p:txBody>
      </p:sp>
      <p:sp>
        <p:nvSpPr>
          <p:cNvPr id="217092" name="Slide Number Placeholder 3"/>
          <p:cNvSpPr>
            <a:spLocks noGrp="1"/>
          </p:cNvSpPr>
          <p:nvPr>
            <p:ph type="sldNum" sz="quarter" idx="5"/>
          </p:nvPr>
        </p:nvSpPr>
        <p:spPr>
          <a:noFill/>
        </p:spPr>
        <p:txBody>
          <a:bodyPr/>
          <a:lstStyle/>
          <a:p>
            <a:fld id="{95F51377-C5C0-44CD-973F-9A1909CEA521}"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DD3224-C5F6-49D2-8E71-C5FC334B73C1}"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B910F-6CC9-47E1-AFA6-367A6F9E73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D3224-C5F6-49D2-8E71-C5FC334B73C1}"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B910F-6CC9-47E1-AFA6-367A6F9E73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D3224-C5F6-49D2-8E71-C5FC334B73C1}"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B910F-6CC9-47E1-AFA6-367A6F9E73D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D3224-C5F6-49D2-8E71-C5FC334B73C1}"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B910F-6CC9-47E1-AFA6-367A6F9E73D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DD3224-C5F6-49D2-8E71-C5FC334B73C1}"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EB910F-6CC9-47E1-AFA6-367A6F9E73D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DD3224-C5F6-49D2-8E71-C5FC334B73C1}" type="datetimeFigureOut">
              <a:rPr lang="en-US" smtClean="0"/>
              <a:pPr/>
              <a:t>4/11/2016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EB910F-6CC9-47E1-AFA6-367A6F9E73D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DD3224-C5F6-49D2-8E71-C5FC334B73C1}" type="datetimeFigureOut">
              <a:rPr lang="en-US" smtClean="0"/>
              <a:pPr/>
              <a:t>4/11/2016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EB910F-6CC9-47E1-AFA6-367A6F9E73D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DD3224-C5F6-49D2-8E71-C5FC334B73C1}" type="datetimeFigureOut">
              <a:rPr lang="en-US" smtClean="0"/>
              <a:pPr/>
              <a:t>4/11/2016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EB910F-6CC9-47E1-AFA6-367A6F9E73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DD3224-C5F6-49D2-8E71-C5FC334B73C1}" type="datetimeFigureOut">
              <a:rPr lang="en-US" smtClean="0"/>
              <a:pPr/>
              <a:t>4/11/2016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EB910F-6CC9-47E1-AFA6-367A6F9E73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D3224-C5F6-49D2-8E71-C5FC334B73C1}" type="datetimeFigureOut">
              <a:rPr lang="en-US" smtClean="0"/>
              <a:pPr/>
              <a:t>4/11/2016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EB910F-6CC9-47E1-AFA6-367A6F9E73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D3224-C5F6-49D2-8E71-C5FC334B73C1}" type="datetimeFigureOut">
              <a:rPr lang="en-US" smtClean="0"/>
              <a:pPr/>
              <a:t>4/11/2016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EB910F-6CC9-47E1-AFA6-367A6F9E73D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D3224-C5F6-49D2-8E71-C5FC334B73C1}" type="datetimeFigureOut">
              <a:rPr lang="en-US" smtClean="0"/>
              <a:pPr/>
              <a:t>4/11/2016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EB910F-6CC9-47E1-AFA6-367A6F9E73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wmf"/></Relationships>
</file>

<file path=ppt/slides/_rels/slide2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wmf"/></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oleObject" Target="../embeddings/oleObject13.bin"/><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66.xml"/><Relationship Id="rId7"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oleObject" Target="../embeddings/oleObject14.bin"/><Relationship Id="rId10" Type="http://schemas.openxmlformats.org/officeDocument/2006/relationships/oleObject" Target="../embeddings/oleObject19.bin"/><Relationship Id="rId4" Type="http://schemas.openxmlformats.org/officeDocument/2006/relationships/image" Target="../media/image84.png"/><Relationship Id="rId9" Type="http://schemas.openxmlformats.org/officeDocument/2006/relationships/oleObject" Target="../embeddings/oleObject18.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68.xml"/><Relationship Id="rId7" Type="http://schemas.openxmlformats.org/officeDocument/2006/relationships/oleObject" Target="../embeddings/oleObject23.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22.bin"/><Relationship Id="rId5" Type="http://schemas.openxmlformats.org/officeDocument/2006/relationships/oleObject" Target="../embeddings/oleObject21.bin"/><Relationship Id="rId10" Type="http://schemas.openxmlformats.org/officeDocument/2006/relationships/oleObject" Target="../embeddings/oleObject26.bin"/><Relationship Id="rId4" Type="http://schemas.openxmlformats.org/officeDocument/2006/relationships/oleObject" Target="../embeddings/oleObject20.bin"/><Relationship Id="rId9" Type="http://schemas.openxmlformats.org/officeDocument/2006/relationships/oleObject" Target="../embeddings/oleObject25.bin"/></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reduction</a:t>
            </a:r>
            <a:endParaRPr lang="en-US" dirty="0"/>
          </a:p>
        </p:txBody>
      </p:sp>
      <p:pic>
        <p:nvPicPr>
          <p:cNvPr id="3" name="Picture 3"/>
          <p:cNvPicPr>
            <a:picLocks noChangeAspect="1" noChangeArrowheads="1"/>
          </p:cNvPicPr>
          <p:nvPr/>
        </p:nvPicPr>
        <p:blipFill>
          <a:blip r:embed="rId3">
            <a:duotone>
              <a:prstClr val="black"/>
              <a:schemeClr val="accent5">
                <a:lumMod val="40000"/>
                <a:lumOff val="60000"/>
                <a:tint val="45000"/>
                <a:satMod val="400000"/>
              </a:schemeClr>
            </a:duotone>
          </a:blip>
          <a:srcRect/>
          <a:stretch>
            <a:fillRect/>
          </a:stretch>
        </p:blipFill>
        <p:spPr bwMode="auto">
          <a:xfrm>
            <a:off x="2133600" y="1295400"/>
            <a:ext cx="4800600" cy="4735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78851" name="AutoShape 2"/>
          <p:cNvSpPr>
            <a:spLocks noGrp="1" noChangeArrowheads="1"/>
          </p:cNvSpPr>
          <p:nvPr>
            <p:ph type="title"/>
          </p:nvPr>
        </p:nvSpPr>
        <p:spPr/>
        <p:txBody>
          <a:bodyPr/>
          <a:lstStyle/>
          <a:p>
            <a:pPr eaLnBrk="1" hangingPunct="1"/>
            <a:r>
              <a:rPr lang="en-US" smtClean="0"/>
              <a:t>Force in the internal structure</a:t>
            </a:r>
          </a:p>
        </p:txBody>
      </p:sp>
      <p:pic>
        <p:nvPicPr>
          <p:cNvPr id="78852" name="Picture 4"/>
          <p:cNvPicPr>
            <a:picLocks noChangeAspect="1" noChangeArrowheads="1"/>
          </p:cNvPicPr>
          <p:nvPr/>
        </p:nvPicPr>
        <p:blipFill>
          <a:blip r:embed="rId3">
            <a:lum bright="6000"/>
          </a:blip>
          <a:srcRect b="8377"/>
          <a:stretch>
            <a:fillRect/>
          </a:stretch>
        </p:blipFill>
        <p:spPr bwMode="auto">
          <a:xfrm>
            <a:off x="762001" y="1905000"/>
            <a:ext cx="7123042"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84995" name="AutoShape 2"/>
          <p:cNvSpPr>
            <a:spLocks noGrp="1" noChangeArrowheads="1"/>
          </p:cNvSpPr>
          <p:nvPr>
            <p:ph type="title"/>
          </p:nvPr>
        </p:nvSpPr>
        <p:spPr/>
        <p:txBody>
          <a:bodyPr/>
          <a:lstStyle/>
          <a:p>
            <a:pPr eaLnBrk="1" hangingPunct="1"/>
            <a:r>
              <a:rPr lang="en-US" smtClean="0"/>
              <a:t>MUO (size reduction)</a:t>
            </a:r>
          </a:p>
        </p:txBody>
      </p:sp>
      <p:sp>
        <p:nvSpPr>
          <p:cNvPr id="84996" name="Rectangle 3"/>
          <p:cNvSpPr>
            <a:spLocks noGrp="1" noChangeArrowheads="1"/>
          </p:cNvSpPr>
          <p:nvPr>
            <p:ph type="body" idx="1"/>
          </p:nvPr>
        </p:nvSpPr>
        <p:spPr/>
        <p:txBody>
          <a:bodyPr/>
          <a:lstStyle/>
          <a:p>
            <a:pPr eaLnBrk="1" hangingPunct="1">
              <a:buClr>
                <a:schemeClr val="accent1"/>
              </a:buClr>
              <a:buFont typeface="Wingdings" pitchFamily="2" charset="2"/>
              <a:buChar char="Ø"/>
            </a:pPr>
            <a:endParaRPr lang="en-US" sz="4000" i="1" smtClean="0">
              <a:solidFill>
                <a:schemeClr val="accent1"/>
              </a:solidFill>
            </a:endParaRPr>
          </a:p>
          <a:p>
            <a:pPr eaLnBrk="1" hangingPunct="1">
              <a:buClr>
                <a:schemeClr val="accent1"/>
              </a:buClr>
              <a:buFont typeface="Wingdings" pitchFamily="2" charset="2"/>
              <a:buChar char="Ø"/>
            </a:pPr>
            <a:r>
              <a:rPr lang="en-US" sz="4000" i="1" smtClean="0">
                <a:solidFill>
                  <a:schemeClr val="accent1"/>
                </a:solidFill>
              </a:rPr>
              <a:t>Types of size reduction equipments</a:t>
            </a:r>
            <a:r>
              <a:rPr lang="en-US" smtClean="0">
                <a:solidFill>
                  <a:schemeClr val="accent1"/>
                </a:solidFill>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61442" name="Rectangle 2"/>
          <p:cNvSpPr>
            <a:spLocks noGrp="1" noChangeArrowheads="1"/>
          </p:cNvSpPr>
          <p:nvPr>
            <p:ph type="title"/>
          </p:nvPr>
        </p:nvSpPr>
        <p:spPr>
          <a:xfrm>
            <a:off x="457200" y="0"/>
            <a:ext cx="8243888" cy="914400"/>
          </a:xfrm>
        </p:spPr>
        <p:txBody>
          <a:bodyPr/>
          <a:lstStyle/>
          <a:p>
            <a:pPr eaLnBrk="1" hangingPunct="1">
              <a:defRPr/>
            </a:pPr>
            <a:r>
              <a:rPr lang="en-US" dirty="0" smtClean="0"/>
              <a:t>Jaw crusher</a:t>
            </a:r>
          </a:p>
        </p:txBody>
      </p:sp>
      <p:pic>
        <p:nvPicPr>
          <p:cNvPr id="86020" name="Picture 4"/>
          <p:cNvPicPr>
            <a:picLocks noChangeAspect="1" noChangeArrowheads="1"/>
          </p:cNvPicPr>
          <p:nvPr/>
        </p:nvPicPr>
        <p:blipFill>
          <a:blip r:embed="rId3">
            <a:lum bright="6000"/>
          </a:blip>
          <a:srcRect/>
          <a:stretch>
            <a:fillRect/>
          </a:stretch>
        </p:blipFill>
        <p:spPr bwMode="auto">
          <a:xfrm>
            <a:off x="380999" y="685800"/>
            <a:ext cx="8393078"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87043" name="Rectangle 2"/>
          <p:cNvSpPr>
            <a:spLocks noGrp="1" noChangeArrowheads="1"/>
          </p:cNvSpPr>
          <p:nvPr>
            <p:ph type="title"/>
          </p:nvPr>
        </p:nvSpPr>
        <p:spPr>
          <a:xfrm>
            <a:off x="5791200" y="685800"/>
            <a:ext cx="3200400" cy="838200"/>
          </a:xfrm>
        </p:spPr>
        <p:txBody>
          <a:bodyPr/>
          <a:lstStyle/>
          <a:p>
            <a:pPr eaLnBrk="1" hangingPunct="1"/>
            <a:r>
              <a:rPr lang="en-US" smtClean="0"/>
              <a:t>Jaw crusher</a:t>
            </a:r>
          </a:p>
        </p:txBody>
      </p:sp>
      <p:pic>
        <p:nvPicPr>
          <p:cNvPr id="87044" name="Picture 4"/>
          <p:cNvPicPr>
            <a:picLocks noGrp="1" noChangeAspect="1" noChangeArrowheads="1"/>
          </p:cNvPicPr>
          <p:nvPr>
            <p:ph type="body" idx="1"/>
          </p:nvPr>
        </p:nvPicPr>
        <p:blipFill>
          <a:blip r:embed="rId3"/>
          <a:srcRect/>
          <a:stretch>
            <a:fillRect/>
          </a:stretch>
        </p:blipFill>
        <p:spPr>
          <a:xfrm>
            <a:off x="0" y="0"/>
            <a:ext cx="5767388" cy="617220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pic>
        <p:nvPicPr>
          <p:cNvPr id="88067" name="Picture 4"/>
          <p:cNvPicPr>
            <a:picLocks noChangeAspect="1" noChangeArrowheads="1"/>
          </p:cNvPicPr>
          <p:nvPr/>
        </p:nvPicPr>
        <p:blipFill>
          <a:blip r:embed="rId3">
            <a:lum bright="12000"/>
          </a:blip>
          <a:srcRect t="845" b="31987"/>
          <a:stretch>
            <a:fillRect/>
          </a:stretch>
        </p:blipFill>
        <p:spPr bwMode="auto">
          <a:xfrm>
            <a:off x="228600" y="152400"/>
            <a:ext cx="5638800" cy="6119813"/>
          </a:xfrm>
          <a:prstGeom prst="rect">
            <a:avLst/>
          </a:prstGeom>
          <a:noFill/>
          <a:ln w="9525">
            <a:noFill/>
            <a:miter lim="800000"/>
            <a:headEnd/>
            <a:tailEnd/>
          </a:ln>
        </p:spPr>
      </p:pic>
      <p:sp>
        <p:nvSpPr>
          <p:cNvPr id="88068" name="Text Box 6"/>
          <p:cNvSpPr txBox="1">
            <a:spLocks noChangeArrowheads="1"/>
          </p:cNvSpPr>
          <p:nvPr/>
        </p:nvSpPr>
        <p:spPr bwMode="auto">
          <a:xfrm rot="-3181900">
            <a:off x="6723856" y="2343944"/>
            <a:ext cx="2371725" cy="579438"/>
          </a:xfrm>
          <a:prstGeom prst="rect">
            <a:avLst/>
          </a:prstGeom>
          <a:solidFill>
            <a:srgbClr val="FFFF00"/>
          </a:solidFill>
          <a:ln w="9525">
            <a:noFill/>
            <a:miter lim="800000"/>
            <a:headEnd/>
            <a:tailEnd/>
          </a:ln>
        </p:spPr>
        <p:txBody>
          <a:bodyPr wrap="none">
            <a:spAutoFit/>
          </a:bodyPr>
          <a:lstStyle/>
          <a:p>
            <a:pPr algn="l"/>
            <a:r>
              <a:rPr lang="en-US" sz="3200">
                <a:solidFill>
                  <a:schemeClr val="tx2"/>
                </a:solidFill>
                <a:latin typeface="Arial" charset="0"/>
              </a:rPr>
              <a:t>Jaw crusher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4">
            <a:lum bright="25000" contrast="-21000"/>
          </a:blip>
          <a:srcRect l="57500" t="41000" r="6875" b="32000"/>
          <a:stretch>
            <a:fillRect/>
          </a:stretch>
        </p:blipFill>
        <p:spPr bwMode="auto">
          <a:xfrm>
            <a:off x="457200" y="108284"/>
            <a:ext cx="6858000" cy="4006516"/>
          </a:xfrm>
          <a:prstGeom prst="rect">
            <a:avLst/>
          </a:prstGeom>
          <a:noFill/>
          <a:ln w="9525">
            <a:noFill/>
            <a:miter lim="800000"/>
            <a:headEnd/>
            <a:tailEnd/>
          </a:ln>
          <a:effectLst/>
        </p:spPr>
      </p:pic>
      <p:graphicFrame>
        <p:nvGraphicFramePr>
          <p:cNvPr id="5" name="Object 4"/>
          <p:cNvGraphicFramePr>
            <a:graphicFrameLocks noChangeAspect="1"/>
          </p:cNvGraphicFramePr>
          <p:nvPr/>
        </p:nvGraphicFramePr>
        <p:xfrm>
          <a:off x="685800" y="4267200"/>
          <a:ext cx="4438650" cy="457200"/>
        </p:xfrm>
        <a:graphic>
          <a:graphicData uri="http://schemas.openxmlformats.org/presentationml/2006/ole">
            <p:oleObj spid="_x0000_s74755" name="Equation" r:id="rId5" imgW="2095200" imgH="215640" progId="Equation.3">
              <p:embed/>
            </p:oleObj>
          </a:graphicData>
        </a:graphic>
      </p:graphicFrame>
      <p:sp>
        <p:nvSpPr>
          <p:cNvPr id="6" name="TextBox 5"/>
          <p:cNvSpPr txBox="1"/>
          <p:nvPr/>
        </p:nvSpPr>
        <p:spPr>
          <a:xfrm>
            <a:off x="609600" y="4724400"/>
            <a:ext cx="5150128" cy="369332"/>
          </a:xfrm>
          <a:prstGeom prst="rect">
            <a:avLst/>
          </a:prstGeom>
          <a:noFill/>
        </p:spPr>
        <p:txBody>
          <a:bodyPr wrap="none" rtlCol="0">
            <a:spAutoFit/>
          </a:bodyPr>
          <a:lstStyle/>
          <a:p>
            <a:r>
              <a:rPr lang="en-US" dirty="0" smtClean="0"/>
              <a:t>The horizontal force on the particles inside the jaw :</a:t>
            </a:r>
            <a:endParaRPr lang="en-US" dirty="0"/>
          </a:p>
        </p:txBody>
      </p:sp>
      <p:graphicFrame>
        <p:nvGraphicFramePr>
          <p:cNvPr id="74756" name="Object 4"/>
          <p:cNvGraphicFramePr>
            <a:graphicFrameLocks noChangeAspect="1"/>
          </p:cNvGraphicFramePr>
          <p:nvPr/>
        </p:nvGraphicFramePr>
        <p:xfrm>
          <a:off x="685800" y="5105400"/>
          <a:ext cx="4249738" cy="484188"/>
        </p:xfrm>
        <a:graphic>
          <a:graphicData uri="http://schemas.openxmlformats.org/presentationml/2006/ole">
            <p:oleObj spid="_x0000_s74756" name="Equation" r:id="rId6" imgW="2006280" imgH="228600" progId="Equation.3">
              <p:embed/>
            </p:oleObj>
          </a:graphicData>
        </a:graphic>
      </p:graphicFrame>
      <p:sp>
        <p:nvSpPr>
          <p:cNvPr id="8" name="TextBox 7"/>
          <p:cNvSpPr txBox="1"/>
          <p:nvPr/>
        </p:nvSpPr>
        <p:spPr>
          <a:xfrm>
            <a:off x="609600" y="5562600"/>
            <a:ext cx="8083688" cy="369332"/>
          </a:xfrm>
          <a:prstGeom prst="rect">
            <a:avLst/>
          </a:prstGeom>
          <a:noFill/>
        </p:spPr>
        <p:txBody>
          <a:bodyPr wrap="none" rtlCol="0">
            <a:spAutoFit/>
          </a:bodyPr>
          <a:lstStyle/>
          <a:p>
            <a:r>
              <a:rPr lang="en-US" dirty="0" smtClean="0"/>
              <a:t>For a particle at position x, moment about the pivot point of the swinging jaw gives:</a:t>
            </a:r>
            <a:endParaRPr lang="en-US" dirty="0"/>
          </a:p>
        </p:txBody>
      </p:sp>
      <p:graphicFrame>
        <p:nvGraphicFramePr>
          <p:cNvPr id="74757" name="Object 5"/>
          <p:cNvGraphicFramePr>
            <a:graphicFrameLocks noChangeAspect="1"/>
          </p:cNvGraphicFramePr>
          <p:nvPr/>
        </p:nvGraphicFramePr>
        <p:xfrm>
          <a:off x="762000" y="5943600"/>
          <a:ext cx="5270500" cy="511175"/>
        </p:xfrm>
        <a:graphic>
          <a:graphicData uri="http://schemas.openxmlformats.org/presentationml/2006/ole">
            <p:oleObj spid="_x0000_s74757" name="Equation" r:id="rId7" imgW="2489040" imgH="241200" progId="Equation.3">
              <p:embed/>
            </p:oleObj>
          </a:graphicData>
        </a:graphic>
      </p:graphicFrame>
      <p:sp>
        <p:nvSpPr>
          <p:cNvPr id="10" name="Vertical Scroll 9"/>
          <p:cNvSpPr/>
          <p:nvPr/>
        </p:nvSpPr>
        <p:spPr>
          <a:xfrm>
            <a:off x="5867400" y="3276600"/>
            <a:ext cx="2590800" cy="2057400"/>
          </a:xfrm>
          <a:prstGeom prst="vertic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The  forces exerted on the particle are quite larger than the force F</a:t>
            </a:r>
            <a:r>
              <a:rPr lang="en-US" b="1" baseline="-25000" dirty="0" smtClean="0"/>
              <a:t>1 </a:t>
            </a:r>
            <a:r>
              <a:rPr lang="en-US" b="1" dirty="0" smtClean="0"/>
              <a:t>as </a:t>
            </a:r>
            <a:r>
              <a:rPr lang="en-US" b="1" dirty="0" smtClean="0">
                <a:sym typeface="Symbol"/>
              </a:rPr>
              <a:t> gets closer to 90</a:t>
            </a:r>
            <a:r>
              <a:rPr lang="en-US" b="1" baseline="30000" dirty="0" smtClean="0">
                <a:sym typeface="Symbol"/>
              </a:rPr>
              <a:t>o</a:t>
            </a:r>
            <a:endParaRPr lang="en-US" b="1" baseline="30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pic>
        <p:nvPicPr>
          <p:cNvPr id="89091" name="Picture 4"/>
          <p:cNvPicPr>
            <a:picLocks noChangeAspect="1" noChangeArrowheads="1"/>
          </p:cNvPicPr>
          <p:nvPr/>
        </p:nvPicPr>
        <p:blipFill>
          <a:blip r:embed="rId3">
            <a:lum bright="12000"/>
          </a:blip>
          <a:srcRect t="67834" b="2040"/>
          <a:stretch>
            <a:fillRect/>
          </a:stretch>
        </p:blipFill>
        <p:spPr bwMode="auto">
          <a:xfrm>
            <a:off x="228599" y="1600201"/>
            <a:ext cx="8756125" cy="4427988"/>
          </a:xfrm>
          <a:prstGeom prst="rect">
            <a:avLst/>
          </a:prstGeom>
          <a:noFill/>
          <a:ln w="9525">
            <a:noFill/>
            <a:miter lim="800000"/>
            <a:headEnd/>
            <a:tailEnd/>
          </a:ln>
        </p:spPr>
      </p:pic>
      <p:sp>
        <p:nvSpPr>
          <p:cNvPr id="89092" name="Text Box 5"/>
          <p:cNvSpPr txBox="1">
            <a:spLocks noChangeArrowheads="1"/>
          </p:cNvSpPr>
          <p:nvPr/>
        </p:nvSpPr>
        <p:spPr bwMode="auto">
          <a:xfrm>
            <a:off x="3810000" y="533400"/>
            <a:ext cx="2371725" cy="579438"/>
          </a:xfrm>
          <a:prstGeom prst="rect">
            <a:avLst/>
          </a:prstGeom>
          <a:solidFill>
            <a:srgbClr val="FFFF00"/>
          </a:solidFill>
          <a:ln w="9525">
            <a:noFill/>
            <a:miter lim="800000"/>
            <a:headEnd/>
            <a:tailEnd/>
          </a:ln>
        </p:spPr>
        <p:txBody>
          <a:bodyPr wrap="none">
            <a:spAutoFit/>
          </a:bodyPr>
          <a:lstStyle/>
          <a:p>
            <a:pPr algn="l"/>
            <a:r>
              <a:rPr lang="en-US" sz="3200" dirty="0">
                <a:solidFill>
                  <a:schemeClr val="tx2"/>
                </a:solidFill>
                <a:latin typeface="Arial" charset="0"/>
              </a:rPr>
              <a:t>Jaw crusher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pPr>
              <a:defRPr/>
            </a:pPr>
            <a:r>
              <a:rPr lang="en-US"/>
              <a:t>Solomon Bogale                        Chemical Eng'g Department</a:t>
            </a:r>
          </a:p>
        </p:txBody>
      </p:sp>
      <p:sp>
        <p:nvSpPr>
          <p:cNvPr id="90115" name="Rectangle 2"/>
          <p:cNvSpPr>
            <a:spLocks noGrp="1" noChangeArrowheads="1"/>
          </p:cNvSpPr>
          <p:nvPr>
            <p:ph type="title" idx="4294967295"/>
          </p:nvPr>
        </p:nvSpPr>
        <p:spPr>
          <a:xfrm>
            <a:off x="2514600" y="0"/>
            <a:ext cx="3276600" cy="1143000"/>
          </a:xfrm>
        </p:spPr>
        <p:txBody>
          <a:bodyPr/>
          <a:lstStyle/>
          <a:p>
            <a:pPr eaLnBrk="1" hangingPunct="1"/>
            <a:r>
              <a:rPr lang="en-US" smtClean="0"/>
              <a:t>Jaw crusher</a:t>
            </a:r>
          </a:p>
        </p:txBody>
      </p:sp>
      <p:pic>
        <p:nvPicPr>
          <p:cNvPr id="90116" name="Picture 4"/>
          <p:cNvPicPr>
            <a:picLocks noChangeAspect="1" noChangeArrowheads="1"/>
          </p:cNvPicPr>
          <p:nvPr/>
        </p:nvPicPr>
        <p:blipFill>
          <a:blip r:embed="rId3">
            <a:lum bright="12000"/>
          </a:blip>
          <a:srcRect/>
          <a:stretch>
            <a:fillRect/>
          </a:stretch>
        </p:blipFill>
        <p:spPr bwMode="auto">
          <a:xfrm>
            <a:off x="685800" y="1219200"/>
            <a:ext cx="7467600" cy="48783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pic>
        <p:nvPicPr>
          <p:cNvPr id="91139" name="Picture 4"/>
          <p:cNvPicPr>
            <a:picLocks noChangeAspect="1" noChangeArrowheads="1"/>
          </p:cNvPicPr>
          <p:nvPr/>
        </p:nvPicPr>
        <p:blipFill>
          <a:blip r:embed="rId3">
            <a:lum bright="6000"/>
          </a:blip>
          <a:srcRect/>
          <a:stretch>
            <a:fillRect/>
          </a:stretch>
        </p:blipFill>
        <p:spPr bwMode="auto">
          <a:xfrm>
            <a:off x="304800" y="381000"/>
            <a:ext cx="7010400" cy="5600700"/>
          </a:xfrm>
          <a:prstGeom prst="rect">
            <a:avLst/>
          </a:prstGeom>
          <a:noFill/>
          <a:ln w="9525">
            <a:noFill/>
            <a:miter lim="800000"/>
            <a:headEnd/>
            <a:tailEnd/>
          </a:ln>
        </p:spPr>
      </p:pic>
      <p:sp>
        <p:nvSpPr>
          <p:cNvPr id="91140" name="Rectangle 2"/>
          <p:cNvSpPr>
            <a:spLocks noGrp="1" noChangeArrowheads="1"/>
          </p:cNvSpPr>
          <p:nvPr>
            <p:ph type="title"/>
          </p:nvPr>
        </p:nvSpPr>
        <p:spPr>
          <a:xfrm>
            <a:off x="5867400" y="0"/>
            <a:ext cx="3276600" cy="1143000"/>
          </a:xfrm>
        </p:spPr>
        <p:txBody>
          <a:bodyPr/>
          <a:lstStyle/>
          <a:p>
            <a:pPr eaLnBrk="1" hangingPunct="1"/>
            <a:r>
              <a:rPr lang="en-US" smtClean="0"/>
              <a:t>Jaw crusher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92163" name="Rectangle 2"/>
          <p:cNvSpPr>
            <a:spLocks noGrp="1" noChangeArrowheads="1"/>
          </p:cNvSpPr>
          <p:nvPr>
            <p:ph type="title"/>
          </p:nvPr>
        </p:nvSpPr>
        <p:spPr>
          <a:xfrm>
            <a:off x="2057400" y="0"/>
            <a:ext cx="3429000" cy="1143000"/>
          </a:xfrm>
        </p:spPr>
        <p:txBody>
          <a:bodyPr/>
          <a:lstStyle/>
          <a:p>
            <a:pPr eaLnBrk="1" hangingPunct="1"/>
            <a:r>
              <a:rPr lang="en-US" smtClean="0"/>
              <a:t>Jaw crusher</a:t>
            </a:r>
          </a:p>
        </p:txBody>
      </p:sp>
      <p:pic>
        <p:nvPicPr>
          <p:cNvPr id="92164" name="Picture 4"/>
          <p:cNvPicPr>
            <a:picLocks noChangeAspect="1" noChangeArrowheads="1"/>
          </p:cNvPicPr>
          <p:nvPr/>
        </p:nvPicPr>
        <p:blipFill>
          <a:blip r:embed="rId3">
            <a:lum bright="12000"/>
          </a:blip>
          <a:srcRect l="3261" t="3574"/>
          <a:stretch>
            <a:fillRect/>
          </a:stretch>
        </p:blipFill>
        <p:spPr bwMode="auto">
          <a:xfrm>
            <a:off x="374509" y="1371600"/>
            <a:ext cx="7702691" cy="46873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72707" name="AutoShape 2"/>
          <p:cNvSpPr>
            <a:spLocks noGrp="1" noChangeArrowheads="1"/>
          </p:cNvSpPr>
          <p:nvPr>
            <p:ph type="title"/>
          </p:nvPr>
        </p:nvSpPr>
        <p:spPr/>
        <p:txBody>
          <a:bodyPr/>
          <a:lstStyle/>
          <a:p>
            <a:r>
              <a:rPr lang="en-US" dirty="0" smtClean="0"/>
              <a:t>Size reduction</a:t>
            </a:r>
          </a:p>
        </p:txBody>
      </p:sp>
      <p:sp>
        <p:nvSpPr>
          <p:cNvPr id="72708" name="Rectangle 3"/>
          <p:cNvSpPr>
            <a:spLocks noGrp="1" noChangeArrowheads="1"/>
          </p:cNvSpPr>
          <p:nvPr>
            <p:ph type="body" idx="1"/>
          </p:nvPr>
        </p:nvSpPr>
        <p:spPr>
          <a:xfrm>
            <a:off x="838200" y="1447800"/>
            <a:ext cx="7693025" cy="4648200"/>
          </a:xfrm>
          <a:solidFill>
            <a:schemeClr val="accent5">
              <a:lumMod val="40000"/>
              <a:lumOff val="60000"/>
            </a:schemeClr>
          </a:solidFill>
        </p:spPr>
        <p:txBody>
          <a:bodyPr>
            <a:normAutofit/>
          </a:bodyPr>
          <a:lstStyle/>
          <a:p>
            <a:pPr eaLnBrk="1" hangingPunct="1">
              <a:lnSpc>
                <a:spcPct val="90000"/>
              </a:lnSpc>
            </a:pPr>
            <a:r>
              <a:rPr lang="en-US" dirty="0" smtClean="0"/>
              <a:t>Objective of size reduction (</a:t>
            </a:r>
            <a:r>
              <a:rPr lang="en-US" dirty="0" err="1" smtClean="0"/>
              <a:t>communition</a:t>
            </a:r>
            <a:r>
              <a:rPr lang="en-US" dirty="0" smtClean="0"/>
              <a:t>) is to increase surface area</a:t>
            </a:r>
          </a:p>
          <a:p>
            <a:pPr lvl="1" eaLnBrk="1" hangingPunct="1">
              <a:lnSpc>
                <a:spcPct val="90000"/>
              </a:lnSpc>
            </a:pPr>
            <a:r>
              <a:rPr lang="en-US" dirty="0" smtClean="0"/>
              <a:t>Some of the practical benefits:</a:t>
            </a:r>
          </a:p>
          <a:p>
            <a:pPr lvl="2" eaLnBrk="1" hangingPunct="1">
              <a:lnSpc>
                <a:spcPct val="90000"/>
              </a:lnSpc>
            </a:pPr>
            <a:r>
              <a:rPr lang="en-US" dirty="0" smtClean="0"/>
              <a:t>For reactions taking place b/n solid and gas or </a:t>
            </a:r>
            <a:r>
              <a:rPr lang="en-US" dirty="0" err="1" smtClean="0"/>
              <a:t>soild</a:t>
            </a:r>
            <a:r>
              <a:rPr lang="en-US" dirty="0" smtClean="0"/>
              <a:t> and liquid</a:t>
            </a:r>
          </a:p>
          <a:p>
            <a:pPr lvl="3" eaLnBrk="1" hangingPunct="1">
              <a:lnSpc>
                <a:spcPct val="90000"/>
              </a:lnSpc>
            </a:pPr>
            <a:r>
              <a:rPr lang="en-US" sz="1800" dirty="0" smtClean="0"/>
              <a:t>E.g. combustion of solid particles</a:t>
            </a:r>
          </a:p>
          <a:p>
            <a:pPr lvl="2" eaLnBrk="1" hangingPunct="1">
              <a:lnSpc>
                <a:spcPct val="90000"/>
              </a:lnSpc>
            </a:pPr>
            <a:r>
              <a:rPr lang="en-US" dirty="0" smtClean="0"/>
              <a:t>Leaching or extraction</a:t>
            </a:r>
          </a:p>
          <a:p>
            <a:pPr lvl="2" eaLnBrk="1" hangingPunct="1">
              <a:lnSpc>
                <a:spcPct val="90000"/>
              </a:lnSpc>
            </a:pPr>
            <a:r>
              <a:rPr lang="en-US" dirty="0" smtClean="0"/>
              <a:t>Drying </a:t>
            </a:r>
          </a:p>
          <a:p>
            <a:pPr lvl="2" eaLnBrk="1" hangingPunct="1">
              <a:lnSpc>
                <a:spcPct val="90000"/>
              </a:lnSpc>
            </a:pPr>
            <a:r>
              <a:rPr lang="en-US" dirty="0" smtClean="0"/>
              <a:t>Properties of a material</a:t>
            </a:r>
          </a:p>
          <a:p>
            <a:pPr lvl="3" eaLnBrk="1" hangingPunct="1">
              <a:lnSpc>
                <a:spcPct val="90000"/>
              </a:lnSpc>
            </a:pPr>
            <a:r>
              <a:rPr lang="en-US" sz="1800" dirty="0" smtClean="0"/>
              <a:t>E.g. color and covering power of a pigment</a:t>
            </a:r>
          </a:p>
          <a:p>
            <a:pPr lvl="2" eaLnBrk="1" hangingPunct="1">
              <a:lnSpc>
                <a:spcPct val="90000"/>
              </a:lnSpc>
            </a:pPr>
            <a:r>
              <a:rPr lang="en-US" dirty="0" smtClean="0"/>
              <a:t>Mixing of solids  </a:t>
            </a:r>
          </a:p>
          <a:p>
            <a:pPr lvl="2"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93187" name="AutoShape 2"/>
          <p:cNvSpPr>
            <a:spLocks noGrp="1" noChangeArrowheads="1"/>
          </p:cNvSpPr>
          <p:nvPr>
            <p:ph type="title"/>
          </p:nvPr>
        </p:nvSpPr>
        <p:spPr/>
        <p:txBody>
          <a:bodyPr/>
          <a:lstStyle/>
          <a:p>
            <a:pPr eaLnBrk="1" hangingPunct="1"/>
            <a:r>
              <a:rPr lang="en-US" smtClean="0"/>
              <a:t>Jaw crusher</a:t>
            </a:r>
          </a:p>
        </p:txBody>
      </p:sp>
      <p:pic>
        <p:nvPicPr>
          <p:cNvPr id="93188" name="Picture 4"/>
          <p:cNvPicPr>
            <a:picLocks noChangeAspect="1" noChangeArrowheads="1"/>
          </p:cNvPicPr>
          <p:nvPr/>
        </p:nvPicPr>
        <p:blipFill>
          <a:blip r:embed="rId3">
            <a:lum bright="6000"/>
          </a:blip>
          <a:srcRect/>
          <a:stretch>
            <a:fillRect/>
          </a:stretch>
        </p:blipFill>
        <p:spPr bwMode="auto">
          <a:xfrm>
            <a:off x="1752600" y="1524000"/>
            <a:ext cx="5105400" cy="360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94211" name="Rectangle 2"/>
          <p:cNvSpPr>
            <a:spLocks noGrp="1" noChangeArrowheads="1"/>
          </p:cNvSpPr>
          <p:nvPr>
            <p:ph type="title"/>
          </p:nvPr>
        </p:nvSpPr>
        <p:spPr>
          <a:xfrm>
            <a:off x="2590800" y="0"/>
            <a:ext cx="3200400" cy="715963"/>
          </a:xfrm>
        </p:spPr>
        <p:txBody>
          <a:bodyPr/>
          <a:lstStyle/>
          <a:p>
            <a:pPr eaLnBrk="1" hangingPunct="1"/>
            <a:r>
              <a:rPr lang="en-US" sz="4000" smtClean="0"/>
              <a:t>Jaw crusher</a:t>
            </a:r>
          </a:p>
        </p:txBody>
      </p:sp>
      <p:pic>
        <p:nvPicPr>
          <p:cNvPr id="94212" name="Picture 4"/>
          <p:cNvPicPr>
            <a:picLocks noChangeAspect="1" noChangeArrowheads="1"/>
          </p:cNvPicPr>
          <p:nvPr/>
        </p:nvPicPr>
        <p:blipFill>
          <a:blip r:embed="rId3">
            <a:lum bright="18000"/>
          </a:blip>
          <a:srcRect l="4167" t="2390" r="3125" b="2505"/>
          <a:stretch>
            <a:fillRect/>
          </a:stretch>
        </p:blipFill>
        <p:spPr bwMode="auto">
          <a:xfrm>
            <a:off x="685800" y="609600"/>
            <a:ext cx="6096000" cy="558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95235" name="AutoShape 2"/>
          <p:cNvSpPr>
            <a:spLocks noGrp="1" noChangeArrowheads="1"/>
          </p:cNvSpPr>
          <p:nvPr>
            <p:ph type="title"/>
          </p:nvPr>
        </p:nvSpPr>
        <p:spPr/>
        <p:txBody>
          <a:bodyPr/>
          <a:lstStyle/>
          <a:p>
            <a:pPr eaLnBrk="1" hangingPunct="1"/>
            <a:r>
              <a:rPr lang="en-US" smtClean="0"/>
              <a:t>Jaw crusher</a:t>
            </a:r>
          </a:p>
        </p:txBody>
      </p:sp>
      <p:pic>
        <p:nvPicPr>
          <p:cNvPr id="95236" name="Picture 4"/>
          <p:cNvPicPr>
            <a:picLocks noChangeAspect="1" noChangeArrowheads="1"/>
          </p:cNvPicPr>
          <p:nvPr/>
        </p:nvPicPr>
        <p:blipFill>
          <a:blip r:embed="rId3">
            <a:lum bright="12000"/>
          </a:blip>
          <a:srcRect/>
          <a:stretch>
            <a:fillRect/>
          </a:stretch>
        </p:blipFill>
        <p:spPr bwMode="auto">
          <a:xfrm>
            <a:off x="1905000" y="1371599"/>
            <a:ext cx="3962400" cy="48629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96259" name="Rectangle 2"/>
          <p:cNvSpPr>
            <a:spLocks noGrp="1" noChangeArrowheads="1"/>
          </p:cNvSpPr>
          <p:nvPr>
            <p:ph type="title"/>
          </p:nvPr>
        </p:nvSpPr>
        <p:spPr>
          <a:xfrm>
            <a:off x="2590800" y="0"/>
            <a:ext cx="3657600" cy="868363"/>
          </a:xfrm>
        </p:spPr>
        <p:txBody>
          <a:bodyPr/>
          <a:lstStyle/>
          <a:p>
            <a:pPr eaLnBrk="1" hangingPunct="1"/>
            <a:r>
              <a:rPr lang="en-US" smtClean="0"/>
              <a:t>Jaw crusher</a:t>
            </a:r>
          </a:p>
        </p:txBody>
      </p:sp>
      <p:pic>
        <p:nvPicPr>
          <p:cNvPr id="96260" name="Picture 4"/>
          <p:cNvPicPr>
            <a:picLocks noChangeAspect="1" noChangeArrowheads="1"/>
          </p:cNvPicPr>
          <p:nvPr/>
        </p:nvPicPr>
        <p:blipFill>
          <a:blip r:embed="rId3">
            <a:lum bright="6000"/>
          </a:blip>
          <a:srcRect t="8015" r="5154" b="932"/>
          <a:stretch>
            <a:fillRect/>
          </a:stretch>
        </p:blipFill>
        <p:spPr bwMode="auto">
          <a:xfrm>
            <a:off x="381000" y="820738"/>
            <a:ext cx="6705600" cy="52782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97283" name="Rectangle 2"/>
          <p:cNvSpPr>
            <a:spLocks noGrp="1" noChangeArrowheads="1"/>
          </p:cNvSpPr>
          <p:nvPr>
            <p:ph type="title"/>
          </p:nvPr>
        </p:nvSpPr>
        <p:spPr>
          <a:xfrm>
            <a:off x="2743200" y="0"/>
            <a:ext cx="2667000" cy="762000"/>
          </a:xfrm>
        </p:spPr>
        <p:txBody>
          <a:bodyPr/>
          <a:lstStyle/>
          <a:p>
            <a:pPr eaLnBrk="1" hangingPunct="1"/>
            <a:r>
              <a:rPr lang="en-US" smtClean="0"/>
              <a:t>Ball mill</a:t>
            </a:r>
          </a:p>
        </p:txBody>
      </p:sp>
      <p:pic>
        <p:nvPicPr>
          <p:cNvPr id="97284" name="Picture 4"/>
          <p:cNvPicPr>
            <a:picLocks noGrp="1" noChangeAspect="1" noChangeArrowheads="1"/>
          </p:cNvPicPr>
          <p:nvPr>
            <p:ph type="body" idx="1"/>
          </p:nvPr>
        </p:nvPicPr>
        <p:blipFill>
          <a:blip r:embed="rId3"/>
          <a:srcRect b="6763"/>
          <a:stretch>
            <a:fillRect/>
          </a:stretch>
        </p:blipFill>
        <p:spPr>
          <a:xfrm>
            <a:off x="838200" y="796925"/>
            <a:ext cx="7239000" cy="5456238"/>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pPr>
              <a:defRPr/>
            </a:pPr>
            <a:r>
              <a:rPr lang="en-US"/>
              <a:t>Solomon Bogale                        Chemical Eng'g Department</a:t>
            </a:r>
          </a:p>
        </p:txBody>
      </p:sp>
      <p:pic>
        <p:nvPicPr>
          <p:cNvPr id="92162" name="Picture 2"/>
          <p:cNvPicPr>
            <a:picLocks noChangeAspect="1" noChangeArrowheads="1"/>
          </p:cNvPicPr>
          <p:nvPr/>
        </p:nvPicPr>
        <p:blipFill>
          <a:blip r:embed="rId3"/>
          <a:srcRect/>
          <a:stretch>
            <a:fillRect/>
          </a:stretch>
        </p:blipFill>
        <p:spPr bwMode="auto">
          <a:xfrm>
            <a:off x="1061205" y="0"/>
            <a:ext cx="710976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a:t>Solomon Bogale                        Chemical Eng'g Department</a:t>
            </a:r>
          </a:p>
        </p:txBody>
      </p:sp>
      <p:sp>
        <p:nvSpPr>
          <p:cNvPr id="99331" name="AutoShape 2"/>
          <p:cNvSpPr>
            <a:spLocks noGrp="1" noChangeArrowheads="1"/>
          </p:cNvSpPr>
          <p:nvPr>
            <p:ph type="title"/>
          </p:nvPr>
        </p:nvSpPr>
        <p:spPr/>
        <p:txBody>
          <a:bodyPr/>
          <a:lstStyle/>
          <a:p>
            <a:pPr eaLnBrk="1" hangingPunct="1"/>
            <a:r>
              <a:rPr lang="en-US" smtClean="0"/>
              <a:t>Ball mill</a:t>
            </a:r>
          </a:p>
        </p:txBody>
      </p:sp>
      <p:pic>
        <p:nvPicPr>
          <p:cNvPr id="99332" name="Picture 4"/>
          <p:cNvPicPr>
            <a:picLocks noGrp="1" noChangeAspect="1" noChangeArrowheads="1"/>
          </p:cNvPicPr>
          <p:nvPr>
            <p:ph type="body" idx="1"/>
          </p:nvPr>
        </p:nvPicPr>
        <p:blipFill>
          <a:blip r:embed="rId3"/>
          <a:srcRect/>
          <a:stretch>
            <a:fillRect/>
          </a:stretch>
        </p:blipFill>
        <p:spPr>
          <a:xfrm>
            <a:off x="1066800" y="1981200"/>
            <a:ext cx="4572000" cy="3751263"/>
          </a:xfrm>
          <a:noFill/>
        </p:spPr>
      </p:pic>
      <p:pic>
        <p:nvPicPr>
          <p:cNvPr id="99333" name="Picture 5"/>
          <p:cNvPicPr>
            <a:picLocks noChangeAspect="1" noChangeArrowheads="1"/>
          </p:cNvPicPr>
          <p:nvPr/>
        </p:nvPicPr>
        <p:blipFill>
          <a:blip r:embed="rId4"/>
          <a:srcRect r="11456" b="32736"/>
          <a:stretch>
            <a:fillRect/>
          </a:stretch>
        </p:blipFill>
        <p:spPr bwMode="auto">
          <a:xfrm rot="10800000">
            <a:off x="7656513" y="1981200"/>
            <a:ext cx="857250" cy="364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00355" name="AutoShape 2"/>
          <p:cNvSpPr>
            <a:spLocks noGrp="1" noChangeArrowheads="1"/>
          </p:cNvSpPr>
          <p:nvPr>
            <p:ph type="title"/>
          </p:nvPr>
        </p:nvSpPr>
        <p:spPr/>
        <p:txBody>
          <a:bodyPr/>
          <a:lstStyle/>
          <a:p>
            <a:pPr eaLnBrk="1" hangingPunct="1"/>
            <a:r>
              <a:rPr lang="en-US" smtClean="0"/>
              <a:t>Ball mill</a:t>
            </a:r>
          </a:p>
        </p:txBody>
      </p:sp>
      <p:pic>
        <p:nvPicPr>
          <p:cNvPr id="100356" name="Picture 4"/>
          <p:cNvPicPr>
            <a:picLocks noGrp="1" noChangeAspect="1" noChangeArrowheads="1"/>
          </p:cNvPicPr>
          <p:nvPr>
            <p:ph type="body" idx="1"/>
          </p:nvPr>
        </p:nvPicPr>
        <p:blipFill>
          <a:blip r:embed="rId3"/>
          <a:srcRect/>
          <a:stretch>
            <a:fillRect/>
          </a:stretch>
        </p:blipFill>
        <p:spPr>
          <a:xfrm>
            <a:off x="1447800" y="1371600"/>
            <a:ext cx="5715000" cy="4798636"/>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a:t>Solomon Bogale                        Chemical Eng'g Department</a:t>
            </a:r>
          </a:p>
        </p:txBody>
      </p:sp>
      <p:sp>
        <p:nvSpPr>
          <p:cNvPr id="101379" name="AutoShape 2"/>
          <p:cNvSpPr>
            <a:spLocks noGrp="1" noChangeArrowheads="1"/>
          </p:cNvSpPr>
          <p:nvPr>
            <p:ph type="title"/>
          </p:nvPr>
        </p:nvSpPr>
        <p:spPr>
          <a:xfrm>
            <a:off x="457200" y="274638"/>
            <a:ext cx="8229600" cy="868362"/>
          </a:xfrm>
        </p:spPr>
        <p:txBody>
          <a:bodyPr/>
          <a:lstStyle/>
          <a:p>
            <a:pPr eaLnBrk="1" hangingPunct="1"/>
            <a:r>
              <a:rPr lang="en-US" dirty="0" smtClean="0"/>
              <a:t>Ball mill</a:t>
            </a:r>
          </a:p>
        </p:txBody>
      </p:sp>
      <p:grpSp>
        <p:nvGrpSpPr>
          <p:cNvPr id="8" name="Group 7"/>
          <p:cNvGrpSpPr/>
          <p:nvPr/>
        </p:nvGrpSpPr>
        <p:grpSpPr>
          <a:xfrm>
            <a:off x="457200" y="1828800"/>
            <a:ext cx="8305800" cy="3276600"/>
            <a:chOff x="838200" y="2820988"/>
            <a:chExt cx="7848600" cy="2513012"/>
          </a:xfrm>
        </p:grpSpPr>
        <p:pic>
          <p:nvPicPr>
            <p:cNvPr id="101380" name="Picture 4"/>
            <p:cNvPicPr>
              <a:picLocks noChangeAspect="1" noChangeArrowheads="1"/>
            </p:cNvPicPr>
            <p:nvPr/>
          </p:nvPicPr>
          <p:blipFill>
            <a:blip r:embed="rId3">
              <a:lum bright="6000"/>
            </a:blip>
            <a:srcRect l="11650" r="-4854" b="65280"/>
            <a:stretch>
              <a:fillRect/>
            </a:stretch>
          </p:blipFill>
          <p:spPr bwMode="auto">
            <a:xfrm>
              <a:off x="838200" y="2895600"/>
              <a:ext cx="2438400" cy="2438400"/>
            </a:xfrm>
            <a:prstGeom prst="rect">
              <a:avLst/>
            </a:prstGeom>
            <a:noFill/>
            <a:ln w="9525">
              <a:noFill/>
              <a:miter lim="800000"/>
              <a:headEnd/>
              <a:tailEnd/>
            </a:ln>
          </p:spPr>
        </p:pic>
        <p:pic>
          <p:nvPicPr>
            <p:cNvPr id="101381" name="Picture 5"/>
            <p:cNvPicPr>
              <a:picLocks noChangeAspect="1" noChangeArrowheads="1"/>
            </p:cNvPicPr>
            <p:nvPr/>
          </p:nvPicPr>
          <p:blipFill>
            <a:blip r:embed="rId3">
              <a:lum bright="6000"/>
            </a:blip>
            <a:srcRect l="9091" t="34720" r="-3030" b="32730"/>
            <a:stretch>
              <a:fillRect/>
            </a:stretch>
          </p:blipFill>
          <p:spPr bwMode="auto">
            <a:xfrm>
              <a:off x="3429000" y="2895600"/>
              <a:ext cx="2514600" cy="2338388"/>
            </a:xfrm>
            <a:prstGeom prst="rect">
              <a:avLst/>
            </a:prstGeom>
            <a:noFill/>
            <a:ln w="9525">
              <a:noFill/>
              <a:miter lim="800000"/>
              <a:headEnd/>
              <a:tailEnd/>
            </a:ln>
          </p:spPr>
        </p:pic>
        <p:pic>
          <p:nvPicPr>
            <p:cNvPr id="101382" name="Picture 6"/>
            <p:cNvPicPr>
              <a:picLocks noChangeAspect="1" noChangeArrowheads="1"/>
            </p:cNvPicPr>
            <p:nvPr/>
          </p:nvPicPr>
          <p:blipFill>
            <a:blip r:embed="rId3">
              <a:lum bright="12000"/>
            </a:blip>
            <a:srcRect l="11650" t="67270"/>
            <a:stretch>
              <a:fillRect/>
            </a:stretch>
          </p:blipFill>
          <p:spPr bwMode="auto">
            <a:xfrm>
              <a:off x="6248400" y="2820988"/>
              <a:ext cx="2438400" cy="2424112"/>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02403" name="AutoShape 2"/>
          <p:cNvSpPr>
            <a:spLocks noGrp="1" noChangeArrowheads="1"/>
          </p:cNvSpPr>
          <p:nvPr>
            <p:ph type="title"/>
          </p:nvPr>
        </p:nvSpPr>
        <p:spPr>
          <a:xfrm>
            <a:off x="457200" y="274638"/>
            <a:ext cx="8229600" cy="792162"/>
          </a:xfrm>
        </p:spPr>
        <p:txBody>
          <a:bodyPr/>
          <a:lstStyle/>
          <a:p>
            <a:pPr eaLnBrk="1" hangingPunct="1"/>
            <a:r>
              <a:rPr lang="en-US" dirty="0" smtClean="0"/>
              <a:t>Ball mill</a:t>
            </a:r>
          </a:p>
        </p:txBody>
      </p:sp>
      <p:pic>
        <p:nvPicPr>
          <p:cNvPr id="102404" name="Picture 4"/>
          <p:cNvPicPr>
            <a:picLocks noChangeAspect="1" noChangeArrowheads="1"/>
          </p:cNvPicPr>
          <p:nvPr/>
        </p:nvPicPr>
        <p:blipFill>
          <a:blip r:embed="rId4">
            <a:lum bright="6000"/>
          </a:blip>
          <a:srcRect t="2232"/>
          <a:stretch>
            <a:fillRect/>
          </a:stretch>
        </p:blipFill>
        <p:spPr bwMode="auto">
          <a:xfrm>
            <a:off x="533400" y="1371600"/>
            <a:ext cx="4267200" cy="4876800"/>
          </a:xfrm>
          <a:prstGeom prst="rect">
            <a:avLst/>
          </a:prstGeom>
          <a:noFill/>
          <a:ln w="9525">
            <a:noFill/>
            <a:miter lim="800000"/>
            <a:headEnd/>
            <a:tailEnd/>
          </a:ln>
        </p:spPr>
      </p:pic>
      <p:graphicFrame>
        <p:nvGraphicFramePr>
          <p:cNvPr id="91138" name="Object 2"/>
          <p:cNvGraphicFramePr>
            <a:graphicFrameLocks noChangeAspect="1"/>
          </p:cNvGraphicFramePr>
          <p:nvPr/>
        </p:nvGraphicFramePr>
        <p:xfrm>
          <a:off x="5181600" y="3352800"/>
          <a:ext cx="3022600" cy="1905000"/>
        </p:xfrm>
        <a:graphic>
          <a:graphicData uri="http://schemas.openxmlformats.org/presentationml/2006/ole">
            <p:oleObj spid="_x0000_s91138" name="Equation" r:id="rId5" imgW="1511280" imgH="952200" progId="Equation.3">
              <p:embed/>
            </p:oleObj>
          </a:graphicData>
        </a:graphic>
      </p:graphicFrame>
      <p:sp>
        <p:nvSpPr>
          <p:cNvPr id="6" name="TextBox 5"/>
          <p:cNvSpPr txBox="1"/>
          <p:nvPr/>
        </p:nvSpPr>
        <p:spPr>
          <a:xfrm>
            <a:off x="4876800" y="1600200"/>
            <a:ext cx="3772186" cy="1569660"/>
          </a:xfrm>
          <a:prstGeom prst="rect">
            <a:avLst/>
          </a:prstGeom>
          <a:solidFill>
            <a:schemeClr val="accent3">
              <a:lumMod val="40000"/>
              <a:lumOff val="60000"/>
            </a:schemeClr>
          </a:solidFill>
        </p:spPr>
        <p:txBody>
          <a:bodyPr wrap="none" rtlCol="0">
            <a:spAutoFit/>
          </a:bodyPr>
          <a:lstStyle/>
          <a:p>
            <a:r>
              <a:rPr lang="en-US" sz="2400" dirty="0" smtClean="0"/>
              <a:t>The </a:t>
            </a:r>
            <a:r>
              <a:rPr lang="en-US" sz="2400" b="1" dirty="0" smtClean="0">
                <a:solidFill>
                  <a:srgbClr val="FF0000"/>
                </a:solidFill>
              </a:rPr>
              <a:t>critical speed</a:t>
            </a:r>
            <a:r>
              <a:rPr lang="en-US" sz="2400" dirty="0" smtClean="0"/>
              <a:t> is when</a:t>
            </a:r>
          </a:p>
          <a:p>
            <a:r>
              <a:rPr lang="en-US" sz="2400" dirty="0" smtClean="0"/>
              <a:t> the ball reaches the vertical </a:t>
            </a:r>
          </a:p>
          <a:p>
            <a:r>
              <a:rPr lang="en-US" sz="2400" dirty="0" smtClean="0"/>
              <a:t>top  position of the shell </a:t>
            </a:r>
          </a:p>
          <a:p>
            <a:r>
              <a:rPr lang="en-US" sz="2400" dirty="0" smtClean="0"/>
              <a:t>without being free to fall. </a:t>
            </a:r>
            <a:endParaRPr lang="en-US" sz="2400" dirty="0"/>
          </a:p>
        </p:txBody>
      </p:sp>
      <p:graphicFrame>
        <p:nvGraphicFramePr>
          <p:cNvPr id="7" name="Object 6"/>
          <p:cNvGraphicFramePr>
            <a:graphicFrameLocks noChangeAspect="1"/>
          </p:cNvGraphicFramePr>
          <p:nvPr/>
        </p:nvGraphicFramePr>
        <p:xfrm>
          <a:off x="5410200" y="5410200"/>
          <a:ext cx="2844800" cy="533400"/>
        </p:xfrm>
        <a:graphic>
          <a:graphicData uri="http://schemas.openxmlformats.org/presentationml/2006/ole">
            <p:oleObj spid="_x0000_s91139" name="Equation" r:id="rId6" imgW="1218960" imgH="228600" progId="Equation.3">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73731" name="AutoShape 2"/>
          <p:cNvSpPr>
            <a:spLocks noGrp="1" noChangeArrowheads="1"/>
          </p:cNvSpPr>
          <p:nvPr>
            <p:ph type="title"/>
          </p:nvPr>
        </p:nvSpPr>
        <p:spPr/>
        <p:txBody>
          <a:bodyPr/>
          <a:lstStyle/>
          <a:p>
            <a:r>
              <a:rPr lang="en-US" dirty="0" smtClean="0"/>
              <a:t>Size reduction</a:t>
            </a:r>
          </a:p>
        </p:txBody>
      </p:sp>
      <p:sp>
        <p:nvSpPr>
          <p:cNvPr id="73732" name="Rectangle 3"/>
          <p:cNvSpPr>
            <a:spLocks noGrp="1" noChangeArrowheads="1"/>
          </p:cNvSpPr>
          <p:nvPr>
            <p:ph type="body" idx="1"/>
          </p:nvPr>
        </p:nvSpPr>
        <p:spPr>
          <a:xfrm>
            <a:off x="457200" y="1600201"/>
            <a:ext cx="8229600" cy="3733800"/>
          </a:xfrm>
          <a:solidFill>
            <a:schemeClr val="accent5">
              <a:lumMod val="40000"/>
              <a:lumOff val="60000"/>
            </a:schemeClr>
          </a:solidFill>
        </p:spPr>
        <p:txBody>
          <a:bodyPr/>
          <a:lstStyle/>
          <a:p>
            <a:pPr eaLnBrk="1" hangingPunct="1"/>
            <a:r>
              <a:rPr lang="en-US" sz="2400" dirty="0" smtClean="0"/>
              <a:t>Mechanism of size reduction</a:t>
            </a:r>
          </a:p>
          <a:p>
            <a:pPr lvl="1" eaLnBrk="1" hangingPunct="1"/>
            <a:r>
              <a:rPr lang="en-US" sz="2000" dirty="0" smtClean="0"/>
              <a:t>When a single lump of material is subjected to a sudden impact, it will break into</a:t>
            </a:r>
          </a:p>
          <a:p>
            <a:pPr lvl="2" eaLnBrk="1" hangingPunct="1"/>
            <a:r>
              <a:rPr lang="en-US" sz="1800" dirty="0" smtClean="0"/>
              <a:t>Few relatively large particles + intermediate particle sizes + number of fine particles</a:t>
            </a:r>
          </a:p>
          <a:p>
            <a:pPr lvl="1" eaLnBrk="1" hangingPunct="1"/>
            <a:endParaRPr lang="en-US" sz="2000" dirty="0" smtClean="0"/>
          </a:p>
          <a:p>
            <a:pPr lvl="1" eaLnBrk="1" hangingPunct="1"/>
            <a:r>
              <a:rPr lang="en-US" sz="2000" dirty="0" smtClean="0"/>
              <a:t>When the energy of impact increases, the larger particles will further disintegrate while the size of finer particles will not much altered.  </a:t>
            </a:r>
          </a:p>
          <a:p>
            <a:pPr lvl="2" eaLnBrk="1" hangingPunct="1">
              <a:buFont typeface="Symbol" pitchFamily="18" charset="2"/>
              <a:buChar char="Þ"/>
            </a:pPr>
            <a:r>
              <a:rPr lang="en-US" sz="1800" dirty="0" smtClean="0"/>
              <a:t>The size of fine particles is closely connected with the internal structure of the material but larger particles with the process by which the size reduction is effected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a:t>Solomon </a:t>
            </a:r>
            <a:r>
              <a:rPr lang="en-US" dirty="0" err="1"/>
              <a:t>Bogale</a:t>
            </a:r>
            <a:r>
              <a:rPr lang="en-US" dirty="0"/>
              <a:t>                        Chemical </a:t>
            </a:r>
            <a:r>
              <a:rPr lang="en-US" dirty="0" err="1"/>
              <a:t>Eng'g</a:t>
            </a:r>
            <a:r>
              <a:rPr lang="en-US" dirty="0"/>
              <a:t> Department</a:t>
            </a:r>
          </a:p>
        </p:txBody>
      </p:sp>
      <p:sp>
        <p:nvSpPr>
          <p:cNvPr id="103427" name="AutoShape 2"/>
          <p:cNvSpPr>
            <a:spLocks noGrp="1" noChangeArrowheads="1"/>
          </p:cNvSpPr>
          <p:nvPr>
            <p:ph type="title"/>
          </p:nvPr>
        </p:nvSpPr>
        <p:spPr>
          <a:xfrm>
            <a:off x="457200" y="152400"/>
            <a:ext cx="8229600" cy="914400"/>
          </a:xfrm>
        </p:spPr>
        <p:txBody>
          <a:bodyPr/>
          <a:lstStyle/>
          <a:p>
            <a:pPr eaLnBrk="1" hangingPunct="1"/>
            <a:r>
              <a:rPr lang="en-US" dirty="0" smtClean="0"/>
              <a:t>Ball mill</a:t>
            </a:r>
          </a:p>
        </p:txBody>
      </p:sp>
      <p:pic>
        <p:nvPicPr>
          <p:cNvPr id="103428" name="Picture 4"/>
          <p:cNvPicPr>
            <a:picLocks noChangeAspect="1" noChangeArrowheads="1"/>
          </p:cNvPicPr>
          <p:nvPr/>
        </p:nvPicPr>
        <p:blipFill>
          <a:blip r:embed="rId3">
            <a:lum bright="6000"/>
          </a:blip>
          <a:srcRect/>
          <a:stretch>
            <a:fillRect/>
          </a:stretch>
        </p:blipFill>
        <p:spPr bwMode="auto">
          <a:xfrm>
            <a:off x="1600200" y="990600"/>
            <a:ext cx="4572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pic>
        <p:nvPicPr>
          <p:cNvPr id="105475" name="Picture 4"/>
          <p:cNvPicPr>
            <a:picLocks noChangeAspect="1" noChangeArrowheads="1"/>
          </p:cNvPicPr>
          <p:nvPr/>
        </p:nvPicPr>
        <p:blipFill>
          <a:blip r:embed="rId3">
            <a:lum bright="12000"/>
          </a:blip>
          <a:srcRect b="2069"/>
          <a:stretch>
            <a:fillRect/>
          </a:stretch>
        </p:blipFill>
        <p:spPr bwMode="auto">
          <a:xfrm>
            <a:off x="228600" y="148289"/>
            <a:ext cx="8686800" cy="5634974"/>
          </a:xfrm>
          <a:prstGeom prst="rect">
            <a:avLst/>
          </a:prstGeom>
          <a:noFill/>
          <a:ln w="9525">
            <a:noFill/>
            <a:miter lim="800000"/>
            <a:headEnd/>
            <a:tailEnd/>
          </a:ln>
        </p:spPr>
      </p:pic>
      <p:sp>
        <p:nvSpPr>
          <p:cNvPr id="105476" name="Rectangle 2"/>
          <p:cNvSpPr>
            <a:spLocks noGrp="1" noChangeArrowheads="1"/>
          </p:cNvSpPr>
          <p:nvPr>
            <p:ph type="title"/>
          </p:nvPr>
        </p:nvSpPr>
        <p:spPr>
          <a:xfrm>
            <a:off x="6096000" y="3276600"/>
            <a:ext cx="1981200" cy="1676400"/>
          </a:xfrm>
          <a:solidFill>
            <a:srgbClr val="FFFF00"/>
          </a:solidFill>
        </p:spPr>
        <p:txBody>
          <a:bodyPr>
            <a:normAutofit fontScale="90000"/>
          </a:bodyPr>
          <a:lstStyle/>
          <a:p>
            <a:pPr eaLnBrk="1" hangingPunct="1"/>
            <a:r>
              <a:rPr lang="en-US" sz="4000" dirty="0" smtClean="0"/>
              <a:t>Ball mill</a:t>
            </a:r>
            <a:br>
              <a:rPr lang="en-US" sz="4000" dirty="0" smtClean="0"/>
            </a:br>
            <a:r>
              <a:rPr lang="en-US" sz="4000" dirty="0" smtClean="0"/>
              <a:t>&amp;</a:t>
            </a:r>
            <a:br>
              <a:rPr lang="en-US" sz="4000" dirty="0" smtClean="0"/>
            </a:br>
            <a:r>
              <a:rPr lang="en-US" sz="4000" dirty="0" smtClean="0"/>
              <a:t>Rod mills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06499" name="Rectangle 2"/>
          <p:cNvSpPr>
            <a:spLocks noGrp="1" noChangeArrowheads="1"/>
          </p:cNvSpPr>
          <p:nvPr>
            <p:ph type="title"/>
          </p:nvPr>
        </p:nvSpPr>
        <p:spPr>
          <a:xfrm>
            <a:off x="7162800" y="1752600"/>
            <a:ext cx="1828800" cy="685800"/>
          </a:xfrm>
          <a:solidFill>
            <a:srgbClr val="FFFF00"/>
          </a:solidFill>
        </p:spPr>
        <p:txBody>
          <a:bodyPr>
            <a:normAutofit fontScale="90000"/>
          </a:bodyPr>
          <a:lstStyle/>
          <a:p>
            <a:pPr eaLnBrk="1" hangingPunct="1"/>
            <a:r>
              <a:rPr lang="en-US" sz="4000" dirty="0" smtClean="0"/>
              <a:t>Ball mill</a:t>
            </a:r>
          </a:p>
        </p:txBody>
      </p:sp>
      <p:pic>
        <p:nvPicPr>
          <p:cNvPr id="106500" name="Picture 4"/>
          <p:cNvPicPr>
            <a:picLocks noGrp="1" noChangeAspect="1" noChangeArrowheads="1"/>
          </p:cNvPicPr>
          <p:nvPr>
            <p:ph type="body" idx="1"/>
          </p:nvPr>
        </p:nvPicPr>
        <p:blipFill>
          <a:blip r:embed="rId3"/>
          <a:srcRect l="2646" t="1790" r="2571" b="2046"/>
          <a:stretch>
            <a:fillRect/>
          </a:stretch>
        </p:blipFill>
        <p:spPr>
          <a:xfrm>
            <a:off x="0" y="0"/>
            <a:ext cx="7086600" cy="6284913"/>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pPr>
              <a:defRPr/>
            </a:pPr>
            <a:r>
              <a:rPr lang="en-US"/>
              <a:t>Solomon Bogale                        Chemical Eng'g Department</a:t>
            </a:r>
          </a:p>
        </p:txBody>
      </p:sp>
      <p:sp>
        <p:nvSpPr>
          <p:cNvPr id="107523" name="Rectangle 2"/>
          <p:cNvSpPr>
            <a:spLocks noGrp="1" noChangeArrowheads="1"/>
          </p:cNvSpPr>
          <p:nvPr>
            <p:ph type="title"/>
          </p:nvPr>
        </p:nvSpPr>
        <p:spPr>
          <a:xfrm>
            <a:off x="3581400" y="0"/>
            <a:ext cx="2362200" cy="792163"/>
          </a:xfrm>
        </p:spPr>
        <p:txBody>
          <a:bodyPr/>
          <a:lstStyle/>
          <a:p>
            <a:pPr eaLnBrk="1" hangingPunct="1"/>
            <a:r>
              <a:rPr lang="en-US" smtClean="0"/>
              <a:t>Rod mill</a:t>
            </a:r>
          </a:p>
        </p:txBody>
      </p:sp>
      <p:pic>
        <p:nvPicPr>
          <p:cNvPr id="107524" name="Picture 3"/>
          <p:cNvPicPr>
            <a:picLocks noGrp="1" noChangeAspect="1" noChangeArrowheads="1"/>
          </p:cNvPicPr>
          <p:nvPr>
            <p:ph type="body" idx="1"/>
          </p:nvPr>
        </p:nvPicPr>
        <p:blipFill>
          <a:blip r:embed="rId3"/>
          <a:srcRect l="5698" t="4295" r="4524" b="3629"/>
          <a:stretch>
            <a:fillRect/>
          </a:stretch>
        </p:blipFill>
        <p:spPr>
          <a:xfrm>
            <a:off x="207332" y="1066800"/>
            <a:ext cx="4629781" cy="4953000"/>
          </a:xfrm>
          <a:noFill/>
        </p:spPr>
      </p:pic>
      <p:pic>
        <p:nvPicPr>
          <p:cNvPr id="107525" name="Picture 4"/>
          <p:cNvPicPr>
            <a:picLocks noChangeAspect="1" noChangeArrowheads="1"/>
          </p:cNvPicPr>
          <p:nvPr/>
        </p:nvPicPr>
        <p:blipFill>
          <a:blip r:embed="rId4"/>
          <a:srcRect/>
          <a:stretch>
            <a:fillRect/>
          </a:stretch>
        </p:blipFill>
        <p:spPr bwMode="auto">
          <a:xfrm>
            <a:off x="5006975" y="1447800"/>
            <a:ext cx="4041775"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08547" name="Rectangle 2"/>
          <p:cNvSpPr>
            <a:spLocks noGrp="1" noChangeArrowheads="1"/>
          </p:cNvSpPr>
          <p:nvPr>
            <p:ph type="title"/>
          </p:nvPr>
        </p:nvSpPr>
        <p:spPr>
          <a:xfrm>
            <a:off x="5029200" y="1447800"/>
            <a:ext cx="3505200" cy="792163"/>
          </a:xfrm>
          <a:solidFill>
            <a:srgbClr val="FFFF00"/>
          </a:solidFill>
        </p:spPr>
        <p:txBody>
          <a:bodyPr/>
          <a:lstStyle/>
          <a:p>
            <a:pPr eaLnBrk="1" hangingPunct="1"/>
            <a:r>
              <a:rPr lang="en-US" smtClean="0"/>
              <a:t>Hammer mill</a:t>
            </a:r>
          </a:p>
        </p:txBody>
      </p:sp>
      <p:pic>
        <p:nvPicPr>
          <p:cNvPr id="108548" name="Picture 3"/>
          <p:cNvPicPr>
            <a:picLocks noChangeAspect="1" noChangeArrowheads="1"/>
          </p:cNvPicPr>
          <p:nvPr/>
        </p:nvPicPr>
        <p:blipFill>
          <a:blip r:embed="rId3"/>
          <a:srcRect l="7231" r="5989"/>
          <a:stretch>
            <a:fillRect/>
          </a:stretch>
        </p:blipFill>
        <p:spPr bwMode="auto">
          <a:xfrm>
            <a:off x="437002" y="228600"/>
            <a:ext cx="3525398"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09571" name="AutoShape 2"/>
          <p:cNvSpPr>
            <a:spLocks noGrp="1" noChangeArrowheads="1"/>
          </p:cNvSpPr>
          <p:nvPr>
            <p:ph type="title"/>
          </p:nvPr>
        </p:nvSpPr>
        <p:spPr/>
        <p:txBody>
          <a:bodyPr/>
          <a:lstStyle/>
          <a:p>
            <a:pPr eaLnBrk="1" hangingPunct="1"/>
            <a:r>
              <a:rPr lang="en-US" smtClean="0"/>
              <a:t>Hammer mill</a:t>
            </a:r>
          </a:p>
        </p:txBody>
      </p:sp>
      <p:pic>
        <p:nvPicPr>
          <p:cNvPr id="109572" name="Picture 4"/>
          <p:cNvPicPr>
            <a:picLocks noChangeAspect="1" noChangeArrowheads="1"/>
          </p:cNvPicPr>
          <p:nvPr/>
        </p:nvPicPr>
        <p:blipFill>
          <a:blip r:embed="rId3">
            <a:lum bright="12000"/>
          </a:blip>
          <a:srcRect l="8565" t="6754" r="4068" b="5452"/>
          <a:stretch>
            <a:fillRect/>
          </a:stretch>
        </p:blipFill>
        <p:spPr bwMode="auto">
          <a:xfrm>
            <a:off x="1981200" y="1371599"/>
            <a:ext cx="4572000" cy="46616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10595" name="AutoShape 2"/>
          <p:cNvSpPr>
            <a:spLocks noGrp="1" noChangeArrowheads="1"/>
          </p:cNvSpPr>
          <p:nvPr>
            <p:ph type="title"/>
          </p:nvPr>
        </p:nvSpPr>
        <p:spPr/>
        <p:txBody>
          <a:bodyPr/>
          <a:lstStyle/>
          <a:p>
            <a:pPr eaLnBrk="1" hangingPunct="1"/>
            <a:r>
              <a:rPr lang="en-US" smtClean="0"/>
              <a:t>Hammer mill</a:t>
            </a:r>
          </a:p>
        </p:txBody>
      </p:sp>
      <p:pic>
        <p:nvPicPr>
          <p:cNvPr id="110596" name="Picture 4"/>
          <p:cNvPicPr>
            <a:picLocks noChangeAspect="1" noChangeArrowheads="1"/>
          </p:cNvPicPr>
          <p:nvPr/>
        </p:nvPicPr>
        <p:blipFill>
          <a:blip r:embed="rId3">
            <a:lum bright="12000"/>
          </a:blip>
          <a:srcRect l="3806" t="1750" r="4875" b="3720"/>
          <a:stretch>
            <a:fillRect/>
          </a:stretch>
        </p:blipFill>
        <p:spPr bwMode="auto">
          <a:xfrm>
            <a:off x="1905000" y="1295400"/>
            <a:ext cx="42672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11619" name="AutoShape 2"/>
          <p:cNvSpPr>
            <a:spLocks noGrp="1" noChangeArrowheads="1"/>
          </p:cNvSpPr>
          <p:nvPr>
            <p:ph type="title"/>
          </p:nvPr>
        </p:nvSpPr>
        <p:spPr/>
        <p:txBody>
          <a:bodyPr/>
          <a:lstStyle/>
          <a:p>
            <a:pPr eaLnBrk="1" hangingPunct="1"/>
            <a:r>
              <a:rPr lang="en-US" smtClean="0"/>
              <a:t>Hammer mill</a:t>
            </a:r>
          </a:p>
        </p:txBody>
      </p:sp>
      <p:pic>
        <p:nvPicPr>
          <p:cNvPr id="111620" name="Picture 4"/>
          <p:cNvPicPr>
            <a:picLocks noChangeAspect="1" noChangeArrowheads="1"/>
          </p:cNvPicPr>
          <p:nvPr/>
        </p:nvPicPr>
        <p:blipFill>
          <a:blip r:embed="rId4">
            <a:lum bright="6000"/>
          </a:blip>
          <a:srcRect b="7613"/>
          <a:stretch>
            <a:fillRect/>
          </a:stretch>
        </p:blipFill>
        <p:spPr bwMode="auto">
          <a:xfrm>
            <a:off x="4114800" y="1295400"/>
            <a:ext cx="4652434" cy="3213027"/>
          </a:xfrm>
          <a:prstGeom prst="rect">
            <a:avLst/>
          </a:prstGeom>
          <a:noFill/>
          <a:ln w="9525">
            <a:noFill/>
            <a:miter lim="800000"/>
            <a:headEnd/>
            <a:tailEnd/>
          </a:ln>
        </p:spPr>
      </p:pic>
      <p:graphicFrame>
        <p:nvGraphicFramePr>
          <p:cNvPr id="6" name="Object 5"/>
          <p:cNvGraphicFramePr>
            <a:graphicFrameLocks noChangeAspect="1"/>
          </p:cNvGraphicFramePr>
          <p:nvPr/>
        </p:nvGraphicFramePr>
        <p:xfrm>
          <a:off x="990600" y="3962400"/>
          <a:ext cx="5943600" cy="2016125"/>
        </p:xfrm>
        <a:graphic>
          <a:graphicData uri="http://schemas.openxmlformats.org/presentationml/2006/ole">
            <p:oleObj spid="_x0000_s157697" name="Equation" r:id="rId5" imgW="2768400" imgH="939600" progId="Equation.3">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12643" name="AutoShape 2"/>
          <p:cNvSpPr>
            <a:spLocks noGrp="1" noChangeArrowheads="1"/>
          </p:cNvSpPr>
          <p:nvPr>
            <p:ph type="title"/>
          </p:nvPr>
        </p:nvSpPr>
        <p:spPr/>
        <p:txBody>
          <a:bodyPr/>
          <a:lstStyle/>
          <a:p>
            <a:pPr eaLnBrk="1" hangingPunct="1"/>
            <a:r>
              <a:rPr lang="en-US" smtClean="0"/>
              <a:t>Hammer mill</a:t>
            </a:r>
          </a:p>
        </p:txBody>
      </p:sp>
      <p:pic>
        <p:nvPicPr>
          <p:cNvPr id="112644" name="Picture 4"/>
          <p:cNvPicPr>
            <a:picLocks noChangeAspect="1" noChangeArrowheads="1"/>
          </p:cNvPicPr>
          <p:nvPr/>
        </p:nvPicPr>
        <p:blipFill>
          <a:blip r:embed="rId3">
            <a:lum bright="6000"/>
          </a:blip>
          <a:srcRect b="9633"/>
          <a:stretch>
            <a:fillRect/>
          </a:stretch>
        </p:blipFill>
        <p:spPr bwMode="auto">
          <a:xfrm>
            <a:off x="1676400" y="1600200"/>
            <a:ext cx="4419600" cy="45756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pic>
        <p:nvPicPr>
          <p:cNvPr id="113667" name="Picture 4"/>
          <p:cNvPicPr>
            <a:picLocks noChangeAspect="1" noChangeArrowheads="1"/>
          </p:cNvPicPr>
          <p:nvPr/>
        </p:nvPicPr>
        <p:blipFill>
          <a:blip r:embed="rId3">
            <a:lum bright="6000"/>
          </a:blip>
          <a:srcRect l="2727" t="1361" r="1819" b="1985"/>
          <a:stretch>
            <a:fillRect/>
          </a:stretch>
        </p:blipFill>
        <p:spPr bwMode="auto">
          <a:xfrm>
            <a:off x="152400" y="331788"/>
            <a:ext cx="7848600" cy="5926137"/>
          </a:xfrm>
          <a:prstGeom prst="rect">
            <a:avLst/>
          </a:prstGeom>
          <a:noFill/>
          <a:ln w="9525">
            <a:noFill/>
            <a:miter lim="800000"/>
            <a:headEnd/>
            <a:tailEnd/>
          </a:ln>
        </p:spPr>
      </p:pic>
      <p:sp>
        <p:nvSpPr>
          <p:cNvPr id="113668" name="Rectangle 2"/>
          <p:cNvSpPr>
            <a:spLocks noGrp="1" noChangeArrowheads="1"/>
          </p:cNvSpPr>
          <p:nvPr>
            <p:ph type="title"/>
          </p:nvPr>
        </p:nvSpPr>
        <p:spPr>
          <a:xfrm>
            <a:off x="6781800" y="533400"/>
            <a:ext cx="2362200" cy="457200"/>
          </a:xfrm>
          <a:solidFill>
            <a:srgbClr val="FFFF00"/>
          </a:solidFill>
        </p:spPr>
        <p:txBody>
          <a:bodyPr>
            <a:noAutofit/>
          </a:bodyPr>
          <a:lstStyle/>
          <a:p>
            <a:pPr eaLnBrk="1" hangingPunct="1"/>
            <a:r>
              <a:rPr lang="en-US" sz="2800" b="1" dirty="0" smtClean="0"/>
              <a:t>Hammer mills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74755" name="AutoShape 2"/>
          <p:cNvSpPr>
            <a:spLocks noGrp="1" noChangeArrowheads="1"/>
          </p:cNvSpPr>
          <p:nvPr>
            <p:ph type="title"/>
          </p:nvPr>
        </p:nvSpPr>
        <p:spPr>
          <a:xfrm>
            <a:off x="762000" y="533400"/>
            <a:ext cx="7924800" cy="1143000"/>
          </a:xfrm>
        </p:spPr>
        <p:txBody>
          <a:bodyPr/>
          <a:lstStyle/>
          <a:p>
            <a:r>
              <a:rPr lang="en-US" dirty="0" smtClean="0"/>
              <a:t>Size reduction</a:t>
            </a:r>
          </a:p>
        </p:txBody>
      </p:sp>
      <p:sp>
        <p:nvSpPr>
          <p:cNvPr id="74756" name="Rectangle 3"/>
          <p:cNvSpPr>
            <a:spLocks noGrp="1" noChangeArrowheads="1"/>
          </p:cNvSpPr>
          <p:nvPr>
            <p:ph type="body" idx="1"/>
          </p:nvPr>
        </p:nvSpPr>
        <p:spPr>
          <a:xfrm>
            <a:off x="838200" y="1676400"/>
            <a:ext cx="7924800" cy="4038600"/>
          </a:xfrm>
          <a:solidFill>
            <a:schemeClr val="accent5">
              <a:lumMod val="40000"/>
              <a:lumOff val="60000"/>
            </a:schemeClr>
          </a:solidFill>
        </p:spPr>
        <p:txBody>
          <a:bodyPr/>
          <a:lstStyle/>
          <a:p>
            <a:pPr eaLnBrk="1" hangingPunct="1">
              <a:lnSpc>
                <a:spcPct val="80000"/>
              </a:lnSpc>
            </a:pPr>
            <a:r>
              <a:rPr lang="en-US" sz="2400" dirty="0" smtClean="0"/>
              <a:t>The process of size reduction consists of two parts:</a:t>
            </a:r>
          </a:p>
          <a:p>
            <a:pPr lvl="2" eaLnBrk="1" hangingPunct="1">
              <a:lnSpc>
                <a:spcPct val="80000"/>
              </a:lnSpc>
            </a:pPr>
            <a:r>
              <a:rPr lang="en-US" sz="1800" dirty="0" smtClean="0"/>
              <a:t>Opening up any small fissures which are already present</a:t>
            </a:r>
          </a:p>
          <a:p>
            <a:pPr lvl="2" eaLnBrk="1" hangingPunct="1">
              <a:lnSpc>
                <a:spcPct val="80000"/>
              </a:lnSpc>
            </a:pPr>
            <a:r>
              <a:rPr lang="en-US" sz="1800" dirty="0" smtClean="0"/>
              <a:t>Secondly forming new surface</a:t>
            </a:r>
          </a:p>
          <a:p>
            <a:pPr eaLnBrk="1" hangingPunct="1">
              <a:lnSpc>
                <a:spcPct val="80000"/>
              </a:lnSpc>
            </a:pPr>
            <a:endParaRPr lang="en-US" sz="2400" dirty="0" smtClean="0"/>
          </a:p>
          <a:p>
            <a:pPr eaLnBrk="1" hangingPunct="1">
              <a:lnSpc>
                <a:spcPct val="80000"/>
              </a:lnSpc>
            </a:pPr>
            <a:r>
              <a:rPr lang="en-US" sz="2400" dirty="0" smtClean="0"/>
              <a:t>From the point of energy utilization, size reduction is a very inefficient process</a:t>
            </a:r>
          </a:p>
          <a:p>
            <a:pPr lvl="2" eaLnBrk="1" hangingPunct="1">
              <a:lnSpc>
                <a:spcPct val="80000"/>
              </a:lnSpc>
            </a:pPr>
            <a:r>
              <a:rPr lang="en-US" sz="1800" dirty="0" smtClean="0"/>
              <a:t>Between 0.1 and 2% of the energy supplied to the machine appears to effectively increase the surface</a:t>
            </a:r>
          </a:p>
          <a:p>
            <a:pPr eaLnBrk="1" hangingPunct="1">
              <a:lnSpc>
                <a:spcPct val="80000"/>
              </a:lnSpc>
            </a:pPr>
            <a:endParaRPr lang="en-US" sz="2400" dirty="0" smtClean="0"/>
          </a:p>
          <a:p>
            <a:pPr eaLnBrk="1" hangingPunct="1">
              <a:lnSpc>
                <a:spcPct val="80000"/>
              </a:lnSpc>
            </a:pPr>
            <a:r>
              <a:rPr lang="en-US" sz="2400" dirty="0" smtClean="0"/>
              <a:t>The efficiency of the process depends on</a:t>
            </a:r>
          </a:p>
          <a:p>
            <a:pPr lvl="2" eaLnBrk="1" hangingPunct="1">
              <a:lnSpc>
                <a:spcPct val="80000"/>
              </a:lnSpc>
            </a:pPr>
            <a:r>
              <a:rPr lang="en-US" sz="1800" dirty="0" smtClean="0"/>
              <a:t>The rate at which the load is applied</a:t>
            </a:r>
          </a:p>
          <a:p>
            <a:pPr lvl="2" eaLnBrk="1" hangingPunct="1">
              <a:lnSpc>
                <a:spcPct val="80000"/>
              </a:lnSpc>
            </a:pPr>
            <a:r>
              <a:rPr lang="en-US" sz="1800" dirty="0" smtClean="0"/>
              <a:t>The magnitude of the load</a:t>
            </a:r>
          </a:p>
          <a:p>
            <a:pPr lvl="2" eaLnBrk="1" hangingPunct="1">
              <a:lnSpc>
                <a:spcPct val="80000"/>
              </a:lnSpc>
            </a:pPr>
            <a:r>
              <a:rPr lang="en-US" sz="1800" dirty="0" smtClean="0"/>
              <a:t>The nature of the force exerted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14691" name="Rectangle 2"/>
          <p:cNvSpPr>
            <a:spLocks noGrp="1" noChangeArrowheads="1"/>
          </p:cNvSpPr>
          <p:nvPr>
            <p:ph type="title"/>
          </p:nvPr>
        </p:nvSpPr>
        <p:spPr>
          <a:xfrm>
            <a:off x="5029200" y="2133600"/>
            <a:ext cx="2590800" cy="868363"/>
          </a:xfrm>
          <a:solidFill>
            <a:srgbClr val="FFFF00"/>
          </a:solidFill>
        </p:spPr>
        <p:txBody>
          <a:bodyPr/>
          <a:lstStyle/>
          <a:p>
            <a:pPr eaLnBrk="1" hangingPunct="1"/>
            <a:r>
              <a:rPr lang="en-US" smtClean="0"/>
              <a:t>Rollers</a:t>
            </a:r>
          </a:p>
        </p:txBody>
      </p:sp>
      <p:pic>
        <p:nvPicPr>
          <p:cNvPr id="114692" name="Picture 6"/>
          <p:cNvPicPr>
            <a:picLocks noGrp="1" noChangeAspect="1" noChangeArrowheads="1"/>
          </p:cNvPicPr>
          <p:nvPr>
            <p:ph type="body" idx="1"/>
          </p:nvPr>
        </p:nvPicPr>
        <p:blipFill>
          <a:blip r:embed="rId3"/>
          <a:srcRect/>
          <a:stretch>
            <a:fillRect/>
          </a:stretch>
        </p:blipFill>
        <p:spPr>
          <a:xfrm>
            <a:off x="152400" y="0"/>
            <a:ext cx="3582988" cy="6324600"/>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16739" name="AutoShape 2"/>
          <p:cNvSpPr>
            <a:spLocks noGrp="1" noChangeArrowheads="1"/>
          </p:cNvSpPr>
          <p:nvPr>
            <p:ph type="title"/>
          </p:nvPr>
        </p:nvSpPr>
        <p:spPr/>
        <p:txBody>
          <a:bodyPr/>
          <a:lstStyle/>
          <a:p>
            <a:pPr eaLnBrk="1" hangingPunct="1"/>
            <a:r>
              <a:rPr lang="en-US" smtClean="0"/>
              <a:t>Roller mill</a:t>
            </a:r>
          </a:p>
        </p:txBody>
      </p:sp>
      <p:pic>
        <p:nvPicPr>
          <p:cNvPr id="116740" name="Picture 4"/>
          <p:cNvPicPr>
            <a:picLocks noChangeAspect="1" noChangeArrowheads="1"/>
          </p:cNvPicPr>
          <p:nvPr/>
        </p:nvPicPr>
        <p:blipFill>
          <a:blip r:embed="rId3">
            <a:lum bright="12000"/>
          </a:blip>
          <a:srcRect/>
          <a:stretch>
            <a:fillRect/>
          </a:stretch>
        </p:blipFill>
        <p:spPr bwMode="auto">
          <a:xfrm>
            <a:off x="685799" y="1219200"/>
            <a:ext cx="6629401"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52400" y="1066800"/>
            <a:ext cx="5479256" cy="4495800"/>
            <a:chOff x="152400" y="1066800"/>
            <a:chExt cx="5479256" cy="4495800"/>
          </a:xfrm>
        </p:grpSpPr>
        <p:grpSp>
          <p:nvGrpSpPr>
            <p:cNvPr id="9" name="Group 8"/>
            <p:cNvGrpSpPr/>
            <p:nvPr/>
          </p:nvGrpSpPr>
          <p:grpSpPr>
            <a:xfrm>
              <a:off x="152400" y="1066800"/>
              <a:ext cx="5479256" cy="4495800"/>
              <a:chOff x="152400" y="1066800"/>
              <a:chExt cx="5479256" cy="4495800"/>
            </a:xfrm>
          </p:grpSpPr>
          <p:pic>
            <p:nvPicPr>
              <p:cNvPr id="115716" name="Picture 4"/>
              <p:cNvPicPr>
                <a:picLocks noChangeAspect="1" noChangeArrowheads="1"/>
              </p:cNvPicPr>
              <p:nvPr/>
            </p:nvPicPr>
            <p:blipFill>
              <a:blip r:embed="rId4">
                <a:lum bright="6000"/>
              </a:blip>
              <a:srcRect/>
              <a:stretch>
                <a:fillRect/>
              </a:stretch>
            </p:blipFill>
            <p:spPr bwMode="auto">
              <a:xfrm>
                <a:off x="152400" y="1066800"/>
                <a:ext cx="5479256" cy="4495800"/>
              </a:xfrm>
              <a:prstGeom prst="rect">
                <a:avLst/>
              </a:prstGeom>
              <a:noFill/>
              <a:ln w="9525">
                <a:noFill/>
                <a:miter lim="800000"/>
                <a:headEnd/>
                <a:tailEnd/>
              </a:ln>
            </p:spPr>
          </p:pic>
          <p:cxnSp>
            <p:nvCxnSpPr>
              <p:cNvPr id="8" name="Straight Connector 7"/>
              <p:cNvCxnSpPr/>
              <p:nvPr/>
            </p:nvCxnSpPr>
            <p:spPr>
              <a:xfrm rot="5400000">
                <a:off x="2286000" y="3200400"/>
                <a:ext cx="1066800" cy="1588"/>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0" name="Oval 9"/>
            <p:cNvSpPr/>
            <p:nvPr/>
          </p:nvSpPr>
          <p:spPr>
            <a:xfrm>
              <a:off x="1981200" y="1752600"/>
              <a:ext cx="533400" cy="533400"/>
            </a:xfrm>
            <a:prstGeom prst="ellipse">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57400" y="3886200"/>
              <a:ext cx="533400" cy="609600"/>
            </a:xfrm>
            <a:prstGeom prst="ellipse">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15715" name="AutoShape 2"/>
          <p:cNvSpPr>
            <a:spLocks noGrp="1" noChangeArrowheads="1"/>
          </p:cNvSpPr>
          <p:nvPr>
            <p:ph type="title"/>
          </p:nvPr>
        </p:nvSpPr>
        <p:spPr>
          <a:xfrm>
            <a:off x="457200" y="152400"/>
            <a:ext cx="8229600" cy="914400"/>
          </a:xfrm>
        </p:spPr>
        <p:txBody>
          <a:bodyPr/>
          <a:lstStyle/>
          <a:p>
            <a:pPr eaLnBrk="1" hangingPunct="1"/>
            <a:r>
              <a:rPr lang="en-US" dirty="0" smtClean="0"/>
              <a:t>Roller mill</a:t>
            </a:r>
          </a:p>
        </p:txBody>
      </p:sp>
      <p:graphicFrame>
        <p:nvGraphicFramePr>
          <p:cNvPr id="6" name="Object 5"/>
          <p:cNvGraphicFramePr>
            <a:graphicFrameLocks noChangeAspect="1"/>
          </p:cNvGraphicFramePr>
          <p:nvPr/>
        </p:nvGraphicFramePr>
        <p:xfrm>
          <a:off x="5334000" y="1219200"/>
          <a:ext cx="3622675" cy="3679825"/>
        </p:xfrm>
        <a:graphic>
          <a:graphicData uri="http://schemas.openxmlformats.org/presentationml/2006/ole">
            <p:oleObj spid="_x0000_s89090" name="Equation" r:id="rId5" imgW="1562040" imgH="1587240" progId="Equation.3">
              <p:embed/>
            </p:oleObj>
          </a:graphicData>
        </a:graphic>
      </p:graphicFrame>
      <p:graphicFrame>
        <p:nvGraphicFramePr>
          <p:cNvPr id="89091" name="Object 3"/>
          <p:cNvGraphicFramePr>
            <a:graphicFrameLocks noChangeAspect="1"/>
          </p:cNvGraphicFramePr>
          <p:nvPr/>
        </p:nvGraphicFramePr>
        <p:xfrm>
          <a:off x="5286375" y="5105400"/>
          <a:ext cx="3370263" cy="1041400"/>
        </p:xfrm>
        <a:graphic>
          <a:graphicData uri="http://schemas.openxmlformats.org/presentationml/2006/ole">
            <p:oleObj spid="_x0000_s89091" name="Equation" r:id="rId6" imgW="1396800" imgH="431640" progId="Equation.3">
              <p:embed/>
            </p:oleObj>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17763" name="AutoShape 2"/>
          <p:cNvSpPr>
            <a:spLocks noGrp="1" noChangeArrowheads="1"/>
          </p:cNvSpPr>
          <p:nvPr>
            <p:ph type="title"/>
          </p:nvPr>
        </p:nvSpPr>
        <p:spPr/>
        <p:txBody>
          <a:bodyPr/>
          <a:lstStyle/>
          <a:p>
            <a:pPr eaLnBrk="1" hangingPunct="1"/>
            <a:r>
              <a:rPr lang="en-US" smtClean="0"/>
              <a:t>Rollers </a:t>
            </a:r>
          </a:p>
        </p:txBody>
      </p:sp>
      <p:pic>
        <p:nvPicPr>
          <p:cNvPr id="117764" name="Picture 4"/>
          <p:cNvPicPr>
            <a:picLocks noChangeAspect="1" noChangeArrowheads="1"/>
          </p:cNvPicPr>
          <p:nvPr/>
        </p:nvPicPr>
        <p:blipFill>
          <a:blip r:embed="rId3">
            <a:lum bright="6000"/>
          </a:blip>
          <a:srcRect/>
          <a:stretch>
            <a:fillRect/>
          </a:stretch>
        </p:blipFill>
        <p:spPr bwMode="auto">
          <a:xfrm>
            <a:off x="761999" y="1066800"/>
            <a:ext cx="6477001"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18787" name="Rectangle 2"/>
          <p:cNvSpPr>
            <a:spLocks noGrp="1" noChangeArrowheads="1"/>
          </p:cNvSpPr>
          <p:nvPr>
            <p:ph type="title"/>
          </p:nvPr>
        </p:nvSpPr>
        <p:spPr>
          <a:xfrm>
            <a:off x="6553200" y="1295400"/>
            <a:ext cx="1905000" cy="715963"/>
          </a:xfrm>
          <a:solidFill>
            <a:srgbClr val="FFFF00"/>
          </a:solidFill>
        </p:spPr>
        <p:txBody>
          <a:bodyPr/>
          <a:lstStyle/>
          <a:p>
            <a:pPr eaLnBrk="1" hangingPunct="1"/>
            <a:r>
              <a:rPr lang="en-US" sz="4000" b="1" dirty="0" smtClean="0"/>
              <a:t>Rollers </a:t>
            </a:r>
          </a:p>
        </p:txBody>
      </p:sp>
      <p:pic>
        <p:nvPicPr>
          <p:cNvPr id="118788" name="Picture 4"/>
          <p:cNvPicPr>
            <a:picLocks noChangeAspect="1" noChangeArrowheads="1"/>
          </p:cNvPicPr>
          <p:nvPr/>
        </p:nvPicPr>
        <p:blipFill>
          <a:blip r:embed="rId3">
            <a:lum bright="18000"/>
          </a:blip>
          <a:srcRect l="2248" t="-127" r="2248" b="2467"/>
          <a:stretch>
            <a:fillRect/>
          </a:stretch>
        </p:blipFill>
        <p:spPr bwMode="auto">
          <a:xfrm>
            <a:off x="152400" y="0"/>
            <a:ext cx="5638800" cy="623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19811" name="AutoShape 2"/>
          <p:cNvSpPr>
            <a:spLocks noGrp="1" noChangeArrowheads="1"/>
          </p:cNvSpPr>
          <p:nvPr>
            <p:ph type="title"/>
          </p:nvPr>
        </p:nvSpPr>
        <p:spPr>
          <a:xfrm>
            <a:off x="762000" y="228600"/>
            <a:ext cx="1828800" cy="792162"/>
          </a:xfrm>
          <a:solidFill>
            <a:srgbClr val="FFFF00"/>
          </a:solidFill>
        </p:spPr>
        <p:txBody>
          <a:bodyPr/>
          <a:lstStyle/>
          <a:p>
            <a:pPr eaLnBrk="1" hangingPunct="1"/>
            <a:r>
              <a:rPr lang="en-US" dirty="0" smtClean="0"/>
              <a:t>Roller</a:t>
            </a:r>
          </a:p>
        </p:txBody>
      </p:sp>
      <p:pic>
        <p:nvPicPr>
          <p:cNvPr id="119812" name="Picture 4"/>
          <p:cNvPicPr>
            <a:picLocks noChangeAspect="1" noChangeArrowheads="1"/>
          </p:cNvPicPr>
          <p:nvPr/>
        </p:nvPicPr>
        <p:blipFill>
          <a:blip r:embed="rId3">
            <a:lum bright="12000"/>
          </a:blip>
          <a:srcRect t="13008"/>
          <a:stretch>
            <a:fillRect/>
          </a:stretch>
        </p:blipFill>
        <p:spPr bwMode="auto">
          <a:xfrm>
            <a:off x="1295400" y="1143000"/>
            <a:ext cx="6858001"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120835" name="AutoShape 2"/>
          <p:cNvSpPr>
            <a:spLocks noGrp="1" noChangeArrowheads="1"/>
          </p:cNvSpPr>
          <p:nvPr>
            <p:ph type="title"/>
          </p:nvPr>
        </p:nvSpPr>
        <p:spPr>
          <a:xfrm>
            <a:off x="533400" y="2133600"/>
            <a:ext cx="1828800" cy="868362"/>
          </a:xfrm>
          <a:solidFill>
            <a:srgbClr val="FFFF00"/>
          </a:solidFill>
        </p:spPr>
        <p:txBody>
          <a:bodyPr/>
          <a:lstStyle/>
          <a:p>
            <a:pPr eaLnBrk="1" hangingPunct="1"/>
            <a:r>
              <a:rPr lang="en-US" dirty="0" smtClean="0"/>
              <a:t>Rollers </a:t>
            </a:r>
          </a:p>
        </p:txBody>
      </p:sp>
      <p:pic>
        <p:nvPicPr>
          <p:cNvPr id="120836" name="Picture 4"/>
          <p:cNvPicPr>
            <a:picLocks noChangeAspect="1" noChangeArrowheads="1"/>
          </p:cNvPicPr>
          <p:nvPr/>
        </p:nvPicPr>
        <p:blipFill>
          <a:blip r:embed="rId3">
            <a:lum bright="6000"/>
          </a:blip>
          <a:srcRect l="62956" t="14031" b="6044"/>
          <a:stretch>
            <a:fillRect/>
          </a:stretch>
        </p:blipFill>
        <p:spPr bwMode="auto">
          <a:xfrm>
            <a:off x="2971800" y="152400"/>
            <a:ext cx="4953000" cy="59868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pic>
        <p:nvPicPr>
          <p:cNvPr id="121859" name="Picture 4"/>
          <p:cNvPicPr>
            <a:picLocks noChangeAspect="1" noChangeArrowheads="1"/>
          </p:cNvPicPr>
          <p:nvPr/>
        </p:nvPicPr>
        <p:blipFill>
          <a:blip r:embed="rId3">
            <a:lum bright="12000"/>
          </a:blip>
          <a:srcRect/>
          <a:stretch>
            <a:fillRect/>
          </a:stretch>
        </p:blipFill>
        <p:spPr bwMode="auto">
          <a:xfrm>
            <a:off x="533400" y="228600"/>
            <a:ext cx="5943600" cy="5907088"/>
          </a:xfrm>
          <a:prstGeom prst="rect">
            <a:avLst/>
          </a:prstGeom>
          <a:noFill/>
          <a:ln w="9525">
            <a:noFill/>
            <a:miter lim="800000"/>
            <a:headEnd/>
            <a:tailEnd/>
          </a:ln>
        </p:spPr>
      </p:pic>
      <p:sp>
        <p:nvSpPr>
          <p:cNvPr id="121860" name="Rectangle 2"/>
          <p:cNvSpPr>
            <a:spLocks noGrp="1" noChangeArrowheads="1"/>
          </p:cNvSpPr>
          <p:nvPr>
            <p:ph type="title"/>
          </p:nvPr>
        </p:nvSpPr>
        <p:spPr>
          <a:xfrm>
            <a:off x="6553200" y="609600"/>
            <a:ext cx="2209800" cy="868363"/>
          </a:xfrm>
          <a:solidFill>
            <a:srgbClr val="FFFF00"/>
          </a:solidFill>
        </p:spPr>
        <p:txBody>
          <a:bodyPr/>
          <a:lstStyle/>
          <a:p>
            <a:pPr eaLnBrk="1" hangingPunct="1"/>
            <a:r>
              <a:rPr lang="en-US" smtClean="0"/>
              <a:t>Rollers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14400"/>
          </a:xfrm>
        </p:spPr>
        <p:txBody>
          <a:bodyPr/>
          <a:lstStyle/>
          <a:p>
            <a:r>
              <a:rPr lang="en-US" dirty="0" smtClean="0"/>
              <a:t>Attrition Mill</a:t>
            </a:r>
            <a:endParaRPr lang="en-US" dirty="0"/>
          </a:p>
        </p:txBody>
      </p:sp>
      <p:pic>
        <p:nvPicPr>
          <p:cNvPr id="35842" name="Picture 2"/>
          <p:cNvPicPr>
            <a:picLocks noChangeAspect="1" noChangeArrowheads="1"/>
          </p:cNvPicPr>
          <p:nvPr/>
        </p:nvPicPr>
        <p:blipFill>
          <a:blip r:embed="rId3"/>
          <a:srcRect/>
          <a:stretch>
            <a:fillRect/>
          </a:stretch>
        </p:blipFill>
        <p:spPr bwMode="auto">
          <a:xfrm>
            <a:off x="111634" y="1066799"/>
            <a:ext cx="8803765" cy="53887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smtClean="0"/>
              <a:t>Air classifying Mills</a:t>
            </a:r>
            <a:endParaRPr lang="en-US" dirty="0"/>
          </a:p>
        </p:txBody>
      </p:sp>
      <p:pic>
        <p:nvPicPr>
          <p:cNvPr id="36866" name="Picture 2"/>
          <p:cNvPicPr>
            <a:picLocks noChangeAspect="1" noChangeArrowheads="1"/>
          </p:cNvPicPr>
          <p:nvPr/>
        </p:nvPicPr>
        <p:blipFill>
          <a:blip r:embed="rId3"/>
          <a:srcRect/>
          <a:stretch>
            <a:fillRect/>
          </a:stretch>
        </p:blipFill>
        <p:spPr bwMode="auto">
          <a:xfrm>
            <a:off x="762000" y="990600"/>
            <a:ext cx="7674316" cy="5657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75779" name="AutoShape 2"/>
          <p:cNvSpPr>
            <a:spLocks noGrp="1" noChangeArrowheads="1"/>
          </p:cNvSpPr>
          <p:nvPr>
            <p:ph type="title"/>
          </p:nvPr>
        </p:nvSpPr>
        <p:spPr/>
        <p:txBody>
          <a:bodyPr/>
          <a:lstStyle/>
          <a:p>
            <a:r>
              <a:rPr lang="en-US" b="1" dirty="0" smtClean="0"/>
              <a:t>Size reduction</a:t>
            </a:r>
          </a:p>
        </p:txBody>
      </p:sp>
      <p:sp>
        <p:nvSpPr>
          <p:cNvPr id="75780" name="Rectangle 3"/>
          <p:cNvSpPr>
            <a:spLocks noGrp="1" noChangeArrowheads="1"/>
          </p:cNvSpPr>
          <p:nvPr>
            <p:ph type="body" idx="1"/>
          </p:nvPr>
        </p:nvSpPr>
        <p:spPr>
          <a:xfrm>
            <a:off x="457200" y="1600201"/>
            <a:ext cx="8229600" cy="4038600"/>
          </a:xfrm>
          <a:solidFill>
            <a:schemeClr val="accent5">
              <a:lumMod val="40000"/>
              <a:lumOff val="60000"/>
            </a:schemeClr>
          </a:solidFill>
        </p:spPr>
        <p:txBody>
          <a:bodyPr/>
          <a:lstStyle/>
          <a:p>
            <a:pPr eaLnBrk="1" hangingPunct="1">
              <a:lnSpc>
                <a:spcPct val="90000"/>
              </a:lnSpc>
            </a:pPr>
            <a:r>
              <a:rPr lang="en-US" dirty="0" smtClean="0"/>
              <a:t>The method of application of the force to the particles</a:t>
            </a:r>
          </a:p>
          <a:p>
            <a:pPr lvl="1" eaLnBrk="1" hangingPunct="1">
              <a:lnSpc>
                <a:spcPct val="90000"/>
              </a:lnSpc>
            </a:pPr>
            <a:r>
              <a:rPr lang="en-US" b="1" dirty="0" smtClean="0">
                <a:solidFill>
                  <a:srgbClr val="FF0000"/>
                </a:solidFill>
              </a:rPr>
              <a:t>Impact:</a:t>
            </a:r>
            <a:r>
              <a:rPr lang="en-US" dirty="0" smtClean="0"/>
              <a:t> produced by a single rigid force </a:t>
            </a:r>
          </a:p>
          <a:p>
            <a:pPr lvl="1" eaLnBrk="1" hangingPunct="1">
              <a:lnSpc>
                <a:spcPct val="90000"/>
              </a:lnSpc>
            </a:pPr>
            <a:r>
              <a:rPr lang="en-US" b="1" dirty="0" smtClean="0">
                <a:solidFill>
                  <a:srgbClr val="FF0000"/>
                </a:solidFill>
              </a:rPr>
              <a:t>Compression:</a:t>
            </a:r>
            <a:r>
              <a:rPr lang="en-US" dirty="0" smtClean="0"/>
              <a:t> particle disintegration by two rigid force </a:t>
            </a:r>
          </a:p>
          <a:p>
            <a:pPr lvl="1" eaLnBrk="1" hangingPunct="1">
              <a:lnSpc>
                <a:spcPct val="90000"/>
              </a:lnSpc>
            </a:pPr>
            <a:r>
              <a:rPr lang="en-US" b="1" dirty="0" smtClean="0">
                <a:solidFill>
                  <a:srgbClr val="FF0000"/>
                </a:solidFill>
              </a:rPr>
              <a:t>Shear:</a:t>
            </a:r>
            <a:r>
              <a:rPr lang="en-US" dirty="0" smtClean="0"/>
              <a:t> produced by a fluid or by particle-particle interaction   </a:t>
            </a:r>
          </a:p>
          <a:p>
            <a:pPr lvl="1" eaLnBrk="1" hangingPunct="1">
              <a:lnSpc>
                <a:spcPct val="90000"/>
              </a:lnSpc>
            </a:pPr>
            <a:r>
              <a:rPr lang="en-US" b="1" dirty="0" smtClean="0">
                <a:solidFill>
                  <a:srgbClr val="FF0000"/>
                </a:solidFill>
              </a:rPr>
              <a:t>Attrition:</a:t>
            </a:r>
            <a:r>
              <a:rPr lang="en-US" dirty="0" smtClean="0">
                <a:solidFill>
                  <a:srgbClr val="FF0000"/>
                </a:solidFill>
              </a:rPr>
              <a:t> </a:t>
            </a:r>
            <a:r>
              <a:rPr lang="en-US" dirty="0" smtClean="0"/>
              <a:t>arising from particles scraping against one another or against a rigid surface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1219200" y="457200"/>
            <a:ext cx="6993112" cy="4800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smtClean="0"/>
              <a:t>Spiral Jet Mills</a:t>
            </a:r>
            <a:endParaRPr lang="en-US" dirty="0"/>
          </a:p>
        </p:txBody>
      </p:sp>
      <p:pic>
        <p:nvPicPr>
          <p:cNvPr id="29698" name="Picture 2"/>
          <p:cNvPicPr>
            <a:picLocks noChangeAspect="1" noChangeArrowheads="1"/>
          </p:cNvPicPr>
          <p:nvPr/>
        </p:nvPicPr>
        <p:blipFill>
          <a:blip r:embed="rId3"/>
          <a:srcRect/>
          <a:stretch>
            <a:fillRect/>
          </a:stretch>
        </p:blipFill>
        <p:spPr bwMode="auto">
          <a:xfrm>
            <a:off x="685800" y="838200"/>
            <a:ext cx="7744861" cy="58704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Spiral Jet Mills</a:t>
            </a:r>
            <a:endParaRPr lang="en-US" dirty="0"/>
          </a:p>
        </p:txBody>
      </p:sp>
      <p:pic>
        <p:nvPicPr>
          <p:cNvPr id="30722" name="Picture 2"/>
          <p:cNvPicPr>
            <a:picLocks noChangeAspect="1" noChangeArrowheads="1"/>
          </p:cNvPicPr>
          <p:nvPr/>
        </p:nvPicPr>
        <p:blipFill>
          <a:blip r:embed="rId3"/>
          <a:srcRect/>
          <a:stretch>
            <a:fillRect/>
          </a:stretch>
        </p:blipFill>
        <p:spPr bwMode="auto">
          <a:xfrm>
            <a:off x="222504" y="1143000"/>
            <a:ext cx="8717280"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Fluidized Bed Jet Mills</a:t>
            </a:r>
            <a:endParaRPr lang="en-US" dirty="0"/>
          </a:p>
        </p:txBody>
      </p:sp>
      <p:pic>
        <p:nvPicPr>
          <p:cNvPr id="31746" name="Picture 2"/>
          <p:cNvPicPr>
            <a:picLocks noChangeAspect="1" noChangeArrowheads="1"/>
          </p:cNvPicPr>
          <p:nvPr/>
        </p:nvPicPr>
        <p:blipFill>
          <a:blip r:embed="rId3"/>
          <a:srcRect/>
          <a:stretch>
            <a:fillRect/>
          </a:stretch>
        </p:blipFill>
        <p:spPr bwMode="auto">
          <a:xfrm>
            <a:off x="304800" y="1143000"/>
            <a:ext cx="8553450" cy="5429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Fluidized Bed Jet Mills</a:t>
            </a:r>
            <a:endParaRPr lang="en-US" dirty="0"/>
          </a:p>
        </p:txBody>
      </p:sp>
      <p:pic>
        <p:nvPicPr>
          <p:cNvPr id="34818" name="Picture 2"/>
          <p:cNvPicPr>
            <a:picLocks noChangeAspect="1" noChangeArrowheads="1"/>
          </p:cNvPicPr>
          <p:nvPr/>
        </p:nvPicPr>
        <p:blipFill>
          <a:blip r:embed="rId3"/>
          <a:srcRect l="921"/>
          <a:stretch>
            <a:fillRect/>
          </a:stretch>
        </p:blipFill>
        <p:spPr bwMode="auto">
          <a:xfrm>
            <a:off x="457200" y="1752600"/>
            <a:ext cx="8201025" cy="3448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Fluidized Bed vs. Spiral Jet Mills</a:t>
            </a:r>
            <a:endParaRPr lang="en-US" dirty="0"/>
          </a:p>
        </p:txBody>
      </p:sp>
      <p:pic>
        <p:nvPicPr>
          <p:cNvPr id="32770" name="Picture 2"/>
          <p:cNvPicPr>
            <a:picLocks noChangeAspect="1" noChangeArrowheads="1"/>
          </p:cNvPicPr>
          <p:nvPr/>
        </p:nvPicPr>
        <p:blipFill>
          <a:blip r:embed="rId3"/>
          <a:srcRect/>
          <a:stretch>
            <a:fillRect/>
          </a:stretch>
        </p:blipFill>
        <p:spPr bwMode="auto">
          <a:xfrm>
            <a:off x="457200" y="1524000"/>
            <a:ext cx="8124422"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82947" name="AutoShape 2"/>
          <p:cNvSpPr>
            <a:spLocks noGrp="1" noChangeArrowheads="1"/>
          </p:cNvSpPr>
          <p:nvPr>
            <p:ph type="title"/>
          </p:nvPr>
        </p:nvSpPr>
        <p:spPr/>
        <p:txBody>
          <a:bodyPr>
            <a:normAutofit fontScale="90000"/>
          </a:bodyPr>
          <a:lstStyle/>
          <a:p>
            <a:pPr eaLnBrk="1" hangingPunct="1"/>
            <a:r>
              <a:rPr lang="en-US" dirty="0" smtClean="0"/>
              <a:t>Size reduction equipment classification</a:t>
            </a:r>
          </a:p>
        </p:txBody>
      </p:sp>
      <p:pic>
        <p:nvPicPr>
          <p:cNvPr id="7" name="Picture 9"/>
          <p:cNvPicPr>
            <a:picLocks noChangeAspect="1" noChangeArrowheads="1"/>
          </p:cNvPicPr>
          <p:nvPr/>
        </p:nvPicPr>
        <p:blipFill>
          <a:blip r:embed="rId3">
            <a:duotone>
              <a:prstClr val="black"/>
              <a:schemeClr val="accent5">
                <a:tint val="45000"/>
                <a:satMod val="400000"/>
              </a:schemeClr>
            </a:duotone>
          </a:blip>
          <a:srcRect/>
          <a:stretch>
            <a:fillRect/>
          </a:stretch>
        </p:blipFill>
        <p:spPr bwMode="auto">
          <a:xfrm>
            <a:off x="238397" y="2057400"/>
            <a:ext cx="8562703" cy="289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r>
              <a:rPr lang="en-US" b="1" dirty="0" smtClean="0"/>
              <a:t>Size </a:t>
            </a:r>
            <a:r>
              <a:rPr lang="en-US" b="1" dirty="0" smtClean="0"/>
              <a:t>reduction equipment selection</a:t>
            </a:r>
            <a:endParaRPr lang="en-US" b="1" dirty="0"/>
          </a:p>
        </p:txBody>
      </p:sp>
      <p:pic>
        <p:nvPicPr>
          <p:cNvPr id="115715" name="Picture 3"/>
          <p:cNvPicPr>
            <a:picLocks noChangeAspect="1" noChangeArrowheads="1"/>
          </p:cNvPicPr>
          <p:nvPr/>
        </p:nvPicPr>
        <p:blipFill>
          <a:blip r:embed="rId3">
            <a:duotone>
              <a:prstClr val="black"/>
              <a:schemeClr val="accent2">
                <a:tint val="45000"/>
                <a:satMod val="400000"/>
              </a:schemeClr>
            </a:duotone>
            <a:lum bright="1000" contrast="60000"/>
          </a:blip>
          <a:srcRect/>
          <a:stretch>
            <a:fillRect/>
          </a:stretch>
        </p:blipFill>
        <p:spPr bwMode="auto">
          <a:xfrm>
            <a:off x="306976" y="1447799"/>
            <a:ext cx="5103223" cy="3434863"/>
          </a:xfrm>
          <a:prstGeom prst="rect">
            <a:avLst/>
          </a:prstGeom>
          <a:noFill/>
          <a:ln w="9525">
            <a:noFill/>
            <a:miter lim="800000"/>
            <a:headEnd/>
            <a:tailEnd/>
          </a:ln>
          <a:effectLst/>
        </p:spPr>
      </p:pic>
      <p:pic>
        <p:nvPicPr>
          <p:cNvPr id="115714" name="Picture 2"/>
          <p:cNvPicPr>
            <a:picLocks noChangeAspect="1" noChangeArrowheads="1"/>
          </p:cNvPicPr>
          <p:nvPr/>
        </p:nvPicPr>
        <p:blipFill>
          <a:blip r:embed="rId4">
            <a:duotone>
              <a:prstClr val="black"/>
              <a:schemeClr val="accent5">
                <a:tint val="45000"/>
                <a:satMod val="400000"/>
              </a:schemeClr>
            </a:duotone>
            <a:lum bright="-37000" contrast="66000"/>
          </a:blip>
          <a:srcRect/>
          <a:stretch>
            <a:fillRect/>
          </a:stretch>
        </p:blipFill>
        <p:spPr bwMode="auto">
          <a:xfrm>
            <a:off x="3810000" y="2895600"/>
            <a:ext cx="5056322"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Milling classification</a:t>
            </a:r>
            <a:endParaRPr lang="en-US" dirty="0"/>
          </a:p>
        </p:txBody>
      </p:sp>
      <p:pic>
        <p:nvPicPr>
          <p:cNvPr id="116739" name="Picture 3"/>
          <p:cNvPicPr>
            <a:picLocks noChangeAspect="1" noChangeArrowheads="1"/>
          </p:cNvPicPr>
          <p:nvPr/>
        </p:nvPicPr>
        <p:blipFill>
          <a:blip r:embed="rId3">
            <a:lum bright="-5000" contrast="44000"/>
          </a:blip>
          <a:srcRect t="17647"/>
          <a:stretch>
            <a:fillRect/>
          </a:stretch>
        </p:blipFill>
        <p:spPr bwMode="auto">
          <a:xfrm>
            <a:off x="187054" y="1752600"/>
            <a:ext cx="873264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Milling classification </a:t>
            </a:r>
            <a:endParaRPr lang="en-US" dirty="0"/>
          </a:p>
        </p:txBody>
      </p:sp>
      <p:pic>
        <p:nvPicPr>
          <p:cNvPr id="116738" name="Picture 2"/>
          <p:cNvPicPr>
            <a:picLocks noChangeAspect="1" noChangeArrowheads="1"/>
          </p:cNvPicPr>
          <p:nvPr/>
        </p:nvPicPr>
        <p:blipFill>
          <a:blip r:embed="rId3"/>
          <a:srcRect/>
          <a:stretch>
            <a:fillRect/>
          </a:stretch>
        </p:blipFill>
        <p:spPr bwMode="auto">
          <a:xfrm>
            <a:off x="990600" y="1239232"/>
            <a:ext cx="7010400" cy="52397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reduction</a:t>
            </a:r>
            <a:endParaRPr lang="en-US" dirty="0"/>
          </a:p>
        </p:txBody>
      </p:sp>
      <p:pic>
        <p:nvPicPr>
          <p:cNvPr id="113666" name="Picture 2"/>
          <p:cNvPicPr>
            <a:picLocks noChangeAspect="1" noChangeArrowheads="1"/>
          </p:cNvPicPr>
          <p:nvPr/>
        </p:nvPicPr>
        <p:blipFill>
          <a:blip r:embed="rId3"/>
          <a:srcRect/>
          <a:stretch>
            <a:fillRect/>
          </a:stretch>
        </p:blipFill>
        <p:spPr bwMode="auto">
          <a:xfrm>
            <a:off x="381000" y="4343400"/>
            <a:ext cx="4189721" cy="2152650"/>
          </a:xfrm>
          <a:prstGeom prst="rect">
            <a:avLst/>
          </a:prstGeom>
          <a:noFill/>
          <a:ln w="9525">
            <a:noFill/>
            <a:miter lim="800000"/>
            <a:headEnd/>
            <a:tailEnd/>
          </a:ln>
          <a:effectLst/>
        </p:spPr>
      </p:pic>
      <p:pic>
        <p:nvPicPr>
          <p:cNvPr id="113667" name="Picture 3"/>
          <p:cNvPicPr>
            <a:picLocks noChangeAspect="1" noChangeArrowheads="1"/>
          </p:cNvPicPr>
          <p:nvPr/>
        </p:nvPicPr>
        <p:blipFill>
          <a:blip r:embed="rId4"/>
          <a:srcRect/>
          <a:stretch>
            <a:fillRect/>
          </a:stretch>
        </p:blipFill>
        <p:spPr bwMode="auto">
          <a:xfrm>
            <a:off x="4724400" y="1524000"/>
            <a:ext cx="4117232" cy="2715928"/>
          </a:xfrm>
          <a:prstGeom prst="rect">
            <a:avLst/>
          </a:prstGeom>
          <a:noFill/>
          <a:ln w="9525">
            <a:noFill/>
            <a:miter lim="800000"/>
            <a:headEnd/>
            <a:tailEnd/>
          </a:ln>
          <a:effectLst/>
        </p:spPr>
      </p:pic>
      <p:pic>
        <p:nvPicPr>
          <p:cNvPr id="113668" name="Picture 4"/>
          <p:cNvPicPr>
            <a:picLocks noChangeAspect="1" noChangeArrowheads="1"/>
          </p:cNvPicPr>
          <p:nvPr/>
        </p:nvPicPr>
        <p:blipFill>
          <a:blip r:embed="rId5"/>
          <a:srcRect/>
          <a:stretch>
            <a:fillRect/>
          </a:stretch>
        </p:blipFill>
        <p:spPr bwMode="auto">
          <a:xfrm>
            <a:off x="457200" y="1600200"/>
            <a:ext cx="4048125" cy="2428875"/>
          </a:xfrm>
          <a:prstGeom prst="rect">
            <a:avLst/>
          </a:prstGeom>
          <a:noFill/>
          <a:ln w="9525">
            <a:noFill/>
            <a:miter lim="800000"/>
            <a:headEnd/>
            <a:tailEnd/>
          </a:ln>
          <a:effectLst/>
        </p:spPr>
      </p:pic>
      <p:pic>
        <p:nvPicPr>
          <p:cNvPr id="27650" name="Picture 2"/>
          <p:cNvPicPr>
            <a:picLocks noChangeAspect="1" noChangeArrowheads="1"/>
          </p:cNvPicPr>
          <p:nvPr/>
        </p:nvPicPr>
        <p:blipFill>
          <a:blip r:embed="rId6"/>
          <a:srcRect/>
          <a:stretch>
            <a:fillRect/>
          </a:stretch>
        </p:blipFill>
        <p:spPr bwMode="auto">
          <a:xfrm>
            <a:off x="4648200" y="4495800"/>
            <a:ext cx="3721258" cy="1762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81923" name="AutoShape 2"/>
          <p:cNvSpPr>
            <a:spLocks noGrp="1" noChangeArrowheads="1"/>
          </p:cNvSpPr>
          <p:nvPr>
            <p:ph type="title"/>
          </p:nvPr>
        </p:nvSpPr>
        <p:spPr>
          <a:xfrm>
            <a:off x="457200" y="152400"/>
            <a:ext cx="8229600" cy="990600"/>
          </a:xfrm>
        </p:spPr>
        <p:txBody>
          <a:bodyPr/>
          <a:lstStyle/>
          <a:p>
            <a:pPr eaLnBrk="1" hangingPunct="1"/>
            <a:r>
              <a:rPr lang="en-US" dirty="0" smtClean="0"/>
              <a:t>Methods of size reduction</a:t>
            </a:r>
          </a:p>
        </p:txBody>
      </p:sp>
      <p:sp>
        <p:nvSpPr>
          <p:cNvPr id="81924" name="Rectangle 3"/>
          <p:cNvSpPr>
            <a:spLocks noGrp="1" noChangeArrowheads="1"/>
          </p:cNvSpPr>
          <p:nvPr>
            <p:ph type="body" idx="1"/>
          </p:nvPr>
        </p:nvSpPr>
        <p:spPr>
          <a:xfrm>
            <a:off x="762000" y="1219200"/>
            <a:ext cx="6781800" cy="1295400"/>
          </a:xfrm>
          <a:solidFill>
            <a:schemeClr val="accent5">
              <a:lumMod val="40000"/>
              <a:lumOff val="60000"/>
            </a:schemeClr>
          </a:solidFill>
        </p:spPr>
        <p:txBody>
          <a:bodyPr/>
          <a:lstStyle/>
          <a:p>
            <a:pPr eaLnBrk="1" hangingPunct="1"/>
            <a:r>
              <a:rPr lang="en-US" sz="2400" dirty="0" smtClean="0"/>
              <a:t>Methods of operating size reduction equipments</a:t>
            </a:r>
          </a:p>
          <a:p>
            <a:pPr lvl="1" eaLnBrk="1" hangingPunct="1"/>
            <a:r>
              <a:rPr lang="en-US" sz="2000" dirty="0" smtClean="0"/>
              <a:t>Open circuit grinding</a:t>
            </a:r>
          </a:p>
          <a:p>
            <a:pPr lvl="1" eaLnBrk="1" hangingPunct="1"/>
            <a:r>
              <a:rPr lang="en-US" sz="2000" dirty="0" smtClean="0"/>
              <a:t>Closed circuit grinding</a:t>
            </a:r>
          </a:p>
        </p:txBody>
      </p:sp>
      <p:pic>
        <p:nvPicPr>
          <p:cNvPr id="6" name="Picture 4"/>
          <p:cNvPicPr>
            <a:picLocks noChangeAspect="1" noChangeArrowheads="1"/>
          </p:cNvPicPr>
          <p:nvPr/>
        </p:nvPicPr>
        <p:blipFill>
          <a:blip r:embed="rId3">
            <a:duotone>
              <a:prstClr val="black"/>
              <a:schemeClr val="accent3">
                <a:tint val="45000"/>
                <a:satMod val="400000"/>
              </a:schemeClr>
            </a:duotone>
          </a:blip>
          <a:srcRect/>
          <a:stretch>
            <a:fillRect/>
          </a:stretch>
        </p:blipFill>
        <p:spPr bwMode="auto">
          <a:xfrm>
            <a:off x="228600" y="2743200"/>
            <a:ext cx="4176778" cy="3213329"/>
          </a:xfrm>
          <a:prstGeom prst="rect">
            <a:avLst/>
          </a:prstGeom>
          <a:noFill/>
          <a:ln w="9525">
            <a:noFill/>
            <a:miter lim="800000"/>
            <a:headEnd/>
            <a:tailEnd/>
          </a:ln>
        </p:spPr>
      </p:pic>
      <p:pic>
        <p:nvPicPr>
          <p:cNvPr id="87041" name="Picture 1"/>
          <p:cNvPicPr>
            <a:picLocks noChangeAspect="1" noChangeArrowheads="1"/>
          </p:cNvPicPr>
          <p:nvPr/>
        </p:nvPicPr>
        <p:blipFill>
          <a:blip r:embed="rId4">
            <a:duotone>
              <a:prstClr val="black"/>
              <a:schemeClr val="accent5">
                <a:tint val="45000"/>
                <a:satMod val="400000"/>
              </a:schemeClr>
            </a:duotone>
          </a:blip>
          <a:srcRect/>
          <a:stretch>
            <a:fillRect/>
          </a:stretch>
        </p:blipFill>
        <p:spPr bwMode="auto">
          <a:xfrm>
            <a:off x="4495800" y="2819400"/>
            <a:ext cx="4494698" cy="29527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dirty="0" smtClean="0"/>
              <a:t>Closed circuit Milling</a:t>
            </a:r>
            <a:endParaRPr lang="en-US" dirty="0"/>
          </a:p>
        </p:txBody>
      </p:sp>
      <p:pic>
        <p:nvPicPr>
          <p:cNvPr id="33794" name="Picture 2"/>
          <p:cNvPicPr>
            <a:picLocks noChangeAspect="1" noChangeArrowheads="1"/>
          </p:cNvPicPr>
          <p:nvPr/>
        </p:nvPicPr>
        <p:blipFill>
          <a:blip r:embed="rId3">
            <a:duotone>
              <a:prstClr val="black"/>
              <a:schemeClr val="accent3">
                <a:tint val="45000"/>
                <a:satMod val="400000"/>
              </a:schemeClr>
            </a:duotone>
          </a:blip>
          <a:srcRect/>
          <a:stretch>
            <a:fillRect/>
          </a:stretch>
        </p:blipFill>
        <p:spPr bwMode="auto">
          <a:xfrm>
            <a:off x="685800" y="1066800"/>
            <a:ext cx="811279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80899" name="AutoShape 2"/>
          <p:cNvSpPr>
            <a:spLocks noGrp="1" noChangeArrowheads="1"/>
          </p:cNvSpPr>
          <p:nvPr>
            <p:ph type="title"/>
          </p:nvPr>
        </p:nvSpPr>
        <p:spPr/>
        <p:txBody>
          <a:bodyPr/>
          <a:lstStyle/>
          <a:p>
            <a:r>
              <a:rPr lang="en-US" dirty="0" smtClean="0"/>
              <a:t>Energy for size reduction</a:t>
            </a:r>
          </a:p>
        </p:txBody>
      </p:sp>
      <p:sp>
        <p:nvSpPr>
          <p:cNvPr id="80900" name="Rectangle 3"/>
          <p:cNvSpPr>
            <a:spLocks noGrp="1" noChangeArrowheads="1"/>
          </p:cNvSpPr>
          <p:nvPr>
            <p:ph type="body" idx="1"/>
          </p:nvPr>
        </p:nvSpPr>
        <p:spPr>
          <a:xfrm>
            <a:off x="457200" y="1600200"/>
            <a:ext cx="8229600" cy="4343399"/>
          </a:xfrm>
          <a:solidFill>
            <a:schemeClr val="accent5">
              <a:lumMod val="40000"/>
              <a:lumOff val="60000"/>
            </a:schemeClr>
          </a:solidFill>
        </p:spPr>
        <p:txBody>
          <a:bodyPr>
            <a:noAutofit/>
          </a:bodyPr>
          <a:lstStyle/>
          <a:p>
            <a:pPr eaLnBrk="1" hangingPunct="1"/>
            <a:r>
              <a:rPr lang="en-US" sz="2400" dirty="0" smtClean="0"/>
              <a:t>Energy utilization:</a:t>
            </a:r>
          </a:p>
          <a:p>
            <a:pPr lvl="1" eaLnBrk="1" hangingPunct="1"/>
            <a:r>
              <a:rPr lang="en-US" sz="2400" dirty="0" smtClean="0"/>
              <a:t>Producing elastic deformation of the particles before fracture occurs</a:t>
            </a:r>
          </a:p>
          <a:p>
            <a:pPr lvl="1" eaLnBrk="1" hangingPunct="1"/>
            <a:r>
              <a:rPr lang="en-US" sz="2400" dirty="0" smtClean="0"/>
              <a:t>Producing inelastic deformation which results in size reduction</a:t>
            </a:r>
          </a:p>
          <a:p>
            <a:pPr lvl="1" eaLnBrk="1" hangingPunct="1"/>
            <a:r>
              <a:rPr lang="en-US" sz="2400" dirty="0" smtClean="0"/>
              <a:t>Causing elastic distortion of the equipment</a:t>
            </a:r>
          </a:p>
          <a:p>
            <a:pPr lvl="1" eaLnBrk="1" hangingPunct="1"/>
            <a:r>
              <a:rPr lang="en-US" sz="2400" dirty="0" smtClean="0"/>
              <a:t>Friction between particles, and between particles and the machine</a:t>
            </a:r>
          </a:p>
          <a:p>
            <a:pPr lvl="1" eaLnBrk="1" hangingPunct="1"/>
            <a:r>
              <a:rPr lang="en-US" sz="2400" dirty="0" smtClean="0"/>
              <a:t>Noise, heat and vibration in the plant</a:t>
            </a:r>
          </a:p>
          <a:p>
            <a:pPr lvl="1" eaLnBrk="1" hangingPunct="1"/>
            <a:r>
              <a:rPr lang="en-US" sz="2400" dirty="0" smtClean="0"/>
              <a:t>Friction losses in the plant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for size reduction</a:t>
            </a:r>
            <a:endParaRPr lang="en-US" dirty="0"/>
          </a:p>
        </p:txBody>
      </p:sp>
      <p:graphicFrame>
        <p:nvGraphicFramePr>
          <p:cNvPr id="4" name="Object 3"/>
          <p:cNvGraphicFramePr>
            <a:graphicFrameLocks noChangeAspect="1"/>
          </p:cNvGraphicFramePr>
          <p:nvPr/>
        </p:nvGraphicFramePr>
        <p:xfrm>
          <a:off x="685800" y="1371600"/>
          <a:ext cx="3983554" cy="1676400"/>
        </p:xfrm>
        <a:graphic>
          <a:graphicData uri="http://schemas.openxmlformats.org/presentationml/2006/ole">
            <p:oleObj spid="_x0000_s25602" name="Equation" r:id="rId4" imgW="2654280" imgH="1117440" progId="Equation.3">
              <p:embed/>
            </p:oleObj>
          </a:graphicData>
        </a:graphic>
      </p:graphicFrame>
      <p:sp>
        <p:nvSpPr>
          <p:cNvPr id="5" name="TextBox 4"/>
          <p:cNvSpPr txBox="1"/>
          <p:nvPr/>
        </p:nvSpPr>
        <p:spPr>
          <a:xfrm>
            <a:off x="533400" y="3352800"/>
            <a:ext cx="3675237" cy="1292662"/>
          </a:xfrm>
          <a:prstGeom prst="rect">
            <a:avLst/>
          </a:prstGeom>
          <a:noFill/>
        </p:spPr>
        <p:txBody>
          <a:bodyPr wrap="none" rtlCol="0">
            <a:spAutoFit/>
          </a:bodyPr>
          <a:lstStyle/>
          <a:p>
            <a:r>
              <a:rPr lang="en-US" sz="2400" b="1" dirty="0" smtClean="0"/>
              <a:t>Kick’s law: </a:t>
            </a:r>
            <a:r>
              <a:rPr lang="en-US" dirty="0" smtClean="0"/>
              <a:t>the work required for </a:t>
            </a:r>
          </a:p>
          <a:p>
            <a:r>
              <a:rPr lang="en-US" dirty="0" smtClean="0"/>
              <a:t>crushing a given quantity of material </a:t>
            </a:r>
          </a:p>
          <a:p>
            <a:r>
              <a:rPr lang="en-US" dirty="0" smtClean="0"/>
              <a:t>is constant for a given reduction ratio</a:t>
            </a:r>
          </a:p>
          <a:p>
            <a:r>
              <a:rPr lang="en-US" dirty="0" smtClean="0"/>
              <a:t> irrespective of original size.</a:t>
            </a:r>
            <a:endParaRPr lang="en-US" dirty="0"/>
          </a:p>
        </p:txBody>
      </p:sp>
      <p:graphicFrame>
        <p:nvGraphicFramePr>
          <p:cNvPr id="6" name="Object 5"/>
          <p:cNvGraphicFramePr>
            <a:graphicFrameLocks noChangeAspect="1"/>
          </p:cNvGraphicFramePr>
          <p:nvPr/>
        </p:nvGraphicFramePr>
        <p:xfrm>
          <a:off x="685800" y="4648200"/>
          <a:ext cx="4842628" cy="1600200"/>
        </p:xfrm>
        <a:graphic>
          <a:graphicData uri="http://schemas.openxmlformats.org/presentationml/2006/ole">
            <p:oleObj spid="_x0000_s25603" name="Equation" r:id="rId5" imgW="2844720" imgH="939600" progId="Equation.3">
              <p:embed/>
            </p:oleObj>
          </a:graphicData>
        </a:graphic>
      </p:graphicFrame>
      <p:sp>
        <p:nvSpPr>
          <p:cNvPr id="7" name="TextBox 6"/>
          <p:cNvSpPr txBox="1"/>
          <p:nvPr/>
        </p:nvSpPr>
        <p:spPr>
          <a:xfrm>
            <a:off x="4191000" y="3048000"/>
            <a:ext cx="4800600" cy="1754326"/>
          </a:xfrm>
          <a:prstGeom prst="rect">
            <a:avLst/>
          </a:prstGeom>
          <a:solidFill>
            <a:schemeClr val="accent1">
              <a:lumMod val="20000"/>
              <a:lumOff val="80000"/>
            </a:schemeClr>
          </a:solidFill>
        </p:spPr>
        <p:txBody>
          <a:bodyPr wrap="square" rtlCol="0">
            <a:spAutoFit/>
          </a:bodyPr>
          <a:lstStyle/>
          <a:p>
            <a:r>
              <a:rPr lang="en-US" dirty="0" smtClean="0"/>
              <a:t>Draw back:</a:t>
            </a:r>
          </a:p>
          <a:p>
            <a:r>
              <a:rPr lang="en-US" dirty="0" smtClean="0"/>
              <a:t>The energy required to reduce 100mm to 50mm is the same to that required for reducing 1mm to 0.5mm. </a:t>
            </a:r>
          </a:p>
          <a:p>
            <a:pPr>
              <a:buFont typeface="Arial" pitchFamily="34" charset="0"/>
              <a:buChar char="•"/>
            </a:pPr>
            <a:r>
              <a:rPr lang="en-US" b="1" dirty="0" smtClean="0"/>
              <a:t>High energy is required to reduce finer particles</a:t>
            </a:r>
          </a:p>
          <a:p>
            <a:pPr>
              <a:buFont typeface="Arial" pitchFamily="34" charset="0"/>
              <a:buChar char="•"/>
            </a:pPr>
            <a:r>
              <a:rPr lang="en-US" b="1" dirty="0" smtClean="0"/>
              <a:t>Can be applied for coarse crushing </a:t>
            </a:r>
            <a:endParaRPr lang="en-US"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for size reduction</a:t>
            </a:r>
            <a:endParaRPr lang="en-US" dirty="0"/>
          </a:p>
        </p:txBody>
      </p:sp>
      <p:graphicFrame>
        <p:nvGraphicFramePr>
          <p:cNvPr id="4" name="Object 3"/>
          <p:cNvGraphicFramePr>
            <a:graphicFrameLocks noChangeAspect="1"/>
          </p:cNvGraphicFramePr>
          <p:nvPr/>
        </p:nvGraphicFramePr>
        <p:xfrm>
          <a:off x="1295400" y="4267200"/>
          <a:ext cx="3305803" cy="990600"/>
        </p:xfrm>
        <a:graphic>
          <a:graphicData uri="http://schemas.openxmlformats.org/presentationml/2006/ole">
            <p:oleObj spid="_x0000_s26626" name="Equation" r:id="rId4" imgW="1523880" imgH="457200" progId="Equation.3">
              <p:embed/>
            </p:oleObj>
          </a:graphicData>
        </a:graphic>
      </p:graphicFrame>
      <p:sp>
        <p:nvSpPr>
          <p:cNvPr id="5" name="TextBox 4"/>
          <p:cNvSpPr txBox="1"/>
          <p:nvPr/>
        </p:nvSpPr>
        <p:spPr>
          <a:xfrm>
            <a:off x="533400" y="1524000"/>
            <a:ext cx="7968143" cy="738664"/>
          </a:xfrm>
          <a:prstGeom prst="rect">
            <a:avLst/>
          </a:prstGeom>
          <a:noFill/>
        </p:spPr>
        <p:txBody>
          <a:bodyPr wrap="none" rtlCol="0">
            <a:spAutoFit/>
          </a:bodyPr>
          <a:lstStyle/>
          <a:p>
            <a:r>
              <a:rPr lang="en-US" sz="2400" b="1" dirty="0" smtClean="0"/>
              <a:t>Rittinger’s law: </a:t>
            </a:r>
            <a:r>
              <a:rPr lang="en-US" dirty="0" smtClean="0"/>
              <a:t>the work required for size reduction is directly proportional to</a:t>
            </a:r>
          </a:p>
          <a:p>
            <a:r>
              <a:rPr lang="en-US" dirty="0" smtClean="0"/>
              <a:t>the new surface created.</a:t>
            </a:r>
            <a:endParaRPr lang="en-US" dirty="0"/>
          </a:p>
        </p:txBody>
      </p:sp>
      <p:graphicFrame>
        <p:nvGraphicFramePr>
          <p:cNvPr id="6" name="Object 5"/>
          <p:cNvGraphicFramePr>
            <a:graphicFrameLocks noChangeAspect="1"/>
          </p:cNvGraphicFramePr>
          <p:nvPr/>
        </p:nvGraphicFramePr>
        <p:xfrm>
          <a:off x="609600" y="2438400"/>
          <a:ext cx="8405812" cy="1566863"/>
        </p:xfrm>
        <a:graphic>
          <a:graphicData uri="http://schemas.openxmlformats.org/presentationml/2006/ole">
            <p:oleObj spid="_x0000_s26627" name="Equation" r:id="rId5" imgW="5041800" imgH="939600" progId="Equation.3">
              <p:embed/>
            </p:oleObj>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Energy for size reduction</a:t>
            </a:r>
            <a:endParaRPr lang="en-US" dirty="0"/>
          </a:p>
        </p:txBody>
      </p:sp>
      <p:pic>
        <p:nvPicPr>
          <p:cNvPr id="112643" name="Picture 3"/>
          <p:cNvPicPr>
            <a:picLocks noChangeAspect="1" noChangeArrowheads="1"/>
          </p:cNvPicPr>
          <p:nvPr/>
        </p:nvPicPr>
        <p:blipFill>
          <a:blip r:embed="rId4"/>
          <a:srcRect/>
          <a:stretch>
            <a:fillRect/>
          </a:stretch>
        </p:blipFill>
        <p:spPr bwMode="auto">
          <a:xfrm>
            <a:off x="609600" y="1524000"/>
            <a:ext cx="3838575" cy="1362075"/>
          </a:xfrm>
          <a:prstGeom prst="rect">
            <a:avLst/>
          </a:prstGeom>
          <a:noFill/>
          <a:ln w="9525">
            <a:noFill/>
            <a:miter lim="800000"/>
            <a:headEnd/>
            <a:tailEnd/>
          </a:ln>
          <a:effectLst/>
        </p:spPr>
      </p:pic>
      <p:graphicFrame>
        <p:nvGraphicFramePr>
          <p:cNvPr id="8" name="Object 7"/>
          <p:cNvGraphicFramePr>
            <a:graphicFrameLocks noChangeAspect="1"/>
          </p:cNvGraphicFramePr>
          <p:nvPr/>
        </p:nvGraphicFramePr>
        <p:xfrm>
          <a:off x="457199" y="3124200"/>
          <a:ext cx="8468081" cy="1828800"/>
        </p:xfrm>
        <a:graphic>
          <a:graphicData uri="http://schemas.openxmlformats.org/presentationml/2006/ole">
            <p:oleObj spid="_x0000_s1026" name="Equation" r:id="rId5" imgW="5117760" imgH="1104840" progId="Equation.3">
              <p:embed/>
            </p:oleObj>
          </a:graphicData>
        </a:graphic>
      </p:graphicFrame>
      <p:sp>
        <p:nvSpPr>
          <p:cNvPr id="9" name="TextBox 8"/>
          <p:cNvSpPr txBox="1"/>
          <p:nvPr/>
        </p:nvSpPr>
        <p:spPr>
          <a:xfrm>
            <a:off x="5257800" y="1600200"/>
            <a:ext cx="3220497" cy="646331"/>
          </a:xfrm>
          <a:prstGeom prst="rect">
            <a:avLst/>
          </a:prstGeom>
          <a:solidFill>
            <a:schemeClr val="bg1">
              <a:lumMod val="85000"/>
            </a:schemeClr>
          </a:solidFill>
        </p:spPr>
        <p:txBody>
          <a:bodyPr wrap="none" rtlCol="0">
            <a:spAutoFit/>
          </a:bodyPr>
          <a:lstStyle/>
          <a:p>
            <a:r>
              <a:rPr lang="en-US" b="1" dirty="0" smtClean="0"/>
              <a:t>Applicable for intermediate and</a:t>
            </a:r>
          </a:p>
          <a:p>
            <a:r>
              <a:rPr lang="en-US" b="1" dirty="0" smtClean="0"/>
              <a:t>Coarse size reduction</a:t>
            </a:r>
            <a:endParaRPr lang="en-US" b="1" dirty="0"/>
          </a:p>
        </p:txBody>
      </p:sp>
      <p:sp>
        <p:nvSpPr>
          <p:cNvPr id="14" name="TextBox 13"/>
          <p:cNvSpPr txBox="1"/>
          <p:nvPr/>
        </p:nvSpPr>
        <p:spPr>
          <a:xfrm>
            <a:off x="304800" y="5486400"/>
            <a:ext cx="8665001" cy="369332"/>
          </a:xfrm>
          <a:prstGeom prst="rect">
            <a:avLst/>
          </a:prstGeom>
          <a:solidFill>
            <a:schemeClr val="accent1">
              <a:lumMod val="20000"/>
              <a:lumOff val="80000"/>
            </a:schemeClr>
          </a:solidFill>
        </p:spPr>
        <p:txBody>
          <a:bodyPr wrap="none" rtlCol="0">
            <a:spAutoFit/>
          </a:bodyPr>
          <a:lstStyle/>
          <a:p>
            <a:r>
              <a:rPr lang="en-US" b="1" dirty="0" smtClean="0"/>
              <a:t>Overall energy efficiency = (energy required to create new surface)/Total energy supplied</a:t>
            </a:r>
            <a:endParaRPr lang="en-US"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3" name="Picture 9"/>
          <p:cNvPicPr>
            <a:picLocks noChangeAspect="1" noChangeArrowheads="1"/>
          </p:cNvPicPr>
          <p:nvPr/>
        </p:nvPicPr>
        <p:blipFill>
          <a:blip r:embed="rId4"/>
          <a:srcRect/>
          <a:stretch>
            <a:fillRect/>
          </a:stretch>
        </p:blipFill>
        <p:spPr bwMode="auto">
          <a:xfrm>
            <a:off x="4191000" y="4267200"/>
            <a:ext cx="4486275" cy="1590675"/>
          </a:xfrm>
          <a:prstGeom prst="rect">
            <a:avLst/>
          </a:prstGeom>
          <a:noFill/>
          <a:ln w="9525">
            <a:noFill/>
            <a:miter lim="800000"/>
            <a:headEnd/>
            <a:tailEnd/>
          </a:ln>
          <a:effectLst/>
        </p:spPr>
      </p:pic>
      <p:sp>
        <p:nvSpPr>
          <p:cNvPr id="20" name="TextBox 19"/>
          <p:cNvSpPr txBox="1"/>
          <p:nvPr/>
        </p:nvSpPr>
        <p:spPr>
          <a:xfrm>
            <a:off x="533400" y="2971800"/>
            <a:ext cx="8424188" cy="923330"/>
          </a:xfrm>
          <a:prstGeom prst="rect">
            <a:avLst/>
          </a:prstGeom>
          <a:solidFill>
            <a:schemeClr val="bg2">
              <a:lumMod val="90000"/>
            </a:schemeClr>
          </a:solidFill>
        </p:spPr>
        <p:txBody>
          <a:bodyPr wrap="square" rtlCol="0">
            <a:spAutoFit/>
          </a:bodyPr>
          <a:lstStyle/>
          <a:p>
            <a:r>
              <a:rPr lang="en-US" b="1" i="1" dirty="0" smtClean="0"/>
              <a:t>Work index </a:t>
            </a:r>
            <a:r>
              <a:rPr lang="en-US" b="1" dirty="0" smtClean="0"/>
              <a:t>: </a:t>
            </a:r>
            <a:r>
              <a:rPr lang="en-US" dirty="0" smtClean="0"/>
              <a:t>is defined as the </a:t>
            </a:r>
            <a:r>
              <a:rPr lang="en-US" dirty="0" smtClean="0">
                <a:solidFill>
                  <a:srgbClr val="FF0000"/>
                </a:solidFill>
              </a:rPr>
              <a:t>gross</a:t>
            </a:r>
            <a:r>
              <a:rPr lang="en-US" dirty="0" smtClean="0"/>
              <a:t> energy (in kWh/</a:t>
            </a:r>
            <a:r>
              <a:rPr lang="en-US" dirty="0" err="1" smtClean="0"/>
              <a:t>tonne</a:t>
            </a:r>
            <a:r>
              <a:rPr lang="en-US" dirty="0" smtClean="0"/>
              <a:t> of feed) necessary to reduce</a:t>
            </a:r>
          </a:p>
          <a:p>
            <a:r>
              <a:rPr lang="en-US" dirty="0" smtClean="0"/>
              <a:t>a very large feed to such a size that 80% of product particles will pass through a 0.1 mm screen</a:t>
            </a:r>
            <a:endParaRPr lang="en-US" dirty="0"/>
          </a:p>
        </p:txBody>
      </p:sp>
      <p:sp>
        <p:nvSpPr>
          <p:cNvPr id="5" name="Title 4"/>
          <p:cNvSpPr>
            <a:spLocks noGrp="1"/>
          </p:cNvSpPr>
          <p:nvPr>
            <p:ph type="title"/>
          </p:nvPr>
        </p:nvSpPr>
        <p:spPr>
          <a:xfrm>
            <a:off x="457200" y="152400"/>
            <a:ext cx="8229600" cy="792162"/>
          </a:xfrm>
        </p:spPr>
        <p:txBody>
          <a:bodyPr/>
          <a:lstStyle/>
          <a:p>
            <a:r>
              <a:rPr lang="en-US" dirty="0" smtClean="0"/>
              <a:t>Energy for size reduction</a:t>
            </a:r>
            <a:endParaRPr lang="en-US" dirty="0"/>
          </a:p>
        </p:txBody>
      </p:sp>
      <p:graphicFrame>
        <p:nvGraphicFramePr>
          <p:cNvPr id="112645" name="Object 5"/>
          <p:cNvGraphicFramePr>
            <a:graphicFrameLocks noChangeAspect="1"/>
          </p:cNvGraphicFramePr>
          <p:nvPr/>
        </p:nvGraphicFramePr>
        <p:xfrm>
          <a:off x="609600" y="4953000"/>
          <a:ext cx="3237271" cy="914400"/>
        </p:xfrm>
        <a:graphic>
          <a:graphicData uri="http://schemas.openxmlformats.org/presentationml/2006/ole">
            <p:oleObj spid="_x0000_s2050" name="Equation" r:id="rId5" imgW="1981080" imgH="558720" progId="Equation.3">
              <p:embed/>
            </p:oleObj>
          </a:graphicData>
        </a:graphic>
      </p:graphicFrame>
      <p:grpSp>
        <p:nvGrpSpPr>
          <p:cNvPr id="3" name="Group 18"/>
          <p:cNvGrpSpPr/>
          <p:nvPr/>
        </p:nvGrpSpPr>
        <p:grpSpPr>
          <a:xfrm>
            <a:off x="1066800" y="3810000"/>
            <a:ext cx="6553199" cy="476310"/>
            <a:chOff x="685800" y="1905000"/>
            <a:chExt cx="6553199" cy="476310"/>
          </a:xfrm>
        </p:grpSpPr>
        <p:sp>
          <p:nvSpPr>
            <p:cNvPr id="14" name="TextBox 13"/>
            <p:cNvSpPr txBox="1"/>
            <p:nvPr/>
          </p:nvSpPr>
          <p:spPr>
            <a:xfrm>
              <a:off x="685800" y="1981200"/>
              <a:ext cx="457200" cy="400110"/>
            </a:xfrm>
            <a:prstGeom prst="rect">
              <a:avLst/>
            </a:prstGeom>
            <a:noFill/>
          </p:spPr>
          <p:txBody>
            <a:bodyPr wrap="square" rtlCol="0">
              <a:spAutoFit/>
            </a:bodyPr>
            <a:lstStyle/>
            <a:p>
              <a:r>
                <a:rPr lang="en-US" sz="2000" dirty="0" smtClean="0"/>
                <a:t>If </a:t>
              </a:r>
              <a:endParaRPr lang="en-US" sz="2000" dirty="0"/>
            </a:p>
          </p:txBody>
        </p:sp>
        <p:graphicFrame>
          <p:nvGraphicFramePr>
            <p:cNvPr id="16" name="Object 15"/>
            <p:cNvGraphicFramePr>
              <a:graphicFrameLocks noChangeAspect="1"/>
            </p:cNvGraphicFramePr>
            <p:nvPr/>
          </p:nvGraphicFramePr>
          <p:xfrm>
            <a:off x="1143000" y="1981200"/>
            <a:ext cx="5323304" cy="398462"/>
          </p:xfrm>
          <a:graphic>
            <a:graphicData uri="http://schemas.openxmlformats.org/presentationml/2006/ole">
              <p:oleObj spid="_x0000_s2051" name="Equation" r:id="rId6" imgW="3047760" imgH="228600" progId="Equation.3">
                <p:embed/>
              </p:oleObj>
            </a:graphicData>
          </a:graphic>
        </p:graphicFrame>
        <p:sp>
          <p:nvSpPr>
            <p:cNvPr id="17" name="TextBox 16"/>
            <p:cNvSpPr txBox="1"/>
            <p:nvPr/>
          </p:nvSpPr>
          <p:spPr>
            <a:xfrm>
              <a:off x="6477000" y="1905000"/>
              <a:ext cx="761999" cy="400110"/>
            </a:xfrm>
            <a:prstGeom prst="rect">
              <a:avLst/>
            </a:prstGeom>
            <a:noFill/>
          </p:spPr>
          <p:txBody>
            <a:bodyPr wrap="square" rtlCol="0">
              <a:spAutoFit/>
            </a:bodyPr>
            <a:lstStyle/>
            <a:p>
              <a:r>
                <a:rPr lang="en-US" sz="2000" dirty="0" smtClean="0"/>
                <a:t>then</a:t>
              </a:r>
              <a:endParaRPr lang="en-US" sz="2000" dirty="0"/>
            </a:p>
          </p:txBody>
        </p:sp>
      </p:grpSp>
      <p:graphicFrame>
        <p:nvGraphicFramePr>
          <p:cNvPr id="113671" name="Object 7"/>
          <p:cNvGraphicFramePr>
            <a:graphicFrameLocks noChangeAspect="1"/>
          </p:cNvGraphicFramePr>
          <p:nvPr/>
        </p:nvGraphicFramePr>
        <p:xfrm>
          <a:off x="623888" y="4343400"/>
          <a:ext cx="2865437" cy="685800"/>
        </p:xfrm>
        <a:graphic>
          <a:graphicData uri="http://schemas.openxmlformats.org/presentationml/2006/ole">
            <p:oleObj spid="_x0000_s2052" name="Equation" r:id="rId7" imgW="1752480" imgH="419040" progId="Equation.3">
              <p:embed/>
            </p:oleObj>
          </a:graphicData>
        </a:graphic>
      </p:graphicFrame>
      <p:sp>
        <p:nvSpPr>
          <p:cNvPr id="10" name="TextBox 9"/>
          <p:cNvSpPr txBox="1"/>
          <p:nvPr/>
        </p:nvSpPr>
        <p:spPr>
          <a:xfrm>
            <a:off x="609600" y="6096000"/>
            <a:ext cx="3313279" cy="369332"/>
          </a:xfrm>
          <a:prstGeom prst="rect">
            <a:avLst/>
          </a:prstGeom>
          <a:solidFill>
            <a:schemeClr val="bg2">
              <a:lumMod val="75000"/>
            </a:schemeClr>
          </a:solidFill>
        </p:spPr>
        <p:txBody>
          <a:bodyPr wrap="none" rtlCol="0">
            <a:spAutoFit/>
          </a:bodyPr>
          <a:lstStyle/>
          <a:p>
            <a:r>
              <a:rPr lang="en-US" b="1" dirty="0" smtClean="0"/>
              <a:t>Applicable for fine size reduction</a:t>
            </a:r>
            <a:endParaRPr lang="en-US" b="1" dirty="0"/>
          </a:p>
        </p:txBody>
      </p:sp>
      <p:sp>
        <p:nvSpPr>
          <p:cNvPr id="11" name="TextBox 10"/>
          <p:cNvSpPr txBox="1"/>
          <p:nvPr/>
        </p:nvSpPr>
        <p:spPr>
          <a:xfrm>
            <a:off x="457200" y="838200"/>
            <a:ext cx="8276881" cy="1015663"/>
          </a:xfrm>
          <a:prstGeom prst="rect">
            <a:avLst/>
          </a:prstGeom>
          <a:noFill/>
        </p:spPr>
        <p:txBody>
          <a:bodyPr wrap="square" rtlCol="0">
            <a:spAutoFit/>
          </a:bodyPr>
          <a:lstStyle/>
          <a:p>
            <a:r>
              <a:rPr lang="en-US" sz="2400" b="1" dirty="0" smtClean="0"/>
              <a:t>Bond’s  law: </a:t>
            </a:r>
            <a:r>
              <a:rPr lang="en-US" dirty="0" smtClean="0"/>
              <a:t>The total work useful in breakage that has been applied to a given weight  of material is inversely proportional to the square root of the average particle size of the product and the feed.</a:t>
            </a:r>
          </a:p>
        </p:txBody>
      </p:sp>
      <p:graphicFrame>
        <p:nvGraphicFramePr>
          <p:cNvPr id="12" name="Object 5"/>
          <p:cNvGraphicFramePr>
            <a:graphicFrameLocks noChangeAspect="1"/>
          </p:cNvGraphicFramePr>
          <p:nvPr/>
        </p:nvGraphicFramePr>
        <p:xfrm>
          <a:off x="762000" y="1752600"/>
          <a:ext cx="2771775" cy="1109662"/>
        </p:xfrm>
        <a:graphic>
          <a:graphicData uri="http://schemas.openxmlformats.org/presentationml/2006/ole">
            <p:oleObj spid="_x0000_s2053" name="Equation" r:id="rId8" imgW="1968480" imgH="787320" progId="Equation.3">
              <p:embed/>
            </p:oleObj>
          </a:graphicData>
        </a:graphic>
      </p:graphicFrame>
      <p:grpSp>
        <p:nvGrpSpPr>
          <p:cNvPr id="13" name="Group 15"/>
          <p:cNvGrpSpPr/>
          <p:nvPr/>
        </p:nvGrpSpPr>
        <p:grpSpPr>
          <a:xfrm>
            <a:off x="4114800" y="2057400"/>
            <a:ext cx="3790950" cy="381000"/>
            <a:chOff x="4724400" y="5181600"/>
            <a:chExt cx="3790950" cy="381000"/>
          </a:xfrm>
        </p:grpSpPr>
        <p:sp>
          <p:nvSpPr>
            <p:cNvPr id="15" name="TextBox 14"/>
            <p:cNvSpPr txBox="1"/>
            <p:nvPr/>
          </p:nvSpPr>
          <p:spPr>
            <a:xfrm>
              <a:off x="4953000" y="5181600"/>
              <a:ext cx="3324052" cy="369332"/>
            </a:xfrm>
            <a:prstGeom prst="rect">
              <a:avLst/>
            </a:prstGeom>
            <a:noFill/>
          </p:spPr>
          <p:txBody>
            <a:bodyPr wrap="none" rtlCol="0">
              <a:spAutoFit/>
            </a:bodyPr>
            <a:lstStyle/>
            <a:p>
              <a:r>
                <a:rPr lang="en-US" dirty="0" smtClean="0"/>
                <a:t>is calculated based on </a:t>
              </a:r>
              <a:r>
                <a:rPr lang="en-US" i="1" dirty="0" smtClean="0"/>
                <a:t>work index</a:t>
              </a:r>
              <a:endParaRPr lang="en-US" i="1" dirty="0"/>
            </a:p>
          </p:txBody>
        </p:sp>
        <p:graphicFrame>
          <p:nvGraphicFramePr>
            <p:cNvPr id="18" name="Object 17"/>
            <p:cNvGraphicFramePr>
              <a:graphicFrameLocks noChangeAspect="1"/>
            </p:cNvGraphicFramePr>
            <p:nvPr/>
          </p:nvGraphicFramePr>
          <p:xfrm>
            <a:off x="4724400" y="5239871"/>
            <a:ext cx="304800" cy="322729"/>
          </p:xfrm>
          <a:graphic>
            <a:graphicData uri="http://schemas.openxmlformats.org/presentationml/2006/ole">
              <p:oleObj spid="_x0000_s2054" name="Equation" r:id="rId9" imgW="215640" imgH="228600" progId="Equation.3">
                <p:embed/>
              </p:oleObj>
            </a:graphicData>
          </a:graphic>
        </p:graphicFrame>
        <p:graphicFrame>
          <p:nvGraphicFramePr>
            <p:cNvPr id="19" name="Object 7"/>
            <p:cNvGraphicFramePr>
              <a:graphicFrameLocks noChangeAspect="1"/>
            </p:cNvGraphicFramePr>
            <p:nvPr/>
          </p:nvGraphicFramePr>
          <p:xfrm>
            <a:off x="8229600" y="5181600"/>
            <a:ext cx="285750" cy="367393"/>
          </p:xfrm>
          <a:graphic>
            <a:graphicData uri="http://schemas.openxmlformats.org/presentationml/2006/ole">
              <p:oleObj spid="_x0000_s2055" name="Equation" r:id="rId10" imgW="177480" imgH="228600" progId="Equation.3">
                <p:embed/>
              </p:oleObj>
            </a:graphicData>
          </a:graphic>
        </p:graphicFrame>
      </p:grpSp>
      <p:sp>
        <p:nvSpPr>
          <p:cNvPr id="21" name="Cloud Callout 20"/>
          <p:cNvSpPr/>
          <p:nvPr/>
        </p:nvSpPr>
        <p:spPr>
          <a:xfrm>
            <a:off x="4876800" y="5715000"/>
            <a:ext cx="2819400" cy="1143000"/>
          </a:xfrm>
          <a:prstGeom prst="cloudCallout">
            <a:avLst>
              <a:gd name="adj1" fmla="val 43930"/>
              <a:gd name="adj2" fmla="val -1008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 dry grinding, multiply this values by 1.34</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371600" y="2438400"/>
          <a:ext cx="6080760" cy="3364992"/>
        </p:xfrm>
        <a:graphic>
          <a:graphicData uri="http://schemas.openxmlformats.org/drawingml/2006/table">
            <a:tbl>
              <a:tblPr/>
              <a:tblGrid>
                <a:gridCol w="2026920"/>
                <a:gridCol w="2026920"/>
                <a:gridCol w="2026920"/>
              </a:tblGrid>
              <a:tr h="0">
                <a:tc>
                  <a:txBody>
                    <a:bodyPr/>
                    <a:lstStyle/>
                    <a:p>
                      <a:pPr marL="0" marR="0">
                        <a:lnSpc>
                          <a:spcPct val="115000"/>
                        </a:lnSpc>
                        <a:spcBef>
                          <a:spcPts val="0"/>
                        </a:spcBef>
                        <a:spcAft>
                          <a:spcPts val="0"/>
                        </a:spcAft>
                      </a:pPr>
                      <a:r>
                        <a:rPr lang="en-US" sz="1600" b="1" dirty="0">
                          <a:latin typeface="Calibri"/>
                          <a:ea typeface="Calibri"/>
                          <a:cs typeface="Times New Roman"/>
                        </a:rPr>
                        <a:t>Screen Size [mm]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Feed mass fraction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a:latin typeface="Calibri"/>
                          <a:ea typeface="Calibri"/>
                          <a:cs typeface="Times New Roman"/>
                        </a:rPr>
                        <a:t>Product mass fraction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nSpc>
                          <a:spcPct val="115000"/>
                        </a:lnSpc>
                        <a:spcBef>
                          <a:spcPts val="0"/>
                        </a:spcBef>
                        <a:spcAft>
                          <a:spcPts val="0"/>
                        </a:spcAft>
                      </a:pPr>
                      <a:r>
                        <a:rPr lang="en-US" sz="1600" b="1" dirty="0">
                          <a:latin typeface="Calibri"/>
                          <a:ea typeface="Calibri"/>
                          <a:cs typeface="Times New Roman"/>
                        </a:rPr>
                        <a:t>-3.327+2.362</a:t>
                      </a:r>
                    </a:p>
                    <a:p>
                      <a:pPr marL="0" marR="0">
                        <a:lnSpc>
                          <a:spcPct val="115000"/>
                        </a:lnSpc>
                        <a:spcBef>
                          <a:spcPts val="0"/>
                        </a:spcBef>
                        <a:spcAft>
                          <a:spcPts val="0"/>
                        </a:spcAft>
                      </a:pPr>
                      <a:r>
                        <a:rPr lang="en-US" sz="1600" b="1" dirty="0">
                          <a:latin typeface="Calibri"/>
                          <a:ea typeface="Calibri"/>
                          <a:cs typeface="Times New Roman"/>
                        </a:rPr>
                        <a:t>-2.362+1.651</a:t>
                      </a:r>
                    </a:p>
                    <a:p>
                      <a:pPr marL="0" marR="0">
                        <a:lnSpc>
                          <a:spcPct val="115000"/>
                        </a:lnSpc>
                        <a:spcBef>
                          <a:spcPts val="0"/>
                        </a:spcBef>
                        <a:spcAft>
                          <a:spcPts val="0"/>
                        </a:spcAft>
                      </a:pPr>
                      <a:r>
                        <a:rPr lang="en-US" sz="1600" b="1" dirty="0">
                          <a:latin typeface="Calibri"/>
                          <a:ea typeface="Calibri"/>
                          <a:cs typeface="Times New Roman"/>
                        </a:rPr>
                        <a:t>-1.651+1.168</a:t>
                      </a:r>
                    </a:p>
                    <a:p>
                      <a:pPr marL="0" marR="0">
                        <a:lnSpc>
                          <a:spcPct val="115000"/>
                        </a:lnSpc>
                        <a:spcBef>
                          <a:spcPts val="0"/>
                        </a:spcBef>
                        <a:spcAft>
                          <a:spcPts val="0"/>
                        </a:spcAft>
                      </a:pPr>
                      <a:r>
                        <a:rPr lang="en-US" sz="1600" b="1" dirty="0">
                          <a:latin typeface="Calibri"/>
                          <a:ea typeface="Calibri"/>
                          <a:cs typeface="Times New Roman"/>
                        </a:rPr>
                        <a:t>-1.168+0.833</a:t>
                      </a:r>
                    </a:p>
                    <a:p>
                      <a:pPr marL="0" marR="0">
                        <a:lnSpc>
                          <a:spcPct val="115000"/>
                        </a:lnSpc>
                        <a:spcBef>
                          <a:spcPts val="0"/>
                        </a:spcBef>
                        <a:spcAft>
                          <a:spcPts val="0"/>
                        </a:spcAft>
                      </a:pPr>
                      <a:r>
                        <a:rPr lang="en-US" sz="1600" b="1" dirty="0">
                          <a:latin typeface="Calibri"/>
                          <a:ea typeface="Calibri"/>
                          <a:cs typeface="Times New Roman"/>
                        </a:rPr>
                        <a:t>-0.833+0.589</a:t>
                      </a:r>
                    </a:p>
                    <a:p>
                      <a:pPr marL="0" marR="0">
                        <a:lnSpc>
                          <a:spcPct val="115000"/>
                        </a:lnSpc>
                        <a:spcBef>
                          <a:spcPts val="0"/>
                        </a:spcBef>
                        <a:spcAft>
                          <a:spcPts val="0"/>
                        </a:spcAft>
                      </a:pPr>
                      <a:r>
                        <a:rPr lang="en-US" sz="1600" b="1" dirty="0">
                          <a:latin typeface="Calibri"/>
                          <a:ea typeface="Calibri"/>
                          <a:cs typeface="Times New Roman"/>
                        </a:rPr>
                        <a:t>-0.589+0.417</a:t>
                      </a:r>
                    </a:p>
                    <a:p>
                      <a:pPr marL="0" marR="0">
                        <a:lnSpc>
                          <a:spcPct val="115000"/>
                        </a:lnSpc>
                        <a:spcBef>
                          <a:spcPts val="0"/>
                        </a:spcBef>
                        <a:spcAft>
                          <a:spcPts val="0"/>
                        </a:spcAft>
                      </a:pPr>
                      <a:r>
                        <a:rPr lang="en-US" sz="1600" b="1" dirty="0">
                          <a:latin typeface="Calibri"/>
                          <a:ea typeface="Calibri"/>
                          <a:cs typeface="Times New Roman"/>
                        </a:rPr>
                        <a:t>-0.417+0.295</a:t>
                      </a:r>
                    </a:p>
                    <a:p>
                      <a:pPr marL="0" marR="0">
                        <a:lnSpc>
                          <a:spcPct val="115000"/>
                        </a:lnSpc>
                        <a:spcBef>
                          <a:spcPts val="0"/>
                        </a:spcBef>
                        <a:spcAft>
                          <a:spcPts val="0"/>
                        </a:spcAft>
                      </a:pPr>
                      <a:r>
                        <a:rPr lang="en-US" sz="1600" b="1" dirty="0">
                          <a:latin typeface="Calibri"/>
                          <a:ea typeface="Calibri"/>
                          <a:cs typeface="Times New Roman"/>
                        </a:rPr>
                        <a:t>-0.295+0.208</a:t>
                      </a:r>
                    </a:p>
                    <a:p>
                      <a:pPr marL="0" marR="0">
                        <a:lnSpc>
                          <a:spcPct val="115000"/>
                        </a:lnSpc>
                        <a:spcBef>
                          <a:spcPts val="0"/>
                        </a:spcBef>
                        <a:spcAft>
                          <a:spcPts val="0"/>
                        </a:spcAft>
                      </a:pPr>
                      <a:r>
                        <a:rPr lang="en-US" sz="1600" b="1" dirty="0">
                          <a:latin typeface="Calibri"/>
                          <a:ea typeface="Calibri"/>
                          <a:cs typeface="Times New Roman"/>
                        </a:rPr>
                        <a:t>-0.208+0.147</a:t>
                      </a:r>
                    </a:p>
                    <a:p>
                      <a:pPr marL="0" marR="0">
                        <a:lnSpc>
                          <a:spcPct val="115000"/>
                        </a:lnSpc>
                        <a:spcBef>
                          <a:spcPts val="0"/>
                        </a:spcBef>
                        <a:spcAft>
                          <a:spcPts val="0"/>
                        </a:spcAft>
                      </a:pPr>
                      <a:r>
                        <a:rPr lang="en-US" sz="1600" b="1" dirty="0">
                          <a:latin typeface="Calibri"/>
                          <a:ea typeface="Calibri"/>
                          <a:cs typeface="Times New Roman"/>
                        </a:rPr>
                        <a:t>-0.147+0.104</a:t>
                      </a:r>
                    </a:p>
                    <a:p>
                      <a:pPr marL="0" marR="0">
                        <a:lnSpc>
                          <a:spcPct val="115000"/>
                        </a:lnSpc>
                        <a:spcBef>
                          <a:spcPts val="0"/>
                        </a:spcBef>
                        <a:spcAft>
                          <a:spcPts val="0"/>
                        </a:spcAft>
                      </a:pPr>
                      <a:r>
                        <a:rPr lang="en-US" sz="1600" b="1" dirty="0">
                          <a:latin typeface="Calibri"/>
                          <a:ea typeface="Calibri"/>
                          <a:cs typeface="Times New Roman"/>
                        </a:rPr>
                        <a:t>-0.104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latin typeface="Calibri"/>
                          <a:ea typeface="Calibri"/>
                          <a:cs typeface="Times New Roman"/>
                        </a:rPr>
                        <a:t>0.143</a:t>
                      </a:r>
                    </a:p>
                    <a:p>
                      <a:pPr marL="0" marR="0">
                        <a:lnSpc>
                          <a:spcPct val="115000"/>
                        </a:lnSpc>
                        <a:spcBef>
                          <a:spcPts val="0"/>
                        </a:spcBef>
                        <a:spcAft>
                          <a:spcPts val="0"/>
                        </a:spcAft>
                      </a:pPr>
                      <a:r>
                        <a:rPr lang="en-US" sz="1600" b="1" dirty="0">
                          <a:latin typeface="Calibri"/>
                          <a:ea typeface="Calibri"/>
                          <a:cs typeface="Times New Roman"/>
                        </a:rPr>
                        <a:t>0.211</a:t>
                      </a:r>
                    </a:p>
                    <a:p>
                      <a:pPr marL="0" marR="0">
                        <a:lnSpc>
                          <a:spcPct val="115000"/>
                        </a:lnSpc>
                        <a:spcBef>
                          <a:spcPts val="0"/>
                        </a:spcBef>
                        <a:spcAft>
                          <a:spcPts val="0"/>
                        </a:spcAft>
                      </a:pPr>
                      <a:r>
                        <a:rPr lang="en-US" sz="1600" b="1" dirty="0">
                          <a:latin typeface="Calibri"/>
                          <a:ea typeface="Calibri"/>
                          <a:cs typeface="Times New Roman"/>
                        </a:rPr>
                        <a:t>0.230</a:t>
                      </a:r>
                    </a:p>
                    <a:p>
                      <a:pPr marL="0" marR="0">
                        <a:lnSpc>
                          <a:spcPct val="115000"/>
                        </a:lnSpc>
                        <a:spcBef>
                          <a:spcPts val="0"/>
                        </a:spcBef>
                        <a:spcAft>
                          <a:spcPts val="0"/>
                        </a:spcAft>
                      </a:pPr>
                      <a:r>
                        <a:rPr lang="en-US" sz="1600" b="1" dirty="0">
                          <a:latin typeface="Calibri"/>
                          <a:ea typeface="Calibri"/>
                          <a:cs typeface="Times New Roman"/>
                        </a:rPr>
                        <a:t>0.186</a:t>
                      </a:r>
                    </a:p>
                    <a:p>
                      <a:pPr marL="0" marR="0">
                        <a:lnSpc>
                          <a:spcPct val="115000"/>
                        </a:lnSpc>
                        <a:spcBef>
                          <a:spcPts val="0"/>
                        </a:spcBef>
                        <a:spcAft>
                          <a:spcPts val="0"/>
                        </a:spcAft>
                      </a:pPr>
                      <a:r>
                        <a:rPr lang="en-US" sz="1600" b="1" dirty="0">
                          <a:latin typeface="Calibri"/>
                          <a:ea typeface="Calibri"/>
                          <a:cs typeface="Times New Roman"/>
                        </a:rPr>
                        <a:t>0.120</a:t>
                      </a:r>
                    </a:p>
                    <a:p>
                      <a:pPr marL="0" marR="0">
                        <a:lnSpc>
                          <a:spcPct val="115000"/>
                        </a:lnSpc>
                        <a:spcBef>
                          <a:spcPts val="0"/>
                        </a:spcBef>
                        <a:spcAft>
                          <a:spcPts val="0"/>
                        </a:spcAft>
                      </a:pPr>
                      <a:r>
                        <a:rPr lang="en-US" sz="1600" b="1" dirty="0">
                          <a:latin typeface="Calibri"/>
                          <a:ea typeface="Calibri"/>
                          <a:cs typeface="Times New Roman"/>
                        </a:rPr>
                        <a:t>0.076</a:t>
                      </a:r>
                    </a:p>
                    <a:p>
                      <a:pPr marL="0" marR="0">
                        <a:lnSpc>
                          <a:spcPct val="115000"/>
                        </a:lnSpc>
                        <a:spcBef>
                          <a:spcPts val="0"/>
                        </a:spcBef>
                        <a:spcAft>
                          <a:spcPts val="0"/>
                        </a:spcAft>
                      </a:pPr>
                      <a:r>
                        <a:rPr lang="en-US" sz="1600" b="1" dirty="0">
                          <a:latin typeface="Calibri"/>
                          <a:ea typeface="Calibri"/>
                          <a:cs typeface="Times New Roman"/>
                        </a:rPr>
                        <a:t>0.034</a:t>
                      </a:r>
                    </a:p>
                    <a:p>
                      <a:pPr marL="0" marR="0">
                        <a:lnSpc>
                          <a:spcPct val="115000"/>
                        </a:lnSpc>
                        <a:spcBef>
                          <a:spcPts val="0"/>
                        </a:spcBef>
                        <a:spcAft>
                          <a:spcPts val="0"/>
                        </a:spcAft>
                      </a:pPr>
                      <a:r>
                        <a:rPr lang="en-US" sz="1600" b="1" dirty="0">
                          <a:latin typeface="Calibri"/>
                          <a:ea typeface="Calibri"/>
                          <a:cs typeface="Times New Roman"/>
                        </a:rPr>
                        <a:t>0.0</a:t>
                      </a:r>
                    </a:p>
                    <a:p>
                      <a:pPr marL="0" marR="0">
                        <a:lnSpc>
                          <a:spcPct val="115000"/>
                        </a:lnSpc>
                        <a:spcBef>
                          <a:spcPts val="0"/>
                        </a:spcBef>
                        <a:spcAft>
                          <a:spcPts val="0"/>
                        </a:spcAft>
                      </a:pPr>
                      <a:r>
                        <a:rPr lang="en-US" sz="1600" b="1" dirty="0">
                          <a:latin typeface="Calibri"/>
                          <a:ea typeface="Calibri"/>
                          <a:cs typeface="Times New Roman"/>
                        </a:rPr>
                        <a:t>0.0</a:t>
                      </a:r>
                    </a:p>
                    <a:p>
                      <a:pPr marL="0" marR="0">
                        <a:lnSpc>
                          <a:spcPct val="115000"/>
                        </a:lnSpc>
                        <a:spcBef>
                          <a:spcPts val="0"/>
                        </a:spcBef>
                        <a:spcAft>
                          <a:spcPts val="0"/>
                        </a:spcAft>
                      </a:pPr>
                      <a:r>
                        <a:rPr lang="en-US" sz="1600" b="1" dirty="0">
                          <a:latin typeface="Calibri"/>
                          <a:ea typeface="Calibri"/>
                          <a:cs typeface="Times New Roman"/>
                        </a:rPr>
                        <a:t>0.0</a:t>
                      </a:r>
                    </a:p>
                    <a:p>
                      <a:pPr marL="0" marR="0">
                        <a:lnSpc>
                          <a:spcPct val="115000"/>
                        </a:lnSpc>
                        <a:spcBef>
                          <a:spcPts val="0"/>
                        </a:spcBef>
                        <a:spcAft>
                          <a:spcPts val="0"/>
                        </a:spcAft>
                      </a:pPr>
                      <a:r>
                        <a:rPr lang="en-US" sz="1600" b="1" dirty="0">
                          <a:latin typeface="Calibri"/>
                          <a:ea typeface="Calibri"/>
                          <a:cs typeface="Times New Roman"/>
                        </a:rPr>
                        <a:t>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latin typeface="Calibri"/>
                          <a:ea typeface="Calibri"/>
                          <a:cs typeface="Times New Roman"/>
                        </a:rPr>
                        <a:t>0.0</a:t>
                      </a:r>
                    </a:p>
                    <a:p>
                      <a:pPr marL="0" marR="0">
                        <a:lnSpc>
                          <a:spcPct val="115000"/>
                        </a:lnSpc>
                        <a:spcBef>
                          <a:spcPts val="0"/>
                        </a:spcBef>
                        <a:spcAft>
                          <a:spcPts val="0"/>
                        </a:spcAft>
                      </a:pPr>
                      <a:r>
                        <a:rPr lang="en-US" sz="1600" b="1" dirty="0">
                          <a:latin typeface="Calibri"/>
                          <a:ea typeface="Calibri"/>
                          <a:cs typeface="Times New Roman"/>
                        </a:rPr>
                        <a:t>0.0</a:t>
                      </a:r>
                    </a:p>
                    <a:p>
                      <a:pPr marL="0" marR="0">
                        <a:lnSpc>
                          <a:spcPct val="115000"/>
                        </a:lnSpc>
                        <a:spcBef>
                          <a:spcPts val="0"/>
                        </a:spcBef>
                        <a:spcAft>
                          <a:spcPts val="0"/>
                        </a:spcAft>
                      </a:pPr>
                      <a:r>
                        <a:rPr lang="en-US" sz="1600" b="1" dirty="0">
                          <a:latin typeface="Calibri"/>
                          <a:ea typeface="Calibri"/>
                          <a:cs typeface="Times New Roman"/>
                        </a:rPr>
                        <a:t>0.0</a:t>
                      </a:r>
                    </a:p>
                    <a:p>
                      <a:pPr marL="0" marR="0">
                        <a:lnSpc>
                          <a:spcPct val="115000"/>
                        </a:lnSpc>
                        <a:spcBef>
                          <a:spcPts val="0"/>
                        </a:spcBef>
                        <a:spcAft>
                          <a:spcPts val="0"/>
                        </a:spcAft>
                      </a:pPr>
                      <a:r>
                        <a:rPr lang="en-US" sz="1600" b="1" dirty="0">
                          <a:latin typeface="Calibri"/>
                          <a:ea typeface="Calibri"/>
                          <a:cs typeface="Times New Roman"/>
                        </a:rPr>
                        <a:t>0.098</a:t>
                      </a:r>
                    </a:p>
                    <a:p>
                      <a:pPr marL="0" marR="0">
                        <a:lnSpc>
                          <a:spcPct val="115000"/>
                        </a:lnSpc>
                        <a:spcBef>
                          <a:spcPts val="0"/>
                        </a:spcBef>
                        <a:spcAft>
                          <a:spcPts val="0"/>
                        </a:spcAft>
                      </a:pPr>
                      <a:r>
                        <a:rPr lang="en-US" sz="1600" b="1" dirty="0">
                          <a:latin typeface="Calibri"/>
                          <a:ea typeface="Calibri"/>
                          <a:cs typeface="Times New Roman"/>
                        </a:rPr>
                        <a:t>0.234</a:t>
                      </a:r>
                    </a:p>
                    <a:p>
                      <a:pPr marL="0" marR="0">
                        <a:lnSpc>
                          <a:spcPct val="115000"/>
                        </a:lnSpc>
                        <a:spcBef>
                          <a:spcPts val="0"/>
                        </a:spcBef>
                        <a:spcAft>
                          <a:spcPts val="0"/>
                        </a:spcAft>
                      </a:pPr>
                      <a:r>
                        <a:rPr lang="en-US" sz="1600" b="1" dirty="0">
                          <a:latin typeface="Calibri"/>
                          <a:ea typeface="Calibri"/>
                          <a:cs typeface="Times New Roman"/>
                        </a:rPr>
                        <a:t>0.277</a:t>
                      </a:r>
                    </a:p>
                    <a:p>
                      <a:pPr marL="0" marR="0">
                        <a:lnSpc>
                          <a:spcPct val="115000"/>
                        </a:lnSpc>
                        <a:spcBef>
                          <a:spcPts val="0"/>
                        </a:spcBef>
                        <a:spcAft>
                          <a:spcPts val="0"/>
                        </a:spcAft>
                      </a:pPr>
                      <a:r>
                        <a:rPr lang="en-US" sz="1600" b="1" dirty="0">
                          <a:latin typeface="Calibri"/>
                          <a:ea typeface="Calibri"/>
                          <a:cs typeface="Times New Roman"/>
                        </a:rPr>
                        <a:t>0.149</a:t>
                      </a:r>
                    </a:p>
                    <a:p>
                      <a:pPr marL="0" marR="0">
                        <a:lnSpc>
                          <a:spcPct val="115000"/>
                        </a:lnSpc>
                        <a:spcBef>
                          <a:spcPts val="0"/>
                        </a:spcBef>
                        <a:spcAft>
                          <a:spcPts val="0"/>
                        </a:spcAft>
                      </a:pPr>
                      <a:r>
                        <a:rPr lang="en-US" sz="1600" b="1" dirty="0">
                          <a:latin typeface="Calibri"/>
                          <a:ea typeface="Calibri"/>
                          <a:cs typeface="Times New Roman"/>
                        </a:rPr>
                        <a:t>0.101</a:t>
                      </a:r>
                    </a:p>
                    <a:p>
                      <a:pPr marL="0" marR="0">
                        <a:lnSpc>
                          <a:spcPct val="115000"/>
                        </a:lnSpc>
                        <a:spcBef>
                          <a:spcPts val="0"/>
                        </a:spcBef>
                        <a:spcAft>
                          <a:spcPts val="0"/>
                        </a:spcAft>
                      </a:pPr>
                      <a:r>
                        <a:rPr lang="en-US" sz="1600" b="1" dirty="0">
                          <a:latin typeface="Calibri"/>
                          <a:ea typeface="Calibri"/>
                          <a:cs typeface="Times New Roman"/>
                        </a:rPr>
                        <a:t>0.068</a:t>
                      </a:r>
                    </a:p>
                    <a:p>
                      <a:pPr marL="0" marR="0">
                        <a:lnSpc>
                          <a:spcPct val="115000"/>
                        </a:lnSpc>
                        <a:spcBef>
                          <a:spcPts val="0"/>
                        </a:spcBef>
                        <a:spcAft>
                          <a:spcPts val="0"/>
                        </a:spcAft>
                      </a:pPr>
                      <a:r>
                        <a:rPr lang="en-US" sz="1600" b="1" dirty="0">
                          <a:latin typeface="Calibri"/>
                          <a:ea typeface="Calibri"/>
                          <a:cs typeface="Times New Roman"/>
                        </a:rPr>
                        <a:t>0.044</a:t>
                      </a:r>
                    </a:p>
                    <a:p>
                      <a:pPr marL="0" marR="0">
                        <a:lnSpc>
                          <a:spcPct val="115000"/>
                        </a:lnSpc>
                        <a:spcBef>
                          <a:spcPts val="0"/>
                        </a:spcBef>
                        <a:spcAft>
                          <a:spcPts val="0"/>
                        </a:spcAft>
                      </a:pPr>
                      <a:r>
                        <a:rPr lang="en-US" sz="1600" b="1" dirty="0">
                          <a:latin typeface="Calibri"/>
                          <a:ea typeface="Calibri"/>
                          <a:cs typeface="Times New Roman"/>
                        </a:rPr>
                        <a:t>0.029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25281" name="Rectangle 1"/>
          <p:cNvSpPr>
            <a:spLocks noChangeArrowheads="1"/>
          </p:cNvSpPr>
          <p:nvPr/>
        </p:nvSpPr>
        <p:spPr bwMode="auto">
          <a:xfrm>
            <a:off x="381001" y="457200"/>
            <a:ext cx="853440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Example:</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grinder is to be used (which is 8% efficient) to handle 10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tonnes</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/hr of siliceous ore (specific gravity = 2.65). The feed and product  analysis are given below:  The grinder operates on a 24 hour basis for 300 days per year. Electricity costs 0.7Birr per kWh. If the work index is 13.57 kWh/</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tonne</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then calculate the annual energy cost.</a:t>
            </a:r>
            <a:endParaRPr kumimoji="0" lang="en-US" sz="2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
          <p:cNvSpPr>
            <a:spLocks noChangeArrowheads="1"/>
          </p:cNvSpPr>
          <p:nvPr/>
        </p:nvSpPr>
        <p:spPr bwMode="auto">
          <a:xfrm>
            <a:off x="304800" y="304800"/>
            <a:ext cx="4748351"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Solution:</a:t>
            </a:r>
            <a:endParaRPr kumimoji="0" lang="en-US" sz="2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Energy per unit mass based on Bond’s law</a:t>
            </a:r>
            <a:endParaRPr kumimoji="0" lang="en-US" sz="2000" b="0" i="0" u="none" strike="noStrike" cap="none" normalizeH="0" baseline="0" dirty="0" smtClean="0">
              <a:ln>
                <a:noFill/>
              </a:ln>
              <a:solidFill>
                <a:schemeClr val="tx1"/>
              </a:solidFill>
              <a:effectLst/>
              <a:latin typeface="Arial" pitchFamily="34" charset="0"/>
            </a:endParaRPr>
          </a:p>
        </p:txBody>
      </p:sp>
      <p:graphicFrame>
        <p:nvGraphicFramePr>
          <p:cNvPr id="229378" name="Object 2"/>
          <p:cNvGraphicFramePr>
            <a:graphicFrameLocks noChangeAspect="1"/>
          </p:cNvGraphicFramePr>
          <p:nvPr/>
        </p:nvGraphicFramePr>
        <p:xfrm>
          <a:off x="1143000" y="1143000"/>
          <a:ext cx="3512130" cy="990601"/>
        </p:xfrm>
        <a:graphic>
          <a:graphicData uri="http://schemas.openxmlformats.org/presentationml/2006/ole">
            <p:oleObj spid="_x0000_s229378" name="Equation" r:id="rId4" imgW="1981080" imgH="558720" progId="Equation.3">
              <p:embed/>
            </p:oleObj>
          </a:graphicData>
        </a:graphic>
      </p:graphicFrame>
      <p:graphicFrame>
        <p:nvGraphicFramePr>
          <p:cNvPr id="229379" name="Object 3"/>
          <p:cNvGraphicFramePr>
            <a:graphicFrameLocks noChangeAspect="1"/>
          </p:cNvGraphicFramePr>
          <p:nvPr/>
        </p:nvGraphicFramePr>
        <p:xfrm>
          <a:off x="1066800" y="2895600"/>
          <a:ext cx="3898231" cy="457200"/>
        </p:xfrm>
        <a:graphic>
          <a:graphicData uri="http://schemas.openxmlformats.org/presentationml/2006/ole">
            <p:oleObj spid="_x0000_s229379" name="Equation" r:id="rId5" imgW="2057400" imgH="241300" progId="Equation.3">
              <p:embed/>
            </p:oleObj>
          </a:graphicData>
        </a:graphic>
      </p:graphicFrame>
      <p:sp>
        <p:nvSpPr>
          <p:cNvPr id="229381" name="Rectangle 5"/>
          <p:cNvSpPr>
            <a:spLocks noChangeArrowheads="1"/>
          </p:cNvSpPr>
          <p:nvPr/>
        </p:nvSpPr>
        <p:spPr bwMode="auto">
          <a:xfrm rot="10800000" flipV="1">
            <a:off x="533400" y="2133600"/>
            <a:ext cx="76962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From the cumulative distribution plot, the diameters from which 80% of particles are less for the product and the feed can be read.</a:t>
            </a:r>
            <a:endParaRPr kumimoji="0" lang="en-US" sz="2000" b="0" i="0" u="none" strike="noStrike" cap="none" normalizeH="0" baseline="0" dirty="0" smtClean="0">
              <a:ln>
                <a:noFill/>
              </a:ln>
              <a:solidFill>
                <a:schemeClr val="tx1"/>
              </a:solidFill>
              <a:effectLst/>
              <a:latin typeface="Arial" pitchFamily="34" charset="0"/>
            </a:endParaRPr>
          </a:p>
        </p:txBody>
      </p:sp>
      <p:graphicFrame>
        <p:nvGraphicFramePr>
          <p:cNvPr id="229382" name="Object 6"/>
          <p:cNvGraphicFramePr>
            <a:graphicFrameLocks noChangeAspect="1"/>
          </p:cNvGraphicFramePr>
          <p:nvPr/>
        </p:nvGraphicFramePr>
        <p:xfrm>
          <a:off x="1066800" y="3352800"/>
          <a:ext cx="5295900" cy="685800"/>
        </p:xfrm>
        <a:graphic>
          <a:graphicData uri="http://schemas.openxmlformats.org/presentationml/2006/ole">
            <p:oleObj spid="_x0000_s229382" name="Equation" r:id="rId6" imgW="3530520" imgH="457200" progId="Equation.3">
              <p:embed/>
            </p:oleObj>
          </a:graphicData>
        </a:graphic>
      </p:graphicFrame>
      <p:graphicFrame>
        <p:nvGraphicFramePr>
          <p:cNvPr id="229383" name="Object 7"/>
          <p:cNvGraphicFramePr>
            <a:graphicFrameLocks noChangeAspect="1"/>
          </p:cNvGraphicFramePr>
          <p:nvPr/>
        </p:nvGraphicFramePr>
        <p:xfrm>
          <a:off x="990600" y="4191000"/>
          <a:ext cx="7239000" cy="325563"/>
        </p:xfrm>
        <a:graphic>
          <a:graphicData uri="http://schemas.openxmlformats.org/presentationml/2006/ole">
            <p:oleObj spid="_x0000_s229383" name="Equation" r:id="rId7" imgW="4800600" imgH="215640" progId="Equation.3">
              <p:embed/>
            </p:oleObj>
          </a:graphicData>
        </a:graphic>
      </p:graphicFrame>
      <p:graphicFrame>
        <p:nvGraphicFramePr>
          <p:cNvPr id="229384" name="Object 8"/>
          <p:cNvGraphicFramePr>
            <a:graphicFrameLocks noChangeAspect="1"/>
          </p:cNvGraphicFramePr>
          <p:nvPr/>
        </p:nvGraphicFramePr>
        <p:xfrm>
          <a:off x="990600" y="4800600"/>
          <a:ext cx="5334000" cy="354211"/>
        </p:xfrm>
        <a:graphic>
          <a:graphicData uri="http://schemas.openxmlformats.org/presentationml/2006/ole">
            <p:oleObj spid="_x0000_s229384" name="Equation" r:id="rId8" imgW="3251160" imgH="215640" progId="Equation.3">
              <p:embed/>
            </p:oleObj>
          </a:graphicData>
        </a:graphic>
      </p:graphicFrame>
      <p:graphicFrame>
        <p:nvGraphicFramePr>
          <p:cNvPr id="229385" name="Object 9"/>
          <p:cNvGraphicFramePr>
            <a:graphicFrameLocks noChangeAspect="1"/>
          </p:cNvGraphicFramePr>
          <p:nvPr/>
        </p:nvGraphicFramePr>
        <p:xfrm>
          <a:off x="990600" y="5334000"/>
          <a:ext cx="7772400" cy="278757"/>
        </p:xfrm>
        <a:graphic>
          <a:graphicData uri="http://schemas.openxmlformats.org/presentationml/2006/ole">
            <p:oleObj spid="_x0000_s229385" name="Equation" r:id="rId9" imgW="6019560" imgH="215640" progId="Equation.3">
              <p:embed/>
            </p:oleObj>
          </a:graphicData>
        </a:graphic>
      </p:graphicFrame>
      <p:graphicFrame>
        <p:nvGraphicFramePr>
          <p:cNvPr id="229386" name="Object 10"/>
          <p:cNvGraphicFramePr>
            <a:graphicFrameLocks noChangeAspect="1"/>
          </p:cNvGraphicFramePr>
          <p:nvPr/>
        </p:nvGraphicFramePr>
        <p:xfrm>
          <a:off x="990600" y="5867400"/>
          <a:ext cx="7813675" cy="339725"/>
        </p:xfrm>
        <a:graphic>
          <a:graphicData uri="http://schemas.openxmlformats.org/presentationml/2006/ole">
            <p:oleObj spid="_x0000_s229386" name="Equation" r:id="rId10" imgW="4965480" imgH="215640" progId="Equation.3">
              <p:embed/>
            </p:oleObj>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72200" y="381000"/>
            <a:ext cx="2533368" cy="990600"/>
            <a:chOff x="6248400" y="381000"/>
            <a:chExt cx="2533368" cy="990600"/>
          </a:xfrm>
        </p:grpSpPr>
        <p:sp>
          <p:nvSpPr>
            <p:cNvPr id="4" name="TextBox 3"/>
            <p:cNvSpPr txBox="1"/>
            <p:nvPr/>
          </p:nvSpPr>
          <p:spPr>
            <a:xfrm>
              <a:off x="6248400" y="381000"/>
              <a:ext cx="1143000" cy="400110"/>
            </a:xfrm>
            <a:prstGeom prst="rect">
              <a:avLst/>
            </a:prstGeom>
            <a:solidFill>
              <a:schemeClr val="accent6">
                <a:lumMod val="40000"/>
                <a:lumOff val="60000"/>
              </a:schemeClr>
            </a:solidFill>
          </p:spPr>
          <p:txBody>
            <a:bodyPr wrap="square" rtlCol="0">
              <a:spAutoFit/>
            </a:bodyPr>
            <a:lstStyle/>
            <a:p>
              <a:r>
                <a:rPr lang="en-US" sz="2000" b="1" dirty="0" smtClean="0"/>
                <a:t>Oversize</a:t>
              </a:r>
              <a:endParaRPr lang="en-US" sz="2000" b="1" dirty="0"/>
            </a:p>
          </p:txBody>
        </p:sp>
        <p:sp>
          <p:nvSpPr>
            <p:cNvPr id="5" name="TextBox 4"/>
            <p:cNvSpPr txBox="1"/>
            <p:nvPr/>
          </p:nvSpPr>
          <p:spPr>
            <a:xfrm>
              <a:off x="7543800" y="381000"/>
              <a:ext cx="1237968" cy="400110"/>
            </a:xfrm>
            <a:prstGeom prst="rect">
              <a:avLst/>
            </a:prstGeom>
            <a:solidFill>
              <a:srgbClr val="92D050"/>
            </a:solidFill>
          </p:spPr>
          <p:txBody>
            <a:bodyPr wrap="none" rtlCol="0">
              <a:spAutoFit/>
            </a:bodyPr>
            <a:lstStyle/>
            <a:p>
              <a:r>
                <a:rPr lang="en-US" sz="2000" b="1" dirty="0" smtClean="0"/>
                <a:t>Undersize</a:t>
              </a:r>
              <a:endParaRPr lang="en-US" sz="2000" b="1" dirty="0"/>
            </a:p>
          </p:txBody>
        </p:sp>
        <p:sp>
          <p:nvSpPr>
            <p:cNvPr id="6" name="Isosceles Triangle 5"/>
            <p:cNvSpPr/>
            <p:nvPr/>
          </p:nvSpPr>
          <p:spPr>
            <a:xfrm rot="10800000">
              <a:off x="6324600" y="838200"/>
              <a:ext cx="1066800" cy="533400"/>
            </a:xfrm>
            <a:prstGeom prs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7543800" y="838200"/>
              <a:ext cx="1219200" cy="533400"/>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3474" name="Picture 2"/>
          <p:cNvPicPr>
            <a:picLocks noChangeAspect="1" noChangeArrowheads="1"/>
          </p:cNvPicPr>
          <p:nvPr/>
        </p:nvPicPr>
        <p:blipFill>
          <a:blip r:embed="rId3"/>
          <a:srcRect/>
          <a:stretch>
            <a:fillRect/>
          </a:stretch>
        </p:blipFill>
        <p:spPr bwMode="auto">
          <a:xfrm>
            <a:off x="0" y="1447800"/>
            <a:ext cx="8839200" cy="4676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77827" name="AutoShape 2"/>
          <p:cNvSpPr>
            <a:spLocks noGrp="1" noChangeArrowheads="1"/>
          </p:cNvSpPr>
          <p:nvPr>
            <p:ph type="title"/>
          </p:nvPr>
        </p:nvSpPr>
        <p:spPr>
          <a:xfrm>
            <a:off x="457200" y="152400"/>
            <a:ext cx="8229600" cy="1143000"/>
          </a:xfrm>
        </p:spPr>
        <p:txBody>
          <a:bodyPr/>
          <a:lstStyle/>
          <a:p>
            <a:pPr eaLnBrk="1" hangingPunct="1"/>
            <a:r>
              <a:rPr lang="en-US" dirty="0" smtClean="0"/>
              <a:t>Force patterns</a:t>
            </a:r>
          </a:p>
        </p:txBody>
      </p:sp>
      <p:pic>
        <p:nvPicPr>
          <p:cNvPr id="77828" name="Picture 4"/>
          <p:cNvPicPr>
            <a:picLocks noChangeAspect="1" noChangeArrowheads="1"/>
          </p:cNvPicPr>
          <p:nvPr/>
        </p:nvPicPr>
        <p:blipFill>
          <a:blip r:embed="rId3">
            <a:lum bright="6000"/>
          </a:blip>
          <a:srcRect b="13468"/>
          <a:stretch>
            <a:fillRect/>
          </a:stretch>
        </p:blipFill>
        <p:spPr bwMode="auto">
          <a:xfrm>
            <a:off x="1142999" y="1198322"/>
            <a:ext cx="7010401" cy="48976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a:srcRect/>
          <a:stretch>
            <a:fillRect/>
          </a:stretch>
        </p:blipFill>
        <p:spPr bwMode="auto">
          <a:xfrm>
            <a:off x="304800" y="533400"/>
            <a:ext cx="8601075"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76803" name="AutoShape 2"/>
          <p:cNvSpPr>
            <a:spLocks noGrp="1" noChangeArrowheads="1"/>
          </p:cNvSpPr>
          <p:nvPr>
            <p:ph type="title"/>
          </p:nvPr>
        </p:nvSpPr>
        <p:spPr/>
        <p:txBody>
          <a:bodyPr/>
          <a:lstStyle/>
          <a:p>
            <a:pPr eaLnBrk="1" hangingPunct="1"/>
            <a:r>
              <a:rPr lang="en-US" smtClean="0"/>
              <a:t>Impact forces</a:t>
            </a:r>
          </a:p>
        </p:txBody>
      </p:sp>
      <p:pic>
        <p:nvPicPr>
          <p:cNvPr id="76804" name="Picture 4"/>
          <p:cNvPicPr>
            <a:picLocks noChangeAspect="1" noChangeArrowheads="1"/>
          </p:cNvPicPr>
          <p:nvPr/>
        </p:nvPicPr>
        <p:blipFill>
          <a:blip r:embed="rId3">
            <a:lum bright="6000"/>
          </a:blip>
          <a:srcRect/>
          <a:stretch>
            <a:fillRect/>
          </a:stretch>
        </p:blipFill>
        <p:spPr bwMode="auto">
          <a:xfrm>
            <a:off x="685801" y="2057400"/>
            <a:ext cx="7745897"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Solomon Bogale                        Chemical Eng'g Department</a:t>
            </a:r>
          </a:p>
        </p:txBody>
      </p:sp>
      <p:sp>
        <p:nvSpPr>
          <p:cNvPr id="79875" name="AutoShape 2"/>
          <p:cNvSpPr>
            <a:spLocks noGrp="1" noChangeArrowheads="1"/>
          </p:cNvSpPr>
          <p:nvPr>
            <p:ph type="title"/>
          </p:nvPr>
        </p:nvSpPr>
        <p:spPr/>
        <p:txBody>
          <a:bodyPr/>
          <a:lstStyle/>
          <a:p>
            <a:pPr eaLnBrk="1" hangingPunct="1"/>
            <a:r>
              <a:rPr lang="en-US" smtClean="0"/>
              <a:t>Rubbing and shear force</a:t>
            </a:r>
          </a:p>
        </p:txBody>
      </p:sp>
      <p:pic>
        <p:nvPicPr>
          <p:cNvPr id="79876" name="Picture 4"/>
          <p:cNvPicPr>
            <a:picLocks noChangeAspect="1" noChangeArrowheads="1"/>
          </p:cNvPicPr>
          <p:nvPr/>
        </p:nvPicPr>
        <p:blipFill>
          <a:blip r:embed="rId3">
            <a:lum bright="6000"/>
          </a:blip>
          <a:srcRect l="4839" b="4283"/>
          <a:stretch>
            <a:fillRect/>
          </a:stretch>
        </p:blipFill>
        <p:spPr bwMode="auto">
          <a:xfrm>
            <a:off x="1600200" y="1371601"/>
            <a:ext cx="5410200" cy="47045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21924</TotalTime>
  <Words>3626</Words>
  <Application>Microsoft Office PowerPoint</Application>
  <PresentationFormat>On-screen Show (4:3)</PresentationFormat>
  <Paragraphs>411</Paragraphs>
  <Slides>70</Slides>
  <Notes>70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2" baseType="lpstr">
      <vt:lpstr>Office Theme</vt:lpstr>
      <vt:lpstr>Equation</vt:lpstr>
      <vt:lpstr>Size reduction</vt:lpstr>
      <vt:lpstr>Size reduction</vt:lpstr>
      <vt:lpstr>Size reduction</vt:lpstr>
      <vt:lpstr>Size reduction</vt:lpstr>
      <vt:lpstr>Size reduction</vt:lpstr>
      <vt:lpstr>Size reduction</vt:lpstr>
      <vt:lpstr>Force patterns</vt:lpstr>
      <vt:lpstr>Impact forces</vt:lpstr>
      <vt:lpstr>Rubbing and shear force</vt:lpstr>
      <vt:lpstr>Force in the internal structure</vt:lpstr>
      <vt:lpstr>MUO (size reduction)</vt:lpstr>
      <vt:lpstr>Jaw crusher</vt:lpstr>
      <vt:lpstr>Jaw crusher</vt:lpstr>
      <vt:lpstr>Slide 14</vt:lpstr>
      <vt:lpstr>Slide 15</vt:lpstr>
      <vt:lpstr>Slide 16</vt:lpstr>
      <vt:lpstr>Jaw crusher</vt:lpstr>
      <vt:lpstr>Jaw crusher</vt:lpstr>
      <vt:lpstr>Jaw crusher</vt:lpstr>
      <vt:lpstr>Jaw crusher</vt:lpstr>
      <vt:lpstr>Jaw crusher</vt:lpstr>
      <vt:lpstr>Jaw crusher</vt:lpstr>
      <vt:lpstr>Jaw crusher</vt:lpstr>
      <vt:lpstr>Ball mill</vt:lpstr>
      <vt:lpstr>Slide 25</vt:lpstr>
      <vt:lpstr>Ball mill</vt:lpstr>
      <vt:lpstr>Ball mill</vt:lpstr>
      <vt:lpstr>Ball mill</vt:lpstr>
      <vt:lpstr>Ball mill</vt:lpstr>
      <vt:lpstr>Ball mill</vt:lpstr>
      <vt:lpstr>Ball mill &amp; Rod mills</vt:lpstr>
      <vt:lpstr>Ball mill</vt:lpstr>
      <vt:lpstr>Rod mill</vt:lpstr>
      <vt:lpstr>Hammer mill</vt:lpstr>
      <vt:lpstr>Hammer mill</vt:lpstr>
      <vt:lpstr>Hammer mill</vt:lpstr>
      <vt:lpstr>Hammer mill</vt:lpstr>
      <vt:lpstr>Hammer mill</vt:lpstr>
      <vt:lpstr>Hammer mills</vt:lpstr>
      <vt:lpstr>Rollers</vt:lpstr>
      <vt:lpstr>Roller mill</vt:lpstr>
      <vt:lpstr>Roller mill</vt:lpstr>
      <vt:lpstr>Rollers </vt:lpstr>
      <vt:lpstr>Rollers </vt:lpstr>
      <vt:lpstr>Roller</vt:lpstr>
      <vt:lpstr>Rollers </vt:lpstr>
      <vt:lpstr>Rollers </vt:lpstr>
      <vt:lpstr>Attrition Mill</vt:lpstr>
      <vt:lpstr>Air classifying Mills</vt:lpstr>
      <vt:lpstr>Slide 50</vt:lpstr>
      <vt:lpstr>Spiral Jet Mills</vt:lpstr>
      <vt:lpstr>Spiral Jet Mills</vt:lpstr>
      <vt:lpstr>Fluidized Bed Jet Mills</vt:lpstr>
      <vt:lpstr>Fluidized Bed Jet Mills</vt:lpstr>
      <vt:lpstr>Fluidized Bed vs. Spiral Jet Mills</vt:lpstr>
      <vt:lpstr>Size reduction equipment classification</vt:lpstr>
      <vt:lpstr>Size reduction equipment selection</vt:lpstr>
      <vt:lpstr>Milling classification</vt:lpstr>
      <vt:lpstr>Milling classification </vt:lpstr>
      <vt:lpstr>Methods of size reduction</vt:lpstr>
      <vt:lpstr>Closed circuit Milling</vt:lpstr>
      <vt:lpstr>Energy for size reduction</vt:lpstr>
      <vt:lpstr>Energy for size reduction</vt:lpstr>
      <vt:lpstr>Energy for size reduction</vt:lpstr>
      <vt:lpstr>Energy for size reduction</vt:lpstr>
      <vt:lpstr>Energy for size reduction</vt:lpstr>
      <vt:lpstr>Slide 67</vt:lpstr>
      <vt:lpstr>Slide 68</vt:lpstr>
      <vt:lpstr>Slide 69</vt:lpstr>
      <vt:lpstr>Slide 70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MUO (size reduction)</dc:title>
  <dc:creator>Administratr</dc:creator>
  <cp:lastModifiedBy>Administratr</cp:lastModifiedBy>
  <cp:revision>137</cp:revision>
  <dcterms:created xsi:type="dcterms:W3CDTF">2014-03-26T08:51:13Z</dcterms:created>
  <dcterms:modified xsi:type="dcterms:W3CDTF">2016-04-18T19:33:21Z</dcterms:modified>
</cp:coreProperties>
</file>