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58" r:id="rId3"/>
    <p:sldId id="261" r:id="rId4"/>
    <p:sldId id="262" r:id="rId5"/>
    <p:sldId id="264" r:id="rId6"/>
    <p:sldId id="277" r:id="rId7"/>
    <p:sldId id="263" r:id="rId8"/>
    <p:sldId id="267" r:id="rId9"/>
    <p:sldId id="271" r:id="rId10"/>
    <p:sldId id="269" r:id="rId11"/>
    <p:sldId id="278" r:id="rId12"/>
    <p:sldId id="270" r:id="rId13"/>
    <p:sldId id="279" r:id="rId14"/>
    <p:sldId id="280" r:id="rId15"/>
    <p:sldId id="282" r:id="rId16"/>
    <p:sldId id="27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0CBF-74EF-480F-9781-ACF792503F42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DFF38-A546-4CF4-8F2F-6DD88DF9C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9BAF1-5104-46C7-9E95-CE08859D8351}" type="slidenum">
              <a:rPr lang="en-US"/>
              <a:pPr/>
              <a:t>17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Odaragadthoz kepest komplementer lejon es kesobb felhasznaljuk, golyok kidobodnak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B0EB5-D6BA-47D3-938C-EABEF52B0EDE}" type="slidenum">
              <a:rPr lang="en-US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Lanyok a golyon, fiuk raragadnak, VIZCSEPP|!!!! Egyelore ketszalu dna, egyik szal kovalensen kapcs, a masik csak hibridizacio reven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1E97A-D1CD-41F8-954D-034FB4CACA28}" type="slidenum">
              <a:rPr lang="en-US"/>
              <a:pPr/>
              <a:t>19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Denaturalas: egy szal maradjon, seq by synthesis, ez csak egy szallal mukodik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25153-DF69-4DAB-A913-B50B85633873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Leszakad pirofoszfat (2P), ebbol lesz ATP, feny detektalasa, egyszinu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99210-F3E6-479F-9788-6EDA84A87A98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Denaturalas, a szalak csak hibridizalnak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E3BC8-0273-4A39-9E5F-97CEC1D01082}" type="slidenum">
              <a:rPr lang="en-US"/>
              <a:pPr/>
              <a:t>22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Itt meg nem szekvenalasi cellal szintetizalunk. Az uj szal kovalensen kapcsolodik az uveghez, az eredeti elvesz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DAA97-F1B9-4D00-9E1E-7A82A7C6B122}" type="slidenum">
              <a:rPr lang="en-US"/>
              <a:pPr/>
              <a:t>23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Itt meg mindig nem syekvenalunk, csak soxorositunk, linearisan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DAFE7-FC13-4C03-8954-97AAD8021B15}" type="slidenum">
              <a:rPr lang="en-US"/>
              <a:pPr/>
              <a:t>24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Itt a szekvenalas szintezis altal!! Fityego resz levagasaval inditom ujra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6F2F-EDCD-49AB-865F-4C7D70F3D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4537-06D3-4B6E-A03B-6ABC8052C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E93A-281A-4A7C-A9A6-699C955BB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E006-170A-4D80-8043-DAF49A369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9809-46D1-4891-A163-CBF59AA45C43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89F0-06C8-4539-BC8F-2FD54BA80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DNA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DNA sequencing</a:t>
            </a:r>
            <a:r>
              <a:rPr lang="en-US" dirty="0" smtClean="0"/>
              <a:t> is the process of determining the precise order of nucleotides within a </a:t>
            </a:r>
            <a:r>
              <a:rPr lang="en-US" b="1" dirty="0" smtClean="0"/>
              <a:t>DNA</a:t>
            </a:r>
            <a:r>
              <a:rPr lang="en-US" dirty="0" smtClean="0"/>
              <a:t> molecule. </a:t>
            </a:r>
          </a:p>
          <a:p>
            <a:pPr algn="just"/>
            <a:r>
              <a:rPr lang="en-US" dirty="0" smtClean="0"/>
              <a:t>It includes any method or technology that is used to determine the order of the four bases—adenine, guanine, cytosine, and thymine—in a strand of </a:t>
            </a:r>
            <a:r>
              <a:rPr lang="en-US" b="1" dirty="0" smtClean="0"/>
              <a:t>DNA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219200" y="381000"/>
            <a:ext cx="70022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" charset="0"/>
              </a:rPr>
              <a:t>2.Maxam </a:t>
            </a:r>
            <a:r>
              <a:rPr lang="en-US" sz="2200" b="1" dirty="0">
                <a:latin typeface="Arial" charset="0"/>
              </a:rPr>
              <a:t>Gilbert sequencing: the chemical method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endParaRPr lang="en-US" sz="2000" b="1" dirty="0" smtClean="0">
              <a:latin typeface="Arial" charset="0"/>
            </a:endParaRPr>
          </a:p>
          <a:p>
            <a:pPr marL="457200" indent="-457200" algn="just"/>
            <a:r>
              <a:rPr lang="en-US" sz="2000" b="1" dirty="0" smtClean="0">
                <a:latin typeface="Arial" charset="0"/>
              </a:rPr>
              <a:t>This method starts with a population of full length DNAs and chops </a:t>
            </a:r>
          </a:p>
          <a:p>
            <a:pPr marL="457200" indent="-457200" algn="just"/>
            <a:r>
              <a:rPr lang="en-US" sz="2000" b="1" dirty="0" smtClean="0">
                <a:latin typeface="Arial" charset="0"/>
              </a:rPr>
              <a:t>them up at specific nucleotides. </a:t>
            </a:r>
          </a:p>
          <a:p>
            <a:pPr marL="457200" indent="-457200" algn="just"/>
            <a:endParaRPr lang="en-US" sz="2000" b="1" dirty="0" smtClean="0">
              <a:latin typeface="Arial" charset="0"/>
            </a:endParaRPr>
          </a:p>
          <a:p>
            <a:pPr marL="457200" indent="-457200" algn="just"/>
            <a:r>
              <a:rPr lang="en-US" sz="2000" b="1" dirty="0" smtClean="0">
                <a:latin typeface="Arial" charset="0"/>
              </a:rPr>
              <a:t>Think of it as a Sanger reaction going backwards.</a:t>
            </a:r>
          </a:p>
          <a:p>
            <a:pPr marL="457200" indent="-457200"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marL="457200" indent="-457200" algn="just"/>
            <a:r>
              <a:rPr lang="en-US" sz="2000" b="1" dirty="0">
                <a:latin typeface="Arial" charset="0"/>
              </a:rPr>
              <a:t>1.	End label the DNA with P32 to visualize the fragments in a gel</a:t>
            </a:r>
          </a:p>
          <a:p>
            <a:pPr marL="457200" indent="-457200" algn="just">
              <a:lnSpc>
                <a:spcPct val="60000"/>
              </a:lnSpc>
              <a:buFontTx/>
              <a:buChar char="•"/>
            </a:pPr>
            <a:endParaRPr lang="en-US" sz="2000" b="1" dirty="0">
              <a:latin typeface="Arial" charset="0"/>
            </a:endParaRPr>
          </a:p>
          <a:p>
            <a:pPr marL="457200" indent="-457200" algn="just">
              <a:buAutoNum type="arabicPeriod" startAt="2"/>
            </a:pPr>
            <a:r>
              <a:rPr lang="en-US" sz="2000" b="1" dirty="0" smtClean="0">
                <a:latin typeface="Arial" charset="0"/>
              </a:rPr>
              <a:t>Set </a:t>
            </a:r>
            <a:r>
              <a:rPr lang="en-US" sz="2000" b="1" dirty="0">
                <a:latin typeface="Arial" charset="0"/>
              </a:rPr>
              <a:t>up 4 different reactions. </a:t>
            </a:r>
            <a:endParaRPr lang="en-US" sz="2000" b="1" dirty="0" smtClean="0">
              <a:latin typeface="Arial" charset="0"/>
            </a:endParaRPr>
          </a:p>
          <a:p>
            <a:pPr marL="457200" indent="-457200" algn="just"/>
            <a:r>
              <a:rPr lang="en-US" sz="2000" b="1" dirty="0" smtClean="0">
                <a:latin typeface="Arial" charset="0"/>
              </a:rPr>
              <a:t>     </a:t>
            </a:r>
          </a:p>
          <a:p>
            <a:pPr marL="457200" indent="-457200" algn="just"/>
            <a:r>
              <a:rPr lang="en-US" sz="2000" b="1" dirty="0" smtClean="0">
                <a:latin typeface="Arial" charset="0"/>
              </a:rPr>
              <a:t>      </a:t>
            </a:r>
            <a:r>
              <a:rPr lang="en-US" sz="2000" dirty="0" smtClean="0"/>
              <a:t>Chemical treatment generates breaks at a small proportion of one or two of the four nucleotide bases in each of four reactions (G, A+G, C, C+T).</a:t>
            </a:r>
          </a:p>
          <a:p>
            <a:pPr marL="457200" indent="-457200" algn="just">
              <a:buAutoNum type="arabicPeriod" startAt="2"/>
            </a:pPr>
            <a:endParaRPr lang="en-US" sz="2000" dirty="0" smtClean="0"/>
          </a:p>
          <a:p>
            <a:pPr marL="457200" indent="-457200" algn="just"/>
            <a:r>
              <a:rPr lang="en-US" sz="2000" dirty="0" smtClean="0"/>
              <a:t>        </a:t>
            </a:r>
            <a:endParaRPr lang="en-US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None/>
            </a:pPr>
            <a:r>
              <a:rPr lang="en-US" sz="2600" dirty="0" smtClean="0">
                <a:latin typeface="Arial" charset="0"/>
              </a:rPr>
              <a:t>3.Each reaction modifies one of the 4 bases on the DNA (A, T, C, and G) making it susceptible to cleavage. </a:t>
            </a:r>
          </a:p>
          <a:p>
            <a:pPr marL="457200" indent="-457200" algn="just">
              <a:lnSpc>
                <a:spcPct val="40000"/>
              </a:lnSpc>
              <a:buFontTx/>
              <a:buChar char="•"/>
            </a:pPr>
            <a:endParaRPr lang="en-US" sz="2600" dirty="0" smtClean="0">
              <a:latin typeface="Arial" charset="0"/>
            </a:endParaRPr>
          </a:p>
          <a:p>
            <a:pPr marL="457200" indent="-457200" algn="just">
              <a:lnSpc>
                <a:spcPct val="60000"/>
              </a:lnSpc>
              <a:buFontTx/>
              <a:buChar char="•"/>
            </a:pPr>
            <a:endParaRPr lang="en-US" sz="2600" dirty="0" smtClean="0">
              <a:latin typeface="Arial" charset="0"/>
            </a:endParaRPr>
          </a:p>
          <a:p>
            <a:pPr marL="514350" indent="-514350" algn="just">
              <a:buAutoNum type="arabicPeriod" startAt="4"/>
            </a:pPr>
            <a:r>
              <a:rPr lang="en-US" sz="2600" dirty="0" smtClean="0">
                <a:latin typeface="Arial" charset="0"/>
              </a:rPr>
              <a:t>Perform other chemical reactions in separate tubes to specifically modify and cleave DNA at each of the other 3 bases</a:t>
            </a:r>
            <a:r>
              <a:rPr lang="en-US" b="1" dirty="0" smtClean="0">
                <a:latin typeface="Arial" charset="0"/>
              </a:rPr>
              <a:t>.</a:t>
            </a:r>
          </a:p>
          <a:p>
            <a:pPr marL="457200" indent="-457200" algn="just"/>
            <a:r>
              <a:rPr lang="en-US" dirty="0" smtClean="0"/>
              <a:t>For example, the purines (A+G) are depurinated using </a:t>
            </a:r>
            <a:r>
              <a:rPr lang="en-US" dirty="0" smtClean="0">
                <a:solidFill>
                  <a:srgbClr val="00B050"/>
                </a:solidFill>
              </a:rPr>
              <a:t>formic acid</a:t>
            </a:r>
            <a:r>
              <a:rPr lang="en-US" dirty="0" smtClean="0"/>
              <a:t>, the guanines (and to some extent the adenines) are methylated by</a:t>
            </a:r>
            <a:r>
              <a:rPr lang="en-US" dirty="0" smtClean="0">
                <a:solidFill>
                  <a:srgbClr val="FF0000"/>
                </a:solidFill>
              </a:rPr>
              <a:t>dimethyl sulfate</a:t>
            </a:r>
            <a:r>
              <a:rPr lang="en-US" dirty="0" smtClean="0"/>
              <a:t>, and the pyrimidines (C+T) are hydrolysed using </a:t>
            </a:r>
            <a:r>
              <a:rPr lang="en-US" dirty="0" smtClean="0">
                <a:solidFill>
                  <a:schemeClr val="accent2"/>
                </a:solidFill>
              </a:rPr>
              <a:t>hydrazine</a:t>
            </a:r>
            <a:r>
              <a:rPr lang="en-US" dirty="0" smtClean="0"/>
              <a:t>.</a:t>
            </a:r>
          </a:p>
          <a:p>
            <a:pPr marL="457200" indent="-457200" algn="just">
              <a:buNone/>
            </a:pPr>
            <a:r>
              <a:rPr lang="en-US" dirty="0" smtClean="0"/>
              <a:t> . The modified DNAs may then be cleaved by hot piperidine;(CH2)5NH at the position of the modified base.</a:t>
            </a:r>
            <a:endParaRPr lang="en-US" b="1" dirty="0" smtClean="0">
              <a:latin typeface="Arial" charset="0"/>
            </a:endParaRPr>
          </a:p>
          <a:p>
            <a:pPr marL="514350" indent="-514350" algn="just">
              <a:buAutoNum type="arabicPeriod" startAt="4"/>
            </a:pPr>
            <a:endParaRPr lang="en-US" b="1" dirty="0" smtClean="0"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800" dirty="0" smtClean="0">
                <a:latin typeface="Arial" charset="0"/>
              </a:rPr>
              <a:t>5.Add </a:t>
            </a:r>
            <a:r>
              <a:rPr lang="en-US" sz="2800" dirty="0">
                <a:latin typeface="Arial" charset="0"/>
              </a:rPr>
              <a:t>each of the 4 reactions to a sequencing gel and fractionate by size. </a:t>
            </a:r>
            <a:endParaRPr lang="en-US" sz="2800" dirty="0" smtClean="0">
              <a:latin typeface="Arial" charset="0"/>
            </a:endParaRPr>
          </a:p>
          <a:p>
            <a:pPr marL="457200" indent="-457200" algn="just"/>
            <a:r>
              <a:rPr lang="en-US" sz="2800" dirty="0" smtClean="0">
                <a:latin typeface="Arial" charset="0"/>
              </a:rPr>
              <a:t>   Read </a:t>
            </a:r>
            <a:r>
              <a:rPr lang="en-US" sz="2800" dirty="0">
                <a:latin typeface="Arial" charset="0"/>
              </a:rPr>
              <a:t>the sequence by looking at the X-ray film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marL="457200" indent="-457200" algn="just"/>
            <a:endParaRPr lang="fr-BE" sz="2800" dirty="0" smtClean="0">
              <a:latin typeface="Arial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The concentration of the modifying chemicals is controlled to introduce on average one modification per DNA molecule.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 Thus a series of labeled fragments is generated, from the radio labeled end to the first "cut" site in each molecule.</a:t>
            </a:r>
          </a:p>
          <a:p>
            <a:pPr marL="457200" indent="-457200" algn="just"/>
            <a:r>
              <a:rPr lang="en-US" sz="2800" dirty="0" smtClean="0"/>
              <a:t>      The fragments in the four reactions are electrophoresed side by side in denaturing </a:t>
            </a:r>
            <a:r>
              <a:rPr lang="en-US" sz="2800" dirty="0" err="1" smtClean="0"/>
              <a:t>acrylamide</a:t>
            </a:r>
            <a:r>
              <a:rPr lang="en-US" sz="2800" dirty="0" smtClean="0"/>
              <a:t> gels for size separation. </a:t>
            </a:r>
          </a:p>
          <a:p>
            <a:pPr marL="457200" indent="-457200"/>
            <a:r>
              <a:rPr lang="en-US" sz="2000" dirty="0" smtClean="0"/>
              <a:t>        </a:t>
            </a: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To visualize the fragments, the gel is exposed to X-ray film for autoradiography. </a:t>
            </a:r>
          </a:p>
          <a:p>
            <a:pPr algn="just"/>
            <a:r>
              <a:rPr lang="en-US" dirty="0" smtClean="0"/>
              <a:t>yielding a series of dark bands each showing the location of identical </a:t>
            </a:r>
            <a:r>
              <a:rPr lang="en-US" dirty="0" err="1" smtClean="0"/>
              <a:t>radiolabeled</a:t>
            </a:r>
            <a:r>
              <a:rPr lang="en-US" dirty="0" smtClean="0"/>
              <a:t> DNA molecules. </a:t>
            </a:r>
          </a:p>
          <a:p>
            <a:pPr algn="just"/>
            <a:r>
              <a:rPr lang="en-US" dirty="0" smtClean="0"/>
              <a:t>From presence and absence of certain fragments the sequence may be inferred.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fano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2" cy="666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fano\Desktop\next-generation-sequencing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9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err="1" smtClean="0"/>
              <a:t>Sanger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sequencing</a:t>
            </a:r>
            <a:r>
              <a:rPr lang="es-ES" altLang="en-US" dirty="0" smtClean="0"/>
              <a:t> VS 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altLang="en-US" dirty="0" err="1" smtClean="0"/>
              <a:t>Sanger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sequencing</a:t>
            </a:r>
            <a:r>
              <a:rPr lang="es-ES" altLang="en-US" dirty="0" smtClean="0"/>
              <a:t>’ has </a:t>
            </a:r>
            <a:r>
              <a:rPr lang="es-ES" altLang="en-US" dirty="0" err="1" smtClean="0"/>
              <a:t>been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only</a:t>
            </a:r>
            <a:r>
              <a:rPr lang="es-ES" altLang="en-US" dirty="0" smtClean="0"/>
              <a:t> DNA </a:t>
            </a:r>
          </a:p>
          <a:p>
            <a:pPr>
              <a:buNone/>
            </a:pPr>
            <a:r>
              <a:rPr lang="es-ES" altLang="en-US" dirty="0" smtClean="0"/>
              <a:t>NGS has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ability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to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process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millions</a:t>
            </a:r>
            <a:r>
              <a:rPr lang="es-ES" altLang="en-US" dirty="0" smtClean="0"/>
              <a:t> of </a:t>
            </a:r>
            <a:r>
              <a:rPr lang="es-ES" altLang="en-US" dirty="0" err="1" smtClean="0"/>
              <a:t>sequence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reads</a:t>
            </a:r>
            <a:r>
              <a:rPr lang="es-ES" altLang="en-US" dirty="0" smtClean="0"/>
              <a:t> in </a:t>
            </a:r>
            <a:r>
              <a:rPr lang="es-ES" altLang="en-US" dirty="0" err="1" smtClean="0"/>
              <a:t>parallel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rather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than</a:t>
            </a:r>
            <a:r>
              <a:rPr lang="es-ES" altLang="en-US" dirty="0" smtClean="0"/>
              <a:t> 96 at a time (1/6 of </a:t>
            </a:r>
            <a:r>
              <a:rPr lang="es-ES" altLang="en-US" dirty="0" err="1" smtClean="0"/>
              <a:t>the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cost</a:t>
            </a:r>
            <a:r>
              <a:rPr lang="es-ES" altLang="en-US" dirty="0" smtClean="0"/>
              <a:t>)</a:t>
            </a:r>
          </a:p>
          <a:p>
            <a:pPr algn="ctr">
              <a:buNone/>
            </a:pPr>
            <a:r>
              <a:rPr lang="es-ES" altLang="en-US" dirty="0" err="1" smtClean="0"/>
              <a:t>Objections</a:t>
            </a:r>
            <a:r>
              <a:rPr lang="es-ES" altLang="en-US" dirty="0" smtClean="0"/>
              <a:t>: fidelity , </a:t>
            </a:r>
            <a:r>
              <a:rPr lang="es-ES" altLang="en-US" dirty="0" err="1" smtClean="0"/>
              <a:t>read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length</a:t>
            </a:r>
            <a:r>
              <a:rPr lang="es-ES" altLang="en-US" dirty="0" smtClean="0"/>
              <a:t>, </a:t>
            </a:r>
            <a:r>
              <a:rPr lang="es-ES" altLang="en-US" dirty="0" err="1" smtClean="0"/>
              <a:t>infrastructure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cost</a:t>
            </a:r>
            <a:r>
              <a:rPr lang="es-ES" altLang="en-US" dirty="0" smtClean="0"/>
              <a:t>, </a:t>
            </a:r>
            <a:r>
              <a:rPr lang="es-ES" altLang="en-US" dirty="0" err="1" smtClean="0"/>
              <a:t>handle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large</a:t>
            </a:r>
            <a:r>
              <a:rPr lang="es-ES" altLang="en-US" dirty="0" smtClean="0"/>
              <a:t> </a:t>
            </a:r>
            <a:r>
              <a:rPr lang="es-ES" altLang="en-US" dirty="0" err="1" smtClean="0"/>
              <a:t>volum</a:t>
            </a:r>
            <a:r>
              <a:rPr lang="es-ES" altLang="en-US" dirty="0" smtClean="0"/>
              <a:t> of data</a:t>
            </a:r>
          </a:p>
          <a:p>
            <a:pPr>
              <a:buNone/>
            </a:pPr>
            <a:r>
              <a:rPr lang="es-ES" alt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213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3.Pyrosequencing </a:t>
            </a:r>
            <a:r>
              <a:rPr lang="en-US" b="1" dirty="0">
                <a:solidFill>
                  <a:srgbClr val="0000FF"/>
                </a:solidFill>
              </a:rPr>
              <a:t>(Roche / 454)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187450" y="4818063"/>
            <a:ext cx="5899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Library construction</a:t>
            </a:r>
          </a:p>
          <a:p>
            <a:r>
              <a:rPr lang="en-US"/>
              <a:t>	A,B: short DNA oligos </a:t>
            </a:r>
            <a:r>
              <a:rPr lang="en-US" b="1"/>
              <a:t>fused</a:t>
            </a:r>
            <a:r>
              <a:rPr lang="en-US"/>
              <a:t> with </a:t>
            </a:r>
          </a:p>
          <a:p>
            <a:r>
              <a:rPr lang="en-US"/>
              <a:t>	genomic DNA segments </a:t>
            </a:r>
          </a:p>
          <a:p>
            <a:r>
              <a:rPr lang="en-US" b="1"/>
              <a:t>	B is biotinilated</a:t>
            </a:r>
          </a:p>
          <a:p>
            <a:r>
              <a:rPr lang="en-US"/>
              <a:t>Selection of dsDNA: streptavidin-coated magnetic beads</a:t>
            </a:r>
          </a:p>
          <a:p>
            <a:r>
              <a:rPr lang="en-US"/>
              <a:t>denaturation: AB strands collected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8005763" y="6400800"/>
            <a:ext cx="113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www.454.com</a:t>
            </a:r>
          </a:p>
          <a:p>
            <a:r>
              <a:rPr lang="en-US" sz="1200"/>
              <a:t>wiki</a:t>
            </a:r>
          </a:p>
        </p:txBody>
      </p:sp>
      <p:pic>
        <p:nvPicPr>
          <p:cNvPr id="2054" name="Picture 15"/>
          <p:cNvPicPr>
            <a:picLocks noChangeAspect="1" noChangeArrowheads="1"/>
          </p:cNvPicPr>
          <p:nvPr/>
        </p:nvPicPr>
        <p:blipFill>
          <a:blip r:embed="rId4"/>
          <a:srcRect l="20352" t="15358" r="15468" b="33159"/>
          <a:stretch>
            <a:fillRect/>
          </a:stretch>
        </p:blipFill>
        <p:spPr bwMode="auto">
          <a:xfrm>
            <a:off x="2914650" y="681038"/>
            <a:ext cx="59340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2765425" y="11604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ds</a:t>
            </a:r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0" y="838200"/>
          <a:ext cx="2528888" cy="1047750"/>
        </p:xfrm>
        <a:graphic>
          <a:graphicData uri="http://schemas.openxmlformats.org/presentationml/2006/ole">
            <p:oleObj spid="_x0000_s24578" name="PHOTO-PAINT" r:id="rId5" imgW="2619048" imgH="5838095" progId="">
              <p:embed/>
            </p:oleObj>
          </a:graphicData>
        </a:graphic>
      </p:graphicFrame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7004050" y="3903663"/>
            <a:ext cx="213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Bead I.</a:t>
            </a:r>
          </a:p>
          <a:p>
            <a:r>
              <a:rPr lang="en-US"/>
              <a:t>Streptavidin coated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Pyrosequencing (Roche / 454)</a:t>
            </a:r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8005763" y="6400800"/>
            <a:ext cx="113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www.454.com</a:t>
            </a:r>
          </a:p>
          <a:p>
            <a:r>
              <a:rPr lang="en-US" sz="1200"/>
              <a:t>wiki</a:t>
            </a: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4"/>
          <a:srcRect l="17911" t="30367" r="63615" b="48918"/>
          <a:stretch>
            <a:fillRect/>
          </a:stretch>
        </p:blipFill>
        <p:spPr bwMode="auto">
          <a:xfrm>
            <a:off x="223838" y="661988"/>
            <a:ext cx="236696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971800" y="990600"/>
            <a:ext cx="509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Bead II.</a:t>
            </a:r>
          </a:p>
          <a:p>
            <a:r>
              <a:rPr lang="en-US"/>
              <a:t>Simple agarose beads coated with </a:t>
            </a:r>
            <a:r>
              <a:rPr lang="en-US" b="1"/>
              <a:t>B oligos</a:t>
            </a:r>
            <a:endParaRPr lang="en-US"/>
          </a:p>
          <a:p>
            <a:r>
              <a:rPr lang="en-US"/>
              <a:t>Single sstDNA (singles-stranded template DNA)</a:t>
            </a:r>
          </a:p>
          <a:p>
            <a:r>
              <a:rPr lang="en-US"/>
              <a:t>with cA and cB oligo  immobilized one on a bead</a:t>
            </a:r>
            <a:endParaRPr lang="en-US" b="1"/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400050" y="2686050"/>
          <a:ext cx="2047875" cy="2033588"/>
        </p:xfrm>
        <a:graphic>
          <a:graphicData uri="http://schemas.openxmlformats.org/presentationml/2006/ole">
            <p:oleObj spid="_x0000_s25602" name="PHOTO-PAINT" r:id="rId5" imgW="1400000" imgH="1390476" progId="">
              <p:embed/>
            </p:oleObj>
          </a:graphicData>
        </a:graphic>
      </p:graphicFrame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4"/>
          <a:srcRect l="52458" t="30367" r="31947" b="49266"/>
          <a:stretch>
            <a:fillRect/>
          </a:stretch>
        </p:blipFill>
        <p:spPr bwMode="auto">
          <a:xfrm>
            <a:off x="414338" y="4733925"/>
            <a:ext cx="19224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3067050" y="3276600"/>
            <a:ext cx="460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Bead-bound library emulsified  (water-in-oil)</a:t>
            </a:r>
          </a:p>
        </p:txBody>
      </p:sp>
      <p:sp>
        <p:nvSpPr>
          <p:cNvPr id="3081" name="Text Box 18"/>
          <p:cNvSpPr txBox="1">
            <a:spLocks noChangeArrowheads="1"/>
          </p:cNvSpPr>
          <p:nvPr/>
        </p:nvSpPr>
        <p:spPr bwMode="auto">
          <a:xfrm>
            <a:off x="3089275" y="5389563"/>
            <a:ext cx="499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PCR reaction:</a:t>
            </a:r>
          </a:p>
          <a:p>
            <a:r>
              <a:rPr lang="en-US"/>
              <a:t>One strand will be covalently bound to the bead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Pyrosequencing (Roche / 454)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61950" y="895350"/>
          <a:ext cx="1944688" cy="1905000"/>
        </p:xfrm>
        <a:graphic>
          <a:graphicData uri="http://schemas.openxmlformats.org/presentationml/2006/ole">
            <p:oleObj spid="_x0000_s26626" name="PHOTO-PAINT" r:id="rId4" imgW="1400000" imgH="1371429" progId="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19100" y="3752850"/>
          <a:ext cx="1866900" cy="1854200"/>
        </p:xfrm>
        <a:graphic>
          <a:graphicData uri="http://schemas.openxmlformats.org/presentationml/2006/ole">
            <p:oleObj spid="_x0000_s26627" name="PHOTO-PAINT" r:id="rId5" imgW="1447619" imgH="1438095" progId="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832100" y="1543050"/>
            <a:ext cx="387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denaturation, one strand is </a:t>
            </a:r>
            <a:r>
              <a:rPr lang="en-US" b="1"/>
              <a:t>released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514600" y="4229100"/>
            <a:ext cx="624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Following the selection of DNA-positive beads (enrichment),</a:t>
            </a:r>
          </a:p>
          <a:p>
            <a:r>
              <a:rPr lang="en-US"/>
              <a:t>Beads+reactants in wells having a diameter of cca 40um</a:t>
            </a:r>
          </a:p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005763" y="6400800"/>
            <a:ext cx="113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www.454.com</a:t>
            </a:r>
          </a:p>
          <a:p>
            <a:r>
              <a:rPr lang="en-US" sz="1200"/>
              <a:t>wiki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in DNA Sequencing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Large-scale sequencing requires DNA to be broken into fragments</a:t>
            </a:r>
          </a:p>
          <a:p>
            <a:pPr lvl="1" eaLnBrk="1" hangingPunct="1"/>
            <a:r>
              <a:rPr lang="en-US" sz="2000" dirty="0" smtClean="0"/>
              <a:t>Cutting (with enzymes) </a:t>
            </a:r>
          </a:p>
          <a:p>
            <a:pPr lvl="1" eaLnBrk="1" hangingPunct="1"/>
            <a:r>
              <a:rPr lang="en-US" sz="2000" dirty="0" smtClean="0"/>
              <a:t>Shearing (with mechanical forces) </a:t>
            </a:r>
          </a:p>
          <a:p>
            <a:pPr eaLnBrk="1" hangingPunct="1"/>
            <a:r>
              <a:rPr lang="en-US" sz="2400" dirty="0" smtClean="0"/>
              <a:t>DNA is duplicated into a vector</a:t>
            </a:r>
          </a:p>
          <a:p>
            <a:pPr eaLnBrk="1" hangingPunct="1"/>
            <a:r>
              <a:rPr lang="en-US" sz="2400" dirty="0" smtClean="0"/>
              <a:t>Individually sequenced </a:t>
            </a:r>
          </a:p>
          <a:p>
            <a:pPr eaLnBrk="1" hangingPunct="1"/>
            <a:r>
              <a:rPr lang="en-US" sz="2400" dirty="0" smtClean="0"/>
              <a:t>Assembled electronically</a:t>
            </a:r>
          </a:p>
          <a:p>
            <a:pPr lvl="1" eaLnBrk="1" hangingPunct="1"/>
            <a:r>
              <a:rPr lang="en-US" sz="2000" dirty="0" smtClean="0"/>
              <a:t>Shotgun sequencing</a:t>
            </a:r>
          </a:p>
        </p:txBody>
      </p:sp>
      <p:pic>
        <p:nvPicPr>
          <p:cNvPr id="3076" name="Picture 8" descr="DNA_Sequencing_gDNA_libra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Pyrosequencing (Roche / 454)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005763" y="6400800"/>
            <a:ext cx="113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www.454.com</a:t>
            </a:r>
          </a:p>
          <a:p>
            <a:r>
              <a:rPr lang="en-US" sz="1200"/>
              <a:t>wiki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342900" y="4495800"/>
          <a:ext cx="1962150" cy="1962150"/>
        </p:xfrm>
        <a:graphic>
          <a:graphicData uri="http://schemas.openxmlformats.org/presentationml/2006/ole">
            <p:oleObj spid="_x0000_s27650" name="PHOTO-PAINT" r:id="rId4" imgW="1447619" imgH="1447619" progId="">
              <p:embed/>
            </p:oleObj>
          </a:graphicData>
        </a:graphic>
      </p:graphicFrame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609600" y="1066800"/>
            <a:ext cx="5670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reaction:</a:t>
            </a:r>
          </a:p>
          <a:p>
            <a:r>
              <a:rPr lang="en-US"/>
              <a:t>  -addition of dNTP-s: </a:t>
            </a:r>
          </a:p>
          <a:p>
            <a:r>
              <a:rPr lang="en-US"/>
              <a:t>    </a:t>
            </a:r>
            <a:r>
              <a:rPr lang="en-US" sz="1400"/>
              <a:t>incorporation releases pyrophosphate</a:t>
            </a:r>
          </a:p>
          <a:p>
            <a:r>
              <a:rPr lang="en-US" sz="1400"/>
              <a:t>    (only one phosphate is needed for the backbone)</a:t>
            </a:r>
            <a:r>
              <a:rPr lang="en-US"/>
              <a:t>		</a:t>
            </a:r>
          </a:p>
          <a:p>
            <a:r>
              <a:rPr lang="en-US"/>
              <a:t>  -ATP sulfurylase converts PPi to ATP</a:t>
            </a:r>
          </a:p>
          <a:p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FF3300"/>
                </a:solidFill>
              </a:rPr>
              <a:t>-luciferase: acts in the presence of ATP</a:t>
            </a:r>
          </a:p>
          <a:p>
            <a:r>
              <a:rPr lang="en-US"/>
              <a:t>  -Unincorporated nucleotides </a:t>
            </a:r>
          </a:p>
          <a:p>
            <a:r>
              <a:rPr lang="en-US"/>
              <a:t>   and ATP are degraded by the apyrase 	</a:t>
            </a:r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2667000" y="4572000"/>
            <a:ext cx="3829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-400,000 reads in parallel</a:t>
            </a:r>
          </a:p>
          <a:p>
            <a:r>
              <a:rPr lang="en-US"/>
              <a:t>-multiple consensus incorporations: </a:t>
            </a:r>
          </a:p>
          <a:p>
            <a:r>
              <a:rPr lang="en-US"/>
              <a:t>	&gt;higher signal intensity</a:t>
            </a:r>
          </a:p>
          <a:p>
            <a:r>
              <a:rPr lang="en-US"/>
              <a:t>	&gt;problematic... </a:t>
            </a:r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5105400" y="762000"/>
          <a:ext cx="3429000" cy="3127375"/>
        </p:xfrm>
        <a:graphic>
          <a:graphicData uri="http://schemas.openxmlformats.org/presentationml/2006/ole">
            <p:oleObj spid="_x0000_s27651" name="PHOTO-PAINT" r:id="rId5" imgW="3142857" imgH="28666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3083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4.Illumina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Solexa</a:t>
            </a:r>
            <a:r>
              <a:rPr lang="en-US" b="1" dirty="0">
                <a:solidFill>
                  <a:srgbClr val="0000FF"/>
                </a:solidFill>
              </a:rPr>
              <a:t>) sequencing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480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-making DNA library (~300bp fragments)</a:t>
            </a:r>
          </a:p>
          <a:p>
            <a:r>
              <a:rPr lang="en-US"/>
              <a:t>-ligation of adapters </a:t>
            </a:r>
            <a:r>
              <a:rPr lang="en-US" b="1">
                <a:solidFill>
                  <a:srgbClr val="0000FF"/>
                </a:solidFill>
              </a:rPr>
              <a:t>A </a:t>
            </a:r>
            <a:r>
              <a:rPr lang="en-US"/>
              <a:t>and </a:t>
            </a:r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to the fragments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6616700" y="458788"/>
          <a:ext cx="2098675" cy="1604962"/>
        </p:xfrm>
        <a:graphic>
          <a:graphicData uri="http://schemas.openxmlformats.org/presentationml/2006/ole">
            <p:oleObj spid="_x0000_s28674" name="PHOTO-PAINT" r:id="rId4" imgW="1780952" imgH="1361905" progId="">
              <p:embed/>
            </p:oleObj>
          </a:graphicData>
        </a:graphic>
      </p:graphicFrame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57200" y="5957888"/>
            <a:ext cx="553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-binding the ssDNA randomly to the flow cell surface</a:t>
            </a:r>
          </a:p>
          <a:p>
            <a:r>
              <a:rPr lang="en-US"/>
              <a:t>-</a:t>
            </a:r>
            <a:r>
              <a:rPr lang="en-US" b="1" i="1"/>
              <a:t>complementary </a:t>
            </a:r>
            <a:r>
              <a:rPr lang="en-US"/>
              <a:t>primers are ligated to the surface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7158038" y="6397625"/>
            <a:ext cx="1298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Illumina-Fasteris</a:t>
            </a:r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1509713" y="2214563"/>
          <a:ext cx="5705475" cy="3495675"/>
        </p:xfrm>
        <a:graphic>
          <a:graphicData uri="http://schemas.openxmlformats.org/presentationml/2006/ole">
            <p:oleObj spid="_x0000_s28675" name="PHOTO-PAINT" r:id="rId5" imgW="9739683" imgH="466031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Illumina (Solexa) sequencing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34950" y="8731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Bridge amplification: </a:t>
            </a:r>
          </a:p>
          <a:p>
            <a:r>
              <a:rPr lang="en-US"/>
              <a:t>initiation</a:t>
            </a:r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7256463" y="6283325"/>
            <a:ext cx="884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GeneCore</a:t>
            </a:r>
          </a:p>
        </p:txBody>
      </p:sp>
      <p:graphicFrame>
        <p:nvGraphicFramePr>
          <p:cNvPr id="7170" name="Object 22"/>
          <p:cNvGraphicFramePr>
            <a:graphicFrameLocks noChangeAspect="1"/>
          </p:cNvGraphicFramePr>
          <p:nvPr/>
        </p:nvGraphicFramePr>
        <p:xfrm>
          <a:off x="114300" y="1985963"/>
          <a:ext cx="8886825" cy="3249612"/>
        </p:xfrm>
        <a:graphic>
          <a:graphicData uri="http://schemas.openxmlformats.org/presentationml/2006/ole">
            <p:oleObj spid="_x0000_s29698" name="PHOTO-PAINT" r:id="rId4" imgW="9829800" imgH="3593880" progId="">
              <p:embed/>
            </p:oleObj>
          </a:graphicData>
        </a:graphic>
      </p:graphicFrame>
      <p:sp>
        <p:nvSpPr>
          <p:cNvPr id="7174" name="Text Box 23"/>
          <p:cNvSpPr txBox="1">
            <a:spLocks noChangeArrowheads="1"/>
          </p:cNvSpPr>
          <p:nvPr/>
        </p:nvSpPr>
        <p:spPr bwMode="auto">
          <a:xfrm>
            <a:off x="1298575" y="56181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 the surface: complementary oligos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42888" y="201613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Illumina (Solexa) sequencing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759700" y="6583363"/>
            <a:ext cx="138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EMBL Gene Core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2451100" y="2628900"/>
          <a:ext cx="50800" cy="127000"/>
        </p:xfrm>
        <a:graphic>
          <a:graphicData uri="http://schemas.openxmlformats.org/presentationml/2006/ole">
            <p:oleObj spid="_x0000_s30722" name="PHOTO-PAINT" r:id="rId4" imgW="50758" imgH="126716" progId="">
              <p:embed/>
            </p:oleObj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642100" y="2628900"/>
          <a:ext cx="50800" cy="127000"/>
        </p:xfrm>
        <a:graphic>
          <a:graphicData uri="http://schemas.openxmlformats.org/presentationml/2006/ole">
            <p:oleObj spid="_x0000_s30723" name="PHOTO-PAINT" r:id="rId5" imgW="50758" imgH="126716" progId="">
              <p:embed/>
            </p:oleObj>
          </a:graphicData>
        </a:graphic>
      </p:graphicFrame>
      <p:graphicFrame>
        <p:nvGraphicFramePr>
          <p:cNvPr id="8196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2451100" y="4968875"/>
          <a:ext cx="50800" cy="127000"/>
        </p:xfrm>
        <a:graphic>
          <a:graphicData uri="http://schemas.openxmlformats.org/presentationml/2006/ole">
            <p:oleObj spid="_x0000_s30724" name="PHOTO-PAINT" r:id="rId6" imgW="50758" imgH="126716" progId="">
              <p:embed/>
            </p:oleObj>
          </a:graphicData>
        </a:graphic>
      </p:graphicFrame>
      <p:graphicFrame>
        <p:nvGraphicFramePr>
          <p:cNvPr id="8197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6642100" y="4968875"/>
          <a:ext cx="50800" cy="127000"/>
        </p:xfrm>
        <a:graphic>
          <a:graphicData uri="http://schemas.openxmlformats.org/presentationml/2006/ole">
            <p:oleObj spid="_x0000_s30725" name="PHOTO-PAINT" r:id="rId7" imgW="50758" imgH="126716" progId="">
              <p:embed/>
            </p:oleObj>
          </a:graphicData>
        </a:graphic>
      </p:graphicFrame>
      <p:pic>
        <p:nvPicPr>
          <p:cNvPr id="8200" name="Picture 22" descr="new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50" y="652463"/>
            <a:ext cx="8005763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Illumina (Solexa) sequencing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00400"/>
            <a:ext cx="31051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477000" y="58674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 b="1">
                <a:solidFill>
                  <a:srgbClr val="006600"/>
                </a:solidFill>
              </a:rPr>
              <a:t>G</a:t>
            </a:r>
            <a:r>
              <a:rPr lang="en-US" b="1">
                <a:solidFill>
                  <a:srgbClr val="FF9933"/>
                </a:solidFill>
              </a:rPr>
              <a:t>C</a:t>
            </a:r>
            <a:r>
              <a:rPr lang="en-US" b="1">
                <a:solidFill>
                  <a:schemeClr val="accent2"/>
                </a:solidFill>
              </a:rPr>
              <a:t>A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150938" y="946150"/>
          <a:ext cx="2560637" cy="4254500"/>
        </p:xfrm>
        <a:graphic>
          <a:graphicData uri="http://schemas.openxmlformats.org/presentationml/2006/ole">
            <p:oleObj spid="_x0000_s31746" name="PHOTO-PAINT" r:id="rId5" imgW="1857143" imgH="3085714" progId="">
              <p:embed/>
            </p:oleObj>
          </a:graphicData>
        </a:graphic>
      </p:graphicFrame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217988" y="1074738"/>
            <a:ext cx="46291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Data aquisition:</a:t>
            </a:r>
          </a:p>
          <a:p>
            <a:endParaRPr lang="en-US" b="1"/>
          </a:p>
          <a:p>
            <a:r>
              <a:rPr lang="en-US"/>
              <a:t>sequencing by synthesis:</a:t>
            </a:r>
          </a:p>
          <a:p>
            <a:r>
              <a:rPr lang="en-US"/>
              <a:t>“</a:t>
            </a:r>
            <a:r>
              <a:rPr lang="en-US" b="1"/>
              <a:t>reverible terminator</a:t>
            </a:r>
            <a:r>
              <a:rPr lang="en-US"/>
              <a:t>” nucleotides</a:t>
            </a:r>
          </a:p>
          <a:p>
            <a:r>
              <a:rPr lang="en-US"/>
              <a:t> blocked + fluorescently labeled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8116888" y="6583363"/>
            <a:ext cx="1027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illumina.com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941388" y="5513388"/>
            <a:ext cx="3867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de-blocking</a:t>
            </a:r>
            <a:r>
              <a:rPr lang="en-US"/>
              <a:t> to enable the synthesis</a:t>
            </a:r>
          </a:p>
          <a:p>
            <a:r>
              <a:rPr lang="en-US"/>
              <a:t>dye cleavage+elimination</a:t>
            </a:r>
          </a:p>
          <a:p>
            <a:r>
              <a:rPr lang="en-US"/>
              <a:t>wash step+repeat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Comparison of existing methods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785786" y="2214554"/>
          <a:ext cx="6684969" cy="2185990"/>
        </p:xfrm>
        <a:graphic>
          <a:graphicData uri="http://schemas.openxmlformats.org/presentationml/2006/ole">
            <p:oleObj spid="_x0000_s23554" name="Photo Editor Photo" r:id="rId3" imgW="6961905" imgH="227679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295400" y="280988"/>
            <a:ext cx="6527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Arial" charset="0"/>
              </a:rPr>
              <a:t>There are 2 major methods for sequencing DNA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534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latin typeface="Arial" charset="0"/>
              </a:rPr>
              <a:t>The enzymatic method developed by Sanger and the chemical method of Gilbert.</a:t>
            </a:r>
          </a:p>
          <a:p>
            <a:pPr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algn="just"/>
            <a:r>
              <a:rPr lang="en-US" sz="2000" b="1" dirty="0">
                <a:latin typeface="Arial" charset="0"/>
              </a:rPr>
              <a:t>Both methods use a similar principle. </a:t>
            </a:r>
            <a:endParaRPr lang="en-US" sz="2000" b="1" dirty="0" smtClean="0">
              <a:latin typeface="Arial" charset="0"/>
            </a:endParaRPr>
          </a:p>
          <a:p>
            <a:pPr algn="just"/>
            <a:r>
              <a:rPr lang="en-US" sz="2000" b="1" dirty="0" smtClean="0">
                <a:latin typeface="Arial" charset="0"/>
              </a:rPr>
              <a:t>They </a:t>
            </a:r>
            <a:r>
              <a:rPr lang="en-US" sz="2000" b="1" dirty="0">
                <a:latin typeface="Arial" charset="0"/>
              </a:rPr>
              <a:t>generate large numbers of oligonucleotides that begin at a fixed point and terminate at a specific type of base.</a:t>
            </a:r>
          </a:p>
          <a:p>
            <a:pPr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algn="just"/>
            <a:r>
              <a:rPr lang="en-US" sz="2000" b="1" dirty="0">
                <a:latin typeface="Arial" charset="0"/>
              </a:rPr>
              <a:t>The sequencing reaction consists of 4 different reactions that are performed in parallel. </a:t>
            </a:r>
            <a:endParaRPr lang="en-US" sz="2000" b="1" dirty="0" smtClean="0">
              <a:latin typeface="Arial" charset="0"/>
            </a:endParaRPr>
          </a:p>
          <a:p>
            <a:pPr algn="just"/>
            <a:endParaRPr lang="en-US" sz="2000" b="1" dirty="0">
              <a:latin typeface="Arial" charset="0"/>
            </a:endParaRPr>
          </a:p>
          <a:p>
            <a:pPr algn="just"/>
            <a:r>
              <a:rPr lang="en-US" sz="2000" b="1" dirty="0" smtClean="0">
                <a:latin typeface="Arial" charset="0"/>
              </a:rPr>
              <a:t>There </a:t>
            </a:r>
            <a:r>
              <a:rPr lang="en-US" sz="2000" b="1" dirty="0">
                <a:latin typeface="Arial" charset="0"/>
              </a:rPr>
              <a:t>is one for each base (A, T, G, and C).</a:t>
            </a:r>
          </a:p>
          <a:p>
            <a:pPr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algn="just"/>
            <a:r>
              <a:rPr lang="en-US" sz="2000" b="1" dirty="0">
                <a:latin typeface="Arial" charset="0"/>
              </a:rPr>
              <a:t>These reactions produce many fragments of different sizes and these are separated in a polyacrylamide gel that can resolve differences as small as 1 nucleotide.</a:t>
            </a:r>
          </a:p>
          <a:p>
            <a:pPr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algn="just"/>
            <a:r>
              <a:rPr lang="en-US" sz="2000" b="1" dirty="0">
                <a:latin typeface="Arial" charset="0"/>
              </a:rPr>
              <a:t>After the 4 reactions are fractionated in the “sequencing gel” the order of nucleotides can be read directly from the gel.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1.The </a:t>
            </a:r>
            <a:r>
              <a:rPr lang="en-US" sz="2000" b="1" u="sng" dirty="0">
                <a:latin typeface="Arial" charset="0"/>
              </a:rPr>
              <a:t>Sanger method</a:t>
            </a:r>
            <a:r>
              <a:rPr lang="en-US" sz="2000" b="1" dirty="0">
                <a:latin typeface="Arial" charset="0"/>
              </a:rPr>
              <a:t> uses controlled synthesis of DNA to generate a population of fragments that terminate at specific points.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070225" y="1208088"/>
          <a:ext cx="5921375" cy="5276850"/>
        </p:xfrm>
        <a:graphic>
          <a:graphicData uri="http://schemas.openxmlformats.org/presentationml/2006/ole">
            <p:oleObj spid="_x0000_s1026" name="Image" r:id="rId3" imgW="4985694" imgH="4443240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1788" y="1676400"/>
            <a:ext cx="26400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err="1">
                <a:latin typeface="Arial" charset="0"/>
              </a:rPr>
              <a:t>Dideoxy</a:t>
            </a:r>
            <a:r>
              <a:rPr lang="en-US" sz="2000" b="1" u="sng" dirty="0">
                <a:latin typeface="Arial" charset="0"/>
              </a:rPr>
              <a:t> nucleoside </a:t>
            </a:r>
            <a:r>
              <a:rPr lang="en-US" sz="2000" b="1" u="sng" dirty="0" err="1">
                <a:latin typeface="Arial" charset="0"/>
              </a:rPr>
              <a:t>triphosphates</a:t>
            </a:r>
            <a:r>
              <a:rPr lang="en-US" sz="2000" b="1" u="sng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(</a:t>
            </a:r>
            <a:r>
              <a:rPr lang="en-US" sz="2000" b="1" dirty="0" err="1">
                <a:latin typeface="Arial" charset="0"/>
              </a:rPr>
              <a:t>ddNTPs</a:t>
            </a:r>
            <a:r>
              <a:rPr lang="en-US" sz="2000" b="1" dirty="0">
                <a:latin typeface="Arial" charset="0"/>
              </a:rPr>
              <a:t>):</a:t>
            </a:r>
          </a:p>
          <a:p>
            <a:pPr>
              <a:lnSpc>
                <a:spcPct val="50000"/>
              </a:lnSpc>
            </a:pPr>
            <a:endParaRPr lang="en-US" sz="2000" b="1" dirty="0">
              <a:latin typeface="Arial" charset="0"/>
            </a:endParaRPr>
          </a:p>
          <a:p>
            <a:r>
              <a:rPr lang="en-US" sz="2000" b="1" dirty="0" smtClean="0">
                <a:latin typeface="Arial" charset="0"/>
              </a:rPr>
              <a:t>Nucleoside </a:t>
            </a:r>
            <a:r>
              <a:rPr lang="en-US" sz="2000" b="1" dirty="0">
                <a:latin typeface="Arial" charset="0"/>
              </a:rPr>
              <a:t>analogs that lack the OH group at positions 2 and 3 of the sugar. </a:t>
            </a:r>
            <a:endParaRPr lang="en-US" sz="2000" b="1" dirty="0" smtClean="0">
              <a:latin typeface="Arial" charset="0"/>
            </a:endParaRPr>
          </a:p>
          <a:p>
            <a:endParaRPr lang="en-US" sz="2000" b="1" dirty="0" smtClean="0">
              <a:latin typeface="Arial" charset="0"/>
            </a:endParaRPr>
          </a:p>
          <a:p>
            <a:r>
              <a:rPr lang="en-US" sz="2000" b="1" dirty="0" smtClean="0">
                <a:latin typeface="Arial" charset="0"/>
              </a:rPr>
              <a:t>When </a:t>
            </a:r>
            <a:r>
              <a:rPr lang="en-US" sz="2000" b="1" dirty="0">
                <a:latin typeface="Arial" charset="0"/>
              </a:rPr>
              <a:t>incorporated into the growing DNA strand, the chain can grow no longer (there is no place for the next sugar to attach).</a:t>
            </a:r>
            <a:endParaRPr lang="en-US" sz="2000" b="1" u="sng" dirty="0">
              <a:latin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36310" t="23958" r="19180" b="16667"/>
          <a:stretch>
            <a:fillRect/>
          </a:stretch>
        </p:blipFill>
        <p:spPr bwMode="auto">
          <a:xfrm>
            <a:off x="685800" y="6096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Sanger sequencing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DNA is fragmented</a:t>
            </a:r>
          </a:p>
          <a:p>
            <a:r>
              <a:rPr lang="en-US" altLang="en-US" sz="2800" smtClean="0"/>
              <a:t>Cloned to a plasmid vector</a:t>
            </a:r>
          </a:p>
          <a:p>
            <a:r>
              <a:rPr lang="en-US" altLang="en-US" sz="2800" smtClean="0"/>
              <a:t>Cyclic sequencing reaction</a:t>
            </a:r>
          </a:p>
          <a:p>
            <a:r>
              <a:rPr lang="en-US" altLang="en-US" sz="2800" smtClean="0"/>
              <a:t>Separation by electrophoresis</a:t>
            </a:r>
          </a:p>
          <a:p>
            <a:r>
              <a:rPr lang="en-US" altLang="en-US" sz="2800" smtClean="0"/>
              <a:t>Readout with fluorescent tags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11288" y="1600200"/>
            <a:ext cx="21304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258763"/>
            <a:ext cx="7772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rial" charset="0"/>
              </a:rPr>
              <a:t>The sequencing reaction depends on chain termination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930275"/>
            <a:ext cx="8686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2000" b="1" dirty="0">
                <a:latin typeface="Arial" charset="0"/>
              </a:rPr>
              <a:t>Start with a primer that binds to one end of the DNA and is radioactively tagged. </a:t>
            </a:r>
            <a:r>
              <a:rPr lang="en-US" sz="2000" b="1" dirty="0" smtClean="0">
                <a:latin typeface="Arial" charset="0"/>
              </a:rPr>
              <a:t>It </a:t>
            </a:r>
            <a:r>
              <a:rPr lang="en-US" sz="2000" b="1" dirty="0">
                <a:latin typeface="Arial" charset="0"/>
              </a:rPr>
              <a:t>allows you to visualize each band in a gel.</a:t>
            </a:r>
          </a:p>
          <a:p>
            <a:pPr marL="457200" indent="-457200" algn="just">
              <a:lnSpc>
                <a:spcPct val="60000"/>
              </a:lnSpc>
              <a:buFontTx/>
              <a:buAutoNum type="arabicPeriod"/>
            </a:pPr>
            <a:endParaRPr lang="en-US" sz="2000" b="1" dirty="0">
              <a:latin typeface="Arial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b="1" dirty="0">
                <a:latin typeface="Arial" charset="0"/>
              </a:rPr>
              <a:t>Run 4 DNA synthesis reactions in separate tubes. Each reaction has a surplus of </a:t>
            </a:r>
            <a:r>
              <a:rPr lang="en-US" sz="2000" b="1" dirty="0" err="1">
                <a:latin typeface="Arial" charset="0"/>
              </a:rPr>
              <a:t>dATP</a:t>
            </a:r>
            <a:r>
              <a:rPr lang="en-US" sz="2000" b="1" dirty="0">
                <a:latin typeface="Arial" charset="0"/>
              </a:rPr>
              <a:t>, </a:t>
            </a:r>
            <a:r>
              <a:rPr lang="en-US" sz="2000" b="1" dirty="0" err="1">
                <a:latin typeface="Arial" charset="0"/>
              </a:rPr>
              <a:t>dTTP</a:t>
            </a:r>
            <a:r>
              <a:rPr lang="en-US" sz="2000" b="1" dirty="0">
                <a:latin typeface="Arial" charset="0"/>
              </a:rPr>
              <a:t>, </a:t>
            </a:r>
            <a:r>
              <a:rPr lang="en-US" sz="2000" b="1" dirty="0" err="1">
                <a:latin typeface="Arial" charset="0"/>
              </a:rPr>
              <a:t>dCTP</a:t>
            </a:r>
            <a:r>
              <a:rPr lang="en-US" sz="2000" b="1" dirty="0">
                <a:latin typeface="Arial" charset="0"/>
              </a:rPr>
              <a:t>, and </a:t>
            </a:r>
            <a:r>
              <a:rPr lang="en-US" sz="2000" b="1" dirty="0" err="1">
                <a:latin typeface="Arial" charset="0"/>
              </a:rPr>
              <a:t>dGTP</a:t>
            </a:r>
            <a:r>
              <a:rPr lang="en-US" sz="2000" b="1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60000"/>
              </a:lnSpc>
              <a:buFontTx/>
              <a:buAutoNum type="arabicPeriod"/>
            </a:pPr>
            <a:endParaRPr lang="en-US" sz="2000" b="1" dirty="0">
              <a:latin typeface="Arial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b="1" dirty="0">
                <a:latin typeface="Arial" charset="0"/>
              </a:rPr>
              <a:t>The first reaction also has a small amount of </a:t>
            </a:r>
            <a:r>
              <a:rPr lang="en-US" sz="2000" b="1" dirty="0" err="1">
                <a:latin typeface="Arial" charset="0"/>
              </a:rPr>
              <a:t>ddGTP</a:t>
            </a:r>
            <a:r>
              <a:rPr lang="en-US" sz="2000" b="1" dirty="0">
                <a:latin typeface="Arial" charset="0"/>
              </a:rPr>
              <a:t>, the second reaction has some </a:t>
            </a:r>
            <a:r>
              <a:rPr lang="en-US" sz="2000" b="1" dirty="0" err="1">
                <a:latin typeface="Arial" charset="0"/>
              </a:rPr>
              <a:t>ddATP</a:t>
            </a:r>
            <a:r>
              <a:rPr lang="en-US" sz="2000" b="1" dirty="0">
                <a:latin typeface="Arial" charset="0"/>
              </a:rPr>
              <a:t>, the third </a:t>
            </a:r>
            <a:r>
              <a:rPr lang="en-US" sz="2000" b="1" dirty="0" err="1">
                <a:latin typeface="Arial" charset="0"/>
              </a:rPr>
              <a:t>ddCTP</a:t>
            </a:r>
            <a:r>
              <a:rPr lang="en-US" sz="2000" b="1" dirty="0">
                <a:latin typeface="Arial" charset="0"/>
              </a:rPr>
              <a:t>, and the fourth </a:t>
            </a:r>
            <a:r>
              <a:rPr lang="en-US" sz="2000" b="1" dirty="0" err="1">
                <a:latin typeface="Arial" charset="0"/>
              </a:rPr>
              <a:t>ddTTP</a:t>
            </a:r>
            <a:r>
              <a:rPr lang="en-US" sz="2000" b="1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60000"/>
              </a:lnSpc>
              <a:buFontTx/>
              <a:buAutoNum type="arabicPeriod"/>
            </a:pPr>
            <a:endParaRPr lang="en-US" sz="2000" b="1" dirty="0">
              <a:latin typeface="Arial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en-US" sz="2000" b="1" dirty="0">
                <a:latin typeface="Arial" charset="0"/>
              </a:rPr>
              <a:t>In the first tube, the </a:t>
            </a:r>
            <a:r>
              <a:rPr lang="en-US" sz="2000" b="1" dirty="0" err="1">
                <a:latin typeface="Arial" charset="0"/>
              </a:rPr>
              <a:t>ddGTP</a:t>
            </a:r>
            <a:r>
              <a:rPr lang="en-US" sz="2000" b="1" dirty="0">
                <a:latin typeface="Arial" charset="0"/>
              </a:rPr>
              <a:t> stops one of the growing DNA molecules as soon as it is incorporated. Some DNAs grow a little longer before the DDGTP is incorporated, some are a little shorter.</a:t>
            </a:r>
          </a:p>
          <a:p>
            <a:pPr marL="457200" indent="-457200" algn="just"/>
            <a:r>
              <a:rPr lang="en-US" sz="2000" b="1" dirty="0">
                <a:latin typeface="Arial" charset="0"/>
              </a:rPr>
              <a:t>	The bottom line is that each tube contains a large population of DNAs of random and different sizes and all end in G.</a:t>
            </a:r>
          </a:p>
          <a:p>
            <a:pPr marL="457200" indent="-457200" algn="just">
              <a:lnSpc>
                <a:spcPct val="60000"/>
              </a:lnSpc>
            </a:pPr>
            <a:endParaRPr lang="en-US" sz="2000" b="1" dirty="0">
              <a:latin typeface="Arial" charset="0"/>
            </a:endParaRPr>
          </a:p>
          <a:p>
            <a:pPr marL="457200" indent="-457200" algn="just">
              <a:buFontTx/>
              <a:buAutoNum type="arabicPeriod" startAt="5"/>
            </a:pPr>
            <a:r>
              <a:rPr lang="en-US" sz="2000" b="1" dirty="0">
                <a:latin typeface="Arial" charset="0"/>
              </a:rPr>
              <a:t>The same process occurs in the other 3 reactions with </a:t>
            </a:r>
            <a:r>
              <a:rPr lang="en-US" sz="2000" b="1" dirty="0" err="1">
                <a:latin typeface="Arial" charset="0"/>
              </a:rPr>
              <a:t>ddTTP</a:t>
            </a:r>
            <a:r>
              <a:rPr lang="en-US" sz="2000" b="1" dirty="0">
                <a:latin typeface="Arial" charset="0"/>
              </a:rPr>
              <a:t>, </a:t>
            </a:r>
            <a:r>
              <a:rPr lang="en-US" sz="2000" b="1" dirty="0" err="1">
                <a:latin typeface="Arial" charset="0"/>
              </a:rPr>
              <a:t>ddCTP</a:t>
            </a:r>
            <a:r>
              <a:rPr lang="en-US" sz="2000" b="1" dirty="0">
                <a:latin typeface="Arial" charset="0"/>
              </a:rPr>
              <a:t>, and </a:t>
            </a:r>
            <a:r>
              <a:rPr lang="en-US" sz="2000" b="1" dirty="0" err="1">
                <a:latin typeface="Arial" charset="0"/>
              </a:rPr>
              <a:t>ddATP</a:t>
            </a:r>
            <a:r>
              <a:rPr lang="en-US" sz="2000" b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 startAt="6"/>
            </a:pPr>
            <a:r>
              <a:rPr lang="en-US" sz="2000" b="1" dirty="0">
                <a:latin typeface="Arial" charset="0"/>
              </a:rPr>
              <a:t>After each of the four reactions is complete, the contents are loaded into a well of a sequencing gel. This is a polyacrylamide gel that is capable of resolving 2 molecules that differ in length by only 1 base pair.</a:t>
            </a:r>
          </a:p>
          <a:p>
            <a:pPr marL="457200" indent="-457200">
              <a:lnSpc>
                <a:spcPct val="60000"/>
              </a:lnSpc>
              <a:buFontTx/>
              <a:buAutoNum type="arabicPeriod" startAt="6"/>
            </a:pPr>
            <a:endParaRPr lang="en-US" sz="2000" b="1" dirty="0">
              <a:latin typeface="Arial" charset="0"/>
            </a:endParaRPr>
          </a:p>
          <a:p>
            <a:pPr marL="457200" indent="-457200">
              <a:buFontTx/>
              <a:buAutoNum type="arabicPeriod" startAt="6"/>
            </a:pPr>
            <a:r>
              <a:rPr lang="en-US" sz="2000" b="1" dirty="0">
                <a:latin typeface="Arial" charset="0"/>
              </a:rPr>
              <a:t>The sequencing gel is dried and covered with an X-ray film to visualize radioactive bands.</a:t>
            </a:r>
          </a:p>
          <a:p>
            <a:pPr marL="457200" indent="-457200">
              <a:lnSpc>
                <a:spcPct val="60000"/>
              </a:lnSpc>
              <a:buFontTx/>
              <a:buAutoNum type="arabicPeriod" startAt="6"/>
            </a:pPr>
            <a:endParaRPr lang="en-US" sz="2000" b="1" dirty="0">
              <a:latin typeface="Arial" charset="0"/>
            </a:endParaRPr>
          </a:p>
          <a:p>
            <a:pPr marL="457200" indent="-457200">
              <a:buFontTx/>
              <a:buAutoNum type="arabicPeriod" startAt="6"/>
            </a:pPr>
            <a:r>
              <a:rPr lang="en-US" sz="2000" b="1" dirty="0">
                <a:latin typeface="Arial" charset="0"/>
              </a:rPr>
              <a:t>To obtain the DNA sequence, you start at the bottom of the gel with the smallest </a:t>
            </a:r>
            <a:r>
              <a:rPr lang="en-US" sz="2000" b="1" dirty="0" err="1">
                <a:latin typeface="Arial" charset="0"/>
              </a:rPr>
              <a:t>oligo</a:t>
            </a:r>
            <a:r>
              <a:rPr lang="en-US" sz="2000" b="1" dirty="0">
                <a:latin typeface="Arial" charset="0"/>
              </a:rPr>
              <a:t>. By counting each successively larger </a:t>
            </a:r>
            <a:r>
              <a:rPr lang="en-US" sz="2000" b="1" dirty="0" err="1">
                <a:latin typeface="Arial" charset="0"/>
              </a:rPr>
              <a:t>oligonucleotide</a:t>
            </a:r>
            <a:r>
              <a:rPr lang="en-US" sz="2000" b="1" dirty="0">
                <a:latin typeface="Arial" charset="0"/>
              </a:rPr>
              <a:t> you can see whether it ends in the G, C, T, or A reaction lanes</a:t>
            </a:r>
            <a:r>
              <a:rPr lang="en-US" sz="2000" b="1" dirty="0" smtClean="0">
                <a:latin typeface="Arial" charset="0"/>
              </a:rPr>
              <a:t>.</a:t>
            </a:r>
          </a:p>
          <a:p>
            <a:pPr marL="457200" indent="-457200">
              <a:buFontTx/>
              <a:buAutoNum type="arabicPeriod" startAt="6"/>
            </a:pPr>
            <a:endParaRPr lang="en-US" sz="2000" b="1" dirty="0" smtClean="0">
              <a:latin typeface="Arial" charset="0"/>
            </a:endParaRPr>
          </a:p>
          <a:p>
            <a:pPr marL="457200" indent="-457200" algn="just"/>
            <a:r>
              <a:rPr lang="en-US" sz="2000" dirty="0" smtClean="0"/>
              <a:t>  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Dideoxynucleotides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chain-elongating inhibitors of DNA polymerase, used in the Sanger method for DNA sequencing. </a:t>
            </a: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      They are also known as 2',3'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dideoxynucleotides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abbreviated as 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ddNTPs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ddGTP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ddATP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ddTTP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ddCTP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35725" t="23958" r="19180" b="15625"/>
          <a:stretch>
            <a:fillRect/>
          </a:stretch>
        </p:blipFill>
        <p:spPr bwMode="auto">
          <a:xfrm>
            <a:off x="1143000" y="6858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1115</Words>
  <Application>Microsoft Office PowerPoint</Application>
  <PresentationFormat>On-screen Show (4:3)</PresentationFormat>
  <Paragraphs>176</Paragraphs>
  <Slides>25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Image</vt:lpstr>
      <vt:lpstr>PHOTO-PAINT</vt:lpstr>
      <vt:lpstr>Photo Editor Photo</vt:lpstr>
      <vt:lpstr>DNA Sequencing</vt:lpstr>
      <vt:lpstr>Methods in DNA Sequencing</vt:lpstr>
      <vt:lpstr>Slide 3</vt:lpstr>
      <vt:lpstr>Slide 4</vt:lpstr>
      <vt:lpstr>Slide 5</vt:lpstr>
      <vt:lpstr>Sanger sequencing</vt:lpstr>
      <vt:lpstr>Slide 7</vt:lpstr>
      <vt:lpstr>Slide 8</vt:lpstr>
      <vt:lpstr>Slide 9</vt:lpstr>
      <vt:lpstr>Slide 10</vt:lpstr>
      <vt:lpstr>Cont…</vt:lpstr>
      <vt:lpstr>Slide 12</vt:lpstr>
      <vt:lpstr>Cont…</vt:lpstr>
      <vt:lpstr>Slide 14</vt:lpstr>
      <vt:lpstr>Slide 15</vt:lpstr>
      <vt:lpstr>Sanger sequencing VS NGS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Comparison of existing methods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DNA Sequencing</dc:title>
  <dc:creator>Windows User</dc:creator>
  <cp:lastModifiedBy>Windows User</cp:lastModifiedBy>
  <cp:revision>19</cp:revision>
  <dcterms:created xsi:type="dcterms:W3CDTF">2016-04-22T12:11:00Z</dcterms:created>
  <dcterms:modified xsi:type="dcterms:W3CDTF">2016-10-24T06:38:17Z</dcterms:modified>
</cp:coreProperties>
</file>