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8"/>
  </p:notesMasterIdLst>
  <p:sldIdLst>
    <p:sldId id="497" r:id="rId2"/>
    <p:sldId id="273" r:id="rId3"/>
    <p:sldId id="384" r:id="rId4"/>
    <p:sldId id="330" r:id="rId5"/>
    <p:sldId id="358" r:id="rId6"/>
    <p:sldId id="274" r:id="rId7"/>
    <p:sldId id="360" r:id="rId8"/>
    <p:sldId id="361" r:id="rId9"/>
    <p:sldId id="362" r:id="rId10"/>
    <p:sldId id="363" r:id="rId11"/>
    <p:sldId id="364" r:id="rId12"/>
    <p:sldId id="365" r:id="rId13"/>
    <p:sldId id="376" r:id="rId14"/>
    <p:sldId id="357" r:id="rId15"/>
    <p:sldId id="469" r:id="rId16"/>
    <p:sldId id="317" r:id="rId17"/>
    <p:sldId id="386" r:id="rId18"/>
    <p:sldId id="387" r:id="rId19"/>
    <p:sldId id="471" r:id="rId20"/>
    <p:sldId id="476" r:id="rId21"/>
    <p:sldId id="275" r:id="rId22"/>
    <p:sldId id="258" r:id="rId23"/>
    <p:sldId id="366" r:id="rId24"/>
    <p:sldId id="367" r:id="rId25"/>
    <p:sldId id="368" r:id="rId26"/>
    <p:sldId id="369" r:id="rId27"/>
    <p:sldId id="370" r:id="rId28"/>
    <p:sldId id="472" r:id="rId29"/>
    <p:sldId id="473" r:id="rId30"/>
    <p:sldId id="371" r:id="rId31"/>
    <p:sldId id="372" r:id="rId32"/>
    <p:sldId id="373" r:id="rId33"/>
    <p:sldId id="374" r:id="rId34"/>
    <p:sldId id="470" r:id="rId35"/>
    <p:sldId id="375" r:id="rId36"/>
    <p:sldId id="479" r:id="rId37"/>
    <p:sldId id="480" r:id="rId38"/>
    <p:sldId id="321" r:id="rId39"/>
    <p:sldId id="377" r:id="rId40"/>
    <p:sldId id="389" r:id="rId41"/>
    <p:sldId id="379" r:id="rId42"/>
    <p:sldId id="388" r:id="rId43"/>
    <p:sldId id="465" r:id="rId44"/>
    <p:sldId id="477" r:id="rId45"/>
    <p:sldId id="380" r:id="rId46"/>
    <p:sldId id="381" r:id="rId47"/>
    <p:sldId id="382" r:id="rId48"/>
    <p:sldId id="478" r:id="rId49"/>
    <p:sldId id="320" r:id="rId50"/>
    <p:sldId id="315" r:id="rId51"/>
    <p:sldId id="316" r:id="rId52"/>
    <p:sldId id="390" r:id="rId53"/>
    <p:sldId id="391" r:id="rId54"/>
    <p:sldId id="392" r:id="rId55"/>
    <p:sldId id="393" r:id="rId56"/>
    <p:sldId id="394" r:id="rId57"/>
    <p:sldId id="395" r:id="rId58"/>
    <p:sldId id="396" r:id="rId59"/>
    <p:sldId id="397" r:id="rId60"/>
    <p:sldId id="398" r:id="rId61"/>
    <p:sldId id="399" r:id="rId62"/>
    <p:sldId id="400" r:id="rId63"/>
    <p:sldId id="401" r:id="rId64"/>
    <p:sldId id="402" r:id="rId65"/>
    <p:sldId id="403" r:id="rId66"/>
    <p:sldId id="404" r:id="rId67"/>
    <p:sldId id="405" r:id="rId68"/>
    <p:sldId id="406" r:id="rId69"/>
    <p:sldId id="407" r:id="rId70"/>
    <p:sldId id="408" r:id="rId71"/>
    <p:sldId id="411" r:id="rId72"/>
    <p:sldId id="412" r:id="rId73"/>
    <p:sldId id="272" r:id="rId74"/>
    <p:sldId id="413" r:id="rId75"/>
    <p:sldId id="324" r:id="rId76"/>
    <p:sldId id="325" r:id="rId77"/>
    <p:sldId id="414" r:id="rId78"/>
    <p:sldId id="326" r:id="rId79"/>
    <p:sldId id="327" r:id="rId80"/>
    <p:sldId id="415" r:id="rId81"/>
    <p:sldId id="416" r:id="rId82"/>
    <p:sldId id="417" r:id="rId83"/>
    <p:sldId id="418" r:id="rId84"/>
    <p:sldId id="419" r:id="rId85"/>
    <p:sldId id="420" r:id="rId86"/>
    <p:sldId id="322" r:id="rId87"/>
    <p:sldId id="467" r:id="rId88"/>
    <p:sldId id="468" r:id="rId89"/>
    <p:sldId id="484" r:id="rId90"/>
    <p:sldId id="421" r:id="rId91"/>
    <p:sldId id="323" r:id="rId92"/>
    <p:sldId id="481" r:id="rId93"/>
    <p:sldId id="482" r:id="rId94"/>
    <p:sldId id="466" r:id="rId95"/>
    <p:sldId id="422" r:id="rId96"/>
    <p:sldId id="423" r:id="rId97"/>
    <p:sldId id="424" r:id="rId98"/>
    <p:sldId id="425" r:id="rId99"/>
    <p:sldId id="483" r:id="rId100"/>
    <p:sldId id="426" r:id="rId101"/>
    <p:sldId id="427" r:id="rId102"/>
    <p:sldId id="428" r:id="rId103"/>
    <p:sldId id="429" r:id="rId104"/>
    <p:sldId id="430" r:id="rId105"/>
    <p:sldId id="431" r:id="rId106"/>
    <p:sldId id="432" r:id="rId107"/>
    <p:sldId id="433" r:id="rId108"/>
    <p:sldId id="434" r:id="rId109"/>
    <p:sldId id="435" r:id="rId110"/>
    <p:sldId id="436" r:id="rId111"/>
    <p:sldId id="437" r:id="rId112"/>
    <p:sldId id="438" r:id="rId113"/>
    <p:sldId id="439" r:id="rId114"/>
    <p:sldId id="440" r:id="rId115"/>
    <p:sldId id="441" r:id="rId116"/>
    <p:sldId id="442" r:id="rId117"/>
    <p:sldId id="443" r:id="rId118"/>
    <p:sldId id="444" r:id="rId119"/>
    <p:sldId id="445" r:id="rId120"/>
    <p:sldId id="259" r:id="rId121"/>
    <p:sldId id="283" r:id="rId122"/>
    <p:sldId id="284" r:id="rId123"/>
    <p:sldId id="475" r:id="rId124"/>
    <p:sldId id="285" r:id="rId125"/>
    <p:sldId id="286" r:id="rId126"/>
    <p:sldId id="485" r:id="rId127"/>
    <p:sldId id="486" r:id="rId128"/>
    <p:sldId id="287" r:id="rId129"/>
    <p:sldId id="288" r:id="rId130"/>
    <p:sldId id="289" r:id="rId131"/>
    <p:sldId id="271" r:id="rId132"/>
    <p:sldId id="290" r:id="rId133"/>
    <p:sldId id="291" r:id="rId134"/>
    <p:sldId id="292" r:id="rId135"/>
    <p:sldId id="293" r:id="rId136"/>
    <p:sldId id="294" r:id="rId137"/>
    <p:sldId id="295" r:id="rId138"/>
    <p:sldId id="487" r:id="rId139"/>
    <p:sldId id="488" r:id="rId140"/>
    <p:sldId id="296" r:id="rId141"/>
    <p:sldId id="297" r:id="rId142"/>
    <p:sldId id="298" r:id="rId143"/>
    <p:sldId id="474" r:id="rId144"/>
    <p:sldId id="299" r:id="rId145"/>
    <p:sldId id="300" r:id="rId146"/>
    <p:sldId id="301" r:id="rId147"/>
    <p:sldId id="302" r:id="rId148"/>
    <p:sldId id="352" r:id="rId149"/>
    <p:sldId id="353" r:id="rId150"/>
    <p:sldId id="354" r:id="rId151"/>
    <p:sldId id="355" r:id="rId152"/>
    <p:sldId id="356" r:id="rId153"/>
    <p:sldId id="446" r:id="rId154"/>
    <p:sldId id="447" r:id="rId155"/>
    <p:sldId id="448" r:id="rId156"/>
    <p:sldId id="449" r:id="rId157"/>
    <p:sldId id="450" r:id="rId158"/>
    <p:sldId id="451" r:id="rId159"/>
    <p:sldId id="452" r:id="rId160"/>
    <p:sldId id="453" r:id="rId161"/>
    <p:sldId id="454" r:id="rId162"/>
    <p:sldId id="455" r:id="rId163"/>
    <p:sldId id="457" r:id="rId164"/>
    <p:sldId id="458" r:id="rId165"/>
    <p:sldId id="459" r:id="rId166"/>
    <p:sldId id="460" r:id="rId167"/>
    <p:sldId id="461" r:id="rId168"/>
    <p:sldId id="462" r:id="rId169"/>
    <p:sldId id="463" r:id="rId170"/>
    <p:sldId id="464" r:id="rId171"/>
    <p:sldId id="303" r:id="rId172"/>
    <p:sldId id="304" r:id="rId173"/>
    <p:sldId id="305" r:id="rId174"/>
    <p:sldId id="306" r:id="rId175"/>
    <p:sldId id="307" r:id="rId176"/>
    <p:sldId id="308" r:id="rId177"/>
    <p:sldId id="309" r:id="rId178"/>
    <p:sldId id="310" r:id="rId179"/>
    <p:sldId id="311" r:id="rId180"/>
    <p:sldId id="312" r:id="rId181"/>
    <p:sldId id="494" r:id="rId182"/>
    <p:sldId id="495" r:id="rId183"/>
    <p:sldId id="490" r:id="rId184"/>
    <p:sldId id="491" r:id="rId185"/>
    <p:sldId id="492" r:id="rId186"/>
    <p:sldId id="493" r:id="rId187"/>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23" autoAdjust="0"/>
  </p:normalViewPr>
  <p:slideViewPr>
    <p:cSldViewPr>
      <p:cViewPr varScale="1">
        <p:scale>
          <a:sx n="65" d="100"/>
          <a:sy n="65" d="100"/>
        </p:scale>
        <p:origin x="666" y="72"/>
      </p:cViewPr>
      <p:guideLst>
        <p:guide orient="horz" pos="2160"/>
        <p:guide pos="2880"/>
      </p:guideLst>
    </p:cSldViewPr>
  </p:slideViewPr>
  <p:notesTextViewPr>
    <p:cViewPr>
      <p:scale>
        <a:sx n="100" d="100"/>
        <a:sy n="100" d="100"/>
      </p:scale>
      <p:origin x="0" y="0"/>
    </p:cViewPr>
  </p:notesTextViewPr>
  <p:sorterViewPr>
    <p:cViewPr>
      <p:scale>
        <a:sx n="85" d="100"/>
        <a:sy n="85"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0.wmf"/><Relationship Id="rId1" Type="http://schemas.openxmlformats.org/officeDocument/2006/relationships/image" Target="../media/image14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86.wmf"/><Relationship Id="rId2" Type="http://schemas.openxmlformats.org/officeDocument/2006/relationships/image" Target="../media/image185.wmf"/><Relationship Id="rId1" Type="http://schemas.openxmlformats.org/officeDocument/2006/relationships/image" Target="../media/image184.wmf"/><Relationship Id="rId4" Type="http://schemas.openxmlformats.org/officeDocument/2006/relationships/image" Target="../media/image187.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89.wmf"/><Relationship Id="rId1" Type="http://schemas.openxmlformats.org/officeDocument/2006/relationships/image" Target="../media/image188.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image" Target="../media/image191.wmf"/><Relationship Id="rId1" Type="http://schemas.openxmlformats.org/officeDocument/2006/relationships/image" Target="../media/image19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94.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98.wmf"/><Relationship Id="rId2" Type="http://schemas.openxmlformats.org/officeDocument/2006/relationships/image" Target="../media/image197.wmf"/><Relationship Id="rId1" Type="http://schemas.openxmlformats.org/officeDocument/2006/relationships/image" Target="../media/image196.wmf"/><Relationship Id="rId5" Type="http://schemas.openxmlformats.org/officeDocument/2006/relationships/image" Target="../media/image200.wmf"/><Relationship Id="rId4" Type="http://schemas.openxmlformats.org/officeDocument/2006/relationships/image" Target="../media/image19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0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02.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32.wmf"/><Relationship Id="rId1" Type="http://schemas.openxmlformats.org/officeDocument/2006/relationships/image" Target="../media/image231.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235.wmf"/><Relationship Id="rId2" Type="http://schemas.openxmlformats.org/officeDocument/2006/relationships/image" Target="../media/image234.wmf"/><Relationship Id="rId1" Type="http://schemas.openxmlformats.org/officeDocument/2006/relationships/image" Target="../media/image233.wmf"/><Relationship Id="rId5" Type="http://schemas.openxmlformats.org/officeDocument/2006/relationships/image" Target="../media/image237.wmf"/><Relationship Id="rId4" Type="http://schemas.openxmlformats.org/officeDocument/2006/relationships/image" Target="../media/image23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3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53.wmf"/><Relationship Id="rId2" Type="http://schemas.openxmlformats.org/officeDocument/2006/relationships/image" Target="../media/image152.wmf"/><Relationship Id="rId1" Type="http://schemas.openxmlformats.org/officeDocument/2006/relationships/image" Target="../media/image15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40.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247.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251.wmf"/><Relationship Id="rId1" Type="http://schemas.openxmlformats.org/officeDocument/2006/relationships/image" Target="../media/image250.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252.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267.wmf"/><Relationship Id="rId1" Type="http://schemas.openxmlformats.org/officeDocument/2006/relationships/image" Target="../media/image266.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271.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74.wmf"/><Relationship Id="rId7" Type="http://schemas.openxmlformats.org/officeDocument/2006/relationships/image" Target="../media/image278.wmf"/><Relationship Id="rId2" Type="http://schemas.openxmlformats.org/officeDocument/2006/relationships/image" Target="../media/image273.wmf"/><Relationship Id="rId1" Type="http://schemas.openxmlformats.org/officeDocument/2006/relationships/image" Target="../media/image272.wmf"/><Relationship Id="rId6" Type="http://schemas.openxmlformats.org/officeDocument/2006/relationships/image" Target="../media/image277.wmf"/><Relationship Id="rId5" Type="http://schemas.openxmlformats.org/officeDocument/2006/relationships/image" Target="../media/image276.wmf"/><Relationship Id="rId4" Type="http://schemas.openxmlformats.org/officeDocument/2006/relationships/image" Target="../media/image275.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82.wmf"/><Relationship Id="rId2" Type="http://schemas.openxmlformats.org/officeDocument/2006/relationships/image" Target="../media/image281.wmf"/><Relationship Id="rId1" Type="http://schemas.openxmlformats.org/officeDocument/2006/relationships/image" Target="../media/image280.wmf"/><Relationship Id="rId4" Type="http://schemas.openxmlformats.org/officeDocument/2006/relationships/image" Target="../media/image283.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65.wmf"/><Relationship Id="rId3" Type="http://schemas.openxmlformats.org/officeDocument/2006/relationships/image" Target="../media/image160.wmf"/><Relationship Id="rId7" Type="http://schemas.openxmlformats.org/officeDocument/2006/relationships/image" Target="../media/image164.wmf"/><Relationship Id="rId2" Type="http://schemas.openxmlformats.org/officeDocument/2006/relationships/image" Target="../media/image159.wmf"/><Relationship Id="rId1" Type="http://schemas.openxmlformats.org/officeDocument/2006/relationships/image" Target="../media/image158.wmf"/><Relationship Id="rId6" Type="http://schemas.openxmlformats.org/officeDocument/2006/relationships/image" Target="../media/image163.wmf"/><Relationship Id="rId5" Type="http://schemas.openxmlformats.org/officeDocument/2006/relationships/image" Target="../media/image162.wmf"/><Relationship Id="rId4" Type="http://schemas.openxmlformats.org/officeDocument/2006/relationships/image" Target="../media/image161.wmf"/><Relationship Id="rId9" Type="http://schemas.openxmlformats.org/officeDocument/2006/relationships/image" Target="../media/image16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image" Target="../media/image168.wmf"/><Relationship Id="rId1" Type="http://schemas.openxmlformats.org/officeDocument/2006/relationships/image" Target="../media/image16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image" Target="../media/image171.wmf"/><Relationship Id="rId1" Type="http://schemas.openxmlformats.org/officeDocument/2006/relationships/image" Target="../media/image17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73.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image" Target="../media/image175.wmf"/><Relationship Id="rId1" Type="http://schemas.openxmlformats.org/officeDocument/2006/relationships/image" Target="../media/image17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image" Target="../media/image181.wmf"/><Relationship Id="rId1" Type="http://schemas.openxmlformats.org/officeDocument/2006/relationships/image" Target="../media/image180.wmf"/><Relationship Id="rId4" Type="http://schemas.openxmlformats.org/officeDocument/2006/relationships/image" Target="../media/image18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3B761D02-C087-4E75-B400-E12D1DB937F4}" type="datetimeFigureOut">
              <a:rPr lang="en-US" smtClean="0"/>
              <a:pPr/>
              <a:t>5/2/2020</a:t>
            </a:fld>
            <a:endParaRPr lang="en-US"/>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C173F0A8-0281-477E-B51A-11EAE7574B1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hyperlink" Target="http://www.em.doe.gov/PDFS/Slurry%20Handling%20Workshop/2-Short%20Course%20Art%20Etchells/2-2%20DOEM4M5%20Slurry%20Handling%20Course_Part%202_Art%20Etchells_Dec31'07.pdf" TargetMode="External"/><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www.em.doe.gov/PDFS/Slurry%20Handling%20Workshop/2-Short%20Course%20Art%20Etchells/2-2%20DOEM4M5%20Slurry%20Handling%20Course_Part%202_Art%20Etchells_Dec31'07.pdf" TargetMode="External"/><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3" Type="http://schemas.openxmlformats.org/officeDocument/2006/relationships/hyperlink" Target="http://www.em.doe.gov/PDFS/Slurry%20Handling%20Workshop/2-Short%20Course%20Art%20Etchells/2-2%20DOEM4M5%20Slurry%20Handling%20Course_Part%202_Art%20Etchells_Dec31'07.pdf" TargetMode="External"/><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thermopedia.com/authors/499/"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101</a:t>
            </a:fld>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102</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103</a:t>
            </a:fld>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104</a:t>
            </a:fld>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105</a:t>
            </a:fld>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106</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107</a:t>
            </a:fld>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108</a:t>
            </a:fld>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109</a:t>
            </a:fld>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12</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111</a:t>
            </a:fld>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112</a:t>
            </a:fld>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113</a:t>
            </a:fld>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114</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115</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116</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117</a:t>
            </a:fld>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118</a:t>
            </a:fld>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119</a:t>
            </a:fld>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300" b="1" i="1" dirty="0"/>
              <a:t>F. PROCEDURE</a:t>
            </a:r>
            <a:endParaRPr lang="en-US" sz="1300" dirty="0"/>
          </a:p>
          <a:p>
            <a:r>
              <a:rPr lang="en-US" sz="1300" dirty="0"/>
              <a:t>Given a tank, impeller, baffles and liquid (water or corn syrup) we will vary the shaft speed and measure the torque. This will be done using a large and then a small tank, and with and without baffles. From these we will calculate </a:t>
            </a:r>
            <a:r>
              <a:rPr lang="en-US" sz="1300" dirty="0" err="1"/>
              <a:t>N</a:t>
            </a:r>
            <a:r>
              <a:rPr lang="en-US" sz="1300" baseline="-25000" dirty="0" err="1"/>
              <a:t>p</a:t>
            </a:r>
            <a:r>
              <a:rPr lang="en-US" sz="1300" dirty="0"/>
              <a:t> and </a:t>
            </a:r>
            <a:r>
              <a:rPr lang="en-US" sz="1300" dirty="0" err="1"/>
              <a:t>N</a:t>
            </a:r>
            <a:r>
              <a:rPr lang="en-US" sz="1300" baseline="-25000" dirty="0" err="1"/>
              <a:t>re</a:t>
            </a:r>
            <a:r>
              <a:rPr lang="en-US" sz="1300" dirty="0"/>
              <a:t>, and check </a:t>
            </a:r>
            <a:r>
              <a:rPr lang="en-US" sz="1300" dirty="0" err="1"/>
              <a:t>N</a:t>
            </a:r>
            <a:r>
              <a:rPr lang="en-US" sz="1300" baseline="-25000" dirty="0" err="1"/>
              <a:t>p</a:t>
            </a:r>
            <a:r>
              <a:rPr lang="en-US" sz="1300" dirty="0"/>
              <a:t> vs. the value taken from the plot. Then we will run corn syrup and use the plot to calculate the viscosity. We will also determine the effect of baffles vs. no baffles on the torque and mixing efficiency as determined by the tracer injection method.</a:t>
            </a:r>
          </a:p>
          <a:p>
            <a:r>
              <a:rPr lang="en-US" sz="1300" dirty="0"/>
              <a:t>1. Fill the 4 L tank with water and remove the baffles. Mount the 4-bladed, flat-bladed impeller on the mixer shaft. The mixer shaft position is a fixed reference point in the horizontal plane. Center the torque table directly beneath the shaft. Center the tank on the torque table. The impeller should be located vertically so that it is halfway between the tank bottom and the water surface. Set the rotation direction to clockwise (CW). Increase the stirring speed slowly until a vortex forms that pulls air into the tank. This is the maximum speed for this configuration. Set the speed at zero and record the torque reading (which may not be zero). Then run at 10 speeds evenly spaced between 0 and the maximum speed, and record the torque reading at each speed. Repeat using other impellers and rotation senses. Convert the torque reading to torque (in N m) using the calibration data below.</a:t>
            </a:r>
          </a:p>
          <a:p>
            <a:r>
              <a:rPr lang="en-US" sz="1300" dirty="0"/>
              <a:t>2. Repeat the procedure above with baffles inserted in the tank, using water.</a:t>
            </a:r>
          </a:p>
          <a:p>
            <a:r>
              <a:rPr lang="en-US" sz="1300" dirty="0"/>
              <a:t>3. Repeat steps 1 and 2 using corn syrup. The maximum speed may be limited by the power available.</a:t>
            </a:r>
          </a:p>
          <a:p>
            <a:r>
              <a:rPr lang="en-US" sz="1300" dirty="0"/>
              <a:t>4. Repeat steps 1 and 2 using the 20 L tank filled with water.</a:t>
            </a:r>
          </a:p>
          <a:p>
            <a:r>
              <a:rPr lang="en-US" sz="1300" dirty="0"/>
              <a:t>5. Mount the 4-bladed flat-bladed impeller and insert in middle of the 20 L tank filled to the mark with tap water. Mount the conductivity transducer 1 inch above the tank bottom and 1 inch from the tank wall, connect to the conductivity meter, connect the meter to the computer, and load and start the </a:t>
            </a:r>
            <a:r>
              <a:rPr lang="en-US" sz="1300" dirty="0" err="1"/>
              <a:t>QuickBASIC</a:t>
            </a:r>
            <a:r>
              <a:rPr lang="en-US" sz="1300" dirty="0"/>
              <a:t> program for agitation data acquisition. Remove the baffle(s) from the tank. Set the speed at 20% of the speed that produces air ingestion. Inject 10 ml of </a:t>
            </a:r>
            <a:r>
              <a:rPr lang="en-US" sz="1300" dirty="0" err="1"/>
              <a:t>KCl</a:t>
            </a:r>
            <a:r>
              <a:rPr lang="en-US" sz="1300" dirty="0"/>
              <a:t> solution onto the plate at the top of the tank, at the same time starting the data acquisition program. Make 5 additional injections under the same conditions. The tank will now contain a dilute solution of </a:t>
            </a:r>
            <a:r>
              <a:rPr lang="en-US" sz="1300" dirty="0" err="1"/>
              <a:t>KCl</a:t>
            </a:r>
            <a:r>
              <a:rPr lang="en-US" sz="1300" dirty="0"/>
              <a:t>. Empty the tank and refill with tap water. Set the speed at 80% of the maximum speed and make an additional 6 runs. For each run record the torque reading.</a:t>
            </a:r>
          </a:p>
          <a:p>
            <a:r>
              <a:rPr lang="en-US" sz="1300" dirty="0"/>
              <a:t>6. Repeat the 12 runs of step 5 with baffles inserted in the tank.</a:t>
            </a:r>
          </a:p>
          <a:p>
            <a:r>
              <a:rPr lang="en-US" sz="1300" dirty="0"/>
              <a:t>7. If time permits, repeat some of the runs of steps 5 and 6 using the propeller, driving fluid in the upward and then downward direction.</a:t>
            </a:r>
          </a:p>
          <a:p>
            <a:endParaRPr lang="en-US" dirty="0"/>
          </a:p>
          <a:p>
            <a:r>
              <a:rPr lang="en-US" sz="1300" b="1" i="1" dirty="0"/>
              <a:t>F. REPORT </a:t>
            </a:r>
            <a:endParaRPr lang="en-US" sz="1300" dirty="0"/>
          </a:p>
          <a:p>
            <a:r>
              <a:rPr lang="en-US" sz="1300" dirty="0"/>
              <a:t>The report should describe concisely the goals of the work, what was done, and the results and conclusions. The raw data should appear in an Appendix, and plots of torque and power vs. stirring speed should be presented and discussed in the body of the report. The effect of viscosity, baffles, impeller design should be discussed, and the power consumption should be compared with correlations from the literature (McCabe, Smith and </a:t>
            </a:r>
            <a:r>
              <a:rPr lang="en-US" sz="1300" dirty="0" err="1"/>
              <a:t>Harriot</a:t>
            </a:r>
            <a:r>
              <a:rPr lang="en-US" sz="1300" dirty="0"/>
              <a:t>). </a:t>
            </a:r>
          </a:p>
          <a:p>
            <a:r>
              <a:rPr lang="en-US" sz="1300" dirty="0"/>
              <a:t>Specifically, does the torque as a function of stirring speed follow the prediction of theory? And, how close is the observed power to that predicted by the correlation?</a:t>
            </a:r>
          </a:p>
          <a:p>
            <a:r>
              <a:rPr lang="en-US" sz="1300" dirty="0"/>
              <a:t>Plots of tracer concentration as a function of time should also be presented, and the effect of impeller type, baffles, and stirring speed on the tracer concentration vs. time curves should also be discussed. </a:t>
            </a:r>
          </a:p>
          <a:p>
            <a:endParaRPr lang="en-US" dirty="0"/>
          </a:p>
        </p:txBody>
      </p:sp>
      <p:sp>
        <p:nvSpPr>
          <p:cNvPr id="4" name="Slide Number Placeholder 3"/>
          <p:cNvSpPr>
            <a:spLocks noGrp="1"/>
          </p:cNvSpPr>
          <p:nvPr>
            <p:ph type="sldNum" sz="quarter" idx="10"/>
          </p:nvPr>
        </p:nvSpPr>
        <p:spPr/>
        <p:txBody>
          <a:bodyPr/>
          <a:lstStyle/>
          <a:p>
            <a:fld id="{C173F0A8-0281-477E-B51A-11EAE7574B1F}" type="slidenum">
              <a:rPr lang="en-US" smtClean="0"/>
              <a:pPr/>
              <a:t>120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13</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121</a:t>
            </a:fld>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122</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123</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124</a:t>
            </a:fld>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125</a:t>
            </a:fld>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126</a:t>
            </a:fld>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127</a:t>
            </a:fld>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128</a:t>
            </a:fld>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129</a:t>
            </a:fld>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just"/>
            <a:r>
              <a:rPr lang="en-US" sz="1300" dirty="0" err="1">
                <a:solidFill>
                  <a:srgbClr val="0000FF"/>
                </a:solidFill>
              </a:rPr>
              <a:t>Unbaffled</a:t>
            </a:r>
            <a:r>
              <a:rPr lang="en-US" sz="1300" dirty="0">
                <a:solidFill>
                  <a:srgbClr val="0000FF"/>
                </a:solidFill>
              </a:rPr>
              <a:t> mixing tanks often used:</a:t>
            </a:r>
          </a:p>
          <a:p>
            <a:pPr marL="309524" indent="-309524" algn="just">
              <a:buFont typeface="Arial" pitchFamily="34" charset="0"/>
              <a:buChar char="•"/>
            </a:pPr>
            <a:r>
              <a:rPr lang="en-US" sz="1300" dirty="0"/>
              <a:t>in transition region</a:t>
            </a:r>
          </a:p>
          <a:p>
            <a:pPr marL="309524" indent="-309524" algn="just">
              <a:buFont typeface="Arial" pitchFamily="34" charset="0"/>
              <a:buChar char="•"/>
            </a:pPr>
            <a:r>
              <a:rPr lang="en-US" sz="1300" dirty="0"/>
              <a:t>for sticky materials</a:t>
            </a:r>
          </a:p>
          <a:p>
            <a:pPr marL="309524" indent="-309524" algn="just">
              <a:buFont typeface="Arial" pitchFamily="34" charset="0"/>
              <a:buChar char="•"/>
            </a:pPr>
            <a:r>
              <a:rPr lang="en-US" sz="1300" dirty="0"/>
              <a:t>where perfect cleaning is required</a:t>
            </a:r>
          </a:p>
          <a:p>
            <a:pPr marL="309524" indent="-309524" algn="just">
              <a:buFont typeface="Arial" pitchFamily="34" charset="0"/>
              <a:buChar char="•"/>
            </a:pPr>
            <a:r>
              <a:rPr lang="en-US" sz="1300" dirty="0"/>
              <a:t>in large tanks where baffle effects are small</a:t>
            </a:r>
          </a:p>
          <a:p>
            <a:pPr marL="309524" indent="-309524" algn="just">
              <a:buFont typeface="Arial" pitchFamily="34" charset="0"/>
              <a:buChar char="•"/>
            </a:pPr>
            <a:r>
              <a:rPr lang="en-US" sz="1300" dirty="0"/>
              <a:t>processes where it is not clear baffles have an effect on mixing performance</a:t>
            </a:r>
          </a:p>
          <a:p>
            <a:endParaRPr lang="en-US" dirty="0"/>
          </a:p>
        </p:txBody>
      </p:sp>
      <p:sp>
        <p:nvSpPr>
          <p:cNvPr id="4" name="Slide Number Placeholder 3"/>
          <p:cNvSpPr>
            <a:spLocks noGrp="1"/>
          </p:cNvSpPr>
          <p:nvPr>
            <p:ph type="sldNum" sz="quarter" idx="10"/>
          </p:nvPr>
        </p:nvSpPr>
        <p:spPr/>
        <p:txBody>
          <a:bodyPr/>
          <a:lstStyle/>
          <a:p>
            <a:fld id="{2A7A8D57-1BDB-403A-A928-4E4082EEDB6F}" type="slidenum">
              <a:rPr lang="en-US" smtClean="0"/>
              <a:pPr/>
              <a:t>14</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131</a:t>
            </a:fld>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132</a:t>
            </a:fld>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133</a:t>
            </a:fld>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134</a:t>
            </a:fld>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135</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136</a:t>
            </a:fld>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137</a:t>
            </a:fld>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Q =</a:t>
            </a:r>
            <a:r>
              <a:rPr lang="en-US" baseline="0" dirty="0"/>
              <a:t> discharge </a:t>
            </a:r>
            <a:r>
              <a:rPr lang="en-US" baseline="0" dirty="0" err="1"/>
              <a:t>flowrate</a:t>
            </a:r>
            <a:r>
              <a:rPr lang="en-US" baseline="0" dirty="0"/>
              <a:t>, or pumping capacity.</a:t>
            </a:r>
          </a:p>
          <a:p>
            <a:pPr eaLnBrk="1" hangingPunct="1"/>
            <a:r>
              <a:rPr lang="en-US" baseline="0" dirty="0"/>
              <a:t>For “square-pitched” propellers in turbulent region, take N</a:t>
            </a:r>
            <a:r>
              <a:rPr lang="en-US" baseline="-25000" dirty="0"/>
              <a:t>Q</a:t>
            </a:r>
            <a:r>
              <a:rPr lang="en-US" baseline="0" dirty="0"/>
              <a:t> = 0.5</a:t>
            </a:r>
            <a:endParaRPr lang="en-US" dirty="0"/>
          </a:p>
          <a:p>
            <a:pPr eaLnBrk="1" hangingPunct="1"/>
            <a:r>
              <a:rPr lang="en-US" dirty="0"/>
              <a:t>W=J/s</a:t>
            </a:r>
            <a:r>
              <a:rPr lang="en-US" baseline="0" dirty="0"/>
              <a:t> = N-m/s = kg-m^2/s^3</a:t>
            </a:r>
          </a:p>
          <a:p>
            <a:pPr eaLnBrk="1" hangingPunct="1"/>
            <a:endParaRPr lang="en-US" baseline="0" dirty="0"/>
          </a:p>
          <a:p>
            <a:pPr eaLnBrk="1" hangingPunct="1"/>
            <a:r>
              <a:rPr lang="en-US" dirty="0">
                <a:hlinkClick r:id="rId3"/>
              </a:rPr>
              <a:t>http://www.em.doe.gov/PDFS/Slurry%20Handling%20Workshop/2-Short%20Course%20Art%20Etchells/2-2%20DOEM4M5%20Slurry%20Handling%20Course_Part%202_Art%20Etchells_Dec31'07.pdf</a:t>
            </a:r>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138</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Q =</a:t>
            </a:r>
            <a:r>
              <a:rPr lang="en-US" baseline="0" dirty="0"/>
              <a:t> discharge </a:t>
            </a:r>
            <a:r>
              <a:rPr lang="en-US" baseline="0" dirty="0" err="1"/>
              <a:t>flowrate</a:t>
            </a:r>
            <a:r>
              <a:rPr lang="en-US" baseline="0" dirty="0"/>
              <a:t>, or pumping capacity.</a:t>
            </a:r>
          </a:p>
          <a:p>
            <a:pPr eaLnBrk="1" hangingPunct="1"/>
            <a:r>
              <a:rPr lang="en-US" baseline="0" dirty="0"/>
              <a:t>For “square-pitched” propellers in turbulent region, take N</a:t>
            </a:r>
            <a:r>
              <a:rPr lang="en-US" baseline="-25000" dirty="0"/>
              <a:t>Q</a:t>
            </a:r>
            <a:r>
              <a:rPr lang="en-US" baseline="0" dirty="0"/>
              <a:t> = 0.5</a:t>
            </a:r>
            <a:endParaRPr lang="en-US" dirty="0"/>
          </a:p>
          <a:p>
            <a:pPr eaLnBrk="1" hangingPunct="1"/>
            <a:r>
              <a:rPr lang="en-US" dirty="0"/>
              <a:t>W=J/s</a:t>
            </a:r>
            <a:r>
              <a:rPr lang="en-US" baseline="0" dirty="0"/>
              <a:t> = N-m/s = kg-m^2/s^3</a:t>
            </a:r>
          </a:p>
          <a:p>
            <a:pPr eaLnBrk="1" hangingPunct="1"/>
            <a:endParaRPr lang="en-US" baseline="0" dirty="0"/>
          </a:p>
          <a:p>
            <a:pPr eaLnBrk="1" hangingPunct="1"/>
            <a:r>
              <a:rPr lang="en-US" dirty="0">
                <a:hlinkClick r:id="rId3"/>
              </a:rPr>
              <a:t>http://www.em.doe.gov/PDFS/Slurry%20Handling%20Workshop/2-Short%20Course%20Art%20Etchells/2-2%20DOEM4M5%20Slurry%20Handling%20Course_Part%202_Art%20Etchells_Dec31'07.pdf</a:t>
            </a:r>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139</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15</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141</a:t>
            </a:fld>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142</a:t>
            </a:fld>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b="1" dirty="0"/>
              <a:t>Batch mixing time</a:t>
            </a:r>
            <a:endParaRPr lang="en-US" sz="1300" dirty="0"/>
          </a:p>
          <a:p>
            <a:r>
              <a:rPr lang="en-US" sz="1300" dirty="0"/>
              <a:t>One measure of mixing performance is the batch mixing time. This has to convey some assessment of the asymptotic approach to homogenization, usually achieved in terms of the addition of a tracer and the subsequent approach to homogenization. The 95% mixing time is often used for this criterion. </a:t>
            </a:r>
          </a:p>
          <a:p>
            <a:r>
              <a:rPr lang="en-US" sz="1300" dirty="0"/>
              <a:t>The moment of tracer addition, is taken as zero, t</a:t>
            </a:r>
            <a:r>
              <a:rPr lang="en-US" sz="1300" baseline="-25000" dirty="0"/>
              <a:t>d</a:t>
            </a:r>
            <a:r>
              <a:rPr lang="en-US" sz="1300" dirty="0"/>
              <a:t> is the dead time before the addition is first detected, </a:t>
            </a:r>
            <a:r>
              <a:rPr lang="en-US" sz="1300" dirty="0" err="1"/>
              <a:t>t</a:t>
            </a:r>
            <a:r>
              <a:rPr lang="en-US" sz="1300" baseline="-25000" dirty="0" err="1"/>
              <a:t>c</a:t>
            </a:r>
            <a:r>
              <a:rPr lang="en-US" sz="1300" dirty="0"/>
              <a:t> the circulation time and t</a:t>
            </a:r>
            <a:r>
              <a:rPr lang="en-US" sz="1300" baseline="-25000" dirty="0"/>
              <a:t>m</a:t>
            </a:r>
            <a:r>
              <a:rPr lang="en-US" sz="1300" dirty="0"/>
              <a:t> the 95% mixing time, defined by the last measurement that lies outside the 5% band of the total concentration change.</a:t>
            </a:r>
            <a:endParaRPr lang="en-US" dirty="0"/>
          </a:p>
        </p:txBody>
      </p:sp>
      <p:sp>
        <p:nvSpPr>
          <p:cNvPr id="4" name="Slide Number Placeholder 3"/>
          <p:cNvSpPr>
            <a:spLocks noGrp="1"/>
          </p:cNvSpPr>
          <p:nvPr>
            <p:ph type="sldNum" sz="quarter" idx="10"/>
          </p:nvPr>
        </p:nvSpPr>
        <p:spPr/>
        <p:txBody>
          <a:bodyPr/>
          <a:lstStyle/>
          <a:p>
            <a:fld id="{C173F0A8-0281-477E-B51A-11EAE7574B1F}" type="slidenum">
              <a:rPr lang="en-US" smtClean="0"/>
              <a:pPr/>
              <a:t>143</a:t>
            </a:fld>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144</a:t>
            </a:fld>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145</a:t>
            </a:fld>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146</a:t>
            </a:fld>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147</a:t>
            </a:fld>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148</a:t>
            </a:fld>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149</a:t>
            </a:fld>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150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16</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151</a:t>
            </a:fld>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152</a:t>
            </a:fld>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153</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154</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250" fontAlgn="base">
              <a:spcBef>
                <a:spcPct val="30000"/>
              </a:spcBef>
              <a:spcAft>
                <a:spcPct val="0"/>
              </a:spcAft>
              <a:defRPr/>
            </a:pPr>
            <a:r>
              <a:rPr lang="en-US" dirty="0"/>
              <a:t>P = power dissipation to the fluid.    W=J/s</a:t>
            </a:r>
            <a:r>
              <a:rPr lang="en-US" baseline="0" dirty="0"/>
              <a:t> = N-m/s = kg-m^2/s^3</a:t>
            </a:r>
          </a:p>
          <a:p>
            <a:pPr eaLnBrk="1" hangingPunct="1"/>
            <a:r>
              <a:rPr lang="en-US" dirty="0"/>
              <a:t>Power rating of</a:t>
            </a:r>
            <a:r>
              <a:rPr lang="en-US" baseline="0" dirty="0"/>
              <a:t> the driver must exceed P, i.e. has to overcome losses of driver, seals, bearing, etc.</a:t>
            </a:r>
          </a:p>
          <a:p>
            <a:pPr eaLnBrk="1" hangingPunct="1"/>
            <a:r>
              <a:rPr lang="en-US" baseline="0" dirty="0"/>
              <a:t>As R.O.T., estimate losses as 25 % of calculated P</a:t>
            </a:r>
          </a:p>
          <a:p>
            <a:pPr eaLnBrk="1" hangingPunct="1"/>
            <a:r>
              <a:rPr lang="en-US" baseline="0" dirty="0"/>
              <a:t>Therefore: </a:t>
            </a:r>
            <a:r>
              <a:rPr lang="en-US" baseline="0" dirty="0" err="1"/>
              <a:t>P</a:t>
            </a:r>
            <a:r>
              <a:rPr lang="en-US" baseline="-25000" dirty="0" err="1"/>
              <a:t>driver</a:t>
            </a:r>
            <a:r>
              <a:rPr lang="en-US" baseline="0" dirty="0"/>
              <a:t> = 1.25 * P     Use 1.75 factor when solids might settle on propeller before it is started.</a:t>
            </a:r>
          </a:p>
          <a:p>
            <a:pPr eaLnBrk="1" hangingPunct="1"/>
            <a:r>
              <a:rPr lang="en-US" baseline="0" dirty="0"/>
              <a:t>(info from </a:t>
            </a:r>
            <a:r>
              <a:rPr lang="en-US" baseline="0" dirty="0" err="1"/>
              <a:t>Cheremisinoff</a:t>
            </a:r>
            <a:r>
              <a:rPr lang="en-US" baseline="0" dirty="0"/>
              <a:t>)</a:t>
            </a:r>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155</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156</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Colson and Richardson</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157</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158</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Curve</a:t>
            </a:r>
            <a:r>
              <a:rPr lang="en-US" baseline="0" dirty="0"/>
              <a:t> 1 = Rushton impeller</a:t>
            </a:r>
          </a:p>
          <a:p>
            <a:pPr eaLnBrk="1" hangingPunct="1"/>
            <a:r>
              <a:rPr lang="en-US" baseline="0" dirty="0"/>
              <a:t>Curves 2 &amp; 4, open, flat blade impellers</a:t>
            </a:r>
          </a:p>
          <a:p>
            <a:pPr eaLnBrk="1" hangingPunct="1"/>
            <a:r>
              <a:rPr lang="en-US" baseline="0" dirty="0"/>
              <a:t>Curve 5 is Backswept open impeller</a:t>
            </a:r>
          </a:p>
          <a:p>
            <a:pPr eaLnBrk="1" hangingPunct="1"/>
            <a:r>
              <a:rPr lang="en-US" baseline="0" dirty="0"/>
              <a:t>Curve 6 is PBT (pitched blade turbine)</a:t>
            </a:r>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159</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250" fontAlgn="base">
              <a:spcBef>
                <a:spcPct val="30000"/>
              </a:spcBef>
              <a:spcAft>
                <a:spcPct val="0"/>
              </a:spcAft>
              <a:defRPr/>
            </a:pPr>
            <a:r>
              <a:rPr lang="en-US" dirty="0">
                <a:hlinkClick r:id="rId3"/>
              </a:rPr>
              <a:t>http://www.em.doe.gov/PDFS/Slurry%20Handling%20Workshop/2-Short%20Course%20Art%20Etchells/2-2%20DOEM4M5%20Slurry%20Handling%20Course_Part%202_Art%20Etchells_Dec31'07.pdf</a:t>
            </a:r>
            <a:endParaRPr lang="en-US" dirty="0"/>
          </a:p>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160</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250" fontAlgn="base">
              <a:spcBef>
                <a:spcPct val="30000"/>
              </a:spcBef>
              <a:spcAft>
                <a:spcPct val="0"/>
              </a:spcAft>
              <a:defRPr/>
            </a:pPr>
            <a:endParaRPr lang="en-US" dirty="0"/>
          </a:p>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17</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161</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Propeller pitch = (distance fluid (or propeller) travels in one full</a:t>
            </a:r>
            <a:r>
              <a:rPr lang="en-US" baseline="0" dirty="0"/>
              <a:t> revolution)</a:t>
            </a:r>
            <a:r>
              <a:rPr lang="en-US" dirty="0"/>
              <a:t> / (propeller diameter)</a:t>
            </a:r>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162</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163</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t>N</a:t>
            </a:r>
            <a:r>
              <a:rPr lang="en-US" baseline="-25000" dirty="0"/>
              <a:t>i</a:t>
            </a:r>
            <a:r>
              <a:rPr lang="en-US" baseline="0" dirty="0"/>
              <a:t> t</a:t>
            </a:r>
            <a:r>
              <a:rPr lang="en-US" baseline="-25000" dirty="0"/>
              <a:t>m</a:t>
            </a:r>
            <a:r>
              <a:rPr lang="en-US" baseline="0" dirty="0"/>
              <a:t> = dimensionless mixing time  or the number of stirrer rotations to mix the solution to homogenization.</a:t>
            </a:r>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164</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165</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166</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167</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168</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169</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170</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2250" fontAlgn="base">
              <a:spcBef>
                <a:spcPct val="30000"/>
              </a:spcBef>
              <a:spcAft>
                <a:spcPct val="0"/>
              </a:spcAft>
              <a:defRPr/>
            </a:pPr>
            <a:endParaRPr lang="en-US" dirty="0"/>
          </a:p>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18</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171</a:t>
            </a:fld>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172</a:t>
            </a:fld>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173</a:t>
            </a:fld>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174</a:t>
            </a:fld>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175</a:t>
            </a:fld>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176</a:t>
            </a:fld>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177</a:t>
            </a:fld>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178</a:t>
            </a:fld>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179</a:t>
            </a:fld>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180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19</a:t>
            </a:fld>
            <a:endParaRPr 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181</a:t>
            </a:fld>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182</a:t>
            </a:fld>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183</a:t>
            </a:fld>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184</a:t>
            </a:fld>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185</a:t>
            </a:fld>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186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478">
              <a:defRPr/>
            </a:pPr>
            <a:r>
              <a:rPr lang="en-US" sz="1300" b="1" dirty="0">
                <a:solidFill>
                  <a:srgbClr val="292929"/>
                </a:solidFill>
              </a:rPr>
              <a:t>Paddle Agitators</a:t>
            </a:r>
          </a:p>
          <a:p>
            <a:pPr defTabSz="990478">
              <a:defRPr/>
            </a:pPr>
            <a:endParaRPr lang="en-US" sz="1300" dirty="0">
              <a:solidFill>
                <a:srgbClr val="292929"/>
              </a:solidFill>
              <a:latin typeface="Times New Roman" pitchFamily="18" charset="0"/>
            </a:endParaRPr>
          </a:p>
          <a:p>
            <a:pPr defTabSz="990478">
              <a:buFont typeface="Wingdings" pitchFamily="2" charset="2"/>
              <a:buChar char="§"/>
              <a:defRPr/>
            </a:pPr>
            <a:r>
              <a:rPr lang="en-US" sz="1300" dirty="0">
                <a:solidFill>
                  <a:srgbClr val="292929"/>
                </a:solidFill>
                <a:latin typeface="Times New Roman" pitchFamily="18" charset="0"/>
              </a:rPr>
              <a:t>Often used at </a:t>
            </a:r>
            <a:r>
              <a:rPr lang="en-US" sz="1300" dirty="0">
                <a:solidFill>
                  <a:srgbClr val="CC3300"/>
                </a:solidFill>
                <a:latin typeface="Times New Roman" pitchFamily="18" charset="0"/>
              </a:rPr>
              <a:t>low speeds</a:t>
            </a:r>
            <a:r>
              <a:rPr lang="en-US" sz="1300" dirty="0">
                <a:solidFill>
                  <a:srgbClr val="292929"/>
                </a:solidFill>
                <a:latin typeface="Times New Roman" pitchFamily="18" charset="0"/>
              </a:rPr>
              <a:t>, between about 20 and 200 rpm. </a:t>
            </a:r>
          </a:p>
          <a:p>
            <a:pPr defTabSz="990478">
              <a:buFont typeface="Wingdings" pitchFamily="2" charset="2"/>
              <a:buChar char="§"/>
              <a:defRPr/>
            </a:pPr>
            <a:r>
              <a:rPr lang="en-US" sz="1300" dirty="0">
                <a:solidFill>
                  <a:srgbClr val="292929"/>
                </a:solidFill>
                <a:latin typeface="Times New Roman" pitchFamily="18" charset="0"/>
              </a:rPr>
              <a:t>Two-bladed and four-bladed flat paddles are often used.</a:t>
            </a:r>
          </a:p>
          <a:p>
            <a:pPr eaLnBrk="1" hangingPunct="1">
              <a:lnSpc>
                <a:spcPct val="90000"/>
              </a:lnSpc>
              <a:buFont typeface="Wingdings" pitchFamily="2" charset="2"/>
              <a:buChar char="§"/>
            </a:pPr>
            <a:r>
              <a:rPr lang="en-US" sz="1300" dirty="0">
                <a:solidFill>
                  <a:srgbClr val="292929"/>
                </a:solidFill>
                <a:latin typeface="Times New Roman" pitchFamily="18" charset="0"/>
              </a:rPr>
              <a:t>The paddle agitator is </a:t>
            </a:r>
            <a:r>
              <a:rPr lang="en-US" sz="1300" dirty="0">
                <a:solidFill>
                  <a:srgbClr val="CC3300"/>
                </a:solidFill>
                <a:latin typeface="Times New Roman" pitchFamily="18" charset="0"/>
              </a:rPr>
              <a:t>ineffective for suspending solids</a:t>
            </a:r>
          </a:p>
          <a:p>
            <a:pPr eaLnBrk="1" hangingPunct="1">
              <a:lnSpc>
                <a:spcPct val="90000"/>
              </a:lnSpc>
              <a:buFontTx/>
              <a:buNone/>
            </a:pPr>
            <a:r>
              <a:rPr lang="en-US" sz="1300" dirty="0">
                <a:solidFill>
                  <a:srgbClr val="292929"/>
                </a:solidFill>
                <a:latin typeface="Times New Roman" pitchFamily="18" charset="0"/>
              </a:rPr>
              <a:t>	- since good radial flow is present but little vertical or axial flow.</a:t>
            </a:r>
          </a:p>
          <a:p>
            <a:pPr defTabSz="990478">
              <a:lnSpc>
                <a:spcPct val="90000"/>
              </a:lnSpc>
              <a:buFont typeface="Wingdings" pitchFamily="2" charset="2"/>
              <a:buChar char="§"/>
              <a:defRPr/>
            </a:pPr>
            <a:r>
              <a:rPr lang="en-US" sz="1300" dirty="0">
                <a:solidFill>
                  <a:srgbClr val="292929"/>
                </a:solidFill>
                <a:latin typeface="Times New Roman" pitchFamily="18" charset="0"/>
              </a:rPr>
              <a:t> An </a:t>
            </a:r>
            <a:r>
              <a:rPr lang="en-US" sz="1300" dirty="0">
                <a:solidFill>
                  <a:srgbClr val="CC3300"/>
                </a:solidFill>
                <a:latin typeface="Times New Roman" pitchFamily="18" charset="0"/>
              </a:rPr>
              <a:t>anchor or gate paddle is often used</a:t>
            </a:r>
            <a:r>
              <a:rPr lang="en-US" sz="1300" dirty="0">
                <a:solidFill>
                  <a:srgbClr val="292929"/>
                </a:solidFill>
                <a:latin typeface="Times New Roman" pitchFamily="18" charset="0"/>
              </a:rPr>
              <a:t>. </a:t>
            </a:r>
          </a:p>
          <a:p>
            <a:pPr eaLnBrk="1" hangingPunct="1">
              <a:buFont typeface="Wingdings" pitchFamily="2" charset="2"/>
              <a:buNone/>
            </a:pPr>
            <a:endParaRPr lang="en-US" sz="1300" dirty="0">
              <a:solidFill>
                <a:srgbClr val="292929"/>
              </a:solidFill>
            </a:endParaRPr>
          </a:p>
          <a:p>
            <a:pPr eaLnBrk="1" hangingPunct="1">
              <a:buFont typeface="Wingdings" pitchFamily="2" charset="2"/>
              <a:buNone/>
            </a:pPr>
            <a:r>
              <a:rPr lang="en-US" sz="1300" b="1" dirty="0">
                <a:solidFill>
                  <a:srgbClr val="292929"/>
                </a:solidFill>
              </a:rPr>
              <a:t>Turbine Agitator</a:t>
            </a:r>
          </a:p>
          <a:p>
            <a:pPr eaLnBrk="1" hangingPunct="1">
              <a:buFont typeface="Wingdings" pitchFamily="2" charset="2"/>
              <a:buNone/>
            </a:pPr>
            <a:endParaRPr lang="en-US" sz="1300" dirty="0">
              <a:solidFill>
                <a:srgbClr val="292929"/>
              </a:solidFill>
              <a:latin typeface="Times New Roman" pitchFamily="18" charset="0"/>
            </a:endParaRPr>
          </a:p>
          <a:p>
            <a:pPr eaLnBrk="1" hangingPunct="1">
              <a:buFont typeface="Wingdings" pitchFamily="2" charset="2"/>
              <a:buChar char="§"/>
            </a:pPr>
            <a:r>
              <a:rPr lang="en-US" sz="1300" dirty="0">
                <a:solidFill>
                  <a:srgbClr val="292929"/>
                </a:solidFill>
                <a:latin typeface="Times New Roman" pitchFamily="18" charset="0"/>
              </a:rPr>
              <a:t>Turbines resemble of </a:t>
            </a:r>
            <a:r>
              <a:rPr lang="en-US" sz="1300" dirty="0">
                <a:solidFill>
                  <a:srgbClr val="CC3300"/>
                </a:solidFill>
                <a:latin typeface="Times New Roman" pitchFamily="18" charset="0"/>
              </a:rPr>
              <a:t>multi bladed paddle agitators with shorter blades </a:t>
            </a:r>
          </a:p>
          <a:p>
            <a:pPr eaLnBrk="1" hangingPunct="1">
              <a:buFont typeface="Wingdings" pitchFamily="2" charset="2"/>
              <a:buChar char="§"/>
            </a:pPr>
            <a:r>
              <a:rPr lang="en-US" sz="1300" dirty="0">
                <a:solidFill>
                  <a:srgbClr val="292929"/>
                </a:solidFill>
                <a:latin typeface="Times New Roman" pitchFamily="18" charset="0"/>
              </a:rPr>
              <a:t>used at </a:t>
            </a:r>
            <a:r>
              <a:rPr lang="en-US" sz="1300" dirty="0">
                <a:solidFill>
                  <a:srgbClr val="CC3300"/>
                </a:solidFill>
                <a:latin typeface="Times New Roman" pitchFamily="18" charset="0"/>
              </a:rPr>
              <a:t>high speeds</a:t>
            </a:r>
            <a:r>
              <a:rPr lang="en-US" sz="1300" dirty="0">
                <a:solidFill>
                  <a:srgbClr val="292929"/>
                </a:solidFill>
                <a:latin typeface="Times New Roman" pitchFamily="18" charset="0"/>
              </a:rPr>
              <a:t> for liquids with a very wide range of viscosities.</a:t>
            </a:r>
          </a:p>
          <a:p>
            <a:pPr eaLnBrk="1" hangingPunct="1">
              <a:buFont typeface="Wingdings" pitchFamily="2" charset="2"/>
              <a:buChar char="§"/>
            </a:pPr>
            <a:r>
              <a:rPr lang="en-US" sz="1300" dirty="0">
                <a:solidFill>
                  <a:srgbClr val="292929"/>
                </a:solidFill>
                <a:latin typeface="Times New Roman" pitchFamily="18" charset="0"/>
              </a:rPr>
              <a:t>The turbines usually have </a:t>
            </a:r>
            <a:r>
              <a:rPr lang="en-US" sz="1300" dirty="0">
                <a:solidFill>
                  <a:srgbClr val="CC3300"/>
                </a:solidFill>
                <a:latin typeface="Times New Roman" pitchFamily="18" charset="0"/>
              </a:rPr>
              <a:t>four or six blades</a:t>
            </a:r>
            <a:r>
              <a:rPr lang="en-US" sz="1300" dirty="0">
                <a:solidFill>
                  <a:srgbClr val="292929"/>
                </a:solidFill>
                <a:latin typeface="Times New Roman" pitchFamily="18" charset="0"/>
              </a:rPr>
              <a:t>. </a:t>
            </a:r>
          </a:p>
          <a:p>
            <a:pPr eaLnBrk="1" hangingPunct="1">
              <a:buFont typeface="Wingdings" pitchFamily="2" charset="2"/>
              <a:buChar char="§"/>
            </a:pPr>
            <a:r>
              <a:rPr lang="en-US" sz="1300" dirty="0">
                <a:solidFill>
                  <a:srgbClr val="292929"/>
                </a:solidFill>
                <a:latin typeface="Times New Roman" pitchFamily="18" charset="0"/>
              </a:rPr>
              <a:t>They are also </a:t>
            </a:r>
            <a:r>
              <a:rPr lang="en-US" sz="1300" dirty="0">
                <a:solidFill>
                  <a:srgbClr val="CC3300"/>
                </a:solidFill>
                <a:latin typeface="Times New Roman" pitchFamily="18" charset="0"/>
              </a:rPr>
              <a:t>useful for good gas dispersion</a:t>
            </a:r>
            <a:r>
              <a:rPr lang="en-US" sz="1300" dirty="0">
                <a:solidFill>
                  <a:srgbClr val="292929"/>
                </a:solidFill>
                <a:latin typeface="Times New Roman" pitchFamily="18" charset="0"/>
              </a:rPr>
              <a:t>;</a:t>
            </a:r>
          </a:p>
          <a:p>
            <a:pPr eaLnBrk="1" hangingPunct="1">
              <a:buFontTx/>
              <a:buNone/>
            </a:pPr>
            <a:r>
              <a:rPr lang="en-US" sz="1300" dirty="0">
                <a:solidFill>
                  <a:srgbClr val="292929"/>
                </a:solidFill>
                <a:latin typeface="Times New Roman" pitchFamily="18" charset="0"/>
              </a:rPr>
              <a:t>	- the gas is introduced just below the impeller at its axis and is drawn up to the blades and chopped 	into fine bubbles. </a:t>
            </a:r>
          </a:p>
          <a:p>
            <a:pPr eaLnBrk="1" hangingPunct="1">
              <a:buFont typeface="Wingdings" pitchFamily="2" charset="2"/>
              <a:buChar char="§"/>
            </a:pPr>
            <a:r>
              <a:rPr lang="en-US" sz="1300" dirty="0">
                <a:solidFill>
                  <a:srgbClr val="292929"/>
                </a:solidFill>
                <a:latin typeface="Times New Roman" pitchFamily="18" charset="0"/>
              </a:rPr>
              <a:t>Often a pitched-blade turbine with only four blades is used in suspension of solids. </a:t>
            </a:r>
          </a:p>
          <a:p>
            <a:endParaRPr lang="en-US" dirty="0"/>
          </a:p>
        </p:txBody>
      </p:sp>
      <p:sp>
        <p:nvSpPr>
          <p:cNvPr id="4" name="Slide Number Placeholder 3"/>
          <p:cNvSpPr>
            <a:spLocks noGrp="1"/>
          </p:cNvSpPr>
          <p:nvPr>
            <p:ph type="sldNum" sz="quarter" idx="10"/>
          </p:nvPr>
        </p:nvSpPr>
        <p:spPr/>
        <p:txBody>
          <a:bodyPr/>
          <a:lstStyle/>
          <a:p>
            <a:fld id="{010377C3-34F2-44B4-8B8F-D91991646C7C}" type="slidenum">
              <a:rPr lang="en-US" smtClean="0"/>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The detail of the flow behind the blades is interesting. Flow around the blade of a </a:t>
            </a:r>
            <a:r>
              <a:rPr lang="en-US" sz="1300" dirty="0" err="1"/>
              <a:t>Rushton</a:t>
            </a:r>
            <a:r>
              <a:rPr lang="en-US" sz="1300" dirty="0"/>
              <a:t> turbine separates with a pair of trailing vortices from the tips of each blade. These vortices, which are rather less developed in a turbine without a disc, are the locations of the greatest shear rates and most intense turbulence in the vessel (</a:t>
            </a:r>
            <a:r>
              <a:rPr lang="en-US" sz="1300" dirty="0" err="1"/>
              <a:t>van'tRiet</a:t>
            </a:r>
            <a:r>
              <a:rPr lang="en-US" sz="1300" dirty="0"/>
              <a:t> and </a:t>
            </a:r>
            <a:r>
              <a:rPr lang="en-US" sz="1300" dirty="0">
                <a:hlinkClick r:id="rId3"/>
              </a:rPr>
              <a:t>Smith</a:t>
            </a:r>
            <a:r>
              <a:rPr lang="en-US" sz="1300" dirty="0"/>
              <a:t>). In the fully developed turbulence region (Re &gt; ~ 10</a:t>
            </a:r>
            <a:r>
              <a:rPr lang="en-US" sz="1300" baseline="30000" dirty="0"/>
              <a:t>5</a:t>
            </a:r>
            <a:r>
              <a:rPr lang="en-US" sz="1300" dirty="0"/>
              <a:t>) the power number of a radial flow turbine is about 5. Much of the energy is small scale turbulence associated with the vortices; this decays rapidly in the </a:t>
            </a:r>
            <a:r>
              <a:rPr lang="en-US" sz="1300" dirty="0" err="1"/>
              <a:t>outflowing</a:t>
            </a:r>
            <a:r>
              <a:rPr lang="en-US" sz="1300" dirty="0"/>
              <a:t> stream so that about 80% of the energy transmitted from the shaft is dissipated in about 20% of the vessel volume.</a:t>
            </a:r>
            <a:endParaRPr lang="en-US" dirty="0"/>
          </a:p>
        </p:txBody>
      </p:sp>
      <p:sp>
        <p:nvSpPr>
          <p:cNvPr id="4" name="Slide Number Placeholder 3"/>
          <p:cNvSpPr>
            <a:spLocks noGrp="1"/>
          </p:cNvSpPr>
          <p:nvPr>
            <p:ph type="sldNum" sz="quarter" idx="10"/>
          </p:nvPr>
        </p:nvSpPr>
        <p:spPr/>
        <p:txBody>
          <a:bodyPr/>
          <a:lstStyle/>
          <a:p>
            <a:fld id="{C173F0A8-0281-477E-B51A-11EAE7574B1F}" type="slidenum">
              <a:rPr lang="en-US" smtClean="0"/>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pitchFamily="2" charset="2"/>
              <a:buNone/>
            </a:pPr>
            <a:r>
              <a:rPr lang="en-US" sz="1300" b="1" dirty="0">
                <a:solidFill>
                  <a:srgbClr val="1C1C1C"/>
                </a:solidFill>
              </a:rPr>
              <a:t>Helical-Ribbon Agitator</a:t>
            </a:r>
          </a:p>
          <a:p>
            <a:pPr eaLnBrk="1" hangingPunct="1">
              <a:buFont typeface="Wingdings" pitchFamily="2" charset="2"/>
              <a:buNone/>
            </a:pPr>
            <a:endParaRPr lang="en-US" sz="1300" dirty="0">
              <a:solidFill>
                <a:srgbClr val="1C1C1C"/>
              </a:solidFill>
              <a:latin typeface="Times New Roman" pitchFamily="18" charset="0"/>
            </a:endParaRPr>
          </a:p>
          <a:p>
            <a:pPr eaLnBrk="1" hangingPunct="1">
              <a:buFont typeface="Wingdings" pitchFamily="2" charset="2"/>
              <a:buChar char="§"/>
            </a:pPr>
            <a:r>
              <a:rPr lang="en-US" sz="1300" dirty="0">
                <a:solidFill>
                  <a:srgbClr val="1C1C1C"/>
                </a:solidFill>
                <a:latin typeface="Times New Roman" pitchFamily="18" charset="0"/>
              </a:rPr>
              <a:t>used in </a:t>
            </a:r>
            <a:r>
              <a:rPr lang="en-US" sz="1300" dirty="0">
                <a:solidFill>
                  <a:srgbClr val="CC3300"/>
                </a:solidFill>
                <a:latin typeface="Times New Roman" pitchFamily="18" charset="0"/>
              </a:rPr>
              <a:t>highly viscous solutions</a:t>
            </a:r>
          </a:p>
          <a:p>
            <a:pPr eaLnBrk="1" hangingPunct="1">
              <a:buFont typeface="Wingdings" pitchFamily="2" charset="2"/>
              <a:buChar char="§"/>
            </a:pPr>
            <a:r>
              <a:rPr lang="en-US" sz="1300" dirty="0">
                <a:solidFill>
                  <a:srgbClr val="1C1C1C"/>
                </a:solidFill>
                <a:latin typeface="Times New Roman" pitchFamily="18" charset="0"/>
              </a:rPr>
              <a:t>operates at a </a:t>
            </a:r>
            <a:r>
              <a:rPr lang="en-US" sz="1300" dirty="0">
                <a:solidFill>
                  <a:srgbClr val="CC3300"/>
                </a:solidFill>
                <a:latin typeface="Times New Roman" pitchFamily="18" charset="0"/>
              </a:rPr>
              <a:t>low rpm in the laminar region</a:t>
            </a:r>
            <a:r>
              <a:rPr lang="en-US" sz="1300" dirty="0">
                <a:solidFill>
                  <a:srgbClr val="1C1C1C"/>
                </a:solidFill>
                <a:latin typeface="Times New Roman" pitchFamily="18" charset="0"/>
              </a:rPr>
              <a:t>. </a:t>
            </a:r>
          </a:p>
          <a:p>
            <a:pPr eaLnBrk="1" hangingPunct="1">
              <a:buFont typeface="Wingdings" pitchFamily="2" charset="2"/>
              <a:buChar char="§"/>
            </a:pPr>
            <a:r>
              <a:rPr lang="en-US" sz="1300" dirty="0">
                <a:solidFill>
                  <a:srgbClr val="1C1C1C"/>
                </a:solidFill>
                <a:latin typeface="Times New Roman" pitchFamily="18" charset="0"/>
              </a:rPr>
              <a:t>The ribbon is formed in a helical path and is attached to a central shaft. </a:t>
            </a:r>
          </a:p>
          <a:p>
            <a:pPr eaLnBrk="1" hangingPunct="1">
              <a:buFont typeface="Wingdings" pitchFamily="2" charset="2"/>
              <a:buChar char="§"/>
            </a:pPr>
            <a:r>
              <a:rPr lang="en-US" sz="1300" dirty="0">
                <a:solidFill>
                  <a:srgbClr val="1C1C1C"/>
                </a:solidFill>
                <a:latin typeface="Times New Roman" pitchFamily="18" charset="0"/>
              </a:rPr>
              <a:t>The liquid moves in a tortuous flow path down the center and up along the sides in a twisting motion.</a:t>
            </a:r>
          </a:p>
          <a:p>
            <a:pPr eaLnBrk="1" hangingPunct="1">
              <a:buFont typeface="Wingdings" pitchFamily="2" charset="2"/>
              <a:buChar char="§"/>
            </a:pPr>
            <a:r>
              <a:rPr lang="en-US" sz="1300" dirty="0">
                <a:solidFill>
                  <a:srgbClr val="1C1C1C"/>
                </a:solidFill>
                <a:latin typeface="Times New Roman" pitchFamily="18" charset="0"/>
              </a:rPr>
              <a:t>Similar types are the double-helical-ribbon agitator and the helical-screw impeller </a:t>
            </a:r>
          </a:p>
          <a:p>
            <a:endParaRPr lang="en-US" dirty="0"/>
          </a:p>
        </p:txBody>
      </p:sp>
      <p:sp>
        <p:nvSpPr>
          <p:cNvPr id="4" name="Slide Number Placeholder 3"/>
          <p:cNvSpPr>
            <a:spLocks noGrp="1"/>
          </p:cNvSpPr>
          <p:nvPr>
            <p:ph type="sldNum" sz="quarter" idx="10"/>
          </p:nvPr>
        </p:nvSpPr>
        <p:spPr/>
        <p:txBody>
          <a:bodyPr/>
          <a:lstStyle/>
          <a:p>
            <a:fld id="{2A7A8D57-1BDB-403A-A928-4E4082EEDB6F}"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41</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37891E1E-C743-42DE-AB9A-51A7C5915064}" type="slidenum">
              <a:rPr lang="en-US" sz="1300"/>
              <a:pPr/>
              <a:t>42</a:t>
            </a:fld>
            <a:endParaRPr lang="en-US" sz="1300" dirty="0"/>
          </a:p>
        </p:txBody>
      </p:sp>
      <p:sp>
        <p:nvSpPr>
          <p:cNvPr id="106501"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fld id="{1CAEBD76-426F-4CE3-8893-E9843B6305EF}" type="datetime1">
              <a:rPr lang="en-US" sz="1300"/>
              <a:pPr/>
              <a:t>5/2/2020</a:t>
            </a:fld>
            <a:endParaRPr lang="en-US" sz="1300" dirty="0"/>
          </a:p>
        </p:txBody>
      </p:sp>
      <p:sp>
        <p:nvSpPr>
          <p:cNvPr id="106502" name="Header Placeholder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sz="2500">
                <a:solidFill>
                  <a:schemeClr val="tx1"/>
                </a:solidFill>
                <a:latin typeface="Times New Roman" pitchFamily="18" charset="0"/>
              </a:defRPr>
            </a:lvl1pPr>
            <a:lvl2pPr marL="789567" indent="-303679">
              <a:defRPr sz="2500">
                <a:solidFill>
                  <a:schemeClr val="tx1"/>
                </a:solidFill>
                <a:latin typeface="Times New Roman" pitchFamily="18" charset="0"/>
              </a:defRPr>
            </a:lvl2pPr>
            <a:lvl3pPr marL="1214719" indent="-242943">
              <a:defRPr sz="2500">
                <a:solidFill>
                  <a:schemeClr val="tx1"/>
                </a:solidFill>
                <a:latin typeface="Times New Roman" pitchFamily="18" charset="0"/>
              </a:defRPr>
            </a:lvl3pPr>
            <a:lvl4pPr marL="1700606" indent="-242943">
              <a:defRPr sz="2500">
                <a:solidFill>
                  <a:schemeClr val="tx1"/>
                </a:solidFill>
                <a:latin typeface="Times New Roman" pitchFamily="18" charset="0"/>
              </a:defRPr>
            </a:lvl4pPr>
            <a:lvl5pPr marL="2186493" indent="-242943">
              <a:defRPr sz="2500">
                <a:solidFill>
                  <a:schemeClr val="tx1"/>
                </a:solidFill>
                <a:latin typeface="Times New Roman" pitchFamily="18" charset="0"/>
              </a:defRPr>
            </a:lvl5pPr>
            <a:lvl6pPr marL="2672380" indent="-242943" eaLnBrk="0" fontAlgn="base" hangingPunct="0">
              <a:spcBef>
                <a:spcPct val="0"/>
              </a:spcBef>
              <a:spcAft>
                <a:spcPct val="0"/>
              </a:spcAft>
              <a:defRPr sz="2500">
                <a:solidFill>
                  <a:schemeClr val="tx1"/>
                </a:solidFill>
                <a:latin typeface="Times New Roman" pitchFamily="18" charset="0"/>
              </a:defRPr>
            </a:lvl6pPr>
            <a:lvl7pPr marL="3158268" indent="-242943" eaLnBrk="0" fontAlgn="base" hangingPunct="0">
              <a:spcBef>
                <a:spcPct val="0"/>
              </a:spcBef>
              <a:spcAft>
                <a:spcPct val="0"/>
              </a:spcAft>
              <a:defRPr sz="2500">
                <a:solidFill>
                  <a:schemeClr val="tx1"/>
                </a:solidFill>
                <a:latin typeface="Times New Roman" pitchFamily="18" charset="0"/>
              </a:defRPr>
            </a:lvl7pPr>
            <a:lvl8pPr marL="3644156" indent="-242943" eaLnBrk="0" fontAlgn="base" hangingPunct="0">
              <a:spcBef>
                <a:spcPct val="0"/>
              </a:spcBef>
              <a:spcAft>
                <a:spcPct val="0"/>
              </a:spcAft>
              <a:defRPr sz="2500">
                <a:solidFill>
                  <a:schemeClr val="tx1"/>
                </a:solidFill>
                <a:latin typeface="Times New Roman" pitchFamily="18" charset="0"/>
              </a:defRPr>
            </a:lvl8pPr>
            <a:lvl9pPr marL="4130042" indent="-242943" eaLnBrk="0" fontAlgn="base" hangingPunct="0">
              <a:spcBef>
                <a:spcPct val="0"/>
              </a:spcBef>
              <a:spcAft>
                <a:spcPct val="0"/>
              </a:spcAft>
              <a:defRPr sz="2500">
                <a:solidFill>
                  <a:schemeClr val="tx1"/>
                </a:solidFill>
                <a:latin typeface="Times New Roman" pitchFamily="18" charset="0"/>
              </a:defRPr>
            </a:lvl9pPr>
          </a:lstStyle>
          <a:p>
            <a:r>
              <a:rPr lang="en-US" sz="1300" dirty="0"/>
              <a:t>CBE 465</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43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44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45</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46</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47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48</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49</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50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0377C3-34F2-44B4-8B8F-D91991646C7C}" type="slidenum">
              <a:rPr lang="en-US" smtClean="0"/>
              <a:pPr/>
              <a:t>6</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51</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52</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53</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54</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55</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56</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57</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58</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59</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63</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65</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66</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67</a:t>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68</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69</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71</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72</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73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74</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75</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76</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77</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78</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79</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81</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82</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83</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84</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85</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86</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87</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88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89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91</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92</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93</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94</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95</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96</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97</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98</a:t>
            </a:fld>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173F0A8-0281-477E-B51A-11EAE7574B1F}" type="slidenum">
              <a:rPr lang="en-US" smtClean="0"/>
              <a:pPr/>
              <a:t>99</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A7A8D57-1BDB-403A-A928-4E4082EEDB6F}" type="slidenum">
              <a:rPr lang="en-US" smtClean="0"/>
              <a:pPr/>
              <a:t>100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4CFE286-2CD7-4378-85AC-29726CD73915}"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FE286-2CD7-4378-85AC-29726CD73915}"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FE286-2CD7-4378-85AC-29726CD73915}"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219200"/>
            <a:ext cx="4267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876800" y="3924300"/>
            <a:ext cx="4267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E8694634-6757-4691-8950-534194E9EC9D}" type="slidenum">
              <a:rPr lang="en-US"/>
              <a:pPr/>
              <a:t>‹#›</a:t>
            </a:fld>
            <a:endParaRPr lang="en-US"/>
          </a:p>
        </p:txBody>
      </p:sp>
    </p:spTree>
  </p:cSld>
  <p:clrMapOvr>
    <a:masterClrMapping/>
  </p:clrMapOvr>
  <p:transition spd="med">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685800"/>
          </a:xfrm>
        </p:spPr>
        <p:txBody>
          <a:bodyPr/>
          <a:lstStyle/>
          <a:p>
            <a:r>
              <a:rPr lang="en-US"/>
              <a:t>Click to edit Master title style</a:t>
            </a:r>
          </a:p>
        </p:txBody>
      </p:sp>
      <p:sp>
        <p:nvSpPr>
          <p:cNvPr id="3" name="Text Placeholder 2"/>
          <p:cNvSpPr>
            <a:spLocks noGrp="1"/>
          </p:cNvSpPr>
          <p:nvPr>
            <p:ph type="body" sz="half" idx="1"/>
          </p:nvPr>
        </p:nvSpPr>
        <p:spPr>
          <a:xfrm>
            <a:off x="457200" y="12192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219200"/>
            <a:ext cx="42672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71D0542-7C84-4DD9-BFCE-A46940CD8657}" type="slidenum">
              <a:rPr lang="en-US"/>
              <a:pPr/>
              <a:t>‹#›</a:t>
            </a:fld>
            <a:endParaRPr lang="en-US"/>
          </a:p>
        </p:txBody>
      </p:sp>
    </p:spTree>
  </p:cSld>
  <p:clrMapOvr>
    <a:masterClrMapping/>
  </p:clrMapOvr>
  <p:transition spd="med">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76200"/>
            <a:ext cx="8686800" cy="685800"/>
          </a:xfrm>
        </p:spPr>
        <p:txBody>
          <a:bodyPr/>
          <a:lstStyle/>
          <a:p>
            <a:r>
              <a:rPr lang="en-US"/>
              <a:t>Click to edit Master title style</a:t>
            </a:r>
          </a:p>
        </p:txBody>
      </p:sp>
      <p:sp>
        <p:nvSpPr>
          <p:cNvPr id="3" name="Content Placeholder 2"/>
          <p:cNvSpPr>
            <a:spLocks noGrp="1"/>
          </p:cNvSpPr>
          <p:nvPr>
            <p:ph sz="quarter" idx="1"/>
          </p:nvPr>
        </p:nvSpPr>
        <p:spPr>
          <a:xfrm>
            <a:off x="457200" y="1219200"/>
            <a:ext cx="4267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876800" y="1219200"/>
            <a:ext cx="4267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24300"/>
            <a:ext cx="4267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876800" y="3924300"/>
            <a:ext cx="42672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B6C7F8ED-806F-415A-85C0-A25AFBEBC42B}" type="slidenum">
              <a:rPr lang="en-US"/>
              <a:pPr/>
              <a:t>‹#›</a:t>
            </a:fld>
            <a:endParaRPr lang="en-US"/>
          </a:p>
        </p:txBody>
      </p:sp>
    </p:spTree>
  </p:cSld>
  <p:clrMapOvr>
    <a:masterClrMapping/>
  </p:clrMapOvr>
  <p:transition spd="med">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76200"/>
            <a:ext cx="8686800" cy="6400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CB76710-8881-4F89-A31B-32F447AD7BA5}" type="slidenum">
              <a:rPr lang="en-US"/>
              <a:pPr/>
              <a:t>‹#›</a:t>
            </a:fld>
            <a:endParaRPr lang="en-US"/>
          </a:p>
        </p:txBody>
      </p:sp>
    </p:spTree>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CFE286-2CD7-4378-85AC-29726CD73915}"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CFE286-2CD7-4378-85AC-29726CD73915}" type="datetimeFigureOut">
              <a:rPr lang="en-US" smtClean="0"/>
              <a:pPr/>
              <a:t>5/2/2020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CFE286-2CD7-4378-85AC-29726CD73915}"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4CFE286-2CD7-4378-85AC-29726CD73915}" type="datetimeFigureOut">
              <a:rPr lang="en-US" smtClean="0"/>
              <a:pPr/>
              <a:t>5/2/2020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4CFE286-2CD7-4378-85AC-29726CD73915}" type="datetimeFigureOut">
              <a:rPr lang="en-US" smtClean="0"/>
              <a:pPr/>
              <a:t>5/2/2020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CFE286-2CD7-4378-85AC-29726CD73915}" type="datetimeFigureOut">
              <a:rPr lang="en-US" smtClean="0"/>
              <a:pPr/>
              <a:t>5/2/2020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CFE286-2CD7-4378-85AC-29726CD73915}"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CFE286-2CD7-4378-85AC-29726CD73915}" type="datetimeFigureOut">
              <a:rPr lang="en-US" smtClean="0"/>
              <a:pPr/>
              <a:t>5/2/2020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95D5DC-1127-4F85-9C1B-B953FFEFF1E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CFE286-2CD7-4378-85AC-29726CD73915}" type="datetimeFigureOut">
              <a:rPr lang="en-US" smtClean="0"/>
              <a:pPr/>
              <a:t>5/2/2020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95D5DC-1127-4F85-9C1B-B953FFEFF1E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microsoft.com/office/2007/relationships/hdphoto" Target="../media/hdphoto66.wdp"/></Relationships>
</file>

<file path=ppt/slides/_rels/slide10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0.xml"/><Relationship Id="rId1" Type="http://schemas.openxmlformats.org/officeDocument/2006/relationships/slideLayout" Target="../slideLayouts/slideLayout6.xml"/><Relationship Id="rId4" Type="http://schemas.microsoft.com/office/2007/relationships/hdphoto" Target="../media/hdphoto67.wdp"/></Relationships>
</file>

<file path=ppt/slides/_rels/slide10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microsoft.com/office/2007/relationships/hdphoto" Target="../media/hdphoto68.wdp"/></Relationships>
</file>

<file path=ppt/slides/_rels/slide10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microsoft.com/office/2007/relationships/hdphoto" Target="../media/hdphoto69.wdp"/></Relationships>
</file>

<file path=ppt/slides/_rels/slide10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microsoft.com/office/2007/relationships/hdphoto" Target="../media/hdphoto70.wdp"/></Relationships>
</file>

<file path=ppt/slides/_rels/slide10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4.xml"/><Relationship Id="rId1" Type="http://schemas.openxmlformats.org/officeDocument/2006/relationships/slideLayout" Target="../slideLayouts/slideLayout6.xml"/><Relationship Id="rId4" Type="http://schemas.microsoft.com/office/2007/relationships/hdphoto" Target="../media/hdphoto71.wdp"/></Relationships>
</file>

<file path=ppt/slides/_rels/slide10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microsoft.com/office/2007/relationships/hdphoto" Target="../media/hdphoto72.wdp"/></Relationships>
</file>

<file path=ppt/slides/_rels/slide10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6.xml"/><Relationship Id="rId1" Type="http://schemas.openxmlformats.org/officeDocument/2006/relationships/slideLayout" Target="../slideLayouts/slideLayout6.xml"/><Relationship Id="rId4" Type="http://schemas.microsoft.com/office/2007/relationships/hdphoto" Target="../media/hdphoto73.wdp"/></Relationships>
</file>

<file path=ppt/slides/_rels/slide10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6.xml"/><Relationship Id="rId4" Type="http://schemas.microsoft.com/office/2007/relationships/hdphoto" Target="../media/hdphoto74.wdp"/></Relationships>
</file>

<file path=ppt/slides/_rels/slide10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8.xml"/><Relationship Id="rId1" Type="http://schemas.openxmlformats.org/officeDocument/2006/relationships/slideLayout" Target="../slideLayouts/slideLayout6.xml"/><Relationship Id="rId4" Type="http://schemas.microsoft.com/office/2007/relationships/hdphoto" Target="../media/hdphoto75.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microsoft.com/office/2007/relationships/hdphoto" Target="../media/hdphoto4.wdp"/></Relationships>
</file>

<file path=ppt/slides/_rels/slide11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9.xml"/><Relationship Id="rId1" Type="http://schemas.openxmlformats.org/officeDocument/2006/relationships/slideLayout" Target="../slideLayouts/slideLayout6.xml"/><Relationship Id="rId4" Type="http://schemas.microsoft.com/office/2007/relationships/hdphoto" Target="../media/hdphoto76.wdp"/></Relationships>
</file>

<file path=ppt/slides/_rels/slide11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microsoft.com/office/2007/relationships/hdphoto" Target="../media/hdphoto77.wdp"/></Relationships>
</file>

<file path=ppt/slides/_rels/slide11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microsoft.com/office/2007/relationships/hdphoto" Target="../media/hdphoto78.wdp"/></Relationships>
</file>

<file path=ppt/slides/_rels/slide1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microsoft.com/office/2007/relationships/hdphoto" Target="../media/hdphoto79.wdp"/></Relationships>
</file>

<file path=ppt/slides/_rels/slide1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13.xml"/><Relationship Id="rId1" Type="http://schemas.openxmlformats.org/officeDocument/2006/relationships/slideLayout" Target="../slideLayouts/slideLayout6.xml"/><Relationship Id="rId4" Type="http://schemas.microsoft.com/office/2007/relationships/hdphoto" Target="../media/hdphoto80.wdp"/></Relationships>
</file>

<file path=ppt/slides/_rels/slide1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4.xml"/><Relationship Id="rId1" Type="http://schemas.openxmlformats.org/officeDocument/2006/relationships/slideLayout" Target="../slideLayouts/slideLayout6.xml"/><Relationship Id="rId4" Type="http://schemas.microsoft.com/office/2007/relationships/hdphoto" Target="../media/hdphoto81.wdp"/></Relationships>
</file>

<file path=ppt/slides/_rels/slide11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5.xml"/><Relationship Id="rId1" Type="http://schemas.openxmlformats.org/officeDocument/2006/relationships/slideLayout" Target="../slideLayouts/slideLayout6.xml"/><Relationship Id="rId4" Type="http://schemas.microsoft.com/office/2007/relationships/hdphoto" Target="../media/hdphoto82.wdp"/></Relationships>
</file>

<file path=ppt/slides/_rels/slide11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16.xml"/><Relationship Id="rId1" Type="http://schemas.openxmlformats.org/officeDocument/2006/relationships/slideLayout" Target="../slideLayouts/slideLayout6.xml"/><Relationship Id="rId4" Type="http://schemas.microsoft.com/office/2007/relationships/hdphoto" Target="../media/hdphoto83.wdp"/></Relationships>
</file>

<file path=ppt/slides/_rels/slide11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7.xml"/><Relationship Id="rId1" Type="http://schemas.openxmlformats.org/officeDocument/2006/relationships/slideLayout" Target="../slideLayouts/slideLayout6.xml"/><Relationship Id="rId4" Type="http://schemas.microsoft.com/office/2007/relationships/hdphoto" Target="../media/hdphoto84.wdp"/></Relationships>
</file>

<file path=ppt/slides/_rels/slide11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18.xml"/><Relationship Id="rId1" Type="http://schemas.openxmlformats.org/officeDocument/2006/relationships/slideLayout" Target="../slideLayouts/slideLayout6.xml"/><Relationship Id="rId4" Type="http://schemas.microsoft.com/office/2007/relationships/hdphoto" Target="../media/hdphoto85.wdp"/></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5.wdp"/></Relationships>
</file>

<file path=ppt/slides/_rels/slide12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19.xml"/><Relationship Id="rId1" Type="http://schemas.openxmlformats.org/officeDocument/2006/relationships/slideLayout" Target="../slideLayouts/slideLayout6.xml"/><Relationship Id="rId6" Type="http://schemas.microsoft.com/office/2007/relationships/hdphoto" Target="../media/hdphoto87.wdp"/><Relationship Id="rId5" Type="http://schemas.openxmlformats.org/officeDocument/2006/relationships/image" Target="../media/image148.png"/><Relationship Id="rId4" Type="http://schemas.microsoft.com/office/2007/relationships/hdphoto" Target="../media/hdphoto86.wdp"/></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7" Type="http://schemas.openxmlformats.org/officeDocument/2006/relationships/image" Target="../media/image150.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9.wmf"/><Relationship Id="rId4" Type="http://schemas.openxmlformats.org/officeDocument/2006/relationships/oleObject" Target="../embeddings/oleObject1.bin"/></Relationships>
</file>

<file path=ppt/slides/_rels/slide12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21.xml"/><Relationship Id="rId7" Type="http://schemas.openxmlformats.org/officeDocument/2006/relationships/image" Target="../media/image152.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51.wmf"/><Relationship Id="rId4" Type="http://schemas.openxmlformats.org/officeDocument/2006/relationships/oleObject" Target="../embeddings/oleObject3.bin"/><Relationship Id="rId9" Type="http://schemas.openxmlformats.org/officeDocument/2006/relationships/image" Target="../media/image153.wmf"/></Relationships>
</file>

<file path=ppt/slides/_rels/slide12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microsoft.com/office/2007/relationships/hdphoto" Target="../media/hdphoto88.wdp"/></Relationships>
</file>

<file path=ppt/slides/_rels/slide12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microsoft.com/office/2007/relationships/hdphoto" Target="../media/hdphoto89.wdp"/></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microsoft.com/office/2007/relationships/hdphoto" Target="../media/hdphoto90.wdp"/></Relationships>
</file>

<file path=ppt/slides/_rels/slide12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microsoft.com/office/2007/relationships/hdphoto" Target="../media/hdphoto91.wdp"/></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62.wmf"/><Relationship Id="rId18" Type="http://schemas.openxmlformats.org/officeDocument/2006/relationships/oleObject" Target="../embeddings/oleObject13.bin"/><Relationship Id="rId3" Type="http://schemas.openxmlformats.org/officeDocument/2006/relationships/notesSlide" Target="../notesSlides/notesSlide128.xml"/><Relationship Id="rId21" Type="http://schemas.openxmlformats.org/officeDocument/2006/relationships/image" Target="../media/image166.wmf"/><Relationship Id="rId7" Type="http://schemas.openxmlformats.org/officeDocument/2006/relationships/image" Target="../media/image159.wmf"/><Relationship Id="rId12" Type="http://schemas.openxmlformats.org/officeDocument/2006/relationships/oleObject" Target="../embeddings/oleObject10.bin"/><Relationship Id="rId17" Type="http://schemas.openxmlformats.org/officeDocument/2006/relationships/image" Target="../media/image164.wmf"/><Relationship Id="rId2" Type="http://schemas.openxmlformats.org/officeDocument/2006/relationships/slideLayout" Target="../slideLayouts/slideLayout2.xml"/><Relationship Id="rId16" Type="http://schemas.openxmlformats.org/officeDocument/2006/relationships/oleObject" Target="../embeddings/oleObject12.bin"/><Relationship Id="rId20" Type="http://schemas.openxmlformats.org/officeDocument/2006/relationships/oleObject" Target="../embeddings/oleObject14.bin"/><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61.wmf"/><Relationship Id="rId5" Type="http://schemas.openxmlformats.org/officeDocument/2006/relationships/image" Target="../media/image158.wmf"/><Relationship Id="rId15" Type="http://schemas.openxmlformats.org/officeDocument/2006/relationships/image" Target="../media/image163.wmf"/><Relationship Id="rId10" Type="http://schemas.openxmlformats.org/officeDocument/2006/relationships/oleObject" Target="../embeddings/oleObject9.bin"/><Relationship Id="rId19" Type="http://schemas.openxmlformats.org/officeDocument/2006/relationships/image" Target="../media/image165.wmf"/><Relationship Id="rId4" Type="http://schemas.openxmlformats.org/officeDocument/2006/relationships/oleObject" Target="../embeddings/oleObject6.bin"/><Relationship Id="rId9" Type="http://schemas.openxmlformats.org/officeDocument/2006/relationships/image" Target="../media/image160.wmf"/><Relationship Id="rId14" Type="http://schemas.openxmlformats.org/officeDocument/2006/relationships/oleObject" Target="../embeddings/oleObject11.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oleObject" Target="../embeddings/oleObject17.bin"/><Relationship Id="rId3" Type="http://schemas.openxmlformats.org/officeDocument/2006/relationships/notesSlide" Target="../notesSlides/notesSlide129.xml"/><Relationship Id="rId7" Type="http://schemas.openxmlformats.org/officeDocument/2006/relationships/image" Target="../media/image168.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6.bin"/><Relationship Id="rId5" Type="http://schemas.openxmlformats.org/officeDocument/2006/relationships/image" Target="../media/image167.wmf"/><Relationship Id="rId4" Type="http://schemas.openxmlformats.org/officeDocument/2006/relationships/oleObject" Target="../embeddings/oleObject15.bin"/><Relationship Id="rId9" Type="http://schemas.openxmlformats.org/officeDocument/2006/relationships/image" Target="../media/image169.wmf"/></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131.xml"/><Relationship Id="rId7" Type="http://schemas.openxmlformats.org/officeDocument/2006/relationships/image" Target="../media/image171.wmf"/><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oleObject" Target="../embeddings/oleObject19.bin"/><Relationship Id="rId5" Type="http://schemas.openxmlformats.org/officeDocument/2006/relationships/image" Target="../media/image170.wmf"/><Relationship Id="rId4" Type="http://schemas.openxmlformats.org/officeDocument/2006/relationships/oleObject" Target="../embeddings/oleObject18.bin"/><Relationship Id="rId9" Type="http://schemas.openxmlformats.org/officeDocument/2006/relationships/image" Target="../media/image172.wmf"/></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4.xml"/><Relationship Id="rId1" Type="http://schemas.openxmlformats.org/officeDocument/2006/relationships/vmlDrawing" Target="../drawings/vmlDrawing6.vml"/><Relationship Id="rId5" Type="http://schemas.openxmlformats.org/officeDocument/2006/relationships/image" Target="../media/image173.wmf"/><Relationship Id="rId4" Type="http://schemas.openxmlformats.org/officeDocument/2006/relationships/oleObject" Target="../embeddings/oleObject21.bin"/></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134.xml"/><Relationship Id="rId7" Type="http://schemas.openxmlformats.org/officeDocument/2006/relationships/image" Target="../media/image175.wmf"/><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oleObject" Target="../embeddings/oleObject23.bin"/><Relationship Id="rId5" Type="http://schemas.openxmlformats.org/officeDocument/2006/relationships/image" Target="../media/image174.wmf"/><Relationship Id="rId4" Type="http://schemas.openxmlformats.org/officeDocument/2006/relationships/oleObject" Target="../embeddings/oleObject22.bin"/><Relationship Id="rId9" Type="http://schemas.openxmlformats.org/officeDocument/2006/relationships/image" Target="../media/image176.wmf"/></Relationships>
</file>

<file path=ppt/slides/_rels/slide136.xml.rels><?xml version="1.0" encoding="UTF-8" standalone="yes"?>
<Relationships xmlns="http://schemas.openxmlformats.org/package/2006/relationships"><Relationship Id="rId8" Type="http://schemas.openxmlformats.org/officeDocument/2006/relationships/oleObject" Target="../embeddings/oleObject27.bin"/><Relationship Id="rId3" Type="http://schemas.openxmlformats.org/officeDocument/2006/relationships/notesSlide" Target="../notesSlides/notesSlide135.xml"/><Relationship Id="rId7" Type="http://schemas.openxmlformats.org/officeDocument/2006/relationships/image" Target="../media/image178.wmf"/><Relationship Id="rId2" Type="http://schemas.openxmlformats.org/officeDocument/2006/relationships/slideLayout" Target="../slideLayouts/slideLayout12.xml"/><Relationship Id="rId1" Type="http://schemas.openxmlformats.org/officeDocument/2006/relationships/vmlDrawing" Target="../drawings/vmlDrawing8.vml"/><Relationship Id="rId6" Type="http://schemas.openxmlformats.org/officeDocument/2006/relationships/oleObject" Target="../embeddings/oleObject26.bin"/><Relationship Id="rId5" Type="http://schemas.openxmlformats.org/officeDocument/2006/relationships/image" Target="../media/image177.wmf"/><Relationship Id="rId4" Type="http://schemas.openxmlformats.org/officeDocument/2006/relationships/oleObject" Target="../embeddings/oleObject25.bin"/><Relationship Id="rId9" Type="http://schemas.openxmlformats.org/officeDocument/2006/relationships/image" Target="../media/image179.wmf"/></Relationships>
</file>

<file path=ppt/slides/_rels/slide137.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36.xml"/><Relationship Id="rId7" Type="http://schemas.openxmlformats.org/officeDocument/2006/relationships/image" Target="../media/image181.wmf"/><Relationship Id="rId2" Type="http://schemas.openxmlformats.org/officeDocument/2006/relationships/slideLayout" Target="../slideLayouts/slideLayout14.xml"/><Relationship Id="rId1" Type="http://schemas.openxmlformats.org/officeDocument/2006/relationships/vmlDrawing" Target="../drawings/vmlDrawing9.vml"/><Relationship Id="rId6" Type="http://schemas.openxmlformats.org/officeDocument/2006/relationships/oleObject" Target="../embeddings/oleObject29.bin"/><Relationship Id="rId11" Type="http://schemas.openxmlformats.org/officeDocument/2006/relationships/image" Target="../media/image183.wmf"/><Relationship Id="rId5" Type="http://schemas.openxmlformats.org/officeDocument/2006/relationships/image" Target="../media/image180.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182.wmf"/></Relationships>
</file>

<file path=ppt/slides/_rels/slide138.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notesSlide" Target="../notesSlides/notesSlide137.xml"/><Relationship Id="rId7" Type="http://schemas.openxmlformats.org/officeDocument/2006/relationships/image" Target="../media/image185.w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33.bin"/><Relationship Id="rId11" Type="http://schemas.openxmlformats.org/officeDocument/2006/relationships/image" Target="../media/image187.wmf"/><Relationship Id="rId5" Type="http://schemas.openxmlformats.org/officeDocument/2006/relationships/image" Target="../media/image184.wmf"/><Relationship Id="rId10" Type="http://schemas.openxmlformats.org/officeDocument/2006/relationships/oleObject" Target="../embeddings/oleObject35.bin"/><Relationship Id="rId4" Type="http://schemas.openxmlformats.org/officeDocument/2006/relationships/oleObject" Target="../embeddings/oleObject32.bin"/><Relationship Id="rId9" Type="http://schemas.openxmlformats.org/officeDocument/2006/relationships/image" Target="../media/image186.wmf"/></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7" Type="http://schemas.openxmlformats.org/officeDocument/2006/relationships/image" Target="../media/image189.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37.bin"/><Relationship Id="rId5" Type="http://schemas.openxmlformats.org/officeDocument/2006/relationships/image" Target="../media/image188.wmf"/><Relationship Id="rId4" Type="http://schemas.openxmlformats.org/officeDocument/2006/relationships/oleObject" Target="../embeddings/oleObject36.bin"/></Relationships>
</file>

<file path=ppt/slides/_rels/slide14.xml.rels><?xml version="1.0" encoding="UTF-8" standalone="yes"?>
<Relationships xmlns="http://schemas.openxmlformats.org/package/2006/relationships"><Relationship Id="rId3" Type="http://schemas.openxmlformats.org/officeDocument/2006/relationships/hyperlink" Target="https://en.wikipedia.org/wiki/File:Agitated_vessel.sv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0.xml.rels><?xml version="1.0" encoding="UTF-8" standalone="yes"?>
<Relationships xmlns="http://schemas.openxmlformats.org/package/2006/relationships"><Relationship Id="rId8" Type="http://schemas.openxmlformats.org/officeDocument/2006/relationships/oleObject" Target="../embeddings/oleObject40.bin"/><Relationship Id="rId3" Type="http://schemas.openxmlformats.org/officeDocument/2006/relationships/notesSlide" Target="../notesSlides/notesSlide139.xml"/><Relationship Id="rId7" Type="http://schemas.openxmlformats.org/officeDocument/2006/relationships/image" Target="../media/image191.wmf"/><Relationship Id="rId2" Type="http://schemas.openxmlformats.org/officeDocument/2006/relationships/slideLayout" Target="../slideLayouts/slideLayout12.xml"/><Relationship Id="rId1" Type="http://schemas.openxmlformats.org/officeDocument/2006/relationships/vmlDrawing" Target="../drawings/vmlDrawing12.vml"/><Relationship Id="rId6" Type="http://schemas.openxmlformats.org/officeDocument/2006/relationships/oleObject" Target="../embeddings/oleObject39.bin"/><Relationship Id="rId5" Type="http://schemas.openxmlformats.org/officeDocument/2006/relationships/image" Target="../media/image190.wmf"/><Relationship Id="rId4" Type="http://schemas.openxmlformats.org/officeDocument/2006/relationships/oleObject" Target="../embeddings/oleObject38.bin"/><Relationship Id="rId9" Type="http://schemas.openxmlformats.org/officeDocument/2006/relationships/image" Target="../media/image192.wmf"/></Relationships>
</file>

<file path=ppt/slides/_rels/slide14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13.xml"/><Relationship Id="rId1" Type="http://schemas.openxmlformats.org/officeDocument/2006/relationships/vmlDrawing" Target="../drawings/vmlDrawing13.vml"/><Relationship Id="rId5" Type="http://schemas.openxmlformats.org/officeDocument/2006/relationships/image" Target="../media/image194.wmf"/><Relationship Id="rId4" Type="http://schemas.openxmlformats.org/officeDocument/2006/relationships/oleObject" Target="../embeddings/oleObject41.bin"/></Relationships>
</file>

<file path=ppt/slides/_rels/slide143.xml.rels><?xml version="1.0" encoding="UTF-8" standalone="yes"?>
<Relationships xmlns="http://schemas.openxmlformats.org/package/2006/relationships"><Relationship Id="rId3" Type="http://schemas.openxmlformats.org/officeDocument/2006/relationships/image" Target="../media/image195.gif"/><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8" Type="http://schemas.openxmlformats.org/officeDocument/2006/relationships/oleObject" Target="../embeddings/oleObject44.bin"/><Relationship Id="rId13" Type="http://schemas.openxmlformats.org/officeDocument/2006/relationships/image" Target="../media/image200.wmf"/><Relationship Id="rId3" Type="http://schemas.openxmlformats.org/officeDocument/2006/relationships/notesSlide" Target="../notesSlides/notesSlide144.xml"/><Relationship Id="rId7" Type="http://schemas.openxmlformats.org/officeDocument/2006/relationships/image" Target="../media/image197.wmf"/><Relationship Id="rId12" Type="http://schemas.openxmlformats.org/officeDocument/2006/relationships/oleObject" Target="../embeddings/oleObject46.bin"/><Relationship Id="rId2" Type="http://schemas.openxmlformats.org/officeDocument/2006/relationships/slideLayout" Target="../slideLayouts/slideLayout12.xml"/><Relationship Id="rId1" Type="http://schemas.openxmlformats.org/officeDocument/2006/relationships/vmlDrawing" Target="../drawings/vmlDrawing14.vml"/><Relationship Id="rId6" Type="http://schemas.openxmlformats.org/officeDocument/2006/relationships/oleObject" Target="../embeddings/oleObject43.bin"/><Relationship Id="rId11" Type="http://schemas.openxmlformats.org/officeDocument/2006/relationships/image" Target="../media/image199.wmf"/><Relationship Id="rId5" Type="http://schemas.openxmlformats.org/officeDocument/2006/relationships/image" Target="../media/image196.wmf"/><Relationship Id="rId10" Type="http://schemas.openxmlformats.org/officeDocument/2006/relationships/oleObject" Target="../embeddings/oleObject45.bin"/><Relationship Id="rId4" Type="http://schemas.openxmlformats.org/officeDocument/2006/relationships/oleObject" Target="../embeddings/oleObject42.bin"/><Relationship Id="rId9" Type="http://schemas.openxmlformats.org/officeDocument/2006/relationships/image" Target="../media/image198.wmf"/></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2.xml"/><Relationship Id="rId1" Type="http://schemas.openxmlformats.org/officeDocument/2006/relationships/vmlDrawing" Target="../drawings/vmlDrawing15.vml"/><Relationship Id="rId6" Type="http://schemas.openxmlformats.org/officeDocument/2006/relationships/oleObject" Target="../embeddings/oleObject48.bin"/><Relationship Id="rId5" Type="http://schemas.openxmlformats.org/officeDocument/2006/relationships/image" Target="../media/image201.wmf"/><Relationship Id="rId4" Type="http://schemas.openxmlformats.org/officeDocument/2006/relationships/oleObject" Target="../embeddings/oleObject47.bin"/></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15.xml"/><Relationship Id="rId1" Type="http://schemas.openxmlformats.org/officeDocument/2006/relationships/vmlDrawing" Target="../drawings/vmlDrawing16.vml"/><Relationship Id="rId5" Type="http://schemas.openxmlformats.org/officeDocument/2006/relationships/image" Target="../media/image202.wmf"/><Relationship Id="rId4" Type="http://schemas.openxmlformats.org/officeDocument/2006/relationships/oleObject" Target="../embeddings/oleObject49.bin"/></Relationships>
</file>

<file path=ppt/slides/_rels/slide148.xml.rels><?xml version="1.0" encoding="UTF-8" standalone="yes"?>
<Relationships xmlns="http://schemas.openxmlformats.org/package/2006/relationships"><Relationship Id="rId8" Type="http://schemas.microsoft.com/office/2007/relationships/hdphoto" Target="../media/hdphoto94.wdp"/><Relationship Id="rId13" Type="http://schemas.openxmlformats.org/officeDocument/2006/relationships/image" Target="../media/image208.png"/><Relationship Id="rId3" Type="http://schemas.openxmlformats.org/officeDocument/2006/relationships/image" Target="../media/image203.png"/><Relationship Id="rId7" Type="http://schemas.openxmlformats.org/officeDocument/2006/relationships/image" Target="../media/image205.png"/><Relationship Id="rId12" Type="http://schemas.microsoft.com/office/2007/relationships/hdphoto" Target="../media/hdphoto96.wdp"/><Relationship Id="rId2" Type="http://schemas.openxmlformats.org/officeDocument/2006/relationships/notesSlide" Target="../notesSlides/notesSlide147.xml"/><Relationship Id="rId16" Type="http://schemas.microsoft.com/office/2007/relationships/hdphoto" Target="../media/hdphoto98.wdp"/><Relationship Id="rId1" Type="http://schemas.openxmlformats.org/officeDocument/2006/relationships/slideLayout" Target="../slideLayouts/slideLayout7.xml"/><Relationship Id="rId6" Type="http://schemas.microsoft.com/office/2007/relationships/hdphoto" Target="../media/hdphoto93.wdp"/><Relationship Id="rId11" Type="http://schemas.openxmlformats.org/officeDocument/2006/relationships/image" Target="../media/image207.png"/><Relationship Id="rId5" Type="http://schemas.openxmlformats.org/officeDocument/2006/relationships/image" Target="../media/image204.png"/><Relationship Id="rId15" Type="http://schemas.openxmlformats.org/officeDocument/2006/relationships/image" Target="../media/image209.png"/><Relationship Id="rId10" Type="http://schemas.microsoft.com/office/2007/relationships/hdphoto" Target="../media/hdphoto95.wdp"/><Relationship Id="rId4" Type="http://schemas.microsoft.com/office/2007/relationships/hdphoto" Target="../media/hdphoto92.wdp"/><Relationship Id="rId9" Type="http://schemas.openxmlformats.org/officeDocument/2006/relationships/image" Target="../media/image206.png"/><Relationship Id="rId14" Type="http://schemas.microsoft.com/office/2007/relationships/hdphoto" Target="../media/hdphoto97.wdp"/></Relationships>
</file>

<file path=ppt/slides/_rels/slide149.xml.rels><?xml version="1.0" encoding="UTF-8" standalone="yes"?>
<Relationships xmlns="http://schemas.openxmlformats.org/package/2006/relationships"><Relationship Id="rId8" Type="http://schemas.microsoft.com/office/2007/relationships/hdphoto" Target="../media/hdphoto101.wdp"/><Relationship Id="rId3" Type="http://schemas.openxmlformats.org/officeDocument/2006/relationships/image" Target="../media/image210.png"/><Relationship Id="rId7" Type="http://schemas.openxmlformats.org/officeDocument/2006/relationships/image" Target="../media/image212.png"/><Relationship Id="rId2" Type="http://schemas.openxmlformats.org/officeDocument/2006/relationships/notesSlide" Target="../notesSlides/notesSlide148.xml"/><Relationship Id="rId1" Type="http://schemas.openxmlformats.org/officeDocument/2006/relationships/slideLayout" Target="../slideLayouts/slideLayout7.xml"/><Relationship Id="rId6" Type="http://schemas.microsoft.com/office/2007/relationships/hdphoto" Target="../media/hdphoto100.wdp"/><Relationship Id="rId11" Type="http://schemas.openxmlformats.org/officeDocument/2006/relationships/image" Target="../media/image215.png"/><Relationship Id="rId5" Type="http://schemas.openxmlformats.org/officeDocument/2006/relationships/image" Target="../media/image211.png"/><Relationship Id="rId10" Type="http://schemas.openxmlformats.org/officeDocument/2006/relationships/image" Target="../media/image214.png"/><Relationship Id="rId4" Type="http://schemas.microsoft.com/office/2007/relationships/hdphoto" Target="../media/hdphoto99.wdp"/><Relationship Id="rId9" Type="http://schemas.openxmlformats.org/officeDocument/2006/relationships/image" Target="../media/image213.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png"/><Relationship Id="rId7" Type="http://schemas.openxmlformats.org/officeDocument/2006/relationships/image" Target="../media/image220.png"/><Relationship Id="rId2" Type="http://schemas.openxmlformats.org/officeDocument/2006/relationships/notesSlide" Target="../notesSlides/notesSlide149.xml"/><Relationship Id="rId1" Type="http://schemas.openxmlformats.org/officeDocument/2006/relationships/slideLayout" Target="../slideLayouts/slideLayout7.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image" Target="../media/image217.png"/></Relationships>
</file>

<file path=ppt/slides/_rels/slide15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50.xml"/><Relationship Id="rId1" Type="http://schemas.openxmlformats.org/officeDocument/2006/relationships/slideLayout" Target="../slideLayouts/slideLayout7.xml"/><Relationship Id="rId6" Type="http://schemas.openxmlformats.org/officeDocument/2006/relationships/image" Target="../media/image225.png"/><Relationship Id="rId5" Type="http://schemas.openxmlformats.org/officeDocument/2006/relationships/image" Target="../media/image224.png"/><Relationship Id="rId4" Type="http://schemas.openxmlformats.org/officeDocument/2006/relationships/image" Target="../media/image223.png"/></Relationships>
</file>

<file path=ppt/slides/_rels/slide15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51.xml"/><Relationship Id="rId1" Type="http://schemas.openxmlformats.org/officeDocument/2006/relationships/slideLayout" Target="../slideLayouts/slideLayout7.xml"/><Relationship Id="rId5" Type="http://schemas.openxmlformats.org/officeDocument/2006/relationships/image" Target="../media/image228.png"/><Relationship Id="rId4" Type="http://schemas.openxmlformats.org/officeDocument/2006/relationships/image" Target="../media/image227.png"/></Relationships>
</file>

<file path=ppt/slides/_rels/slide153.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52.xml"/><Relationship Id="rId1" Type="http://schemas.openxmlformats.org/officeDocument/2006/relationships/slideLayout" Target="../slideLayouts/slideLayout7.xml"/><Relationship Id="rId4" Type="http://schemas.openxmlformats.org/officeDocument/2006/relationships/image" Target="../media/image230.png"/></Relationships>
</file>

<file path=ppt/slides/_rels/slide15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7" Type="http://schemas.openxmlformats.org/officeDocument/2006/relationships/image" Target="../media/image232.wmf"/><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oleObject" Target="../embeddings/oleObject51.bin"/><Relationship Id="rId5" Type="http://schemas.openxmlformats.org/officeDocument/2006/relationships/image" Target="../media/image231.wmf"/><Relationship Id="rId4" Type="http://schemas.openxmlformats.org/officeDocument/2006/relationships/oleObject" Target="../embeddings/oleObject50.bin"/></Relationships>
</file>

<file path=ppt/slides/_rels/slide156.xml.rels><?xml version="1.0" encoding="UTF-8" standalone="yes"?>
<Relationships xmlns="http://schemas.openxmlformats.org/package/2006/relationships"><Relationship Id="rId8" Type="http://schemas.openxmlformats.org/officeDocument/2006/relationships/oleObject" Target="../embeddings/oleObject53.bin"/><Relationship Id="rId13" Type="http://schemas.openxmlformats.org/officeDocument/2006/relationships/image" Target="../media/image236.wmf"/><Relationship Id="rId3" Type="http://schemas.openxmlformats.org/officeDocument/2006/relationships/notesSlide" Target="../notesSlides/notesSlide155.xml"/><Relationship Id="rId7" Type="http://schemas.microsoft.com/office/2007/relationships/hdphoto" Target="../media/hdphoto102.wdp"/><Relationship Id="rId12" Type="http://schemas.openxmlformats.org/officeDocument/2006/relationships/oleObject" Target="../embeddings/oleObject55.bin"/><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238.png"/><Relationship Id="rId11" Type="http://schemas.openxmlformats.org/officeDocument/2006/relationships/image" Target="../media/image235.wmf"/><Relationship Id="rId5" Type="http://schemas.openxmlformats.org/officeDocument/2006/relationships/image" Target="../media/image233.wmf"/><Relationship Id="rId15" Type="http://schemas.openxmlformats.org/officeDocument/2006/relationships/image" Target="../media/image237.wmf"/><Relationship Id="rId10" Type="http://schemas.openxmlformats.org/officeDocument/2006/relationships/oleObject" Target="../embeddings/oleObject54.bin"/><Relationship Id="rId4" Type="http://schemas.openxmlformats.org/officeDocument/2006/relationships/oleObject" Target="../embeddings/oleObject52.bin"/><Relationship Id="rId9" Type="http://schemas.openxmlformats.org/officeDocument/2006/relationships/image" Target="../media/image234.wmf"/><Relationship Id="rId14" Type="http://schemas.openxmlformats.org/officeDocument/2006/relationships/oleObject" Target="../embeddings/oleObject56.bin"/></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239.wmf"/><Relationship Id="rId4" Type="http://schemas.openxmlformats.org/officeDocument/2006/relationships/oleObject" Target="../embeddings/oleObject57.bin"/></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7" Type="http://schemas.microsoft.com/office/2007/relationships/hdphoto" Target="../media/hdphoto103.wdp"/><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241.png"/><Relationship Id="rId5" Type="http://schemas.openxmlformats.org/officeDocument/2006/relationships/image" Target="../media/image240.wmf"/><Relationship Id="rId4" Type="http://schemas.openxmlformats.org/officeDocument/2006/relationships/oleObject" Target="../embeddings/oleObject58.bin"/></Relationships>
</file>

<file path=ppt/slides/_rels/slide159.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158.xml"/><Relationship Id="rId1" Type="http://schemas.openxmlformats.org/officeDocument/2006/relationships/slideLayout" Target="../slideLayouts/slideLayout7.xml"/><Relationship Id="rId4" Type="http://schemas.microsoft.com/office/2007/relationships/hdphoto" Target="../media/hdphoto104.wdp"/></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160.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61.xml"/><Relationship Id="rId1" Type="http://schemas.openxmlformats.org/officeDocument/2006/relationships/slideLayout" Target="../slideLayouts/slideLayout7.xml"/><Relationship Id="rId5" Type="http://schemas.openxmlformats.org/officeDocument/2006/relationships/image" Target="../media/image245.jpeg"/><Relationship Id="rId4" Type="http://schemas.microsoft.com/office/2007/relationships/hdphoto" Target="../media/hdphoto105.wdp"/></Relationships>
</file>

<file path=ppt/slides/_rels/slide163.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microsoft.com/office/2007/relationships/hdphoto" Target="../media/hdphoto106.wdp"/></Relationships>
</file>

<file path=ppt/slides/_rels/slide164.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notesSlide" Target="../notesSlides/notesSlide163.xml"/><Relationship Id="rId7" Type="http://schemas.microsoft.com/office/2007/relationships/hdphoto" Target="../media/hdphoto108.wdp"/><Relationship Id="rId2" Type="http://schemas.openxmlformats.org/officeDocument/2006/relationships/slideLayout" Target="../slideLayouts/slideLayout7.xml"/><Relationship Id="rId1" Type="http://schemas.openxmlformats.org/officeDocument/2006/relationships/vmlDrawing" Target="../drawings/vmlDrawing21.vml"/><Relationship Id="rId6" Type="http://schemas.openxmlformats.org/officeDocument/2006/relationships/image" Target="../media/image249.png"/><Relationship Id="rId5" Type="http://schemas.microsoft.com/office/2007/relationships/hdphoto" Target="../media/hdphoto107.wdp"/><Relationship Id="rId4" Type="http://schemas.openxmlformats.org/officeDocument/2006/relationships/image" Target="../media/image248.png"/><Relationship Id="rId9" Type="http://schemas.openxmlformats.org/officeDocument/2006/relationships/image" Target="../media/image247.wmf"/></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7" Type="http://schemas.openxmlformats.org/officeDocument/2006/relationships/image" Target="../media/image251.wmf"/><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oleObject" Target="../embeddings/oleObject61.bin"/><Relationship Id="rId5" Type="http://schemas.openxmlformats.org/officeDocument/2006/relationships/image" Target="../media/image250.wmf"/><Relationship Id="rId4" Type="http://schemas.openxmlformats.org/officeDocument/2006/relationships/oleObject" Target="../embeddings/oleObject60.bin"/></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7.xml"/><Relationship Id="rId1" Type="http://schemas.openxmlformats.org/officeDocument/2006/relationships/vmlDrawing" Target="../drawings/vmlDrawing23.vml"/><Relationship Id="rId5" Type="http://schemas.openxmlformats.org/officeDocument/2006/relationships/image" Target="../media/image252.wmf"/><Relationship Id="rId4" Type="http://schemas.openxmlformats.org/officeDocument/2006/relationships/oleObject" Target="../embeddings/oleObject62.bin"/></Relationships>
</file>

<file path=ppt/slides/_rels/slide16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167.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hyperlink" Target="http://www.youtube.com/watch?v=H4JQUBnCeHk&amp;list=PL92460BA36337C5A4&amp;index=5&amp;feature=plpp_video" TargetMode="External"/></Relationships>
</file>

<file path=ppt/slides/_rels/slide170.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microsoft.com/office/2007/relationships/hdphoto" Target="../media/hdphoto109.wdp"/></Relationships>
</file>

<file path=ppt/slides/_rels/slide17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microsoft.com/office/2007/relationships/hdphoto" Target="../media/hdphoto110.wdp"/></Relationships>
</file>

<file path=ppt/slides/_rels/slide176.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microsoft.com/office/2007/relationships/hdphoto" Target="../media/hdphoto111.wdp"/></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8" Type="http://schemas.microsoft.com/office/2007/relationships/hdphoto" Target="../media/hdphoto114.wdp"/><Relationship Id="rId3" Type="http://schemas.openxmlformats.org/officeDocument/2006/relationships/image" Target="../media/image261.png"/><Relationship Id="rId7" Type="http://schemas.openxmlformats.org/officeDocument/2006/relationships/image" Target="../media/image263.png"/><Relationship Id="rId2" Type="http://schemas.openxmlformats.org/officeDocument/2006/relationships/notesSlide" Target="../notesSlides/notesSlide177.xml"/><Relationship Id="rId1" Type="http://schemas.openxmlformats.org/officeDocument/2006/relationships/slideLayout" Target="../slideLayouts/slideLayout2.xml"/><Relationship Id="rId6" Type="http://schemas.microsoft.com/office/2007/relationships/hdphoto" Target="../media/hdphoto113.wdp"/><Relationship Id="rId5" Type="http://schemas.openxmlformats.org/officeDocument/2006/relationships/image" Target="../media/image262.png"/><Relationship Id="rId4" Type="http://schemas.microsoft.com/office/2007/relationships/hdphoto" Target="../media/hdphoto112.wdp"/></Relationships>
</file>

<file path=ppt/slides/_rels/slide179.xml.rels><?xml version="1.0" encoding="UTF-8" standalone="yes"?>
<Relationships xmlns="http://schemas.openxmlformats.org/package/2006/relationships"><Relationship Id="rId8" Type="http://schemas.microsoft.com/office/2007/relationships/hdphoto" Target="../media/hdphoto116.wdp"/><Relationship Id="rId3" Type="http://schemas.openxmlformats.org/officeDocument/2006/relationships/image" Target="../media/image264.png"/><Relationship Id="rId7" Type="http://schemas.openxmlformats.org/officeDocument/2006/relationships/image" Target="../media/image265.png"/><Relationship Id="rId2" Type="http://schemas.openxmlformats.org/officeDocument/2006/relationships/notesSlide" Target="../notesSlides/notesSlide178.xml"/><Relationship Id="rId1" Type="http://schemas.openxmlformats.org/officeDocument/2006/relationships/slideLayout" Target="../slideLayouts/slideLayout2.xml"/><Relationship Id="rId6" Type="http://schemas.microsoft.com/office/2007/relationships/hdphoto" Target="../media/hdphoto109.wdp"/><Relationship Id="rId5" Type="http://schemas.openxmlformats.org/officeDocument/2006/relationships/image" Target="../media/image258.png"/><Relationship Id="rId4" Type="http://schemas.microsoft.com/office/2007/relationships/hdphoto" Target="../media/hdphoto115.wdp"/></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5.png"/><Relationship Id="rId4" Type="http://schemas.microsoft.com/office/2007/relationships/hdphoto" Target="../media/hdphoto6.wdp"/></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7" Type="http://schemas.openxmlformats.org/officeDocument/2006/relationships/image" Target="../media/image267.wmf"/><Relationship Id="rId2" Type="http://schemas.openxmlformats.org/officeDocument/2006/relationships/slideLayout" Target="../slideLayouts/slideLayout12.xml"/><Relationship Id="rId1" Type="http://schemas.openxmlformats.org/officeDocument/2006/relationships/vmlDrawing" Target="../drawings/vmlDrawing24.vml"/><Relationship Id="rId6" Type="http://schemas.openxmlformats.org/officeDocument/2006/relationships/oleObject" Target="../embeddings/oleObject64.bin"/><Relationship Id="rId5" Type="http://schemas.openxmlformats.org/officeDocument/2006/relationships/image" Target="../media/image266.wmf"/><Relationship Id="rId4" Type="http://schemas.openxmlformats.org/officeDocument/2006/relationships/oleObject" Target="../embeddings/oleObject63.bin"/></Relationships>
</file>

<file path=ppt/slides/_rels/slide181.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181.xml"/><Relationship Id="rId1" Type="http://schemas.openxmlformats.org/officeDocument/2006/relationships/slideLayout" Target="../slideLayouts/slideLayout7.xml"/><Relationship Id="rId4" Type="http://schemas.openxmlformats.org/officeDocument/2006/relationships/image" Target="../media/image270.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7.xml"/><Relationship Id="rId1" Type="http://schemas.openxmlformats.org/officeDocument/2006/relationships/vmlDrawing" Target="../drawings/vmlDrawing25.vml"/><Relationship Id="rId5" Type="http://schemas.openxmlformats.org/officeDocument/2006/relationships/image" Target="../media/image271.wmf"/><Relationship Id="rId4" Type="http://schemas.openxmlformats.org/officeDocument/2006/relationships/oleObject" Target="../embeddings/oleObject65.bin"/></Relationships>
</file>

<file path=ppt/slides/_rels/slide184.xml.rels><?xml version="1.0" encoding="UTF-8" standalone="yes"?>
<Relationships xmlns="http://schemas.openxmlformats.org/package/2006/relationships"><Relationship Id="rId8" Type="http://schemas.openxmlformats.org/officeDocument/2006/relationships/oleObject" Target="../embeddings/oleObject68.bin"/><Relationship Id="rId13" Type="http://schemas.openxmlformats.org/officeDocument/2006/relationships/image" Target="../media/image276.wmf"/><Relationship Id="rId3" Type="http://schemas.openxmlformats.org/officeDocument/2006/relationships/notesSlide" Target="../notesSlides/notesSlide183.xml"/><Relationship Id="rId7" Type="http://schemas.openxmlformats.org/officeDocument/2006/relationships/image" Target="../media/image273.wmf"/><Relationship Id="rId12" Type="http://schemas.openxmlformats.org/officeDocument/2006/relationships/oleObject" Target="../embeddings/oleObject70.bin"/><Relationship Id="rId17" Type="http://schemas.openxmlformats.org/officeDocument/2006/relationships/image" Target="../media/image278.wmf"/><Relationship Id="rId2" Type="http://schemas.openxmlformats.org/officeDocument/2006/relationships/slideLayout" Target="../slideLayouts/slideLayout7.xml"/><Relationship Id="rId16" Type="http://schemas.openxmlformats.org/officeDocument/2006/relationships/oleObject" Target="../embeddings/oleObject72.bin"/><Relationship Id="rId1" Type="http://schemas.openxmlformats.org/officeDocument/2006/relationships/vmlDrawing" Target="../drawings/vmlDrawing26.vml"/><Relationship Id="rId6" Type="http://schemas.openxmlformats.org/officeDocument/2006/relationships/oleObject" Target="../embeddings/oleObject67.bin"/><Relationship Id="rId11" Type="http://schemas.openxmlformats.org/officeDocument/2006/relationships/image" Target="../media/image275.wmf"/><Relationship Id="rId5" Type="http://schemas.openxmlformats.org/officeDocument/2006/relationships/image" Target="../media/image272.wmf"/><Relationship Id="rId15" Type="http://schemas.openxmlformats.org/officeDocument/2006/relationships/image" Target="../media/image277.wmf"/><Relationship Id="rId10" Type="http://schemas.openxmlformats.org/officeDocument/2006/relationships/oleObject" Target="../embeddings/oleObject69.bin"/><Relationship Id="rId4" Type="http://schemas.openxmlformats.org/officeDocument/2006/relationships/oleObject" Target="../embeddings/oleObject66.bin"/><Relationship Id="rId9" Type="http://schemas.openxmlformats.org/officeDocument/2006/relationships/image" Target="../media/image274.wmf"/><Relationship Id="rId14" Type="http://schemas.openxmlformats.org/officeDocument/2006/relationships/oleObject" Target="../embeddings/oleObject71.bin"/></Relationships>
</file>

<file path=ppt/slides/_rels/slide185.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8" Type="http://schemas.openxmlformats.org/officeDocument/2006/relationships/oleObject" Target="../embeddings/oleObject75.bin"/><Relationship Id="rId3" Type="http://schemas.openxmlformats.org/officeDocument/2006/relationships/notesSlide" Target="../notesSlides/notesSlide185.xml"/><Relationship Id="rId7" Type="http://schemas.openxmlformats.org/officeDocument/2006/relationships/image" Target="../media/image281.wmf"/><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oleObject" Target="../embeddings/oleObject74.bin"/><Relationship Id="rId11" Type="http://schemas.openxmlformats.org/officeDocument/2006/relationships/image" Target="../media/image283.wmf"/><Relationship Id="rId5" Type="http://schemas.openxmlformats.org/officeDocument/2006/relationships/image" Target="../media/image280.wmf"/><Relationship Id="rId10" Type="http://schemas.openxmlformats.org/officeDocument/2006/relationships/oleObject" Target="../embeddings/oleObject76.bin"/><Relationship Id="rId4" Type="http://schemas.openxmlformats.org/officeDocument/2006/relationships/oleObject" Target="../embeddings/oleObject73.bin"/><Relationship Id="rId9" Type="http://schemas.openxmlformats.org/officeDocument/2006/relationships/image" Target="../media/image282.wmf"/></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microsoft.com/office/2007/relationships/hdphoto" Target="../media/hdphoto13.wdp"/></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microsoft.com/office/2007/relationships/hdphoto" Target="../media/hdphoto15.wdp"/></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microsoft.com/office/2007/relationships/hdphoto" Target="../media/hdphoto16.wdp"/></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microsoft.com/office/2007/relationships/hdphoto" Target="../media/hdphoto17.wdp"/></Relationships>
</file>

<file path=ppt/slides/_rels/slide3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microsoft.com/office/2007/relationships/hdphoto" Target="../media/hdphoto18.wdp"/></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microsoft.com/office/2007/relationships/hdphoto" Target="../media/hdphoto19.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microsoft.com/office/2007/relationships/hdphoto" Target="../media/hdphoto21.wdp"/><Relationship Id="rId5" Type="http://schemas.openxmlformats.org/officeDocument/2006/relationships/image" Target="../media/image47.png"/><Relationship Id="rId4" Type="http://schemas.microsoft.com/office/2007/relationships/hdphoto" Target="../media/hdphoto20.wdp"/></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microsoft.com/office/2007/relationships/hdphoto" Target="../media/hdphoto22.wdp"/></Relationships>
</file>

<file path=ppt/slides/_rels/slide42.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microsoft.com/office/2007/relationships/hdphoto" Target="../media/hdphoto24.wdp"/><Relationship Id="rId5" Type="http://schemas.openxmlformats.org/officeDocument/2006/relationships/image" Target="../media/image50.png"/><Relationship Id="rId10" Type="http://schemas.microsoft.com/office/2007/relationships/hdphoto" Target="../media/hdphoto26.wdp"/><Relationship Id="rId4" Type="http://schemas.microsoft.com/office/2007/relationships/hdphoto" Target="../media/hdphoto23.wdp"/><Relationship Id="rId9"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microsoft.com/office/2007/relationships/hdphoto" Target="../media/hdphoto27.wdp"/></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microsoft.com/office/2007/relationships/hdphoto" Target="../media/hdphoto28.wdp"/></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microsoft.com/office/2007/relationships/hdphoto" Target="../media/hdphoto29.wdp"/></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microsoft.com/office/2007/relationships/hdphoto" Target="../media/hdphoto30.wdp"/></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microsoft.com/office/2007/relationships/hdphoto" Target="../media/hdphoto31.wdp"/></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microsoft.com/office/2007/relationships/hdphoto" Target="../media/hdphoto32.wdp"/></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microsoft.com/office/2007/relationships/hdphoto" Target="../media/hdphoto33.wdp"/></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microsoft.com/office/2007/relationships/hdphoto" Target="../media/hdphoto34.wdp"/></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microsoft.com/office/2007/relationships/hdphoto" Target="../media/hdphoto35.wdp"/></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microsoft.com/office/2007/relationships/hdphoto" Target="../media/hdphoto36.wdp"/></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microsoft.com/office/2007/relationships/hdphoto" Target="../media/hdphoto37.wdp"/></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microsoft.com/office/2007/relationships/hdphoto" Target="../media/hdphoto38.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microsoft.com/office/2007/relationships/hdphoto" Target="../media/hdphoto39.wdp"/></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microsoft.com/office/2007/relationships/hdphoto" Target="../media/hdphoto40.wdp"/></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microsoft.com/office/2007/relationships/hdphoto" Target="../media/hdphoto41.wdp"/></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microsoft.com/office/2007/relationships/hdphoto" Target="../media/hdphoto42.wdp"/></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microsoft.com/office/2007/relationships/hdphoto" Target="../media/hdphoto43.wdp"/></Relationships>
</file>

<file path=ppt/slides/_rels/slide6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microsoft.com/office/2007/relationships/hdphoto" Target="../media/hdphoto44.wdp"/></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microsoft.com/office/2007/relationships/hdphoto" Target="../media/hdphoto45.wdp"/></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microsoft.com/office/2007/relationships/hdphoto" Target="../media/hdphoto46.wdp"/></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microsoft.com/office/2007/relationships/hdphoto" Target="../media/hdphoto47.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6.xml"/><Relationship Id="rId6" Type="http://schemas.microsoft.com/office/2007/relationships/hdphoto" Target="../media/hdphoto49.wdp"/><Relationship Id="rId5" Type="http://schemas.openxmlformats.org/officeDocument/2006/relationships/image" Target="../media/image84.png"/><Relationship Id="rId4" Type="http://schemas.microsoft.com/office/2007/relationships/hdphoto" Target="../media/hdphoto48.wdp"/></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microsoft.com/office/2007/relationships/hdphoto" Target="../media/hdphoto50.wdp"/></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microsoft.com/office/2007/relationships/hdphoto" Target="../media/hdphoto52.wdp"/><Relationship Id="rId5" Type="http://schemas.openxmlformats.org/officeDocument/2006/relationships/image" Target="../media/image87.png"/><Relationship Id="rId4" Type="http://schemas.microsoft.com/office/2007/relationships/hdphoto" Target="../media/hdphoto51.wdp"/></Relationships>
</file>

<file path=ppt/slides/_rels/slide73.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s://en.wikipedia.org/wiki/File:V-Blender-Logo.gif" TargetMode="External"/><Relationship Id="rId7" Type="http://schemas.openxmlformats.org/officeDocument/2006/relationships/hyperlink" Target="https://en.wikipedia.org/wiki/File:Double-Cone-Blender-Logo.png"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89.gif"/><Relationship Id="rId5" Type="http://schemas.openxmlformats.org/officeDocument/2006/relationships/hyperlink" Target="https://en.wikipedia.org/wiki/File:Ribbon-Blender-Logo.gif" TargetMode="External"/><Relationship Id="rId4" Type="http://schemas.openxmlformats.org/officeDocument/2006/relationships/image" Target="../media/image88.gif"/></Relationships>
</file>

<file path=ppt/slides/_rels/slide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6.xml"/><Relationship Id="rId5" Type="http://schemas.openxmlformats.org/officeDocument/2006/relationships/image" Target="../media/image92.png"/><Relationship Id="rId4" Type="http://schemas.microsoft.com/office/2007/relationships/hdphoto" Target="../media/hdphoto53.wdp"/></Relationships>
</file>

<file path=ppt/slides/_rels/slide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6.xml"/><Relationship Id="rId1" Type="http://schemas.openxmlformats.org/officeDocument/2006/relationships/slideLayout" Target="../slideLayouts/slideLayout6.xml"/><Relationship Id="rId4" Type="http://schemas.microsoft.com/office/2007/relationships/hdphoto" Target="../media/hdphoto54.wdp"/></Relationships>
</file>

<file path=ppt/slides/_rels/slide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microsoft.com/office/2007/relationships/hdphoto" Target="../media/hdphoto2.wdp"/></Relationships>
</file>

<file path=ppt/slides/_rels/slide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microsoft.com/office/2007/relationships/hdphoto" Target="../media/hdphoto55.wdp"/></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microsoft.com/office/2007/relationships/hdphoto" Target="../media/hdphoto56.wdp"/></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microsoft.com/office/2007/relationships/hdphoto" Target="../media/hdphoto57.wdp"/></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microsoft.com/office/2007/relationships/hdphoto" Target="../media/hdphoto58.wdp"/></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microsoft.com/office/2007/relationships/hdphoto" Target="../media/hdphoto59.wdp"/></Relationships>
</file>

<file path=ppt/slides/_rels/slide8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microsoft.com/office/2007/relationships/hdphoto" Target="../media/hdphoto60.wdp"/></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3.wdp"/></Relationships>
</file>

<file path=ppt/slides/_rels/slide9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9.xml"/><Relationship Id="rId1" Type="http://schemas.openxmlformats.org/officeDocument/2006/relationships/slideLayout" Target="../slideLayouts/slideLayout6.xml"/><Relationship Id="rId5" Type="http://schemas.microsoft.com/office/2007/relationships/hdphoto" Target="../media/hdphoto61.wdp"/><Relationship Id="rId4" Type="http://schemas.openxmlformats.org/officeDocument/2006/relationships/image" Target="../media/image111.png"/></Relationships>
</file>

<file path=ppt/slides/_rels/slide9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4.xml"/><Relationship Id="rId1" Type="http://schemas.openxmlformats.org/officeDocument/2006/relationships/slideLayout" Target="../slideLayouts/slideLayout6.xml"/><Relationship Id="rId5" Type="http://schemas.openxmlformats.org/officeDocument/2006/relationships/image" Target="../media/image122.png"/><Relationship Id="rId4" Type="http://schemas.microsoft.com/office/2007/relationships/hdphoto" Target="../media/hdphoto62.wdp"/></Relationships>
</file>

<file path=ppt/slides/_rels/slide9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microsoft.com/office/2007/relationships/hdphoto" Target="../media/hdphoto63.wdp"/></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microsoft.com/office/2007/relationships/hdphoto" Target="../media/hdphoto64.wdp"/></Relationships>
</file>

<file path=ppt/slides/_rels/slide9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97.xml"/><Relationship Id="rId1" Type="http://schemas.openxmlformats.org/officeDocument/2006/relationships/slideLayout" Target="../slideLayouts/slideLayout6.xml"/><Relationship Id="rId4" Type="http://schemas.microsoft.com/office/2007/relationships/hdphoto" Target="../media/hdphoto65.wdp"/></Relationships>
</file>

<file path=ppt/slides/_rels/slide9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66336C3-EED2-4FD2-B97E-2A432D24F49D}"/>
              </a:ext>
            </a:extLst>
          </p:cNvPr>
          <p:cNvSpPr txBox="1"/>
          <p:nvPr/>
        </p:nvSpPr>
        <p:spPr>
          <a:xfrm>
            <a:off x="2448138" y="2967335"/>
            <a:ext cx="3573863" cy="1569660"/>
          </a:xfrm>
          <a:prstGeom prst="rect">
            <a:avLst/>
          </a:prstGeom>
          <a:noFill/>
        </p:spPr>
        <p:txBody>
          <a:bodyPr wrap="none" rtlCol="0">
            <a:spAutoFit/>
          </a:bodyPr>
          <a:lstStyle/>
          <a:p>
            <a:pPr algn="ctr"/>
            <a:r>
              <a:rPr lang="en-US" sz="3600" b="1" dirty="0">
                <a:solidFill>
                  <a:srgbClr val="FFC000"/>
                </a:solidFill>
              </a:rPr>
              <a:t>Chapter 4</a:t>
            </a:r>
          </a:p>
          <a:p>
            <a:pPr algn="ctr"/>
            <a:endParaRPr lang="en-US" sz="3600" b="1" dirty="0">
              <a:solidFill>
                <a:srgbClr val="FFC000"/>
              </a:solidFill>
            </a:endParaRPr>
          </a:p>
          <a:p>
            <a:r>
              <a:rPr lang="en-US" sz="2400" b="1" dirty="0"/>
              <a:t>Mixer design and scale -up</a:t>
            </a:r>
          </a:p>
        </p:txBody>
      </p:sp>
      <p:sp>
        <p:nvSpPr>
          <p:cNvPr id="3" name="TextBox 2">
            <a:extLst>
              <a:ext uri="{FF2B5EF4-FFF2-40B4-BE49-F238E27FC236}">
                <a16:creationId xmlns:a16="http://schemas.microsoft.com/office/drawing/2014/main" id="{9E3B93B8-07DD-4D18-9301-410A7CF301E2}"/>
              </a:ext>
            </a:extLst>
          </p:cNvPr>
          <p:cNvSpPr txBox="1"/>
          <p:nvPr/>
        </p:nvSpPr>
        <p:spPr>
          <a:xfrm>
            <a:off x="7253226" y="6488668"/>
            <a:ext cx="1890774" cy="369332"/>
          </a:xfrm>
          <a:prstGeom prst="rect">
            <a:avLst/>
          </a:prstGeom>
          <a:noFill/>
        </p:spPr>
        <p:txBody>
          <a:bodyPr wrap="none" rtlCol="0">
            <a:spAutoFit/>
          </a:bodyPr>
          <a:lstStyle/>
          <a:p>
            <a:r>
              <a:rPr lang="en-US" dirty="0"/>
              <a:t>©Solomon </a:t>
            </a:r>
            <a:r>
              <a:rPr lang="en-US" dirty="0" err="1"/>
              <a:t>Bogale</a:t>
            </a:r>
            <a:endParaRPr lang="en-US" dirty="0"/>
          </a:p>
        </p:txBody>
      </p:sp>
    </p:spTree>
    <p:extLst>
      <p:ext uri="{BB962C8B-B14F-4D97-AF65-F5344CB8AC3E}">
        <p14:creationId xmlns:p14="http://schemas.microsoft.com/office/powerpoint/2010/main" val="1204123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665"/>
          <a:stretch>
            <a:fillRect/>
          </a:stretch>
        </p:blipFill>
        <p:spPr>
          <a:xfrm>
            <a:off x="1114425" y="1371600"/>
            <a:ext cx="7190184" cy="5205412"/>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Liquid-gas mixing</a:t>
            </a:r>
          </a:p>
        </p:txBody>
      </p:sp>
    </p:spTree>
    <p:extLst>
      <p:ext uri="{BB962C8B-B14F-4D97-AF65-F5344CB8AC3E}">
        <p14:creationId xmlns:p14="http://schemas.microsoft.com/office/powerpoint/2010/main" val="12442097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l="9393" t="17245" r="14291"/>
          <a:stretch>
            <a:fillRect/>
          </a:stretch>
        </p:blipFill>
        <p:spPr>
          <a:xfrm>
            <a:off x="2209800" y="1219200"/>
            <a:ext cx="4953000" cy="5514298"/>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Selection of Solid Mixer</a:t>
            </a:r>
          </a:p>
        </p:txBody>
      </p:sp>
    </p:spTree>
    <p:extLst>
      <p:ext uri="{BB962C8B-B14F-4D97-AF65-F5344CB8AC3E}">
        <p14:creationId xmlns:p14="http://schemas.microsoft.com/office/powerpoint/2010/main" val="14596012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0948"/>
          <a:stretch>
            <a:fillRect/>
          </a:stretch>
        </p:blipFill>
        <p:spPr>
          <a:xfrm>
            <a:off x="1121569" y="1447800"/>
            <a:ext cx="7461647" cy="5231498"/>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Silo Blenders</a:t>
            </a:r>
          </a:p>
        </p:txBody>
      </p:sp>
    </p:spTree>
    <p:extLst>
      <p:ext uri="{BB962C8B-B14F-4D97-AF65-F5344CB8AC3E}">
        <p14:creationId xmlns:p14="http://schemas.microsoft.com/office/powerpoint/2010/main" val="365234593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7126"/>
          <a:stretch>
            <a:fillRect/>
          </a:stretch>
        </p:blipFill>
        <p:spPr>
          <a:xfrm>
            <a:off x="1278731" y="1295400"/>
            <a:ext cx="7225903" cy="5431802"/>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Gravity Silo Blender</a:t>
            </a:r>
          </a:p>
        </p:txBody>
      </p:sp>
    </p:spTree>
    <p:extLst>
      <p:ext uri="{BB962C8B-B14F-4D97-AF65-F5344CB8AC3E}">
        <p14:creationId xmlns:p14="http://schemas.microsoft.com/office/powerpoint/2010/main" val="42271482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0919"/>
          <a:stretch>
            <a:fillRect/>
          </a:stretch>
        </p:blipFill>
        <p:spPr>
          <a:xfrm>
            <a:off x="1428751" y="1447800"/>
            <a:ext cx="6925865" cy="5261560"/>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Mechanical </a:t>
            </a:r>
            <a:br>
              <a:rPr lang="en-US" b="1" dirty="0">
                <a:latin typeface="Arial" pitchFamily="34" charset="0"/>
                <a:cs typeface="Arial" pitchFamily="34" charset="0"/>
              </a:rPr>
            </a:br>
            <a:r>
              <a:rPr lang="en-US" b="1" dirty="0">
                <a:latin typeface="Arial" pitchFamily="34" charset="0"/>
                <a:cs typeface="Arial" pitchFamily="34" charset="0"/>
              </a:rPr>
              <a:t>Silo Blender</a:t>
            </a:r>
          </a:p>
        </p:txBody>
      </p:sp>
    </p:spTree>
    <p:extLst>
      <p:ext uri="{BB962C8B-B14F-4D97-AF65-F5344CB8AC3E}">
        <p14:creationId xmlns:p14="http://schemas.microsoft.com/office/powerpoint/2010/main" val="9032670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9037"/>
          <a:stretch>
            <a:fillRect/>
          </a:stretch>
        </p:blipFill>
        <p:spPr>
          <a:xfrm>
            <a:off x="1471612" y="1371600"/>
            <a:ext cx="6954440" cy="5366353"/>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Pneumatic</a:t>
            </a:r>
            <a:br>
              <a:rPr lang="en-US" b="1" dirty="0">
                <a:latin typeface="Arial" pitchFamily="34" charset="0"/>
                <a:cs typeface="Arial" pitchFamily="34" charset="0"/>
              </a:rPr>
            </a:br>
            <a:r>
              <a:rPr lang="en-US" b="1" dirty="0">
                <a:latin typeface="Arial" pitchFamily="34" charset="0"/>
                <a:cs typeface="Arial" pitchFamily="34" charset="0"/>
              </a:rPr>
              <a:t>Blender</a:t>
            </a:r>
          </a:p>
        </p:txBody>
      </p:sp>
    </p:spTree>
    <p:extLst>
      <p:ext uri="{BB962C8B-B14F-4D97-AF65-F5344CB8AC3E}">
        <p14:creationId xmlns:p14="http://schemas.microsoft.com/office/powerpoint/2010/main" val="17885641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9189"/>
          <a:stretch>
            <a:fillRect/>
          </a:stretch>
        </p:blipFill>
        <p:spPr>
          <a:xfrm>
            <a:off x="1578768" y="1447800"/>
            <a:ext cx="6568678" cy="5322920"/>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Mixing of High Viscosity</a:t>
            </a:r>
            <a:br>
              <a:rPr lang="en-US" b="1" dirty="0">
                <a:latin typeface="Arial" pitchFamily="34" charset="0"/>
                <a:cs typeface="Arial" pitchFamily="34" charset="0"/>
              </a:rPr>
            </a:br>
            <a:r>
              <a:rPr lang="en-US" b="1" dirty="0">
                <a:latin typeface="Arial" pitchFamily="34" charset="0"/>
                <a:cs typeface="Arial" pitchFamily="34" charset="0"/>
              </a:rPr>
              <a:t>Materials and Pastes</a:t>
            </a:r>
          </a:p>
        </p:txBody>
      </p:sp>
    </p:spTree>
    <p:extLst>
      <p:ext uri="{BB962C8B-B14F-4D97-AF65-F5344CB8AC3E}">
        <p14:creationId xmlns:p14="http://schemas.microsoft.com/office/powerpoint/2010/main" val="107264370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6042"/>
          <a:stretch>
            <a:fillRect/>
          </a:stretch>
        </p:blipFill>
        <p:spPr>
          <a:xfrm>
            <a:off x="1676400" y="1190974"/>
            <a:ext cx="6363890" cy="5574422"/>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High Viscosity Mixing</a:t>
            </a:r>
          </a:p>
        </p:txBody>
      </p:sp>
    </p:spTree>
    <p:extLst>
      <p:ext uri="{BB962C8B-B14F-4D97-AF65-F5344CB8AC3E}">
        <p14:creationId xmlns:p14="http://schemas.microsoft.com/office/powerpoint/2010/main" val="18392960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5032"/>
          <a:stretch>
            <a:fillRect/>
          </a:stretch>
        </p:blipFill>
        <p:spPr>
          <a:xfrm>
            <a:off x="1585912" y="1143000"/>
            <a:ext cx="6661547" cy="5576990"/>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Mixing Mechanisms</a:t>
            </a:r>
          </a:p>
        </p:txBody>
      </p:sp>
    </p:spTree>
    <p:extLst>
      <p:ext uri="{BB962C8B-B14F-4D97-AF65-F5344CB8AC3E}">
        <p14:creationId xmlns:p14="http://schemas.microsoft.com/office/powerpoint/2010/main" val="351301509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3961" b="2067"/>
          <a:stretch>
            <a:fillRect/>
          </a:stretch>
        </p:blipFill>
        <p:spPr>
          <a:xfrm>
            <a:off x="1447800" y="1213470"/>
            <a:ext cx="6935390" cy="5339729"/>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Mixing Challenges</a:t>
            </a:r>
          </a:p>
        </p:txBody>
      </p:sp>
    </p:spTree>
    <p:extLst>
      <p:ext uri="{BB962C8B-B14F-4D97-AF65-F5344CB8AC3E}">
        <p14:creationId xmlns:p14="http://schemas.microsoft.com/office/powerpoint/2010/main" val="2890130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9780"/>
          <a:stretch>
            <a:fillRect/>
          </a:stretch>
        </p:blipFill>
        <p:spPr>
          <a:xfrm>
            <a:off x="1697425" y="1524000"/>
            <a:ext cx="6707196" cy="5181601"/>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Viscous Mixing</a:t>
            </a:r>
            <a:br>
              <a:rPr lang="en-US" b="1" dirty="0">
                <a:latin typeface="Arial" pitchFamily="34" charset="0"/>
                <a:cs typeface="Arial" pitchFamily="34" charset="0"/>
              </a:rPr>
            </a:br>
            <a:r>
              <a:rPr lang="en-US" b="1" dirty="0">
                <a:latin typeface="Arial" pitchFamily="34" charset="0"/>
                <a:cs typeface="Arial" pitchFamily="34" charset="0"/>
              </a:rPr>
              <a:t>Equipment</a:t>
            </a:r>
          </a:p>
        </p:txBody>
      </p:sp>
    </p:spTree>
    <p:extLst>
      <p:ext uri="{BB962C8B-B14F-4D97-AF65-F5344CB8AC3E}">
        <p14:creationId xmlns:p14="http://schemas.microsoft.com/office/powerpoint/2010/main" val="104262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626" b="2113"/>
          <a:stretch>
            <a:fillRect/>
          </a:stretch>
        </p:blipFill>
        <p:spPr>
          <a:xfrm>
            <a:off x="1100138" y="1447800"/>
            <a:ext cx="7304484" cy="5181600"/>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Liquid-solid mixing</a:t>
            </a:r>
          </a:p>
        </p:txBody>
      </p:sp>
    </p:spTree>
    <p:extLst>
      <p:ext uri="{BB962C8B-B14F-4D97-AF65-F5344CB8AC3E}">
        <p14:creationId xmlns:p14="http://schemas.microsoft.com/office/powerpoint/2010/main" val="271348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3964"/>
          <a:stretch>
            <a:fillRect/>
          </a:stretch>
        </p:blipFill>
        <p:spPr>
          <a:xfrm>
            <a:off x="1164432" y="1219200"/>
            <a:ext cx="6754415" cy="5462587"/>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Mixer Design</a:t>
            </a:r>
          </a:p>
        </p:txBody>
      </p:sp>
    </p:spTree>
    <p:extLst>
      <p:ext uri="{BB962C8B-B14F-4D97-AF65-F5344CB8AC3E}">
        <p14:creationId xmlns:p14="http://schemas.microsoft.com/office/powerpoint/2010/main" val="13055640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9755"/>
          <a:stretch>
            <a:fillRect/>
          </a:stretch>
        </p:blipFill>
        <p:spPr>
          <a:xfrm>
            <a:off x="1607344" y="1447800"/>
            <a:ext cx="6390084" cy="5286863"/>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Single </a:t>
            </a:r>
            <a:br>
              <a:rPr lang="en-US" b="1" dirty="0">
                <a:latin typeface="Arial" pitchFamily="34" charset="0"/>
                <a:cs typeface="Arial" pitchFamily="34" charset="0"/>
              </a:rPr>
            </a:br>
            <a:r>
              <a:rPr lang="en-US" b="1" dirty="0">
                <a:latin typeface="Arial" pitchFamily="34" charset="0"/>
                <a:cs typeface="Arial" pitchFamily="34" charset="0"/>
              </a:rPr>
              <a:t>Planetary Mixer</a:t>
            </a:r>
          </a:p>
        </p:txBody>
      </p:sp>
    </p:spTree>
    <p:extLst>
      <p:ext uri="{BB962C8B-B14F-4D97-AF65-F5344CB8AC3E}">
        <p14:creationId xmlns:p14="http://schemas.microsoft.com/office/powerpoint/2010/main" val="187666088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661"/>
          <a:stretch>
            <a:fillRect/>
          </a:stretch>
        </p:blipFill>
        <p:spPr>
          <a:xfrm>
            <a:off x="1828800" y="1480730"/>
            <a:ext cx="6019800" cy="5156672"/>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Double </a:t>
            </a:r>
            <a:br>
              <a:rPr lang="en-US" b="1" dirty="0">
                <a:latin typeface="Arial" pitchFamily="34" charset="0"/>
                <a:cs typeface="Arial" pitchFamily="34" charset="0"/>
              </a:rPr>
            </a:br>
            <a:r>
              <a:rPr lang="en-US" b="1" dirty="0">
                <a:latin typeface="Arial" pitchFamily="34" charset="0"/>
                <a:cs typeface="Arial" pitchFamily="34" charset="0"/>
              </a:rPr>
              <a:t>Planetary Mixer</a:t>
            </a:r>
            <a:endParaRPr lang="en-US" dirty="0"/>
          </a:p>
        </p:txBody>
      </p:sp>
    </p:spTree>
    <p:extLst>
      <p:ext uri="{BB962C8B-B14F-4D97-AF65-F5344CB8AC3E}">
        <p14:creationId xmlns:p14="http://schemas.microsoft.com/office/powerpoint/2010/main" val="41904069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9208"/>
          <a:stretch>
            <a:fillRect/>
          </a:stretch>
        </p:blipFill>
        <p:spPr>
          <a:xfrm>
            <a:off x="1500187" y="1371600"/>
            <a:ext cx="6725840" cy="5422682"/>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Double Arm</a:t>
            </a:r>
            <a:br>
              <a:rPr lang="en-US" b="1" dirty="0">
                <a:latin typeface="Arial" pitchFamily="34" charset="0"/>
                <a:cs typeface="Arial" pitchFamily="34" charset="0"/>
              </a:rPr>
            </a:br>
            <a:r>
              <a:rPr lang="en-US" b="1" dirty="0">
                <a:latin typeface="Arial" pitchFamily="34" charset="0"/>
                <a:cs typeface="Arial" pitchFamily="34" charset="0"/>
              </a:rPr>
              <a:t>Kneader Mixer</a:t>
            </a:r>
          </a:p>
        </p:txBody>
      </p:sp>
    </p:spTree>
    <p:extLst>
      <p:ext uri="{BB962C8B-B14F-4D97-AF65-F5344CB8AC3E}">
        <p14:creationId xmlns:p14="http://schemas.microsoft.com/office/powerpoint/2010/main" val="2019726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0334"/>
          <a:stretch>
            <a:fillRect/>
          </a:stretch>
        </p:blipFill>
        <p:spPr>
          <a:xfrm>
            <a:off x="1714500" y="1447800"/>
            <a:ext cx="6525815" cy="5236969"/>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Double Arm</a:t>
            </a:r>
            <a:br>
              <a:rPr lang="en-US" b="1" dirty="0">
                <a:latin typeface="Arial" pitchFamily="34" charset="0"/>
                <a:cs typeface="Arial" pitchFamily="34" charset="0"/>
              </a:rPr>
            </a:br>
            <a:r>
              <a:rPr lang="en-US" b="1" dirty="0">
                <a:latin typeface="Arial" pitchFamily="34" charset="0"/>
                <a:cs typeface="Arial" pitchFamily="34" charset="0"/>
              </a:rPr>
              <a:t>Kneader Mixer</a:t>
            </a:r>
            <a:endParaRPr lang="en-US" dirty="0"/>
          </a:p>
        </p:txBody>
      </p:sp>
    </p:spTree>
    <p:extLst>
      <p:ext uri="{BB962C8B-B14F-4D97-AF65-F5344CB8AC3E}">
        <p14:creationId xmlns:p14="http://schemas.microsoft.com/office/powerpoint/2010/main" val="74220955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2626"/>
          <a:stretch>
            <a:fillRect/>
          </a:stretch>
        </p:blipFill>
        <p:spPr>
          <a:xfrm>
            <a:off x="1447800" y="1143000"/>
            <a:ext cx="6040040" cy="5529263"/>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Pan Muller Mixer</a:t>
            </a:r>
          </a:p>
        </p:txBody>
      </p:sp>
    </p:spTree>
    <p:extLst>
      <p:ext uri="{BB962C8B-B14F-4D97-AF65-F5344CB8AC3E}">
        <p14:creationId xmlns:p14="http://schemas.microsoft.com/office/powerpoint/2010/main" val="15759539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5931"/>
          <a:stretch>
            <a:fillRect/>
          </a:stretch>
        </p:blipFill>
        <p:spPr>
          <a:xfrm>
            <a:off x="1614963" y="1143000"/>
            <a:ext cx="6932533" cy="5524501"/>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Single Screw Extruder</a:t>
            </a:r>
          </a:p>
        </p:txBody>
      </p:sp>
    </p:spTree>
    <p:extLst>
      <p:ext uri="{BB962C8B-B14F-4D97-AF65-F5344CB8AC3E}">
        <p14:creationId xmlns:p14="http://schemas.microsoft.com/office/powerpoint/2010/main" val="31478741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6123"/>
          <a:stretch>
            <a:fillRect/>
          </a:stretch>
        </p:blipFill>
        <p:spPr>
          <a:xfrm>
            <a:off x="1714500" y="1295400"/>
            <a:ext cx="6104334" cy="5438776"/>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Twin Screw Extruder</a:t>
            </a:r>
          </a:p>
        </p:txBody>
      </p:sp>
    </p:spTree>
    <p:extLst>
      <p:ext uri="{BB962C8B-B14F-4D97-AF65-F5344CB8AC3E}">
        <p14:creationId xmlns:p14="http://schemas.microsoft.com/office/powerpoint/2010/main" val="42632138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1249"/>
          <a:stretch>
            <a:fillRect/>
          </a:stretch>
        </p:blipFill>
        <p:spPr>
          <a:xfrm>
            <a:off x="1628361" y="1447800"/>
            <a:ext cx="6319061" cy="5114925"/>
          </a:xfrm>
          <a:prstGeom prst="rect">
            <a:avLst/>
          </a:prstGeom>
        </p:spPr>
      </p:pic>
      <p:sp>
        <p:nvSpPr>
          <p:cNvPr id="3" name="Title 2"/>
          <p:cNvSpPr>
            <a:spLocks noGrp="1"/>
          </p:cNvSpPr>
          <p:nvPr>
            <p:ph type="title"/>
          </p:nvPr>
        </p:nvSpPr>
        <p:spPr/>
        <p:txBody>
          <a:bodyPr/>
          <a:lstStyle/>
          <a:p>
            <a:r>
              <a:rPr lang="en-US" dirty="0"/>
              <a:t>Pug Mills</a:t>
            </a:r>
          </a:p>
        </p:txBody>
      </p:sp>
    </p:spTree>
    <p:extLst>
      <p:ext uri="{BB962C8B-B14F-4D97-AF65-F5344CB8AC3E}">
        <p14:creationId xmlns:p14="http://schemas.microsoft.com/office/powerpoint/2010/main" val="10036502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3273"/>
          <a:stretch>
            <a:fillRect/>
          </a:stretch>
        </p:blipFill>
        <p:spPr>
          <a:xfrm>
            <a:off x="1214953" y="1600200"/>
            <a:ext cx="6925349" cy="5086351"/>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Advances in Mixing</a:t>
            </a:r>
            <a:br>
              <a:rPr lang="en-US" b="1" dirty="0">
                <a:latin typeface="Arial" pitchFamily="34" charset="0"/>
                <a:cs typeface="Arial" pitchFamily="34" charset="0"/>
              </a:rPr>
            </a:br>
            <a:r>
              <a:rPr lang="en-US" b="1" dirty="0">
                <a:latin typeface="Arial" pitchFamily="34" charset="0"/>
                <a:cs typeface="Arial" pitchFamily="34" charset="0"/>
              </a:rPr>
              <a:t>Technology</a:t>
            </a:r>
          </a:p>
        </p:txBody>
      </p:sp>
    </p:spTree>
    <p:extLst>
      <p:ext uri="{BB962C8B-B14F-4D97-AF65-F5344CB8AC3E}">
        <p14:creationId xmlns:p14="http://schemas.microsoft.com/office/powerpoint/2010/main" val="4237617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7356" b="3098"/>
          <a:stretch>
            <a:fillRect/>
          </a:stretch>
        </p:blipFill>
        <p:spPr>
          <a:xfrm>
            <a:off x="1164431" y="1219200"/>
            <a:ext cx="7147322" cy="5257800"/>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Fluid motion</a:t>
            </a:r>
          </a:p>
        </p:txBody>
      </p:sp>
    </p:spTree>
    <p:extLst>
      <p:ext uri="{BB962C8B-B14F-4D97-AF65-F5344CB8AC3E}">
        <p14:creationId xmlns:p14="http://schemas.microsoft.com/office/powerpoint/2010/main" val="9444674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b="13270"/>
          <a:stretch>
            <a:fillRect/>
          </a:stretch>
        </p:blipFill>
        <p:spPr bwMode="auto">
          <a:xfrm>
            <a:off x="381000" y="1600200"/>
            <a:ext cx="7028110" cy="4495800"/>
          </a:xfrm>
          <a:prstGeom prst="rect">
            <a:avLst/>
          </a:prstGeom>
          <a:ln>
            <a:noFill/>
          </a:ln>
          <a:effectLst>
            <a:outerShdw blurRad="292100" dist="139700" dir="2700000" algn="tl" rotWithShape="0">
              <a:srgbClr val="333333">
                <a:alpha val="65000"/>
              </a:srgbClr>
            </a:outerShdw>
          </a:effectLst>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7620000" y="1752600"/>
            <a:ext cx="1371600" cy="4195482"/>
          </a:xfrm>
          <a:prstGeom prst="rect">
            <a:avLst/>
          </a:prstGeom>
          <a:ln>
            <a:noFill/>
          </a:ln>
          <a:effectLst>
            <a:outerShdw blurRad="292100" dist="139700" dir="2700000" algn="tl" rotWithShape="0">
              <a:srgbClr val="333333">
                <a:alpha val="65000"/>
              </a:srgbClr>
            </a:outerShdw>
          </a:effectLst>
        </p:spPr>
      </p:pic>
      <p:sp>
        <p:nvSpPr>
          <p:cNvPr id="5" name="Title 4"/>
          <p:cNvSpPr>
            <a:spLocks noGrp="1"/>
          </p:cNvSpPr>
          <p:nvPr>
            <p:ph type="title"/>
          </p:nvPr>
        </p:nvSpPr>
        <p:spPr/>
        <p:txBody>
          <a:bodyPr/>
          <a:lstStyle/>
          <a:p>
            <a:r>
              <a:rPr lang="en-US" b="1" dirty="0">
                <a:latin typeface="Arial" pitchFamily="34" charset="0"/>
                <a:cs typeface="Arial" pitchFamily="34" charset="0"/>
              </a:rPr>
              <a:t>Design of Turbines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8600" y="152400"/>
            <a:ext cx="8686800" cy="685800"/>
          </a:xfrm>
        </p:spPr>
        <p:txBody>
          <a:bodyPr>
            <a:noAutofit/>
          </a:bodyPr>
          <a:lstStyle/>
          <a:p>
            <a:pPr eaLnBrk="1" hangingPunct="1"/>
            <a:r>
              <a:rPr lang="en-US" b="1" dirty="0">
                <a:solidFill>
                  <a:srgbClr val="1C1C1C"/>
                </a:solidFill>
                <a:latin typeface="Arial" pitchFamily="34" charset="0"/>
                <a:cs typeface="Arial" pitchFamily="34" charset="0"/>
              </a:rPr>
              <a:t>Agitated Vessel</a:t>
            </a:r>
          </a:p>
        </p:txBody>
      </p:sp>
      <p:sp>
        <p:nvSpPr>
          <p:cNvPr id="14339" name="Rectangle 3"/>
          <p:cNvSpPr>
            <a:spLocks noGrp="1" noChangeArrowheads="1"/>
          </p:cNvSpPr>
          <p:nvPr>
            <p:ph type="body" sz="half" idx="1"/>
          </p:nvPr>
        </p:nvSpPr>
        <p:spPr>
          <a:xfrm>
            <a:off x="457200" y="914400"/>
            <a:ext cx="8382000" cy="5638800"/>
          </a:xfrm>
        </p:spPr>
        <p:txBody>
          <a:bodyPr/>
          <a:lstStyle/>
          <a:p>
            <a:pPr marL="0" indent="0" eaLnBrk="1" hangingPunct="1">
              <a:lnSpc>
                <a:spcPct val="90000"/>
              </a:lnSpc>
              <a:buFontTx/>
              <a:buNone/>
            </a:pPr>
            <a:r>
              <a:rPr lang="en-US" b="0" dirty="0">
                <a:solidFill>
                  <a:srgbClr val="00B050"/>
                </a:solidFill>
                <a:latin typeface="Times New Roman" pitchFamily="18" charset="0"/>
              </a:rPr>
              <a:t>Power Used in Agitated Vessel</a:t>
            </a:r>
          </a:p>
          <a:p>
            <a:pPr marL="0" indent="0" eaLnBrk="1" hangingPunct="1">
              <a:lnSpc>
                <a:spcPct val="90000"/>
              </a:lnSpc>
            </a:pPr>
            <a:r>
              <a:rPr lang="en-US" sz="2400" b="0" dirty="0">
                <a:solidFill>
                  <a:srgbClr val="1C1C1C"/>
                </a:solidFill>
                <a:latin typeface="Times New Roman" pitchFamily="18" charset="0"/>
              </a:rPr>
              <a:t>  In the design of an agitated vessel, an important factor is the </a:t>
            </a:r>
            <a:r>
              <a:rPr lang="en-US" sz="2400" b="0" dirty="0">
                <a:solidFill>
                  <a:srgbClr val="CC3300"/>
                </a:solidFill>
                <a:latin typeface="Times New Roman" pitchFamily="18" charset="0"/>
              </a:rPr>
              <a:t>power required to drive the impeller</a:t>
            </a:r>
            <a:r>
              <a:rPr lang="en-US" sz="2400" b="0" dirty="0">
                <a:solidFill>
                  <a:srgbClr val="1C1C1C"/>
                </a:solidFill>
                <a:latin typeface="Times New Roman" pitchFamily="18" charset="0"/>
              </a:rPr>
              <a:t>.</a:t>
            </a:r>
          </a:p>
          <a:p>
            <a:pPr marL="0" indent="0" eaLnBrk="1" hangingPunct="1">
              <a:lnSpc>
                <a:spcPct val="90000"/>
              </a:lnSpc>
            </a:pPr>
            <a:r>
              <a:rPr lang="en-US" sz="2400" b="0" dirty="0">
                <a:solidFill>
                  <a:srgbClr val="1C1C1C"/>
                </a:solidFill>
                <a:latin typeface="Times New Roman" pitchFamily="18" charset="0"/>
              </a:rPr>
              <a:t>  Empirical correlations have been developed to predict the power required.</a:t>
            </a:r>
          </a:p>
          <a:p>
            <a:pPr marL="0" indent="0" eaLnBrk="1" hangingPunct="1">
              <a:lnSpc>
                <a:spcPct val="90000"/>
              </a:lnSpc>
            </a:pPr>
            <a:r>
              <a:rPr lang="en-US" sz="2400" b="0" dirty="0">
                <a:solidFill>
                  <a:srgbClr val="1C1C1C"/>
                </a:solidFill>
                <a:latin typeface="Times New Roman" pitchFamily="18" charset="0"/>
              </a:rPr>
              <a:t>  Reynolds number,           is defined as:</a:t>
            </a:r>
          </a:p>
          <a:p>
            <a:pPr marL="0" indent="0" eaLnBrk="1" hangingPunct="1">
              <a:lnSpc>
                <a:spcPct val="90000"/>
              </a:lnSpc>
              <a:buFontTx/>
              <a:buNone/>
            </a:pPr>
            <a:endParaRPr lang="en-US" sz="2400" b="0" dirty="0">
              <a:solidFill>
                <a:srgbClr val="1C1C1C"/>
              </a:solidFill>
              <a:latin typeface="Times New Roman" pitchFamily="18" charset="0"/>
            </a:endParaRPr>
          </a:p>
          <a:p>
            <a:pPr marL="0" indent="0" eaLnBrk="1" hangingPunct="1">
              <a:lnSpc>
                <a:spcPct val="90000"/>
              </a:lnSpc>
              <a:buFontTx/>
              <a:buNone/>
            </a:pPr>
            <a:endParaRPr lang="en-US" sz="2400" b="0" dirty="0">
              <a:solidFill>
                <a:srgbClr val="1C1C1C"/>
              </a:solidFill>
              <a:latin typeface="Times New Roman" pitchFamily="18" charset="0"/>
            </a:endParaRPr>
          </a:p>
          <a:p>
            <a:pPr marL="0" indent="0" eaLnBrk="1" hangingPunct="1">
              <a:lnSpc>
                <a:spcPct val="90000"/>
              </a:lnSpc>
              <a:buFontTx/>
              <a:buNone/>
            </a:pPr>
            <a:r>
              <a:rPr lang="en-US" sz="2400" b="0" dirty="0">
                <a:solidFill>
                  <a:srgbClr val="1C1C1C"/>
                </a:solidFill>
                <a:latin typeface="Times New Roman" pitchFamily="18" charset="0"/>
              </a:rPr>
              <a:t>Where:</a:t>
            </a:r>
          </a:p>
          <a:p>
            <a:pPr marL="0" indent="0" eaLnBrk="1" hangingPunct="1">
              <a:lnSpc>
                <a:spcPct val="90000"/>
              </a:lnSpc>
              <a:buFontTx/>
              <a:buNone/>
            </a:pPr>
            <a:r>
              <a:rPr lang="en-US" sz="2400" b="0" dirty="0">
                <a:solidFill>
                  <a:srgbClr val="1C1C1C"/>
                </a:solidFill>
                <a:latin typeface="Times New Roman" pitchFamily="18" charset="0"/>
              </a:rPr>
              <a:t>	</a:t>
            </a:r>
            <a:r>
              <a:rPr lang="en-US" sz="2400" b="0" i="1" dirty="0" err="1">
                <a:solidFill>
                  <a:srgbClr val="1C1C1C"/>
                </a:solidFill>
                <a:latin typeface="Times New Roman" pitchFamily="18" charset="0"/>
              </a:rPr>
              <a:t>D</a:t>
            </a:r>
            <a:r>
              <a:rPr lang="en-US" sz="2400" b="0" i="1" baseline="-25000" dirty="0" err="1">
                <a:solidFill>
                  <a:srgbClr val="1C1C1C"/>
                </a:solidFill>
                <a:latin typeface="Times New Roman" pitchFamily="18" charset="0"/>
              </a:rPr>
              <a:t>a</a:t>
            </a:r>
            <a:r>
              <a:rPr lang="en-US" sz="2400" b="0" dirty="0">
                <a:solidFill>
                  <a:srgbClr val="1C1C1C"/>
                </a:solidFill>
                <a:latin typeface="Times New Roman" pitchFamily="18" charset="0"/>
              </a:rPr>
              <a:t> = impeller (agitator) diameter (m)</a:t>
            </a:r>
          </a:p>
          <a:p>
            <a:pPr marL="0" indent="0" eaLnBrk="1" hangingPunct="1">
              <a:lnSpc>
                <a:spcPct val="90000"/>
              </a:lnSpc>
              <a:buFontTx/>
              <a:buNone/>
            </a:pPr>
            <a:r>
              <a:rPr lang="en-US" sz="2400" b="0" dirty="0">
                <a:solidFill>
                  <a:srgbClr val="1C1C1C"/>
                </a:solidFill>
                <a:latin typeface="Times New Roman" pitchFamily="18" charset="0"/>
              </a:rPr>
              <a:t>	</a:t>
            </a:r>
            <a:r>
              <a:rPr lang="en-US" sz="2400" b="0" i="1" dirty="0">
                <a:solidFill>
                  <a:srgbClr val="1C1C1C"/>
                </a:solidFill>
                <a:latin typeface="Times New Roman" pitchFamily="18" charset="0"/>
              </a:rPr>
              <a:t>N</a:t>
            </a:r>
            <a:r>
              <a:rPr lang="en-US" sz="2400" b="0" dirty="0">
                <a:solidFill>
                  <a:srgbClr val="1C1C1C"/>
                </a:solidFill>
                <a:latin typeface="Times New Roman" pitchFamily="18" charset="0"/>
              </a:rPr>
              <a:t>  = rotational speed (rev/s)</a:t>
            </a:r>
          </a:p>
          <a:p>
            <a:pPr marL="0" indent="0" eaLnBrk="1" hangingPunct="1">
              <a:lnSpc>
                <a:spcPct val="90000"/>
              </a:lnSpc>
              <a:buFontTx/>
              <a:buNone/>
            </a:pPr>
            <a:r>
              <a:rPr lang="en-US" sz="2400" b="0" dirty="0">
                <a:solidFill>
                  <a:srgbClr val="1C1C1C"/>
                </a:solidFill>
                <a:latin typeface="Times New Roman" pitchFamily="18" charset="0"/>
                <a:cs typeface="Times New Roman" pitchFamily="18" charset="0"/>
              </a:rPr>
              <a:t>	</a:t>
            </a:r>
            <a:r>
              <a:rPr lang="el-GR" sz="2400" b="0" i="1" dirty="0">
                <a:solidFill>
                  <a:srgbClr val="1C1C1C"/>
                </a:solidFill>
                <a:latin typeface="Times New Roman" pitchFamily="18" charset="0"/>
                <a:cs typeface="Times New Roman" pitchFamily="18" charset="0"/>
              </a:rPr>
              <a:t>ρ</a:t>
            </a:r>
            <a:r>
              <a:rPr lang="en-US" sz="2400" b="0" dirty="0">
                <a:solidFill>
                  <a:srgbClr val="1C1C1C"/>
                </a:solidFill>
                <a:latin typeface="Times New Roman" pitchFamily="18" charset="0"/>
                <a:cs typeface="Times New Roman" pitchFamily="18" charset="0"/>
              </a:rPr>
              <a:t>   = fluid density (kg/m</a:t>
            </a:r>
            <a:r>
              <a:rPr lang="en-US" sz="2400" b="0" baseline="30000" dirty="0">
                <a:solidFill>
                  <a:srgbClr val="1C1C1C"/>
                </a:solidFill>
                <a:latin typeface="Times New Roman" pitchFamily="18" charset="0"/>
                <a:cs typeface="Times New Roman" pitchFamily="18" charset="0"/>
              </a:rPr>
              <a:t>3</a:t>
            </a:r>
            <a:r>
              <a:rPr lang="en-US" sz="2400" b="0" dirty="0">
                <a:solidFill>
                  <a:srgbClr val="1C1C1C"/>
                </a:solidFill>
                <a:latin typeface="Times New Roman" pitchFamily="18" charset="0"/>
                <a:cs typeface="Times New Roman" pitchFamily="18" charset="0"/>
              </a:rPr>
              <a:t>)</a:t>
            </a:r>
            <a:r>
              <a:rPr lang="en-US" sz="2400" b="0" dirty="0">
                <a:solidFill>
                  <a:srgbClr val="1C1C1C"/>
                </a:solidFill>
                <a:latin typeface="Times New Roman" pitchFamily="18" charset="0"/>
              </a:rPr>
              <a:t> </a:t>
            </a:r>
          </a:p>
          <a:p>
            <a:pPr marL="0" indent="0" eaLnBrk="1" hangingPunct="1">
              <a:lnSpc>
                <a:spcPct val="90000"/>
              </a:lnSpc>
              <a:buFontTx/>
              <a:buNone/>
            </a:pPr>
            <a:r>
              <a:rPr lang="en-US" sz="2400" b="0" dirty="0">
                <a:solidFill>
                  <a:srgbClr val="1C1C1C"/>
                </a:solidFill>
                <a:latin typeface="Times New Roman" pitchFamily="18" charset="0"/>
                <a:cs typeface="Times New Roman" pitchFamily="18" charset="0"/>
              </a:rPr>
              <a:t>	</a:t>
            </a:r>
            <a:r>
              <a:rPr lang="en-US" sz="2400" b="0" i="1" dirty="0">
                <a:solidFill>
                  <a:srgbClr val="1C1C1C"/>
                </a:solidFill>
                <a:latin typeface="Times New Roman" pitchFamily="18" charset="0"/>
                <a:cs typeface="Times New Roman" pitchFamily="18" charset="0"/>
              </a:rPr>
              <a:t>µ</a:t>
            </a:r>
            <a:r>
              <a:rPr lang="en-US" sz="2400" b="0" dirty="0">
                <a:solidFill>
                  <a:srgbClr val="1C1C1C"/>
                </a:solidFill>
                <a:latin typeface="Times New Roman" pitchFamily="18" charset="0"/>
                <a:cs typeface="Times New Roman" pitchFamily="18" charset="0"/>
              </a:rPr>
              <a:t>  = fluid viscosity (kg/</a:t>
            </a:r>
            <a:r>
              <a:rPr lang="en-US" sz="2400" b="0" dirty="0" err="1">
                <a:solidFill>
                  <a:srgbClr val="1C1C1C"/>
                </a:solidFill>
                <a:latin typeface="Times New Roman" pitchFamily="18" charset="0"/>
                <a:cs typeface="Times New Roman" pitchFamily="18" charset="0"/>
              </a:rPr>
              <a:t>m.s</a:t>
            </a:r>
            <a:r>
              <a:rPr lang="en-US" sz="2400" b="0" dirty="0">
                <a:solidFill>
                  <a:srgbClr val="1C1C1C"/>
                </a:solidFill>
                <a:latin typeface="Times New Roman" pitchFamily="18" charset="0"/>
                <a:cs typeface="Times New Roman" pitchFamily="18" charset="0"/>
              </a:rPr>
              <a:t>)</a:t>
            </a:r>
            <a:endParaRPr lang="en-US" sz="2400" b="0" baseline="30000" dirty="0">
              <a:solidFill>
                <a:srgbClr val="1C1C1C"/>
              </a:solidFill>
              <a:latin typeface="Times New Roman" pitchFamily="18" charset="0"/>
            </a:endParaRPr>
          </a:p>
        </p:txBody>
      </p:sp>
      <p:sp>
        <p:nvSpPr>
          <p:cNvPr id="14340" name="Rectangle 9"/>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14341" name="Object 8"/>
          <p:cNvGraphicFramePr>
            <a:graphicFrameLocks noChangeAspect="1"/>
          </p:cNvGraphicFramePr>
          <p:nvPr/>
        </p:nvGraphicFramePr>
        <p:xfrm>
          <a:off x="3429000" y="3352800"/>
          <a:ext cx="2133600" cy="1089025"/>
        </p:xfrm>
        <a:graphic>
          <a:graphicData uri="http://schemas.openxmlformats.org/presentationml/2006/ole">
            <mc:AlternateContent xmlns:mc="http://schemas.openxmlformats.org/markup-compatibility/2006">
              <mc:Choice xmlns:v="urn:schemas-microsoft-com:vml" Requires="v">
                <p:oleObj spid="_x0000_s14344" name="Equation" r:id="rId4" imgW="875920" imgH="444307" progId="Equation.3">
                  <p:embed/>
                </p:oleObj>
              </mc:Choice>
              <mc:Fallback>
                <p:oleObj name="Equation" r:id="rId4" imgW="875920" imgH="444307"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3352800"/>
                        <a:ext cx="2133600" cy="1089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2" name="Object 12"/>
          <p:cNvGraphicFramePr>
            <a:graphicFrameLocks noChangeAspect="1"/>
          </p:cNvGraphicFramePr>
          <p:nvPr/>
        </p:nvGraphicFramePr>
        <p:xfrm>
          <a:off x="2971800" y="2743200"/>
          <a:ext cx="762000" cy="690563"/>
        </p:xfrm>
        <a:graphic>
          <a:graphicData uri="http://schemas.openxmlformats.org/presentationml/2006/ole">
            <mc:AlternateContent xmlns:mc="http://schemas.openxmlformats.org/markup-compatibility/2006">
              <mc:Choice xmlns:v="urn:schemas-microsoft-com:vml" Requires="v">
                <p:oleObj spid="_x0000_s14345" name="Equation" r:id="rId6" imgW="266469" imgH="241091" progId="Equation.3">
                  <p:embed/>
                </p:oleObj>
              </mc:Choice>
              <mc:Fallback>
                <p:oleObj name="Equation" r:id="rId6" imgW="266469" imgH="241091" progId="Equation.3">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743200"/>
                        <a:ext cx="762000" cy="690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body" sz="half" idx="1"/>
          </p:nvPr>
        </p:nvSpPr>
        <p:spPr>
          <a:xfrm>
            <a:off x="381000" y="609600"/>
            <a:ext cx="8458200" cy="5943600"/>
          </a:xfrm>
        </p:spPr>
        <p:txBody>
          <a:bodyPr>
            <a:normAutofit/>
          </a:bodyPr>
          <a:lstStyle/>
          <a:p>
            <a:pPr marL="0" indent="0" eaLnBrk="1" hangingPunct="1"/>
            <a:r>
              <a:rPr lang="en-US" sz="2800" b="0" dirty="0">
                <a:solidFill>
                  <a:srgbClr val="1C1C1C"/>
                </a:solidFill>
                <a:latin typeface="Times New Roman" pitchFamily="18" charset="0"/>
              </a:rPr>
              <a:t>  Power consumption is related to fluid density </a:t>
            </a:r>
            <a:r>
              <a:rPr lang="el-GR" sz="2800" b="0" i="1" dirty="0">
                <a:solidFill>
                  <a:srgbClr val="1C1C1C"/>
                </a:solidFill>
                <a:latin typeface="Times New Roman" pitchFamily="18" charset="0"/>
                <a:cs typeface="Times New Roman" pitchFamily="18" charset="0"/>
              </a:rPr>
              <a:t>ρ</a:t>
            </a:r>
            <a:r>
              <a:rPr lang="en-US" sz="2800" b="0" dirty="0">
                <a:solidFill>
                  <a:srgbClr val="1C1C1C"/>
                </a:solidFill>
                <a:latin typeface="Times New Roman" pitchFamily="18" charset="0"/>
                <a:cs typeface="Times New Roman" pitchFamily="18" charset="0"/>
              </a:rPr>
              <a:t>, fluid viscosity </a:t>
            </a:r>
            <a:r>
              <a:rPr lang="en-US" sz="2800" b="0" i="1" dirty="0">
                <a:solidFill>
                  <a:srgbClr val="1C1C1C"/>
                </a:solidFill>
                <a:latin typeface="Times New Roman" pitchFamily="18" charset="0"/>
                <a:cs typeface="Times New Roman" pitchFamily="18" charset="0"/>
              </a:rPr>
              <a:t>µ, </a:t>
            </a:r>
            <a:r>
              <a:rPr lang="en-US" sz="2800" b="0" dirty="0">
                <a:solidFill>
                  <a:srgbClr val="1C1C1C"/>
                </a:solidFill>
                <a:latin typeface="Times New Roman" pitchFamily="18" charset="0"/>
              </a:rPr>
              <a:t>rotational speed </a:t>
            </a:r>
            <a:r>
              <a:rPr lang="en-US" sz="2800" b="0" i="1" dirty="0">
                <a:solidFill>
                  <a:srgbClr val="1C1C1C"/>
                </a:solidFill>
                <a:latin typeface="Times New Roman" pitchFamily="18" charset="0"/>
              </a:rPr>
              <a:t>N</a:t>
            </a:r>
            <a:r>
              <a:rPr lang="en-US" sz="2800" b="0" dirty="0">
                <a:solidFill>
                  <a:srgbClr val="1C1C1C"/>
                </a:solidFill>
                <a:latin typeface="Times New Roman" pitchFamily="18" charset="0"/>
              </a:rPr>
              <a:t> </a:t>
            </a:r>
            <a:r>
              <a:rPr lang="en-US" sz="2800" b="0" dirty="0">
                <a:solidFill>
                  <a:srgbClr val="1C1C1C"/>
                </a:solidFill>
                <a:latin typeface="Times New Roman" pitchFamily="18" charset="0"/>
                <a:cs typeface="Times New Roman" pitchFamily="18" charset="0"/>
              </a:rPr>
              <a:t>and </a:t>
            </a:r>
            <a:r>
              <a:rPr lang="en-US" sz="2800" b="0" dirty="0">
                <a:solidFill>
                  <a:srgbClr val="1C1C1C"/>
                </a:solidFill>
                <a:latin typeface="Times New Roman" pitchFamily="18" charset="0"/>
              </a:rPr>
              <a:t>impeller diameter </a:t>
            </a:r>
            <a:r>
              <a:rPr lang="en-US" sz="2800" b="0" i="1" dirty="0" err="1">
                <a:solidFill>
                  <a:srgbClr val="1C1C1C"/>
                </a:solidFill>
                <a:latin typeface="Times New Roman" pitchFamily="18" charset="0"/>
              </a:rPr>
              <a:t>D</a:t>
            </a:r>
            <a:r>
              <a:rPr lang="en-US" sz="2800" b="0" i="1" baseline="-25000" dirty="0" err="1">
                <a:solidFill>
                  <a:srgbClr val="1C1C1C"/>
                </a:solidFill>
                <a:latin typeface="Times New Roman" pitchFamily="18" charset="0"/>
              </a:rPr>
              <a:t>a</a:t>
            </a:r>
            <a:r>
              <a:rPr lang="en-US" sz="2800" b="0" dirty="0">
                <a:solidFill>
                  <a:srgbClr val="1C1C1C"/>
                </a:solidFill>
                <a:latin typeface="Times New Roman" pitchFamily="18" charset="0"/>
              </a:rPr>
              <a:t> by plots of power number </a:t>
            </a:r>
            <a:r>
              <a:rPr lang="en-US" sz="2800" b="0" i="1" dirty="0" err="1">
                <a:solidFill>
                  <a:srgbClr val="1C1C1C"/>
                </a:solidFill>
                <a:latin typeface="Times New Roman" pitchFamily="18" charset="0"/>
              </a:rPr>
              <a:t>N</a:t>
            </a:r>
            <a:r>
              <a:rPr lang="en-US" sz="2800" b="0" i="1" baseline="-25000" dirty="0" err="1">
                <a:solidFill>
                  <a:srgbClr val="1C1C1C"/>
                </a:solidFill>
                <a:latin typeface="Times New Roman" pitchFamily="18" charset="0"/>
              </a:rPr>
              <a:t>p</a:t>
            </a:r>
            <a:r>
              <a:rPr lang="en-US" sz="2800" b="0" dirty="0">
                <a:solidFill>
                  <a:srgbClr val="1C1C1C"/>
                </a:solidFill>
                <a:latin typeface="Times New Roman" pitchFamily="18" charset="0"/>
              </a:rPr>
              <a:t> versus  	</a:t>
            </a:r>
          </a:p>
          <a:p>
            <a:pPr marL="0" indent="0" eaLnBrk="1" hangingPunct="1"/>
            <a:r>
              <a:rPr lang="en-US" sz="2800" b="0" dirty="0">
                <a:solidFill>
                  <a:srgbClr val="1C1C1C"/>
                </a:solidFill>
                <a:latin typeface="Times New Roman" pitchFamily="18" charset="0"/>
              </a:rPr>
              <a:t>  The power number is defined as:</a:t>
            </a:r>
          </a:p>
          <a:p>
            <a:pPr marL="0" indent="0" eaLnBrk="1" hangingPunct="1"/>
            <a:endParaRPr lang="en-US" sz="2800" b="0" dirty="0">
              <a:solidFill>
                <a:srgbClr val="1C1C1C"/>
              </a:solidFill>
              <a:latin typeface="Times New Roman" pitchFamily="18" charset="0"/>
            </a:endParaRPr>
          </a:p>
          <a:p>
            <a:pPr marL="0" indent="0" eaLnBrk="1" hangingPunct="1">
              <a:buFontTx/>
              <a:buNone/>
            </a:pPr>
            <a:r>
              <a:rPr lang="en-US" sz="2800" b="0" dirty="0">
                <a:solidFill>
                  <a:srgbClr val="1C1C1C"/>
                </a:solidFill>
                <a:latin typeface="Times New Roman" pitchFamily="18" charset="0"/>
              </a:rPr>
              <a:t>			(SI)</a:t>
            </a:r>
          </a:p>
          <a:p>
            <a:pPr marL="0" indent="0" eaLnBrk="1" hangingPunct="1">
              <a:buFontTx/>
              <a:buNone/>
            </a:pPr>
            <a:endParaRPr lang="en-US" sz="2800" b="0" dirty="0">
              <a:solidFill>
                <a:srgbClr val="1C1C1C"/>
              </a:solidFill>
              <a:latin typeface="Times New Roman" pitchFamily="18" charset="0"/>
            </a:endParaRPr>
          </a:p>
          <a:p>
            <a:pPr marL="0" indent="0" eaLnBrk="1" hangingPunct="1">
              <a:buFontTx/>
              <a:buNone/>
            </a:pPr>
            <a:r>
              <a:rPr lang="en-US" sz="2800" b="0" dirty="0">
                <a:solidFill>
                  <a:srgbClr val="1C1C1C"/>
                </a:solidFill>
                <a:latin typeface="Times New Roman" pitchFamily="18" charset="0"/>
              </a:rPr>
              <a:t>			(English)</a:t>
            </a:r>
          </a:p>
          <a:p>
            <a:pPr marL="0" indent="0" eaLnBrk="1" hangingPunct="1"/>
            <a:endParaRPr lang="en-US" sz="2800" b="0" dirty="0">
              <a:solidFill>
                <a:srgbClr val="1C1C1C"/>
              </a:solidFill>
              <a:latin typeface="Times New Roman" pitchFamily="18" charset="0"/>
            </a:endParaRPr>
          </a:p>
          <a:p>
            <a:pPr marL="0" indent="0" eaLnBrk="1" hangingPunct="1">
              <a:buFontTx/>
              <a:buNone/>
            </a:pPr>
            <a:r>
              <a:rPr lang="en-US" sz="2800" b="0" dirty="0">
                <a:solidFill>
                  <a:srgbClr val="1C1C1C"/>
                </a:solidFill>
                <a:latin typeface="Times New Roman" pitchFamily="18" charset="0"/>
              </a:rPr>
              <a:t>Where </a:t>
            </a:r>
            <a:r>
              <a:rPr lang="en-US" sz="2800" b="0" i="1" dirty="0">
                <a:solidFill>
                  <a:srgbClr val="1C1C1C"/>
                </a:solidFill>
                <a:latin typeface="Times New Roman" pitchFamily="18" charset="0"/>
              </a:rPr>
              <a:t>P</a:t>
            </a:r>
            <a:r>
              <a:rPr lang="en-US" sz="2800" b="0" dirty="0">
                <a:solidFill>
                  <a:srgbClr val="1C1C1C"/>
                </a:solidFill>
                <a:latin typeface="Times New Roman" pitchFamily="18" charset="0"/>
              </a:rPr>
              <a:t> = power (J/s) or (W). In English units, </a:t>
            </a:r>
            <a:r>
              <a:rPr lang="en-US" sz="2800" b="0" i="1" dirty="0">
                <a:solidFill>
                  <a:srgbClr val="1C1C1C"/>
                </a:solidFill>
                <a:latin typeface="Times New Roman" pitchFamily="18" charset="0"/>
              </a:rPr>
              <a:t>P</a:t>
            </a:r>
            <a:r>
              <a:rPr lang="en-US" sz="2800" b="0" dirty="0">
                <a:solidFill>
                  <a:srgbClr val="1C1C1C"/>
                </a:solidFill>
                <a:latin typeface="Times New Roman" pitchFamily="18" charset="0"/>
              </a:rPr>
              <a:t> = ft.lb</a:t>
            </a:r>
            <a:r>
              <a:rPr lang="en-US" sz="2800" b="0" baseline="-25000" dirty="0">
                <a:solidFill>
                  <a:srgbClr val="1C1C1C"/>
                </a:solidFill>
                <a:latin typeface="Times New Roman" pitchFamily="18" charset="0"/>
              </a:rPr>
              <a:t>f</a:t>
            </a:r>
            <a:r>
              <a:rPr lang="en-US" sz="2800" b="0" dirty="0">
                <a:solidFill>
                  <a:srgbClr val="1C1C1C"/>
                </a:solidFill>
                <a:latin typeface="Times New Roman" pitchFamily="18" charset="0"/>
              </a:rPr>
              <a:t>/s.</a:t>
            </a:r>
            <a:endParaRPr lang="el-GR" sz="2800" b="0" dirty="0">
              <a:solidFill>
                <a:srgbClr val="1C1C1C"/>
              </a:solidFill>
              <a:latin typeface="Times New Roman" pitchFamily="18" charset="0"/>
            </a:endParaRPr>
          </a:p>
        </p:txBody>
      </p:sp>
      <p:graphicFrame>
        <p:nvGraphicFramePr>
          <p:cNvPr id="15363" name="Object 4"/>
          <p:cNvGraphicFramePr>
            <a:graphicFrameLocks noGrp="1" noChangeAspect="1"/>
          </p:cNvGraphicFramePr>
          <p:nvPr>
            <p:ph sz="half" idx="2"/>
          </p:nvPr>
        </p:nvGraphicFramePr>
        <p:xfrm>
          <a:off x="5638800" y="1524000"/>
          <a:ext cx="609600" cy="552450"/>
        </p:xfrm>
        <a:graphic>
          <a:graphicData uri="http://schemas.openxmlformats.org/presentationml/2006/ole">
            <mc:AlternateContent xmlns:mc="http://schemas.openxmlformats.org/markup-compatibility/2006">
              <mc:Choice xmlns:v="urn:schemas-microsoft-com:vml" Requires="v">
                <p:oleObj spid="_x0000_s15371" name="Equation" r:id="rId4" imgW="266469" imgH="241091" progId="Equation.3">
                  <p:embed/>
                </p:oleObj>
              </mc:Choice>
              <mc:Fallback>
                <p:oleObj name="Equation" r:id="rId4" imgW="266469" imgH="241091"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524000"/>
                        <a:ext cx="609600" cy="5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364" name="Object 8"/>
          <p:cNvGraphicFramePr>
            <a:graphicFrameLocks noChangeAspect="1"/>
          </p:cNvGraphicFramePr>
          <p:nvPr/>
        </p:nvGraphicFramePr>
        <p:xfrm>
          <a:off x="838200" y="2438400"/>
          <a:ext cx="2209800" cy="1090613"/>
        </p:xfrm>
        <a:graphic>
          <a:graphicData uri="http://schemas.openxmlformats.org/presentationml/2006/ole">
            <mc:AlternateContent xmlns:mc="http://schemas.openxmlformats.org/markup-compatibility/2006">
              <mc:Choice xmlns:v="urn:schemas-microsoft-com:vml" Requires="v">
                <p:oleObj spid="_x0000_s15372" name="Equation" r:id="rId6" imgW="863225" imgH="431613" progId="Equation.3">
                  <p:embed/>
                </p:oleObj>
              </mc:Choice>
              <mc:Fallback>
                <p:oleObj name="Equation" r:id="rId6" imgW="863225" imgH="431613"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2438400"/>
                        <a:ext cx="2209800" cy="1090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5" name="Object 7"/>
          <p:cNvGraphicFramePr>
            <a:graphicFrameLocks noChangeAspect="1"/>
          </p:cNvGraphicFramePr>
          <p:nvPr/>
        </p:nvGraphicFramePr>
        <p:xfrm>
          <a:off x="762000" y="3429000"/>
          <a:ext cx="2286000" cy="1131888"/>
        </p:xfrm>
        <a:graphic>
          <a:graphicData uri="http://schemas.openxmlformats.org/presentationml/2006/ole">
            <mc:AlternateContent xmlns:mc="http://schemas.openxmlformats.org/markup-compatibility/2006">
              <mc:Choice xmlns:v="urn:schemas-microsoft-com:vml" Requires="v">
                <p:oleObj spid="_x0000_s15373" name="Equation" r:id="rId8" imgW="863225" imgH="431613" progId="Equation.3">
                  <p:embed/>
                </p:oleObj>
              </mc:Choice>
              <mc:Fallback>
                <p:oleObj name="Equation" r:id="rId8" imgW="863225" imgH="431613"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 y="3429000"/>
                        <a:ext cx="2286000" cy="1131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6" name="Rectangle 9"/>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15367" name="Rectangle 10"/>
          <p:cNvSpPr>
            <a:spLocks noChangeArrowheads="1"/>
          </p:cNvSpPr>
          <p:nvPr/>
        </p:nvSpPr>
        <p:spPr bwMode="auto">
          <a:xfrm>
            <a:off x="0" y="428625"/>
            <a:ext cx="9144000" cy="0"/>
          </a:xfrm>
          <a:prstGeom prst="rect">
            <a:avLst/>
          </a:prstGeom>
          <a:noFill/>
          <a:ln w="9525">
            <a:noFill/>
            <a:miter lim="800000"/>
            <a:headEnd/>
            <a:tailEnd/>
          </a:ln>
          <a:effectLst/>
        </p:spPr>
        <p:txBody>
          <a:bodyPr wrap="none" anchor="ctr">
            <a:spAutoFit/>
          </a:bodyPr>
          <a:lstStyle/>
          <a:p>
            <a:pPr eaLnBrk="1" hangingPunct="1"/>
            <a:endParaRPr lang="en-US" sz="1800">
              <a:latin typeface="Arial" charset="0"/>
            </a:endParaRPr>
          </a:p>
        </p:txBody>
      </p:sp>
    </p:spTree>
  </p:cSld>
  <p:clrMapOvr>
    <a:masterClrMapping/>
  </p:clrMapOvr>
  <p:transition spd="med">
    <p:fade thruBlk="1"/>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xing Regime and Impeller Power"/>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62000" y="457200"/>
            <a:ext cx="7315200" cy="60198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1143000" y="5867400"/>
            <a:ext cx="7086600" cy="762000"/>
          </a:xfrm>
        </p:spPr>
        <p:txBody>
          <a:bodyPr>
            <a:noAutofit/>
          </a:bodyPr>
          <a:lstStyle/>
          <a:p>
            <a:pPr eaLnBrk="1" hangingPunct="1">
              <a:buFontTx/>
              <a:buNone/>
            </a:pPr>
            <a:r>
              <a:rPr lang="en-US" sz="2000" b="1" dirty="0">
                <a:solidFill>
                  <a:srgbClr val="1C1C1C"/>
                </a:solidFill>
                <a:latin typeface="Arial" pitchFamily="34" charset="0"/>
                <a:cs typeface="Arial" pitchFamily="34" charset="0"/>
              </a:rPr>
              <a:t>Power correlations for various impellers and baffles</a:t>
            </a:r>
          </a:p>
          <a:p>
            <a:pPr eaLnBrk="1" hangingPunct="1">
              <a:buFontTx/>
              <a:buNone/>
            </a:pPr>
            <a:r>
              <a:rPr lang="en-US" sz="2000" b="1" dirty="0">
                <a:solidFill>
                  <a:srgbClr val="1C1C1C"/>
                </a:solidFill>
                <a:latin typeface="Arial" pitchFamily="34" charset="0"/>
                <a:cs typeface="Arial" pitchFamily="34" charset="0"/>
              </a:rPr>
              <a:t>			(</a:t>
            </a:r>
            <a:r>
              <a:rPr lang="en-US" sz="2000" b="1" dirty="0" err="1">
                <a:solidFill>
                  <a:srgbClr val="1C1C1C"/>
                </a:solidFill>
                <a:latin typeface="Arial" pitchFamily="34" charset="0"/>
                <a:cs typeface="Arial" pitchFamily="34" charset="0"/>
              </a:rPr>
              <a:t>Geankoplis</a:t>
            </a:r>
            <a:r>
              <a:rPr lang="en-US" sz="2000" b="1" dirty="0">
                <a:solidFill>
                  <a:srgbClr val="1C1C1C"/>
                </a:solidFill>
                <a:latin typeface="Arial" pitchFamily="34" charset="0"/>
                <a:cs typeface="Arial" pitchFamily="34" charset="0"/>
              </a:rPr>
              <a:t>, 4</a:t>
            </a:r>
            <a:r>
              <a:rPr lang="en-US" sz="2000" b="1" baseline="30000" dirty="0">
                <a:solidFill>
                  <a:srgbClr val="1C1C1C"/>
                </a:solidFill>
                <a:latin typeface="Arial" pitchFamily="34" charset="0"/>
                <a:cs typeface="Arial" pitchFamily="34" charset="0"/>
              </a:rPr>
              <a:t>th</a:t>
            </a:r>
            <a:r>
              <a:rPr lang="en-US" sz="2000" b="1" dirty="0">
                <a:solidFill>
                  <a:srgbClr val="1C1C1C"/>
                </a:solidFill>
                <a:latin typeface="Arial" pitchFamily="34" charset="0"/>
                <a:cs typeface="Arial" pitchFamily="34" charset="0"/>
              </a:rPr>
              <a:t> ed.)</a:t>
            </a:r>
          </a:p>
        </p:txBody>
      </p:sp>
      <p:pic>
        <p:nvPicPr>
          <p:cNvPr id="16387"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255685" y="609600"/>
            <a:ext cx="8354201" cy="5029200"/>
          </a:xfrm>
          <a:prstGeom prst="rect">
            <a:avLst/>
          </a:prstGeom>
          <a:noFill/>
          <a:ln w="9525">
            <a:solidFill>
              <a:srgbClr val="292929"/>
            </a:solidFill>
            <a:miter lim="800000"/>
            <a:headEnd/>
            <a:tailEnd/>
          </a:ln>
        </p:spPr>
      </p:pic>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body" idx="1"/>
          </p:nvPr>
        </p:nvSpPr>
        <p:spPr>
          <a:xfrm>
            <a:off x="457200" y="914400"/>
            <a:ext cx="8458200" cy="5105400"/>
          </a:xfrm>
          <a:noFill/>
        </p:spPr>
        <p:txBody>
          <a:bodyPr/>
          <a:lstStyle/>
          <a:p>
            <a:pPr eaLnBrk="1" hangingPunct="1">
              <a:lnSpc>
                <a:spcPct val="90000"/>
              </a:lnSpc>
            </a:pPr>
            <a:r>
              <a:rPr lang="en-US" sz="2400" b="0" dirty="0">
                <a:solidFill>
                  <a:srgbClr val="C00000"/>
                </a:solidFill>
                <a:latin typeface="Times New Roman" pitchFamily="18" charset="0"/>
              </a:rPr>
              <a:t>Curve 1.</a:t>
            </a:r>
            <a:r>
              <a:rPr lang="en-US" sz="2400" b="0" dirty="0">
                <a:solidFill>
                  <a:srgbClr val="292929"/>
                </a:solidFill>
                <a:latin typeface="Times New Roman" pitchFamily="18" charset="0"/>
              </a:rPr>
              <a:t>	Flat six-blade turbine with disk but six blades); D/W 		= 5; four baffles each D/J = 12.</a:t>
            </a:r>
          </a:p>
          <a:p>
            <a:pPr eaLnBrk="1" hangingPunct="1">
              <a:lnSpc>
                <a:spcPct val="90000"/>
              </a:lnSpc>
            </a:pPr>
            <a:r>
              <a:rPr lang="en-US" sz="2400" b="0" dirty="0">
                <a:solidFill>
                  <a:srgbClr val="C00000"/>
                </a:solidFill>
                <a:latin typeface="Times New Roman" pitchFamily="18" charset="0"/>
              </a:rPr>
              <a:t>Curve 2.</a:t>
            </a:r>
            <a:r>
              <a:rPr lang="en-US" sz="2400" b="0" dirty="0">
                <a:solidFill>
                  <a:srgbClr val="292929"/>
                </a:solidFill>
                <a:latin typeface="Times New Roman" pitchFamily="18" charset="0"/>
              </a:rPr>
              <a:t> 	Flat six-blade open turbine; </a:t>
            </a:r>
            <a:r>
              <a:rPr lang="en-US" sz="2400" b="0" dirty="0" err="1">
                <a:solidFill>
                  <a:srgbClr val="292929"/>
                </a:solidFill>
                <a:latin typeface="Times New Roman" pitchFamily="18" charset="0"/>
              </a:rPr>
              <a:t>D</a:t>
            </a:r>
            <a:r>
              <a:rPr lang="en-US" sz="2400" b="0" baseline="-25000" dirty="0" err="1">
                <a:solidFill>
                  <a:srgbClr val="292929"/>
                </a:solidFill>
                <a:latin typeface="Times New Roman" pitchFamily="18" charset="0"/>
              </a:rPr>
              <a:t>a</a:t>
            </a:r>
            <a:r>
              <a:rPr lang="en-US" sz="2400" b="0" dirty="0">
                <a:solidFill>
                  <a:srgbClr val="292929"/>
                </a:solidFill>
                <a:latin typeface="Times New Roman" pitchFamily="18" charset="0"/>
              </a:rPr>
              <a:t>/W = 8;four baffles 			each D/J = 12.</a:t>
            </a:r>
          </a:p>
          <a:p>
            <a:pPr eaLnBrk="1" hangingPunct="1">
              <a:lnSpc>
                <a:spcPct val="90000"/>
              </a:lnSpc>
            </a:pPr>
            <a:r>
              <a:rPr lang="en-US" sz="2400" b="0" dirty="0">
                <a:solidFill>
                  <a:srgbClr val="C00000"/>
                </a:solidFill>
                <a:latin typeface="Times New Roman" pitchFamily="18" charset="0"/>
              </a:rPr>
              <a:t>Curve 3.</a:t>
            </a:r>
            <a:r>
              <a:rPr lang="en-US" sz="2400" b="0" dirty="0">
                <a:solidFill>
                  <a:srgbClr val="292929"/>
                </a:solidFill>
                <a:latin typeface="Times New Roman" pitchFamily="18" charset="0"/>
              </a:rPr>
              <a:t> 	Six-blade open turbine (pitched-blade) but blades at 			45</a:t>
            </a:r>
            <a:r>
              <a:rPr lang="en-US" sz="2400" b="0" baseline="30000" dirty="0">
                <a:solidFill>
                  <a:srgbClr val="292929"/>
                </a:solidFill>
                <a:latin typeface="Times New Roman" pitchFamily="18" charset="0"/>
              </a:rPr>
              <a:t>0</a:t>
            </a:r>
            <a:r>
              <a:rPr lang="en-US" sz="2400" b="0" dirty="0">
                <a:solidFill>
                  <a:srgbClr val="292929"/>
                </a:solidFill>
                <a:latin typeface="Times New Roman" pitchFamily="18" charset="0"/>
              </a:rPr>
              <a:t>; </a:t>
            </a:r>
            <a:r>
              <a:rPr lang="en-US" sz="2400" b="0" dirty="0" err="1">
                <a:solidFill>
                  <a:srgbClr val="292929"/>
                </a:solidFill>
                <a:latin typeface="Times New Roman" pitchFamily="18" charset="0"/>
              </a:rPr>
              <a:t>D</a:t>
            </a:r>
            <a:r>
              <a:rPr lang="en-US" sz="2400" b="0" baseline="-25000" dirty="0" err="1">
                <a:solidFill>
                  <a:srgbClr val="292929"/>
                </a:solidFill>
                <a:latin typeface="Times New Roman" pitchFamily="18" charset="0"/>
              </a:rPr>
              <a:t>a</a:t>
            </a:r>
            <a:r>
              <a:rPr lang="en-US" sz="2400" b="0" dirty="0">
                <a:solidFill>
                  <a:srgbClr val="292929"/>
                </a:solidFill>
                <a:latin typeface="Times New Roman" pitchFamily="18" charset="0"/>
              </a:rPr>
              <a:t>/W = 8; four baffles each </a:t>
            </a:r>
            <a:r>
              <a:rPr lang="en-US" sz="2400" b="0" dirty="0" err="1">
                <a:solidFill>
                  <a:srgbClr val="292929"/>
                </a:solidFill>
                <a:latin typeface="Times New Roman" pitchFamily="18" charset="0"/>
              </a:rPr>
              <a:t>D</a:t>
            </a:r>
            <a:r>
              <a:rPr lang="en-US" sz="2400" b="0" baseline="-25000" dirty="0" err="1">
                <a:solidFill>
                  <a:srgbClr val="292929"/>
                </a:solidFill>
                <a:latin typeface="Times New Roman" pitchFamily="18" charset="0"/>
              </a:rPr>
              <a:t>t</a:t>
            </a:r>
            <a:r>
              <a:rPr lang="en-US" sz="2400" b="0" baseline="-25000" dirty="0">
                <a:solidFill>
                  <a:srgbClr val="292929"/>
                </a:solidFill>
                <a:latin typeface="Times New Roman" pitchFamily="18" charset="0"/>
              </a:rPr>
              <a:t> </a:t>
            </a:r>
            <a:r>
              <a:rPr lang="en-US" sz="2400" b="0" dirty="0">
                <a:solidFill>
                  <a:srgbClr val="292929"/>
                </a:solidFill>
                <a:latin typeface="Times New Roman" pitchFamily="18" charset="0"/>
              </a:rPr>
              <a:t>/J = 12.</a:t>
            </a:r>
          </a:p>
          <a:p>
            <a:pPr eaLnBrk="1" hangingPunct="1">
              <a:lnSpc>
                <a:spcPct val="90000"/>
              </a:lnSpc>
            </a:pPr>
            <a:r>
              <a:rPr lang="en-US" sz="2400" b="0" dirty="0">
                <a:solidFill>
                  <a:srgbClr val="C00000"/>
                </a:solidFill>
                <a:latin typeface="Times New Roman" pitchFamily="18" charset="0"/>
              </a:rPr>
              <a:t>Curve 4.</a:t>
            </a:r>
            <a:r>
              <a:rPr lang="en-US" sz="2400" b="0" dirty="0">
                <a:solidFill>
                  <a:srgbClr val="292929"/>
                </a:solidFill>
                <a:latin typeface="Times New Roman" pitchFamily="18" charset="0"/>
              </a:rPr>
              <a:t> 	Propeller; pitch 2D four baffles each </a:t>
            </a:r>
            <a:r>
              <a:rPr lang="en-US" sz="2400" b="0" dirty="0" err="1">
                <a:solidFill>
                  <a:srgbClr val="292929"/>
                </a:solidFill>
                <a:latin typeface="Times New Roman" pitchFamily="18" charset="0"/>
              </a:rPr>
              <a:t>D</a:t>
            </a:r>
            <a:r>
              <a:rPr lang="en-US" sz="2400" b="0" baseline="-25000" dirty="0" err="1">
                <a:solidFill>
                  <a:srgbClr val="292929"/>
                </a:solidFill>
                <a:latin typeface="Times New Roman" pitchFamily="18" charset="0"/>
              </a:rPr>
              <a:t>t</a:t>
            </a:r>
            <a:r>
              <a:rPr lang="en-US" sz="2400" b="0" baseline="-25000" dirty="0">
                <a:solidFill>
                  <a:srgbClr val="292929"/>
                </a:solidFill>
                <a:latin typeface="Times New Roman" pitchFamily="18" charset="0"/>
              </a:rPr>
              <a:t> </a:t>
            </a:r>
            <a:r>
              <a:rPr lang="en-US" sz="2400" b="0" dirty="0">
                <a:solidFill>
                  <a:srgbClr val="292929"/>
                </a:solidFill>
                <a:latin typeface="Times New Roman" pitchFamily="18" charset="0"/>
              </a:rPr>
              <a:t>/J = 10; also 		holds for same propeller in angular off-center 			position with no baffles.</a:t>
            </a:r>
          </a:p>
          <a:p>
            <a:pPr eaLnBrk="1" hangingPunct="1">
              <a:lnSpc>
                <a:spcPct val="90000"/>
              </a:lnSpc>
            </a:pPr>
            <a:r>
              <a:rPr lang="en-US" sz="2400" b="0" dirty="0">
                <a:solidFill>
                  <a:srgbClr val="C00000"/>
                </a:solidFill>
                <a:latin typeface="Times New Roman" pitchFamily="18" charset="0"/>
              </a:rPr>
              <a:t>Curve 5.</a:t>
            </a:r>
            <a:r>
              <a:rPr lang="en-US" sz="2400" b="0" dirty="0">
                <a:solidFill>
                  <a:srgbClr val="292929"/>
                </a:solidFill>
                <a:latin typeface="Times New Roman" pitchFamily="18" charset="0"/>
              </a:rPr>
              <a:t> 	Propeller; pitch = </a:t>
            </a:r>
            <a:r>
              <a:rPr lang="en-US" sz="2400" b="0" dirty="0" err="1">
                <a:solidFill>
                  <a:srgbClr val="292929"/>
                </a:solidFill>
                <a:latin typeface="Times New Roman" pitchFamily="18" charset="0"/>
              </a:rPr>
              <a:t>D</a:t>
            </a:r>
            <a:r>
              <a:rPr lang="en-US" sz="2400" b="0" baseline="-25000" dirty="0" err="1">
                <a:solidFill>
                  <a:srgbClr val="292929"/>
                </a:solidFill>
                <a:latin typeface="Times New Roman" pitchFamily="18" charset="0"/>
              </a:rPr>
              <a:t>a</a:t>
            </a:r>
            <a:r>
              <a:rPr lang="en-US" sz="2400" b="0" dirty="0">
                <a:solidFill>
                  <a:srgbClr val="292929"/>
                </a:solidFill>
                <a:latin typeface="Times New Roman" pitchFamily="18" charset="0"/>
              </a:rPr>
              <a:t> four baffles each </a:t>
            </a:r>
            <a:r>
              <a:rPr lang="en-US" sz="2400" b="0" dirty="0" err="1">
                <a:solidFill>
                  <a:srgbClr val="292929"/>
                </a:solidFill>
                <a:latin typeface="Times New Roman" pitchFamily="18" charset="0"/>
              </a:rPr>
              <a:t>D</a:t>
            </a:r>
            <a:r>
              <a:rPr lang="en-US" sz="2400" b="0" baseline="-25000" dirty="0" err="1">
                <a:solidFill>
                  <a:srgbClr val="292929"/>
                </a:solidFill>
                <a:latin typeface="Times New Roman" pitchFamily="18" charset="0"/>
              </a:rPr>
              <a:t>t</a:t>
            </a:r>
            <a:r>
              <a:rPr lang="en-US" sz="2400" b="0" baseline="-25000" dirty="0">
                <a:solidFill>
                  <a:srgbClr val="292929"/>
                </a:solidFill>
                <a:latin typeface="Times New Roman" pitchFamily="18" charset="0"/>
              </a:rPr>
              <a:t> </a:t>
            </a:r>
            <a:r>
              <a:rPr lang="en-US" sz="2400" b="0" dirty="0">
                <a:solidFill>
                  <a:srgbClr val="292929"/>
                </a:solidFill>
                <a:latin typeface="Times New Roman" pitchFamily="18" charset="0"/>
              </a:rPr>
              <a:t>/J = 10; 			also holds for same propeller in angular off-center 			position with no baffles.</a:t>
            </a:r>
          </a:p>
          <a:p>
            <a:pPr eaLnBrk="1" hangingPunct="1">
              <a:lnSpc>
                <a:spcPct val="90000"/>
              </a:lnSpc>
            </a:pPr>
            <a:r>
              <a:rPr lang="en-US" sz="2400" b="0" dirty="0">
                <a:solidFill>
                  <a:srgbClr val="C00000"/>
                </a:solidFill>
                <a:latin typeface="Times New Roman" pitchFamily="18" charset="0"/>
              </a:rPr>
              <a:t>Curve 6. </a:t>
            </a:r>
            <a:r>
              <a:rPr lang="en-US" sz="2400" b="0" dirty="0">
                <a:solidFill>
                  <a:srgbClr val="292929"/>
                </a:solidFill>
                <a:latin typeface="Times New Roman" pitchFamily="18" charset="0"/>
              </a:rPr>
              <a:t>	High-efficiency impeller; four  baffles each </a:t>
            </a:r>
            <a:r>
              <a:rPr lang="en-US" sz="2400" b="0" dirty="0" err="1">
                <a:solidFill>
                  <a:srgbClr val="292929"/>
                </a:solidFill>
                <a:latin typeface="Times New Roman" pitchFamily="18" charset="0"/>
              </a:rPr>
              <a:t>D</a:t>
            </a:r>
            <a:r>
              <a:rPr lang="en-US" sz="2400" b="0" baseline="-25000" dirty="0" err="1">
                <a:solidFill>
                  <a:srgbClr val="292929"/>
                </a:solidFill>
                <a:latin typeface="Times New Roman" pitchFamily="18" charset="0"/>
              </a:rPr>
              <a:t>t</a:t>
            </a:r>
            <a:r>
              <a:rPr lang="en-US" sz="2400" b="0" baseline="-25000" dirty="0">
                <a:solidFill>
                  <a:srgbClr val="292929"/>
                </a:solidFill>
                <a:latin typeface="Times New Roman" pitchFamily="18" charset="0"/>
              </a:rPr>
              <a:t> </a:t>
            </a:r>
            <a:r>
              <a:rPr lang="en-US" sz="2400" b="0" dirty="0">
                <a:solidFill>
                  <a:srgbClr val="292929"/>
                </a:solidFill>
                <a:latin typeface="Times New Roman" pitchFamily="18" charset="0"/>
              </a:rPr>
              <a:t>/J = 			12.</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210424" y="838200"/>
            <a:ext cx="8723152" cy="5181600"/>
          </a:xfrm>
          <a:prstGeom prst="rect">
            <a:avLst/>
          </a:prstGeom>
          <a:noFill/>
          <a:ln w="9525">
            <a:noFill/>
            <a:miter lim="800000"/>
            <a:headEnd/>
            <a:tailEnd/>
          </a:ln>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3332"/>
          <a:stretch>
            <a:fillRect/>
          </a:stretch>
        </p:blipFill>
        <p:spPr>
          <a:xfrm>
            <a:off x="1447800" y="1600200"/>
            <a:ext cx="5904309" cy="5024437"/>
          </a:xfrm>
          <a:prstGeom prst="rect">
            <a:avLst/>
          </a:prstGeom>
        </p:spPr>
      </p:pic>
      <p:sp>
        <p:nvSpPr>
          <p:cNvPr id="3" name="Title 2"/>
          <p:cNvSpPr>
            <a:spLocks noGrp="1"/>
          </p:cNvSpPr>
          <p:nvPr>
            <p:ph type="title"/>
          </p:nvPr>
        </p:nvSpPr>
        <p:spPr/>
        <p:txBody>
          <a:bodyPr>
            <a:noAutofit/>
          </a:bodyPr>
          <a:lstStyle/>
          <a:p>
            <a:r>
              <a:rPr lang="en-US" b="1" dirty="0">
                <a:latin typeface="Arial" pitchFamily="34" charset="0"/>
                <a:cs typeface="Arial" pitchFamily="34" charset="0"/>
              </a:rPr>
              <a:t>Power Consumption</a:t>
            </a:r>
            <a:br>
              <a:rPr lang="en-US" b="1" dirty="0">
                <a:latin typeface="Arial" pitchFamily="34" charset="0"/>
                <a:cs typeface="Arial" pitchFamily="34" charset="0"/>
              </a:rPr>
            </a:br>
            <a:r>
              <a:rPr lang="en-US" b="1" dirty="0">
                <a:latin typeface="Arial" pitchFamily="34" charset="0"/>
                <a:cs typeface="Arial" pitchFamily="34" charset="0"/>
              </a:rPr>
              <a:t>in Agitated Vessels</a:t>
            </a:r>
          </a:p>
        </p:txBody>
      </p:sp>
    </p:spTree>
    <p:extLst>
      <p:ext uri="{BB962C8B-B14F-4D97-AF65-F5344CB8AC3E}">
        <p14:creationId xmlns:p14="http://schemas.microsoft.com/office/powerpoint/2010/main" val="364923763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type="body" idx="1"/>
          </p:nvPr>
        </p:nvSpPr>
        <p:spPr>
          <a:xfrm>
            <a:off x="304800" y="838200"/>
            <a:ext cx="8686800" cy="5257800"/>
          </a:xfrm>
        </p:spPr>
        <p:txBody>
          <a:bodyPr/>
          <a:lstStyle/>
          <a:p>
            <a:pPr eaLnBrk="1" hangingPunct="1">
              <a:buFontTx/>
              <a:buNone/>
            </a:pPr>
            <a:r>
              <a:rPr lang="en-US" dirty="0">
                <a:solidFill>
                  <a:srgbClr val="1C1C1C"/>
                </a:solidFill>
                <a:latin typeface="Times New Roman" pitchFamily="18" charset="0"/>
              </a:rPr>
              <a:t>Example 1	Power Consumption in an 				Agitator</a:t>
            </a:r>
          </a:p>
          <a:p>
            <a:pPr eaLnBrk="1" hangingPunct="1">
              <a:buFontTx/>
              <a:buNone/>
            </a:pPr>
            <a:r>
              <a:rPr lang="en-US" sz="2400" b="0" dirty="0">
                <a:solidFill>
                  <a:srgbClr val="1C1C1C"/>
                </a:solidFill>
                <a:latin typeface="Times New Roman" pitchFamily="18" charset="0"/>
              </a:rPr>
              <a:t>	</a:t>
            </a:r>
          </a:p>
          <a:p>
            <a:pPr eaLnBrk="1" hangingPunct="1">
              <a:buFontTx/>
              <a:buNone/>
            </a:pPr>
            <a:r>
              <a:rPr lang="en-US" sz="2400" b="0" dirty="0">
                <a:solidFill>
                  <a:srgbClr val="1C1C1C"/>
                </a:solidFill>
                <a:latin typeface="Times New Roman" pitchFamily="18" charset="0"/>
              </a:rPr>
              <a:t>	A </a:t>
            </a:r>
            <a:r>
              <a:rPr lang="en-US" sz="2400" b="0" dirty="0">
                <a:solidFill>
                  <a:srgbClr val="CC3300"/>
                </a:solidFill>
                <a:latin typeface="Times New Roman" pitchFamily="18" charset="0"/>
              </a:rPr>
              <a:t>flat blade turbine agitator with disk having six blades</a:t>
            </a:r>
            <a:r>
              <a:rPr lang="en-US" sz="2400" b="0" dirty="0">
                <a:solidFill>
                  <a:srgbClr val="1C1C1C"/>
                </a:solidFill>
                <a:latin typeface="Times New Roman" pitchFamily="18" charset="0"/>
              </a:rPr>
              <a:t> is installed in a tank similar to Fig. 3.4-3. The tank diameter </a:t>
            </a:r>
            <a:r>
              <a:rPr lang="en-US" sz="2400" b="0" i="1" dirty="0" err="1">
                <a:solidFill>
                  <a:srgbClr val="1C1C1C"/>
                </a:solidFill>
                <a:latin typeface="Times New Roman" pitchFamily="18" charset="0"/>
              </a:rPr>
              <a:t>D</a:t>
            </a:r>
            <a:r>
              <a:rPr lang="en-US" sz="2400" b="0" i="1" baseline="-25000" dirty="0" err="1">
                <a:solidFill>
                  <a:srgbClr val="1C1C1C"/>
                </a:solidFill>
                <a:latin typeface="Times New Roman" pitchFamily="18" charset="0"/>
              </a:rPr>
              <a:t>t</a:t>
            </a:r>
            <a:r>
              <a:rPr lang="en-US" sz="2400" b="0" dirty="0">
                <a:solidFill>
                  <a:srgbClr val="1C1C1C"/>
                </a:solidFill>
                <a:latin typeface="Times New Roman" pitchFamily="18" charset="0"/>
              </a:rPr>
              <a:t> is 1.83 m, the turbine diameter </a:t>
            </a:r>
            <a:r>
              <a:rPr lang="en-US" sz="2400" b="0" i="1" dirty="0" err="1">
                <a:solidFill>
                  <a:srgbClr val="1C1C1C"/>
                </a:solidFill>
                <a:latin typeface="Times New Roman" pitchFamily="18" charset="0"/>
              </a:rPr>
              <a:t>D</a:t>
            </a:r>
            <a:r>
              <a:rPr lang="en-US" sz="2400" b="0" i="1" baseline="-25000" dirty="0" err="1">
                <a:solidFill>
                  <a:srgbClr val="1C1C1C"/>
                </a:solidFill>
                <a:latin typeface="Times New Roman" pitchFamily="18" charset="0"/>
              </a:rPr>
              <a:t>a</a:t>
            </a:r>
            <a:r>
              <a:rPr lang="en-US" sz="2400" b="0" dirty="0">
                <a:solidFill>
                  <a:srgbClr val="1C1C1C"/>
                </a:solidFill>
                <a:latin typeface="Times New Roman" pitchFamily="18" charset="0"/>
              </a:rPr>
              <a:t> is 0.61 m, </a:t>
            </a:r>
            <a:r>
              <a:rPr lang="en-US" sz="2400" b="0" i="1" dirty="0" err="1">
                <a:solidFill>
                  <a:srgbClr val="1C1C1C"/>
                </a:solidFill>
                <a:latin typeface="Times New Roman" pitchFamily="18" charset="0"/>
              </a:rPr>
              <a:t>D</a:t>
            </a:r>
            <a:r>
              <a:rPr lang="en-US" sz="2400" b="0" i="1" baseline="-25000" dirty="0" err="1">
                <a:solidFill>
                  <a:srgbClr val="1C1C1C"/>
                </a:solidFill>
                <a:latin typeface="Times New Roman" pitchFamily="18" charset="0"/>
              </a:rPr>
              <a:t>t</a:t>
            </a:r>
            <a:r>
              <a:rPr lang="en-US" sz="2400" b="0" dirty="0">
                <a:solidFill>
                  <a:srgbClr val="1C1C1C"/>
                </a:solidFill>
                <a:latin typeface="Times New Roman" pitchFamily="18" charset="0"/>
              </a:rPr>
              <a:t> = </a:t>
            </a:r>
            <a:r>
              <a:rPr lang="en-US" sz="2400" b="0" i="1" dirty="0">
                <a:solidFill>
                  <a:srgbClr val="1C1C1C"/>
                </a:solidFill>
                <a:latin typeface="Times New Roman" pitchFamily="18" charset="0"/>
              </a:rPr>
              <a:t>H</a:t>
            </a:r>
            <a:r>
              <a:rPr lang="en-US" sz="2400" b="0" dirty="0">
                <a:solidFill>
                  <a:srgbClr val="1C1C1C"/>
                </a:solidFill>
                <a:latin typeface="Times New Roman" pitchFamily="18" charset="0"/>
              </a:rPr>
              <a:t>, and the width </a:t>
            </a:r>
            <a:r>
              <a:rPr lang="en-US" sz="2400" b="0" i="1" dirty="0">
                <a:solidFill>
                  <a:srgbClr val="1C1C1C"/>
                </a:solidFill>
                <a:latin typeface="Times New Roman" pitchFamily="18" charset="0"/>
              </a:rPr>
              <a:t>W</a:t>
            </a:r>
            <a:r>
              <a:rPr lang="en-US" sz="2400" b="0" dirty="0">
                <a:solidFill>
                  <a:srgbClr val="1C1C1C"/>
                </a:solidFill>
                <a:latin typeface="Times New Roman" pitchFamily="18" charset="0"/>
              </a:rPr>
              <a:t> is 0.122 m. The tank contains four baffles, each having a width </a:t>
            </a:r>
            <a:r>
              <a:rPr lang="en-US" sz="2400" b="0" i="1" dirty="0">
                <a:solidFill>
                  <a:srgbClr val="1C1C1C"/>
                </a:solidFill>
                <a:latin typeface="Times New Roman" pitchFamily="18" charset="0"/>
              </a:rPr>
              <a:t>J</a:t>
            </a:r>
            <a:r>
              <a:rPr lang="en-US" sz="2400" b="0" dirty="0">
                <a:solidFill>
                  <a:srgbClr val="1C1C1C"/>
                </a:solidFill>
                <a:latin typeface="Times New Roman" pitchFamily="18" charset="0"/>
              </a:rPr>
              <a:t> of 0.15 m. The turbine is operated at 90 rpm and the liquid in the tank has a viscosity of 10 cp and a density of 929 kg/m3.</a:t>
            </a:r>
          </a:p>
          <a:p>
            <a:pPr eaLnBrk="1" hangingPunct="1">
              <a:buFontTx/>
              <a:buNone/>
            </a:pPr>
            <a:r>
              <a:rPr lang="en-US" sz="2400" b="0" dirty="0">
                <a:solidFill>
                  <a:srgbClr val="1C1C1C"/>
                </a:solidFill>
                <a:latin typeface="Times New Roman" pitchFamily="18" charset="0"/>
              </a:rPr>
              <a:t>	a)	Calculate the required kW of the mixer.</a:t>
            </a:r>
          </a:p>
          <a:p>
            <a:pPr eaLnBrk="1" hangingPunct="1">
              <a:buFontTx/>
              <a:buNone/>
            </a:pPr>
            <a:r>
              <a:rPr lang="en-US" sz="2400" b="0" dirty="0">
                <a:solidFill>
                  <a:srgbClr val="1C1C1C"/>
                </a:solidFill>
                <a:latin typeface="Times New Roman" pitchFamily="18" charset="0"/>
              </a:rPr>
              <a:t>	b) 	For the same conditions, except for the solution having a     	viscosity of 100,000 cp, calculate the required kW.</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304800" y="228600"/>
            <a:ext cx="8686800" cy="6248400"/>
          </a:xfrm>
        </p:spPr>
        <p:txBody>
          <a:bodyPr/>
          <a:lstStyle/>
          <a:p>
            <a:pPr eaLnBrk="1" hangingPunct="1">
              <a:buFontTx/>
              <a:buNone/>
            </a:pPr>
            <a:r>
              <a:rPr lang="en-US" sz="2400" b="0" u="sng" dirty="0">
                <a:solidFill>
                  <a:srgbClr val="1C1C1C"/>
                </a:solidFill>
                <a:latin typeface="Times New Roman" pitchFamily="18" charset="0"/>
              </a:rPr>
              <a:t>Solution</a:t>
            </a:r>
          </a:p>
          <a:p>
            <a:pPr eaLnBrk="1" hangingPunct="1"/>
            <a:r>
              <a:rPr lang="en-US" sz="2400" b="0" dirty="0">
                <a:solidFill>
                  <a:srgbClr val="1C1C1C"/>
                </a:solidFill>
                <a:latin typeface="Times New Roman" pitchFamily="18" charset="0"/>
              </a:rPr>
              <a:t>For part (a) the following data are given:</a:t>
            </a:r>
          </a:p>
          <a:p>
            <a:pPr eaLnBrk="1" hangingPunct="1"/>
            <a:endParaRPr lang="en-US" sz="2400" b="0" dirty="0">
              <a:solidFill>
                <a:srgbClr val="1C1C1C"/>
              </a:solidFill>
              <a:latin typeface="Times New Roman" pitchFamily="18" charset="0"/>
            </a:endParaRPr>
          </a:p>
          <a:p>
            <a:pPr eaLnBrk="1" hangingPunct="1"/>
            <a:endParaRPr lang="en-US" sz="2400" b="0" dirty="0">
              <a:solidFill>
                <a:srgbClr val="1C1C1C"/>
              </a:solidFill>
              <a:latin typeface="Times New Roman" pitchFamily="18" charset="0"/>
            </a:endParaRPr>
          </a:p>
          <a:p>
            <a:pPr eaLnBrk="1" hangingPunct="1">
              <a:buFontTx/>
              <a:buNone/>
            </a:pPr>
            <a:r>
              <a:rPr lang="en-US" sz="2400" b="0" dirty="0">
                <a:solidFill>
                  <a:srgbClr val="1C1C1C"/>
                </a:solidFill>
                <a:latin typeface="Times New Roman" pitchFamily="18" charset="0"/>
              </a:rPr>
              <a:t> </a:t>
            </a:r>
          </a:p>
          <a:p>
            <a:pPr eaLnBrk="1" hangingPunct="1"/>
            <a:endParaRPr lang="en-US" sz="2400" b="0" dirty="0">
              <a:solidFill>
                <a:srgbClr val="1C1C1C"/>
              </a:solidFill>
              <a:latin typeface="Times New Roman" pitchFamily="18" charset="0"/>
            </a:endParaRPr>
          </a:p>
          <a:p>
            <a:pPr eaLnBrk="1" hangingPunct="1"/>
            <a:r>
              <a:rPr lang="en-US" sz="2400" b="0" dirty="0">
                <a:solidFill>
                  <a:srgbClr val="1C1C1C"/>
                </a:solidFill>
                <a:latin typeface="Times New Roman" pitchFamily="18" charset="0"/>
              </a:rPr>
              <a:t>Using Eq. (1), the Reynolds number is:</a:t>
            </a:r>
          </a:p>
          <a:p>
            <a:pPr eaLnBrk="1" hangingPunct="1"/>
            <a:endParaRPr lang="en-US" sz="2400" b="0" dirty="0">
              <a:solidFill>
                <a:srgbClr val="1C1C1C"/>
              </a:solidFill>
              <a:latin typeface="Times New Roman" pitchFamily="18" charset="0"/>
            </a:endParaRPr>
          </a:p>
          <a:p>
            <a:pPr eaLnBrk="1" hangingPunct="1">
              <a:buFontTx/>
              <a:buNone/>
            </a:pPr>
            <a:endParaRPr lang="en-US" sz="2400" b="0" dirty="0">
              <a:solidFill>
                <a:srgbClr val="1C1C1C"/>
              </a:solidFill>
              <a:latin typeface="Times New Roman" pitchFamily="18" charset="0"/>
            </a:endParaRPr>
          </a:p>
          <a:p>
            <a:pPr>
              <a:spcBef>
                <a:spcPct val="0"/>
              </a:spcBef>
            </a:pPr>
            <a:r>
              <a:rPr lang="en-US" sz="2400" b="0" dirty="0">
                <a:solidFill>
                  <a:srgbClr val="1C1C1C"/>
                </a:solidFill>
                <a:latin typeface="Times New Roman" pitchFamily="18" charset="0"/>
              </a:rPr>
              <a:t>Using Curve 1 in the Figure, since </a:t>
            </a:r>
          </a:p>
          <a:p>
            <a:pPr>
              <a:spcBef>
                <a:spcPct val="0"/>
              </a:spcBef>
            </a:pPr>
            <a:endParaRPr lang="en-US" sz="2400" b="0" dirty="0">
              <a:solidFill>
                <a:srgbClr val="1C1C1C"/>
              </a:solidFill>
              <a:latin typeface="Times New Roman" pitchFamily="18" charset="0"/>
            </a:endParaRPr>
          </a:p>
          <a:p>
            <a:pPr>
              <a:spcBef>
                <a:spcPct val="0"/>
              </a:spcBef>
            </a:pPr>
            <a:endParaRPr lang="en-US" sz="2400" b="0" dirty="0">
              <a:solidFill>
                <a:srgbClr val="1C1C1C"/>
              </a:solidFill>
              <a:latin typeface="Times New Roman" pitchFamily="18" charset="0"/>
            </a:endParaRPr>
          </a:p>
          <a:p>
            <a:pPr>
              <a:spcBef>
                <a:spcPct val="0"/>
              </a:spcBef>
            </a:pPr>
            <a:r>
              <a:rPr lang="en-US" sz="2400" b="0" dirty="0">
                <a:solidFill>
                  <a:srgbClr val="1C1C1C"/>
                </a:solidFill>
                <a:latin typeface="Times New Roman" pitchFamily="18" charset="0"/>
              </a:rPr>
              <a:t>Solving for </a:t>
            </a:r>
            <a:r>
              <a:rPr lang="en-US" sz="2400" b="0" i="1" dirty="0">
                <a:solidFill>
                  <a:srgbClr val="1C1C1C"/>
                </a:solidFill>
                <a:latin typeface="Times New Roman" pitchFamily="18" charset="0"/>
              </a:rPr>
              <a:t>P</a:t>
            </a:r>
            <a:r>
              <a:rPr lang="en-US" sz="2400" b="0" dirty="0">
                <a:solidFill>
                  <a:srgbClr val="1C1C1C"/>
                </a:solidFill>
                <a:latin typeface="Times New Roman" pitchFamily="18" charset="0"/>
              </a:rPr>
              <a:t> and substituting known values</a:t>
            </a:r>
          </a:p>
          <a:p>
            <a:pPr eaLnBrk="1" hangingPunct="1"/>
            <a:endParaRPr lang="en-US" sz="2400" b="0" dirty="0">
              <a:solidFill>
                <a:srgbClr val="1C1C1C"/>
              </a:solidFill>
              <a:latin typeface="Times New Roman" pitchFamily="18" charset="0"/>
            </a:endParaRPr>
          </a:p>
        </p:txBody>
      </p:sp>
      <p:sp>
        <p:nvSpPr>
          <p:cNvPr id="19465" name="Rectangle 1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sp>
        <p:nvSpPr>
          <p:cNvPr id="19468" name="Rectangle 13"/>
          <p:cNvSpPr>
            <a:spLocks noChangeArrowheads="1"/>
          </p:cNvSpPr>
          <p:nvPr/>
        </p:nvSpPr>
        <p:spPr bwMode="auto">
          <a:xfrm>
            <a:off x="0" y="657225"/>
            <a:ext cx="9144000" cy="0"/>
          </a:xfrm>
          <a:prstGeom prst="rect">
            <a:avLst/>
          </a:prstGeom>
          <a:noFill/>
          <a:ln w="9525">
            <a:noFill/>
            <a:miter lim="800000"/>
            <a:headEnd/>
            <a:tailEnd/>
          </a:ln>
          <a:effectLst/>
        </p:spPr>
        <p:txBody>
          <a:bodyPr wrap="none" anchor="ctr">
            <a:spAutoFit/>
          </a:bodyPr>
          <a:lstStyle/>
          <a:p>
            <a:endParaRPr lang="en-US"/>
          </a:p>
        </p:txBody>
      </p:sp>
      <p:sp>
        <p:nvSpPr>
          <p:cNvPr id="19469" name="Rectangle 14"/>
          <p:cNvSpPr>
            <a:spLocks noChangeArrowheads="1"/>
          </p:cNvSpPr>
          <p:nvPr/>
        </p:nvSpPr>
        <p:spPr bwMode="auto">
          <a:xfrm>
            <a:off x="0" y="838200"/>
            <a:ext cx="9144000" cy="0"/>
          </a:xfrm>
          <a:prstGeom prst="rect">
            <a:avLst/>
          </a:prstGeom>
          <a:noFill/>
          <a:ln w="9525">
            <a:noFill/>
            <a:miter lim="800000"/>
            <a:headEnd/>
            <a:tailEnd/>
          </a:ln>
          <a:effectLst/>
        </p:spPr>
        <p:txBody>
          <a:bodyPr wrap="none" anchor="ctr">
            <a:spAutoFit/>
          </a:bodyPr>
          <a:lstStyle/>
          <a:p>
            <a:endParaRPr lang="en-US"/>
          </a:p>
        </p:txBody>
      </p:sp>
      <p:sp>
        <p:nvSpPr>
          <p:cNvPr id="19471" name="Rectangle 17"/>
          <p:cNvSpPr>
            <a:spLocks noChangeArrowheads="1"/>
          </p:cNvSpPr>
          <p:nvPr/>
        </p:nvSpPr>
        <p:spPr bwMode="auto">
          <a:xfrm>
            <a:off x="0" y="3205163"/>
            <a:ext cx="9144000" cy="0"/>
          </a:xfrm>
          <a:prstGeom prst="rect">
            <a:avLst/>
          </a:prstGeom>
          <a:noFill/>
          <a:ln w="9525">
            <a:noFill/>
            <a:miter lim="800000"/>
            <a:headEnd/>
            <a:tailEnd/>
          </a:ln>
          <a:effectLst/>
        </p:spPr>
        <p:txBody>
          <a:bodyPr wrap="none" anchor="ctr">
            <a:spAutoFit/>
          </a:bodyPr>
          <a:lstStyle/>
          <a:p>
            <a:endParaRPr lang="en-US"/>
          </a:p>
        </p:txBody>
      </p:sp>
      <p:sp>
        <p:nvSpPr>
          <p:cNvPr id="19473" name="Rectangle 19"/>
          <p:cNvSpPr>
            <a:spLocks noChangeArrowheads="1"/>
          </p:cNvSpPr>
          <p:nvPr/>
        </p:nvSpPr>
        <p:spPr bwMode="auto">
          <a:xfrm>
            <a:off x="0" y="3186113"/>
            <a:ext cx="9144000" cy="0"/>
          </a:xfrm>
          <a:prstGeom prst="rect">
            <a:avLst/>
          </a:prstGeom>
          <a:noFill/>
          <a:ln w="9525">
            <a:noFill/>
            <a:miter lim="800000"/>
            <a:headEnd/>
            <a:tailEnd/>
          </a:ln>
          <a:effectLst/>
        </p:spPr>
        <p:txBody>
          <a:bodyPr wrap="none" anchor="ctr">
            <a:spAutoFit/>
          </a:bodyPr>
          <a:lstStyle/>
          <a:p>
            <a:endParaRPr lang="en-US"/>
          </a:p>
        </p:txBody>
      </p:sp>
      <p:sp>
        <p:nvSpPr>
          <p:cNvPr id="19475" name="Rectangle 21"/>
          <p:cNvSpPr>
            <a:spLocks noChangeArrowheads="1"/>
          </p:cNvSpPr>
          <p:nvPr/>
        </p:nvSpPr>
        <p:spPr bwMode="auto">
          <a:xfrm>
            <a:off x="0" y="3300413"/>
            <a:ext cx="9144000" cy="0"/>
          </a:xfrm>
          <a:prstGeom prst="rect">
            <a:avLst/>
          </a:prstGeom>
          <a:noFill/>
          <a:ln w="9525">
            <a:noFill/>
            <a:miter lim="800000"/>
            <a:headEnd/>
            <a:tailEnd/>
          </a:ln>
          <a:effectLst/>
        </p:spPr>
        <p:txBody>
          <a:bodyPr wrap="none" anchor="ctr">
            <a:spAutoFit/>
          </a:bodyPr>
          <a:lstStyle/>
          <a:p>
            <a:endParaRPr lang="en-US"/>
          </a:p>
        </p:txBody>
      </p:sp>
      <p:grpSp>
        <p:nvGrpSpPr>
          <p:cNvPr id="21" name="Group 20"/>
          <p:cNvGrpSpPr/>
          <p:nvPr/>
        </p:nvGrpSpPr>
        <p:grpSpPr>
          <a:xfrm>
            <a:off x="762000" y="1143000"/>
            <a:ext cx="7391400" cy="5326063"/>
            <a:chOff x="914400" y="990600"/>
            <a:chExt cx="7391400" cy="5326063"/>
          </a:xfrm>
        </p:grpSpPr>
        <p:graphicFrame>
          <p:nvGraphicFramePr>
            <p:cNvPr id="19459" name="Object 9"/>
            <p:cNvGraphicFramePr>
              <a:graphicFrameLocks noChangeAspect="1"/>
            </p:cNvGraphicFramePr>
            <p:nvPr/>
          </p:nvGraphicFramePr>
          <p:xfrm>
            <a:off x="914400" y="990600"/>
            <a:ext cx="1524000" cy="458788"/>
          </p:xfrm>
          <a:graphic>
            <a:graphicData uri="http://schemas.openxmlformats.org/presentationml/2006/ole">
              <mc:AlternateContent xmlns:mc="http://schemas.openxmlformats.org/markup-compatibility/2006">
                <mc:Choice xmlns:v="urn:schemas-microsoft-com:vml" Requires="v">
                  <p:oleObj spid="_x0000_s16413" name="Equation" r:id="rId4" imgW="787400" imgH="241300" progId="Equation.3">
                    <p:embed/>
                  </p:oleObj>
                </mc:Choice>
                <mc:Fallback>
                  <p:oleObj name="Equation" r:id="rId4" imgW="787400" imgH="241300"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990600"/>
                          <a:ext cx="1524000" cy="458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8"/>
            <p:cNvGraphicFramePr>
              <a:graphicFrameLocks noChangeAspect="1"/>
            </p:cNvGraphicFramePr>
            <p:nvPr/>
          </p:nvGraphicFramePr>
          <p:xfrm>
            <a:off x="2819400" y="1066800"/>
            <a:ext cx="1514475" cy="330200"/>
          </p:xfrm>
          <a:graphic>
            <a:graphicData uri="http://schemas.openxmlformats.org/presentationml/2006/ole">
              <mc:AlternateContent xmlns:mc="http://schemas.openxmlformats.org/markup-compatibility/2006">
                <mc:Choice xmlns:v="urn:schemas-microsoft-com:vml" Requires="v">
                  <p:oleObj spid="_x0000_s16414" name="Equation" r:id="rId6" imgW="825142" imgH="177723" progId="Equation.3">
                    <p:embed/>
                  </p:oleObj>
                </mc:Choice>
                <mc:Fallback>
                  <p:oleObj name="Equation" r:id="rId6" imgW="825142" imgH="177723" progId="Equation.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1066800"/>
                          <a:ext cx="1514475"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1" name="Object 7"/>
            <p:cNvGraphicFramePr>
              <a:graphicFrameLocks noChangeAspect="1"/>
            </p:cNvGraphicFramePr>
            <p:nvPr/>
          </p:nvGraphicFramePr>
          <p:xfrm>
            <a:off x="4724400" y="990600"/>
            <a:ext cx="1447800" cy="446088"/>
          </p:xfrm>
          <a:graphic>
            <a:graphicData uri="http://schemas.openxmlformats.org/presentationml/2006/ole">
              <mc:AlternateContent xmlns:mc="http://schemas.openxmlformats.org/markup-compatibility/2006">
                <mc:Choice xmlns:v="urn:schemas-microsoft-com:vml" Requires="v">
                  <p:oleObj spid="_x0000_s16415" name="Equation" r:id="rId8" imgW="774364" imgH="241195" progId="Equation.3">
                    <p:embed/>
                  </p:oleObj>
                </mc:Choice>
                <mc:Fallback>
                  <p:oleObj name="Equation" r:id="rId8" imgW="774364" imgH="241195" progId="Equation.3">
                    <p:embed/>
                    <p:pic>
                      <p:nvPicPr>
                        <p:cNvPr id="0"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990600"/>
                          <a:ext cx="1447800" cy="44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2" name="Object 6"/>
            <p:cNvGraphicFramePr>
              <a:graphicFrameLocks noChangeAspect="1"/>
            </p:cNvGraphicFramePr>
            <p:nvPr/>
          </p:nvGraphicFramePr>
          <p:xfrm>
            <a:off x="6629400" y="1066800"/>
            <a:ext cx="1295400" cy="328613"/>
          </p:xfrm>
          <a:graphic>
            <a:graphicData uri="http://schemas.openxmlformats.org/presentationml/2006/ole">
              <mc:AlternateContent xmlns:mc="http://schemas.openxmlformats.org/markup-compatibility/2006">
                <mc:Choice xmlns:v="urn:schemas-microsoft-com:vml" Requires="v">
                  <p:oleObj spid="_x0000_s16416" name="Equation" r:id="rId10" imgW="710891" imgH="177723" progId="Equation.3">
                    <p:embed/>
                  </p:oleObj>
                </mc:Choice>
                <mc:Fallback>
                  <p:oleObj name="Equation" r:id="rId10" imgW="710891" imgH="177723" progId="Equation.3">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1066800"/>
                          <a:ext cx="1295400"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3" name="Object 5"/>
            <p:cNvGraphicFramePr>
              <a:graphicFrameLocks noChangeAspect="1"/>
            </p:cNvGraphicFramePr>
            <p:nvPr/>
          </p:nvGraphicFramePr>
          <p:xfrm>
            <a:off x="990600" y="1447800"/>
            <a:ext cx="2209800" cy="1147763"/>
          </p:xfrm>
          <a:graphic>
            <a:graphicData uri="http://schemas.openxmlformats.org/presentationml/2006/ole">
              <mc:AlternateContent xmlns:mc="http://schemas.openxmlformats.org/markup-compatibility/2006">
                <mc:Choice xmlns:v="urn:schemas-microsoft-com:vml" Requires="v">
                  <p:oleObj spid="_x0000_s16417" name="Equation" r:id="rId12" imgW="1231366" imgH="634725" progId="Equation.3">
                    <p:embed/>
                  </p:oleObj>
                </mc:Choice>
                <mc:Fallback>
                  <p:oleObj name="Equation" r:id="rId12" imgW="1231366" imgH="634725" progId="Equation.3">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0600" y="1447800"/>
                          <a:ext cx="2209800" cy="1147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4" name="Object 4"/>
            <p:cNvGraphicFramePr>
              <a:graphicFrameLocks noChangeAspect="1"/>
            </p:cNvGraphicFramePr>
            <p:nvPr/>
          </p:nvGraphicFramePr>
          <p:xfrm>
            <a:off x="4038600" y="1524000"/>
            <a:ext cx="4267200" cy="717550"/>
          </p:xfrm>
          <a:graphic>
            <a:graphicData uri="http://schemas.openxmlformats.org/presentationml/2006/ole">
              <mc:AlternateContent xmlns:mc="http://schemas.openxmlformats.org/markup-compatibility/2006">
                <mc:Choice xmlns:v="urn:schemas-microsoft-com:vml" Requires="v">
                  <p:oleObj spid="_x0000_s16418" name="Equation" r:id="rId14" imgW="2324100" imgH="393700" progId="Equation.3">
                    <p:embed/>
                  </p:oleObj>
                </mc:Choice>
                <mc:Fallback>
                  <p:oleObj name="Equation" r:id="rId14" imgW="2324100" imgH="393700" progId="Equation.3">
                    <p:embed/>
                    <p:pic>
                      <p:nvPicPr>
                        <p:cNvPr id="0" name="Object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38600" y="1524000"/>
                          <a:ext cx="4267200" cy="717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72" name="Object 16"/>
            <p:cNvGraphicFramePr>
              <a:graphicFrameLocks noChangeAspect="1"/>
            </p:cNvGraphicFramePr>
            <p:nvPr/>
          </p:nvGraphicFramePr>
          <p:xfrm>
            <a:off x="990600" y="3124200"/>
            <a:ext cx="5105400" cy="777875"/>
          </p:xfrm>
          <a:graphic>
            <a:graphicData uri="http://schemas.openxmlformats.org/presentationml/2006/ole">
              <mc:AlternateContent xmlns:mc="http://schemas.openxmlformats.org/markup-compatibility/2006">
                <mc:Choice xmlns:v="urn:schemas-microsoft-com:vml" Requires="v">
                  <p:oleObj spid="_x0000_s16419" name="Equation" r:id="rId16" imgW="2933700" imgH="444500" progId="Equation.3">
                    <p:embed/>
                  </p:oleObj>
                </mc:Choice>
                <mc:Fallback>
                  <p:oleObj name="Equation" r:id="rId16" imgW="2933700" imgH="444500" progId="Equation.3">
                    <p:embed/>
                    <p:pic>
                      <p:nvPicPr>
                        <p:cNvPr id="0" name="Object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90600" y="3124200"/>
                          <a:ext cx="5105400" cy="777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74" name="Object 18"/>
            <p:cNvGraphicFramePr>
              <a:graphicFrameLocks noChangeAspect="1"/>
            </p:cNvGraphicFramePr>
            <p:nvPr/>
          </p:nvGraphicFramePr>
          <p:xfrm>
            <a:off x="1066800" y="5410200"/>
            <a:ext cx="4495800" cy="906463"/>
          </p:xfrm>
          <a:graphic>
            <a:graphicData uri="http://schemas.openxmlformats.org/presentationml/2006/ole">
              <mc:AlternateContent xmlns:mc="http://schemas.openxmlformats.org/markup-compatibility/2006">
                <mc:Choice xmlns:v="urn:schemas-microsoft-com:vml" Requires="v">
                  <p:oleObj spid="_x0000_s16420" name="Equation" r:id="rId18" imgW="2413000" imgH="482600" progId="Equation.3">
                    <p:embed/>
                  </p:oleObj>
                </mc:Choice>
                <mc:Fallback>
                  <p:oleObj name="Equation" r:id="rId18" imgW="2413000" imgH="482600" progId="Equation.3">
                    <p:embed/>
                    <p:pic>
                      <p:nvPicPr>
                        <p:cNvPr id="0" name="Object 1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6800" y="5410200"/>
                          <a:ext cx="4495800" cy="906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76" name="Object 20"/>
            <p:cNvGraphicFramePr>
              <a:graphicFrameLocks noChangeAspect="1"/>
            </p:cNvGraphicFramePr>
            <p:nvPr/>
          </p:nvGraphicFramePr>
          <p:xfrm>
            <a:off x="1066800" y="4395788"/>
            <a:ext cx="6019800" cy="466725"/>
          </p:xfrm>
          <a:graphic>
            <a:graphicData uri="http://schemas.openxmlformats.org/presentationml/2006/ole">
              <mc:AlternateContent xmlns:mc="http://schemas.openxmlformats.org/markup-compatibility/2006">
                <mc:Choice xmlns:v="urn:schemas-microsoft-com:vml" Requires="v">
                  <p:oleObj spid="_x0000_s16421" name="Equation" r:id="rId20" imgW="3327400" imgH="254000" progId="Equation.3">
                    <p:embed/>
                  </p:oleObj>
                </mc:Choice>
                <mc:Fallback>
                  <p:oleObj name="Equation" r:id="rId20" imgW="3327400" imgH="254000" progId="Equation.3">
                    <p:embed/>
                    <p:pic>
                      <p:nvPicPr>
                        <p:cNvPr id="0" name="Object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66800" y="4395788"/>
                          <a:ext cx="601980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solidFill>
                  <a:schemeClr val="accent6">
                    <a:lumMod val="75000"/>
                  </a:schemeClr>
                </a:solidFill>
                <a:latin typeface="Arial" pitchFamily="34" charset="0"/>
                <a:cs typeface="Arial" pitchFamily="34" charset="0"/>
              </a:rPr>
              <a:t>Fluid Mixing Processes</a:t>
            </a:r>
          </a:p>
        </p:txBody>
      </p:sp>
      <p:sp>
        <p:nvSpPr>
          <p:cNvPr id="8" name="Content Placeholder 7"/>
          <p:cNvSpPr>
            <a:spLocks noGrp="1"/>
          </p:cNvSpPr>
          <p:nvPr>
            <p:ph idx="1"/>
          </p:nvPr>
        </p:nvSpPr>
        <p:spPr/>
        <p:txBody>
          <a:bodyPr/>
          <a:lstStyle/>
          <a:p>
            <a:r>
              <a:rPr lang="en-US" b="1" dirty="0">
                <a:latin typeface="Arial" pitchFamily="34" charset="0"/>
                <a:cs typeface="Arial" pitchFamily="34" charset="0"/>
              </a:rPr>
              <a:t>Mechanical Agitation</a:t>
            </a:r>
          </a:p>
          <a:p>
            <a:r>
              <a:rPr lang="en-US" b="1" dirty="0">
                <a:latin typeface="Arial" pitchFamily="34" charset="0"/>
                <a:cs typeface="Arial" pitchFamily="34" charset="0"/>
              </a:rPr>
              <a:t>Jet Mixing</a:t>
            </a:r>
          </a:p>
          <a:p>
            <a:r>
              <a:rPr lang="en-US" b="1" dirty="0">
                <a:latin typeface="Arial" pitchFamily="34" charset="0"/>
                <a:cs typeface="Arial" pitchFamily="34" charset="0"/>
              </a:rPr>
              <a:t>Gas Sparging</a:t>
            </a:r>
          </a:p>
          <a:p>
            <a:r>
              <a:rPr lang="en-US" b="1" dirty="0">
                <a:latin typeface="Arial" pitchFamily="34" charset="0"/>
                <a:cs typeface="Arial" pitchFamily="34" charset="0"/>
              </a:rPr>
              <a:t>In-line Mixing</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ChangeArrowheads="1"/>
          </p:cNvSpPr>
          <p:nvPr/>
        </p:nvSpPr>
        <p:spPr bwMode="auto">
          <a:xfrm>
            <a:off x="381000" y="0"/>
            <a:ext cx="8077200" cy="5691188"/>
          </a:xfrm>
          <a:prstGeom prst="rect">
            <a:avLst/>
          </a:prstGeom>
          <a:noFill/>
          <a:ln w="9525">
            <a:noFill/>
            <a:miter lim="800000"/>
            <a:headEnd/>
            <a:tailEnd/>
          </a:ln>
          <a:effectLst/>
        </p:spPr>
        <p:txBody>
          <a:bodyPr>
            <a:spAutoFit/>
          </a:bodyPr>
          <a:lstStyle/>
          <a:p>
            <a:endParaRPr lang="en-US" dirty="0">
              <a:solidFill>
                <a:srgbClr val="1C1C1C"/>
              </a:solidFill>
            </a:endParaRPr>
          </a:p>
          <a:p>
            <a:pPr>
              <a:buFontTx/>
              <a:buChar char="•"/>
            </a:pPr>
            <a:r>
              <a:rPr lang="en-US" sz="2400" dirty="0">
                <a:solidFill>
                  <a:srgbClr val="1C1C1C"/>
                </a:solidFill>
              </a:rPr>
              <a:t>  For part (b)</a:t>
            </a: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r>
              <a:rPr lang="en-US" sz="2400" dirty="0">
                <a:solidFill>
                  <a:srgbClr val="1C1C1C"/>
                </a:solidFill>
              </a:rPr>
              <a:t>  This is the laminar flow region. From Figure, </a:t>
            </a:r>
            <a:r>
              <a:rPr lang="en-US" sz="2400" i="1" dirty="0" err="1">
                <a:solidFill>
                  <a:srgbClr val="1C1C1C"/>
                </a:solidFill>
              </a:rPr>
              <a:t>N</a:t>
            </a:r>
            <a:r>
              <a:rPr lang="en-US" sz="2400" i="1" baseline="-25000" dirty="0" err="1">
                <a:solidFill>
                  <a:srgbClr val="1C1C1C"/>
                </a:solidFill>
              </a:rPr>
              <a:t>p</a:t>
            </a:r>
            <a:r>
              <a:rPr lang="en-US" sz="2400" dirty="0">
                <a:solidFill>
                  <a:srgbClr val="1C1C1C"/>
                </a:solidFill>
              </a:rPr>
              <a:t> = 14.</a:t>
            </a: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endParaRPr lang="en-US" sz="2400" dirty="0">
              <a:solidFill>
                <a:srgbClr val="1C1C1C"/>
              </a:solidFill>
            </a:endParaRPr>
          </a:p>
          <a:p>
            <a:pPr>
              <a:buFontTx/>
              <a:buChar char="•"/>
            </a:pPr>
            <a:r>
              <a:rPr lang="en-US" sz="2400" dirty="0">
                <a:solidFill>
                  <a:srgbClr val="1C1C1C"/>
                </a:solidFill>
              </a:rPr>
              <a:t>  Hence, a 10,000-fold increase in viscosity only increases the              power from 1.324 to 3.71 kW.</a:t>
            </a:r>
          </a:p>
          <a:p>
            <a:pPr eaLnBrk="1" hangingPunct="1">
              <a:spcBef>
                <a:spcPct val="50000"/>
              </a:spcBef>
              <a:buFontTx/>
              <a:buChar char="•"/>
            </a:pPr>
            <a:endParaRPr lang="en-US" sz="2400" dirty="0">
              <a:solidFill>
                <a:srgbClr val="1C1C1C"/>
              </a:solidFill>
            </a:endParaRPr>
          </a:p>
        </p:txBody>
      </p:sp>
      <p:graphicFrame>
        <p:nvGraphicFramePr>
          <p:cNvPr id="20483" name="Object 6"/>
          <p:cNvGraphicFramePr>
            <a:graphicFrameLocks noChangeAspect="1"/>
          </p:cNvGraphicFramePr>
          <p:nvPr/>
        </p:nvGraphicFramePr>
        <p:xfrm>
          <a:off x="1143000" y="685800"/>
          <a:ext cx="3505200" cy="708025"/>
        </p:xfrm>
        <a:graphic>
          <a:graphicData uri="http://schemas.openxmlformats.org/presentationml/2006/ole">
            <mc:AlternateContent xmlns:mc="http://schemas.openxmlformats.org/markup-compatibility/2006">
              <mc:Choice xmlns:v="urn:schemas-microsoft-com:vml" Requires="v">
                <p:oleObj spid="_x0000_s17419" name="Equation" r:id="rId4" imgW="1930400" imgH="393700" progId="Equation.3">
                  <p:embed/>
                </p:oleObj>
              </mc:Choice>
              <mc:Fallback>
                <p:oleObj name="Equation" r:id="rId4" imgW="1930400" imgH="3937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685800"/>
                        <a:ext cx="3505200"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84" name="Object 5"/>
          <p:cNvGraphicFramePr>
            <a:graphicFrameLocks noChangeAspect="1"/>
          </p:cNvGraphicFramePr>
          <p:nvPr/>
        </p:nvGraphicFramePr>
        <p:xfrm>
          <a:off x="1143000" y="1524000"/>
          <a:ext cx="4724400" cy="808038"/>
        </p:xfrm>
        <a:graphic>
          <a:graphicData uri="http://schemas.openxmlformats.org/presentationml/2006/ole">
            <mc:AlternateContent xmlns:mc="http://schemas.openxmlformats.org/markup-compatibility/2006">
              <mc:Choice xmlns:v="urn:schemas-microsoft-com:vml" Requires="v">
                <p:oleObj spid="_x0000_s17420" name="Equation" r:id="rId6" imgW="2616200" imgH="444500" progId="Equation.3">
                  <p:embed/>
                </p:oleObj>
              </mc:Choice>
              <mc:Fallback>
                <p:oleObj name="Equation" r:id="rId6" imgW="2616200" imgH="444500" progId="Equation.3">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524000"/>
                        <a:ext cx="4724400" cy="808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5" name="Rectangle 7"/>
          <p:cNvSpPr>
            <a:spLocks noChangeArrowheads="1"/>
          </p:cNvSpPr>
          <p:nvPr/>
        </p:nvSpPr>
        <p:spPr bwMode="auto">
          <a:xfrm>
            <a:off x="0" y="3009900"/>
            <a:ext cx="9144000" cy="0"/>
          </a:xfrm>
          <a:prstGeom prst="rect">
            <a:avLst/>
          </a:prstGeom>
          <a:noFill/>
          <a:ln w="9525">
            <a:noFill/>
            <a:miter lim="800000"/>
            <a:headEnd/>
            <a:tailEnd/>
          </a:ln>
          <a:effectLst/>
        </p:spPr>
        <p:txBody>
          <a:bodyPr wrap="none" anchor="ctr">
            <a:spAutoFit/>
          </a:bodyPr>
          <a:lstStyle/>
          <a:p>
            <a:endParaRPr lang="en-US"/>
          </a:p>
        </p:txBody>
      </p:sp>
      <p:sp>
        <p:nvSpPr>
          <p:cNvPr id="20486" name="Rectangle 8"/>
          <p:cNvSpPr>
            <a:spLocks noChangeArrowheads="1"/>
          </p:cNvSpPr>
          <p:nvPr/>
        </p:nvSpPr>
        <p:spPr bwMode="auto">
          <a:xfrm>
            <a:off x="0" y="3400425"/>
            <a:ext cx="9144000" cy="0"/>
          </a:xfrm>
          <a:prstGeom prst="rect">
            <a:avLst/>
          </a:prstGeom>
          <a:noFill/>
          <a:ln w="9525">
            <a:noFill/>
            <a:miter lim="800000"/>
            <a:headEnd/>
            <a:tailEnd/>
          </a:ln>
          <a:effectLst/>
        </p:spPr>
        <p:txBody>
          <a:bodyPr wrap="none" anchor="ctr">
            <a:spAutoFit/>
          </a:bodyPr>
          <a:lstStyle/>
          <a:p>
            <a:pPr eaLnBrk="1" hangingPunct="1"/>
            <a:endParaRPr lang="en-US" sz="1800">
              <a:latin typeface="Arial" charset="0"/>
            </a:endParaRPr>
          </a:p>
        </p:txBody>
      </p:sp>
      <p:sp>
        <p:nvSpPr>
          <p:cNvPr id="20487" name="Rectangle 10"/>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20488" name="Object 9"/>
          <p:cNvGraphicFramePr>
            <a:graphicFrameLocks noChangeAspect="1"/>
          </p:cNvGraphicFramePr>
          <p:nvPr/>
        </p:nvGraphicFramePr>
        <p:xfrm>
          <a:off x="1143000" y="3124200"/>
          <a:ext cx="4724400" cy="925513"/>
        </p:xfrm>
        <a:graphic>
          <a:graphicData uri="http://schemas.openxmlformats.org/presentationml/2006/ole">
            <mc:AlternateContent xmlns:mc="http://schemas.openxmlformats.org/markup-compatibility/2006">
              <mc:Choice xmlns:v="urn:schemas-microsoft-com:vml" Requires="v">
                <p:oleObj spid="_x0000_s17421" name="Equation" r:id="rId8" imgW="2476500" imgH="482600" progId="Equation.3">
                  <p:embed/>
                </p:oleObj>
              </mc:Choice>
              <mc:Fallback>
                <p:oleObj name="Equation" r:id="rId8" imgW="2476500" imgH="482600" progId="Equation.3">
                  <p:embed/>
                  <p:pic>
                    <p:nvPicPr>
                      <p:cNvPr id="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3124200"/>
                        <a:ext cx="4724400" cy="925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2819400"/>
            <a:ext cx="2057400" cy="461665"/>
          </a:xfrm>
          <a:prstGeom prst="rect">
            <a:avLst/>
          </a:prstGeom>
        </p:spPr>
        <p:txBody>
          <a:bodyPr wrap="squar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pitchFamily="34" charset="0"/>
                <a:cs typeface="Arial" pitchFamily="34" charset="0"/>
              </a:rPr>
              <a:t>Maintain</a:t>
            </a:r>
          </a:p>
        </p:txBody>
      </p:sp>
      <p:sp>
        <p:nvSpPr>
          <p:cNvPr id="8" name="Title 7"/>
          <p:cNvSpPr>
            <a:spLocks noGrp="1"/>
          </p:cNvSpPr>
          <p:nvPr>
            <p:ph type="title"/>
          </p:nvPr>
        </p:nvSpPr>
        <p:spPr/>
        <p:txBody>
          <a:bodyPr>
            <a:normAutofit fontScale="90000"/>
          </a:bodyPr>
          <a:lstStyle/>
          <a:p>
            <a:r>
              <a:rPr lang="en-US" dirty="0">
                <a:latin typeface="Arial" pitchFamily="34" charset="0"/>
                <a:cs typeface="Arial" pitchFamily="34" charset="0"/>
              </a:rPr>
              <a:t>AGITATOR SCALE UP</a:t>
            </a:r>
            <a:br>
              <a:rPr lang="en-US" dirty="0">
                <a:latin typeface="Arial" pitchFamily="34" charset="0"/>
                <a:cs typeface="Arial" pitchFamily="34" charset="0"/>
              </a:rPr>
            </a:br>
            <a:endParaRPr lang="en-US" dirty="0"/>
          </a:p>
        </p:txBody>
      </p:sp>
      <p:sp>
        <p:nvSpPr>
          <p:cNvPr id="9" name="Rectangle 8"/>
          <p:cNvSpPr/>
          <p:nvPr/>
        </p:nvSpPr>
        <p:spPr>
          <a:xfrm>
            <a:off x="1066800" y="3429000"/>
            <a:ext cx="6567824"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constant power per unit volume</a:t>
            </a: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9"/>
          <p:cNvSpPr/>
          <p:nvPr/>
        </p:nvSpPr>
        <p:spPr>
          <a:xfrm>
            <a:off x="1066800" y="4191000"/>
            <a:ext cx="4185761"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rPr>
              <a:t>geometric similarity</a:t>
            </a:r>
          </a:p>
        </p:txBody>
      </p:sp>
      <p:sp>
        <p:nvSpPr>
          <p:cNvPr id="11" name="Rectangle 10"/>
          <p:cNvSpPr/>
          <p:nvPr/>
        </p:nvSpPr>
        <p:spPr>
          <a:xfrm>
            <a:off x="609600" y="1676400"/>
            <a:ext cx="7543800" cy="646331"/>
          </a:xfrm>
          <a:prstGeom prst="rect">
            <a:avLst/>
          </a:prstGeom>
        </p:spPr>
        <p:txBody>
          <a:bodyPr wrap="square">
            <a:spAutoFit/>
          </a:bodyPr>
          <a:lstStyle/>
          <a:p>
            <a:pPr marL="609600" indent="-609600" algn="just">
              <a:buFont typeface="Wingdings" pitchFamily="2" charset="2"/>
              <a:buChar char="v"/>
            </a:pPr>
            <a:r>
              <a:rPr lang="en-US" b="1" dirty="0">
                <a:solidFill>
                  <a:srgbClr val="1C1C1C"/>
                </a:solidFill>
                <a:latin typeface="Arial" pitchFamily="34" charset="0"/>
                <a:cs typeface="Arial" pitchFamily="34" charset="0"/>
              </a:rPr>
              <a:t>Scale-up the laboratory-size or pilot-size agitation system to a full-scale  unit.</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sz="3600">
                <a:solidFill>
                  <a:srgbClr val="1C1C1C"/>
                </a:solidFill>
              </a:rPr>
              <a:t>Agitator Scale-Up</a:t>
            </a:r>
          </a:p>
        </p:txBody>
      </p:sp>
      <p:sp>
        <p:nvSpPr>
          <p:cNvPr id="21507" name="Rectangle 3"/>
          <p:cNvSpPr>
            <a:spLocks noGrp="1" noChangeArrowheads="1"/>
          </p:cNvSpPr>
          <p:nvPr>
            <p:ph type="body" sz="half" idx="1"/>
          </p:nvPr>
        </p:nvSpPr>
        <p:spPr>
          <a:xfrm>
            <a:off x="457200" y="914400"/>
            <a:ext cx="8382000" cy="5562600"/>
          </a:xfrm>
        </p:spPr>
        <p:txBody>
          <a:bodyPr/>
          <a:lstStyle/>
          <a:p>
            <a:pPr marL="609600" indent="-609600" eaLnBrk="1" hangingPunct="1"/>
            <a:r>
              <a:rPr lang="en-US" sz="2400" b="0" dirty="0">
                <a:solidFill>
                  <a:srgbClr val="1C1C1C"/>
                </a:solidFill>
                <a:latin typeface="Arial" pitchFamily="34" charset="0"/>
                <a:cs typeface="Arial" pitchFamily="34" charset="0"/>
              </a:rPr>
              <a:t>Scale-up procedure:</a:t>
            </a:r>
          </a:p>
          <a:p>
            <a:pPr marL="609600" indent="-609600" eaLnBrk="1" hangingPunct="1"/>
            <a:endParaRPr lang="en-US" sz="2400" b="0" dirty="0">
              <a:solidFill>
                <a:srgbClr val="1C1C1C"/>
              </a:solidFill>
              <a:latin typeface="Arial" pitchFamily="34" charset="0"/>
              <a:cs typeface="Arial" pitchFamily="34" charset="0"/>
            </a:endParaRPr>
          </a:p>
          <a:p>
            <a:pPr marL="609600" indent="-609600" eaLnBrk="1" hangingPunct="1">
              <a:buFontTx/>
              <a:buAutoNum type="arabicPeriod"/>
            </a:pPr>
            <a:r>
              <a:rPr lang="en-US" sz="2400" b="0" dirty="0">
                <a:solidFill>
                  <a:srgbClr val="CC3300"/>
                </a:solidFill>
                <a:latin typeface="Times New Roman" pitchFamily="18" charset="0"/>
              </a:rPr>
              <a:t>Calculate the scale-up ratio </a:t>
            </a:r>
            <a:r>
              <a:rPr lang="en-US" sz="2400" b="0" i="1" dirty="0">
                <a:solidFill>
                  <a:srgbClr val="CC3300"/>
                </a:solidFill>
                <a:latin typeface="Times New Roman" pitchFamily="18" charset="0"/>
              </a:rPr>
              <a:t>R</a:t>
            </a:r>
            <a:r>
              <a:rPr lang="en-US" sz="2400" b="0" dirty="0">
                <a:solidFill>
                  <a:srgbClr val="1C1C1C"/>
                </a:solidFill>
                <a:latin typeface="Times New Roman" pitchFamily="18" charset="0"/>
              </a:rPr>
              <a:t>. Assuming that the original vessel is a standard cylinder with </a:t>
            </a:r>
            <a:r>
              <a:rPr lang="en-US" sz="2400" b="0" i="1" dirty="0">
                <a:solidFill>
                  <a:srgbClr val="CC3300"/>
                </a:solidFill>
                <a:latin typeface="Times New Roman" pitchFamily="18" charset="0"/>
              </a:rPr>
              <a:t>D</a:t>
            </a:r>
            <a:r>
              <a:rPr lang="en-US" sz="2400" b="0" i="1" baseline="-25000" dirty="0">
                <a:solidFill>
                  <a:srgbClr val="CC3300"/>
                </a:solidFill>
                <a:latin typeface="Times New Roman" pitchFamily="18" charset="0"/>
              </a:rPr>
              <a:t>T1</a:t>
            </a:r>
            <a:r>
              <a:rPr lang="en-US" sz="2400" b="0" i="1" dirty="0">
                <a:solidFill>
                  <a:srgbClr val="CC3300"/>
                </a:solidFill>
                <a:latin typeface="Times New Roman" pitchFamily="18" charset="0"/>
              </a:rPr>
              <a:t> </a:t>
            </a:r>
            <a:r>
              <a:rPr lang="en-US" sz="2400" b="0" dirty="0">
                <a:solidFill>
                  <a:srgbClr val="CC3300"/>
                </a:solidFill>
                <a:latin typeface="Times New Roman" pitchFamily="18" charset="0"/>
              </a:rPr>
              <a:t>= </a:t>
            </a:r>
            <a:r>
              <a:rPr lang="en-US" sz="2400" b="0" i="1" dirty="0">
                <a:solidFill>
                  <a:srgbClr val="CC3300"/>
                </a:solidFill>
                <a:latin typeface="Times New Roman" pitchFamily="18" charset="0"/>
              </a:rPr>
              <a:t>H</a:t>
            </a:r>
            <a:r>
              <a:rPr lang="en-US" sz="2400" b="0" i="1" baseline="-25000" dirty="0">
                <a:solidFill>
                  <a:srgbClr val="CC3300"/>
                </a:solidFill>
                <a:latin typeface="Times New Roman" pitchFamily="18" charset="0"/>
              </a:rPr>
              <a:t>1</a:t>
            </a:r>
            <a:r>
              <a:rPr lang="en-US" sz="2400" b="0" dirty="0">
                <a:solidFill>
                  <a:srgbClr val="1C1C1C"/>
                </a:solidFill>
                <a:latin typeface="Times New Roman" pitchFamily="18" charset="0"/>
              </a:rPr>
              <a:t>, the volume is:</a:t>
            </a:r>
          </a:p>
          <a:p>
            <a:pPr marL="609600" indent="-609600" eaLnBrk="1" hangingPunct="1">
              <a:buFontTx/>
              <a:buAutoNum type="arabicPeriod"/>
            </a:pPr>
            <a:endParaRPr lang="en-US" sz="2400" b="0" dirty="0">
              <a:solidFill>
                <a:srgbClr val="1C1C1C"/>
              </a:solidFill>
              <a:latin typeface="Times New Roman" pitchFamily="18" charset="0"/>
            </a:endParaRPr>
          </a:p>
          <a:p>
            <a:pPr marL="609600" indent="-609600" eaLnBrk="1" hangingPunct="1">
              <a:buFontTx/>
              <a:buAutoNum type="arabicPeriod"/>
            </a:pPr>
            <a:endParaRPr lang="en-US" sz="2400" b="0" dirty="0">
              <a:solidFill>
                <a:srgbClr val="1C1C1C"/>
              </a:solidFill>
              <a:latin typeface="Times New Roman" pitchFamily="18" charset="0"/>
            </a:endParaRPr>
          </a:p>
          <a:p>
            <a:pPr marL="609600" indent="-609600" eaLnBrk="1" hangingPunct="1">
              <a:buFontTx/>
              <a:buNone/>
            </a:pPr>
            <a:r>
              <a:rPr lang="en-US" sz="2000" b="0" dirty="0">
                <a:solidFill>
                  <a:srgbClr val="1C1C1C"/>
                </a:solidFill>
                <a:latin typeface="Times New Roman" pitchFamily="18" charset="0"/>
              </a:rPr>
              <a:t>	</a:t>
            </a:r>
            <a:r>
              <a:rPr lang="en-US" sz="2400" b="0" dirty="0">
                <a:solidFill>
                  <a:srgbClr val="1C1C1C"/>
                </a:solidFill>
                <a:latin typeface="Times New Roman" pitchFamily="18" charset="0"/>
              </a:rPr>
              <a:t>The ratio of the volume is</a:t>
            </a:r>
          </a:p>
          <a:p>
            <a:pPr marL="609600" indent="-609600" eaLnBrk="1" hangingPunct="1">
              <a:buFontTx/>
              <a:buNone/>
            </a:pPr>
            <a:endParaRPr lang="en-US" sz="2400" b="0" dirty="0">
              <a:solidFill>
                <a:srgbClr val="1C1C1C"/>
              </a:solidFill>
              <a:latin typeface="Times New Roman" pitchFamily="18" charset="0"/>
            </a:endParaRPr>
          </a:p>
          <a:p>
            <a:pPr marL="609600" indent="-609600" eaLnBrk="1" hangingPunct="1">
              <a:buFontTx/>
              <a:buNone/>
            </a:pPr>
            <a:endParaRPr lang="en-US" sz="2400" b="0" dirty="0">
              <a:solidFill>
                <a:srgbClr val="1C1C1C"/>
              </a:solidFill>
              <a:latin typeface="Times New Roman" pitchFamily="18" charset="0"/>
            </a:endParaRPr>
          </a:p>
          <a:p>
            <a:pPr marL="609600" indent="-609600" eaLnBrk="1" hangingPunct="1">
              <a:buFontTx/>
              <a:buNone/>
            </a:pPr>
            <a:r>
              <a:rPr lang="en-US" sz="2400" b="0" dirty="0">
                <a:solidFill>
                  <a:srgbClr val="1C1C1C"/>
                </a:solidFill>
                <a:latin typeface="Times New Roman" pitchFamily="18" charset="0"/>
              </a:rPr>
              <a:t>	The scale-up ratio is then</a:t>
            </a:r>
          </a:p>
        </p:txBody>
      </p:sp>
      <p:graphicFrame>
        <p:nvGraphicFramePr>
          <p:cNvPr id="21508" name="Object 6"/>
          <p:cNvGraphicFramePr>
            <a:graphicFrameLocks noGrp="1" noChangeAspect="1"/>
          </p:cNvGraphicFramePr>
          <p:nvPr>
            <p:ph sz="quarter" idx="2"/>
          </p:nvPr>
        </p:nvGraphicFramePr>
        <p:xfrm>
          <a:off x="2209800" y="2667000"/>
          <a:ext cx="2819400" cy="819150"/>
        </p:xfrm>
        <a:graphic>
          <a:graphicData uri="http://schemas.openxmlformats.org/presentationml/2006/ole">
            <mc:AlternateContent xmlns:mc="http://schemas.openxmlformats.org/markup-compatibility/2006">
              <mc:Choice xmlns:v="urn:schemas-microsoft-com:vml" Requires="v">
                <p:oleObj spid="_x0000_s18443" name="Equation" r:id="rId4" imgW="1663700" imgH="482600" progId="Equation.3">
                  <p:embed/>
                </p:oleObj>
              </mc:Choice>
              <mc:Fallback>
                <p:oleObj name="Equation" r:id="rId4" imgW="1663700" imgH="4826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2667000"/>
                        <a:ext cx="2819400"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9" name="Object 9"/>
          <p:cNvGraphicFramePr>
            <a:graphicFrameLocks noChangeAspect="1"/>
          </p:cNvGraphicFramePr>
          <p:nvPr/>
        </p:nvGraphicFramePr>
        <p:xfrm>
          <a:off x="2144713" y="3962400"/>
          <a:ext cx="3332162" cy="838200"/>
        </p:xfrm>
        <a:graphic>
          <a:graphicData uri="http://schemas.openxmlformats.org/presentationml/2006/ole">
            <mc:AlternateContent xmlns:mc="http://schemas.openxmlformats.org/markup-compatibility/2006">
              <mc:Choice xmlns:v="urn:schemas-microsoft-com:vml" Requires="v">
                <p:oleObj spid="_x0000_s18444" name="Equation" r:id="rId6" imgW="1917360" imgH="482400" progId="Equation.3">
                  <p:embed/>
                </p:oleObj>
              </mc:Choice>
              <mc:Fallback>
                <p:oleObj name="Equation" r:id="rId6" imgW="1917360" imgH="482400" progId="Equation.3">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4713" y="3962400"/>
                        <a:ext cx="333216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10" name="Object 13"/>
          <p:cNvGraphicFramePr>
            <a:graphicFrameLocks noChangeAspect="1"/>
          </p:cNvGraphicFramePr>
          <p:nvPr/>
        </p:nvGraphicFramePr>
        <p:xfrm>
          <a:off x="2286000" y="5334000"/>
          <a:ext cx="2057400" cy="798513"/>
        </p:xfrm>
        <a:graphic>
          <a:graphicData uri="http://schemas.openxmlformats.org/presentationml/2006/ole">
            <mc:AlternateContent xmlns:mc="http://schemas.openxmlformats.org/markup-compatibility/2006">
              <mc:Choice xmlns:v="urn:schemas-microsoft-com:vml" Requires="v">
                <p:oleObj spid="_x0000_s18445" name="Equation" r:id="rId8" imgW="1308100" imgH="508000" progId="Equation.3">
                  <p:embed/>
                </p:oleObj>
              </mc:Choice>
              <mc:Fallback>
                <p:oleObj name="Equation" r:id="rId8" imgW="1308100" imgH="508000" progId="Equation.3">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5334000"/>
                        <a:ext cx="20574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sz="half" idx="1"/>
          </p:nvPr>
        </p:nvSpPr>
        <p:spPr>
          <a:xfrm>
            <a:off x="457200" y="381000"/>
            <a:ext cx="8382000" cy="6096000"/>
          </a:xfrm>
        </p:spPr>
        <p:txBody>
          <a:bodyPr/>
          <a:lstStyle/>
          <a:p>
            <a:pPr marL="609600" indent="-609600" eaLnBrk="1" hangingPunct="1">
              <a:buFontTx/>
              <a:buAutoNum type="arabicPeriod" startAt="2"/>
            </a:pPr>
            <a:r>
              <a:rPr lang="en-US" sz="2400" b="0" dirty="0">
                <a:solidFill>
                  <a:srgbClr val="1C1C1C"/>
                </a:solidFill>
                <a:latin typeface="Times New Roman" pitchFamily="18" charset="0"/>
              </a:rPr>
              <a:t>Using this value of </a:t>
            </a:r>
            <a:r>
              <a:rPr lang="en-US" sz="2400" b="0" i="1" dirty="0">
                <a:solidFill>
                  <a:srgbClr val="1C1C1C"/>
                </a:solidFill>
                <a:latin typeface="Times New Roman" pitchFamily="18" charset="0"/>
              </a:rPr>
              <a:t>R</a:t>
            </a:r>
            <a:r>
              <a:rPr lang="en-US" sz="2400" b="0" dirty="0">
                <a:solidFill>
                  <a:srgbClr val="1C1C1C"/>
                </a:solidFill>
                <a:latin typeface="Times New Roman" pitchFamily="18" charset="0"/>
              </a:rPr>
              <a:t>, apply it to all of the dimensions to calculate the new dimensions. For Example,</a:t>
            </a:r>
          </a:p>
          <a:p>
            <a:pPr marL="609600" indent="-609600" eaLnBrk="1" hangingPunct="1">
              <a:buFontTx/>
              <a:buNone/>
            </a:pPr>
            <a:r>
              <a:rPr lang="en-US" sz="2400" b="0" i="1" dirty="0">
                <a:solidFill>
                  <a:srgbClr val="1C1C1C"/>
                </a:solidFill>
                <a:latin typeface="Times New Roman" pitchFamily="18" charset="0"/>
              </a:rPr>
              <a:t>			D</a:t>
            </a:r>
            <a:r>
              <a:rPr lang="en-US" sz="2400" b="0" i="1" baseline="-25000" dirty="0">
                <a:solidFill>
                  <a:srgbClr val="1C1C1C"/>
                </a:solidFill>
                <a:latin typeface="Times New Roman" pitchFamily="18" charset="0"/>
              </a:rPr>
              <a:t>a2</a:t>
            </a:r>
            <a:r>
              <a:rPr lang="en-US" sz="2400" b="0" i="1" dirty="0">
                <a:solidFill>
                  <a:srgbClr val="1C1C1C"/>
                </a:solidFill>
                <a:latin typeface="Times New Roman" pitchFamily="18" charset="0"/>
              </a:rPr>
              <a:t> </a:t>
            </a:r>
            <a:r>
              <a:rPr lang="en-US" sz="2400" b="0" dirty="0">
                <a:solidFill>
                  <a:srgbClr val="1C1C1C"/>
                </a:solidFill>
                <a:latin typeface="Times New Roman" pitchFamily="18" charset="0"/>
              </a:rPr>
              <a:t>= </a:t>
            </a:r>
            <a:r>
              <a:rPr lang="en-US" sz="2400" b="0" i="1" dirty="0">
                <a:solidFill>
                  <a:srgbClr val="1C1C1C"/>
                </a:solidFill>
                <a:latin typeface="Times New Roman" pitchFamily="18" charset="0"/>
              </a:rPr>
              <a:t>RD</a:t>
            </a:r>
            <a:r>
              <a:rPr lang="en-US" sz="2400" b="0" i="1" baseline="-25000" dirty="0">
                <a:solidFill>
                  <a:srgbClr val="1C1C1C"/>
                </a:solidFill>
                <a:latin typeface="Times New Roman" pitchFamily="18" charset="0"/>
              </a:rPr>
              <a:t>a1</a:t>
            </a:r>
            <a:r>
              <a:rPr lang="en-US" sz="2400" b="0" dirty="0">
                <a:solidFill>
                  <a:srgbClr val="1C1C1C"/>
                </a:solidFill>
                <a:latin typeface="Times New Roman" pitchFamily="18" charset="0"/>
              </a:rPr>
              <a:t>,	</a:t>
            </a:r>
            <a:r>
              <a:rPr lang="en-US" sz="2400" b="0" i="1" dirty="0">
                <a:solidFill>
                  <a:srgbClr val="1C1C1C"/>
                </a:solidFill>
                <a:latin typeface="Times New Roman" pitchFamily="18" charset="0"/>
              </a:rPr>
              <a:t>J</a:t>
            </a:r>
            <a:r>
              <a:rPr lang="en-US" sz="2400" b="0" i="1" baseline="-25000" dirty="0">
                <a:solidFill>
                  <a:srgbClr val="1C1C1C"/>
                </a:solidFill>
                <a:latin typeface="Times New Roman" pitchFamily="18" charset="0"/>
              </a:rPr>
              <a:t>2</a:t>
            </a:r>
            <a:r>
              <a:rPr lang="en-US" sz="2400" b="0" dirty="0">
                <a:solidFill>
                  <a:srgbClr val="1C1C1C"/>
                </a:solidFill>
                <a:latin typeface="Times New Roman" pitchFamily="18" charset="0"/>
              </a:rPr>
              <a:t> = </a:t>
            </a:r>
            <a:r>
              <a:rPr lang="en-US" sz="2400" b="0" i="1" dirty="0">
                <a:solidFill>
                  <a:srgbClr val="1C1C1C"/>
                </a:solidFill>
                <a:latin typeface="Times New Roman" pitchFamily="18" charset="0"/>
              </a:rPr>
              <a:t>RJ</a:t>
            </a:r>
            <a:r>
              <a:rPr lang="en-US" sz="2400" b="0" i="1" baseline="-25000" dirty="0">
                <a:solidFill>
                  <a:srgbClr val="1C1C1C"/>
                </a:solidFill>
                <a:latin typeface="Times New Roman" pitchFamily="18" charset="0"/>
              </a:rPr>
              <a:t>1</a:t>
            </a:r>
            <a:r>
              <a:rPr lang="en-US" sz="2400" b="0" dirty="0">
                <a:solidFill>
                  <a:srgbClr val="1C1C1C"/>
                </a:solidFill>
                <a:latin typeface="Times New Roman" pitchFamily="18" charset="0"/>
              </a:rPr>
              <a:t>…</a:t>
            </a:r>
          </a:p>
          <a:p>
            <a:pPr marL="609600" indent="-609600" eaLnBrk="1" hangingPunct="1">
              <a:buFontTx/>
              <a:buNone/>
            </a:pPr>
            <a:endParaRPr lang="en-US" sz="2400" b="0" dirty="0">
              <a:solidFill>
                <a:srgbClr val="1C1C1C"/>
              </a:solidFill>
              <a:latin typeface="Times New Roman" pitchFamily="18" charset="0"/>
            </a:endParaRPr>
          </a:p>
          <a:p>
            <a:pPr marL="609600" indent="-609600" eaLnBrk="1" hangingPunct="1">
              <a:buFontTx/>
              <a:buAutoNum type="arabicPeriod" startAt="3"/>
            </a:pPr>
            <a:r>
              <a:rPr lang="en-US" sz="2400" b="0" dirty="0">
                <a:solidFill>
                  <a:srgbClr val="1C1C1C"/>
                </a:solidFill>
                <a:latin typeface="Times New Roman" pitchFamily="18" charset="0"/>
              </a:rPr>
              <a:t>Determine the agitator speed </a:t>
            </a:r>
            <a:r>
              <a:rPr lang="en-US" sz="2400" b="0" i="1" dirty="0">
                <a:solidFill>
                  <a:srgbClr val="1C1C1C"/>
                </a:solidFill>
                <a:latin typeface="Times New Roman" pitchFamily="18" charset="0"/>
              </a:rPr>
              <a:t>N</a:t>
            </a:r>
            <a:r>
              <a:rPr lang="en-US" sz="2400" b="0" i="1" baseline="-25000" dirty="0">
                <a:solidFill>
                  <a:srgbClr val="1C1C1C"/>
                </a:solidFill>
                <a:latin typeface="Times New Roman" pitchFamily="18" charset="0"/>
              </a:rPr>
              <a:t>2</a:t>
            </a:r>
            <a:r>
              <a:rPr lang="en-US" sz="2400" b="0" dirty="0">
                <a:solidFill>
                  <a:srgbClr val="1C1C1C"/>
                </a:solidFill>
                <a:latin typeface="Times New Roman" pitchFamily="18" charset="0"/>
              </a:rPr>
              <a:t>, to be used to duplicate the small scale results using </a:t>
            </a:r>
            <a:r>
              <a:rPr lang="en-US" sz="2400" b="0" i="1" dirty="0">
                <a:solidFill>
                  <a:srgbClr val="1C1C1C"/>
                </a:solidFill>
                <a:latin typeface="Times New Roman" pitchFamily="18" charset="0"/>
              </a:rPr>
              <a:t>N</a:t>
            </a:r>
            <a:r>
              <a:rPr lang="en-US" sz="2400" b="0" i="1" baseline="-25000" dirty="0">
                <a:solidFill>
                  <a:srgbClr val="1C1C1C"/>
                </a:solidFill>
                <a:latin typeface="Times New Roman" pitchFamily="18" charset="0"/>
              </a:rPr>
              <a:t>1</a:t>
            </a:r>
            <a:r>
              <a:rPr lang="en-US" sz="2400" b="0" dirty="0">
                <a:solidFill>
                  <a:srgbClr val="1C1C1C"/>
                </a:solidFill>
                <a:latin typeface="Times New Roman" pitchFamily="18" charset="0"/>
              </a:rPr>
              <a:t>. The equation is:</a:t>
            </a:r>
          </a:p>
          <a:p>
            <a:pPr marL="609600" indent="-609600" eaLnBrk="1" hangingPunct="1">
              <a:buFontTx/>
              <a:buAutoNum type="arabicPeriod" startAt="3"/>
            </a:pPr>
            <a:endParaRPr lang="en-US" sz="2400" b="0" dirty="0">
              <a:solidFill>
                <a:srgbClr val="1C1C1C"/>
              </a:solidFill>
              <a:latin typeface="Times New Roman" pitchFamily="18" charset="0"/>
            </a:endParaRPr>
          </a:p>
          <a:p>
            <a:pPr marL="609600" indent="-609600" eaLnBrk="1" hangingPunct="1">
              <a:buFontTx/>
              <a:buNone/>
            </a:pPr>
            <a:endParaRPr lang="en-US" sz="2400" b="0" dirty="0">
              <a:solidFill>
                <a:srgbClr val="1C1C1C"/>
              </a:solidFill>
              <a:latin typeface="Times New Roman" pitchFamily="18" charset="0"/>
            </a:endParaRPr>
          </a:p>
          <a:p>
            <a:pPr marL="609600" indent="-609600" eaLnBrk="1" hangingPunct="1">
              <a:buFontTx/>
              <a:buNone/>
            </a:pPr>
            <a:r>
              <a:rPr lang="en-US" sz="2400" b="0" dirty="0">
                <a:solidFill>
                  <a:srgbClr val="1C1C1C"/>
                </a:solidFill>
                <a:latin typeface="Times New Roman" pitchFamily="18" charset="0"/>
              </a:rPr>
              <a:t>	Where </a:t>
            </a:r>
            <a:r>
              <a:rPr lang="en-US" sz="2400" b="0" i="1" dirty="0">
                <a:solidFill>
                  <a:srgbClr val="1C1C1C"/>
                </a:solidFill>
                <a:latin typeface="Times New Roman" pitchFamily="18" charset="0"/>
              </a:rPr>
              <a:t>n</a:t>
            </a:r>
            <a:r>
              <a:rPr lang="en-US" sz="2400" b="0" dirty="0">
                <a:solidFill>
                  <a:srgbClr val="1C1C1C"/>
                </a:solidFill>
                <a:latin typeface="Times New Roman" pitchFamily="18" charset="0"/>
              </a:rPr>
              <a:t> = 1 for equal liquid motion, </a:t>
            </a:r>
            <a:r>
              <a:rPr lang="en-US" sz="2400" b="0" i="1" dirty="0">
                <a:solidFill>
                  <a:srgbClr val="1C1C1C"/>
                </a:solidFill>
                <a:latin typeface="Times New Roman" pitchFamily="18" charset="0"/>
              </a:rPr>
              <a:t>n</a:t>
            </a:r>
            <a:r>
              <a:rPr lang="en-US" sz="2400" b="0" dirty="0">
                <a:solidFill>
                  <a:srgbClr val="1C1C1C"/>
                </a:solidFill>
                <a:latin typeface="Times New Roman" pitchFamily="18" charset="0"/>
              </a:rPr>
              <a:t> = ¾ for equal suspension solids and </a:t>
            </a:r>
            <a:r>
              <a:rPr lang="en-US" sz="2400" b="0" i="1" dirty="0">
                <a:solidFill>
                  <a:srgbClr val="CC3300"/>
                </a:solidFill>
                <a:latin typeface="Times New Roman" pitchFamily="18" charset="0"/>
              </a:rPr>
              <a:t>n </a:t>
            </a:r>
            <a:r>
              <a:rPr lang="en-US" sz="2400" b="0" dirty="0">
                <a:solidFill>
                  <a:srgbClr val="CC3300"/>
                </a:solidFill>
                <a:latin typeface="Times New Roman" pitchFamily="18" charset="0"/>
              </a:rPr>
              <a:t>= 2/3 for equal rates of mass transfer (which equivalent to equal power per unit volume, </a:t>
            </a:r>
            <a:r>
              <a:rPr lang="en-US" sz="2400" b="0" i="1" dirty="0">
                <a:solidFill>
                  <a:srgbClr val="CC3300"/>
                </a:solidFill>
                <a:latin typeface="Times New Roman" pitchFamily="18" charset="0"/>
              </a:rPr>
              <a:t>P</a:t>
            </a:r>
            <a:r>
              <a:rPr lang="en-US" sz="2400" b="0" i="1" baseline="-25000" dirty="0">
                <a:solidFill>
                  <a:srgbClr val="CC3300"/>
                </a:solidFill>
                <a:latin typeface="Times New Roman" pitchFamily="18" charset="0"/>
              </a:rPr>
              <a:t>1</a:t>
            </a:r>
            <a:r>
              <a:rPr lang="en-US" sz="2400" b="0" i="1" dirty="0">
                <a:solidFill>
                  <a:srgbClr val="CC3300"/>
                </a:solidFill>
                <a:latin typeface="Times New Roman" pitchFamily="18" charset="0"/>
              </a:rPr>
              <a:t>/V</a:t>
            </a:r>
            <a:r>
              <a:rPr lang="en-US" sz="2400" b="0" i="1" baseline="-25000" dirty="0">
                <a:solidFill>
                  <a:srgbClr val="CC3300"/>
                </a:solidFill>
                <a:latin typeface="Times New Roman" pitchFamily="18" charset="0"/>
              </a:rPr>
              <a:t>1</a:t>
            </a:r>
            <a:r>
              <a:rPr lang="en-US" sz="2400" b="0" dirty="0">
                <a:solidFill>
                  <a:srgbClr val="CC3300"/>
                </a:solidFill>
                <a:latin typeface="Times New Roman" pitchFamily="18" charset="0"/>
              </a:rPr>
              <a:t> = </a:t>
            </a:r>
            <a:r>
              <a:rPr lang="en-US" sz="2400" b="0" i="1" dirty="0">
                <a:solidFill>
                  <a:srgbClr val="CC3300"/>
                </a:solidFill>
                <a:latin typeface="Times New Roman" pitchFamily="18" charset="0"/>
              </a:rPr>
              <a:t>P</a:t>
            </a:r>
            <a:r>
              <a:rPr lang="en-US" sz="2400" b="0" i="1" baseline="-25000" dirty="0">
                <a:solidFill>
                  <a:srgbClr val="CC3300"/>
                </a:solidFill>
                <a:latin typeface="Times New Roman" pitchFamily="18" charset="0"/>
              </a:rPr>
              <a:t>2</a:t>
            </a:r>
            <a:r>
              <a:rPr lang="en-US" sz="2400" b="0" i="1" dirty="0">
                <a:solidFill>
                  <a:srgbClr val="CC3300"/>
                </a:solidFill>
                <a:latin typeface="Times New Roman" pitchFamily="18" charset="0"/>
              </a:rPr>
              <a:t>/V</a:t>
            </a:r>
            <a:r>
              <a:rPr lang="en-US" sz="2400" b="0" i="1" baseline="-25000" dirty="0">
                <a:solidFill>
                  <a:srgbClr val="CC3300"/>
                </a:solidFill>
                <a:latin typeface="Times New Roman" pitchFamily="18" charset="0"/>
              </a:rPr>
              <a:t>2</a:t>
            </a:r>
            <a:r>
              <a:rPr lang="en-US" sz="2400" b="0" dirty="0">
                <a:solidFill>
                  <a:srgbClr val="CC3300"/>
                </a:solidFill>
                <a:latin typeface="Times New Roman" pitchFamily="18" charset="0"/>
              </a:rPr>
              <a:t> ).</a:t>
            </a:r>
            <a:r>
              <a:rPr lang="en-US" sz="2400" b="0" dirty="0">
                <a:solidFill>
                  <a:srgbClr val="1C1C1C"/>
                </a:solidFill>
                <a:latin typeface="Times New Roman" pitchFamily="18" charset="0"/>
              </a:rPr>
              <a:t> This value of </a:t>
            </a:r>
            <a:r>
              <a:rPr lang="en-US" sz="2400" b="0" i="1" dirty="0">
                <a:solidFill>
                  <a:srgbClr val="1C1C1C"/>
                </a:solidFill>
                <a:latin typeface="Times New Roman" pitchFamily="18" charset="0"/>
              </a:rPr>
              <a:t>n</a:t>
            </a:r>
            <a:r>
              <a:rPr lang="en-US" sz="2400" b="0" dirty="0">
                <a:solidFill>
                  <a:srgbClr val="1C1C1C"/>
                </a:solidFill>
                <a:latin typeface="Times New Roman" pitchFamily="18" charset="0"/>
              </a:rPr>
              <a:t> is based on empirical and theoretical considerations.</a:t>
            </a:r>
          </a:p>
          <a:p>
            <a:pPr marL="609600" indent="-609600" eaLnBrk="1" hangingPunct="1">
              <a:buFontTx/>
              <a:buNone/>
            </a:pPr>
            <a:r>
              <a:rPr lang="en-US" sz="2400" b="0" dirty="0">
                <a:solidFill>
                  <a:srgbClr val="1C1C1C"/>
                </a:solidFill>
                <a:latin typeface="Times New Roman" pitchFamily="18" charset="0"/>
              </a:rPr>
              <a:t>4.	Knowing </a:t>
            </a:r>
            <a:r>
              <a:rPr lang="en-US" sz="2400" b="0" i="1" dirty="0">
                <a:solidFill>
                  <a:srgbClr val="1C1C1C"/>
                </a:solidFill>
                <a:latin typeface="Times New Roman" pitchFamily="18" charset="0"/>
              </a:rPr>
              <a:t>N</a:t>
            </a:r>
            <a:r>
              <a:rPr lang="en-US" sz="2400" b="0" i="1" baseline="-25000" dirty="0">
                <a:solidFill>
                  <a:srgbClr val="1C1C1C"/>
                </a:solidFill>
                <a:latin typeface="Times New Roman" pitchFamily="18" charset="0"/>
              </a:rPr>
              <a:t>2</a:t>
            </a:r>
            <a:r>
              <a:rPr lang="en-US" sz="2400" b="0" dirty="0">
                <a:solidFill>
                  <a:srgbClr val="1C1C1C"/>
                </a:solidFill>
                <a:latin typeface="Times New Roman" pitchFamily="18" charset="0"/>
              </a:rPr>
              <a:t>, the power required can be determined.</a:t>
            </a:r>
          </a:p>
          <a:p>
            <a:pPr marL="609600" indent="-609600" eaLnBrk="1" hangingPunct="1">
              <a:buFontTx/>
              <a:buNone/>
            </a:pPr>
            <a:endParaRPr lang="en-US" sz="2400" b="0" dirty="0">
              <a:solidFill>
                <a:srgbClr val="1C1C1C"/>
              </a:solidFill>
              <a:latin typeface="Times New Roman" pitchFamily="18" charset="0"/>
            </a:endParaRPr>
          </a:p>
        </p:txBody>
      </p:sp>
      <p:graphicFrame>
        <p:nvGraphicFramePr>
          <p:cNvPr id="22532" name="Object 16"/>
          <p:cNvGraphicFramePr>
            <a:graphicFrameLocks noGrp="1" noChangeAspect="1"/>
          </p:cNvGraphicFramePr>
          <p:nvPr>
            <p:ph sz="half" idx="2"/>
          </p:nvPr>
        </p:nvGraphicFramePr>
        <p:xfrm>
          <a:off x="2057400" y="2895600"/>
          <a:ext cx="3048000" cy="930275"/>
        </p:xfrm>
        <a:graphic>
          <a:graphicData uri="http://schemas.openxmlformats.org/presentationml/2006/ole">
            <mc:AlternateContent xmlns:mc="http://schemas.openxmlformats.org/markup-compatibility/2006">
              <mc:Choice xmlns:v="urn:schemas-microsoft-com:vml" Requires="v">
                <p:oleObj spid="_x0000_s19461" name="Equation" r:id="rId4" imgW="1663700" imgH="508000" progId="Equation.3">
                  <p:embed/>
                </p:oleObj>
              </mc:Choice>
              <mc:Fallback>
                <p:oleObj name="Equation" r:id="rId4" imgW="1663700" imgH="508000" progId="Equation.3">
                  <p:embed/>
                  <p:pic>
                    <p:nvPicPr>
                      <p:cNvPr id="0"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895600"/>
                        <a:ext cx="304800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body" idx="1"/>
          </p:nvPr>
        </p:nvSpPr>
        <p:spPr>
          <a:xfrm>
            <a:off x="457200" y="457200"/>
            <a:ext cx="8077200" cy="6019800"/>
          </a:xfrm>
        </p:spPr>
        <p:txBody>
          <a:bodyPr/>
          <a:lstStyle/>
          <a:p>
            <a:pPr eaLnBrk="1" hangingPunct="1">
              <a:buFontTx/>
              <a:buNone/>
            </a:pPr>
            <a:r>
              <a:rPr lang="en-US" sz="2800" b="0" u="sng" dirty="0">
                <a:solidFill>
                  <a:srgbClr val="1C1C1C"/>
                </a:solidFill>
                <a:latin typeface="Times New Roman" pitchFamily="18" charset="0"/>
              </a:rPr>
              <a:t>Example 2	Scale up of Turbine Agitation System</a:t>
            </a:r>
          </a:p>
          <a:p>
            <a:pPr eaLnBrk="1" hangingPunct="1">
              <a:buFontTx/>
              <a:buNone/>
            </a:pPr>
            <a:endParaRPr lang="en-US" sz="2800" b="0" dirty="0">
              <a:solidFill>
                <a:srgbClr val="1C1C1C"/>
              </a:solidFill>
              <a:latin typeface="Times New Roman" pitchFamily="18" charset="0"/>
            </a:endParaRPr>
          </a:p>
          <a:p>
            <a:pPr eaLnBrk="1" hangingPunct="1">
              <a:buFontTx/>
              <a:buNone/>
            </a:pPr>
            <a:r>
              <a:rPr lang="en-US" sz="2800" b="0" dirty="0">
                <a:solidFill>
                  <a:srgbClr val="1C1C1C"/>
                </a:solidFill>
                <a:latin typeface="Times New Roman" pitchFamily="18" charset="0"/>
              </a:rPr>
              <a:t>	An existing agitation system is the same as given in Example 1a for a flat-blade turbine with a disk and six blades. The given conditions and sizes are </a:t>
            </a:r>
            <a:r>
              <a:rPr lang="en-US" sz="2800" b="0" i="1" dirty="0">
                <a:solidFill>
                  <a:srgbClr val="1C1C1C"/>
                </a:solidFill>
                <a:latin typeface="Times New Roman" pitchFamily="18" charset="0"/>
              </a:rPr>
              <a:t>D</a:t>
            </a:r>
            <a:r>
              <a:rPr lang="en-US" sz="2800" b="0" i="1" baseline="-25000" dirty="0">
                <a:solidFill>
                  <a:srgbClr val="1C1C1C"/>
                </a:solidFill>
                <a:latin typeface="Times New Roman" pitchFamily="18" charset="0"/>
              </a:rPr>
              <a:t>T1</a:t>
            </a:r>
            <a:r>
              <a:rPr lang="en-US" sz="2800" b="0" dirty="0">
                <a:solidFill>
                  <a:srgbClr val="1C1C1C"/>
                </a:solidFill>
                <a:latin typeface="Times New Roman" pitchFamily="18" charset="0"/>
              </a:rPr>
              <a:t> = 1.83 m, </a:t>
            </a:r>
            <a:r>
              <a:rPr lang="en-US" sz="2800" b="0" i="1" dirty="0">
                <a:solidFill>
                  <a:srgbClr val="1C1C1C"/>
                </a:solidFill>
                <a:latin typeface="Times New Roman" pitchFamily="18" charset="0"/>
              </a:rPr>
              <a:t>D</a:t>
            </a:r>
            <a:r>
              <a:rPr lang="en-US" sz="2800" b="0" i="1" baseline="-25000" dirty="0">
                <a:solidFill>
                  <a:srgbClr val="1C1C1C"/>
                </a:solidFill>
                <a:latin typeface="Times New Roman" pitchFamily="18" charset="0"/>
              </a:rPr>
              <a:t>a1</a:t>
            </a:r>
            <a:r>
              <a:rPr lang="en-US" sz="2800" b="0" dirty="0">
                <a:solidFill>
                  <a:srgbClr val="1C1C1C"/>
                </a:solidFill>
                <a:latin typeface="Times New Roman" pitchFamily="18" charset="0"/>
              </a:rPr>
              <a:t> = 0.61 m, </a:t>
            </a:r>
            <a:r>
              <a:rPr lang="en-US" sz="2800" b="0" i="1" dirty="0">
                <a:solidFill>
                  <a:srgbClr val="1C1C1C"/>
                </a:solidFill>
                <a:latin typeface="Times New Roman" pitchFamily="18" charset="0"/>
              </a:rPr>
              <a:t>W</a:t>
            </a:r>
            <a:r>
              <a:rPr lang="en-US" sz="2800" b="0" i="1" baseline="-25000" dirty="0">
                <a:solidFill>
                  <a:srgbClr val="1C1C1C"/>
                </a:solidFill>
                <a:latin typeface="Times New Roman" pitchFamily="18" charset="0"/>
              </a:rPr>
              <a:t>1</a:t>
            </a:r>
            <a:r>
              <a:rPr lang="en-US" sz="2800" b="0" dirty="0">
                <a:solidFill>
                  <a:srgbClr val="1C1C1C"/>
                </a:solidFill>
                <a:latin typeface="Times New Roman" pitchFamily="18" charset="0"/>
              </a:rPr>
              <a:t> = 0.122 m, </a:t>
            </a:r>
            <a:r>
              <a:rPr lang="en-US" sz="2800" b="0" i="1" dirty="0">
                <a:solidFill>
                  <a:srgbClr val="1C1C1C"/>
                </a:solidFill>
                <a:latin typeface="Times New Roman" pitchFamily="18" charset="0"/>
              </a:rPr>
              <a:t>J</a:t>
            </a:r>
            <a:r>
              <a:rPr lang="en-US" sz="2800" b="0" i="1" baseline="-25000" dirty="0">
                <a:solidFill>
                  <a:srgbClr val="1C1C1C"/>
                </a:solidFill>
                <a:latin typeface="Times New Roman" pitchFamily="18" charset="0"/>
              </a:rPr>
              <a:t>1 </a:t>
            </a:r>
            <a:r>
              <a:rPr lang="en-US" sz="2800" b="0" i="1" dirty="0">
                <a:solidFill>
                  <a:srgbClr val="1C1C1C"/>
                </a:solidFill>
                <a:latin typeface="Times New Roman" pitchFamily="18" charset="0"/>
              </a:rPr>
              <a:t>= 0.15 m, N</a:t>
            </a:r>
            <a:r>
              <a:rPr lang="en-US" sz="2800" b="0" i="1" baseline="-25000" dirty="0">
                <a:solidFill>
                  <a:srgbClr val="1C1C1C"/>
                </a:solidFill>
                <a:latin typeface="Times New Roman" pitchFamily="18" charset="0"/>
              </a:rPr>
              <a:t>1</a:t>
            </a:r>
            <a:r>
              <a:rPr lang="en-US" sz="2800" b="0" i="1" dirty="0">
                <a:solidFill>
                  <a:srgbClr val="1C1C1C"/>
                </a:solidFill>
                <a:latin typeface="Times New Roman" pitchFamily="18" charset="0"/>
              </a:rPr>
              <a:t> = </a:t>
            </a:r>
            <a:r>
              <a:rPr lang="en-US" sz="2800" b="0" dirty="0">
                <a:solidFill>
                  <a:srgbClr val="1C1C1C"/>
                </a:solidFill>
                <a:latin typeface="Times New Roman" pitchFamily="18" charset="0"/>
              </a:rPr>
              <a:t>90/60 = 1.50 rev/s, </a:t>
            </a:r>
            <a:r>
              <a:rPr lang="el-GR" sz="2800" b="0" i="1" dirty="0">
                <a:solidFill>
                  <a:srgbClr val="1C1C1C"/>
                </a:solidFill>
                <a:latin typeface="Times New Roman" pitchFamily="18" charset="0"/>
                <a:cs typeface="Times New Roman" pitchFamily="18" charset="0"/>
              </a:rPr>
              <a:t>ρ</a:t>
            </a:r>
            <a:r>
              <a:rPr lang="en-US" sz="2800" b="0" dirty="0">
                <a:solidFill>
                  <a:srgbClr val="1C1C1C"/>
                </a:solidFill>
                <a:latin typeface="Times New Roman" pitchFamily="18" charset="0"/>
                <a:cs typeface="Times New Roman" pitchFamily="18" charset="0"/>
              </a:rPr>
              <a:t> = 929 kg/m</a:t>
            </a:r>
            <a:r>
              <a:rPr lang="en-US" sz="2800" b="0" baseline="30000" dirty="0">
                <a:solidFill>
                  <a:srgbClr val="1C1C1C"/>
                </a:solidFill>
                <a:latin typeface="Times New Roman" pitchFamily="18" charset="0"/>
                <a:cs typeface="Times New Roman" pitchFamily="18" charset="0"/>
              </a:rPr>
              <a:t>3</a:t>
            </a:r>
            <a:r>
              <a:rPr lang="en-US" sz="2800" b="0" dirty="0">
                <a:solidFill>
                  <a:srgbClr val="1C1C1C"/>
                </a:solidFill>
                <a:latin typeface="Times New Roman" pitchFamily="18" charset="0"/>
                <a:cs typeface="Times New Roman" pitchFamily="18" charset="0"/>
              </a:rPr>
              <a:t> </a:t>
            </a:r>
            <a:r>
              <a:rPr lang="en-US" sz="2800" b="0" dirty="0">
                <a:solidFill>
                  <a:srgbClr val="1C1C1C"/>
                </a:solidFill>
                <a:latin typeface="Times New Roman" pitchFamily="18" charset="0"/>
              </a:rPr>
              <a:t>and </a:t>
            </a:r>
            <a:r>
              <a:rPr lang="en-US" sz="2800" b="0" i="1" dirty="0">
                <a:solidFill>
                  <a:srgbClr val="1C1C1C"/>
                </a:solidFill>
                <a:latin typeface="Times New Roman" pitchFamily="18" charset="0"/>
                <a:cs typeface="Times New Roman" pitchFamily="18" charset="0"/>
              </a:rPr>
              <a:t>µ </a:t>
            </a:r>
            <a:r>
              <a:rPr lang="en-US" sz="2800" b="0" dirty="0">
                <a:solidFill>
                  <a:srgbClr val="1C1C1C"/>
                </a:solidFill>
                <a:latin typeface="Times New Roman" pitchFamily="18" charset="0"/>
                <a:cs typeface="Times New Roman" pitchFamily="18" charset="0"/>
              </a:rPr>
              <a:t>= 0.01 </a:t>
            </a:r>
            <a:r>
              <a:rPr lang="en-US" sz="2800" b="0" dirty="0" err="1">
                <a:solidFill>
                  <a:srgbClr val="1C1C1C"/>
                </a:solidFill>
                <a:latin typeface="Times New Roman" pitchFamily="18" charset="0"/>
                <a:cs typeface="Times New Roman" pitchFamily="18" charset="0"/>
              </a:rPr>
              <a:t>Pa.s</a:t>
            </a:r>
            <a:r>
              <a:rPr lang="en-US" sz="2800" b="0" dirty="0">
                <a:solidFill>
                  <a:srgbClr val="1C1C1C"/>
                </a:solidFill>
                <a:latin typeface="Times New Roman" pitchFamily="18" charset="0"/>
              </a:rPr>
              <a:t>. It is desired to scale up these results for a vessel whose volume is 3.0 times as large. Do this for the following two process objectives:</a:t>
            </a:r>
          </a:p>
          <a:p>
            <a:pPr eaLnBrk="1" hangingPunct="1">
              <a:buFontTx/>
              <a:buNone/>
            </a:pPr>
            <a:r>
              <a:rPr lang="en-US" sz="2800" b="0" dirty="0">
                <a:solidFill>
                  <a:srgbClr val="1C1C1C"/>
                </a:solidFill>
                <a:latin typeface="Times New Roman" pitchFamily="18" charset="0"/>
              </a:rPr>
              <a:t>	a) Where equal rate of mass transfer is desired.</a:t>
            </a:r>
          </a:p>
          <a:p>
            <a:pPr eaLnBrk="1" hangingPunct="1">
              <a:buFontTx/>
              <a:buNone/>
            </a:pPr>
            <a:r>
              <a:rPr lang="en-US" sz="2800" b="0" dirty="0">
                <a:solidFill>
                  <a:srgbClr val="1C1C1C"/>
                </a:solidFill>
                <a:latin typeface="Times New Roman" pitchFamily="18" charset="0"/>
              </a:rPr>
              <a:t>	b) Where equal liquid motion is needed.</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sz="half" idx="1"/>
          </p:nvPr>
        </p:nvSpPr>
        <p:spPr>
          <a:xfrm>
            <a:off x="457200" y="381000"/>
            <a:ext cx="8686800" cy="6096000"/>
          </a:xfrm>
        </p:spPr>
        <p:txBody>
          <a:bodyPr/>
          <a:lstStyle/>
          <a:p>
            <a:pPr marL="0" indent="0" eaLnBrk="1" hangingPunct="1">
              <a:buFontTx/>
              <a:buNone/>
            </a:pPr>
            <a:r>
              <a:rPr lang="en-US" sz="2400" b="0" u="sng" dirty="0">
                <a:solidFill>
                  <a:srgbClr val="1C1C1C"/>
                </a:solidFill>
                <a:latin typeface="Times New Roman" pitchFamily="18" charset="0"/>
              </a:rPr>
              <a:t>Solution</a:t>
            </a:r>
          </a:p>
          <a:p>
            <a:pPr marL="0" indent="0" eaLnBrk="1" hangingPunct="1">
              <a:buFontTx/>
              <a:buNone/>
            </a:pPr>
            <a:r>
              <a:rPr lang="en-US" sz="2400" b="0" dirty="0">
                <a:solidFill>
                  <a:srgbClr val="1C1C1C"/>
                </a:solidFill>
                <a:latin typeface="Times New Roman" pitchFamily="18" charset="0"/>
              </a:rPr>
              <a:t>Since </a:t>
            </a:r>
            <a:r>
              <a:rPr lang="en-US" sz="2400" b="0" i="1" dirty="0">
                <a:solidFill>
                  <a:srgbClr val="1C1C1C"/>
                </a:solidFill>
                <a:latin typeface="Times New Roman" pitchFamily="18" charset="0"/>
              </a:rPr>
              <a:t>H</a:t>
            </a:r>
            <a:r>
              <a:rPr lang="en-US" sz="2400" b="0" i="1" baseline="-25000" dirty="0">
                <a:solidFill>
                  <a:srgbClr val="1C1C1C"/>
                </a:solidFill>
                <a:latin typeface="Times New Roman" pitchFamily="18" charset="0"/>
              </a:rPr>
              <a:t>1</a:t>
            </a:r>
            <a:r>
              <a:rPr lang="en-US" sz="2400" b="0" dirty="0">
                <a:solidFill>
                  <a:srgbClr val="1C1C1C"/>
                </a:solidFill>
                <a:latin typeface="Times New Roman" pitchFamily="18" charset="0"/>
              </a:rPr>
              <a:t> = </a:t>
            </a:r>
            <a:r>
              <a:rPr lang="en-US" sz="2400" b="0" i="1" dirty="0">
                <a:solidFill>
                  <a:srgbClr val="1C1C1C"/>
                </a:solidFill>
                <a:latin typeface="Times New Roman" pitchFamily="18" charset="0"/>
              </a:rPr>
              <a:t>D</a:t>
            </a:r>
            <a:r>
              <a:rPr lang="en-US" sz="2400" b="0" i="1" baseline="-25000" dirty="0">
                <a:solidFill>
                  <a:srgbClr val="1C1C1C"/>
                </a:solidFill>
                <a:latin typeface="Times New Roman" pitchFamily="18" charset="0"/>
              </a:rPr>
              <a:t>T1</a:t>
            </a:r>
            <a:r>
              <a:rPr lang="en-US" sz="2400" b="0" dirty="0">
                <a:solidFill>
                  <a:srgbClr val="1C1C1C"/>
                </a:solidFill>
                <a:latin typeface="Times New Roman" pitchFamily="18" charset="0"/>
              </a:rPr>
              <a:t> = 1.83 m,</a:t>
            </a:r>
          </a:p>
          <a:p>
            <a:pPr marL="0" indent="0" eaLnBrk="1" hangingPunct="1">
              <a:buFontTx/>
              <a:buNone/>
            </a:pPr>
            <a:r>
              <a:rPr lang="en-US" sz="2400" b="0" dirty="0">
                <a:solidFill>
                  <a:srgbClr val="1C1C1C"/>
                </a:solidFill>
                <a:latin typeface="Times New Roman" pitchFamily="18" charset="0"/>
              </a:rPr>
              <a:t>the original tank volume,</a:t>
            </a:r>
          </a:p>
          <a:p>
            <a:pPr marL="0" indent="0" eaLnBrk="1" hangingPunct="1">
              <a:buFontTx/>
              <a:buNone/>
            </a:pPr>
            <a:r>
              <a:rPr lang="en-US" sz="2400" b="0" dirty="0">
                <a:solidFill>
                  <a:srgbClr val="1C1C1C"/>
                </a:solidFill>
                <a:latin typeface="Times New Roman" pitchFamily="18" charset="0"/>
              </a:rPr>
              <a:t>Volume </a:t>
            </a:r>
            <a:r>
              <a:rPr lang="en-US" sz="2400" b="0" i="1" dirty="0">
                <a:solidFill>
                  <a:srgbClr val="1C1C1C"/>
                </a:solidFill>
                <a:latin typeface="Times New Roman" pitchFamily="18" charset="0"/>
              </a:rPr>
              <a:t>V</a:t>
            </a:r>
            <a:r>
              <a:rPr lang="en-US" sz="2400" b="0" i="1" baseline="-25000" dirty="0">
                <a:solidFill>
                  <a:srgbClr val="1C1C1C"/>
                </a:solidFill>
                <a:latin typeface="Times New Roman" pitchFamily="18" charset="0"/>
              </a:rPr>
              <a:t>2</a:t>
            </a:r>
            <a:r>
              <a:rPr lang="en-US" sz="2400" b="0" dirty="0">
                <a:solidFill>
                  <a:srgbClr val="1C1C1C"/>
                </a:solidFill>
                <a:latin typeface="Times New Roman" pitchFamily="18" charset="0"/>
              </a:rPr>
              <a:t> = 3.0 (4.813) = 14.44 m</a:t>
            </a:r>
            <a:r>
              <a:rPr lang="en-US" sz="2400" b="0" baseline="30000" dirty="0">
                <a:solidFill>
                  <a:srgbClr val="1C1C1C"/>
                </a:solidFill>
                <a:latin typeface="Times New Roman" pitchFamily="18" charset="0"/>
              </a:rPr>
              <a:t>3</a:t>
            </a:r>
            <a:r>
              <a:rPr lang="en-US" sz="2400" b="0" dirty="0">
                <a:solidFill>
                  <a:srgbClr val="1C1C1C"/>
                </a:solidFill>
                <a:latin typeface="Times New Roman" pitchFamily="18" charset="0"/>
              </a:rPr>
              <a:t>. </a:t>
            </a:r>
          </a:p>
          <a:p>
            <a:pPr marL="0" indent="0" eaLnBrk="1" hangingPunct="1">
              <a:buFontTx/>
              <a:buNone/>
            </a:pPr>
            <a:r>
              <a:rPr lang="en-US" sz="2400" b="0" dirty="0">
                <a:solidFill>
                  <a:srgbClr val="1C1C1C"/>
                </a:solidFill>
                <a:latin typeface="Times New Roman" pitchFamily="18" charset="0"/>
              </a:rPr>
              <a:t>Following the steps in the scale-up procedure:</a:t>
            </a:r>
          </a:p>
          <a:p>
            <a:pPr marL="0" indent="0" eaLnBrk="1" hangingPunct="1">
              <a:buFontTx/>
              <a:buNone/>
            </a:pPr>
            <a:endParaRPr lang="en-US" sz="2400" b="0" dirty="0">
              <a:solidFill>
                <a:srgbClr val="1C1C1C"/>
              </a:solidFill>
              <a:latin typeface="Times New Roman" pitchFamily="18" charset="0"/>
            </a:endParaRPr>
          </a:p>
          <a:p>
            <a:pPr marL="0" indent="0" eaLnBrk="1" hangingPunct="1">
              <a:buFontTx/>
              <a:buNone/>
            </a:pPr>
            <a:endParaRPr lang="en-US" sz="2400" b="0" dirty="0">
              <a:solidFill>
                <a:srgbClr val="1C1C1C"/>
              </a:solidFill>
              <a:latin typeface="Times New Roman" pitchFamily="18" charset="0"/>
            </a:endParaRPr>
          </a:p>
          <a:p>
            <a:pPr marL="0" indent="0" eaLnBrk="1" hangingPunct="1">
              <a:buFontTx/>
              <a:buNone/>
            </a:pPr>
            <a:r>
              <a:rPr lang="en-US" sz="2400" b="0" dirty="0">
                <a:solidFill>
                  <a:srgbClr val="1C1C1C"/>
                </a:solidFill>
                <a:latin typeface="Times New Roman" pitchFamily="18" charset="0"/>
              </a:rPr>
              <a:t>The dimensions of the larger agitation system are as follows:</a:t>
            </a:r>
          </a:p>
          <a:p>
            <a:pPr marL="0" indent="0" eaLnBrk="1" hangingPunct="1">
              <a:buFontTx/>
              <a:buNone/>
            </a:pPr>
            <a:r>
              <a:rPr lang="en-US" sz="2400" b="0" i="1" dirty="0">
                <a:solidFill>
                  <a:srgbClr val="1C1C1C"/>
                </a:solidFill>
                <a:latin typeface="Times New Roman" pitchFamily="18" charset="0"/>
              </a:rPr>
              <a:t>D</a:t>
            </a:r>
            <a:r>
              <a:rPr lang="en-US" sz="2400" b="0" i="1" baseline="-25000" dirty="0">
                <a:solidFill>
                  <a:srgbClr val="1C1C1C"/>
                </a:solidFill>
                <a:latin typeface="Times New Roman" pitchFamily="18" charset="0"/>
              </a:rPr>
              <a:t>T2</a:t>
            </a:r>
            <a:r>
              <a:rPr lang="en-US" sz="2400" b="0" dirty="0">
                <a:solidFill>
                  <a:srgbClr val="1C1C1C"/>
                </a:solidFill>
                <a:latin typeface="Times New Roman" pitchFamily="18" charset="0"/>
              </a:rPr>
              <a:t> = </a:t>
            </a:r>
            <a:r>
              <a:rPr lang="en-US" sz="2400" b="0" i="1" dirty="0">
                <a:solidFill>
                  <a:srgbClr val="1C1C1C"/>
                </a:solidFill>
                <a:latin typeface="Times New Roman" pitchFamily="18" charset="0"/>
              </a:rPr>
              <a:t>RD</a:t>
            </a:r>
            <a:r>
              <a:rPr lang="en-US" sz="2400" b="0" i="1" baseline="-25000" dirty="0">
                <a:solidFill>
                  <a:srgbClr val="1C1C1C"/>
                </a:solidFill>
                <a:latin typeface="Times New Roman" pitchFamily="18" charset="0"/>
              </a:rPr>
              <a:t>T1</a:t>
            </a:r>
            <a:r>
              <a:rPr lang="en-US" sz="2400" b="0" dirty="0">
                <a:solidFill>
                  <a:srgbClr val="1C1C1C"/>
                </a:solidFill>
                <a:latin typeface="Times New Roman" pitchFamily="18" charset="0"/>
              </a:rPr>
              <a:t> = 1.442 (1.83) = 2.64 m, </a:t>
            </a:r>
            <a:r>
              <a:rPr lang="en-US" sz="2400" b="0" i="1" dirty="0">
                <a:solidFill>
                  <a:srgbClr val="1C1C1C"/>
                </a:solidFill>
                <a:latin typeface="Times New Roman" pitchFamily="18" charset="0"/>
              </a:rPr>
              <a:t>D</a:t>
            </a:r>
            <a:r>
              <a:rPr lang="en-US" sz="2400" b="0" i="1" baseline="-25000" dirty="0">
                <a:solidFill>
                  <a:srgbClr val="1C1C1C"/>
                </a:solidFill>
                <a:latin typeface="Times New Roman" pitchFamily="18" charset="0"/>
              </a:rPr>
              <a:t>a2</a:t>
            </a:r>
            <a:r>
              <a:rPr lang="en-US" sz="2400" b="0" dirty="0">
                <a:solidFill>
                  <a:srgbClr val="1C1C1C"/>
                </a:solidFill>
                <a:latin typeface="Times New Roman" pitchFamily="18" charset="0"/>
              </a:rPr>
              <a:t> = 1.442 (0.61) = 0.880 m, </a:t>
            </a:r>
            <a:r>
              <a:rPr lang="en-US" sz="2400" b="0" i="1" dirty="0">
                <a:solidFill>
                  <a:srgbClr val="1C1C1C"/>
                </a:solidFill>
                <a:latin typeface="Times New Roman" pitchFamily="18" charset="0"/>
              </a:rPr>
              <a:t>W</a:t>
            </a:r>
            <a:r>
              <a:rPr lang="en-US" sz="2400" b="0" i="1" baseline="-25000" dirty="0">
                <a:solidFill>
                  <a:srgbClr val="1C1C1C"/>
                </a:solidFill>
                <a:latin typeface="Times New Roman" pitchFamily="18" charset="0"/>
              </a:rPr>
              <a:t>2</a:t>
            </a:r>
            <a:r>
              <a:rPr lang="en-US" sz="2400" b="0" dirty="0">
                <a:solidFill>
                  <a:srgbClr val="1C1C1C"/>
                </a:solidFill>
                <a:latin typeface="Times New Roman" pitchFamily="18" charset="0"/>
              </a:rPr>
              <a:t> = 1.442 (0.122) = 0.176 m and  </a:t>
            </a:r>
            <a:r>
              <a:rPr lang="en-US" sz="2400" b="0" i="1" dirty="0">
                <a:solidFill>
                  <a:srgbClr val="1C1C1C"/>
                </a:solidFill>
                <a:latin typeface="Times New Roman" pitchFamily="18" charset="0"/>
              </a:rPr>
              <a:t>J</a:t>
            </a:r>
            <a:r>
              <a:rPr lang="en-US" sz="2400" b="0" i="1" baseline="-25000" dirty="0">
                <a:solidFill>
                  <a:srgbClr val="1C1C1C"/>
                </a:solidFill>
                <a:latin typeface="Times New Roman" pitchFamily="18" charset="0"/>
              </a:rPr>
              <a:t>2 </a:t>
            </a:r>
            <a:r>
              <a:rPr lang="en-US" sz="2400" b="0" i="1" dirty="0">
                <a:solidFill>
                  <a:srgbClr val="1C1C1C"/>
                </a:solidFill>
                <a:latin typeface="Times New Roman" pitchFamily="18" charset="0"/>
              </a:rPr>
              <a:t>= </a:t>
            </a:r>
            <a:r>
              <a:rPr lang="en-US" sz="2400" b="0" dirty="0">
                <a:solidFill>
                  <a:srgbClr val="1C1C1C"/>
                </a:solidFill>
                <a:latin typeface="Times New Roman" pitchFamily="18" charset="0"/>
              </a:rPr>
              <a:t>1.442 (0.15) = 0.216 m.</a:t>
            </a:r>
          </a:p>
          <a:p>
            <a:pPr marL="0" indent="0" eaLnBrk="1" hangingPunct="1">
              <a:buFontTx/>
              <a:buNone/>
            </a:pPr>
            <a:endParaRPr lang="en-US" sz="2400" b="0" dirty="0">
              <a:solidFill>
                <a:srgbClr val="1C1C1C"/>
              </a:solidFill>
              <a:latin typeface="Times New Roman" pitchFamily="18" charset="0"/>
            </a:endParaRPr>
          </a:p>
          <a:p>
            <a:pPr marL="0" indent="0" eaLnBrk="1" hangingPunct="1">
              <a:buFontTx/>
              <a:buNone/>
            </a:pPr>
            <a:r>
              <a:rPr lang="en-US" sz="2400" b="0" dirty="0">
                <a:solidFill>
                  <a:srgbClr val="1C1C1C"/>
                </a:solidFill>
                <a:latin typeface="Times New Roman" pitchFamily="18" charset="0"/>
              </a:rPr>
              <a:t>For part (a), for equal mass transfer, </a:t>
            </a:r>
            <a:r>
              <a:rPr lang="en-US" sz="2400" b="0" i="1" dirty="0">
                <a:solidFill>
                  <a:srgbClr val="CC3300"/>
                </a:solidFill>
                <a:latin typeface="Times New Roman" pitchFamily="18" charset="0"/>
              </a:rPr>
              <a:t>n</a:t>
            </a:r>
            <a:r>
              <a:rPr lang="en-US" sz="2400" b="0" dirty="0">
                <a:solidFill>
                  <a:srgbClr val="CC3300"/>
                </a:solidFill>
                <a:latin typeface="Times New Roman" pitchFamily="18" charset="0"/>
              </a:rPr>
              <a:t> = 2/3</a:t>
            </a:r>
            <a:r>
              <a:rPr lang="en-US" sz="2400" b="0" dirty="0">
                <a:solidFill>
                  <a:srgbClr val="1C1C1C"/>
                </a:solidFill>
                <a:latin typeface="Times New Roman" pitchFamily="18" charset="0"/>
              </a:rPr>
              <a:t> :</a:t>
            </a:r>
            <a:endParaRPr lang="el-GR" sz="2400" b="0" dirty="0">
              <a:solidFill>
                <a:srgbClr val="1C1C1C"/>
              </a:solidFill>
              <a:latin typeface="Times New Roman" pitchFamily="18" charset="0"/>
            </a:endParaRPr>
          </a:p>
        </p:txBody>
      </p:sp>
      <p:graphicFrame>
        <p:nvGraphicFramePr>
          <p:cNvPr id="24579" name="Object 5"/>
          <p:cNvGraphicFramePr>
            <a:graphicFrameLocks noGrp="1" noChangeAspect="1"/>
          </p:cNvGraphicFramePr>
          <p:nvPr>
            <p:ph sz="quarter" idx="2"/>
          </p:nvPr>
        </p:nvGraphicFramePr>
        <p:xfrm>
          <a:off x="3733800" y="1295400"/>
          <a:ext cx="4876800" cy="461963"/>
        </p:xfrm>
        <a:graphic>
          <a:graphicData uri="http://schemas.openxmlformats.org/presentationml/2006/ole">
            <mc:AlternateContent xmlns:mc="http://schemas.openxmlformats.org/markup-compatibility/2006">
              <mc:Choice xmlns:v="urn:schemas-microsoft-com:vml" Requires="v">
                <p:oleObj spid="_x0000_s20491" name="Equation" r:id="rId4" imgW="2679700" imgH="254000" progId="Equation.3">
                  <p:embed/>
                </p:oleObj>
              </mc:Choice>
              <mc:Fallback>
                <p:oleObj name="Equation" r:id="rId4" imgW="2679700" imgH="254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295400"/>
                        <a:ext cx="4876800" cy="46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80" name="Object 14"/>
          <p:cNvGraphicFramePr>
            <a:graphicFrameLocks noGrp="1" noChangeAspect="1"/>
          </p:cNvGraphicFramePr>
          <p:nvPr>
            <p:ph sz="quarter" idx="3"/>
          </p:nvPr>
        </p:nvGraphicFramePr>
        <p:xfrm>
          <a:off x="1676400" y="2590800"/>
          <a:ext cx="2895600" cy="965200"/>
        </p:xfrm>
        <a:graphic>
          <a:graphicData uri="http://schemas.openxmlformats.org/presentationml/2006/ole">
            <mc:AlternateContent xmlns:mc="http://schemas.openxmlformats.org/markup-compatibility/2006">
              <mc:Choice xmlns:v="urn:schemas-microsoft-com:vml" Requires="v">
                <p:oleObj spid="_x0000_s20492" name="Equation" r:id="rId6" imgW="1524000" imgH="508000" progId="Equation.3">
                  <p:embed/>
                </p:oleObj>
              </mc:Choice>
              <mc:Fallback>
                <p:oleObj name="Equation" r:id="rId6" imgW="1524000" imgH="508000" progId="Equation.3">
                  <p:embed/>
                  <p:pic>
                    <p:nvPicPr>
                      <p:cNvPr id="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2590800"/>
                        <a:ext cx="2895600"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81" name="Object 18"/>
          <p:cNvGraphicFramePr>
            <a:graphicFrameLocks noChangeAspect="1"/>
          </p:cNvGraphicFramePr>
          <p:nvPr/>
        </p:nvGraphicFramePr>
        <p:xfrm>
          <a:off x="838200" y="5638800"/>
          <a:ext cx="7772400" cy="1014413"/>
        </p:xfrm>
        <a:graphic>
          <a:graphicData uri="http://schemas.openxmlformats.org/presentationml/2006/ole">
            <mc:AlternateContent xmlns:mc="http://schemas.openxmlformats.org/markup-compatibility/2006">
              <mc:Choice xmlns:v="urn:schemas-microsoft-com:vml" Requires="v">
                <p:oleObj spid="_x0000_s20493" name="Equation" r:id="rId8" imgW="3594100" imgH="469900" progId="Equation.3">
                  <p:embed/>
                </p:oleObj>
              </mc:Choice>
              <mc:Fallback>
                <p:oleObj name="Equation" r:id="rId8" imgW="3594100" imgH="469900" progId="Equation.3">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5638800"/>
                        <a:ext cx="7772400"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4"/>
          <p:cNvSpPr>
            <a:spLocks noGrp="1" noChangeArrowheads="1"/>
          </p:cNvSpPr>
          <p:nvPr>
            <p:ph type="body" sz="half" idx="1"/>
          </p:nvPr>
        </p:nvSpPr>
        <p:spPr>
          <a:xfrm>
            <a:off x="152400" y="304800"/>
            <a:ext cx="8839200" cy="3581400"/>
          </a:xfrm>
        </p:spPr>
        <p:txBody>
          <a:bodyPr/>
          <a:lstStyle/>
          <a:p>
            <a:pPr marL="0" indent="0" eaLnBrk="1" hangingPunct="1"/>
            <a:r>
              <a:rPr lang="en-US" sz="2800" b="0" dirty="0">
                <a:solidFill>
                  <a:srgbClr val="1C1C1C"/>
                </a:solidFill>
                <a:latin typeface="Times New Roman" pitchFamily="18" charset="0"/>
              </a:rPr>
              <a:t>  Reynolds number</a:t>
            </a:r>
          </a:p>
          <a:p>
            <a:pPr marL="0" indent="0" eaLnBrk="1" hangingPunct="1"/>
            <a:endParaRPr lang="en-US" sz="2800" b="0" dirty="0">
              <a:solidFill>
                <a:srgbClr val="1C1C1C"/>
              </a:solidFill>
              <a:latin typeface="Times New Roman" pitchFamily="18" charset="0"/>
            </a:endParaRPr>
          </a:p>
          <a:p>
            <a:pPr marL="0" indent="0" eaLnBrk="1" hangingPunct="1"/>
            <a:endParaRPr lang="en-US" sz="2800" b="0" dirty="0">
              <a:solidFill>
                <a:srgbClr val="1C1C1C"/>
              </a:solidFill>
              <a:latin typeface="Times New Roman" pitchFamily="18" charset="0"/>
            </a:endParaRPr>
          </a:p>
          <a:p>
            <a:pPr marL="0" indent="0" eaLnBrk="1" hangingPunct="1"/>
            <a:endParaRPr lang="en-US" sz="2800" b="0" dirty="0">
              <a:solidFill>
                <a:srgbClr val="1C1C1C"/>
              </a:solidFill>
              <a:latin typeface="Times New Roman" pitchFamily="18" charset="0"/>
            </a:endParaRPr>
          </a:p>
          <a:p>
            <a:pPr marL="0" indent="0" eaLnBrk="1" hangingPunct="1"/>
            <a:r>
              <a:rPr lang="en-US" sz="2800" b="0" dirty="0">
                <a:solidFill>
                  <a:srgbClr val="1C1C1C"/>
                </a:solidFill>
                <a:latin typeface="Times New Roman" pitchFamily="18" charset="0"/>
              </a:rPr>
              <a:t>  Referring to Figure, Curve 1 and </a:t>
            </a:r>
            <a:r>
              <a:rPr lang="en-US" sz="2800" b="0" i="1" dirty="0" err="1">
                <a:solidFill>
                  <a:srgbClr val="1C1C1C"/>
                </a:solidFill>
                <a:latin typeface="Times New Roman" pitchFamily="18" charset="0"/>
              </a:rPr>
              <a:t>N</a:t>
            </a:r>
            <a:r>
              <a:rPr lang="en-US" sz="2800" b="0" i="1" baseline="-25000" dirty="0" err="1">
                <a:solidFill>
                  <a:srgbClr val="1C1C1C"/>
                </a:solidFill>
                <a:latin typeface="Times New Roman" pitchFamily="18" charset="0"/>
              </a:rPr>
              <a:t>Re</a:t>
            </a:r>
            <a:r>
              <a:rPr lang="en-US" sz="2800" b="0" dirty="0">
                <a:solidFill>
                  <a:srgbClr val="1C1C1C"/>
                </a:solidFill>
                <a:latin typeface="Times New Roman" pitchFamily="18" charset="0"/>
              </a:rPr>
              <a:t> = 8.453 x 10</a:t>
            </a:r>
            <a:r>
              <a:rPr lang="en-US" sz="2800" b="0" baseline="30000" dirty="0">
                <a:solidFill>
                  <a:srgbClr val="1C1C1C"/>
                </a:solidFill>
                <a:latin typeface="Times New Roman" pitchFamily="18" charset="0"/>
              </a:rPr>
              <a:t>4</a:t>
            </a:r>
            <a:r>
              <a:rPr lang="en-US" sz="2800" b="0" dirty="0">
                <a:solidFill>
                  <a:srgbClr val="1C1C1C"/>
                </a:solidFill>
                <a:latin typeface="Times New Roman" pitchFamily="18" charset="0"/>
              </a:rPr>
              <a:t>, gives </a:t>
            </a:r>
            <a:r>
              <a:rPr lang="en-US" sz="2800" b="0" i="1" dirty="0" err="1">
                <a:solidFill>
                  <a:srgbClr val="1C1C1C"/>
                </a:solidFill>
                <a:latin typeface="Times New Roman" pitchFamily="18" charset="0"/>
              </a:rPr>
              <a:t>N</a:t>
            </a:r>
            <a:r>
              <a:rPr lang="en-US" sz="2800" b="0" i="1" baseline="-25000" dirty="0" err="1">
                <a:solidFill>
                  <a:srgbClr val="1C1C1C"/>
                </a:solidFill>
                <a:latin typeface="Times New Roman" pitchFamily="18" charset="0"/>
              </a:rPr>
              <a:t>p</a:t>
            </a:r>
            <a:r>
              <a:rPr lang="en-US" sz="2800" b="0" dirty="0">
                <a:solidFill>
                  <a:srgbClr val="1C1C1C"/>
                </a:solidFill>
                <a:latin typeface="Times New Roman" pitchFamily="18" charset="0"/>
              </a:rPr>
              <a:t> = 5.0</a:t>
            </a:r>
            <a:endParaRPr lang="en-US" sz="2800" b="0" baseline="30000" dirty="0">
              <a:solidFill>
                <a:srgbClr val="1C1C1C"/>
              </a:solidFill>
              <a:latin typeface="Times New Roman" pitchFamily="18" charset="0"/>
            </a:endParaRPr>
          </a:p>
          <a:p>
            <a:pPr marL="0" indent="0" eaLnBrk="1" hangingPunct="1"/>
            <a:r>
              <a:rPr lang="en-US" sz="2800" b="0" dirty="0">
                <a:solidFill>
                  <a:srgbClr val="1C1C1C"/>
                </a:solidFill>
                <a:latin typeface="Times New Roman" pitchFamily="18" charset="0"/>
              </a:rPr>
              <a:t>  Using </a:t>
            </a:r>
            <a:r>
              <a:rPr lang="en-US" sz="2800" b="0" i="1" dirty="0" err="1">
                <a:solidFill>
                  <a:srgbClr val="1C1C1C"/>
                </a:solidFill>
                <a:latin typeface="Times New Roman" pitchFamily="18" charset="0"/>
              </a:rPr>
              <a:t>N</a:t>
            </a:r>
            <a:r>
              <a:rPr lang="en-US" sz="2800" b="0" i="1" baseline="-25000" dirty="0" err="1">
                <a:solidFill>
                  <a:srgbClr val="1C1C1C"/>
                </a:solidFill>
                <a:latin typeface="Times New Roman" pitchFamily="18" charset="0"/>
              </a:rPr>
              <a:t>p</a:t>
            </a:r>
            <a:r>
              <a:rPr lang="en-US" sz="2800" b="0" dirty="0">
                <a:solidFill>
                  <a:srgbClr val="1C1C1C"/>
                </a:solidFill>
                <a:latin typeface="Times New Roman" pitchFamily="18" charset="0"/>
              </a:rPr>
              <a:t> = 5.0</a:t>
            </a:r>
          </a:p>
        </p:txBody>
      </p:sp>
      <p:graphicFrame>
        <p:nvGraphicFramePr>
          <p:cNvPr id="25603" name="Object 6"/>
          <p:cNvGraphicFramePr>
            <a:graphicFrameLocks noGrp="1" noChangeAspect="1"/>
          </p:cNvGraphicFramePr>
          <p:nvPr>
            <p:ph sz="half" idx="4294967295"/>
          </p:nvPr>
        </p:nvGraphicFramePr>
        <p:xfrm>
          <a:off x="1066800" y="990600"/>
          <a:ext cx="7162800" cy="1035050"/>
        </p:xfrm>
        <a:graphic>
          <a:graphicData uri="http://schemas.openxmlformats.org/presentationml/2006/ole">
            <mc:AlternateContent xmlns:mc="http://schemas.openxmlformats.org/markup-compatibility/2006">
              <mc:Choice xmlns:v="urn:schemas-microsoft-com:vml" Requires="v">
                <p:oleObj spid="_x0000_s21515" name="Equation" r:id="rId4" imgW="3086100" imgH="444500" progId="Equation.3">
                  <p:embed/>
                </p:oleObj>
              </mc:Choice>
              <mc:Fallback>
                <p:oleObj name="Equation" r:id="rId4" imgW="3086100" imgH="444500" progId="Equation.3">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990600"/>
                        <a:ext cx="7162800"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4" name="Object 19"/>
          <p:cNvGraphicFramePr>
            <a:graphicFrameLocks noGrp="1" noChangeAspect="1"/>
          </p:cNvGraphicFramePr>
          <p:nvPr>
            <p:ph sz="quarter" idx="3"/>
          </p:nvPr>
        </p:nvGraphicFramePr>
        <p:xfrm>
          <a:off x="1828800" y="5410200"/>
          <a:ext cx="6172200" cy="1122363"/>
        </p:xfrm>
        <a:graphic>
          <a:graphicData uri="http://schemas.openxmlformats.org/presentationml/2006/ole">
            <mc:AlternateContent xmlns:mc="http://schemas.openxmlformats.org/markup-compatibility/2006">
              <mc:Choice xmlns:v="urn:schemas-microsoft-com:vml" Requires="v">
                <p:oleObj spid="_x0000_s21516" name="Equation" r:id="rId6" imgW="2654300" imgH="482600" progId="Equation.3">
                  <p:embed/>
                </p:oleObj>
              </mc:Choice>
              <mc:Fallback>
                <p:oleObj name="Equation" r:id="rId6" imgW="2654300" imgH="482600" progId="Equation.3">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5410200"/>
                        <a:ext cx="6172200" cy="112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605" name="Object 23"/>
          <p:cNvGraphicFramePr>
            <a:graphicFrameLocks noChangeAspect="1"/>
          </p:cNvGraphicFramePr>
          <p:nvPr/>
        </p:nvGraphicFramePr>
        <p:xfrm>
          <a:off x="1905000" y="3871913"/>
          <a:ext cx="5715000" cy="1160462"/>
        </p:xfrm>
        <a:graphic>
          <a:graphicData uri="http://schemas.openxmlformats.org/presentationml/2006/ole">
            <mc:AlternateContent xmlns:mc="http://schemas.openxmlformats.org/markup-compatibility/2006">
              <mc:Choice xmlns:v="urn:schemas-microsoft-com:vml" Requires="v">
                <p:oleObj spid="_x0000_s21517" name="Equation" r:id="rId8" imgW="2374900" imgH="482600" progId="Equation.3">
                  <p:embed/>
                </p:oleObj>
              </mc:Choice>
              <mc:Fallback>
                <p:oleObj name="Equation" r:id="rId8" imgW="2374900" imgH="482600" progId="Equation.3">
                  <p:embed/>
                  <p:pic>
                    <p:nvPicPr>
                      <p:cNvPr id="0"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5000" y="3871913"/>
                        <a:ext cx="5715000" cy="1160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ChangeArrowheads="1"/>
          </p:cNvSpPr>
          <p:nvPr/>
        </p:nvSpPr>
        <p:spPr bwMode="auto">
          <a:xfrm>
            <a:off x="304800" y="3200400"/>
            <a:ext cx="6683375" cy="457200"/>
          </a:xfrm>
          <a:prstGeom prst="rect">
            <a:avLst/>
          </a:prstGeom>
          <a:noFill/>
          <a:ln w="9525">
            <a:noFill/>
            <a:miter lim="800000"/>
            <a:headEnd/>
            <a:tailEnd/>
          </a:ln>
          <a:effectLst/>
        </p:spPr>
        <p:txBody>
          <a:bodyPr>
            <a:spAutoFit/>
          </a:bodyPr>
          <a:lstStyle/>
          <a:p>
            <a:pPr eaLnBrk="1" hangingPunct="1">
              <a:spcBef>
                <a:spcPct val="20000"/>
              </a:spcBef>
            </a:pPr>
            <a:r>
              <a:rPr lang="en-US" sz="2400">
                <a:solidFill>
                  <a:srgbClr val="1C1C1C"/>
                </a:solidFill>
              </a:rPr>
              <a:t>For part (b), for equal liquid motion, </a:t>
            </a:r>
            <a:r>
              <a:rPr lang="en-US" sz="2400" i="1">
                <a:solidFill>
                  <a:srgbClr val="CC3300"/>
                </a:solidFill>
              </a:rPr>
              <a:t>n</a:t>
            </a:r>
            <a:r>
              <a:rPr lang="en-US" sz="2400">
                <a:solidFill>
                  <a:srgbClr val="CC3300"/>
                </a:solidFill>
              </a:rPr>
              <a:t> = 1.0</a:t>
            </a:r>
            <a:endParaRPr lang="el-GR" sz="2400">
              <a:solidFill>
                <a:srgbClr val="CC3300"/>
              </a:solidFill>
            </a:endParaRPr>
          </a:p>
        </p:txBody>
      </p:sp>
      <p:graphicFrame>
        <p:nvGraphicFramePr>
          <p:cNvPr id="26627" name="Object 14"/>
          <p:cNvGraphicFramePr>
            <a:graphicFrameLocks noGrp="1" noChangeAspect="1"/>
          </p:cNvGraphicFramePr>
          <p:nvPr>
            <p:ph sz="quarter" idx="1"/>
          </p:nvPr>
        </p:nvGraphicFramePr>
        <p:xfrm>
          <a:off x="1143000" y="3735388"/>
          <a:ext cx="5943600" cy="960437"/>
        </p:xfrm>
        <a:graphic>
          <a:graphicData uri="http://schemas.openxmlformats.org/presentationml/2006/ole">
            <mc:AlternateContent xmlns:mc="http://schemas.openxmlformats.org/markup-compatibility/2006">
              <mc:Choice xmlns:v="urn:schemas-microsoft-com:vml" Requires="v">
                <p:oleObj spid="_x0000_s22542" name="Equation" r:id="rId4" imgW="2908300" imgH="469900" progId="Equation.3">
                  <p:embed/>
                </p:oleObj>
              </mc:Choice>
              <mc:Fallback>
                <p:oleObj name="Equation" r:id="rId4" imgW="2908300" imgH="469900" progId="Equation.3">
                  <p:embed/>
                  <p:pic>
                    <p:nvPicPr>
                      <p:cNvPr id="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735388"/>
                        <a:ext cx="5943600" cy="960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28" name="Object 21"/>
          <p:cNvGraphicFramePr>
            <a:graphicFrameLocks noGrp="1" noChangeAspect="1"/>
          </p:cNvGraphicFramePr>
          <p:nvPr>
            <p:ph sz="quarter" idx="3"/>
          </p:nvPr>
        </p:nvGraphicFramePr>
        <p:xfrm>
          <a:off x="4419600" y="228600"/>
          <a:ext cx="3886200" cy="1971675"/>
        </p:xfrm>
        <a:graphic>
          <a:graphicData uri="http://schemas.openxmlformats.org/presentationml/2006/ole">
            <mc:AlternateContent xmlns:mc="http://schemas.openxmlformats.org/markup-compatibility/2006">
              <mc:Choice xmlns:v="urn:schemas-microsoft-com:vml" Requires="v">
                <p:oleObj spid="_x0000_s22543" name="Equation" r:id="rId6" imgW="1752600" imgH="889000" progId="Equation.3">
                  <p:embed/>
                </p:oleObj>
              </mc:Choice>
              <mc:Fallback>
                <p:oleObj name="Equation" r:id="rId6" imgW="1752600" imgH="889000" progId="Equation.3">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28600"/>
                        <a:ext cx="3886200"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9" name="Object 16"/>
          <p:cNvGraphicFramePr>
            <a:graphicFrameLocks noGrp="1" noChangeAspect="1"/>
          </p:cNvGraphicFramePr>
          <p:nvPr>
            <p:ph sz="quarter" idx="4"/>
          </p:nvPr>
        </p:nvGraphicFramePr>
        <p:xfrm>
          <a:off x="1143000" y="6000750"/>
          <a:ext cx="3505200" cy="857250"/>
        </p:xfrm>
        <a:graphic>
          <a:graphicData uri="http://schemas.openxmlformats.org/presentationml/2006/ole">
            <mc:AlternateContent xmlns:mc="http://schemas.openxmlformats.org/markup-compatibility/2006">
              <mc:Choice xmlns:v="urn:schemas-microsoft-com:vml" Requires="v">
                <p:oleObj spid="_x0000_s22544" name="Equation" r:id="rId8" imgW="1765300" imgH="431800" progId="Equation.3">
                  <p:embed/>
                </p:oleObj>
              </mc:Choice>
              <mc:Fallback>
                <p:oleObj name="Equation" r:id="rId8" imgW="1765300" imgH="431800" progId="Equation.3">
                  <p:embed/>
                  <p:pic>
                    <p:nvPicPr>
                      <p:cNvPr id="0"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43000" y="6000750"/>
                        <a:ext cx="35052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0" name="Rectangle 20"/>
          <p:cNvSpPr>
            <a:spLocks noChangeArrowheads="1"/>
          </p:cNvSpPr>
          <p:nvPr/>
        </p:nvSpPr>
        <p:spPr bwMode="auto">
          <a:xfrm>
            <a:off x="228600" y="2209800"/>
            <a:ext cx="8721725" cy="830997"/>
          </a:xfrm>
          <a:prstGeom prst="rect">
            <a:avLst/>
          </a:prstGeom>
          <a:noFill/>
          <a:ln w="9525">
            <a:noFill/>
            <a:miter lim="800000"/>
            <a:headEnd/>
            <a:tailEnd/>
          </a:ln>
          <a:effectLst/>
        </p:spPr>
        <p:txBody>
          <a:bodyPr>
            <a:spAutoFit/>
          </a:bodyPr>
          <a:lstStyle/>
          <a:p>
            <a:pPr eaLnBrk="1" hangingPunct="1">
              <a:spcBef>
                <a:spcPct val="20000"/>
              </a:spcBef>
              <a:buFontTx/>
              <a:buChar char="•"/>
            </a:pPr>
            <a:r>
              <a:rPr lang="en-US" sz="2400" dirty="0">
                <a:solidFill>
                  <a:srgbClr val="1C1C1C"/>
                </a:solidFill>
              </a:rPr>
              <a:t>  The value of 0.2752 kW/m</a:t>
            </a:r>
            <a:r>
              <a:rPr lang="en-US" sz="2400" baseline="30000" dirty="0">
                <a:solidFill>
                  <a:srgbClr val="1C1C1C"/>
                </a:solidFill>
              </a:rPr>
              <a:t>3</a:t>
            </a:r>
            <a:r>
              <a:rPr lang="en-US" sz="2400" dirty="0">
                <a:solidFill>
                  <a:srgbClr val="1C1C1C"/>
                </a:solidFill>
              </a:rPr>
              <a:t> is somewhat lower than the approximate guidelines of 0.8 to 2.0 for mass transfer.</a:t>
            </a:r>
          </a:p>
        </p:txBody>
      </p:sp>
      <p:sp>
        <p:nvSpPr>
          <p:cNvPr id="26631" name="Rectangle 24"/>
          <p:cNvSpPr>
            <a:spLocks noChangeArrowheads="1"/>
          </p:cNvSpPr>
          <p:nvPr/>
        </p:nvSpPr>
        <p:spPr bwMode="auto">
          <a:xfrm>
            <a:off x="304800" y="228600"/>
            <a:ext cx="6019800" cy="457200"/>
          </a:xfrm>
          <a:prstGeom prst="rect">
            <a:avLst/>
          </a:prstGeom>
          <a:noFill/>
          <a:ln w="9525">
            <a:noFill/>
            <a:miter lim="800000"/>
            <a:headEnd/>
            <a:tailEnd/>
          </a:ln>
          <a:effectLst/>
        </p:spPr>
        <p:txBody>
          <a:bodyPr>
            <a:spAutoFit/>
          </a:bodyPr>
          <a:lstStyle/>
          <a:p>
            <a:pPr eaLnBrk="1" hangingPunct="1">
              <a:spcBef>
                <a:spcPct val="20000"/>
              </a:spcBef>
              <a:buFontTx/>
              <a:buChar char="•"/>
            </a:pPr>
            <a:r>
              <a:rPr lang="en-US" sz="2400" dirty="0">
                <a:solidFill>
                  <a:srgbClr val="1C1C1C"/>
                </a:solidFill>
              </a:rPr>
              <a:t>  The power per unit volume is</a:t>
            </a:r>
          </a:p>
        </p:txBody>
      </p:sp>
      <p:graphicFrame>
        <p:nvGraphicFramePr>
          <p:cNvPr id="26632" name="Object 26"/>
          <p:cNvGraphicFramePr>
            <a:graphicFrameLocks noGrp="1" noChangeAspect="1"/>
          </p:cNvGraphicFramePr>
          <p:nvPr>
            <p:ph sz="quarter" idx="2"/>
          </p:nvPr>
        </p:nvGraphicFramePr>
        <p:xfrm>
          <a:off x="1143000" y="4876800"/>
          <a:ext cx="5638800" cy="1027113"/>
        </p:xfrm>
        <a:graphic>
          <a:graphicData uri="http://schemas.openxmlformats.org/presentationml/2006/ole">
            <mc:AlternateContent xmlns:mc="http://schemas.openxmlformats.org/markup-compatibility/2006">
              <mc:Choice xmlns:v="urn:schemas-microsoft-com:vml" Requires="v">
                <p:oleObj spid="_x0000_s22545" name="Equation" r:id="rId10" imgW="2654300" imgH="482600" progId="Equation.3">
                  <p:embed/>
                </p:oleObj>
              </mc:Choice>
              <mc:Fallback>
                <p:oleObj name="Equation" r:id="rId10" imgW="2654300" imgH="482600" progId="Equation.3">
                  <p:embed/>
                  <p:pic>
                    <p:nvPicPr>
                      <p:cNvPr id="0" name="Object 2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43000" y="4876800"/>
                        <a:ext cx="5638800" cy="102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1"/>
          <p:cNvSpPr>
            <a:spLocks noChangeArrowheads="1"/>
          </p:cNvSpPr>
          <p:nvPr/>
        </p:nvSpPr>
        <p:spPr bwMode="auto">
          <a:xfrm>
            <a:off x="453571" y="457200"/>
            <a:ext cx="7242629"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2000" b="1" dirty="0">
                <a:solidFill>
                  <a:srgbClr val="0000FF"/>
                </a:solidFill>
                <a:latin typeface="Arial" pitchFamily="34" charset="0"/>
                <a:cs typeface="Arial" pitchFamily="34" charset="0"/>
              </a:rPr>
              <a:t>Pumping Capacity: discharge flow rate from an impeller:</a:t>
            </a:r>
          </a:p>
        </p:txBody>
      </p:sp>
      <p:graphicFrame>
        <p:nvGraphicFramePr>
          <p:cNvPr id="2" name="Object 1"/>
          <p:cNvGraphicFramePr>
            <a:graphicFrameLocks noChangeAspect="1"/>
          </p:cNvGraphicFramePr>
          <p:nvPr>
            <p:extLst>
              <p:ext uri="{D42A27DB-BD31-4B8C-83A1-F6EECF244321}">
                <p14:modId xmlns:p14="http://schemas.microsoft.com/office/powerpoint/2010/main" val="1567102053"/>
              </p:ext>
            </p:extLst>
          </p:nvPr>
        </p:nvGraphicFramePr>
        <p:xfrm>
          <a:off x="1447800" y="784225"/>
          <a:ext cx="4848225" cy="2547938"/>
        </p:xfrm>
        <a:graphic>
          <a:graphicData uri="http://schemas.openxmlformats.org/presentationml/2006/ole">
            <mc:AlternateContent xmlns:mc="http://schemas.openxmlformats.org/markup-compatibility/2006">
              <mc:Choice xmlns:v="urn:schemas-microsoft-com:vml" Requires="v">
                <p:oleObj spid="_x0000_s222222" name="Equation" r:id="rId4" imgW="2273040" imgH="1193760" progId="Equation.3">
                  <p:embed/>
                </p:oleObj>
              </mc:Choice>
              <mc:Fallback>
                <p:oleObj name="Equation" r:id="rId4" imgW="2273040" imgH="11937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784225"/>
                        <a:ext cx="4848225" cy="2547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11"/>
          <p:cNvSpPr>
            <a:spLocks noChangeArrowheads="1"/>
          </p:cNvSpPr>
          <p:nvPr/>
        </p:nvSpPr>
        <p:spPr bwMode="auto">
          <a:xfrm>
            <a:off x="518886" y="3564774"/>
            <a:ext cx="3291114"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2000" b="1" dirty="0">
                <a:solidFill>
                  <a:srgbClr val="0000FF"/>
                </a:solidFill>
                <a:latin typeface="Arial" pitchFamily="34" charset="0"/>
                <a:cs typeface="Arial" pitchFamily="34" charset="0"/>
              </a:rPr>
              <a:t>Tip Speed of an impeller:</a:t>
            </a:r>
          </a:p>
        </p:txBody>
      </p:sp>
      <p:graphicFrame>
        <p:nvGraphicFramePr>
          <p:cNvPr id="9" name="Object 8"/>
          <p:cNvGraphicFramePr>
            <a:graphicFrameLocks noChangeAspect="1"/>
          </p:cNvGraphicFramePr>
          <p:nvPr>
            <p:extLst>
              <p:ext uri="{D42A27DB-BD31-4B8C-83A1-F6EECF244321}">
                <p14:modId xmlns:p14="http://schemas.microsoft.com/office/powerpoint/2010/main" val="2969773101"/>
              </p:ext>
            </p:extLst>
          </p:nvPr>
        </p:nvGraphicFramePr>
        <p:xfrm>
          <a:off x="4187825" y="3429000"/>
          <a:ext cx="2293938" cy="581025"/>
        </p:xfrm>
        <a:graphic>
          <a:graphicData uri="http://schemas.openxmlformats.org/presentationml/2006/ole">
            <mc:AlternateContent xmlns:mc="http://schemas.openxmlformats.org/markup-compatibility/2006">
              <mc:Choice xmlns:v="urn:schemas-microsoft-com:vml" Requires="v">
                <p:oleObj spid="_x0000_s222223" name="Equation" r:id="rId6" imgW="901440" imgH="228600" progId="Equation.3">
                  <p:embed/>
                </p:oleObj>
              </mc:Choice>
              <mc:Fallback>
                <p:oleObj name="Equation" r:id="rId6" imgW="901440" imgH="22860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87825" y="3429000"/>
                        <a:ext cx="2293938"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11"/>
          <p:cNvSpPr>
            <a:spLocks noChangeArrowheads="1"/>
          </p:cNvSpPr>
          <p:nvPr/>
        </p:nvSpPr>
        <p:spPr bwMode="auto">
          <a:xfrm>
            <a:off x="533400" y="4648200"/>
            <a:ext cx="3962400" cy="708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2000" b="1" dirty="0">
                <a:solidFill>
                  <a:srgbClr val="0000FF"/>
                </a:solidFill>
                <a:latin typeface="Arial" pitchFamily="34" charset="0"/>
                <a:cs typeface="Arial" pitchFamily="34" charset="0"/>
              </a:rPr>
              <a:t>Torque: “twist” force acting on  </a:t>
            </a:r>
          </a:p>
          <a:p>
            <a:r>
              <a:rPr lang="en-US" sz="2000" b="1" dirty="0">
                <a:solidFill>
                  <a:srgbClr val="0000FF"/>
                </a:solidFill>
                <a:latin typeface="Arial" pitchFamily="34" charset="0"/>
                <a:cs typeface="Arial" pitchFamily="34" charset="0"/>
              </a:rPr>
              <a:t>agitator shaft:</a:t>
            </a:r>
          </a:p>
        </p:txBody>
      </p:sp>
      <p:graphicFrame>
        <p:nvGraphicFramePr>
          <p:cNvPr id="11" name="Object 10"/>
          <p:cNvGraphicFramePr>
            <a:graphicFrameLocks noChangeAspect="1"/>
          </p:cNvGraphicFramePr>
          <p:nvPr>
            <p:extLst>
              <p:ext uri="{D42A27DB-BD31-4B8C-83A1-F6EECF244321}">
                <p14:modId xmlns:p14="http://schemas.microsoft.com/office/powerpoint/2010/main" val="1631209887"/>
              </p:ext>
            </p:extLst>
          </p:nvPr>
        </p:nvGraphicFramePr>
        <p:xfrm>
          <a:off x="4454525" y="4405313"/>
          <a:ext cx="4073525" cy="942975"/>
        </p:xfrm>
        <a:graphic>
          <a:graphicData uri="http://schemas.openxmlformats.org/presentationml/2006/ole">
            <mc:AlternateContent xmlns:mc="http://schemas.openxmlformats.org/markup-compatibility/2006">
              <mc:Choice xmlns:v="urn:schemas-microsoft-com:vml" Requires="v">
                <p:oleObj spid="_x0000_s222224" name="Equation" r:id="rId8" imgW="1866600" imgH="431640" progId="Equation.3">
                  <p:embed/>
                </p:oleObj>
              </mc:Choice>
              <mc:Fallback>
                <p:oleObj name="Equation" r:id="rId8" imgW="1866600" imgH="43164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4525" y="4405313"/>
                        <a:ext cx="4073525" cy="94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1"/>
          <p:cNvSpPr>
            <a:spLocks noChangeArrowheads="1"/>
          </p:cNvSpPr>
          <p:nvPr/>
        </p:nvSpPr>
        <p:spPr bwMode="auto">
          <a:xfrm>
            <a:off x="685800" y="5943600"/>
            <a:ext cx="3048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2000" b="1" dirty="0">
                <a:solidFill>
                  <a:srgbClr val="0000FF"/>
                </a:solidFill>
                <a:latin typeface="Arial" pitchFamily="34" charset="0"/>
                <a:cs typeface="Arial" pitchFamily="34" charset="0"/>
              </a:rPr>
              <a:t>Power per unit volume:</a:t>
            </a:r>
          </a:p>
        </p:txBody>
      </p:sp>
      <p:graphicFrame>
        <p:nvGraphicFramePr>
          <p:cNvPr id="13" name="Object 12"/>
          <p:cNvGraphicFramePr>
            <a:graphicFrameLocks noChangeAspect="1"/>
          </p:cNvGraphicFramePr>
          <p:nvPr>
            <p:extLst>
              <p:ext uri="{D42A27DB-BD31-4B8C-83A1-F6EECF244321}">
                <p14:modId xmlns:p14="http://schemas.microsoft.com/office/powerpoint/2010/main" val="861868192"/>
              </p:ext>
            </p:extLst>
          </p:nvPr>
        </p:nvGraphicFramePr>
        <p:xfrm>
          <a:off x="4224338" y="5610225"/>
          <a:ext cx="2844800" cy="1103313"/>
        </p:xfrm>
        <a:graphic>
          <a:graphicData uri="http://schemas.openxmlformats.org/presentationml/2006/ole">
            <mc:AlternateContent xmlns:mc="http://schemas.openxmlformats.org/markup-compatibility/2006">
              <mc:Choice xmlns:v="urn:schemas-microsoft-com:vml" Requires="v">
                <p:oleObj spid="_x0000_s222225" name="Equation" r:id="rId10" imgW="1244520" imgH="482400" progId="Equation.3">
                  <p:embed/>
                </p:oleObj>
              </mc:Choice>
              <mc:Fallback>
                <p:oleObj name="Equation" r:id="rId10" imgW="1244520" imgH="48240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24338" y="5610225"/>
                        <a:ext cx="2844800" cy="1103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3341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609600" y="457200"/>
            <a:ext cx="73914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2000" b="1" dirty="0">
                <a:solidFill>
                  <a:srgbClr val="0000FF"/>
                </a:solidFill>
                <a:latin typeface="Arial" pitchFamily="34" charset="0"/>
                <a:cs typeface="Arial" pitchFamily="34" charset="0"/>
              </a:rPr>
              <a:t>Blend time (estimation to within 5% desired concentration):</a:t>
            </a:r>
          </a:p>
        </p:txBody>
      </p:sp>
      <p:graphicFrame>
        <p:nvGraphicFramePr>
          <p:cNvPr id="15" name="Object 14"/>
          <p:cNvGraphicFramePr>
            <a:graphicFrameLocks noChangeAspect="1"/>
          </p:cNvGraphicFramePr>
          <p:nvPr>
            <p:extLst>
              <p:ext uri="{D42A27DB-BD31-4B8C-83A1-F6EECF244321}">
                <p14:modId xmlns:p14="http://schemas.microsoft.com/office/powerpoint/2010/main" val="463774569"/>
              </p:ext>
            </p:extLst>
          </p:nvPr>
        </p:nvGraphicFramePr>
        <p:xfrm>
          <a:off x="1219200" y="1219200"/>
          <a:ext cx="4552048" cy="1219200"/>
        </p:xfrm>
        <a:graphic>
          <a:graphicData uri="http://schemas.openxmlformats.org/presentationml/2006/ole">
            <mc:AlternateContent xmlns:mc="http://schemas.openxmlformats.org/markup-compatibility/2006">
              <mc:Choice xmlns:v="urn:schemas-microsoft-com:vml" Requires="v">
                <p:oleObj spid="_x0000_s223244" name="Equation" r:id="rId4" imgW="1892160" imgH="507960" progId="Equation.3">
                  <p:embed/>
                </p:oleObj>
              </mc:Choice>
              <mc:Fallback>
                <p:oleObj name="Equation" r:id="rId4" imgW="1892160" imgH="507960"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219200"/>
                        <a:ext cx="4552048"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2860339"/>
              </p:ext>
            </p:extLst>
          </p:nvPr>
        </p:nvGraphicFramePr>
        <p:xfrm>
          <a:off x="4419600" y="2743200"/>
          <a:ext cx="2224088" cy="2489200"/>
        </p:xfrm>
        <a:graphic>
          <a:graphicData uri="http://schemas.openxmlformats.org/presentationml/2006/ole">
            <mc:AlternateContent xmlns:mc="http://schemas.openxmlformats.org/markup-compatibility/2006">
              <mc:Choice xmlns:v="urn:schemas-microsoft-com:vml" Requires="v">
                <p:oleObj spid="_x0000_s223245" name="Equation" r:id="rId6" imgW="927000" imgH="1041120" progId="Equation.3">
                  <p:embed/>
                </p:oleObj>
              </mc:Choice>
              <mc:Fallback>
                <p:oleObj name="Equation" r:id="rId6" imgW="927000" imgH="1041120" progId="Equation.3">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9600" y="2743200"/>
                        <a:ext cx="2224088" cy="248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33417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latin typeface="Arial" pitchFamily="34" charset="0"/>
                <a:cs typeface="Arial" pitchFamily="34" charset="0"/>
              </a:rPr>
              <a:t>Agitation Tank</a:t>
            </a:r>
          </a:p>
        </p:txBody>
      </p:sp>
      <p:sp>
        <p:nvSpPr>
          <p:cNvPr id="5" name="Content Placeholder 4"/>
          <p:cNvSpPr>
            <a:spLocks noGrp="1"/>
          </p:cNvSpPr>
          <p:nvPr>
            <p:ph idx="1"/>
          </p:nvPr>
        </p:nvSpPr>
        <p:spPr>
          <a:xfrm>
            <a:off x="457200" y="1600200"/>
            <a:ext cx="4953000" cy="4525963"/>
          </a:xfrm>
        </p:spPr>
        <p:txBody>
          <a:bodyPr>
            <a:normAutofit fontScale="92500" lnSpcReduction="10000"/>
          </a:bodyPr>
          <a:lstStyle/>
          <a:p>
            <a:r>
              <a:rPr lang="en-US" dirty="0"/>
              <a:t>The impeller is the most important part</a:t>
            </a:r>
          </a:p>
          <a:p>
            <a:r>
              <a:rPr lang="en-US" dirty="0"/>
              <a:t>The motor rotates the shaft; impeller</a:t>
            </a:r>
          </a:p>
          <a:p>
            <a:r>
              <a:rPr lang="en-US" dirty="0"/>
              <a:t>Baffles are many times added to improve mixing</a:t>
            </a:r>
          </a:p>
          <a:p>
            <a:r>
              <a:rPr lang="en-US" dirty="0"/>
              <a:t>Circular tip</a:t>
            </a:r>
          </a:p>
          <a:p>
            <a:r>
              <a:rPr lang="en-US" dirty="0"/>
              <a:t>A level indicator </a:t>
            </a:r>
          </a:p>
          <a:p>
            <a:r>
              <a:rPr lang="en-US" dirty="0"/>
              <a:t>Inlet/Outlet pipe </a:t>
            </a:r>
          </a:p>
        </p:txBody>
      </p:sp>
      <p:pic>
        <p:nvPicPr>
          <p:cNvPr id="6" name="Picture 5" descr="https://upload.wikimedia.org/wikipedia/commons/thumb/b/be/Agitated_vessel.svg/300px-Agitated_vessel.svg.png">
            <a:hlinkClick r:id="rId3"/>
          </p:cNvPr>
          <p:cNvPicPr/>
          <p:nvPr/>
        </p:nvPicPr>
        <p:blipFill>
          <a:blip r:embed="rId4">
            <a:extLst>
              <a:ext uri="{28A0092B-C50C-407E-A947-70E740481C1C}">
                <a14:useLocalDpi xmlns:a14="http://schemas.microsoft.com/office/drawing/2010/main" val="0"/>
              </a:ext>
            </a:extLst>
          </a:blip>
          <a:srcRect l="10526" r="7018"/>
          <a:stretch>
            <a:fillRect/>
          </a:stretch>
        </p:blipFill>
        <p:spPr bwMode="auto">
          <a:xfrm>
            <a:off x="5257800" y="1524000"/>
            <a:ext cx="3581400" cy="4953000"/>
          </a:xfrm>
          <a:prstGeom prst="rect">
            <a:avLst/>
          </a:prstGeom>
          <a:noFill/>
          <a:ln>
            <a:noFill/>
          </a:ln>
        </p:spPr>
      </p:pic>
    </p:spTree>
    <p:extLst>
      <p:ext uri="{BB962C8B-B14F-4D97-AF65-F5344CB8AC3E}">
        <p14:creationId xmlns:p14="http://schemas.microsoft.com/office/powerpoint/2010/main" val="23205227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sz="3600">
                <a:solidFill>
                  <a:srgbClr val="1C1C1C"/>
                </a:solidFill>
              </a:rPr>
              <a:t>Mixing Times of Miscible Liquids</a:t>
            </a:r>
          </a:p>
        </p:txBody>
      </p:sp>
      <p:sp>
        <p:nvSpPr>
          <p:cNvPr id="27651" name="Rectangle 3"/>
          <p:cNvSpPr>
            <a:spLocks noGrp="1" noChangeArrowheads="1"/>
          </p:cNvSpPr>
          <p:nvPr>
            <p:ph type="body" sz="half" idx="1"/>
          </p:nvPr>
        </p:nvSpPr>
        <p:spPr>
          <a:xfrm>
            <a:off x="457200" y="838200"/>
            <a:ext cx="8153400" cy="5638800"/>
          </a:xfrm>
        </p:spPr>
        <p:txBody>
          <a:bodyPr/>
          <a:lstStyle/>
          <a:p>
            <a:pPr marL="0" indent="0" eaLnBrk="1" hangingPunct="1"/>
            <a:r>
              <a:rPr lang="en-US" sz="2400" b="0" dirty="0">
                <a:solidFill>
                  <a:srgbClr val="1C1C1C"/>
                </a:solidFill>
                <a:latin typeface="Times New Roman" pitchFamily="18" charset="0"/>
              </a:rPr>
              <a:t>  Figure 3.4-6 shows a Correlation of mixing time for miscible liquid using a turbine in a baffled tank.</a:t>
            </a:r>
          </a:p>
          <a:p>
            <a:pPr marL="0" indent="0" eaLnBrk="1" hangingPunct="1"/>
            <a:r>
              <a:rPr lang="en-US" sz="2400" b="0" dirty="0">
                <a:solidFill>
                  <a:srgbClr val="1C1C1C"/>
                </a:solidFill>
                <a:latin typeface="Times New Roman" pitchFamily="18" charset="0"/>
              </a:rPr>
              <a:t>  Mixing factor </a:t>
            </a:r>
            <a:r>
              <a:rPr lang="en-US" sz="2400" b="0" i="1" dirty="0">
                <a:solidFill>
                  <a:srgbClr val="1C1C1C"/>
                </a:solidFill>
                <a:latin typeface="Times New Roman" pitchFamily="18" charset="0"/>
              </a:rPr>
              <a:t>f</a:t>
            </a:r>
            <a:r>
              <a:rPr lang="en-US" sz="2400" b="0" i="1" baseline="-25000" dirty="0">
                <a:solidFill>
                  <a:srgbClr val="1C1C1C"/>
                </a:solidFill>
                <a:latin typeface="Times New Roman" pitchFamily="18" charset="0"/>
              </a:rPr>
              <a:t>t</a:t>
            </a:r>
            <a:r>
              <a:rPr lang="en-US" sz="2400" b="0" dirty="0">
                <a:solidFill>
                  <a:srgbClr val="1C1C1C"/>
                </a:solidFill>
                <a:latin typeface="Times New Roman" pitchFamily="18" charset="0"/>
              </a:rPr>
              <a:t> is defined as:</a:t>
            </a:r>
          </a:p>
          <a:p>
            <a:pPr marL="0" indent="0" eaLnBrk="1" hangingPunct="1"/>
            <a:endParaRPr lang="en-US" sz="2400" b="0" dirty="0">
              <a:solidFill>
                <a:srgbClr val="1C1C1C"/>
              </a:solidFill>
              <a:latin typeface="Times New Roman" pitchFamily="18" charset="0"/>
            </a:endParaRPr>
          </a:p>
          <a:p>
            <a:pPr marL="0" indent="0" eaLnBrk="1" hangingPunct="1"/>
            <a:endParaRPr lang="en-US" sz="2400" b="0" dirty="0">
              <a:solidFill>
                <a:srgbClr val="1C1C1C"/>
              </a:solidFill>
              <a:latin typeface="Times New Roman" pitchFamily="18" charset="0"/>
            </a:endParaRPr>
          </a:p>
          <a:p>
            <a:pPr marL="0" indent="0" eaLnBrk="1" hangingPunct="1"/>
            <a:endParaRPr lang="en-US" sz="2400" b="0" dirty="0">
              <a:solidFill>
                <a:srgbClr val="1C1C1C"/>
              </a:solidFill>
              <a:latin typeface="Times New Roman" pitchFamily="18" charset="0"/>
            </a:endParaRPr>
          </a:p>
          <a:p>
            <a:pPr marL="0" indent="0" eaLnBrk="1" hangingPunct="1"/>
            <a:r>
              <a:rPr lang="en-US" sz="2400" b="0" dirty="0">
                <a:solidFill>
                  <a:srgbClr val="1C1C1C"/>
                </a:solidFill>
                <a:latin typeface="Times New Roman" pitchFamily="18" charset="0"/>
              </a:rPr>
              <a:t>  Where </a:t>
            </a:r>
            <a:r>
              <a:rPr lang="en-US" sz="2400" b="0" i="1" dirty="0" err="1">
                <a:solidFill>
                  <a:srgbClr val="1C1C1C"/>
                </a:solidFill>
                <a:latin typeface="Times New Roman" pitchFamily="18" charset="0"/>
              </a:rPr>
              <a:t>t</a:t>
            </a:r>
            <a:r>
              <a:rPr lang="en-US" sz="2400" b="0" i="1" baseline="-25000" dirty="0" err="1">
                <a:solidFill>
                  <a:srgbClr val="1C1C1C"/>
                </a:solidFill>
                <a:latin typeface="Times New Roman" pitchFamily="18" charset="0"/>
              </a:rPr>
              <a:t>T</a:t>
            </a:r>
            <a:r>
              <a:rPr lang="en-US" sz="2400" b="0" dirty="0">
                <a:solidFill>
                  <a:srgbClr val="1C1C1C"/>
                </a:solidFill>
                <a:latin typeface="Times New Roman" pitchFamily="18" charset="0"/>
              </a:rPr>
              <a:t> is the mixing time in seconds. For 		     ,</a:t>
            </a:r>
          </a:p>
          <a:p>
            <a:pPr marL="0" indent="0" eaLnBrk="1" hangingPunct="1">
              <a:buFontTx/>
              <a:buNone/>
            </a:pPr>
            <a:r>
              <a:rPr lang="en-US" sz="2400" b="0" i="1" dirty="0">
                <a:solidFill>
                  <a:srgbClr val="1C1C1C"/>
                </a:solidFill>
                <a:latin typeface="Times New Roman" pitchFamily="18" charset="0"/>
              </a:rPr>
              <a:t>  f</a:t>
            </a:r>
            <a:r>
              <a:rPr lang="en-US" sz="2400" b="0" i="1" baseline="-25000" dirty="0">
                <a:solidFill>
                  <a:srgbClr val="1C1C1C"/>
                </a:solidFill>
                <a:latin typeface="Times New Roman" pitchFamily="18" charset="0"/>
              </a:rPr>
              <a:t>t </a:t>
            </a:r>
            <a:r>
              <a:rPr lang="en-US" sz="2400" b="0" dirty="0">
                <a:solidFill>
                  <a:srgbClr val="1C1C1C"/>
                </a:solidFill>
                <a:latin typeface="Times New Roman" pitchFamily="18" charset="0"/>
              </a:rPr>
              <a:t>is approximate constant, then </a:t>
            </a:r>
            <a:r>
              <a:rPr lang="en-US" sz="2400" b="0" i="1" dirty="0" err="1">
                <a:solidFill>
                  <a:srgbClr val="1C1C1C"/>
                </a:solidFill>
                <a:latin typeface="Times New Roman" pitchFamily="18" charset="0"/>
              </a:rPr>
              <a:t>t</a:t>
            </a:r>
            <a:r>
              <a:rPr lang="en-US" sz="2400" b="0" i="1" baseline="-25000" dirty="0" err="1">
                <a:solidFill>
                  <a:srgbClr val="1C1C1C"/>
                </a:solidFill>
                <a:latin typeface="Times New Roman" pitchFamily="18" charset="0"/>
              </a:rPr>
              <a:t>T</a:t>
            </a:r>
            <a:r>
              <a:rPr lang="en-US" sz="2400" b="0" i="1" baseline="-25000" dirty="0">
                <a:solidFill>
                  <a:srgbClr val="1C1C1C"/>
                </a:solidFill>
                <a:latin typeface="Times New Roman" pitchFamily="18" charset="0"/>
              </a:rPr>
              <a:t> </a:t>
            </a:r>
            <a:r>
              <a:rPr lang="en-US" sz="2400" b="0" i="1" dirty="0">
                <a:solidFill>
                  <a:srgbClr val="1C1C1C"/>
                </a:solidFill>
                <a:latin typeface="Times New Roman" pitchFamily="18" charset="0"/>
              </a:rPr>
              <a:t>N</a:t>
            </a:r>
            <a:r>
              <a:rPr lang="en-US" sz="2400" b="0" i="1" baseline="30000" dirty="0">
                <a:solidFill>
                  <a:srgbClr val="1C1C1C"/>
                </a:solidFill>
                <a:latin typeface="Times New Roman" pitchFamily="18" charset="0"/>
              </a:rPr>
              <a:t>2/3</a:t>
            </a:r>
            <a:r>
              <a:rPr lang="en-US" sz="2400" b="0" i="1" dirty="0">
                <a:solidFill>
                  <a:srgbClr val="1C1C1C"/>
                </a:solidFill>
                <a:latin typeface="Times New Roman" pitchFamily="18" charset="0"/>
              </a:rPr>
              <a:t> </a:t>
            </a:r>
            <a:r>
              <a:rPr lang="en-US" sz="2400" b="0" dirty="0">
                <a:solidFill>
                  <a:srgbClr val="1C1C1C"/>
                </a:solidFill>
                <a:latin typeface="Times New Roman" pitchFamily="18" charset="0"/>
              </a:rPr>
              <a:t>is constant. </a:t>
            </a:r>
          </a:p>
          <a:p>
            <a:pPr marL="0" indent="0" eaLnBrk="1" hangingPunct="1"/>
            <a:r>
              <a:rPr lang="en-US" sz="2400" b="0" dirty="0">
                <a:solidFill>
                  <a:srgbClr val="1C1C1C"/>
                </a:solidFill>
                <a:latin typeface="Times New Roman" pitchFamily="18" charset="0"/>
              </a:rPr>
              <a:t>  For scaling up from vessel 1 to another vessel 2 with </a:t>
            </a:r>
            <a:r>
              <a:rPr lang="en-US" sz="2400" b="0" dirty="0">
                <a:solidFill>
                  <a:srgbClr val="CC3300"/>
                </a:solidFill>
                <a:latin typeface="Times New Roman" pitchFamily="18" charset="0"/>
              </a:rPr>
              <a:t>similar geometry</a:t>
            </a:r>
            <a:r>
              <a:rPr lang="en-US" sz="2400" b="0" dirty="0">
                <a:solidFill>
                  <a:srgbClr val="1C1C1C"/>
                </a:solidFill>
                <a:latin typeface="Times New Roman" pitchFamily="18" charset="0"/>
              </a:rPr>
              <a:t> and with same power/unit volume in the </a:t>
            </a:r>
            <a:r>
              <a:rPr lang="en-US" sz="2400" b="0" dirty="0">
                <a:solidFill>
                  <a:srgbClr val="CC3300"/>
                </a:solidFill>
                <a:latin typeface="Times New Roman" pitchFamily="18" charset="0"/>
              </a:rPr>
              <a:t>turbulent region</a:t>
            </a:r>
            <a:r>
              <a:rPr lang="en-US" sz="2400" b="0" dirty="0">
                <a:solidFill>
                  <a:srgbClr val="1C1C1C"/>
                </a:solidFill>
                <a:latin typeface="Times New Roman" pitchFamily="18" charset="0"/>
              </a:rPr>
              <a:t>, the mixing times are related by:</a:t>
            </a:r>
          </a:p>
        </p:txBody>
      </p:sp>
      <p:graphicFrame>
        <p:nvGraphicFramePr>
          <p:cNvPr id="27652" name="Object 7"/>
          <p:cNvGraphicFramePr>
            <a:graphicFrameLocks noGrp="1" noChangeAspect="1"/>
          </p:cNvGraphicFramePr>
          <p:nvPr>
            <p:ph sz="quarter" idx="2"/>
          </p:nvPr>
        </p:nvGraphicFramePr>
        <p:xfrm>
          <a:off x="1524000" y="2286000"/>
          <a:ext cx="3200400" cy="1057275"/>
        </p:xfrm>
        <a:graphic>
          <a:graphicData uri="http://schemas.openxmlformats.org/presentationml/2006/ole">
            <mc:AlternateContent xmlns:mc="http://schemas.openxmlformats.org/markup-compatibility/2006">
              <mc:Choice xmlns:v="urn:schemas-microsoft-com:vml" Requires="v">
                <p:oleObj spid="_x0000_s23563" name="Equation" r:id="rId4" imgW="1497950" imgH="495085" progId="Equation.3">
                  <p:embed/>
                </p:oleObj>
              </mc:Choice>
              <mc:Fallback>
                <p:oleObj name="Equation" r:id="rId4" imgW="1497950" imgH="495085" progId="Equation.3">
                  <p:embed/>
                  <p:pic>
                    <p:nvPicPr>
                      <p:cNvPr id="0" name="Object 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2286000"/>
                        <a:ext cx="3200400"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3" name="Object 14"/>
          <p:cNvGraphicFramePr>
            <a:graphicFrameLocks noGrp="1" noChangeAspect="1"/>
          </p:cNvGraphicFramePr>
          <p:nvPr>
            <p:ph sz="quarter" idx="3"/>
          </p:nvPr>
        </p:nvGraphicFramePr>
        <p:xfrm>
          <a:off x="2895600" y="5491163"/>
          <a:ext cx="2133600" cy="1095375"/>
        </p:xfrm>
        <a:graphic>
          <a:graphicData uri="http://schemas.openxmlformats.org/presentationml/2006/ole">
            <mc:AlternateContent xmlns:mc="http://schemas.openxmlformats.org/markup-compatibility/2006">
              <mc:Choice xmlns:v="urn:schemas-microsoft-com:vml" Requires="v">
                <p:oleObj spid="_x0000_s23564" name="Equation" r:id="rId6" imgW="990600" imgH="508000" progId="Equation.3">
                  <p:embed/>
                </p:oleObj>
              </mc:Choice>
              <mc:Fallback>
                <p:oleObj name="Equation" r:id="rId6" imgW="990600" imgH="508000" progId="Equation.3">
                  <p:embed/>
                  <p:pic>
                    <p:nvPicPr>
                      <p:cNvPr id="0" name="Object 14"/>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5491163"/>
                        <a:ext cx="2133600" cy="109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5" name="Object 19"/>
          <p:cNvGraphicFramePr>
            <a:graphicFrameLocks noChangeAspect="1"/>
          </p:cNvGraphicFramePr>
          <p:nvPr/>
        </p:nvGraphicFramePr>
        <p:xfrm>
          <a:off x="6096000" y="3429000"/>
          <a:ext cx="1295400" cy="431800"/>
        </p:xfrm>
        <a:graphic>
          <a:graphicData uri="http://schemas.openxmlformats.org/presentationml/2006/ole">
            <mc:AlternateContent xmlns:mc="http://schemas.openxmlformats.org/markup-compatibility/2006">
              <mc:Choice xmlns:v="urn:schemas-microsoft-com:vml" Requires="v">
                <p:oleObj spid="_x0000_s23565" name="Equation" r:id="rId8" imgW="723586" imgH="241195" progId="Equation.3">
                  <p:embed/>
                </p:oleObj>
              </mc:Choice>
              <mc:Fallback>
                <p:oleObj name="Equation" r:id="rId8" imgW="723586" imgH="241195" progId="Equation.3">
                  <p:embed/>
                  <p:pic>
                    <p:nvPicPr>
                      <p:cNvPr id="0" name="Object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429000"/>
                        <a:ext cx="12954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3">
            <a:lum bright="-43000" contrast="-8000"/>
          </a:blip>
          <a:srcRect/>
          <a:stretch>
            <a:fillRect/>
          </a:stretch>
        </p:blipFill>
        <p:spPr bwMode="auto">
          <a:xfrm>
            <a:off x="685800" y="381000"/>
            <a:ext cx="7839075" cy="6030913"/>
          </a:xfrm>
          <a:prstGeom prst="rect">
            <a:avLst/>
          </a:prstGeom>
          <a:noFill/>
          <a:ln w="9525">
            <a:solidFill>
              <a:srgbClr val="1C1C1C"/>
            </a:solidFill>
            <a:miter lim="800000"/>
            <a:headEnd/>
            <a:tailEnd/>
          </a:ln>
          <a:effectLst/>
        </p:spPr>
      </p:pic>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a:spLocks noGrp="1" noChangeArrowheads="1"/>
          </p:cNvSpPr>
          <p:nvPr>
            <p:ph type="body" sz="half" idx="1"/>
          </p:nvPr>
        </p:nvSpPr>
        <p:spPr>
          <a:xfrm>
            <a:off x="457200" y="381000"/>
            <a:ext cx="8229600" cy="6096000"/>
          </a:xfrm>
          <a:noFill/>
        </p:spPr>
        <p:txBody>
          <a:bodyPr/>
          <a:lstStyle/>
          <a:p>
            <a:pPr marL="0" indent="0">
              <a:spcBef>
                <a:spcPct val="0"/>
              </a:spcBef>
            </a:pPr>
            <a:r>
              <a:rPr lang="en-US" sz="2800" b="0" dirty="0">
                <a:solidFill>
                  <a:srgbClr val="1C1C1C"/>
                </a:solidFill>
                <a:latin typeface="Times New Roman" pitchFamily="18" charset="0"/>
              </a:rPr>
              <a:t>  The mixing time increases for the larger vessel.</a:t>
            </a:r>
          </a:p>
          <a:p>
            <a:pPr marL="0" indent="0">
              <a:spcBef>
                <a:spcPct val="0"/>
              </a:spcBef>
              <a:buFontTx/>
              <a:buNone/>
            </a:pPr>
            <a:endParaRPr lang="en-US" sz="2800" b="0" dirty="0">
              <a:solidFill>
                <a:srgbClr val="1C1C1C"/>
              </a:solidFill>
              <a:latin typeface="Times New Roman" pitchFamily="18" charset="0"/>
            </a:endParaRPr>
          </a:p>
          <a:p>
            <a:pPr marL="0" indent="0">
              <a:spcBef>
                <a:spcPct val="0"/>
              </a:spcBef>
            </a:pPr>
            <a:r>
              <a:rPr lang="en-US" sz="2800" b="0" dirty="0">
                <a:solidFill>
                  <a:srgbClr val="1C1C1C"/>
                </a:solidFill>
                <a:latin typeface="Times New Roman" pitchFamily="18" charset="0"/>
              </a:rPr>
              <a:t>  For </a:t>
            </a:r>
            <a:r>
              <a:rPr lang="en-US" sz="2800" b="0" dirty="0">
                <a:solidFill>
                  <a:srgbClr val="CC3300"/>
                </a:solidFill>
                <a:latin typeface="Times New Roman" pitchFamily="18" charset="0"/>
              </a:rPr>
              <a:t>scaling up while keeping the same mixing time</a:t>
            </a:r>
            <a:r>
              <a:rPr lang="en-US" sz="2800" b="0" dirty="0">
                <a:solidFill>
                  <a:srgbClr val="1C1C1C"/>
                </a:solidFill>
                <a:latin typeface="Times New Roman" pitchFamily="18" charset="0"/>
              </a:rPr>
              <a:t>, the power/unit volume (P/V) increases markedly:</a:t>
            </a:r>
          </a:p>
          <a:p>
            <a:pPr marL="0" indent="0">
              <a:spcBef>
                <a:spcPct val="0"/>
              </a:spcBef>
            </a:pPr>
            <a:endParaRPr lang="en-US" sz="2800" b="0" dirty="0">
              <a:solidFill>
                <a:srgbClr val="1C1C1C"/>
              </a:solidFill>
              <a:latin typeface="Times New Roman" pitchFamily="18" charset="0"/>
            </a:endParaRPr>
          </a:p>
          <a:p>
            <a:pPr marL="0" indent="0">
              <a:spcBef>
                <a:spcPct val="0"/>
              </a:spcBef>
            </a:pPr>
            <a:endParaRPr lang="en-US" sz="2800" b="0" dirty="0">
              <a:solidFill>
                <a:srgbClr val="1C1C1C"/>
              </a:solidFill>
              <a:latin typeface="Times New Roman" pitchFamily="18" charset="0"/>
            </a:endParaRPr>
          </a:p>
          <a:p>
            <a:pPr marL="0" indent="0">
              <a:spcBef>
                <a:spcPct val="0"/>
              </a:spcBef>
            </a:pPr>
            <a:endParaRPr lang="en-US" sz="2800" b="0" dirty="0">
              <a:solidFill>
                <a:srgbClr val="1C1C1C"/>
              </a:solidFill>
              <a:latin typeface="Times New Roman" pitchFamily="18" charset="0"/>
            </a:endParaRPr>
          </a:p>
          <a:p>
            <a:pPr marL="0" indent="0">
              <a:spcBef>
                <a:spcPct val="0"/>
              </a:spcBef>
            </a:pPr>
            <a:endParaRPr lang="en-US" sz="2800" b="0" dirty="0">
              <a:solidFill>
                <a:srgbClr val="1C1C1C"/>
              </a:solidFill>
              <a:latin typeface="Times New Roman" pitchFamily="18" charset="0"/>
            </a:endParaRPr>
          </a:p>
          <a:p>
            <a:pPr marL="0" indent="0">
              <a:spcBef>
                <a:spcPct val="0"/>
              </a:spcBef>
            </a:pPr>
            <a:r>
              <a:rPr lang="en-US" sz="2800" b="0" dirty="0">
                <a:solidFill>
                  <a:srgbClr val="1C1C1C"/>
                </a:solidFill>
                <a:latin typeface="Times New Roman" pitchFamily="18" charset="0"/>
              </a:rPr>
              <a:t>  Usually, in scaling up to large-size vessels, a somewhat larger mixing time is used so that the power/unit volume does not increase markedly.</a:t>
            </a:r>
          </a:p>
        </p:txBody>
      </p:sp>
      <p:graphicFrame>
        <p:nvGraphicFramePr>
          <p:cNvPr id="29699" name="Object 5"/>
          <p:cNvGraphicFramePr>
            <a:graphicFrameLocks noGrp="1" noChangeAspect="1"/>
          </p:cNvGraphicFramePr>
          <p:nvPr>
            <p:ph sz="half" idx="2"/>
          </p:nvPr>
        </p:nvGraphicFramePr>
        <p:xfrm>
          <a:off x="2362200" y="2362200"/>
          <a:ext cx="2590800" cy="1139825"/>
        </p:xfrm>
        <a:graphic>
          <a:graphicData uri="http://schemas.openxmlformats.org/presentationml/2006/ole">
            <mc:AlternateContent xmlns:mc="http://schemas.openxmlformats.org/markup-compatibility/2006">
              <mc:Choice xmlns:v="urn:schemas-microsoft-com:vml" Requires="v">
                <p:oleObj spid="_x0000_s24581" name="Equation" r:id="rId4" imgW="1155700" imgH="508000" progId="Equation.3">
                  <p:embed/>
                </p:oleObj>
              </mc:Choice>
              <mc:Fallback>
                <p:oleObj name="Equation" r:id="rId4" imgW="1155700" imgH="50800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362200"/>
                        <a:ext cx="2590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latin typeface="Arial" pitchFamily="34" charset="0"/>
                <a:cs typeface="Arial" pitchFamily="34" charset="0"/>
              </a:rPr>
              <a:t>Mixing Time</a:t>
            </a:r>
          </a:p>
        </p:txBody>
      </p:sp>
      <p:pic>
        <p:nvPicPr>
          <p:cNvPr id="6" name="Picture 5" descr="An idealized mixing time experiment."/>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52601"/>
            <a:ext cx="5181600" cy="4191000"/>
          </a:xfrm>
          <a:prstGeom prst="rect">
            <a:avLst/>
          </a:prstGeom>
          <a:noFill/>
          <a:ln>
            <a:noFill/>
          </a:ln>
        </p:spPr>
      </p:pic>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type="body" idx="1"/>
          </p:nvPr>
        </p:nvSpPr>
        <p:spPr>
          <a:xfrm>
            <a:off x="457200" y="304800"/>
            <a:ext cx="8686800" cy="6172200"/>
          </a:xfrm>
        </p:spPr>
        <p:txBody>
          <a:bodyPr/>
          <a:lstStyle/>
          <a:p>
            <a:pPr marL="609600" indent="-609600" eaLnBrk="1" hangingPunct="1">
              <a:buFontTx/>
              <a:buNone/>
            </a:pPr>
            <a:r>
              <a:rPr lang="en-US" sz="2400" b="0" u="sng" dirty="0">
                <a:solidFill>
                  <a:srgbClr val="1C1C1C"/>
                </a:solidFill>
                <a:latin typeface="Times New Roman" pitchFamily="18" charset="0"/>
              </a:rPr>
              <a:t>Example 3</a:t>
            </a:r>
            <a:r>
              <a:rPr lang="en-US" sz="2400" b="0" dirty="0">
                <a:solidFill>
                  <a:srgbClr val="1C1C1C"/>
                </a:solidFill>
                <a:latin typeface="Times New Roman" pitchFamily="18" charset="0"/>
              </a:rPr>
              <a:t>	</a:t>
            </a:r>
            <a:r>
              <a:rPr lang="en-US" sz="2400" b="0" u="sng" dirty="0">
                <a:solidFill>
                  <a:srgbClr val="1C1C1C"/>
                </a:solidFill>
                <a:latin typeface="Times New Roman" pitchFamily="18" charset="0"/>
              </a:rPr>
              <a:t>Scale-up of Mixing Time in a Turbine</a:t>
            </a:r>
            <a:r>
              <a:rPr lang="en-US" sz="2400" b="0" dirty="0">
                <a:solidFill>
                  <a:srgbClr val="1C1C1C"/>
                </a:solidFill>
                <a:latin typeface="Times New Roman" pitchFamily="18" charset="0"/>
              </a:rPr>
              <a:t> 				</a:t>
            </a:r>
            <a:r>
              <a:rPr lang="en-US" sz="2400" b="0" u="sng" dirty="0">
                <a:solidFill>
                  <a:srgbClr val="1C1C1C"/>
                </a:solidFill>
                <a:latin typeface="Times New Roman" pitchFamily="18" charset="0"/>
              </a:rPr>
              <a:t>Agitation System</a:t>
            </a:r>
          </a:p>
          <a:p>
            <a:pPr marL="609600" indent="-609600" eaLnBrk="1" hangingPunct="1">
              <a:buFontTx/>
              <a:buNone/>
            </a:pPr>
            <a:endParaRPr lang="en-US" sz="2400" b="0" dirty="0">
              <a:solidFill>
                <a:srgbClr val="1C1C1C"/>
              </a:solidFill>
              <a:latin typeface="Times New Roman" pitchFamily="18" charset="0"/>
            </a:endParaRPr>
          </a:p>
          <a:p>
            <a:pPr marL="609600" indent="-609600" eaLnBrk="1" hangingPunct="1">
              <a:buFontTx/>
              <a:buNone/>
            </a:pPr>
            <a:r>
              <a:rPr lang="en-US" sz="2400" b="0" dirty="0">
                <a:solidFill>
                  <a:srgbClr val="1C1C1C"/>
                </a:solidFill>
                <a:latin typeface="Times New Roman" pitchFamily="18" charset="0"/>
              </a:rPr>
              <a:t>Using the existing conditions for the turbine with a disk as in Example 1 part (a), do as follows:</a:t>
            </a:r>
          </a:p>
          <a:p>
            <a:pPr marL="609600" indent="-609600" eaLnBrk="1" hangingPunct="1">
              <a:buFontTx/>
              <a:buNone/>
            </a:pPr>
            <a:endParaRPr lang="en-US" sz="2400" b="0" dirty="0">
              <a:solidFill>
                <a:srgbClr val="1C1C1C"/>
              </a:solidFill>
              <a:latin typeface="Times New Roman" pitchFamily="18" charset="0"/>
            </a:endParaRPr>
          </a:p>
          <a:p>
            <a:pPr marL="609600" indent="-609600" eaLnBrk="1" hangingPunct="1">
              <a:buFontTx/>
              <a:buAutoNum type="alphaLcParenR"/>
            </a:pPr>
            <a:r>
              <a:rPr lang="en-US" sz="2400" b="0" dirty="0">
                <a:solidFill>
                  <a:srgbClr val="1C1C1C"/>
                </a:solidFill>
                <a:latin typeface="Times New Roman" pitchFamily="18" charset="0"/>
              </a:rPr>
              <a:t>Calculate the mixing time</a:t>
            </a:r>
          </a:p>
          <a:p>
            <a:pPr marL="609600" indent="-609600" eaLnBrk="1" hangingPunct="1">
              <a:buFontTx/>
              <a:buAutoNum type="alphaLcParenR"/>
            </a:pPr>
            <a:r>
              <a:rPr lang="en-US" sz="2400" b="0" dirty="0">
                <a:solidFill>
                  <a:srgbClr val="1C1C1C"/>
                </a:solidFill>
                <a:latin typeface="Times New Roman" pitchFamily="18" charset="0"/>
              </a:rPr>
              <a:t>Calculate the mixing time for a smaller vessel with a similar geometric ratio, where </a:t>
            </a:r>
            <a:r>
              <a:rPr lang="en-US" sz="2400" b="0" i="1" dirty="0" err="1">
                <a:solidFill>
                  <a:srgbClr val="1C1C1C"/>
                </a:solidFill>
                <a:latin typeface="Times New Roman" pitchFamily="18" charset="0"/>
              </a:rPr>
              <a:t>D</a:t>
            </a:r>
            <a:r>
              <a:rPr lang="en-US" sz="2400" b="0" i="1" baseline="-25000" dirty="0" err="1">
                <a:solidFill>
                  <a:srgbClr val="1C1C1C"/>
                </a:solidFill>
                <a:latin typeface="Times New Roman" pitchFamily="18" charset="0"/>
              </a:rPr>
              <a:t>t</a:t>
            </a:r>
            <a:r>
              <a:rPr lang="en-US" sz="2400" b="0" dirty="0">
                <a:solidFill>
                  <a:srgbClr val="1C1C1C"/>
                </a:solidFill>
                <a:latin typeface="Times New Roman" pitchFamily="18" charset="0"/>
              </a:rPr>
              <a:t> is 0.30 m instead of 1.83 m. Do this for the same power per unit volume as used in part (a).</a:t>
            </a:r>
          </a:p>
          <a:p>
            <a:pPr marL="609600" indent="-609600" eaLnBrk="1" hangingPunct="1">
              <a:buFontTx/>
              <a:buAutoNum type="alphaLcParenR"/>
            </a:pPr>
            <a:r>
              <a:rPr lang="en-US" sz="2400" b="0" dirty="0">
                <a:solidFill>
                  <a:srgbClr val="1C1C1C"/>
                </a:solidFill>
                <a:latin typeface="Times New Roman" pitchFamily="18" charset="0"/>
              </a:rPr>
              <a:t>Using the same mixing time calculated for the smaller vessel in part (b), calculate the new power per unit volume for the larger vessel in part (a).</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sz="half" idx="1"/>
          </p:nvPr>
        </p:nvSpPr>
        <p:spPr>
          <a:xfrm>
            <a:off x="457200" y="0"/>
            <a:ext cx="8305800" cy="6324600"/>
          </a:xfrm>
        </p:spPr>
        <p:txBody>
          <a:bodyPr/>
          <a:lstStyle/>
          <a:p>
            <a:pPr marL="0" indent="0" eaLnBrk="1" hangingPunct="1">
              <a:buFontTx/>
              <a:buNone/>
            </a:pPr>
            <a:r>
              <a:rPr lang="en-US" sz="2400" b="0" u="sng" dirty="0">
                <a:solidFill>
                  <a:srgbClr val="1C1C1C"/>
                </a:solidFill>
                <a:latin typeface="Times New Roman" pitchFamily="18" charset="0"/>
              </a:rPr>
              <a:t>Solution</a:t>
            </a:r>
          </a:p>
          <a:p>
            <a:pPr marL="0" indent="0" eaLnBrk="1" hangingPunct="1">
              <a:buFontTx/>
              <a:buNone/>
            </a:pPr>
            <a:r>
              <a:rPr lang="en-US" sz="2400" b="0" dirty="0">
                <a:solidFill>
                  <a:srgbClr val="1C1C1C"/>
                </a:solidFill>
                <a:latin typeface="Times New Roman" pitchFamily="18" charset="0"/>
              </a:rPr>
              <a:t>In part (a), </a:t>
            </a:r>
            <a:r>
              <a:rPr lang="en-US" sz="2400" b="0" i="1" dirty="0" err="1">
                <a:solidFill>
                  <a:srgbClr val="1C1C1C"/>
                </a:solidFill>
                <a:latin typeface="Times New Roman" pitchFamily="18" charset="0"/>
              </a:rPr>
              <a:t>D</a:t>
            </a:r>
            <a:r>
              <a:rPr lang="en-US" sz="2400" b="0" i="1" baseline="-25000" dirty="0" err="1">
                <a:solidFill>
                  <a:srgbClr val="1C1C1C"/>
                </a:solidFill>
                <a:latin typeface="Times New Roman" pitchFamily="18" charset="0"/>
              </a:rPr>
              <a:t>t</a:t>
            </a:r>
            <a:r>
              <a:rPr lang="en-US" sz="2400" b="0" dirty="0">
                <a:solidFill>
                  <a:srgbClr val="1C1C1C"/>
                </a:solidFill>
                <a:latin typeface="Times New Roman" pitchFamily="18" charset="0"/>
              </a:rPr>
              <a:t> = 1.83 m, </a:t>
            </a:r>
            <a:r>
              <a:rPr lang="en-US" sz="2400" b="0" i="1" dirty="0" err="1">
                <a:solidFill>
                  <a:srgbClr val="1C1C1C"/>
                </a:solidFill>
                <a:latin typeface="Times New Roman" pitchFamily="18" charset="0"/>
              </a:rPr>
              <a:t>D</a:t>
            </a:r>
            <a:r>
              <a:rPr lang="en-US" sz="2400" b="0" i="1" baseline="-25000" dirty="0" err="1">
                <a:solidFill>
                  <a:srgbClr val="1C1C1C"/>
                </a:solidFill>
                <a:latin typeface="Times New Roman" pitchFamily="18" charset="0"/>
              </a:rPr>
              <a:t>a</a:t>
            </a:r>
            <a:r>
              <a:rPr lang="en-US" sz="2400" b="0" dirty="0">
                <a:solidFill>
                  <a:srgbClr val="1C1C1C"/>
                </a:solidFill>
                <a:latin typeface="Times New Roman" pitchFamily="18" charset="0"/>
              </a:rPr>
              <a:t> = 0.61 m, </a:t>
            </a:r>
            <a:r>
              <a:rPr lang="en-US" sz="2400" b="0" i="1" dirty="0" err="1">
                <a:solidFill>
                  <a:srgbClr val="1C1C1C"/>
                </a:solidFill>
                <a:latin typeface="Times New Roman" pitchFamily="18" charset="0"/>
              </a:rPr>
              <a:t>D</a:t>
            </a:r>
            <a:r>
              <a:rPr lang="en-US" sz="2400" b="0" i="1" baseline="-25000" dirty="0" err="1">
                <a:solidFill>
                  <a:srgbClr val="1C1C1C"/>
                </a:solidFill>
                <a:latin typeface="Times New Roman" pitchFamily="18" charset="0"/>
              </a:rPr>
              <a:t>t</a:t>
            </a:r>
            <a:r>
              <a:rPr lang="en-US" sz="2400" b="0" dirty="0">
                <a:solidFill>
                  <a:srgbClr val="1C1C1C"/>
                </a:solidFill>
                <a:latin typeface="Times New Roman" pitchFamily="18" charset="0"/>
              </a:rPr>
              <a:t> = </a:t>
            </a:r>
            <a:r>
              <a:rPr lang="en-US" sz="2400" b="0" i="1" dirty="0">
                <a:solidFill>
                  <a:srgbClr val="1C1C1C"/>
                </a:solidFill>
                <a:latin typeface="Times New Roman" pitchFamily="18" charset="0"/>
              </a:rPr>
              <a:t>H</a:t>
            </a:r>
            <a:r>
              <a:rPr lang="en-US" sz="2400" b="0" dirty="0">
                <a:solidFill>
                  <a:srgbClr val="1C1C1C"/>
                </a:solidFill>
                <a:latin typeface="Times New Roman" pitchFamily="18" charset="0"/>
              </a:rPr>
              <a:t>, </a:t>
            </a:r>
            <a:r>
              <a:rPr lang="en-US" sz="2400" b="0" i="1" dirty="0">
                <a:solidFill>
                  <a:srgbClr val="1C1C1C"/>
                </a:solidFill>
                <a:latin typeface="Times New Roman" pitchFamily="18" charset="0"/>
              </a:rPr>
              <a:t>N = </a:t>
            </a:r>
            <a:r>
              <a:rPr lang="en-US" sz="2400" b="0" dirty="0">
                <a:solidFill>
                  <a:srgbClr val="1C1C1C"/>
                </a:solidFill>
                <a:latin typeface="Times New Roman" pitchFamily="18" charset="0"/>
              </a:rPr>
              <a:t>90/60 = 1.50 rev/s, </a:t>
            </a:r>
            <a:r>
              <a:rPr lang="el-GR" sz="2400" b="0" i="1" dirty="0">
                <a:solidFill>
                  <a:srgbClr val="1C1C1C"/>
                </a:solidFill>
                <a:latin typeface="Times New Roman" pitchFamily="18" charset="0"/>
                <a:cs typeface="Times New Roman" pitchFamily="18" charset="0"/>
              </a:rPr>
              <a:t>ρ</a:t>
            </a:r>
            <a:r>
              <a:rPr lang="en-US" sz="2400" b="0" dirty="0">
                <a:solidFill>
                  <a:srgbClr val="1C1C1C"/>
                </a:solidFill>
                <a:latin typeface="Times New Roman" pitchFamily="18" charset="0"/>
                <a:cs typeface="Times New Roman" pitchFamily="18" charset="0"/>
              </a:rPr>
              <a:t> = 929 kg/m</a:t>
            </a:r>
            <a:r>
              <a:rPr lang="en-US" sz="2400" b="0" baseline="30000" dirty="0">
                <a:solidFill>
                  <a:srgbClr val="1C1C1C"/>
                </a:solidFill>
                <a:latin typeface="Times New Roman" pitchFamily="18" charset="0"/>
                <a:cs typeface="Times New Roman" pitchFamily="18" charset="0"/>
              </a:rPr>
              <a:t>3</a:t>
            </a:r>
            <a:r>
              <a:rPr lang="en-US" sz="2400" b="0" dirty="0">
                <a:solidFill>
                  <a:srgbClr val="1C1C1C"/>
                </a:solidFill>
                <a:latin typeface="Times New Roman" pitchFamily="18" charset="0"/>
                <a:cs typeface="Times New Roman" pitchFamily="18" charset="0"/>
              </a:rPr>
              <a:t>,</a:t>
            </a:r>
            <a:r>
              <a:rPr lang="en-US" sz="2400" b="0" dirty="0">
                <a:solidFill>
                  <a:srgbClr val="1C1C1C"/>
                </a:solidFill>
                <a:latin typeface="Times New Roman" pitchFamily="18" charset="0"/>
              </a:rPr>
              <a:t> </a:t>
            </a:r>
            <a:r>
              <a:rPr lang="en-US" sz="2400" b="0" i="1" dirty="0">
                <a:solidFill>
                  <a:srgbClr val="1C1C1C"/>
                </a:solidFill>
                <a:latin typeface="Times New Roman" pitchFamily="18" charset="0"/>
                <a:cs typeface="Times New Roman" pitchFamily="18" charset="0"/>
              </a:rPr>
              <a:t>µ </a:t>
            </a:r>
            <a:r>
              <a:rPr lang="en-US" sz="2400" b="0" dirty="0">
                <a:solidFill>
                  <a:srgbClr val="1C1C1C"/>
                </a:solidFill>
                <a:latin typeface="Times New Roman" pitchFamily="18" charset="0"/>
                <a:cs typeface="Times New Roman" pitchFamily="18" charset="0"/>
              </a:rPr>
              <a:t>= 10 cp = 0.01 </a:t>
            </a:r>
            <a:r>
              <a:rPr lang="en-US" sz="2400" b="0" dirty="0" err="1">
                <a:solidFill>
                  <a:srgbClr val="1C1C1C"/>
                </a:solidFill>
                <a:latin typeface="Times New Roman" pitchFamily="18" charset="0"/>
                <a:cs typeface="Times New Roman" pitchFamily="18" charset="0"/>
              </a:rPr>
              <a:t>Pa.s</a:t>
            </a:r>
            <a:r>
              <a:rPr lang="en-US" sz="2400" b="0" dirty="0">
                <a:solidFill>
                  <a:srgbClr val="1C1C1C"/>
                </a:solidFill>
                <a:latin typeface="Times New Roman" pitchFamily="18" charset="0"/>
              </a:rPr>
              <a:t>. From example 1, </a:t>
            </a:r>
          </a:p>
          <a:p>
            <a:pPr marL="0" indent="0" eaLnBrk="1" hangingPunct="1">
              <a:buFontTx/>
              <a:buNone/>
            </a:pPr>
            <a:r>
              <a:rPr lang="en-US" sz="2400" b="0" i="1" dirty="0">
                <a:solidFill>
                  <a:srgbClr val="1C1C1C"/>
                </a:solidFill>
                <a:latin typeface="Times New Roman" pitchFamily="18" charset="0"/>
              </a:rPr>
              <a:t>		, </a:t>
            </a:r>
            <a:r>
              <a:rPr lang="en-US" sz="2400" b="0" i="1" dirty="0" err="1">
                <a:solidFill>
                  <a:srgbClr val="1C1C1C"/>
                </a:solidFill>
                <a:latin typeface="Times New Roman" pitchFamily="18" charset="0"/>
              </a:rPr>
              <a:t>N</a:t>
            </a:r>
            <a:r>
              <a:rPr lang="en-US" sz="2400" b="0" i="1" baseline="-25000" dirty="0" err="1">
                <a:solidFill>
                  <a:srgbClr val="1C1C1C"/>
                </a:solidFill>
                <a:latin typeface="Times New Roman" pitchFamily="18" charset="0"/>
              </a:rPr>
              <a:t>p</a:t>
            </a:r>
            <a:r>
              <a:rPr lang="en-US" sz="2400" b="0" dirty="0">
                <a:solidFill>
                  <a:srgbClr val="1C1C1C"/>
                </a:solidFill>
                <a:latin typeface="Times New Roman" pitchFamily="18" charset="0"/>
              </a:rPr>
              <a:t> = 5, </a:t>
            </a:r>
            <a:r>
              <a:rPr lang="en-US" sz="2400" b="0" i="1" dirty="0">
                <a:solidFill>
                  <a:srgbClr val="1C1C1C"/>
                </a:solidFill>
                <a:latin typeface="Times New Roman" pitchFamily="18" charset="0"/>
              </a:rPr>
              <a:t>P</a:t>
            </a:r>
            <a:r>
              <a:rPr lang="en-US" sz="2400" b="0" i="1" baseline="-25000" dirty="0">
                <a:solidFill>
                  <a:srgbClr val="1C1C1C"/>
                </a:solidFill>
                <a:latin typeface="Times New Roman" pitchFamily="18" charset="0"/>
              </a:rPr>
              <a:t>1 </a:t>
            </a:r>
            <a:r>
              <a:rPr lang="en-US" sz="2400" b="0" i="1" dirty="0">
                <a:solidFill>
                  <a:srgbClr val="1C1C1C"/>
                </a:solidFill>
                <a:latin typeface="Times New Roman" pitchFamily="18" charset="0"/>
              </a:rPr>
              <a:t>=</a:t>
            </a:r>
            <a:r>
              <a:rPr lang="en-US" sz="2400" b="0" dirty="0">
                <a:solidFill>
                  <a:srgbClr val="1C1C1C"/>
                </a:solidFill>
                <a:latin typeface="Times New Roman" pitchFamily="18" charset="0"/>
              </a:rPr>
              <a:t> 1.324 kW.</a:t>
            </a:r>
            <a:r>
              <a:rPr lang="en-US" sz="2400" b="0" i="1" dirty="0">
                <a:solidFill>
                  <a:srgbClr val="1C1C1C"/>
                </a:solidFill>
                <a:latin typeface="Times New Roman" pitchFamily="18" charset="0"/>
              </a:rPr>
              <a:t> </a:t>
            </a:r>
            <a:r>
              <a:rPr lang="en-US" sz="2400" b="0" dirty="0">
                <a:solidFill>
                  <a:srgbClr val="1C1C1C"/>
                </a:solidFill>
                <a:latin typeface="Times New Roman" pitchFamily="18" charset="0"/>
              </a:rPr>
              <a:t>For the tank volume, </a:t>
            </a:r>
          </a:p>
          <a:p>
            <a:pPr marL="0" indent="0" eaLnBrk="1" hangingPunct="1">
              <a:buFontTx/>
              <a:buNone/>
            </a:pPr>
            <a:endParaRPr lang="en-US" sz="2400" b="0" dirty="0">
              <a:solidFill>
                <a:srgbClr val="1C1C1C"/>
              </a:solidFill>
              <a:latin typeface="Times New Roman" pitchFamily="18" charset="0"/>
            </a:endParaRPr>
          </a:p>
          <a:p>
            <a:pPr marL="0" indent="0" eaLnBrk="1" hangingPunct="1">
              <a:buFontTx/>
              <a:buNone/>
            </a:pPr>
            <a:endParaRPr lang="en-US" sz="2400" b="0" dirty="0">
              <a:solidFill>
                <a:srgbClr val="1C1C1C"/>
              </a:solidFill>
              <a:latin typeface="Times New Roman" pitchFamily="18" charset="0"/>
            </a:endParaRPr>
          </a:p>
          <a:p>
            <a:pPr marL="0" indent="0" eaLnBrk="1" hangingPunct="1">
              <a:buFontTx/>
              <a:buNone/>
            </a:pPr>
            <a:r>
              <a:rPr lang="en-US" sz="2400" b="0" dirty="0">
                <a:solidFill>
                  <a:srgbClr val="1C1C1C"/>
                </a:solidFill>
                <a:latin typeface="Times New Roman" pitchFamily="18" charset="0"/>
              </a:rPr>
              <a:t>The power per unit volume is</a:t>
            </a:r>
          </a:p>
          <a:p>
            <a:pPr marL="0" indent="0" eaLnBrk="1" hangingPunct="1">
              <a:buFontTx/>
              <a:buNone/>
            </a:pPr>
            <a:endParaRPr lang="en-US" sz="2400" b="0" dirty="0">
              <a:solidFill>
                <a:srgbClr val="1C1C1C"/>
              </a:solidFill>
              <a:latin typeface="Times New Roman" pitchFamily="18" charset="0"/>
            </a:endParaRPr>
          </a:p>
          <a:p>
            <a:pPr marL="0" indent="0" eaLnBrk="1" hangingPunct="1">
              <a:buFontTx/>
              <a:buNone/>
            </a:pPr>
            <a:endParaRPr lang="en-US" sz="2400" b="0" dirty="0">
              <a:solidFill>
                <a:srgbClr val="1C1C1C"/>
              </a:solidFill>
              <a:latin typeface="Times New Roman" pitchFamily="18" charset="0"/>
            </a:endParaRPr>
          </a:p>
          <a:p>
            <a:pPr marL="0" indent="0" eaLnBrk="1" hangingPunct="1">
              <a:buFontTx/>
              <a:buNone/>
            </a:pPr>
            <a:r>
              <a:rPr lang="en-US" sz="2400" b="0" dirty="0">
                <a:solidFill>
                  <a:srgbClr val="1C1C1C"/>
                </a:solidFill>
                <a:latin typeface="Times New Roman" pitchFamily="18" charset="0"/>
              </a:rPr>
              <a:t>From the Figure 3.4-6 , 		            , </a:t>
            </a:r>
            <a:r>
              <a:rPr lang="en-US" sz="2400" b="0" i="1" dirty="0">
                <a:solidFill>
                  <a:srgbClr val="1C1C1C"/>
                </a:solidFill>
                <a:latin typeface="Times New Roman" pitchFamily="18" charset="0"/>
              </a:rPr>
              <a:t>f</a:t>
            </a:r>
            <a:r>
              <a:rPr lang="en-US" sz="2400" b="0" i="1" baseline="-25000" dirty="0">
                <a:solidFill>
                  <a:srgbClr val="1C1C1C"/>
                </a:solidFill>
                <a:latin typeface="Times New Roman" pitchFamily="18" charset="0"/>
              </a:rPr>
              <a:t>t</a:t>
            </a:r>
            <a:r>
              <a:rPr lang="en-US" sz="2400" b="0" dirty="0">
                <a:solidFill>
                  <a:srgbClr val="1C1C1C"/>
                </a:solidFill>
                <a:latin typeface="Times New Roman" pitchFamily="18" charset="0"/>
              </a:rPr>
              <a:t> = 4.0. Substituting in Eq. </a:t>
            </a:r>
          </a:p>
          <a:p>
            <a:pPr marL="0" indent="0" eaLnBrk="1" hangingPunct="1">
              <a:buFontTx/>
              <a:buNone/>
            </a:pPr>
            <a:endParaRPr lang="en-US" sz="2400" b="0" dirty="0">
              <a:solidFill>
                <a:srgbClr val="1C1C1C"/>
              </a:solidFill>
              <a:latin typeface="Times New Roman" pitchFamily="18" charset="0"/>
            </a:endParaRPr>
          </a:p>
        </p:txBody>
      </p:sp>
      <p:graphicFrame>
        <p:nvGraphicFramePr>
          <p:cNvPr id="31747" name="Object 8"/>
          <p:cNvGraphicFramePr>
            <a:graphicFrameLocks noGrp="1" noChangeAspect="1"/>
          </p:cNvGraphicFramePr>
          <p:nvPr>
            <p:ph sz="quarter" idx="2"/>
          </p:nvPr>
        </p:nvGraphicFramePr>
        <p:xfrm>
          <a:off x="533400" y="1295400"/>
          <a:ext cx="1828800" cy="409575"/>
        </p:xfrm>
        <a:graphic>
          <a:graphicData uri="http://schemas.openxmlformats.org/presentationml/2006/ole">
            <mc:AlternateContent xmlns:mc="http://schemas.openxmlformats.org/markup-compatibility/2006">
              <mc:Choice xmlns:v="urn:schemas-microsoft-com:vml" Requires="v">
                <p:oleObj spid="_x0000_s25617" name="Equation" r:id="rId4" imgW="1079032" imgH="241195" progId="Equation.3">
                  <p:embed/>
                </p:oleObj>
              </mc:Choice>
              <mc:Fallback>
                <p:oleObj name="Equation" r:id="rId4" imgW="1079032" imgH="241195"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95400"/>
                        <a:ext cx="18288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8" name="Object 10"/>
          <p:cNvGraphicFramePr>
            <a:graphicFrameLocks noGrp="1" noChangeAspect="1"/>
          </p:cNvGraphicFramePr>
          <p:nvPr>
            <p:ph sz="quarter" idx="3"/>
          </p:nvPr>
        </p:nvGraphicFramePr>
        <p:xfrm>
          <a:off x="3581400" y="3817938"/>
          <a:ext cx="2286000" cy="511175"/>
        </p:xfrm>
        <a:graphic>
          <a:graphicData uri="http://schemas.openxmlformats.org/presentationml/2006/ole">
            <mc:AlternateContent xmlns:mc="http://schemas.openxmlformats.org/markup-compatibility/2006">
              <mc:Choice xmlns:v="urn:schemas-microsoft-com:vml" Requires="v">
                <p:oleObj spid="_x0000_s25618" name="Equation" r:id="rId6" imgW="1079032" imgH="241195" progId="Equation.3">
                  <p:embed/>
                </p:oleObj>
              </mc:Choice>
              <mc:Fallback>
                <p:oleObj name="Equation" r:id="rId6" imgW="1079032" imgH="241195"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817938"/>
                        <a:ext cx="2286000" cy="5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49" name="Object 17"/>
          <p:cNvGraphicFramePr>
            <a:graphicFrameLocks noChangeAspect="1"/>
          </p:cNvGraphicFramePr>
          <p:nvPr/>
        </p:nvGraphicFramePr>
        <p:xfrm>
          <a:off x="2286000" y="4408488"/>
          <a:ext cx="5257800" cy="2449512"/>
        </p:xfrm>
        <a:graphic>
          <a:graphicData uri="http://schemas.openxmlformats.org/presentationml/2006/ole">
            <mc:AlternateContent xmlns:mc="http://schemas.openxmlformats.org/markup-compatibility/2006">
              <mc:Choice xmlns:v="urn:schemas-microsoft-com:vml" Requires="v">
                <p:oleObj spid="_x0000_s25619" name="Equation" r:id="rId8" imgW="2590800" imgH="1206500" progId="Equation.3">
                  <p:embed/>
                </p:oleObj>
              </mc:Choice>
              <mc:Fallback>
                <p:oleObj name="Equation" r:id="rId8" imgW="2590800" imgH="1206500" progId="Equation.3">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4408488"/>
                        <a:ext cx="5257800" cy="244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0" name="Object 20"/>
          <p:cNvGraphicFramePr>
            <a:graphicFrameLocks noChangeAspect="1"/>
          </p:cNvGraphicFramePr>
          <p:nvPr/>
        </p:nvGraphicFramePr>
        <p:xfrm>
          <a:off x="2514600" y="1744663"/>
          <a:ext cx="3657600" cy="804862"/>
        </p:xfrm>
        <a:graphic>
          <a:graphicData uri="http://schemas.openxmlformats.org/presentationml/2006/ole">
            <mc:AlternateContent xmlns:mc="http://schemas.openxmlformats.org/markup-compatibility/2006">
              <mc:Choice xmlns:v="urn:schemas-microsoft-com:vml" Requires="v">
                <p:oleObj spid="_x0000_s25620" name="Equation" r:id="rId10" imgW="1905000" imgH="419100" progId="Equation.3">
                  <p:embed/>
                </p:oleObj>
              </mc:Choice>
              <mc:Fallback>
                <p:oleObj name="Equation" r:id="rId10" imgW="1905000" imgH="419100" progId="Equation.3">
                  <p:embed/>
                  <p:pic>
                    <p:nvPicPr>
                      <p:cNvPr id="0" name="Object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4600" y="1744663"/>
                        <a:ext cx="3657600"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1751" name="Object 21"/>
          <p:cNvGraphicFramePr>
            <a:graphicFrameLocks noChangeAspect="1"/>
          </p:cNvGraphicFramePr>
          <p:nvPr/>
        </p:nvGraphicFramePr>
        <p:xfrm>
          <a:off x="4354513" y="2667000"/>
          <a:ext cx="3252787" cy="814388"/>
        </p:xfrm>
        <a:graphic>
          <a:graphicData uri="http://schemas.openxmlformats.org/presentationml/2006/ole">
            <mc:AlternateContent xmlns:mc="http://schemas.openxmlformats.org/markup-compatibility/2006">
              <mc:Choice xmlns:v="urn:schemas-microsoft-com:vml" Requires="v">
                <p:oleObj spid="_x0000_s25621" name="Equation" r:id="rId12" imgW="1726920" imgH="431640" progId="Equation.3">
                  <p:embed/>
                </p:oleObj>
              </mc:Choice>
              <mc:Fallback>
                <p:oleObj name="Equation" r:id="rId12" imgW="1726920" imgH="431640" progId="Equation.3">
                  <p:embed/>
                  <p:pic>
                    <p:nvPicPr>
                      <p:cNvPr id="0" name="Object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54513" y="2667000"/>
                        <a:ext cx="3252787" cy="814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sz="half" idx="1"/>
          </p:nvPr>
        </p:nvSpPr>
        <p:spPr>
          <a:xfrm>
            <a:off x="304800" y="228600"/>
            <a:ext cx="8534400" cy="5257800"/>
          </a:xfrm>
        </p:spPr>
        <p:txBody>
          <a:bodyPr/>
          <a:lstStyle/>
          <a:p>
            <a:pPr marL="0" indent="0" eaLnBrk="1" hangingPunct="1"/>
            <a:r>
              <a:rPr lang="en-US" sz="2400" b="0" dirty="0">
                <a:solidFill>
                  <a:srgbClr val="1C1C1C"/>
                </a:solidFill>
                <a:latin typeface="Times New Roman" pitchFamily="18" charset="0"/>
              </a:rPr>
              <a:t>  For part (b)</a:t>
            </a:r>
          </a:p>
          <a:p>
            <a:pPr marL="0" indent="0" eaLnBrk="1" hangingPunct="1"/>
            <a:endParaRPr lang="en-US" sz="2400" b="0" dirty="0">
              <a:solidFill>
                <a:srgbClr val="1C1C1C"/>
              </a:solidFill>
              <a:latin typeface="Times New Roman" pitchFamily="18" charset="0"/>
            </a:endParaRPr>
          </a:p>
          <a:p>
            <a:pPr marL="0" indent="0" eaLnBrk="1" hangingPunct="1"/>
            <a:endParaRPr lang="en-US" sz="2400" b="0" dirty="0">
              <a:solidFill>
                <a:srgbClr val="1C1C1C"/>
              </a:solidFill>
              <a:latin typeface="Times New Roman" pitchFamily="18" charset="0"/>
            </a:endParaRPr>
          </a:p>
          <a:p>
            <a:pPr marL="0" indent="0" eaLnBrk="1" hangingPunct="1"/>
            <a:endParaRPr lang="en-US" sz="2400" b="0" dirty="0">
              <a:solidFill>
                <a:srgbClr val="1C1C1C"/>
              </a:solidFill>
              <a:latin typeface="Times New Roman" pitchFamily="18" charset="0"/>
            </a:endParaRPr>
          </a:p>
          <a:p>
            <a:pPr marL="0" indent="0" eaLnBrk="1" hangingPunct="1"/>
            <a:endParaRPr lang="en-US" sz="2400" b="0" dirty="0">
              <a:solidFill>
                <a:srgbClr val="1C1C1C"/>
              </a:solidFill>
              <a:latin typeface="Times New Roman" pitchFamily="18" charset="0"/>
            </a:endParaRPr>
          </a:p>
          <a:p>
            <a:pPr marL="0" indent="0" eaLnBrk="1" hangingPunct="1"/>
            <a:endParaRPr lang="en-US" sz="2400" b="0" dirty="0">
              <a:solidFill>
                <a:srgbClr val="1C1C1C"/>
              </a:solidFill>
              <a:latin typeface="Times New Roman" pitchFamily="18" charset="0"/>
            </a:endParaRPr>
          </a:p>
          <a:p>
            <a:pPr marL="0" indent="0" eaLnBrk="1" hangingPunct="1"/>
            <a:endParaRPr lang="en-US" sz="2400" b="0" dirty="0">
              <a:solidFill>
                <a:srgbClr val="1C1C1C"/>
              </a:solidFill>
              <a:latin typeface="Times New Roman" pitchFamily="18" charset="0"/>
            </a:endParaRPr>
          </a:p>
          <a:p>
            <a:pPr marL="0" indent="0" eaLnBrk="1" hangingPunct="1"/>
            <a:endParaRPr lang="en-US" sz="2400" b="0" dirty="0">
              <a:solidFill>
                <a:srgbClr val="1C1C1C"/>
              </a:solidFill>
              <a:latin typeface="Times New Roman" pitchFamily="18" charset="0"/>
            </a:endParaRPr>
          </a:p>
          <a:p>
            <a:pPr marL="0" indent="0" eaLnBrk="1" hangingPunct="1">
              <a:buFontTx/>
              <a:buNone/>
            </a:pPr>
            <a:r>
              <a:rPr lang="en-US" sz="2400" b="0" i="1" dirty="0">
                <a:solidFill>
                  <a:srgbClr val="1C1C1C"/>
                </a:solidFill>
                <a:latin typeface="Times New Roman" pitchFamily="18" charset="0"/>
              </a:rPr>
              <a:t>   </a:t>
            </a:r>
            <a:endParaRPr lang="en-US" sz="2400" b="0" u="sng" dirty="0">
              <a:solidFill>
                <a:srgbClr val="1C1C1C"/>
              </a:solidFill>
              <a:latin typeface="Times New Roman" pitchFamily="18" charset="0"/>
            </a:endParaRPr>
          </a:p>
          <a:p>
            <a:pPr marL="0" indent="0" eaLnBrk="1" hangingPunct="1">
              <a:buFontTx/>
              <a:buNone/>
            </a:pPr>
            <a:endParaRPr lang="en-US" sz="2400" b="0" u="sng" dirty="0">
              <a:solidFill>
                <a:srgbClr val="1C1C1C"/>
              </a:solidFill>
              <a:latin typeface="Times New Roman" pitchFamily="18" charset="0"/>
            </a:endParaRPr>
          </a:p>
          <a:p>
            <a:pPr marL="0" indent="0" eaLnBrk="1" hangingPunct="1">
              <a:buFontTx/>
              <a:buNone/>
            </a:pPr>
            <a:r>
              <a:rPr lang="en-US" sz="2400" b="1" dirty="0">
                <a:solidFill>
                  <a:schemeClr val="accent3">
                    <a:lumMod val="75000"/>
                  </a:schemeClr>
                </a:solidFill>
                <a:latin typeface="Times New Roman" pitchFamily="18" charset="0"/>
              </a:rPr>
              <a:t>* Mixing time decrease for smaller vessel from 17.30 to 5.73 s.</a:t>
            </a:r>
          </a:p>
        </p:txBody>
      </p:sp>
      <p:graphicFrame>
        <p:nvGraphicFramePr>
          <p:cNvPr id="32771" name="Object 12"/>
          <p:cNvGraphicFramePr>
            <a:graphicFrameLocks noGrp="1" noChangeAspect="1"/>
          </p:cNvGraphicFramePr>
          <p:nvPr>
            <p:ph sz="quarter" idx="3"/>
          </p:nvPr>
        </p:nvGraphicFramePr>
        <p:xfrm>
          <a:off x="1238250" y="1066800"/>
          <a:ext cx="3257550" cy="2792843"/>
        </p:xfrm>
        <a:graphic>
          <a:graphicData uri="http://schemas.openxmlformats.org/presentationml/2006/ole">
            <mc:AlternateContent xmlns:mc="http://schemas.openxmlformats.org/markup-compatibility/2006">
              <mc:Choice xmlns:v="urn:schemas-microsoft-com:vml" Requires="v">
                <p:oleObj spid="_x0000_s26632" name="Equation" r:id="rId4" imgW="1422360" imgH="1218960" progId="Equation.3">
                  <p:embed/>
                </p:oleObj>
              </mc:Choice>
              <mc:Fallback>
                <p:oleObj name="Equation" r:id="rId4" imgW="1422360" imgH="1218960" progId="Equation.3">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0" y="1066800"/>
                        <a:ext cx="3257550" cy="279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772" name="Object 21"/>
          <p:cNvGraphicFramePr>
            <a:graphicFrameLocks noGrp="1" noChangeAspect="1"/>
          </p:cNvGraphicFramePr>
          <p:nvPr>
            <p:ph sz="quarter" idx="2"/>
          </p:nvPr>
        </p:nvGraphicFramePr>
        <p:xfrm>
          <a:off x="457200" y="762000"/>
          <a:ext cx="4572000" cy="895350"/>
        </p:xfrm>
        <a:graphic>
          <a:graphicData uri="http://schemas.openxmlformats.org/presentationml/2006/ole">
            <mc:AlternateContent xmlns:mc="http://schemas.openxmlformats.org/markup-compatibility/2006">
              <mc:Choice xmlns:v="urn:schemas-microsoft-com:vml" Requires="v">
                <p:oleObj spid="_x0000_s26633" name="Equation" r:id="rId6" imgW="0" imgH="0" progId="Equation.3">
                  <p:embed/>
                </p:oleObj>
              </mc:Choice>
              <mc:Fallback>
                <p:oleObj name="Equation" r:id="rId6" imgW="0" imgH="0" progId="Equation.3">
                  <p:embed/>
                  <p:pic>
                    <p:nvPicPr>
                      <p:cNvPr id="0" name="Object 21"/>
                      <p:cNvPicPr>
                        <a:picLocks noChangeAspect="1" noChangeArrowheads="1"/>
                      </p:cNvPicPr>
                      <p:nvPr/>
                    </p:nvPicPr>
                    <p:blipFill>
                      <a:blip>
                        <a:extLst>
                          <a:ext uri="{28A0092B-C50C-407E-A947-70E740481C1C}">
                            <a14:useLocalDpi xmlns:a14="http://schemas.microsoft.com/office/drawing/2010/main" val="0"/>
                          </a:ext>
                        </a:extLst>
                      </a:blip>
                      <a:srcRect/>
                      <a:stretch>
                        <a:fillRect/>
                      </a:stretch>
                    </p:blipFill>
                    <p:spPr bwMode="auto">
                      <a:xfrm>
                        <a:off x="457200" y="762000"/>
                        <a:ext cx="4572000" cy="89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381000" y="533400"/>
            <a:ext cx="6934200" cy="4450449"/>
          </a:xfrm>
          <a:prstGeom prst="rect">
            <a:avLst/>
          </a:prstGeom>
          <a:noFill/>
          <a:ln w="9525">
            <a:noFill/>
            <a:miter lim="800000"/>
            <a:headEnd/>
            <a:tailEnd/>
          </a:ln>
          <a:effectLst/>
        </p:spPr>
        <p:txBody>
          <a:bodyPr>
            <a:spAutoFit/>
          </a:bodyPr>
          <a:lstStyle/>
          <a:p>
            <a:pPr eaLnBrk="1" hangingPunct="1">
              <a:spcBef>
                <a:spcPct val="20000"/>
              </a:spcBef>
              <a:buFontTx/>
              <a:buChar char="•"/>
            </a:pPr>
            <a:r>
              <a:rPr lang="en-US" sz="2400" dirty="0">
                <a:solidFill>
                  <a:srgbClr val="1C1C1C"/>
                </a:solidFill>
              </a:rPr>
              <a:t>  For part (c)</a:t>
            </a:r>
          </a:p>
          <a:p>
            <a:pPr eaLnBrk="1" hangingPunct="1">
              <a:spcBef>
                <a:spcPct val="20000"/>
              </a:spcBef>
            </a:pPr>
            <a:r>
              <a:rPr lang="en-US" sz="2400" i="1" dirty="0">
                <a:solidFill>
                  <a:srgbClr val="1C1C1C"/>
                </a:solidFill>
              </a:rPr>
              <a:t>     t</a:t>
            </a:r>
            <a:r>
              <a:rPr lang="en-US" sz="2400" i="1" baseline="-25000" dirty="0">
                <a:solidFill>
                  <a:srgbClr val="1C1C1C"/>
                </a:solidFill>
              </a:rPr>
              <a:t>T2</a:t>
            </a:r>
            <a:r>
              <a:rPr lang="en-US" sz="2400" dirty="0">
                <a:solidFill>
                  <a:srgbClr val="1C1C1C"/>
                </a:solidFill>
              </a:rPr>
              <a:t> = 5.73 s for smaller vessel</a:t>
            </a:r>
          </a:p>
          <a:p>
            <a:pPr eaLnBrk="1" hangingPunct="1">
              <a:spcBef>
                <a:spcPct val="20000"/>
              </a:spcBef>
            </a:pPr>
            <a:r>
              <a:rPr lang="en-US" sz="2400" dirty="0">
                <a:solidFill>
                  <a:srgbClr val="1C1C1C"/>
                </a:solidFill>
              </a:rPr>
              <a:t>     Calculate the </a:t>
            </a:r>
            <a:r>
              <a:rPr lang="en-US" sz="2400" i="1" dirty="0">
                <a:solidFill>
                  <a:srgbClr val="1C1C1C"/>
                </a:solidFill>
              </a:rPr>
              <a:t>P / V </a:t>
            </a:r>
            <a:r>
              <a:rPr lang="en-US" sz="2400" dirty="0">
                <a:solidFill>
                  <a:srgbClr val="1C1C1C"/>
                </a:solidFill>
              </a:rPr>
              <a:t>for the larger vessel</a:t>
            </a:r>
          </a:p>
          <a:p>
            <a:pPr eaLnBrk="1" hangingPunct="1">
              <a:spcBef>
                <a:spcPct val="20000"/>
              </a:spcBef>
            </a:pPr>
            <a:endParaRPr lang="en-US" sz="2400" dirty="0">
              <a:solidFill>
                <a:srgbClr val="1C1C1C"/>
              </a:solidFill>
            </a:endParaRPr>
          </a:p>
          <a:p>
            <a:pPr eaLnBrk="1" hangingPunct="1">
              <a:spcBef>
                <a:spcPct val="20000"/>
              </a:spcBef>
            </a:pPr>
            <a:endParaRPr lang="en-US" sz="2400" dirty="0">
              <a:solidFill>
                <a:srgbClr val="1C1C1C"/>
              </a:solidFill>
            </a:endParaRPr>
          </a:p>
          <a:p>
            <a:pPr eaLnBrk="1" hangingPunct="1">
              <a:spcBef>
                <a:spcPct val="20000"/>
              </a:spcBef>
            </a:pPr>
            <a:endParaRPr lang="en-US" sz="2400" dirty="0">
              <a:solidFill>
                <a:srgbClr val="1C1C1C"/>
              </a:solidFill>
            </a:endParaRPr>
          </a:p>
          <a:p>
            <a:pPr eaLnBrk="1" hangingPunct="1">
              <a:spcBef>
                <a:spcPct val="20000"/>
              </a:spcBef>
            </a:pPr>
            <a:endParaRPr lang="en-US" sz="2400" dirty="0">
              <a:solidFill>
                <a:srgbClr val="1C1C1C"/>
              </a:solidFill>
            </a:endParaRPr>
          </a:p>
          <a:p>
            <a:pPr eaLnBrk="1" hangingPunct="1">
              <a:spcBef>
                <a:spcPct val="20000"/>
              </a:spcBef>
              <a:buFontTx/>
              <a:buChar char="•"/>
            </a:pPr>
            <a:endParaRPr lang="en-US" sz="2400" dirty="0">
              <a:solidFill>
                <a:srgbClr val="1C1C1C"/>
              </a:solidFill>
            </a:endParaRPr>
          </a:p>
          <a:p>
            <a:pPr eaLnBrk="1" hangingPunct="1">
              <a:spcBef>
                <a:spcPct val="20000"/>
              </a:spcBef>
              <a:buFontTx/>
              <a:buChar char="•"/>
            </a:pPr>
            <a:endParaRPr lang="en-US" sz="2400" dirty="0">
              <a:solidFill>
                <a:srgbClr val="1C1C1C"/>
              </a:solidFill>
            </a:endParaRPr>
          </a:p>
          <a:p>
            <a:pPr eaLnBrk="1" hangingPunct="1">
              <a:spcBef>
                <a:spcPct val="20000"/>
              </a:spcBef>
              <a:buFontTx/>
              <a:buChar char="•"/>
            </a:pPr>
            <a:endParaRPr lang="en-US" sz="2400" u="sng" dirty="0">
              <a:solidFill>
                <a:srgbClr val="1C1C1C"/>
              </a:solidFill>
            </a:endParaRPr>
          </a:p>
        </p:txBody>
      </p:sp>
      <p:graphicFrame>
        <p:nvGraphicFramePr>
          <p:cNvPr id="33795" name="Object 5"/>
          <p:cNvGraphicFramePr>
            <a:graphicFrameLocks noGrp="1" noChangeAspect="1"/>
          </p:cNvGraphicFramePr>
          <p:nvPr>
            <p:ph/>
          </p:nvPr>
        </p:nvGraphicFramePr>
        <p:xfrm>
          <a:off x="1751012" y="1981200"/>
          <a:ext cx="3125787" cy="2812789"/>
        </p:xfrm>
        <a:graphic>
          <a:graphicData uri="http://schemas.openxmlformats.org/presentationml/2006/ole">
            <mc:AlternateContent xmlns:mc="http://schemas.openxmlformats.org/markup-compatibility/2006">
              <mc:Choice xmlns:v="urn:schemas-microsoft-com:vml" Requires="v">
                <p:oleObj spid="_x0000_s27653" name="Equation" r:id="rId4" imgW="1396800" imgH="1257120" progId="Equation.3">
                  <p:embed/>
                </p:oleObj>
              </mc:Choice>
              <mc:Fallback>
                <p:oleObj name="Equation" r:id="rId4" imgW="1396800" imgH="125712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1012" y="1981200"/>
                        <a:ext cx="3125787" cy="2812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1"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838199" y="381000"/>
            <a:ext cx="7471833" cy="1524000"/>
          </a:xfrm>
          <a:prstGeom prst="rect">
            <a:avLst/>
          </a:prstGeom>
          <a:noFill/>
          <a:ln w="9525">
            <a:noFill/>
            <a:miter lim="800000"/>
            <a:headEnd/>
            <a:tailEnd/>
          </a:ln>
          <a:effectLst/>
        </p:spPr>
      </p:pic>
      <p:pic>
        <p:nvPicPr>
          <p:cNvPr id="196612"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914400" y="2209800"/>
            <a:ext cx="6429375" cy="333375"/>
          </a:xfrm>
          <a:prstGeom prst="rect">
            <a:avLst/>
          </a:prstGeom>
          <a:noFill/>
          <a:ln w="9525">
            <a:noFill/>
            <a:miter lim="800000"/>
            <a:headEnd/>
            <a:tailEnd/>
          </a:ln>
          <a:effectLst/>
        </p:spPr>
      </p:pic>
      <p:pic>
        <p:nvPicPr>
          <p:cNvPr id="196613" name="Picture 5"/>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rcRect/>
          <a:stretch>
            <a:fillRect/>
          </a:stretch>
        </p:blipFill>
        <p:spPr bwMode="auto">
          <a:xfrm>
            <a:off x="838200" y="2743200"/>
            <a:ext cx="5410200" cy="228600"/>
          </a:xfrm>
          <a:prstGeom prst="rect">
            <a:avLst/>
          </a:prstGeom>
          <a:noFill/>
          <a:ln w="9525">
            <a:noFill/>
            <a:miter lim="800000"/>
            <a:headEnd/>
            <a:tailEnd/>
          </a:ln>
          <a:effectLst/>
        </p:spPr>
      </p:pic>
      <p:pic>
        <p:nvPicPr>
          <p:cNvPr id="196614" name="Picture 6"/>
          <p:cNvPicPr>
            <a:picLocks noChangeAspect="1" noChangeArrowheads="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rcRect/>
          <a:stretch>
            <a:fillRect/>
          </a:stretch>
        </p:blipFill>
        <p:spPr bwMode="auto">
          <a:xfrm>
            <a:off x="838200" y="3048000"/>
            <a:ext cx="6410325" cy="409575"/>
          </a:xfrm>
          <a:prstGeom prst="rect">
            <a:avLst/>
          </a:prstGeom>
          <a:noFill/>
          <a:ln w="9525">
            <a:noFill/>
            <a:miter lim="800000"/>
            <a:headEnd/>
            <a:tailEnd/>
          </a:ln>
          <a:effectLst/>
        </p:spPr>
      </p:pic>
      <p:pic>
        <p:nvPicPr>
          <p:cNvPr id="196615" name="Picture 7"/>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rcRect/>
          <a:stretch>
            <a:fillRect/>
          </a:stretch>
        </p:blipFill>
        <p:spPr bwMode="auto">
          <a:xfrm>
            <a:off x="914400" y="3581400"/>
            <a:ext cx="6496050" cy="1247775"/>
          </a:xfrm>
          <a:prstGeom prst="rect">
            <a:avLst/>
          </a:prstGeom>
          <a:noFill/>
          <a:ln w="9525">
            <a:noFill/>
            <a:miter lim="800000"/>
            <a:headEnd/>
            <a:tailEnd/>
          </a:ln>
          <a:effectLst/>
        </p:spPr>
      </p:pic>
      <p:pic>
        <p:nvPicPr>
          <p:cNvPr id="196617" name="Picture 9"/>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rcRect/>
          <a:stretch>
            <a:fillRect/>
          </a:stretch>
        </p:blipFill>
        <p:spPr bwMode="auto">
          <a:xfrm>
            <a:off x="838200" y="5334000"/>
            <a:ext cx="6496050" cy="800100"/>
          </a:xfrm>
          <a:prstGeom prst="rect">
            <a:avLst/>
          </a:prstGeom>
          <a:noFill/>
          <a:ln w="9525">
            <a:noFill/>
            <a:miter lim="800000"/>
            <a:headEnd/>
            <a:tailEnd/>
          </a:ln>
          <a:effectLst/>
        </p:spPr>
      </p:pic>
      <p:pic>
        <p:nvPicPr>
          <p:cNvPr id="196618" name="Picture 10"/>
          <p:cNvPicPr>
            <a:picLocks noChangeAspect="1" noChangeArrowheads="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Lst>
          </a:blip>
          <a:srcRect/>
          <a:stretch>
            <a:fillRect/>
          </a:stretch>
        </p:blipFill>
        <p:spPr bwMode="auto">
          <a:xfrm>
            <a:off x="914400" y="4953000"/>
            <a:ext cx="6429375" cy="295275"/>
          </a:xfrm>
          <a:prstGeom prst="rect">
            <a:avLst/>
          </a:prstGeom>
          <a:noFill/>
          <a:ln w="9525">
            <a:noFill/>
            <a:miter lim="800000"/>
            <a:headEnd/>
            <a:tailEnd/>
          </a:ln>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838200" y="533400"/>
            <a:ext cx="2019300" cy="771525"/>
          </a:xfrm>
          <a:prstGeom prst="rect">
            <a:avLst/>
          </a:prstGeom>
          <a:noFill/>
          <a:ln w="9525">
            <a:noFill/>
            <a:miter lim="800000"/>
            <a:headEnd/>
            <a:tailEnd/>
          </a:ln>
          <a:effectLst/>
        </p:spPr>
      </p:pic>
      <p:pic>
        <p:nvPicPr>
          <p:cNvPr id="197635"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914400" y="1371600"/>
            <a:ext cx="6438900" cy="400050"/>
          </a:xfrm>
          <a:prstGeom prst="rect">
            <a:avLst/>
          </a:prstGeom>
          <a:noFill/>
          <a:ln w="9525">
            <a:noFill/>
            <a:miter lim="800000"/>
            <a:headEnd/>
            <a:tailEnd/>
          </a:ln>
          <a:effectLst/>
        </p:spPr>
      </p:pic>
      <p:pic>
        <p:nvPicPr>
          <p:cNvPr id="197636"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rcRect/>
          <a:stretch>
            <a:fillRect/>
          </a:stretch>
        </p:blipFill>
        <p:spPr bwMode="auto">
          <a:xfrm>
            <a:off x="914400" y="1828800"/>
            <a:ext cx="6496050" cy="361950"/>
          </a:xfrm>
          <a:prstGeom prst="rect">
            <a:avLst/>
          </a:prstGeom>
          <a:noFill/>
          <a:ln w="9525">
            <a:noFill/>
            <a:miter lim="800000"/>
            <a:headEnd/>
            <a:tailEnd/>
          </a:ln>
          <a:effectLst/>
        </p:spPr>
      </p:pic>
      <p:pic>
        <p:nvPicPr>
          <p:cNvPr id="197637" name="Picture 5"/>
          <p:cNvPicPr>
            <a:picLocks noChangeAspect="1" noChangeArrowheads="1"/>
          </p:cNvPicPr>
          <p:nvPr/>
        </p:nvPicPr>
        <p:blipFill>
          <a:blip r:embed="rId9"/>
          <a:srcRect/>
          <a:stretch>
            <a:fillRect/>
          </a:stretch>
        </p:blipFill>
        <p:spPr bwMode="auto">
          <a:xfrm>
            <a:off x="914400" y="2743200"/>
            <a:ext cx="6410325" cy="552450"/>
          </a:xfrm>
          <a:prstGeom prst="rect">
            <a:avLst/>
          </a:prstGeom>
          <a:noFill/>
          <a:ln w="9525">
            <a:noFill/>
            <a:miter lim="800000"/>
            <a:headEnd/>
            <a:tailEnd/>
          </a:ln>
          <a:effectLst/>
        </p:spPr>
      </p:pic>
      <p:pic>
        <p:nvPicPr>
          <p:cNvPr id="197638" name="Picture 6"/>
          <p:cNvPicPr>
            <a:picLocks noChangeAspect="1" noChangeArrowheads="1"/>
          </p:cNvPicPr>
          <p:nvPr/>
        </p:nvPicPr>
        <p:blipFill>
          <a:blip r:embed="rId10"/>
          <a:srcRect/>
          <a:stretch>
            <a:fillRect/>
          </a:stretch>
        </p:blipFill>
        <p:spPr bwMode="auto">
          <a:xfrm>
            <a:off x="990600" y="3657600"/>
            <a:ext cx="6419850" cy="1009650"/>
          </a:xfrm>
          <a:prstGeom prst="rect">
            <a:avLst/>
          </a:prstGeom>
          <a:noFill/>
          <a:ln w="9525">
            <a:noFill/>
            <a:miter lim="800000"/>
            <a:headEnd/>
            <a:tailEnd/>
          </a:ln>
          <a:effectLst/>
        </p:spPr>
      </p:pic>
      <p:pic>
        <p:nvPicPr>
          <p:cNvPr id="197639" name="Picture 7"/>
          <p:cNvPicPr>
            <a:picLocks noChangeAspect="1" noChangeArrowheads="1"/>
          </p:cNvPicPr>
          <p:nvPr/>
        </p:nvPicPr>
        <p:blipFill>
          <a:blip r:embed="rId11"/>
          <a:srcRect/>
          <a:stretch>
            <a:fillRect/>
          </a:stretch>
        </p:blipFill>
        <p:spPr bwMode="auto">
          <a:xfrm>
            <a:off x="838200" y="4953000"/>
            <a:ext cx="6505575" cy="923925"/>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defined"/>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7924800" cy="62484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3"/>
          <a:srcRect/>
          <a:stretch>
            <a:fillRect/>
          </a:stretch>
        </p:blipFill>
        <p:spPr bwMode="auto">
          <a:xfrm>
            <a:off x="609600" y="914400"/>
            <a:ext cx="3467100" cy="657225"/>
          </a:xfrm>
          <a:prstGeom prst="rect">
            <a:avLst/>
          </a:prstGeom>
          <a:noFill/>
          <a:ln w="9525">
            <a:noFill/>
            <a:miter lim="800000"/>
            <a:headEnd/>
            <a:tailEnd/>
          </a:ln>
          <a:effectLst/>
        </p:spPr>
      </p:pic>
      <p:pic>
        <p:nvPicPr>
          <p:cNvPr id="3" name="Picture 9"/>
          <p:cNvPicPr>
            <a:picLocks noChangeAspect="1" noChangeArrowheads="1"/>
          </p:cNvPicPr>
          <p:nvPr/>
        </p:nvPicPr>
        <p:blipFill>
          <a:blip r:embed="rId4"/>
          <a:srcRect/>
          <a:stretch>
            <a:fillRect/>
          </a:stretch>
        </p:blipFill>
        <p:spPr bwMode="auto">
          <a:xfrm>
            <a:off x="4800600" y="838200"/>
            <a:ext cx="2609850" cy="2133600"/>
          </a:xfrm>
          <a:prstGeom prst="rect">
            <a:avLst/>
          </a:prstGeom>
          <a:noFill/>
          <a:ln w="9525">
            <a:noFill/>
            <a:miter lim="800000"/>
            <a:headEnd/>
            <a:tailEnd/>
          </a:ln>
          <a:effectLst/>
        </p:spPr>
      </p:pic>
      <p:pic>
        <p:nvPicPr>
          <p:cNvPr id="198658" name="Picture 2"/>
          <p:cNvPicPr>
            <a:picLocks noChangeAspect="1" noChangeArrowheads="1"/>
          </p:cNvPicPr>
          <p:nvPr/>
        </p:nvPicPr>
        <p:blipFill>
          <a:blip r:embed="rId5"/>
          <a:srcRect/>
          <a:stretch>
            <a:fillRect/>
          </a:stretch>
        </p:blipFill>
        <p:spPr bwMode="auto">
          <a:xfrm>
            <a:off x="457200" y="228600"/>
            <a:ext cx="4572000" cy="457200"/>
          </a:xfrm>
          <a:prstGeom prst="rect">
            <a:avLst/>
          </a:prstGeom>
          <a:noFill/>
          <a:ln w="9525">
            <a:noFill/>
            <a:miter lim="800000"/>
            <a:headEnd/>
            <a:tailEnd/>
          </a:ln>
          <a:effectLst/>
        </p:spPr>
      </p:pic>
      <p:pic>
        <p:nvPicPr>
          <p:cNvPr id="198659" name="Picture 3"/>
          <p:cNvPicPr>
            <a:picLocks noChangeAspect="1" noChangeArrowheads="1"/>
          </p:cNvPicPr>
          <p:nvPr/>
        </p:nvPicPr>
        <p:blipFill>
          <a:blip r:embed="rId6"/>
          <a:srcRect/>
          <a:stretch>
            <a:fillRect/>
          </a:stretch>
        </p:blipFill>
        <p:spPr bwMode="auto">
          <a:xfrm>
            <a:off x="838200" y="3124200"/>
            <a:ext cx="3562350" cy="819150"/>
          </a:xfrm>
          <a:prstGeom prst="rect">
            <a:avLst/>
          </a:prstGeom>
          <a:noFill/>
          <a:ln w="9525">
            <a:noFill/>
            <a:miter lim="800000"/>
            <a:headEnd/>
            <a:tailEnd/>
          </a:ln>
          <a:effectLst/>
        </p:spPr>
      </p:pic>
      <p:pic>
        <p:nvPicPr>
          <p:cNvPr id="198660" name="Picture 4"/>
          <p:cNvPicPr>
            <a:picLocks noChangeAspect="1" noChangeArrowheads="1"/>
          </p:cNvPicPr>
          <p:nvPr/>
        </p:nvPicPr>
        <p:blipFill>
          <a:blip r:embed="rId7"/>
          <a:srcRect/>
          <a:stretch>
            <a:fillRect/>
          </a:stretch>
        </p:blipFill>
        <p:spPr bwMode="auto">
          <a:xfrm>
            <a:off x="838200" y="3886200"/>
            <a:ext cx="3295650" cy="714375"/>
          </a:xfrm>
          <a:prstGeom prst="rect">
            <a:avLst/>
          </a:prstGeom>
          <a:noFill/>
          <a:ln w="9525">
            <a:noFill/>
            <a:miter lim="800000"/>
            <a:headEnd/>
            <a:tailEnd/>
          </a:ln>
          <a:effectLst/>
        </p:spPr>
      </p:pic>
      <p:pic>
        <p:nvPicPr>
          <p:cNvPr id="198661" name="Picture 5"/>
          <p:cNvPicPr>
            <a:picLocks noChangeAspect="1" noChangeArrowheads="1"/>
          </p:cNvPicPr>
          <p:nvPr/>
        </p:nvPicPr>
        <p:blipFill>
          <a:blip r:embed="rId8"/>
          <a:srcRect/>
          <a:stretch>
            <a:fillRect/>
          </a:stretch>
        </p:blipFill>
        <p:spPr bwMode="auto">
          <a:xfrm>
            <a:off x="685800" y="4800600"/>
            <a:ext cx="6534150" cy="1457325"/>
          </a:xfrm>
          <a:prstGeom prst="rect">
            <a:avLst/>
          </a:prstGeom>
          <a:noFill/>
          <a:ln w="9525">
            <a:noFill/>
            <a:miter lim="800000"/>
            <a:headEnd/>
            <a:tailEnd/>
          </a:ln>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3"/>
          <a:srcRect/>
          <a:stretch>
            <a:fillRect/>
          </a:stretch>
        </p:blipFill>
        <p:spPr bwMode="auto">
          <a:xfrm>
            <a:off x="387409" y="304800"/>
            <a:ext cx="8379152" cy="2819400"/>
          </a:xfrm>
          <a:prstGeom prst="rect">
            <a:avLst/>
          </a:prstGeom>
          <a:noFill/>
          <a:ln w="9525">
            <a:noFill/>
            <a:miter lim="800000"/>
            <a:headEnd/>
            <a:tailEnd/>
          </a:ln>
          <a:effectLst/>
        </p:spPr>
      </p:pic>
      <p:pic>
        <p:nvPicPr>
          <p:cNvPr id="199683" name="Picture 3"/>
          <p:cNvPicPr>
            <a:picLocks noChangeAspect="1" noChangeArrowheads="1"/>
          </p:cNvPicPr>
          <p:nvPr/>
        </p:nvPicPr>
        <p:blipFill>
          <a:blip r:embed="rId4"/>
          <a:srcRect/>
          <a:stretch>
            <a:fillRect/>
          </a:stretch>
        </p:blipFill>
        <p:spPr bwMode="auto">
          <a:xfrm>
            <a:off x="533400" y="3276600"/>
            <a:ext cx="7307943" cy="504825"/>
          </a:xfrm>
          <a:prstGeom prst="rect">
            <a:avLst/>
          </a:prstGeom>
          <a:noFill/>
          <a:ln w="9525">
            <a:noFill/>
            <a:miter lim="800000"/>
            <a:headEnd/>
            <a:tailEnd/>
          </a:ln>
          <a:effectLst/>
        </p:spPr>
      </p:pic>
      <p:pic>
        <p:nvPicPr>
          <p:cNvPr id="199684" name="Picture 4"/>
          <p:cNvPicPr>
            <a:picLocks noChangeAspect="1" noChangeArrowheads="1"/>
          </p:cNvPicPr>
          <p:nvPr/>
        </p:nvPicPr>
        <p:blipFill>
          <a:blip r:embed="rId5"/>
          <a:srcRect/>
          <a:stretch>
            <a:fillRect/>
          </a:stretch>
        </p:blipFill>
        <p:spPr bwMode="auto">
          <a:xfrm>
            <a:off x="533400" y="4114800"/>
            <a:ext cx="8222166" cy="1066800"/>
          </a:xfrm>
          <a:prstGeom prst="rect">
            <a:avLst/>
          </a:prstGeom>
          <a:noFill/>
          <a:ln w="9525">
            <a:noFill/>
            <a:miter lim="800000"/>
            <a:headEnd/>
            <a:tailEnd/>
          </a:ln>
          <a:effectLst/>
        </p:spPr>
      </p:pic>
      <p:pic>
        <p:nvPicPr>
          <p:cNvPr id="199685" name="Picture 5"/>
          <p:cNvPicPr>
            <a:picLocks noChangeAspect="1" noChangeArrowheads="1"/>
          </p:cNvPicPr>
          <p:nvPr/>
        </p:nvPicPr>
        <p:blipFill>
          <a:blip r:embed="rId6"/>
          <a:srcRect/>
          <a:stretch>
            <a:fillRect/>
          </a:stretch>
        </p:blipFill>
        <p:spPr bwMode="auto">
          <a:xfrm>
            <a:off x="609600" y="5486400"/>
            <a:ext cx="8066314" cy="990600"/>
          </a:xfrm>
          <a:prstGeom prst="rect">
            <a:avLst/>
          </a:prstGeom>
          <a:noFill/>
          <a:ln w="9525">
            <a:noFill/>
            <a:miter lim="800000"/>
            <a:headEnd/>
            <a:tailEnd/>
          </a:ln>
          <a:effec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2"/>
          <p:cNvPicPr>
            <a:picLocks noChangeAspect="1" noChangeArrowheads="1"/>
          </p:cNvPicPr>
          <p:nvPr/>
        </p:nvPicPr>
        <p:blipFill>
          <a:blip r:embed="rId3"/>
          <a:srcRect/>
          <a:stretch>
            <a:fillRect/>
          </a:stretch>
        </p:blipFill>
        <p:spPr bwMode="auto">
          <a:xfrm>
            <a:off x="457200" y="381000"/>
            <a:ext cx="7784757" cy="914400"/>
          </a:xfrm>
          <a:prstGeom prst="rect">
            <a:avLst/>
          </a:prstGeom>
          <a:noFill/>
          <a:ln w="9525">
            <a:noFill/>
            <a:miter lim="800000"/>
            <a:headEnd/>
            <a:tailEnd/>
          </a:ln>
          <a:effectLst/>
        </p:spPr>
      </p:pic>
      <p:pic>
        <p:nvPicPr>
          <p:cNvPr id="200707" name="Picture 3"/>
          <p:cNvPicPr>
            <a:picLocks noChangeAspect="1" noChangeArrowheads="1"/>
          </p:cNvPicPr>
          <p:nvPr/>
        </p:nvPicPr>
        <p:blipFill>
          <a:blip r:embed="rId4"/>
          <a:srcRect/>
          <a:stretch>
            <a:fillRect/>
          </a:stretch>
        </p:blipFill>
        <p:spPr bwMode="auto">
          <a:xfrm>
            <a:off x="381000" y="1676400"/>
            <a:ext cx="7844807" cy="2743200"/>
          </a:xfrm>
          <a:prstGeom prst="rect">
            <a:avLst/>
          </a:prstGeom>
          <a:noFill/>
          <a:ln w="9525">
            <a:noFill/>
            <a:miter lim="800000"/>
            <a:headEnd/>
            <a:tailEnd/>
          </a:ln>
          <a:effectLst/>
        </p:spPr>
      </p:pic>
      <p:pic>
        <p:nvPicPr>
          <p:cNvPr id="200708" name="Picture 4"/>
          <p:cNvPicPr>
            <a:picLocks noChangeAspect="1" noChangeArrowheads="1"/>
          </p:cNvPicPr>
          <p:nvPr/>
        </p:nvPicPr>
        <p:blipFill>
          <a:blip r:embed="rId5"/>
          <a:srcRect/>
          <a:stretch>
            <a:fillRect/>
          </a:stretch>
        </p:blipFill>
        <p:spPr bwMode="auto">
          <a:xfrm>
            <a:off x="457200" y="4724400"/>
            <a:ext cx="8222166" cy="1066800"/>
          </a:xfrm>
          <a:prstGeom prst="rect">
            <a:avLst/>
          </a:prstGeom>
          <a:noFill/>
          <a:ln w="9525">
            <a:noFill/>
            <a:miter lim="800000"/>
            <a:headEnd/>
            <a:tailEnd/>
          </a:ln>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Typical Dimensions for Mixing Equipment</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 name="Rectangle 11"/>
          <p:cNvSpPr>
            <a:spLocks noChangeArrowheads="1"/>
          </p:cNvSpPr>
          <p:nvPr/>
        </p:nvSpPr>
        <p:spPr bwMode="auto">
          <a:xfrm>
            <a:off x="3810000" y="6334138"/>
            <a:ext cx="5334001"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G.B. </a:t>
            </a:r>
            <a:r>
              <a:rPr lang="en-US" sz="1400" dirty="0" err="1">
                <a:latin typeface="+mj-lt"/>
              </a:rPr>
              <a:t>Tatterson</a:t>
            </a:r>
            <a:r>
              <a:rPr lang="en-US" sz="1400" dirty="0">
                <a:latin typeface="+mj-lt"/>
              </a:rPr>
              <a:t>., </a:t>
            </a:r>
            <a:r>
              <a:rPr lang="en-US" sz="1400" i="1" dirty="0">
                <a:latin typeface="+mj-lt"/>
              </a:rPr>
              <a:t>Fluid Mixing and Gas Dispersion in Agitated Tanks</a:t>
            </a:r>
            <a:r>
              <a:rPr lang="en-US" sz="1400" dirty="0">
                <a:latin typeface="+mj-lt"/>
              </a:rPr>
              <a:t>, McGraw-Hill, 1991</a:t>
            </a:r>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51" t="10885" r="4579" b="27438"/>
          <a:stretch/>
        </p:blipFill>
        <p:spPr bwMode="auto">
          <a:xfrm rot="-60000">
            <a:off x="277617" y="491853"/>
            <a:ext cx="8588765" cy="4993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233" t="87038" r="4580" b="2476"/>
          <a:stretch/>
        </p:blipFill>
        <p:spPr bwMode="auto">
          <a:xfrm>
            <a:off x="804288" y="5455354"/>
            <a:ext cx="8129088" cy="79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936649"/>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Typical Dimensions for Mixing Equipment</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 name="Rectangle 11"/>
          <p:cNvSpPr>
            <a:spLocks noChangeArrowheads="1"/>
          </p:cNvSpPr>
          <p:nvPr/>
        </p:nvSpPr>
        <p:spPr bwMode="auto">
          <a:xfrm>
            <a:off x="3810000" y="6334138"/>
            <a:ext cx="5334001"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G.B. </a:t>
            </a:r>
            <a:r>
              <a:rPr lang="en-US" sz="1400" dirty="0" err="1">
                <a:latin typeface="+mj-lt"/>
              </a:rPr>
              <a:t>Tatterson</a:t>
            </a:r>
            <a:r>
              <a:rPr lang="en-US" sz="1400" dirty="0">
                <a:latin typeface="+mj-lt"/>
              </a:rPr>
              <a:t>., </a:t>
            </a:r>
            <a:r>
              <a:rPr lang="en-US" sz="1400" i="1" dirty="0">
                <a:latin typeface="+mj-lt"/>
              </a:rPr>
              <a:t>Fluid Mixing and Gas Dispersion in Agitated Tanks</a:t>
            </a:r>
            <a:r>
              <a:rPr lang="en-US" sz="1400" dirty="0">
                <a:latin typeface="+mj-lt"/>
              </a:rPr>
              <a:t>, McGraw-Hill, 1991</a:t>
            </a:r>
          </a:p>
        </p:txBody>
      </p:sp>
      <p:pic>
        <p:nvPicPr>
          <p:cNvPr id="2457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33" t="22930" r="4580" b="2476"/>
          <a:stretch/>
        </p:blipFill>
        <p:spPr bwMode="auto">
          <a:xfrm rot="-60000">
            <a:off x="609600" y="457200"/>
            <a:ext cx="8129088" cy="5638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6509490"/>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2296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Consider geometry, fluid properties, flow patterns, power, and so on.  Has been considered through dimensional analysis.</a:t>
            </a:r>
          </a:p>
        </p:txBody>
      </p:sp>
      <p:sp>
        <p:nvSpPr>
          <p:cNvPr id="9" name="Rectangle 11"/>
          <p:cNvSpPr>
            <a:spLocks noChangeArrowheads="1"/>
          </p:cNvSpPr>
          <p:nvPr/>
        </p:nvSpPr>
        <p:spPr bwMode="auto">
          <a:xfrm>
            <a:off x="6019800" y="6485185"/>
            <a:ext cx="29718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err="1">
                <a:latin typeface="+mj-lt"/>
              </a:rPr>
              <a:t>Tatterson</a:t>
            </a:r>
            <a:r>
              <a:rPr lang="en-US" sz="1400" dirty="0">
                <a:latin typeface="+mj-lt"/>
              </a:rPr>
              <a:t> &amp; Colson and Richardson.</a:t>
            </a:r>
          </a:p>
        </p:txBody>
      </p:sp>
      <p:graphicFrame>
        <p:nvGraphicFramePr>
          <p:cNvPr id="2" name="Object 1"/>
          <p:cNvGraphicFramePr>
            <a:graphicFrameLocks noChangeAspect="1"/>
          </p:cNvGraphicFramePr>
          <p:nvPr>
            <p:extLst>
              <p:ext uri="{D42A27DB-BD31-4B8C-83A1-F6EECF244321}">
                <p14:modId xmlns:p14="http://schemas.microsoft.com/office/powerpoint/2010/main" val="204816745"/>
              </p:ext>
            </p:extLst>
          </p:nvPr>
        </p:nvGraphicFramePr>
        <p:xfrm>
          <a:off x="976313" y="1428750"/>
          <a:ext cx="5819702" cy="933450"/>
        </p:xfrm>
        <a:graphic>
          <a:graphicData uri="http://schemas.openxmlformats.org/presentationml/2006/ole">
            <mc:AlternateContent xmlns:mc="http://schemas.openxmlformats.org/markup-compatibility/2006">
              <mc:Choice xmlns:v="urn:schemas-microsoft-com:vml" Requires="v">
                <p:oleObj spid="_x0000_s201736" name="Equation" r:id="rId4" imgW="3327120" imgH="533160" progId="Equation.3">
                  <p:embed/>
                </p:oleObj>
              </mc:Choice>
              <mc:Fallback>
                <p:oleObj name="Equation" r:id="rId4" imgW="3327120" imgH="5331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313" y="1428750"/>
                        <a:ext cx="5819702"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11"/>
          <p:cNvSpPr>
            <a:spLocks noChangeArrowheads="1"/>
          </p:cNvSpPr>
          <p:nvPr/>
        </p:nvSpPr>
        <p:spPr bwMode="auto">
          <a:xfrm>
            <a:off x="609600" y="2394787"/>
            <a:ext cx="82296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With:</a:t>
            </a:r>
          </a:p>
        </p:txBody>
      </p:sp>
      <p:graphicFrame>
        <p:nvGraphicFramePr>
          <p:cNvPr id="4" name="Object 3"/>
          <p:cNvGraphicFramePr>
            <a:graphicFrameLocks noChangeAspect="1"/>
          </p:cNvGraphicFramePr>
          <p:nvPr>
            <p:extLst>
              <p:ext uri="{D42A27DB-BD31-4B8C-83A1-F6EECF244321}">
                <p14:modId xmlns:p14="http://schemas.microsoft.com/office/powerpoint/2010/main" val="2918079429"/>
              </p:ext>
            </p:extLst>
          </p:nvPr>
        </p:nvGraphicFramePr>
        <p:xfrm>
          <a:off x="1371600" y="2746375"/>
          <a:ext cx="3621088" cy="3779838"/>
        </p:xfrm>
        <a:graphic>
          <a:graphicData uri="http://schemas.openxmlformats.org/presentationml/2006/ole">
            <mc:AlternateContent xmlns:mc="http://schemas.openxmlformats.org/markup-compatibility/2006">
              <mc:Choice xmlns:v="urn:schemas-microsoft-com:vml" Requires="v">
                <p:oleObj spid="_x0000_s201737" name="Equation" r:id="rId6" imgW="2336760" imgH="2438280" progId="Equation.3">
                  <p:embed/>
                </p:oleObj>
              </mc:Choice>
              <mc:Fallback>
                <p:oleObj name="Equation" r:id="rId6" imgW="2336760" imgH="243828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2746375"/>
                        <a:ext cx="3621088" cy="3779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11"/>
          <p:cNvSpPr>
            <a:spLocks noChangeArrowheads="1"/>
          </p:cNvSpPr>
          <p:nvPr/>
        </p:nvSpPr>
        <p:spPr bwMode="auto">
          <a:xfrm>
            <a:off x="5286829" y="2420187"/>
            <a:ext cx="3704771" cy="92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algn="just"/>
            <a:r>
              <a:rPr lang="en-US" sz="1800" dirty="0">
                <a:latin typeface="+mj-lt"/>
              </a:rPr>
              <a:t>For geometrically similar vessels, ratios of all terms to right of the Froude number are negligible.</a:t>
            </a:r>
          </a:p>
        </p:txBody>
      </p:sp>
      <p:sp>
        <p:nvSpPr>
          <p:cNvPr id="12" name="Rectangle 11"/>
          <p:cNvSpPr>
            <a:spLocks noChangeArrowheads="1"/>
          </p:cNvSpPr>
          <p:nvPr/>
        </p:nvSpPr>
        <p:spPr bwMode="auto">
          <a:xfrm>
            <a:off x="5308600" y="3495628"/>
            <a:ext cx="3704771" cy="147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algn="just"/>
            <a:r>
              <a:rPr lang="en-US" sz="1800" dirty="0">
                <a:solidFill>
                  <a:srgbClr val="0000FF"/>
                </a:solidFill>
                <a:latin typeface="+mj-lt"/>
              </a:rPr>
              <a:t>The Froude number is only important when significant vortex develops (in </a:t>
            </a:r>
            <a:r>
              <a:rPr lang="en-US" sz="1800" dirty="0" err="1">
                <a:solidFill>
                  <a:srgbClr val="0000FF"/>
                </a:solidFill>
                <a:latin typeface="+mj-lt"/>
              </a:rPr>
              <a:t>unbaffled</a:t>
            </a:r>
            <a:r>
              <a:rPr lang="en-US" sz="1800" dirty="0">
                <a:solidFill>
                  <a:srgbClr val="0000FF"/>
                </a:solidFill>
                <a:latin typeface="+mj-lt"/>
              </a:rPr>
              <a:t> tanks); for baffled tanks the </a:t>
            </a:r>
            <a:r>
              <a:rPr lang="en-US" sz="1800" i="1" dirty="0">
                <a:solidFill>
                  <a:srgbClr val="0000FF"/>
                </a:solidFill>
                <a:latin typeface="+mj-lt"/>
              </a:rPr>
              <a:t>N</a:t>
            </a:r>
            <a:r>
              <a:rPr lang="en-US" sz="1800" i="1" baseline="-25000" dirty="0">
                <a:solidFill>
                  <a:srgbClr val="0000FF"/>
                </a:solidFill>
                <a:latin typeface="+mj-lt"/>
              </a:rPr>
              <a:t>P</a:t>
            </a:r>
            <a:r>
              <a:rPr lang="en-US" sz="1800" dirty="0">
                <a:solidFill>
                  <a:srgbClr val="0000FF"/>
                </a:solidFill>
                <a:latin typeface="+mj-lt"/>
              </a:rPr>
              <a:t> does not depend on the Froude number.</a:t>
            </a:r>
          </a:p>
        </p:txBody>
      </p:sp>
    </p:spTree>
    <p:extLst>
      <p:ext uri="{BB962C8B-B14F-4D97-AF65-F5344CB8AC3E}">
        <p14:creationId xmlns:p14="http://schemas.microsoft.com/office/powerpoint/2010/main" val="71925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2296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Consider low viscosity, </a:t>
            </a:r>
            <a:r>
              <a:rPr lang="en-US" sz="1800" dirty="0" err="1">
                <a:solidFill>
                  <a:srgbClr val="0000FF"/>
                </a:solidFill>
                <a:latin typeface="Comic Sans MS" pitchFamily="66" charset="0"/>
              </a:rPr>
              <a:t>unbaffled</a:t>
            </a:r>
            <a:r>
              <a:rPr lang="en-US" sz="1800" dirty="0">
                <a:solidFill>
                  <a:srgbClr val="0000FF"/>
                </a:solidFill>
                <a:latin typeface="Comic Sans MS" pitchFamily="66" charset="0"/>
              </a:rPr>
              <a:t> systems.</a:t>
            </a:r>
          </a:p>
        </p:txBody>
      </p:sp>
      <p:sp>
        <p:nvSpPr>
          <p:cNvPr id="9" name="Rectangle 11"/>
          <p:cNvSpPr>
            <a:spLocks noChangeArrowheads="1"/>
          </p:cNvSpPr>
          <p:nvPr/>
        </p:nvSpPr>
        <p:spPr bwMode="auto">
          <a:xfrm>
            <a:off x="6934200" y="6485185"/>
            <a:ext cx="1905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Colson and Richardson.</a:t>
            </a:r>
          </a:p>
        </p:txBody>
      </p:sp>
      <p:graphicFrame>
        <p:nvGraphicFramePr>
          <p:cNvPr id="2" name="Object 1"/>
          <p:cNvGraphicFramePr>
            <a:graphicFrameLocks noChangeAspect="1"/>
          </p:cNvGraphicFramePr>
          <p:nvPr>
            <p:extLst>
              <p:ext uri="{D42A27DB-BD31-4B8C-83A1-F6EECF244321}">
                <p14:modId xmlns:p14="http://schemas.microsoft.com/office/powerpoint/2010/main" val="3254432773"/>
              </p:ext>
            </p:extLst>
          </p:nvPr>
        </p:nvGraphicFramePr>
        <p:xfrm>
          <a:off x="5410200" y="449042"/>
          <a:ext cx="2617788" cy="787400"/>
        </p:xfrm>
        <a:graphic>
          <a:graphicData uri="http://schemas.openxmlformats.org/presentationml/2006/ole">
            <mc:AlternateContent xmlns:mc="http://schemas.openxmlformats.org/markup-compatibility/2006">
              <mc:Choice xmlns:v="urn:schemas-microsoft-com:vml" Requires="v">
                <p:oleObj spid="_x0000_s202774" name="Equation" r:id="rId4" imgW="1688760" imgH="507960" progId="Equation.3">
                  <p:embed/>
                </p:oleObj>
              </mc:Choice>
              <mc:Fallback>
                <p:oleObj name="Equation" r:id="rId4" imgW="1688760" imgH="5079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49042"/>
                        <a:ext cx="2617788"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 name="Group 4"/>
          <p:cNvGrpSpPr/>
          <p:nvPr/>
        </p:nvGrpSpPr>
        <p:grpSpPr>
          <a:xfrm>
            <a:off x="0" y="1295400"/>
            <a:ext cx="9095210" cy="4267200"/>
            <a:chOff x="0" y="1295400"/>
            <a:chExt cx="9095210" cy="4267200"/>
          </a:xfrm>
        </p:grpSpPr>
        <p:pic>
          <p:nvPicPr>
            <p:cNvPr id="5124" name="Picture 4"/>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989" t="39619" r="10657" b="25080"/>
            <a:stretch/>
          </p:blipFill>
          <p:spPr bwMode="auto">
            <a:xfrm>
              <a:off x="38922" y="1295400"/>
              <a:ext cx="905628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0" y="4876800"/>
              <a:ext cx="16764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graphicFrame>
        <p:nvGraphicFramePr>
          <p:cNvPr id="7" name="Object 6"/>
          <p:cNvGraphicFramePr>
            <a:graphicFrameLocks noChangeAspect="1"/>
          </p:cNvGraphicFramePr>
          <p:nvPr>
            <p:extLst>
              <p:ext uri="{D42A27DB-BD31-4B8C-83A1-F6EECF244321}">
                <p14:modId xmlns:p14="http://schemas.microsoft.com/office/powerpoint/2010/main" val="745277425"/>
              </p:ext>
            </p:extLst>
          </p:nvPr>
        </p:nvGraphicFramePr>
        <p:xfrm>
          <a:off x="990600" y="3429000"/>
          <a:ext cx="2676525" cy="374650"/>
        </p:xfrm>
        <a:graphic>
          <a:graphicData uri="http://schemas.openxmlformats.org/presentationml/2006/ole">
            <mc:AlternateContent xmlns:mc="http://schemas.openxmlformats.org/markup-compatibility/2006">
              <mc:Choice xmlns:v="urn:schemas-microsoft-com:vml" Requires="v">
                <p:oleObj spid="_x0000_s202775" name="Equation" r:id="rId8" imgW="1726920" imgH="241200" progId="Equation.3">
                  <p:embed/>
                </p:oleObj>
              </mc:Choice>
              <mc:Fallback>
                <p:oleObj name="Equation" r:id="rId8" imgW="1726920" imgH="241200" progId="Equation.3">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3429000"/>
                        <a:ext cx="2676525" cy="374650"/>
                      </a:xfrm>
                      <a:prstGeom prst="rect">
                        <a:avLst/>
                      </a:prstGeom>
                      <a:solidFill>
                        <a:schemeClr val="bg1"/>
                      </a:solidFill>
                      <a:ln w="9525">
                        <a:solidFill>
                          <a:schemeClr val="accent1"/>
                        </a:solidFill>
                        <a:miter lim="800000"/>
                        <a:headEnd/>
                        <a:tailEnd/>
                      </a:ln>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310119546"/>
              </p:ext>
            </p:extLst>
          </p:nvPr>
        </p:nvGraphicFramePr>
        <p:xfrm>
          <a:off x="958850" y="5799138"/>
          <a:ext cx="1612900" cy="609600"/>
        </p:xfrm>
        <a:graphic>
          <a:graphicData uri="http://schemas.openxmlformats.org/presentationml/2006/ole">
            <mc:AlternateContent xmlns:mc="http://schemas.openxmlformats.org/markup-compatibility/2006">
              <mc:Choice xmlns:v="urn:schemas-microsoft-com:vml" Requires="v">
                <p:oleObj spid="_x0000_s202776" name="Equation" r:id="rId10" imgW="1041120" imgH="393480" progId="Equation.3">
                  <p:embed/>
                </p:oleObj>
              </mc:Choice>
              <mc:Fallback>
                <p:oleObj name="Equation" r:id="rId10" imgW="1041120" imgH="393480" progId="Equation.3">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8850" y="5799138"/>
                        <a:ext cx="16129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15547818"/>
              </p:ext>
            </p:extLst>
          </p:nvPr>
        </p:nvGraphicFramePr>
        <p:xfrm>
          <a:off x="3101975" y="5803900"/>
          <a:ext cx="1631950" cy="609600"/>
        </p:xfrm>
        <a:graphic>
          <a:graphicData uri="http://schemas.openxmlformats.org/presentationml/2006/ole">
            <mc:AlternateContent xmlns:mc="http://schemas.openxmlformats.org/markup-compatibility/2006">
              <mc:Choice xmlns:v="urn:schemas-microsoft-com:vml" Requires="v">
                <p:oleObj spid="_x0000_s202777" name="Equation" r:id="rId12" imgW="1054080" imgH="393480" progId="Equation.3">
                  <p:embed/>
                </p:oleObj>
              </mc:Choice>
              <mc:Fallback>
                <p:oleObj name="Equation" r:id="rId12" imgW="1054080" imgH="393480" progId="Equation.3">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1975" y="5803900"/>
                        <a:ext cx="163195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069449742"/>
              </p:ext>
            </p:extLst>
          </p:nvPr>
        </p:nvGraphicFramePr>
        <p:xfrm>
          <a:off x="5308600" y="5803900"/>
          <a:ext cx="1160463" cy="609600"/>
        </p:xfrm>
        <a:graphic>
          <a:graphicData uri="http://schemas.openxmlformats.org/presentationml/2006/ole">
            <mc:AlternateContent xmlns:mc="http://schemas.openxmlformats.org/markup-compatibility/2006">
              <mc:Choice xmlns:v="urn:schemas-microsoft-com:vml" Requires="v">
                <p:oleObj spid="_x0000_s202778" name="Equation" r:id="rId14" imgW="749160" imgH="393480" progId="Equation.3">
                  <p:embed/>
                </p:oleObj>
              </mc:Choice>
              <mc:Fallback>
                <p:oleObj name="Equation" r:id="rId14" imgW="749160" imgH="393480" progId="Equation.3">
                  <p:embed/>
                  <p:pic>
                    <p:nvPicPr>
                      <p:cNvPr id="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8600" y="5803900"/>
                        <a:ext cx="1160463"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56783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In-Class PS Exercise</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229600" cy="147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Consider a solution of sodium hydroxide with the properties listed below.  It is agitated by a propeller mixer that is 0.5m in diameter in a 2.28m diameter </a:t>
            </a:r>
            <a:r>
              <a:rPr lang="en-US" sz="1800" dirty="0" err="1">
                <a:solidFill>
                  <a:srgbClr val="0000FF"/>
                </a:solidFill>
                <a:latin typeface="Comic Sans MS" pitchFamily="66" charset="0"/>
              </a:rPr>
              <a:t>unbaffled</a:t>
            </a:r>
            <a:r>
              <a:rPr lang="en-US" sz="1800" dirty="0">
                <a:solidFill>
                  <a:srgbClr val="0000FF"/>
                </a:solidFill>
                <a:latin typeface="Comic Sans MS" pitchFamily="66" charset="0"/>
              </a:rPr>
              <a:t> tank.  The liquid depth is 2.28m.  The impeller is located 0.5m above the bottom of the tank.  If the propeller is rotated at 2 Hz, what power is required?</a:t>
            </a:r>
          </a:p>
        </p:txBody>
      </p:sp>
      <p:graphicFrame>
        <p:nvGraphicFramePr>
          <p:cNvPr id="4" name="Object 3"/>
          <p:cNvGraphicFramePr>
            <a:graphicFrameLocks noChangeAspect="1"/>
          </p:cNvGraphicFramePr>
          <p:nvPr>
            <p:extLst>
              <p:ext uri="{D42A27DB-BD31-4B8C-83A1-F6EECF244321}">
                <p14:modId xmlns:p14="http://schemas.microsoft.com/office/powerpoint/2010/main" val="19159822"/>
              </p:ext>
            </p:extLst>
          </p:nvPr>
        </p:nvGraphicFramePr>
        <p:xfrm>
          <a:off x="1223963" y="2209800"/>
          <a:ext cx="1693862" cy="788988"/>
        </p:xfrm>
        <a:graphic>
          <a:graphicData uri="http://schemas.openxmlformats.org/presentationml/2006/ole">
            <mc:AlternateContent xmlns:mc="http://schemas.openxmlformats.org/markup-compatibility/2006">
              <mc:Choice xmlns:v="urn:schemas-microsoft-com:vml" Requires="v">
                <p:oleObj spid="_x0000_s203781" name="Equation" r:id="rId4" imgW="1091880" imgH="507960" progId="Equation.3">
                  <p:embed/>
                </p:oleObj>
              </mc:Choice>
              <mc:Fallback>
                <p:oleObj name="Equation" r:id="rId4" imgW="1091880" imgH="5079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23963" y="2209800"/>
                        <a:ext cx="1693862" cy="788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24278182"/>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2296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Consider low viscosity, baffled systems.</a:t>
            </a:r>
          </a:p>
        </p:txBody>
      </p:sp>
      <p:sp>
        <p:nvSpPr>
          <p:cNvPr id="9" name="Rectangle 11"/>
          <p:cNvSpPr>
            <a:spLocks noChangeArrowheads="1"/>
          </p:cNvSpPr>
          <p:nvPr/>
        </p:nvSpPr>
        <p:spPr bwMode="auto">
          <a:xfrm>
            <a:off x="6934200" y="6485185"/>
            <a:ext cx="1905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Colson and Richardson.</a:t>
            </a:r>
          </a:p>
        </p:txBody>
      </p:sp>
      <p:graphicFrame>
        <p:nvGraphicFramePr>
          <p:cNvPr id="2" name="Object 1"/>
          <p:cNvGraphicFramePr>
            <a:graphicFrameLocks noChangeAspect="1"/>
          </p:cNvGraphicFramePr>
          <p:nvPr>
            <p:extLst>
              <p:ext uri="{D42A27DB-BD31-4B8C-83A1-F6EECF244321}">
                <p14:modId xmlns:p14="http://schemas.microsoft.com/office/powerpoint/2010/main" val="1962971281"/>
              </p:ext>
            </p:extLst>
          </p:nvPr>
        </p:nvGraphicFramePr>
        <p:xfrm>
          <a:off x="5822950" y="449263"/>
          <a:ext cx="1790700" cy="787400"/>
        </p:xfrm>
        <a:graphic>
          <a:graphicData uri="http://schemas.openxmlformats.org/presentationml/2006/ole">
            <mc:AlternateContent xmlns:mc="http://schemas.openxmlformats.org/markup-compatibility/2006">
              <mc:Choice xmlns:v="urn:schemas-microsoft-com:vml" Requires="v">
                <p:oleObj spid="_x0000_s204806" name="Equation" r:id="rId4" imgW="1155600" imgH="507960" progId="Equation.3">
                  <p:embed/>
                </p:oleObj>
              </mc:Choice>
              <mc:Fallback>
                <p:oleObj name="Equation" r:id="rId4" imgW="1155600" imgH="5079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2950" y="449263"/>
                        <a:ext cx="17907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3"/>
          <p:cNvGrpSpPr/>
          <p:nvPr/>
        </p:nvGrpSpPr>
        <p:grpSpPr>
          <a:xfrm>
            <a:off x="0" y="1219200"/>
            <a:ext cx="9148264" cy="4191000"/>
            <a:chOff x="0" y="1219200"/>
            <a:chExt cx="9148264" cy="4191000"/>
          </a:xfrm>
        </p:grpSpPr>
        <p:pic>
          <p:nvPicPr>
            <p:cNvPr id="7170"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l="8580" t="34984" r="9703" b="30032"/>
            <a:stretch/>
          </p:blipFill>
          <p:spPr bwMode="auto">
            <a:xfrm>
              <a:off x="76200" y="1219200"/>
              <a:ext cx="9072064" cy="4165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bwMode="auto">
            <a:xfrm>
              <a:off x="0" y="4724400"/>
              <a:ext cx="1676400" cy="6858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1298960029"/>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457200"/>
            <a:ext cx="82296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Consider low viscosity, baffled systems (wall baffles).</a:t>
            </a:r>
          </a:p>
        </p:txBody>
      </p:sp>
      <p:sp>
        <p:nvSpPr>
          <p:cNvPr id="9" name="Rectangle 11"/>
          <p:cNvSpPr>
            <a:spLocks noChangeArrowheads="1"/>
          </p:cNvSpPr>
          <p:nvPr/>
        </p:nvSpPr>
        <p:spPr bwMode="auto">
          <a:xfrm>
            <a:off x="6934200" y="6485185"/>
            <a:ext cx="1905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Colson and Richardson.</a:t>
            </a:r>
          </a:p>
        </p:txBody>
      </p:sp>
      <p:pic>
        <p:nvPicPr>
          <p:cNvPr id="819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8501" t="31056" r="19427" b="19310"/>
          <a:stretch/>
        </p:blipFill>
        <p:spPr bwMode="auto">
          <a:xfrm>
            <a:off x="410029" y="759311"/>
            <a:ext cx="8657771" cy="580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76200" y="6300951"/>
            <a:ext cx="4267200" cy="462307"/>
          </a:xfrm>
          <a:prstGeom prst="rect">
            <a:avLst/>
          </a:prstGeom>
          <a:solidFill>
            <a:schemeClr val="bg1"/>
          </a:solidFill>
          <a:ln>
            <a:noFill/>
          </a:ln>
        </p:spPr>
        <p:txBody>
          <a:bodyPr wrap="square" lIns="92075" tIns="46038" rIns="92075" bIns="46038">
            <a:spAutoFit/>
          </a:bodyPr>
          <a:lstStyle/>
          <a:p>
            <a:pPr algn="just"/>
            <a:r>
              <a:rPr lang="en-US" sz="1200" b="1" dirty="0">
                <a:solidFill>
                  <a:srgbClr val="0000FF"/>
                </a:solidFill>
                <a:latin typeface="+mj-lt"/>
              </a:rPr>
              <a:t>Figure 10.59 </a:t>
            </a:r>
            <a:r>
              <a:rPr lang="en-US" sz="1200" dirty="0">
                <a:solidFill>
                  <a:srgbClr val="0000FF"/>
                </a:solidFill>
                <a:latin typeface="+mj-lt"/>
              </a:rPr>
              <a:t>Power correlations for turbine impellers in a tank with 4 baffles. [w, D, impeller width and diameter, respectively.]</a:t>
            </a:r>
            <a:endParaRPr lang="en-US" sz="1200" b="1" dirty="0">
              <a:solidFill>
                <a:srgbClr val="0000FF"/>
              </a:solidFill>
              <a:latin typeface="+mj-lt"/>
            </a:endParaRPr>
          </a:p>
        </p:txBody>
      </p:sp>
    </p:spTree>
    <p:extLst>
      <p:ext uri="{BB962C8B-B14F-4D97-AF65-F5344CB8AC3E}">
        <p14:creationId xmlns:p14="http://schemas.microsoft.com/office/powerpoint/2010/main" val="35376768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mining-technology.com/uploads/storefront/solid-liquid/2-solid-liquid.jpg"/>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04800"/>
            <a:ext cx="4495799" cy="624840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In-Class PS Exercise</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229600" cy="92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Assume you are mixing a small amount of material into water in a standard configuration baffled tank.  The diameter of the pitched blade turbine is 1 m and it is desired to operate at 84 RPM.    Estimate the power required.</a:t>
            </a:r>
          </a:p>
        </p:txBody>
      </p:sp>
    </p:spTree>
    <p:extLst>
      <p:ext uri="{BB962C8B-B14F-4D97-AF65-F5344CB8AC3E}">
        <p14:creationId xmlns:p14="http://schemas.microsoft.com/office/powerpoint/2010/main" val="3797317135"/>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457200"/>
            <a:ext cx="82296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Consider low viscosity, baffled systems (wall baffles).</a:t>
            </a:r>
          </a:p>
        </p:txBody>
      </p:sp>
      <p:sp>
        <p:nvSpPr>
          <p:cNvPr id="9"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N.P. </a:t>
            </a:r>
            <a:r>
              <a:rPr lang="en-US" sz="1400" dirty="0" err="1">
                <a:latin typeface="+mj-lt"/>
              </a:rPr>
              <a:t>Cheremisinoff</a:t>
            </a:r>
            <a:r>
              <a:rPr lang="en-US" sz="1400" dirty="0">
                <a:latin typeface="+mj-lt"/>
              </a:rPr>
              <a:t>, </a:t>
            </a:r>
            <a:r>
              <a:rPr lang="en-US" sz="1400" i="1" dirty="0">
                <a:latin typeface="+mj-lt"/>
              </a:rPr>
              <a:t>Handbook of Chemical Processing Equipment, B-H, 2000</a:t>
            </a:r>
            <a:endParaRPr lang="en-US" sz="1400" dirty="0">
              <a:latin typeface="+mj-lt"/>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934" t="38458" r="17116" b="12490"/>
          <a:stretch/>
        </p:blipFill>
        <p:spPr bwMode="auto">
          <a:xfrm>
            <a:off x="609600" y="827174"/>
            <a:ext cx="8077200" cy="5363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168812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Power Consumption and Scale-up in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635000" y="1524000"/>
            <a:ext cx="82296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Propeller pitch:</a:t>
            </a:r>
          </a:p>
        </p:txBody>
      </p:sp>
      <p:pic>
        <p:nvPicPr>
          <p:cNvPr id="9219"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1018" t="31544" r="10851" b="34228"/>
          <a:stretch/>
        </p:blipFill>
        <p:spPr bwMode="auto">
          <a:xfrm>
            <a:off x="101600" y="3200400"/>
            <a:ext cx="9056914" cy="3260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http://www.propellerpages.com/content/articles/images/tnl5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1990" y="642187"/>
            <a:ext cx="339481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52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Discharge Coefficient</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N.P. </a:t>
            </a:r>
            <a:r>
              <a:rPr lang="en-US" sz="1400" dirty="0" err="1">
                <a:latin typeface="+mj-lt"/>
              </a:rPr>
              <a:t>Cheremisinoff</a:t>
            </a:r>
            <a:r>
              <a:rPr lang="en-US" sz="1400" dirty="0">
                <a:latin typeface="+mj-lt"/>
              </a:rPr>
              <a:t>, </a:t>
            </a:r>
            <a:r>
              <a:rPr lang="en-US" sz="1400" i="1" dirty="0">
                <a:latin typeface="+mj-lt"/>
              </a:rPr>
              <a:t>Handbook of Chemical Processing Equipment, B-H, 2000</a:t>
            </a:r>
            <a:endParaRPr lang="en-US" sz="1400" dirty="0">
              <a:latin typeface="+mj-lt"/>
            </a:endParaRPr>
          </a:p>
        </p:txBody>
      </p:sp>
      <p:pic>
        <p:nvPicPr>
          <p:cNvPr id="1126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1908" t="19011" r="17237" b="34196"/>
          <a:stretch/>
        </p:blipFill>
        <p:spPr bwMode="auto">
          <a:xfrm>
            <a:off x="304800" y="457199"/>
            <a:ext cx="8839200" cy="5699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30665"/>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Mixing Time</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P.M. Doran, </a:t>
            </a:r>
            <a:r>
              <a:rPr lang="en-US" sz="1400" i="1" dirty="0">
                <a:latin typeface="+mj-lt"/>
              </a:rPr>
              <a:t>Bioprocess Engineering Principles, </a:t>
            </a:r>
            <a:r>
              <a:rPr lang="en-US" sz="1400" dirty="0">
                <a:latin typeface="+mj-lt"/>
              </a:rPr>
              <a:t>2</a:t>
            </a:r>
            <a:r>
              <a:rPr lang="en-US" sz="1400" baseline="30000" dirty="0">
                <a:latin typeface="+mj-lt"/>
              </a:rPr>
              <a:t>nd</a:t>
            </a:r>
            <a:r>
              <a:rPr lang="en-US" sz="1400" dirty="0">
                <a:latin typeface="+mj-lt"/>
              </a:rPr>
              <a:t> Ed., Academic Press 2012</a:t>
            </a:r>
          </a:p>
        </p:txBody>
      </p:sp>
      <p:pic>
        <p:nvPicPr>
          <p:cNvPr id="1741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37071" t="41295" r="6707" b="4914"/>
          <a:stretch/>
        </p:blipFill>
        <p:spPr bwMode="auto">
          <a:xfrm>
            <a:off x="152400" y="533400"/>
            <a:ext cx="88882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6">
            <a:lum bright="9000"/>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3357" y="653142"/>
            <a:ext cx="4763399" cy="547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3609861638"/>
              </p:ext>
            </p:extLst>
          </p:nvPr>
        </p:nvGraphicFramePr>
        <p:xfrm>
          <a:off x="5715000" y="4267200"/>
          <a:ext cx="1219200" cy="995903"/>
        </p:xfrm>
        <a:graphic>
          <a:graphicData uri="http://schemas.openxmlformats.org/presentationml/2006/ole">
            <mc:AlternateContent xmlns:mc="http://schemas.openxmlformats.org/markup-compatibility/2006">
              <mc:Choice xmlns:v="urn:schemas-microsoft-com:vml" Requires="v">
                <p:oleObj spid="_x0000_s206854" name="Equation" r:id="rId8" imgW="558720" imgH="457200" progId="Equation.3">
                  <p:embed/>
                </p:oleObj>
              </mc:Choice>
              <mc:Fallback>
                <p:oleObj name="Equation" r:id="rId8" imgW="558720" imgH="457200" progId="Equation.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4267200"/>
                        <a:ext cx="1219200" cy="9959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a:spLocks noChangeArrowheads="1"/>
          </p:cNvSpPr>
          <p:nvPr/>
        </p:nvSpPr>
        <p:spPr bwMode="auto">
          <a:xfrm>
            <a:off x="5167086" y="5212506"/>
            <a:ext cx="3672114"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Blend time (estimation to within 10% desired concentration):</a:t>
            </a:r>
          </a:p>
        </p:txBody>
      </p:sp>
    </p:spTree>
    <p:extLst>
      <p:ext uri="{BB962C8B-B14F-4D97-AF65-F5344CB8AC3E}">
        <p14:creationId xmlns:p14="http://schemas.microsoft.com/office/powerpoint/2010/main" val="293928863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Mixing Time</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9"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P.M. Doran, </a:t>
            </a:r>
            <a:r>
              <a:rPr lang="en-US" sz="1400" i="1" dirty="0">
                <a:latin typeface="+mj-lt"/>
              </a:rPr>
              <a:t>Bioprocess Engineering Principles, </a:t>
            </a:r>
            <a:r>
              <a:rPr lang="en-US" sz="1400" dirty="0">
                <a:latin typeface="+mj-lt"/>
              </a:rPr>
              <a:t>2</a:t>
            </a:r>
            <a:r>
              <a:rPr lang="en-US" sz="1400" baseline="30000" dirty="0">
                <a:latin typeface="+mj-lt"/>
              </a:rPr>
              <a:t>nd</a:t>
            </a:r>
            <a:r>
              <a:rPr lang="en-US" sz="1400" dirty="0">
                <a:latin typeface="+mj-lt"/>
              </a:rPr>
              <a:t> Ed., Academic Press 2012</a:t>
            </a:r>
          </a:p>
        </p:txBody>
      </p:sp>
      <p:graphicFrame>
        <p:nvGraphicFramePr>
          <p:cNvPr id="2" name="Object 1"/>
          <p:cNvGraphicFramePr>
            <a:graphicFrameLocks noChangeAspect="1"/>
          </p:cNvGraphicFramePr>
          <p:nvPr>
            <p:extLst>
              <p:ext uri="{D42A27DB-BD31-4B8C-83A1-F6EECF244321}">
                <p14:modId xmlns:p14="http://schemas.microsoft.com/office/powerpoint/2010/main" val="2567202774"/>
              </p:ext>
            </p:extLst>
          </p:nvPr>
        </p:nvGraphicFramePr>
        <p:xfrm>
          <a:off x="914400" y="1600200"/>
          <a:ext cx="3808336" cy="1143000"/>
        </p:xfrm>
        <a:graphic>
          <a:graphicData uri="http://schemas.openxmlformats.org/presentationml/2006/ole">
            <mc:AlternateContent xmlns:mc="http://schemas.openxmlformats.org/markup-compatibility/2006">
              <mc:Choice xmlns:v="urn:schemas-microsoft-com:vml" Requires="v">
                <p:oleObj spid="_x0000_s207880" name="Equation" r:id="rId4" imgW="1562040" imgH="469800" progId="Equation.3">
                  <p:embed/>
                </p:oleObj>
              </mc:Choice>
              <mc:Fallback>
                <p:oleObj name="Equation" r:id="rId4" imgW="1562040" imgH="469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00200"/>
                        <a:ext cx="3808336"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9"/>
          <p:cNvSpPr>
            <a:spLocks noChangeArrowheads="1"/>
          </p:cNvSpPr>
          <p:nvPr/>
        </p:nvSpPr>
        <p:spPr bwMode="auto">
          <a:xfrm>
            <a:off x="457200" y="609600"/>
            <a:ext cx="8229600" cy="646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Doran suggests that for turbulent mixing conditions, irrespective of the impeller type, that (baffled vessel, single impeller, H=T):</a:t>
            </a:r>
          </a:p>
        </p:txBody>
      </p:sp>
      <p:sp>
        <p:nvSpPr>
          <p:cNvPr id="11" name="Rectangle 10"/>
          <p:cNvSpPr>
            <a:spLocks noChangeArrowheads="1"/>
          </p:cNvSpPr>
          <p:nvPr/>
        </p:nvSpPr>
        <p:spPr bwMode="auto">
          <a:xfrm>
            <a:off x="533400" y="2895600"/>
            <a:ext cx="8229600" cy="36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Verified under aerated conditions also (impeller not flooded) and for:</a:t>
            </a:r>
          </a:p>
        </p:txBody>
      </p:sp>
      <p:graphicFrame>
        <p:nvGraphicFramePr>
          <p:cNvPr id="3" name="Object 2"/>
          <p:cNvGraphicFramePr>
            <a:graphicFrameLocks noChangeAspect="1"/>
          </p:cNvGraphicFramePr>
          <p:nvPr>
            <p:extLst>
              <p:ext uri="{D42A27DB-BD31-4B8C-83A1-F6EECF244321}">
                <p14:modId xmlns:p14="http://schemas.microsoft.com/office/powerpoint/2010/main" val="201930836"/>
              </p:ext>
            </p:extLst>
          </p:nvPr>
        </p:nvGraphicFramePr>
        <p:xfrm>
          <a:off x="1219200" y="3657600"/>
          <a:ext cx="1752600" cy="1164988"/>
        </p:xfrm>
        <a:graphic>
          <a:graphicData uri="http://schemas.openxmlformats.org/presentationml/2006/ole">
            <mc:AlternateContent xmlns:mc="http://schemas.openxmlformats.org/markup-compatibility/2006">
              <mc:Choice xmlns:v="urn:schemas-microsoft-com:vml" Requires="v">
                <p:oleObj spid="_x0000_s207881" name="Equation" r:id="rId6" imgW="876240" imgH="583920" progId="Equation.3">
                  <p:embed/>
                </p:oleObj>
              </mc:Choice>
              <mc:Fallback>
                <p:oleObj name="Equation" r:id="rId6" imgW="876240" imgH="58392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3657600"/>
                        <a:ext cx="1752600" cy="116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28642091"/>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In-Class PS Exercise</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6" name="Rectangle 11"/>
          <p:cNvSpPr>
            <a:spLocks noChangeArrowheads="1"/>
          </p:cNvSpPr>
          <p:nvPr/>
        </p:nvSpPr>
        <p:spPr bwMode="auto">
          <a:xfrm>
            <a:off x="457200" y="609600"/>
            <a:ext cx="8305800" cy="923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800" dirty="0">
                <a:solidFill>
                  <a:srgbClr val="0000FF"/>
                </a:solidFill>
                <a:latin typeface="Comic Sans MS" pitchFamily="66" charset="0"/>
              </a:rPr>
              <a:t>A fermentation broth with properties as given below, is agitated in a 2.7 m</a:t>
            </a:r>
            <a:r>
              <a:rPr lang="en-US" sz="1800" baseline="30000" dirty="0">
                <a:solidFill>
                  <a:srgbClr val="0000FF"/>
                </a:solidFill>
                <a:latin typeface="Comic Sans MS" pitchFamily="66" charset="0"/>
              </a:rPr>
              <a:t>3</a:t>
            </a:r>
            <a:r>
              <a:rPr lang="en-US" sz="1800" dirty="0">
                <a:solidFill>
                  <a:srgbClr val="0000FF"/>
                </a:solidFill>
                <a:latin typeface="Comic Sans MS" pitchFamily="66" charset="0"/>
              </a:rPr>
              <a:t> baffled tank using a Rushton turbine with a diameter of 0.5 m and a stirred speed of 1 Hz.  Estimate the mixing time.</a:t>
            </a:r>
          </a:p>
        </p:txBody>
      </p:sp>
      <p:graphicFrame>
        <p:nvGraphicFramePr>
          <p:cNvPr id="4" name="Object 3"/>
          <p:cNvGraphicFramePr>
            <a:graphicFrameLocks noChangeAspect="1"/>
          </p:cNvGraphicFramePr>
          <p:nvPr>
            <p:extLst>
              <p:ext uri="{D42A27DB-BD31-4B8C-83A1-F6EECF244321}">
                <p14:modId xmlns:p14="http://schemas.microsoft.com/office/powerpoint/2010/main" val="1442598756"/>
              </p:ext>
            </p:extLst>
          </p:nvPr>
        </p:nvGraphicFramePr>
        <p:xfrm>
          <a:off x="962025" y="1752600"/>
          <a:ext cx="2848376" cy="1066800"/>
        </p:xfrm>
        <a:graphic>
          <a:graphicData uri="http://schemas.openxmlformats.org/presentationml/2006/ole">
            <mc:AlternateContent xmlns:mc="http://schemas.openxmlformats.org/markup-compatibility/2006">
              <mc:Choice xmlns:v="urn:schemas-microsoft-com:vml" Requires="v">
                <p:oleObj spid="_x0000_s208901" name="Equation" r:id="rId4" imgW="1358640" imgH="507960" progId="Equation.3">
                  <p:embed/>
                </p:oleObj>
              </mc:Choice>
              <mc:Fallback>
                <p:oleObj name="Equation" r:id="rId4" imgW="1358640" imgH="50796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2025" y="1752600"/>
                        <a:ext cx="2848376"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9105757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Additional Plots for Non-Standard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6"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N.P. </a:t>
            </a:r>
            <a:r>
              <a:rPr lang="en-US" sz="1400" dirty="0" err="1">
                <a:latin typeface="+mj-lt"/>
              </a:rPr>
              <a:t>Cheremisinoff</a:t>
            </a:r>
            <a:r>
              <a:rPr lang="en-US" sz="1400" dirty="0">
                <a:latin typeface="+mj-lt"/>
              </a:rPr>
              <a:t>, </a:t>
            </a:r>
            <a:r>
              <a:rPr lang="en-US" sz="1400" i="1" dirty="0">
                <a:latin typeface="+mj-lt"/>
              </a:rPr>
              <a:t>Handbook of Chemical Processing Equipment, B-H, 2000</a:t>
            </a:r>
            <a:endParaRPr lang="en-US" sz="1400" dirty="0">
              <a:latin typeface="+mj-lt"/>
            </a:endParaRPr>
          </a:p>
        </p:txBody>
      </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178" t="28705" r="22471" b="8039"/>
          <a:stretch/>
        </p:blipFill>
        <p:spPr bwMode="auto">
          <a:xfrm>
            <a:off x="762000" y="464441"/>
            <a:ext cx="7797800" cy="6012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6545215"/>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Additional Plots for Non-Standard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6"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N.P. </a:t>
            </a:r>
            <a:r>
              <a:rPr lang="en-US" sz="1400" dirty="0" err="1">
                <a:latin typeface="+mj-lt"/>
              </a:rPr>
              <a:t>Cheremisinoff</a:t>
            </a:r>
            <a:r>
              <a:rPr lang="en-US" sz="1400" dirty="0">
                <a:latin typeface="+mj-lt"/>
              </a:rPr>
              <a:t>, </a:t>
            </a:r>
            <a:r>
              <a:rPr lang="en-US" sz="1400" i="1" dirty="0">
                <a:latin typeface="+mj-lt"/>
              </a:rPr>
              <a:t>Handbook of Chemical Processing Equipment, B-H, 2000</a:t>
            </a:r>
            <a:endParaRPr lang="en-US" sz="1400" dirty="0">
              <a:latin typeface="+mj-lt"/>
            </a:endParaRPr>
          </a:p>
        </p:txBody>
      </p:sp>
      <p:pic>
        <p:nvPicPr>
          <p:cNvPr id="133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786" t="24806" r="21497" b="6977"/>
          <a:stretch/>
        </p:blipFill>
        <p:spPr bwMode="auto">
          <a:xfrm>
            <a:off x="876300" y="431800"/>
            <a:ext cx="7391400" cy="6106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764481"/>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Additional Plots for Non-Standard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6"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N.P. </a:t>
            </a:r>
            <a:r>
              <a:rPr lang="en-US" sz="1400" dirty="0" err="1">
                <a:latin typeface="+mj-lt"/>
              </a:rPr>
              <a:t>Cheremisinoff</a:t>
            </a:r>
            <a:r>
              <a:rPr lang="en-US" sz="1400" dirty="0">
                <a:latin typeface="+mj-lt"/>
              </a:rPr>
              <a:t>, </a:t>
            </a:r>
            <a:r>
              <a:rPr lang="en-US" sz="1400" i="1" dirty="0">
                <a:latin typeface="+mj-lt"/>
              </a:rPr>
              <a:t>Handbook of Chemical Processing Equipment, B-H, 2000</a:t>
            </a:r>
            <a:endParaRPr lang="en-US" sz="1400" dirty="0">
              <a:latin typeface="+mj-lt"/>
            </a:endParaRPr>
          </a:p>
        </p:txBody>
      </p:sp>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664" t="14529" r="20280" b="17065"/>
          <a:stretch/>
        </p:blipFill>
        <p:spPr bwMode="auto">
          <a:xfrm>
            <a:off x="1110342" y="439515"/>
            <a:ext cx="7424058" cy="600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76448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2860" t="40074" r="22698" b="17048"/>
          <a:stretch/>
        </p:blipFill>
        <p:spPr bwMode="auto">
          <a:xfrm>
            <a:off x="4434114" y="1238713"/>
            <a:ext cx="3414486" cy="424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descr="http://water.me.vccs.edu/math/baffle2.gif">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2362200"/>
            <a:ext cx="1847850" cy="222885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http://ars.els-cdn.com/content/image/1-s2.0-S0261306902000249-gr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990600"/>
            <a:ext cx="2414469" cy="294388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1"/>
          <p:cNvSpPr>
            <a:spLocks noChangeArrowheads="1"/>
          </p:cNvSpPr>
          <p:nvPr/>
        </p:nvSpPr>
        <p:spPr bwMode="auto">
          <a:xfrm>
            <a:off x="228600" y="4114800"/>
            <a:ext cx="4038600" cy="2308966"/>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p>
            <a:pPr algn="just"/>
            <a:r>
              <a:rPr lang="en-US" sz="1800" dirty="0" err="1">
                <a:solidFill>
                  <a:srgbClr val="0000FF"/>
                </a:solidFill>
                <a:latin typeface="+mj-lt"/>
              </a:rPr>
              <a:t>Unbaffled</a:t>
            </a:r>
            <a:r>
              <a:rPr lang="en-US" sz="1800" dirty="0">
                <a:solidFill>
                  <a:srgbClr val="0000FF"/>
                </a:solidFill>
                <a:latin typeface="+mj-lt"/>
              </a:rPr>
              <a:t> mixing tanks often used:</a:t>
            </a:r>
          </a:p>
          <a:p>
            <a:pPr marL="285750" indent="-285750" algn="just">
              <a:buFont typeface="Arial" pitchFamily="34" charset="0"/>
              <a:buChar char="•"/>
            </a:pPr>
            <a:r>
              <a:rPr lang="en-US" sz="1800" dirty="0">
                <a:latin typeface="+mj-lt"/>
              </a:rPr>
              <a:t>in transition region</a:t>
            </a:r>
          </a:p>
          <a:p>
            <a:pPr marL="285750" indent="-285750" algn="just">
              <a:buFont typeface="Arial" pitchFamily="34" charset="0"/>
              <a:buChar char="•"/>
            </a:pPr>
            <a:r>
              <a:rPr lang="en-US" sz="1800" dirty="0">
                <a:latin typeface="+mj-lt"/>
              </a:rPr>
              <a:t>for sticky materials</a:t>
            </a:r>
          </a:p>
          <a:p>
            <a:pPr marL="285750" indent="-285750" algn="just">
              <a:buFont typeface="Arial" pitchFamily="34" charset="0"/>
              <a:buChar char="•"/>
            </a:pPr>
            <a:r>
              <a:rPr lang="en-US" sz="1800" dirty="0">
                <a:latin typeface="+mj-lt"/>
              </a:rPr>
              <a:t>where perfect cleaning is required</a:t>
            </a:r>
          </a:p>
          <a:p>
            <a:pPr marL="285750" indent="-285750" algn="just">
              <a:buFont typeface="Arial" pitchFamily="34" charset="0"/>
              <a:buChar char="•"/>
            </a:pPr>
            <a:r>
              <a:rPr lang="en-US" sz="1800" dirty="0">
                <a:latin typeface="+mj-lt"/>
              </a:rPr>
              <a:t>in large tanks where baffle effects are small</a:t>
            </a:r>
          </a:p>
          <a:p>
            <a:pPr marL="285750" indent="-285750" algn="just">
              <a:buFont typeface="Arial" pitchFamily="34" charset="0"/>
              <a:buChar char="•"/>
            </a:pPr>
            <a:r>
              <a:rPr lang="en-US" sz="1800" dirty="0">
                <a:latin typeface="+mj-lt"/>
              </a:rPr>
              <a:t>processes where it is not clear baffles have an effect on mixing performance</a:t>
            </a:r>
          </a:p>
        </p:txBody>
      </p:sp>
      <p:sp>
        <p:nvSpPr>
          <p:cNvPr id="12" name="Title 11"/>
          <p:cNvSpPr>
            <a:spLocks noGrp="1"/>
          </p:cNvSpPr>
          <p:nvPr>
            <p:ph type="title"/>
          </p:nvPr>
        </p:nvSpPr>
        <p:spPr/>
        <p:txBody>
          <a:bodyPr/>
          <a:lstStyle/>
          <a:p>
            <a:r>
              <a:rPr lang="en-US" b="1" dirty="0">
                <a:latin typeface="Arial" pitchFamily="34" charset="0"/>
                <a:cs typeface="Arial" pitchFamily="34" charset="0"/>
              </a:rPr>
              <a:t>Baffles</a:t>
            </a:r>
            <a:endParaRPr lang="en-US" dirty="0"/>
          </a:p>
        </p:txBody>
      </p:sp>
    </p:spTree>
    <p:extLst>
      <p:ext uri="{BB962C8B-B14F-4D97-AF65-F5344CB8AC3E}">
        <p14:creationId xmlns:p14="http://schemas.microsoft.com/office/powerpoint/2010/main" val="1876172627"/>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168400" y="0"/>
            <a:ext cx="7162800" cy="381000"/>
          </a:xfrm>
          <a:prstGeom prst="rect">
            <a:avLst/>
          </a:prstGeom>
          <a:noFill/>
          <a:ln w="9525">
            <a:noFill/>
            <a:miter lim="800000"/>
            <a:headEnd/>
            <a:tailEnd/>
          </a:ln>
        </p:spPr>
        <p:txBody>
          <a:bodyPr lIns="92075" tIns="46038" rIns="92075" bIns="46038" anchor="ctr"/>
          <a:lstStyle/>
          <a:p>
            <a:pPr algn="ctr">
              <a:defRPr/>
            </a:pPr>
            <a:r>
              <a:rPr lang="en-US" sz="2000" b="1" dirty="0">
                <a:solidFill>
                  <a:srgbClr val="FF0066"/>
                </a:solidFill>
                <a:latin typeface="+mj-lt"/>
              </a:rPr>
              <a:t>Additional Plots for Non-Standard Mixing</a:t>
            </a:r>
            <a:endParaRPr lang="en-US" sz="2000" b="1" dirty="0">
              <a:solidFill>
                <a:srgbClr val="8901F3"/>
              </a:solidFill>
              <a:latin typeface="+mj-lt"/>
            </a:endParaRPr>
          </a:p>
        </p:txBody>
      </p:sp>
      <p:sp>
        <p:nvSpPr>
          <p:cNvPr id="41996" name="Line 5"/>
          <p:cNvSpPr>
            <a:spLocks noChangeShapeType="1"/>
          </p:cNvSpPr>
          <p:nvPr/>
        </p:nvSpPr>
        <p:spPr bwMode="auto">
          <a:xfrm>
            <a:off x="457200" y="371168"/>
            <a:ext cx="8229600" cy="0"/>
          </a:xfrm>
          <a:prstGeom prst="line">
            <a:avLst/>
          </a:prstGeom>
          <a:noFill/>
          <a:ln w="28575">
            <a:solidFill>
              <a:srgbClr val="3366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6" name="Rectangle 11"/>
          <p:cNvSpPr>
            <a:spLocks noChangeArrowheads="1"/>
          </p:cNvSpPr>
          <p:nvPr/>
        </p:nvSpPr>
        <p:spPr bwMode="auto">
          <a:xfrm>
            <a:off x="2895600" y="6485185"/>
            <a:ext cx="59436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r>
              <a:rPr lang="en-US" sz="1400" dirty="0">
                <a:latin typeface="+mj-lt"/>
              </a:rPr>
              <a:t>N.P. </a:t>
            </a:r>
            <a:r>
              <a:rPr lang="en-US" sz="1400" dirty="0" err="1">
                <a:latin typeface="+mj-lt"/>
              </a:rPr>
              <a:t>Cheremisinoff</a:t>
            </a:r>
            <a:r>
              <a:rPr lang="en-US" sz="1400" dirty="0">
                <a:latin typeface="+mj-lt"/>
              </a:rPr>
              <a:t>, </a:t>
            </a:r>
            <a:r>
              <a:rPr lang="en-US" sz="1400" i="1" dirty="0">
                <a:latin typeface="+mj-lt"/>
              </a:rPr>
              <a:t>Handbook of Chemical Processing Equipment, B-H, 2000</a:t>
            </a:r>
            <a:endParaRPr lang="en-US" sz="1400" dirty="0">
              <a:latin typeface="+mj-lt"/>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056" t="29413" r="19550" b="9635"/>
          <a:stretch/>
        </p:blipFill>
        <p:spPr bwMode="auto">
          <a:xfrm>
            <a:off x="457200" y="442153"/>
            <a:ext cx="8382000" cy="5908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2764481"/>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en-US">
                <a:solidFill>
                  <a:srgbClr val="292929"/>
                </a:solidFill>
              </a:rPr>
              <a:t>Heat Transfer in Agitated Vessel</a:t>
            </a:r>
          </a:p>
        </p:txBody>
      </p:sp>
      <p:sp>
        <p:nvSpPr>
          <p:cNvPr id="34819" name="Rectangle 3"/>
          <p:cNvSpPr>
            <a:spLocks noGrp="1" noChangeArrowheads="1"/>
          </p:cNvSpPr>
          <p:nvPr>
            <p:ph type="body" idx="1"/>
          </p:nvPr>
        </p:nvSpPr>
        <p:spPr>
          <a:xfrm>
            <a:off x="457200" y="1219200"/>
            <a:ext cx="8458200" cy="5257800"/>
          </a:xfrm>
        </p:spPr>
        <p:txBody>
          <a:bodyPr/>
          <a:lstStyle/>
          <a:p>
            <a:pPr eaLnBrk="1" hangingPunct="1"/>
            <a:r>
              <a:rPr lang="en-US" sz="2400" b="0">
                <a:solidFill>
                  <a:srgbClr val="292929"/>
                </a:solidFill>
                <a:latin typeface="Times New Roman" pitchFamily="18" charset="0"/>
              </a:rPr>
              <a:t>Often it is necessary </a:t>
            </a:r>
            <a:r>
              <a:rPr lang="en-US" sz="2400" b="0">
                <a:solidFill>
                  <a:srgbClr val="CC3300"/>
                </a:solidFill>
                <a:latin typeface="Times New Roman" pitchFamily="18" charset="0"/>
              </a:rPr>
              <a:t>to cool or heat the contents of the vessel</a:t>
            </a:r>
            <a:r>
              <a:rPr lang="en-US" sz="2400" b="0">
                <a:solidFill>
                  <a:srgbClr val="292929"/>
                </a:solidFill>
                <a:latin typeface="Times New Roman" pitchFamily="18" charset="0"/>
              </a:rPr>
              <a:t> during agitation.</a:t>
            </a:r>
          </a:p>
          <a:p>
            <a:pPr eaLnBrk="1" hangingPunct="1"/>
            <a:r>
              <a:rPr lang="en-US" sz="2400" b="0">
                <a:solidFill>
                  <a:srgbClr val="292929"/>
                </a:solidFill>
                <a:latin typeface="Times New Roman" pitchFamily="18" charset="0"/>
              </a:rPr>
              <a:t>This is usually done by heat-transfer surfaces, which may be in the form of:</a:t>
            </a:r>
          </a:p>
          <a:p>
            <a:pPr eaLnBrk="1" hangingPunct="1">
              <a:buFontTx/>
              <a:buNone/>
            </a:pPr>
            <a:r>
              <a:rPr lang="en-US" sz="2400" b="0">
                <a:solidFill>
                  <a:srgbClr val="292929"/>
                </a:solidFill>
                <a:latin typeface="Times New Roman" pitchFamily="18" charset="0"/>
              </a:rPr>
              <a:t>	1) cooling or heating jackets in the wall of the vessel </a:t>
            </a:r>
          </a:p>
          <a:p>
            <a:pPr eaLnBrk="1" hangingPunct="1">
              <a:buFontTx/>
              <a:buNone/>
            </a:pPr>
            <a:r>
              <a:rPr lang="en-US" sz="2400" b="0">
                <a:solidFill>
                  <a:srgbClr val="292929"/>
                </a:solidFill>
                <a:latin typeface="Times New Roman" pitchFamily="18" charset="0"/>
              </a:rPr>
              <a:t>	2) coils of pipe immersed in the liquid.</a:t>
            </a:r>
          </a:p>
          <a:p>
            <a:pPr eaLnBrk="1" hangingPunct="1"/>
            <a:endParaRPr lang="en-US" sz="2400" b="0">
              <a:solidFill>
                <a:srgbClr val="292929"/>
              </a:solidFill>
              <a:latin typeface="Times New Roman" pitchFamily="18" charset="0"/>
            </a:endParaRP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p:cNvPicPr>
            <a:picLocks noChangeAspect="1" noChangeArrowheads="1"/>
          </p:cNvPicPr>
          <p:nvPr/>
        </p:nvPicPr>
        <p:blipFill>
          <a:blip r:embed="rId3">
            <a:lum bright="-2000" contrast="36000"/>
          </a:blip>
          <a:srcRect l="3604"/>
          <a:stretch>
            <a:fillRect/>
          </a:stretch>
        </p:blipFill>
        <p:spPr bwMode="auto">
          <a:xfrm>
            <a:off x="609600" y="838200"/>
            <a:ext cx="8153400" cy="5199063"/>
          </a:xfrm>
          <a:prstGeom prst="rect">
            <a:avLst/>
          </a:prstGeom>
          <a:noFill/>
          <a:ln w="9525">
            <a:noFill/>
            <a:miter lim="800000"/>
            <a:headEnd/>
            <a:tailEnd/>
          </a:ln>
          <a:effectLst/>
        </p:spPr>
      </p:pic>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endParaRPr lang="en-US"/>
          </a:p>
        </p:txBody>
      </p:sp>
      <p:sp>
        <p:nvSpPr>
          <p:cNvPr id="36867" name="Rectangle 3"/>
          <p:cNvSpPr>
            <a:spLocks noGrp="1" noChangeArrowheads="1"/>
          </p:cNvSpPr>
          <p:nvPr>
            <p:ph type="body" idx="1"/>
          </p:nvPr>
        </p:nvSpPr>
        <p:spPr/>
        <p:txBody>
          <a:bodyPr/>
          <a:lstStyle/>
          <a:p>
            <a:pPr eaLnBrk="1" hangingPunct="1">
              <a:buFontTx/>
              <a:buNone/>
            </a:pPr>
            <a:r>
              <a:rPr lang="en-US" b="0" u="sng">
                <a:solidFill>
                  <a:srgbClr val="292929"/>
                </a:solidFill>
                <a:latin typeface="Times New Roman" pitchFamily="18" charset="0"/>
              </a:rPr>
              <a:t>Vessel with heating jacket</a:t>
            </a:r>
          </a:p>
          <a:p>
            <a:pPr eaLnBrk="1" hangingPunct="1"/>
            <a:r>
              <a:rPr lang="en-US" sz="2400" b="0">
                <a:solidFill>
                  <a:srgbClr val="292929"/>
                </a:solidFill>
                <a:latin typeface="Times New Roman" pitchFamily="18" charset="0"/>
              </a:rPr>
              <a:t>When heating, the fluid entering is often steam, which condenses inside the jacket and leaves at the bottom. </a:t>
            </a:r>
          </a:p>
          <a:p>
            <a:pPr eaLnBrk="1" hangingPunct="1"/>
            <a:r>
              <a:rPr lang="en-US" sz="2400" b="0">
                <a:solidFill>
                  <a:srgbClr val="292929"/>
                </a:solidFill>
                <a:latin typeface="Times New Roman" pitchFamily="18" charset="0"/>
              </a:rPr>
              <a:t>The vessel is equipped with an agitator and in most cases also with baffles (not shown).</a:t>
            </a:r>
          </a:p>
          <a:p>
            <a:pPr eaLnBrk="1" hangingPunct="1"/>
            <a:r>
              <a:rPr lang="en-US" sz="2400" b="0">
                <a:solidFill>
                  <a:srgbClr val="292929"/>
                </a:solidFill>
                <a:latin typeface="Times New Roman" pitchFamily="18" charset="0"/>
              </a:rPr>
              <a:t>Correlations for the heat-transfer coefficient from the agitated Newtonian liquid inside the vessel to the jacket walls of the vessel have the following form:</a:t>
            </a:r>
          </a:p>
          <a:p>
            <a:pPr eaLnBrk="1" hangingPunct="1"/>
            <a:endParaRPr lang="en-US" sz="2400" b="0" u="sng">
              <a:solidFill>
                <a:srgbClr val="292929"/>
              </a:solidFill>
              <a:latin typeface="Times New Roman" pitchFamily="18" charset="0"/>
            </a:endParaRP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457200" y="1752600"/>
            <a:ext cx="8686800" cy="4724400"/>
          </a:xfrm>
        </p:spPr>
        <p:txBody>
          <a:bodyPr/>
          <a:lstStyle/>
          <a:p>
            <a:pPr eaLnBrk="1" hangingPunct="1">
              <a:buFontTx/>
              <a:buNone/>
            </a:pPr>
            <a:r>
              <a:rPr lang="en-US" sz="2800" b="0">
                <a:solidFill>
                  <a:srgbClr val="292929"/>
                </a:solidFill>
                <a:latin typeface="Times New Roman" pitchFamily="18" charset="0"/>
              </a:rPr>
              <a:t>	where:</a:t>
            </a:r>
          </a:p>
          <a:p>
            <a:pPr eaLnBrk="1" hangingPunct="1">
              <a:buFontTx/>
              <a:buNone/>
            </a:pPr>
            <a:r>
              <a:rPr lang="en-US" sz="2800" b="0" i="1">
                <a:solidFill>
                  <a:srgbClr val="292929"/>
                </a:solidFill>
                <a:latin typeface="Times New Roman" pitchFamily="18" charset="0"/>
              </a:rPr>
              <a:t>	h</a:t>
            </a:r>
            <a:r>
              <a:rPr lang="en-US" sz="2800" b="0">
                <a:solidFill>
                  <a:srgbClr val="292929"/>
                </a:solidFill>
                <a:latin typeface="Times New Roman" pitchFamily="18" charset="0"/>
              </a:rPr>
              <a:t> is the heat-transfer coefficient for the agitated liquid to the inner wall in W/m</a:t>
            </a:r>
            <a:r>
              <a:rPr lang="en-US" sz="2800" b="0" baseline="30000">
                <a:solidFill>
                  <a:srgbClr val="292929"/>
                </a:solidFill>
                <a:latin typeface="Times New Roman" pitchFamily="18" charset="0"/>
              </a:rPr>
              <a:t>2</a:t>
            </a:r>
            <a:r>
              <a:rPr lang="en-US" sz="2800" b="0">
                <a:solidFill>
                  <a:srgbClr val="292929"/>
                </a:solidFill>
                <a:latin typeface="Times New Roman" pitchFamily="18" charset="0"/>
              </a:rPr>
              <a:t>.K, </a:t>
            </a:r>
          </a:p>
          <a:p>
            <a:pPr eaLnBrk="1" hangingPunct="1">
              <a:buFontTx/>
              <a:buNone/>
            </a:pPr>
            <a:r>
              <a:rPr lang="en-US" sz="2800" b="0">
                <a:solidFill>
                  <a:srgbClr val="292929"/>
                </a:solidFill>
                <a:latin typeface="Times New Roman" pitchFamily="18" charset="0"/>
              </a:rPr>
              <a:t>	</a:t>
            </a:r>
            <a:r>
              <a:rPr lang="en-US" sz="2800" b="0" i="1">
                <a:solidFill>
                  <a:srgbClr val="292929"/>
                </a:solidFill>
                <a:latin typeface="Times New Roman" pitchFamily="18" charset="0"/>
              </a:rPr>
              <a:t>D</a:t>
            </a:r>
            <a:r>
              <a:rPr lang="en-US" sz="2800" b="0" i="1" baseline="-25000">
                <a:solidFill>
                  <a:srgbClr val="292929"/>
                </a:solidFill>
                <a:latin typeface="Times New Roman" pitchFamily="18" charset="0"/>
              </a:rPr>
              <a:t>t</a:t>
            </a:r>
            <a:r>
              <a:rPr lang="en-US" sz="2800" b="0">
                <a:solidFill>
                  <a:srgbClr val="292929"/>
                </a:solidFill>
                <a:latin typeface="Times New Roman" pitchFamily="18" charset="0"/>
              </a:rPr>
              <a:t> is the inside diameter of the tank in m, </a:t>
            </a:r>
          </a:p>
          <a:p>
            <a:pPr eaLnBrk="1" hangingPunct="1">
              <a:buFontTx/>
              <a:buNone/>
            </a:pPr>
            <a:r>
              <a:rPr lang="en-US" sz="2800" b="0">
                <a:solidFill>
                  <a:srgbClr val="292929"/>
                </a:solidFill>
                <a:latin typeface="Times New Roman" pitchFamily="18" charset="0"/>
              </a:rPr>
              <a:t>	</a:t>
            </a:r>
            <a:r>
              <a:rPr lang="en-US" sz="2800" b="0" i="1">
                <a:solidFill>
                  <a:srgbClr val="292929"/>
                </a:solidFill>
                <a:latin typeface="Times New Roman" pitchFamily="18" charset="0"/>
              </a:rPr>
              <a:t>k</a:t>
            </a:r>
            <a:r>
              <a:rPr lang="en-US" sz="2800" b="0">
                <a:solidFill>
                  <a:srgbClr val="292929"/>
                </a:solidFill>
                <a:latin typeface="Times New Roman" pitchFamily="18" charset="0"/>
              </a:rPr>
              <a:t> is thermal conductivity in W/m.K, </a:t>
            </a:r>
          </a:p>
          <a:p>
            <a:pPr eaLnBrk="1" hangingPunct="1">
              <a:buFontTx/>
              <a:buNone/>
            </a:pPr>
            <a:r>
              <a:rPr lang="en-US" sz="2800" b="0">
                <a:solidFill>
                  <a:srgbClr val="292929"/>
                </a:solidFill>
                <a:latin typeface="Times New Roman" pitchFamily="18" charset="0"/>
              </a:rPr>
              <a:t>	</a:t>
            </a:r>
            <a:r>
              <a:rPr lang="en-US" sz="2800" b="0" i="1">
                <a:solidFill>
                  <a:srgbClr val="292929"/>
                </a:solidFill>
                <a:latin typeface="Times New Roman" pitchFamily="18" charset="0"/>
              </a:rPr>
              <a:t>D</a:t>
            </a:r>
            <a:r>
              <a:rPr lang="en-US" sz="2800" b="0" i="1" baseline="-25000">
                <a:solidFill>
                  <a:srgbClr val="292929"/>
                </a:solidFill>
                <a:latin typeface="Times New Roman" pitchFamily="18" charset="0"/>
              </a:rPr>
              <a:t>a</a:t>
            </a:r>
            <a:r>
              <a:rPr lang="en-US" sz="2800" b="0">
                <a:solidFill>
                  <a:srgbClr val="292929"/>
                </a:solidFill>
                <a:latin typeface="Times New Roman" pitchFamily="18" charset="0"/>
              </a:rPr>
              <a:t> is diameter of agitator in m, </a:t>
            </a:r>
          </a:p>
          <a:p>
            <a:pPr eaLnBrk="1" hangingPunct="1">
              <a:buFontTx/>
              <a:buNone/>
            </a:pPr>
            <a:r>
              <a:rPr lang="en-US" sz="2800" b="0">
                <a:solidFill>
                  <a:srgbClr val="292929"/>
                </a:solidFill>
                <a:latin typeface="Times New Roman" pitchFamily="18" charset="0"/>
              </a:rPr>
              <a:t>	</a:t>
            </a:r>
            <a:r>
              <a:rPr lang="en-US" sz="2800" b="0" i="1">
                <a:solidFill>
                  <a:srgbClr val="292929"/>
                </a:solidFill>
                <a:latin typeface="Times New Roman" pitchFamily="18" charset="0"/>
              </a:rPr>
              <a:t>N</a:t>
            </a:r>
            <a:r>
              <a:rPr lang="en-US" sz="2800" b="0">
                <a:solidFill>
                  <a:srgbClr val="292929"/>
                </a:solidFill>
                <a:latin typeface="Times New Roman" pitchFamily="18" charset="0"/>
              </a:rPr>
              <a:t> is rotational speed in revolutions per sec, </a:t>
            </a:r>
          </a:p>
          <a:p>
            <a:pPr eaLnBrk="1" hangingPunct="1">
              <a:buFontTx/>
              <a:buNone/>
            </a:pPr>
            <a:r>
              <a:rPr lang="en-US" sz="2800" b="0">
                <a:solidFill>
                  <a:srgbClr val="292929"/>
                </a:solidFill>
                <a:latin typeface="Times New Roman" pitchFamily="18" charset="0"/>
              </a:rPr>
              <a:t>	</a:t>
            </a:r>
            <a:r>
              <a:rPr lang="el-GR" sz="2800" b="0" i="1">
                <a:solidFill>
                  <a:srgbClr val="292929"/>
                </a:solidFill>
                <a:latin typeface="Times New Roman" pitchFamily="18" charset="0"/>
                <a:cs typeface="Times New Roman" pitchFamily="18" charset="0"/>
              </a:rPr>
              <a:t>ρ</a:t>
            </a:r>
            <a:r>
              <a:rPr lang="en-US" sz="2800" b="0">
                <a:solidFill>
                  <a:srgbClr val="292929"/>
                </a:solidFill>
                <a:latin typeface="Times New Roman" pitchFamily="18" charset="0"/>
              </a:rPr>
              <a:t> is fluid density in kg/m</a:t>
            </a:r>
            <a:r>
              <a:rPr lang="en-US" sz="2800" b="0" baseline="30000">
                <a:solidFill>
                  <a:srgbClr val="292929"/>
                </a:solidFill>
                <a:latin typeface="Times New Roman" pitchFamily="18" charset="0"/>
              </a:rPr>
              <a:t>3</a:t>
            </a:r>
            <a:r>
              <a:rPr lang="en-US" sz="2800" b="0">
                <a:solidFill>
                  <a:srgbClr val="292929"/>
                </a:solidFill>
                <a:latin typeface="Times New Roman" pitchFamily="18" charset="0"/>
              </a:rPr>
              <a:t>, </a:t>
            </a:r>
          </a:p>
          <a:p>
            <a:pPr eaLnBrk="1" hangingPunct="1">
              <a:buFontTx/>
              <a:buNone/>
            </a:pPr>
            <a:r>
              <a:rPr lang="en-US" sz="2800" b="0">
                <a:solidFill>
                  <a:srgbClr val="292929"/>
                </a:solidFill>
                <a:latin typeface="Times New Roman" pitchFamily="18" charset="0"/>
              </a:rPr>
              <a:t>	</a:t>
            </a:r>
            <a:r>
              <a:rPr lang="en-US" sz="2800" b="0" i="1">
                <a:solidFill>
                  <a:srgbClr val="292929"/>
                </a:solidFill>
                <a:latin typeface="Times New Roman" pitchFamily="18" charset="0"/>
                <a:cs typeface="Times New Roman" pitchFamily="18" charset="0"/>
              </a:rPr>
              <a:t>µ</a:t>
            </a:r>
            <a:r>
              <a:rPr lang="en-US" sz="2800" b="0">
                <a:solidFill>
                  <a:srgbClr val="292929"/>
                </a:solidFill>
                <a:latin typeface="Times New Roman" pitchFamily="18" charset="0"/>
              </a:rPr>
              <a:t> is liquid viscosity in Pa.s</a:t>
            </a:r>
          </a:p>
        </p:txBody>
      </p:sp>
      <p:pic>
        <p:nvPicPr>
          <p:cNvPr id="37891"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r="37500"/>
          <a:stretch>
            <a:fillRect/>
          </a:stretch>
        </p:blipFill>
        <p:spPr bwMode="auto">
          <a:xfrm>
            <a:off x="1295400" y="304800"/>
            <a:ext cx="5715000" cy="1219200"/>
          </a:xfrm>
          <a:prstGeom prst="rect">
            <a:avLst/>
          </a:prstGeom>
          <a:noFill/>
          <a:ln w="9525">
            <a:noFill/>
            <a:miter lim="800000"/>
            <a:headEnd/>
            <a:tailEnd/>
          </a:ln>
          <a:effectLst/>
        </p:spPr>
      </p:pic>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a:stretch>
            <a:fillRect/>
          </a:stretch>
        </p:blipFill>
        <p:spPr bwMode="auto">
          <a:xfrm>
            <a:off x="0" y="457200"/>
            <a:ext cx="9144000" cy="5895975"/>
          </a:xfrm>
          <a:prstGeom prst="rect">
            <a:avLst/>
          </a:prstGeom>
          <a:noFill/>
          <a:ln w="9525">
            <a:noFill/>
            <a:miter lim="800000"/>
            <a:headEnd/>
            <a:tailEnd/>
          </a:ln>
          <a:effectLst/>
        </p:spPr>
      </p:pic>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rcRect/>
          <a:stretch>
            <a:fillRect/>
          </a:stretch>
        </p:blipFill>
        <p:spPr bwMode="auto">
          <a:xfrm>
            <a:off x="0" y="990600"/>
            <a:ext cx="9144000" cy="4981575"/>
          </a:xfrm>
          <a:prstGeom prst="rect">
            <a:avLst/>
          </a:prstGeom>
          <a:noFill/>
          <a:ln w="9525">
            <a:noFill/>
            <a:miter lim="800000"/>
            <a:headEnd/>
            <a:tailEnd/>
          </a:ln>
          <a:effectLst/>
        </p:spPr>
      </p:pic>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idx="1"/>
          </p:nvPr>
        </p:nvSpPr>
        <p:spPr>
          <a:xfrm>
            <a:off x="457200" y="304800"/>
            <a:ext cx="8382000" cy="5943600"/>
          </a:xfrm>
        </p:spPr>
        <p:txBody>
          <a:bodyPr>
            <a:normAutofit lnSpcReduction="10000"/>
          </a:bodyPr>
          <a:lstStyle/>
          <a:p>
            <a:pPr eaLnBrk="1" hangingPunct="1">
              <a:buFontTx/>
              <a:buNone/>
            </a:pPr>
            <a:r>
              <a:rPr lang="en-US" sz="2800" b="0">
                <a:solidFill>
                  <a:srgbClr val="292929"/>
                </a:solidFill>
                <a:latin typeface="Times New Roman" pitchFamily="18" charset="0"/>
              </a:rPr>
              <a:t>EXAMPLE 4.13-1. 	Heat-Transfer Coefficient in 					Agitated Vessel with Jacket</a:t>
            </a:r>
          </a:p>
          <a:p>
            <a:pPr eaLnBrk="1" hangingPunct="1">
              <a:buFontTx/>
              <a:buNone/>
            </a:pPr>
            <a:r>
              <a:rPr lang="en-US" sz="2800" b="0">
                <a:solidFill>
                  <a:srgbClr val="292929"/>
                </a:solidFill>
                <a:latin typeface="Times New Roman" pitchFamily="18" charset="0"/>
              </a:rPr>
              <a:t>	</a:t>
            </a:r>
          </a:p>
          <a:p>
            <a:pPr eaLnBrk="1" hangingPunct="1">
              <a:buFontTx/>
              <a:buNone/>
            </a:pPr>
            <a:r>
              <a:rPr lang="en-US" sz="2800" b="0">
                <a:solidFill>
                  <a:srgbClr val="292929"/>
                </a:solidFill>
                <a:latin typeface="Times New Roman" pitchFamily="18" charset="0"/>
              </a:rPr>
              <a:t>	A jacketed 1.83-m-diameter agitated vessel with baffles is being used to heat a liquid which is at 300 K. The agitator is 0.61 m in diameter and is a flat-blade turbine rotating at 100 rpm. Hot water is in the heating jacket. The wall surface temperature is constant at 355.4 K. The liquid has the following bulk physical properties: </a:t>
            </a:r>
            <a:r>
              <a:rPr lang="el-GR" sz="2800" b="0" i="1">
                <a:solidFill>
                  <a:srgbClr val="292929"/>
                </a:solidFill>
                <a:latin typeface="Times New Roman" pitchFamily="18" charset="0"/>
                <a:cs typeface="Times New Roman" pitchFamily="18" charset="0"/>
              </a:rPr>
              <a:t>ρ</a:t>
            </a:r>
            <a:r>
              <a:rPr lang="en-US" sz="2800" b="0">
                <a:solidFill>
                  <a:srgbClr val="292929"/>
                </a:solidFill>
                <a:latin typeface="Times New Roman" pitchFamily="18" charset="0"/>
              </a:rPr>
              <a:t> = 961 kg/m</a:t>
            </a:r>
            <a:r>
              <a:rPr lang="en-US" sz="2800" b="0" baseline="30000">
                <a:solidFill>
                  <a:srgbClr val="292929"/>
                </a:solidFill>
                <a:latin typeface="Times New Roman" pitchFamily="18" charset="0"/>
              </a:rPr>
              <a:t>3</a:t>
            </a:r>
            <a:r>
              <a:rPr lang="en-US" sz="2800" b="0">
                <a:solidFill>
                  <a:srgbClr val="292929"/>
                </a:solidFill>
                <a:latin typeface="Times New Roman" pitchFamily="18" charset="0"/>
              </a:rPr>
              <a:t>, </a:t>
            </a:r>
            <a:r>
              <a:rPr lang="en-US" sz="2800" b="0" i="1">
                <a:solidFill>
                  <a:srgbClr val="292929"/>
                </a:solidFill>
                <a:latin typeface="Times New Roman" pitchFamily="18" charset="0"/>
              </a:rPr>
              <a:t>c</a:t>
            </a:r>
            <a:r>
              <a:rPr lang="en-US" sz="2800" b="0" i="1" baseline="-25000">
                <a:solidFill>
                  <a:srgbClr val="292929"/>
                </a:solidFill>
                <a:latin typeface="Times New Roman" pitchFamily="18" charset="0"/>
              </a:rPr>
              <a:t>p</a:t>
            </a:r>
            <a:r>
              <a:rPr lang="en-US" sz="2800" b="0">
                <a:solidFill>
                  <a:srgbClr val="292929"/>
                </a:solidFill>
                <a:latin typeface="Times New Roman" pitchFamily="18" charset="0"/>
              </a:rPr>
              <a:t> = 2500 J/kg.K, </a:t>
            </a:r>
            <a:r>
              <a:rPr lang="en-US" sz="2800" b="0" i="1">
                <a:solidFill>
                  <a:srgbClr val="292929"/>
                </a:solidFill>
                <a:latin typeface="Times New Roman" pitchFamily="18" charset="0"/>
              </a:rPr>
              <a:t>k</a:t>
            </a:r>
            <a:r>
              <a:rPr lang="en-US" sz="2800" b="0">
                <a:solidFill>
                  <a:srgbClr val="292929"/>
                </a:solidFill>
                <a:latin typeface="Times New Roman" pitchFamily="18" charset="0"/>
              </a:rPr>
              <a:t> = 0.173 W/m.K, and </a:t>
            </a:r>
            <a:r>
              <a:rPr lang="en-US" sz="2800" b="0" i="1">
                <a:solidFill>
                  <a:srgbClr val="292929"/>
                </a:solidFill>
                <a:latin typeface="Times New Roman" pitchFamily="18" charset="0"/>
                <a:cs typeface="Times New Roman" pitchFamily="18" charset="0"/>
              </a:rPr>
              <a:t>µ</a:t>
            </a:r>
            <a:r>
              <a:rPr lang="en-US" sz="2800" b="0">
                <a:solidFill>
                  <a:srgbClr val="292929"/>
                </a:solidFill>
                <a:latin typeface="Times New Roman" pitchFamily="18" charset="0"/>
              </a:rPr>
              <a:t> = 1.00 Pa.s at 300 K and 0.084 Pa.s at 355.4 K. Calculate the heat-transfer coefficient to the wall of the jacket.</a:t>
            </a:r>
          </a:p>
          <a:p>
            <a:pPr eaLnBrk="1" hangingPunct="1"/>
            <a:endParaRPr lang="en-US" sz="2800" b="0">
              <a:solidFill>
                <a:srgbClr val="292929"/>
              </a:solidFill>
              <a:latin typeface="Times New Roman" pitchFamily="18" charset="0"/>
            </a:endParaRPr>
          </a:p>
        </p:txBody>
      </p:sp>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0" y="228600"/>
            <a:ext cx="9115425" cy="2424113"/>
          </a:xfrm>
          <a:prstGeom prst="rect">
            <a:avLst/>
          </a:prstGeom>
          <a:noFill/>
          <a:ln w="9525">
            <a:noFill/>
            <a:miter lim="800000"/>
            <a:headEnd/>
            <a:tailEnd/>
          </a:ln>
          <a:effectLst/>
        </p:spPr>
      </p:pic>
      <p:pic>
        <p:nvPicPr>
          <p:cNvPr id="41987" name="Picture 5"/>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0" y="2819400"/>
            <a:ext cx="9144000" cy="1868488"/>
          </a:xfrm>
          <a:prstGeom prst="rect">
            <a:avLst/>
          </a:prstGeom>
          <a:noFill/>
          <a:ln w="9525">
            <a:noFill/>
            <a:miter lim="800000"/>
            <a:headEnd/>
            <a:tailEnd/>
          </a:ln>
          <a:effectLst/>
        </p:spPr>
      </p:pic>
      <p:pic>
        <p:nvPicPr>
          <p:cNvPr id="41988" name="Picture 6"/>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rcRect/>
          <a:stretch>
            <a:fillRect/>
          </a:stretch>
        </p:blipFill>
        <p:spPr bwMode="auto">
          <a:xfrm>
            <a:off x="0" y="4800600"/>
            <a:ext cx="9144000" cy="1881188"/>
          </a:xfrm>
          <a:prstGeom prst="rect">
            <a:avLst/>
          </a:prstGeom>
          <a:noFill/>
          <a:ln w="9525">
            <a:noFill/>
            <a:miter lim="800000"/>
            <a:headEnd/>
            <a:tailEnd/>
          </a:ln>
          <a:effectLst/>
        </p:spPr>
      </p:pic>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228600" y="1600200"/>
            <a:ext cx="8772525" cy="2033588"/>
          </a:xfrm>
          <a:prstGeom prst="rect">
            <a:avLst/>
          </a:prstGeom>
          <a:noFill/>
          <a:ln w="9525">
            <a:noFill/>
            <a:miter lim="800000"/>
            <a:headEnd/>
            <a:tailEnd/>
          </a:ln>
          <a:effectLst/>
        </p:spPr>
      </p:pic>
      <p:pic>
        <p:nvPicPr>
          <p:cNvPr id="43011" name="Picture 5"/>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r="35088"/>
          <a:stretch>
            <a:fillRect/>
          </a:stretch>
        </p:blipFill>
        <p:spPr bwMode="auto">
          <a:xfrm>
            <a:off x="1447800" y="228600"/>
            <a:ext cx="5638800" cy="1158875"/>
          </a:xfrm>
          <a:prstGeom prst="rect">
            <a:avLst/>
          </a:prstGeom>
          <a:noFill/>
          <a:ln w="9525">
            <a:noFill/>
            <a:miter lim="800000"/>
            <a:headEnd/>
            <a:tailEnd/>
          </a:ln>
          <a:effectLst/>
        </p:spPr>
      </p:pic>
      <p:pic>
        <p:nvPicPr>
          <p:cNvPr id="43012" name="Picture 6"/>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rcRect/>
          <a:stretch>
            <a:fillRect/>
          </a:stretch>
        </p:blipFill>
        <p:spPr bwMode="auto">
          <a:xfrm>
            <a:off x="228600" y="3790950"/>
            <a:ext cx="8686800" cy="2400300"/>
          </a:xfrm>
          <a:prstGeom prst="rect">
            <a:avLst/>
          </a:prstGeom>
          <a:noFill/>
          <a:ln w="9525">
            <a:noFill/>
            <a:miter lim="800000"/>
            <a:headEnd/>
            <a:tailEnd/>
          </a:ln>
          <a:effec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a:latin typeface="Arial" pitchFamily="34" charset="0"/>
                <a:cs typeface="Arial" pitchFamily="34" charset="0"/>
              </a:rPr>
              <a:t>Baffles</a:t>
            </a:r>
            <a:endParaRPr lang="en-US" dirty="0"/>
          </a:p>
        </p:txBody>
      </p:sp>
      <p:pic>
        <p:nvPicPr>
          <p:cNvPr id="7"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6968" t="19524" r="36854" b="39152"/>
          <a:stretch/>
        </p:blipFill>
        <p:spPr bwMode="auto">
          <a:xfrm>
            <a:off x="4714738" y="2057400"/>
            <a:ext cx="3309181" cy="4114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5260" t="15673" r="34993" b="56898"/>
          <a:stretch/>
        </p:blipFill>
        <p:spPr bwMode="auto">
          <a:xfrm>
            <a:off x="609600" y="1905000"/>
            <a:ext cx="2971800" cy="3958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6172627"/>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sz="half" idx="1"/>
          </p:nvPr>
        </p:nvSpPr>
        <p:spPr>
          <a:xfrm>
            <a:off x="457200" y="0"/>
            <a:ext cx="8534400" cy="6858000"/>
          </a:xfrm>
        </p:spPr>
        <p:txBody>
          <a:bodyPr/>
          <a:lstStyle/>
          <a:p>
            <a:pPr marL="0" indent="0" eaLnBrk="1" hangingPunct="1">
              <a:lnSpc>
                <a:spcPct val="90000"/>
              </a:lnSpc>
              <a:buFontTx/>
              <a:buNone/>
            </a:pPr>
            <a:r>
              <a:rPr lang="en-US" sz="2800" b="0" u="sng">
                <a:solidFill>
                  <a:srgbClr val="292929"/>
                </a:solidFill>
                <a:latin typeface="Times New Roman" pitchFamily="18" charset="0"/>
              </a:rPr>
              <a:t>Vessel with heating coil</a:t>
            </a:r>
          </a:p>
          <a:p>
            <a:pPr marL="0" indent="0" eaLnBrk="1" hangingPunct="1">
              <a:lnSpc>
                <a:spcPct val="90000"/>
              </a:lnSpc>
            </a:pPr>
            <a:r>
              <a:rPr lang="en-US" sz="2400" b="0">
                <a:solidFill>
                  <a:srgbClr val="292929"/>
                </a:solidFill>
                <a:latin typeface="Times New Roman" pitchFamily="18" charset="0"/>
              </a:rPr>
              <a:t>Correlations for the heat-transfer coefficient to the outside surface of the coils in agitated vessel have the following form:</a:t>
            </a:r>
          </a:p>
          <a:p>
            <a:pPr marL="0" indent="0" eaLnBrk="1" hangingPunct="1">
              <a:lnSpc>
                <a:spcPct val="90000"/>
              </a:lnSpc>
              <a:buFontTx/>
              <a:buNone/>
            </a:pPr>
            <a:r>
              <a:rPr lang="en-US" sz="2400" b="0">
                <a:solidFill>
                  <a:srgbClr val="292929"/>
                </a:solidFill>
                <a:latin typeface="Times New Roman" pitchFamily="18" charset="0"/>
              </a:rPr>
              <a:t>	a) for a paddle agitator</a:t>
            </a:r>
          </a:p>
          <a:p>
            <a:pPr marL="0" indent="0" eaLnBrk="1" hangingPunct="1">
              <a:lnSpc>
                <a:spcPct val="90000"/>
              </a:lnSpc>
              <a:buFontTx/>
              <a:buNone/>
            </a:pPr>
            <a:endParaRPr lang="en-US" sz="2400" b="0">
              <a:solidFill>
                <a:srgbClr val="292929"/>
              </a:solidFill>
              <a:latin typeface="Times New Roman" pitchFamily="18" charset="0"/>
            </a:endParaRPr>
          </a:p>
          <a:p>
            <a:pPr marL="0" indent="0" eaLnBrk="1" hangingPunct="1">
              <a:lnSpc>
                <a:spcPct val="90000"/>
              </a:lnSpc>
              <a:buFontTx/>
              <a:buNone/>
            </a:pPr>
            <a:endParaRPr lang="en-US" sz="2400" b="0">
              <a:solidFill>
                <a:srgbClr val="292929"/>
              </a:solidFill>
              <a:latin typeface="Times New Roman" pitchFamily="18" charset="0"/>
            </a:endParaRPr>
          </a:p>
          <a:p>
            <a:pPr marL="0" indent="0" eaLnBrk="1" hangingPunct="1">
              <a:lnSpc>
                <a:spcPct val="90000"/>
              </a:lnSpc>
              <a:buFontTx/>
              <a:buNone/>
            </a:pPr>
            <a:r>
              <a:rPr lang="en-US" sz="2400" b="0">
                <a:solidFill>
                  <a:srgbClr val="292929"/>
                </a:solidFill>
                <a:latin typeface="Times New Roman" pitchFamily="18" charset="0"/>
              </a:rPr>
              <a:t>	</a:t>
            </a:r>
          </a:p>
          <a:p>
            <a:pPr marL="0" indent="0" eaLnBrk="1" hangingPunct="1">
              <a:lnSpc>
                <a:spcPct val="90000"/>
              </a:lnSpc>
              <a:buFontTx/>
              <a:buNone/>
            </a:pPr>
            <a:endParaRPr lang="en-US" sz="2400" b="0">
              <a:solidFill>
                <a:srgbClr val="292929"/>
              </a:solidFill>
              <a:latin typeface="Times New Roman" pitchFamily="18" charset="0"/>
            </a:endParaRPr>
          </a:p>
          <a:p>
            <a:pPr marL="0" indent="0" eaLnBrk="1" hangingPunct="1">
              <a:lnSpc>
                <a:spcPct val="90000"/>
              </a:lnSpc>
              <a:buFontTx/>
              <a:buNone/>
            </a:pPr>
            <a:r>
              <a:rPr lang="en-US" sz="2400" b="0">
                <a:solidFill>
                  <a:srgbClr val="292929"/>
                </a:solidFill>
                <a:latin typeface="Times New Roman" pitchFamily="18" charset="0"/>
              </a:rPr>
              <a:t>	b) for vertical baffle tube with a flat-blade turbine:</a:t>
            </a:r>
          </a:p>
          <a:p>
            <a:pPr marL="0" indent="0" eaLnBrk="1" hangingPunct="1">
              <a:lnSpc>
                <a:spcPct val="90000"/>
              </a:lnSpc>
            </a:pPr>
            <a:endParaRPr lang="en-US" sz="2400" b="0">
              <a:solidFill>
                <a:srgbClr val="292929"/>
              </a:solidFill>
              <a:latin typeface="Times New Roman" pitchFamily="18" charset="0"/>
            </a:endParaRPr>
          </a:p>
          <a:p>
            <a:pPr marL="0" indent="0" eaLnBrk="1" hangingPunct="1">
              <a:lnSpc>
                <a:spcPct val="90000"/>
              </a:lnSpc>
            </a:pPr>
            <a:endParaRPr lang="en-US" sz="2400" b="0">
              <a:solidFill>
                <a:srgbClr val="292929"/>
              </a:solidFill>
              <a:latin typeface="Times New Roman" pitchFamily="18" charset="0"/>
            </a:endParaRPr>
          </a:p>
          <a:p>
            <a:pPr marL="0" indent="0" eaLnBrk="1" hangingPunct="1">
              <a:lnSpc>
                <a:spcPct val="90000"/>
              </a:lnSpc>
            </a:pPr>
            <a:endParaRPr lang="en-US" sz="2400" b="0">
              <a:solidFill>
                <a:srgbClr val="292929"/>
              </a:solidFill>
              <a:latin typeface="Times New Roman" pitchFamily="18" charset="0"/>
            </a:endParaRPr>
          </a:p>
          <a:p>
            <a:pPr marL="0" indent="0" eaLnBrk="1" hangingPunct="1">
              <a:lnSpc>
                <a:spcPct val="90000"/>
              </a:lnSpc>
            </a:pPr>
            <a:endParaRPr lang="en-US" sz="2400" b="0">
              <a:solidFill>
                <a:srgbClr val="292929"/>
              </a:solidFill>
              <a:latin typeface="Times New Roman" pitchFamily="18" charset="0"/>
            </a:endParaRPr>
          </a:p>
          <a:p>
            <a:pPr marL="0" indent="0" eaLnBrk="1" hangingPunct="1">
              <a:lnSpc>
                <a:spcPct val="90000"/>
              </a:lnSpc>
              <a:buFontTx/>
              <a:buNone/>
            </a:pPr>
            <a:r>
              <a:rPr lang="en-US" sz="2400" b="0" i="1">
                <a:solidFill>
                  <a:srgbClr val="292929"/>
                </a:solidFill>
                <a:latin typeface="Times New Roman" pitchFamily="18" charset="0"/>
              </a:rPr>
              <a:t>D</a:t>
            </a:r>
            <a:r>
              <a:rPr lang="en-US" sz="2400" b="0" i="1" baseline="-25000">
                <a:solidFill>
                  <a:srgbClr val="292929"/>
                </a:solidFill>
                <a:latin typeface="Times New Roman" pitchFamily="18" charset="0"/>
              </a:rPr>
              <a:t>o</a:t>
            </a:r>
            <a:r>
              <a:rPr lang="en-US" sz="2400" b="0">
                <a:solidFill>
                  <a:srgbClr val="292929"/>
                </a:solidFill>
                <a:latin typeface="Times New Roman" pitchFamily="18" charset="0"/>
              </a:rPr>
              <a:t> is outside diameter of the coil tube (in m), </a:t>
            </a:r>
            <a:r>
              <a:rPr lang="en-US" sz="2400" b="0" i="1">
                <a:solidFill>
                  <a:srgbClr val="292929"/>
                </a:solidFill>
                <a:latin typeface="Times New Roman" pitchFamily="18" charset="0"/>
              </a:rPr>
              <a:t>n</a:t>
            </a:r>
            <a:r>
              <a:rPr lang="en-US" sz="2400" b="0" i="1" baseline="-25000">
                <a:solidFill>
                  <a:srgbClr val="292929"/>
                </a:solidFill>
                <a:latin typeface="Times New Roman" pitchFamily="18" charset="0"/>
              </a:rPr>
              <a:t>b</a:t>
            </a:r>
            <a:r>
              <a:rPr lang="en-US" sz="2400" b="0">
                <a:solidFill>
                  <a:srgbClr val="292929"/>
                </a:solidFill>
                <a:latin typeface="Times New Roman" pitchFamily="18" charset="0"/>
              </a:rPr>
              <a:t> is number of vertical baffle tubes and </a:t>
            </a:r>
            <a:r>
              <a:rPr lang="en-US" sz="2400" b="0" i="1">
                <a:solidFill>
                  <a:srgbClr val="292929"/>
                </a:solidFill>
                <a:latin typeface="Times New Roman" pitchFamily="18" charset="0"/>
                <a:cs typeface="Times New Roman" pitchFamily="18" charset="0"/>
              </a:rPr>
              <a:t>µ</a:t>
            </a:r>
            <a:r>
              <a:rPr lang="en-US" sz="2400" b="0" i="1" baseline="-25000">
                <a:solidFill>
                  <a:srgbClr val="292929"/>
                </a:solidFill>
                <a:latin typeface="Times New Roman" pitchFamily="18" charset="0"/>
                <a:cs typeface="Times New Roman" pitchFamily="18" charset="0"/>
              </a:rPr>
              <a:t>f</a:t>
            </a:r>
            <a:r>
              <a:rPr lang="en-US" sz="2400" b="0">
                <a:solidFill>
                  <a:srgbClr val="292929"/>
                </a:solidFill>
                <a:latin typeface="Times New Roman" pitchFamily="18" charset="0"/>
                <a:cs typeface="Times New Roman" pitchFamily="18" charset="0"/>
              </a:rPr>
              <a:t> is the viscosity of the mean film temperature</a:t>
            </a:r>
          </a:p>
        </p:txBody>
      </p:sp>
      <p:graphicFrame>
        <p:nvGraphicFramePr>
          <p:cNvPr id="44035" name="Object 8"/>
          <p:cNvGraphicFramePr>
            <a:graphicFrameLocks noGrp="1" noChangeAspect="1"/>
          </p:cNvGraphicFramePr>
          <p:nvPr>
            <p:ph sz="quarter" idx="2"/>
          </p:nvPr>
        </p:nvGraphicFramePr>
        <p:xfrm>
          <a:off x="2057400" y="1752600"/>
          <a:ext cx="6280150" cy="1274763"/>
        </p:xfrm>
        <a:graphic>
          <a:graphicData uri="http://schemas.openxmlformats.org/presentationml/2006/ole">
            <mc:AlternateContent xmlns:mc="http://schemas.openxmlformats.org/markup-compatibility/2006">
              <mc:Choice xmlns:v="urn:schemas-microsoft-com:vml" Requires="v">
                <p:oleObj spid="_x0000_s28680" name="Equation" r:id="rId4" imgW="2501900" imgH="508000" progId="Equation.3">
                  <p:embed/>
                </p:oleObj>
              </mc:Choice>
              <mc:Fallback>
                <p:oleObj name="Equation" r:id="rId4" imgW="2501900" imgH="508000"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752600"/>
                        <a:ext cx="6280150"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036" name="Object 10"/>
          <p:cNvGraphicFramePr>
            <a:graphicFrameLocks noGrp="1" noChangeAspect="1"/>
          </p:cNvGraphicFramePr>
          <p:nvPr>
            <p:ph sz="quarter" idx="3"/>
          </p:nvPr>
        </p:nvGraphicFramePr>
        <p:xfrm>
          <a:off x="1423988" y="3810000"/>
          <a:ext cx="7720012" cy="1243013"/>
        </p:xfrm>
        <a:graphic>
          <a:graphicData uri="http://schemas.openxmlformats.org/presentationml/2006/ole">
            <mc:AlternateContent xmlns:mc="http://schemas.openxmlformats.org/markup-compatibility/2006">
              <mc:Choice xmlns:v="urn:schemas-microsoft-com:vml" Requires="v">
                <p:oleObj spid="_x0000_s28681" name="Equation" r:id="rId6" imgW="3390900" imgH="546100" progId="Equation.3">
                  <p:embed/>
                </p:oleObj>
              </mc:Choice>
              <mc:Fallback>
                <p:oleObj name="Equation" r:id="rId6" imgW="3390900" imgH="546100" progId="Equation.3">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3988" y="3810000"/>
                        <a:ext cx="7720012" cy="124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med">
    <p:fade thruBlk="1"/>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30" name="Picture 2"/>
          <p:cNvPicPr>
            <a:picLocks noChangeAspect="1" noChangeArrowheads="1"/>
          </p:cNvPicPr>
          <p:nvPr/>
        </p:nvPicPr>
        <p:blipFill>
          <a:blip r:embed="rId3"/>
          <a:srcRect/>
          <a:stretch>
            <a:fillRect/>
          </a:stretch>
        </p:blipFill>
        <p:spPr bwMode="auto">
          <a:xfrm>
            <a:off x="838199" y="838200"/>
            <a:ext cx="7938521" cy="4876800"/>
          </a:xfrm>
          <a:prstGeom prst="rect">
            <a:avLst/>
          </a:prstGeom>
          <a:noFill/>
          <a:ln w="9525">
            <a:noFill/>
            <a:miter lim="800000"/>
            <a:headEnd/>
            <a:tailEnd/>
          </a:ln>
          <a:effectLst/>
        </p:spPr>
      </p:pic>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p:cNvPicPr>
            <a:picLocks noChangeAspect="1" noChangeArrowheads="1"/>
          </p:cNvPicPr>
          <p:nvPr/>
        </p:nvPicPr>
        <p:blipFill>
          <a:blip r:embed="rId3"/>
          <a:srcRect/>
          <a:stretch>
            <a:fillRect/>
          </a:stretch>
        </p:blipFill>
        <p:spPr bwMode="auto">
          <a:xfrm>
            <a:off x="838200" y="533400"/>
            <a:ext cx="2438400" cy="5975178"/>
          </a:xfrm>
          <a:prstGeom prst="rect">
            <a:avLst/>
          </a:prstGeom>
          <a:noFill/>
          <a:ln w="9525">
            <a:noFill/>
            <a:miter lim="800000"/>
            <a:headEnd/>
            <a:tailEnd/>
          </a:ln>
          <a:effectLst/>
        </p:spPr>
      </p:pic>
      <p:pic>
        <p:nvPicPr>
          <p:cNvPr id="410627" name="Picture 3"/>
          <p:cNvPicPr>
            <a:picLocks noChangeAspect="1" noChangeArrowheads="1"/>
          </p:cNvPicPr>
          <p:nvPr/>
        </p:nvPicPr>
        <p:blipFill>
          <a:blip r:embed="rId4"/>
          <a:srcRect/>
          <a:stretch>
            <a:fillRect/>
          </a:stretch>
        </p:blipFill>
        <p:spPr bwMode="auto">
          <a:xfrm>
            <a:off x="3886200" y="1219200"/>
            <a:ext cx="4452150" cy="3953202"/>
          </a:xfrm>
          <a:prstGeom prst="rect">
            <a:avLst/>
          </a:prstGeom>
          <a:noFill/>
          <a:ln w="9525">
            <a:noFill/>
            <a:miter lim="800000"/>
            <a:headEnd/>
            <a:tailEnd/>
          </a:ln>
          <a:effec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762000" y="3962400"/>
          <a:ext cx="2057400" cy="1228725"/>
        </p:xfrm>
        <a:graphic>
          <a:graphicData uri="http://schemas.openxmlformats.org/drawingml/2006/table">
            <a:tbl>
              <a:tblPr>
                <a:tableStyleId>{5DA37D80-6434-44D0-A028-1B22A696006F}</a:tableStyleId>
              </a:tblPr>
              <a:tblGrid>
                <a:gridCol w="504883">
                  <a:extLst>
                    <a:ext uri="{9D8B030D-6E8A-4147-A177-3AD203B41FA5}">
                      <a16:colId xmlns:a16="http://schemas.microsoft.com/office/drawing/2014/main" val="20000"/>
                    </a:ext>
                  </a:extLst>
                </a:gridCol>
                <a:gridCol w="1178445">
                  <a:extLst>
                    <a:ext uri="{9D8B030D-6E8A-4147-A177-3AD203B41FA5}">
                      <a16:colId xmlns:a16="http://schemas.microsoft.com/office/drawing/2014/main" val="20001"/>
                    </a:ext>
                  </a:extLst>
                </a:gridCol>
                <a:gridCol w="374072">
                  <a:extLst>
                    <a:ext uri="{9D8B030D-6E8A-4147-A177-3AD203B41FA5}">
                      <a16:colId xmlns:a16="http://schemas.microsoft.com/office/drawing/2014/main" val="20002"/>
                    </a:ext>
                  </a:extLst>
                </a:gridCol>
              </a:tblGrid>
              <a:tr h="304800">
                <a:tc>
                  <a:txBody>
                    <a:bodyPr/>
                    <a:lstStyle/>
                    <a:p>
                      <a:pPr algn="ctr" fontAlgn="b"/>
                      <a:r>
                        <a:rPr lang="en-US" sz="1400" b="1" u="none" strike="noStrike" dirty="0">
                          <a:latin typeface="Arial" pitchFamily="34" charset="0"/>
                          <a:cs typeface="Arial" pitchFamily="34" charset="0"/>
                        </a:rPr>
                        <a:t>D</a:t>
                      </a:r>
                      <a:r>
                        <a:rPr lang="en-US" sz="1400" b="1" u="none" strike="noStrike" baseline="-25000" dirty="0">
                          <a:latin typeface="Arial" pitchFamily="34" charset="0"/>
                          <a:cs typeface="Arial" pitchFamily="34" charset="0"/>
                        </a:rPr>
                        <a:t>a1</a:t>
                      </a:r>
                      <a:endParaRPr lang="en-US" sz="1400" b="1" i="0" u="none" strike="noStrike" dirty="0">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dirty="0">
                          <a:latin typeface="Arial" pitchFamily="34" charset="0"/>
                          <a:cs typeface="Arial" pitchFamily="34" charset="0"/>
                        </a:rPr>
                        <a:t>5.00E-02</a:t>
                      </a:r>
                      <a:endParaRPr lang="en-US" sz="1400" b="1" i="0" u="none" strike="noStrike" dirty="0">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extLst>
                  <a:ext uri="{0D108BD9-81ED-4DB2-BD59-A6C34878D82A}">
                    <a16:rowId xmlns:a16="http://schemas.microsoft.com/office/drawing/2014/main" val="10000"/>
                  </a:ext>
                </a:extLst>
              </a:tr>
              <a:tr h="228600">
                <a:tc>
                  <a:txBody>
                    <a:bodyPr/>
                    <a:lstStyle/>
                    <a:p>
                      <a:pPr algn="ctr" fontAlgn="b"/>
                      <a:r>
                        <a:rPr lang="en-US" sz="1400" b="1" u="none" strike="noStrike" dirty="0">
                          <a:latin typeface="Arial" pitchFamily="34" charset="0"/>
                          <a:cs typeface="Arial" pitchFamily="34" charset="0"/>
                        </a:rPr>
                        <a:t>J</a:t>
                      </a:r>
                      <a:r>
                        <a:rPr lang="en-US" sz="1400" b="1" u="none" strike="noStrike" baseline="-25000" dirty="0">
                          <a:latin typeface="Arial" pitchFamily="34" charset="0"/>
                          <a:cs typeface="Arial" pitchFamily="34" charset="0"/>
                        </a:rPr>
                        <a:t>1</a:t>
                      </a:r>
                      <a:endParaRPr lang="en-US" sz="1400" b="1" i="0" u="none" strike="noStrike" dirty="0">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1.50E-02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extLst>
                  <a:ext uri="{0D108BD9-81ED-4DB2-BD59-A6C34878D82A}">
                    <a16:rowId xmlns:a16="http://schemas.microsoft.com/office/drawing/2014/main" val="10001"/>
                  </a:ext>
                </a:extLst>
              </a:tr>
              <a:tr h="238125">
                <a:tc>
                  <a:txBody>
                    <a:bodyPr/>
                    <a:lstStyle/>
                    <a:p>
                      <a:pPr algn="ctr" fontAlgn="b"/>
                      <a:r>
                        <a:rPr lang="en-US" sz="1400" b="1" u="none" strike="noStrike">
                          <a:latin typeface="Arial" pitchFamily="34" charset="0"/>
                          <a:cs typeface="Arial" pitchFamily="34" charset="0"/>
                        </a:rPr>
                        <a:t>H</a:t>
                      </a:r>
                      <a:r>
                        <a:rPr lang="en-US" sz="1400" b="1" u="none" strike="noStrike" baseline="-25000">
                          <a:latin typeface="Arial" pitchFamily="34" charset="0"/>
                          <a:cs typeface="Arial" pitchFamily="34" charset="0"/>
                        </a:rPr>
                        <a:t>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1.50E-01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extLst>
                  <a:ext uri="{0D108BD9-81ED-4DB2-BD59-A6C34878D82A}">
                    <a16:rowId xmlns:a16="http://schemas.microsoft.com/office/drawing/2014/main" val="10002"/>
                  </a:ext>
                </a:extLst>
              </a:tr>
              <a:tr h="228600">
                <a:tc>
                  <a:txBody>
                    <a:bodyPr/>
                    <a:lstStyle/>
                    <a:p>
                      <a:pPr algn="ctr" fontAlgn="b"/>
                      <a:r>
                        <a:rPr lang="en-US" sz="1400" b="1" u="none" strike="noStrike">
                          <a:latin typeface="Arial" pitchFamily="34" charset="0"/>
                          <a:cs typeface="Arial" pitchFamily="34" charset="0"/>
                        </a:rPr>
                        <a:t>D</a:t>
                      </a:r>
                      <a:r>
                        <a:rPr lang="en-US" sz="1400" b="1" u="none" strike="noStrike" baseline="-25000">
                          <a:latin typeface="Arial" pitchFamily="34" charset="0"/>
                          <a:cs typeface="Arial" pitchFamily="34" charset="0"/>
                        </a:rPr>
                        <a:t>T1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1.50E-01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extLst>
                  <a:ext uri="{0D108BD9-81ED-4DB2-BD59-A6C34878D82A}">
                    <a16:rowId xmlns:a16="http://schemas.microsoft.com/office/drawing/2014/main" val="10003"/>
                  </a:ext>
                </a:extLst>
              </a:tr>
              <a:tr h="228600">
                <a:tc>
                  <a:txBody>
                    <a:bodyPr/>
                    <a:lstStyle/>
                    <a:p>
                      <a:pPr algn="ctr" fontAlgn="b"/>
                      <a:r>
                        <a:rPr lang="en-US" sz="1400" b="1" u="none" strike="noStrike">
                          <a:latin typeface="Arial" pitchFamily="34" charset="0"/>
                          <a:cs typeface="Arial" pitchFamily="34" charset="0"/>
                        </a:rPr>
                        <a:t>E</a:t>
                      </a:r>
                      <a:r>
                        <a:rPr lang="en-US" sz="1400" b="1" u="none" strike="noStrike" baseline="-25000">
                          <a:latin typeface="Arial" pitchFamily="34" charset="0"/>
                          <a:cs typeface="Arial" pitchFamily="34" charset="0"/>
                        </a:rPr>
                        <a:t>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dirty="0">
                          <a:latin typeface="Arial" pitchFamily="34" charset="0"/>
                          <a:cs typeface="Arial" pitchFamily="34" charset="0"/>
                        </a:rPr>
                        <a:t>5.00E-02</a:t>
                      </a:r>
                      <a:endParaRPr lang="en-US" sz="1400" b="1" i="0" u="none" strike="noStrike" dirty="0">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dirty="0">
                          <a:latin typeface="Arial" pitchFamily="34" charset="0"/>
                          <a:cs typeface="Arial" pitchFamily="34" charset="0"/>
                        </a:rPr>
                        <a:t>m</a:t>
                      </a:r>
                      <a:endParaRPr lang="en-US" sz="1400" b="1" i="0" u="none" strike="noStrike" dirty="0">
                        <a:solidFill>
                          <a:srgbClr val="000000"/>
                        </a:solidFill>
                        <a:latin typeface="Arial" pitchFamily="34" charset="0"/>
                        <a:cs typeface="Arial" pitchFamily="34" charset="0"/>
                      </a:endParaRPr>
                    </a:p>
                  </a:txBody>
                  <a:tcPr marL="0" marR="0" marT="0" marB="0" anchor="b"/>
                </a:tc>
                <a:extLst>
                  <a:ext uri="{0D108BD9-81ED-4DB2-BD59-A6C34878D82A}">
                    <a16:rowId xmlns:a16="http://schemas.microsoft.com/office/drawing/2014/main" val="10004"/>
                  </a:ext>
                </a:extLst>
              </a:tr>
            </a:tbl>
          </a:graphicData>
        </a:graphic>
      </p:graphicFrame>
      <p:graphicFrame>
        <p:nvGraphicFramePr>
          <p:cNvPr id="397318" name="Object 13"/>
          <p:cNvGraphicFramePr>
            <a:graphicFrameLocks noChangeAspect="1"/>
          </p:cNvGraphicFramePr>
          <p:nvPr/>
        </p:nvGraphicFramePr>
        <p:xfrm>
          <a:off x="2819400" y="1752600"/>
          <a:ext cx="3094038" cy="1876425"/>
        </p:xfrm>
        <a:graphic>
          <a:graphicData uri="http://schemas.openxmlformats.org/presentationml/2006/ole">
            <mc:AlternateContent xmlns:mc="http://schemas.openxmlformats.org/markup-compatibility/2006">
              <mc:Choice xmlns:v="urn:schemas-microsoft-com:vml" Requires="v">
                <p:oleObj spid="_x0000_s397321" name="Equation" r:id="rId4" imgW="1968480" imgH="1193760" progId="Equation.3">
                  <p:embed/>
                </p:oleObj>
              </mc:Choice>
              <mc:Fallback>
                <p:oleObj name="Equation" r:id="rId4" imgW="1968480" imgH="1193760" progId="Equation.3">
                  <p:embed/>
                  <p:pic>
                    <p:nvPicPr>
                      <p:cNvPr id="0" name="Object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752600"/>
                        <a:ext cx="3094038"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Table 12"/>
          <p:cNvGraphicFramePr>
            <a:graphicFrameLocks noGrp="1"/>
          </p:cNvGraphicFramePr>
          <p:nvPr/>
        </p:nvGraphicFramePr>
        <p:xfrm>
          <a:off x="5715000" y="3886200"/>
          <a:ext cx="2133600" cy="1228725"/>
        </p:xfrm>
        <a:graphic>
          <a:graphicData uri="http://schemas.openxmlformats.org/drawingml/2006/table">
            <a:tbl>
              <a:tblPr>
                <a:tableStyleId>{5DA37D80-6434-44D0-A028-1B22A696006F}</a:tableStyleId>
              </a:tblPr>
              <a:tblGrid>
                <a:gridCol w="762000">
                  <a:extLst>
                    <a:ext uri="{9D8B030D-6E8A-4147-A177-3AD203B41FA5}">
                      <a16:colId xmlns:a16="http://schemas.microsoft.com/office/drawing/2014/main" val="20000"/>
                    </a:ext>
                  </a:extLst>
                </a:gridCol>
                <a:gridCol w="857250">
                  <a:extLst>
                    <a:ext uri="{9D8B030D-6E8A-4147-A177-3AD203B41FA5}">
                      <a16:colId xmlns:a16="http://schemas.microsoft.com/office/drawing/2014/main" val="20001"/>
                    </a:ext>
                  </a:extLst>
                </a:gridCol>
                <a:gridCol w="514350">
                  <a:extLst>
                    <a:ext uri="{9D8B030D-6E8A-4147-A177-3AD203B41FA5}">
                      <a16:colId xmlns:a16="http://schemas.microsoft.com/office/drawing/2014/main" val="20002"/>
                    </a:ext>
                  </a:extLst>
                </a:gridCol>
              </a:tblGrid>
              <a:tr h="304800">
                <a:tc>
                  <a:txBody>
                    <a:bodyPr/>
                    <a:lstStyle/>
                    <a:p>
                      <a:pPr algn="ctr" fontAlgn="b"/>
                      <a:r>
                        <a:rPr lang="en-US" sz="1400" b="1" u="none" strike="noStrike">
                          <a:latin typeface="Arial" pitchFamily="34" charset="0"/>
                          <a:cs typeface="Arial" pitchFamily="34" charset="0"/>
                        </a:rPr>
                        <a:t>D</a:t>
                      </a:r>
                      <a:r>
                        <a:rPr lang="en-US" sz="1400" b="1" u="none" strike="noStrike" baseline="-25000">
                          <a:latin typeface="Arial" pitchFamily="34" charset="0"/>
                          <a:cs typeface="Arial" pitchFamily="34" charset="0"/>
                        </a:rPr>
                        <a:t>a2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2.92E-01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extLst>
                  <a:ext uri="{0D108BD9-81ED-4DB2-BD59-A6C34878D82A}">
                    <a16:rowId xmlns:a16="http://schemas.microsoft.com/office/drawing/2014/main" val="10000"/>
                  </a:ext>
                </a:extLst>
              </a:tr>
              <a:tr h="228600">
                <a:tc>
                  <a:txBody>
                    <a:bodyPr/>
                    <a:lstStyle/>
                    <a:p>
                      <a:pPr algn="ctr" fontAlgn="b"/>
                      <a:r>
                        <a:rPr lang="en-US" sz="1400" b="1" u="none" strike="noStrike">
                          <a:latin typeface="Arial" pitchFamily="34" charset="0"/>
                          <a:cs typeface="Arial" pitchFamily="34" charset="0"/>
                        </a:rPr>
                        <a:t>J</a:t>
                      </a:r>
                      <a:r>
                        <a:rPr lang="en-US" sz="1400" b="1" u="none" strike="noStrike" baseline="-25000">
                          <a:latin typeface="Arial" pitchFamily="34" charset="0"/>
                          <a:cs typeface="Arial" pitchFamily="34" charset="0"/>
                        </a:rPr>
                        <a:t>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8.77E-02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extLst>
                  <a:ext uri="{0D108BD9-81ED-4DB2-BD59-A6C34878D82A}">
                    <a16:rowId xmlns:a16="http://schemas.microsoft.com/office/drawing/2014/main" val="10001"/>
                  </a:ext>
                </a:extLst>
              </a:tr>
              <a:tr h="238125">
                <a:tc>
                  <a:txBody>
                    <a:bodyPr/>
                    <a:lstStyle/>
                    <a:p>
                      <a:pPr algn="ctr" fontAlgn="b"/>
                      <a:r>
                        <a:rPr lang="en-US" sz="1400" b="1" u="none" strike="noStrike">
                          <a:latin typeface="Arial" pitchFamily="34" charset="0"/>
                          <a:cs typeface="Arial" pitchFamily="34" charset="0"/>
                        </a:rPr>
                        <a:t>H</a:t>
                      </a:r>
                      <a:r>
                        <a:rPr lang="en-US" sz="1400" b="1" u="none" strike="noStrike" baseline="-25000">
                          <a:latin typeface="Arial" pitchFamily="34" charset="0"/>
                          <a:cs typeface="Arial" pitchFamily="34" charset="0"/>
                        </a:rPr>
                        <a:t>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8.77E-01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extLst>
                  <a:ext uri="{0D108BD9-81ED-4DB2-BD59-A6C34878D82A}">
                    <a16:rowId xmlns:a16="http://schemas.microsoft.com/office/drawing/2014/main" val="10002"/>
                  </a:ext>
                </a:extLst>
              </a:tr>
              <a:tr h="228600">
                <a:tc>
                  <a:txBody>
                    <a:bodyPr/>
                    <a:lstStyle/>
                    <a:p>
                      <a:pPr algn="ctr" fontAlgn="b"/>
                      <a:r>
                        <a:rPr lang="en-US" sz="1400" b="1" u="none" strike="noStrike">
                          <a:latin typeface="Arial" pitchFamily="34" charset="0"/>
                          <a:cs typeface="Arial" pitchFamily="34" charset="0"/>
                        </a:rPr>
                        <a:t>D</a:t>
                      </a:r>
                      <a:r>
                        <a:rPr lang="en-US" sz="1400" b="1" u="none" strike="noStrike" baseline="-25000">
                          <a:latin typeface="Arial" pitchFamily="34" charset="0"/>
                          <a:cs typeface="Arial" pitchFamily="34" charset="0"/>
                        </a:rPr>
                        <a:t>T2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8.77E-01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m</a:t>
                      </a:r>
                      <a:endParaRPr lang="en-US" sz="1400" b="1" i="0" u="none" strike="noStrike">
                        <a:solidFill>
                          <a:srgbClr val="000000"/>
                        </a:solidFill>
                        <a:latin typeface="Arial" pitchFamily="34" charset="0"/>
                        <a:cs typeface="Arial" pitchFamily="34" charset="0"/>
                      </a:endParaRPr>
                    </a:p>
                  </a:txBody>
                  <a:tcPr marL="0" marR="0" marT="0" marB="0" anchor="b"/>
                </a:tc>
                <a:extLst>
                  <a:ext uri="{0D108BD9-81ED-4DB2-BD59-A6C34878D82A}">
                    <a16:rowId xmlns:a16="http://schemas.microsoft.com/office/drawing/2014/main" val="10003"/>
                  </a:ext>
                </a:extLst>
              </a:tr>
              <a:tr h="228600">
                <a:tc>
                  <a:txBody>
                    <a:bodyPr/>
                    <a:lstStyle/>
                    <a:p>
                      <a:pPr algn="ctr" fontAlgn="b"/>
                      <a:r>
                        <a:rPr lang="en-US" sz="1400" b="1" u="none" strike="noStrike">
                          <a:latin typeface="Arial" pitchFamily="34" charset="0"/>
                          <a:cs typeface="Arial" pitchFamily="34" charset="0"/>
                        </a:rPr>
                        <a:t>E</a:t>
                      </a:r>
                      <a:r>
                        <a:rPr lang="en-US" sz="1400" b="1" u="none" strike="noStrike" baseline="-25000">
                          <a:latin typeface="Arial" pitchFamily="34" charset="0"/>
                          <a:cs typeface="Arial" pitchFamily="34" charset="0"/>
                        </a:rPr>
                        <a:t>2</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a:latin typeface="Arial" pitchFamily="34" charset="0"/>
                          <a:cs typeface="Arial" pitchFamily="34" charset="0"/>
                        </a:rPr>
                        <a:t>2.92E-01</a:t>
                      </a:r>
                      <a:endParaRPr lang="en-US" sz="1400" b="1" i="0" u="none" strike="noStrike">
                        <a:solidFill>
                          <a:srgbClr val="000000"/>
                        </a:solidFill>
                        <a:latin typeface="Arial" pitchFamily="34" charset="0"/>
                        <a:cs typeface="Arial" pitchFamily="34" charset="0"/>
                      </a:endParaRPr>
                    </a:p>
                  </a:txBody>
                  <a:tcPr marL="0" marR="0" marT="0" marB="0" anchor="b"/>
                </a:tc>
                <a:tc>
                  <a:txBody>
                    <a:bodyPr/>
                    <a:lstStyle/>
                    <a:p>
                      <a:pPr algn="ctr" fontAlgn="b"/>
                      <a:r>
                        <a:rPr lang="en-US" sz="1400" b="1" u="none" strike="noStrike" dirty="0">
                          <a:latin typeface="Arial" pitchFamily="34" charset="0"/>
                          <a:cs typeface="Arial" pitchFamily="34" charset="0"/>
                        </a:rPr>
                        <a:t>m</a:t>
                      </a:r>
                      <a:endParaRPr lang="en-US" sz="1400" b="1" i="0" u="none" strike="noStrike" dirty="0">
                        <a:solidFill>
                          <a:srgbClr val="000000"/>
                        </a:solidFill>
                        <a:latin typeface="Arial" pitchFamily="34" charset="0"/>
                        <a:cs typeface="Arial" pitchFamily="34" charset="0"/>
                      </a:endParaRPr>
                    </a:p>
                  </a:txBody>
                  <a:tcPr marL="0" marR="0" marT="0" marB="0" anchor="b"/>
                </a:tc>
                <a:extLst>
                  <a:ext uri="{0D108BD9-81ED-4DB2-BD59-A6C34878D82A}">
                    <a16:rowId xmlns:a16="http://schemas.microsoft.com/office/drawing/2014/main" val="10004"/>
                  </a:ext>
                </a:extLst>
              </a:tr>
            </a:tbl>
          </a:graphicData>
        </a:graphic>
      </p:graphicFrame>
      <p:sp>
        <p:nvSpPr>
          <p:cNvPr id="14" name="TextBox 13"/>
          <p:cNvSpPr txBox="1"/>
          <p:nvPr/>
        </p:nvSpPr>
        <p:spPr>
          <a:xfrm>
            <a:off x="457200" y="381000"/>
            <a:ext cx="2076209"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Solution </a:t>
            </a:r>
          </a:p>
        </p:txBody>
      </p:sp>
      <p:sp>
        <p:nvSpPr>
          <p:cNvPr id="15" name="TextBox 14"/>
          <p:cNvSpPr txBox="1"/>
          <p:nvPr/>
        </p:nvSpPr>
        <p:spPr>
          <a:xfrm>
            <a:off x="457200" y="1524000"/>
            <a:ext cx="697627" cy="707886"/>
          </a:xfrm>
          <a:prstGeom prst="rect">
            <a:avLst/>
          </a:prstGeom>
          <a:noFill/>
          <a:ln>
            <a:solidFill>
              <a:srgbClr val="00B050"/>
            </a:solid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a:t>
            </a:r>
          </a:p>
        </p:txBody>
      </p:sp>
      <p:sp>
        <p:nvSpPr>
          <p:cNvPr id="16" name="Rounded Rectangle 15"/>
          <p:cNvSpPr/>
          <p:nvPr/>
        </p:nvSpPr>
        <p:spPr>
          <a:xfrm>
            <a:off x="2590800" y="1524000"/>
            <a:ext cx="3429000" cy="22098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371600" y="1905000"/>
          <a:ext cx="3416952" cy="3581400"/>
        </p:xfrm>
        <a:graphic>
          <a:graphicData uri="http://schemas.openxmlformats.org/drawingml/2006/table">
            <a:tbl>
              <a:tblPr/>
              <a:tblGrid>
                <a:gridCol w="903999">
                  <a:extLst>
                    <a:ext uri="{9D8B030D-6E8A-4147-A177-3AD203B41FA5}">
                      <a16:colId xmlns:a16="http://schemas.microsoft.com/office/drawing/2014/main" val="20000"/>
                    </a:ext>
                  </a:extLst>
                </a:gridCol>
                <a:gridCol w="812800">
                  <a:extLst>
                    <a:ext uri="{9D8B030D-6E8A-4147-A177-3AD203B41FA5}">
                      <a16:colId xmlns:a16="http://schemas.microsoft.com/office/drawing/2014/main" val="20001"/>
                    </a:ext>
                  </a:extLst>
                </a:gridCol>
                <a:gridCol w="1091143">
                  <a:extLst>
                    <a:ext uri="{9D8B030D-6E8A-4147-A177-3AD203B41FA5}">
                      <a16:colId xmlns:a16="http://schemas.microsoft.com/office/drawing/2014/main" val="20002"/>
                    </a:ext>
                  </a:extLst>
                </a:gridCol>
                <a:gridCol w="609010">
                  <a:extLst>
                    <a:ext uri="{9D8B030D-6E8A-4147-A177-3AD203B41FA5}">
                      <a16:colId xmlns:a16="http://schemas.microsoft.com/office/drawing/2014/main" val="20003"/>
                    </a:ext>
                  </a:extLst>
                </a:gridCol>
              </a:tblGrid>
              <a:tr h="219075">
                <a:tc>
                  <a:txBody>
                    <a:bodyPr/>
                    <a:lstStyle/>
                    <a:p>
                      <a:pPr algn="ctr" fontAlgn="b"/>
                      <a:r>
                        <a:rPr lang="en-US" sz="1400" b="1" i="0" u="none" strike="noStrike" dirty="0">
                          <a:solidFill>
                            <a:srgbClr val="000000"/>
                          </a:solidFill>
                          <a:latin typeface="Arial"/>
                        </a:rPr>
                        <a:t>N (rev/s)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P (J/s)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N</a:t>
                      </a:r>
                      <a:r>
                        <a:rPr lang="en-US" sz="1400" b="1" i="0" u="none" strike="noStrike" baseline="-25000">
                          <a:solidFill>
                            <a:srgbClr val="000000"/>
                          </a:solidFill>
                          <a:latin typeface="Arial"/>
                        </a:rPr>
                        <a:t>Re</a:t>
                      </a:r>
                      <a:endParaRPr lang="en-US" sz="1400" b="1" i="0" u="none" strike="noStrike">
                        <a:solidFill>
                          <a:srgbClr val="000000"/>
                        </a:solidFill>
                        <a:latin typeface="Arial"/>
                      </a:endParaRPr>
                    </a:p>
                  </a:txBody>
                  <a:tcPr marL="0" marR="0" marT="0" marB="0" anchor="b">
                    <a:lnL w="12700" cap="flat" cmpd="sng" algn="ctr">
                      <a:solidFill>
                        <a:srgbClr val="000000"/>
                      </a:solidFill>
                      <a:prstDash val="solid"/>
                      <a:round/>
                      <a:headEnd type="none" w="med" len="med"/>
                      <a:tailEnd type="none" w="med" len="med"/>
                    </a:lnL>
                    <a:lnR>
                      <a:noFill/>
                    </a:lnR>
                    <a:lnT>
                      <a:noFill/>
                    </a:lnT>
                    <a:lnB w="12700" cap="flat" cmpd="sng" algn="ctr">
                      <a:solidFill>
                        <a:srgbClr val="C0504D"/>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N</a:t>
                      </a:r>
                      <a:r>
                        <a:rPr lang="en-US" sz="1400" b="1" i="0" u="none" strike="noStrike" baseline="-25000">
                          <a:solidFill>
                            <a:srgbClr val="000000"/>
                          </a:solidFill>
                          <a:latin typeface="Arial"/>
                        </a:rPr>
                        <a:t>P</a:t>
                      </a:r>
                      <a:endParaRPr lang="en-US" sz="1400" b="1" i="0" u="none" strike="noStrike">
                        <a:solidFill>
                          <a:srgbClr val="000000"/>
                        </a:solidFill>
                        <a:latin typeface="Arial"/>
                      </a:endParaRPr>
                    </a:p>
                  </a:txBody>
                  <a:tcPr marL="0" marR="0" marT="0" marB="0" anchor="b">
                    <a:lnL>
                      <a:noFill/>
                    </a:lnL>
                    <a:lnR>
                      <a:noFill/>
                    </a:lnR>
                    <a:lnT>
                      <a:noFill/>
                    </a:lnT>
                    <a:lnB w="12700" cap="flat" cmpd="sng" algn="ctr">
                      <a:solidFill>
                        <a:srgbClr val="C0504D"/>
                      </a:solidFill>
                      <a:prstDash val="solid"/>
                      <a:round/>
                      <a:headEnd type="none" w="med" len="med"/>
                      <a:tailEnd type="none" w="med" len="med"/>
                    </a:lnB>
                  </a:tcPr>
                </a:tc>
                <a:extLst>
                  <a:ext uri="{0D108BD9-81ED-4DB2-BD59-A6C34878D82A}">
                    <a16:rowId xmlns:a16="http://schemas.microsoft.com/office/drawing/2014/main" val="10000"/>
                  </a:ext>
                </a:extLst>
              </a:tr>
              <a:tr h="304800">
                <a:tc>
                  <a:txBody>
                    <a:bodyPr/>
                    <a:lstStyle/>
                    <a:p>
                      <a:pPr algn="ctr" fontAlgn="b"/>
                      <a:r>
                        <a:rPr lang="en-US" sz="1400" b="1" i="0" u="none" strike="noStrike">
                          <a:solidFill>
                            <a:srgbClr val="000000"/>
                          </a:solidFill>
                          <a:latin typeface="Arial"/>
                        </a:rPr>
                        <a:t>4.00E-03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1.00E-09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1.00E+00</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905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50</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9050" cap="flat" cmpd="sng" algn="ctr">
                      <a:solidFill>
                        <a:srgbClr val="C0504D"/>
                      </a:solidFill>
                      <a:prstDash val="solid"/>
                      <a:round/>
                      <a:headEnd type="none" w="med" len="med"/>
                      <a:tailEnd type="none" w="med" len="med"/>
                    </a:lnB>
                  </a:tcPr>
                </a:tc>
                <a:extLst>
                  <a:ext uri="{0D108BD9-81ED-4DB2-BD59-A6C34878D82A}">
                    <a16:rowId xmlns:a16="http://schemas.microsoft.com/office/drawing/2014/main" val="10001"/>
                  </a:ext>
                </a:extLst>
              </a:tr>
              <a:tr h="314325">
                <a:tc>
                  <a:txBody>
                    <a:bodyPr/>
                    <a:lstStyle/>
                    <a:p>
                      <a:pPr algn="ctr" fontAlgn="b"/>
                      <a:r>
                        <a:rPr lang="en-US" sz="1400" b="1" i="0" u="none" strike="noStrike">
                          <a:solidFill>
                            <a:srgbClr val="000000"/>
                          </a:solidFill>
                          <a:latin typeface="Arial"/>
                        </a:rPr>
                        <a:t>8.00E-03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5.12E-09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2.00E+00</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905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c>
                  <a:txBody>
                    <a:bodyPr/>
                    <a:lstStyle/>
                    <a:p>
                      <a:pPr algn="ctr" rtl="0" fontAlgn="t"/>
                      <a:r>
                        <a:rPr lang="en-US" sz="1400" b="0" i="0" u="none" strike="noStrike">
                          <a:solidFill>
                            <a:srgbClr val="000000"/>
                          </a:solidFill>
                          <a:latin typeface="Arial"/>
                        </a:rPr>
                        <a:t>32</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905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extLst>
                  <a:ext uri="{0D108BD9-81ED-4DB2-BD59-A6C34878D82A}">
                    <a16:rowId xmlns:a16="http://schemas.microsoft.com/office/drawing/2014/main" val="10002"/>
                  </a:ext>
                </a:extLst>
              </a:tr>
              <a:tr h="304800">
                <a:tc>
                  <a:txBody>
                    <a:bodyPr/>
                    <a:lstStyle/>
                    <a:p>
                      <a:pPr algn="ctr" fontAlgn="b"/>
                      <a:r>
                        <a:rPr lang="en-US" sz="1400" b="1" i="0" u="none" strike="noStrike" dirty="0">
                          <a:solidFill>
                            <a:srgbClr val="000000"/>
                          </a:solidFill>
                          <a:latin typeface="Arial"/>
                        </a:rPr>
                        <a:t>2.00E-02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4.25E-08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5.00E+00</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17</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extLst>
                  <a:ext uri="{0D108BD9-81ED-4DB2-BD59-A6C34878D82A}">
                    <a16:rowId xmlns:a16="http://schemas.microsoft.com/office/drawing/2014/main" val="10003"/>
                  </a:ext>
                </a:extLst>
              </a:tr>
              <a:tr h="304800">
                <a:tc>
                  <a:txBody>
                    <a:bodyPr/>
                    <a:lstStyle/>
                    <a:p>
                      <a:pPr algn="ctr" fontAlgn="b"/>
                      <a:r>
                        <a:rPr lang="en-US" sz="1400" b="1" i="0" u="none" strike="noStrike">
                          <a:solidFill>
                            <a:srgbClr val="000000"/>
                          </a:solidFill>
                          <a:latin typeface="Arial"/>
                        </a:rPr>
                        <a:t>4.00E-02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1.60E-07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1.00E+01</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c>
                  <a:txBody>
                    <a:bodyPr/>
                    <a:lstStyle/>
                    <a:p>
                      <a:pPr algn="ctr" rtl="0" fontAlgn="t"/>
                      <a:r>
                        <a:rPr lang="en-US" sz="1400" b="0" i="0" u="none" strike="noStrike">
                          <a:solidFill>
                            <a:srgbClr val="000000"/>
                          </a:solidFill>
                          <a:latin typeface="Arial"/>
                        </a:rPr>
                        <a:t>8</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extLst>
                  <a:ext uri="{0D108BD9-81ED-4DB2-BD59-A6C34878D82A}">
                    <a16:rowId xmlns:a16="http://schemas.microsoft.com/office/drawing/2014/main" val="10004"/>
                  </a:ext>
                </a:extLst>
              </a:tr>
              <a:tr h="304800">
                <a:tc>
                  <a:txBody>
                    <a:bodyPr/>
                    <a:lstStyle/>
                    <a:p>
                      <a:pPr algn="ctr" fontAlgn="b"/>
                      <a:r>
                        <a:rPr lang="en-US" sz="1400" b="1" i="0" u="none" strike="noStrike">
                          <a:solidFill>
                            <a:srgbClr val="000000"/>
                          </a:solidFill>
                          <a:latin typeface="Arial"/>
                        </a:rPr>
                        <a:t>4.00E-01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4.00E-05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1.00E+02</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2</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extLst>
                  <a:ext uri="{0D108BD9-81ED-4DB2-BD59-A6C34878D82A}">
                    <a16:rowId xmlns:a16="http://schemas.microsoft.com/office/drawing/2014/main" val="10005"/>
                  </a:ext>
                </a:extLst>
              </a:tr>
              <a:tr h="304800">
                <a:tc>
                  <a:txBody>
                    <a:bodyPr/>
                    <a:lstStyle/>
                    <a:p>
                      <a:pPr algn="ctr" fontAlgn="b"/>
                      <a:r>
                        <a:rPr lang="en-US" sz="1400" b="1" i="0" u="none" strike="noStrike">
                          <a:solidFill>
                            <a:srgbClr val="000000"/>
                          </a:solidFill>
                          <a:latin typeface="Arial"/>
                        </a:rPr>
                        <a:t>1.60E+00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1.28E-03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4.00E+02</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c>
                  <a:txBody>
                    <a:bodyPr/>
                    <a:lstStyle/>
                    <a:p>
                      <a:pPr algn="ctr" rtl="0" fontAlgn="t"/>
                      <a:r>
                        <a:rPr lang="en-US" sz="1400" b="0" i="0" u="none" strike="noStrike">
                          <a:solidFill>
                            <a:srgbClr val="000000"/>
                          </a:solidFill>
                          <a:latin typeface="Arial"/>
                        </a:rPr>
                        <a:t>1</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extLst>
                  <a:ext uri="{0D108BD9-81ED-4DB2-BD59-A6C34878D82A}">
                    <a16:rowId xmlns:a16="http://schemas.microsoft.com/office/drawing/2014/main" val="10006"/>
                  </a:ext>
                </a:extLst>
              </a:tr>
              <a:tr h="304800">
                <a:tc>
                  <a:txBody>
                    <a:bodyPr/>
                    <a:lstStyle/>
                    <a:p>
                      <a:pPr algn="ctr" fontAlgn="b"/>
                      <a:r>
                        <a:rPr lang="en-US" sz="1400" b="1" i="0" u="none" strike="noStrike">
                          <a:solidFill>
                            <a:srgbClr val="000000"/>
                          </a:solidFill>
                          <a:latin typeface="Arial"/>
                        </a:rPr>
                        <a:t>4.00E+00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1.60E-02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1.00E+03</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0.8</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extLst>
                  <a:ext uri="{0D108BD9-81ED-4DB2-BD59-A6C34878D82A}">
                    <a16:rowId xmlns:a16="http://schemas.microsoft.com/office/drawing/2014/main" val="10007"/>
                  </a:ext>
                </a:extLst>
              </a:tr>
              <a:tr h="304800">
                <a:tc>
                  <a:txBody>
                    <a:bodyPr/>
                    <a:lstStyle/>
                    <a:p>
                      <a:pPr algn="ctr" fontAlgn="b"/>
                      <a:r>
                        <a:rPr lang="en-US" sz="1400" b="1" i="0" u="none" strike="noStrike">
                          <a:solidFill>
                            <a:srgbClr val="000000"/>
                          </a:solidFill>
                          <a:latin typeface="Arial"/>
                        </a:rPr>
                        <a:t>1.20E+01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2.70E-01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3.00E+03</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c>
                  <a:txBody>
                    <a:bodyPr/>
                    <a:lstStyle/>
                    <a:p>
                      <a:pPr algn="ctr" rtl="0" fontAlgn="t"/>
                      <a:r>
                        <a:rPr lang="en-US" sz="1400" b="0" i="0" u="none" strike="noStrike">
                          <a:solidFill>
                            <a:srgbClr val="000000"/>
                          </a:solidFill>
                          <a:latin typeface="Arial"/>
                        </a:rPr>
                        <a:t>0.5</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extLst>
                  <a:ext uri="{0D108BD9-81ED-4DB2-BD59-A6C34878D82A}">
                    <a16:rowId xmlns:a16="http://schemas.microsoft.com/office/drawing/2014/main" val="10008"/>
                  </a:ext>
                </a:extLst>
              </a:tr>
              <a:tr h="304800">
                <a:tc>
                  <a:txBody>
                    <a:bodyPr/>
                    <a:lstStyle/>
                    <a:p>
                      <a:pPr algn="ctr" fontAlgn="b"/>
                      <a:r>
                        <a:rPr lang="en-US" sz="1400" b="1" i="0" u="none" strike="noStrike">
                          <a:solidFill>
                            <a:srgbClr val="000000"/>
                          </a:solidFill>
                          <a:latin typeface="Arial"/>
                        </a:rPr>
                        <a:t>6.00E+01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2.03E+01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1.50E+04</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0.3</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extLst>
                  <a:ext uri="{0D108BD9-81ED-4DB2-BD59-A6C34878D82A}">
                    <a16:rowId xmlns:a16="http://schemas.microsoft.com/office/drawing/2014/main" val="10009"/>
                  </a:ext>
                </a:extLst>
              </a:tr>
              <a:tr h="304800">
                <a:tc>
                  <a:txBody>
                    <a:bodyPr/>
                    <a:lstStyle/>
                    <a:p>
                      <a:pPr algn="ctr" fontAlgn="b"/>
                      <a:r>
                        <a:rPr lang="en-US" sz="1400" b="1" i="0" u="none" strike="noStrike">
                          <a:solidFill>
                            <a:srgbClr val="000000"/>
                          </a:solidFill>
                          <a:latin typeface="Arial"/>
                        </a:rPr>
                        <a:t>4.00E+02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4.00E+03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a:solidFill>
                            <a:srgbClr val="000000"/>
                          </a:solidFill>
                          <a:latin typeface="Arial"/>
                        </a:rPr>
                        <a:t>1.00E+05</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tc>
                  <a:txBody>
                    <a:bodyPr/>
                    <a:lstStyle/>
                    <a:p>
                      <a:pPr algn="ctr" rtl="0" fontAlgn="t"/>
                      <a:r>
                        <a:rPr lang="en-US" sz="1400" b="0" i="0" u="none" strike="noStrike">
                          <a:solidFill>
                            <a:srgbClr val="000000"/>
                          </a:solidFill>
                          <a:latin typeface="Arial"/>
                        </a:rPr>
                        <a:t>0.2</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solidFill>
                      <a:srgbClr val="F4E9E9"/>
                    </a:solidFill>
                  </a:tcPr>
                </a:tc>
                <a:extLst>
                  <a:ext uri="{0D108BD9-81ED-4DB2-BD59-A6C34878D82A}">
                    <a16:rowId xmlns:a16="http://schemas.microsoft.com/office/drawing/2014/main" val="10010"/>
                  </a:ext>
                </a:extLst>
              </a:tr>
              <a:tr h="304800">
                <a:tc>
                  <a:txBody>
                    <a:bodyPr/>
                    <a:lstStyle/>
                    <a:p>
                      <a:pPr algn="ctr" fontAlgn="b"/>
                      <a:r>
                        <a:rPr lang="en-US" sz="1400" b="1" i="0" u="none" strike="noStrike">
                          <a:solidFill>
                            <a:srgbClr val="000000"/>
                          </a:solidFill>
                          <a:latin typeface="Arial"/>
                        </a:rPr>
                        <a:t>4.00E+03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a:solidFill>
                            <a:srgbClr val="000000"/>
                          </a:solidFill>
                          <a:latin typeface="Arial"/>
                        </a:rPr>
                        <a:t>3.20E+06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en-US" sz="1400" b="0" i="0" u="none" strike="noStrike" dirty="0">
                          <a:solidFill>
                            <a:srgbClr val="000000"/>
                          </a:solidFill>
                          <a:latin typeface="Arial"/>
                        </a:rPr>
                        <a:t>1.00E+06</a:t>
                      </a:r>
                    </a:p>
                  </a:txBody>
                  <a:tcPr marL="0" marR="0" marT="0" marB="0">
                    <a:lnL w="6350" cap="flat" cmpd="sng" algn="ctr">
                      <a:solidFill>
                        <a:srgbClr val="000000"/>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tc>
                  <a:txBody>
                    <a:bodyPr/>
                    <a:lstStyle/>
                    <a:p>
                      <a:pPr algn="ctr" rtl="0" fontAlgn="t"/>
                      <a:r>
                        <a:rPr lang="en-US" sz="1400" b="0" i="0" u="none" strike="noStrike" dirty="0">
                          <a:solidFill>
                            <a:srgbClr val="000000"/>
                          </a:solidFill>
                          <a:latin typeface="Arial"/>
                        </a:rPr>
                        <a:t>0.16</a:t>
                      </a:r>
                    </a:p>
                  </a:txBody>
                  <a:tcPr marL="0" marR="0" marT="0" marB="0">
                    <a:lnL w="12700" cap="flat" cmpd="sng" algn="ctr">
                      <a:solidFill>
                        <a:srgbClr val="C0504D"/>
                      </a:solidFill>
                      <a:prstDash val="solid"/>
                      <a:round/>
                      <a:headEnd type="none" w="med" len="med"/>
                      <a:tailEnd type="none" w="med" len="med"/>
                    </a:lnL>
                    <a:lnR w="12700" cap="flat" cmpd="sng" algn="ctr">
                      <a:solidFill>
                        <a:srgbClr val="C0504D"/>
                      </a:solidFill>
                      <a:prstDash val="solid"/>
                      <a:round/>
                      <a:headEnd type="none" w="med" len="med"/>
                      <a:tailEnd type="none" w="med" len="med"/>
                    </a:lnR>
                    <a:lnT w="12700" cap="flat" cmpd="sng" algn="ctr">
                      <a:solidFill>
                        <a:srgbClr val="C0504D"/>
                      </a:solidFill>
                      <a:prstDash val="solid"/>
                      <a:round/>
                      <a:headEnd type="none" w="med" len="med"/>
                      <a:tailEnd type="none" w="med" len="med"/>
                    </a:lnT>
                    <a:lnB w="12700" cap="flat" cmpd="sng" algn="ctr">
                      <a:solidFill>
                        <a:srgbClr val="C0504D"/>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aphicFrame>
        <p:nvGraphicFramePr>
          <p:cNvPr id="402436" name="Object 8"/>
          <p:cNvGraphicFramePr>
            <a:graphicFrameLocks noChangeAspect="1"/>
          </p:cNvGraphicFramePr>
          <p:nvPr/>
        </p:nvGraphicFramePr>
        <p:xfrm>
          <a:off x="4495800" y="304800"/>
          <a:ext cx="2274888" cy="1090613"/>
        </p:xfrm>
        <a:graphic>
          <a:graphicData uri="http://schemas.openxmlformats.org/presentationml/2006/ole">
            <mc:AlternateContent xmlns:mc="http://schemas.openxmlformats.org/markup-compatibility/2006">
              <mc:Choice xmlns:v="urn:schemas-microsoft-com:vml" Requires="v">
                <p:oleObj spid="_x0000_s402456" name="Equation" r:id="rId4" imgW="888840" imgH="431640" progId="Equation.3">
                  <p:embed/>
                </p:oleObj>
              </mc:Choice>
              <mc:Fallback>
                <p:oleObj name="Equation" r:id="rId4" imgW="888840" imgH="431640" progId="Equation.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04800"/>
                        <a:ext cx="2274888" cy="1090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57200" y="457200"/>
            <a:ext cx="720069" cy="707886"/>
          </a:xfrm>
          <a:prstGeom prst="rect">
            <a:avLst/>
          </a:prstGeom>
          <a:noFill/>
          <a:ln>
            <a:solidFill>
              <a:srgbClr val="00B050"/>
            </a:solid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1b</a:t>
            </a:r>
          </a:p>
        </p:txBody>
      </p:sp>
      <p:graphicFrame>
        <p:nvGraphicFramePr>
          <p:cNvPr id="402439" name="Object 6"/>
          <p:cNvGraphicFramePr>
            <a:graphicFrameLocks noChangeAspect="1"/>
          </p:cNvGraphicFramePr>
          <p:nvPr/>
        </p:nvGraphicFramePr>
        <p:xfrm>
          <a:off x="1828800" y="381000"/>
          <a:ext cx="2005012" cy="1035050"/>
        </p:xfrm>
        <a:graphic>
          <a:graphicData uri="http://schemas.openxmlformats.org/presentationml/2006/ole">
            <mc:AlternateContent xmlns:mc="http://schemas.openxmlformats.org/markup-compatibility/2006">
              <mc:Choice xmlns:v="urn:schemas-microsoft-com:vml" Requires="v">
                <p:oleObj spid="_x0000_s402457" name="Equation" r:id="rId6" imgW="863280" imgH="444240" progId="Equation.3">
                  <p:embed/>
                </p:oleObj>
              </mc:Choice>
              <mc:Fallback>
                <p:oleObj name="Equation" r:id="rId6" imgW="863280" imgH="444240" progId="Equation.3">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28800" y="381000"/>
                        <a:ext cx="2005012"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2441" name="Object 8"/>
          <p:cNvGraphicFramePr>
            <a:graphicFrameLocks noChangeAspect="1"/>
          </p:cNvGraphicFramePr>
          <p:nvPr/>
        </p:nvGraphicFramePr>
        <p:xfrm>
          <a:off x="838200" y="5943600"/>
          <a:ext cx="3932238" cy="609600"/>
        </p:xfrm>
        <a:graphic>
          <a:graphicData uri="http://schemas.openxmlformats.org/presentationml/2006/ole">
            <mc:AlternateContent xmlns:mc="http://schemas.openxmlformats.org/markup-compatibility/2006">
              <mc:Choice xmlns:v="urn:schemas-microsoft-com:vml" Requires="v">
                <p:oleObj spid="_x0000_s402458" name="Equation" r:id="rId8" imgW="1536480" imgH="241200" progId="Equation.3">
                  <p:embed/>
                </p:oleObj>
              </mc:Choice>
              <mc:Fallback>
                <p:oleObj name="Equation" r:id="rId8" imgW="1536480" imgH="241200" progId="Equation.3">
                  <p:embed/>
                  <p:pic>
                    <p:nvPicPr>
                      <p:cNvPr id="0"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5943600"/>
                        <a:ext cx="3932238"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3" name="Group 12"/>
          <p:cNvGrpSpPr/>
          <p:nvPr/>
        </p:nvGrpSpPr>
        <p:grpSpPr>
          <a:xfrm>
            <a:off x="5105400" y="1676400"/>
            <a:ext cx="3643312" cy="4443413"/>
            <a:chOff x="5105400" y="1676400"/>
            <a:chExt cx="3643312" cy="4443413"/>
          </a:xfrm>
        </p:grpSpPr>
        <p:graphicFrame>
          <p:nvGraphicFramePr>
            <p:cNvPr id="402434" name="Object 18"/>
            <p:cNvGraphicFramePr>
              <a:graphicFrameLocks noChangeAspect="1"/>
            </p:cNvGraphicFramePr>
            <p:nvPr/>
          </p:nvGraphicFramePr>
          <p:xfrm>
            <a:off x="5105400" y="5105400"/>
            <a:ext cx="3489325" cy="1014413"/>
          </p:xfrm>
          <a:graphic>
            <a:graphicData uri="http://schemas.openxmlformats.org/presentationml/2006/ole">
              <mc:AlternateContent xmlns:mc="http://schemas.openxmlformats.org/markup-compatibility/2006">
                <mc:Choice xmlns:v="urn:schemas-microsoft-com:vml" Requires="v">
                  <p:oleObj spid="_x0000_s402459" name="Equation" r:id="rId10" imgW="1612800" imgH="469800" progId="Equation.3">
                    <p:embed/>
                  </p:oleObj>
                </mc:Choice>
                <mc:Fallback>
                  <p:oleObj name="Equation" r:id="rId10" imgW="1612800" imgH="469800" progId="Equation.3">
                    <p:embed/>
                    <p:pic>
                      <p:nvPicPr>
                        <p:cNvPr id="0"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5400" y="5105400"/>
                          <a:ext cx="3489325"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2435" name="Object 6"/>
            <p:cNvGraphicFramePr>
              <a:graphicFrameLocks noChangeAspect="1"/>
            </p:cNvGraphicFramePr>
            <p:nvPr/>
          </p:nvGraphicFramePr>
          <p:xfrm>
            <a:off x="5181600" y="3276600"/>
            <a:ext cx="3567112" cy="1035050"/>
          </p:xfrm>
          <a:graphic>
            <a:graphicData uri="http://schemas.openxmlformats.org/presentationml/2006/ole">
              <mc:AlternateContent xmlns:mc="http://schemas.openxmlformats.org/markup-compatibility/2006">
                <mc:Choice xmlns:v="urn:schemas-microsoft-com:vml" Requires="v">
                  <p:oleObj spid="_x0000_s402460" name="Equation" r:id="rId12" imgW="1536480" imgH="444240" progId="Equation.3">
                    <p:embed/>
                  </p:oleObj>
                </mc:Choice>
                <mc:Fallback>
                  <p:oleObj name="Equation" r:id="rId12" imgW="1536480" imgH="444240" progId="Equation.3">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81600" y="3276600"/>
                          <a:ext cx="3567112"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2437" name="Object 18"/>
            <p:cNvGraphicFramePr>
              <a:graphicFrameLocks noChangeAspect="1"/>
            </p:cNvGraphicFramePr>
            <p:nvPr/>
          </p:nvGraphicFramePr>
          <p:xfrm>
            <a:off x="5791200" y="1676400"/>
            <a:ext cx="1922462" cy="1397000"/>
          </p:xfrm>
          <a:graphic>
            <a:graphicData uri="http://schemas.openxmlformats.org/presentationml/2006/ole">
              <mc:AlternateContent xmlns:mc="http://schemas.openxmlformats.org/markup-compatibility/2006">
                <mc:Choice xmlns:v="urn:schemas-microsoft-com:vml" Requires="v">
                  <p:oleObj spid="_x0000_s402461" name="Equation" r:id="rId14" imgW="888840" imgH="647640" progId="Equation.3">
                    <p:embed/>
                  </p:oleObj>
                </mc:Choice>
                <mc:Fallback>
                  <p:oleObj name="Equation" r:id="rId14" imgW="888840" imgH="647640" progId="Equation.3">
                    <p:embed/>
                    <p:pic>
                      <p:nvPicPr>
                        <p:cNvPr id="0"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91200" y="1676400"/>
                          <a:ext cx="1922462"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2440" name="Object 18"/>
            <p:cNvGraphicFramePr>
              <a:graphicFrameLocks noChangeAspect="1"/>
            </p:cNvGraphicFramePr>
            <p:nvPr/>
          </p:nvGraphicFramePr>
          <p:xfrm>
            <a:off x="7239000" y="4419600"/>
            <a:ext cx="1263650" cy="466725"/>
          </p:xfrm>
          <a:graphic>
            <a:graphicData uri="http://schemas.openxmlformats.org/presentationml/2006/ole">
              <mc:AlternateContent xmlns:mc="http://schemas.openxmlformats.org/markup-compatibility/2006">
                <mc:Choice xmlns:v="urn:schemas-microsoft-com:vml" Requires="v">
                  <p:oleObj spid="_x0000_s402462" name="Equation" r:id="rId16" imgW="583920" imgH="215640" progId="Equation.3">
                    <p:embed/>
                  </p:oleObj>
                </mc:Choice>
                <mc:Fallback>
                  <p:oleObj name="Equation" r:id="rId16" imgW="583920" imgH="215640" progId="Equation.3">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239000" y="4419600"/>
                          <a:ext cx="126365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Box 11"/>
            <p:cNvSpPr txBox="1"/>
            <p:nvPr/>
          </p:nvSpPr>
          <p:spPr>
            <a:xfrm>
              <a:off x="5257800" y="4495800"/>
              <a:ext cx="1877437" cy="369332"/>
            </a:xfrm>
            <a:prstGeom prst="rect">
              <a:avLst/>
            </a:prstGeom>
            <a:noFill/>
            <a:ln>
              <a:solidFill>
                <a:srgbClr val="00B050"/>
              </a:solidFill>
            </a:ln>
          </p:spPr>
          <p:txBody>
            <a:bodyPr wrap="none" rtlCol="0">
              <a:spAutoFit/>
            </a:bodyPr>
            <a:lstStyle/>
            <a:p>
              <a:r>
                <a:rPr lang="en-US" b="1" dirty="0">
                  <a:solidFill>
                    <a:srgbClr val="00B050"/>
                  </a:solidFill>
                  <a:latin typeface="Arial" pitchFamily="34" charset="0"/>
                  <a:cs typeface="Arial" pitchFamily="34" charset="0"/>
                </a:rPr>
                <a:t>From the graph</a:t>
              </a:r>
            </a:p>
          </p:txBody>
        </p:sp>
      </p:grpSp>
      <p:sp>
        <p:nvSpPr>
          <p:cNvPr id="14" name="Rounded Rectangle 13"/>
          <p:cNvSpPr/>
          <p:nvPr/>
        </p:nvSpPr>
        <p:spPr>
          <a:xfrm>
            <a:off x="4419600" y="304800"/>
            <a:ext cx="25146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752600" y="304800"/>
            <a:ext cx="2514600" cy="12192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19098102">
            <a:off x="3107761" y="1373629"/>
            <a:ext cx="457200" cy="582901"/>
          </a:xfrm>
          <a:prstGeom prst="downArrow">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2501898" flipH="1">
            <a:off x="4645735" y="1273730"/>
            <a:ext cx="457200" cy="769993"/>
          </a:xfrm>
          <a:prstGeom prst="downArrow">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p:cNvPicPr>
            <a:picLocks noChangeAspect="1" noChangeArrowheads="1"/>
          </p:cNvPicPr>
          <p:nvPr/>
        </p:nvPicPr>
        <p:blipFill>
          <a:blip r:embed="rId3"/>
          <a:srcRect/>
          <a:stretch>
            <a:fillRect/>
          </a:stretch>
        </p:blipFill>
        <p:spPr bwMode="auto">
          <a:xfrm>
            <a:off x="1066800" y="838200"/>
            <a:ext cx="7128967" cy="5257800"/>
          </a:xfrm>
          <a:prstGeom prst="rect">
            <a:avLst/>
          </a:prstGeom>
          <a:noFill/>
          <a:ln w="9525">
            <a:noFill/>
            <a:miter lim="800000"/>
            <a:headEnd/>
            <a:tailEnd/>
          </a:ln>
          <a:effectLst/>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457200"/>
            <a:ext cx="659155" cy="707886"/>
          </a:xfrm>
          <a:prstGeom prst="rect">
            <a:avLst/>
          </a:prstGeom>
          <a:noFill/>
          <a:ln>
            <a:solidFill>
              <a:srgbClr val="00B050"/>
            </a:solidFill>
          </a:ln>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1c</a:t>
            </a:r>
          </a:p>
        </p:txBody>
      </p:sp>
      <p:graphicFrame>
        <p:nvGraphicFramePr>
          <p:cNvPr id="3" name="Object 18"/>
          <p:cNvGraphicFramePr>
            <a:graphicFrameLocks noChangeAspect="1"/>
          </p:cNvGraphicFramePr>
          <p:nvPr/>
        </p:nvGraphicFramePr>
        <p:xfrm>
          <a:off x="1420813" y="1447800"/>
          <a:ext cx="2774950" cy="465138"/>
        </p:xfrm>
        <a:graphic>
          <a:graphicData uri="http://schemas.openxmlformats.org/presentationml/2006/ole">
            <mc:AlternateContent xmlns:mc="http://schemas.openxmlformats.org/markup-compatibility/2006">
              <mc:Choice xmlns:v="urn:schemas-microsoft-com:vml" Requires="v">
                <p:oleObj spid="_x0000_s404494" name="Equation" r:id="rId4" imgW="1282680" imgH="215640" progId="Equation.3">
                  <p:embed/>
                </p:oleObj>
              </mc:Choice>
              <mc:Fallback>
                <p:oleObj name="Equation" r:id="rId4" imgW="1282680" imgH="215640" progId="Equation.3">
                  <p:embed/>
                  <p:pic>
                    <p:nvPicPr>
                      <p:cNvPr id="0" name="Object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0813" y="1447800"/>
                        <a:ext cx="277495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 name="Object 18"/>
          <p:cNvGraphicFramePr>
            <a:graphicFrameLocks noChangeAspect="1"/>
          </p:cNvGraphicFramePr>
          <p:nvPr/>
        </p:nvGraphicFramePr>
        <p:xfrm>
          <a:off x="3733800" y="3505200"/>
          <a:ext cx="1016000" cy="466725"/>
        </p:xfrm>
        <a:graphic>
          <a:graphicData uri="http://schemas.openxmlformats.org/presentationml/2006/ole">
            <mc:AlternateContent xmlns:mc="http://schemas.openxmlformats.org/markup-compatibility/2006">
              <mc:Choice xmlns:v="urn:schemas-microsoft-com:vml" Requires="v">
                <p:oleObj spid="_x0000_s404495" name="Equation" r:id="rId6" imgW="469800" imgH="215640" progId="Equation.3">
                  <p:embed/>
                </p:oleObj>
              </mc:Choice>
              <mc:Fallback>
                <p:oleObj name="Equation" r:id="rId6" imgW="469800" imgH="215640" progId="Equation.3">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3505200"/>
                        <a:ext cx="1016000" cy="46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1524000" y="3581400"/>
            <a:ext cx="1877437" cy="369332"/>
          </a:xfrm>
          <a:prstGeom prst="rect">
            <a:avLst/>
          </a:prstGeom>
          <a:noFill/>
          <a:ln>
            <a:solidFill>
              <a:srgbClr val="00B050"/>
            </a:solidFill>
          </a:ln>
        </p:spPr>
        <p:txBody>
          <a:bodyPr wrap="none" rtlCol="0">
            <a:spAutoFit/>
          </a:bodyPr>
          <a:lstStyle/>
          <a:p>
            <a:r>
              <a:rPr lang="en-US" b="1" dirty="0">
                <a:solidFill>
                  <a:srgbClr val="00B050"/>
                </a:solidFill>
                <a:latin typeface="Arial" pitchFamily="34" charset="0"/>
                <a:cs typeface="Arial" pitchFamily="34" charset="0"/>
              </a:rPr>
              <a:t>From the graph</a:t>
            </a:r>
          </a:p>
        </p:txBody>
      </p:sp>
      <p:graphicFrame>
        <p:nvGraphicFramePr>
          <p:cNvPr id="404484" name="Object 4"/>
          <p:cNvGraphicFramePr>
            <a:graphicFrameLocks noChangeAspect="1"/>
          </p:cNvGraphicFramePr>
          <p:nvPr/>
        </p:nvGraphicFramePr>
        <p:xfrm>
          <a:off x="1371600" y="2133600"/>
          <a:ext cx="4040187" cy="1035050"/>
        </p:xfrm>
        <a:graphic>
          <a:graphicData uri="http://schemas.openxmlformats.org/presentationml/2006/ole">
            <mc:AlternateContent xmlns:mc="http://schemas.openxmlformats.org/markup-compatibility/2006">
              <mc:Choice xmlns:v="urn:schemas-microsoft-com:vml" Requires="v">
                <p:oleObj spid="_x0000_s404496" name="Equation" r:id="rId8" imgW="1739880" imgH="444240" progId="Equation.3">
                  <p:embed/>
                </p:oleObj>
              </mc:Choice>
              <mc:Fallback>
                <p:oleObj name="Equation" r:id="rId8" imgW="1739880" imgH="444240" progId="Equation.3">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1600" y="2133600"/>
                        <a:ext cx="4040187"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4485" name="Object 5"/>
          <p:cNvGraphicFramePr>
            <a:graphicFrameLocks noChangeAspect="1"/>
          </p:cNvGraphicFramePr>
          <p:nvPr/>
        </p:nvGraphicFramePr>
        <p:xfrm>
          <a:off x="1371600" y="4343400"/>
          <a:ext cx="4906962" cy="609600"/>
        </p:xfrm>
        <a:graphic>
          <a:graphicData uri="http://schemas.openxmlformats.org/presentationml/2006/ole">
            <mc:AlternateContent xmlns:mc="http://schemas.openxmlformats.org/markup-compatibility/2006">
              <mc:Choice xmlns:v="urn:schemas-microsoft-com:vml" Requires="v">
                <p:oleObj spid="_x0000_s404497" name="Equation" r:id="rId10" imgW="1917360" imgH="241200" progId="Equation.3">
                  <p:embed/>
                </p:oleObj>
              </mc:Choice>
              <mc:Fallback>
                <p:oleObj name="Equation" r:id="rId10" imgW="1917360" imgH="241200" progId="Equation.3">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71600" y="4343400"/>
                        <a:ext cx="4906962"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28600"/>
            <a:ext cx="6019800" cy="6400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8600" y="457200"/>
            <a:ext cx="8686800" cy="685800"/>
          </a:xfrm>
        </p:spPr>
        <p:txBody>
          <a:bodyPr>
            <a:noAutofit/>
          </a:bodyPr>
          <a:lstStyle/>
          <a:p>
            <a:pPr eaLnBrk="1" hangingPunct="1"/>
            <a:r>
              <a:rPr lang="en-US" b="1" dirty="0">
                <a:solidFill>
                  <a:srgbClr val="292929"/>
                </a:solidFill>
                <a:latin typeface="Arial" pitchFamily="34" charset="0"/>
                <a:cs typeface="Arial" pitchFamily="34" charset="0"/>
              </a:rPr>
              <a:t>Agitation/Mixing</a:t>
            </a:r>
          </a:p>
        </p:txBody>
      </p:sp>
      <p:sp>
        <p:nvSpPr>
          <p:cNvPr id="4099" name="Rectangle 3"/>
          <p:cNvSpPr>
            <a:spLocks noGrp="1" noChangeArrowheads="1"/>
          </p:cNvSpPr>
          <p:nvPr>
            <p:ph type="body" idx="1"/>
          </p:nvPr>
        </p:nvSpPr>
        <p:spPr>
          <a:xfrm>
            <a:off x="457200" y="1447800"/>
            <a:ext cx="8534400" cy="4953000"/>
          </a:xfrm>
        </p:spPr>
        <p:txBody>
          <a:bodyPr/>
          <a:lstStyle/>
          <a:p>
            <a:pPr eaLnBrk="1" hangingPunct="1">
              <a:lnSpc>
                <a:spcPct val="80000"/>
              </a:lnSpc>
            </a:pPr>
            <a:r>
              <a:rPr lang="en-US" sz="2800" b="0" dirty="0">
                <a:solidFill>
                  <a:srgbClr val="CC3300"/>
                </a:solidFill>
                <a:latin typeface="Times New Roman" pitchFamily="18" charset="0"/>
              </a:rPr>
              <a:t>Agitation</a:t>
            </a:r>
            <a:r>
              <a:rPr lang="en-US" sz="2800" b="0" dirty="0">
                <a:solidFill>
                  <a:srgbClr val="292929"/>
                </a:solidFill>
                <a:latin typeface="Times New Roman" pitchFamily="18" charset="0"/>
              </a:rPr>
              <a:t> refers to </a:t>
            </a:r>
            <a:r>
              <a:rPr lang="en-US" sz="2800" b="0" dirty="0">
                <a:solidFill>
                  <a:srgbClr val="CC3300"/>
                </a:solidFill>
                <a:latin typeface="Times New Roman" pitchFamily="18" charset="0"/>
              </a:rPr>
              <a:t>forcing a fluid by mechanical</a:t>
            </a:r>
            <a:r>
              <a:rPr lang="en-US" sz="2800" b="0" dirty="0">
                <a:solidFill>
                  <a:srgbClr val="292929"/>
                </a:solidFill>
                <a:latin typeface="Times New Roman" pitchFamily="18" charset="0"/>
              </a:rPr>
              <a:t> means to flow in a circulatory or other pattern inside a vessel. </a:t>
            </a:r>
          </a:p>
          <a:p>
            <a:pPr eaLnBrk="1" hangingPunct="1">
              <a:lnSpc>
                <a:spcPct val="80000"/>
              </a:lnSpc>
              <a:buFontTx/>
              <a:buNone/>
            </a:pPr>
            <a:endParaRPr lang="en-US" sz="2800" b="0" dirty="0">
              <a:solidFill>
                <a:srgbClr val="292929"/>
              </a:solidFill>
              <a:latin typeface="Times New Roman" pitchFamily="18" charset="0"/>
            </a:endParaRPr>
          </a:p>
          <a:p>
            <a:pPr eaLnBrk="1" hangingPunct="1">
              <a:lnSpc>
                <a:spcPct val="80000"/>
              </a:lnSpc>
            </a:pPr>
            <a:r>
              <a:rPr lang="en-US" sz="2800" b="0" dirty="0">
                <a:solidFill>
                  <a:srgbClr val="CC3300"/>
                </a:solidFill>
                <a:latin typeface="Times New Roman" pitchFamily="18" charset="0"/>
              </a:rPr>
              <a:t>Mixing</a:t>
            </a:r>
            <a:r>
              <a:rPr lang="en-US" sz="2800" b="0" dirty="0">
                <a:solidFill>
                  <a:srgbClr val="292929"/>
                </a:solidFill>
                <a:latin typeface="Times New Roman" pitchFamily="18" charset="0"/>
              </a:rPr>
              <a:t> usually implies the taking of two or more </a:t>
            </a:r>
            <a:r>
              <a:rPr lang="en-US" sz="2800" b="0" dirty="0">
                <a:solidFill>
                  <a:srgbClr val="CC3300"/>
                </a:solidFill>
                <a:latin typeface="Times New Roman" pitchFamily="18" charset="0"/>
              </a:rPr>
              <a:t>separate phases</a:t>
            </a:r>
            <a:r>
              <a:rPr lang="en-US" sz="2800" b="0" dirty="0">
                <a:solidFill>
                  <a:srgbClr val="292929"/>
                </a:solidFill>
                <a:latin typeface="Times New Roman" pitchFamily="18" charset="0"/>
              </a:rPr>
              <a:t>, such as a </a:t>
            </a:r>
            <a:r>
              <a:rPr lang="en-US" sz="2800" b="0" dirty="0">
                <a:solidFill>
                  <a:srgbClr val="CC3300"/>
                </a:solidFill>
                <a:latin typeface="Times New Roman" pitchFamily="18" charset="0"/>
              </a:rPr>
              <a:t>fluid and a powdered solid</a:t>
            </a:r>
            <a:r>
              <a:rPr lang="en-US" sz="2800" b="0" dirty="0">
                <a:solidFill>
                  <a:srgbClr val="292929"/>
                </a:solidFill>
                <a:latin typeface="Times New Roman" pitchFamily="18" charset="0"/>
              </a:rPr>
              <a:t> or two fluids, and causing them to be randomly distributed through one another.</a:t>
            </a:r>
          </a:p>
          <a:p>
            <a:pPr eaLnBrk="1" hangingPunct="1">
              <a:lnSpc>
                <a:spcPct val="80000"/>
              </a:lnSpc>
              <a:buFontTx/>
              <a:buNone/>
            </a:pPr>
            <a:endParaRPr lang="en-US" sz="2800" b="0" dirty="0">
              <a:solidFill>
                <a:srgbClr val="292929"/>
              </a:solidFill>
              <a:latin typeface="Times New Roman" pitchFamily="18" charset="0"/>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3"/>
          <a:srcRect/>
          <a:stretch>
            <a:fillRect/>
          </a:stretch>
        </p:blipFill>
        <p:spPr bwMode="auto">
          <a:xfrm>
            <a:off x="609600" y="1066800"/>
            <a:ext cx="4124325" cy="3829730"/>
          </a:xfrm>
          <a:prstGeom prst="rect">
            <a:avLst/>
          </a:prstGeom>
          <a:noFill/>
          <a:ln w="9525">
            <a:noFill/>
            <a:miter lim="800000"/>
            <a:headEnd/>
            <a:tailEnd/>
          </a:ln>
          <a:effectLst/>
        </p:spPr>
      </p:pic>
      <p:pic>
        <p:nvPicPr>
          <p:cNvPr id="210947" name="Picture 3"/>
          <p:cNvPicPr>
            <a:picLocks noChangeAspect="1" noChangeArrowheads="1"/>
          </p:cNvPicPr>
          <p:nvPr/>
        </p:nvPicPr>
        <p:blipFill>
          <a:blip r:embed="rId4"/>
          <a:srcRect/>
          <a:stretch>
            <a:fillRect/>
          </a:stretch>
        </p:blipFill>
        <p:spPr bwMode="auto">
          <a:xfrm>
            <a:off x="4800600" y="1066800"/>
            <a:ext cx="4117051" cy="3862388"/>
          </a:xfrm>
          <a:prstGeom prst="rect">
            <a:avLst/>
          </a:prstGeom>
          <a:noFill/>
          <a:ln w="9525">
            <a:noFill/>
            <a:miter lim="800000"/>
            <a:headEnd/>
            <a:tailEnd/>
          </a:ln>
          <a:effectLst/>
        </p:spPr>
      </p:pic>
      <p:sp>
        <p:nvSpPr>
          <p:cNvPr id="4" name="Rectangle 3"/>
          <p:cNvSpPr/>
          <p:nvPr/>
        </p:nvSpPr>
        <p:spPr>
          <a:xfrm>
            <a:off x="533400" y="5105400"/>
            <a:ext cx="8305800" cy="1200329"/>
          </a:xfrm>
          <a:prstGeom prst="rect">
            <a:avLst/>
          </a:prstGeom>
        </p:spPr>
        <p:txBody>
          <a:bodyPr wrap="square">
            <a:spAutoFit/>
          </a:bodyPr>
          <a:lstStyle/>
          <a:p>
            <a:r>
              <a:rPr lang="en-US" b="1" dirty="0">
                <a:latin typeface="Arial" pitchFamily="34" charset="0"/>
                <a:cs typeface="Arial" pitchFamily="34" charset="0"/>
              </a:rPr>
              <a:t>Agitation in an </a:t>
            </a:r>
            <a:r>
              <a:rPr lang="en-US" b="1" dirty="0" err="1">
                <a:latin typeface="Arial" pitchFamily="34" charset="0"/>
                <a:cs typeface="Arial" pitchFamily="34" charset="0"/>
              </a:rPr>
              <a:t>unbaffled</a:t>
            </a:r>
            <a:r>
              <a:rPr lang="en-US" b="1" dirty="0">
                <a:latin typeface="Arial" pitchFamily="34" charset="0"/>
                <a:cs typeface="Arial" pitchFamily="34" charset="0"/>
              </a:rPr>
              <a:t> vessel (left) leads to swirling flow with surface vortex formation and poor solids distribution, while standard baffling (right) with a pitched-blade turbine promotes axial flow that results in good solids distribution.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228600"/>
            <a:ext cx="8686800" cy="1143000"/>
          </a:xfrm>
        </p:spPr>
        <p:txBody>
          <a:bodyPr>
            <a:noAutofit/>
          </a:bodyPr>
          <a:lstStyle/>
          <a:p>
            <a:r>
              <a:rPr lang="en-US" b="1" dirty="0">
                <a:latin typeface="Arial" pitchFamily="34" charset="0"/>
                <a:cs typeface="Arial" pitchFamily="34" charset="0"/>
              </a:rPr>
              <a:t>Devices to produce agitation</a:t>
            </a:r>
          </a:p>
        </p:txBody>
      </p:sp>
      <p:sp>
        <p:nvSpPr>
          <p:cNvPr id="6147" name="Rectangle 3"/>
          <p:cNvSpPr>
            <a:spLocks noGrp="1" noChangeArrowheads="1"/>
          </p:cNvSpPr>
          <p:nvPr>
            <p:ph type="body" idx="1"/>
          </p:nvPr>
        </p:nvSpPr>
        <p:spPr>
          <a:xfrm>
            <a:off x="457200" y="1600201"/>
            <a:ext cx="8229600" cy="2362200"/>
          </a:xfrm>
        </p:spPr>
        <p:txBody>
          <a:bodyPr/>
          <a:lstStyle/>
          <a:p>
            <a:r>
              <a:rPr lang="en-US" sz="2800" b="1" dirty="0">
                <a:latin typeface="Arial" pitchFamily="34" charset="0"/>
                <a:cs typeface="Arial" pitchFamily="34" charset="0"/>
              </a:rPr>
              <a:t>IMPELLERS</a:t>
            </a:r>
            <a:endParaRPr lang="en-US" sz="2800" b="1" dirty="0">
              <a:solidFill>
                <a:srgbClr val="292929"/>
              </a:solidFill>
              <a:latin typeface="Times New Roman" pitchFamily="18" charset="0"/>
            </a:endParaRPr>
          </a:p>
          <a:p>
            <a:pPr lvl="1">
              <a:buFont typeface="Wingdings" pitchFamily="2" charset="2"/>
              <a:buChar char="q"/>
            </a:pPr>
            <a:r>
              <a:rPr lang="en-US" sz="2400" b="0" dirty="0">
                <a:solidFill>
                  <a:srgbClr val="292929"/>
                </a:solidFill>
                <a:latin typeface="Times New Roman" pitchFamily="18" charset="0"/>
              </a:rPr>
              <a:t>Three-blade propeller agitator</a:t>
            </a:r>
          </a:p>
          <a:p>
            <a:pPr lvl="1">
              <a:buFont typeface="Wingdings" pitchFamily="2" charset="2"/>
              <a:buChar char="q"/>
            </a:pPr>
            <a:r>
              <a:rPr lang="en-US" sz="2400" b="0" dirty="0">
                <a:solidFill>
                  <a:srgbClr val="292929"/>
                </a:solidFill>
                <a:latin typeface="Times New Roman" pitchFamily="18" charset="0"/>
              </a:rPr>
              <a:t>Paddle (</a:t>
            </a:r>
            <a:r>
              <a:rPr lang="en-US" sz="2400" dirty="0">
                <a:solidFill>
                  <a:srgbClr val="292929"/>
                </a:solidFill>
                <a:latin typeface="Times New Roman" pitchFamily="18" charset="0"/>
              </a:rPr>
              <a:t>Turbine) agitators</a:t>
            </a:r>
            <a:endParaRPr lang="en-US" sz="2400" b="0" dirty="0">
              <a:solidFill>
                <a:srgbClr val="292929"/>
              </a:solidFill>
              <a:latin typeface="Times New Roman" pitchFamily="18" charset="0"/>
            </a:endParaRPr>
          </a:p>
          <a:p>
            <a:pPr lvl="1">
              <a:buFont typeface="Wingdings" pitchFamily="2" charset="2"/>
              <a:buChar char="q"/>
            </a:pPr>
            <a:r>
              <a:rPr lang="en-US" sz="2400" b="0" dirty="0">
                <a:solidFill>
                  <a:srgbClr val="292929"/>
                </a:solidFill>
                <a:latin typeface="Times New Roman" pitchFamily="18" charset="0"/>
              </a:rPr>
              <a:t>Helical-ribbon agitators</a:t>
            </a:r>
          </a:p>
          <a:p>
            <a:pPr eaLnBrk="1" hangingPunct="1">
              <a:buFontTx/>
              <a:buNone/>
            </a:pPr>
            <a:endParaRPr lang="en-US" sz="2800" b="0" dirty="0">
              <a:solidFill>
                <a:srgbClr val="292929"/>
              </a:solidFill>
              <a:latin typeface="Times New Roman" pitchFamily="18" charset="0"/>
            </a:endParaRPr>
          </a:p>
        </p:txBody>
      </p:sp>
      <p:sp>
        <p:nvSpPr>
          <p:cNvPr id="5" name="Content Placeholder 3"/>
          <p:cNvSpPr txBox="1">
            <a:spLocks/>
          </p:cNvSpPr>
          <p:nvPr/>
        </p:nvSpPr>
        <p:spPr>
          <a:xfrm>
            <a:off x="457200" y="3505200"/>
            <a:ext cx="8229600" cy="3048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srgbClr val="00B050"/>
                </a:solidFill>
                <a:effectLst/>
                <a:uLnTx/>
                <a:uFillTx/>
                <a:latin typeface="+mn-lt"/>
                <a:ea typeface="+mn-ea"/>
                <a:cs typeface="+mn-cs"/>
              </a:rPr>
              <a:t>The performance for impeller mixer depends on:</a:t>
            </a:r>
          </a:p>
          <a:p>
            <a:pPr marL="742950" marR="0" lvl="1" indent="-28575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sz="2800" b="0" i="0" u="none" strike="noStrike" kern="1200" cap="none" spc="0" normalizeH="0" baseline="0" noProof="0" dirty="0">
                <a:ln>
                  <a:noFill/>
                </a:ln>
                <a:solidFill>
                  <a:schemeClr val="tx2">
                    <a:lumMod val="60000"/>
                    <a:lumOff val="40000"/>
                  </a:schemeClr>
                </a:solidFill>
                <a:effectLst/>
                <a:uLnTx/>
                <a:uFillTx/>
                <a:latin typeface="+mn-lt"/>
                <a:ea typeface="+mn-ea"/>
                <a:cs typeface="+mn-cs"/>
              </a:rPr>
              <a:t>Creation of a current or stream of liquid which penetrate to all point of mixing vessel or tank.</a:t>
            </a:r>
          </a:p>
          <a:p>
            <a:pPr marL="742950" marR="0" lvl="1" indent="-285750" algn="l" defTabSz="914400" rtl="0" eaLnBrk="1" fontAlgn="auto" latinLnBrk="0" hangingPunct="1">
              <a:lnSpc>
                <a:spcPct val="100000"/>
              </a:lnSpc>
              <a:spcBef>
                <a:spcPct val="20000"/>
              </a:spcBef>
              <a:spcAft>
                <a:spcPts val="0"/>
              </a:spcAft>
              <a:buClrTx/>
              <a:buSzTx/>
              <a:buFont typeface="Wingdings" pitchFamily="2" charset="2"/>
              <a:buChar char="Ø"/>
              <a:tabLst/>
              <a:defRPr/>
            </a:pPr>
            <a:r>
              <a:rPr kumimoji="0" lang="en-US" sz="2800" b="0" i="0" u="none" strike="noStrike" kern="1200" cap="none" spc="0" normalizeH="0" baseline="0" noProof="0" dirty="0">
                <a:ln>
                  <a:noFill/>
                </a:ln>
                <a:solidFill>
                  <a:schemeClr val="tx2">
                    <a:lumMod val="60000"/>
                    <a:lumOff val="40000"/>
                  </a:schemeClr>
                </a:solidFill>
                <a:effectLst/>
                <a:uLnTx/>
                <a:uFillTx/>
                <a:latin typeface="+mn-lt"/>
                <a:ea typeface="+mn-ea"/>
                <a:cs typeface="+mn-cs"/>
              </a:rPr>
              <a:t>Turbulence movement to carry the current in all places of the tank.</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lum bright="5000"/>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685800" y="1371600"/>
            <a:ext cx="8099770" cy="4495800"/>
          </a:xfrm>
          <a:prstGeom prst="rect">
            <a:avLst/>
          </a:prstGeom>
          <a:noFill/>
          <a:ln w="9525">
            <a:noFill/>
            <a:miter lim="800000"/>
            <a:headEnd/>
            <a:tailEnd/>
          </a:ln>
          <a:effectLst/>
        </p:spPr>
      </p:pic>
      <p:sp>
        <p:nvSpPr>
          <p:cNvPr id="6" name="Rectangle 5"/>
          <p:cNvSpPr/>
          <p:nvPr/>
        </p:nvSpPr>
        <p:spPr>
          <a:xfrm>
            <a:off x="5257800" y="5715000"/>
            <a:ext cx="2438400" cy="369332"/>
          </a:xfrm>
          <a:prstGeom prst="rect">
            <a:avLst/>
          </a:prstGeom>
        </p:spPr>
        <p:txBody>
          <a:bodyPr wrap="square">
            <a:spAutoFit/>
          </a:bodyPr>
          <a:lstStyle/>
          <a:p>
            <a:r>
              <a:rPr lang="en-US" b="1" dirty="0">
                <a:solidFill>
                  <a:srgbClr val="FF0000"/>
                </a:solidFill>
              </a:rPr>
              <a:t>Pitched-blade turbine</a:t>
            </a:r>
            <a:endParaRPr lang="en-US" dirty="0">
              <a:solidFill>
                <a:srgbClr val="FF0000"/>
              </a:solidFill>
            </a:endParaRPr>
          </a:p>
        </p:txBody>
      </p:sp>
      <p:sp>
        <p:nvSpPr>
          <p:cNvPr id="7" name="Rectangle 6"/>
          <p:cNvSpPr/>
          <p:nvPr/>
        </p:nvSpPr>
        <p:spPr>
          <a:xfrm>
            <a:off x="838200" y="2971800"/>
            <a:ext cx="1828800" cy="646331"/>
          </a:xfrm>
          <a:prstGeom prst="rect">
            <a:avLst/>
          </a:prstGeom>
        </p:spPr>
        <p:txBody>
          <a:bodyPr wrap="square">
            <a:spAutoFit/>
          </a:bodyPr>
          <a:lstStyle/>
          <a:p>
            <a:r>
              <a:rPr lang="en-US" b="1" dirty="0">
                <a:solidFill>
                  <a:srgbClr val="FF0000"/>
                </a:solidFill>
              </a:rPr>
              <a:t>Three-blade </a:t>
            </a:r>
          </a:p>
          <a:p>
            <a:r>
              <a:rPr lang="en-US" b="1" dirty="0">
                <a:solidFill>
                  <a:srgbClr val="FF0000"/>
                </a:solidFill>
              </a:rPr>
              <a:t>Marine propeller</a:t>
            </a:r>
            <a:endParaRPr lang="en-US" dirty="0">
              <a:solidFill>
                <a:srgbClr val="FF0000"/>
              </a:solidFill>
            </a:endParaRPr>
          </a:p>
        </p:txBody>
      </p:sp>
      <p:sp>
        <p:nvSpPr>
          <p:cNvPr id="8" name="Rectangle 7"/>
          <p:cNvSpPr/>
          <p:nvPr/>
        </p:nvSpPr>
        <p:spPr>
          <a:xfrm>
            <a:off x="3200400" y="2971800"/>
            <a:ext cx="1676400" cy="646331"/>
          </a:xfrm>
          <a:prstGeom prst="rect">
            <a:avLst/>
          </a:prstGeom>
        </p:spPr>
        <p:txBody>
          <a:bodyPr wrap="square">
            <a:spAutoFit/>
          </a:bodyPr>
          <a:lstStyle/>
          <a:p>
            <a:r>
              <a:rPr lang="en-US" b="1" dirty="0">
                <a:solidFill>
                  <a:srgbClr val="FF0000"/>
                </a:solidFill>
              </a:rPr>
              <a:t>Straight-blade</a:t>
            </a:r>
          </a:p>
          <a:p>
            <a:r>
              <a:rPr lang="en-US" b="1" dirty="0">
                <a:solidFill>
                  <a:srgbClr val="FF0000"/>
                </a:solidFill>
              </a:rPr>
              <a:t>turbine</a:t>
            </a:r>
          </a:p>
        </p:txBody>
      </p:sp>
      <p:sp>
        <p:nvSpPr>
          <p:cNvPr id="9" name="Rectangle 8"/>
          <p:cNvSpPr/>
          <p:nvPr/>
        </p:nvSpPr>
        <p:spPr>
          <a:xfrm>
            <a:off x="6477000" y="3048000"/>
            <a:ext cx="1345240" cy="369332"/>
          </a:xfrm>
          <a:prstGeom prst="rect">
            <a:avLst/>
          </a:prstGeom>
        </p:spPr>
        <p:txBody>
          <a:bodyPr wrap="none">
            <a:spAutoFit/>
          </a:bodyPr>
          <a:lstStyle/>
          <a:p>
            <a:r>
              <a:rPr lang="en-US" b="1" dirty="0">
                <a:solidFill>
                  <a:srgbClr val="FF0000"/>
                </a:solidFill>
              </a:rPr>
              <a:t>Disk turbine</a:t>
            </a:r>
          </a:p>
        </p:txBody>
      </p:sp>
      <p:sp>
        <p:nvSpPr>
          <p:cNvPr id="10" name="Rectangle 9"/>
          <p:cNvSpPr/>
          <p:nvPr/>
        </p:nvSpPr>
        <p:spPr>
          <a:xfrm>
            <a:off x="1219200" y="5638800"/>
            <a:ext cx="2936701" cy="369332"/>
          </a:xfrm>
          <a:prstGeom prst="rect">
            <a:avLst/>
          </a:prstGeom>
        </p:spPr>
        <p:txBody>
          <a:bodyPr wrap="none">
            <a:spAutoFit/>
          </a:bodyPr>
          <a:lstStyle/>
          <a:p>
            <a:r>
              <a:rPr lang="en-US" b="1" dirty="0">
                <a:solidFill>
                  <a:srgbClr val="FF0000"/>
                </a:solidFill>
              </a:rPr>
              <a:t>Concave-blade CD-6 impeller</a:t>
            </a:r>
            <a:endParaRPr lang="en-US" dirty="0">
              <a:solidFill>
                <a:srgbClr val="FF0000"/>
              </a:solidFill>
            </a:endParaRPr>
          </a:p>
        </p:txBody>
      </p:sp>
      <p:sp>
        <p:nvSpPr>
          <p:cNvPr id="13" name="Title 12"/>
          <p:cNvSpPr>
            <a:spLocks noGrp="1"/>
          </p:cNvSpPr>
          <p:nvPr>
            <p:ph type="title"/>
          </p:nvPr>
        </p:nvSpPr>
        <p:spPr>
          <a:xfrm>
            <a:off x="457200" y="228600"/>
            <a:ext cx="8229600" cy="1143000"/>
          </a:xfrm>
        </p:spPr>
        <p:txBody>
          <a:bodyPr>
            <a:normAutofit/>
          </a:bodyPr>
          <a:lstStyle/>
          <a:p>
            <a:r>
              <a:rPr lang="en-US" b="1" dirty="0">
                <a:latin typeface="Arial" pitchFamily="34" charset="0"/>
                <a:cs typeface="Arial" pitchFamily="34" charset="0"/>
              </a:rPr>
              <a:t>Impellers to produce agitation</a:t>
            </a:r>
            <a:endParaRPr lang="en-US"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467"/>
          <a:stretch>
            <a:fillRect/>
          </a:stretch>
        </p:blipFill>
        <p:spPr>
          <a:xfrm>
            <a:off x="1290609" y="1371600"/>
            <a:ext cx="6985425" cy="5353051"/>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Impellers</a:t>
            </a:r>
          </a:p>
        </p:txBody>
      </p:sp>
    </p:spTree>
    <p:extLst>
      <p:ext uri="{BB962C8B-B14F-4D97-AF65-F5344CB8AC3E}">
        <p14:creationId xmlns:p14="http://schemas.microsoft.com/office/powerpoint/2010/main" val="25746436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5879"/>
          <a:stretch>
            <a:fillRect/>
          </a:stretch>
        </p:blipFill>
        <p:spPr>
          <a:xfrm>
            <a:off x="838200" y="1143000"/>
            <a:ext cx="7772400" cy="5629276"/>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Axial Flow Impellers</a:t>
            </a:r>
          </a:p>
        </p:txBody>
      </p:sp>
    </p:spTree>
    <p:extLst>
      <p:ext uri="{BB962C8B-B14F-4D97-AF65-F5344CB8AC3E}">
        <p14:creationId xmlns:p14="http://schemas.microsoft.com/office/powerpoint/2010/main" val="184484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7740"/>
          <a:stretch>
            <a:fillRect/>
          </a:stretch>
        </p:blipFill>
        <p:spPr>
          <a:xfrm>
            <a:off x="990601" y="1295400"/>
            <a:ext cx="7315200" cy="5447101"/>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Marine Propellers</a:t>
            </a:r>
          </a:p>
        </p:txBody>
      </p:sp>
    </p:spTree>
    <p:extLst>
      <p:ext uri="{BB962C8B-B14F-4D97-AF65-F5344CB8AC3E}">
        <p14:creationId xmlns:p14="http://schemas.microsoft.com/office/powerpoint/2010/main" val="4397367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6897"/>
          <a:stretch>
            <a:fillRect/>
          </a:stretch>
        </p:blipFill>
        <p:spPr>
          <a:xfrm>
            <a:off x="575072" y="1143000"/>
            <a:ext cx="8035528" cy="5604616"/>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Pitched Blade Turbine</a:t>
            </a:r>
          </a:p>
        </p:txBody>
      </p:sp>
    </p:spTree>
    <p:extLst>
      <p:ext uri="{BB962C8B-B14F-4D97-AF65-F5344CB8AC3E}">
        <p14:creationId xmlns:p14="http://schemas.microsoft.com/office/powerpoint/2010/main" val="2128288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4225"/>
          <a:stretch>
            <a:fillRect/>
          </a:stretch>
        </p:blipFill>
        <p:spPr>
          <a:xfrm>
            <a:off x="990600" y="1066800"/>
            <a:ext cx="7467600" cy="5667376"/>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Hydrofoil Impellers</a:t>
            </a:r>
          </a:p>
        </p:txBody>
      </p:sp>
    </p:spTree>
    <p:extLst>
      <p:ext uri="{BB962C8B-B14F-4D97-AF65-F5344CB8AC3E}">
        <p14:creationId xmlns:p14="http://schemas.microsoft.com/office/powerpoint/2010/main" val="4155879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lated image"/>
          <p:cNvPicPr/>
          <p:nvPr/>
        </p:nvPicPr>
        <p:blipFill>
          <a:blip r:embed="rId3">
            <a:extLst>
              <a:ext uri="{28A0092B-C50C-407E-A947-70E740481C1C}">
                <a14:useLocalDpi xmlns:a14="http://schemas.microsoft.com/office/drawing/2010/main" val="0"/>
              </a:ext>
            </a:extLst>
          </a:blip>
          <a:srcRect/>
          <a:stretch>
            <a:fillRect/>
          </a:stretch>
        </p:blipFill>
        <p:spPr bwMode="auto">
          <a:xfrm>
            <a:off x="990600" y="533400"/>
            <a:ext cx="7239000" cy="58674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tails of the flow around turbine blades a) a Rushton turbine, b) a pitched blade impeller, c) a hydrofoil."/>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8001000" cy="3962400"/>
          </a:xfrm>
          <a:prstGeom prst="rect">
            <a:avLst/>
          </a:prstGeom>
          <a:noFill/>
          <a:ln>
            <a:noFill/>
          </a:ln>
        </p:spPr>
      </p:pic>
      <p:sp>
        <p:nvSpPr>
          <p:cNvPr id="3" name="Rectangle 2"/>
          <p:cNvSpPr/>
          <p:nvPr/>
        </p:nvSpPr>
        <p:spPr>
          <a:xfrm>
            <a:off x="914400" y="5562600"/>
            <a:ext cx="7543800" cy="646331"/>
          </a:xfrm>
          <a:prstGeom prst="rect">
            <a:avLst/>
          </a:prstGeom>
        </p:spPr>
        <p:txBody>
          <a:bodyPr wrap="square">
            <a:spAutoFit/>
          </a:bodyPr>
          <a:lstStyle/>
          <a:p>
            <a:r>
              <a:rPr lang="en-US" b="1" dirty="0">
                <a:latin typeface="Arial" pitchFamily="34" charset="0"/>
                <a:cs typeface="Arial" pitchFamily="34" charset="0"/>
              </a:rPr>
              <a:t>Details of the flow around turbine blades a) a </a:t>
            </a:r>
            <a:r>
              <a:rPr lang="en-US" b="1" dirty="0" err="1">
                <a:latin typeface="Arial" pitchFamily="34" charset="0"/>
                <a:cs typeface="Arial" pitchFamily="34" charset="0"/>
              </a:rPr>
              <a:t>Rushton</a:t>
            </a:r>
            <a:r>
              <a:rPr lang="en-US" b="1" dirty="0">
                <a:latin typeface="Arial" pitchFamily="34" charset="0"/>
                <a:cs typeface="Arial" pitchFamily="34" charset="0"/>
              </a:rPr>
              <a:t> turbine, b) a pitched blade impeller, c) a hydrofoil.</a:t>
            </a:r>
          </a:p>
        </p:txBody>
      </p:sp>
      <p:sp>
        <p:nvSpPr>
          <p:cNvPr id="4" name="Title 3"/>
          <p:cNvSpPr>
            <a:spLocks noGrp="1"/>
          </p:cNvSpPr>
          <p:nvPr>
            <p:ph type="title"/>
          </p:nvPr>
        </p:nvSpPr>
        <p:spPr/>
        <p:txBody>
          <a:bodyPr/>
          <a:lstStyle/>
          <a:p>
            <a:r>
              <a:rPr lang="en-US" b="1" dirty="0">
                <a:latin typeface="Arial" pitchFamily="34" charset="0"/>
                <a:cs typeface="Arial" pitchFamily="34" charset="0"/>
              </a:rPr>
              <a:t>Fluid flow around the blades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Mixing Process design </a:t>
            </a:r>
          </a:p>
        </p:txBody>
      </p:sp>
      <p:sp>
        <p:nvSpPr>
          <p:cNvPr id="3" name="Content Placeholder 2"/>
          <p:cNvSpPr>
            <a:spLocks noGrp="1"/>
          </p:cNvSpPr>
          <p:nvPr>
            <p:ph idx="1"/>
          </p:nvPr>
        </p:nvSpPr>
        <p:spPr/>
        <p:txBody>
          <a:bodyPr/>
          <a:lstStyle/>
          <a:p>
            <a:r>
              <a:rPr lang="en-US" dirty="0">
                <a:solidFill>
                  <a:srgbClr val="0000FF"/>
                </a:solidFill>
                <a:latin typeface="Comic Sans MS" pitchFamily="66" charset="0"/>
              </a:rPr>
              <a:t>For design or consideration of mixing process should understand:</a:t>
            </a:r>
          </a:p>
          <a:p>
            <a:pPr marL="860425" lvl="2"/>
            <a:r>
              <a:rPr lang="en-US" sz="2000" dirty="0">
                <a:solidFill>
                  <a:srgbClr val="0000FF"/>
                </a:solidFill>
                <a:latin typeface="Arial" pitchFamily="34" charset="0"/>
                <a:cs typeface="Arial" pitchFamily="34" charset="0"/>
              </a:rPr>
              <a:t>mechanism of mixing</a:t>
            </a:r>
          </a:p>
          <a:p>
            <a:pPr marL="860425" lvl="2"/>
            <a:r>
              <a:rPr lang="en-US" sz="2000" dirty="0">
                <a:solidFill>
                  <a:srgbClr val="0000FF"/>
                </a:solidFill>
                <a:latin typeface="Arial" pitchFamily="34" charset="0"/>
                <a:cs typeface="Arial" pitchFamily="34" charset="0"/>
              </a:rPr>
              <a:t>scale-up criteria</a:t>
            </a:r>
          </a:p>
          <a:p>
            <a:pPr marL="860425" lvl="2"/>
            <a:r>
              <a:rPr lang="en-US" sz="2000" dirty="0">
                <a:solidFill>
                  <a:srgbClr val="0000FF"/>
                </a:solidFill>
                <a:latin typeface="Arial" pitchFamily="34" charset="0"/>
                <a:cs typeface="Arial" pitchFamily="34" charset="0"/>
              </a:rPr>
              <a:t>power consumption</a:t>
            </a:r>
          </a:p>
          <a:p>
            <a:pPr marL="860425" lvl="2"/>
            <a:r>
              <a:rPr lang="en-US" sz="2000" dirty="0">
                <a:solidFill>
                  <a:srgbClr val="0000FF"/>
                </a:solidFill>
                <a:latin typeface="Arial" pitchFamily="34" charset="0"/>
                <a:cs typeface="Arial" pitchFamily="34" charset="0"/>
              </a:rPr>
              <a:t>flow patterns</a:t>
            </a:r>
          </a:p>
          <a:p>
            <a:pPr marL="860425" lvl="2"/>
            <a:r>
              <a:rPr lang="en-US" sz="2000" dirty="0">
                <a:solidFill>
                  <a:srgbClr val="0000FF"/>
                </a:solidFill>
                <a:latin typeface="Arial" pitchFamily="34" charset="0"/>
                <a:cs typeface="Arial" pitchFamily="34" charset="0"/>
              </a:rPr>
              <a:t>mixing time/rates</a:t>
            </a:r>
          </a:p>
          <a:p>
            <a:pPr marL="860425" lvl="2"/>
            <a:r>
              <a:rPr lang="en-US" sz="2000" dirty="0">
                <a:solidFill>
                  <a:srgbClr val="0000FF"/>
                </a:solidFill>
                <a:latin typeface="Arial" pitchFamily="34" charset="0"/>
                <a:cs typeface="Arial" pitchFamily="34" charset="0"/>
              </a:rPr>
              <a:t>types of equipment available</a:t>
            </a: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3111"/>
          <a:stretch>
            <a:fillRect/>
          </a:stretch>
        </p:blipFill>
        <p:spPr>
          <a:xfrm>
            <a:off x="838200" y="1447800"/>
            <a:ext cx="7543800" cy="5064913"/>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Radial Flow Impellers</a:t>
            </a:r>
          </a:p>
        </p:txBody>
      </p:sp>
    </p:spTree>
    <p:extLst>
      <p:ext uri="{BB962C8B-B14F-4D97-AF65-F5344CB8AC3E}">
        <p14:creationId xmlns:p14="http://schemas.microsoft.com/office/powerpoint/2010/main" val="2894676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0542"/>
          <a:stretch>
            <a:fillRect/>
          </a:stretch>
        </p:blipFill>
        <p:spPr>
          <a:xfrm>
            <a:off x="990600" y="1295400"/>
            <a:ext cx="7315200" cy="5305426"/>
          </a:xfrm>
          <a:prstGeom prst="rect">
            <a:avLst/>
          </a:prstGeom>
        </p:spPr>
      </p:pic>
      <p:sp>
        <p:nvSpPr>
          <p:cNvPr id="3" name="Title 2"/>
          <p:cNvSpPr>
            <a:spLocks noGrp="1"/>
          </p:cNvSpPr>
          <p:nvPr>
            <p:ph type="title"/>
          </p:nvPr>
        </p:nvSpPr>
        <p:spPr/>
        <p:txBody>
          <a:bodyPr>
            <a:normAutofit fontScale="90000"/>
          </a:bodyPr>
          <a:lstStyle/>
          <a:p>
            <a:r>
              <a:rPr lang="en-US" b="1" dirty="0" err="1">
                <a:latin typeface="Arial" pitchFamily="34" charset="0"/>
                <a:cs typeface="Arial" pitchFamily="34" charset="0"/>
              </a:rPr>
              <a:t>Rushton</a:t>
            </a:r>
            <a:r>
              <a:rPr lang="en-US" b="1" dirty="0">
                <a:latin typeface="Arial" pitchFamily="34" charset="0"/>
                <a:cs typeface="Arial" pitchFamily="34" charset="0"/>
              </a:rPr>
              <a:t> Turbine, Smith Impeller</a:t>
            </a:r>
          </a:p>
        </p:txBody>
      </p:sp>
    </p:spTree>
    <p:extLst>
      <p:ext uri="{BB962C8B-B14F-4D97-AF65-F5344CB8AC3E}">
        <p14:creationId xmlns:p14="http://schemas.microsoft.com/office/powerpoint/2010/main" val="32485229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0152"/>
          <a:stretch>
            <a:fillRect/>
          </a:stretch>
        </p:blipFill>
        <p:spPr>
          <a:xfrm>
            <a:off x="685801" y="1447800"/>
            <a:ext cx="7467600" cy="5308678"/>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Open Blade Turbine, </a:t>
            </a:r>
            <a:br>
              <a:rPr lang="en-US" b="1" dirty="0">
                <a:latin typeface="Arial" pitchFamily="34" charset="0"/>
                <a:cs typeface="Arial" pitchFamily="34" charset="0"/>
              </a:rPr>
            </a:br>
            <a:r>
              <a:rPr lang="en-US" b="1" dirty="0">
                <a:latin typeface="Arial" pitchFamily="34" charset="0"/>
                <a:cs typeface="Arial" pitchFamily="34" charset="0"/>
              </a:rPr>
              <a:t>Coil Impeller</a:t>
            </a:r>
          </a:p>
        </p:txBody>
      </p:sp>
    </p:spTree>
    <p:extLst>
      <p:ext uri="{BB962C8B-B14F-4D97-AF65-F5344CB8AC3E}">
        <p14:creationId xmlns:p14="http://schemas.microsoft.com/office/powerpoint/2010/main" val="410143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6063"/>
          <a:stretch>
            <a:fillRect/>
          </a:stretch>
        </p:blipFill>
        <p:spPr>
          <a:xfrm>
            <a:off x="762000" y="1143000"/>
            <a:ext cx="8001000" cy="5619751"/>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Low Clearance Impellers</a:t>
            </a:r>
          </a:p>
        </p:txBody>
      </p:sp>
    </p:spTree>
    <p:extLst>
      <p:ext uri="{BB962C8B-B14F-4D97-AF65-F5344CB8AC3E}">
        <p14:creationId xmlns:p14="http://schemas.microsoft.com/office/powerpoint/2010/main" val="42103322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4162425" cy="6238875"/>
          </a:xfrm>
          <a:prstGeom prst="rect">
            <a:avLst/>
          </a:prstGeom>
          <a:noFill/>
          <a:ln>
            <a:noFill/>
          </a:ln>
        </p:spPr>
      </p:pic>
      <p:pic>
        <p:nvPicPr>
          <p:cNvPr id="214018" name="Picture 2"/>
          <p:cNvPicPr>
            <a:picLocks noChangeAspect="1" noChangeArrowheads="1"/>
          </p:cNvPicPr>
          <p:nvPr/>
        </p:nvPicPr>
        <p:blipFill>
          <a:blip r:embed="rId4"/>
          <a:srcRect/>
          <a:stretch>
            <a:fillRect/>
          </a:stretch>
        </p:blipFill>
        <p:spPr bwMode="auto">
          <a:xfrm>
            <a:off x="4716145" y="978955"/>
            <a:ext cx="4275455" cy="4126445"/>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6058" b="2394"/>
          <a:stretch>
            <a:fillRect/>
          </a:stretch>
        </p:blipFill>
        <p:spPr>
          <a:xfrm>
            <a:off x="685800" y="1143000"/>
            <a:ext cx="7924799" cy="5410200"/>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High Shear Impellers</a:t>
            </a:r>
          </a:p>
        </p:txBody>
      </p:sp>
    </p:spTree>
    <p:extLst>
      <p:ext uri="{BB962C8B-B14F-4D97-AF65-F5344CB8AC3E}">
        <p14:creationId xmlns:p14="http://schemas.microsoft.com/office/powerpoint/2010/main" val="3054041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ChangeAspect="1" noChangeArrowheads="1"/>
          </p:cNvPicPr>
          <p:nvPr/>
        </p:nvPicPr>
        <p:blipFill>
          <a:blip r:embed="rId3"/>
          <a:srcRect/>
          <a:stretch>
            <a:fillRect/>
          </a:stretch>
        </p:blipFill>
        <p:spPr bwMode="auto">
          <a:xfrm>
            <a:off x="228600" y="228600"/>
            <a:ext cx="1861267" cy="3242993"/>
          </a:xfrm>
          <a:prstGeom prst="rect">
            <a:avLst/>
          </a:prstGeom>
          <a:noFill/>
          <a:ln w="9525">
            <a:noFill/>
            <a:miter lim="800000"/>
            <a:headEnd/>
            <a:tailEnd/>
          </a:ln>
          <a:effectLst/>
        </p:spPr>
      </p:pic>
      <p:pic>
        <p:nvPicPr>
          <p:cNvPr id="215043" name="Picture 3"/>
          <p:cNvPicPr>
            <a:picLocks noChangeAspect="1" noChangeArrowheads="1"/>
          </p:cNvPicPr>
          <p:nvPr/>
        </p:nvPicPr>
        <p:blipFill>
          <a:blip r:embed="rId4"/>
          <a:srcRect/>
          <a:stretch>
            <a:fillRect/>
          </a:stretch>
        </p:blipFill>
        <p:spPr bwMode="auto">
          <a:xfrm>
            <a:off x="2112766" y="228600"/>
            <a:ext cx="2325353" cy="3200400"/>
          </a:xfrm>
          <a:prstGeom prst="rect">
            <a:avLst/>
          </a:prstGeom>
          <a:noFill/>
          <a:ln w="9525">
            <a:noFill/>
            <a:miter lim="800000"/>
            <a:headEnd/>
            <a:tailEnd/>
          </a:ln>
          <a:effectLst/>
        </p:spPr>
      </p:pic>
      <p:pic>
        <p:nvPicPr>
          <p:cNvPr id="215044" name="Picture 4"/>
          <p:cNvPicPr>
            <a:picLocks noChangeAspect="1" noChangeArrowheads="1"/>
          </p:cNvPicPr>
          <p:nvPr/>
        </p:nvPicPr>
        <p:blipFill>
          <a:blip r:embed="rId5"/>
          <a:srcRect/>
          <a:stretch>
            <a:fillRect/>
          </a:stretch>
        </p:blipFill>
        <p:spPr bwMode="auto">
          <a:xfrm>
            <a:off x="4419600" y="228600"/>
            <a:ext cx="2282097" cy="3124200"/>
          </a:xfrm>
          <a:prstGeom prst="rect">
            <a:avLst/>
          </a:prstGeom>
          <a:noFill/>
          <a:ln w="9525">
            <a:noFill/>
            <a:miter lim="800000"/>
            <a:headEnd/>
            <a:tailEnd/>
          </a:ln>
          <a:effectLst/>
        </p:spPr>
      </p:pic>
      <p:pic>
        <p:nvPicPr>
          <p:cNvPr id="215045" name="Picture 5"/>
          <p:cNvPicPr>
            <a:picLocks noChangeAspect="1" noChangeArrowheads="1"/>
          </p:cNvPicPr>
          <p:nvPr/>
        </p:nvPicPr>
        <p:blipFill>
          <a:blip r:embed="rId6"/>
          <a:srcRect/>
          <a:stretch>
            <a:fillRect/>
          </a:stretch>
        </p:blipFill>
        <p:spPr bwMode="auto">
          <a:xfrm>
            <a:off x="6705600" y="228600"/>
            <a:ext cx="2278094" cy="2895600"/>
          </a:xfrm>
          <a:prstGeom prst="rect">
            <a:avLst/>
          </a:prstGeom>
          <a:noFill/>
          <a:ln w="9525">
            <a:noFill/>
            <a:miter lim="800000"/>
            <a:headEnd/>
            <a:tailEnd/>
          </a:ln>
          <a:effectLst/>
        </p:spPr>
      </p:pic>
      <p:pic>
        <p:nvPicPr>
          <p:cNvPr id="215046" name="Picture 6"/>
          <p:cNvPicPr>
            <a:picLocks noChangeAspect="1" noChangeArrowheads="1"/>
          </p:cNvPicPr>
          <p:nvPr/>
        </p:nvPicPr>
        <p:blipFill>
          <a:blip r:embed="rId7"/>
          <a:srcRect/>
          <a:stretch>
            <a:fillRect/>
          </a:stretch>
        </p:blipFill>
        <p:spPr bwMode="auto">
          <a:xfrm>
            <a:off x="457200" y="3505200"/>
            <a:ext cx="1528956" cy="3143250"/>
          </a:xfrm>
          <a:prstGeom prst="rect">
            <a:avLst/>
          </a:prstGeom>
          <a:noFill/>
          <a:ln w="9525">
            <a:noFill/>
            <a:miter lim="800000"/>
            <a:headEnd/>
            <a:tailEnd/>
          </a:ln>
          <a:effectLst/>
        </p:spPr>
      </p:pic>
      <p:pic>
        <p:nvPicPr>
          <p:cNvPr id="215047" name="Picture 7"/>
          <p:cNvPicPr>
            <a:picLocks noChangeAspect="1" noChangeArrowheads="1"/>
          </p:cNvPicPr>
          <p:nvPr/>
        </p:nvPicPr>
        <p:blipFill>
          <a:blip r:embed="rId8"/>
          <a:srcRect/>
          <a:stretch>
            <a:fillRect/>
          </a:stretch>
        </p:blipFill>
        <p:spPr bwMode="auto">
          <a:xfrm>
            <a:off x="2667000" y="3429000"/>
            <a:ext cx="1569858" cy="3197591"/>
          </a:xfrm>
          <a:prstGeom prst="rect">
            <a:avLst/>
          </a:prstGeom>
          <a:noFill/>
          <a:ln w="9525">
            <a:noFill/>
            <a:miter lim="800000"/>
            <a:headEnd/>
            <a:tailEnd/>
          </a:ln>
          <a:effectLst/>
        </p:spPr>
      </p:pic>
      <p:sp>
        <p:nvSpPr>
          <p:cNvPr id="10" name="Rectangle 9"/>
          <p:cNvSpPr/>
          <p:nvPr/>
        </p:nvSpPr>
        <p:spPr>
          <a:xfrm rot="16200000">
            <a:off x="-582415" y="4849617"/>
            <a:ext cx="1838965" cy="369332"/>
          </a:xfrm>
          <a:prstGeom prst="rect">
            <a:avLst/>
          </a:prstGeom>
        </p:spPr>
        <p:txBody>
          <a:bodyPr wrap="none">
            <a:spAutoFit/>
          </a:bodyPr>
          <a:lstStyle/>
          <a:p>
            <a:r>
              <a:rPr lang="en-US" b="1" dirty="0">
                <a:latin typeface="Arial" pitchFamily="34" charset="0"/>
                <a:cs typeface="Arial" pitchFamily="34" charset="0"/>
              </a:rPr>
              <a:t>(1 Outer Flight)</a:t>
            </a:r>
            <a:endParaRPr lang="en-US" dirty="0"/>
          </a:p>
        </p:txBody>
      </p:sp>
      <p:sp>
        <p:nvSpPr>
          <p:cNvPr id="12" name="Rectangle 11"/>
          <p:cNvSpPr/>
          <p:nvPr/>
        </p:nvSpPr>
        <p:spPr>
          <a:xfrm rot="16200000">
            <a:off x="998845" y="4868554"/>
            <a:ext cx="3065263" cy="338554"/>
          </a:xfrm>
          <a:prstGeom prst="rect">
            <a:avLst/>
          </a:prstGeom>
        </p:spPr>
        <p:txBody>
          <a:bodyPr wrap="none">
            <a:spAutoFit/>
          </a:bodyPr>
          <a:lstStyle/>
          <a:p>
            <a:r>
              <a:rPr lang="en-US" sz="1600" b="1" dirty="0">
                <a:latin typeface="Arial" pitchFamily="34" charset="0"/>
                <a:cs typeface="Arial" pitchFamily="34" charset="0"/>
              </a:rPr>
              <a:t>(1 Inner Flight, 1 Outer Flight)</a:t>
            </a:r>
            <a:endParaRPr lang="en-US" sz="1600" dirty="0">
              <a:latin typeface="Arial" pitchFamily="34" charset="0"/>
              <a:cs typeface="Arial" pitchFamily="34" charset="0"/>
            </a:endParaRPr>
          </a:p>
        </p:txBody>
      </p:sp>
      <p:pic>
        <p:nvPicPr>
          <p:cNvPr id="215048" name="Picture 8"/>
          <p:cNvPicPr>
            <a:picLocks noChangeAspect="1" noChangeArrowheads="1"/>
          </p:cNvPicPr>
          <p:nvPr/>
        </p:nvPicPr>
        <p:blipFill>
          <a:blip r:embed="rId9"/>
          <a:srcRect/>
          <a:stretch>
            <a:fillRect/>
          </a:stretch>
        </p:blipFill>
        <p:spPr bwMode="auto">
          <a:xfrm>
            <a:off x="4953000" y="3505200"/>
            <a:ext cx="1573967" cy="3200400"/>
          </a:xfrm>
          <a:prstGeom prst="rect">
            <a:avLst/>
          </a:prstGeom>
          <a:noFill/>
          <a:ln w="9525">
            <a:noFill/>
            <a:miter lim="800000"/>
            <a:headEnd/>
            <a:tailEnd/>
          </a:ln>
          <a:effectLst/>
        </p:spPr>
      </p:pic>
      <p:pic>
        <p:nvPicPr>
          <p:cNvPr id="215049" name="Picture 9"/>
          <p:cNvPicPr>
            <a:picLocks noChangeAspect="1" noChangeArrowheads="1"/>
          </p:cNvPicPr>
          <p:nvPr/>
        </p:nvPicPr>
        <p:blipFill>
          <a:blip r:embed="rId10"/>
          <a:srcRect/>
          <a:stretch>
            <a:fillRect/>
          </a:stretch>
        </p:blipFill>
        <p:spPr bwMode="auto">
          <a:xfrm>
            <a:off x="7181850" y="3429000"/>
            <a:ext cx="1590178" cy="3257550"/>
          </a:xfrm>
          <a:prstGeom prst="rect">
            <a:avLst/>
          </a:prstGeom>
          <a:noFill/>
          <a:ln w="9525">
            <a:noFill/>
            <a:miter lim="800000"/>
            <a:headEnd/>
            <a:tailEnd/>
          </a:ln>
          <a:effectLst/>
        </p:spPr>
      </p:pic>
      <p:sp>
        <p:nvSpPr>
          <p:cNvPr id="16" name="Rectangle 15"/>
          <p:cNvSpPr/>
          <p:nvPr/>
        </p:nvSpPr>
        <p:spPr>
          <a:xfrm rot="16200000">
            <a:off x="3854656" y="4984544"/>
            <a:ext cx="1773242" cy="338554"/>
          </a:xfrm>
          <a:prstGeom prst="rect">
            <a:avLst/>
          </a:prstGeom>
        </p:spPr>
        <p:txBody>
          <a:bodyPr wrap="none">
            <a:spAutoFit/>
          </a:bodyPr>
          <a:lstStyle/>
          <a:p>
            <a:r>
              <a:rPr lang="en-US" sz="1600" b="1" dirty="0">
                <a:latin typeface="Arial" pitchFamily="34" charset="0"/>
                <a:cs typeface="Arial" pitchFamily="34" charset="0"/>
              </a:rPr>
              <a:t>(2 Outer Flights)</a:t>
            </a:r>
            <a:endParaRPr lang="en-US" sz="1600" dirty="0">
              <a:latin typeface="Arial" pitchFamily="34" charset="0"/>
              <a:cs typeface="Arial" pitchFamily="34" charset="0"/>
            </a:endParaRPr>
          </a:p>
        </p:txBody>
      </p:sp>
      <p:sp>
        <p:nvSpPr>
          <p:cNvPr id="18" name="Rectangle 17"/>
          <p:cNvSpPr/>
          <p:nvPr/>
        </p:nvSpPr>
        <p:spPr>
          <a:xfrm rot="16200000">
            <a:off x="5380031" y="4754569"/>
            <a:ext cx="3294492" cy="338554"/>
          </a:xfrm>
          <a:prstGeom prst="rect">
            <a:avLst/>
          </a:prstGeom>
        </p:spPr>
        <p:txBody>
          <a:bodyPr wrap="none">
            <a:spAutoFit/>
          </a:bodyPr>
          <a:lstStyle/>
          <a:p>
            <a:r>
              <a:rPr lang="en-US" sz="1600" b="1" dirty="0">
                <a:latin typeface="Arial" pitchFamily="34" charset="0"/>
                <a:cs typeface="Arial" pitchFamily="34" charset="0"/>
              </a:rPr>
              <a:t>(1 Inner Flight , 2 Outer Flights )</a:t>
            </a:r>
            <a:endParaRPr lang="en-US" sz="1600" dirty="0">
              <a:latin typeface="Arial" pitchFamily="34" charset="0"/>
              <a:cs typeface="Arial"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p:cNvPicPr>
            <a:picLocks noChangeAspect="1" noChangeArrowheads="1"/>
          </p:cNvPicPr>
          <p:nvPr/>
        </p:nvPicPr>
        <p:blipFill>
          <a:blip r:embed="rId3"/>
          <a:srcRect/>
          <a:stretch>
            <a:fillRect/>
          </a:stretch>
        </p:blipFill>
        <p:spPr bwMode="auto">
          <a:xfrm>
            <a:off x="685800" y="115736"/>
            <a:ext cx="2514600" cy="5132540"/>
          </a:xfrm>
          <a:prstGeom prst="rect">
            <a:avLst/>
          </a:prstGeom>
          <a:noFill/>
          <a:ln w="9525">
            <a:noFill/>
            <a:miter lim="800000"/>
            <a:headEnd/>
            <a:tailEnd/>
          </a:ln>
          <a:effectLst/>
        </p:spPr>
      </p:pic>
      <p:pic>
        <p:nvPicPr>
          <p:cNvPr id="216067" name="Picture 3"/>
          <p:cNvPicPr>
            <a:picLocks noChangeAspect="1" noChangeArrowheads="1"/>
          </p:cNvPicPr>
          <p:nvPr/>
        </p:nvPicPr>
        <p:blipFill>
          <a:blip r:embed="rId4"/>
          <a:srcRect/>
          <a:stretch>
            <a:fillRect/>
          </a:stretch>
        </p:blipFill>
        <p:spPr bwMode="auto">
          <a:xfrm>
            <a:off x="5181600" y="152400"/>
            <a:ext cx="2771775" cy="4317785"/>
          </a:xfrm>
          <a:prstGeom prst="rect">
            <a:avLst/>
          </a:prstGeom>
          <a:noFill/>
          <a:ln w="9525">
            <a:noFill/>
            <a:miter lim="800000"/>
            <a:headEnd/>
            <a:tailEnd/>
          </a:ln>
          <a:effectLst/>
        </p:spPr>
      </p:pic>
      <p:sp>
        <p:nvSpPr>
          <p:cNvPr id="5" name="Rectangle 4"/>
          <p:cNvSpPr/>
          <p:nvPr/>
        </p:nvSpPr>
        <p:spPr>
          <a:xfrm>
            <a:off x="304800" y="5334000"/>
            <a:ext cx="3810000" cy="1323439"/>
          </a:xfrm>
          <a:prstGeom prst="rect">
            <a:avLst/>
          </a:prstGeom>
        </p:spPr>
        <p:txBody>
          <a:bodyPr wrap="square">
            <a:spAutoFit/>
          </a:bodyPr>
          <a:lstStyle/>
          <a:p>
            <a:r>
              <a:rPr lang="en-US" sz="1600" dirty="0">
                <a:latin typeface="Arial" pitchFamily="34" charset="0"/>
                <a:cs typeface="Arial" pitchFamily="34" charset="0"/>
              </a:rPr>
              <a:t>The Elongated Paddle impeller provides a combination of axial upward and radial fluid flow. It, like the Anchor and Helical Impellers, operates in close proximity to the vessel wall.</a:t>
            </a:r>
          </a:p>
        </p:txBody>
      </p:sp>
      <p:sp>
        <p:nvSpPr>
          <p:cNvPr id="7" name="Rectangle 6"/>
          <p:cNvSpPr/>
          <p:nvPr/>
        </p:nvSpPr>
        <p:spPr>
          <a:xfrm>
            <a:off x="4572000" y="4572000"/>
            <a:ext cx="4343400" cy="2062103"/>
          </a:xfrm>
          <a:prstGeom prst="rect">
            <a:avLst/>
          </a:prstGeom>
        </p:spPr>
        <p:txBody>
          <a:bodyPr wrap="square">
            <a:spAutoFit/>
          </a:bodyPr>
          <a:lstStyle/>
          <a:p>
            <a:pPr algn="ctr"/>
            <a:r>
              <a:rPr lang="en-US" sz="1600" dirty="0">
                <a:latin typeface="Arial" pitchFamily="34" charset="0"/>
                <a:cs typeface="Arial" pitchFamily="34" charset="0"/>
              </a:rPr>
              <a:t>The Marine Propeller is an axial flow impeller generally pitched for downward pumping action, however, upward pumping is also available. This impeller provides a high, uniform discharge and therefore is best suited for low viscosity liquid blending applications. </a:t>
            </a:r>
            <a:r>
              <a:rPr lang="en-US" sz="1600" b="1" dirty="0">
                <a:latin typeface="Arial" pitchFamily="34" charset="0"/>
                <a:cs typeface="Arial" pitchFamily="34" charset="0"/>
              </a:rPr>
              <a:t>*Vessel baffling may be required for optimum performance.</a:t>
            </a:r>
            <a:endParaRPr lang="en-US" sz="1600" dirty="0">
              <a:latin typeface="Arial" pitchFamily="34" charset="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liquidsyrupmanufacturingplant.com/images/semi%20solid-cream-ointment/agitator_stirrer_323.jpg"/>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800" y="152400"/>
            <a:ext cx="8610600" cy="6553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543"/>
          <a:stretch>
            <a:fillRect/>
          </a:stretch>
        </p:blipFill>
        <p:spPr>
          <a:xfrm>
            <a:off x="533400" y="1371600"/>
            <a:ext cx="7924799" cy="5395912"/>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Impeller Selection</a:t>
            </a:r>
            <a:endParaRPr lang="en-US" dirty="0"/>
          </a:p>
        </p:txBody>
      </p:sp>
    </p:spTree>
    <p:extLst>
      <p:ext uri="{BB962C8B-B14F-4D97-AF65-F5344CB8AC3E}">
        <p14:creationId xmlns:p14="http://schemas.microsoft.com/office/powerpoint/2010/main" val="31123669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0000"/>
                </a:solidFill>
                <a:latin typeface="Arial" pitchFamily="34" charset="0"/>
                <a:cs typeface="Arial" pitchFamily="34" charset="0"/>
              </a:rPr>
              <a:t>Mixing equipments:</a:t>
            </a:r>
          </a:p>
        </p:txBody>
      </p:sp>
      <p:sp>
        <p:nvSpPr>
          <p:cNvPr id="4" name="Content Placeholder 3"/>
          <p:cNvSpPr>
            <a:spLocks noGrp="1"/>
          </p:cNvSpPr>
          <p:nvPr>
            <p:ph idx="1"/>
          </p:nvPr>
        </p:nvSpPr>
        <p:spPr>
          <a:xfrm>
            <a:off x="457200" y="2209800"/>
            <a:ext cx="8229600" cy="3124200"/>
          </a:xfrm>
        </p:spPr>
        <p:txBody>
          <a:bodyPr/>
          <a:lstStyle/>
          <a:p>
            <a:r>
              <a:rPr lang="en-US" dirty="0"/>
              <a:t>Mixers for liquid-liquid, gas and/or solid in liquid (referred as fluid mixing)</a:t>
            </a:r>
          </a:p>
          <a:p>
            <a:r>
              <a:rPr lang="en-US" dirty="0"/>
              <a:t>Mixers for solid-solid (powders)</a:t>
            </a:r>
          </a:p>
          <a:p>
            <a:r>
              <a:rPr lang="en-US" dirty="0"/>
              <a:t>Mixers for semisolids or pastes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itchFamily="34" charset="0"/>
                <a:cs typeface="Arial" pitchFamily="34" charset="0"/>
              </a:rPr>
              <a:t>Impeller Selection</a:t>
            </a:r>
            <a:endParaRPr lang="en-US" dirty="0"/>
          </a:p>
        </p:txBody>
      </p:sp>
      <p:pic>
        <p:nvPicPr>
          <p:cNvPr id="3"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3591" t="27864" r="30612" b="24390"/>
          <a:stretch/>
        </p:blipFill>
        <p:spPr bwMode="auto">
          <a:xfrm>
            <a:off x="228600" y="2057400"/>
            <a:ext cx="3843037" cy="403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4267200" y="1981200"/>
            <a:ext cx="4495800" cy="4030744"/>
            <a:chOff x="1359626" y="1104900"/>
            <a:chExt cx="6641374" cy="5059444"/>
          </a:xfrm>
        </p:grpSpPr>
        <p:grpSp>
          <p:nvGrpSpPr>
            <p:cNvPr id="13" name="Group 12"/>
            <p:cNvGrpSpPr/>
            <p:nvPr/>
          </p:nvGrpSpPr>
          <p:grpSpPr>
            <a:xfrm>
              <a:off x="1359626" y="1104900"/>
              <a:ext cx="6641374" cy="5059444"/>
              <a:chOff x="1359626" y="1104900"/>
              <a:chExt cx="6641374" cy="5059444"/>
            </a:xfrm>
          </p:grpSpPr>
          <p:pic>
            <p:nvPicPr>
              <p:cNvPr id="16"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9407" t="33905" r="26932" b="26095"/>
              <a:stretch/>
            </p:blipFill>
            <p:spPr bwMode="auto">
              <a:xfrm>
                <a:off x="1359626" y="1371600"/>
                <a:ext cx="6641374" cy="479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bwMode="auto">
              <a:xfrm>
                <a:off x="2641600" y="1295400"/>
                <a:ext cx="3581400" cy="533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8" name="Rectangle 17"/>
              <p:cNvSpPr/>
              <p:nvPr/>
            </p:nvSpPr>
            <p:spPr bwMode="auto">
              <a:xfrm>
                <a:off x="6223000" y="1104900"/>
                <a:ext cx="482600" cy="3810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cxnSp>
            <p:nvCxnSpPr>
              <p:cNvPr id="19" name="Straight Connector 18"/>
              <p:cNvCxnSpPr/>
              <p:nvPr/>
            </p:nvCxnSpPr>
            <p:spPr bwMode="auto">
              <a:xfrm>
                <a:off x="6616700" y="1282700"/>
                <a:ext cx="0" cy="304800"/>
              </a:xfrm>
              <a:prstGeom prst="line">
                <a:avLst/>
              </a:prstGeom>
              <a:solidFill>
                <a:schemeClr val="accent1"/>
              </a:solidFill>
              <a:ln w="60325" cap="flat" cmpd="sng" algn="ctr">
                <a:solidFill>
                  <a:schemeClr val="bg1"/>
                </a:solidFill>
                <a:prstDash val="solid"/>
                <a:round/>
                <a:headEnd type="none" w="med" len="med"/>
                <a:tailEnd type="none" w="med" len="med"/>
              </a:ln>
              <a:effectLst/>
            </p:spPr>
          </p:cxnSp>
          <p:cxnSp>
            <p:nvCxnSpPr>
              <p:cNvPr id="20" name="Straight Connector 19"/>
              <p:cNvCxnSpPr/>
              <p:nvPr/>
            </p:nvCxnSpPr>
            <p:spPr bwMode="auto">
              <a:xfrm>
                <a:off x="6451600" y="1282700"/>
                <a:ext cx="0" cy="304800"/>
              </a:xfrm>
              <a:prstGeom prst="line">
                <a:avLst/>
              </a:prstGeom>
              <a:solidFill>
                <a:schemeClr val="accent1"/>
              </a:solidFill>
              <a:ln w="50800" cap="flat" cmpd="sng" algn="ctr">
                <a:solidFill>
                  <a:schemeClr val="bg1"/>
                </a:solidFill>
                <a:prstDash val="solid"/>
                <a:round/>
                <a:headEnd type="none" w="med" len="med"/>
                <a:tailEnd type="none" w="med" len="med"/>
              </a:ln>
              <a:effectLst/>
            </p:spPr>
          </p:cxnSp>
          <p:cxnSp>
            <p:nvCxnSpPr>
              <p:cNvPr id="21" name="Straight Connector 20"/>
              <p:cNvCxnSpPr/>
              <p:nvPr/>
            </p:nvCxnSpPr>
            <p:spPr bwMode="auto">
              <a:xfrm flipH="1">
                <a:off x="6019800" y="1384300"/>
                <a:ext cx="444500" cy="393700"/>
              </a:xfrm>
              <a:prstGeom prst="line">
                <a:avLst/>
              </a:prstGeom>
              <a:solidFill>
                <a:schemeClr val="accent1"/>
              </a:solidFill>
              <a:ln w="76200" cap="flat" cmpd="sng" algn="ctr">
                <a:solidFill>
                  <a:schemeClr val="bg1"/>
                </a:solidFill>
                <a:prstDash val="solid"/>
                <a:round/>
                <a:headEnd type="none" w="med" len="med"/>
                <a:tailEnd type="none" w="med" len="med"/>
              </a:ln>
              <a:effectLst/>
            </p:spPr>
          </p:cxnSp>
          <p:cxnSp>
            <p:nvCxnSpPr>
              <p:cNvPr id="22" name="Straight Connector 21"/>
              <p:cNvCxnSpPr/>
              <p:nvPr/>
            </p:nvCxnSpPr>
            <p:spPr bwMode="auto">
              <a:xfrm flipH="1">
                <a:off x="6172200" y="1422400"/>
                <a:ext cx="747486" cy="0"/>
              </a:xfrm>
              <a:prstGeom prst="line">
                <a:avLst/>
              </a:prstGeom>
              <a:solidFill>
                <a:schemeClr val="accent1"/>
              </a:solidFill>
              <a:ln w="76200" cap="flat" cmpd="sng" algn="ctr">
                <a:solidFill>
                  <a:schemeClr val="bg1"/>
                </a:solidFill>
                <a:prstDash val="solid"/>
                <a:round/>
                <a:headEnd type="none" w="med" len="med"/>
                <a:tailEnd type="none" w="med" len="med"/>
              </a:ln>
              <a:effectLst/>
            </p:spPr>
          </p:cxnSp>
        </p:grpSp>
        <p:sp>
          <p:nvSpPr>
            <p:cNvPr id="14" name="Oval 2"/>
            <p:cNvSpPr/>
            <p:nvPr/>
          </p:nvSpPr>
          <p:spPr bwMode="auto">
            <a:xfrm>
              <a:off x="3581400" y="3962400"/>
              <a:ext cx="1905000" cy="533400"/>
            </a:xfrm>
            <a:prstGeom prst="ellipse">
              <a:avLst/>
            </a:prstGeom>
            <a:noFill/>
            <a:ln w="2857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5" name="Oval 14"/>
            <p:cNvSpPr/>
            <p:nvPr/>
          </p:nvSpPr>
          <p:spPr bwMode="auto">
            <a:xfrm>
              <a:off x="3554186" y="2590800"/>
              <a:ext cx="1703614" cy="533400"/>
            </a:xfrm>
            <a:prstGeom prst="ellipse">
              <a:avLst/>
            </a:prstGeom>
            <a:noFill/>
            <a:ln w="28575" cap="flat" cmpd="sng" algn="ctr">
              <a:solidFill>
                <a:srgbClr val="FF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3532"/>
          <a:stretch>
            <a:fillRect/>
          </a:stretch>
        </p:blipFill>
        <p:spPr>
          <a:xfrm>
            <a:off x="838200" y="1140536"/>
            <a:ext cx="7316324" cy="5488864"/>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Side Entering Mixers</a:t>
            </a:r>
          </a:p>
        </p:txBody>
      </p:sp>
    </p:spTree>
    <p:extLst>
      <p:ext uri="{BB962C8B-B14F-4D97-AF65-F5344CB8AC3E}">
        <p14:creationId xmlns:p14="http://schemas.microsoft.com/office/powerpoint/2010/main" val="1248878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50170" t="67226" r="15854" b="7655"/>
          <a:stretch/>
        </p:blipFill>
        <p:spPr bwMode="auto">
          <a:xfrm>
            <a:off x="152401" y="1143000"/>
            <a:ext cx="3962400" cy="266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19839" t="23074" r="36434" b="51674"/>
          <a:stretch/>
        </p:blipFill>
        <p:spPr bwMode="auto">
          <a:xfrm>
            <a:off x="4724400" y="1219200"/>
            <a:ext cx="4274246" cy="2180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23590" t="53447" r="38205" b="18333"/>
          <a:stretch/>
        </p:blipFill>
        <p:spPr bwMode="auto">
          <a:xfrm>
            <a:off x="4572000" y="3359934"/>
            <a:ext cx="4556125" cy="2822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l="22030" t="39764" r="33303" b="36097"/>
          <a:stretch/>
        </p:blipFill>
        <p:spPr bwMode="auto">
          <a:xfrm>
            <a:off x="381000" y="4114800"/>
            <a:ext cx="3962400" cy="1971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a:spLocks noChangeArrowheads="1"/>
          </p:cNvSpPr>
          <p:nvPr/>
        </p:nvSpPr>
        <p:spPr bwMode="auto">
          <a:xfrm>
            <a:off x="457200" y="6019800"/>
            <a:ext cx="3704771"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algn="just"/>
            <a:r>
              <a:rPr lang="en-US" sz="1200" b="1" dirty="0">
                <a:latin typeface="+mj-lt"/>
              </a:rPr>
              <a:t>Flow patterns for side-entering propeller</a:t>
            </a:r>
          </a:p>
        </p:txBody>
      </p:sp>
      <p:sp>
        <p:nvSpPr>
          <p:cNvPr id="13" name="Title 12"/>
          <p:cNvSpPr>
            <a:spLocks noGrp="1"/>
          </p:cNvSpPr>
          <p:nvPr>
            <p:ph type="title"/>
          </p:nvPr>
        </p:nvSpPr>
        <p:spPr/>
        <p:txBody>
          <a:bodyPr/>
          <a:lstStyle/>
          <a:p>
            <a:r>
              <a:rPr lang="en-US" b="1" dirty="0">
                <a:latin typeface="Arial" pitchFamily="34" charset="0"/>
                <a:cs typeface="Arial" pitchFamily="34" charset="0"/>
              </a:rPr>
              <a:t>Side Entering Mixers</a:t>
            </a:r>
            <a:endParaRPr lang="en-US" dirty="0"/>
          </a:p>
        </p:txBody>
      </p:sp>
    </p:spTree>
    <p:extLst>
      <p:ext uri="{BB962C8B-B14F-4D97-AF65-F5344CB8AC3E}">
        <p14:creationId xmlns:p14="http://schemas.microsoft.com/office/powerpoint/2010/main" val="102380635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itchFamily="34" charset="0"/>
                <a:cs typeface="Arial" pitchFamily="34" charset="0"/>
              </a:rPr>
              <a:t>Impeller position</a:t>
            </a:r>
          </a:p>
        </p:txBody>
      </p:sp>
      <p:pic>
        <p:nvPicPr>
          <p:cNvPr id="209922" name="Picture 2"/>
          <p:cNvPicPr>
            <a:picLocks noChangeAspect="1" noChangeArrowheads="1"/>
          </p:cNvPicPr>
          <p:nvPr/>
        </p:nvPicPr>
        <p:blipFill>
          <a:blip r:embed="rId3"/>
          <a:srcRect/>
          <a:stretch>
            <a:fillRect/>
          </a:stretch>
        </p:blipFill>
        <p:spPr bwMode="auto">
          <a:xfrm>
            <a:off x="533400" y="1600200"/>
            <a:ext cx="4019550" cy="4064212"/>
          </a:xfrm>
          <a:prstGeom prst="rect">
            <a:avLst/>
          </a:prstGeom>
          <a:noFill/>
          <a:ln w="9525">
            <a:noFill/>
            <a:miter lim="800000"/>
            <a:headEnd/>
            <a:tailEnd/>
          </a:ln>
          <a:effectLst/>
        </p:spPr>
      </p:pic>
      <p:pic>
        <p:nvPicPr>
          <p:cNvPr id="209923" name="Picture 3"/>
          <p:cNvPicPr>
            <a:picLocks noChangeAspect="1" noChangeArrowheads="1"/>
          </p:cNvPicPr>
          <p:nvPr/>
        </p:nvPicPr>
        <p:blipFill>
          <a:blip r:embed="rId4"/>
          <a:srcRect/>
          <a:stretch>
            <a:fillRect/>
          </a:stretch>
        </p:blipFill>
        <p:spPr bwMode="auto">
          <a:xfrm>
            <a:off x="4724400" y="1735872"/>
            <a:ext cx="4214812" cy="3906411"/>
          </a:xfrm>
          <a:prstGeom prst="rect">
            <a:avLst/>
          </a:prstGeom>
          <a:noFill/>
          <a:ln w="9525">
            <a:noFill/>
            <a:miter lim="800000"/>
            <a:headEnd/>
            <a:tailEnd/>
          </a:ln>
          <a:effectLst/>
        </p:spPr>
      </p:pic>
      <p:sp>
        <p:nvSpPr>
          <p:cNvPr id="6" name="Rectangle 5"/>
          <p:cNvSpPr/>
          <p:nvPr/>
        </p:nvSpPr>
        <p:spPr>
          <a:xfrm>
            <a:off x="609600" y="5791200"/>
            <a:ext cx="8153400" cy="369332"/>
          </a:xfrm>
          <a:prstGeom prst="rect">
            <a:avLst/>
          </a:prstGeom>
        </p:spPr>
        <p:txBody>
          <a:bodyPr wrap="square">
            <a:spAutoFit/>
          </a:bodyPr>
          <a:lstStyle/>
          <a:p>
            <a:r>
              <a:rPr lang="en-US" b="1" dirty="0">
                <a:latin typeface="Arial" pitchFamily="34" charset="0"/>
                <a:cs typeface="Arial" pitchFamily="34" charset="0"/>
              </a:rPr>
              <a:t>Flow pattern of propellers in an eccentric angle and off-centered position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p:cNvPicPr>
            <a:picLocks noChangeAspect="1" noChangeArrowheads="1"/>
          </p:cNvPicPr>
          <p:nvPr/>
        </p:nvPicPr>
        <p:blipFill>
          <a:blip r:embed="rId3"/>
          <a:srcRect/>
          <a:stretch>
            <a:fillRect/>
          </a:stretch>
        </p:blipFill>
        <p:spPr bwMode="auto">
          <a:xfrm>
            <a:off x="381000" y="838200"/>
            <a:ext cx="4114800" cy="3744469"/>
          </a:xfrm>
          <a:prstGeom prst="rect">
            <a:avLst/>
          </a:prstGeom>
          <a:noFill/>
          <a:ln w="9525">
            <a:noFill/>
            <a:miter lim="800000"/>
            <a:headEnd/>
            <a:tailEnd/>
          </a:ln>
          <a:effectLst/>
        </p:spPr>
      </p:pic>
      <p:pic>
        <p:nvPicPr>
          <p:cNvPr id="211971" name="Picture 3"/>
          <p:cNvPicPr>
            <a:picLocks noChangeAspect="1" noChangeArrowheads="1"/>
          </p:cNvPicPr>
          <p:nvPr/>
        </p:nvPicPr>
        <p:blipFill>
          <a:blip r:embed="rId4"/>
          <a:srcRect/>
          <a:stretch>
            <a:fillRect/>
          </a:stretch>
        </p:blipFill>
        <p:spPr bwMode="auto">
          <a:xfrm>
            <a:off x="4796361" y="838200"/>
            <a:ext cx="4119039" cy="3786187"/>
          </a:xfrm>
          <a:prstGeom prst="rect">
            <a:avLst/>
          </a:prstGeom>
          <a:noFill/>
          <a:ln w="9525">
            <a:noFill/>
            <a:miter lim="800000"/>
            <a:headEnd/>
            <a:tailEnd/>
          </a:ln>
          <a:effectLst/>
        </p:spPr>
      </p:pic>
      <p:sp>
        <p:nvSpPr>
          <p:cNvPr id="5" name="Rectangle 4"/>
          <p:cNvSpPr/>
          <p:nvPr/>
        </p:nvSpPr>
        <p:spPr>
          <a:xfrm>
            <a:off x="609600" y="4953000"/>
            <a:ext cx="8229600" cy="923330"/>
          </a:xfrm>
          <a:prstGeom prst="rect">
            <a:avLst/>
          </a:prstGeom>
        </p:spPr>
        <p:txBody>
          <a:bodyPr wrap="square">
            <a:spAutoFit/>
          </a:bodyPr>
          <a:lstStyle/>
          <a:p>
            <a:r>
              <a:rPr lang="en-US" b="1" dirty="0">
                <a:latin typeface="Arial" pitchFamily="34" charset="0"/>
                <a:cs typeface="Arial" pitchFamily="34" charset="0"/>
              </a:rPr>
              <a:t>Off-center agitator mounting (left) reduces swirl in </a:t>
            </a:r>
            <a:r>
              <a:rPr lang="en-US" b="1" dirty="0" err="1">
                <a:latin typeface="Arial" pitchFamily="34" charset="0"/>
                <a:cs typeface="Arial" pitchFamily="34" charset="0"/>
              </a:rPr>
              <a:t>unbaffled</a:t>
            </a:r>
            <a:r>
              <a:rPr lang="en-US" b="1" dirty="0">
                <a:latin typeface="Arial" pitchFamily="34" charset="0"/>
                <a:cs typeface="Arial" pitchFamily="34" charset="0"/>
              </a:rPr>
              <a:t> vessels, while angled, off-center mounting (right) approximates the flow in fully-baffled vessels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6867" r="4015"/>
          <a:stretch>
            <a:fillRect/>
          </a:stretch>
        </p:blipFill>
        <p:spPr>
          <a:xfrm>
            <a:off x="1066800" y="1219200"/>
            <a:ext cx="7010400" cy="5551462"/>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Portable Mixers</a:t>
            </a:r>
          </a:p>
        </p:txBody>
      </p:sp>
    </p:spTree>
    <p:extLst>
      <p:ext uri="{BB962C8B-B14F-4D97-AF65-F5344CB8AC3E}">
        <p14:creationId xmlns:p14="http://schemas.microsoft.com/office/powerpoint/2010/main" val="40162651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5049"/>
          <a:stretch>
            <a:fillRect/>
          </a:stretch>
        </p:blipFill>
        <p:spPr>
          <a:xfrm>
            <a:off x="762000" y="1143000"/>
            <a:ext cx="7592616" cy="5643485"/>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Jet Mixers</a:t>
            </a:r>
          </a:p>
        </p:txBody>
      </p:sp>
    </p:spTree>
    <p:extLst>
      <p:ext uri="{BB962C8B-B14F-4D97-AF65-F5344CB8AC3E}">
        <p14:creationId xmlns:p14="http://schemas.microsoft.com/office/powerpoint/2010/main" val="12693405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5259"/>
          <a:stretch>
            <a:fillRect/>
          </a:stretch>
        </p:blipFill>
        <p:spPr>
          <a:xfrm>
            <a:off x="1621631" y="1143000"/>
            <a:ext cx="6582965" cy="5660086"/>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Motionless Mixers</a:t>
            </a:r>
          </a:p>
        </p:txBody>
      </p:sp>
    </p:spTree>
    <p:extLst>
      <p:ext uri="{BB962C8B-B14F-4D97-AF65-F5344CB8AC3E}">
        <p14:creationId xmlns:p14="http://schemas.microsoft.com/office/powerpoint/2010/main" val="2003776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3"/>
          <a:srcRect/>
          <a:stretch>
            <a:fillRect/>
          </a:stretch>
        </p:blipFill>
        <p:spPr bwMode="auto">
          <a:xfrm>
            <a:off x="1219200" y="381000"/>
            <a:ext cx="6284393" cy="4976812"/>
          </a:xfrm>
          <a:prstGeom prst="rect">
            <a:avLst/>
          </a:prstGeom>
          <a:noFill/>
          <a:ln w="9525">
            <a:noFill/>
            <a:miter lim="800000"/>
            <a:headEnd/>
            <a:tailEnd/>
          </a:ln>
          <a:effectLst/>
        </p:spPr>
      </p:pic>
      <p:pic>
        <p:nvPicPr>
          <p:cNvPr id="212995" name="Picture 3"/>
          <p:cNvPicPr>
            <a:picLocks noChangeAspect="1" noChangeArrowheads="1"/>
          </p:cNvPicPr>
          <p:nvPr/>
        </p:nvPicPr>
        <p:blipFill>
          <a:blip r:embed="rId4"/>
          <a:srcRect/>
          <a:stretch>
            <a:fillRect/>
          </a:stretch>
        </p:blipFill>
        <p:spPr bwMode="auto">
          <a:xfrm>
            <a:off x="990600" y="5562600"/>
            <a:ext cx="7318970" cy="862012"/>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foxvalve.com/img/enlarged_photos/liquid_slurry_eductor_main.gif"/>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81000"/>
            <a:ext cx="6629399" cy="5791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676400" y="1219200"/>
            <a:ext cx="6027522" cy="5334000"/>
          </a:xfrm>
          <a:prstGeom prst="rect">
            <a:avLst/>
          </a:prstGeom>
          <a:noFill/>
          <a:ln w="9525">
            <a:noFill/>
            <a:miter lim="800000"/>
            <a:headEnd/>
            <a:tailEnd/>
          </a:ln>
          <a:effectLst/>
        </p:spPr>
      </p:pic>
      <p:sp>
        <p:nvSpPr>
          <p:cNvPr id="5" name="Title 4"/>
          <p:cNvSpPr>
            <a:spLocks noGrp="1"/>
          </p:cNvSpPr>
          <p:nvPr>
            <p:ph type="title"/>
          </p:nvPr>
        </p:nvSpPr>
        <p:spPr/>
        <p:txBody>
          <a:bodyPr/>
          <a:lstStyle/>
          <a:p>
            <a:r>
              <a:rPr lang="en-US" b="1" dirty="0">
                <a:solidFill>
                  <a:srgbClr val="292929"/>
                </a:solidFill>
                <a:latin typeface="Arial" pitchFamily="34" charset="0"/>
                <a:cs typeface="Arial" pitchFamily="34" charset="0"/>
              </a:rPr>
              <a:t>Fluid mixing applications</a:t>
            </a:r>
            <a:endParaRPr lang="en-US" dirty="0"/>
          </a:p>
        </p:txBody>
      </p:sp>
    </p:spTree>
    <p:extLst>
      <p:ext uri="{BB962C8B-B14F-4D97-AF65-F5344CB8AC3E}">
        <p14:creationId xmlns:p14="http://schemas.microsoft.com/office/powerpoint/2010/main" val="1901050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loedige.de/fileadmin/_processed_/csm_Graphic_Mech_Fluid_Bed_GB_2012_03_29_5b9c5d0086.jpg"/>
          <p:cNvPicPr/>
          <p:nvPr/>
        </p:nvPicPr>
        <p:blipFill>
          <a:blip r:embed="rId3">
            <a:extLst>
              <a:ext uri="{28A0092B-C50C-407E-A947-70E740481C1C}">
                <a14:useLocalDpi xmlns:a14="http://schemas.microsoft.com/office/drawing/2010/main" val="0"/>
              </a:ext>
            </a:extLst>
          </a:blip>
          <a:srcRect/>
          <a:stretch>
            <a:fillRect/>
          </a:stretch>
        </p:blipFill>
        <p:spPr bwMode="auto">
          <a:xfrm>
            <a:off x="762000" y="838200"/>
            <a:ext cx="7620000" cy="4876800"/>
          </a:xfrm>
          <a:prstGeom prst="rect">
            <a:avLst/>
          </a:prstGeom>
          <a:noFill/>
          <a:ln>
            <a:noFill/>
          </a:ln>
        </p:spPr>
      </p:pic>
      <p:sp>
        <p:nvSpPr>
          <p:cNvPr id="3" name="Rectangle 2"/>
          <p:cNvSpPr/>
          <p:nvPr/>
        </p:nvSpPr>
        <p:spPr>
          <a:xfrm>
            <a:off x="838200" y="5791200"/>
            <a:ext cx="7162800" cy="64633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dirty="0" err="1">
                <a:latin typeface="Arial" pitchFamily="34" charset="0"/>
                <a:cs typeface="Arial" pitchFamily="34" charset="0"/>
              </a:rPr>
              <a:t>Lödige</a:t>
            </a:r>
            <a:r>
              <a:rPr lang="en-US" dirty="0">
                <a:latin typeface="Arial" pitchFamily="34" charset="0"/>
                <a:cs typeface="Arial" pitchFamily="34" charset="0"/>
              </a:rPr>
              <a:t> systems enable therefore the gentle mixing of sensitive products and the concerted shear introduction into the material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ated image"/>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57362" y="952500"/>
            <a:ext cx="5629275" cy="4953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9041"/>
          <a:stretch>
            <a:fillRect/>
          </a:stretch>
        </p:blipFill>
        <p:spPr>
          <a:xfrm>
            <a:off x="1805753" y="1371600"/>
            <a:ext cx="6355980" cy="5305426"/>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Solid-Solid Mixing</a:t>
            </a:r>
          </a:p>
        </p:txBody>
      </p:sp>
    </p:spTree>
    <p:extLst>
      <p:ext uri="{BB962C8B-B14F-4D97-AF65-F5344CB8AC3E}">
        <p14:creationId xmlns:p14="http://schemas.microsoft.com/office/powerpoint/2010/main" val="2319576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0671"/>
          <a:stretch>
            <a:fillRect/>
          </a:stretch>
        </p:blipFill>
        <p:spPr>
          <a:xfrm>
            <a:off x="1368739" y="1447800"/>
            <a:ext cx="6657264" cy="5305426"/>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Material Properties </a:t>
            </a:r>
            <a:br>
              <a:rPr lang="en-US" b="1" dirty="0">
                <a:latin typeface="Arial" pitchFamily="34" charset="0"/>
                <a:cs typeface="Arial" pitchFamily="34" charset="0"/>
              </a:rPr>
            </a:br>
            <a:r>
              <a:rPr lang="en-US" b="1" dirty="0">
                <a:latin typeface="Arial" pitchFamily="34" charset="0"/>
                <a:cs typeface="Arial" pitchFamily="34" charset="0"/>
              </a:rPr>
              <a:t>Affecting Solid Blending</a:t>
            </a:r>
          </a:p>
        </p:txBody>
      </p:sp>
    </p:spTree>
    <p:extLst>
      <p:ext uri="{BB962C8B-B14F-4D97-AF65-F5344CB8AC3E}">
        <p14:creationId xmlns:p14="http://schemas.microsoft.com/office/powerpoint/2010/main" val="31527456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1552"/>
          <a:stretch>
            <a:fillRect/>
          </a:stretch>
        </p:blipFill>
        <p:spPr>
          <a:xfrm>
            <a:off x="1250157" y="1600200"/>
            <a:ext cx="6754415" cy="5153025"/>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Material Properties </a:t>
            </a:r>
            <a:br>
              <a:rPr lang="en-US" b="1" dirty="0">
                <a:latin typeface="Arial" pitchFamily="34" charset="0"/>
                <a:cs typeface="Arial" pitchFamily="34" charset="0"/>
              </a:rPr>
            </a:br>
            <a:r>
              <a:rPr lang="en-US" b="1" dirty="0">
                <a:latin typeface="Arial" pitchFamily="34" charset="0"/>
                <a:cs typeface="Arial" pitchFamily="34" charset="0"/>
              </a:rPr>
              <a:t>Affecting Solid Blending</a:t>
            </a:r>
            <a:endParaRPr lang="en-US" dirty="0"/>
          </a:p>
        </p:txBody>
      </p:sp>
    </p:spTree>
    <p:extLst>
      <p:ext uri="{BB962C8B-B14F-4D97-AF65-F5344CB8AC3E}">
        <p14:creationId xmlns:p14="http://schemas.microsoft.com/office/powerpoint/2010/main" val="17896980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2508"/>
          <a:stretch>
            <a:fillRect/>
          </a:stretch>
        </p:blipFill>
        <p:spPr>
          <a:xfrm>
            <a:off x="1114425" y="1600200"/>
            <a:ext cx="7183040" cy="5214712"/>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Material Properties </a:t>
            </a:r>
            <a:br>
              <a:rPr lang="en-US" b="1" dirty="0">
                <a:latin typeface="Arial" pitchFamily="34" charset="0"/>
                <a:cs typeface="Arial" pitchFamily="34" charset="0"/>
              </a:rPr>
            </a:br>
            <a:r>
              <a:rPr lang="en-US" b="1" dirty="0">
                <a:latin typeface="Arial" pitchFamily="34" charset="0"/>
                <a:cs typeface="Arial" pitchFamily="34" charset="0"/>
              </a:rPr>
              <a:t>Affecting Solid Blending</a:t>
            </a:r>
            <a:endParaRPr lang="en-US" dirty="0"/>
          </a:p>
        </p:txBody>
      </p:sp>
    </p:spTree>
    <p:extLst>
      <p:ext uri="{BB962C8B-B14F-4D97-AF65-F5344CB8AC3E}">
        <p14:creationId xmlns:p14="http://schemas.microsoft.com/office/powerpoint/2010/main" val="2059243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1389"/>
          <a:stretch>
            <a:fillRect/>
          </a:stretch>
        </p:blipFill>
        <p:spPr>
          <a:xfrm>
            <a:off x="1293019" y="1524000"/>
            <a:ext cx="6832997" cy="5110162"/>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Material Properties </a:t>
            </a:r>
            <a:br>
              <a:rPr lang="en-US" b="1" dirty="0">
                <a:latin typeface="Arial" pitchFamily="34" charset="0"/>
                <a:cs typeface="Arial" pitchFamily="34" charset="0"/>
              </a:rPr>
            </a:br>
            <a:r>
              <a:rPr lang="en-US" b="1" dirty="0">
                <a:latin typeface="Arial" pitchFamily="34" charset="0"/>
                <a:cs typeface="Arial" pitchFamily="34" charset="0"/>
              </a:rPr>
              <a:t>Affecting Solid Blending</a:t>
            </a:r>
            <a:endParaRPr lang="en-US" dirty="0"/>
          </a:p>
        </p:txBody>
      </p:sp>
    </p:spTree>
    <p:extLst>
      <p:ext uri="{BB962C8B-B14F-4D97-AF65-F5344CB8AC3E}">
        <p14:creationId xmlns:p14="http://schemas.microsoft.com/office/powerpoint/2010/main" val="4061316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1332"/>
          <a:stretch>
            <a:fillRect/>
          </a:stretch>
        </p:blipFill>
        <p:spPr>
          <a:xfrm>
            <a:off x="1350169" y="1524000"/>
            <a:ext cx="6811565" cy="5223866"/>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Material Properties </a:t>
            </a:r>
            <a:br>
              <a:rPr lang="en-US" b="1" dirty="0">
                <a:latin typeface="Arial" pitchFamily="34" charset="0"/>
                <a:cs typeface="Arial" pitchFamily="34" charset="0"/>
              </a:rPr>
            </a:br>
            <a:r>
              <a:rPr lang="en-US" b="1" dirty="0">
                <a:latin typeface="Arial" pitchFamily="34" charset="0"/>
                <a:cs typeface="Arial" pitchFamily="34" charset="0"/>
              </a:rPr>
              <a:t>Affecting Solid Blending</a:t>
            </a:r>
            <a:endParaRPr lang="en-US" dirty="0"/>
          </a:p>
        </p:txBody>
      </p:sp>
    </p:spTree>
    <p:extLst>
      <p:ext uri="{BB962C8B-B14F-4D97-AF65-F5344CB8AC3E}">
        <p14:creationId xmlns:p14="http://schemas.microsoft.com/office/powerpoint/2010/main" val="926368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9927"/>
          <a:stretch>
            <a:fillRect/>
          </a:stretch>
        </p:blipFill>
        <p:spPr>
          <a:xfrm>
            <a:off x="1860138" y="1447800"/>
            <a:ext cx="6580202" cy="5324476"/>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Structured and Random </a:t>
            </a:r>
            <a:br>
              <a:rPr lang="en-US" b="1" dirty="0">
                <a:latin typeface="Arial" pitchFamily="34" charset="0"/>
                <a:cs typeface="Arial" pitchFamily="34" charset="0"/>
              </a:rPr>
            </a:br>
            <a:r>
              <a:rPr lang="en-US" b="1" dirty="0">
                <a:latin typeface="Arial" pitchFamily="34" charset="0"/>
                <a:cs typeface="Arial" pitchFamily="34" charset="0"/>
              </a:rPr>
              <a:t>Blend Structures</a:t>
            </a:r>
          </a:p>
        </p:txBody>
      </p:sp>
    </p:spTree>
    <p:extLst>
      <p:ext uri="{BB962C8B-B14F-4D97-AF65-F5344CB8AC3E}">
        <p14:creationId xmlns:p14="http://schemas.microsoft.com/office/powerpoint/2010/main" val="1736538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0280"/>
          <a:stretch>
            <a:fillRect/>
          </a:stretch>
        </p:blipFill>
        <p:spPr>
          <a:xfrm>
            <a:off x="1157288" y="1447800"/>
            <a:ext cx="7333059" cy="5336131"/>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Mechanisms of Solid Blending</a:t>
            </a:r>
          </a:p>
        </p:txBody>
      </p:sp>
    </p:spTree>
    <p:extLst>
      <p:ext uri="{BB962C8B-B14F-4D97-AF65-F5344CB8AC3E}">
        <p14:creationId xmlns:p14="http://schemas.microsoft.com/office/powerpoint/2010/main" val="1280132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457200"/>
            <a:ext cx="8686800" cy="685800"/>
          </a:xfrm>
        </p:spPr>
        <p:txBody>
          <a:bodyPr>
            <a:noAutofit/>
          </a:bodyPr>
          <a:lstStyle/>
          <a:p>
            <a:pPr eaLnBrk="1" hangingPunct="1"/>
            <a:r>
              <a:rPr lang="en-US" b="1" dirty="0">
                <a:solidFill>
                  <a:srgbClr val="292929"/>
                </a:solidFill>
                <a:latin typeface="Arial" pitchFamily="34" charset="0"/>
                <a:cs typeface="Arial" pitchFamily="34" charset="0"/>
              </a:rPr>
              <a:t>Fluid mixing applications</a:t>
            </a:r>
          </a:p>
        </p:txBody>
      </p:sp>
      <p:sp>
        <p:nvSpPr>
          <p:cNvPr id="5123" name="Rectangle 3"/>
          <p:cNvSpPr>
            <a:spLocks noGrp="1" noChangeArrowheads="1"/>
          </p:cNvSpPr>
          <p:nvPr>
            <p:ph type="body" idx="1"/>
          </p:nvPr>
        </p:nvSpPr>
        <p:spPr/>
        <p:txBody>
          <a:bodyPr>
            <a:normAutofit fontScale="92500"/>
          </a:bodyPr>
          <a:lstStyle/>
          <a:p>
            <a:pPr eaLnBrk="1" hangingPunct="1">
              <a:lnSpc>
                <a:spcPct val="80000"/>
              </a:lnSpc>
              <a:buFontTx/>
              <a:buNone/>
            </a:pPr>
            <a:r>
              <a:rPr lang="en-US" sz="2800" b="0" dirty="0">
                <a:solidFill>
                  <a:srgbClr val="292929"/>
                </a:solidFill>
                <a:latin typeface="Times New Roman" pitchFamily="18" charset="0"/>
              </a:rPr>
              <a:t>1. Blending of two miscible liquids, such as ethyl alcohol and water.</a:t>
            </a:r>
          </a:p>
          <a:p>
            <a:pPr eaLnBrk="1" hangingPunct="1">
              <a:lnSpc>
                <a:spcPct val="80000"/>
              </a:lnSpc>
              <a:buFontTx/>
              <a:buNone/>
            </a:pPr>
            <a:r>
              <a:rPr lang="en-US" sz="2800" b="0" dirty="0">
                <a:solidFill>
                  <a:srgbClr val="292929"/>
                </a:solidFill>
                <a:latin typeface="Times New Roman" pitchFamily="18" charset="0"/>
              </a:rPr>
              <a:t>2. Dissolving solids in liquids, such as salt in water.</a:t>
            </a:r>
          </a:p>
          <a:p>
            <a:pPr eaLnBrk="1" hangingPunct="1">
              <a:lnSpc>
                <a:spcPct val="80000"/>
              </a:lnSpc>
              <a:buFontTx/>
              <a:buNone/>
            </a:pPr>
            <a:r>
              <a:rPr lang="en-US" sz="2800" b="0" dirty="0">
                <a:solidFill>
                  <a:srgbClr val="292929"/>
                </a:solidFill>
                <a:latin typeface="Times New Roman" pitchFamily="18" charset="0"/>
              </a:rPr>
              <a:t>3. Dispersing a gas in a liquid as fine bubbles, </a:t>
            </a:r>
          </a:p>
          <a:p>
            <a:pPr eaLnBrk="1" hangingPunct="1">
              <a:lnSpc>
                <a:spcPct val="80000"/>
              </a:lnSpc>
              <a:buFontTx/>
              <a:buNone/>
            </a:pPr>
            <a:r>
              <a:rPr lang="en-US" sz="2800" b="0" dirty="0">
                <a:solidFill>
                  <a:srgbClr val="292929"/>
                </a:solidFill>
                <a:latin typeface="Times New Roman" pitchFamily="18" charset="0"/>
              </a:rPr>
              <a:t>	- such as oxygen from air in a suspension of microorganisms for   fermentation or for the activated sludge process in waste treatment.</a:t>
            </a:r>
          </a:p>
          <a:p>
            <a:pPr eaLnBrk="1" hangingPunct="1">
              <a:lnSpc>
                <a:spcPct val="80000"/>
              </a:lnSpc>
              <a:buFontTx/>
              <a:buNone/>
            </a:pPr>
            <a:r>
              <a:rPr lang="en-US" sz="2800" b="0" dirty="0">
                <a:solidFill>
                  <a:srgbClr val="292929"/>
                </a:solidFill>
                <a:latin typeface="Times New Roman" pitchFamily="18" charset="0"/>
              </a:rPr>
              <a:t>4. Suspending of fine solid particles in a liquid, </a:t>
            </a:r>
          </a:p>
          <a:p>
            <a:pPr eaLnBrk="1" hangingPunct="1">
              <a:lnSpc>
                <a:spcPct val="80000"/>
              </a:lnSpc>
              <a:buFontTx/>
              <a:buNone/>
            </a:pPr>
            <a:r>
              <a:rPr lang="en-US" sz="2800" b="0" dirty="0">
                <a:solidFill>
                  <a:srgbClr val="292929"/>
                </a:solidFill>
                <a:latin typeface="Times New Roman" pitchFamily="18" charset="0"/>
              </a:rPr>
              <a:t>	- in the catalytic hydrogenation of a liquid, solid catalyst particles and hydrogen bubbles are dispersed in the liquid.</a:t>
            </a:r>
          </a:p>
          <a:p>
            <a:pPr eaLnBrk="1" hangingPunct="1">
              <a:lnSpc>
                <a:spcPct val="80000"/>
              </a:lnSpc>
              <a:buFontTx/>
              <a:buNone/>
            </a:pPr>
            <a:r>
              <a:rPr lang="en-US" sz="2800" b="0" dirty="0">
                <a:solidFill>
                  <a:srgbClr val="292929"/>
                </a:solidFill>
                <a:latin typeface="Times New Roman" pitchFamily="18" charset="0"/>
              </a:rPr>
              <a:t>5. Agitation of the fluid to </a:t>
            </a:r>
            <a:r>
              <a:rPr lang="en-US" sz="2800" b="0" dirty="0">
                <a:solidFill>
                  <a:srgbClr val="CC3300"/>
                </a:solidFill>
                <a:latin typeface="Times New Roman" pitchFamily="18" charset="0"/>
              </a:rPr>
              <a:t>increase heat transfer</a:t>
            </a:r>
            <a:r>
              <a:rPr lang="en-US" sz="2800" b="0" dirty="0">
                <a:solidFill>
                  <a:srgbClr val="292929"/>
                </a:solidFill>
                <a:latin typeface="Times New Roman" pitchFamily="18" charset="0"/>
              </a:rPr>
              <a:t> between the fluid and a coil or jacket in the vessel wall.</a:t>
            </a:r>
          </a:p>
          <a:p>
            <a:pPr eaLnBrk="1" hangingPunct="1">
              <a:lnSpc>
                <a:spcPct val="80000"/>
              </a:lnSpc>
            </a:pPr>
            <a:endParaRPr lang="en-US" sz="2800" dirty="0"/>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8424"/>
          <a:stretch>
            <a:fillRect/>
          </a:stretch>
        </p:blipFill>
        <p:spPr>
          <a:xfrm>
            <a:off x="1700212" y="1371600"/>
            <a:ext cx="6397228" cy="5338212"/>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Mechanisms of Solid Blending</a:t>
            </a:r>
            <a:endParaRPr lang="en-US" dirty="0"/>
          </a:p>
        </p:txBody>
      </p:sp>
    </p:spTree>
    <p:extLst>
      <p:ext uri="{BB962C8B-B14F-4D97-AF65-F5344CB8AC3E}">
        <p14:creationId xmlns:p14="http://schemas.microsoft.com/office/powerpoint/2010/main" val="32575021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2532"/>
          <a:stretch>
            <a:fillRect/>
          </a:stretch>
        </p:blipFill>
        <p:spPr>
          <a:xfrm>
            <a:off x="646510" y="1600200"/>
            <a:ext cx="7850981" cy="5157788"/>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Diffusion Blending</a:t>
            </a:r>
          </a:p>
        </p:txBody>
      </p:sp>
    </p:spTree>
    <p:extLst>
      <p:ext uri="{BB962C8B-B14F-4D97-AF65-F5344CB8AC3E}">
        <p14:creationId xmlns:p14="http://schemas.microsoft.com/office/powerpoint/2010/main" val="95296979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559"/>
          <a:stretch>
            <a:fillRect/>
          </a:stretch>
        </p:blipFill>
        <p:spPr>
          <a:xfrm>
            <a:off x="625078" y="1371600"/>
            <a:ext cx="7893844" cy="5329238"/>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Convection Blending</a:t>
            </a:r>
          </a:p>
        </p:txBody>
      </p:sp>
    </p:spTree>
    <p:extLst>
      <p:ext uri="{BB962C8B-B14F-4D97-AF65-F5344CB8AC3E}">
        <p14:creationId xmlns:p14="http://schemas.microsoft.com/office/powerpoint/2010/main" val="22431350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0580"/>
          <a:stretch>
            <a:fillRect/>
          </a:stretch>
        </p:blipFill>
        <p:spPr>
          <a:xfrm>
            <a:off x="646510" y="1447800"/>
            <a:ext cx="7850981" cy="5348288"/>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Shear Blending</a:t>
            </a:r>
          </a:p>
        </p:txBody>
      </p:sp>
    </p:spTree>
    <p:extLst>
      <p:ext uri="{BB962C8B-B14F-4D97-AF65-F5344CB8AC3E}">
        <p14:creationId xmlns:p14="http://schemas.microsoft.com/office/powerpoint/2010/main" val="16500514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3149"/>
          <a:stretch>
            <a:fillRect/>
          </a:stretch>
        </p:blipFill>
        <p:spPr>
          <a:xfrm>
            <a:off x="1014412" y="1600200"/>
            <a:ext cx="7518797" cy="5147791"/>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Segregation </a:t>
            </a:r>
            <a:br>
              <a:rPr lang="en-US" b="1" dirty="0">
                <a:latin typeface="Arial" pitchFamily="34" charset="0"/>
                <a:cs typeface="Arial" pitchFamily="34" charset="0"/>
              </a:rPr>
            </a:br>
            <a:r>
              <a:rPr lang="en-US" b="1" dirty="0">
                <a:latin typeface="Arial" pitchFamily="34" charset="0"/>
                <a:cs typeface="Arial" pitchFamily="34" charset="0"/>
              </a:rPr>
              <a:t>(De-mixing)</a:t>
            </a:r>
          </a:p>
        </p:txBody>
      </p:sp>
    </p:spTree>
    <p:extLst>
      <p:ext uri="{BB962C8B-B14F-4D97-AF65-F5344CB8AC3E}">
        <p14:creationId xmlns:p14="http://schemas.microsoft.com/office/powerpoint/2010/main" val="7359970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135"/>
          <a:stretch>
            <a:fillRect/>
          </a:stretch>
        </p:blipFill>
        <p:spPr>
          <a:xfrm>
            <a:off x="985838" y="1295400"/>
            <a:ext cx="7497365" cy="5448301"/>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Segregation Mechanisms</a:t>
            </a:r>
          </a:p>
        </p:txBody>
      </p:sp>
    </p:spTree>
    <p:extLst>
      <p:ext uri="{BB962C8B-B14F-4D97-AF65-F5344CB8AC3E}">
        <p14:creationId xmlns:p14="http://schemas.microsoft.com/office/powerpoint/2010/main" val="34703309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636"/>
          <a:stretch>
            <a:fillRect/>
          </a:stretch>
        </p:blipFill>
        <p:spPr>
          <a:xfrm>
            <a:off x="1243013" y="1371600"/>
            <a:ext cx="7254477" cy="5392302"/>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Sifting Segregation</a:t>
            </a:r>
          </a:p>
        </p:txBody>
      </p:sp>
    </p:spTree>
    <p:extLst>
      <p:ext uri="{BB962C8B-B14F-4D97-AF65-F5344CB8AC3E}">
        <p14:creationId xmlns:p14="http://schemas.microsoft.com/office/powerpoint/2010/main" val="94618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025"/>
          <a:stretch>
            <a:fillRect/>
          </a:stretch>
        </p:blipFill>
        <p:spPr>
          <a:xfrm>
            <a:off x="1107281" y="1295400"/>
            <a:ext cx="7433072" cy="5433262"/>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Fluidization Segregation</a:t>
            </a:r>
          </a:p>
        </p:txBody>
      </p:sp>
    </p:spTree>
    <p:extLst>
      <p:ext uri="{BB962C8B-B14F-4D97-AF65-F5344CB8AC3E}">
        <p14:creationId xmlns:p14="http://schemas.microsoft.com/office/powerpoint/2010/main" val="7161579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1561"/>
          <a:stretch>
            <a:fillRect/>
          </a:stretch>
        </p:blipFill>
        <p:spPr>
          <a:xfrm>
            <a:off x="625078" y="1676400"/>
            <a:ext cx="7893844" cy="4833938"/>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Dusting Segregation</a:t>
            </a:r>
          </a:p>
        </p:txBody>
      </p:sp>
    </p:spTree>
    <p:extLst>
      <p:ext uri="{BB962C8B-B14F-4D97-AF65-F5344CB8AC3E}">
        <p14:creationId xmlns:p14="http://schemas.microsoft.com/office/powerpoint/2010/main" val="25603521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724"/>
          <a:stretch>
            <a:fillRect/>
          </a:stretch>
        </p:blipFill>
        <p:spPr>
          <a:xfrm>
            <a:off x="1085850" y="1295400"/>
            <a:ext cx="7361634" cy="5448301"/>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Minimizing Segregation</a:t>
            </a:r>
          </a:p>
        </p:txBody>
      </p:sp>
    </p:spTree>
    <p:extLst>
      <p:ext uri="{BB962C8B-B14F-4D97-AF65-F5344CB8AC3E}">
        <p14:creationId xmlns:p14="http://schemas.microsoft.com/office/powerpoint/2010/main" val="2325798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22447"/>
          <a:stretch>
            <a:fillRect/>
          </a:stretch>
        </p:blipFill>
        <p:spPr>
          <a:xfrm>
            <a:off x="1219200" y="1371600"/>
            <a:ext cx="7215369" cy="5100637"/>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Blending of miscible liquids</a:t>
            </a:r>
          </a:p>
        </p:txBody>
      </p:sp>
    </p:spTree>
    <p:extLst>
      <p:ext uri="{BB962C8B-B14F-4D97-AF65-F5344CB8AC3E}">
        <p14:creationId xmlns:p14="http://schemas.microsoft.com/office/powerpoint/2010/main" val="22441120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Design Practices for</a:t>
            </a:r>
            <a:br>
              <a:rPr lang="en-US" b="1" dirty="0">
                <a:latin typeface="Arial" pitchFamily="34" charset="0"/>
                <a:cs typeface="Arial" pitchFamily="34" charset="0"/>
              </a:rPr>
            </a:br>
            <a:r>
              <a:rPr lang="en-US" b="1" dirty="0">
                <a:latin typeface="Arial" pitchFamily="34" charset="0"/>
                <a:cs typeface="Arial" pitchFamily="34" charset="0"/>
              </a:rPr>
              <a:t>minimizing segregation</a:t>
            </a:r>
          </a:p>
        </p:txBody>
      </p:sp>
      <p:pic>
        <p:nvPicPr>
          <p:cNvPr id="194562"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066800" y="1524000"/>
            <a:ext cx="6797887" cy="2819400"/>
          </a:xfrm>
          <a:prstGeom prst="rect">
            <a:avLst/>
          </a:prstGeom>
          <a:noFill/>
          <a:ln w="9525">
            <a:noFill/>
            <a:miter lim="800000"/>
            <a:headEnd/>
            <a:tailEnd/>
          </a:ln>
          <a:effectLst/>
        </p:spPr>
      </p:pic>
      <p:pic>
        <p:nvPicPr>
          <p:cNvPr id="194563"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4247920" y="4114800"/>
            <a:ext cx="3246304" cy="2590800"/>
          </a:xfrm>
          <a:prstGeom prst="rect">
            <a:avLst/>
          </a:prstGeom>
          <a:noFill/>
          <a:ln w="9525">
            <a:noFill/>
            <a:miter lim="800000"/>
            <a:headEnd/>
            <a:tailEnd/>
          </a:ln>
          <a:effectLst/>
        </p:spPr>
      </p:pic>
    </p:spTree>
    <p:extLst>
      <p:ext uri="{BB962C8B-B14F-4D97-AF65-F5344CB8AC3E}">
        <p14:creationId xmlns:p14="http://schemas.microsoft.com/office/powerpoint/2010/main" val="2461172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2468"/>
          <a:stretch>
            <a:fillRect/>
          </a:stretch>
        </p:blipFill>
        <p:spPr>
          <a:xfrm>
            <a:off x="1550193" y="1676400"/>
            <a:ext cx="6997303" cy="5070587"/>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Solid Blending</a:t>
            </a:r>
            <a:br>
              <a:rPr lang="en-US" b="1" dirty="0">
                <a:latin typeface="Arial" pitchFamily="34" charset="0"/>
                <a:cs typeface="Arial" pitchFamily="34" charset="0"/>
              </a:rPr>
            </a:br>
            <a:r>
              <a:rPr lang="en-US" b="1" dirty="0">
                <a:latin typeface="Arial" pitchFamily="34" charset="0"/>
                <a:cs typeface="Arial" pitchFamily="34" charset="0"/>
              </a:rPr>
              <a:t>Equipment</a:t>
            </a:r>
          </a:p>
        </p:txBody>
      </p:sp>
    </p:spTree>
    <p:extLst>
      <p:ext uri="{BB962C8B-B14F-4D97-AF65-F5344CB8AC3E}">
        <p14:creationId xmlns:p14="http://schemas.microsoft.com/office/powerpoint/2010/main" val="31080729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Arial" pitchFamily="34" charset="0"/>
                <a:cs typeface="Arial" pitchFamily="34" charset="0"/>
              </a:rPr>
              <a:t>Tumbler Blenders</a:t>
            </a:r>
          </a:p>
        </p:txBody>
      </p:sp>
      <p:pic>
        <p:nvPicPr>
          <p:cNvPr id="19558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533400" y="1295400"/>
            <a:ext cx="3657600" cy="5428090"/>
          </a:xfrm>
          <a:prstGeom prst="rect">
            <a:avLst/>
          </a:prstGeom>
          <a:noFill/>
          <a:ln w="9525">
            <a:noFill/>
            <a:miter lim="800000"/>
            <a:headEnd/>
            <a:tailEnd/>
          </a:ln>
          <a:effectLst/>
        </p:spPr>
      </p:pic>
      <p:pic>
        <p:nvPicPr>
          <p:cNvPr id="19558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4648200" y="1295400"/>
            <a:ext cx="4063579" cy="5181600"/>
          </a:xfrm>
          <a:prstGeom prst="rect">
            <a:avLst/>
          </a:prstGeom>
          <a:noFill/>
          <a:ln w="9525">
            <a:noFill/>
            <a:miter lim="800000"/>
            <a:headEnd/>
            <a:tailEnd/>
          </a:ln>
          <a:effectLst/>
        </p:spPr>
      </p:pic>
    </p:spTree>
    <p:extLst>
      <p:ext uri="{BB962C8B-B14F-4D97-AF65-F5344CB8AC3E}">
        <p14:creationId xmlns:p14="http://schemas.microsoft.com/office/powerpoint/2010/main" val="19528874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upload.wikimedia.org/wikipedia/commons/thumb/7/79/V-Blender-Logo.gif/200px-V-Blender-Logo.gif">
            <a:hlinkClick r:id="rId3"/>
          </p:cNvPr>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81000"/>
            <a:ext cx="4533900" cy="2362200"/>
          </a:xfrm>
          <a:prstGeom prst="rect">
            <a:avLst/>
          </a:prstGeom>
          <a:noFill/>
          <a:ln>
            <a:noFill/>
          </a:ln>
        </p:spPr>
      </p:pic>
      <p:sp>
        <p:nvSpPr>
          <p:cNvPr id="105473" name="Rectangle 1"/>
          <p:cNvSpPr>
            <a:spLocks noChangeArrowheads="1"/>
          </p:cNvSpPr>
          <p:nvPr/>
        </p:nvSpPr>
        <p:spPr bwMode="auto">
          <a:xfrm>
            <a:off x="5486400" y="2971800"/>
            <a:ext cx="2286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Industrial V Blender.</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pic>
        <p:nvPicPr>
          <p:cNvPr id="4" name="Picture 3" descr="https://upload.wikimedia.org/wikipedia/commons/thumb/4/46/Ribbon-Blender-Logo.gif/200px-Ribbon-Blender-Logo.gif">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457200" y="533400"/>
            <a:ext cx="3505200" cy="2738438"/>
          </a:xfrm>
          <a:prstGeom prst="rect">
            <a:avLst/>
          </a:prstGeom>
          <a:noFill/>
          <a:ln>
            <a:noFill/>
          </a:ln>
        </p:spPr>
      </p:pic>
      <p:sp>
        <p:nvSpPr>
          <p:cNvPr id="5" name="Rectangle 4"/>
          <p:cNvSpPr/>
          <p:nvPr/>
        </p:nvSpPr>
        <p:spPr>
          <a:xfrm>
            <a:off x="1219200" y="3276600"/>
            <a:ext cx="2775119" cy="369332"/>
          </a:xfrm>
          <a:prstGeom prst="rect">
            <a:avLst/>
          </a:prstGeom>
        </p:spPr>
        <p:txBody>
          <a:bodyPr wrap="none">
            <a:spAutoFit/>
          </a:bodyPr>
          <a:lstStyle/>
          <a:p>
            <a:r>
              <a:rPr lang="en-US" dirty="0">
                <a:latin typeface="Arial" pitchFamily="34" charset="0"/>
                <a:cs typeface="Arial" pitchFamily="34" charset="0"/>
              </a:rPr>
              <a:t>Industrial Ribbon Blender</a:t>
            </a:r>
          </a:p>
        </p:txBody>
      </p:sp>
      <p:pic>
        <p:nvPicPr>
          <p:cNvPr id="6" name="Picture 5" descr="https://upload.wikimedia.org/wikipedia/commons/thumb/2/24/Double-Cone-Blender-Logo.png/200px-Double-Cone-Blender-Logo.png">
            <a:hlinkClick r:id="rId7"/>
          </p:cNvPr>
          <p:cNvPicPr/>
          <p:nvPr/>
        </p:nvPicPr>
        <p:blipFill>
          <a:blip r:embed="rId8">
            <a:extLst>
              <a:ext uri="{28A0092B-C50C-407E-A947-70E740481C1C}">
                <a14:useLocalDpi xmlns:a14="http://schemas.microsoft.com/office/drawing/2010/main" val="0"/>
              </a:ext>
            </a:extLst>
          </a:blip>
          <a:srcRect/>
          <a:stretch>
            <a:fillRect/>
          </a:stretch>
        </p:blipFill>
        <p:spPr bwMode="auto">
          <a:xfrm>
            <a:off x="533400" y="3962400"/>
            <a:ext cx="3657600" cy="1981200"/>
          </a:xfrm>
          <a:prstGeom prst="rect">
            <a:avLst/>
          </a:prstGeom>
          <a:noFill/>
          <a:ln>
            <a:noFill/>
          </a:ln>
        </p:spPr>
      </p:pic>
      <p:sp>
        <p:nvSpPr>
          <p:cNvPr id="105474" name="Rectangle 2"/>
          <p:cNvSpPr>
            <a:spLocks noChangeArrowheads="1"/>
          </p:cNvSpPr>
          <p:nvPr/>
        </p:nvSpPr>
        <p:spPr bwMode="auto">
          <a:xfrm>
            <a:off x="838200" y="6172200"/>
            <a:ext cx="35814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chemeClr val="tx1"/>
                </a:solidFill>
                <a:effectLst/>
                <a:latin typeface="Arial" pitchFamily="34" charset="0"/>
                <a:ea typeface="Times New Roman" pitchFamily="18" charset="0"/>
                <a:cs typeface="Arial" pitchFamily="34" charset="0"/>
              </a:rPr>
              <a:t>Industrial Double Cone Blender.</a:t>
            </a:r>
            <a:endParaRPr kumimoji="0" lang="en-US"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Double Cone </a:t>
            </a:r>
            <a:br>
              <a:rPr lang="en-US" b="1" dirty="0">
                <a:latin typeface="Arial" pitchFamily="34" charset="0"/>
                <a:cs typeface="Arial" pitchFamily="34" charset="0"/>
              </a:rPr>
            </a:br>
            <a:r>
              <a:rPr lang="en-US" b="1" dirty="0">
                <a:latin typeface="Arial" pitchFamily="34" charset="0"/>
                <a:cs typeface="Arial" pitchFamily="34" charset="0"/>
              </a:rPr>
              <a:t>Blenders</a:t>
            </a:r>
          </a:p>
        </p:txBody>
      </p:sp>
      <p:pic>
        <p:nvPicPr>
          <p:cNvPr id="196610"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914400" y="1447800"/>
            <a:ext cx="3276600" cy="5273766"/>
          </a:xfrm>
          <a:prstGeom prst="rect">
            <a:avLst/>
          </a:prstGeom>
          <a:noFill/>
          <a:ln w="9525">
            <a:noFill/>
            <a:miter lim="800000"/>
            <a:headEnd/>
            <a:tailEnd/>
          </a:ln>
          <a:effectLst/>
        </p:spPr>
      </p:pic>
      <p:pic>
        <p:nvPicPr>
          <p:cNvPr id="196611" name="Picture 3"/>
          <p:cNvPicPr>
            <a:picLocks noChangeAspect="1" noChangeArrowheads="1"/>
          </p:cNvPicPr>
          <p:nvPr/>
        </p:nvPicPr>
        <p:blipFill>
          <a:blip r:embed="rId5"/>
          <a:srcRect/>
          <a:stretch>
            <a:fillRect/>
          </a:stretch>
        </p:blipFill>
        <p:spPr bwMode="auto">
          <a:xfrm>
            <a:off x="5105400" y="1752599"/>
            <a:ext cx="3429000" cy="4835137"/>
          </a:xfrm>
          <a:prstGeom prst="rect">
            <a:avLst/>
          </a:prstGeom>
          <a:noFill/>
          <a:ln w="9525">
            <a:noFill/>
            <a:miter lim="800000"/>
            <a:headEnd/>
            <a:tailEnd/>
          </a:ln>
          <a:effectLst/>
        </p:spPr>
      </p:pic>
    </p:spTree>
    <p:extLst>
      <p:ext uri="{BB962C8B-B14F-4D97-AF65-F5344CB8AC3E}">
        <p14:creationId xmlns:p14="http://schemas.microsoft.com/office/powerpoint/2010/main" val="24338585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723900"/>
            <a:ext cx="5124450" cy="54102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33450"/>
            <a:ext cx="5943600" cy="49911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6926"/>
          <a:stretch>
            <a:fillRect/>
          </a:stretch>
        </p:blipFill>
        <p:spPr>
          <a:xfrm>
            <a:off x="1528763" y="1219200"/>
            <a:ext cx="6532959" cy="5438776"/>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V Blender</a:t>
            </a:r>
          </a:p>
        </p:txBody>
      </p:sp>
    </p:spTree>
    <p:extLst>
      <p:ext uri="{BB962C8B-B14F-4D97-AF65-F5344CB8AC3E}">
        <p14:creationId xmlns:p14="http://schemas.microsoft.com/office/powerpoint/2010/main" val="17846072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1604962" y="1042987"/>
            <a:ext cx="5934075" cy="477202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52487"/>
            <a:ext cx="5943600" cy="51530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7886"/>
          <a:stretch>
            <a:fillRect/>
          </a:stretch>
        </p:blipFill>
        <p:spPr>
          <a:xfrm>
            <a:off x="685800" y="1676400"/>
            <a:ext cx="7850981" cy="4224338"/>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Blending of immiscible liquids</a:t>
            </a:r>
          </a:p>
        </p:txBody>
      </p:sp>
    </p:spTree>
    <p:extLst>
      <p:ext uri="{BB962C8B-B14F-4D97-AF65-F5344CB8AC3E}">
        <p14:creationId xmlns:p14="http://schemas.microsoft.com/office/powerpoint/2010/main" val="25758142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3240"/>
          <a:stretch>
            <a:fillRect/>
          </a:stretch>
        </p:blipFill>
        <p:spPr>
          <a:xfrm>
            <a:off x="1524000" y="1198048"/>
            <a:ext cx="6994922" cy="5440877"/>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Advantages</a:t>
            </a:r>
          </a:p>
        </p:txBody>
      </p:sp>
    </p:spTree>
    <p:extLst>
      <p:ext uri="{BB962C8B-B14F-4D97-AF65-F5344CB8AC3E}">
        <p14:creationId xmlns:p14="http://schemas.microsoft.com/office/powerpoint/2010/main" val="6229775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882"/>
          <a:stretch>
            <a:fillRect/>
          </a:stretch>
        </p:blipFill>
        <p:spPr>
          <a:xfrm>
            <a:off x="803672" y="1600200"/>
            <a:ext cx="7536656" cy="4767263"/>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Disadvantages</a:t>
            </a:r>
          </a:p>
        </p:txBody>
      </p:sp>
    </p:spTree>
    <p:extLst>
      <p:ext uri="{BB962C8B-B14F-4D97-AF65-F5344CB8AC3E}">
        <p14:creationId xmlns:p14="http://schemas.microsoft.com/office/powerpoint/2010/main" val="6329023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Arial" pitchFamily="34" charset="0"/>
                <a:cs typeface="Arial" pitchFamily="34" charset="0"/>
              </a:rPr>
              <a:t>Convective Blenders</a:t>
            </a:r>
          </a:p>
        </p:txBody>
      </p:sp>
      <p:pic>
        <p:nvPicPr>
          <p:cNvPr id="19763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371600" y="1143000"/>
            <a:ext cx="6515100" cy="5581650"/>
          </a:xfrm>
          <a:prstGeom prst="rect">
            <a:avLst/>
          </a:prstGeom>
          <a:noFill/>
          <a:ln w="9525">
            <a:noFill/>
            <a:miter lim="800000"/>
            <a:headEnd/>
            <a:tailEnd/>
          </a:ln>
          <a:effectLst/>
        </p:spPr>
      </p:pic>
    </p:spTree>
    <p:extLst>
      <p:ext uri="{BB962C8B-B14F-4D97-AF65-F5344CB8AC3E}">
        <p14:creationId xmlns:p14="http://schemas.microsoft.com/office/powerpoint/2010/main" val="2589375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3460"/>
          <a:stretch>
            <a:fillRect/>
          </a:stretch>
        </p:blipFill>
        <p:spPr>
          <a:xfrm>
            <a:off x="953691" y="1828800"/>
            <a:ext cx="7236619" cy="4614863"/>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Convective Blenders</a:t>
            </a:r>
            <a:endParaRPr lang="en-US" dirty="0"/>
          </a:p>
        </p:txBody>
      </p:sp>
    </p:spTree>
    <p:extLst>
      <p:ext uri="{BB962C8B-B14F-4D97-AF65-F5344CB8AC3E}">
        <p14:creationId xmlns:p14="http://schemas.microsoft.com/office/powerpoint/2010/main" val="34060460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Horizontal Ribbon,</a:t>
            </a:r>
            <a:br>
              <a:rPr lang="en-US" b="1" dirty="0">
                <a:latin typeface="Arial" pitchFamily="34" charset="0"/>
                <a:cs typeface="Arial" pitchFamily="34" charset="0"/>
              </a:rPr>
            </a:br>
            <a:r>
              <a:rPr lang="en-US" b="1" dirty="0">
                <a:latin typeface="Arial" pitchFamily="34" charset="0"/>
                <a:cs typeface="Arial" pitchFamily="34" charset="0"/>
              </a:rPr>
              <a:t>Paddle Blender</a:t>
            </a:r>
          </a:p>
        </p:txBody>
      </p:sp>
      <p:pic>
        <p:nvPicPr>
          <p:cNvPr id="198658"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1066800" y="1371600"/>
            <a:ext cx="3429000" cy="5280053"/>
          </a:xfrm>
          <a:prstGeom prst="rect">
            <a:avLst/>
          </a:prstGeom>
          <a:noFill/>
          <a:ln w="9525">
            <a:noFill/>
            <a:miter lim="800000"/>
            <a:headEnd/>
            <a:tailEnd/>
          </a:ln>
          <a:effectLst/>
        </p:spPr>
      </p:pic>
      <p:pic>
        <p:nvPicPr>
          <p:cNvPr id="198659" name="Picture 3"/>
          <p:cNvPicPr>
            <a:picLocks noChangeAspect="1" noChangeArrowheads="1"/>
          </p:cNvPicPr>
          <p:nvPr/>
        </p:nvPicPr>
        <p:blipFill>
          <a:blip r:embed="rId5"/>
          <a:srcRect/>
          <a:stretch>
            <a:fillRect/>
          </a:stretch>
        </p:blipFill>
        <p:spPr bwMode="auto">
          <a:xfrm>
            <a:off x="5486400" y="1371600"/>
            <a:ext cx="2657475" cy="2657475"/>
          </a:xfrm>
          <a:prstGeom prst="rect">
            <a:avLst/>
          </a:prstGeom>
          <a:noFill/>
          <a:ln w="9525">
            <a:noFill/>
            <a:miter lim="800000"/>
            <a:headEnd/>
            <a:tailEnd/>
          </a:ln>
          <a:effectLst/>
        </p:spPr>
      </p:pic>
      <p:pic>
        <p:nvPicPr>
          <p:cNvPr id="198660" name="Picture 4"/>
          <p:cNvPicPr>
            <a:picLocks noChangeAspect="1" noChangeArrowheads="1"/>
          </p:cNvPicPr>
          <p:nvPr/>
        </p:nvPicPr>
        <p:blipFill>
          <a:blip r:embed="rId6"/>
          <a:srcRect/>
          <a:stretch>
            <a:fillRect/>
          </a:stretch>
        </p:blipFill>
        <p:spPr bwMode="auto">
          <a:xfrm>
            <a:off x="5486400" y="4038600"/>
            <a:ext cx="2657475" cy="2647950"/>
          </a:xfrm>
          <a:prstGeom prst="rect">
            <a:avLst/>
          </a:prstGeom>
          <a:noFill/>
          <a:ln w="9525">
            <a:noFill/>
            <a:miter lim="800000"/>
            <a:headEnd/>
            <a:tailEnd/>
          </a:ln>
          <a:effectLst/>
        </p:spPr>
      </p:pic>
    </p:spTree>
    <p:extLst>
      <p:ext uri="{BB962C8B-B14F-4D97-AF65-F5344CB8AC3E}">
        <p14:creationId xmlns:p14="http://schemas.microsoft.com/office/powerpoint/2010/main" val="28761855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8626"/>
          <a:stretch>
            <a:fillRect/>
          </a:stretch>
        </p:blipFill>
        <p:spPr>
          <a:xfrm>
            <a:off x="1614487" y="1371600"/>
            <a:ext cx="6240065" cy="5415062"/>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Vertical </a:t>
            </a:r>
            <a:br>
              <a:rPr lang="en-US" b="1" dirty="0">
                <a:latin typeface="Arial" pitchFamily="34" charset="0"/>
                <a:cs typeface="Arial" pitchFamily="34" charset="0"/>
              </a:rPr>
            </a:br>
            <a:r>
              <a:rPr lang="en-US" b="1" dirty="0">
                <a:latin typeface="Arial" pitchFamily="34" charset="0"/>
                <a:cs typeface="Arial" pitchFamily="34" charset="0"/>
              </a:rPr>
              <a:t>Ribbon Blender</a:t>
            </a:r>
          </a:p>
        </p:txBody>
      </p:sp>
    </p:spTree>
    <p:extLst>
      <p:ext uri="{BB962C8B-B14F-4D97-AF65-F5344CB8AC3E}">
        <p14:creationId xmlns:p14="http://schemas.microsoft.com/office/powerpoint/2010/main" val="284217495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2347912" y="128587"/>
            <a:ext cx="4448175" cy="66008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7200"/>
            <a:ext cx="7772400" cy="60198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52387"/>
            <a:ext cx="5105400" cy="665321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p:cNvPicPr>
            <a:picLocks noChangeAspect="1" noChangeArrowheads="1"/>
          </p:cNvPicPr>
          <p:nvPr/>
        </p:nvPicPr>
        <p:blipFill>
          <a:blip r:embed="rId3"/>
          <a:srcRect t="3506" b="5344"/>
          <a:stretch>
            <a:fillRect/>
          </a:stretch>
        </p:blipFill>
        <p:spPr bwMode="auto">
          <a:xfrm>
            <a:off x="2148258" y="228600"/>
            <a:ext cx="4633541" cy="6340453"/>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4813"/>
          <a:stretch>
            <a:fillRect/>
          </a:stretch>
        </p:blipFill>
        <p:spPr>
          <a:xfrm>
            <a:off x="685800" y="1524000"/>
            <a:ext cx="7808119" cy="4776788"/>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Blending of immiscible liquids</a:t>
            </a:r>
            <a:endParaRPr lang="en-US" b="1" dirty="0"/>
          </a:p>
        </p:txBody>
      </p:sp>
    </p:spTree>
    <p:extLst>
      <p:ext uri="{BB962C8B-B14F-4D97-AF65-F5344CB8AC3E}">
        <p14:creationId xmlns:p14="http://schemas.microsoft.com/office/powerpoint/2010/main" val="30354626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t="19644" r="48566" b="5004"/>
          <a:stretch>
            <a:fillRect/>
          </a:stretch>
        </p:blipFill>
        <p:spPr>
          <a:xfrm>
            <a:off x="1066800" y="1447799"/>
            <a:ext cx="3505200" cy="5117739"/>
          </a:xfrm>
          <a:prstGeom prst="rect">
            <a:avLst/>
          </a:prstGeom>
        </p:spPr>
      </p:pic>
      <p:sp>
        <p:nvSpPr>
          <p:cNvPr id="3" name="Title 2"/>
          <p:cNvSpPr>
            <a:spLocks noGrp="1"/>
          </p:cNvSpPr>
          <p:nvPr>
            <p:ph type="title"/>
          </p:nvPr>
        </p:nvSpPr>
        <p:spPr/>
        <p:txBody>
          <a:bodyPr>
            <a:normAutofit fontScale="90000"/>
          </a:bodyPr>
          <a:lstStyle/>
          <a:p>
            <a:pPr algn="l"/>
            <a:r>
              <a:rPr lang="en-US" b="1" dirty="0">
                <a:latin typeface="Arial" pitchFamily="34" charset="0"/>
                <a:cs typeface="Arial" pitchFamily="34" charset="0"/>
              </a:rPr>
              <a:t>Vertical Cone </a:t>
            </a:r>
            <a:br>
              <a:rPr lang="en-US" b="1" dirty="0">
                <a:latin typeface="Arial" pitchFamily="34" charset="0"/>
                <a:cs typeface="Arial" pitchFamily="34" charset="0"/>
              </a:rPr>
            </a:br>
            <a:r>
              <a:rPr lang="en-US" b="1" dirty="0">
                <a:latin typeface="Arial" pitchFamily="34" charset="0"/>
                <a:cs typeface="Arial" pitchFamily="34" charset="0"/>
              </a:rPr>
              <a:t>Screw Blender</a:t>
            </a:r>
          </a:p>
        </p:txBody>
      </p:sp>
      <p:pic>
        <p:nvPicPr>
          <p:cNvPr id="199682"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rcRect/>
          <a:stretch>
            <a:fillRect/>
          </a:stretch>
        </p:blipFill>
        <p:spPr bwMode="auto">
          <a:xfrm>
            <a:off x="5638800" y="296680"/>
            <a:ext cx="3276600" cy="6286682"/>
          </a:xfrm>
          <a:prstGeom prst="rect">
            <a:avLst/>
          </a:prstGeom>
          <a:noFill/>
          <a:ln w="9525">
            <a:noFill/>
            <a:miter lim="800000"/>
            <a:headEnd/>
            <a:tailEnd/>
          </a:ln>
          <a:effectLst/>
        </p:spPr>
      </p:pic>
    </p:spTree>
    <p:extLst>
      <p:ext uri="{BB962C8B-B14F-4D97-AF65-F5344CB8AC3E}">
        <p14:creationId xmlns:p14="http://schemas.microsoft.com/office/powerpoint/2010/main" val="27319497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2624137" y="290512"/>
            <a:ext cx="3895725" cy="62769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p:cNvPicPr>
            <a:picLocks noChangeAspect="1" noChangeArrowheads="1"/>
          </p:cNvPicPr>
          <p:nvPr/>
        </p:nvPicPr>
        <p:blipFill>
          <a:blip r:embed="rId3"/>
          <a:srcRect l="5319" t="1360" r="9574" b="5200"/>
          <a:stretch>
            <a:fillRect/>
          </a:stretch>
        </p:blipFill>
        <p:spPr bwMode="auto">
          <a:xfrm>
            <a:off x="2743200" y="116205"/>
            <a:ext cx="3581400" cy="6536055"/>
          </a:xfrm>
          <a:prstGeom prst="rect">
            <a:avLst/>
          </a:prstGeom>
          <a:noFill/>
          <a:ln w="9525">
            <a:noFill/>
            <a:miter lim="800000"/>
            <a:headEnd/>
            <a:tailEnd/>
          </a:ln>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3"/>
          <a:srcRect/>
          <a:stretch>
            <a:fillRect/>
          </a:stretch>
        </p:blipFill>
        <p:spPr bwMode="auto">
          <a:xfrm>
            <a:off x="609600" y="457200"/>
            <a:ext cx="1714500" cy="1714500"/>
          </a:xfrm>
          <a:prstGeom prst="rect">
            <a:avLst/>
          </a:prstGeom>
          <a:noFill/>
          <a:ln w="9525">
            <a:noFill/>
            <a:miter lim="800000"/>
            <a:headEnd/>
            <a:tailEnd/>
          </a:ln>
          <a:effectLst/>
        </p:spPr>
      </p:pic>
      <p:pic>
        <p:nvPicPr>
          <p:cNvPr id="218115" name="Picture 3"/>
          <p:cNvPicPr>
            <a:picLocks noChangeAspect="1" noChangeArrowheads="1"/>
          </p:cNvPicPr>
          <p:nvPr/>
        </p:nvPicPr>
        <p:blipFill>
          <a:blip r:embed="rId4"/>
          <a:srcRect/>
          <a:stretch>
            <a:fillRect/>
          </a:stretch>
        </p:blipFill>
        <p:spPr bwMode="auto">
          <a:xfrm>
            <a:off x="3657600" y="457200"/>
            <a:ext cx="1714500" cy="1714500"/>
          </a:xfrm>
          <a:prstGeom prst="rect">
            <a:avLst/>
          </a:prstGeom>
          <a:noFill/>
          <a:ln w="9525">
            <a:noFill/>
            <a:miter lim="800000"/>
            <a:headEnd/>
            <a:tailEnd/>
          </a:ln>
          <a:effectLst/>
        </p:spPr>
      </p:pic>
      <p:pic>
        <p:nvPicPr>
          <p:cNvPr id="218116" name="Picture 4"/>
          <p:cNvPicPr>
            <a:picLocks noChangeAspect="1" noChangeArrowheads="1"/>
          </p:cNvPicPr>
          <p:nvPr/>
        </p:nvPicPr>
        <p:blipFill>
          <a:blip r:embed="rId5"/>
          <a:srcRect/>
          <a:stretch>
            <a:fillRect/>
          </a:stretch>
        </p:blipFill>
        <p:spPr bwMode="auto">
          <a:xfrm>
            <a:off x="6781800" y="381000"/>
            <a:ext cx="1714500" cy="1714500"/>
          </a:xfrm>
          <a:prstGeom prst="rect">
            <a:avLst/>
          </a:prstGeom>
          <a:noFill/>
          <a:ln w="9525">
            <a:noFill/>
            <a:miter lim="800000"/>
            <a:headEnd/>
            <a:tailEnd/>
          </a:ln>
          <a:effectLst/>
        </p:spPr>
      </p:pic>
      <p:sp>
        <p:nvSpPr>
          <p:cNvPr id="5" name="Rectangle 4"/>
          <p:cNvSpPr/>
          <p:nvPr/>
        </p:nvSpPr>
        <p:spPr>
          <a:xfrm>
            <a:off x="304800" y="2438400"/>
            <a:ext cx="2895600" cy="830997"/>
          </a:xfrm>
          <a:prstGeom prst="rect">
            <a:avLst/>
          </a:prstGeom>
        </p:spPr>
        <p:txBody>
          <a:bodyPr wrap="square">
            <a:spAutoFit/>
          </a:bodyPr>
          <a:lstStyle/>
          <a:p>
            <a:r>
              <a:rPr lang="en-US" sz="1600" b="1" dirty="0">
                <a:latin typeface="Arial" pitchFamily="34" charset="0"/>
                <a:cs typeface="Arial" pitchFamily="34" charset="0"/>
              </a:rPr>
              <a:t>Single screw configuration</a:t>
            </a:r>
          </a:p>
          <a:p>
            <a:r>
              <a:rPr lang="en-US" sz="1600" b="1" dirty="0">
                <a:latin typeface="Arial" pitchFamily="34" charset="0"/>
                <a:cs typeface="Arial" pitchFamily="34" charset="0"/>
              </a:rPr>
              <a:t>• Standard execution</a:t>
            </a:r>
          </a:p>
          <a:p>
            <a:r>
              <a:rPr lang="en-US" sz="1600" b="1" dirty="0">
                <a:latin typeface="Arial" pitchFamily="34" charset="0"/>
                <a:cs typeface="Arial" pitchFamily="34" charset="0"/>
              </a:rPr>
              <a:t>• Variety of designs</a:t>
            </a:r>
          </a:p>
        </p:txBody>
      </p:sp>
      <p:sp>
        <p:nvSpPr>
          <p:cNvPr id="6" name="Rectangle 5"/>
          <p:cNvSpPr/>
          <p:nvPr/>
        </p:nvSpPr>
        <p:spPr>
          <a:xfrm>
            <a:off x="3200400" y="2438400"/>
            <a:ext cx="2971800" cy="830997"/>
          </a:xfrm>
          <a:prstGeom prst="rect">
            <a:avLst/>
          </a:prstGeom>
        </p:spPr>
        <p:txBody>
          <a:bodyPr wrap="square">
            <a:spAutoFit/>
          </a:bodyPr>
          <a:lstStyle/>
          <a:p>
            <a:r>
              <a:rPr lang="en-US" sz="1600" b="1" dirty="0">
                <a:latin typeface="Arial" pitchFamily="34" charset="0"/>
                <a:cs typeface="Arial" pitchFamily="34" charset="0"/>
              </a:rPr>
              <a:t>Double screw configuration</a:t>
            </a:r>
          </a:p>
          <a:p>
            <a:r>
              <a:rPr lang="en-US" sz="1600" b="1" dirty="0">
                <a:latin typeface="Arial" pitchFamily="34" charset="0"/>
                <a:cs typeface="Arial" pitchFamily="34" charset="0"/>
              </a:rPr>
              <a:t>• Reduced mixing times</a:t>
            </a:r>
          </a:p>
          <a:p>
            <a:r>
              <a:rPr lang="en-US" sz="1600" b="1" dirty="0">
                <a:latin typeface="Arial" pitchFamily="34" charset="0"/>
                <a:cs typeface="Arial" pitchFamily="34" charset="0"/>
              </a:rPr>
              <a:t>• Improved heat transfer</a:t>
            </a:r>
          </a:p>
        </p:txBody>
      </p:sp>
      <p:sp>
        <p:nvSpPr>
          <p:cNvPr id="7" name="Rectangle 6"/>
          <p:cNvSpPr/>
          <p:nvPr/>
        </p:nvSpPr>
        <p:spPr>
          <a:xfrm>
            <a:off x="6324600" y="2362200"/>
            <a:ext cx="2590800" cy="1323439"/>
          </a:xfrm>
          <a:prstGeom prst="rect">
            <a:avLst/>
          </a:prstGeom>
        </p:spPr>
        <p:txBody>
          <a:bodyPr wrap="square">
            <a:spAutoFit/>
          </a:bodyPr>
          <a:lstStyle/>
          <a:p>
            <a:r>
              <a:rPr lang="en-US" sz="1600" b="1" dirty="0">
                <a:latin typeface="Arial" pitchFamily="34" charset="0"/>
                <a:cs typeface="Arial" pitchFamily="34" charset="0"/>
              </a:rPr>
              <a:t>Intensifier</a:t>
            </a:r>
          </a:p>
          <a:p>
            <a:r>
              <a:rPr lang="en-US" sz="1600" b="1" dirty="0">
                <a:latin typeface="Arial" pitchFamily="34" charset="0"/>
                <a:cs typeface="Arial" pitchFamily="34" charset="0"/>
              </a:rPr>
              <a:t>• Provides additional mixing energy</a:t>
            </a:r>
          </a:p>
          <a:p>
            <a:r>
              <a:rPr lang="en-US" sz="1600" b="1" dirty="0">
                <a:latin typeface="Arial" pitchFamily="34" charset="0"/>
                <a:cs typeface="Arial" pitchFamily="34" charset="0"/>
              </a:rPr>
              <a:t>• Can be combined with liquid spray devices</a:t>
            </a:r>
          </a:p>
        </p:txBody>
      </p:sp>
      <p:pic>
        <p:nvPicPr>
          <p:cNvPr id="218117" name="Picture 5"/>
          <p:cNvPicPr>
            <a:picLocks noChangeAspect="1" noChangeArrowheads="1"/>
          </p:cNvPicPr>
          <p:nvPr/>
        </p:nvPicPr>
        <p:blipFill>
          <a:blip r:embed="rId6"/>
          <a:srcRect/>
          <a:stretch>
            <a:fillRect/>
          </a:stretch>
        </p:blipFill>
        <p:spPr bwMode="auto">
          <a:xfrm>
            <a:off x="457200" y="3810000"/>
            <a:ext cx="2362200" cy="2362200"/>
          </a:xfrm>
          <a:prstGeom prst="rect">
            <a:avLst/>
          </a:prstGeom>
          <a:noFill/>
          <a:ln w="9525">
            <a:noFill/>
            <a:miter lim="800000"/>
            <a:headEnd/>
            <a:tailEnd/>
          </a:ln>
          <a:effectLst/>
        </p:spPr>
      </p:pic>
      <p:pic>
        <p:nvPicPr>
          <p:cNvPr id="218118" name="Picture 6"/>
          <p:cNvPicPr>
            <a:picLocks noChangeAspect="1" noChangeArrowheads="1"/>
          </p:cNvPicPr>
          <p:nvPr/>
        </p:nvPicPr>
        <p:blipFill>
          <a:blip r:embed="rId7"/>
          <a:srcRect/>
          <a:stretch>
            <a:fillRect/>
          </a:stretch>
        </p:blipFill>
        <p:spPr bwMode="auto">
          <a:xfrm>
            <a:off x="3276600" y="3810000"/>
            <a:ext cx="2667000" cy="2667000"/>
          </a:xfrm>
          <a:prstGeom prst="rect">
            <a:avLst/>
          </a:prstGeom>
          <a:noFill/>
          <a:ln w="9525">
            <a:noFill/>
            <a:miter lim="800000"/>
            <a:headEnd/>
            <a:tailEnd/>
          </a:ln>
          <a:effectLst/>
        </p:spPr>
      </p:pic>
      <p:pic>
        <p:nvPicPr>
          <p:cNvPr id="218119" name="Picture 7"/>
          <p:cNvPicPr>
            <a:picLocks noChangeAspect="1" noChangeArrowheads="1"/>
          </p:cNvPicPr>
          <p:nvPr/>
        </p:nvPicPr>
        <p:blipFill>
          <a:blip r:embed="rId8"/>
          <a:srcRect/>
          <a:stretch>
            <a:fillRect/>
          </a:stretch>
        </p:blipFill>
        <p:spPr bwMode="auto">
          <a:xfrm>
            <a:off x="6096000" y="3886200"/>
            <a:ext cx="2514600" cy="2514600"/>
          </a:xfrm>
          <a:prstGeom prst="rect">
            <a:avLst/>
          </a:prstGeom>
          <a:noFill/>
          <a:ln w="9525">
            <a:noFill/>
            <a:miter lim="800000"/>
            <a:headEnd/>
            <a:tailEnd/>
          </a:ln>
          <a:effectLst/>
        </p:spPr>
      </p:pic>
      <p:sp>
        <p:nvSpPr>
          <p:cNvPr id="11" name="Rectangle 10"/>
          <p:cNvSpPr/>
          <p:nvPr/>
        </p:nvSpPr>
        <p:spPr>
          <a:xfrm>
            <a:off x="381000" y="6248400"/>
            <a:ext cx="2682145" cy="338554"/>
          </a:xfrm>
          <a:prstGeom prst="rect">
            <a:avLst/>
          </a:prstGeom>
        </p:spPr>
        <p:txBody>
          <a:bodyPr wrap="none">
            <a:spAutoFit/>
          </a:bodyPr>
          <a:lstStyle/>
          <a:p>
            <a:r>
              <a:rPr lang="en-US" sz="1600" b="1" dirty="0">
                <a:latin typeface="Arial" pitchFamily="34" charset="0"/>
                <a:cs typeface="Arial" pitchFamily="34" charset="0"/>
              </a:rPr>
              <a:t>Cantilevered (no support)</a:t>
            </a:r>
          </a:p>
        </p:txBody>
      </p:sp>
      <p:sp>
        <p:nvSpPr>
          <p:cNvPr id="12" name="Rectangle 11"/>
          <p:cNvSpPr/>
          <p:nvPr/>
        </p:nvSpPr>
        <p:spPr>
          <a:xfrm>
            <a:off x="3581400" y="6248400"/>
            <a:ext cx="2295821" cy="338554"/>
          </a:xfrm>
          <a:prstGeom prst="rect">
            <a:avLst/>
          </a:prstGeom>
        </p:spPr>
        <p:txBody>
          <a:bodyPr wrap="none">
            <a:spAutoFit/>
          </a:bodyPr>
          <a:lstStyle/>
          <a:p>
            <a:r>
              <a:rPr lang="en-US" sz="1600" b="1" dirty="0">
                <a:latin typeface="Arial" pitchFamily="34" charset="0"/>
                <a:cs typeface="Arial" pitchFamily="34" charset="0"/>
              </a:rPr>
              <a:t>Radial bottom locator</a:t>
            </a:r>
          </a:p>
        </p:txBody>
      </p:sp>
      <p:sp>
        <p:nvSpPr>
          <p:cNvPr id="13" name="Rectangle 12"/>
          <p:cNvSpPr/>
          <p:nvPr/>
        </p:nvSpPr>
        <p:spPr>
          <a:xfrm>
            <a:off x="6629400" y="6248400"/>
            <a:ext cx="1895071" cy="338554"/>
          </a:xfrm>
          <a:prstGeom prst="rect">
            <a:avLst/>
          </a:prstGeom>
        </p:spPr>
        <p:txBody>
          <a:bodyPr wrap="none">
            <a:spAutoFit/>
          </a:bodyPr>
          <a:lstStyle/>
          <a:p>
            <a:r>
              <a:rPr lang="en-US" sz="1600" b="1" dirty="0">
                <a:latin typeface="Arial" pitchFamily="34" charset="0"/>
                <a:cs typeface="Arial" pitchFamily="34" charset="0"/>
              </a:rPr>
              <a:t>Ball head bearing</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7696200" cy="57912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latin typeface="Arial" pitchFamily="34" charset="0"/>
                <a:cs typeface="Arial" pitchFamily="34" charset="0"/>
              </a:rPr>
              <a:t>Plow Mixer</a:t>
            </a:r>
          </a:p>
        </p:txBody>
      </p:sp>
      <p:pic>
        <p:nvPicPr>
          <p:cNvPr id="20070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990600" y="1219199"/>
            <a:ext cx="3810000" cy="5405641"/>
          </a:xfrm>
          <a:prstGeom prst="rect">
            <a:avLst/>
          </a:prstGeom>
          <a:noFill/>
          <a:ln w="9525">
            <a:noFill/>
            <a:miter lim="800000"/>
            <a:headEnd/>
            <a:tailEnd/>
          </a:ln>
          <a:effectLst/>
        </p:spPr>
      </p:pic>
      <p:pic>
        <p:nvPicPr>
          <p:cNvPr id="200707" name="Picture 3"/>
          <p:cNvPicPr>
            <a:picLocks noChangeAspect="1" noChangeArrowheads="1"/>
          </p:cNvPicPr>
          <p:nvPr/>
        </p:nvPicPr>
        <p:blipFill>
          <a:blip r:embed="rId5"/>
          <a:srcRect/>
          <a:stretch>
            <a:fillRect/>
          </a:stretch>
        </p:blipFill>
        <p:spPr bwMode="auto">
          <a:xfrm>
            <a:off x="5866390" y="1219200"/>
            <a:ext cx="2706109" cy="5448300"/>
          </a:xfrm>
          <a:prstGeom prst="rect">
            <a:avLst/>
          </a:prstGeom>
          <a:noFill/>
          <a:ln w="9525">
            <a:noFill/>
            <a:miter lim="800000"/>
            <a:headEnd/>
            <a:tailEnd/>
          </a:ln>
          <a:effectLst/>
        </p:spPr>
      </p:pic>
    </p:spTree>
    <p:extLst>
      <p:ext uri="{BB962C8B-B14F-4D97-AF65-F5344CB8AC3E}">
        <p14:creationId xmlns:p14="http://schemas.microsoft.com/office/powerpoint/2010/main" val="30609338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3870"/>
          <a:stretch>
            <a:fillRect/>
          </a:stretch>
        </p:blipFill>
        <p:spPr>
          <a:xfrm>
            <a:off x="1371600" y="1066800"/>
            <a:ext cx="6775847" cy="5710237"/>
          </a:xfrm>
          <a:prstGeom prst="rect">
            <a:avLst/>
          </a:prstGeom>
        </p:spPr>
      </p:pic>
      <p:sp>
        <p:nvSpPr>
          <p:cNvPr id="3" name="Title 2"/>
          <p:cNvSpPr>
            <a:spLocks noGrp="1"/>
          </p:cNvSpPr>
          <p:nvPr>
            <p:ph type="title"/>
          </p:nvPr>
        </p:nvSpPr>
        <p:spPr/>
        <p:txBody>
          <a:bodyPr/>
          <a:lstStyle/>
          <a:p>
            <a:r>
              <a:rPr lang="en-US" b="1" dirty="0">
                <a:latin typeface="Arial" pitchFamily="34" charset="0"/>
                <a:cs typeface="Arial" pitchFamily="34" charset="0"/>
              </a:rPr>
              <a:t>Plow Mixer</a:t>
            </a:r>
            <a:endParaRPr lang="en-US" dirty="0"/>
          </a:p>
        </p:txBody>
      </p:sp>
    </p:spTree>
    <p:extLst>
      <p:ext uri="{BB962C8B-B14F-4D97-AF65-F5344CB8AC3E}">
        <p14:creationId xmlns:p14="http://schemas.microsoft.com/office/powerpoint/2010/main" val="418191069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21251"/>
          <a:stretch>
            <a:fillRect/>
          </a:stretch>
        </p:blipFill>
        <p:spPr>
          <a:xfrm>
            <a:off x="1421606" y="1524000"/>
            <a:ext cx="6961584" cy="5167920"/>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Twin Shaft</a:t>
            </a:r>
            <a:br>
              <a:rPr lang="en-US" b="1" dirty="0">
                <a:latin typeface="Arial" pitchFamily="34" charset="0"/>
                <a:cs typeface="Arial" pitchFamily="34" charset="0"/>
              </a:rPr>
            </a:br>
            <a:r>
              <a:rPr lang="en-US" b="1" dirty="0">
                <a:latin typeface="Arial" pitchFamily="34" charset="0"/>
                <a:cs typeface="Arial" pitchFamily="34" charset="0"/>
              </a:rPr>
              <a:t>Paddle Blender</a:t>
            </a:r>
          </a:p>
        </p:txBody>
      </p:sp>
    </p:spTree>
    <p:extLst>
      <p:ext uri="{BB962C8B-B14F-4D97-AF65-F5344CB8AC3E}">
        <p14:creationId xmlns:p14="http://schemas.microsoft.com/office/powerpoint/2010/main" val="18912782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19924"/>
          <a:stretch>
            <a:fillRect/>
          </a:stretch>
        </p:blipFill>
        <p:spPr>
          <a:xfrm>
            <a:off x="1643063" y="1447800"/>
            <a:ext cx="6497240" cy="5302516"/>
          </a:xfrm>
          <a:prstGeom prst="rect">
            <a:avLst/>
          </a:prstGeom>
        </p:spPr>
      </p:pic>
      <p:sp>
        <p:nvSpPr>
          <p:cNvPr id="3" name="Title 2"/>
          <p:cNvSpPr>
            <a:spLocks noGrp="1"/>
          </p:cNvSpPr>
          <p:nvPr>
            <p:ph type="title"/>
          </p:nvPr>
        </p:nvSpPr>
        <p:spPr/>
        <p:txBody>
          <a:bodyPr>
            <a:normAutofit fontScale="90000"/>
          </a:bodyPr>
          <a:lstStyle/>
          <a:p>
            <a:r>
              <a:rPr lang="en-US" b="1" dirty="0">
                <a:latin typeface="Arial" pitchFamily="34" charset="0"/>
                <a:cs typeface="Arial" pitchFamily="34" charset="0"/>
              </a:rPr>
              <a:t>Twin Shaft</a:t>
            </a:r>
            <a:br>
              <a:rPr lang="en-US" b="1" dirty="0">
                <a:latin typeface="Arial" pitchFamily="34" charset="0"/>
                <a:cs typeface="Arial" pitchFamily="34" charset="0"/>
              </a:rPr>
            </a:br>
            <a:r>
              <a:rPr lang="en-US" b="1" dirty="0">
                <a:latin typeface="Arial" pitchFamily="34" charset="0"/>
                <a:cs typeface="Arial" pitchFamily="34" charset="0"/>
              </a:rPr>
              <a:t>Paddle Blender</a:t>
            </a:r>
            <a:endParaRPr lang="en-US" dirty="0"/>
          </a:p>
        </p:txBody>
      </p:sp>
    </p:spTree>
    <p:extLst>
      <p:ext uri="{BB962C8B-B14F-4D97-AF65-F5344CB8AC3E}">
        <p14:creationId xmlns:p14="http://schemas.microsoft.com/office/powerpoint/2010/main" val="11593065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p:cNvPicPr>
            <a:picLocks noChangeAspect="1" noChangeArrowheads="1"/>
          </p:cNvPicPr>
          <p:nvPr/>
        </p:nvPicPr>
        <p:blipFill>
          <a:blip r:embed="rId3"/>
          <a:srcRect/>
          <a:stretch>
            <a:fillRect/>
          </a:stretch>
        </p:blipFill>
        <p:spPr bwMode="auto">
          <a:xfrm>
            <a:off x="2514600" y="225262"/>
            <a:ext cx="4190999" cy="6526130"/>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42065</TotalTime>
  <Words>5488</Words>
  <Application>Microsoft Office PowerPoint</Application>
  <PresentationFormat>On-screen Show (4:3)</PresentationFormat>
  <Paragraphs>805</Paragraphs>
  <Slides>186</Slides>
  <Notes>185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186</vt:i4>
      </vt:variant>
    </vt:vector>
  </HeadingPairs>
  <TitlesOfParts>
    <vt:vector size="193" baseType="lpstr">
      <vt:lpstr>Arial</vt:lpstr>
      <vt:lpstr>Calibri</vt:lpstr>
      <vt:lpstr>Comic Sans MS</vt:lpstr>
      <vt:lpstr>Times New Roman</vt:lpstr>
      <vt:lpstr>Wingdings</vt:lpstr>
      <vt:lpstr>Office Theme</vt:lpstr>
      <vt:lpstr>Equation</vt:lpstr>
      <vt:lpstr>PowerPoint Presentation</vt:lpstr>
      <vt:lpstr>Agitation/Mixing</vt:lpstr>
      <vt:lpstr>Mixing Process design </vt:lpstr>
      <vt:lpstr>Mixing equipments:</vt:lpstr>
      <vt:lpstr>Fluid mixing applications</vt:lpstr>
      <vt:lpstr>Fluid mixing applications</vt:lpstr>
      <vt:lpstr>Blending of miscible liquids</vt:lpstr>
      <vt:lpstr>Blending of immiscible liquids</vt:lpstr>
      <vt:lpstr>Blending of immiscible liquids</vt:lpstr>
      <vt:lpstr>Liquid-gas mixing</vt:lpstr>
      <vt:lpstr>Liquid-solid mixing</vt:lpstr>
      <vt:lpstr>Fluid motion</vt:lpstr>
      <vt:lpstr>Fluid Mixing Processes</vt:lpstr>
      <vt:lpstr>Agitation Tank</vt:lpstr>
      <vt:lpstr>PowerPoint Presentation</vt:lpstr>
      <vt:lpstr>PowerPoint Presentation</vt:lpstr>
      <vt:lpstr>Baffles</vt:lpstr>
      <vt:lpstr>Baffles</vt:lpstr>
      <vt:lpstr>PowerPoint Presentation</vt:lpstr>
      <vt:lpstr>PowerPoint Presentation</vt:lpstr>
      <vt:lpstr>Devices to produce agitation</vt:lpstr>
      <vt:lpstr>Impellers to produce agitation</vt:lpstr>
      <vt:lpstr>Impellers</vt:lpstr>
      <vt:lpstr>Axial Flow Impellers</vt:lpstr>
      <vt:lpstr>Marine Propellers</vt:lpstr>
      <vt:lpstr>Pitched Blade Turbine</vt:lpstr>
      <vt:lpstr>Hydrofoil Impellers</vt:lpstr>
      <vt:lpstr>PowerPoint Presentation</vt:lpstr>
      <vt:lpstr>Fluid flow around the blades</vt:lpstr>
      <vt:lpstr>Radial Flow Impellers</vt:lpstr>
      <vt:lpstr>Rushton Turbine, Smith Impeller</vt:lpstr>
      <vt:lpstr>Open Blade Turbine,  Coil Impeller</vt:lpstr>
      <vt:lpstr>Low Clearance Impellers</vt:lpstr>
      <vt:lpstr>PowerPoint Presentation</vt:lpstr>
      <vt:lpstr>High Shear Impellers</vt:lpstr>
      <vt:lpstr>PowerPoint Presentation</vt:lpstr>
      <vt:lpstr>PowerPoint Presentation</vt:lpstr>
      <vt:lpstr>PowerPoint Presentation</vt:lpstr>
      <vt:lpstr>Impeller Selection</vt:lpstr>
      <vt:lpstr>Impeller Selection</vt:lpstr>
      <vt:lpstr>Side Entering Mixers</vt:lpstr>
      <vt:lpstr>Side Entering Mixers</vt:lpstr>
      <vt:lpstr>Impeller position</vt:lpstr>
      <vt:lpstr>PowerPoint Presentation</vt:lpstr>
      <vt:lpstr>Portable Mixers</vt:lpstr>
      <vt:lpstr>Jet Mixers</vt:lpstr>
      <vt:lpstr>Motionless Mixers</vt:lpstr>
      <vt:lpstr>PowerPoint Presentation</vt:lpstr>
      <vt:lpstr>PowerPoint Presentation</vt:lpstr>
      <vt:lpstr>PowerPoint Presentation</vt:lpstr>
      <vt:lpstr>PowerPoint Presentation</vt:lpstr>
      <vt:lpstr>Solid-Solid Mixing</vt:lpstr>
      <vt:lpstr>Material Properties  Affecting Solid Blending</vt:lpstr>
      <vt:lpstr>Material Properties  Affecting Solid Blending</vt:lpstr>
      <vt:lpstr>Material Properties  Affecting Solid Blending</vt:lpstr>
      <vt:lpstr>Material Properties  Affecting Solid Blending</vt:lpstr>
      <vt:lpstr>Material Properties  Affecting Solid Blending</vt:lpstr>
      <vt:lpstr>Structured and Random  Blend Structures</vt:lpstr>
      <vt:lpstr>Mechanisms of Solid Blending</vt:lpstr>
      <vt:lpstr>Mechanisms of Solid Blending</vt:lpstr>
      <vt:lpstr>Diffusion Blending</vt:lpstr>
      <vt:lpstr>Convection Blending</vt:lpstr>
      <vt:lpstr>Shear Blending</vt:lpstr>
      <vt:lpstr>Segregation  (De-mixing)</vt:lpstr>
      <vt:lpstr>Segregation Mechanisms</vt:lpstr>
      <vt:lpstr>Sifting Segregation</vt:lpstr>
      <vt:lpstr>Fluidization Segregation</vt:lpstr>
      <vt:lpstr>Dusting Segregation</vt:lpstr>
      <vt:lpstr>Minimizing Segregation</vt:lpstr>
      <vt:lpstr>Design Practices for minimizing segregation</vt:lpstr>
      <vt:lpstr>Solid Blending Equipment</vt:lpstr>
      <vt:lpstr>Tumbler Blenders</vt:lpstr>
      <vt:lpstr>PowerPoint Presentation</vt:lpstr>
      <vt:lpstr>Double Cone  Blenders</vt:lpstr>
      <vt:lpstr>PowerPoint Presentation</vt:lpstr>
      <vt:lpstr>PowerPoint Presentation</vt:lpstr>
      <vt:lpstr>V Blender</vt:lpstr>
      <vt:lpstr>PowerPoint Presentation</vt:lpstr>
      <vt:lpstr>PowerPoint Presentation</vt:lpstr>
      <vt:lpstr>Advantages</vt:lpstr>
      <vt:lpstr>Disadvantages</vt:lpstr>
      <vt:lpstr>Convective Blenders</vt:lpstr>
      <vt:lpstr>Convective Blenders</vt:lpstr>
      <vt:lpstr>Horizontal Ribbon, Paddle Blender</vt:lpstr>
      <vt:lpstr>Vertical  Ribbon Blender</vt:lpstr>
      <vt:lpstr>PowerPoint Presentation</vt:lpstr>
      <vt:lpstr>PowerPoint Presentation</vt:lpstr>
      <vt:lpstr>PowerPoint Presentation</vt:lpstr>
      <vt:lpstr>PowerPoint Presentation</vt:lpstr>
      <vt:lpstr>Vertical Cone  Screw Blender</vt:lpstr>
      <vt:lpstr>PowerPoint Presentation</vt:lpstr>
      <vt:lpstr>PowerPoint Presentation</vt:lpstr>
      <vt:lpstr>PowerPoint Presentation</vt:lpstr>
      <vt:lpstr>PowerPoint Presentation</vt:lpstr>
      <vt:lpstr>Plow Mixer</vt:lpstr>
      <vt:lpstr>Plow Mixer</vt:lpstr>
      <vt:lpstr>Twin Shaft Paddle Blender</vt:lpstr>
      <vt:lpstr>Twin Shaft Paddle Blender</vt:lpstr>
      <vt:lpstr>PowerPoint Presentation</vt:lpstr>
      <vt:lpstr>Selection of Solid Mixer</vt:lpstr>
      <vt:lpstr>Silo Blenders</vt:lpstr>
      <vt:lpstr>Gravity Silo Blender</vt:lpstr>
      <vt:lpstr>Mechanical  Silo Blender</vt:lpstr>
      <vt:lpstr>Pneumatic Blender</vt:lpstr>
      <vt:lpstr>Mixing of High Viscosity Materials and Pastes</vt:lpstr>
      <vt:lpstr>High Viscosity Mixing</vt:lpstr>
      <vt:lpstr>Mixing Mechanisms</vt:lpstr>
      <vt:lpstr>Mixing Challenges</vt:lpstr>
      <vt:lpstr>Viscous Mixing Equipment</vt:lpstr>
      <vt:lpstr>Mixer Design</vt:lpstr>
      <vt:lpstr>Single  Planetary Mixer</vt:lpstr>
      <vt:lpstr>Double  Planetary Mixer</vt:lpstr>
      <vt:lpstr>Double Arm Kneader Mixer</vt:lpstr>
      <vt:lpstr>Double Arm Kneader Mixer</vt:lpstr>
      <vt:lpstr>Pan Muller Mixer</vt:lpstr>
      <vt:lpstr>Single Screw Extruder</vt:lpstr>
      <vt:lpstr>Twin Screw Extruder</vt:lpstr>
      <vt:lpstr>Pug Mills</vt:lpstr>
      <vt:lpstr>Advances in Mixing Technology</vt:lpstr>
      <vt:lpstr>Design of Turbines</vt:lpstr>
      <vt:lpstr>Agitated Vessel</vt:lpstr>
      <vt:lpstr>PowerPoint Presentation</vt:lpstr>
      <vt:lpstr>PowerPoint Presentation</vt:lpstr>
      <vt:lpstr>PowerPoint Presentation</vt:lpstr>
      <vt:lpstr>PowerPoint Presentation</vt:lpstr>
      <vt:lpstr>PowerPoint Presentation</vt:lpstr>
      <vt:lpstr>Power Consumption in Agitated Vessels</vt:lpstr>
      <vt:lpstr>PowerPoint Presentation</vt:lpstr>
      <vt:lpstr>PowerPoint Presentation</vt:lpstr>
      <vt:lpstr>PowerPoint Presentation</vt:lpstr>
      <vt:lpstr>AGITATOR SCALE UP </vt:lpstr>
      <vt:lpstr>Agitator Scale-Up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Mixing Times of Miscible Liquids</vt:lpstr>
      <vt:lpstr>PowerPoint Presentation</vt:lpstr>
      <vt:lpstr>PowerPoint Presentation</vt:lpstr>
      <vt:lpstr>Mixing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 Transfer in Agitated Vessel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Administratr</dc:creator>
  <cp:lastModifiedBy>zemzem</cp:lastModifiedBy>
  <cp:revision>498</cp:revision>
  <dcterms:created xsi:type="dcterms:W3CDTF">2017-05-01T16:52:22Z</dcterms:created>
  <dcterms:modified xsi:type="dcterms:W3CDTF">2020-05-02T08:54:08Z</dcterms:modified>
</cp:coreProperties>
</file>