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77" r:id="rId12"/>
    <p:sldId id="269" r:id="rId13"/>
    <p:sldId id="271" r:id="rId14"/>
    <p:sldId id="270" r:id="rId15"/>
    <p:sldId id="273" r:id="rId16"/>
    <p:sldId id="278" r:id="rId17"/>
    <p:sldId id="274" r:id="rId18"/>
    <p:sldId id="275" r:id="rId19"/>
    <p:sldId id="276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-66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wmf"/><Relationship Id="rId1" Type="http://schemas.openxmlformats.org/officeDocument/2006/relationships/image" Target="../media/image43.wmf"/><Relationship Id="rId5" Type="http://schemas.openxmlformats.org/officeDocument/2006/relationships/image" Target="../media/image47.wmf"/><Relationship Id="rId4" Type="http://schemas.openxmlformats.org/officeDocument/2006/relationships/image" Target="../media/image4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72D33-C932-4C45-BA1F-313FC41E2711}" type="datetimeFigureOut">
              <a:rPr lang="en-US" smtClean="0"/>
              <a:t>5/4/2019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F200F-D8E5-4CF2-BB84-A2DE4619E2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0305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72D33-C932-4C45-BA1F-313FC41E2711}" type="datetimeFigureOut">
              <a:rPr lang="en-US" smtClean="0"/>
              <a:t>5/4/2019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F200F-D8E5-4CF2-BB84-A2DE4619E2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951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72D33-C932-4C45-BA1F-313FC41E2711}" type="datetimeFigureOut">
              <a:rPr lang="en-US" smtClean="0"/>
              <a:t>5/4/2019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F200F-D8E5-4CF2-BB84-A2DE4619E2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195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72D33-C932-4C45-BA1F-313FC41E2711}" type="datetimeFigureOut">
              <a:rPr lang="en-US" smtClean="0"/>
              <a:t>5/4/2019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F200F-D8E5-4CF2-BB84-A2DE4619E2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855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72D33-C932-4C45-BA1F-313FC41E2711}" type="datetimeFigureOut">
              <a:rPr lang="en-US" smtClean="0"/>
              <a:t>5/4/2019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F200F-D8E5-4CF2-BB84-A2DE4619E2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736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72D33-C932-4C45-BA1F-313FC41E2711}" type="datetimeFigureOut">
              <a:rPr lang="en-US" smtClean="0"/>
              <a:t>5/4/2019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F200F-D8E5-4CF2-BB84-A2DE4619E2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666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72D33-C932-4C45-BA1F-313FC41E2711}" type="datetimeFigureOut">
              <a:rPr lang="en-US" smtClean="0"/>
              <a:t>5/4/2019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F200F-D8E5-4CF2-BB84-A2DE4619E2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233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72D33-C932-4C45-BA1F-313FC41E2711}" type="datetimeFigureOut">
              <a:rPr lang="en-US" smtClean="0"/>
              <a:t>5/4/2019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F200F-D8E5-4CF2-BB84-A2DE4619E2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493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72D33-C932-4C45-BA1F-313FC41E2711}" type="datetimeFigureOut">
              <a:rPr lang="en-US" smtClean="0"/>
              <a:t>5/4/2019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F200F-D8E5-4CF2-BB84-A2DE4619E2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146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72D33-C932-4C45-BA1F-313FC41E2711}" type="datetimeFigureOut">
              <a:rPr lang="en-US" smtClean="0"/>
              <a:t>5/4/2019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F200F-D8E5-4CF2-BB84-A2DE4619E2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6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72D33-C932-4C45-BA1F-313FC41E2711}" type="datetimeFigureOut">
              <a:rPr lang="en-US" smtClean="0"/>
              <a:t>5/4/2019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F200F-D8E5-4CF2-BB84-A2DE4619E2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588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D72D33-C932-4C45-BA1F-313FC41E2711}" type="datetimeFigureOut">
              <a:rPr lang="en-US" smtClean="0"/>
              <a:t>5/4/2019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F200F-D8E5-4CF2-BB84-A2DE4619E2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63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9.png"/><Relationship Id="rId7" Type="http://schemas.openxmlformats.org/officeDocument/2006/relationships/image" Target="../media/image1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microsoft.com/office/2007/relationships/hdphoto" Target="../media/hdphoto2.wdp"/><Relationship Id="rId7" Type="http://schemas.openxmlformats.org/officeDocument/2006/relationships/image" Target="../media/image24.png"/><Relationship Id="rId12" Type="http://schemas.microsoft.com/office/2007/relationships/hdphoto" Target="../media/hdphoto6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27.png"/><Relationship Id="rId5" Type="http://schemas.microsoft.com/office/2007/relationships/hdphoto" Target="../media/hdphoto3.wdp"/><Relationship Id="rId10" Type="http://schemas.microsoft.com/office/2007/relationships/hdphoto" Target="../media/hdphoto5.wdp"/><Relationship Id="rId4" Type="http://schemas.openxmlformats.org/officeDocument/2006/relationships/image" Target="../media/image23.png"/><Relationship Id="rId9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microsoft.com/office/2007/relationships/hdphoto" Target="../media/hdphoto8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png"/><Relationship Id="rId5" Type="http://schemas.microsoft.com/office/2007/relationships/hdphoto" Target="../media/hdphoto7.wdp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13" Type="http://schemas.openxmlformats.org/officeDocument/2006/relationships/image" Target="../media/image39.png"/><Relationship Id="rId3" Type="http://schemas.openxmlformats.org/officeDocument/2006/relationships/image" Target="../media/image35.png"/><Relationship Id="rId7" Type="http://schemas.openxmlformats.org/officeDocument/2006/relationships/image" Target="../media/image33.png"/><Relationship Id="rId12" Type="http://schemas.microsoft.com/office/2007/relationships/hdphoto" Target="../media/hdphoto12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11" Type="http://schemas.openxmlformats.org/officeDocument/2006/relationships/image" Target="../media/image38.png"/><Relationship Id="rId5" Type="http://schemas.microsoft.com/office/2007/relationships/hdphoto" Target="../media/hdphoto9.wdp"/><Relationship Id="rId10" Type="http://schemas.microsoft.com/office/2007/relationships/hdphoto" Target="../media/hdphoto11.wdp"/><Relationship Id="rId4" Type="http://schemas.openxmlformats.org/officeDocument/2006/relationships/image" Target="../media/image32.png"/><Relationship Id="rId9" Type="http://schemas.openxmlformats.org/officeDocument/2006/relationships/image" Target="../media/image36.png"/><Relationship Id="rId14" Type="http://schemas.microsoft.com/office/2007/relationships/hdphoto" Target="../media/hdphoto13.wdp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7" Type="http://schemas.microsoft.com/office/2007/relationships/hdphoto" Target="../media/hdphoto16.wdp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microsoft.com/office/2007/relationships/hdphoto" Target="../media/hdphoto15.wdp"/><Relationship Id="rId4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13" Type="http://schemas.openxmlformats.org/officeDocument/2006/relationships/image" Target="../media/image45.wmf"/><Relationship Id="rId3" Type="http://schemas.openxmlformats.org/officeDocument/2006/relationships/image" Target="../media/image48.png"/><Relationship Id="rId7" Type="http://schemas.openxmlformats.org/officeDocument/2006/relationships/image" Target="../media/image54.png"/><Relationship Id="rId12" Type="http://schemas.openxmlformats.org/officeDocument/2006/relationships/oleObject" Target="../embeddings/oleObject3.bin"/><Relationship Id="rId17" Type="http://schemas.openxmlformats.org/officeDocument/2006/relationships/image" Target="../media/image47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5.bin"/><Relationship Id="rId1" Type="http://schemas.openxmlformats.org/officeDocument/2006/relationships/vmlDrawing" Target="../drawings/vmlDrawing1.vml"/><Relationship Id="rId6" Type="http://schemas.openxmlformats.org/officeDocument/2006/relationships/image" Target="../media/image53.png"/><Relationship Id="rId11" Type="http://schemas.openxmlformats.org/officeDocument/2006/relationships/image" Target="../media/image44.wmf"/><Relationship Id="rId5" Type="http://schemas.openxmlformats.org/officeDocument/2006/relationships/image" Target="../media/image52.png"/><Relationship Id="rId15" Type="http://schemas.openxmlformats.org/officeDocument/2006/relationships/image" Target="../media/image46.wmf"/><Relationship Id="rId10" Type="http://schemas.openxmlformats.org/officeDocument/2006/relationships/oleObject" Target="../embeddings/oleObject2.bin"/><Relationship Id="rId4" Type="http://schemas.openxmlformats.org/officeDocument/2006/relationships/image" Target="../media/image51.png"/><Relationship Id="rId9" Type="http://schemas.openxmlformats.org/officeDocument/2006/relationships/image" Target="../media/image43.wmf"/><Relationship Id="rId14" Type="http://schemas.openxmlformats.org/officeDocument/2006/relationships/oleObject" Target="../embeddings/oleObject4.bin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7.wdp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0.png"/><Relationship Id="rId5" Type="http://schemas.microsoft.com/office/2007/relationships/hdphoto" Target="../media/hdphoto18.wdp"/><Relationship Id="rId4" Type="http://schemas.openxmlformats.org/officeDocument/2006/relationships/image" Target="../media/image5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0.png"/><Relationship Id="rId3" Type="http://schemas.microsoft.com/office/2007/relationships/hdphoto" Target="../media/hdphoto19.wdp"/><Relationship Id="rId7" Type="http://schemas.openxmlformats.org/officeDocument/2006/relationships/image" Target="../media/image530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0.png"/><Relationship Id="rId5" Type="http://schemas.microsoft.com/office/2007/relationships/hdphoto" Target="../media/hdphoto20.wdp"/><Relationship Id="rId4" Type="http://schemas.openxmlformats.org/officeDocument/2006/relationships/image" Target="../media/image5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image" Target="../media/image4.emf"/><Relationship Id="rId7" Type="http://schemas.openxmlformats.org/officeDocument/2006/relationships/image" Target="../media/image8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7" Type="http://schemas.openxmlformats.org/officeDocument/2006/relationships/image" Target="../media/image13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2.emf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lvl="0">
              <a:lnSpc>
                <a:spcPct val="100000"/>
              </a:lnSpc>
              <a:spcBef>
                <a:spcPts val="1000"/>
              </a:spcBef>
            </a:pPr>
            <a:r>
              <a:rPr lang="en-US" sz="4800" b="1" dirty="0">
                <a:solidFill>
                  <a:srgbClr val="FF0000"/>
                </a:solidFill>
                <a:latin typeface="+mn-lt"/>
              </a:rPr>
              <a:t>Heat exchanger design</a:t>
            </a:r>
            <a:r>
              <a:rPr lang="en-US" sz="4800" i="1" dirty="0" smtClean="0">
                <a:solidFill>
                  <a:srgbClr val="FF0000"/>
                </a:solidFill>
                <a:latin typeface="+mn-lt"/>
              </a:rPr>
              <a:t/>
            </a:r>
            <a:br>
              <a:rPr lang="en-US" sz="4800" i="1" dirty="0" smtClean="0">
                <a:solidFill>
                  <a:srgbClr val="FF0000"/>
                </a:solidFill>
                <a:latin typeface="+mn-lt"/>
              </a:rPr>
            </a:br>
            <a:r>
              <a:rPr lang="en-US" sz="4800" i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400" b="1" dirty="0">
                <a:solidFill>
                  <a:srgbClr val="4472C4">
                    <a:lumMod val="50000"/>
                  </a:srgbClr>
                </a:solidFill>
                <a:latin typeface="Calibri"/>
                <a:ea typeface="+mn-ea"/>
                <a:cs typeface="+mn-cs"/>
              </a:rPr>
              <a:t>Lecture 4</a:t>
            </a:r>
            <a:br>
              <a:rPr lang="en-US" sz="2400" b="1" dirty="0">
                <a:solidFill>
                  <a:srgbClr val="4472C4">
                    <a:lumMod val="50000"/>
                  </a:srgbClr>
                </a:solidFill>
                <a:latin typeface="Calibri"/>
                <a:ea typeface="+mn-ea"/>
                <a:cs typeface="+mn-cs"/>
              </a:rPr>
            </a:br>
            <a:r>
              <a:rPr lang="en-US" sz="2400" b="1" dirty="0">
                <a:solidFill>
                  <a:srgbClr val="4472C4">
                    <a:lumMod val="50000"/>
                  </a:srgbClr>
                </a:solidFill>
                <a:latin typeface="Calibri"/>
                <a:ea typeface="+mn-ea"/>
                <a:cs typeface="+mn-cs"/>
              </a:rPr>
              <a:t>Example  and Important </a:t>
            </a:r>
            <a:r>
              <a:rPr lang="en-US" sz="2400" b="1" dirty="0" smtClean="0">
                <a:solidFill>
                  <a:srgbClr val="4472C4">
                    <a:lumMod val="50000"/>
                  </a:srgbClr>
                </a:solidFill>
                <a:latin typeface="Calibri"/>
                <a:ea typeface="+mn-ea"/>
                <a:cs typeface="+mn-cs"/>
              </a:rPr>
              <a:t>formula’s</a:t>
            </a:r>
            <a:endParaRPr lang="en-US" sz="4800" i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439285" y="6204003"/>
            <a:ext cx="13114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Calibri"/>
              </a:rPr>
              <a:t>©</a:t>
            </a:r>
            <a:r>
              <a:rPr lang="en-US" b="1" dirty="0" err="1" smtClean="0"/>
              <a:t>Kalid.H</a:t>
            </a:r>
            <a:endParaRPr lang="en-US" b="1" dirty="0" smtClean="0"/>
          </a:p>
          <a:p>
            <a:pPr algn="ctr"/>
            <a:r>
              <a:rPr lang="en-US" b="1" dirty="0" smtClean="0"/>
              <a:t> 2019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192778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i="1" u="sng" dirty="0"/>
              <a:t>Step 6: Layout and tube size</a:t>
            </a:r>
            <a:endParaRPr lang="en-US" sz="36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66661"/>
            <a:ext cx="10515600" cy="4710302"/>
          </a:xfrm>
        </p:spPr>
        <p:txBody>
          <a:bodyPr>
            <a:normAutofit/>
          </a:bodyPr>
          <a:lstStyle/>
          <a:p>
            <a:pPr algn="just"/>
            <a:r>
              <a:rPr lang="en-US" dirty="0"/>
              <a:t>E</a:t>
            </a:r>
            <a:r>
              <a:rPr lang="en-US" dirty="0" smtClean="0"/>
              <a:t>xchanger type</a:t>
            </a:r>
          </a:p>
          <a:p>
            <a:pPr lvl="2" algn="just"/>
            <a:r>
              <a:rPr lang="en-US" dirty="0" smtClean="0"/>
              <a:t>Using </a:t>
            </a:r>
            <a:r>
              <a:rPr lang="en-US" dirty="0"/>
              <a:t>a split-ring floating head exchanger for efficiency and ease of cleaning.</a:t>
            </a:r>
          </a:p>
          <a:p>
            <a:pPr algn="just"/>
            <a:r>
              <a:rPr lang="en-US" dirty="0" smtClean="0"/>
              <a:t>Construction material</a:t>
            </a:r>
          </a:p>
          <a:p>
            <a:pPr lvl="2" algn="just"/>
            <a:r>
              <a:rPr lang="en-US" dirty="0" smtClean="0"/>
              <a:t>Neither </a:t>
            </a:r>
            <a:r>
              <a:rPr lang="en-US" dirty="0"/>
              <a:t>fluid is corrosive, and the operating pressure is not high, so a plain carbon </a:t>
            </a:r>
            <a:r>
              <a:rPr lang="en-US" dirty="0" smtClean="0"/>
              <a:t>steel can </a:t>
            </a:r>
            <a:r>
              <a:rPr lang="en-US" dirty="0"/>
              <a:t>be used for the shell and tubes.</a:t>
            </a:r>
          </a:p>
          <a:p>
            <a:pPr algn="just"/>
            <a:r>
              <a:rPr lang="en-US" dirty="0" smtClean="0"/>
              <a:t>Fluid allocation </a:t>
            </a:r>
          </a:p>
          <a:p>
            <a:pPr lvl="2" algn="just"/>
            <a:r>
              <a:rPr lang="en-US" dirty="0" smtClean="0"/>
              <a:t>The </a:t>
            </a:r>
            <a:r>
              <a:rPr lang="en-US" dirty="0"/>
              <a:t>crude is dirtier than the kerosene, so put the crude through the tubes and </a:t>
            </a:r>
            <a:r>
              <a:rPr lang="en-US" dirty="0" smtClean="0"/>
              <a:t>the kerosene </a:t>
            </a:r>
            <a:r>
              <a:rPr lang="en-US" dirty="0"/>
              <a:t>in the shell.</a:t>
            </a:r>
          </a:p>
          <a:p>
            <a:pPr algn="just"/>
            <a:r>
              <a:rPr lang="en-US" dirty="0" smtClean="0"/>
              <a:t>Tube dimension </a:t>
            </a:r>
          </a:p>
          <a:p>
            <a:pPr lvl="2" algn="just"/>
            <a:r>
              <a:rPr lang="en-US" dirty="0" smtClean="0"/>
              <a:t>Use </a:t>
            </a:r>
            <a:r>
              <a:rPr lang="en-US" dirty="0"/>
              <a:t>19.05 mm (3/4 inch) outside diameter, 14.83 mm inside diameter, 5 m Long </a:t>
            </a:r>
            <a:r>
              <a:rPr lang="en-US" dirty="0" smtClean="0"/>
              <a:t>tubes (a </a:t>
            </a:r>
            <a:r>
              <a:rPr lang="en-US" dirty="0"/>
              <a:t>popular size) on a triangular 23.81 mm pitch (pitch/dia. = 1.25).</a:t>
            </a:r>
          </a:p>
        </p:txBody>
      </p:sp>
    </p:spTree>
    <p:extLst>
      <p:ext uri="{BB962C8B-B14F-4D97-AF65-F5344CB8AC3E}">
        <p14:creationId xmlns:p14="http://schemas.microsoft.com/office/powerpoint/2010/main" val="1814341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381" y="351477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b="1" u="sng" dirty="0"/>
              <a:t>Step 7: </a:t>
            </a:r>
            <a:r>
              <a:rPr lang="en-US" sz="3600" b="1" i="1" u="sng" dirty="0"/>
              <a:t>Number of tubes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177421" y="1825625"/>
                <a:ext cx="5842379" cy="4351338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600">
                          <a:latin typeface="Cambria Math"/>
                        </a:rPr>
                        <m:t>N</m:t>
                      </m:r>
                      <m:r>
                        <m:rPr>
                          <m:sty m:val="p"/>
                        </m:rPr>
                        <a:rPr lang="en-US" sz="1600">
                          <a:latin typeface="Cambria Math" panose="02040503050406030204" pitchFamily="18" charset="0"/>
                        </a:rPr>
                        <m:t>umber</m:t>
                      </m:r>
                      <m:r>
                        <a:rPr lang="en-US" sz="160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>
                          <a:latin typeface="Cambria Math" panose="02040503050406030204" pitchFamily="18" charset="0"/>
                        </a:rPr>
                        <m:t>of</m:t>
                      </m:r>
                      <m:r>
                        <a:rPr lang="en-US" sz="160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>
                          <a:latin typeface="Cambria Math" panose="02040503050406030204" pitchFamily="18" charset="0"/>
                        </a:rPr>
                        <m:t>tubes</m:t>
                      </m:r>
                      <m:d>
                        <m:dPr>
                          <m:ctrlPr>
                            <a:rPr lang="en-US" sz="1600" i="1">
                              <a:latin typeface="Cambria Math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1600">
                              <a:latin typeface="Cambria Math"/>
                            </a:rPr>
                            <m:t>Nt</m:t>
                          </m:r>
                        </m:e>
                      </m:d>
                      <m:r>
                        <a:rPr lang="en-US" sz="160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1600" i="1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1600">
                              <a:latin typeface="Cambria Math"/>
                            </a:rPr>
                            <m:t>T</m:t>
                          </m:r>
                          <m:r>
                            <m:rPr>
                              <m:sty m:val="p"/>
                            </m:rPr>
                            <a:rPr lang="en-US" sz="1600">
                              <a:latin typeface="Cambria Math" panose="02040503050406030204" pitchFamily="18" charset="0"/>
                            </a:rPr>
                            <m:t>otal</m:t>
                          </m:r>
                          <m:r>
                            <a:rPr lang="en-US" sz="160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1600">
                              <a:latin typeface="Cambria Math" panose="02040503050406030204" pitchFamily="18" charset="0"/>
                            </a:rPr>
                            <m:t>heat</m:t>
                          </m:r>
                          <m:r>
                            <a:rPr lang="en-US" sz="160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1600">
                              <a:latin typeface="Cambria Math" panose="02040503050406030204" pitchFamily="18" charset="0"/>
                            </a:rPr>
                            <m:t>transfer</m:t>
                          </m:r>
                          <m:r>
                            <a:rPr lang="en-US" sz="160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1600">
                              <a:latin typeface="Cambria Math" panose="02040503050406030204" pitchFamily="18" charset="0"/>
                            </a:rPr>
                            <m:t>area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1600">
                              <a:latin typeface="Cambria Math" panose="02040503050406030204" pitchFamily="18" charset="0"/>
                            </a:rPr>
                            <m:t>area</m:t>
                          </m:r>
                          <m:r>
                            <a:rPr lang="en-US" sz="160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1600">
                              <a:latin typeface="Cambria Math" panose="02040503050406030204" pitchFamily="18" charset="0"/>
                            </a:rPr>
                            <m:t>of</m:t>
                          </m:r>
                          <m:r>
                            <a:rPr lang="en-US" sz="160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1600">
                              <a:latin typeface="Cambria Math" panose="02040503050406030204" pitchFamily="18" charset="0"/>
                            </a:rPr>
                            <m:t>one</m:t>
                          </m:r>
                          <m:r>
                            <a:rPr lang="en-US" sz="160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1600">
                              <a:latin typeface="Cambria Math" panose="02040503050406030204" pitchFamily="18" charset="0"/>
                            </a:rPr>
                            <m:t>tube</m:t>
                          </m:r>
                        </m:den>
                      </m:f>
                      <m:r>
                        <a:rPr lang="en-US" sz="160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sz="1600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/>
                                </a:rPr>
                                <m:t>𝑜</m:t>
                              </m:r>
                            </m:sub>
                          </m:sSub>
                        </m:num>
                        <m:den>
                          <m:r>
                            <a:rPr lang="en-US" sz="1600" i="1">
                              <a:latin typeface="Cambria Math"/>
                            </a:rPr>
                            <m:t>𝜋</m:t>
                          </m:r>
                          <m:sSub>
                            <m:sSubPr>
                              <m:ctrlPr>
                                <a:rPr lang="en-US" sz="1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/>
                                </a:rPr>
                                <m:t>𝑜</m:t>
                              </m:r>
                            </m:sub>
                          </m:sSub>
                          <m:r>
                            <a:rPr lang="en-US" sz="1600" i="1">
                              <a:latin typeface="Cambria Math"/>
                            </a:rPr>
                            <m:t>𝐿</m:t>
                          </m:r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1600" i="1">
                        <a:latin typeface="Cambria Math"/>
                      </a:rPr>
                      <m:t>𝐴𝑟𝑒𝑎</m:t>
                    </m:r>
                    <m:r>
                      <a:rPr lang="en-US" sz="1600" i="1">
                        <a:latin typeface="Cambria Math"/>
                      </a:rPr>
                      <m:t> </m:t>
                    </m:r>
                    <m:r>
                      <a:rPr lang="en-US" sz="1600" i="1">
                        <a:latin typeface="Cambria Math"/>
                      </a:rPr>
                      <m:t>𝑜𝑓</m:t>
                    </m:r>
                    <m:r>
                      <a:rPr lang="en-US" sz="1600" i="1">
                        <a:latin typeface="Cambria Math"/>
                      </a:rPr>
                      <m:t> </m:t>
                    </m:r>
                    <m:r>
                      <a:rPr lang="en-US" sz="1600" i="1">
                        <a:latin typeface="Cambria Math"/>
                      </a:rPr>
                      <m:t>𝑜𝑛𝑒</m:t>
                    </m:r>
                    <m:r>
                      <a:rPr lang="en-US" sz="1600" i="1">
                        <a:latin typeface="Cambria Math"/>
                      </a:rPr>
                      <m:t> </m:t>
                    </m:r>
                    <m:r>
                      <a:rPr lang="en-US" sz="1600" i="1">
                        <a:latin typeface="Cambria Math"/>
                      </a:rPr>
                      <m:t>𝑡𝑢𝑏𝑒</m:t>
                    </m:r>
                    <m:r>
                      <a:rPr lang="en-US" sz="1600" i="1">
                        <a:latin typeface="Cambria Math"/>
                      </a:rPr>
                      <m:t>= </m:t>
                    </m:r>
                    <m:r>
                      <a:rPr lang="en-US" sz="1600" i="1">
                        <a:latin typeface="Cambria Math"/>
                      </a:rPr>
                      <m:t>𝜋</m:t>
                    </m:r>
                    <m:sSub>
                      <m:sSubPr>
                        <m:ctrlPr>
                          <a:rPr lang="en-US" sz="1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sz="1600" i="1">
                            <a:latin typeface="Cambria Math"/>
                          </a:rPr>
                          <m:t>𝑜</m:t>
                        </m:r>
                      </m:sub>
                    </m:sSub>
                    <m:r>
                      <a:rPr lang="en-US" sz="1600" i="1">
                        <a:latin typeface="Cambria Math"/>
                      </a:rPr>
                      <m:t>𝐿</m:t>
                    </m:r>
                  </m:oMath>
                </a14:m>
                <a:r>
                  <a:rPr lang="en-US" sz="1600" dirty="0"/>
                  <a:t> =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/>
                      </a:rPr>
                      <m:t>𝜋</m:t>
                    </m:r>
                    <m:r>
                      <a:rPr lang="en-US" sz="1600" i="1">
                        <a:latin typeface="Cambria Math"/>
                      </a:rPr>
                      <m:t>×19.05×</m:t>
                    </m:r>
                    <m:sSup>
                      <m:sSupPr>
                        <m:ctrlPr>
                          <a:rPr lang="en-US" sz="16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1600" i="1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sz="1600" i="1">
                            <a:latin typeface="Cambria Math"/>
                          </a:rPr>
                          <m:t>−3</m:t>
                        </m:r>
                      </m:sup>
                    </m:sSup>
                    <m:r>
                      <a:rPr lang="en-US" sz="1600" i="1">
                        <a:latin typeface="Cambria Math"/>
                      </a:rPr>
                      <m:t>×5=0.2992</m:t>
                    </m:r>
                    <m:sSup>
                      <m:sSupPr>
                        <m:ctrlPr>
                          <a:rPr lang="en-US" sz="16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1600" i="1">
                            <a:latin typeface="Cambria Math"/>
                          </a:rPr>
                          <m:t>𝑚</m:t>
                        </m:r>
                      </m:e>
                      <m:sup>
                        <m:r>
                          <a:rPr lang="en-US" sz="1600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177421" y="1825625"/>
                <a:ext cx="5842379" cy="4351338"/>
              </a:xfrm>
              <a:blipFill rotWithShape="1">
                <a:blip r:embed="rId2"/>
                <a:stretch>
                  <a:fillRect l="-20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804221" y="2439477"/>
                <a:ext cx="3883371" cy="5549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600" b="0" i="0">
                          <a:latin typeface="Cambria Math"/>
                        </a:rPr>
                        <m:t>Number</m:t>
                      </m:r>
                      <m:r>
                        <a:rPr lang="en-US" sz="1600" b="0" i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>
                          <a:latin typeface="Cambria Math"/>
                        </a:rPr>
                        <m:t>of</m:t>
                      </m:r>
                      <m:r>
                        <a:rPr lang="en-US" sz="1600" b="0" i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>
                          <a:latin typeface="Cambria Math"/>
                        </a:rPr>
                        <m:t>tubes</m:t>
                      </m:r>
                      <m:r>
                        <a:rPr lang="en-US" sz="1600" b="0" i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sz="16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600" b="0" i="0">
                              <a:latin typeface="Cambria Math"/>
                            </a:rPr>
                            <m:t>70.89</m:t>
                          </m:r>
                        </m:num>
                        <m:den>
                          <m:r>
                            <a:rPr lang="en-US" sz="1600" b="0" i="0">
                              <a:latin typeface="Cambria Math"/>
                            </a:rPr>
                            <m:t>0.2992</m:t>
                          </m:r>
                        </m:den>
                      </m:f>
                      <m:r>
                        <a:rPr lang="en-US" sz="1600" b="0" i="0">
                          <a:latin typeface="Cambria Math"/>
                        </a:rPr>
                        <m:t>=237 ≅240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221" y="2439477"/>
                <a:ext cx="3883371" cy="554960"/>
              </a:xfrm>
              <a:prstGeom prst="rect">
                <a:avLst/>
              </a:prstGeom>
              <a:blipFill rotWithShape="1">
                <a:blip r:embed="rId3"/>
                <a:stretch>
                  <a:fillRect r="-7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804221" y="4115829"/>
            <a:ext cx="416011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Times New Roman" panose="02020603050405020304" pitchFamily="18" charset="0"/>
              </a:rPr>
              <a:t>So, for 2 passes, </a:t>
            </a:r>
            <a:r>
              <a:rPr lang="en-US" sz="1600" dirty="0" smtClean="0">
                <a:latin typeface="Times New Roman" panose="02020603050405020304" pitchFamily="18" charset="0"/>
              </a:rPr>
              <a:t>number of tubes </a:t>
            </a:r>
            <a:r>
              <a:rPr lang="en-US" sz="1600" dirty="0">
                <a:latin typeface="Times New Roman" panose="02020603050405020304" pitchFamily="18" charset="0"/>
              </a:rPr>
              <a:t>per pass = 120</a:t>
            </a:r>
            <a:endParaRPr lang="en-US" sz="1600" dirty="0"/>
          </a:p>
        </p:txBody>
      </p:sp>
      <p:sp>
        <p:nvSpPr>
          <p:cNvPr id="7" name="Rectangle 6"/>
          <p:cNvSpPr/>
          <p:nvPr/>
        </p:nvSpPr>
        <p:spPr>
          <a:xfrm>
            <a:off x="0" y="4454383"/>
            <a:ext cx="6100549" cy="338554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en-US" sz="1600" b="1" dirty="0"/>
              <a:t>Check the tube-side velocity at this stage to see if it looks reasonable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515381" y="5029061"/>
                <a:ext cx="4552978" cy="6019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/>
                        </a:rPr>
                        <m:t>𝑇𝑢𝑏𝑒</m:t>
                      </m:r>
                      <m:r>
                        <a:rPr lang="en-US" sz="1600" i="1">
                          <a:latin typeface="Cambria Math"/>
                        </a:rPr>
                        <m:t> </m:t>
                      </m:r>
                      <m:r>
                        <a:rPr lang="en-US" sz="1600" i="1">
                          <a:latin typeface="Cambria Math"/>
                        </a:rPr>
                        <m:t>𝑠𝑖𝑑𝑒</m:t>
                      </m:r>
                      <m:r>
                        <a:rPr lang="en-US" sz="1600" i="1">
                          <a:latin typeface="Cambria Math"/>
                        </a:rPr>
                        <m:t> </m:t>
                      </m:r>
                      <m:r>
                        <a:rPr lang="en-US" sz="1600" i="1">
                          <a:latin typeface="Cambria Math"/>
                        </a:rPr>
                        <m:t>𝑣𝑒𝑙𝑜𝑐𝑖𝑡𝑦</m:t>
                      </m:r>
                      <m:r>
                        <a:rPr lang="en-US" sz="1600" i="1">
                          <a:latin typeface="Cambria Math"/>
                        </a:rPr>
                        <m:t> </m:t>
                      </m:r>
                      <m:d>
                        <m:dPr>
                          <m:ctrlPr>
                            <a:rPr lang="en-US" sz="1600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US" sz="1600" i="1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sz="16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/>
                            </a:rPr>
                            <m:t>𝑣𝑜𝑙𝑢𝑚𝑒𝑡𝑟𝑖𝑐</m:t>
                          </m:r>
                          <m:r>
                            <a:rPr lang="en-US" sz="1600" i="1">
                              <a:latin typeface="Cambria Math"/>
                            </a:rPr>
                            <m:t> </m:t>
                          </m:r>
                          <m:r>
                            <a:rPr lang="en-US" sz="1600" i="1">
                              <a:latin typeface="Cambria Math"/>
                            </a:rPr>
                            <m:t>𝑓𝑙𝑜𝑤𝑟𝑎𝑡𝑒</m:t>
                          </m:r>
                        </m:num>
                        <m:den>
                          <m:r>
                            <a:rPr lang="en-US" sz="1600" i="1">
                              <a:latin typeface="Cambria Math"/>
                            </a:rPr>
                            <m:t>𝐴𝑟𝑒𝑎</m:t>
                          </m:r>
                          <m:r>
                            <a:rPr lang="en-US" sz="1600" i="1">
                              <a:latin typeface="Cambria Math"/>
                            </a:rPr>
                            <m:t> </m:t>
                          </m:r>
                          <m:r>
                            <a:rPr lang="en-US" sz="1600" i="1">
                              <a:latin typeface="Cambria Math"/>
                            </a:rPr>
                            <m:t>𝑝𝑒𝑟</m:t>
                          </m:r>
                          <m:r>
                            <a:rPr lang="en-US" sz="1600" i="1">
                              <a:latin typeface="Cambria Math"/>
                            </a:rPr>
                            <m:t> </m:t>
                          </m:r>
                          <m:r>
                            <a:rPr lang="en-US" sz="1600" i="1">
                              <a:latin typeface="Cambria Math"/>
                            </a:rPr>
                            <m:t>𝑝𝑎𝑠𝑠</m:t>
                          </m:r>
                        </m:den>
                      </m:f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381" y="5029061"/>
                <a:ext cx="4552978" cy="601960"/>
              </a:xfrm>
              <a:prstGeom prst="rect">
                <a:avLst/>
              </a:prstGeom>
              <a:blipFill rotWithShape="1">
                <a:blip r:embed="rId4"/>
                <a:stretch>
                  <a:fillRect r="-6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0" y="6333223"/>
                <a:ext cx="8749048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𝐴𝑟𝑒𝑎</m:t>
                      </m:r>
                      <m:r>
                        <a:rPr lang="en-US" i="1">
                          <a:latin typeface="Cambria Math"/>
                        </a:rPr>
                        <m:t> </m:t>
                      </m:r>
                      <m:r>
                        <a:rPr lang="en-US" i="1">
                          <a:latin typeface="Cambria Math"/>
                        </a:rPr>
                        <m:t>𝑝𝑒𝑟</m:t>
                      </m:r>
                      <m:r>
                        <a:rPr lang="en-US" i="1">
                          <a:latin typeface="Cambria Math"/>
                        </a:rPr>
                        <m:t> </m:t>
                      </m:r>
                      <m:r>
                        <a:rPr lang="en-US" i="1">
                          <a:latin typeface="Cambria Math"/>
                        </a:rPr>
                        <m:t>𝑝𝑎𝑠𝑠</m:t>
                      </m:r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</a:rPr>
                        <m:t>𝑇𝑢𝑏𝑒</m:t>
                      </m:r>
                      <m:r>
                        <a:rPr lang="en-US" i="1">
                          <a:latin typeface="Cambria Math"/>
                        </a:rPr>
                        <m:t> </m:t>
                      </m:r>
                      <m:r>
                        <a:rPr lang="en-US" i="1">
                          <a:latin typeface="Cambria Math"/>
                        </a:rPr>
                        <m:t>𝑐𝑟𝑜𝑠𝑠</m:t>
                      </m:r>
                      <m:r>
                        <a:rPr lang="en-US" i="1">
                          <a:latin typeface="Cambria Math"/>
                        </a:rPr>
                        <m:t> </m:t>
                      </m:r>
                      <m:r>
                        <a:rPr lang="en-US" i="1">
                          <a:latin typeface="Cambria Math"/>
                        </a:rPr>
                        <m:t>𝑠𝑒𝑐𝑡𝑖𝑜𝑛𝑎𝑙</m:t>
                      </m:r>
                      <m:r>
                        <a:rPr lang="en-US" i="1">
                          <a:latin typeface="Cambria Math"/>
                        </a:rPr>
                        <m:t> </m:t>
                      </m:r>
                      <m:r>
                        <a:rPr lang="en-US" i="1">
                          <a:latin typeface="Cambria Math"/>
                        </a:rPr>
                        <m:t>𝑎𝑟𝑒𝑎</m:t>
                      </m:r>
                      <m:r>
                        <a:rPr lang="en-US" i="1">
                          <a:latin typeface="Cambria Math"/>
                        </a:rPr>
                        <m:t> ×</m:t>
                      </m:r>
                      <m:r>
                        <a:rPr lang="en-US" i="1">
                          <a:latin typeface="Cambria Math"/>
                        </a:rPr>
                        <m:t>𝑛𝑢𝑚𝑏𝑒𝑟</m:t>
                      </m:r>
                      <m:r>
                        <a:rPr lang="en-US" i="1">
                          <a:latin typeface="Cambria Math"/>
                        </a:rPr>
                        <m:t> </m:t>
                      </m:r>
                      <m:r>
                        <a:rPr lang="en-US" i="1">
                          <a:latin typeface="Cambria Math"/>
                        </a:rPr>
                        <m:t>𝑜𝑓</m:t>
                      </m:r>
                      <m:r>
                        <a:rPr lang="en-US" i="1">
                          <a:latin typeface="Cambria Math"/>
                        </a:rPr>
                        <m:t> </m:t>
                      </m:r>
                      <m:r>
                        <a:rPr lang="en-US" i="1">
                          <a:latin typeface="Cambria Math"/>
                        </a:rPr>
                        <m:t>𝑡𝑢𝑏𝑒𝑠</m:t>
                      </m:r>
                      <m:r>
                        <a:rPr lang="en-US" i="1">
                          <a:latin typeface="Cambria Math"/>
                        </a:rPr>
                        <m:t> </m:t>
                      </m:r>
                      <m:r>
                        <a:rPr lang="en-US" i="1">
                          <a:latin typeface="Cambria Math"/>
                        </a:rPr>
                        <m:t>𝑝𝑒𝑟</m:t>
                      </m:r>
                      <m:r>
                        <a:rPr lang="en-US" i="1">
                          <a:latin typeface="Cambria Math"/>
                        </a:rPr>
                        <m:t> </m:t>
                      </m:r>
                      <m:r>
                        <a:rPr lang="en-US" i="1">
                          <a:latin typeface="Cambria Math"/>
                        </a:rPr>
                        <m:t>𝑝𝑎𝑠𝑠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6333223"/>
                <a:ext cx="8749048" cy="369332"/>
              </a:xfrm>
              <a:prstGeom prst="rect">
                <a:avLst/>
              </a:prstGeom>
              <a:blipFill rotWithShape="1">
                <a:blip r:embed="rId5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764145" y="5675158"/>
                <a:ext cx="4240263" cy="6662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𝑣𝑜𝑙𝑢𝑚𝑒𝑡𝑟𝑖𝑐</m:t>
                      </m:r>
                      <m:r>
                        <a:rPr lang="en-US" i="1">
                          <a:latin typeface="Cambria Math"/>
                        </a:rPr>
                        <m:t> </m:t>
                      </m:r>
                      <m:r>
                        <a:rPr lang="en-US" i="1">
                          <a:latin typeface="Cambria Math"/>
                        </a:rPr>
                        <m:t>𝑓𝑙𝑜𝑤𝑟𝑎𝑡𝑒</m:t>
                      </m:r>
                      <m:r>
                        <a:rPr lang="en-US" i="1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𝑚𝑎𝑠𝑠</m:t>
                          </m:r>
                          <m:r>
                            <a:rPr lang="en-US" i="1">
                              <a:latin typeface="Cambria Math"/>
                            </a:rPr>
                            <m:t> </m:t>
                          </m:r>
                          <m:r>
                            <a:rPr lang="en-US" i="1">
                              <a:latin typeface="Cambria Math"/>
                            </a:rPr>
                            <m:t>𝑓𝑙𝑜𝑤𝑟𝑎𝑡𝑒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𝑑𝑒𝑛𝑠𝑖𝑡𝑦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145" y="5675158"/>
                <a:ext cx="4240263" cy="666208"/>
              </a:xfrm>
              <a:prstGeom prst="rect">
                <a:avLst/>
              </a:prstGeom>
              <a:blipFill rotWithShape="1">
                <a:blip r:embed="rId6"/>
                <a:stretch>
                  <a:fillRect r="-17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0548" y="1652954"/>
            <a:ext cx="6007771" cy="2632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4961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295712"/>
            <a:ext cx="10515600" cy="5909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3600" b="1" i="1" u="sng" dirty="0"/>
              <a:t>Step 8: Bundle and shell diameter</a:t>
            </a:r>
          </a:p>
        </p:txBody>
      </p:sp>
      <p:pic>
        <p:nvPicPr>
          <p:cNvPr id="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148" y="1066599"/>
            <a:ext cx="1619250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571028" y="1932772"/>
            <a:ext cx="55152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From Table 12.4, for 2 tube passes, </a:t>
            </a:r>
            <a:r>
              <a:rPr lang="en-US" i="1" dirty="0"/>
              <a:t>K</a:t>
            </a:r>
            <a:r>
              <a:rPr lang="en-US" sz="1050" i="1" dirty="0"/>
              <a:t>l</a:t>
            </a:r>
            <a:r>
              <a:rPr lang="en-US" i="1" dirty="0"/>
              <a:t> = </a:t>
            </a:r>
            <a:r>
              <a:rPr lang="en-US" dirty="0"/>
              <a:t>0.249, n, = 2.207,</a:t>
            </a: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604" y="2428174"/>
            <a:ext cx="4171950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585392" y="3145606"/>
                <a:ext cx="581601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𝑠h𝑒𝑙𝑙</m:t>
                      </m:r>
                      <m:r>
                        <a:rPr lang="en-US" i="1">
                          <a:latin typeface="Cambria Math"/>
                        </a:rPr>
                        <m:t> </m:t>
                      </m:r>
                      <m:r>
                        <a:rPr lang="en-US" i="1">
                          <a:latin typeface="Cambria Math"/>
                        </a:rPr>
                        <m:t>𝑑𝑖𝑎𝑚𝑒𝑡𝑒𝑟</m:t>
                      </m:r>
                      <m:r>
                        <a:rPr lang="en-US" i="1">
                          <a:latin typeface="Cambria Math"/>
                        </a:rPr>
                        <m:t>= </m:t>
                      </m:r>
                      <m:r>
                        <a:rPr lang="en-US" i="1">
                          <a:latin typeface="Cambria Math"/>
                        </a:rPr>
                        <m:t>𝑏𝑜𝑢𝑛𝑑𝑙𝑒</m:t>
                      </m:r>
                      <m:r>
                        <a:rPr lang="en-US" i="1">
                          <a:latin typeface="Cambria Math"/>
                        </a:rPr>
                        <m:t> </m:t>
                      </m:r>
                      <m:r>
                        <a:rPr lang="en-US" i="1">
                          <a:latin typeface="Cambria Math"/>
                        </a:rPr>
                        <m:t>𝑑𝑖𝑎𝑚𝑒𝑡𝑒𝑟</m:t>
                      </m:r>
                      <m:r>
                        <a:rPr lang="en-US" i="1">
                          <a:latin typeface="Cambria Math"/>
                        </a:rPr>
                        <m:t> +</m:t>
                      </m:r>
                      <m:r>
                        <a:rPr lang="en-US" i="1">
                          <a:latin typeface="Cambria Math"/>
                        </a:rPr>
                        <m:t>𝑠h𝑒𝑙𝑙</m:t>
                      </m:r>
                      <m:r>
                        <a:rPr lang="en-US" i="1">
                          <a:latin typeface="Cambria Math"/>
                        </a:rPr>
                        <m:t> </m:t>
                      </m:r>
                      <m:r>
                        <a:rPr lang="en-US" i="1">
                          <a:latin typeface="Cambria Math"/>
                        </a:rPr>
                        <m:t>𝑐𝑙𝑒𝑎𝑟𝑎𝑛𝑐𝑒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392" y="3145606"/>
                <a:ext cx="5816016" cy="369332"/>
              </a:xfrm>
              <a:prstGeom prst="rect">
                <a:avLst/>
              </a:prstGeom>
              <a:blipFill rotWithShape="1">
                <a:blip r:embed="rId6"/>
                <a:stretch>
                  <a:fillRect t="-8197" r="-943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122830" y="3638268"/>
            <a:ext cx="6278578" cy="646331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r>
              <a:rPr lang="en-US" dirty="0" smtClean="0"/>
              <a:t>Shell clearance can be read from </a:t>
            </a:r>
            <a:r>
              <a:rPr lang="en-US" dirty="0"/>
              <a:t>Figure </a:t>
            </a:r>
            <a:r>
              <a:rPr lang="en-US" dirty="0" smtClean="0"/>
              <a:t>12.10, so for </a:t>
            </a:r>
            <a:r>
              <a:rPr lang="en-US" dirty="0"/>
              <a:t>a split-ring floating head exchanger the </a:t>
            </a:r>
            <a:r>
              <a:rPr lang="en-US" dirty="0" smtClean="0"/>
              <a:t>shell </a:t>
            </a:r>
            <a:r>
              <a:rPr lang="en-US" dirty="0"/>
              <a:t>clearance </a:t>
            </a:r>
            <a:r>
              <a:rPr lang="en-US" dirty="0" smtClean="0"/>
              <a:t>is </a:t>
            </a:r>
            <a:r>
              <a:rPr lang="en-US" dirty="0"/>
              <a:t>56 </a:t>
            </a:r>
            <a:r>
              <a:rPr lang="en-US" dirty="0" smtClean="0"/>
              <a:t>mm</a:t>
            </a:r>
            <a:endParaRPr lang="en-US" dirty="0"/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4868" y="58048"/>
            <a:ext cx="5657132" cy="5431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30" y="4284598"/>
            <a:ext cx="6073490" cy="240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0719" y="5936634"/>
            <a:ext cx="2505075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4" name="Straight Connector 13"/>
          <p:cNvCxnSpPr/>
          <p:nvPr/>
        </p:nvCxnSpPr>
        <p:spPr>
          <a:xfrm flipV="1">
            <a:off x="8311487" y="163773"/>
            <a:ext cx="0" cy="465388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" name="Straight Arrow Connector 2"/>
          <p:cNvCxnSpPr/>
          <p:nvPr/>
        </p:nvCxnSpPr>
        <p:spPr>
          <a:xfrm flipH="1">
            <a:off x="7206018" y="2428174"/>
            <a:ext cx="1105469" cy="0"/>
          </a:xfrm>
          <a:prstGeom prst="straightConnector1">
            <a:avLst/>
          </a:prstGeom>
          <a:ln w="28575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6285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512" y="108026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b="1" u="sng" dirty="0"/>
              <a:t>Step </a:t>
            </a:r>
            <a:r>
              <a:rPr lang="en-US" sz="3600" b="1" i="1" u="sng" dirty="0"/>
              <a:t>9: Tube-side heat transfer coefficient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838200" y="1692322"/>
                <a:ext cx="5181600" cy="4484641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𝑢</m:t>
                          </m:r>
                        </m:sub>
                      </m:sSub>
                      <m:r>
                        <a:rPr lang="en-US" sz="2000" i="1">
                          <a:latin typeface="Cambria Math"/>
                        </a:rPr>
                        <m:t>=</m:t>
                      </m:r>
                      <m:r>
                        <a:rPr lang="en-US" sz="2000" i="1">
                          <a:latin typeface="Cambria Math"/>
                        </a:rPr>
                        <m:t>𝐶</m:t>
                      </m:r>
                      <m:sSup>
                        <m:sSupPr>
                          <m:ctrlPr>
                            <a:rPr lang="en-US" sz="20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/>
                            </a:rPr>
                            <m:t>𝑅𝑒</m:t>
                          </m:r>
                        </m:e>
                        <m:sup>
                          <m:r>
                            <a:rPr lang="en-US" sz="2000" i="1">
                              <a:latin typeface="Cambria Math"/>
                            </a:rPr>
                            <m:t>𝑎</m:t>
                          </m:r>
                        </m:sup>
                      </m:sSup>
                      <m:sSup>
                        <m:sSupPr>
                          <m:ctrlPr>
                            <a:rPr lang="en-US" sz="20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/>
                            </a:rPr>
                            <m:t>𝑃𝑟</m:t>
                          </m:r>
                        </m:e>
                        <m:sup>
                          <m:r>
                            <a:rPr lang="en-US" sz="2000" i="1">
                              <a:latin typeface="Cambria Math"/>
                            </a:rPr>
                            <m:t>𝑏</m:t>
                          </m:r>
                        </m:sup>
                      </m:sSup>
                      <m:sSup>
                        <m:sSupPr>
                          <m:ctrlPr>
                            <a:rPr lang="en-US" sz="2000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0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i="1">
                                      <a:latin typeface="Cambria Math"/>
                                    </a:rPr>
                                    <m:t>𝜇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𝑤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000" b="0" i="1" smtClean="0">
                              <a:latin typeface="Cambria Math"/>
                            </a:rPr>
                            <m:t>0.14</m:t>
                          </m:r>
                        </m:sup>
                      </m:sSup>
                      <m:r>
                        <a:rPr lang="en-US" sz="2000" i="1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sz="2000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/>
                                </a:rPr>
                                <m:t>𝑒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/>
                                </a:rPr>
                                <m:t>𝑓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000" dirty="0" smtClean="0"/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/>
                        </a:rPr>
                        <m:t>𝑅𝑒</m:t>
                      </m:r>
                      <m:r>
                        <a:rPr lang="en-US" sz="2000" i="1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sz="20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/>
                            </a:rPr>
                            <m:t>𝜌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 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/>
                                </a:rPr>
                                <m:t>𝑒</m:t>
                              </m:r>
                            </m:sub>
                          </m:sSub>
                        </m:num>
                        <m:den>
                          <m:r>
                            <a:rPr lang="en-US" sz="2000" i="1">
                              <a:latin typeface="Cambria Math"/>
                            </a:rPr>
                            <m:t>𝜇</m:t>
                          </m:r>
                        </m:den>
                      </m:f>
                      <m:r>
                        <a:rPr lang="en-US" sz="2000" i="1">
                          <a:latin typeface="Cambria Math"/>
                        </a:rPr>
                        <m:t> = </m:t>
                      </m:r>
                      <m:f>
                        <m:fPr>
                          <m:ctrlPr>
                            <a:rPr lang="en-US" sz="2000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/>
                                </a:rPr>
                                <m:t>𝑡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/>
                                </a:rPr>
                                <m:t>𝑒</m:t>
                              </m:r>
                            </m:sub>
                          </m:sSub>
                        </m:num>
                        <m:den>
                          <m:r>
                            <a:rPr lang="en-US" sz="2000" i="1">
                              <a:latin typeface="Cambria Math"/>
                            </a:rPr>
                            <m:t>𝜇</m:t>
                          </m:r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>
                              <a:latin typeface="Cambria Math"/>
                            </a:rPr>
                            <m:t>Pr</m:t>
                          </m:r>
                        </m:fName>
                        <m:e>
                          <m:r>
                            <a:rPr lang="en-US" sz="2000" i="1">
                              <a:latin typeface="Cambria Math"/>
                            </a:rPr>
                            <m:t>= </m:t>
                          </m:r>
                          <m:f>
                            <m:f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0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/>
                                    </a:rPr>
                                    <m:t>𝑝</m:t>
                                  </m:r>
                                </m:sub>
                              </m:sSub>
                              <m:r>
                                <a:rPr lang="en-US" sz="2000" i="1">
                                  <a:latin typeface="Cambria Math"/>
                                </a:rPr>
                                <m:t>𝜇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20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/>
                                    </a:rPr>
                                    <m:t>𝑓</m:t>
                                  </m:r>
                                </m:sub>
                              </m:sSub>
                            </m:den>
                          </m:f>
                        </m:e>
                      </m:func>
                    </m:oMath>
                  </m:oMathPara>
                </a14:m>
                <a:endParaRPr lang="en-US" sz="2000" i="1" dirty="0" smtClean="0"/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𝑒</m:t>
                          </m:r>
                        </m:sub>
                      </m:sSub>
                      <m:r>
                        <a:rPr lang="en-US" sz="2000" i="1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sz="20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/>
                            </a:rPr>
                            <m:t>4×</m:t>
                          </m:r>
                          <m:r>
                            <a:rPr lang="en-US" sz="2000" i="1">
                              <a:latin typeface="Cambria Math"/>
                            </a:rPr>
                            <m:t>𝑐𝑟𝑜𝑠𝑠</m:t>
                          </m:r>
                          <m:r>
                            <a:rPr lang="en-US" sz="2000" i="1">
                              <a:latin typeface="Cambria Math"/>
                            </a:rPr>
                            <m:t>−</m:t>
                          </m:r>
                          <m:r>
                            <a:rPr lang="en-US" sz="2000" i="1">
                              <a:latin typeface="Cambria Math"/>
                            </a:rPr>
                            <m:t>𝑠𝑒𝑐𝑡𝑖𝑜𝑛𝑎𝑙</m:t>
                          </m:r>
                          <m:r>
                            <a:rPr lang="en-US" sz="2000" i="1">
                              <a:latin typeface="Cambria Math"/>
                            </a:rPr>
                            <m:t> </m:t>
                          </m:r>
                          <m:r>
                            <a:rPr lang="en-US" sz="2000" i="1">
                              <a:latin typeface="Cambria Math"/>
                            </a:rPr>
                            <m:t>𝑎𝑟𝑒𝑎</m:t>
                          </m:r>
                          <m:r>
                            <a:rPr lang="en-US" sz="2000" i="1">
                              <a:latin typeface="Cambria Math"/>
                            </a:rPr>
                            <m:t> </m:t>
                          </m:r>
                          <m:r>
                            <a:rPr lang="en-US" sz="2000" i="1">
                              <a:latin typeface="Cambria Math"/>
                            </a:rPr>
                            <m:t>𝑓𝑜𝑟</m:t>
                          </m:r>
                          <m:r>
                            <a:rPr lang="en-US" sz="2000" i="1">
                              <a:latin typeface="Cambria Math"/>
                            </a:rPr>
                            <m:t> </m:t>
                          </m:r>
                          <m:r>
                            <a:rPr lang="en-US" sz="2000" i="1">
                              <a:latin typeface="Cambria Math"/>
                            </a:rPr>
                            <m:t>𝑓𝑙𝑜𝑤</m:t>
                          </m:r>
                        </m:num>
                        <m:den>
                          <m:r>
                            <a:rPr lang="en-US" sz="2000" i="1">
                              <a:latin typeface="Cambria Math"/>
                            </a:rPr>
                            <m:t>𝑤𝑒𝑡𝑡𝑒𝑑</m:t>
                          </m:r>
                          <m:r>
                            <a:rPr lang="en-US" sz="2000" i="1">
                              <a:latin typeface="Cambria Math"/>
                            </a:rPr>
                            <m:t> </m:t>
                          </m:r>
                          <m:r>
                            <a:rPr lang="en-US" sz="2000" i="1">
                              <a:latin typeface="Cambria Math"/>
                            </a:rPr>
                            <m:t>𝑝𝑒𝑟𝑖𝑚𝑒𝑡𝑒𝑟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838200" y="1692322"/>
                <a:ext cx="5181600" cy="4484641"/>
              </a:xfrm>
              <a:blipFill rotWithShape="1">
                <a:blip r:embed="rId2"/>
                <a:stretch>
                  <a:fillRect l="-2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5950424" y="1433589"/>
                <a:ext cx="6141492" cy="4743374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sz="2400" dirty="0" smtClean="0"/>
                  <a:t>where          C </a:t>
                </a:r>
                <a:r>
                  <a:rPr lang="en-US" sz="2000" dirty="0"/>
                  <a:t>	= 0.021 for gases,</a:t>
                </a:r>
              </a:p>
              <a:p>
                <a:pPr marL="0" indent="0">
                  <a:buNone/>
                </a:pPr>
                <a:r>
                  <a:rPr lang="en-US" sz="2000" dirty="0"/>
                  <a:t>		= 0.023 for non-viscous liquids,</a:t>
                </a:r>
              </a:p>
              <a:p>
                <a:pPr marL="0" indent="0">
                  <a:buNone/>
                </a:pPr>
                <a:r>
                  <a:rPr lang="en-US" sz="2000" dirty="0"/>
                  <a:t>		= 0.027 for viscous </a:t>
                </a:r>
                <a:r>
                  <a:rPr lang="en-US" sz="2000" dirty="0" smtClean="0"/>
                  <a:t>liquids</a:t>
                </a:r>
              </a:p>
              <a:p>
                <a:pPr marL="0" indent="0">
                  <a:buNone/>
                </a:pPr>
                <a:r>
                  <a:rPr lang="en-US" sz="2000" i="1" dirty="0"/>
                  <a:t>Nu </a:t>
                </a:r>
                <a:r>
                  <a:rPr lang="en-US" sz="2000" dirty="0"/>
                  <a:t>= </a:t>
                </a:r>
                <a:r>
                  <a:rPr lang="en-US" sz="2000" dirty="0" err="1"/>
                  <a:t>Nusselt</a:t>
                </a:r>
                <a:r>
                  <a:rPr lang="en-US" sz="2000" dirty="0"/>
                  <a:t> number </a:t>
                </a:r>
                <a:endParaRPr lang="en-US" sz="2000" i="1" dirty="0"/>
              </a:p>
              <a:p>
                <a:pPr marL="0" indent="0">
                  <a:buNone/>
                </a:pPr>
                <a:r>
                  <a:rPr lang="en-US" sz="2000" i="1" dirty="0"/>
                  <a:t>Re = </a:t>
                </a:r>
                <a:r>
                  <a:rPr lang="en-US" sz="2000" dirty="0"/>
                  <a:t>Reynolds number </a:t>
                </a:r>
                <a:endParaRPr lang="en-US" sz="2000" i="1" dirty="0"/>
              </a:p>
              <a:p>
                <a:pPr marL="0" indent="0">
                  <a:buNone/>
                </a:pPr>
                <a:r>
                  <a:rPr lang="en-US" sz="2000" i="1" dirty="0" err="1"/>
                  <a:t>Pr</a:t>
                </a:r>
                <a:r>
                  <a:rPr lang="en-US" sz="2000" i="1" dirty="0"/>
                  <a:t> </a:t>
                </a:r>
                <a:r>
                  <a:rPr lang="en-US" sz="2000" dirty="0"/>
                  <a:t>= </a:t>
                </a:r>
                <a:r>
                  <a:rPr lang="en-US" sz="2000" dirty="0" err="1"/>
                  <a:t>Prandtl</a:t>
                </a:r>
                <a:r>
                  <a:rPr lang="en-US" sz="2000" dirty="0"/>
                  <a:t> number </a:t>
                </a:r>
                <a:endParaRPr lang="en-US" sz="2000" dirty="0" smtClean="0"/>
              </a:p>
              <a:p>
                <a:pPr marL="0" indent="0">
                  <a:buNone/>
                </a:pPr>
                <a:r>
                  <a:rPr lang="en-US" sz="2000" i="1" dirty="0" smtClean="0"/>
                  <a:t>hi </a:t>
                </a:r>
                <a:r>
                  <a:rPr lang="en-US" sz="2000" dirty="0"/>
                  <a:t>= inside coefficient, W/m2°C,</a:t>
                </a:r>
              </a:p>
              <a:p>
                <a:pPr marL="0" indent="0">
                  <a:buNone/>
                </a:pPr>
                <a:r>
                  <a:rPr lang="en-US" sz="2000" i="1" dirty="0" err="1" smtClean="0"/>
                  <a:t>U</a:t>
                </a:r>
                <a:r>
                  <a:rPr lang="en-US" sz="1600" i="1" dirty="0" err="1" smtClean="0"/>
                  <a:t>t</a:t>
                </a:r>
                <a:r>
                  <a:rPr lang="en-US" sz="2000" i="1" dirty="0" smtClean="0"/>
                  <a:t> </a:t>
                </a:r>
                <a:r>
                  <a:rPr lang="en-US" sz="2000" dirty="0"/>
                  <a:t>= fluid velocity, m/s,</a:t>
                </a:r>
              </a:p>
              <a:p>
                <a:pPr marL="0" indent="0">
                  <a:buNone/>
                </a:pPr>
                <a:r>
                  <a:rPr lang="en-US" sz="2000" i="1" dirty="0" err="1"/>
                  <a:t>k</a:t>
                </a:r>
                <a:r>
                  <a:rPr lang="en-US" sz="1100" i="1" dirty="0" err="1"/>
                  <a:t>f</a:t>
                </a:r>
                <a:r>
                  <a:rPr lang="en-US" sz="1100" i="1" dirty="0"/>
                  <a:t> </a:t>
                </a:r>
                <a:r>
                  <a:rPr lang="en-US" sz="2000" dirty="0"/>
                  <a:t>= fluid thermal conductivity, W/</a:t>
                </a:r>
                <a:r>
                  <a:rPr lang="en-US" sz="2000" dirty="0" err="1"/>
                  <a:t>m°C</a:t>
                </a:r>
                <a:r>
                  <a:rPr lang="en-US" sz="2000" dirty="0"/>
                  <a:t>,</a:t>
                </a:r>
              </a:p>
              <a:p>
                <a:pPr marL="0" indent="0">
                  <a:buNone/>
                </a:pPr>
                <a:r>
                  <a:rPr lang="en-US" sz="2000" i="1" dirty="0" err="1"/>
                  <a:t>G</a:t>
                </a:r>
                <a:r>
                  <a:rPr lang="en-US" sz="1200" i="1" dirty="0" err="1"/>
                  <a:t>t</a:t>
                </a:r>
                <a:r>
                  <a:rPr lang="en-US" sz="2000" i="1" dirty="0"/>
                  <a:t> </a:t>
                </a:r>
                <a:r>
                  <a:rPr lang="en-US" sz="2000" dirty="0"/>
                  <a:t>= mass velocity, mass flow per unit area, kg/m</a:t>
                </a:r>
                <a:r>
                  <a:rPr lang="en-US" sz="2000" baseline="30000" dirty="0"/>
                  <a:t>2</a:t>
                </a:r>
                <a:r>
                  <a:rPr lang="en-US" sz="2000" dirty="0"/>
                  <a:t>s,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𝜇</m:t>
                        </m:r>
                      </m:e>
                      <m:sub/>
                    </m:sSub>
                    <m:r>
                      <a:rPr lang="en-US" sz="2000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en-US" sz="2000" i="1" dirty="0" smtClean="0"/>
                  <a:t> </a:t>
                </a:r>
                <a:r>
                  <a:rPr lang="en-US" sz="2000" dirty="0" smtClean="0"/>
                  <a:t>fluid </a:t>
                </a:r>
                <a:r>
                  <a:rPr lang="en-US" sz="2000" dirty="0"/>
                  <a:t>viscosity at the bulk fluid temperature, Ns/m</a:t>
                </a:r>
                <a:r>
                  <a:rPr lang="en-US" sz="2000" baseline="30000" dirty="0"/>
                  <a:t>2</a:t>
                </a:r>
                <a:r>
                  <a:rPr lang="en-US" sz="2000" dirty="0" smtClean="0"/>
                  <a:t>,</a:t>
                </a:r>
              </a:p>
              <a:p>
                <a:pPr marL="0" indent="0">
                  <a:buNone/>
                </a:pPr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𝜇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𝑤</m:t>
                        </m:r>
                      </m:sub>
                    </m:sSub>
                  </m:oMath>
                </a14:m>
                <a:r>
                  <a:rPr lang="en-US" sz="2000" dirty="0"/>
                  <a:t>= fluid viscosity at the wall,</a:t>
                </a:r>
              </a:p>
              <a:p>
                <a:pPr marL="0" indent="0">
                  <a:buNone/>
                </a:pPr>
                <a:r>
                  <a:rPr lang="en-US" sz="2000" i="1" dirty="0" err="1"/>
                  <a:t>C</a:t>
                </a:r>
                <a:r>
                  <a:rPr lang="en-US" sz="2000" i="1" baseline="-25000" dirty="0" err="1"/>
                  <a:t>p</a:t>
                </a:r>
                <a:r>
                  <a:rPr lang="en-US" sz="2000" i="1" dirty="0"/>
                  <a:t> </a:t>
                </a:r>
                <a:r>
                  <a:rPr lang="en-US" sz="2000" i="1" dirty="0" smtClean="0"/>
                  <a:t> =  </a:t>
                </a:r>
                <a:r>
                  <a:rPr lang="en-US" sz="2000" dirty="0"/>
                  <a:t>fluid specific heat, heat capacity, J/</a:t>
                </a:r>
                <a:r>
                  <a:rPr lang="en-US" sz="2000" dirty="0" err="1"/>
                  <a:t>kg°C</a:t>
                </a:r>
                <a:r>
                  <a:rPr lang="en-US" sz="2000" dirty="0"/>
                  <a:t>.</a:t>
                </a: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5950424" y="1433589"/>
                <a:ext cx="6141492" cy="4743374"/>
              </a:xfrm>
              <a:blipFill rotWithShape="1">
                <a:blip r:embed="rId3"/>
                <a:stretch>
                  <a:fillRect l="-1190" t="-2057" b="-7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949" y="5803071"/>
            <a:ext cx="4266973" cy="780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93949" y="5634825"/>
            <a:ext cx="1770806" cy="369332"/>
          </a:xfrm>
          <a:prstGeom prst="rect">
            <a:avLst/>
          </a:prstGeom>
          <a:solidFill>
            <a:schemeClr val="accent2"/>
          </a:solidFill>
          <a:ln>
            <a:solidFill>
              <a:schemeClr val="accent6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For laminar flow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93949" y="1433589"/>
            <a:ext cx="1940211" cy="369332"/>
          </a:xfrm>
          <a:prstGeom prst="rect">
            <a:avLst/>
          </a:prstGeom>
          <a:solidFill>
            <a:schemeClr val="accent2"/>
          </a:solidFill>
          <a:ln>
            <a:solidFill>
              <a:schemeClr val="accent6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For turbulent flow </a:t>
            </a:r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427" y="4495147"/>
            <a:ext cx="3289465" cy="809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>
            <a:off x="2088107" y="2088107"/>
            <a:ext cx="0" cy="270225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434159" y="2088107"/>
            <a:ext cx="193276" cy="27022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1665028" y="1618255"/>
            <a:ext cx="5759354" cy="317210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4540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u="sng" dirty="0" smtClean="0"/>
              <a:t/>
            </a:r>
            <a:br>
              <a:rPr lang="en-US" sz="3600" u="sng" dirty="0" smtClean="0"/>
            </a:br>
            <a:r>
              <a:rPr lang="en-US" sz="3600" u="sng" dirty="0"/>
              <a:t/>
            </a:r>
            <a:br>
              <a:rPr lang="en-US" sz="3600" u="sng" dirty="0"/>
            </a:br>
            <a:r>
              <a:rPr lang="en-US" sz="3600" u="sng" dirty="0" smtClean="0"/>
              <a:t/>
            </a:r>
            <a:br>
              <a:rPr lang="en-US" sz="3600" u="sng" dirty="0" smtClean="0"/>
            </a:br>
            <a:r>
              <a:rPr lang="en-US" sz="3600" u="sng" dirty="0"/>
              <a:t/>
            </a:r>
            <a:br>
              <a:rPr lang="en-US" sz="3600" u="sng" dirty="0"/>
            </a:br>
            <a:r>
              <a:rPr lang="en-US" sz="3600" u="sng" dirty="0" smtClean="0"/>
              <a:t/>
            </a:r>
            <a:br>
              <a:rPr lang="en-US" sz="3600" u="sng" dirty="0" smtClean="0"/>
            </a:br>
            <a:r>
              <a:rPr lang="en-US" sz="3600" u="sng" dirty="0"/>
              <a:t/>
            </a:r>
            <a:br>
              <a:rPr lang="en-US" sz="3600" u="sng" dirty="0"/>
            </a:br>
            <a:r>
              <a:rPr lang="en-US" sz="3600" u="sng" dirty="0" smtClean="0"/>
              <a:t/>
            </a:r>
            <a:br>
              <a:rPr lang="en-US" sz="3600" u="sng" dirty="0" smtClean="0"/>
            </a:br>
            <a:r>
              <a:rPr lang="en-US" sz="3600" u="sng" dirty="0"/>
              <a:t/>
            </a:r>
            <a:br>
              <a:rPr lang="en-US" sz="3600" u="sng" dirty="0"/>
            </a:br>
            <a:r>
              <a:rPr lang="en-US" sz="3600" u="sng" dirty="0" smtClean="0"/>
              <a:t/>
            </a:r>
            <a:br>
              <a:rPr lang="en-US" sz="3600" u="sng" dirty="0" smtClean="0"/>
            </a:br>
            <a:r>
              <a:rPr lang="en-US" sz="3600" u="sng" dirty="0"/>
              <a:t/>
            </a:r>
            <a:br>
              <a:rPr lang="en-US" sz="3600" u="sng" dirty="0"/>
            </a:br>
            <a:r>
              <a:rPr lang="en-US" sz="3600" u="sng" dirty="0" smtClean="0"/>
              <a:t/>
            </a:r>
            <a:br>
              <a:rPr lang="en-US" sz="3600" u="sng" dirty="0" smtClean="0"/>
            </a:br>
            <a:r>
              <a:rPr lang="en-US" sz="3600" u="sng" dirty="0"/>
              <a:t/>
            </a:r>
            <a:br>
              <a:rPr lang="en-US" sz="3600" u="sng" dirty="0"/>
            </a:br>
            <a:endParaRPr lang="en-US" sz="3600" u="sng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392072"/>
            <a:ext cx="10515600" cy="4784891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35389" y="1898029"/>
                <a:ext cx="5500288" cy="8424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𝑅𝑒</m:t>
                    </m:r>
                    <m:r>
                      <a:rPr lang="en-US" b="0" i="1" smtClean="0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>
                            <a:latin typeface="Cambria Math"/>
                          </a:rPr>
                          <m:t>𝜌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>
                                <a:latin typeface="Cambria Math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>
                                <a:latin typeface="Cambria Math"/>
                              </a:rPr>
                              <m:t>𝑡</m:t>
                            </m:r>
                            <m:r>
                              <a:rPr lang="en-US" b="0" i="1">
                                <a:latin typeface="Cambria Math"/>
                              </a:rPr>
                              <m:t> 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>
                                <a:latin typeface="Cambria Math"/>
                              </a:rPr>
                              <m:t>𝑑</m:t>
                            </m:r>
                          </m:e>
                          <m:sub>
                            <m:r>
                              <a:rPr lang="en-US" b="0" i="1">
                                <a:latin typeface="Cambria Math"/>
                              </a:rPr>
                              <m:t>𝑒</m:t>
                            </m:r>
                          </m:sub>
                        </m:sSub>
                      </m:num>
                      <m:den>
                        <m:r>
                          <a:rPr lang="en-US" b="0" i="1">
                            <a:latin typeface="Cambria Math"/>
                          </a:rPr>
                          <m:t>𝜇</m:t>
                        </m:r>
                      </m:den>
                    </m:f>
                    <m:r>
                      <a:rPr lang="en-US" b="0" dirty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i="1" dirty="0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/>
                            <a:ea typeface="Cambria Math"/>
                          </a:rPr>
                          <m:t>820×1.14×14.83×</m:t>
                        </m:r>
                        <m:sSup>
                          <m:sSupPr>
                            <m:ctrlPr>
                              <a:rPr lang="en-US" i="1" dirty="0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latin typeface="Cambria Math"/>
                                <a:ea typeface="Cambria Math"/>
                              </a:rPr>
                              <m:t>10</m:t>
                            </m:r>
                          </m:e>
                          <m:sup>
                            <m:r>
                              <a:rPr lang="en-US" b="0" i="1" dirty="0" smtClean="0">
                                <a:latin typeface="Cambria Math"/>
                                <a:ea typeface="Cambria Math"/>
                              </a:rPr>
                              <m:t>−3</m:t>
                            </m:r>
                          </m:sup>
                        </m:sSup>
                      </m:num>
                      <m:den>
                        <m:r>
                          <a:rPr lang="en-US" b="0" i="1" dirty="0" smtClean="0">
                            <a:latin typeface="Cambria Math"/>
                            <a:ea typeface="Cambria Math"/>
                          </a:rPr>
                          <m:t>3.2×</m:t>
                        </m:r>
                        <m:sSup>
                          <m:sSupPr>
                            <m:ctrlPr>
                              <a:rPr lang="en-US" i="1" dirty="0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latin typeface="Cambria Math"/>
                                <a:ea typeface="Cambria Math"/>
                              </a:rPr>
                              <m:t>10</m:t>
                            </m:r>
                          </m:e>
                          <m:sup>
                            <m:r>
                              <a:rPr lang="en-US" b="0" i="1" dirty="0" smtClean="0">
                                <a:latin typeface="Cambria Math"/>
                                <a:ea typeface="Cambria Math"/>
                              </a:rPr>
                              <m:t>−3</m:t>
                            </m:r>
                          </m:sup>
                        </m:sSup>
                      </m:den>
                    </m:f>
                    <m:r>
                      <a:rPr lang="en-US" b="0" dirty="0">
                        <a:latin typeface="Cambria Math"/>
                      </a:rPr>
                      <m:t>=</m:t>
                    </m:r>
                    <m:r>
                      <a:rPr lang="en-US" b="0" i="1" dirty="0" smtClean="0">
                        <a:latin typeface="Cambria Math"/>
                      </a:rPr>
                      <m:t>4332(4.3</m:t>
                    </m:r>
                    <m:r>
                      <a:rPr lang="en-US" b="0" i="1" dirty="0" smtClean="0">
                        <a:latin typeface="Cambria Math"/>
                        <a:ea typeface="Cambria Math"/>
                      </a:rPr>
                      <m:t>×</m:t>
                    </m:r>
                    <m:sSup>
                      <m:sSupPr>
                        <m:ctrlPr>
                          <a:rPr lang="en-US" i="1" dirty="0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/>
                            <a:ea typeface="Cambria Math"/>
                          </a:rPr>
                          <m:t>10</m:t>
                        </m:r>
                      </m:e>
                      <m:sup>
                        <m:r>
                          <a:rPr lang="en-US" b="0" i="1" dirty="0" smtClean="0">
                            <a:latin typeface="Cambria Math"/>
                            <a:ea typeface="Cambria Math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dirty="0" smtClean="0"/>
                  <a:t>)</a:t>
                </a:r>
              </a:p>
              <a:p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389" y="1898029"/>
                <a:ext cx="5500288" cy="842410"/>
              </a:xfrm>
              <a:prstGeom prst="rect">
                <a:avLst/>
              </a:prstGeom>
              <a:blipFill rotWithShape="1">
                <a:blip r:embed="rId2"/>
                <a:stretch>
                  <a:fillRect l="-887" b="-86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335389" y="2602387"/>
                <a:ext cx="4826578" cy="7262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en-US" b="0" i="1">
                              <a:latin typeface="Cambria Math"/>
                            </a:rPr>
                            <m:t>𝑃𝑟</m:t>
                          </m:r>
                        </m:fName>
                        <m:e>
                          <m:r>
                            <a:rPr lang="en-US" b="0" i="1">
                              <a:latin typeface="Cambria Math"/>
                            </a:rPr>
                            <m:t>= </m:t>
                          </m:r>
                          <m:f>
                            <m:f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>
                                      <a:latin typeface="Cambria Math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b="0" i="1">
                                      <a:latin typeface="Cambria Math"/>
                                    </a:rPr>
                                    <m:t>𝑝</m:t>
                                  </m:r>
                                </m:sub>
                              </m:sSub>
                              <m:r>
                                <a:rPr lang="en-US" b="0" i="1">
                                  <a:latin typeface="Cambria Math"/>
                                </a:rPr>
                                <m:t>𝜇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>
                                      <a:latin typeface="Cambria Math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b="0" i="1">
                                      <a:latin typeface="Cambria Math"/>
                                    </a:rPr>
                                    <m:t>𝑓</m:t>
                                  </m:r>
                                </m:sub>
                              </m:sSub>
                            </m:den>
                          </m:f>
                          <m:r>
                            <a:rPr lang="en-US" b="0" i="1" smtClean="0">
                              <a:latin typeface="Cambria Math"/>
                            </a:rPr>
                            <m:t>= </m:t>
                          </m:r>
                          <m:f>
                            <m:f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</a:rPr>
                                <m:t>2.05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en-US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×3.2×</m:t>
                              </m:r>
                              <m:sSup>
                                <m:sSupPr>
                                  <m:ctrlPr>
                                    <a:rPr lang="en-US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−3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</a:rPr>
                                <m:t>0.134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/>
                            </a:rPr>
                            <m:t>=48.96</m:t>
                          </m:r>
                        </m:e>
                      </m:func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389" y="2602387"/>
                <a:ext cx="4826578" cy="726224"/>
              </a:xfrm>
              <a:prstGeom prst="rect">
                <a:avLst/>
              </a:prstGeom>
              <a:blipFill rotWithShape="1">
                <a:blip r:embed="rId3"/>
                <a:stretch>
                  <a:fillRect r="-1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836" y="3442352"/>
            <a:ext cx="1948842" cy="637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267153" y="1128651"/>
                <a:ext cx="2899130" cy="7693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𝑢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</a:rPr>
                        <m:t>𝐶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𝑅𝑒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𝑎</m:t>
                          </m:r>
                        </m:sup>
                      </m:sSup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𝑃𝑟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𝑏</m:t>
                          </m:r>
                        </m:sup>
                      </m:sSup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/>
                                    </a:rPr>
                                    <m:t>𝜇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𝑤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0.14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153" y="1128651"/>
                <a:ext cx="2899130" cy="769378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84" y="284693"/>
            <a:ext cx="3676224" cy="843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622878" y="814348"/>
            <a:ext cx="32240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Read </a:t>
            </a:r>
            <a:r>
              <a:rPr lang="en-US" dirty="0" err="1" smtClean="0"/>
              <a:t>j</a:t>
            </a:r>
            <a:r>
              <a:rPr lang="en-US" sz="1050" dirty="0" err="1" smtClean="0"/>
              <a:t>h</a:t>
            </a:r>
            <a:r>
              <a:rPr lang="en-US" dirty="0" smtClean="0"/>
              <a:t> factor from figure 12.23 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1419367" y="382137"/>
            <a:ext cx="4026090" cy="43221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445457" y="197471"/>
            <a:ext cx="65196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Heat transfer correction factor which </a:t>
            </a:r>
            <a:r>
              <a:rPr lang="en-US" dirty="0"/>
              <a:t>is similar to the friction factor </a:t>
            </a:r>
            <a:endParaRPr lang="en-US" dirty="0" smtClean="0"/>
          </a:p>
          <a:p>
            <a:r>
              <a:rPr lang="en-US" dirty="0" smtClean="0"/>
              <a:t>used </a:t>
            </a:r>
            <a:r>
              <a:rPr lang="en-US" dirty="0"/>
              <a:t>for pressure drop</a:t>
            </a:r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458" y="1202021"/>
            <a:ext cx="6546790" cy="5117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93" y="4585028"/>
            <a:ext cx="5202569" cy="1168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185" y="4244454"/>
            <a:ext cx="2349492" cy="384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1" name="Straight Connector 20"/>
          <p:cNvCxnSpPr/>
          <p:nvPr/>
        </p:nvCxnSpPr>
        <p:spPr>
          <a:xfrm flipV="1">
            <a:off x="9007522" y="4079393"/>
            <a:ext cx="0" cy="128417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841649" y="4500094"/>
            <a:ext cx="601063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Arc 26"/>
          <p:cNvSpPr/>
          <p:nvPr/>
        </p:nvSpPr>
        <p:spPr>
          <a:xfrm rot="18189926">
            <a:off x="8011121" y="4761907"/>
            <a:ext cx="1914379" cy="839930"/>
          </a:xfrm>
          <a:prstGeom prst="arc">
            <a:avLst>
              <a:gd name="adj1" fmla="val 16117846"/>
              <a:gd name="adj2" fmla="val 0"/>
            </a:avLst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257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7961" y="146292"/>
            <a:ext cx="58954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/>
              <a:t>Step </a:t>
            </a:r>
            <a:r>
              <a:rPr lang="en-US" sz="2400" b="1" u="sng" dirty="0" smtClean="0"/>
              <a:t>10: </a:t>
            </a:r>
            <a:r>
              <a:rPr lang="en-US" sz="2400" b="1" u="sng" dirty="0"/>
              <a:t>Shell-side heat transfer coefficient</a:t>
            </a:r>
            <a:endParaRPr lang="en-US" sz="24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42056"/>
            <a:ext cx="6214008" cy="5149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6274" y="607957"/>
            <a:ext cx="6155727" cy="3953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6275" y="4561478"/>
            <a:ext cx="6155726" cy="2035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475920" y="1548600"/>
            <a:ext cx="56035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453084" y="5622035"/>
            <a:ext cx="56035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455914" y="1179268"/>
            <a:ext cx="56035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1455914" y="2370803"/>
            <a:ext cx="56035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1455914" y="3449620"/>
            <a:ext cx="56035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1455914" y="5205910"/>
            <a:ext cx="56035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4907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5926"/>
            <a:ext cx="5977719" cy="299690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85457" y="1340535"/>
            <a:ext cx="54504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Wetted perimeter  = the part of pipe in contact with the fluid  </a:t>
            </a:r>
            <a:endParaRPr lang="en-US" sz="1600" b="1" dirty="0"/>
          </a:p>
        </p:txBody>
      </p:sp>
      <p:sp>
        <p:nvSpPr>
          <p:cNvPr id="8" name="Block Arc 7"/>
          <p:cNvSpPr/>
          <p:nvPr/>
        </p:nvSpPr>
        <p:spPr>
          <a:xfrm rot="13439472">
            <a:off x="2142354" y="1364054"/>
            <a:ext cx="585242" cy="322294"/>
          </a:xfrm>
          <a:prstGeom prst="blockArc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Block Arc 10"/>
          <p:cNvSpPr/>
          <p:nvPr/>
        </p:nvSpPr>
        <p:spPr>
          <a:xfrm rot="8116367">
            <a:off x="1408322" y="1356615"/>
            <a:ext cx="607683" cy="349746"/>
          </a:xfrm>
          <a:prstGeom prst="blockArc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Block Arc 11"/>
          <p:cNvSpPr/>
          <p:nvPr/>
        </p:nvSpPr>
        <p:spPr>
          <a:xfrm rot="19274335">
            <a:off x="2134146" y="2052659"/>
            <a:ext cx="595957" cy="334146"/>
          </a:xfrm>
          <a:prstGeom prst="blockArc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Block Arc 12"/>
          <p:cNvSpPr/>
          <p:nvPr/>
        </p:nvSpPr>
        <p:spPr>
          <a:xfrm rot="2501753">
            <a:off x="1419543" y="2056721"/>
            <a:ext cx="585242" cy="322294"/>
          </a:xfrm>
          <a:prstGeom prst="blockArc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Plaque 19"/>
          <p:cNvSpPr/>
          <p:nvPr/>
        </p:nvSpPr>
        <p:spPr>
          <a:xfrm>
            <a:off x="199024" y="933067"/>
            <a:ext cx="775660" cy="735939"/>
          </a:xfrm>
          <a:prstGeom prst="plaque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6272920" y="540458"/>
                <a:ext cx="2572051" cy="6019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b="1" i="1" smtClean="0">
                              <a:latin typeface="Cambria Math"/>
                            </a:rPr>
                            <m:t>𝒅</m:t>
                          </m:r>
                        </m:e>
                        <m:sub>
                          <m:r>
                            <a:rPr lang="en-US" sz="1600" b="1" i="1" smtClean="0">
                              <a:latin typeface="Cambria Math"/>
                            </a:rPr>
                            <m:t>𝒆</m:t>
                          </m:r>
                        </m:sub>
                      </m:sSub>
                      <m:r>
                        <a:rPr lang="en-US" sz="1600" b="1" dirty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1600" b="1" i="1" dirty="0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1600" b="1" i="1" dirty="0" smtClean="0">
                              <a:latin typeface="Cambria Math"/>
                              <a:ea typeface="Cambria Math"/>
                            </a:rPr>
                            <m:t>𝟒</m:t>
                          </m:r>
                          <m:r>
                            <a:rPr lang="en-US" sz="1600" b="1" i="1" dirty="0" smtClean="0">
                              <a:latin typeface="Cambria Math"/>
                              <a:ea typeface="Cambria Math"/>
                            </a:rPr>
                            <m:t>×</m:t>
                          </m:r>
                          <m:r>
                            <a:rPr lang="en-US" sz="1600" b="1" i="1" dirty="0" smtClean="0">
                              <a:latin typeface="Cambria Math"/>
                              <a:ea typeface="Cambria Math"/>
                            </a:rPr>
                            <m:t>𝒇𝒓𝒆𝒆</m:t>
                          </m:r>
                          <m:r>
                            <a:rPr lang="en-US" sz="1600" b="1" i="1" dirty="0" smtClean="0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en-US" sz="1600" b="1" i="1" dirty="0" smtClean="0">
                              <a:latin typeface="Cambria Math"/>
                              <a:ea typeface="Cambria Math"/>
                            </a:rPr>
                            <m:t>𝒇𝒍𝒐𝒘</m:t>
                          </m:r>
                          <m:r>
                            <a:rPr lang="en-US" sz="1600" b="1" i="1" dirty="0" smtClean="0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en-US" sz="1600" b="1" i="1" dirty="0" smtClean="0">
                              <a:latin typeface="Cambria Math"/>
                              <a:ea typeface="Cambria Math"/>
                            </a:rPr>
                            <m:t>𝒂𝒓𝒆𝒂</m:t>
                          </m:r>
                        </m:num>
                        <m:den>
                          <m:r>
                            <a:rPr lang="en-US" sz="1600" b="1" i="1" dirty="0" smtClean="0">
                              <a:latin typeface="Cambria Math"/>
                              <a:ea typeface="Cambria Math"/>
                            </a:rPr>
                            <m:t>𝒘𝒆𝒕𝒕𝒆𝒅</m:t>
                          </m:r>
                          <m:r>
                            <a:rPr lang="en-US" sz="1600" b="1" i="1" dirty="0" smtClean="0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en-US" sz="1600" b="1" i="1" dirty="0" smtClean="0">
                              <a:latin typeface="Cambria Math"/>
                              <a:ea typeface="Cambria Math"/>
                            </a:rPr>
                            <m:t>𝒑𝒆𝒓𝒊𝒎𝒆𝒕𝒆𝒓</m:t>
                          </m:r>
                        </m:den>
                      </m:f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2920" y="540458"/>
                <a:ext cx="2572051" cy="601960"/>
              </a:xfrm>
              <a:prstGeom prst="rect">
                <a:avLst/>
              </a:prstGeom>
              <a:blipFill rotWithShape="1">
                <a:blip r:embed="rId4"/>
                <a:stretch>
                  <a:fillRect r="-16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Arrow Connector 23"/>
          <p:cNvCxnSpPr/>
          <p:nvPr/>
        </p:nvCxnSpPr>
        <p:spPr>
          <a:xfrm>
            <a:off x="4065257" y="781435"/>
            <a:ext cx="3308285" cy="2059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5905970" y="1786631"/>
                <a:ext cx="5586786" cy="6126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dirty="0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sz="1600" b="1" i="1" dirty="0" smtClean="0">
                          <a:latin typeface="Cambria Math"/>
                          <a:ea typeface="Cambria Math"/>
                        </a:rPr>
                        <m:t>𝒇𝒓𝒆𝒆</m:t>
                      </m:r>
                      <m:r>
                        <a:rPr lang="en-US" sz="1600" b="1" i="1" dirty="0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sz="1600" b="1" i="1" dirty="0" smtClean="0">
                          <a:latin typeface="Cambria Math"/>
                          <a:ea typeface="Cambria Math"/>
                        </a:rPr>
                        <m:t>𝒇𝒍𝒐𝒘</m:t>
                      </m:r>
                      <m:r>
                        <a:rPr lang="en-US" sz="1600" b="1" i="1" dirty="0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sz="1600" b="1" i="1" dirty="0" smtClean="0">
                          <a:latin typeface="Cambria Math"/>
                          <a:ea typeface="Cambria Math"/>
                        </a:rPr>
                        <m:t>𝒂𝒓𝒆𝒂</m:t>
                      </m:r>
                      <m:r>
                        <a:rPr lang="en-US" sz="1600" b="1" i="1" dirty="0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1600" b="1" i="1" dirty="0" smtClean="0">
                          <a:latin typeface="Cambria Math"/>
                          <a:ea typeface="Cambria Math"/>
                        </a:rPr>
                        <m:t>𝒂𝒓𝒆𝒂</m:t>
                      </m:r>
                      <m:r>
                        <a:rPr lang="en-US" sz="1600" b="1" i="1" dirty="0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sz="1600" b="1" i="1" dirty="0" smtClean="0">
                          <a:latin typeface="Cambria Math"/>
                          <a:ea typeface="Cambria Math"/>
                        </a:rPr>
                        <m:t>𝒐𝒇</m:t>
                      </m:r>
                      <m:r>
                        <a:rPr lang="en-US" sz="1600" b="1" i="1" dirty="0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sz="1600" b="1" i="1" dirty="0" smtClean="0">
                          <a:latin typeface="Cambria Math"/>
                          <a:ea typeface="Cambria Math"/>
                        </a:rPr>
                        <m:t>𝒔𝒒𝒖𝒂𝒓𝒆</m:t>
                      </m:r>
                      <m:r>
                        <a:rPr lang="en-US" sz="1600" b="1" i="1" dirty="0" smtClean="0">
                          <a:latin typeface="Cambria Math"/>
                          <a:ea typeface="Cambria Math"/>
                        </a:rPr>
                        <m:t> −</m:t>
                      </m:r>
                      <m:r>
                        <a:rPr lang="en-US" sz="1600" b="1" i="1" dirty="0" smtClean="0">
                          <a:latin typeface="Cambria Math"/>
                          <a:ea typeface="Cambria Math"/>
                        </a:rPr>
                        <m:t>𝒂𝒓𝒆𝒂</m:t>
                      </m:r>
                      <m:r>
                        <a:rPr lang="en-US" sz="1600" b="1" i="1" dirty="0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sz="1600" b="1" i="1" dirty="0" smtClean="0">
                          <a:latin typeface="Cambria Math"/>
                          <a:ea typeface="Cambria Math"/>
                        </a:rPr>
                        <m:t>𝒐𝒇</m:t>
                      </m:r>
                      <m:r>
                        <a:rPr lang="en-US" sz="1600" b="1" i="1" dirty="0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sz="1600" b="1" i="1" dirty="0" smtClean="0">
                          <a:latin typeface="Cambria Math"/>
                          <a:ea typeface="Cambria Math"/>
                        </a:rPr>
                        <m:t>𝒐𝒏𝒆</m:t>
                      </m:r>
                      <m:r>
                        <a:rPr lang="en-US" sz="1600" b="1" i="1" dirty="0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sz="1600" b="1" i="1" dirty="0" smtClean="0">
                          <a:latin typeface="Cambria Math"/>
                          <a:ea typeface="Cambria Math"/>
                        </a:rPr>
                        <m:t>𝒄𝒊𝒓𝒄𝒍𝒆</m:t>
                      </m:r>
                    </m:oMath>
                  </m:oMathPara>
                </a14:m>
                <a:endParaRPr lang="en-US" sz="1600" b="1" i="1" dirty="0" smtClean="0">
                  <a:latin typeface="Cambria Math"/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dirty="0" smtClean="0"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1600" b="1" i="1" dirty="0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1600" b="1" i="1" dirty="0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b="1" i="1" dirty="0" smtClean="0">
                                  <a:latin typeface="Cambria Math"/>
                                  <a:ea typeface="Cambria Math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en-US" sz="1600" b="1" i="1" dirty="0" smtClean="0">
                                  <a:latin typeface="Cambria Math"/>
                                  <a:ea typeface="Cambria Math"/>
                                </a:rPr>
                                <m:t>𝒕</m:t>
                              </m:r>
                            </m:sub>
                          </m:sSub>
                        </m:e>
                        <m:sup>
                          <m:r>
                            <a:rPr lang="en-US" sz="1600" b="1" i="1" dirty="0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1600" b="1" i="1" dirty="0" smtClean="0">
                          <a:latin typeface="Cambria Math"/>
                          <a:ea typeface="Cambria Math"/>
                        </a:rPr>
                        <m:t> −</m:t>
                      </m:r>
                      <m:r>
                        <a:rPr lang="en-US" sz="1600" b="1" i="1" dirty="0" smtClean="0">
                          <a:latin typeface="Cambria Math"/>
                          <a:ea typeface="Cambria Math"/>
                        </a:rPr>
                        <m:t>𝝅</m:t>
                      </m:r>
                      <m:sSup>
                        <m:sSupPr>
                          <m:ctrlPr>
                            <a:rPr lang="en-US" sz="1600" b="1" i="1" dirty="0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1600" b="1" i="1" dirty="0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b="1" i="1" dirty="0" smtClean="0">
                                  <a:latin typeface="Cambria Math"/>
                                  <a:ea typeface="Cambria Math"/>
                                </a:rPr>
                                <m:t>𝒅</m:t>
                              </m:r>
                            </m:e>
                            <m:sub>
                              <m:r>
                                <a:rPr lang="en-US" sz="1600" b="1" i="1" dirty="0" smtClean="0">
                                  <a:latin typeface="Cambria Math"/>
                                  <a:ea typeface="Cambria Math"/>
                                </a:rPr>
                                <m:t>𝒐</m:t>
                              </m:r>
                            </m:sub>
                          </m:sSub>
                        </m:e>
                        <m:sup>
                          <m:r>
                            <a:rPr lang="en-US" sz="1600" b="1" i="1" dirty="0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1600" b="0" i="0" dirty="0" smtClean="0">
                          <a:latin typeface="Cambria Math"/>
                          <a:ea typeface="Cambria Math"/>
                        </a:rPr>
                        <m:t>/4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5970" y="1786631"/>
                <a:ext cx="5586786" cy="612604"/>
              </a:xfrm>
              <a:prstGeom prst="rect">
                <a:avLst/>
              </a:prstGeom>
              <a:blipFill rotWithShape="1">
                <a:blip r:embed="rId5"/>
                <a:stretch>
                  <a:fillRect t="-3960" r="-983" b="-118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7373542" y="2399526"/>
                <a:ext cx="3237105" cy="6578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/>
                            </a:rPr>
                            <m:t>𝑒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 (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𝑠𝑞𝑎𝑢𝑟𝑒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)</m:t>
                          </m:r>
                        </m:sub>
                      </m:sSub>
                      <m:r>
                        <a:rPr lang="en-US" sz="160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160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4×</m:t>
                          </m:r>
                          <m:d>
                            <m:dPr>
                              <m:ctrlP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1600" b="1" i="1" dirty="0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US" sz="1600" b="1" i="1" dirty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b="1" i="1" dirty="0">
                                          <a:latin typeface="Cambria Math"/>
                                          <a:ea typeface="Cambria Math"/>
                                        </a:rPr>
                                        <m:t>𝒑</m:t>
                                      </m:r>
                                    </m:e>
                                    <m:sub>
                                      <m:r>
                                        <a:rPr lang="en-US" sz="1600" b="1" i="1" dirty="0">
                                          <a:latin typeface="Cambria Math"/>
                                          <a:ea typeface="Cambria Math"/>
                                        </a:rPr>
                                        <m:t>𝒕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en-US" sz="1600" b="1" i="1" dirty="0">
                                      <a:latin typeface="Cambria Math"/>
                                      <a:ea typeface="Cambria Math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1600" b="1" i="1" dirty="0">
                                  <a:latin typeface="Cambria Math"/>
                                  <a:ea typeface="Cambria Math"/>
                                </a:rPr>
                                <m:t> −</m:t>
                              </m:r>
                              <m:r>
                                <a:rPr lang="en-US" sz="1600" b="1" i="1" dirty="0">
                                  <a:latin typeface="Cambria Math"/>
                                  <a:ea typeface="Cambria Math"/>
                                </a:rPr>
                                <m:t>𝝅</m:t>
                              </m:r>
                              <m:sSup>
                                <m:sSupPr>
                                  <m:ctrlPr>
                                    <a:rPr lang="en-US" sz="1600" b="1" i="1" dirty="0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US" sz="1600" b="1" i="1" dirty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b="1" i="1" dirty="0">
                                          <a:latin typeface="Cambria Math"/>
                                          <a:ea typeface="Cambria Math"/>
                                        </a:rPr>
                                        <m:t>𝒅</m:t>
                                      </m:r>
                                    </m:e>
                                    <m:sub>
                                      <m:r>
                                        <a:rPr lang="en-US" sz="1600" b="1" i="1" dirty="0">
                                          <a:latin typeface="Cambria Math"/>
                                          <a:ea typeface="Cambria Math"/>
                                        </a:rPr>
                                        <m:t>𝒐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en-US" sz="1600" b="1" i="1" dirty="0">
                                      <a:latin typeface="Cambria Math"/>
                                      <a:ea typeface="Cambria Math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1600" dirty="0">
                                  <a:latin typeface="Cambria Math"/>
                                  <a:ea typeface="Cambria Math"/>
                                </a:rPr>
                                <m:t>/4</m:t>
                              </m:r>
                              <m:r>
                                <m:rPr>
                                  <m:nor/>
                                </m:rPr>
                                <a:rPr lang="en-US" sz="1600" dirty="0"/>
                                <m:t> </m:t>
                              </m:r>
                            </m:e>
                          </m:d>
                        </m:num>
                        <m:den>
                          <m:r>
                            <a:rPr lang="en-US" sz="160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  <m:sSub>
                            <m:sSubPr>
                              <m:ctrlPr>
                                <a:rPr lang="en-US" sz="160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  <m:t>𝑜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3542" y="2399526"/>
                <a:ext cx="3237105" cy="657872"/>
              </a:xfrm>
              <a:prstGeom prst="rect">
                <a:avLst/>
              </a:prstGeom>
              <a:blipFill rotWithShape="1">
                <a:blip r:embed="rId6"/>
                <a:stretch>
                  <a:fillRect r="-9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Block Arc 30"/>
          <p:cNvSpPr/>
          <p:nvPr/>
        </p:nvSpPr>
        <p:spPr>
          <a:xfrm rot="15209775">
            <a:off x="3134334" y="719631"/>
            <a:ext cx="620744" cy="390777"/>
          </a:xfrm>
          <a:prstGeom prst="blockArc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2" name="Block Arc 31"/>
          <p:cNvSpPr/>
          <p:nvPr/>
        </p:nvSpPr>
        <p:spPr>
          <a:xfrm rot="9381064">
            <a:off x="3439811" y="890592"/>
            <a:ext cx="606997" cy="299760"/>
          </a:xfrm>
          <a:prstGeom prst="blockArc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3" name="Block Arc 32"/>
          <p:cNvSpPr/>
          <p:nvPr/>
        </p:nvSpPr>
        <p:spPr>
          <a:xfrm rot="3831249">
            <a:off x="3574096" y="545634"/>
            <a:ext cx="585242" cy="322294"/>
          </a:xfrm>
          <a:prstGeom prst="blockArc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4" name="Block Arc 33"/>
          <p:cNvSpPr/>
          <p:nvPr/>
        </p:nvSpPr>
        <p:spPr>
          <a:xfrm rot="19697582">
            <a:off x="3240454" y="462982"/>
            <a:ext cx="585242" cy="322294"/>
          </a:xfrm>
          <a:prstGeom prst="blockArc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3362343" y="630571"/>
                <a:ext cx="4615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  <a:ea typeface="Cambria Math"/>
                        </a:rPr>
                        <m:t>𝜋</m:t>
                      </m:r>
                      <m:sSub>
                        <m:sSubPr>
                          <m:ctrlPr>
                            <a:rPr lang="en-US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𝑜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2343" y="630571"/>
                <a:ext cx="461540" cy="369332"/>
              </a:xfrm>
              <a:prstGeom prst="rect">
                <a:avLst/>
              </a:prstGeom>
              <a:blipFill rotWithShape="1">
                <a:blip r:embed="rId7"/>
                <a:stretch>
                  <a:fillRect t="-8197" r="-4666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Arrow Connector 36"/>
          <p:cNvCxnSpPr>
            <a:stCxn id="20" idx="3"/>
          </p:cNvCxnSpPr>
          <p:nvPr/>
        </p:nvCxnSpPr>
        <p:spPr>
          <a:xfrm flipV="1">
            <a:off x="974684" y="706781"/>
            <a:ext cx="6398858" cy="594256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 Box 4"/>
          <p:cNvSpPr txBox="1">
            <a:spLocks noChangeArrowheads="1"/>
          </p:cNvSpPr>
          <p:nvPr/>
        </p:nvSpPr>
        <p:spPr bwMode="auto">
          <a:xfrm>
            <a:off x="143353" y="3472218"/>
            <a:ext cx="52514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 dirty="0"/>
              <a:t>Free Flow Area for Triangular Layout:</a:t>
            </a:r>
          </a:p>
        </p:txBody>
      </p:sp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9826368"/>
              </p:ext>
            </p:extLst>
          </p:nvPr>
        </p:nvGraphicFramePr>
        <p:xfrm>
          <a:off x="1631264" y="3929418"/>
          <a:ext cx="3763539" cy="8993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3" name="Equation" r:id="rId8" imgW="2019300" imgH="482600" progId="Equation.3">
                  <p:embed/>
                </p:oleObj>
              </mc:Choice>
              <mc:Fallback>
                <p:oleObj name="Equation" r:id="rId8" imgW="2019300" imgH="4826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1264" y="3929418"/>
                        <a:ext cx="3763539" cy="89933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880183"/>
              </p:ext>
            </p:extLst>
          </p:nvPr>
        </p:nvGraphicFramePr>
        <p:xfrm>
          <a:off x="1581254" y="4912995"/>
          <a:ext cx="4138145" cy="7901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4" name="Equation" r:id="rId10" imgW="2527300" imgH="482600" progId="Equation.3">
                  <p:embed/>
                </p:oleObj>
              </mc:Choice>
              <mc:Fallback>
                <p:oleObj name="Equation" r:id="rId10" imgW="2527300" imgH="4826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1254" y="4912995"/>
                        <a:ext cx="4138145" cy="79018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9713744"/>
              </p:ext>
            </p:extLst>
          </p:nvPr>
        </p:nvGraphicFramePr>
        <p:xfrm>
          <a:off x="612600" y="5773003"/>
          <a:ext cx="5840949" cy="8256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5" name="Equation" r:id="rId12" imgW="3505200" imgH="495300" progId="Equation.3">
                  <p:embed/>
                </p:oleObj>
              </mc:Choice>
              <mc:Fallback>
                <p:oleObj name="Equation" r:id="rId12" imgW="3505200" imgH="4953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2600" y="5773003"/>
                        <a:ext cx="5840949" cy="8256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" name="Text Box 4"/>
          <p:cNvSpPr txBox="1">
            <a:spLocks noChangeArrowheads="1"/>
          </p:cNvSpPr>
          <p:nvPr/>
        </p:nvSpPr>
        <p:spPr bwMode="auto">
          <a:xfrm>
            <a:off x="6325730" y="3472218"/>
            <a:ext cx="494661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 dirty="0" smtClean="0"/>
              <a:t>Wetted Perimeter </a:t>
            </a:r>
            <a:r>
              <a:rPr lang="en-US" dirty="0"/>
              <a:t>for </a:t>
            </a:r>
            <a:r>
              <a:rPr lang="en-US" dirty="0" smtClean="0"/>
              <a:t>triangular layout </a:t>
            </a:r>
            <a:endParaRPr lang="en-US" dirty="0"/>
          </a:p>
        </p:txBody>
      </p:sp>
      <p:graphicFrame>
        <p:nvGraphicFramePr>
          <p:cNvPr id="4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6246052"/>
              </p:ext>
            </p:extLst>
          </p:nvPr>
        </p:nvGraphicFramePr>
        <p:xfrm>
          <a:off x="7079776" y="4001032"/>
          <a:ext cx="2974975" cy="950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6" name="Equation" r:id="rId14" imgW="1511280" imgH="482400" progId="Equation.3">
                  <p:embed/>
                </p:oleObj>
              </mc:Choice>
              <mc:Fallback>
                <p:oleObj name="Equation" r:id="rId14" imgW="151128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79776" y="4001032"/>
                        <a:ext cx="2974975" cy="950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1237267"/>
              </p:ext>
            </p:extLst>
          </p:nvPr>
        </p:nvGraphicFramePr>
        <p:xfrm>
          <a:off x="6938218" y="5020382"/>
          <a:ext cx="4143764" cy="1447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" name="Equation" r:id="rId16" imgW="2400120" imgH="838080" progId="Equation.3">
                  <p:embed/>
                </p:oleObj>
              </mc:Choice>
              <mc:Fallback>
                <p:oleObj name="Equation" r:id="rId16" imgW="2400120" imgH="838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8218" y="5020382"/>
                        <a:ext cx="4143764" cy="1447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64680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 animBg="1"/>
      <p:bldP spid="13" grpId="0" animBg="1"/>
      <p:bldP spid="20" grpId="0" animBg="1"/>
      <p:bldP spid="26" grpId="0"/>
      <p:bldP spid="27" grpId="0"/>
      <p:bldP spid="31" grpId="0" animBg="1"/>
      <p:bldP spid="32" grpId="0" animBg="1"/>
      <p:bldP spid="33" grpId="0" animBg="1"/>
      <p:bldP spid="34" grpId="0" animBg="1"/>
      <p:bldP spid="35" grpId="0"/>
      <p:bldP spid="41" grpId="0"/>
      <p:bldP spid="4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86" t="1616" r="7025" b="55918"/>
          <a:stretch/>
        </p:blipFill>
        <p:spPr bwMode="auto">
          <a:xfrm>
            <a:off x="0" y="832513"/>
            <a:ext cx="5931658" cy="5595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43" t="44297" r="1672" b="1703"/>
          <a:stretch/>
        </p:blipFill>
        <p:spPr bwMode="auto">
          <a:xfrm>
            <a:off x="5931658" y="832513"/>
            <a:ext cx="5986352" cy="5595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9812562" y="93849"/>
            <a:ext cx="21054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 dirty="0"/>
              <a:t>Step </a:t>
            </a:r>
            <a:r>
              <a:rPr lang="en-US" b="1" u="sng" dirty="0" smtClean="0"/>
              <a:t>10 ………………..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1234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5878"/>
          </a:xfrm>
        </p:spPr>
        <p:txBody>
          <a:bodyPr>
            <a:normAutofit/>
          </a:bodyPr>
          <a:lstStyle/>
          <a:p>
            <a:r>
              <a:rPr lang="en-US" sz="3600" b="1" i="1" u="sng" dirty="0"/>
              <a:t>Step 11: Overall coefficient</a:t>
            </a:r>
            <a:endParaRPr lang="en-US" sz="3600" u="sng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373039" y="1501999"/>
            <a:ext cx="7046401" cy="1262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73039" y="2954446"/>
                <a:ext cx="7774674" cy="26030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en-US" i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/>
                                </a:rPr>
                                <m:t>452</m:t>
                              </m:r>
                            </m:den>
                          </m:f>
                          <m:r>
                            <a:rPr lang="en-US" i="1">
                              <a:latin typeface="Cambria Math"/>
                            </a:rPr>
                            <m:t>+0.00035</m:t>
                          </m:r>
                        </m:e>
                      </m:d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19.05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14.83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19.05×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−3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ln</m:t>
                          </m:r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/>
                                    </a:rPr>
                                    <m:t>19.05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/>
                                    </a:rPr>
                                    <m:t>14.83</m:t>
                                  </m:r>
                                </m:den>
                              </m:f>
                            </m:e>
                          </m:d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2×55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1591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+0.0002</m:t>
                      </m:r>
                    </m:oMath>
                  </m:oMathPara>
                </a14:m>
                <a:endParaRPr lang="en-US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en-US" i="1">
                          <a:latin typeface="Cambria Math"/>
                        </a:rPr>
                        <m:t>=4.163×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10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−3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𝑈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=240.188 </m:t>
                      </m:r>
                      <m:r>
                        <a:rPr lang="en-US" i="1">
                          <a:latin typeface="Cambria Math"/>
                        </a:rPr>
                        <m:t>𝑤</m:t>
                      </m:r>
                      <m:r>
                        <a:rPr lang="en-US" i="1">
                          <a:latin typeface="Cambria Math"/>
                        </a:rPr>
                        <m:t>/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𝑚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/>
                        </a:rPr>
                        <m:t>℃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039" y="2954446"/>
                <a:ext cx="7774674" cy="2603085"/>
              </a:xfrm>
              <a:prstGeom prst="rect">
                <a:avLst/>
              </a:prstGeom>
              <a:blipFill rotWithShape="1">
                <a:blip r:embed="rId3"/>
                <a:stretch>
                  <a:fillRect b="-11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1310185" y="5558934"/>
            <a:ext cx="56911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This is </a:t>
            </a:r>
            <a:r>
              <a:rPr lang="en-US" dirty="0" smtClean="0">
                <a:solidFill>
                  <a:srgbClr val="FF0000"/>
                </a:solidFill>
              </a:rPr>
              <a:t>below </a:t>
            </a:r>
            <a:r>
              <a:rPr lang="en-US" dirty="0">
                <a:solidFill>
                  <a:srgbClr val="FF0000"/>
                </a:solidFill>
              </a:rPr>
              <a:t>the initial estimate of 300 W/m</a:t>
            </a:r>
            <a:r>
              <a:rPr lang="en-US" baseline="30000" dirty="0">
                <a:solidFill>
                  <a:srgbClr val="FF0000"/>
                </a:solidFill>
              </a:rPr>
              <a:t>2</a:t>
            </a:r>
            <a:r>
              <a:rPr lang="en-US" dirty="0">
                <a:solidFill>
                  <a:srgbClr val="FF0000"/>
                </a:solidFill>
              </a:rPr>
              <a:t>°C. 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7420" y="1214649"/>
            <a:ext cx="2799050" cy="832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7743346" y="2341714"/>
                <a:ext cx="4448654" cy="6127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0&lt;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240.8−300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300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×100%=19.7%&lt;30%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3346" y="2341714"/>
                <a:ext cx="4448654" cy="612732"/>
              </a:xfrm>
              <a:prstGeom prst="rect">
                <a:avLst/>
              </a:prstGeom>
              <a:blipFill rotWithShape="1">
                <a:blip r:embed="rId6"/>
                <a:stretch>
                  <a:fillRect r="-13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17413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17" y="0"/>
            <a:ext cx="10515600" cy="996287"/>
          </a:xfrm>
        </p:spPr>
        <p:txBody>
          <a:bodyPr>
            <a:normAutofit fontScale="90000"/>
          </a:bodyPr>
          <a:lstStyle/>
          <a:p>
            <a:r>
              <a:rPr lang="en-US" sz="3600" b="1" i="1" u="sng" dirty="0"/>
              <a:t>Step 12: Pressure </a:t>
            </a:r>
            <a:r>
              <a:rPr lang="en-US" sz="3600" b="1" i="1" u="sng" dirty="0" smtClean="0"/>
              <a:t>drop</a:t>
            </a:r>
            <a:br>
              <a:rPr lang="en-US" sz="3600" b="1" i="1" u="sng" dirty="0" smtClean="0"/>
            </a:br>
            <a:r>
              <a:rPr lang="en-US" sz="3600" b="1" i="1" dirty="0" smtClean="0"/>
              <a:t>		(tube side)</a:t>
            </a:r>
            <a:endParaRPr lang="en-US" sz="3600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18" y="1241946"/>
            <a:ext cx="3933155" cy="762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488" y="136477"/>
            <a:ext cx="7162512" cy="5248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550459" y="2241688"/>
                <a:ext cx="304800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</a:rPr>
                      <m:t>𝑅𝑒</m:t>
                    </m:r>
                    <m:r>
                      <a:rPr lang="en-US" b="0" i="0" smtClean="0">
                        <a:latin typeface="Cambria Math"/>
                      </a:rPr>
                      <m:t>= </m:t>
                    </m:r>
                    <m:r>
                      <a:rPr lang="en-US" i="1" dirty="0">
                        <a:latin typeface="Cambria Math"/>
                      </a:rPr>
                      <m:t>4332(4.3</m:t>
                    </m:r>
                    <m:r>
                      <a:rPr lang="en-US" i="1" dirty="0">
                        <a:latin typeface="Cambria Math"/>
                        <a:ea typeface="Cambria Math"/>
                      </a:rPr>
                      <m:t>×</m:t>
                    </m:r>
                    <m:sSup>
                      <m:sSupPr>
                        <m:ctrlPr>
                          <a:rPr lang="en-US" i="1" dirty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/>
                            <a:ea typeface="Cambria Math"/>
                          </a:rPr>
                          <m:t>10</m:t>
                        </m:r>
                      </m:e>
                      <m:sup>
                        <m:r>
                          <a:rPr lang="en-US" i="1" dirty="0">
                            <a:latin typeface="Cambria Math"/>
                            <a:ea typeface="Cambria Math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dirty="0" smtClean="0"/>
                  <a:t>)</a:t>
                </a:r>
                <a:endParaRPr lang="en-US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459" y="2241688"/>
                <a:ext cx="3048000" cy="369332"/>
              </a:xfrm>
              <a:prstGeom prst="rect">
                <a:avLst/>
              </a:prstGeom>
              <a:blipFill rotWithShape="1">
                <a:blip r:embed="rId6"/>
                <a:stretch>
                  <a:fillRect t="-8333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/>
          <p:cNvCxnSpPr/>
          <p:nvPr/>
        </p:nvCxnSpPr>
        <p:spPr>
          <a:xfrm flipV="1">
            <a:off x="8993875" y="3330054"/>
            <a:ext cx="0" cy="124194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5527343" y="3452884"/>
            <a:ext cx="3466532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833414" y="2760754"/>
            <a:ext cx="13179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J</a:t>
            </a:r>
            <a:r>
              <a:rPr lang="en-US" sz="2000" baseline="-25000" dirty="0" err="1"/>
              <a:t>f</a:t>
            </a:r>
            <a:r>
              <a:rPr lang="en-US" sz="2000" dirty="0" smtClean="0"/>
              <a:t>= 6 x 10 </a:t>
            </a:r>
            <a:r>
              <a:rPr lang="en-US" sz="2000" baseline="30000" dirty="0" smtClean="0"/>
              <a:t>-3</a:t>
            </a:r>
            <a:endParaRPr lang="en-US" sz="2000" baseline="30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28621" y="3465094"/>
                <a:ext cx="5274649" cy="7466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∆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=2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8×6×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−3</m:t>
                              </m:r>
                            </m:sup>
                          </m:sSup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/>
                                    </a:rPr>
                                    <m:t>5000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/>
                                    </a:rPr>
                                    <m:t>14.83</m:t>
                                  </m:r>
                                </m:den>
                              </m:f>
                            </m:e>
                          </m:d>
                          <m:r>
                            <a:rPr lang="en-US" i="1">
                              <a:latin typeface="Cambria Math"/>
                            </a:rPr>
                            <m:t>+2.5</m:t>
                          </m:r>
                        </m:e>
                      </m:d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820×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1.14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621" y="3465094"/>
                <a:ext cx="5274649" cy="746679"/>
              </a:xfrm>
              <a:prstGeom prst="rect">
                <a:avLst/>
              </a:prstGeom>
              <a:blipFill rotWithShape="1">
                <a:blip r:embed="rId7"/>
                <a:stretch>
                  <a:fillRect r="-10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833414" y="4387334"/>
                <a:ext cx="256185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∆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</m:t>
                    </m:r>
                  </m:oMath>
                </a14:m>
                <a:r>
                  <a:rPr lang="en-US" dirty="0" smtClean="0"/>
                  <a:t>19910.38 N/m</a:t>
                </a:r>
                <a:r>
                  <a:rPr lang="en-US" baseline="30000" dirty="0" smtClean="0"/>
                  <a:t>2          </a:t>
                </a:r>
                <a:endParaRPr lang="en-US" baseline="30000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414" y="4387334"/>
                <a:ext cx="2561855" cy="369332"/>
              </a:xfrm>
              <a:prstGeom prst="rect">
                <a:avLst/>
              </a:prstGeom>
              <a:blipFill rotWithShape="1">
                <a:blip r:embed="rId8"/>
                <a:stretch>
                  <a:fillRect t="-8333" r="-476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3095187" y="4387334"/>
            <a:ext cx="12442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= 0.199 bar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45980" y="4783119"/>
            <a:ext cx="43835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pressure drop is within acceptable range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83212" y="5385032"/>
            <a:ext cx="112282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N.B</a:t>
            </a:r>
            <a:r>
              <a:rPr lang="en-US" dirty="0" smtClean="0"/>
              <a:t>  </a:t>
            </a:r>
            <a:r>
              <a:rPr lang="en-US" i="1" dirty="0" smtClean="0">
                <a:solidFill>
                  <a:srgbClr val="FF0000"/>
                </a:solidFill>
              </a:rPr>
              <a:t>the example in the book follows correcting the pressure drop since it exceeds the limit, so you have to refer the </a:t>
            </a:r>
          </a:p>
          <a:p>
            <a:r>
              <a:rPr lang="en-US" i="1" dirty="0" smtClean="0">
                <a:solidFill>
                  <a:srgbClr val="FF0000"/>
                </a:solidFill>
              </a:rPr>
              <a:t>        Text for possible procedure in adjusting the pressure drop.</a:t>
            </a:r>
            <a:endParaRPr lang="en-US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406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5497" y="144282"/>
            <a:ext cx="5646930" cy="369332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txBody>
          <a:bodyPr wrap="none">
            <a:spAutoFit/>
          </a:bodyPr>
          <a:lstStyle/>
          <a:p>
            <a:r>
              <a:rPr lang="en-US" b="1" dirty="0" smtClean="0"/>
              <a:t>The general equation for heat transfer across a surface </a:t>
            </a:r>
            <a:endParaRPr lang="en-US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466016" y="4022171"/>
            <a:ext cx="11160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F</a:t>
            </a:r>
            <a:r>
              <a:rPr lang="en-US" sz="1200" b="1" baseline="-25000" dirty="0" smtClean="0"/>
              <a:t>t</a:t>
            </a:r>
            <a:r>
              <a:rPr lang="en-US" b="1" dirty="0" smtClean="0"/>
              <a:t> = </a:t>
            </a:r>
            <a:r>
              <a:rPr lang="en-US" b="1" i="1" dirty="0" smtClean="0"/>
              <a:t>f</a:t>
            </a:r>
            <a:r>
              <a:rPr lang="en-US" b="1" dirty="0" smtClean="0"/>
              <a:t> (R,S)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57721" y="915412"/>
                <a:ext cx="2417585" cy="3798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𝑸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𝑼𝑨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∆</m:t>
                      </m:r>
                      <m:sSub>
                        <m:sSubPr>
                          <m:ctrlPr>
                            <a:rPr lang="en-US" b="1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𝑻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𝒎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</m:t>
                      </m:r>
                      <m:acc>
                        <m:accPr>
                          <m:chr m:val="̇"/>
                          <m:ctrlPr>
                            <a:rPr lang="en-US" b="1" i="1" smtClean="0"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𝒎𝑪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∆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𝑻</m:t>
                          </m:r>
                        </m:e>
                      </m:acc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721" y="915412"/>
                <a:ext cx="2417585" cy="379848"/>
              </a:xfrm>
              <a:prstGeom prst="rect">
                <a:avLst/>
              </a:prstGeom>
              <a:blipFill rotWithShape="1">
                <a:blip r:embed="rId2"/>
                <a:stretch>
                  <a:fillRect t="-4839" r="-2778" b="-258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13799" y="1523215"/>
                <a:ext cx="5170326" cy="8965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</a:rPr>
                            <m:t>𝟏</m:t>
                          </m:r>
                        </m:num>
                        <m:den>
                          <m:sSub>
                            <m:sSubPr>
                              <m:ctrlPr>
                                <a:rPr lang="en-US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𝑼</m:t>
                              </m:r>
                            </m:e>
                            <m:sub>
                              <m:r>
                                <a:rPr lang="en-US" b="1" i="1" smtClean="0">
                                  <a:latin typeface="Cambria Math"/>
                                </a:rPr>
                                <m:t>𝒐</m:t>
                              </m:r>
                            </m:sub>
                          </m:sSub>
                        </m:den>
                      </m:f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</a:rPr>
                            <m:t>𝟏</m:t>
                          </m:r>
                        </m:num>
                        <m:den>
                          <m:sSub>
                            <m:sSubPr>
                              <m:ctrlPr>
                                <a:rPr lang="en-US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𝒉</m:t>
                              </m:r>
                            </m:e>
                            <m:sub>
                              <m:r>
                                <a:rPr lang="en-US" b="1" i="1" smtClean="0">
                                  <a:latin typeface="Cambria Math"/>
                                </a:rPr>
                                <m:t>𝒐</m:t>
                              </m:r>
                            </m:sub>
                          </m:sSub>
                        </m:den>
                      </m:f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+</m:t>
                      </m:r>
                      <m:f>
                        <m:fPr>
                          <m:ctrlPr>
                            <a:rPr lang="en-US" b="1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𝟏</m:t>
                          </m:r>
                        </m:num>
                        <m:den>
                          <m:sSub>
                            <m:sSubPr>
                              <m:ctrlP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𝒉</m:t>
                              </m:r>
                            </m:e>
                            <m:sub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𝒐𝒅</m:t>
                              </m:r>
                            </m:sub>
                          </m:sSub>
                        </m:den>
                      </m:f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+</m:t>
                      </m:r>
                      <m:f>
                        <m:fPr>
                          <m:ctrlPr>
                            <a:rPr lang="en-US" b="1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𝒅</m:t>
                              </m:r>
                            </m:e>
                            <m:sub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𝒐</m:t>
                              </m:r>
                            </m:sub>
                          </m:sSub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𝒍𝒏</m:t>
                          </m:r>
                          <m:d>
                            <m:dPr>
                              <m:ctrlP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1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b="1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 smtClean="0">
                                          <a:latin typeface="Cambria Math"/>
                                          <a:ea typeface="Cambria Math"/>
                                        </a:rPr>
                                        <m:t>𝒅</m:t>
                                      </m:r>
                                    </m:e>
                                    <m:sub>
                                      <m:r>
                                        <a:rPr lang="en-US" b="1" i="1" smtClean="0">
                                          <a:latin typeface="Cambria Math"/>
                                          <a:ea typeface="Cambria Math"/>
                                        </a:rPr>
                                        <m:t>𝒐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b="1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 smtClean="0">
                                          <a:latin typeface="Cambria Math"/>
                                          <a:ea typeface="Cambria Math"/>
                                        </a:rPr>
                                        <m:t>𝒅</m:t>
                                      </m:r>
                                    </m:e>
                                    <m:sub>
                                      <m:r>
                                        <a:rPr lang="en-US" b="1" i="1" smtClean="0">
                                          <a:latin typeface="Cambria Math"/>
                                          <a:ea typeface="Cambria Math"/>
                                        </a:rPr>
                                        <m:t>𝒊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num>
                        <m:den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  <m:sSub>
                            <m:sSubPr>
                              <m:ctrlP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𝒌</m:t>
                              </m:r>
                            </m:e>
                            <m:sub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𝒘</m:t>
                              </m:r>
                            </m:sub>
                          </m:sSub>
                        </m:den>
                      </m:f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+</m:t>
                      </m:r>
                      <m:f>
                        <m:fPr>
                          <m:ctrlPr>
                            <a:rPr lang="en-US" b="1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𝒅</m:t>
                              </m:r>
                            </m:e>
                            <m:sub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𝒐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𝒅</m:t>
                              </m:r>
                            </m:e>
                            <m:sub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𝒊</m:t>
                              </m:r>
                            </m:sub>
                          </m:sSub>
                        </m:den>
                      </m:f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×</m:t>
                      </m:r>
                      <m:f>
                        <m:fPr>
                          <m:ctrlPr>
                            <a:rPr lang="en-US" b="1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𝟏</m:t>
                          </m:r>
                        </m:num>
                        <m:den>
                          <m:sSub>
                            <m:sSubPr>
                              <m:ctrlP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𝒉</m:t>
                              </m:r>
                            </m:e>
                            <m:sub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𝒊𝒅</m:t>
                              </m:r>
                            </m:sub>
                          </m:sSub>
                        </m:den>
                      </m:f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+</m:t>
                      </m:r>
                      <m:f>
                        <m:fPr>
                          <m:ctrlPr>
                            <a:rPr lang="en-US" b="1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𝒅</m:t>
                              </m:r>
                            </m:e>
                            <m:sub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𝒐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𝒅</m:t>
                              </m:r>
                            </m:e>
                            <m:sub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𝒊</m:t>
                              </m:r>
                            </m:sub>
                          </m:sSub>
                        </m:den>
                      </m:f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×</m:t>
                      </m:r>
                      <m:f>
                        <m:fPr>
                          <m:ctrlPr>
                            <a:rPr lang="en-US" b="1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𝟏</m:t>
                          </m:r>
                        </m:num>
                        <m:den>
                          <m:sSub>
                            <m:sSubPr>
                              <m:ctrlP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𝒉</m:t>
                              </m:r>
                            </m:e>
                            <m:sub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𝒊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799" y="1523215"/>
                <a:ext cx="5170326" cy="896592"/>
              </a:xfrm>
              <a:prstGeom prst="rect">
                <a:avLst/>
              </a:prstGeom>
              <a:blipFill rotWithShape="1">
                <a:blip r:embed="rId3"/>
                <a:stretch>
                  <a:fillRect r="-7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13799" y="2605880"/>
                <a:ext cx="172335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∆</m:t>
                      </m:r>
                      <m:sSub>
                        <m:sSubPr>
                          <m:ctrlPr>
                            <a:rPr lang="en-US" b="1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𝑻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𝒎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1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𝑭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𝒕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∆</m:t>
                      </m:r>
                      <m:sSub>
                        <m:sSubPr>
                          <m:ctrlPr>
                            <a:rPr lang="en-US" b="1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𝑻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𝒍𝒎</m:t>
                          </m:r>
                        </m:sub>
                      </m:sSub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799" y="2605880"/>
                <a:ext cx="1723357" cy="369332"/>
              </a:xfrm>
              <a:prstGeom prst="rect">
                <a:avLst/>
              </a:prstGeom>
              <a:blipFill rotWithShape="1">
                <a:blip r:embed="rId4"/>
                <a:stretch>
                  <a:fillRect t="-8197" r="-388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84535" y="3098042"/>
                <a:ext cx="3182025" cy="9294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∆</m:t>
                      </m:r>
                      <m:sSub>
                        <m:sSubPr>
                          <m:ctrlPr>
                            <a:rPr lang="en-US" b="1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𝑻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𝒍𝒎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1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smtClean="0">
                                      <a:latin typeface="Cambria Math"/>
                                      <a:ea typeface="Cambria Math"/>
                                    </a:rPr>
                                    <m:t>𝑻</m:t>
                                  </m:r>
                                </m:e>
                                <m:sub>
                                  <m:r>
                                    <a:rPr lang="en-US" b="1" i="1" smtClean="0">
                                      <a:latin typeface="Cambria Math"/>
                                      <a:ea typeface="Cambria Math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b="1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smtClean="0">
                                      <a:latin typeface="Cambria Math"/>
                                      <a:ea typeface="Cambria Math"/>
                                    </a:rPr>
                                    <m:t>𝒕</m:t>
                                  </m:r>
                                </m:e>
                                <m:sub>
                                  <m:r>
                                    <a:rPr lang="en-US" b="1" i="1" smtClean="0">
                                      <a:latin typeface="Cambria Math"/>
                                      <a:ea typeface="Cambria Math"/>
                                    </a:rPr>
                                    <m:t>𝟐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d>
                            <m:dPr>
                              <m:ctrlP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1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smtClean="0">
                                      <a:latin typeface="Cambria Math"/>
                                      <a:ea typeface="Cambria Math"/>
                                    </a:rPr>
                                    <m:t>𝑻</m:t>
                                  </m:r>
                                </m:e>
                                <m:sub>
                                  <m:r>
                                    <a:rPr lang="en-US" b="1" i="1" smtClean="0">
                                      <a:latin typeface="Cambria Math"/>
                                      <a:ea typeface="Cambria Math"/>
                                    </a:rPr>
                                    <m:t>𝟐</m:t>
                                  </m:r>
                                </m:sub>
                              </m:sSub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b="1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smtClean="0">
                                      <a:latin typeface="Cambria Math"/>
                                      <a:ea typeface="Cambria Math"/>
                                    </a:rPr>
                                    <m:t>𝒕</m:t>
                                  </m:r>
                                </m:e>
                                <m:sub>
                                  <m:r>
                                    <a:rPr lang="en-US" b="1" i="1" smtClean="0">
                                      <a:latin typeface="Cambria Math"/>
                                      <a:ea typeface="Cambria Math"/>
                                    </a:rPr>
                                    <m:t>𝟏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𝒍𝒏</m:t>
                          </m:r>
                          <m:f>
                            <m:fPr>
                              <m:ctrlP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en-US" b="1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1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 smtClean="0">
                                          <a:latin typeface="Cambria Math"/>
                                          <a:ea typeface="Cambria Math"/>
                                        </a:rPr>
                                        <m:t>𝑻</m:t>
                                      </m:r>
                                    </m:e>
                                    <m:sub>
                                      <m:r>
                                        <a:rPr lang="en-US" b="1" i="1" smtClean="0">
                                          <a:latin typeface="Cambria Math"/>
                                          <a:ea typeface="Cambria Math"/>
                                        </a:rPr>
                                        <m:t>𝟏</m:t>
                                      </m:r>
                                    </m:sub>
                                  </m:sSub>
                                  <m:r>
                                    <a:rPr lang="en-US" b="1" i="1" smtClean="0"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b="1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 smtClean="0">
                                          <a:latin typeface="Cambria Math"/>
                                          <a:ea typeface="Cambria Math"/>
                                        </a:rPr>
                                        <m:t>𝒕</m:t>
                                      </m:r>
                                    </m:e>
                                    <m:sub>
                                      <m:r>
                                        <a:rPr lang="en-US" b="1" i="1" smtClean="0">
                                          <a:latin typeface="Cambria Math"/>
                                          <a:ea typeface="Cambria Math"/>
                                        </a:rPr>
                                        <m:t>𝟐</m:t>
                                      </m:r>
                                    </m:sub>
                                  </m:sSub>
                                </m:e>
                              </m:d>
                            </m:num>
                            <m:den>
                              <m:d>
                                <m:dPr>
                                  <m:ctrlPr>
                                    <a:rPr lang="en-US" b="1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1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 smtClean="0">
                                          <a:latin typeface="Cambria Math"/>
                                          <a:ea typeface="Cambria Math"/>
                                        </a:rPr>
                                        <m:t>𝑻</m:t>
                                      </m:r>
                                    </m:e>
                                    <m:sub>
                                      <m:r>
                                        <a:rPr lang="en-US" b="1" i="1" smtClean="0">
                                          <a:latin typeface="Cambria Math"/>
                                          <a:ea typeface="Cambria Math"/>
                                        </a:rPr>
                                        <m:t>𝟐</m:t>
                                      </m:r>
                                    </m:sub>
                                  </m:sSub>
                                  <m:r>
                                    <a:rPr lang="en-US" b="1" i="1" smtClean="0"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b="1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 smtClean="0">
                                          <a:latin typeface="Cambria Math"/>
                                          <a:ea typeface="Cambria Math"/>
                                        </a:rPr>
                                        <m:t>𝒕</m:t>
                                      </m:r>
                                    </m:e>
                                    <m:sub>
                                      <m:r>
                                        <a:rPr lang="en-US" b="1" i="1" smtClean="0">
                                          <a:latin typeface="Cambria Math"/>
                                          <a:ea typeface="Cambria Math"/>
                                        </a:rPr>
                                        <m:t>𝟏</m:t>
                                      </m:r>
                                    </m:sub>
                                  </m:sSub>
                                </m:e>
                              </m:d>
                            </m:den>
                          </m:f>
                        </m:den>
                      </m:f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535" y="3098042"/>
                <a:ext cx="3182025" cy="929422"/>
              </a:xfrm>
              <a:prstGeom prst="rect">
                <a:avLst/>
              </a:prstGeom>
              <a:blipFill rotWithShape="1">
                <a:blip r:embed="rId5"/>
                <a:stretch>
                  <a:fillRect r="-21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66016" y="4702466"/>
                <a:ext cx="1676164" cy="6751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𝑹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1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smtClean="0">
                                      <a:latin typeface="Cambria Math"/>
                                      <a:ea typeface="Cambria Math"/>
                                    </a:rPr>
                                    <m:t>𝑻</m:t>
                                  </m:r>
                                </m:e>
                                <m:sub>
                                  <m:r>
                                    <a:rPr lang="en-US" b="1" i="1" smtClean="0">
                                      <a:latin typeface="Cambria Math"/>
                                      <a:ea typeface="Cambria Math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b="1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smtClean="0">
                                      <a:latin typeface="Cambria Math"/>
                                      <a:ea typeface="Cambria Math"/>
                                    </a:rPr>
                                    <m:t>𝑻</m:t>
                                  </m:r>
                                </m:e>
                                <m:sub>
                                  <m:r>
                                    <a:rPr lang="en-US" b="1" i="1" smtClean="0">
                                      <a:latin typeface="Cambria Math"/>
                                      <a:ea typeface="Cambria Math"/>
                                    </a:rPr>
                                    <m:t>𝟐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1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smtClean="0">
                                      <a:latin typeface="Cambria Math"/>
                                      <a:ea typeface="Cambria Math"/>
                                    </a:rPr>
                                    <m:t>𝒕</m:t>
                                  </m:r>
                                </m:e>
                                <m:sub>
                                  <m:r>
                                    <a:rPr lang="en-US" b="1" i="1" smtClean="0">
                                      <a:latin typeface="Cambria Math"/>
                                      <a:ea typeface="Cambria Math"/>
                                    </a:rPr>
                                    <m:t>𝟐</m:t>
                                  </m:r>
                                </m:sub>
                              </m:sSub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b="1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smtClean="0">
                                      <a:latin typeface="Cambria Math"/>
                                      <a:ea typeface="Cambria Math"/>
                                    </a:rPr>
                                    <m:t>𝒕</m:t>
                                  </m:r>
                                </m:e>
                                <m:sub>
                                  <m:r>
                                    <a:rPr lang="en-US" b="1" i="1" smtClean="0">
                                      <a:latin typeface="Cambria Math"/>
                                      <a:ea typeface="Cambria Math"/>
                                    </a:rPr>
                                    <m:t>𝟏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016" y="4702466"/>
                <a:ext cx="1676164" cy="675185"/>
              </a:xfrm>
              <a:prstGeom prst="rect">
                <a:avLst/>
              </a:prstGeom>
              <a:blipFill rotWithShape="1">
                <a:blip r:embed="rId6"/>
                <a:stretch>
                  <a:fillRect r="-4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464681" y="4716114"/>
                <a:ext cx="1599220" cy="6751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𝑺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1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smtClean="0">
                                      <a:latin typeface="Cambria Math"/>
                                      <a:ea typeface="Cambria Math"/>
                                    </a:rPr>
                                    <m:t>𝒕</m:t>
                                  </m:r>
                                </m:e>
                                <m:sub>
                                  <m:r>
                                    <a:rPr lang="en-US" b="1" i="1" smtClean="0">
                                      <a:latin typeface="Cambria Math"/>
                                      <a:ea typeface="Cambria Math"/>
                                    </a:rPr>
                                    <m:t>𝟐</m:t>
                                  </m:r>
                                </m:sub>
                              </m:sSub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b="1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smtClean="0">
                                      <a:latin typeface="Cambria Math"/>
                                      <a:ea typeface="Cambria Math"/>
                                    </a:rPr>
                                    <m:t>𝒕</m:t>
                                  </m:r>
                                </m:e>
                                <m:sub>
                                  <m:r>
                                    <a:rPr lang="en-US" b="1" i="1" smtClean="0">
                                      <a:latin typeface="Cambria Math"/>
                                      <a:ea typeface="Cambria Math"/>
                                    </a:rPr>
                                    <m:t>𝟏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1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smtClean="0">
                                      <a:latin typeface="Cambria Math"/>
                                      <a:ea typeface="Cambria Math"/>
                                    </a:rPr>
                                    <m:t>𝑻</m:t>
                                  </m:r>
                                </m:e>
                                <m:sub>
                                  <m:r>
                                    <a:rPr lang="en-US" b="1" i="1" smtClean="0">
                                      <a:latin typeface="Cambria Math"/>
                                      <a:ea typeface="Cambria Math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b="1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smtClean="0">
                                      <a:latin typeface="Cambria Math"/>
                                      <a:ea typeface="Cambria Math"/>
                                    </a:rPr>
                                    <m:t>𝒕</m:t>
                                  </m:r>
                                </m:e>
                                <m:sub>
                                  <m:r>
                                    <a:rPr lang="en-US" b="1" i="1" smtClean="0">
                                      <a:latin typeface="Cambria Math"/>
                                      <a:ea typeface="Cambria Math"/>
                                    </a:rPr>
                                    <m:t>𝟏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4681" y="4716114"/>
                <a:ext cx="1599220" cy="675185"/>
              </a:xfrm>
              <a:prstGeom prst="rect">
                <a:avLst/>
              </a:prstGeom>
              <a:blipFill rotWithShape="1">
                <a:blip r:embed="rId7"/>
                <a:stretch>
                  <a:fillRect r="-45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6471138" y="859610"/>
            <a:ext cx="527538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itchFamily="2" charset="2"/>
              <a:buChar char="ü"/>
            </a:pPr>
            <a:r>
              <a:rPr lang="en-US" sz="1600" b="1" i="1" dirty="0" smtClean="0">
                <a:solidFill>
                  <a:schemeClr val="accent4">
                    <a:lumMod val="50000"/>
                  </a:schemeClr>
                </a:solidFill>
              </a:rPr>
              <a:t>h</a:t>
            </a:r>
            <a:r>
              <a:rPr lang="en-US" sz="1600" b="1" i="1" baseline="-25000" dirty="0" smtClean="0">
                <a:solidFill>
                  <a:schemeClr val="accent4">
                    <a:lumMod val="50000"/>
                  </a:schemeClr>
                </a:solidFill>
              </a:rPr>
              <a:t>i</a:t>
            </a:r>
            <a:r>
              <a:rPr lang="en-US" sz="1600" b="1" i="1" dirty="0" smtClean="0">
                <a:solidFill>
                  <a:schemeClr val="accent4">
                    <a:lumMod val="50000"/>
                  </a:schemeClr>
                </a:solidFill>
              </a:rPr>
              <a:t> and h</a:t>
            </a:r>
            <a:r>
              <a:rPr lang="en-US" sz="1600" b="1" i="1" baseline="-25000" dirty="0" smtClean="0">
                <a:solidFill>
                  <a:schemeClr val="accent4">
                    <a:lumMod val="50000"/>
                  </a:schemeClr>
                </a:solidFill>
              </a:rPr>
              <a:t>o</a:t>
            </a:r>
            <a:r>
              <a:rPr lang="en-US" sz="1600" b="1" i="1" dirty="0" smtClean="0">
                <a:solidFill>
                  <a:schemeClr val="accent4">
                    <a:lumMod val="50000"/>
                  </a:schemeClr>
                </a:solidFill>
              </a:rPr>
              <a:t> are tube side and shell side heat transfer  Coefficients; calculated by empirical correlations.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en-US" sz="1600" b="1" i="1" dirty="0" smtClean="0">
                <a:solidFill>
                  <a:schemeClr val="accent4">
                    <a:lumMod val="50000"/>
                  </a:schemeClr>
                </a:solidFill>
              </a:rPr>
              <a:t>h</a:t>
            </a:r>
            <a:r>
              <a:rPr lang="en-US" sz="1600" b="1" i="1" baseline="-25000" dirty="0" smtClean="0">
                <a:solidFill>
                  <a:schemeClr val="accent4">
                    <a:lumMod val="50000"/>
                  </a:schemeClr>
                </a:solidFill>
              </a:rPr>
              <a:t>id</a:t>
            </a:r>
            <a:r>
              <a:rPr lang="en-US" sz="1600" b="1" i="1" dirty="0" smtClean="0">
                <a:solidFill>
                  <a:schemeClr val="accent4">
                    <a:lumMod val="50000"/>
                  </a:schemeClr>
                </a:solidFill>
              </a:rPr>
              <a:t> and </a:t>
            </a:r>
            <a:r>
              <a:rPr lang="en-US" sz="1600" b="1" i="1" dirty="0" err="1" smtClean="0">
                <a:solidFill>
                  <a:schemeClr val="accent4">
                    <a:lumMod val="50000"/>
                  </a:schemeClr>
                </a:solidFill>
              </a:rPr>
              <a:t>h</a:t>
            </a:r>
            <a:r>
              <a:rPr lang="en-US" sz="1600" b="1" i="1" baseline="-25000" dirty="0" err="1" smtClean="0">
                <a:solidFill>
                  <a:schemeClr val="accent4">
                    <a:lumMod val="50000"/>
                  </a:schemeClr>
                </a:solidFill>
              </a:rPr>
              <a:t>od</a:t>
            </a:r>
            <a:r>
              <a:rPr lang="en-US" sz="1600" b="1" i="1" dirty="0" smtClean="0">
                <a:solidFill>
                  <a:schemeClr val="accent4">
                    <a:lumMod val="50000"/>
                  </a:schemeClr>
                </a:solidFill>
              </a:rPr>
              <a:t> are fouling factors for tube side and shell  side fluid and can be read from books or handbooks.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en-US" sz="1600" b="1" i="1" dirty="0" smtClean="0">
                <a:solidFill>
                  <a:schemeClr val="accent4">
                    <a:lumMod val="50000"/>
                  </a:schemeClr>
                </a:solidFill>
              </a:rPr>
              <a:t>d</a:t>
            </a:r>
            <a:r>
              <a:rPr lang="en-US" sz="1600" b="1" i="1" baseline="-25000" dirty="0" smtClean="0">
                <a:solidFill>
                  <a:schemeClr val="accent4">
                    <a:lumMod val="50000"/>
                  </a:schemeClr>
                </a:solidFill>
              </a:rPr>
              <a:t>i</a:t>
            </a:r>
            <a:r>
              <a:rPr lang="en-US" sz="1600" b="1" i="1" dirty="0" smtClean="0">
                <a:solidFill>
                  <a:schemeClr val="accent4">
                    <a:lumMod val="50000"/>
                  </a:schemeClr>
                </a:solidFill>
              </a:rPr>
              <a:t> and d</a:t>
            </a:r>
            <a:r>
              <a:rPr lang="en-US" sz="1600" b="1" i="1" baseline="-25000" dirty="0" smtClean="0">
                <a:solidFill>
                  <a:schemeClr val="accent4">
                    <a:lumMod val="50000"/>
                  </a:schemeClr>
                </a:solidFill>
              </a:rPr>
              <a:t>o</a:t>
            </a:r>
            <a:r>
              <a:rPr lang="en-US" sz="1600" b="1" i="1" dirty="0" smtClean="0">
                <a:solidFill>
                  <a:schemeClr val="accent4">
                    <a:lumMod val="50000"/>
                  </a:schemeClr>
                </a:solidFill>
              </a:rPr>
              <a:t> are tube inside and out side diameter.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4128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7842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b="1" i="1" u="sng" dirty="0" smtClean="0">
                <a:latin typeface="+mn-lt"/>
              </a:rPr>
              <a:t>Example</a:t>
            </a:r>
            <a:r>
              <a:rPr lang="en-US" b="1" i="1" dirty="0" smtClean="0">
                <a:latin typeface="+mn-lt"/>
              </a:rPr>
              <a:t>  </a:t>
            </a:r>
            <a:br>
              <a:rPr lang="en-US" b="1" i="1" dirty="0" smtClean="0">
                <a:latin typeface="+mn-lt"/>
              </a:rPr>
            </a:br>
            <a:r>
              <a:rPr lang="en-US" sz="2400" i="1" dirty="0" smtClean="0">
                <a:latin typeface="+mn-lt"/>
              </a:rPr>
              <a:t>This example is taken from Coulson and Richardson “Chemical Engineering design” vol6 chapter 12 </a:t>
            </a:r>
            <a:r>
              <a:rPr lang="en-US" sz="2400" i="1" dirty="0">
                <a:latin typeface="+mn-lt"/>
              </a:rPr>
              <a:t>example 12.3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73405"/>
            <a:ext cx="10515600" cy="4351338"/>
          </a:xfrm>
        </p:spPr>
        <p:txBody>
          <a:bodyPr>
            <a:normAutofit fontScale="92500" lnSpcReduction="20000"/>
          </a:bodyPr>
          <a:lstStyle/>
          <a:p>
            <a:pPr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Wingdings" pitchFamily="2" charset="2"/>
              <a:buChar char="ü"/>
            </a:pP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Design a shell-and-tube exchanger for the following duty. 20,000 kg/h of kerosene (42° API) leaves the base of a kerosene side-stripping column at 200°C and is to be cooled to 90°C by exchange with 70,000 kg/h light crude oil (34° API) coming from storage at 40°C. The kerosene enters the exchanger at a pressure of 5 bar and the crude oil at 6.5 bar. A pressure drop of 0.8 bar is permissible on both streams. Allowance should be made for fouling by including a fouling factor of 0.0003 (W/m</a:t>
            </a:r>
            <a:r>
              <a:rPr lang="en-US" baseline="30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°</a:t>
            </a: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C) </a:t>
            </a:r>
            <a:r>
              <a:rPr lang="en-US" baseline="30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-1</a:t>
            </a: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on the crude stream and 0.0002 (W/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m2 </a:t>
            </a: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°C) </a:t>
            </a:r>
            <a:r>
              <a:rPr lang="en-US" baseline="30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-1</a:t>
            </a: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on the kerosene stream.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8766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u="sng" dirty="0" smtClean="0"/>
              <a:t>Step 1 :Specification </a:t>
            </a:r>
            <a:endParaRPr lang="en-US" sz="36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8734" y="1548143"/>
            <a:ext cx="10515600" cy="4683141"/>
          </a:xfrm>
        </p:spPr>
        <p:txBody>
          <a:bodyPr>
            <a:normAutofit/>
          </a:bodyPr>
          <a:lstStyle/>
          <a:p>
            <a:r>
              <a:rPr lang="en-US" dirty="0"/>
              <a:t>The specification is given in the problem statement</a:t>
            </a:r>
            <a:r>
              <a:rPr lang="en-US" dirty="0" smtClean="0"/>
              <a:t>.</a:t>
            </a:r>
          </a:p>
          <a:p>
            <a:pPr lvl="2"/>
            <a:r>
              <a:rPr lang="en-US" dirty="0" smtClean="0"/>
              <a:t>Mass flow rate of kerosene = </a:t>
            </a:r>
            <a:r>
              <a:rPr lang="en-US" dirty="0"/>
              <a:t>20,000 </a:t>
            </a:r>
            <a:r>
              <a:rPr lang="en-US" dirty="0" smtClean="0"/>
              <a:t>kg/h</a:t>
            </a:r>
          </a:p>
          <a:p>
            <a:pPr lvl="2"/>
            <a:r>
              <a:rPr lang="en-US" dirty="0" smtClean="0"/>
              <a:t>Mass flow rate of crude oil = </a:t>
            </a:r>
            <a:r>
              <a:rPr lang="en-US" dirty="0"/>
              <a:t>70,000 </a:t>
            </a:r>
            <a:r>
              <a:rPr lang="en-US" dirty="0" smtClean="0"/>
              <a:t>kg/h</a:t>
            </a:r>
          </a:p>
          <a:p>
            <a:pPr lvl="2"/>
            <a:r>
              <a:rPr lang="en-US" dirty="0" smtClean="0"/>
              <a:t>Kerosene inlet temperature  = 200°C</a:t>
            </a:r>
          </a:p>
          <a:p>
            <a:pPr lvl="2"/>
            <a:r>
              <a:rPr lang="en-US" dirty="0" smtClean="0"/>
              <a:t>Kerosene out let temperature = 90°C</a:t>
            </a:r>
          </a:p>
          <a:p>
            <a:pPr lvl="2"/>
            <a:r>
              <a:rPr lang="en-US" dirty="0" smtClean="0"/>
              <a:t>crude oil inlet temperature  = 40°C.</a:t>
            </a:r>
          </a:p>
          <a:p>
            <a:pPr lvl="2"/>
            <a:r>
              <a:rPr lang="en-US" dirty="0" smtClean="0"/>
              <a:t>crude oil outlet temperature = ? (not specified in the problem statement ; need to perform material and energy balance)</a:t>
            </a:r>
          </a:p>
          <a:p>
            <a:pPr lvl="2"/>
            <a:r>
              <a:rPr lang="en-US" dirty="0" smtClean="0"/>
              <a:t>The </a:t>
            </a:r>
            <a:r>
              <a:rPr lang="en-US" dirty="0"/>
              <a:t>kerosene pressure 5 bar, the crude oil pressure 6.5 </a:t>
            </a:r>
            <a:r>
              <a:rPr lang="en-US" dirty="0" smtClean="0"/>
              <a:t>bar.</a:t>
            </a:r>
          </a:p>
          <a:p>
            <a:pPr lvl="2"/>
            <a:r>
              <a:rPr lang="en-US" dirty="0" smtClean="0"/>
              <a:t>Permissible </a:t>
            </a:r>
            <a:r>
              <a:rPr lang="en-US" dirty="0"/>
              <a:t>pressure drop of 0.8 bar on both </a:t>
            </a:r>
            <a:r>
              <a:rPr lang="en-US" dirty="0" smtClean="0"/>
              <a:t>streams.</a:t>
            </a:r>
          </a:p>
          <a:p>
            <a:pPr lvl="2"/>
            <a:r>
              <a:rPr lang="en-US" dirty="0" smtClean="0"/>
              <a:t>Fouling </a:t>
            </a:r>
            <a:r>
              <a:rPr lang="en-US" dirty="0"/>
              <a:t>factors: crude stream 0.00035 </a:t>
            </a: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(W/m</a:t>
            </a:r>
            <a:r>
              <a:rPr lang="en-US" baseline="30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°</a:t>
            </a: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C) </a:t>
            </a:r>
            <a:r>
              <a:rPr lang="en-US" baseline="30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-1</a:t>
            </a: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smtClean="0"/>
              <a:t>, </a:t>
            </a:r>
            <a:r>
              <a:rPr lang="en-US" dirty="0"/>
              <a:t>kerosene </a:t>
            </a:r>
            <a:r>
              <a:rPr lang="en-US" dirty="0" smtClean="0"/>
              <a:t>stream 0.0002 </a:t>
            </a: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(W/m</a:t>
            </a:r>
            <a:r>
              <a:rPr lang="en-US" baseline="30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°</a:t>
            </a: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C) </a:t>
            </a:r>
            <a:r>
              <a:rPr lang="en-US" baseline="30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-1</a:t>
            </a: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.</a:t>
            </a:r>
            <a:endParaRPr lang="en-US" dirty="0" smtClean="0"/>
          </a:p>
          <a:p>
            <a:pPr marL="914400" lvl="2" indent="0">
              <a:buNone/>
            </a:pP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249378" y="5712737"/>
            <a:ext cx="9257214" cy="369332"/>
          </a:xfrm>
          <a:prstGeom prst="rect">
            <a:avLst/>
          </a:prstGeom>
          <a:solidFill>
            <a:srgbClr val="92D050"/>
          </a:solidFill>
          <a:ln w="1905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The specification is not complete without calculating the out side temperature of crude oil and Q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0697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910627" y="359828"/>
                <a:ext cx="10515600" cy="6068132"/>
              </a:xfrm>
            </p:spPr>
            <p:txBody>
              <a:bodyPr>
                <a:normAutofit/>
              </a:bodyPr>
              <a:lstStyle/>
              <a:p>
                <a:pPr>
                  <a:buFont typeface="Wingdings" panose="05000000000000000000" pitchFamily="2" charset="2"/>
                  <a:buChar char="ü"/>
                </a:pPr>
                <a:r>
                  <a:rPr lang="en-US" sz="2400" dirty="0" smtClean="0"/>
                  <a:t>To calculate the duty (heat transfer rate) heat capacity at the mean temperature need to be read from the table </a:t>
                </a:r>
              </a:p>
              <a:p>
                <a:pPr lvl="4"/>
                <a:r>
                  <a:rPr lang="en-US" dirty="0"/>
                  <a:t>The mean temperature of the kerosene = (200 + 90)/2 = 145°C</a:t>
                </a:r>
                <a:r>
                  <a:rPr lang="en-US" dirty="0" smtClean="0"/>
                  <a:t>.</a:t>
                </a:r>
              </a:p>
              <a:p>
                <a:pPr lvl="4"/>
                <a:r>
                  <a:rPr lang="en-US" dirty="0"/>
                  <a:t>At this temperature the specific heat capacity of </a:t>
                </a:r>
                <a:r>
                  <a:rPr lang="en-US" dirty="0" smtClean="0"/>
                  <a:t>kerosene </a:t>
                </a:r>
                <a:r>
                  <a:rPr lang="en-US" dirty="0"/>
                  <a:t>is 2.47 </a:t>
                </a:r>
                <a:r>
                  <a:rPr lang="en-US" dirty="0" smtClean="0"/>
                  <a:t>kJ/</a:t>
                </a:r>
                <a:r>
                  <a:rPr lang="en-US" dirty="0" err="1" smtClean="0"/>
                  <a:t>kg°C</a:t>
                </a:r>
                <a:endParaRPr lang="en-US" dirty="0" smtClean="0"/>
              </a:p>
              <a:p>
                <a:pPr marL="1828800" lvl="4" indent="0">
                  <a:buNone/>
                </a:pPr>
                <a:endParaRPr lang="en-US" i="1" dirty="0" smtClean="0"/>
              </a:p>
              <a:p>
                <a:pPr marL="1828800" lvl="4" indent="0">
                  <a:buNone/>
                </a:pPr>
                <a:r>
                  <a:rPr lang="en-US" sz="2000" dirty="0" smtClean="0"/>
                  <a:t>                                   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20,000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3600</m:t>
                        </m:r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</a:rPr>
                      <m:t>×2.47</m:t>
                    </m:r>
                    <m:d>
                      <m:dPr>
                        <m:ctrlPr>
                          <a:rPr lang="en-US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200−90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=1509.4</m:t>
                    </m:r>
                  </m:oMath>
                </a14:m>
                <a:r>
                  <a:rPr lang="en-US" sz="2000" dirty="0" smtClean="0"/>
                  <a:t>kw</a:t>
                </a:r>
              </a:p>
              <a:p>
                <a:pPr>
                  <a:buFont typeface="Wingdings" panose="05000000000000000000" pitchFamily="2" charset="2"/>
                  <a:buChar char="ü"/>
                </a:pPr>
                <a:r>
                  <a:rPr lang="en-US" dirty="0" smtClean="0"/>
                  <a:t>To calculate outlet temperature of the other stream use energy balance</a:t>
                </a:r>
              </a:p>
              <a:p>
                <a:pPr marL="0" indent="0" algn="ctr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sz="1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  <a:p>
                <a:pPr marL="0" indent="0" algn="ctr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sSub>
                        <m:sSubPr>
                          <m:ctrlPr>
                            <a:rPr lang="en-US" sz="1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sSub>
                        <m:sSubPr>
                          <m:ctrlPr>
                            <a:rPr lang="en-US" sz="1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∆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sz="1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sSub>
                        <m:sSubPr>
                          <m:ctrlPr>
                            <a:rPr lang="en-US" sz="1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sSub>
                        <m:sSubPr>
                          <m:ctrlPr>
                            <a:rPr lang="en-US" sz="1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∆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  <a:p>
                <a:pPr marL="0" indent="0" algn="ctr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latin typeface="Cambria Math" panose="02040503050406030204" pitchFamily="18" charset="0"/>
                        </a:rPr>
                        <m:t>1509.4= </m:t>
                      </m:r>
                      <m:f>
                        <m:fPr>
                          <m:ctrlPr>
                            <a:rPr lang="en-US" sz="18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7000</m:t>
                          </m:r>
                        </m:num>
                        <m:den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3600</m:t>
                          </m:r>
                        </m:den>
                      </m:f>
                      <m:r>
                        <a:rPr lang="en-US" sz="1800" i="1">
                          <a:latin typeface="Cambria Math" panose="02040503050406030204" pitchFamily="18" charset="0"/>
                        </a:rPr>
                        <m:t>×2.01(</m:t>
                      </m:r>
                      <m:sSub>
                        <m:sSubPr>
                          <m:ctrlPr>
                            <a:rPr lang="en-US" sz="1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</a:rPr>
                        <m:t>−40)</m:t>
                      </m:r>
                    </m:oMath>
                  </m:oMathPara>
                </a14:m>
                <a:endParaRPr lang="en-US" sz="2400" dirty="0"/>
              </a:p>
              <a:p>
                <a:pPr marL="0" indent="0" algn="ctr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</a:rPr>
                        <m:t>=78.6℃</m:t>
                      </m:r>
                    </m:oMath>
                  </m:oMathPara>
                </a14:m>
                <a:endParaRPr lang="en-US" sz="2400" dirty="0"/>
              </a:p>
              <a:p>
                <a:pPr lvl="4">
                  <a:buFont typeface="Wingdings" panose="05000000000000000000" pitchFamily="2" charset="2"/>
                  <a:buChar char="ü"/>
                </a:pPr>
                <a:r>
                  <a:rPr lang="en-US" dirty="0"/>
                  <a:t>the stream mean temperature = (40 + 78.6)/2 = 59.3°C</a:t>
                </a:r>
                <a:r>
                  <a:rPr lang="en-US" dirty="0" smtClean="0"/>
                  <a:t>.</a:t>
                </a:r>
                <a:endParaRPr lang="en-US" dirty="0"/>
              </a:p>
              <a:p>
                <a:pPr marL="1828800" lvl="4" indent="0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0627" y="359828"/>
                <a:ext cx="10515600" cy="6068132"/>
              </a:xfrm>
              <a:blipFill rotWithShape="0">
                <a:blip r:embed="rId2"/>
                <a:stretch>
                  <a:fillRect l="-986" t="-1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41"/>
          <p:cNvSpPr txBox="1"/>
          <p:nvPr/>
        </p:nvSpPr>
        <p:spPr>
          <a:xfrm>
            <a:off x="3558012" y="2035799"/>
            <a:ext cx="12121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 = </a:t>
            </a:r>
            <a:r>
              <a:rPr lang="en-US" sz="2000" kern="1200" dirty="0" err="1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ḿ</a:t>
            </a:r>
            <a:r>
              <a:rPr lang="en-US" sz="2000" kern="1200" dirty="0" err="1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l-GR" sz="2000" kern="12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sz="20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91738" y="3255553"/>
            <a:ext cx="344107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As a first trial take the mean temperature of the crude oil as equal to the inlet temperature,</a:t>
            </a:r>
          </a:p>
          <a:p>
            <a:pPr algn="ctr"/>
            <a:r>
              <a:rPr lang="en-US" dirty="0"/>
              <a:t>40°C; specific heat capacity at this temperature = 2.01 kJ/</a:t>
            </a:r>
            <a:r>
              <a:rPr lang="en-US" dirty="0" err="1"/>
              <a:t>kg°C</a:t>
            </a:r>
            <a:r>
              <a:rPr lang="en-US" dirty="0"/>
              <a:t>.</a:t>
            </a:r>
          </a:p>
        </p:txBody>
      </p:sp>
      <p:cxnSp>
        <p:nvCxnSpPr>
          <p:cNvPr id="7" name="Elbow Connector 6"/>
          <p:cNvCxnSpPr/>
          <p:nvPr/>
        </p:nvCxnSpPr>
        <p:spPr>
          <a:xfrm>
            <a:off x="6862527" y="4227968"/>
            <a:ext cx="3811510" cy="405324"/>
          </a:xfrm>
          <a:prstGeom prst="bentConnector3">
            <a:avLst>
              <a:gd name="adj1" fmla="val 45487"/>
            </a:avLst>
          </a:prstGeom>
          <a:ln>
            <a:headEnd type="triangle"/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92351" y="5827795"/>
            <a:ext cx="117521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>
                <a:solidFill>
                  <a:srgbClr val="FF0000"/>
                </a:solidFill>
              </a:rPr>
              <a:t>The specific heat at this temperature is </a:t>
            </a:r>
            <a:r>
              <a:rPr lang="en-US" dirty="0">
                <a:solidFill>
                  <a:srgbClr val="0070C0"/>
                </a:solidFill>
              </a:rPr>
              <a:t>2.05 kJ/</a:t>
            </a:r>
            <a:r>
              <a:rPr lang="en-US" dirty="0" err="1">
                <a:solidFill>
                  <a:srgbClr val="0070C0"/>
                </a:solidFill>
              </a:rPr>
              <a:t>kg°C</a:t>
            </a:r>
            <a:r>
              <a:rPr lang="en-US" dirty="0">
                <a:solidFill>
                  <a:srgbClr val="FF0000"/>
                </a:solidFill>
              </a:rPr>
              <a:t>. A second trial calculation </a:t>
            </a:r>
            <a:r>
              <a:rPr lang="en-US" dirty="0" smtClean="0">
                <a:solidFill>
                  <a:srgbClr val="FF0000"/>
                </a:solidFill>
              </a:rPr>
              <a:t>using this </a:t>
            </a:r>
            <a:r>
              <a:rPr lang="en-US" dirty="0">
                <a:solidFill>
                  <a:srgbClr val="FF0000"/>
                </a:solidFill>
              </a:rPr>
              <a:t>value gives </a:t>
            </a:r>
            <a:r>
              <a:rPr lang="en-US" i="1" dirty="0" smtClean="0">
                <a:solidFill>
                  <a:srgbClr val="0070C0"/>
                </a:solidFill>
              </a:rPr>
              <a:t>t</a:t>
            </a:r>
            <a:r>
              <a:rPr lang="en-US" sz="1200" i="1" dirty="0" smtClean="0">
                <a:solidFill>
                  <a:srgbClr val="0070C0"/>
                </a:solidFill>
              </a:rPr>
              <a:t>2</a:t>
            </a:r>
            <a:r>
              <a:rPr lang="en-US" i="1" dirty="0" smtClean="0">
                <a:solidFill>
                  <a:srgbClr val="0070C0"/>
                </a:solidFill>
              </a:rPr>
              <a:t> = 77.9°C </a:t>
            </a:r>
            <a:r>
              <a:rPr lang="en-US" dirty="0">
                <a:solidFill>
                  <a:srgbClr val="FF0000"/>
                </a:solidFill>
              </a:rPr>
              <a:t>and a </a:t>
            </a:r>
            <a:r>
              <a:rPr lang="en-US" dirty="0" smtClean="0">
                <a:solidFill>
                  <a:srgbClr val="FF0000"/>
                </a:solidFill>
              </a:rPr>
              <a:t>new mean </a:t>
            </a:r>
            <a:r>
              <a:rPr lang="en-US" dirty="0">
                <a:solidFill>
                  <a:srgbClr val="FF0000"/>
                </a:solidFill>
              </a:rPr>
              <a:t>temperature of 58.9°C. There is no </a:t>
            </a:r>
            <a:r>
              <a:rPr lang="en-US" dirty="0" smtClean="0">
                <a:solidFill>
                  <a:srgbClr val="FF0000"/>
                </a:solidFill>
              </a:rPr>
              <a:t>significant change </a:t>
            </a:r>
            <a:r>
              <a:rPr lang="en-US" dirty="0">
                <a:solidFill>
                  <a:srgbClr val="FF0000"/>
                </a:solidFill>
              </a:rPr>
              <a:t>in the specific heat at this mean temperature from the </a:t>
            </a:r>
            <a:r>
              <a:rPr lang="en-US" dirty="0" smtClean="0">
                <a:solidFill>
                  <a:srgbClr val="FF0000"/>
                </a:solidFill>
              </a:rPr>
              <a:t>value used</a:t>
            </a:r>
            <a:r>
              <a:rPr lang="en-US" dirty="0">
                <a:solidFill>
                  <a:srgbClr val="FF0000"/>
                </a:solidFill>
              </a:rPr>
              <a:t>, so take the </a:t>
            </a:r>
            <a:r>
              <a:rPr lang="en-US" dirty="0" smtClean="0">
                <a:solidFill>
                  <a:srgbClr val="FF0000"/>
                </a:solidFill>
              </a:rPr>
              <a:t>crude stream </a:t>
            </a:r>
            <a:r>
              <a:rPr lang="en-US" dirty="0">
                <a:solidFill>
                  <a:srgbClr val="FF0000"/>
                </a:solidFill>
              </a:rPr>
              <a:t>outlet temperature to be </a:t>
            </a:r>
            <a:r>
              <a:rPr lang="en-US" dirty="0">
                <a:solidFill>
                  <a:srgbClr val="0070C0"/>
                </a:solidFill>
              </a:rPr>
              <a:t>77.9°C, say 78°C</a:t>
            </a:r>
            <a:r>
              <a:rPr lang="en-US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65007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u="sng" dirty="0"/>
              <a:t>Step 2: Physical Properties</a:t>
            </a:r>
            <a:endParaRPr lang="en-US" sz="4000" u="sng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2410602"/>
              </p:ext>
            </p:extLst>
          </p:nvPr>
        </p:nvGraphicFramePr>
        <p:xfrm>
          <a:off x="838200" y="1620566"/>
          <a:ext cx="9573284" cy="41736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88200"/>
                <a:gridCol w="1477479"/>
                <a:gridCol w="1484617"/>
                <a:gridCol w="2722988"/>
              </a:tblGrid>
              <a:tr h="29811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Kerosene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inlet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mean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outlet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</a:tr>
              <a:tr h="29811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temperature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200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145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90 °C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9811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specific heat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2.72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2.47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2.26 kJ/</a:t>
                      </a:r>
                      <a:r>
                        <a:rPr lang="en-US" sz="1600" b="1" dirty="0" err="1">
                          <a:effectLst/>
                        </a:rPr>
                        <a:t>kg°C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9811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thermal conductivity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0.130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0.132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0.135 W/</a:t>
                      </a:r>
                      <a:r>
                        <a:rPr lang="en-US" sz="1600" b="1" dirty="0" err="1">
                          <a:effectLst/>
                        </a:rPr>
                        <a:t>m°C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9811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density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690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730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770 kg/m3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9811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viscosity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0.22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0.43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0.80 </a:t>
                      </a:r>
                      <a:r>
                        <a:rPr lang="en-US" sz="1600" b="1" dirty="0" err="1">
                          <a:effectLst/>
                        </a:rPr>
                        <a:t>mN</a:t>
                      </a:r>
                      <a:r>
                        <a:rPr lang="en-US" sz="1600" b="1" dirty="0">
                          <a:effectLst/>
                        </a:rPr>
                        <a:t> sm</a:t>
                      </a:r>
                      <a:r>
                        <a:rPr lang="en-US" sz="1600" b="1" baseline="30000" dirty="0">
                          <a:effectLst/>
                        </a:rPr>
                        <a:t>-2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9811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Crude oil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inlet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mean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outlet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</a:tr>
              <a:tr h="29811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temperature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78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59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40 °C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9811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specific heat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2.09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2.05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2.01 kJ/</a:t>
                      </a:r>
                      <a:r>
                        <a:rPr lang="en-US" sz="1600" b="1" dirty="0" err="1">
                          <a:effectLst/>
                        </a:rPr>
                        <a:t>kg°C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9811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thermal conductivity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0.133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0.134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0.135 W/</a:t>
                      </a:r>
                      <a:r>
                        <a:rPr lang="en-US" sz="1600" b="1" dirty="0" err="1">
                          <a:effectLst/>
                        </a:rPr>
                        <a:t>m°C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9811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density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800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820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840 kg/m3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9811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viscosity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2.4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3.2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4.3 </a:t>
                      </a:r>
                      <a:r>
                        <a:rPr lang="en-US" sz="1600" b="1" dirty="0" err="1">
                          <a:effectLst/>
                        </a:rPr>
                        <a:t>mN</a:t>
                      </a:r>
                      <a:r>
                        <a:rPr lang="en-US" sz="1600" b="1" dirty="0">
                          <a:effectLst/>
                        </a:rPr>
                        <a:t> sm</a:t>
                      </a:r>
                      <a:r>
                        <a:rPr lang="en-US" sz="1600" b="1" baseline="30000" dirty="0">
                          <a:effectLst/>
                        </a:rPr>
                        <a:t>-2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9811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temperature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78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59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40 °C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9811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specific heat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2.09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2.05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2.01 kJ/</a:t>
                      </a:r>
                      <a:r>
                        <a:rPr lang="en-US" sz="1600" b="1" dirty="0" err="1">
                          <a:effectLst/>
                        </a:rPr>
                        <a:t>kg°C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4143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6" y="75415"/>
            <a:ext cx="10515600" cy="703184"/>
          </a:xfrm>
        </p:spPr>
        <p:txBody>
          <a:bodyPr>
            <a:normAutofit/>
          </a:bodyPr>
          <a:lstStyle/>
          <a:p>
            <a:r>
              <a:rPr lang="en-US" sz="3600" b="1" u="sng" dirty="0"/>
              <a:t>Step 3: G</a:t>
            </a:r>
            <a:r>
              <a:rPr lang="en-US" sz="3600" b="1" u="sng" dirty="0" smtClean="0"/>
              <a:t>uess overall </a:t>
            </a:r>
            <a:r>
              <a:rPr lang="en-US" sz="3600" b="1" u="sng" dirty="0"/>
              <a:t>coefficient</a:t>
            </a:r>
            <a:endParaRPr lang="en-US" sz="36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6337" y="778599"/>
            <a:ext cx="11127463" cy="5984340"/>
          </a:xfrm>
        </p:spPr>
        <p:txBody>
          <a:bodyPr/>
          <a:lstStyle/>
          <a:p>
            <a:r>
              <a:rPr lang="en-US" sz="2400" dirty="0" smtClean="0"/>
              <a:t>Use figure </a:t>
            </a:r>
            <a:r>
              <a:rPr lang="en-US" sz="2400" dirty="0"/>
              <a:t>12.1 and Table </a:t>
            </a:r>
            <a:r>
              <a:rPr lang="en-US" sz="2400" dirty="0" smtClean="0"/>
              <a:t>12.1(Coulson vol.6, chapter 12) or other heat exchanger design books to locate U</a:t>
            </a:r>
            <a:r>
              <a:rPr lang="en-US" sz="1200" dirty="0" smtClean="0"/>
              <a:t>0  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grayscl/>
            <a:lum bright="-20000" contrast="40000"/>
          </a:blip>
          <a:stretch>
            <a:fillRect/>
          </a:stretch>
        </p:blipFill>
        <p:spPr>
          <a:xfrm>
            <a:off x="66216" y="1481783"/>
            <a:ext cx="6863834" cy="52811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grayscl/>
            <a:lum bright="-20000" contrast="40000"/>
          </a:blip>
          <a:stretch>
            <a:fillRect/>
          </a:stretch>
        </p:blipFill>
        <p:spPr>
          <a:xfrm>
            <a:off x="7161291" y="1267486"/>
            <a:ext cx="4592995" cy="5495454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V="1">
            <a:off x="7686391" y="2544024"/>
            <a:ext cx="1602463" cy="9053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9751336" y="2534968"/>
            <a:ext cx="1139982" cy="9056"/>
          </a:xfrm>
          <a:prstGeom prst="straightConnector1">
            <a:avLst/>
          </a:prstGeom>
          <a:ln w="28575">
            <a:solidFill>
              <a:srgbClr val="FFFF00"/>
            </a:solidFill>
            <a:headEnd type="triangle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1149790" y="4870764"/>
            <a:ext cx="1131683" cy="425513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headEnd type="triangle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8" name="Oval 27"/>
          <p:cNvSpPr/>
          <p:nvPr/>
        </p:nvSpPr>
        <p:spPr>
          <a:xfrm>
            <a:off x="588476" y="4300396"/>
            <a:ext cx="344032" cy="226337"/>
          </a:xfrm>
          <a:prstGeom prst="ellipse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1982709" y="5667469"/>
            <a:ext cx="588475" cy="289711"/>
          </a:xfrm>
          <a:prstGeom prst="ellipse">
            <a:avLst/>
          </a:prstGeom>
          <a:noFill/>
          <a:ln w="28575">
            <a:solidFill>
              <a:srgbClr val="7030A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3096285" y="4413564"/>
            <a:ext cx="3394263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Start with initial guess of </a:t>
            </a:r>
            <a:r>
              <a:rPr lang="en-US" dirty="0" err="1" smtClean="0"/>
              <a:t>Uo</a:t>
            </a:r>
            <a:r>
              <a:rPr lang="en-US" dirty="0" smtClean="0"/>
              <a:t> = 300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9017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i="1" u="sng" dirty="0"/>
              <a:t>Step 4: Exchanger type and dimensions</a:t>
            </a:r>
            <a:endParaRPr lang="en-US" sz="36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74012"/>
            <a:ext cx="10515600" cy="4837050"/>
          </a:xfrm>
        </p:spPr>
        <p:txBody>
          <a:bodyPr/>
          <a:lstStyle/>
          <a:p>
            <a:r>
              <a:rPr lang="en-US" dirty="0"/>
              <a:t>An even number of tube passes is usually the preferred </a:t>
            </a:r>
            <a:r>
              <a:rPr lang="en-US" dirty="0" smtClean="0"/>
              <a:t>arrangement</a:t>
            </a:r>
          </a:p>
          <a:p>
            <a:pPr lvl="2"/>
            <a:r>
              <a:rPr lang="en-US" dirty="0"/>
              <a:t>Start with one shell pass and 2 tube </a:t>
            </a:r>
            <a:r>
              <a:rPr lang="en-US" dirty="0" smtClean="0"/>
              <a:t>passes</a:t>
            </a:r>
          </a:p>
          <a:p>
            <a:pPr marL="914400" lvl="2" indent="0">
              <a:buNone/>
            </a:pPr>
            <a:endParaRPr lang="en-US" dirty="0" smtClean="0"/>
          </a:p>
          <a:p>
            <a:pPr marL="914400" lvl="2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257868" y="2507311"/>
            <a:ext cx="3763200" cy="1137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lum bright="-20000" contrast="40000"/>
          </a:blip>
          <a:stretch>
            <a:fillRect/>
          </a:stretch>
        </p:blipFill>
        <p:spPr>
          <a:xfrm>
            <a:off x="257868" y="3792537"/>
            <a:ext cx="5126400" cy="1118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lum bright="-20000" contrast="40000"/>
          </a:blip>
          <a:stretch>
            <a:fillRect/>
          </a:stretch>
        </p:blipFill>
        <p:spPr>
          <a:xfrm>
            <a:off x="6036524" y="2213612"/>
            <a:ext cx="2035200" cy="1056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lum bright="-20000" contrast="40000"/>
          </a:blip>
          <a:stretch>
            <a:fillRect/>
          </a:stretch>
        </p:blipFill>
        <p:spPr>
          <a:xfrm>
            <a:off x="9416937" y="2288202"/>
            <a:ext cx="2035200" cy="840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lum bright="-20000" contrast="40000"/>
          </a:blip>
          <a:stretch>
            <a:fillRect/>
          </a:stretch>
        </p:blipFill>
        <p:spPr>
          <a:xfrm>
            <a:off x="6036524" y="3510000"/>
            <a:ext cx="2764800" cy="734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lum bright="-20000" contrast="40000"/>
          </a:blip>
          <a:stretch>
            <a:fillRect/>
          </a:stretch>
        </p:blipFill>
        <p:spPr>
          <a:xfrm>
            <a:off x="9053008" y="3372537"/>
            <a:ext cx="3148800" cy="840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34036" y="5191667"/>
            <a:ext cx="35702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</a:rPr>
              <a:t>read value of </a:t>
            </a:r>
            <a:r>
              <a:rPr lang="en-US" i="1" dirty="0" smtClean="0">
                <a:latin typeface="Times New Roman" panose="02020603050405020304" pitchFamily="18" charset="0"/>
              </a:rPr>
              <a:t>Ft </a:t>
            </a:r>
            <a:r>
              <a:rPr lang="en-US" dirty="0" smtClean="0">
                <a:latin typeface="Times New Roman" panose="02020603050405020304" pitchFamily="18" charset="0"/>
              </a:rPr>
              <a:t>from </a:t>
            </a:r>
            <a:r>
              <a:rPr lang="en-US" dirty="0">
                <a:latin typeface="Times New Roman" panose="02020603050405020304" pitchFamily="18" charset="0"/>
              </a:rPr>
              <a:t>Figure </a:t>
            </a:r>
            <a:r>
              <a:rPr lang="en-US" dirty="0" smtClean="0">
                <a:latin typeface="Times New Roman" panose="02020603050405020304" pitchFamily="18" charset="0"/>
              </a:rPr>
              <a:t>12.19   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67729" y="5701364"/>
            <a:ext cx="1095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Calculate 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60549" y="5711024"/>
            <a:ext cx="576000" cy="41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574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grayscl/>
            <a:lum bright="-20000" contrast="40000"/>
          </a:blip>
          <a:stretch>
            <a:fillRect/>
          </a:stretch>
        </p:blipFill>
        <p:spPr>
          <a:xfrm>
            <a:off x="675350" y="616106"/>
            <a:ext cx="7346020" cy="5283216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2924269" y="769543"/>
            <a:ext cx="0" cy="3313568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5" name="Arc 14"/>
          <p:cNvSpPr/>
          <p:nvPr/>
        </p:nvSpPr>
        <p:spPr>
          <a:xfrm>
            <a:off x="1312753" y="906950"/>
            <a:ext cx="1964602" cy="5812324"/>
          </a:xfrm>
          <a:prstGeom prst="arc">
            <a:avLst/>
          </a:prstGeom>
          <a:ln w="28575">
            <a:solidFill>
              <a:schemeClr val="accent6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1303698" y="1584357"/>
            <a:ext cx="1620571" cy="0"/>
          </a:xfrm>
          <a:prstGeom prst="straightConnector1">
            <a:avLst/>
          </a:prstGeom>
          <a:ln w="28575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8982548" y="722284"/>
            <a:ext cx="9973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>
                <a:latin typeface="Times New Roman" panose="02020603050405020304" pitchFamily="18" charset="0"/>
              </a:rPr>
              <a:t>F</a:t>
            </a:r>
            <a:r>
              <a:rPr lang="en-US" sz="800" b="1" i="1" dirty="0">
                <a:latin typeface="Times New Roman" panose="02020603050405020304" pitchFamily="18" charset="0"/>
              </a:rPr>
              <a:t>t </a:t>
            </a:r>
            <a:r>
              <a:rPr lang="en-US" b="1" i="1" dirty="0">
                <a:latin typeface="Times New Roman" panose="02020603050405020304" pitchFamily="18" charset="0"/>
              </a:rPr>
              <a:t>= </a:t>
            </a:r>
            <a:r>
              <a:rPr lang="en-US" b="1" dirty="0" smtClean="0">
                <a:latin typeface="Times New Roman" panose="02020603050405020304" pitchFamily="18" charset="0"/>
              </a:rPr>
              <a:t>0.88</a:t>
            </a:r>
            <a:endParaRPr lang="en-US" b="1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lum bright="-20000" contrast="40000"/>
          </a:blip>
          <a:stretch>
            <a:fillRect/>
          </a:stretch>
        </p:blipFill>
        <p:spPr>
          <a:xfrm>
            <a:off x="8242337" y="1508957"/>
            <a:ext cx="3475200" cy="5376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8588543" y="1124797"/>
                <a:ext cx="204235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>
                          <a:latin typeface="Cambria Math" panose="02040503050406030204" pitchFamily="18" charset="0"/>
                        </a:rPr>
                        <m:t>∆</m:t>
                      </m:r>
                      <m:sSub>
                        <m:sSubPr>
                          <m:ctrlPr>
                            <a:rPr lang="en-US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𝑻</m:t>
                          </m:r>
                        </m:e>
                        <m:sub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𝒎</m:t>
                          </m:r>
                        </m:sub>
                      </m:sSub>
                      <m:r>
                        <a:rPr lang="en-US" b="1" i="0">
                          <a:latin typeface="Cambria Math" panose="02040503050406030204" pitchFamily="18" charset="0"/>
                        </a:rPr>
                        <m:t>= ∆</m:t>
                      </m:r>
                      <m:sSub>
                        <m:sSubPr>
                          <m:ctrlPr>
                            <a:rPr lang="en-US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𝑻</m:t>
                          </m:r>
                        </m:e>
                        <m:sub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𝒍𝒎</m:t>
                          </m:r>
                        </m:sub>
                      </m:sSub>
                      <m:r>
                        <a:rPr lang="en-US" b="1" i="0"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𝒕</m:t>
                          </m:r>
                        </m:sub>
                      </m:sSub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8543" y="1124797"/>
                <a:ext cx="2042354" cy="369332"/>
              </a:xfrm>
              <a:prstGeom prst="rect">
                <a:avLst/>
              </a:prstGeom>
              <a:blipFill rotWithShape="1">
                <a:blip r:embed="rId4"/>
                <a:stretch>
                  <a:fillRect t="-8333" r="-3284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8005737" y="2241661"/>
            <a:ext cx="41898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u="sng" dirty="0"/>
              <a:t>Step 5: Heat transfer area</a:t>
            </a:r>
            <a:endParaRPr lang="en-US" sz="2800" dirty="0"/>
          </a:p>
        </p:txBody>
      </p:sp>
      <p:pic>
        <p:nvPicPr>
          <p:cNvPr id="11" name="Content Placeholder 3"/>
          <p:cNvPicPr>
            <a:picLocks noChangeAspect="1"/>
          </p:cNvPicPr>
          <p:nvPr/>
        </p:nvPicPr>
        <p:blipFill>
          <a:blip r:embed="rId5">
            <a:lum bright="-20000" contrast="40000"/>
          </a:blip>
          <a:stretch>
            <a:fillRect/>
          </a:stretch>
        </p:blipFill>
        <p:spPr>
          <a:xfrm>
            <a:off x="8789633" y="3032446"/>
            <a:ext cx="2400000" cy="504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8982548" y="3721954"/>
                <a:ext cx="1782283" cy="7223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sz="2000" b="1" i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000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𝑸</m:t>
                          </m:r>
                        </m:num>
                        <m:den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𝑼</m:t>
                          </m:r>
                          <m:r>
                            <a:rPr lang="en-US" sz="2000" b="1" i="0">
                              <a:latin typeface="Cambria Math" panose="02040503050406030204" pitchFamily="18" charset="0"/>
                            </a:rPr>
                            <m:t>×</m:t>
                          </m:r>
                          <m:sSub>
                            <m:sSubPr>
                              <m:ctrlPr>
                                <a:rPr lang="en-US" sz="2000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1" i="0">
                                  <a:latin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e>
                            <m:sub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2548" y="3721954"/>
                <a:ext cx="1782283" cy="722314"/>
              </a:xfrm>
              <a:prstGeom prst="rect">
                <a:avLst/>
              </a:prstGeom>
              <a:blipFill rotWithShape="1">
                <a:blip r:embed="rId6"/>
                <a:stretch>
                  <a:fillRect r="-47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lum bright="-20000" contrast="40000"/>
          </a:blip>
          <a:stretch>
            <a:fillRect/>
          </a:stretch>
        </p:blipFill>
        <p:spPr>
          <a:xfrm>
            <a:off x="8123069" y="4687071"/>
            <a:ext cx="3955200" cy="94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242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2343</TotalTime>
  <Words>1803</Words>
  <Application>Microsoft Office PowerPoint</Application>
  <PresentationFormat>Custom</PresentationFormat>
  <Paragraphs>190</Paragraphs>
  <Slides>19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Office Theme</vt:lpstr>
      <vt:lpstr>Equation</vt:lpstr>
      <vt:lpstr>Heat exchanger design  Lecture 4 Example  and Important formula’s</vt:lpstr>
      <vt:lpstr>PowerPoint Presentation</vt:lpstr>
      <vt:lpstr>Example   This example is taken from Coulson and Richardson “Chemical Engineering design” vol6 chapter 12 example 12.3 </vt:lpstr>
      <vt:lpstr>Step 1 :Specification </vt:lpstr>
      <vt:lpstr>PowerPoint Presentation</vt:lpstr>
      <vt:lpstr>Step 2: Physical Properties</vt:lpstr>
      <vt:lpstr>Step 3: Guess overall coefficient</vt:lpstr>
      <vt:lpstr>Step 4: Exchanger type and dimensions</vt:lpstr>
      <vt:lpstr>PowerPoint Presentation</vt:lpstr>
      <vt:lpstr>Step 6: Layout and tube size</vt:lpstr>
      <vt:lpstr>Step 7: Number of tubes</vt:lpstr>
      <vt:lpstr>Step 8: Bundle and shell diameter</vt:lpstr>
      <vt:lpstr>Step 9: Tube-side heat transfer coefficient</vt:lpstr>
      <vt:lpstr>            </vt:lpstr>
      <vt:lpstr>PowerPoint Presentation</vt:lpstr>
      <vt:lpstr>PowerPoint Presentation</vt:lpstr>
      <vt:lpstr>PowerPoint Presentation</vt:lpstr>
      <vt:lpstr>Step 11: Overall coefficient</vt:lpstr>
      <vt:lpstr>Step 12: Pressure drop   (tube side)</vt:lpstr>
    </vt:vector>
  </TitlesOfParts>
  <Company>LG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Heat exchanger design</dc:title>
  <dc:creator>zemzem</dc:creator>
  <cp:lastModifiedBy>kalhuza</cp:lastModifiedBy>
  <cp:revision>112</cp:revision>
  <dcterms:created xsi:type="dcterms:W3CDTF">2018-03-17T17:15:46Z</dcterms:created>
  <dcterms:modified xsi:type="dcterms:W3CDTF">2019-05-04T20:25:42Z</dcterms:modified>
</cp:coreProperties>
</file>