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13" r:id="rId2"/>
    <p:sldId id="302" r:id="rId3"/>
    <p:sldId id="314" r:id="rId4"/>
    <p:sldId id="315" r:id="rId5"/>
    <p:sldId id="322" r:id="rId6"/>
    <p:sldId id="259" r:id="rId7"/>
    <p:sldId id="274" r:id="rId8"/>
    <p:sldId id="319" r:id="rId9"/>
    <p:sldId id="278" r:id="rId10"/>
    <p:sldId id="282" r:id="rId11"/>
    <p:sldId id="279" r:id="rId12"/>
    <p:sldId id="320" r:id="rId13"/>
    <p:sldId id="260" r:id="rId14"/>
    <p:sldId id="261" r:id="rId15"/>
    <p:sldId id="266" r:id="rId16"/>
    <p:sldId id="263" r:id="rId17"/>
    <p:sldId id="271" r:id="rId18"/>
    <p:sldId id="264" r:id="rId19"/>
    <p:sldId id="272" r:id="rId20"/>
    <p:sldId id="273" r:id="rId21"/>
    <p:sldId id="324" r:id="rId22"/>
    <p:sldId id="307" r:id="rId23"/>
    <p:sldId id="308" r:id="rId24"/>
    <p:sldId id="309" r:id="rId25"/>
    <p:sldId id="295" r:id="rId26"/>
    <p:sldId id="269" r:id="rId27"/>
    <p:sldId id="310" r:id="rId28"/>
    <p:sldId id="299" r:id="rId29"/>
    <p:sldId id="293" r:id="rId30"/>
    <p:sldId id="296" r:id="rId31"/>
    <p:sldId id="298" r:id="rId32"/>
    <p:sldId id="311" r:id="rId33"/>
    <p:sldId id="283" r:id="rId34"/>
    <p:sldId id="284" r:id="rId35"/>
    <p:sldId id="316" r:id="rId36"/>
    <p:sldId id="258" r:id="rId37"/>
    <p:sldId id="325" r:id="rId38"/>
    <p:sldId id="318" r:id="rId39"/>
    <p:sldId id="305" r:id="rId40"/>
    <p:sldId id="306" r:id="rId41"/>
    <p:sldId id="286" r:id="rId42"/>
    <p:sldId id="287" r:id="rId43"/>
    <p:sldId id="291" r:id="rId44"/>
    <p:sldId id="326" r:id="rId45"/>
    <p:sldId id="262" r:id="rId46"/>
    <p:sldId id="327" r:id="rId47"/>
    <p:sldId id="328" r:id="rId48"/>
    <p:sldId id="257" r:id="rId49"/>
    <p:sldId id="265" r:id="rId50"/>
    <p:sldId id="329" r:id="rId51"/>
    <p:sldId id="267" r:id="rId52"/>
    <p:sldId id="330" r:id="rId53"/>
    <p:sldId id="270" r:id="rId54"/>
    <p:sldId id="331" r:id="rId5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60" autoAdjust="0"/>
  </p:normalViewPr>
  <p:slideViewPr>
    <p:cSldViewPr>
      <p:cViewPr varScale="1">
        <p:scale>
          <a:sx n="85" d="100"/>
          <a:sy n="85" d="100"/>
        </p:scale>
        <p:origin x="96" y="168"/>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kalu</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12/8/2014</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0568C4-D365-402D-A741-1CA52E4C3FCE}" type="slidenum">
              <a:rPr lang="en-US" smtClean="0"/>
              <a:pPr/>
              <a:t>‹#›</a:t>
            </a:fld>
            <a:endParaRPr lang="en-US"/>
          </a:p>
        </p:txBody>
      </p:sp>
    </p:spTree>
    <p:extLst>
      <p:ext uri="{BB962C8B-B14F-4D97-AF65-F5344CB8AC3E}">
        <p14:creationId xmlns:p14="http://schemas.microsoft.com/office/powerpoint/2010/main" val="338623278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kalu</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t>12/8/2014</a:t>
            </a: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9A3DC5-BA4E-4C58-99EF-F3A053600A7E}" type="slidenum">
              <a:rPr lang="en-US" smtClean="0"/>
              <a:pPr/>
              <a:t>‹#›</a:t>
            </a:fld>
            <a:endParaRPr lang="en-US"/>
          </a:p>
        </p:txBody>
      </p:sp>
    </p:spTree>
    <p:extLst>
      <p:ext uri="{BB962C8B-B14F-4D97-AF65-F5344CB8AC3E}">
        <p14:creationId xmlns:p14="http://schemas.microsoft.com/office/powerpoint/2010/main" val="3713954151"/>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EAD926-D03F-44C0-99DE-099BACDAC4C6}"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08EBD-B48B-403F-9EE3-84390F65AA3D}"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969B6-8C91-4EF4-85B2-BAEFFF71D823}"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25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05979"/>
            <a:ext cx="6553200" cy="857250"/>
          </a:xfrm>
        </p:spPr>
        <p:txBody>
          <a:bodyPr/>
          <a:lstStyle/>
          <a:p>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a:t>
            </a:fld>
            <a:endParaRPr lang="en-US"/>
          </a:p>
        </p:txBody>
      </p:sp>
      <p:pic>
        <p:nvPicPr>
          <p:cNvPr id="7" name="Picture 6" descr="preview-addis-ababa-university-logo-MzczOA==.jpg"/>
          <p:cNvPicPr>
            <a:picLocks noChangeAspect="1"/>
          </p:cNvPicPr>
          <p:nvPr userDrawn="1"/>
        </p:nvPicPr>
        <p:blipFill>
          <a:blip r:embed="rId2" cstate="print"/>
          <a:stretch>
            <a:fillRect/>
          </a:stretch>
        </p:blipFill>
        <p:spPr>
          <a:xfrm>
            <a:off x="8191100" y="0"/>
            <a:ext cx="952901" cy="571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70A4A5-E72F-4DEA-9713-988B8CAE7CEB}"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560BCC-6E43-40D0-8ED8-773595240CC6}" type="datetime1">
              <a:rPr lang="en-US" smtClean="0"/>
              <a:pPr/>
              <a:t>5/2/2020</a:t>
            </a:fld>
            <a:endParaRPr lang="en-US"/>
          </a:p>
        </p:txBody>
      </p:sp>
      <p:sp>
        <p:nvSpPr>
          <p:cNvPr id="6" name="Footer Placeholder 5"/>
          <p:cNvSpPr>
            <a:spLocks noGrp="1"/>
          </p:cNvSpPr>
          <p:nvPr>
            <p:ph type="ftr" sz="quarter" idx="11"/>
          </p:nvPr>
        </p:nvSpPr>
        <p:spPr/>
        <p:txBody>
          <a:bodyPr/>
          <a:lstStyle/>
          <a:p>
            <a:r>
              <a:rPr lang="en-US"/>
              <a:t>Kalid.H   </a:t>
            </a:r>
          </a:p>
        </p:txBody>
      </p:sp>
      <p:sp>
        <p:nvSpPr>
          <p:cNvPr id="7" name="Slide Number Placeholder 6"/>
          <p:cNvSpPr>
            <a:spLocks noGrp="1"/>
          </p:cNvSpPr>
          <p:nvPr>
            <p:ph type="sldNum" sz="quarter" idx="12"/>
          </p:nvPr>
        </p:nvSpPr>
        <p:spPr/>
        <p:txBody>
          <a:bodyPr/>
          <a:lstStyle/>
          <a:p>
            <a:fld id="{D45EFDE7-50AC-4D4A-982B-1F000303C3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071D7A-020D-445A-B3E8-C15FAC22F85F}" type="datetime1">
              <a:rPr lang="en-US" smtClean="0"/>
              <a:pPr/>
              <a:t>5/2/2020</a:t>
            </a:fld>
            <a:endParaRPr lang="en-US"/>
          </a:p>
        </p:txBody>
      </p:sp>
      <p:sp>
        <p:nvSpPr>
          <p:cNvPr id="8" name="Footer Placeholder 7"/>
          <p:cNvSpPr>
            <a:spLocks noGrp="1"/>
          </p:cNvSpPr>
          <p:nvPr>
            <p:ph type="ftr" sz="quarter" idx="11"/>
          </p:nvPr>
        </p:nvSpPr>
        <p:spPr/>
        <p:txBody>
          <a:bodyPr/>
          <a:lstStyle/>
          <a:p>
            <a:r>
              <a:rPr lang="en-US"/>
              <a:t>Kalid.H   </a:t>
            </a:r>
          </a:p>
        </p:txBody>
      </p:sp>
      <p:sp>
        <p:nvSpPr>
          <p:cNvPr id="9" name="Slide Number Placeholder 8"/>
          <p:cNvSpPr>
            <a:spLocks noGrp="1"/>
          </p:cNvSpPr>
          <p:nvPr>
            <p:ph type="sldNum" sz="quarter" idx="12"/>
          </p:nvPr>
        </p:nvSpPr>
        <p:spPr/>
        <p:txBody>
          <a:bodyPr/>
          <a:lstStyle/>
          <a:p>
            <a:fld id="{D45EFDE7-50AC-4D4A-982B-1F000303C3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618C-4AC8-4DDF-BFD7-32E1386C2D29}" type="datetime1">
              <a:rPr lang="en-US" smtClean="0"/>
              <a:pPr/>
              <a:t>5/2/2020</a:t>
            </a:fld>
            <a:endParaRPr lang="en-US"/>
          </a:p>
        </p:txBody>
      </p:sp>
      <p:sp>
        <p:nvSpPr>
          <p:cNvPr id="4" name="Footer Placeholder 3"/>
          <p:cNvSpPr>
            <a:spLocks noGrp="1"/>
          </p:cNvSpPr>
          <p:nvPr>
            <p:ph type="ftr" sz="quarter" idx="11"/>
          </p:nvPr>
        </p:nvSpPr>
        <p:spPr/>
        <p:txBody>
          <a:bodyPr/>
          <a:lstStyle/>
          <a:p>
            <a:r>
              <a:rPr lang="en-US"/>
              <a:t>Kalid.H   </a:t>
            </a:r>
          </a:p>
        </p:txBody>
      </p:sp>
      <p:sp>
        <p:nvSpPr>
          <p:cNvPr id="5" name="Slide Number Placeholder 4"/>
          <p:cNvSpPr>
            <a:spLocks noGrp="1"/>
          </p:cNvSpPr>
          <p:nvPr>
            <p:ph type="sldNum" sz="quarter" idx="12"/>
          </p:nvPr>
        </p:nvSpPr>
        <p:spPr/>
        <p:txBody>
          <a:bodyPr/>
          <a:lstStyle/>
          <a:p>
            <a:fld id="{D45EFDE7-50AC-4D4A-982B-1F000303C3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2F04E-14F7-4149-B6C3-2E4DC12BD2B8}"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4" name="Slide Number Placeholder 3"/>
          <p:cNvSpPr>
            <a:spLocks noGrp="1"/>
          </p:cNvSpPr>
          <p:nvPr>
            <p:ph type="sldNum" sz="quarter" idx="12"/>
          </p:nvPr>
        </p:nvSpPr>
        <p:spPr/>
        <p:txBody>
          <a:bodyPr/>
          <a:lstStyle/>
          <a:p>
            <a:fld id="{D45EFDE7-50AC-4D4A-982B-1F000303C3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0EAF9-1818-4B33-BED5-77F465EA28A9}" type="datetime1">
              <a:rPr lang="en-US" smtClean="0"/>
              <a:pPr/>
              <a:t>5/2/2020</a:t>
            </a:fld>
            <a:endParaRPr lang="en-US"/>
          </a:p>
        </p:txBody>
      </p:sp>
      <p:sp>
        <p:nvSpPr>
          <p:cNvPr id="6" name="Footer Placeholder 5"/>
          <p:cNvSpPr>
            <a:spLocks noGrp="1"/>
          </p:cNvSpPr>
          <p:nvPr>
            <p:ph type="ftr" sz="quarter" idx="11"/>
          </p:nvPr>
        </p:nvSpPr>
        <p:spPr/>
        <p:txBody>
          <a:bodyPr/>
          <a:lstStyle/>
          <a:p>
            <a:r>
              <a:rPr lang="en-US"/>
              <a:t>Kalid.H   </a:t>
            </a:r>
          </a:p>
        </p:txBody>
      </p:sp>
      <p:sp>
        <p:nvSpPr>
          <p:cNvPr id="7" name="Slide Number Placeholder 6"/>
          <p:cNvSpPr>
            <a:spLocks noGrp="1"/>
          </p:cNvSpPr>
          <p:nvPr>
            <p:ph type="sldNum" sz="quarter" idx="12"/>
          </p:nvPr>
        </p:nvSpPr>
        <p:spPr/>
        <p:txBody>
          <a:bodyPr/>
          <a:lstStyle/>
          <a:p>
            <a:fld id="{D45EFDE7-50AC-4D4A-982B-1F000303C3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F7DD5-ECA5-4CF2-8B7D-F63AADA349D9}" type="datetime1">
              <a:rPr lang="en-US" smtClean="0"/>
              <a:pPr/>
              <a:t>5/2/2020</a:t>
            </a:fld>
            <a:endParaRPr lang="en-US"/>
          </a:p>
        </p:txBody>
      </p:sp>
      <p:sp>
        <p:nvSpPr>
          <p:cNvPr id="6" name="Footer Placeholder 5"/>
          <p:cNvSpPr>
            <a:spLocks noGrp="1"/>
          </p:cNvSpPr>
          <p:nvPr>
            <p:ph type="ftr" sz="quarter" idx="11"/>
          </p:nvPr>
        </p:nvSpPr>
        <p:spPr/>
        <p:txBody>
          <a:bodyPr/>
          <a:lstStyle/>
          <a:p>
            <a:r>
              <a:rPr lang="en-US"/>
              <a:t>Kalid.H   </a:t>
            </a:r>
          </a:p>
        </p:txBody>
      </p:sp>
      <p:sp>
        <p:nvSpPr>
          <p:cNvPr id="7" name="Slide Number Placeholder 6"/>
          <p:cNvSpPr>
            <a:spLocks noGrp="1"/>
          </p:cNvSpPr>
          <p:nvPr>
            <p:ph type="sldNum" sz="quarter" idx="12"/>
          </p:nvPr>
        </p:nvSpPr>
        <p:spPr/>
        <p:txBody>
          <a:bodyPr/>
          <a:lstStyle/>
          <a:p>
            <a:fld id="{D45EFDE7-50AC-4D4A-982B-1F000303C3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03D6501-CE55-433C-A70C-85858634C25F}" type="datetime1">
              <a:rPr lang="en-US" smtClean="0"/>
              <a:pPr/>
              <a:t>5/2/2020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Kalid.H   </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5EFDE7-50AC-4D4A-982B-1F000303C3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2.jpeg"/><Relationship Id="rId1" Type="http://schemas.openxmlformats.org/officeDocument/2006/relationships/slideLayout" Target="../slideLayouts/slideLayout2.xml"/><Relationship Id="rId5" Type="http://schemas.microsoft.com/office/2007/relationships/hdphoto" Target="../media/hdphoto17.wdp"/><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3.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1551"/>
            <a:ext cx="7772400" cy="838200"/>
          </a:xfrm>
        </p:spPr>
        <p:txBody>
          <a:bodyPr>
            <a:normAutofit fontScale="90000"/>
          </a:bodyPr>
          <a:lstStyle/>
          <a:p>
            <a:br>
              <a:rPr lang="en-US" b="1" dirty="0">
                <a:solidFill>
                  <a:srgbClr val="FF0000"/>
                </a:solidFill>
              </a:rPr>
            </a:br>
            <a:r>
              <a:rPr lang="en-US" b="1" dirty="0">
                <a:solidFill>
                  <a:srgbClr val="FF0000"/>
                </a:solidFill>
              </a:rPr>
              <a:t>Heat Exchanger Design </a:t>
            </a:r>
            <a:br>
              <a:rPr lang="en-US" b="1" dirty="0">
                <a:solidFill>
                  <a:srgbClr val="FF0000"/>
                </a:solidFill>
              </a:rPr>
            </a:br>
            <a:r>
              <a:rPr lang="en-US" b="1" dirty="0">
                <a:solidFill>
                  <a:srgbClr val="FF0000"/>
                </a:solidFill>
              </a:rPr>
              <a:t> </a:t>
            </a:r>
          </a:p>
        </p:txBody>
      </p:sp>
      <p:sp>
        <p:nvSpPr>
          <p:cNvPr id="4" name="Date Placeholder 3"/>
          <p:cNvSpPr>
            <a:spLocks noGrp="1"/>
          </p:cNvSpPr>
          <p:nvPr>
            <p:ph type="dt" sz="half" idx="10"/>
          </p:nvPr>
        </p:nvSpPr>
        <p:spPr/>
        <p:txBody>
          <a:bodyPr/>
          <a:lstStyle/>
          <a:p>
            <a:fld id="{0BEAD926-D03F-44C0-99DE-099BACDAC4C6}"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1</a:t>
            </a:fld>
            <a:endParaRPr lang="en-US"/>
          </a:p>
        </p:txBody>
      </p:sp>
      <p:pic>
        <p:nvPicPr>
          <p:cNvPr id="1027"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6638"/>
          <a:stretch/>
        </p:blipFill>
        <p:spPr bwMode="auto">
          <a:xfrm>
            <a:off x="457200" y="2952750"/>
            <a:ext cx="3352800" cy="176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362200" y="1962150"/>
            <a:ext cx="4572000" cy="707886"/>
          </a:xfrm>
          <a:prstGeom prst="rect">
            <a:avLst/>
          </a:prstGeom>
        </p:spPr>
        <p:txBody>
          <a:bodyPr>
            <a:spAutoFit/>
          </a:bodyPr>
          <a:lstStyle/>
          <a:p>
            <a:pPr algn="ctr"/>
            <a:r>
              <a:rPr lang="en-US" sz="2000" b="1" dirty="0">
                <a:solidFill>
                  <a:schemeClr val="tx2">
                    <a:lumMod val="75000"/>
                  </a:schemeClr>
                </a:solidFill>
              </a:rPr>
              <a:t>Chapter two </a:t>
            </a:r>
          </a:p>
          <a:p>
            <a:pPr algn="ctr"/>
            <a:r>
              <a:rPr lang="en-US" sz="2000" b="1" dirty="0">
                <a:solidFill>
                  <a:schemeClr val="tx2">
                    <a:lumMod val="75000"/>
                  </a:schemeClr>
                </a:solidFill>
              </a:rPr>
              <a:t>Lecture 3</a:t>
            </a:r>
          </a:p>
        </p:txBody>
      </p:sp>
    </p:spTree>
    <p:extLst>
      <p:ext uri="{BB962C8B-B14F-4D97-AF65-F5344CB8AC3E}">
        <p14:creationId xmlns:p14="http://schemas.microsoft.com/office/powerpoint/2010/main" val="263309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76794-BBA9-4163-9E7E-D2B16381A847}"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4" name="Slide Number Placeholder 3"/>
          <p:cNvSpPr>
            <a:spLocks noGrp="1"/>
          </p:cNvSpPr>
          <p:nvPr>
            <p:ph type="sldNum" sz="quarter" idx="12"/>
          </p:nvPr>
        </p:nvSpPr>
        <p:spPr/>
        <p:txBody>
          <a:bodyPr/>
          <a:lstStyle/>
          <a:p>
            <a:fld id="{D45EFDE7-50AC-4D4A-982B-1F000303C37B}" type="slidenum">
              <a:rPr lang="en-US" smtClean="0"/>
              <a:pPr/>
              <a:t>10</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219200" y="914400"/>
            <a:ext cx="6172200" cy="37147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762000" y="428625"/>
            <a:ext cx="7620000" cy="42862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1950"/>
            <a:ext cx="7467600" cy="514350"/>
          </a:xfrm>
          <a:solidFill>
            <a:schemeClr val="bg1"/>
          </a:solidFill>
        </p:spPr>
        <p:txBody>
          <a:bodyPr>
            <a:noAutofit/>
          </a:bodyPr>
          <a:lstStyle/>
          <a:p>
            <a:r>
              <a:rPr lang="en-US" sz="2800" b="1" u="sng" dirty="0">
                <a:latin typeface="+mn-lt"/>
                <a:ea typeface="+mn-ea"/>
                <a:cs typeface="+mn-cs"/>
              </a:rPr>
              <a:t>3) Floating head type</a:t>
            </a:r>
          </a:p>
        </p:txBody>
      </p:sp>
      <p:sp>
        <p:nvSpPr>
          <p:cNvPr id="3" name="Content Placeholder 2"/>
          <p:cNvSpPr>
            <a:spLocks noGrp="1"/>
          </p:cNvSpPr>
          <p:nvPr>
            <p:ph idx="1"/>
          </p:nvPr>
        </p:nvSpPr>
        <p:spPr>
          <a:xfrm>
            <a:off x="457200" y="914401"/>
            <a:ext cx="8229600" cy="3394472"/>
          </a:xfrm>
        </p:spPr>
        <p:txBody>
          <a:bodyPr>
            <a:normAutofit/>
          </a:bodyPr>
          <a:lstStyle/>
          <a:p>
            <a:pPr algn="just">
              <a:lnSpc>
                <a:spcPct val="150000"/>
              </a:lnSpc>
            </a:pPr>
            <a:r>
              <a:rPr lang="en-US" sz="2400" dirty="0"/>
              <a:t>It </a:t>
            </a:r>
            <a:r>
              <a:rPr lang="en-US" sz="2000" dirty="0"/>
              <a:t>is the most versatile type of STHE and also high price</a:t>
            </a:r>
          </a:p>
          <a:p>
            <a:pPr algn="just">
              <a:lnSpc>
                <a:spcPct val="150000"/>
              </a:lnSpc>
            </a:pPr>
            <a:r>
              <a:rPr lang="en-US" sz="2000" dirty="0"/>
              <a:t>One tube sheet is fixed relative to the shell and the other is free to float within the shell, this permits free expansion of the tube bundle as well as cleaning of both the inside and outside of the tubes</a:t>
            </a:r>
          </a:p>
          <a:p>
            <a:pPr algn="just">
              <a:lnSpc>
                <a:spcPct val="150000"/>
              </a:lnSpc>
            </a:pPr>
            <a:r>
              <a:rPr lang="en-US" sz="2000" dirty="0"/>
              <a:t>It can be used for service where both the shell side and the tube side fluids are dirty (e.g. in petroleum refinery) </a:t>
            </a:r>
          </a:p>
        </p:txBody>
      </p:sp>
      <p:sp>
        <p:nvSpPr>
          <p:cNvPr id="4" name="Date Placeholder 3"/>
          <p:cNvSpPr>
            <a:spLocks noGrp="1"/>
          </p:cNvSpPr>
          <p:nvPr>
            <p:ph type="dt" sz="half" idx="10"/>
          </p:nvPr>
        </p:nvSpPr>
        <p:spPr/>
        <p:txBody>
          <a:bodyPr/>
          <a:lstStyle/>
          <a:p>
            <a:fld id="{687EBEE8-DF2C-4861-A864-6103649F3E68}"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2F04E-14F7-4149-B6C3-2E4DC12BD2B8}"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4" name="Slide Number Placeholder 3"/>
          <p:cNvSpPr>
            <a:spLocks noGrp="1"/>
          </p:cNvSpPr>
          <p:nvPr>
            <p:ph type="sldNum" sz="quarter" idx="12"/>
          </p:nvPr>
        </p:nvSpPr>
        <p:spPr/>
        <p:txBody>
          <a:bodyPr/>
          <a:lstStyle/>
          <a:p>
            <a:fld id="{D45EFDE7-50AC-4D4A-982B-1F000303C37B}" type="slidenum">
              <a:rPr lang="en-US" smtClean="0"/>
              <a:pPr/>
              <a:t>12</a:t>
            </a:fld>
            <a:endParaRPr lang="en-US"/>
          </a:p>
        </p:txBody>
      </p:sp>
      <p:pic>
        <p:nvPicPr>
          <p:cNvPr id="2053" name="Picture 5"/>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536" t="20408" r="2019" b="5962"/>
          <a:stretch/>
        </p:blipFill>
        <p:spPr bwMode="auto">
          <a:xfrm>
            <a:off x="685800" y="628650"/>
            <a:ext cx="7586988"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73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153400" cy="571500"/>
          </a:xfrm>
          <a:solidFill>
            <a:schemeClr val="bg1"/>
          </a:solidFill>
        </p:spPr>
        <p:txBody>
          <a:bodyPr>
            <a:normAutofit/>
          </a:bodyPr>
          <a:lstStyle/>
          <a:p>
            <a:r>
              <a:rPr lang="en-US" sz="2900" b="1" u="sng" dirty="0"/>
              <a:t>Components of STHE</a:t>
            </a:r>
          </a:p>
        </p:txBody>
      </p:sp>
      <p:sp>
        <p:nvSpPr>
          <p:cNvPr id="3" name="Content Placeholder 2"/>
          <p:cNvSpPr>
            <a:spLocks noGrp="1"/>
          </p:cNvSpPr>
          <p:nvPr>
            <p:ph idx="1"/>
          </p:nvPr>
        </p:nvSpPr>
        <p:spPr>
          <a:xfrm>
            <a:off x="457200" y="819150"/>
            <a:ext cx="8686800" cy="3851672"/>
          </a:xfrm>
        </p:spPr>
        <p:txBody>
          <a:bodyPr numCol="2">
            <a:normAutofit fontScale="92500" lnSpcReduction="20000"/>
          </a:bodyPr>
          <a:lstStyle/>
          <a:p>
            <a:pPr>
              <a:buFont typeface="Wingdings" pitchFamily="2" charset="2"/>
              <a:buChar char="ü"/>
            </a:pPr>
            <a:r>
              <a:rPr lang="en-US" sz="2800" dirty="0">
                <a:latin typeface="Cambria" pitchFamily="18" charset="0"/>
              </a:rPr>
              <a:t>Shell </a:t>
            </a:r>
          </a:p>
          <a:p>
            <a:pPr>
              <a:buFont typeface="Wingdings" pitchFamily="2" charset="2"/>
              <a:buChar char="ü"/>
            </a:pPr>
            <a:r>
              <a:rPr lang="en-US" sz="2800" dirty="0">
                <a:latin typeface="Cambria" pitchFamily="18" charset="0"/>
              </a:rPr>
              <a:t>Shell cover</a:t>
            </a:r>
          </a:p>
          <a:p>
            <a:pPr>
              <a:buFont typeface="Wingdings" pitchFamily="2" charset="2"/>
              <a:buChar char="ü"/>
            </a:pPr>
            <a:r>
              <a:rPr lang="en-US" sz="2800" dirty="0">
                <a:latin typeface="Cambria" pitchFamily="18" charset="0"/>
              </a:rPr>
              <a:t>Tubes</a:t>
            </a:r>
          </a:p>
          <a:p>
            <a:pPr>
              <a:buFont typeface="Wingdings" pitchFamily="2" charset="2"/>
              <a:buChar char="ü"/>
            </a:pPr>
            <a:r>
              <a:rPr lang="en-US" sz="2800" dirty="0">
                <a:latin typeface="Cambria" pitchFamily="18" charset="0"/>
              </a:rPr>
              <a:t>Channels</a:t>
            </a:r>
          </a:p>
          <a:p>
            <a:pPr>
              <a:buFont typeface="Wingdings" pitchFamily="2" charset="2"/>
              <a:buChar char="ü"/>
            </a:pPr>
            <a:r>
              <a:rPr lang="en-US" sz="2800" dirty="0">
                <a:latin typeface="Cambria" pitchFamily="18" charset="0"/>
              </a:rPr>
              <a:t>Channel cover</a:t>
            </a:r>
          </a:p>
          <a:p>
            <a:pPr>
              <a:buFont typeface="Wingdings" pitchFamily="2" charset="2"/>
              <a:buChar char="ü"/>
            </a:pPr>
            <a:r>
              <a:rPr lang="en-US" sz="2800" dirty="0">
                <a:latin typeface="Cambria" pitchFamily="18" charset="0"/>
              </a:rPr>
              <a:t>Tube sheet</a:t>
            </a:r>
          </a:p>
          <a:p>
            <a:pPr>
              <a:buFont typeface="Wingdings" pitchFamily="2" charset="2"/>
              <a:buChar char="ü"/>
            </a:pPr>
            <a:r>
              <a:rPr lang="en-US" sz="2800" dirty="0">
                <a:latin typeface="Cambria" pitchFamily="18" charset="0"/>
              </a:rPr>
              <a:t>Baffles </a:t>
            </a:r>
          </a:p>
          <a:p>
            <a:pPr>
              <a:buFont typeface="Wingdings" pitchFamily="2" charset="2"/>
              <a:buChar char="ü"/>
            </a:pPr>
            <a:r>
              <a:rPr lang="en-US" sz="2800" dirty="0">
                <a:latin typeface="Cambria" pitchFamily="18" charset="0"/>
              </a:rPr>
              <a:t>Nozzles </a:t>
            </a:r>
          </a:p>
          <a:p>
            <a:pPr>
              <a:buFont typeface="Wingdings" pitchFamily="2" charset="2"/>
              <a:buChar char="ü"/>
            </a:pPr>
            <a:r>
              <a:rPr lang="en-US" sz="2800" dirty="0">
                <a:latin typeface="Cambria" pitchFamily="18" charset="0"/>
              </a:rPr>
              <a:t>tie – rod and spacers</a:t>
            </a:r>
          </a:p>
          <a:p>
            <a:pPr>
              <a:buFont typeface="Wingdings" pitchFamily="2" charset="2"/>
              <a:buChar char="ü"/>
            </a:pPr>
            <a:r>
              <a:rPr lang="en-US" sz="2800" dirty="0">
                <a:latin typeface="Cambria" pitchFamily="18" charset="0"/>
              </a:rPr>
              <a:t>Pass partition plates</a:t>
            </a:r>
          </a:p>
          <a:p>
            <a:pPr>
              <a:buFont typeface="Wingdings" pitchFamily="2" charset="2"/>
              <a:buChar char="ü"/>
            </a:pPr>
            <a:r>
              <a:rPr lang="en-US" sz="2800" dirty="0">
                <a:latin typeface="Cambria" pitchFamily="18" charset="0"/>
              </a:rPr>
              <a:t>Impingement plates</a:t>
            </a:r>
          </a:p>
          <a:p>
            <a:pPr>
              <a:buFont typeface="Wingdings" pitchFamily="2" charset="2"/>
              <a:buChar char="ü"/>
            </a:pPr>
            <a:r>
              <a:rPr lang="en-US" sz="2800" dirty="0">
                <a:latin typeface="Cambria" pitchFamily="18" charset="0"/>
              </a:rPr>
              <a:t>Longitudinal baffle</a:t>
            </a:r>
          </a:p>
          <a:p>
            <a:pPr>
              <a:buFont typeface="Wingdings" pitchFamily="2" charset="2"/>
              <a:buChar char="ü"/>
            </a:pPr>
            <a:r>
              <a:rPr lang="en-US" sz="2800" dirty="0">
                <a:latin typeface="Cambria" pitchFamily="18" charset="0"/>
              </a:rPr>
              <a:t>Spacing strips</a:t>
            </a:r>
          </a:p>
          <a:p>
            <a:pPr>
              <a:buFont typeface="Wingdings" pitchFamily="2" charset="2"/>
              <a:buChar char="ü"/>
            </a:pPr>
            <a:r>
              <a:rPr lang="en-US" sz="2800" dirty="0">
                <a:latin typeface="Cambria" pitchFamily="18" charset="0"/>
              </a:rPr>
              <a:t>Supports</a:t>
            </a:r>
          </a:p>
          <a:p>
            <a:pPr>
              <a:buFont typeface="Wingdings" pitchFamily="2" charset="2"/>
              <a:buChar char="ü"/>
            </a:pPr>
            <a:r>
              <a:rPr lang="en-US" sz="2800" dirty="0">
                <a:latin typeface="Cambria" pitchFamily="18" charset="0"/>
              </a:rPr>
              <a:t>foundation</a:t>
            </a:r>
          </a:p>
          <a:p>
            <a:pPr>
              <a:buNone/>
            </a:pPr>
            <a:endParaRPr lang="en-US" dirty="0"/>
          </a:p>
          <a:p>
            <a:endParaRPr lang="en-US" dirty="0"/>
          </a:p>
        </p:txBody>
      </p:sp>
      <p:sp>
        <p:nvSpPr>
          <p:cNvPr id="4" name="Date Placeholder 3"/>
          <p:cNvSpPr>
            <a:spLocks noGrp="1"/>
          </p:cNvSpPr>
          <p:nvPr>
            <p:ph type="dt" sz="half" idx="10"/>
          </p:nvPr>
        </p:nvSpPr>
        <p:spPr/>
        <p:txBody>
          <a:bodyPr/>
          <a:lstStyle/>
          <a:p>
            <a:fld id="{C9710627-6C88-4915-8FC3-321C82516E50}"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endParaRPr lang="en-US" dirty="0"/>
          </a:p>
        </p:txBody>
      </p:sp>
      <p:sp>
        <p:nvSpPr>
          <p:cNvPr id="6" name="Slide Number Placeholder 5"/>
          <p:cNvSpPr>
            <a:spLocks noGrp="1"/>
          </p:cNvSpPr>
          <p:nvPr>
            <p:ph type="sldNum" sz="quarter" idx="12"/>
          </p:nvPr>
        </p:nvSpPr>
        <p:spPr/>
        <p:txBody>
          <a:bodyPr/>
          <a:lstStyle/>
          <a:p>
            <a:fld id="{D45EFDE7-50AC-4D4A-982B-1F000303C37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8153400" cy="342900"/>
          </a:xfrm>
          <a:solidFill>
            <a:schemeClr val="accent6"/>
          </a:solidFill>
        </p:spPr>
        <p:txBody>
          <a:bodyPr>
            <a:normAutofit/>
          </a:bodyPr>
          <a:lstStyle/>
          <a:p>
            <a:pPr algn="r"/>
            <a:r>
              <a:rPr lang="en-US" sz="1200" b="1" dirty="0"/>
              <a:t>Component continue….</a:t>
            </a:r>
          </a:p>
        </p:txBody>
      </p:sp>
      <p:sp>
        <p:nvSpPr>
          <p:cNvPr id="4" name="Date Placeholder 3"/>
          <p:cNvSpPr>
            <a:spLocks noGrp="1"/>
          </p:cNvSpPr>
          <p:nvPr>
            <p:ph type="dt" sz="half" idx="10"/>
          </p:nvPr>
        </p:nvSpPr>
        <p:spPr/>
        <p:txBody>
          <a:bodyPr/>
          <a:lstStyle/>
          <a:p>
            <a:fld id="{FF96C8C2-C836-4267-982A-93F5C7C5D9B8}"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14</a:t>
            </a:fld>
            <a:endParaRPr lang="en-US"/>
          </a:p>
        </p:txBody>
      </p:sp>
      <p:pic>
        <p:nvPicPr>
          <p:cNvPr id="1026"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263609" y="1"/>
            <a:ext cx="10017209" cy="524486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77C46087-78AA-4A37-9BBD-CA1B475A39F6}"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15</a:t>
            </a:fld>
            <a:endParaRPr lang="en-US"/>
          </a:p>
        </p:txBody>
      </p:sp>
      <p:pic>
        <p:nvPicPr>
          <p:cNvPr id="7" name="Picture 8" descr="http://www.ras-inc.com/assets/images/tubes3.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668946" y="1143000"/>
            <a:ext cx="7713055" cy="36004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6FC9575-E09F-46FD-B0E9-F819F1144421}"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16</a:t>
            </a:fld>
            <a:endParaRPr lang="en-US"/>
          </a:p>
        </p:txBody>
      </p:sp>
      <p:pic>
        <p:nvPicPr>
          <p:cNvPr id="3074"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685800" y="1200150"/>
            <a:ext cx="7467600" cy="319385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37B5F627-BC72-434F-9C85-FD0F365C0933}"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17</a:t>
            </a:fld>
            <a:endParaRPr lang="en-US"/>
          </a:p>
        </p:txBody>
      </p:sp>
      <p:pic>
        <p:nvPicPr>
          <p:cNvPr id="1026"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291128" y="1428750"/>
            <a:ext cx="8167073" cy="29146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658753C-16DB-4F18-AE13-880A342737C0}"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18</a:t>
            </a:fld>
            <a:endParaRPr lang="en-US"/>
          </a:p>
        </p:txBody>
      </p:sp>
      <p:pic>
        <p:nvPicPr>
          <p:cNvPr id="4098"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685800" y="742950"/>
            <a:ext cx="7924800" cy="40005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1"/>
            <a:ext cx="8229600" cy="4526756"/>
          </a:xfrm>
        </p:spPr>
        <p:txBody>
          <a:bodyPr>
            <a:normAutofit fontScale="70000" lnSpcReduction="20000"/>
          </a:bodyPr>
          <a:lstStyle/>
          <a:p>
            <a:pPr>
              <a:lnSpc>
                <a:spcPct val="160000"/>
              </a:lnSpc>
              <a:buNone/>
            </a:pPr>
            <a:r>
              <a:rPr lang="en-US" sz="2200" dirty="0"/>
              <a:t>A STHE is divided into three parts: </a:t>
            </a:r>
          </a:p>
          <a:p>
            <a:pPr>
              <a:lnSpc>
                <a:spcPct val="160000"/>
              </a:lnSpc>
            </a:pPr>
            <a:r>
              <a:rPr lang="en-US" sz="2200" dirty="0"/>
              <a:t>The front head, the shell, and the rear head. </a:t>
            </a:r>
          </a:p>
          <a:p>
            <a:pPr>
              <a:lnSpc>
                <a:spcPct val="160000"/>
              </a:lnSpc>
            </a:pPr>
            <a:r>
              <a:rPr lang="en-US" sz="2200" dirty="0"/>
              <a:t>Type and naming of the heat exchanger is designed by three letters </a:t>
            </a:r>
          </a:p>
          <a:p>
            <a:pPr>
              <a:lnSpc>
                <a:spcPct val="160000"/>
              </a:lnSpc>
            </a:pPr>
            <a:r>
              <a:rPr lang="en-US" sz="2200" dirty="0"/>
              <a:t>TEMA nomenclature for the various construction possibilities</a:t>
            </a:r>
          </a:p>
          <a:p>
            <a:pPr>
              <a:lnSpc>
                <a:spcPct val="160000"/>
              </a:lnSpc>
            </a:pPr>
            <a:endParaRPr lang="en-US" sz="2200" dirty="0"/>
          </a:p>
          <a:p>
            <a:pPr>
              <a:lnSpc>
                <a:spcPct val="160000"/>
              </a:lnSpc>
            </a:pPr>
            <a:endParaRPr lang="en-US" sz="2200" dirty="0"/>
          </a:p>
          <a:p>
            <a:pPr marL="0" indent="0">
              <a:lnSpc>
                <a:spcPct val="160000"/>
              </a:lnSpc>
              <a:buNone/>
            </a:pPr>
            <a:endParaRPr lang="en-US" sz="2200" dirty="0"/>
          </a:p>
          <a:p>
            <a:pPr>
              <a:lnSpc>
                <a:spcPct val="160000"/>
              </a:lnSpc>
            </a:pPr>
            <a:r>
              <a:rPr lang="en-US" sz="2200" dirty="0"/>
              <a:t>The TEMA </a:t>
            </a:r>
            <a:r>
              <a:rPr lang="en-US" sz="2200" dirty="0">
                <a:solidFill>
                  <a:srgbClr val="FF0000"/>
                </a:solidFill>
              </a:rPr>
              <a:t>(tubular exchanger manufacturers association</a:t>
            </a:r>
            <a:r>
              <a:rPr lang="en-US" sz="2200" dirty="0"/>
              <a:t>) standards covers three classes of exchangers</a:t>
            </a:r>
          </a:p>
          <a:p>
            <a:pPr lvl="1">
              <a:lnSpc>
                <a:spcPct val="160000"/>
              </a:lnSpc>
            </a:pPr>
            <a:r>
              <a:rPr lang="en-US" sz="1800" b="1" u="sng" dirty="0">
                <a:solidFill>
                  <a:schemeClr val="accent6">
                    <a:lumMod val="50000"/>
                  </a:schemeClr>
                </a:solidFill>
              </a:rPr>
              <a:t>Class R</a:t>
            </a:r>
            <a:r>
              <a:rPr lang="en-US" sz="1800" dirty="0"/>
              <a:t>:- covers exchangers for generally Sevier duties of petroleum related industries</a:t>
            </a:r>
          </a:p>
          <a:p>
            <a:pPr lvl="1">
              <a:lnSpc>
                <a:spcPct val="160000"/>
              </a:lnSpc>
            </a:pPr>
            <a:r>
              <a:rPr lang="en-US" sz="1800" b="1" u="sng" dirty="0">
                <a:solidFill>
                  <a:schemeClr val="accent6">
                    <a:lumMod val="75000"/>
                  </a:schemeClr>
                </a:solidFill>
              </a:rPr>
              <a:t>Class C</a:t>
            </a:r>
            <a:r>
              <a:rPr lang="en-US" sz="1800" dirty="0"/>
              <a:t>:- covers exchangers for moderate duties in commercial &amp; general purpose applications</a:t>
            </a:r>
          </a:p>
          <a:p>
            <a:pPr lvl="1">
              <a:lnSpc>
                <a:spcPct val="160000"/>
              </a:lnSpc>
            </a:pPr>
            <a:r>
              <a:rPr lang="en-US" sz="1800" b="1" u="sng" dirty="0">
                <a:solidFill>
                  <a:schemeClr val="accent5">
                    <a:lumMod val="75000"/>
                  </a:schemeClr>
                </a:solidFill>
              </a:rPr>
              <a:t>Class B</a:t>
            </a:r>
            <a:r>
              <a:rPr lang="en-US" sz="1800" dirty="0"/>
              <a:t>:- covers exchangers for use in the chemical process industries</a:t>
            </a:r>
          </a:p>
        </p:txBody>
      </p:sp>
      <p:sp>
        <p:nvSpPr>
          <p:cNvPr id="4" name="Date Placeholder 3"/>
          <p:cNvSpPr>
            <a:spLocks noGrp="1"/>
          </p:cNvSpPr>
          <p:nvPr>
            <p:ph type="dt" sz="half" idx="10"/>
          </p:nvPr>
        </p:nvSpPr>
        <p:spPr/>
        <p:txBody>
          <a:bodyPr/>
          <a:lstStyle/>
          <a:p>
            <a:fld id="{77C4CC88-EEB9-4F1E-9478-A646B9BBBB62}"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19</a:t>
            </a:fld>
            <a:endParaRPr lang="en-US"/>
          </a:p>
        </p:txBody>
      </p:sp>
      <p:sp>
        <p:nvSpPr>
          <p:cNvPr id="7" name="Title 1"/>
          <p:cNvSpPr>
            <a:spLocks noGrp="1"/>
          </p:cNvSpPr>
          <p:nvPr>
            <p:ph type="title"/>
          </p:nvPr>
        </p:nvSpPr>
        <p:spPr>
          <a:xfrm>
            <a:off x="0" y="133350"/>
            <a:ext cx="8153400" cy="400050"/>
          </a:xfrm>
          <a:solidFill>
            <a:schemeClr val="bg1"/>
          </a:solidFill>
        </p:spPr>
        <p:txBody>
          <a:bodyPr>
            <a:noAutofit/>
          </a:bodyPr>
          <a:lstStyle/>
          <a:p>
            <a:pPr algn="l"/>
            <a:r>
              <a:rPr lang="en-US" sz="2400" b="1" dirty="0"/>
              <a:t>  </a:t>
            </a:r>
            <a:r>
              <a:rPr lang="en-US" sz="2800" b="1" u="sng" dirty="0"/>
              <a:t>Components of STHE(TEMA standards)</a:t>
            </a:r>
            <a:endParaRPr lang="en-US" sz="2400" b="1" u="sng" dirty="0"/>
          </a:p>
        </p:txBody>
      </p:sp>
      <p:sp>
        <p:nvSpPr>
          <p:cNvPr id="10" name="TextBox 9"/>
          <p:cNvSpPr txBox="1"/>
          <p:nvPr/>
        </p:nvSpPr>
        <p:spPr>
          <a:xfrm>
            <a:off x="1219200" y="1885950"/>
            <a:ext cx="6781800" cy="138499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200" dirty="0"/>
              <a:t>The first letter describes the stationary head type  [A,B,C,D,N]   </a:t>
            </a:r>
          </a:p>
          <a:p>
            <a:pPr marL="285750" indent="-285750" algn="just">
              <a:lnSpc>
                <a:spcPct val="150000"/>
              </a:lnSpc>
              <a:buFont typeface="Arial" panose="020B0604020202020204" pitchFamily="34" charset="0"/>
              <a:buChar char="•"/>
            </a:pPr>
            <a:r>
              <a:rPr lang="en-US" sz="1200" dirty="0"/>
              <a:t>The second letter refers to the shell type   [E,F,G,H,J,K,X]</a:t>
            </a:r>
          </a:p>
          <a:p>
            <a:pPr marL="285750" indent="-285750" algn="just">
              <a:lnSpc>
                <a:spcPct val="150000"/>
              </a:lnSpc>
              <a:buFont typeface="Arial" panose="020B0604020202020204" pitchFamily="34" charset="0"/>
              <a:buChar char="•"/>
            </a:pPr>
            <a:r>
              <a:rPr lang="en-US" sz="1200" dirty="0"/>
              <a:t>The third letter shows the rear head type  [L,M,N,P,S,T,U,W]</a:t>
            </a:r>
          </a:p>
          <a:p>
            <a:r>
              <a:rPr lang="en-US" sz="1200" b="1" dirty="0">
                <a:solidFill>
                  <a:srgbClr val="00B050"/>
                </a:solidFill>
              </a:rPr>
              <a:t>Example : TYPE AES refers to Split-ring floating head exchanger with removable channel and cover</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9550"/>
            <a:ext cx="7923196" cy="479822"/>
          </a:xfrm>
          <a:solidFill>
            <a:schemeClr val="bg1"/>
          </a:solidFill>
        </p:spPr>
        <p:txBody>
          <a:bodyPr>
            <a:noAutofit/>
          </a:bodyPr>
          <a:lstStyle/>
          <a:p>
            <a:pPr algn="l"/>
            <a:r>
              <a:rPr lang="en-US" sz="2800" b="1" u="sng" dirty="0"/>
              <a:t>Applications of heat exchangers </a:t>
            </a:r>
            <a:endParaRPr lang="en-US" sz="2800" b="1" dirty="0"/>
          </a:p>
        </p:txBody>
      </p:sp>
      <p:sp>
        <p:nvSpPr>
          <p:cNvPr id="3" name="Content Placeholder 2"/>
          <p:cNvSpPr>
            <a:spLocks noGrp="1"/>
          </p:cNvSpPr>
          <p:nvPr>
            <p:ph idx="1"/>
          </p:nvPr>
        </p:nvSpPr>
        <p:spPr>
          <a:xfrm>
            <a:off x="381000" y="895350"/>
            <a:ext cx="8229600" cy="3394472"/>
          </a:xfrm>
        </p:spPr>
        <p:txBody>
          <a:bodyPr>
            <a:noAutofit/>
          </a:bodyPr>
          <a:lstStyle/>
          <a:p>
            <a:pPr marL="0" indent="0">
              <a:buNone/>
            </a:pPr>
            <a:r>
              <a:rPr lang="en-US" sz="2400" dirty="0">
                <a:latin typeface="Times New Roman" pitchFamily="18" charset="0"/>
                <a:cs typeface="Times New Roman" pitchFamily="18" charset="0"/>
              </a:rPr>
              <a:t>Heat exchangers are practical devices used to transfer energy from one ﬂuid to another </a:t>
            </a:r>
          </a:p>
          <a:p>
            <a:pPr>
              <a:buFont typeface="Wingdings" pitchFamily="2" charset="2"/>
              <a:buChar char="ü"/>
            </a:pPr>
            <a:r>
              <a:rPr lang="en-US" sz="2400" dirty="0">
                <a:latin typeface="Times New Roman" pitchFamily="18" charset="0"/>
                <a:cs typeface="Times New Roman" pitchFamily="18" charset="0"/>
              </a:rPr>
              <a:t>To get fluid streams to the right temperature for the next process (reactions often require feeds at high temp). </a:t>
            </a:r>
          </a:p>
          <a:p>
            <a:pPr>
              <a:buFont typeface="Wingdings" pitchFamily="2" charset="2"/>
              <a:buChar char="ü"/>
            </a:pPr>
            <a:r>
              <a:rPr lang="en-US" sz="2400" dirty="0">
                <a:latin typeface="Times New Roman" pitchFamily="18" charset="0"/>
                <a:cs typeface="Times New Roman" pitchFamily="18" charset="0"/>
              </a:rPr>
              <a:t>To condense vapors </a:t>
            </a:r>
          </a:p>
          <a:p>
            <a:pPr>
              <a:buFont typeface="Wingdings" pitchFamily="2" charset="2"/>
              <a:buChar char="ü"/>
            </a:pPr>
            <a:r>
              <a:rPr lang="en-US" sz="2400" dirty="0">
                <a:latin typeface="Times New Roman" pitchFamily="18" charset="0"/>
                <a:cs typeface="Times New Roman" pitchFamily="18" charset="0"/>
              </a:rPr>
              <a:t>To evaporate liquids</a:t>
            </a:r>
          </a:p>
          <a:p>
            <a:pPr>
              <a:buFont typeface="Wingdings" pitchFamily="2" charset="2"/>
              <a:buChar char="ü"/>
            </a:pPr>
            <a:r>
              <a:rPr lang="en-US" sz="2400" dirty="0">
                <a:latin typeface="Times New Roman" pitchFamily="18" charset="0"/>
                <a:cs typeface="Times New Roman" pitchFamily="18" charset="0"/>
              </a:rPr>
              <a:t>To recover heat to use elsewhere </a:t>
            </a:r>
          </a:p>
          <a:p>
            <a:pPr>
              <a:buFont typeface="Wingdings" pitchFamily="2" charset="2"/>
              <a:buChar char="ü"/>
            </a:pPr>
            <a:r>
              <a:rPr lang="en-US" sz="2400" dirty="0">
                <a:latin typeface="Times New Roman" pitchFamily="18" charset="0"/>
                <a:cs typeface="Times New Roman" pitchFamily="18" charset="0"/>
              </a:rPr>
              <a:t>To reject low-grade heat</a:t>
            </a:r>
          </a:p>
          <a:p>
            <a:pPr>
              <a:buFont typeface="Wingdings" pitchFamily="2" charset="2"/>
              <a:buChar char="ü"/>
            </a:pPr>
            <a:r>
              <a:rPr lang="en-US" sz="2400" dirty="0">
                <a:latin typeface="Times New Roman" pitchFamily="18" charset="0"/>
                <a:cs typeface="Times New Roman" pitchFamily="18" charset="0"/>
              </a:rPr>
              <a:t>To drive a power cycle</a:t>
            </a:r>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dirty="0"/>
          </a:p>
        </p:txBody>
      </p:sp>
      <p:sp>
        <p:nvSpPr>
          <p:cNvPr id="5" name="Footer Placeholder 4"/>
          <p:cNvSpPr>
            <a:spLocks noGrp="1"/>
          </p:cNvSpPr>
          <p:nvPr>
            <p:ph type="ftr" sz="quarter" idx="11"/>
          </p:nvPr>
        </p:nvSpPr>
        <p:spPr/>
        <p:txBody>
          <a:bodyPr/>
          <a:lstStyle/>
          <a:p>
            <a:r>
              <a:rPr lang="en-US" dirty="0" err="1"/>
              <a:t>Kalid.H</a:t>
            </a:r>
            <a:r>
              <a:rPr lang="en-US" dirty="0"/>
              <a:t>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2</a:t>
            </a:fld>
            <a:endParaRPr lang="en-US" dirty="0"/>
          </a:p>
        </p:txBody>
      </p:sp>
    </p:spTree>
    <p:extLst>
      <p:ext uri="{BB962C8B-B14F-4D97-AF65-F5344CB8AC3E}">
        <p14:creationId xmlns:p14="http://schemas.microsoft.com/office/powerpoint/2010/main" val="397445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3CBF4674-AC07-4D19-A69F-265CB6427133}"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20</a:t>
            </a:fld>
            <a:endParaRPr lang="en-US"/>
          </a:p>
        </p:txBody>
      </p:sp>
      <p:pic>
        <p:nvPicPr>
          <p:cNvPr id="2052" name="Picture 4"/>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2F04E-14F7-4149-B6C3-2E4DC12BD2B8}"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4" name="Slide Number Placeholder 3"/>
          <p:cNvSpPr>
            <a:spLocks noGrp="1"/>
          </p:cNvSpPr>
          <p:nvPr>
            <p:ph type="sldNum" sz="quarter" idx="12"/>
          </p:nvPr>
        </p:nvSpPr>
        <p:spPr/>
        <p:txBody>
          <a:bodyPr/>
          <a:lstStyle/>
          <a:p>
            <a:fld id="{D45EFDE7-50AC-4D4A-982B-1F000303C37B}" type="slidenum">
              <a:rPr lang="en-US" smtClean="0"/>
              <a:pPr/>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31404598"/>
              </p:ext>
            </p:extLst>
          </p:nvPr>
        </p:nvGraphicFramePr>
        <p:xfrm>
          <a:off x="533400" y="65891"/>
          <a:ext cx="8153400" cy="5010150"/>
        </p:xfrm>
        <a:graphic>
          <a:graphicData uri="http://schemas.openxmlformats.org/presentationml/2006/ole">
            <mc:AlternateContent xmlns:mc="http://schemas.openxmlformats.org/markup-compatibility/2006">
              <mc:Choice xmlns:v="urn:schemas-microsoft-com:vml" Requires="v">
                <p:oleObj spid="_x0000_s1055" name="Document" r:id="rId3" imgW="8496374" imgH="5663471" progId="Word.Document.12">
                  <p:embed/>
                </p:oleObj>
              </mc:Choice>
              <mc:Fallback>
                <p:oleObj name="Document" r:id="rId3" imgW="8496374" imgH="5663471" progId="Word.Document.12">
                  <p:embed/>
                  <p:pic>
                    <p:nvPicPr>
                      <p:cNvPr id="0" name=""/>
                      <p:cNvPicPr/>
                      <p:nvPr/>
                    </p:nvPicPr>
                    <p:blipFill>
                      <a:blip r:embed="rId4"/>
                      <a:stretch>
                        <a:fillRect/>
                      </a:stretch>
                    </p:blipFill>
                    <p:spPr>
                      <a:xfrm>
                        <a:off x="533400" y="65891"/>
                        <a:ext cx="8153400" cy="5010150"/>
                      </a:xfrm>
                      <a:prstGeom prst="rect">
                        <a:avLst/>
                      </a:prstGeom>
                    </p:spPr>
                  </p:pic>
                </p:oleObj>
              </mc:Fallback>
            </mc:AlternateContent>
          </a:graphicData>
        </a:graphic>
      </p:graphicFrame>
    </p:spTree>
    <p:extLst>
      <p:ext uri="{BB962C8B-B14F-4D97-AF65-F5344CB8AC3E}">
        <p14:creationId xmlns:p14="http://schemas.microsoft.com/office/powerpoint/2010/main" val="1484186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978"/>
            <a:ext cx="7620000" cy="479822"/>
          </a:xfrm>
          <a:noFill/>
        </p:spPr>
        <p:txBody>
          <a:bodyPr>
            <a:noAutofit/>
          </a:bodyPr>
          <a:lstStyle/>
          <a:p>
            <a:pPr algn="l"/>
            <a:r>
              <a:rPr lang="en-US" sz="2800" b="1" u="sng" dirty="0"/>
              <a:t>Shell</a:t>
            </a:r>
            <a:endParaRPr lang="en-US" sz="2800" u="sng" dirty="0"/>
          </a:p>
        </p:txBody>
      </p:sp>
      <p:sp>
        <p:nvSpPr>
          <p:cNvPr id="3" name="Content Placeholder 2"/>
          <p:cNvSpPr>
            <a:spLocks noGrp="1"/>
          </p:cNvSpPr>
          <p:nvPr>
            <p:ph idx="1"/>
          </p:nvPr>
        </p:nvSpPr>
        <p:spPr>
          <a:xfrm>
            <a:off x="381000" y="895350"/>
            <a:ext cx="8458200" cy="3680222"/>
          </a:xfrm>
        </p:spPr>
        <p:txBody>
          <a:bodyPr>
            <a:noAutofit/>
          </a:bodyPr>
          <a:lstStyle/>
          <a:p>
            <a:pPr algn="just"/>
            <a:r>
              <a:rPr lang="en-US" sz="2000" dirty="0"/>
              <a:t>Shell is the container for the shell fluid and the tube bundle is placed inside the shell. </a:t>
            </a:r>
          </a:p>
          <a:p>
            <a:pPr algn="just"/>
            <a:r>
              <a:rPr lang="en-US" sz="2000" dirty="0"/>
              <a:t>Shell diameter should be selected in such a way to give a close fit of the tube bundle. </a:t>
            </a:r>
          </a:p>
          <a:p>
            <a:pPr algn="just"/>
            <a:r>
              <a:rPr lang="en-US" sz="2000" dirty="0"/>
              <a:t>The clearance between the tube bundle and inner shell wall depends on the type of exchanger</a:t>
            </a:r>
          </a:p>
          <a:p>
            <a:pPr algn="just"/>
            <a:r>
              <a:rPr lang="en-US" sz="2000" dirty="0"/>
              <a:t>Shells are usually fabricated from standard steel pipe with satisfactory corrosion allowance. </a:t>
            </a:r>
          </a:p>
          <a:p>
            <a:pPr algn="just"/>
            <a:r>
              <a:rPr lang="en-US" sz="2000" dirty="0"/>
              <a:t>The shell thickness of 9.5mm for the shell ID of 305-610 mm can be satisfactorily used up to 2070 </a:t>
            </a:r>
            <a:r>
              <a:rPr lang="en-US" sz="2000" dirty="0" err="1"/>
              <a:t>kpa</a:t>
            </a:r>
            <a:r>
              <a:rPr lang="en-US" sz="2000" dirty="0"/>
              <a:t> of operating pressure </a:t>
            </a:r>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22</a:t>
            </a:fld>
            <a:endParaRPr lang="en-US"/>
          </a:p>
        </p:txBody>
      </p:sp>
    </p:spTree>
    <p:extLst>
      <p:ext uri="{BB962C8B-B14F-4D97-AF65-F5344CB8AC3E}">
        <p14:creationId xmlns:p14="http://schemas.microsoft.com/office/powerpoint/2010/main" val="224489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978"/>
            <a:ext cx="7239000" cy="422672"/>
          </a:xfrm>
          <a:noFill/>
        </p:spPr>
        <p:txBody>
          <a:bodyPr>
            <a:noAutofit/>
          </a:bodyPr>
          <a:lstStyle/>
          <a:p>
            <a:pPr algn="l"/>
            <a:r>
              <a:rPr lang="en-US" sz="2800" b="1" u="sng" dirty="0"/>
              <a:t>Tube</a:t>
            </a:r>
            <a:endParaRPr lang="en-US" sz="2800" u="sng" dirty="0"/>
          </a:p>
        </p:txBody>
      </p:sp>
      <p:sp>
        <p:nvSpPr>
          <p:cNvPr id="3" name="Content Placeholder 2"/>
          <p:cNvSpPr>
            <a:spLocks noGrp="1"/>
          </p:cNvSpPr>
          <p:nvPr>
            <p:ph idx="1"/>
          </p:nvPr>
        </p:nvSpPr>
        <p:spPr>
          <a:xfrm>
            <a:off x="457200" y="857250"/>
            <a:ext cx="8229600" cy="4000500"/>
          </a:xfrm>
        </p:spPr>
        <p:txBody>
          <a:bodyPr>
            <a:normAutofit fontScale="55000" lnSpcReduction="20000"/>
          </a:bodyPr>
          <a:lstStyle/>
          <a:p>
            <a:pPr algn="just">
              <a:lnSpc>
                <a:spcPct val="170000"/>
              </a:lnSpc>
            </a:pPr>
            <a:r>
              <a:rPr lang="en-US" dirty="0"/>
              <a:t>The most efficient condition for heat transfer is to have the maximum number of tubes in the shell to increase turbulence. </a:t>
            </a:r>
          </a:p>
          <a:p>
            <a:pPr algn="just">
              <a:lnSpc>
                <a:spcPct val="170000"/>
              </a:lnSpc>
            </a:pPr>
            <a:r>
              <a:rPr lang="en-US" dirty="0"/>
              <a:t>The tube thickness should be enough to withstand the internal pressure along with the adequate corrosion allowance. </a:t>
            </a:r>
          </a:p>
          <a:p>
            <a:pPr algn="just">
              <a:lnSpc>
                <a:spcPct val="170000"/>
              </a:lnSpc>
            </a:pPr>
            <a:r>
              <a:rPr lang="en-US" dirty="0"/>
              <a:t>The tube length of 1.8, 2.4, 3.6, 4.8, 6.1 and 7.3 meter are preferably used. </a:t>
            </a:r>
          </a:p>
          <a:p>
            <a:pPr algn="just">
              <a:lnSpc>
                <a:spcPct val="170000"/>
              </a:lnSpc>
            </a:pPr>
            <a:r>
              <a:rPr lang="en-US" dirty="0"/>
              <a:t>Longer tube reduces shell diameter at the expense of higher shell pressure drop.</a:t>
            </a:r>
          </a:p>
          <a:p>
            <a:pPr algn="just">
              <a:lnSpc>
                <a:spcPct val="170000"/>
              </a:lnSpc>
            </a:pPr>
            <a:r>
              <a:rPr lang="en-US" dirty="0"/>
              <a:t>Stainless steel, admiralty brass, copper, bronze and alloys of copper-nickel are the commonly used tube materials</a:t>
            </a:r>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23</a:t>
            </a:fld>
            <a:endParaRPr lang="en-US"/>
          </a:p>
        </p:txBody>
      </p:sp>
    </p:spTree>
    <p:extLst>
      <p:ext uri="{BB962C8B-B14F-4D97-AF65-F5344CB8AC3E}">
        <p14:creationId xmlns:p14="http://schemas.microsoft.com/office/powerpoint/2010/main" val="3075336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978"/>
            <a:ext cx="7696200" cy="365522"/>
          </a:xfrm>
          <a:noFill/>
        </p:spPr>
        <p:txBody>
          <a:bodyPr>
            <a:normAutofit fontScale="90000"/>
          </a:bodyPr>
          <a:lstStyle/>
          <a:p>
            <a:pPr algn="l"/>
            <a:r>
              <a:rPr lang="en-US" sz="3200" b="1" dirty="0"/>
              <a:t>Tube pitch, tube-layout and tube-count</a:t>
            </a:r>
            <a:endParaRPr lang="en-US" sz="3200" dirty="0"/>
          </a:p>
        </p:txBody>
      </p:sp>
      <p:sp>
        <p:nvSpPr>
          <p:cNvPr id="3" name="Content Placeholder 2"/>
          <p:cNvSpPr>
            <a:spLocks noGrp="1"/>
          </p:cNvSpPr>
          <p:nvPr>
            <p:ph idx="1"/>
          </p:nvPr>
        </p:nvSpPr>
        <p:spPr>
          <a:xfrm>
            <a:off x="457200" y="800101"/>
            <a:ext cx="8229600" cy="4241006"/>
          </a:xfrm>
        </p:spPr>
        <p:txBody>
          <a:bodyPr>
            <a:normAutofit/>
          </a:bodyPr>
          <a:lstStyle/>
          <a:p>
            <a:pPr algn="just">
              <a:lnSpc>
                <a:spcPct val="150000"/>
              </a:lnSpc>
            </a:pPr>
            <a:r>
              <a:rPr lang="en-US" sz="2000" dirty="0"/>
              <a:t>Tube pitch is the shortest center to center distance between the adjacent tubes. </a:t>
            </a:r>
          </a:p>
          <a:p>
            <a:pPr algn="just">
              <a:lnSpc>
                <a:spcPct val="150000"/>
              </a:lnSpc>
            </a:pPr>
            <a:r>
              <a:rPr lang="en-US" sz="2000" dirty="0"/>
              <a:t>The tubes are generally placed in square or triangular patterns (pitch) </a:t>
            </a:r>
          </a:p>
          <a:p>
            <a:pPr algn="just">
              <a:lnSpc>
                <a:spcPct val="150000"/>
              </a:lnSpc>
            </a:pPr>
            <a:r>
              <a:rPr lang="en-US" sz="2000" dirty="0"/>
              <a:t>The number of tubes that can be accommodated in a given shell ID is called tube count. </a:t>
            </a:r>
          </a:p>
          <a:p>
            <a:pPr algn="just">
              <a:lnSpc>
                <a:spcPct val="150000"/>
              </a:lnSpc>
            </a:pPr>
            <a:r>
              <a:rPr lang="en-US" sz="2000" dirty="0"/>
              <a:t>The tube count depends on the factors like shell ID, OD of tube, tube pitch, tube layout, number of tube passes, type of heat exchanger and design pressure.</a:t>
            </a:r>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24</a:t>
            </a:fld>
            <a:endParaRPr lang="en-US"/>
          </a:p>
        </p:txBody>
      </p:sp>
    </p:spTree>
    <p:extLst>
      <p:ext uri="{BB962C8B-B14F-4D97-AF65-F5344CB8AC3E}">
        <p14:creationId xmlns:p14="http://schemas.microsoft.com/office/powerpoint/2010/main" val="136526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457200" y="205978"/>
            <a:ext cx="8229600" cy="479822"/>
          </a:xfrm>
        </p:spPr>
        <p:txBody>
          <a:bodyPr>
            <a:normAutofit fontScale="90000"/>
          </a:bodyPr>
          <a:lstStyle/>
          <a:p>
            <a:r>
              <a:rPr lang="en-US" altLang="en-US" sz="2800" dirty="0"/>
              <a:t>Number of Tubes </a:t>
            </a:r>
            <a:r>
              <a:rPr lang="en-US" altLang="en-US" sz="2800" dirty="0" err="1"/>
              <a:t>Vs</a:t>
            </a:r>
            <a:r>
              <a:rPr lang="en-US" altLang="en-US" sz="2800" dirty="0"/>
              <a:t> Reynolds Number</a:t>
            </a:r>
          </a:p>
        </p:txBody>
      </p:sp>
      <p:pic>
        <p:nvPicPr>
          <p:cNvPr id="13315"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rcRect l="5879" t="3074" r="4397" b="4192"/>
          <a:stretch/>
        </p:blipFill>
        <p:spPr bwMode="auto">
          <a:xfrm>
            <a:off x="1011219" y="710005"/>
            <a:ext cx="7293686" cy="360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5B2D5CCD-4DEE-49F7-BA12-70EA26FC506F}"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4" name="Slide Number Placeholder 3"/>
          <p:cNvSpPr>
            <a:spLocks noGrp="1"/>
          </p:cNvSpPr>
          <p:nvPr>
            <p:ph type="sldNum" sz="quarter" idx="12"/>
          </p:nvPr>
        </p:nvSpPr>
        <p:spPr/>
        <p:txBody>
          <a:bodyPr/>
          <a:lstStyle/>
          <a:p>
            <a:fld id="{D45EFDE7-50AC-4D4A-982B-1F000303C37B}" type="slidenum">
              <a:rPr lang="en-US" smtClean="0"/>
              <a:pPr/>
              <a:t>25</a:t>
            </a:fld>
            <a:endParaRPr lang="en-US"/>
          </a:p>
        </p:txBody>
      </p:sp>
      <p:sp>
        <p:nvSpPr>
          <p:cNvPr id="5" name="TextBox 4"/>
          <p:cNvSpPr txBox="1"/>
          <p:nvPr/>
        </p:nvSpPr>
        <p:spPr>
          <a:xfrm>
            <a:off x="3990512" y="4313816"/>
            <a:ext cx="1468097" cy="338554"/>
          </a:xfrm>
          <a:prstGeom prst="rect">
            <a:avLst/>
          </a:prstGeom>
          <a:noFill/>
        </p:spPr>
        <p:txBody>
          <a:bodyPr wrap="square" rtlCol="0">
            <a:spAutoFit/>
          </a:bodyPr>
          <a:lstStyle/>
          <a:p>
            <a:r>
              <a:rPr lang="en-US" sz="1600" b="1" dirty="0"/>
              <a:t>N</a:t>
            </a:r>
            <a:r>
              <a:rPr lang="en-US" sz="1600" b="1" u="sng" dirty="0"/>
              <a:t>o</a:t>
            </a:r>
            <a:r>
              <a:rPr lang="en-US" sz="1600" b="1" dirty="0"/>
              <a:t> of tubes</a:t>
            </a:r>
          </a:p>
        </p:txBody>
      </p:sp>
      <p:sp>
        <p:nvSpPr>
          <p:cNvPr id="6" name="TextBox 5"/>
          <p:cNvSpPr txBox="1"/>
          <p:nvPr/>
        </p:nvSpPr>
        <p:spPr>
          <a:xfrm rot="16200000">
            <a:off x="242164" y="2280322"/>
            <a:ext cx="1168781" cy="338554"/>
          </a:xfrm>
          <a:prstGeom prst="rect">
            <a:avLst/>
          </a:prstGeom>
          <a:noFill/>
        </p:spPr>
        <p:txBody>
          <a:bodyPr wrap="none" rtlCol="0">
            <a:spAutoFit/>
          </a:bodyPr>
          <a:lstStyle/>
          <a:p>
            <a:r>
              <a:rPr lang="en-US" sz="1600" b="1" dirty="0" err="1"/>
              <a:t>Reynold</a:t>
            </a:r>
            <a:r>
              <a:rPr lang="en-US" sz="1600" b="1" dirty="0"/>
              <a:t> N</a:t>
            </a:r>
            <a:r>
              <a:rPr lang="en-US" sz="1600" b="1" u="sng" dirty="0"/>
              <a:t>o</a:t>
            </a:r>
          </a:p>
        </p:txBody>
      </p:sp>
    </p:spTree>
    <p:extLst>
      <p:ext uri="{BB962C8B-B14F-4D97-AF65-F5344CB8AC3E}">
        <p14:creationId xmlns:p14="http://schemas.microsoft.com/office/powerpoint/2010/main" val="3100287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0"/>
            <a:ext cx="7924800" cy="457200"/>
          </a:xfrm>
          <a:noFill/>
        </p:spPr>
        <p:txBody>
          <a:bodyPr>
            <a:noAutofit/>
          </a:bodyPr>
          <a:lstStyle/>
          <a:p>
            <a:pPr algn="l"/>
            <a:r>
              <a:rPr lang="en-US" sz="2800" dirty="0"/>
              <a:t> </a:t>
            </a:r>
            <a:br>
              <a:rPr lang="en-US" sz="2800" dirty="0"/>
            </a:br>
            <a:r>
              <a:rPr lang="en-US" sz="2800" b="1" dirty="0"/>
              <a:t>Tube arrangement</a:t>
            </a:r>
            <a:br>
              <a:rPr lang="en-US" sz="2800" b="1" dirty="0"/>
            </a:br>
            <a:endParaRPr lang="en-US" sz="2800" dirty="0"/>
          </a:p>
        </p:txBody>
      </p:sp>
      <p:sp>
        <p:nvSpPr>
          <p:cNvPr id="3" name="Content Placeholder 2"/>
          <p:cNvSpPr>
            <a:spLocks noGrp="1"/>
          </p:cNvSpPr>
          <p:nvPr>
            <p:ph idx="1"/>
          </p:nvPr>
        </p:nvSpPr>
        <p:spPr>
          <a:xfrm>
            <a:off x="381000" y="895350"/>
            <a:ext cx="8229600" cy="3943350"/>
          </a:xfrm>
        </p:spPr>
        <p:txBody>
          <a:bodyPr>
            <a:normAutofit/>
          </a:bodyPr>
          <a:lstStyle/>
          <a:p>
            <a:r>
              <a:rPr lang="en-US" sz="2400" dirty="0">
                <a:latin typeface="Cambria" pitchFamily="18" charset="0"/>
              </a:rPr>
              <a:t>Triangular </a:t>
            </a:r>
          </a:p>
          <a:p>
            <a:r>
              <a:rPr lang="en-US" sz="2400" dirty="0">
                <a:latin typeface="Cambria" pitchFamily="18" charset="0"/>
              </a:rPr>
              <a:t>Square </a:t>
            </a:r>
          </a:p>
          <a:p>
            <a:r>
              <a:rPr lang="en-US" sz="2400" dirty="0">
                <a:latin typeface="Cambria" pitchFamily="18" charset="0"/>
              </a:rPr>
              <a:t>Rotated triangular and </a:t>
            </a:r>
          </a:p>
          <a:p>
            <a:pPr>
              <a:buNone/>
            </a:pPr>
            <a:r>
              <a:rPr lang="en-US" sz="2400" dirty="0">
                <a:latin typeface="Cambria" pitchFamily="18" charset="0"/>
              </a:rPr>
              <a:t>      square arrangement</a:t>
            </a:r>
          </a:p>
          <a:p>
            <a:endParaRPr lang="en-US" sz="2400" b="1" dirty="0"/>
          </a:p>
          <a:p>
            <a:endParaRPr lang="en-US" sz="2400" b="1" dirty="0"/>
          </a:p>
        </p:txBody>
      </p:sp>
      <p:sp>
        <p:nvSpPr>
          <p:cNvPr id="4" name="Date Placeholder 3"/>
          <p:cNvSpPr>
            <a:spLocks noGrp="1"/>
          </p:cNvSpPr>
          <p:nvPr>
            <p:ph type="dt" sz="half" idx="10"/>
          </p:nvPr>
        </p:nvSpPr>
        <p:spPr/>
        <p:txBody>
          <a:bodyPr/>
          <a:lstStyle/>
          <a:p>
            <a:fld id="{1F175044-B7ED-4A04-AC74-8631EE6191B1}" type="datetime1">
              <a:rPr lang="en-US" smtClean="0"/>
              <a:pPr/>
              <a:t>5/2/2020</a:t>
            </a:fld>
            <a:endParaRPr lang="en-US" dirty="0"/>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26</a:t>
            </a:fld>
            <a:endParaRPr lang="en-US"/>
          </a:p>
        </p:txBody>
      </p:sp>
      <p:pic>
        <p:nvPicPr>
          <p:cNvPr id="9" name="Picture 8" descr="Picture1.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4572001" y="628650"/>
            <a:ext cx="3952876" cy="38813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978"/>
            <a:ext cx="7620000" cy="365522"/>
          </a:xfrm>
          <a:noFill/>
        </p:spPr>
        <p:txBody>
          <a:bodyPr>
            <a:noAutofit/>
          </a:bodyPr>
          <a:lstStyle/>
          <a:p>
            <a:pPr algn="l"/>
            <a:r>
              <a:rPr lang="en-US" sz="2800" b="1" dirty="0"/>
              <a:t>Tube passes</a:t>
            </a:r>
            <a:endParaRPr lang="en-US" sz="2800" dirty="0"/>
          </a:p>
        </p:txBody>
      </p:sp>
      <p:sp>
        <p:nvSpPr>
          <p:cNvPr id="3" name="Content Placeholder 2"/>
          <p:cNvSpPr>
            <a:spLocks noGrp="1"/>
          </p:cNvSpPr>
          <p:nvPr>
            <p:ph idx="1"/>
          </p:nvPr>
        </p:nvSpPr>
        <p:spPr>
          <a:xfrm>
            <a:off x="457200" y="800100"/>
            <a:ext cx="8534400" cy="4171950"/>
          </a:xfrm>
        </p:spPr>
        <p:txBody>
          <a:bodyPr>
            <a:normAutofit fontScale="62500" lnSpcReduction="20000"/>
          </a:bodyPr>
          <a:lstStyle/>
          <a:p>
            <a:pPr algn="just">
              <a:lnSpc>
                <a:spcPct val="150000"/>
              </a:lnSpc>
            </a:pPr>
            <a:r>
              <a:rPr lang="en-US" altLang="en-US" b="1" dirty="0"/>
              <a:t>A pass </a:t>
            </a:r>
            <a:r>
              <a:rPr lang="en-US" altLang="en-US" dirty="0"/>
              <a:t>is when liquid flows all the way across from one end to the other of the exchanger. </a:t>
            </a:r>
            <a:endParaRPr lang="en-US" dirty="0"/>
          </a:p>
          <a:p>
            <a:pPr algn="just">
              <a:lnSpc>
                <a:spcPct val="150000"/>
              </a:lnSpc>
            </a:pPr>
            <a:r>
              <a:rPr lang="en-US" dirty="0"/>
              <a:t>The number of passes is chosen to get the required tube side fluid velocity to obtain greater heat transfer co-efficient and also to reduce scale formation</a:t>
            </a:r>
          </a:p>
          <a:p>
            <a:pPr algn="just">
              <a:lnSpc>
                <a:spcPct val="150000"/>
              </a:lnSpc>
            </a:pPr>
            <a:r>
              <a:rPr lang="en-US" altLang="en-US" dirty="0"/>
              <a:t>An exchanger with one shell pass and two tube passes is a 1-2 exchanger. </a:t>
            </a:r>
            <a:endParaRPr lang="en-US" dirty="0"/>
          </a:p>
          <a:p>
            <a:pPr algn="just">
              <a:lnSpc>
                <a:spcPct val="150000"/>
              </a:lnSpc>
            </a:pPr>
            <a:r>
              <a:rPr lang="en-US" dirty="0"/>
              <a:t>The tube passes vary from 1 to 16. The tube passes of 1, 2 and 4 are common in application </a:t>
            </a:r>
          </a:p>
          <a:p>
            <a:pPr algn="just">
              <a:lnSpc>
                <a:spcPct val="150000"/>
              </a:lnSpc>
            </a:pPr>
            <a:r>
              <a:rPr lang="en-US" dirty="0"/>
              <a:t>The partition built into exchanger head known as partition plate (also called pass partition) is used to direct the tube side flow</a:t>
            </a:r>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27</a:t>
            </a:fld>
            <a:endParaRPr lang="en-US"/>
          </a:p>
        </p:txBody>
      </p:sp>
    </p:spTree>
    <p:extLst>
      <p:ext uri="{BB962C8B-B14F-4D97-AF65-F5344CB8AC3E}">
        <p14:creationId xmlns:p14="http://schemas.microsoft.com/office/powerpoint/2010/main" val="1553268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304800" y="762000"/>
            <a:ext cx="8610600" cy="4400550"/>
          </a:xfrm>
        </p:spPr>
        <p:txBody>
          <a:bodyPr>
            <a:normAutofit/>
          </a:bodyPr>
          <a:lstStyle/>
          <a:p>
            <a:pPr algn="just" eaLnBrk="1" hangingPunct="1">
              <a:lnSpc>
                <a:spcPct val="150000"/>
              </a:lnSpc>
            </a:pPr>
            <a:r>
              <a:rPr lang="en-US" altLang="en-US" sz="2000" dirty="0"/>
              <a:t>At any time halve the number of tubes present in a shell will handle the entire flow.</a:t>
            </a:r>
          </a:p>
          <a:p>
            <a:pPr algn="just" eaLnBrk="1" hangingPunct="1">
              <a:lnSpc>
                <a:spcPct val="150000"/>
              </a:lnSpc>
            </a:pPr>
            <a:r>
              <a:rPr lang="en-US" altLang="en-US" sz="2000" dirty="0"/>
              <a:t>A large number of tube passes are used to increase the tube side fluid velocity and heat transfer coefficient and minimize fouling.</a:t>
            </a:r>
          </a:p>
          <a:p>
            <a:pPr algn="just" eaLnBrk="1" hangingPunct="1">
              <a:lnSpc>
                <a:spcPct val="150000"/>
              </a:lnSpc>
            </a:pPr>
            <a:r>
              <a:rPr lang="en-US" altLang="en-US" sz="2000" dirty="0"/>
              <a:t>This can only be done when there is enough pumping power since the increased velocity and additional turns increases the pressure drop significantly.</a:t>
            </a:r>
          </a:p>
        </p:txBody>
      </p:sp>
      <p:sp>
        <p:nvSpPr>
          <p:cNvPr id="4" name="Title 1"/>
          <p:cNvSpPr txBox="1">
            <a:spLocks/>
          </p:cNvSpPr>
          <p:nvPr/>
        </p:nvSpPr>
        <p:spPr>
          <a:xfrm>
            <a:off x="0" y="122635"/>
            <a:ext cx="8153400" cy="42267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800" b="1" dirty="0"/>
              <a:t>Tube pass …….</a:t>
            </a:r>
          </a:p>
        </p:txBody>
      </p:sp>
      <p:sp>
        <p:nvSpPr>
          <p:cNvPr id="2" name="Date Placeholder 1"/>
          <p:cNvSpPr>
            <a:spLocks noGrp="1"/>
          </p:cNvSpPr>
          <p:nvPr>
            <p:ph type="dt" sz="half" idx="10"/>
          </p:nvPr>
        </p:nvSpPr>
        <p:spPr/>
        <p:txBody>
          <a:bodyPr/>
          <a:lstStyle/>
          <a:p>
            <a:fld id="{AD2BBB4A-8060-48E4-AE76-78CCE3A90630}"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5" name="Slide Number Placeholder 4"/>
          <p:cNvSpPr>
            <a:spLocks noGrp="1"/>
          </p:cNvSpPr>
          <p:nvPr>
            <p:ph type="sldNum" sz="quarter" idx="12"/>
          </p:nvPr>
        </p:nvSpPr>
        <p:spPr/>
        <p:txBody>
          <a:bodyPr/>
          <a:lstStyle/>
          <a:p>
            <a:fld id="{D45EFDE7-50AC-4D4A-982B-1F000303C37B}" type="slidenum">
              <a:rPr lang="en-US" smtClean="0"/>
              <a:pPr/>
              <a:t>28</a:t>
            </a:fld>
            <a:endParaRPr lang="en-US"/>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692101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8575"/>
            <a:ext cx="7772400" cy="514350"/>
          </a:xfrm>
        </p:spPr>
        <p:txBody>
          <a:bodyPr>
            <a:normAutofit fontScale="90000"/>
          </a:bodyPr>
          <a:lstStyle/>
          <a:p>
            <a:pPr eaLnBrk="1" hangingPunct="1"/>
            <a:endParaRPr lang="en-US" altLang="en-US" sz="2800" dirty="0">
              <a:latin typeface="Book Antiqua" panose="02040602050305030304" pitchFamily="18" charset="0"/>
            </a:endParaRPr>
          </a:p>
        </p:txBody>
      </p:sp>
      <p:sp>
        <p:nvSpPr>
          <p:cNvPr id="123907" name="Rectangle 3"/>
          <p:cNvSpPr>
            <a:spLocks noGrp="1" noChangeArrowheads="1"/>
          </p:cNvSpPr>
          <p:nvPr>
            <p:ph idx="1"/>
          </p:nvPr>
        </p:nvSpPr>
        <p:spPr>
          <a:xfrm>
            <a:off x="457200" y="800100"/>
            <a:ext cx="8153400" cy="4343400"/>
          </a:xfrm>
        </p:spPr>
        <p:txBody>
          <a:bodyPr>
            <a:normAutofit/>
          </a:bodyPr>
          <a:lstStyle/>
          <a:p>
            <a:pPr algn="just" eaLnBrk="1" hangingPunct="1">
              <a:lnSpc>
                <a:spcPct val="90000"/>
              </a:lnSpc>
            </a:pPr>
            <a:r>
              <a:rPr lang="en-US" altLang="en-US" sz="2000" dirty="0"/>
              <a:t>From the heat transfer viewpoint, smaller-diameter tubes yield higher heat transfer coefficients and result in a more compact exchanger.</a:t>
            </a:r>
          </a:p>
          <a:p>
            <a:pPr algn="just" eaLnBrk="1" hangingPunct="1">
              <a:lnSpc>
                <a:spcPct val="90000"/>
              </a:lnSpc>
            </a:pPr>
            <a:r>
              <a:rPr lang="en-US" altLang="en-US" sz="2000" dirty="0"/>
              <a:t>However, larger-diameter tubes are easier to clean and more rugged.</a:t>
            </a:r>
          </a:p>
          <a:p>
            <a:pPr algn="just" eaLnBrk="1" hangingPunct="1">
              <a:lnSpc>
                <a:spcPct val="90000"/>
              </a:lnSpc>
            </a:pPr>
            <a:r>
              <a:rPr lang="en-US" altLang="en-US" sz="2000" dirty="0"/>
              <a:t>For mechanical cleaning, the smallest practical size is 19.05 mm.</a:t>
            </a:r>
          </a:p>
          <a:p>
            <a:pPr algn="just" eaLnBrk="1" hangingPunct="1">
              <a:lnSpc>
                <a:spcPct val="90000"/>
              </a:lnSpc>
            </a:pPr>
            <a:r>
              <a:rPr lang="en-US" altLang="en-US" sz="2000" dirty="0"/>
              <a:t>For chemical cleaning, smaller sizes can be used.</a:t>
            </a:r>
          </a:p>
          <a:p>
            <a:pPr algn="just" eaLnBrk="1" hangingPunct="1"/>
            <a:r>
              <a:rPr lang="en-US" altLang="en-US" sz="2000" dirty="0"/>
              <a:t>Small tube diameters (8 to 15mm) are preferred for greater area to volume density but are limited for the purposes of cleaning.</a:t>
            </a:r>
          </a:p>
          <a:p>
            <a:pPr algn="just" eaLnBrk="1" hangingPunct="1"/>
            <a:r>
              <a:rPr lang="en-US" altLang="en-US" sz="2000" dirty="0"/>
              <a:t>Large tube diameters are often required for condensers and boilers.</a:t>
            </a:r>
          </a:p>
          <a:p>
            <a:pPr algn="just" eaLnBrk="1" hangingPunct="1"/>
            <a:r>
              <a:rPr lang="en-US" altLang="en-US" sz="2000" dirty="0"/>
              <a:t>The most common plain tube sizes have 15.88,19.05, and 25.40 mm tube outside diameters.</a:t>
            </a:r>
          </a:p>
        </p:txBody>
      </p:sp>
      <p:sp>
        <p:nvSpPr>
          <p:cNvPr id="4" name="Title 1"/>
          <p:cNvSpPr txBox="1">
            <a:spLocks/>
          </p:cNvSpPr>
          <p:nvPr/>
        </p:nvSpPr>
        <p:spPr>
          <a:xfrm>
            <a:off x="304800" y="209550"/>
            <a:ext cx="8153400" cy="54364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t>Tube Outside Diameter</a:t>
            </a:r>
          </a:p>
        </p:txBody>
      </p:sp>
      <p:sp>
        <p:nvSpPr>
          <p:cNvPr id="2" name="Date Placeholder 1"/>
          <p:cNvSpPr>
            <a:spLocks noGrp="1"/>
          </p:cNvSpPr>
          <p:nvPr>
            <p:ph type="dt" sz="half" idx="10"/>
          </p:nvPr>
        </p:nvSpPr>
        <p:spPr/>
        <p:txBody>
          <a:bodyPr/>
          <a:lstStyle/>
          <a:p>
            <a:fld id="{671E7700-5C11-42BF-A2E7-53622C241038}"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5" name="Slide Number Placeholder 4"/>
          <p:cNvSpPr>
            <a:spLocks noGrp="1"/>
          </p:cNvSpPr>
          <p:nvPr>
            <p:ph type="sldNum" sz="quarter" idx="12"/>
          </p:nvPr>
        </p:nvSpPr>
        <p:spPr/>
        <p:txBody>
          <a:bodyPr/>
          <a:lstStyle/>
          <a:p>
            <a:fld id="{D45EFDE7-50AC-4D4A-982B-1F000303C37B}" type="slidenum">
              <a:rPr lang="en-US" smtClean="0"/>
              <a:pPr/>
              <a:t>29</a:t>
            </a:fld>
            <a:endParaRPr lang="en-US"/>
          </a:p>
        </p:txBody>
      </p:sp>
    </p:spTree>
    <p:extLst>
      <p:ext uri="{BB962C8B-B14F-4D97-AF65-F5344CB8AC3E}">
        <p14:creationId xmlns:p14="http://schemas.microsoft.com/office/powerpoint/2010/main" val="131724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534400" cy="4038600"/>
          </a:xfrm>
        </p:spPr>
        <p:txBody>
          <a:bodyPr>
            <a:normAutofit fontScale="85000"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In general, industrial heat exchangers have been classified according to </a:t>
            </a:r>
          </a:p>
          <a:p>
            <a:pPr>
              <a:buFont typeface="Wingdings" panose="05000000000000000000" pitchFamily="2" charset="2"/>
              <a:buChar char="Ø"/>
            </a:pPr>
            <a:r>
              <a:rPr lang="en-US" sz="2800" b="1" dirty="0">
                <a:solidFill>
                  <a:srgbClr val="0070C0"/>
                </a:solidFill>
                <a:latin typeface="Times New Roman" panose="02020603050405020304" pitchFamily="18" charset="0"/>
                <a:cs typeface="Times New Roman" panose="02020603050405020304" pitchFamily="18" charset="0"/>
              </a:rPr>
              <a:t>Construction</a:t>
            </a:r>
            <a:r>
              <a:rPr lang="en-US" dirty="0">
                <a:latin typeface="Times New Roman" panose="02020603050405020304" pitchFamily="18" charset="0"/>
                <a:cs typeface="Times New Roman" panose="02020603050405020304" pitchFamily="18" charset="0"/>
              </a:rPr>
              <a:t> </a:t>
            </a:r>
          </a:p>
          <a:p>
            <a:pPr lvl="2"/>
            <a:r>
              <a:rPr lang="en-US" dirty="0">
                <a:latin typeface="Times New Roman" panose="02020603050405020304" pitchFamily="18" charset="0"/>
                <a:cs typeface="Times New Roman" panose="02020603050405020304" pitchFamily="18" charset="0"/>
              </a:rPr>
              <a:t>Tubular heat exchangers- (double pipe, shell and tube, coiled tube )</a:t>
            </a:r>
          </a:p>
          <a:p>
            <a:pPr lvl="2"/>
            <a:r>
              <a:rPr lang="en-US" dirty="0">
                <a:latin typeface="Times New Roman" panose="02020603050405020304" pitchFamily="18" charset="0"/>
                <a:cs typeface="Times New Roman" panose="02020603050405020304" pitchFamily="18" charset="0"/>
              </a:rPr>
              <a:t>Plate heat exchangers (PHEs)- (</a:t>
            </a:r>
            <a:r>
              <a:rPr lang="en-US" dirty="0" err="1">
                <a:latin typeface="Times New Roman" panose="02020603050405020304" pitchFamily="18" charset="0"/>
                <a:cs typeface="Times New Roman" panose="02020603050405020304" pitchFamily="18" charset="0"/>
              </a:rPr>
              <a:t>gasketed</a:t>
            </a:r>
            <a:r>
              <a:rPr lang="en-US" dirty="0">
                <a:latin typeface="Times New Roman" panose="02020603050405020304" pitchFamily="18" charset="0"/>
                <a:cs typeface="Times New Roman" panose="02020603050405020304" pitchFamily="18" charset="0"/>
              </a:rPr>
              <a:t>, brazed, welded) </a:t>
            </a:r>
          </a:p>
          <a:p>
            <a:pPr lvl="2"/>
            <a:r>
              <a:rPr lang="en-US" dirty="0">
                <a:latin typeface="Times New Roman" panose="02020603050405020304" pitchFamily="18" charset="0"/>
                <a:cs typeface="Times New Roman" panose="02020603050405020304" pitchFamily="18" charset="0"/>
              </a:rPr>
              <a:t>Extended surface heat exchangers- (tube-fin, plate-fin)</a:t>
            </a:r>
          </a:p>
          <a:p>
            <a:pPr lvl="2"/>
            <a:r>
              <a:rPr lang="en-US" dirty="0">
                <a:latin typeface="Times New Roman" panose="02020603050405020304" pitchFamily="18" charset="0"/>
                <a:cs typeface="Times New Roman" panose="02020603050405020304" pitchFamily="18" charset="0"/>
              </a:rPr>
              <a:t>Regenerators- (fixed matrix, rotary matrix)</a:t>
            </a:r>
          </a:p>
          <a:p>
            <a:pPr>
              <a:buFont typeface="Wingdings" panose="05000000000000000000" pitchFamily="2" charset="2"/>
              <a:buChar char="Ø"/>
            </a:pPr>
            <a:r>
              <a:rPr lang="en-US" sz="2800" b="1" dirty="0">
                <a:solidFill>
                  <a:srgbClr val="0070C0"/>
                </a:solidFill>
                <a:latin typeface="Times New Roman" panose="02020603050405020304" pitchFamily="18" charset="0"/>
                <a:cs typeface="Times New Roman" panose="02020603050405020304" pitchFamily="18" charset="0"/>
              </a:rPr>
              <a:t>Transfer processes</a:t>
            </a:r>
          </a:p>
          <a:p>
            <a:pPr lvl="2"/>
            <a:r>
              <a:rPr lang="en-US" dirty="0">
                <a:latin typeface="Times New Roman" panose="02020603050405020304" pitchFamily="18" charset="0"/>
                <a:cs typeface="Times New Roman" panose="02020603050405020304" pitchFamily="18" charset="0"/>
              </a:rPr>
              <a:t>Indirect contact type - (direct transfer type, storage type, fluidized bed)</a:t>
            </a:r>
          </a:p>
          <a:p>
            <a:pPr lvl="2"/>
            <a:r>
              <a:rPr lang="en-US" dirty="0">
                <a:latin typeface="Times New Roman" panose="02020603050405020304" pitchFamily="18" charset="0"/>
                <a:cs typeface="Times New Roman" panose="02020603050405020304" pitchFamily="18" charset="0"/>
              </a:rPr>
              <a:t>Direct contact type - (cooling towers)</a:t>
            </a:r>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3</a:t>
            </a:fld>
            <a:endParaRPr lang="en-US"/>
          </a:p>
        </p:txBody>
      </p:sp>
      <p:sp>
        <p:nvSpPr>
          <p:cNvPr id="7" name="Title 1"/>
          <p:cNvSpPr>
            <a:spLocks noGrp="1"/>
          </p:cNvSpPr>
          <p:nvPr>
            <p:ph type="title"/>
          </p:nvPr>
        </p:nvSpPr>
        <p:spPr>
          <a:xfrm>
            <a:off x="381000" y="114300"/>
            <a:ext cx="7772400" cy="628650"/>
          </a:xfrm>
          <a:solidFill>
            <a:schemeClr val="bg1"/>
          </a:solidFill>
        </p:spPr>
        <p:txBody>
          <a:bodyPr>
            <a:normAutofit/>
          </a:bodyPr>
          <a:lstStyle/>
          <a:p>
            <a:pPr algn="l"/>
            <a:r>
              <a:rPr lang="en-US" sz="2800" b="1" u="sng" dirty="0"/>
              <a:t>Categories of heat exchangers</a:t>
            </a:r>
          </a:p>
        </p:txBody>
      </p:sp>
    </p:spTree>
    <p:extLst>
      <p:ext uri="{BB962C8B-B14F-4D97-AF65-F5344CB8AC3E}">
        <p14:creationId xmlns:p14="http://schemas.microsoft.com/office/powerpoint/2010/main" val="38529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228600" y="742950"/>
            <a:ext cx="8763000" cy="4114800"/>
          </a:xfrm>
        </p:spPr>
        <p:txBody>
          <a:bodyPr>
            <a:normAutofit lnSpcReduction="10000"/>
          </a:bodyPr>
          <a:lstStyle/>
          <a:p>
            <a:pPr algn="just" eaLnBrk="1" hangingPunct="1">
              <a:lnSpc>
                <a:spcPct val="90000"/>
              </a:lnSpc>
            </a:pPr>
            <a:r>
              <a:rPr lang="en-US" altLang="en-US" sz="2200" dirty="0"/>
              <a:t>Tube length affects the cost and operation of heat exchangers.</a:t>
            </a:r>
          </a:p>
          <a:p>
            <a:pPr algn="just" eaLnBrk="1" hangingPunct="1">
              <a:lnSpc>
                <a:spcPct val="90000"/>
              </a:lnSpc>
            </a:pPr>
            <a:r>
              <a:rPr lang="en-US" altLang="en-US" sz="2200" dirty="0"/>
              <a:t>Longer the tube length (for any given surface area), Fewer tubes are needed, requiring less complicated header plate with fewer holes drilled.</a:t>
            </a:r>
          </a:p>
          <a:p>
            <a:pPr algn="just" eaLnBrk="1" hangingPunct="1">
              <a:lnSpc>
                <a:spcPct val="90000"/>
              </a:lnSpc>
            </a:pPr>
            <a:r>
              <a:rPr lang="en-US" altLang="en-US" sz="2200" dirty="0"/>
              <a:t>Shell diameter decreases resulting in lower cost.</a:t>
            </a:r>
          </a:p>
          <a:p>
            <a:pPr algn="just" eaLnBrk="1" hangingPunct="1">
              <a:lnSpc>
                <a:spcPct val="90000"/>
              </a:lnSpc>
            </a:pPr>
            <a:r>
              <a:rPr lang="en-US" altLang="en-US" sz="2200" dirty="0"/>
              <a:t>Mechanical cleaning is limited to tubes 6 meter and shorter, although standard exchangers can be built with tubes up to 12.2 meter.</a:t>
            </a:r>
          </a:p>
          <a:p>
            <a:pPr algn="just" eaLnBrk="1" hangingPunct="1">
              <a:lnSpc>
                <a:spcPct val="90000"/>
              </a:lnSpc>
            </a:pPr>
            <a:r>
              <a:rPr lang="en-US" altLang="en-US" sz="2200" b="1" dirty="0"/>
              <a:t>Shell-diameter-to-tube-length ratio </a:t>
            </a:r>
            <a:r>
              <a:rPr lang="en-US" altLang="en-US" sz="2200" dirty="0"/>
              <a:t>should be within limits of 1/5 to 1/15</a:t>
            </a:r>
          </a:p>
          <a:p>
            <a:pPr algn="just" eaLnBrk="1" hangingPunct="1">
              <a:lnSpc>
                <a:spcPct val="90000"/>
              </a:lnSpc>
            </a:pPr>
            <a:r>
              <a:rPr lang="en-US" altLang="en-US" sz="2400" dirty="0"/>
              <a:t>Maximum tube length is dictated by</a:t>
            </a:r>
          </a:p>
          <a:p>
            <a:pPr lvl="1" algn="just">
              <a:lnSpc>
                <a:spcPct val="90000"/>
              </a:lnSpc>
            </a:pPr>
            <a:r>
              <a:rPr lang="en-US" altLang="en-US" sz="2000" dirty="0"/>
              <a:t>Architectural layouts</a:t>
            </a:r>
          </a:p>
          <a:p>
            <a:pPr lvl="1" algn="just">
              <a:lnSpc>
                <a:spcPct val="90000"/>
              </a:lnSpc>
            </a:pPr>
            <a:r>
              <a:rPr lang="en-US" altLang="en-US" sz="2000" dirty="0"/>
              <a:t>Transportation (to about 30m.)</a:t>
            </a:r>
          </a:p>
          <a:p>
            <a:pPr lvl="1" algn="just">
              <a:lnSpc>
                <a:spcPct val="90000"/>
              </a:lnSpc>
            </a:pPr>
            <a:r>
              <a:rPr lang="en-US" altLang="en-US" sz="2000" dirty="0"/>
              <a:t>Structural stability</a:t>
            </a:r>
          </a:p>
        </p:txBody>
      </p:sp>
      <p:sp>
        <p:nvSpPr>
          <p:cNvPr id="5" name="Title 1"/>
          <p:cNvSpPr txBox="1">
            <a:spLocks noGrp="1"/>
          </p:cNvSpPr>
          <p:nvPr>
            <p:ph type="title"/>
          </p:nvPr>
        </p:nvSpPr>
        <p:spPr>
          <a:xfrm>
            <a:off x="457200" y="205978"/>
            <a:ext cx="7543800" cy="42267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t>Tube length</a:t>
            </a:r>
          </a:p>
        </p:txBody>
      </p:sp>
      <p:sp>
        <p:nvSpPr>
          <p:cNvPr id="2" name="Date Placeholder 1"/>
          <p:cNvSpPr>
            <a:spLocks noGrp="1"/>
          </p:cNvSpPr>
          <p:nvPr>
            <p:ph type="dt" sz="half" idx="10"/>
          </p:nvPr>
        </p:nvSpPr>
        <p:spPr/>
        <p:txBody>
          <a:bodyPr/>
          <a:lstStyle/>
          <a:p>
            <a:fld id="{5079B30B-E415-4E97-9927-77CBB81143E9}"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30</a:t>
            </a:fld>
            <a:endParaRPr lang="en-US"/>
          </a:p>
        </p:txBody>
      </p:sp>
    </p:spTree>
    <p:extLst>
      <p:ext uri="{BB962C8B-B14F-4D97-AF65-F5344CB8AC3E}">
        <p14:creationId xmlns:p14="http://schemas.microsoft.com/office/powerpoint/2010/main" val="60850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0"/>
            <a:ext cx="7620000" cy="361950"/>
          </a:xfrm>
        </p:spPr>
        <p:txBody>
          <a:bodyPr>
            <a:normAutofit fontScale="90000"/>
          </a:bodyPr>
          <a:lstStyle/>
          <a:p>
            <a:pPr algn="r" eaLnBrk="1" hangingPunct="1"/>
            <a:r>
              <a:rPr lang="en-US" altLang="en-US" sz="1800" b="1" dirty="0">
                <a:latin typeface="Book Antiqua" panose="02040602050305030304" pitchFamily="18" charset="0"/>
              </a:rPr>
              <a:t>Tube Length ………….</a:t>
            </a:r>
            <a:endParaRPr lang="en-US" altLang="en-US" sz="1800" b="1" i="1" dirty="0">
              <a:latin typeface="Book Antiqua" panose="02040602050305030304" pitchFamily="18" charset="0"/>
            </a:endParaRPr>
          </a:p>
        </p:txBody>
      </p:sp>
      <p:sp>
        <p:nvSpPr>
          <p:cNvPr id="128003" name="Rectangle 3"/>
          <p:cNvSpPr>
            <a:spLocks noGrp="1" noChangeArrowheads="1"/>
          </p:cNvSpPr>
          <p:nvPr>
            <p:ph idx="1"/>
          </p:nvPr>
        </p:nvSpPr>
        <p:spPr>
          <a:xfrm>
            <a:off x="457200" y="691515"/>
            <a:ext cx="8229600" cy="4400550"/>
          </a:xfrm>
        </p:spPr>
        <p:txBody>
          <a:bodyPr/>
          <a:lstStyle/>
          <a:p>
            <a:pPr eaLnBrk="1" hangingPunct="1"/>
            <a:r>
              <a:rPr lang="en-US" altLang="en-US" sz="2400" dirty="0"/>
              <a:t>Thermal expansion of tubes needs to be taken into account for heat exchangers operating at elevated temperatures.</a:t>
            </a:r>
          </a:p>
          <a:p>
            <a:pPr eaLnBrk="1" hangingPunct="1"/>
            <a:r>
              <a:rPr lang="en-US" altLang="en-US" sz="2400" dirty="0"/>
              <a:t>Tube elongation due to thermal expansion causes:</a:t>
            </a:r>
          </a:p>
          <a:p>
            <a:pPr lvl="1" eaLnBrk="1" hangingPunct="1"/>
            <a:r>
              <a:rPr lang="en-US" altLang="en-US" sz="2000" dirty="0"/>
              <a:t>Header plate deformation</a:t>
            </a:r>
          </a:p>
          <a:p>
            <a:pPr lvl="1" eaLnBrk="1" hangingPunct="1"/>
            <a:r>
              <a:rPr lang="en-US" altLang="en-US" sz="2000" dirty="0"/>
              <a:t>Shell wall deformation near the header plate</a:t>
            </a:r>
          </a:p>
          <a:p>
            <a:pPr eaLnBrk="1" hangingPunct="1"/>
            <a:r>
              <a:rPr lang="en-US" altLang="en-US" sz="2400" dirty="0"/>
              <a:t>Fatigue strength of the tube, header plate and shell joint needs to be considered when using</a:t>
            </a:r>
          </a:p>
          <a:p>
            <a:pPr lvl="1" eaLnBrk="1" hangingPunct="1"/>
            <a:r>
              <a:rPr lang="en-US" altLang="en-US" sz="2000" dirty="0"/>
              <a:t>Longer tubes</a:t>
            </a:r>
          </a:p>
          <a:p>
            <a:pPr lvl="1" eaLnBrk="1" hangingPunct="1"/>
            <a:r>
              <a:rPr lang="en-US" altLang="en-US" sz="2000" dirty="0"/>
              <a:t>High operating tube side temperatures</a:t>
            </a:r>
          </a:p>
          <a:p>
            <a:pPr lvl="1" eaLnBrk="1" hangingPunct="1"/>
            <a:r>
              <a:rPr lang="en-US" altLang="en-US" sz="2000" dirty="0"/>
              <a:t>Cyclic thermal loads</a:t>
            </a:r>
          </a:p>
        </p:txBody>
      </p:sp>
      <p:sp>
        <p:nvSpPr>
          <p:cNvPr id="2" name="Date Placeholder 1"/>
          <p:cNvSpPr>
            <a:spLocks noGrp="1"/>
          </p:cNvSpPr>
          <p:nvPr>
            <p:ph type="dt" sz="half" idx="10"/>
          </p:nvPr>
        </p:nvSpPr>
        <p:spPr/>
        <p:txBody>
          <a:bodyPr/>
          <a:lstStyle/>
          <a:p>
            <a:fld id="{7DBA5D7D-5689-40FC-80FA-E09C843CB458}"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4" name="Slide Number Placeholder 3"/>
          <p:cNvSpPr>
            <a:spLocks noGrp="1"/>
          </p:cNvSpPr>
          <p:nvPr>
            <p:ph type="sldNum" sz="quarter" idx="12"/>
          </p:nvPr>
        </p:nvSpPr>
        <p:spPr/>
        <p:txBody>
          <a:bodyPr/>
          <a:lstStyle/>
          <a:p>
            <a:fld id="{D45EFDE7-50AC-4D4A-982B-1F000303C37B}" type="slidenum">
              <a:rPr lang="en-US" smtClean="0"/>
              <a:pPr/>
              <a:t>31</a:t>
            </a:fld>
            <a:endParaRPr lang="en-US"/>
          </a:p>
        </p:txBody>
      </p:sp>
    </p:spTree>
    <p:extLst>
      <p:ext uri="{BB962C8B-B14F-4D97-AF65-F5344CB8AC3E}">
        <p14:creationId xmlns:p14="http://schemas.microsoft.com/office/powerpoint/2010/main" val="3981980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978"/>
            <a:ext cx="7543800" cy="365522"/>
          </a:xfrm>
          <a:noFill/>
        </p:spPr>
        <p:txBody>
          <a:bodyPr>
            <a:noAutofit/>
          </a:bodyPr>
          <a:lstStyle/>
          <a:p>
            <a:pPr algn="l"/>
            <a:r>
              <a:rPr lang="en-US" sz="2800" b="1" dirty="0"/>
              <a:t>Baffles</a:t>
            </a:r>
            <a:endParaRPr lang="en-US" sz="2800" dirty="0"/>
          </a:p>
        </p:txBody>
      </p:sp>
      <p:sp>
        <p:nvSpPr>
          <p:cNvPr id="3" name="Content Placeholder 2"/>
          <p:cNvSpPr>
            <a:spLocks noGrp="1"/>
          </p:cNvSpPr>
          <p:nvPr>
            <p:ph idx="1"/>
          </p:nvPr>
        </p:nvSpPr>
        <p:spPr>
          <a:xfrm>
            <a:off x="457200" y="742950"/>
            <a:ext cx="8458200" cy="4298156"/>
          </a:xfrm>
        </p:spPr>
        <p:txBody>
          <a:bodyPr>
            <a:normAutofit fontScale="55000" lnSpcReduction="20000"/>
          </a:bodyPr>
          <a:lstStyle/>
          <a:p>
            <a:pPr>
              <a:lnSpc>
                <a:spcPct val="170000"/>
              </a:lnSpc>
            </a:pPr>
            <a:r>
              <a:rPr lang="en-US" dirty="0"/>
              <a:t>Baffles are used to increase the fluid velocity by diverting the flow across the tube bundle to obtain higher transfer coefficient </a:t>
            </a:r>
          </a:p>
          <a:p>
            <a:pPr>
              <a:lnSpc>
                <a:spcPct val="170000"/>
              </a:lnSpc>
            </a:pPr>
            <a:r>
              <a:rPr lang="en-US" dirty="0"/>
              <a:t>The distance between adjacent baffles is called baffle-spacing </a:t>
            </a:r>
          </a:p>
          <a:p>
            <a:pPr>
              <a:lnSpc>
                <a:spcPct val="170000"/>
              </a:lnSpc>
            </a:pPr>
            <a:r>
              <a:rPr lang="en-US" dirty="0"/>
              <a:t>The baffle spacing of 0.2 to 1 times of the inside shell diameter is commonly used</a:t>
            </a:r>
          </a:p>
          <a:p>
            <a:pPr>
              <a:lnSpc>
                <a:spcPct val="170000"/>
              </a:lnSpc>
            </a:pPr>
            <a:r>
              <a:rPr lang="en-US" dirty="0"/>
              <a:t> Baffles are held in positioned by means of baffle spacers</a:t>
            </a:r>
          </a:p>
          <a:p>
            <a:pPr>
              <a:lnSpc>
                <a:spcPct val="170000"/>
              </a:lnSpc>
            </a:pPr>
            <a:r>
              <a:rPr lang="en-US" dirty="0"/>
              <a:t>Closer baffle spacing gives greater transfer coefficient by inducing higher turbulence</a:t>
            </a:r>
          </a:p>
          <a:p>
            <a:pPr>
              <a:lnSpc>
                <a:spcPct val="170000"/>
              </a:lnSpc>
            </a:pPr>
            <a:r>
              <a:rPr lang="en-US" dirty="0"/>
              <a:t>The pressure drop is more with closer baffle spacing.</a:t>
            </a:r>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32</a:t>
            </a:fld>
            <a:endParaRPr lang="en-US"/>
          </a:p>
        </p:txBody>
      </p:sp>
    </p:spTree>
    <p:extLst>
      <p:ext uri="{BB962C8B-B14F-4D97-AF65-F5344CB8AC3E}">
        <p14:creationId xmlns:p14="http://schemas.microsoft.com/office/powerpoint/2010/main" val="3713490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8507" t="52683" r="20222" b="11917"/>
          <a:stretch/>
        </p:blipFill>
        <p:spPr>
          <a:xfrm>
            <a:off x="6004192" y="3333750"/>
            <a:ext cx="3139808" cy="1112705"/>
          </a:xfrm>
        </p:spPr>
      </p:pic>
      <p:sp>
        <p:nvSpPr>
          <p:cNvPr id="4" name="Date Placeholder 3"/>
          <p:cNvSpPr>
            <a:spLocks noGrp="1"/>
          </p:cNvSpPr>
          <p:nvPr>
            <p:ph type="dt" sz="half" idx="10"/>
          </p:nvPr>
        </p:nvSpPr>
        <p:spPr/>
        <p:txBody>
          <a:bodyPr/>
          <a:lstStyle/>
          <a:p>
            <a:fld id="{A890FF87-2A8D-40FC-A144-3437373427EE}"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33</a:t>
            </a:fld>
            <a:endParaRPr lang="en-US"/>
          </a:p>
        </p:txBody>
      </p:sp>
      <p:sp>
        <p:nvSpPr>
          <p:cNvPr id="8" name="Title 1"/>
          <p:cNvSpPr>
            <a:spLocks noGrp="1"/>
          </p:cNvSpPr>
          <p:nvPr>
            <p:ph type="title"/>
          </p:nvPr>
        </p:nvSpPr>
        <p:spPr>
          <a:xfrm>
            <a:off x="305696" y="285750"/>
            <a:ext cx="8153400" cy="502920"/>
          </a:xfrm>
          <a:noFill/>
        </p:spPr>
        <p:txBody>
          <a:bodyPr>
            <a:noAutofit/>
          </a:bodyPr>
          <a:lstStyle/>
          <a:p>
            <a:pPr algn="l"/>
            <a:r>
              <a:rPr lang="en-US" sz="2800" b="1" dirty="0"/>
              <a:t>Baffle types </a:t>
            </a:r>
            <a:endParaRPr lang="en-US" sz="3600" dirty="0"/>
          </a:p>
        </p:txBody>
      </p:sp>
      <p:sp>
        <p:nvSpPr>
          <p:cNvPr id="2" name="AutoShape 2" descr="Image result for baffle types"/>
          <p:cNvSpPr>
            <a:spLocks noChangeAspect="1" noChangeArrowheads="1"/>
          </p:cNvSpPr>
          <p:nvPr/>
        </p:nvSpPr>
        <p:spPr bwMode="auto">
          <a:xfrm>
            <a:off x="155575" y="-1508125"/>
            <a:ext cx="5124450" cy="314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4">
            <a:biLevel thresh="5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2998" t="13890" r="14070"/>
          <a:stretch/>
        </p:blipFill>
        <p:spPr>
          <a:xfrm>
            <a:off x="838200" y="742950"/>
            <a:ext cx="5001658" cy="4084597"/>
          </a:xfrm>
          <a:prstGeom prst="rect">
            <a:avLst/>
          </a:prstGeom>
        </p:spPr>
      </p:pic>
    </p:spTree>
    <p:extLst>
      <p:ext uri="{BB962C8B-B14F-4D97-AF65-F5344CB8AC3E}">
        <p14:creationId xmlns:p14="http://schemas.microsoft.com/office/powerpoint/2010/main" val="32490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E85BA54B-B7A7-43B4-AE4D-7E3D8FF3D60A}"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endParaRPr lang="en-US" dirty="0"/>
          </a:p>
        </p:txBody>
      </p:sp>
      <p:sp>
        <p:nvSpPr>
          <p:cNvPr id="6" name="Slide Number Placeholder 5"/>
          <p:cNvSpPr>
            <a:spLocks noGrp="1"/>
          </p:cNvSpPr>
          <p:nvPr>
            <p:ph type="sldNum" sz="quarter" idx="12"/>
          </p:nvPr>
        </p:nvSpPr>
        <p:spPr/>
        <p:txBody>
          <a:bodyPr/>
          <a:lstStyle/>
          <a:p>
            <a:fld id="{D45EFDE7-50AC-4D4A-982B-1F000303C37B}" type="slidenum">
              <a:rPr lang="en-US" smtClean="0"/>
              <a:pPr/>
              <a:t>34</a:t>
            </a:fld>
            <a:endParaRPr lang="en-US"/>
          </a:p>
        </p:txBody>
      </p:sp>
      <p:sp>
        <p:nvSpPr>
          <p:cNvPr id="7" name="Title 1"/>
          <p:cNvSpPr>
            <a:spLocks noGrp="1"/>
          </p:cNvSpPr>
          <p:nvPr>
            <p:ph type="title"/>
          </p:nvPr>
        </p:nvSpPr>
        <p:spPr>
          <a:xfrm>
            <a:off x="304800" y="133350"/>
            <a:ext cx="8153400" cy="540068"/>
          </a:xfrm>
          <a:noFill/>
        </p:spPr>
        <p:txBody>
          <a:bodyPr>
            <a:normAutofit/>
          </a:bodyPr>
          <a:lstStyle/>
          <a:p>
            <a:pPr algn="l"/>
            <a:r>
              <a:rPr lang="en-US" sz="2800" b="1" dirty="0"/>
              <a:t>Fluid allocation in STHE</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2503747565"/>
              </p:ext>
            </p:extLst>
          </p:nvPr>
        </p:nvGraphicFramePr>
        <p:xfrm>
          <a:off x="381000" y="742950"/>
          <a:ext cx="8229600" cy="3857570"/>
        </p:xfrm>
        <a:graphic>
          <a:graphicData uri="http://schemas.openxmlformats.org/drawingml/2006/table">
            <a:tbl>
              <a:tblPr firstRow="1" firstCol="1" bandRow="1"/>
              <a:tblGrid>
                <a:gridCol w="2363922">
                  <a:extLst>
                    <a:ext uri="{9D8B030D-6E8A-4147-A177-3AD203B41FA5}">
                      <a16:colId xmlns:a16="http://schemas.microsoft.com/office/drawing/2014/main" val="20000"/>
                    </a:ext>
                  </a:extLst>
                </a:gridCol>
                <a:gridCol w="3046278">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41260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just">
                        <a:lnSpc>
                          <a:spcPct val="150000"/>
                        </a:lnSpc>
                        <a:spcBef>
                          <a:spcPts val="0"/>
                        </a:spcBef>
                        <a:spcAft>
                          <a:spcPts val="0"/>
                        </a:spcAft>
                      </a:pPr>
                      <a:r>
                        <a:rPr lang="en-US" sz="2000" dirty="0">
                          <a:effectLst/>
                        </a:rPr>
                        <a:t>Factor</a:t>
                      </a:r>
                      <a:endParaRPr lang="en-US" sz="2000" dirty="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38D9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just">
                        <a:lnSpc>
                          <a:spcPct val="150000"/>
                        </a:lnSpc>
                        <a:spcBef>
                          <a:spcPts val="0"/>
                        </a:spcBef>
                        <a:spcAft>
                          <a:spcPts val="0"/>
                        </a:spcAft>
                      </a:pPr>
                      <a:r>
                        <a:rPr lang="en-US" sz="2000">
                          <a:effectLst/>
                        </a:rPr>
                        <a:t>Tube-side</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38D9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just">
                        <a:lnSpc>
                          <a:spcPct val="150000"/>
                        </a:lnSpc>
                        <a:spcBef>
                          <a:spcPts val="0"/>
                        </a:spcBef>
                        <a:spcAft>
                          <a:spcPts val="0"/>
                        </a:spcAft>
                      </a:pPr>
                      <a:r>
                        <a:rPr lang="en-US" sz="2000" dirty="0">
                          <a:effectLst/>
                        </a:rPr>
                        <a:t>Shell-side</a:t>
                      </a:r>
                      <a:endParaRPr lang="en-US" sz="2000" dirty="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38D9B"/>
                    </a:solidFill>
                  </a:tcPr>
                </a:tc>
                <a:extLst>
                  <a:ext uri="{0D108BD9-81ED-4DB2-BD59-A6C34878D82A}">
                    <a16:rowId xmlns:a16="http://schemas.microsoft.com/office/drawing/2014/main" val="10000"/>
                  </a:ext>
                </a:extLst>
              </a:tr>
              <a:tr h="41260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just">
                        <a:lnSpc>
                          <a:spcPct val="100000"/>
                        </a:lnSpc>
                        <a:spcBef>
                          <a:spcPts val="0"/>
                        </a:spcBef>
                        <a:spcAft>
                          <a:spcPts val="0"/>
                        </a:spcAft>
                      </a:pPr>
                      <a:r>
                        <a:rPr lang="en-US" sz="2000">
                          <a:effectLst/>
                        </a:rPr>
                        <a:t>Corrosion</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a:effectLst/>
                        </a:rPr>
                        <a:t>More corrosive fluid</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a:effectLst/>
                        </a:rPr>
                        <a:t>Less corrosive fluids</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40000"/>
                      </a:srgbClr>
                    </a:solidFill>
                  </a:tcPr>
                </a:tc>
                <a:extLst>
                  <a:ext uri="{0D108BD9-81ED-4DB2-BD59-A6C34878D82A}">
                    <a16:rowId xmlns:a16="http://schemas.microsoft.com/office/drawing/2014/main" val="10001"/>
                  </a:ext>
                </a:extLst>
              </a:tr>
              <a:tr h="87497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just">
                        <a:lnSpc>
                          <a:spcPct val="100000"/>
                        </a:lnSpc>
                        <a:spcBef>
                          <a:spcPts val="0"/>
                        </a:spcBef>
                        <a:spcAft>
                          <a:spcPts val="0"/>
                        </a:spcAft>
                      </a:pPr>
                      <a:r>
                        <a:rPr lang="en-US" sz="2000">
                          <a:effectLst/>
                        </a:rPr>
                        <a:t>Fouling</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dirty="0">
                          <a:effectLst/>
                        </a:rPr>
                        <a:t>Fluids with high fouling and scaling</a:t>
                      </a:r>
                      <a:endParaRPr lang="en-US" sz="2000" dirty="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a:effectLst/>
                        </a:rPr>
                        <a:t>Low fouling and scaling</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20000"/>
                      </a:srgbClr>
                    </a:solidFill>
                  </a:tcPr>
                </a:tc>
                <a:extLst>
                  <a:ext uri="{0D108BD9-81ED-4DB2-BD59-A6C34878D82A}">
                    <a16:rowId xmlns:a16="http://schemas.microsoft.com/office/drawing/2014/main" val="10002"/>
                  </a:ext>
                </a:extLst>
              </a:tr>
              <a:tr h="41260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just">
                        <a:lnSpc>
                          <a:spcPct val="100000"/>
                        </a:lnSpc>
                        <a:spcBef>
                          <a:spcPts val="0"/>
                        </a:spcBef>
                        <a:spcAft>
                          <a:spcPts val="0"/>
                        </a:spcAft>
                      </a:pPr>
                      <a:r>
                        <a:rPr lang="en-US" sz="2000">
                          <a:effectLst/>
                        </a:rPr>
                        <a:t>Fluid temperature</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a:effectLst/>
                        </a:rPr>
                        <a:t>High temperature</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a:effectLst/>
                        </a:rPr>
                        <a:t>Low temperature</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40000"/>
                      </a:srgbClr>
                    </a:solidFill>
                  </a:tcPr>
                </a:tc>
                <a:extLst>
                  <a:ext uri="{0D108BD9-81ED-4DB2-BD59-A6C34878D82A}">
                    <a16:rowId xmlns:a16="http://schemas.microsoft.com/office/drawing/2014/main" val="10003"/>
                  </a:ext>
                </a:extLst>
              </a:tr>
              <a:tr h="87497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just">
                        <a:lnSpc>
                          <a:spcPct val="100000"/>
                        </a:lnSpc>
                        <a:spcBef>
                          <a:spcPts val="0"/>
                        </a:spcBef>
                        <a:spcAft>
                          <a:spcPts val="0"/>
                        </a:spcAft>
                      </a:pPr>
                      <a:r>
                        <a:rPr lang="en-US" sz="2000">
                          <a:effectLst/>
                        </a:rPr>
                        <a:t>Operating pressure</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a:effectLst/>
                        </a:rPr>
                        <a:t>Fluids with low pressure drop</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dirty="0">
                          <a:effectLst/>
                        </a:rPr>
                        <a:t>Fluids with high pressure drop</a:t>
                      </a:r>
                      <a:endParaRPr lang="en-US" sz="2000" dirty="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20000"/>
                      </a:srgbClr>
                    </a:solidFill>
                  </a:tcPr>
                </a:tc>
                <a:extLst>
                  <a:ext uri="{0D108BD9-81ED-4DB2-BD59-A6C34878D82A}">
                    <a16:rowId xmlns:a16="http://schemas.microsoft.com/office/drawing/2014/main" val="10004"/>
                  </a:ext>
                </a:extLst>
              </a:tr>
              <a:tr h="41260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just">
                        <a:lnSpc>
                          <a:spcPct val="100000"/>
                        </a:lnSpc>
                        <a:spcBef>
                          <a:spcPts val="0"/>
                        </a:spcBef>
                        <a:spcAft>
                          <a:spcPts val="0"/>
                        </a:spcAft>
                      </a:pPr>
                      <a:r>
                        <a:rPr lang="en-US" sz="2000">
                          <a:effectLst/>
                        </a:rPr>
                        <a:t>Viscosity </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a:effectLst/>
                        </a:rPr>
                        <a:t>Less viscous fluid</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a:effectLst/>
                        </a:rPr>
                        <a:t>More viscous fluid</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40000"/>
                      </a:srgbClr>
                    </a:solidFill>
                  </a:tcPr>
                </a:tc>
                <a:extLst>
                  <a:ext uri="{0D108BD9-81ED-4DB2-BD59-A6C34878D82A}">
                    <a16:rowId xmlns:a16="http://schemas.microsoft.com/office/drawing/2014/main" val="10005"/>
                  </a:ext>
                </a:extLst>
              </a:tr>
              <a:tr h="41260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just">
                        <a:lnSpc>
                          <a:spcPct val="100000"/>
                        </a:lnSpc>
                        <a:spcBef>
                          <a:spcPts val="0"/>
                        </a:spcBef>
                        <a:spcAft>
                          <a:spcPts val="0"/>
                        </a:spcAft>
                      </a:pPr>
                      <a:r>
                        <a:rPr lang="en-US" sz="2000">
                          <a:effectLst/>
                        </a:rPr>
                        <a:t>Stream flow rate</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a:effectLst/>
                        </a:rPr>
                        <a:t>High flow rate</a:t>
                      </a:r>
                      <a:endParaRPr lang="en-US" sz="200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en-US" sz="2000" dirty="0">
                          <a:effectLst/>
                        </a:rPr>
                        <a:t>Low flow rate</a:t>
                      </a:r>
                      <a:endParaRPr lang="en-US" sz="2000" dirty="0">
                        <a:effectLst/>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8D9B">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45452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35</a:t>
            </a:fld>
            <a:endParaRPr lang="en-US"/>
          </a:p>
        </p:txBody>
      </p:sp>
      <p:sp>
        <p:nvSpPr>
          <p:cNvPr id="7" name="Content Placeholder 2"/>
          <p:cNvSpPr>
            <a:spLocks noGrp="1"/>
          </p:cNvSpPr>
          <p:nvPr>
            <p:ph idx="1"/>
          </p:nvPr>
        </p:nvSpPr>
        <p:spPr/>
        <p:txBody>
          <a:bodyPr>
            <a:normAutofit fontScale="85000" lnSpcReduction="20000"/>
          </a:bodyPr>
          <a:lstStyle/>
          <a:p>
            <a:pPr lvl="0">
              <a:lnSpc>
                <a:spcPct val="150000"/>
              </a:lnSpc>
            </a:pPr>
            <a:r>
              <a:rPr lang="en-US" sz="2400" dirty="0">
                <a:latin typeface="Times New Roman" pitchFamily="18" charset="0"/>
                <a:cs typeface="Times New Roman" pitchFamily="18" charset="0"/>
              </a:rPr>
              <a:t>Application/service fluid</a:t>
            </a:r>
          </a:p>
          <a:p>
            <a:pPr lvl="0">
              <a:lnSpc>
                <a:spcPct val="150000"/>
              </a:lnSpc>
            </a:pPr>
            <a:r>
              <a:rPr lang="en-US" sz="2400" dirty="0">
                <a:latin typeface="Times New Roman" pitchFamily="18" charset="0"/>
                <a:cs typeface="Times New Roman" pitchFamily="18" charset="0"/>
              </a:rPr>
              <a:t>Operating pressures &amp; temperatures</a:t>
            </a:r>
          </a:p>
          <a:p>
            <a:pPr lvl="0">
              <a:lnSpc>
                <a:spcPct val="150000"/>
              </a:lnSpc>
            </a:pPr>
            <a:r>
              <a:rPr lang="en-US" sz="2400" dirty="0">
                <a:latin typeface="Times New Roman" pitchFamily="18" charset="0"/>
                <a:cs typeface="Times New Roman" pitchFamily="18" charset="0"/>
              </a:rPr>
              <a:t>Fouling characteristics of the fluids</a:t>
            </a:r>
          </a:p>
          <a:p>
            <a:pPr lvl="0">
              <a:lnSpc>
                <a:spcPct val="150000"/>
              </a:lnSpc>
            </a:pPr>
            <a:r>
              <a:rPr lang="en-US" sz="2400" dirty="0">
                <a:latin typeface="Times New Roman" pitchFamily="18" charset="0"/>
                <a:cs typeface="Times New Roman" pitchFamily="18" charset="0"/>
              </a:rPr>
              <a:t>Available utilities</a:t>
            </a:r>
          </a:p>
          <a:p>
            <a:pPr lvl="0">
              <a:lnSpc>
                <a:spcPct val="150000"/>
              </a:lnSpc>
            </a:pPr>
            <a:r>
              <a:rPr lang="en-US" sz="2400" dirty="0">
                <a:latin typeface="Times New Roman" pitchFamily="18" charset="0"/>
                <a:cs typeface="Times New Roman" pitchFamily="18" charset="0"/>
              </a:rPr>
              <a:t>Temperature driving force</a:t>
            </a:r>
          </a:p>
          <a:p>
            <a:pPr lvl="0">
              <a:lnSpc>
                <a:spcPct val="150000"/>
              </a:lnSpc>
            </a:pPr>
            <a:r>
              <a:rPr lang="en-US" sz="2400" dirty="0">
                <a:latin typeface="Times New Roman" pitchFamily="18" charset="0"/>
                <a:cs typeface="Times New Roman" pitchFamily="18" charset="0"/>
              </a:rPr>
              <a:t>Plot plan &amp; layout constraints</a:t>
            </a:r>
          </a:p>
          <a:p>
            <a:pPr lvl="0">
              <a:lnSpc>
                <a:spcPct val="150000"/>
              </a:lnSpc>
            </a:pPr>
            <a:r>
              <a:rPr lang="en-US" sz="2400" dirty="0">
                <a:latin typeface="Times New Roman" pitchFamily="18" charset="0"/>
                <a:cs typeface="Times New Roman" pitchFamily="18" charset="0"/>
              </a:rPr>
              <a:t>Accessibility for cleaning and maintenance</a:t>
            </a:r>
          </a:p>
          <a:p>
            <a:endParaRPr lang="en-US" dirty="0"/>
          </a:p>
        </p:txBody>
      </p:sp>
      <p:sp>
        <p:nvSpPr>
          <p:cNvPr id="8" name="Title 1"/>
          <p:cNvSpPr>
            <a:spLocks noGrp="1"/>
          </p:cNvSpPr>
          <p:nvPr>
            <p:ph type="title"/>
          </p:nvPr>
        </p:nvSpPr>
        <p:spPr>
          <a:solidFill>
            <a:schemeClr val="bg1"/>
          </a:solidFill>
          <a:ln>
            <a:solidFill>
              <a:schemeClr val="bg1"/>
            </a:solidFill>
          </a:ln>
        </p:spPr>
        <p:txBody>
          <a:bodyPr>
            <a:normAutofit/>
          </a:bodyPr>
          <a:lstStyle/>
          <a:p>
            <a:pPr algn="l"/>
            <a:r>
              <a:rPr lang="en-US" sz="2800" b="1" u="sng" dirty="0"/>
              <a:t>Heat exchanger selection criteria</a:t>
            </a:r>
          </a:p>
        </p:txBody>
      </p:sp>
    </p:spTree>
    <p:extLst>
      <p:ext uri="{BB962C8B-B14F-4D97-AF65-F5344CB8AC3E}">
        <p14:creationId xmlns:p14="http://schemas.microsoft.com/office/powerpoint/2010/main" val="2581554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8153400" cy="342900"/>
          </a:xfrm>
          <a:noFill/>
        </p:spPr>
        <p:txBody>
          <a:bodyPr>
            <a:noAutofit/>
          </a:bodyPr>
          <a:lstStyle/>
          <a:p>
            <a:pPr algn="r"/>
            <a:r>
              <a:rPr lang="en-US" sz="1400" b="1" dirty="0"/>
              <a:t>Selection continue …</a:t>
            </a:r>
          </a:p>
        </p:txBody>
      </p:sp>
      <p:sp>
        <p:nvSpPr>
          <p:cNvPr id="3" name="Content Placeholder 2"/>
          <p:cNvSpPr>
            <a:spLocks noGrp="1"/>
          </p:cNvSpPr>
          <p:nvPr>
            <p:ph idx="1"/>
          </p:nvPr>
        </p:nvSpPr>
        <p:spPr>
          <a:xfrm>
            <a:off x="457200" y="457200"/>
            <a:ext cx="8229600" cy="4686300"/>
          </a:xfrm>
        </p:spPr>
        <p:txBody>
          <a:bodyPr>
            <a:normAutofit fontScale="70000" lnSpcReduction="20000"/>
          </a:bodyPr>
          <a:lstStyle/>
          <a:p>
            <a:pPr lvl="0">
              <a:lnSpc>
                <a:spcPct val="150000"/>
              </a:lnSpc>
            </a:pPr>
            <a:r>
              <a:rPr lang="en-US" sz="2400" dirty="0">
                <a:latin typeface="Times New Roman" pitchFamily="18" charset="0"/>
                <a:cs typeface="Times New Roman" pitchFamily="18" charset="0"/>
              </a:rPr>
              <a:t>Considerations for future expansions</a:t>
            </a:r>
          </a:p>
          <a:p>
            <a:pPr lvl="0">
              <a:lnSpc>
                <a:spcPct val="150000"/>
              </a:lnSpc>
            </a:pPr>
            <a:r>
              <a:rPr lang="en-US" sz="2400" dirty="0">
                <a:latin typeface="Times New Roman" pitchFamily="18" charset="0"/>
                <a:cs typeface="Times New Roman" pitchFamily="18" charset="0"/>
              </a:rPr>
              <a:t>Mechanical considerations such as: </a:t>
            </a:r>
          </a:p>
          <a:p>
            <a:pPr lvl="1">
              <a:lnSpc>
                <a:spcPct val="150000"/>
              </a:lnSpc>
            </a:pPr>
            <a:r>
              <a:rPr lang="en-US" sz="2400" dirty="0">
                <a:latin typeface="Times New Roman" pitchFamily="18" charset="0"/>
                <a:cs typeface="Times New Roman" pitchFamily="18" charset="0"/>
              </a:rPr>
              <a:t>material of construction</a:t>
            </a:r>
          </a:p>
          <a:p>
            <a:pPr lvl="1">
              <a:lnSpc>
                <a:spcPct val="150000"/>
              </a:lnSpc>
            </a:pPr>
            <a:r>
              <a:rPr lang="en-US" sz="2400" dirty="0">
                <a:latin typeface="Times New Roman" pitchFamily="18" charset="0"/>
                <a:cs typeface="Times New Roman" pitchFamily="18" charset="0"/>
              </a:rPr>
              <a:t>thermal stresses (during startup, shutdown; process upset and clean out conditions)</a:t>
            </a:r>
          </a:p>
          <a:p>
            <a:pPr lvl="1">
              <a:lnSpc>
                <a:spcPct val="150000"/>
              </a:lnSpc>
            </a:pPr>
            <a:r>
              <a:rPr lang="en-US" sz="2400" dirty="0">
                <a:latin typeface="Times New Roman" pitchFamily="18" charset="0"/>
                <a:cs typeface="Times New Roman" pitchFamily="18" charset="0"/>
              </a:rPr>
              <a:t>impingement protection</a:t>
            </a:r>
          </a:p>
          <a:p>
            <a:pPr lvl="0">
              <a:lnSpc>
                <a:spcPct val="150000"/>
              </a:lnSpc>
            </a:pPr>
            <a:r>
              <a:rPr lang="en-US" sz="2400" dirty="0">
                <a:latin typeface="Times New Roman" pitchFamily="18" charset="0"/>
                <a:cs typeface="Times New Roman" pitchFamily="18" charset="0"/>
              </a:rPr>
              <a:t>Total cost of the equipment which includes</a:t>
            </a:r>
          </a:p>
          <a:p>
            <a:pPr lvl="1">
              <a:lnSpc>
                <a:spcPct val="150000"/>
              </a:lnSpc>
            </a:pPr>
            <a:r>
              <a:rPr lang="en-US" sz="2400" dirty="0">
                <a:latin typeface="Times New Roman" pitchFamily="18" charset="0"/>
                <a:cs typeface="Times New Roman" pitchFamily="18" charset="0"/>
              </a:rPr>
              <a:t>Purchase cost</a:t>
            </a:r>
          </a:p>
          <a:p>
            <a:pPr lvl="1">
              <a:lnSpc>
                <a:spcPct val="150000"/>
              </a:lnSpc>
            </a:pPr>
            <a:r>
              <a:rPr lang="en-US" sz="2400" dirty="0">
                <a:latin typeface="Times New Roman" pitchFamily="18" charset="0"/>
                <a:cs typeface="Times New Roman" pitchFamily="18" charset="0"/>
              </a:rPr>
              <a:t>Installation cost</a:t>
            </a:r>
          </a:p>
          <a:p>
            <a:pPr lvl="1">
              <a:lnSpc>
                <a:spcPct val="150000"/>
              </a:lnSpc>
            </a:pPr>
            <a:r>
              <a:rPr lang="en-US" sz="2400" dirty="0">
                <a:latin typeface="Times New Roman" pitchFamily="18" charset="0"/>
                <a:cs typeface="Times New Roman" pitchFamily="18" charset="0"/>
              </a:rPr>
              <a:t>Operating cost</a:t>
            </a:r>
          </a:p>
          <a:p>
            <a:pPr lvl="1">
              <a:lnSpc>
                <a:spcPct val="150000"/>
              </a:lnSpc>
            </a:pPr>
            <a:r>
              <a:rPr lang="en-US" sz="2400" dirty="0">
                <a:latin typeface="Times New Roman" pitchFamily="18" charset="0"/>
                <a:cs typeface="Times New Roman" pitchFamily="18" charset="0"/>
              </a:rPr>
              <a:t>Maintenance cost</a:t>
            </a:r>
          </a:p>
          <a:p>
            <a:endParaRPr lang="en-US" dirty="0"/>
          </a:p>
        </p:txBody>
      </p:sp>
      <p:sp>
        <p:nvSpPr>
          <p:cNvPr id="4" name="Date Placeholder 3"/>
          <p:cNvSpPr>
            <a:spLocks noGrp="1"/>
          </p:cNvSpPr>
          <p:nvPr>
            <p:ph type="dt" sz="half" idx="10"/>
          </p:nvPr>
        </p:nvSpPr>
        <p:spPr/>
        <p:txBody>
          <a:bodyPr/>
          <a:lstStyle/>
          <a:p>
            <a:fld id="{4E07CA90-C063-40E7-BBD5-C8C80B18AABC}" type="datetime1">
              <a:rPr lang="en-US" smtClean="0"/>
              <a:pPr/>
              <a:t>5/2/2020</a:t>
            </a:fld>
            <a:endParaRPr lang="en-US"/>
          </a:p>
        </p:txBody>
      </p:sp>
      <p:sp>
        <p:nvSpPr>
          <p:cNvPr id="5" name="Slide Number Placeholder 4"/>
          <p:cNvSpPr>
            <a:spLocks noGrp="1"/>
          </p:cNvSpPr>
          <p:nvPr>
            <p:ph type="sldNum" sz="quarter" idx="12"/>
          </p:nvPr>
        </p:nvSpPr>
        <p:spPr/>
        <p:txBody>
          <a:bodyPr/>
          <a:lstStyle/>
          <a:p>
            <a:fld id="{D45EFDE7-50AC-4D4A-982B-1F000303C37B}" type="slidenum">
              <a:rPr lang="en-US" smtClean="0"/>
              <a:pPr/>
              <a:t>36</a:t>
            </a:fld>
            <a:endParaRPr lang="en-US"/>
          </a:p>
        </p:txBody>
      </p:sp>
      <p:sp>
        <p:nvSpPr>
          <p:cNvPr id="6" name="Footer Placeholder 5"/>
          <p:cNvSpPr>
            <a:spLocks noGrp="1"/>
          </p:cNvSpPr>
          <p:nvPr>
            <p:ph type="ftr" sz="quarter" idx="11"/>
          </p:nvPr>
        </p:nvSpPr>
        <p:spPr/>
        <p:txBody>
          <a:bodyPr/>
          <a:lstStyle/>
          <a:p>
            <a:r>
              <a:rPr lang="en-US"/>
              <a:t>Kalid.H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2F04E-14F7-4149-B6C3-2E4DC12BD2B8}"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4" name="Slide Number Placeholder 3"/>
          <p:cNvSpPr>
            <a:spLocks noGrp="1"/>
          </p:cNvSpPr>
          <p:nvPr>
            <p:ph type="sldNum" sz="quarter" idx="12"/>
          </p:nvPr>
        </p:nvSpPr>
        <p:spPr/>
        <p:txBody>
          <a:bodyPr/>
          <a:lstStyle/>
          <a:p>
            <a:fld id="{D45EFDE7-50AC-4D4A-982B-1F000303C37B}" type="slidenum">
              <a:rPr lang="en-US" smtClean="0"/>
              <a:pPr/>
              <a:t>37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17627768"/>
              </p:ext>
            </p:extLst>
          </p:nvPr>
        </p:nvGraphicFramePr>
        <p:xfrm>
          <a:off x="228600" y="-6795"/>
          <a:ext cx="8610600" cy="5016946"/>
        </p:xfrm>
        <a:graphic>
          <a:graphicData uri="http://schemas.openxmlformats.org/drawingml/2006/table">
            <a:tbl>
              <a:tblPr firstRow="1" firstCol="1" bandRow="1"/>
              <a:tblGrid>
                <a:gridCol w="2897131">
                  <a:extLst>
                    <a:ext uri="{9D8B030D-6E8A-4147-A177-3AD203B41FA5}">
                      <a16:colId xmlns:a16="http://schemas.microsoft.com/office/drawing/2014/main" val="20000"/>
                    </a:ext>
                  </a:extLst>
                </a:gridCol>
                <a:gridCol w="5713469">
                  <a:extLst>
                    <a:ext uri="{9D8B030D-6E8A-4147-A177-3AD203B41FA5}">
                      <a16:colId xmlns:a16="http://schemas.microsoft.com/office/drawing/2014/main" val="20001"/>
                    </a:ext>
                  </a:extLst>
                </a:gridCol>
              </a:tblGrid>
              <a:tr h="298360">
                <a:tc gridSpan="2">
                  <a:txBody>
                    <a:bodyPr/>
                    <a:lstStyle/>
                    <a:p>
                      <a:pPr marL="0" marR="0" algn="ctr">
                        <a:lnSpc>
                          <a:spcPct val="115000"/>
                        </a:lnSpc>
                        <a:spcBef>
                          <a:spcPts val="0"/>
                        </a:spcBef>
                        <a:spcAft>
                          <a:spcPts val="0"/>
                        </a:spcAft>
                      </a:pPr>
                      <a:r>
                        <a:rPr lang="en-US" sz="1600" b="1" dirty="0">
                          <a:effectLst/>
                          <a:latin typeface="Cambria"/>
                          <a:ea typeface="Times New Roman"/>
                          <a:cs typeface="Times New Roman"/>
                        </a:rPr>
                        <a:t>Choice of heat exchanger type for intended applications</a:t>
                      </a:r>
                      <a:endParaRPr lang="en-US" sz="1400" dirty="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89110">
                <a:tc>
                  <a:txBody>
                    <a:bodyPr/>
                    <a:lstStyle/>
                    <a:p>
                      <a:pPr marL="0" marR="0" algn="l">
                        <a:lnSpc>
                          <a:spcPct val="115000"/>
                        </a:lnSpc>
                        <a:spcBef>
                          <a:spcPts val="0"/>
                        </a:spcBef>
                        <a:spcAft>
                          <a:spcPts val="0"/>
                        </a:spcAft>
                      </a:pPr>
                      <a:r>
                        <a:rPr lang="en-US" sz="1100" b="1" dirty="0">
                          <a:effectLst/>
                          <a:latin typeface="Cambria"/>
                          <a:ea typeface="Times New Roman"/>
                          <a:cs typeface="Times New Roman"/>
                        </a:rPr>
                        <a:t>Application</a:t>
                      </a:r>
                      <a:endParaRPr lang="en-US" sz="1050" dirty="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gn="l">
                        <a:lnSpc>
                          <a:spcPct val="115000"/>
                        </a:lnSpc>
                        <a:spcBef>
                          <a:spcPts val="0"/>
                        </a:spcBef>
                        <a:spcAft>
                          <a:spcPts val="0"/>
                        </a:spcAft>
                      </a:pPr>
                      <a:r>
                        <a:rPr lang="en-US" sz="1100" b="1" dirty="0">
                          <a:effectLst/>
                          <a:latin typeface="Calibri"/>
                          <a:ea typeface="Calibri"/>
                          <a:cs typeface="Times New Roman"/>
                        </a:rPr>
                        <a:t>Remark</a:t>
                      </a:r>
                      <a:endParaRPr lang="en-US" sz="1050" dirty="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r h="361027">
                <a:tc>
                  <a:txBody>
                    <a:bodyPr/>
                    <a:lstStyle/>
                    <a:p>
                      <a:pPr marL="0" marR="0" algn="l">
                        <a:lnSpc>
                          <a:spcPct val="115000"/>
                        </a:lnSpc>
                        <a:spcBef>
                          <a:spcPts val="0"/>
                        </a:spcBef>
                        <a:spcAft>
                          <a:spcPts val="0"/>
                        </a:spcAft>
                      </a:pPr>
                      <a:r>
                        <a:rPr lang="en-US" sz="1050">
                          <a:effectLst/>
                          <a:latin typeface="Cambria"/>
                          <a:ea typeface="Times New Roman"/>
                          <a:cs typeface="Times New Roman"/>
                        </a:rPr>
                        <a:t>Low viscosity fluid</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For high temperature/pressure, use STHE or double-pipe heat exchangers. Use PHE or LHE for low temperature/pressure applications.</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180514">
                <a:tc>
                  <a:txBody>
                    <a:bodyPr/>
                    <a:lstStyle/>
                    <a:p>
                      <a:pPr marL="0" marR="0" algn="l">
                        <a:lnSpc>
                          <a:spcPct val="115000"/>
                        </a:lnSpc>
                        <a:spcBef>
                          <a:spcPts val="0"/>
                        </a:spcBef>
                        <a:spcAft>
                          <a:spcPts val="0"/>
                        </a:spcAft>
                      </a:pPr>
                      <a:r>
                        <a:rPr lang="en-US" sz="1050">
                          <a:effectLst/>
                          <a:latin typeface="Cambria"/>
                          <a:ea typeface="Times New Roman"/>
                          <a:cs typeface="Times New Roman"/>
                        </a:rPr>
                        <a:t>Low viscosity fluid to steam</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Use STHE in carbon steel</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3"/>
                  </a:ext>
                </a:extLst>
              </a:tr>
              <a:tr h="180514">
                <a:tc>
                  <a:txBody>
                    <a:bodyPr/>
                    <a:lstStyle/>
                    <a:p>
                      <a:pPr marL="0" marR="0" algn="l">
                        <a:lnSpc>
                          <a:spcPct val="115000"/>
                        </a:lnSpc>
                        <a:spcBef>
                          <a:spcPts val="0"/>
                        </a:spcBef>
                        <a:spcAft>
                          <a:spcPts val="0"/>
                        </a:spcAft>
                      </a:pPr>
                      <a:r>
                        <a:rPr lang="en-US" sz="1050">
                          <a:effectLst/>
                          <a:latin typeface="Cambria"/>
                          <a:ea typeface="Times New Roman"/>
                          <a:cs typeface="Times New Roman"/>
                        </a:rPr>
                        <a:t>Medium viscosity fluid</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Use PHE or with high solid content, use SPHE.</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276308">
                <a:tc>
                  <a:txBody>
                    <a:bodyPr/>
                    <a:lstStyle/>
                    <a:p>
                      <a:pPr marL="0" marR="0" algn="l">
                        <a:lnSpc>
                          <a:spcPct val="115000"/>
                        </a:lnSpc>
                        <a:spcBef>
                          <a:spcPts val="0"/>
                        </a:spcBef>
                        <a:spcAft>
                          <a:spcPts val="0"/>
                        </a:spcAft>
                      </a:pPr>
                      <a:r>
                        <a:rPr lang="en-US" sz="1050" dirty="0">
                          <a:effectLst/>
                          <a:latin typeface="Cambria"/>
                          <a:ea typeface="Times New Roman"/>
                          <a:cs typeface="Times New Roman"/>
                        </a:rPr>
                        <a:t>High viscosity</a:t>
                      </a:r>
                      <a:endParaRPr lang="en-US" sz="1050" dirty="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PHE offers the advantages of good flow distribution. For viscosities, the SPHE is preferred</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5"/>
                  </a:ext>
                </a:extLst>
              </a:tr>
              <a:tr h="361027">
                <a:tc>
                  <a:txBody>
                    <a:bodyPr/>
                    <a:lstStyle/>
                    <a:p>
                      <a:pPr marL="0" marR="0" algn="l">
                        <a:lnSpc>
                          <a:spcPct val="115000"/>
                        </a:lnSpc>
                        <a:spcBef>
                          <a:spcPts val="0"/>
                        </a:spcBef>
                        <a:spcAft>
                          <a:spcPts val="0"/>
                        </a:spcAft>
                      </a:pPr>
                      <a:r>
                        <a:rPr lang="en-US" sz="1050">
                          <a:effectLst/>
                          <a:latin typeface="Cambria"/>
                          <a:ea typeface="Times New Roman"/>
                          <a:cs typeface="Times New Roman"/>
                        </a:rPr>
                        <a:t> </a:t>
                      </a:r>
                      <a:endParaRPr lang="en-US" sz="1050">
                        <a:effectLst/>
                        <a:latin typeface="Calibri"/>
                        <a:ea typeface="Calibri"/>
                        <a:cs typeface="Times New Roman"/>
                      </a:endParaRPr>
                    </a:p>
                    <a:p>
                      <a:pPr marL="0" marR="0" algn="l">
                        <a:lnSpc>
                          <a:spcPct val="115000"/>
                        </a:lnSpc>
                        <a:spcBef>
                          <a:spcPts val="0"/>
                        </a:spcBef>
                        <a:spcAft>
                          <a:spcPts val="0"/>
                        </a:spcAft>
                      </a:pPr>
                      <a:r>
                        <a:rPr lang="en-US" sz="1050">
                          <a:effectLst/>
                          <a:latin typeface="Cambria"/>
                          <a:ea typeface="Times New Roman"/>
                          <a:cs typeface="Times New Roman"/>
                        </a:rPr>
                        <a:t>fluid Fouling liquids</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Use STHE with removable tube bundle, SPHE or PHE is preferred due to good flow distribution. Use PHE is easy access is of importance </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6"/>
                  </a:ext>
                </a:extLst>
              </a:tr>
              <a:tr h="361027">
                <a:tc>
                  <a:txBody>
                    <a:bodyPr/>
                    <a:lstStyle/>
                    <a:p>
                      <a:pPr marL="0" marR="0" algn="l">
                        <a:lnSpc>
                          <a:spcPct val="115000"/>
                        </a:lnSpc>
                        <a:spcBef>
                          <a:spcPts val="0"/>
                        </a:spcBef>
                        <a:spcAft>
                          <a:spcPts val="0"/>
                        </a:spcAft>
                      </a:pPr>
                      <a:r>
                        <a:rPr lang="en-US" sz="1050">
                          <a:effectLst/>
                          <a:latin typeface="Cambria"/>
                          <a:ea typeface="Times New Roman"/>
                          <a:cs typeface="Times New Roman"/>
                        </a:rPr>
                        <a:t>Slurries-suspensions and pulps</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SPHE offers the best characteristics. Also consider free flow PHE or wider gap PHE. Or scraped surface heat exchangers</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7"/>
                  </a:ext>
                </a:extLst>
              </a:tr>
              <a:tr h="180514">
                <a:tc>
                  <a:txBody>
                    <a:bodyPr/>
                    <a:lstStyle/>
                    <a:p>
                      <a:pPr marL="0" marR="0" algn="l">
                        <a:lnSpc>
                          <a:spcPct val="115000"/>
                        </a:lnSpc>
                        <a:spcBef>
                          <a:spcPts val="0"/>
                        </a:spcBef>
                        <a:spcAft>
                          <a:spcPts val="0"/>
                        </a:spcAft>
                      </a:pPr>
                      <a:r>
                        <a:rPr lang="en-US" sz="1050">
                          <a:effectLst/>
                          <a:latin typeface="Cambria"/>
                          <a:ea typeface="Times New Roman"/>
                          <a:cs typeface="Times New Roman"/>
                        </a:rPr>
                        <a:t>Heat sensitive liquid</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PHE fulfills the requirement best. Also consider SPHE</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8"/>
                  </a:ext>
                </a:extLst>
              </a:tr>
              <a:tr h="180514">
                <a:tc>
                  <a:txBody>
                    <a:bodyPr/>
                    <a:lstStyle/>
                    <a:p>
                      <a:pPr marL="0" marR="0" algn="l">
                        <a:lnSpc>
                          <a:spcPct val="115000"/>
                        </a:lnSpc>
                        <a:spcBef>
                          <a:spcPts val="0"/>
                        </a:spcBef>
                        <a:spcAft>
                          <a:spcPts val="0"/>
                        </a:spcAft>
                      </a:pPr>
                      <a:r>
                        <a:rPr lang="en-US" sz="1050">
                          <a:effectLst/>
                          <a:latin typeface="Cambria"/>
                          <a:ea typeface="Times New Roman"/>
                          <a:cs typeface="Times New Roman"/>
                        </a:rPr>
                        <a:t>Cooling with air</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Extended surface types like tube- fin heat exchangers or PFHE</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9"/>
                  </a:ext>
                </a:extLst>
              </a:tr>
              <a:tr h="361027">
                <a:tc>
                  <a:txBody>
                    <a:bodyPr/>
                    <a:lstStyle/>
                    <a:p>
                      <a:pPr marL="0" marR="0" algn="l">
                        <a:lnSpc>
                          <a:spcPct val="115000"/>
                        </a:lnSpc>
                        <a:spcBef>
                          <a:spcPts val="0"/>
                        </a:spcBef>
                        <a:spcAft>
                          <a:spcPts val="0"/>
                        </a:spcAft>
                      </a:pPr>
                      <a:r>
                        <a:rPr lang="en-US" sz="1050">
                          <a:effectLst/>
                          <a:latin typeface="Cambria"/>
                          <a:ea typeface="Times New Roman"/>
                          <a:cs typeface="Times New Roman"/>
                        </a:rPr>
                        <a:t>Gas or air under pressure</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Use STHE with Extended surface on the gas side brazed plate heat exchangers made of stainless steel or nickel alloy</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0"/>
                  </a:ext>
                </a:extLst>
              </a:tr>
              <a:tr h="180514">
                <a:tc>
                  <a:txBody>
                    <a:bodyPr/>
                    <a:lstStyle/>
                    <a:p>
                      <a:pPr marL="0" marR="0" algn="l">
                        <a:lnSpc>
                          <a:spcPct val="115000"/>
                        </a:lnSpc>
                        <a:spcBef>
                          <a:spcPts val="0"/>
                        </a:spcBef>
                        <a:spcAft>
                          <a:spcPts val="0"/>
                        </a:spcAft>
                      </a:pPr>
                      <a:r>
                        <a:rPr lang="en-US" sz="1050">
                          <a:effectLst/>
                          <a:latin typeface="Cambria"/>
                          <a:ea typeface="Times New Roman"/>
                          <a:cs typeface="Times New Roman"/>
                        </a:rPr>
                        <a:t>Cryogenic application</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Brazed aluminum plate-fin exchangers. coiled tube exchangers or PCHE</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11"/>
                  </a:ext>
                </a:extLst>
              </a:tr>
              <a:tr h="361027">
                <a:tc>
                  <a:txBody>
                    <a:bodyPr/>
                    <a:lstStyle/>
                    <a:p>
                      <a:pPr marL="0" marR="0" algn="l">
                        <a:lnSpc>
                          <a:spcPct val="115000"/>
                        </a:lnSpc>
                        <a:spcBef>
                          <a:spcPts val="0"/>
                        </a:spcBef>
                        <a:spcAft>
                          <a:spcPts val="0"/>
                        </a:spcAft>
                      </a:pPr>
                      <a:r>
                        <a:rPr lang="en-US" sz="1050">
                          <a:effectLst/>
                          <a:latin typeface="Cambria"/>
                          <a:ea typeface="Times New Roman"/>
                          <a:cs typeface="Times New Roman"/>
                        </a:rPr>
                        <a:t> </a:t>
                      </a:r>
                      <a:endParaRPr lang="en-US" sz="1050">
                        <a:effectLst/>
                        <a:latin typeface="Calibri"/>
                        <a:ea typeface="Calibri"/>
                        <a:cs typeface="Times New Roman"/>
                      </a:endParaRPr>
                    </a:p>
                    <a:p>
                      <a:pPr marL="0" marR="0" algn="l">
                        <a:lnSpc>
                          <a:spcPct val="115000"/>
                        </a:lnSpc>
                        <a:spcBef>
                          <a:spcPts val="0"/>
                        </a:spcBef>
                        <a:spcAft>
                          <a:spcPts val="0"/>
                        </a:spcAft>
                      </a:pPr>
                      <a:r>
                        <a:rPr lang="en-US" sz="1050">
                          <a:effectLst/>
                          <a:latin typeface="Cambria"/>
                          <a:ea typeface="Times New Roman"/>
                          <a:cs typeface="Times New Roman"/>
                        </a:rPr>
                        <a:t>Vapor condensation</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Surface condensers or STHE in carbon steel are preferred also consider SPHE or brazed plate heat exchangers</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2"/>
                  </a:ext>
                </a:extLst>
              </a:tr>
              <a:tr h="180514">
                <a:tc>
                  <a:txBody>
                    <a:bodyPr/>
                    <a:lstStyle/>
                    <a:p>
                      <a:pPr marL="0" marR="0" algn="l">
                        <a:lnSpc>
                          <a:spcPct val="115000"/>
                        </a:lnSpc>
                        <a:spcBef>
                          <a:spcPts val="0"/>
                        </a:spcBef>
                        <a:spcAft>
                          <a:spcPts val="0"/>
                        </a:spcAft>
                      </a:pPr>
                      <a:r>
                        <a:rPr lang="en-US" sz="1050">
                          <a:effectLst/>
                          <a:latin typeface="Cambria"/>
                          <a:ea typeface="Times New Roman"/>
                          <a:cs typeface="Times New Roman"/>
                        </a:rPr>
                        <a:t>Vapor/gas partial condensation</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Choose SPHE</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13"/>
                  </a:ext>
                </a:extLst>
              </a:tr>
              <a:tr h="286659">
                <a:tc>
                  <a:txBody>
                    <a:bodyPr/>
                    <a:lstStyle/>
                    <a:p>
                      <a:pPr marL="0" marR="0" algn="l">
                        <a:lnSpc>
                          <a:spcPct val="115000"/>
                        </a:lnSpc>
                        <a:spcBef>
                          <a:spcPts val="0"/>
                        </a:spcBef>
                        <a:spcAft>
                          <a:spcPts val="0"/>
                        </a:spcAft>
                      </a:pPr>
                      <a:r>
                        <a:rPr lang="en-US" sz="1050">
                          <a:effectLst/>
                          <a:latin typeface="Cambria"/>
                          <a:ea typeface="Times New Roman"/>
                          <a:cs typeface="Times New Roman"/>
                        </a:rPr>
                        <a:t>Refrigeration and air conditioning application</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Finned tube heat exchangers, special type of PHEs, brazed PHE up to 200 </a:t>
                      </a:r>
                      <a:r>
                        <a:rPr lang="en-US" sz="1050" baseline="30000">
                          <a:effectLst/>
                          <a:latin typeface="Calibri"/>
                          <a:ea typeface="Calibri"/>
                          <a:cs typeface="Times New Roman"/>
                        </a:rPr>
                        <a:t>0</a:t>
                      </a:r>
                      <a:r>
                        <a:rPr lang="en-US" sz="1050">
                          <a:effectLst/>
                          <a:latin typeface="Calibri"/>
                          <a:ea typeface="Calibri"/>
                          <a:cs typeface="Times New Roman"/>
                        </a:rPr>
                        <a:t>C</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4"/>
                  </a:ext>
                </a:extLst>
              </a:tr>
              <a:tr h="180514">
                <a:tc>
                  <a:txBody>
                    <a:bodyPr/>
                    <a:lstStyle/>
                    <a:p>
                      <a:pPr marL="0" marR="0" algn="l">
                        <a:lnSpc>
                          <a:spcPct val="115000"/>
                        </a:lnSpc>
                        <a:spcBef>
                          <a:spcPts val="0"/>
                        </a:spcBef>
                        <a:spcAft>
                          <a:spcPts val="0"/>
                        </a:spcAft>
                      </a:pPr>
                      <a:r>
                        <a:rPr lang="en-US" sz="1050">
                          <a:effectLst/>
                          <a:latin typeface="Cambria"/>
                          <a:ea typeface="Times New Roman"/>
                          <a:cs typeface="Times New Roman"/>
                        </a:rPr>
                        <a:t>Air-Air or Gas-Gas application</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Regenerators and plate-fin heat exchangers. Also consider STHE.</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15"/>
                  </a:ext>
                </a:extLst>
              </a:tr>
              <a:tr h="541541">
                <a:tc>
                  <a:txBody>
                    <a:bodyPr/>
                    <a:lstStyle/>
                    <a:p>
                      <a:pPr marL="0" marR="0" algn="l">
                        <a:lnSpc>
                          <a:spcPct val="115000"/>
                        </a:lnSpc>
                        <a:spcBef>
                          <a:spcPts val="0"/>
                        </a:spcBef>
                        <a:spcAft>
                          <a:spcPts val="0"/>
                        </a:spcAft>
                      </a:pPr>
                      <a:r>
                        <a:rPr lang="en-US" sz="1050">
                          <a:effectLst/>
                          <a:latin typeface="Cambria"/>
                          <a:ea typeface="Times New Roman"/>
                          <a:cs typeface="Times New Roman"/>
                        </a:rPr>
                        <a:t>Vicious products, aseptic products, jam, food and meat processing, heat sensitive products and particulate laden products</a:t>
                      </a:r>
                      <a:endParaRPr lang="en-US" sz="105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Wingdings"/>
                        <a:buChar char=""/>
                      </a:pPr>
                      <a:r>
                        <a:rPr lang="en-US" sz="1050">
                          <a:effectLst/>
                          <a:latin typeface="Calibri"/>
                          <a:ea typeface="Calibri"/>
                          <a:cs typeface="Times New Roman"/>
                        </a:rPr>
                        <a:t>Scraped surface heat exchangers</a:t>
                      </a: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6"/>
                  </a:ext>
                </a:extLst>
              </a:tr>
              <a:tr h="349442">
                <a:tc gridSpan="2">
                  <a:txBody>
                    <a:bodyPr/>
                    <a:lstStyle/>
                    <a:p>
                      <a:pPr marL="0" marR="0" algn="l">
                        <a:lnSpc>
                          <a:spcPct val="115000"/>
                        </a:lnSpc>
                        <a:spcBef>
                          <a:spcPts val="0"/>
                        </a:spcBef>
                        <a:spcAft>
                          <a:spcPts val="0"/>
                        </a:spcAft>
                      </a:pPr>
                      <a:r>
                        <a:rPr lang="en-US" sz="1050" dirty="0">
                          <a:solidFill>
                            <a:srgbClr val="FF0000"/>
                          </a:solidFill>
                          <a:effectLst/>
                          <a:latin typeface="Cambria"/>
                          <a:ea typeface="Times New Roman"/>
                          <a:cs typeface="Times New Roman"/>
                        </a:rPr>
                        <a:t>Note: STHE, shell and tube heat exchangers: PHE, </a:t>
                      </a:r>
                      <a:r>
                        <a:rPr lang="en-US" sz="1050" dirty="0" err="1">
                          <a:solidFill>
                            <a:srgbClr val="FF0000"/>
                          </a:solidFill>
                          <a:effectLst/>
                          <a:latin typeface="Cambria"/>
                          <a:ea typeface="Times New Roman"/>
                          <a:cs typeface="Times New Roman"/>
                        </a:rPr>
                        <a:t>Gasketed</a:t>
                      </a:r>
                      <a:r>
                        <a:rPr lang="en-US" sz="1050" dirty="0">
                          <a:solidFill>
                            <a:srgbClr val="FF0000"/>
                          </a:solidFill>
                          <a:effectLst/>
                          <a:latin typeface="Cambria"/>
                          <a:ea typeface="Times New Roman"/>
                          <a:cs typeface="Times New Roman"/>
                        </a:rPr>
                        <a:t> plate heat exchangers; SPHE, spiral plate heat exchangers: LHE, lamella heat exchangers; PCHE, printed circuit heat exchangers: CTHE, coiled tube heat exchangers: PFHE, plate fin heat exchangers</a:t>
                      </a:r>
                      <a:endParaRPr lang="en-US" sz="1050" dirty="0">
                        <a:effectLst/>
                        <a:latin typeface="Calibri"/>
                        <a:ea typeface="Calibri"/>
                        <a:cs typeface="Times New Roman"/>
                      </a:endParaRPr>
                    </a:p>
                  </a:txBody>
                  <a:tcPr marL="41504" marR="4150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n-US"/>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10951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7620000" cy="422672"/>
          </a:xfrm>
        </p:spPr>
        <p:txBody>
          <a:bodyPr>
            <a:noAutofit/>
          </a:bodyPr>
          <a:lstStyle/>
          <a:p>
            <a:pPr algn="l"/>
            <a:r>
              <a:rPr lang="en-US" sz="2800" u="sng" dirty="0"/>
              <a:t>Requirement of heat exchangers</a:t>
            </a:r>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38</a:t>
            </a:fld>
            <a:endParaRPr lang="en-US"/>
          </a:p>
        </p:txBody>
      </p:sp>
      <p:sp>
        <p:nvSpPr>
          <p:cNvPr id="3" name="TextBox 2"/>
          <p:cNvSpPr txBox="1"/>
          <p:nvPr/>
        </p:nvSpPr>
        <p:spPr>
          <a:xfrm>
            <a:off x="533400" y="512734"/>
            <a:ext cx="8001000" cy="4662815"/>
          </a:xfrm>
          <a:prstGeom prst="rect">
            <a:avLst/>
          </a:prstGeom>
          <a:noFill/>
        </p:spPr>
        <p:txBody>
          <a:bodyPr wrap="square" rtlCol="0">
            <a:spAutoFit/>
          </a:bodyPr>
          <a:lstStyle/>
          <a:p>
            <a:pPr marL="285750" indent="-285750">
              <a:lnSpc>
                <a:spcPct val="150000"/>
              </a:lnSpc>
              <a:buFont typeface="Wingdings" pitchFamily="2" charset="2"/>
              <a:buChar char="ü"/>
            </a:pPr>
            <a:r>
              <a:rPr lang="en-US" dirty="0"/>
              <a:t>High thermal effectiveness</a:t>
            </a:r>
          </a:p>
          <a:p>
            <a:pPr marL="285750" indent="-285750">
              <a:lnSpc>
                <a:spcPct val="150000"/>
              </a:lnSpc>
              <a:buFont typeface="Wingdings" pitchFamily="2" charset="2"/>
              <a:buChar char="ü"/>
            </a:pPr>
            <a:r>
              <a:rPr lang="en-US" dirty="0"/>
              <a:t>Pressure drop as low as possible</a:t>
            </a:r>
          </a:p>
          <a:p>
            <a:pPr marL="285750" indent="-285750">
              <a:lnSpc>
                <a:spcPct val="150000"/>
              </a:lnSpc>
              <a:buFont typeface="Wingdings" pitchFamily="2" charset="2"/>
              <a:buChar char="ü"/>
            </a:pPr>
            <a:r>
              <a:rPr lang="en-US" dirty="0"/>
              <a:t>High quality products and safe operation</a:t>
            </a:r>
          </a:p>
          <a:p>
            <a:pPr marL="285750" indent="-285750">
              <a:lnSpc>
                <a:spcPct val="150000"/>
              </a:lnSpc>
              <a:buFont typeface="Wingdings" pitchFamily="2" charset="2"/>
              <a:buChar char="ü"/>
            </a:pPr>
            <a:r>
              <a:rPr lang="en-US" dirty="0"/>
              <a:t>Material compatibility with process fluids</a:t>
            </a:r>
          </a:p>
          <a:p>
            <a:pPr marL="285750" indent="-285750">
              <a:lnSpc>
                <a:spcPct val="150000"/>
              </a:lnSpc>
              <a:buFont typeface="Wingdings" pitchFamily="2" charset="2"/>
              <a:buChar char="ü"/>
            </a:pPr>
            <a:r>
              <a:rPr lang="en-US" dirty="0"/>
              <a:t>Convenient size, easy for installation, reliable in use</a:t>
            </a:r>
          </a:p>
          <a:p>
            <a:pPr marL="285750" indent="-285750">
              <a:lnSpc>
                <a:spcPct val="150000"/>
              </a:lnSpc>
              <a:buFont typeface="Wingdings" pitchFamily="2" charset="2"/>
              <a:buChar char="ü"/>
            </a:pPr>
            <a:r>
              <a:rPr lang="en-US" dirty="0"/>
              <a:t>Easy for maintenance and serving</a:t>
            </a:r>
          </a:p>
          <a:p>
            <a:pPr marL="285750" indent="-285750">
              <a:lnSpc>
                <a:spcPct val="150000"/>
              </a:lnSpc>
              <a:buFont typeface="Wingdings" pitchFamily="2" charset="2"/>
              <a:buChar char="ü"/>
            </a:pPr>
            <a:r>
              <a:rPr lang="en-US" dirty="0"/>
              <a:t>Light in weight but strong in construction to withstand the operational </a:t>
            </a:r>
          </a:p>
          <a:p>
            <a:pPr>
              <a:lnSpc>
                <a:spcPct val="150000"/>
              </a:lnSpc>
            </a:pPr>
            <a:r>
              <a:rPr lang="en-US" dirty="0"/>
              <a:t>      and vibrations especially heat exchangers for military applications</a:t>
            </a:r>
          </a:p>
          <a:p>
            <a:pPr marL="285750" indent="-285750">
              <a:lnSpc>
                <a:spcPct val="150000"/>
              </a:lnSpc>
              <a:buFont typeface="Wingdings" pitchFamily="2" charset="2"/>
              <a:buChar char="ü"/>
            </a:pPr>
            <a:r>
              <a:rPr lang="en-US" dirty="0"/>
              <a:t>Simplicity of manufacture</a:t>
            </a:r>
          </a:p>
          <a:p>
            <a:pPr marL="285750" indent="-285750">
              <a:lnSpc>
                <a:spcPct val="150000"/>
              </a:lnSpc>
              <a:buFont typeface="Wingdings" pitchFamily="2" charset="2"/>
              <a:buChar char="ü"/>
            </a:pPr>
            <a:r>
              <a:rPr lang="en-US" dirty="0"/>
              <a:t>Low cost</a:t>
            </a:r>
          </a:p>
          <a:p>
            <a:pPr marL="285750" indent="-285750">
              <a:lnSpc>
                <a:spcPct val="150000"/>
              </a:lnSpc>
              <a:buFont typeface="Wingdings" pitchFamily="2" charset="2"/>
              <a:buChar char="ü"/>
            </a:pPr>
            <a:r>
              <a:rPr lang="en-US" dirty="0"/>
              <a:t>Possibility of effecting repair to maintenance problems</a:t>
            </a:r>
          </a:p>
        </p:txBody>
      </p:sp>
    </p:spTree>
    <p:extLst>
      <p:ext uri="{BB962C8B-B14F-4D97-AF65-F5344CB8AC3E}">
        <p14:creationId xmlns:p14="http://schemas.microsoft.com/office/powerpoint/2010/main" val="2413797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7391400" cy="536972"/>
          </a:xfrm>
          <a:noFill/>
        </p:spPr>
        <p:txBody>
          <a:bodyPr>
            <a:normAutofit fontScale="90000"/>
          </a:bodyPr>
          <a:lstStyle/>
          <a:p>
            <a:pPr algn="l"/>
            <a:r>
              <a:rPr lang="en-US" sz="3200" b="1" u="sng" dirty="0"/>
              <a:t>Thermal Design Considerations </a:t>
            </a:r>
            <a:endParaRPr lang="en-US" sz="3200" u="sng" dirty="0"/>
          </a:p>
        </p:txBody>
      </p:sp>
      <p:sp>
        <p:nvSpPr>
          <p:cNvPr id="3" name="Content Placeholder 2"/>
          <p:cNvSpPr>
            <a:spLocks noGrp="1"/>
          </p:cNvSpPr>
          <p:nvPr>
            <p:ph idx="1"/>
          </p:nvPr>
        </p:nvSpPr>
        <p:spPr>
          <a:xfrm>
            <a:off x="457200" y="1028701"/>
            <a:ext cx="8229600" cy="3565922"/>
          </a:xfrm>
        </p:spPr>
        <p:txBody>
          <a:bodyPr>
            <a:normAutofit/>
          </a:bodyPr>
          <a:lstStyle/>
          <a:p>
            <a:pPr marL="0" indent="0" algn="just">
              <a:lnSpc>
                <a:spcPct val="150000"/>
              </a:lnSpc>
              <a:buNone/>
            </a:pPr>
            <a:r>
              <a:rPr lang="en-US" sz="2400" dirty="0"/>
              <a:t>The primary inputs of thermal design of heat exchangers </a:t>
            </a:r>
          </a:p>
          <a:p>
            <a:pPr lvl="1" algn="just">
              <a:lnSpc>
                <a:spcPct val="150000"/>
              </a:lnSpc>
            </a:pPr>
            <a:r>
              <a:rPr lang="en-US" sz="2400" dirty="0"/>
              <a:t>The flow rates of both hot and cold streams</a:t>
            </a:r>
          </a:p>
          <a:p>
            <a:pPr lvl="1" algn="just">
              <a:lnSpc>
                <a:spcPct val="150000"/>
              </a:lnSpc>
            </a:pPr>
            <a:r>
              <a:rPr lang="en-US" sz="2400" dirty="0"/>
              <a:t>their terminal temperatures </a:t>
            </a:r>
          </a:p>
          <a:p>
            <a:pPr lvl="1" algn="just">
              <a:lnSpc>
                <a:spcPct val="150000"/>
              </a:lnSpc>
            </a:pPr>
            <a:r>
              <a:rPr lang="en-US" sz="2400" dirty="0"/>
              <a:t>and fluid properties </a:t>
            </a:r>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39</a:t>
            </a:fld>
            <a:endParaRPr lang="en-US"/>
          </a:p>
        </p:txBody>
      </p:sp>
    </p:spTree>
    <p:extLst>
      <p:ext uri="{BB962C8B-B14F-4D97-AF65-F5344CB8AC3E}">
        <p14:creationId xmlns:p14="http://schemas.microsoft.com/office/powerpoint/2010/main" val="211945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400550"/>
          </a:xfrm>
        </p:spPr>
        <p:txBody>
          <a:bodyPr>
            <a:normAutofit fontScale="70000" lnSpcReduction="20000"/>
          </a:bodyPr>
          <a:lstStyle/>
          <a:p>
            <a:pPr>
              <a:buFont typeface="Wingdings" panose="05000000000000000000" pitchFamily="2" charset="2"/>
              <a:buChar char="Ø"/>
            </a:pPr>
            <a:r>
              <a:rPr lang="en-US" b="1" dirty="0">
                <a:solidFill>
                  <a:srgbClr val="0070C0"/>
                </a:solidFill>
                <a:latin typeface="Times New Roman" panose="02020603050405020304" pitchFamily="18" charset="0"/>
                <a:cs typeface="Times New Roman" panose="02020603050405020304" pitchFamily="18" charset="0"/>
              </a:rPr>
              <a:t>Degrees of surface compactness</a:t>
            </a:r>
          </a:p>
          <a:p>
            <a:pPr>
              <a:buFont typeface="Wingdings" panose="05000000000000000000" pitchFamily="2" charset="2"/>
              <a:buChar char="Ø"/>
            </a:pPr>
            <a:r>
              <a:rPr lang="en-US" b="1" dirty="0">
                <a:solidFill>
                  <a:srgbClr val="0070C0"/>
                </a:solidFill>
                <a:latin typeface="Times New Roman" panose="02020603050405020304" pitchFamily="18" charset="0"/>
                <a:cs typeface="Times New Roman" panose="02020603050405020304" pitchFamily="18" charset="0"/>
              </a:rPr>
              <a:t>Flow arrangements</a:t>
            </a:r>
          </a:p>
          <a:p>
            <a:pPr lvl="2"/>
            <a:r>
              <a:rPr lang="en-US" dirty="0">
                <a:latin typeface="Times New Roman" panose="02020603050405020304" pitchFamily="18" charset="0"/>
                <a:cs typeface="Times New Roman" panose="02020603050405020304" pitchFamily="18" charset="0"/>
              </a:rPr>
              <a:t>Parallel flow </a:t>
            </a:r>
          </a:p>
          <a:p>
            <a:pPr lvl="2"/>
            <a:r>
              <a:rPr lang="en-US" dirty="0">
                <a:latin typeface="Times New Roman" panose="02020603050405020304" pitchFamily="18" charset="0"/>
                <a:cs typeface="Times New Roman" panose="02020603050405020304" pitchFamily="18" charset="0"/>
              </a:rPr>
              <a:t>Counter flow </a:t>
            </a:r>
          </a:p>
          <a:p>
            <a:pPr lvl="2"/>
            <a:r>
              <a:rPr lang="en-US" dirty="0">
                <a:latin typeface="Times New Roman" panose="02020603050405020304" pitchFamily="18" charset="0"/>
                <a:cs typeface="Times New Roman" panose="02020603050405020304" pitchFamily="18" charset="0"/>
              </a:rPr>
              <a:t>Cross flow </a:t>
            </a:r>
          </a:p>
          <a:p>
            <a:pPr>
              <a:buFont typeface="Wingdings" panose="05000000000000000000" pitchFamily="2" charset="2"/>
              <a:buChar char="Ø"/>
            </a:pPr>
            <a:r>
              <a:rPr lang="en-US" b="1" dirty="0">
                <a:solidFill>
                  <a:srgbClr val="0070C0"/>
                </a:solidFill>
                <a:latin typeface="Times New Roman" panose="02020603050405020304" pitchFamily="18" charset="0"/>
                <a:cs typeface="Times New Roman" panose="02020603050405020304" pitchFamily="18" charset="0"/>
              </a:rPr>
              <a:t>Pass arrangements</a:t>
            </a:r>
          </a:p>
          <a:p>
            <a:pPr lvl="2"/>
            <a:r>
              <a:rPr lang="en-US" dirty="0">
                <a:latin typeface="Times New Roman" panose="02020603050405020304" pitchFamily="18" charset="0"/>
                <a:cs typeface="Times New Roman" panose="02020603050405020304" pitchFamily="18" charset="0"/>
              </a:rPr>
              <a:t> single pass or </a:t>
            </a:r>
          </a:p>
          <a:p>
            <a:pPr lvl="2"/>
            <a:r>
              <a:rPr lang="en-US" dirty="0">
                <a:latin typeface="Times New Roman" panose="02020603050405020304" pitchFamily="18" charset="0"/>
                <a:cs typeface="Times New Roman" panose="02020603050405020304" pitchFamily="18" charset="0"/>
              </a:rPr>
              <a:t> multi pass</a:t>
            </a:r>
          </a:p>
          <a:p>
            <a:pPr>
              <a:buFont typeface="Wingdings" panose="05000000000000000000" pitchFamily="2" charset="2"/>
              <a:buChar char="Ø"/>
            </a:pPr>
            <a:r>
              <a:rPr lang="en-US" b="1" dirty="0">
                <a:solidFill>
                  <a:srgbClr val="0070C0"/>
                </a:solidFill>
                <a:latin typeface="Times New Roman" panose="02020603050405020304" pitchFamily="18" charset="0"/>
                <a:cs typeface="Times New Roman" panose="02020603050405020304" pitchFamily="18" charset="0"/>
              </a:rPr>
              <a:t>Phase of the process fluids</a:t>
            </a:r>
          </a:p>
          <a:p>
            <a:pPr lvl="2"/>
            <a:r>
              <a:rPr lang="en-US" dirty="0">
                <a:latin typeface="Times New Roman" panose="02020603050405020304" pitchFamily="18" charset="0"/>
                <a:cs typeface="Times New Roman" panose="02020603050405020304" pitchFamily="18" charset="0"/>
              </a:rPr>
              <a:t>Gas–Liquid </a:t>
            </a:r>
          </a:p>
          <a:p>
            <a:pPr lvl="2"/>
            <a:r>
              <a:rPr lang="en-US" dirty="0">
                <a:latin typeface="Times New Roman" panose="02020603050405020304" pitchFamily="18" charset="0"/>
                <a:cs typeface="Times New Roman" panose="02020603050405020304" pitchFamily="18" charset="0"/>
              </a:rPr>
              <a:t>Liquid–Liquid </a:t>
            </a:r>
          </a:p>
          <a:p>
            <a:pPr lvl="2"/>
            <a:r>
              <a:rPr lang="en-US" dirty="0">
                <a:latin typeface="Times New Roman" panose="02020603050405020304" pitchFamily="18" charset="0"/>
                <a:cs typeface="Times New Roman" panose="02020603050405020304" pitchFamily="18" charset="0"/>
              </a:rPr>
              <a:t>Gas–Gas</a:t>
            </a:r>
          </a:p>
          <a:p>
            <a:pPr>
              <a:buFont typeface="Wingdings" panose="05000000000000000000" pitchFamily="2" charset="2"/>
              <a:buChar char="Ø"/>
            </a:pPr>
            <a:r>
              <a:rPr lang="en-US" b="1" dirty="0">
                <a:solidFill>
                  <a:srgbClr val="0070C0"/>
                </a:solidFill>
                <a:latin typeface="Times New Roman" panose="02020603050405020304" pitchFamily="18" charset="0"/>
                <a:cs typeface="Times New Roman" panose="02020603050405020304" pitchFamily="18" charset="0"/>
              </a:rPr>
              <a:t>Heat transfer mechanisms</a:t>
            </a:r>
          </a:p>
          <a:p>
            <a:pPr lvl="2"/>
            <a:r>
              <a:rPr lang="en-US" dirty="0">
                <a:latin typeface="Times New Roman" panose="02020603050405020304" pitchFamily="18" charset="0"/>
                <a:cs typeface="Times New Roman" panose="02020603050405020304" pitchFamily="18" charset="0"/>
              </a:rPr>
              <a:t>single-phase </a:t>
            </a:r>
          </a:p>
          <a:p>
            <a:pPr lvl="2"/>
            <a:r>
              <a:rPr lang="en-US" dirty="0">
                <a:latin typeface="Times New Roman" panose="02020603050405020304" pitchFamily="18" charset="0"/>
                <a:cs typeface="Times New Roman" panose="02020603050405020304" pitchFamily="18" charset="0"/>
              </a:rPr>
              <a:t>two-phase </a:t>
            </a:r>
          </a:p>
          <a:p>
            <a:pPr lvl="2"/>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4</a:t>
            </a:fld>
            <a:endParaRPr lang="en-US"/>
          </a:p>
        </p:txBody>
      </p:sp>
    </p:spTree>
    <p:extLst>
      <p:ext uri="{BB962C8B-B14F-4D97-AF65-F5344CB8AC3E}">
        <p14:creationId xmlns:p14="http://schemas.microsoft.com/office/powerpoint/2010/main" val="4007161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33350"/>
            <a:ext cx="6553200" cy="308372"/>
          </a:xfrm>
          <a:noFill/>
        </p:spPr>
        <p:txBody>
          <a:bodyPr>
            <a:noAutofit/>
          </a:bodyPr>
          <a:lstStyle/>
          <a:p>
            <a:pPr algn="r"/>
            <a:r>
              <a:rPr lang="en-US" sz="1600" b="1" dirty="0"/>
              <a:t>Thermal Design Considerations  ……….</a:t>
            </a:r>
            <a:endParaRPr lang="en-US" sz="1600" dirty="0"/>
          </a:p>
        </p:txBody>
      </p:sp>
      <p:sp>
        <p:nvSpPr>
          <p:cNvPr id="3" name="Content Placeholder 2"/>
          <p:cNvSpPr>
            <a:spLocks noGrp="1"/>
          </p:cNvSpPr>
          <p:nvPr>
            <p:ph idx="1"/>
          </p:nvPr>
        </p:nvSpPr>
        <p:spPr>
          <a:xfrm>
            <a:off x="428324" y="742950"/>
            <a:ext cx="8229600" cy="3943350"/>
          </a:xfrm>
        </p:spPr>
        <p:txBody>
          <a:bodyPr>
            <a:normAutofit fontScale="70000" lnSpcReduction="20000"/>
          </a:bodyPr>
          <a:lstStyle/>
          <a:p>
            <a:pPr algn="just"/>
            <a:r>
              <a:rPr lang="en-US" sz="3000" dirty="0"/>
              <a:t>Thermal design of a shell and tube heat exchanger typically includes </a:t>
            </a:r>
          </a:p>
          <a:p>
            <a:pPr lvl="1"/>
            <a:r>
              <a:rPr lang="en-US" dirty="0"/>
              <a:t>determination of heat transfer area </a:t>
            </a:r>
          </a:p>
          <a:p>
            <a:pPr lvl="1"/>
            <a:r>
              <a:rPr lang="en-US" dirty="0"/>
              <a:t>number of tubes</a:t>
            </a:r>
          </a:p>
          <a:p>
            <a:pPr lvl="1"/>
            <a:r>
              <a:rPr lang="en-US" dirty="0"/>
              <a:t>tube length and diameter</a:t>
            </a:r>
          </a:p>
          <a:p>
            <a:pPr lvl="1"/>
            <a:r>
              <a:rPr lang="en-US" dirty="0"/>
              <a:t>tube layout </a:t>
            </a:r>
          </a:p>
          <a:p>
            <a:pPr lvl="1"/>
            <a:r>
              <a:rPr lang="en-US" dirty="0"/>
              <a:t>number of shell and tube passes </a:t>
            </a:r>
          </a:p>
          <a:p>
            <a:pPr lvl="1"/>
            <a:r>
              <a:rPr lang="en-US" dirty="0"/>
              <a:t>type of heat exchanger (fixed tube sheet, removable tube bundle </a:t>
            </a:r>
            <a:r>
              <a:rPr lang="en-US" dirty="0" err="1"/>
              <a:t>etc</a:t>
            </a:r>
            <a:r>
              <a:rPr lang="en-US" dirty="0"/>
              <a:t>) </a:t>
            </a:r>
          </a:p>
          <a:p>
            <a:pPr lvl="1"/>
            <a:r>
              <a:rPr lang="en-US" dirty="0"/>
              <a:t>tube pitch </a:t>
            </a:r>
          </a:p>
          <a:p>
            <a:pPr lvl="1"/>
            <a:r>
              <a:rPr lang="en-US" dirty="0"/>
              <a:t>number of baffles, its type and size </a:t>
            </a:r>
          </a:p>
          <a:p>
            <a:pPr lvl="1"/>
            <a:r>
              <a:rPr lang="en-US" dirty="0"/>
              <a:t>shell and tube side pressure drop etc. </a:t>
            </a:r>
          </a:p>
        </p:txBody>
      </p:sp>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40</a:t>
            </a:fld>
            <a:endParaRPr lang="en-US"/>
          </a:p>
        </p:txBody>
      </p:sp>
    </p:spTree>
    <p:extLst>
      <p:ext uri="{BB962C8B-B14F-4D97-AF65-F5344CB8AC3E}">
        <p14:creationId xmlns:p14="http://schemas.microsoft.com/office/powerpoint/2010/main" val="4218464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a:t> </a:t>
            </a:r>
            <a:r>
              <a:rPr lang="en-US" sz="3000" b="1" dirty="0"/>
              <a:t>Kern’s Method</a:t>
            </a:r>
          </a:p>
          <a:p>
            <a:pPr lvl="4" algn="just"/>
            <a:r>
              <a:rPr lang="en-US" dirty="0"/>
              <a:t>This method was based on experimental work on commercial exchangers with standard tolerances and will give a reasonably satisfactory prediction of the heat-transfer coefficient for standard designs.</a:t>
            </a:r>
            <a:endParaRPr lang="en-US" b="1" dirty="0"/>
          </a:p>
          <a:p>
            <a:r>
              <a:rPr lang="en-US" sz="3000" b="1" dirty="0"/>
              <a:t>Bell’s method</a:t>
            </a:r>
          </a:p>
          <a:p>
            <a:pPr lvl="4" algn="just"/>
            <a:r>
              <a:rPr lang="en-US" dirty="0"/>
              <a:t>This method is designed to predict the local heat transfer coefficient and pressure drop by incorporating the effect of leak and by-passing inside the shell and also can be used to investigate the effect of constructional tolerance and the use of seal strip</a:t>
            </a:r>
          </a:p>
          <a:p>
            <a:pPr marL="1828800" lvl="4" indent="0">
              <a:buNone/>
            </a:pPr>
            <a:endParaRPr lang="en-US" b="1" dirty="0"/>
          </a:p>
          <a:p>
            <a:endParaRPr lang="en-US" b="1" dirty="0"/>
          </a:p>
          <a:p>
            <a:pPr lvl="4"/>
            <a:endParaRPr lang="en-US" dirty="0"/>
          </a:p>
        </p:txBody>
      </p:sp>
      <p:sp>
        <p:nvSpPr>
          <p:cNvPr id="4" name="Date Placeholder 3"/>
          <p:cNvSpPr>
            <a:spLocks noGrp="1"/>
          </p:cNvSpPr>
          <p:nvPr>
            <p:ph type="dt" sz="half" idx="10"/>
          </p:nvPr>
        </p:nvSpPr>
        <p:spPr/>
        <p:txBody>
          <a:bodyPr/>
          <a:lstStyle/>
          <a:p>
            <a:fld id="{92886031-EE00-433B-893D-4F80DB705B59}"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41</a:t>
            </a:fld>
            <a:endParaRPr lang="en-US"/>
          </a:p>
        </p:txBody>
      </p:sp>
      <p:sp>
        <p:nvSpPr>
          <p:cNvPr id="7" name="Title 1"/>
          <p:cNvSpPr>
            <a:spLocks noGrp="1"/>
          </p:cNvSpPr>
          <p:nvPr>
            <p:ph type="title"/>
          </p:nvPr>
        </p:nvSpPr>
        <p:spPr>
          <a:xfrm>
            <a:off x="228600" y="285750"/>
            <a:ext cx="8130540" cy="571500"/>
          </a:xfrm>
          <a:noFill/>
        </p:spPr>
        <p:txBody>
          <a:bodyPr>
            <a:normAutofit/>
          </a:bodyPr>
          <a:lstStyle/>
          <a:p>
            <a:pPr algn="l"/>
            <a:r>
              <a:rPr lang="en-US" sz="2800" b="1" dirty="0"/>
              <a:t>General design consideration </a:t>
            </a:r>
            <a:endParaRPr lang="en-US" sz="3600" dirty="0"/>
          </a:p>
        </p:txBody>
      </p:sp>
    </p:spTree>
    <p:extLst>
      <p:ext uri="{BB962C8B-B14F-4D97-AF65-F5344CB8AC3E}">
        <p14:creationId xmlns:p14="http://schemas.microsoft.com/office/powerpoint/2010/main" val="233338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5204FB-E911-4331-B23A-1073015A86ED}"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42</a:t>
            </a:fld>
            <a:endParaRPr lang="en-US"/>
          </a:p>
        </p:txBody>
      </p:sp>
      <p:sp>
        <p:nvSpPr>
          <p:cNvPr id="8" name="Title 1"/>
          <p:cNvSpPr>
            <a:spLocks noGrp="1"/>
          </p:cNvSpPr>
          <p:nvPr>
            <p:ph type="title"/>
          </p:nvPr>
        </p:nvSpPr>
        <p:spPr>
          <a:xfrm>
            <a:off x="228600" y="0"/>
            <a:ext cx="8153400" cy="543640"/>
          </a:xfrm>
          <a:noFill/>
        </p:spPr>
        <p:txBody>
          <a:bodyPr>
            <a:normAutofit/>
          </a:bodyPr>
          <a:lstStyle/>
          <a:p>
            <a:pPr algn="l"/>
            <a:r>
              <a:rPr lang="en-US" sz="2800" b="1" dirty="0"/>
              <a:t>Kern’s Method</a:t>
            </a: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5590" t="23262" r="5400" b="11879"/>
          <a:stretch/>
        </p:blipFill>
        <p:spPr>
          <a:xfrm>
            <a:off x="262891" y="514351"/>
            <a:ext cx="8452640" cy="4232552"/>
          </a:xfrm>
          <a:prstGeom prst="rect">
            <a:avLst/>
          </a:prstGeom>
        </p:spPr>
      </p:pic>
    </p:spTree>
    <p:extLst>
      <p:ext uri="{BB962C8B-B14F-4D97-AF65-F5344CB8AC3E}">
        <p14:creationId xmlns:p14="http://schemas.microsoft.com/office/powerpoint/2010/main" val="3072262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753190"/>
            <a:ext cx="8229600" cy="4104560"/>
          </a:xfrm>
        </p:spPr>
        <p:txBody>
          <a:bodyPr>
            <a:normAutofit fontScale="77500" lnSpcReduction="20000"/>
          </a:bodyPr>
          <a:lstStyle/>
          <a:p>
            <a:pPr marL="0" indent="0" eaLnBrk="1" hangingPunct="1">
              <a:buNone/>
            </a:pPr>
            <a:r>
              <a:rPr lang="en-US" altLang="en-US" sz="2400" dirty="0"/>
              <a:t>Initial Decisions.</a:t>
            </a:r>
          </a:p>
          <a:p>
            <a:pPr eaLnBrk="1" hangingPunct="1">
              <a:lnSpc>
                <a:spcPct val="150000"/>
              </a:lnSpc>
            </a:pPr>
            <a:r>
              <a:rPr lang="en-US" altLang="en-US" sz="2000" dirty="0"/>
              <a:t>Tube side Thermal Analysis.</a:t>
            </a:r>
          </a:p>
          <a:p>
            <a:pPr eaLnBrk="1" hangingPunct="1">
              <a:lnSpc>
                <a:spcPct val="150000"/>
              </a:lnSpc>
            </a:pPr>
            <a:r>
              <a:rPr lang="en-US" altLang="en-US" sz="2000" dirty="0"/>
              <a:t>Thermal analysis for Shell side flow.</a:t>
            </a:r>
          </a:p>
          <a:p>
            <a:pPr eaLnBrk="1" hangingPunct="1">
              <a:lnSpc>
                <a:spcPct val="150000"/>
              </a:lnSpc>
            </a:pPr>
            <a:r>
              <a:rPr lang="en-US" altLang="en-US" sz="2000" dirty="0"/>
              <a:t>Overall Heat Transfer coefficient.</a:t>
            </a:r>
          </a:p>
          <a:p>
            <a:pPr eaLnBrk="1" hangingPunct="1">
              <a:lnSpc>
                <a:spcPct val="150000"/>
              </a:lnSpc>
            </a:pPr>
            <a:r>
              <a:rPr lang="en-US" altLang="en-US" sz="2000" dirty="0"/>
              <a:t>Hydraulic Analysis of Tube side.</a:t>
            </a:r>
          </a:p>
          <a:p>
            <a:pPr eaLnBrk="1" hangingPunct="1">
              <a:lnSpc>
                <a:spcPct val="150000"/>
              </a:lnSpc>
            </a:pPr>
            <a:r>
              <a:rPr lang="en-US" altLang="en-US" sz="2000" dirty="0"/>
              <a:t>Hydraulic Analysis of Shell side. </a:t>
            </a:r>
          </a:p>
          <a:p>
            <a:pPr>
              <a:lnSpc>
                <a:spcPct val="150000"/>
              </a:lnSpc>
            </a:pPr>
            <a:r>
              <a:rPr lang="en-US" altLang="en-US" sz="2000" dirty="0"/>
              <a:t>Spatial  allocation of fluid.</a:t>
            </a:r>
          </a:p>
          <a:p>
            <a:pPr>
              <a:lnSpc>
                <a:spcPct val="150000"/>
              </a:lnSpc>
            </a:pPr>
            <a:r>
              <a:rPr lang="en-US" altLang="en-US" sz="2000" dirty="0"/>
              <a:t>Determination of flow velocity.</a:t>
            </a:r>
          </a:p>
          <a:p>
            <a:pPr>
              <a:lnSpc>
                <a:spcPct val="150000"/>
              </a:lnSpc>
            </a:pPr>
            <a:r>
              <a:rPr lang="en-US" altLang="en-US" sz="2000" dirty="0"/>
              <a:t>Initial guess for number of tubes.</a:t>
            </a:r>
          </a:p>
          <a:p>
            <a:pPr>
              <a:lnSpc>
                <a:spcPct val="150000"/>
              </a:lnSpc>
            </a:pPr>
            <a:r>
              <a:rPr lang="en-US" altLang="en-US" sz="2000" dirty="0"/>
              <a:t>Correction for standard tube diameter.</a:t>
            </a:r>
          </a:p>
          <a:p>
            <a:pPr>
              <a:lnSpc>
                <a:spcPct val="150000"/>
              </a:lnSpc>
            </a:pPr>
            <a:r>
              <a:rPr lang="en-US" altLang="en-US" sz="2000" dirty="0"/>
              <a:t>Effect of number of tubes on tube length….</a:t>
            </a:r>
          </a:p>
          <a:p>
            <a:pPr eaLnBrk="1" hangingPunct="1"/>
            <a:endParaRPr lang="en-US" altLang="en-US" sz="2400" dirty="0"/>
          </a:p>
        </p:txBody>
      </p:sp>
      <p:sp>
        <p:nvSpPr>
          <p:cNvPr id="4" name="Title 1"/>
          <p:cNvSpPr txBox="1">
            <a:spLocks/>
          </p:cNvSpPr>
          <p:nvPr/>
        </p:nvSpPr>
        <p:spPr>
          <a:xfrm>
            <a:off x="228600" y="209550"/>
            <a:ext cx="8153400" cy="54364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t>Major Steps in Design </a:t>
            </a:r>
          </a:p>
        </p:txBody>
      </p:sp>
      <p:sp>
        <p:nvSpPr>
          <p:cNvPr id="2" name="Date Placeholder 1"/>
          <p:cNvSpPr>
            <a:spLocks noGrp="1"/>
          </p:cNvSpPr>
          <p:nvPr>
            <p:ph type="dt" sz="half" idx="10"/>
          </p:nvPr>
        </p:nvSpPr>
        <p:spPr/>
        <p:txBody>
          <a:bodyPr/>
          <a:lstStyle/>
          <a:p>
            <a:fld id="{2BCD64DB-62CE-45A6-807F-BADB11EBB4D6}"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5" name="Slide Number Placeholder 4"/>
          <p:cNvSpPr>
            <a:spLocks noGrp="1"/>
          </p:cNvSpPr>
          <p:nvPr>
            <p:ph type="sldNum" sz="quarter" idx="12"/>
          </p:nvPr>
        </p:nvSpPr>
        <p:spPr/>
        <p:txBody>
          <a:bodyPr/>
          <a:lstStyle/>
          <a:p>
            <a:fld id="{D45EFDE7-50AC-4D4A-982B-1F000303C37B}" type="slidenum">
              <a:rPr lang="en-US" smtClean="0"/>
              <a:pPr/>
              <a:t>43</a:t>
            </a:fld>
            <a:endParaRPr lang="en-US"/>
          </a:p>
        </p:txBody>
      </p:sp>
    </p:spTree>
    <p:extLst>
      <p:ext uri="{BB962C8B-B14F-4D97-AF65-F5344CB8AC3E}">
        <p14:creationId xmlns:p14="http://schemas.microsoft.com/office/powerpoint/2010/main" val="3448719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dissolve">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dissolve">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dissolve">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dissolve">
                                      <p:cBhvr>
                                        <p:cTn id="27" dur="5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dissolve">
                                      <p:cBhvr>
                                        <p:cTn id="32" dur="500"/>
                                        <p:tgtEl>
                                          <p:spTgt spid="163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dissolve">
                                      <p:cBhvr>
                                        <p:cTn id="37" dur="500"/>
                                        <p:tgtEl>
                                          <p:spTgt spid="163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387">
                                            <p:txEl>
                                              <p:pRg st="7" end="7"/>
                                            </p:txEl>
                                          </p:spTgt>
                                        </p:tgtEl>
                                        <p:attrNameLst>
                                          <p:attrName>style.visibility</p:attrName>
                                        </p:attrNameLst>
                                      </p:cBhvr>
                                      <p:to>
                                        <p:strVal val="visible"/>
                                      </p:to>
                                    </p:set>
                                    <p:animEffect transition="in" filter="dissolve">
                                      <p:cBhvr>
                                        <p:cTn id="42" dur="500"/>
                                        <p:tgtEl>
                                          <p:spTgt spid="163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387">
                                            <p:txEl>
                                              <p:pRg st="8" end="8"/>
                                            </p:txEl>
                                          </p:spTgt>
                                        </p:tgtEl>
                                        <p:attrNameLst>
                                          <p:attrName>style.visibility</p:attrName>
                                        </p:attrNameLst>
                                      </p:cBhvr>
                                      <p:to>
                                        <p:strVal val="visible"/>
                                      </p:to>
                                    </p:set>
                                    <p:animEffect transition="in" filter="dissolve">
                                      <p:cBhvr>
                                        <p:cTn id="47" dur="500"/>
                                        <p:tgtEl>
                                          <p:spTgt spid="1638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387">
                                            <p:txEl>
                                              <p:pRg st="9" end="9"/>
                                            </p:txEl>
                                          </p:spTgt>
                                        </p:tgtEl>
                                        <p:attrNameLst>
                                          <p:attrName>style.visibility</p:attrName>
                                        </p:attrNameLst>
                                      </p:cBhvr>
                                      <p:to>
                                        <p:strVal val="visible"/>
                                      </p:to>
                                    </p:set>
                                    <p:animEffect transition="in" filter="dissolve">
                                      <p:cBhvr>
                                        <p:cTn id="52" dur="500"/>
                                        <p:tgtEl>
                                          <p:spTgt spid="1638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387">
                                            <p:txEl>
                                              <p:pRg st="10" end="10"/>
                                            </p:txEl>
                                          </p:spTgt>
                                        </p:tgtEl>
                                        <p:attrNameLst>
                                          <p:attrName>style.visibility</p:attrName>
                                        </p:attrNameLst>
                                      </p:cBhvr>
                                      <p:to>
                                        <p:strVal val="visible"/>
                                      </p:to>
                                    </p:set>
                                    <p:animEffect transition="in" filter="dissolve">
                                      <p:cBhvr>
                                        <p:cTn id="57" dur="500"/>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A229-51F5-4E7D-BB5C-DF88B32A53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1A97CD-35A8-4EAA-978B-B3433BC325E2}"/>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DE23196-672B-455D-9CBF-DBF6E73BCE95}"/>
              </a:ext>
            </a:extLst>
          </p:cNvPr>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a:extLst>
              <a:ext uri="{FF2B5EF4-FFF2-40B4-BE49-F238E27FC236}">
                <a16:creationId xmlns:a16="http://schemas.microsoft.com/office/drawing/2014/main" id="{93454F26-4106-4B83-96A8-42BFAF665164}"/>
              </a:ext>
            </a:extLst>
          </p:cNvPr>
          <p:cNvSpPr>
            <a:spLocks noGrp="1"/>
          </p:cNvSpPr>
          <p:nvPr>
            <p:ph type="ftr" sz="quarter" idx="11"/>
          </p:nvPr>
        </p:nvSpPr>
        <p:spPr/>
        <p:txBody>
          <a:bodyPr/>
          <a:lstStyle/>
          <a:p>
            <a:r>
              <a:rPr lang="en-US"/>
              <a:t>Kalid.H   </a:t>
            </a:r>
          </a:p>
        </p:txBody>
      </p:sp>
      <p:sp>
        <p:nvSpPr>
          <p:cNvPr id="6" name="Slide Number Placeholder 5">
            <a:extLst>
              <a:ext uri="{FF2B5EF4-FFF2-40B4-BE49-F238E27FC236}">
                <a16:creationId xmlns:a16="http://schemas.microsoft.com/office/drawing/2014/main" id="{DC5DF9E3-2F1D-43F9-AFBB-4AE8EF916762}"/>
              </a:ext>
            </a:extLst>
          </p:cNvPr>
          <p:cNvSpPr>
            <a:spLocks noGrp="1"/>
          </p:cNvSpPr>
          <p:nvPr>
            <p:ph type="sldNum" sz="quarter" idx="12"/>
          </p:nvPr>
        </p:nvSpPr>
        <p:spPr/>
        <p:txBody>
          <a:bodyPr/>
          <a:lstStyle/>
          <a:p>
            <a:fld id="{D45EFDE7-50AC-4D4A-982B-1F000303C37B}" type="slidenum">
              <a:rPr lang="en-US" smtClean="0"/>
              <a:pPr/>
              <a:t>44</a:t>
            </a:fld>
            <a:endParaRPr lang="en-US"/>
          </a:p>
        </p:txBody>
      </p:sp>
    </p:spTree>
    <p:extLst>
      <p:ext uri="{BB962C8B-B14F-4D97-AF65-F5344CB8AC3E}">
        <p14:creationId xmlns:p14="http://schemas.microsoft.com/office/powerpoint/2010/main" val="1218892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9EDB-048B-4C20-979E-B81E0DBC2BE6}"/>
              </a:ext>
            </a:extLst>
          </p:cNvPr>
          <p:cNvSpPr>
            <a:spLocks noGrp="1"/>
          </p:cNvSpPr>
          <p:nvPr>
            <p:ph type="title"/>
          </p:nvPr>
        </p:nvSpPr>
        <p:spPr>
          <a:xfrm>
            <a:off x="457200" y="206375"/>
            <a:ext cx="7620000" cy="688975"/>
          </a:xfrm>
        </p:spPr>
        <p:txBody>
          <a:bodyPr rtlCol="0">
            <a:normAutofit/>
          </a:bodyPr>
          <a:lstStyle/>
          <a:p>
            <a:pPr algn="l" fontAlgn="auto">
              <a:spcAft>
                <a:spcPts val="0"/>
              </a:spcAft>
              <a:defRPr/>
            </a:pPr>
            <a:r>
              <a:rPr lang="en-US" sz="3200" b="1" u="sng" dirty="0">
                <a:solidFill>
                  <a:schemeClr val="accent3">
                    <a:lumMod val="75000"/>
                  </a:schemeClr>
                </a:solidFill>
              </a:rPr>
              <a:t>Optimum heat exchanger design</a:t>
            </a:r>
          </a:p>
        </p:txBody>
      </p:sp>
      <p:sp>
        <p:nvSpPr>
          <p:cNvPr id="3" name="Content Placeholder 2">
            <a:extLst>
              <a:ext uri="{FF2B5EF4-FFF2-40B4-BE49-F238E27FC236}">
                <a16:creationId xmlns:a16="http://schemas.microsoft.com/office/drawing/2014/main" id="{7FA90CA9-DFA6-4617-BE96-9091AEA7530E}"/>
              </a:ext>
            </a:extLst>
          </p:cNvPr>
          <p:cNvSpPr>
            <a:spLocks noGrp="1"/>
          </p:cNvSpPr>
          <p:nvPr>
            <p:ph idx="1"/>
          </p:nvPr>
        </p:nvSpPr>
        <p:spPr>
          <a:xfrm>
            <a:off x="457200" y="819150"/>
            <a:ext cx="8458200" cy="4191000"/>
          </a:xfrm>
        </p:spPr>
        <p:txBody>
          <a:bodyPr rtlCol="0">
            <a:normAutofit/>
          </a:bodyPr>
          <a:lstStyle/>
          <a:p>
            <a:pPr marL="499430" indent="-285750" algn="just" fontAlgn="auto">
              <a:lnSpc>
                <a:spcPct val="150000"/>
              </a:lnSpc>
              <a:spcBef>
                <a:spcPts val="0"/>
              </a:spcBef>
              <a:spcAft>
                <a:spcPts val="0"/>
              </a:spcAft>
              <a:buFont typeface="Wingdings" pitchFamily="2" charset="2"/>
              <a:buChar char="Ø"/>
              <a:defRPr/>
            </a:pPr>
            <a:r>
              <a:rPr lang="en-US" sz="1800" dirty="0"/>
              <a:t>Many of the considerations that enter into selecting the optimum exchanger are often difficult to evaluate quantitatively. </a:t>
            </a:r>
          </a:p>
          <a:p>
            <a:pPr marL="499430" indent="-285750" algn="just" fontAlgn="auto">
              <a:lnSpc>
                <a:spcPct val="150000"/>
              </a:lnSpc>
              <a:spcBef>
                <a:spcPts val="0"/>
              </a:spcBef>
              <a:spcAft>
                <a:spcPts val="0"/>
              </a:spcAft>
              <a:buFont typeface="Wingdings" pitchFamily="2" charset="2"/>
              <a:buChar char="Ø"/>
              <a:defRPr/>
            </a:pPr>
            <a:r>
              <a:rPr lang="en-US" sz="1800" dirty="0"/>
              <a:t>Such considerations, for example, might involve </a:t>
            </a:r>
          </a:p>
          <a:p>
            <a:pPr marL="1137581" lvl="2" indent="-285750" algn="just" fontAlgn="auto">
              <a:lnSpc>
                <a:spcPct val="150000"/>
              </a:lnSpc>
              <a:spcBef>
                <a:spcPts val="0"/>
              </a:spcBef>
              <a:spcAft>
                <a:spcPts val="0"/>
              </a:spcAft>
              <a:buFont typeface="Wingdings" pitchFamily="2" charset="2"/>
              <a:buChar char="ü"/>
              <a:defRPr/>
            </a:pPr>
            <a:r>
              <a:rPr lang="en-US" sz="1600" dirty="0"/>
              <a:t>Heat sensitivity of the material being handled, </a:t>
            </a:r>
          </a:p>
          <a:p>
            <a:pPr marL="1137581" lvl="2" indent="-285750" algn="just" fontAlgn="auto">
              <a:lnSpc>
                <a:spcPct val="150000"/>
              </a:lnSpc>
              <a:spcBef>
                <a:spcPts val="0"/>
              </a:spcBef>
              <a:spcAft>
                <a:spcPts val="0"/>
              </a:spcAft>
              <a:buFont typeface="Wingdings" pitchFamily="2" charset="2"/>
              <a:buChar char="ü"/>
              <a:defRPr/>
            </a:pPr>
            <a:r>
              <a:rPr lang="en-US" sz="1600" dirty="0"/>
              <a:t>Fouling characteristics as functions of the surface temperature and fluid velocity. </a:t>
            </a:r>
          </a:p>
          <a:p>
            <a:pPr marL="499430" indent="-285750" algn="just" fontAlgn="auto">
              <a:lnSpc>
                <a:spcPct val="150000"/>
              </a:lnSpc>
              <a:spcBef>
                <a:spcPts val="0"/>
              </a:spcBef>
              <a:spcAft>
                <a:spcPts val="0"/>
              </a:spcAft>
              <a:buFont typeface="Wingdings" pitchFamily="2" charset="2"/>
              <a:buChar char="Ø"/>
              <a:defRPr/>
            </a:pPr>
            <a:r>
              <a:rPr lang="en-US" sz="1800" dirty="0"/>
              <a:t>Other considerations might involve factors unrelated to performance of the unit itself, such as </a:t>
            </a:r>
          </a:p>
          <a:p>
            <a:pPr marL="1137581" lvl="2" indent="-285750" algn="just" fontAlgn="auto">
              <a:lnSpc>
                <a:spcPct val="150000"/>
              </a:lnSpc>
              <a:spcBef>
                <a:spcPts val="0"/>
              </a:spcBef>
              <a:spcAft>
                <a:spcPts val="0"/>
              </a:spcAft>
              <a:buFont typeface="Wingdings" pitchFamily="2" charset="2"/>
              <a:buChar char="ü"/>
              <a:defRPr/>
            </a:pPr>
            <a:r>
              <a:rPr lang="en-US" sz="1600" dirty="0"/>
              <a:t>Ease of cleaning and maintenance, </a:t>
            </a:r>
          </a:p>
          <a:p>
            <a:pPr marL="1137581" lvl="2" indent="-285750" algn="just" fontAlgn="auto">
              <a:lnSpc>
                <a:spcPct val="150000"/>
              </a:lnSpc>
              <a:spcBef>
                <a:spcPts val="0"/>
              </a:spcBef>
              <a:spcAft>
                <a:spcPts val="0"/>
              </a:spcAft>
              <a:buFont typeface="Wingdings" pitchFamily="2" charset="2"/>
              <a:buChar char="ü"/>
              <a:defRPr/>
            </a:pPr>
            <a:r>
              <a:rPr lang="en-US" sz="1600" dirty="0"/>
              <a:t>Complexity of fabrication</a:t>
            </a:r>
          </a:p>
          <a:p>
            <a:pPr marL="1137581" lvl="2" indent="-285750" algn="just" fontAlgn="auto">
              <a:lnSpc>
                <a:spcPct val="150000"/>
              </a:lnSpc>
              <a:spcBef>
                <a:spcPts val="0"/>
              </a:spcBef>
              <a:spcAft>
                <a:spcPts val="0"/>
              </a:spcAft>
              <a:buFont typeface="Wingdings" pitchFamily="2" charset="2"/>
              <a:buChar char="ü"/>
              <a:defRPr/>
            </a:pPr>
            <a:r>
              <a:rPr lang="en-US" sz="1600" dirty="0"/>
              <a:t>Layout and available space </a:t>
            </a:r>
          </a:p>
          <a:p>
            <a:pPr marL="386659" indent="-172979" algn="just" fontAlgn="auto">
              <a:lnSpc>
                <a:spcPts val="1750"/>
              </a:lnSpc>
              <a:spcBef>
                <a:spcPts val="0"/>
              </a:spcBef>
              <a:spcAft>
                <a:spcPts val="0"/>
              </a:spcAft>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E78D8AF3-AD07-4297-9530-05BF4C718999}"/>
              </a:ext>
            </a:extLst>
          </p:cNvPr>
          <p:cNvSpPr>
            <a:spLocks noChangeArrowheads="1"/>
          </p:cNvSpPr>
          <p:nvPr/>
        </p:nvSpPr>
        <p:spPr bwMode="auto">
          <a:xfrm>
            <a:off x="533400" y="285750"/>
            <a:ext cx="79565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017588" indent="-2857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buFont typeface="Wingdings" panose="05000000000000000000" pitchFamily="2" charset="2"/>
              <a:buChar char="Ø"/>
            </a:pPr>
            <a:r>
              <a:rPr lang="en-US" altLang="en-US"/>
              <a:t>The optimum piece of heat transfer equipment for a given job can be selected only after considering initial costs, operating cost, available utilities, and maintenance costs.</a:t>
            </a:r>
          </a:p>
          <a:p>
            <a:pPr algn="just" eaLnBrk="1" hangingPunct="1">
              <a:lnSpc>
                <a:spcPct val="150000"/>
              </a:lnSpc>
              <a:buFont typeface="Wingdings" panose="05000000000000000000" pitchFamily="2" charset="2"/>
              <a:buChar char="Ø"/>
            </a:pPr>
            <a:r>
              <a:rPr lang="en-US" altLang="en-US"/>
              <a:t>The two process variables that have the greatest effect on the size (cost) of a heat exchanger are the </a:t>
            </a:r>
            <a:r>
              <a:rPr lang="en-US" altLang="en-US" b="1">
                <a:solidFill>
                  <a:srgbClr val="FF0000"/>
                </a:solidFill>
              </a:rPr>
              <a:t>allowable pressure drops </a:t>
            </a:r>
            <a:r>
              <a:rPr lang="en-US" altLang="en-US"/>
              <a:t>of streams and the </a:t>
            </a:r>
            <a:r>
              <a:rPr lang="en-US" altLang="en-US" b="1">
                <a:solidFill>
                  <a:srgbClr val="FF0000"/>
                </a:solidFill>
              </a:rPr>
              <a:t>mean temperature difference</a:t>
            </a:r>
            <a:r>
              <a:rPr lang="en-US" altLang="en-US" b="1"/>
              <a:t> </a:t>
            </a:r>
            <a:r>
              <a:rPr lang="en-US" altLang="en-US"/>
              <a:t>between the two streams. </a:t>
            </a:r>
          </a:p>
          <a:p>
            <a:pPr algn="just" eaLnBrk="1" hangingPunct="1">
              <a:lnSpc>
                <a:spcPct val="150000"/>
              </a:lnSpc>
              <a:buFont typeface="Wingdings" panose="05000000000000000000" pitchFamily="2" charset="2"/>
              <a:buChar char="Ø"/>
            </a:pPr>
            <a:r>
              <a:rPr lang="en-US" altLang="en-US"/>
              <a:t>Other important variables include </a:t>
            </a:r>
          </a:p>
          <a:p>
            <a:pPr lvl="2" algn="just" eaLnBrk="1" hangingPunct="1">
              <a:lnSpc>
                <a:spcPct val="150000"/>
              </a:lnSpc>
              <a:buFont typeface="Wingdings" panose="05000000000000000000" pitchFamily="2" charset="2"/>
              <a:buChar char="ü"/>
            </a:pPr>
            <a:r>
              <a:rPr lang="en-US" altLang="en-US"/>
              <a:t>physical properties of the streams</a:t>
            </a:r>
          </a:p>
          <a:p>
            <a:pPr lvl="2" algn="just" eaLnBrk="1" hangingPunct="1">
              <a:lnSpc>
                <a:spcPct val="150000"/>
              </a:lnSpc>
              <a:buFont typeface="Wingdings" panose="05000000000000000000" pitchFamily="2" charset="2"/>
              <a:buChar char="ü"/>
            </a:pPr>
            <a:r>
              <a:rPr lang="en-US" altLang="en-US"/>
              <a:t>location of fluids in an exchanger</a:t>
            </a:r>
          </a:p>
          <a:p>
            <a:pPr lvl="2" algn="just" eaLnBrk="1" hangingPunct="1">
              <a:lnSpc>
                <a:spcPct val="150000"/>
              </a:lnSpc>
              <a:buFont typeface="Wingdings" panose="05000000000000000000" pitchFamily="2" charset="2"/>
              <a:buChar char="ü"/>
            </a:pPr>
            <a:r>
              <a:rPr lang="en-US" altLang="en-US"/>
              <a:t>piping arrangement of the fluids</a:t>
            </a:r>
            <a:endParaRPr lang="en-US" altLang="en-US"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E5D-B8BD-4577-9E7E-57CFC7FE9670}"/>
              </a:ext>
            </a:extLst>
          </p:cNvPr>
          <p:cNvSpPr>
            <a:spLocks noGrp="1"/>
          </p:cNvSpPr>
          <p:nvPr>
            <p:ph type="title"/>
          </p:nvPr>
        </p:nvSpPr>
        <p:spPr>
          <a:xfrm>
            <a:off x="457200" y="206375"/>
            <a:ext cx="8229600" cy="688975"/>
          </a:xfrm>
        </p:spPr>
        <p:txBody>
          <a:bodyPr rtlCol="0">
            <a:normAutofit/>
          </a:bodyPr>
          <a:lstStyle/>
          <a:p>
            <a:pPr algn="l" fontAlgn="auto">
              <a:spcAft>
                <a:spcPts val="0"/>
              </a:spcAft>
              <a:defRPr/>
            </a:pPr>
            <a:r>
              <a:rPr lang="en-US" sz="3200" b="1" u="sng" dirty="0">
                <a:solidFill>
                  <a:schemeClr val="accent3">
                    <a:lumMod val="75000"/>
                  </a:schemeClr>
                </a:solidFill>
              </a:rPr>
              <a:t>Pressure drop</a:t>
            </a:r>
          </a:p>
        </p:txBody>
      </p:sp>
      <p:sp>
        <p:nvSpPr>
          <p:cNvPr id="3" name="Content Placeholder 2">
            <a:extLst>
              <a:ext uri="{FF2B5EF4-FFF2-40B4-BE49-F238E27FC236}">
                <a16:creationId xmlns:a16="http://schemas.microsoft.com/office/drawing/2014/main" id="{AE011113-F543-4468-AE7A-B17931883D4D}"/>
              </a:ext>
            </a:extLst>
          </p:cNvPr>
          <p:cNvSpPr>
            <a:spLocks noGrp="1"/>
          </p:cNvSpPr>
          <p:nvPr>
            <p:ph idx="1"/>
          </p:nvPr>
        </p:nvSpPr>
        <p:spPr>
          <a:xfrm>
            <a:off x="457200" y="819150"/>
            <a:ext cx="8229600" cy="4324350"/>
          </a:xfrm>
        </p:spPr>
        <p:txBody>
          <a:bodyPr rtlCol="0">
            <a:noAutofit/>
          </a:bodyPr>
          <a:lstStyle/>
          <a:p>
            <a:pPr fontAlgn="auto">
              <a:lnSpc>
                <a:spcPct val="150000"/>
              </a:lnSpc>
              <a:spcAft>
                <a:spcPts val="0"/>
              </a:spcAft>
              <a:buFont typeface="Wingdings" pitchFamily="2" charset="2"/>
              <a:buChar char="Ø"/>
              <a:defRPr/>
            </a:pPr>
            <a:r>
              <a:rPr lang="en-US" sz="1800" dirty="0"/>
              <a:t>Selection of optimum pressure drops involves consideration of the overall process.</a:t>
            </a:r>
          </a:p>
          <a:p>
            <a:pPr lvl="1" fontAlgn="auto">
              <a:lnSpc>
                <a:spcPct val="150000"/>
              </a:lnSpc>
              <a:spcAft>
                <a:spcPts val="0"/>
              </a:spcAft>
              <a:buFont typeface="Wingdings" pitchFamily="2" charset="2"/>
              <a:buChar char="ü"/>
              <a:defRPr/>
            </a:pPr>
            <a:r>
              <a:rPr lang="en-US" sz="1400" dirty="0"/>
              <a:t>higher pressure drops result in smaller exchangers, investment savings are realized only at the expense of operating costs.</a:t>
            </a:r>
          </a:p>
          <a:p>
            <a:pPr lvl="1" fontAlgn="auto">
              <a:lnSpc>
                <a:spcPct val="150000"/>
              </a:lnSpc>
              <a:spcAft>
                <a:spcPts val="0"/>
              </a:spcAft>
              <a:buFont typeface="Wingdings" pitchFamily="2" charset="2"/>
              <a:buChar char="ü"/>
              <a:defRPr/>
            </a:pPr>
            <a:r>
              <a:rPr lang="en-US" sz="1400" dirty="0"/>
              <a:t> Only by considering the relationship between operating costs and investment can the most economical pressure drop be determined.</a:t>
            </a:r>
          </a:p>
          <a:p>
            <a:pPr fontAlgn="auto">
              <a:lnSpc>
                <a:spcPct val="150000"/>
              </a:lnSpc>
              <a:spcAft>
                <a:spcPts val="0"/>
              </a:spcAft>
              <a:buFont typeface="Wingdings" pitchFamily="2" charset="2"/>
              <a:buChar char="Ø"/>
              <a:defRPr/>
            </a:pPr>
            <a:r>
              <a:rPr lang="en-US" sz="1800" dirty="0"/>
              <a:t>Reasonable pressure drops for various pressure levels are listed below. Designs for smaller pressure drops are often uneconomical because of the large surface area (investment) required.</a:t>
            </a:r>
          </a:p>
          <a:p>
            <a:pPr marL="0" indent="0" fontAlgn="auto">
              <a:spcAft>
                <a:spcPts val="0"/>
              </a:spcAft>
              <a:buFont typeface="Arial" panose="020B0604020202020204" pitchFamily="34" charset="0"/>
              <a:buNone/>
              <a:defRPr/>
            </a:pPr>
            <a:endParaRPr lang="en-US" sz="1800" dirty="0"/>
          </a:p>
          <a:p>
            <a:pPr fontAlgn="auto">
              <a:spcAft>
                <a:spcPts val="0"/>
              </a:spcAft>
              <a:defRPr/>
            </a:pPr>
            <a:endParaRPr lang="en-US" sz="1800" dirty="0"/>
          </a:p>
        </p:txBody>
      </p:sp>
      <p:graphicFrame>
        <p:nvGraphicFramePr>
          <p:cNvPr id="5" name="Table 4">
            <a:extLst>
              <a:ext uri="{FF2B5EF4-FFF2-40B4-BE49-F238E27FC236}">
                <a16:creationId xmlns:a16="http://schemas.microsoft.com/office/drawing/2014/main" id="{5F136B85-B1A0-40E1-8CF7-3C8724CC1F8C}"/>
              </a:ext>
            </a:extLst>
          </p:cNvPr>
          <p:cNvGraphicFramePr>
            <a:graphicFrameLocks noGrp="1"/>
          </p:cNvGraphicFramePr>
          <p:nvPr/>
        </p:nvGraphicFramePr>
        <p:xfrm>
          <a:off x="3352800" y="3943350"/>
          <a:ext cx="4267200" cy="854076"/>
        </p:xfrm>
        <a:graphic>
          <a:graphicData uri="http://schemas.openxmlformats.org/drawingml/2006/table">
            <a:tbl>
              <a:tblPr/>
              <a:tblGrid>
                <a:gridCol w="1913158">
                  <a:extLst>
                    <a:ext uri="{9D8B030D-6E8A-4147-A177-3AD203B41FA5}">
                      <a16:colId xmlns:a16="http://schemas.microsoft.com/office/drawing/2014/main" val="20000"/>
                    </a:ext>
                  </a:extLst>
                </a:gridCol>
                <a:gridCol w="2354042">
                  <a:extLst>
                    <a:ext uri="{9D8B030D-6E8A-4147-A177-3AD203B41FA5}">
                      <a16:colId xmlns:a16="http://schemas.microsoft.com/office/drawing/2014/main" val="20001"/>
                    </a:ext>
                  </a:extLst>
                </a:gridCol>
              </a:tblGrid>
              <a:tr h="213519">
                <a:tc>
                  <a:txBody>
                    <a:bodyPr/>
                    <a:lstStyle/>
                    <a:p>
                      <a:pPr indent="0" algn="ctr"/>
                      <a:r>
                        <a:rPr lang="en-US" sz="1400" b="1" dirty="0">
                          <a:latin typeface="Calibri"/>
                        </a:rPr>
                        <a:t>Pressure Level</a:t>
                      </a:r>
                    </a:p>
                  </a:txBody>
                  <a:tcPr marL="0" marR="0" marT="0" marB="0" anchor="b"/>
                </a:tc>
                <a:tc>
                  <a:txBody>
                    <a:bodyPr/>
                    <a:lstStyle/>
                    <a:p>
                      <a:pPr indent="0" algn="ctr"/>
                      <a:r>
                        <a:rPr lang="en-US" sz="1400" b="1">
                          <a:latin typeface="Calibri"/>
                        </a:rPr>
                        <a:t>Reasonable P</a:t>
                      </a:r>
                    </a:p>
                  </a:txBody>
                  <a:tcPr marL="0" marR="0" marT="0" marB="0" anchor="b"/>
                </a:tc>
                <a:extLst>
                  <a:ext uri="{0D108BD9-81ED-4DB2-BD59-A6C34878D82A}">
                    <a16:rowId xmlns:a16="http://schemas.microsoft.com/office/drawing/2014/main" val="10000"/>
                  </a:ext>
                </a:extLst>
              </a:tr>
              <a:tr h="213519">
                <a:tc>
                  <a:txBody>
                    <a:bodyPr/>
                    <a:lstStyle/>
                    <a:p>
                      <a:pPr indent="0" algn="ctr"/>
                      <a:r>
                        <a:rPr lang="en-US" sz="1400">
                          <a:latin typeface="Calibri"/>
                        </a:rPr>
                        <a:t>Subatmospheric</a:t>
                      </a:r>
                    </a:p>
                  </a:txBody>
                  <a:tcPr marL="0" marR="0" marT="0" marB="0" anchor="b"/>
                </a:tc>
                <a:tc>
                  <a:txBody>
                    <a:bodyPr/>
                    <a:lstStyle/>
                    <a:p>
                      <a:pPr indent="0" algn="ctr"/>
                      <a:r>
                        <a:rPr lang="en-US" sz="1400" dirty="0">
                          <a:latin typeface="Calibri"/>
                        </a:rPr>
                        <a:t>I/10 absolute pressure</a:t>
                      </a:r>
                    </a:p>
                  </a:txBody>
                  <a:tcPr marL="0" marR="0" marT="0" marB="0" anchor="b"/>
                </a:tc>
                <a:extLst>
                  <a:ext uri="{0D108BD9-81ED-4DB2-BD59-A6C34878D82A}">
                    <a16:rowId xmlns:a16="http://schemas.microsoft.com/office/drawing/2014/main" val="10001"/>
                  </a:ext>
                </a:extLst>
              </a:tr>
              <a:tr h="213519">
                <a:tc>
                  <a:txBody>
                    <a:bodyPr/>
                    <a:lstStyle/>
                    <a:p>
                      <a:pPr indent="0" algn="ctr"/>
                      <a:r>
                        <a:rPr lang="en-US" sz="1400" dirty="0">
                          <a:latin typeface="Calibri"/>
                        </a:rPr>
                        <a:t>6.9 to 69 </a:t>
                      </a:r>
                      <a:r>
                        <a:rPr lang="en-US" sz="1400" dirty="0" err="1">
                          <a:latin typeface="Calibri"/>
                        </a:rPr>
                        <a:t>kpa</a:t>
                      </a:r>
                      <a:r>
                        <a:rPr lang="en-US" sz="1400" dirty="0">
                          <a:latin typeface="Calibri"/>
                        </a:rPr>
                        <a:t> gauge</a:t>
                      </a:r>
                    </a:p>
                  </a:txBody>
                  <a:tcPr marL="0" marR="0" marT="0" marB="0"/>
                </a:tc>
                <a:tc>
                  <a:txBody>
                    <a:bodyPr/>
                    <a:lstStyle/>
                    <a:p>
                      <a:pPr indent="0" algn="ctr"/>
                      <a:r>
                        <a:rPr lang="en-US" sz="1400">
                          <a:latin typeface="Calibri"/>
                        </a:rPr>
                        <a:t>1/2 operating gauge-pressure</a:t>
                      </a:r>
                    </a:p>
                  </a:txBody>
                  <a:tcPr marL="0" marR="0" marT="0" marB="0"/>
                </a:tc>
                <a:extLst>
                  <a:ext uri="{0D108BD9-81ED-4DB2-BD59-A6C34878D82A}">
                    <a16:rowId xmlns:a16="http://schemas.microsoft.com/office/drawing/2014/main" val="10002"/>
                  </a:ext>
                </a:extLst>
              </a:tr>
              <a:tr h="213519">
                <a:tc>
                  <a:txBody>
                    <a:bodyPr/>
                    <a:lstStyle/>
                    <a:p>
                      <a:pPr indent="0" algn="ctr"/>
                      <a:r>
                        <a:rPr lang="en-US" sz="1400" dirty="0">
                          <a:latin typeface="Calibri"/>
                        </a:rPr>
                        <a:t>69kpa gauge and higher</a:t>
                      </a:r>
                    </a:p>
                  </a:txBody>
                  <a:tcPr marL="0" marR="0" marT="0" marB="0"/>
                </a:tc>
                <a:tc>
                  <a:txBody>
                    <a:bodyPr/>
                    <a:lstStyle/>
                    <a:p>
                      <a:pPr indent="0" algn="ctr"/>
                      <a:r>
                        <a:rPr lang="en-US" sz="1400" dirty="0">
                          <a:latin typeface="Calibri"/>
                        </a:rPr>
                        <a:t>34.5kpa or higher</a:t>
                      </a: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901B46-78DD-4A58-927C-DD15EF3A0A1B}"/>
              </a:ext>
            </a:extLst>
          </p:cNvPr>
          <p:cNvSpPr/>
          <p:nvPr/>
        </p:nvSpPr>
        <p:spPr>
          <a:xfrm>
            <a:off x="381000" y="438150"/>
            <a:ext cx="8382000" cy="4343400"/>
          </a:xfrm>
          <a:prstGeom prst="rect">
            <a:avLst/>
          </a:prstGeom>
        </p:spPr>
        <p:txBody>
          <a:bodyPr lIns="0" tIns="0" rIns="0" bIns="0"/>
          <a:lstStyle/>
          <a:p>
            <a:pPr marL="285750" indent="-285750" algn="just" eaLnBrk="1" fontAlgn="auto" hangingPunct="1">
              <a:spcBef>
                <a:spcPts val="1683"/>
              </a:spcBef>
              <a:spcAft>
                <a:spcPts val="673"/>
              </a:spcAft>
              <a:buFont typeface="Wingdings" pitchFamily="2" charset="2"/>
              <a:buChar char="Ø"/>
              <a:defRPr/>
            </a:pPr>
            <a:r>
              <a:rPr lang="en-US" dirty="0">
                <a:latin typeface="Calibri"/>
              </a:rPr>
              <a:t>In some instances, velocities of 3.04 to 4.5 m/sec help to reduce fouling, but at such velocities the pressure drop may have to be from 69 to 207 </a:t>
            </a:r>
            <a:r>
              <a:rPr lang="en-US" dirty="0" err="1">
                <a:latin typeface="Calibri"/>
              </a:rPr>
              <a:t>Kpa</a:t>
            </a:r>
            <a:r>
              <a:rPr lang="en-US" dirty="0">
                <a:latin typeface="Calibri"/>
              </a:rPr>
              <a:t>.</a:t>
            </a:r>
          </a:p>
          <a:p>
            <a:pPr marL="285750" indent="-285750" algn="just" eaLnBrk="1" fontAlgn="auto" hangingPunct="1">
              <a:spcBef>
                <a:spcPts val="0"/>
              </a:spcBef>
              <a:spcAft>
                <a:spcPts val="0"/>
              </a:spcAft>
              <a:buFont typeface="Wingdings" pitchFamily="2" charset="2"/>
              <a:buChar char="Ø"/>
              <a:defRPr/>
            </a:pPr>
            <a:r>
              <a:rPr lang="en-US" dirty="0">
                <a:latin typeface="Calibri"/>
              </a:rPr>
              <a:t>For shell-and-tube and air-cooled exchangers pressure drop vanes with the flow as below:</a:t>
            </a:r>
          </a:p>
          <a:p>
            <a:pPr algn="just" eaLnBrk="1" fontAlgn="auto" hangingPunct="1">
              <a:spcBef>
                <a:spcPts val="0"/>
              </a:spcBef>
              <a:spcAft>
                <a:spcPts val="0"/>
              </a:spcAft>
              <a:defRPr/>
            </a:pPr>
            <a:r>
              <a:rPr lang="en-US" dirty="0">
                <a:latin typeface="Calibri"/>
              </a:rPr>
              <a:t>	1.    Shell side</a:t>
            </a:r>
          </a:p>
          <a:p>
            <a:pPr marL="482713" algn="just" eaLnBrk="1" fontAlgn="auto" hangingPunct="1">
              <a:spcBef>
                <a:spcPts val="0"/>
              </a:spcBef>
              <a:spcAft>
                <a:spcPts val="0"/>
              </a:spcAft>
              <a:defRPr/>
            </a:pPr>
            <a:r>
              <a:rPr lang="en-US" dirty="0">
                <a:latin typeface="Calibri"/>
              </a:rPr>
              <a:t>		a.    Turbulent flow (Re&gt; 300)</a:t>
            </a:r>
          </a:p>
          <a:p>
            <a:pPr marL="950774" eaLnBrk="1" fontAlgn="auto" hangingPunct="1">
              <a:spcBef>
                <a:spcPts val="0"/>
              </a:spcBef>
              <a:spcAft>
                <a:spcPts val="0"/>
              </a:spcAft>
              <a:defRPr/>
            </a:pPr>
            <a:r>
              <a:rPr lang="en-US" dirty="0">
                <a:latin typeface="Calibri"/>
              </a:rPr>
              <a:t>		Pressure drop proportional to 2.0 power of flow</a:t>
            </a:r>
          </a:p>
          <a:p>
            <a:pPr marL="482713" algn="just" eaLnBrk="1" fontAlgn="auto" hangingPunct="1">
              <a:spcBef>
                <a:spcPts val="0"/>
              </a:spcBef>
              <a:spcAft>
                <a:spcPts val="0"/>
              </a:spcAft>
              <a:defRPr/>
            </a:pPr>
            <a:r>
              <a:rPr lang="en-US" dirty="0">
                <a:latin typeface="Calibri"/>
              </a:rPr>
              <a:t>		b.    Laminar flow (Re &lt;300)</a:t>
            </a:r>
          </a:p>
          <a:p>
            <a:pPr marL="950774" eaLnBrk="1" fontAlgn="auto" hangingPunct="1">
              <a:spcBef>
                <a:spcPts val="0"/>
              </a:spcBef>
              <a:spcAft>
                <a:spcPts val="0"/>
              </a:spcAft>
              <a:defRPr/>
            </a:pPr>
            <a:r>
              <a:rPr lang="en-US" dirty="0">
                <a:latin typeface="Calibri"/>
              </a:rPr>
              <a:t>		Pressure drop proportional to 1.0 power of flow</a:t>
            </a:r>
          </a:p>
          <a:p>
            <a:pPr algn="just" eaLnBrk="1" fontAlgn="auto" hangingPunct="1">
              <a:spcBef>
                <a:spcPts val="0"/>
              </a:spcBef>
              <a:spcAft>
                <a:spcPts val="0"/>
              </a:spcAft>
              <a:defRPr/>
            </a:pPr>
            <a:r>
              <a:rPr lang="en-US" dirty="0">
                <a:latin typeface="Calibri"/>
              </a:rPr>
              <a:t>	2.    Tube side</a:t>
            </a:r>
          </a:p>
          <a:p>
            <a:pPr marL="482713" algn="just" eaLnBrk="1" fontAlgn="auto" hangingPunct="1">
              <a:spcBef>
                <a:spcPts val="0"/>
              </a:spcBef>
              <a:spcAft>
                <a:spcPts val="0"/>
              </a:spcAft>
              <a:defRPr/>
            </a:pPr>
            <a:r>
              <a:rPr lang="en-US" dirty="0">
                <a:latin typeface="Calibri"/>
              </a:rPr>
              <a:t>		a.    Turbulent flow (Re&gt; 2100)</a:t>
            </a:r>
          </a:p>
          <a:p>
            <a:pPr marL="950774" eaLnBrk="1" fontAlgn="auto" hangingPunct="1">
              <a:spcBef>
                <a:spcPts val="0"/>
              </a:spcBef>
              <a:spcAft>
                <a:spcPts val="0"/>
              </a:spcAft>
              <a:defRPr/>
            </a:pPr>
            <a:r>
              <a:rPr lang="en-US" dirty="0">
                <a:latin typeface="Calibri"/>
              </a:rPr>
              <a:t>		Pressure drop proportional to 1.8 power of flow</a:t>
            </a:r>
          </a:p>
          <a:p>
            <a:pPr marL="482713" algn="just" eaLnBrk="1" fontAlgn="auto" hangingPunct="1">
              <a:spcBef>
                <a:spcPts val="0"/>
              </a:spcBef>
              <a:spcAft>
                <a:spcPts val="0"/>
              </a:spcAft>
              <a:defRPr/>
            </a:pPr>
            <a:r>
              <a:rPr lang="en-US" dirty="0">
                <a:latin typeface="Calibri"/>
              </a:rPr>
              <a:t>		b.    Laminar flow (Re &lt;2100)</a:t>
            </a:r>
          </a:p>
          <a:p>
            <a:pPr marL="950774" eaLnBrk="1" fontAlgn="auto" hangingPunct="1">
              <a:spcBef>
                <a:spcPts val="0"/>
              </a:spcBef>
              <a:spcAft>
                <a:spcPts val="673"/>
              </a:spcAft>
              <a:defRPr/>
            </a:pPr>
            <a:r>
              <a:rPr lang="en-US" dirty="0">
                <a:latin typeface="Calibri"/>
              </a:rPr>
              <a:t>		Pressure drop proportional to 1.0 power of flow</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C007C5EC-96A2-4CC4-BEDD-32CA0E2D10A5}"/>
              </a:ext>
            </a:extLst>
          </p:cNvPr>
          <p:cNvSpPr>
            <a:spLocks noGrp="1"/>
          </p:cNvSpPr>
          <p:nvPr>
            <p:ph idx="1"/>
          </p:nvPr>
        </p:nvSpPr>
        <p:spPr>
          <a:xfrm>
            <a:off x="457200" y="1200150"/>
            <a:ext cx="8229600" cy="3810000"/>
          </a:xfrm>
        </p:spPr>
        <p:txBody>
          <a:bodyPr/>
          <a:lstStyle/>
          <a:p>
            <a:pPr algn="just">
              <a:lnSpc>
                <a:spcPct val="150000"/>
              </a:lnSpc>
            </a:pPr>
            <a:r>
              <a:rPr lang="en-US" altLang="en-US" sz="1800"/>
              <a:t>Process-fluid inlet and outlet temperatures and utility fluid-temperature levels are usually selected in the early stages of a process design. </a:t>
            </a:r>
          </a:p>
          <a:p>
            <a:pPr algn="just">
              <a:lnSpc>
                <a:spcPct val="150000"/>
              </a:lnSpc>
            </a:pPr>
            <a:r>
              <a:rPr lang="en-US" altLang="en-US" sz="1800"/>
              <a:t>consideration should be given to the effect of mean temperature difference on heat-exchanger investment because the temperature level of the heat-transfer-medium has a great effect on the heat-transfer area required.</a:t>
            </a:r>
          </a:p>
          <a:p>
            <a:pPr algn="just">
              <a:lnSpc>
                <a:spcPct val="150000"/>
              </a:lnSpc>
            </a:pPr>
            <a:r>
              <a:rPr lang="en-US" altLang="en-US" sz="1800"/>
              <a:t>Although there are no specific rules for determining the best temperature approach, the following recommendations are made regarding terminal temperature differences for various types of heat exchangers</a:t>
            </a:r>
          </a:p>
          <a:p>
            <a:pPr algn="just">
              <a:lnSpc>
                <a:spcPct val="150000"/>
              </a:lnSpc>
            </a:pPr>
            <a:endParaRPr lang="en-US" altLang="en-US" sz="1800"/>
          </a:p>
          <a:p>
            <a:pPr algn="just"/>
            <a:endParaRPr lang="en-US" altLang="en-US" sz="1800"/>
          </a:p>
          <a:p>
            <a:endParaRPr lang="en-US" altLang="en-US" sz="1800"/>
          </a:p>
        </p:txBody>
      </p:sp>
      <p:sp>
        <p:nvSpPr>
          <p:cNvPr id="4" name="Title 1">
            <a:extLst>
              <a:ext uri="{FF2B5EF4-FFF2-40B4-BE49-F238E27FC236}">
                <a16:creationId xmlns:a16="http://schemas.microsoft.com/office/drawing/2014/main" id="{C5F42C11-8F6C-4769-9F5F-788851776F6F}"/>
              </a:ext>
            </a:extLst>
          </p:cNvPr>
          <p:cNvSpPr>
            <a:spLocks noGrp="1"/>
          </p:cNvSpPr>
          <p:nvPr>
            <p:ph type="title"/>
          </p:nvPr>
        </p:nvSpPr>
        <p:spPr>
          <a:solidFill>
            <a:schemeClr val="bg1"/>
          </a:solidFill>
        </p:spPr>
        <p:txBody>
          <a:bodyPr rtlCol="0">
            <a:normAutofit/>
          </a:bodyPr>
          <a:lstStyle/>
          <a:p>
            <a:pPr algn="l" fontAlgn="auto">
              <a:spcAft>
                <a:spcPts val="0"/>
              </a:spcAft>
              <a:defRPr/>
            </a:pPr>
            <a:r>
              <a:rPr lang="en-US" sz="3200" b="1" u="sng" dirty="0">
                <a:solidFill>
                  <a:schemeClr val="accent3">
                    <a:lumMod val="75000"/>
                  </a:schemeClr>
                </a:solidFill>
              </a:rPr>
              <a:t>Mean temperature difference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6638"/>
          <a:stretch/>
        </p:blipFill>
        <p:spPr bwMode="auto">
          <a:xfrm>
            <a:off x="6324600" y="541531"/>
            <a:ext cx="2712238" cy="142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142" t="14627" r="1644" b="26759"/>
          <a:stretch/>
        </p:blipFill>
        <p:spPr>
          <a:xfrm>
            <a:off x="3124200" y="133350"/>
            <a:ext cx="3056740" cy="1534584"/>
          </a:xfrm>
          <a:prstGeom prst="rect">
            <a:avLst/>
          </a:prstGeom>
        </p:spPr>
      </p:pic>
      <p:sp>
        <p:nvSpPr>
          <p:cNvPr id="4" name="Date Placeholder 3"/>
          <p:cNvSpPr>
            <a:spLocks noGrp="1"/>
          </p:cNvSpPr>
          <p:nvPr>
            <p:ph type="dt" sz="half" idx="10"/>
          </p:nvPr>
        </p:nvSpPr>
        <p:spPr/>
        <p:txBody>
          <a:bodyPr/>
          <a:lstStyle/>
          <a:p>
            <a:fld id="{63F96400-0B38-440B-952F-35CAF1B62125}" type="datetime1">
              <a:rPr lang="en-US" smtClean="0"/>
              <a:pPr/>
              <a:t>5/2/2020</a:t>
            </a:fld>
            <a:endParaRPr lang="en-US"/>
          </a:p>
        </p:txBody>
      </p:sp>
      <p:sp>
        <p:nvSpPr>
          <p:cNvPr id="5" name="Footer Placeholder 4"/>
          <p:cNvSpPr>
            <a:spLocks noGrp="1"/>
          </p:cNvSpPr>
          <p:nvPr>
            <p:ph type="ftr" sz="quarter" idx="11"/>
          </p:nvPr>
        </p:nvSpPr>
        <p:spPr/>
        <p:txBody>
          <a:bodyPr/>
          <a:lstStyle/>
          <a:p>
            <a:r>
              <a:rPr lang="en-US"/>
              <a:t>Kalid.H   </a:t>
            </a:r>
          </a:p>
        </p:txBody>
      </p:sp>
      <p:sp>
        <p:nvSpPr>
          <p:cNvPr id="6" name="Slide Number Placeholder 5"/>
          <p:cNvSpPr>
            <a:spLocks noGrp="1"/>
          </p:cNvSpPr>
          <p:nvPr>
            <p:ph type="sldNum" sz="quarter" idx="12"/>
          </p:nvPr>
        </p:nvSpPr>
        <p:spPr/>
        <p:txBody>
          <a:bodyPr/>
          <a:lstStyle/>
          <a:p>
            <a:fld id="{D45EFDE7-50AC-4D4A-982B-1F000303C37B}" type="slidenum">
              <a:rPr lang="en-US" smtClean="0"/>
              <a:pPr/>
              <a:t>5</a:t>
            </a:fld>
            <a:endParaRPr lang="en-US"/>
          </a:p>
        </p:txBody>
      </p:sp>
      <p:pic>
        <p:nvPicPr>
          <p:cNvPr id="1026" name="Picture 2"/>
          <p:cNvPicPr>
            <a:picLocks noGrp="1" noChangeAspect="1" noChangeArrowheads="1"/>
          </p:cNvPicPr>
          <p:nvPr>
            <p:ph idx="1"/>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12390" r="11851"/>
          <a:stretch/>
        </p:blipFill>
        <p:spPr bwMode="auto">
          <a:xfrm>
            <a:off x="76200" y="0"/>
            <a:ext cx="2883049"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19990" t="10231" r="47418" b="10258"/>
          <a:stretch/>
        </p:blipFill>
        <p:spPr>
          <a:xfrm>
            <a:off x="3810000" y="1809750"/>
            <a:ext cx="1428078" cy="2488533"/>
          </a:xfrm>
          <a:prstGeom prst="rect">
            <a:avLst/>
          </a:prstGeom>
        </p:spPr>
      </p:pic>
      <p:pic>
        <p:nvPicPr>
          <p:cNvPr id="9" name="Picture 8"/>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p:blipFill>
        <p:spPr>
          <a:xfrm>
            <a:off x="152400" y="1957753"/>
            <a:ext cx="3590806" cy="1909397"/>
          </a:xfrm>
          <a:prstGeom prst="rect">
            <a:avLst/>
          </a:prstGeom>
        </p:spPr>
      </p:pic>
      <p:pic>
        <p:nvPicPr>
          <p:cNvPr id="1028" name="Picture 4"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2038350"/>
            <a:ext cx="3152775"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187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2749AAE-26B5-414E-B7A5-FDC40A2754CB}"/>
              </a:ext>
            </a:extLst>
          </p:cNvPr>
          <p:cNvSpPr>
            <a:spLocks noGrp="1"/>
          </p:cNvSpPr>
          <p:nvPr>
            <p:ph type="title"/>
          </p:nvPr>
        </p:nvSpPr>
        <p:spPr/>
        <p:txBody>
          <a:bodyPr/>
          <a:lstStyle/>
          <a:p>
            <a:endParaRPr lang="en-US" altLang="en-US"/>
          </a:p>
        </p:txBody>
      </p:sp>
      <p:sp>
        <p:nvSpPr>
          <p:cNvPr id="8195" name="Content Placeholder 2">
            <a:extLst>
              <a:ext uri="{FF2B5EF4-FFF2-40B4-BE49-F238E27FC236}">
                <a16:creationId xmlns:a16="http://schemas.microsoft.com/office/drawing/2014/main" id="{FF69BF2F-AC12-4D2D-B8C9-474AA547C797}"/>
              </a:ext>
            </a:extLst>
          </p:cNvPr>
          <p:cNvSpPr>
            <a:spLocks noGrp="1"/>
          </p:cNvSpPr>
          <p:nvPr>
            <p:ph idx="1"/>
          </p:nvPr>
        </p:nvSpPr>
        <p:spPr>
          <a:xfrm>
            <a:off x="457200" y="209550"/>
            <a:ext cx="8229600" cy="5029200"/>
          </a:xfrm>
        </p:spPr>
        <p:txBody>
          <a:bodyPr/>
          <a:lstStyle/>
          <a:p>
            <a:pPr marL="514350" indent="-514350" algn="just">
              <a:lnSpc>
                <a:spcPct val="150000"/>
              </a:lnSpc>
              <a:buFont typeface="Calibri" panose="020F0502020204030204" pitchFamily="34" charset="0"/>
              <a:buAutoNum type="arabicPeriod"/>
            </a:pPr>
            <a:r>
              <a:rPr lang="en-US" altLang="en-US" sz="1800"/>
              <a:t>The greater temperature difference should be at least 10 </a:t>
            </a:r>
            <a:r>
              <a:rPr lang="en-US" altLang="en-US" sz="1800" baseline="30000"/>
              <a:t>0</a:t>
            </a:r>
            <a:r>
              <a:rPr lang="en-US" altLang="en-US" sz="1800"/>
              <a:t>C.</a:t>
            </a:r>
          </a:p>
          <a:p>
            <a:pPr marL="514350" indent="-514350" algn="just">
              <a:lnSpc>
                <a:spcPct val="150000"/>
              </a:lnSpc>
              <a:buFont typeface="Calibri" panose="020F0502020204030204" pitchFamily="34" charset="0"/>
              <a:buAutoNum type="arabicPeriod"/>
            </a:pPr>
            <a:r>
              <a:rPr lang="en-US" altLang="en-US" sz="1800"/>
              <a:t>The lesser temperature difference should be at least 5 </a:t>
            </a:r>
            <a:r>
              <a:rPr lang="en-US" altLang="en-US" sz="1800" baseline="30000"/>
              <a:t>0</a:t>
            </a:r>
            <a:r>
              <a:rPr lang="en-US" altLang="en-US" sz="1800"/>
              <a:t>C. When heat is being exchanged between two process streams, the lesser temperature difference should be at least 10 </a:t>
            </a:r>
            <a:r>
              <a:rPr lang="en-US" altLang="en-US" sz="1800" baseline="30000"/>
              <a:t>0</a:t>
            </a:r>
            <a:r>
              <a:rPr lang="en-US" altLang="en-US" sz="1800"/>
              <a:t>C.</a:t>
            </a:r>
          </a:p>
          <a:p>
            <a:pPr marL="514350" indent="-514350" algn="just">
              <a:lnSpc>
                <a:spcPct val="150000"/>
              </a:lnSpc>
              <a:buFont typeface="Calibri" panose="020F0502020204030204" pitchFamily="34" charset="0"/>
              <a:buAutoNum type="arabicPeriod"/>
            </a:pPr>
            <a:r>
              <a:rPr lang="en-US" altLang="en-US" sz="1800"/>
              <a:t>In cooling a process stream with water, the outlet-water temperature should not exceed the outlet process-stream temperature if a single body having one shell pass—but more than one tube pass—is used.</a:t>
            </a:r>
          </a:p>
          <a:p>
            <a:pPr marL="514350" indent="-514350" algn="just">
              <a:lnSpc>
                <a:spcPct val="150000"/>
              </a:lnSpc>
              <a:buFont typeface="Calibri" panose="020F0502020204030204" pitchFamily="34" charset="0"/>
              <a:buAutoNum type="arabicPeriod"/>
            </a:pPr>
            <a:r>
              <a:rPr lang="en-US" altLang="en-US" sz="1800"/>
              <a:t>When cooling or condensing a fluid, the inlet coolant temperature should not be less than 5 </a:t>
            </a:r>
            <a:r>
              <a:rPr lang="en-US" altLang="en-US" sz="1800" baseline="30000"/>
              <a:t>0</a:t>
            </a:r>
            <a:r>
              <a:rPr lang="en-US" altLang="en-US" sz="1800"/>
              <a:t>C above the freezing point of the highest freezing component of the fluid.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C1BE4FC-9E13-4E2D-9AB5-E3075B2B2FEA}"/>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AC54CE25-2CB1-41AE-9FDE-2F20FE4C5261}"/>
              </a:ext>
            </a:extLst>
          </p:cNvPr>
          <p:cNvSpPr>
            <a:spLocks noGrp="1"/>
          </p:cNvSpPr>
          <p:nvPr>
            <p:ph idx="1"/>
          </p:nvPr>
        </p:nvSpPr>
        <p:spPr>
          <a:xfrm>
            <a:off x="457200" y="666750"/>
            <a:ext cx="8229600" cy="3927475"/>
          </a:xfrm>
        </p:spPr>
        <p:txBody>
          <a:bodyPr rtlCol="0">
            <a:normAutofit fontScale="55000" lnSpcReduction="20000"/>
          </a:bodyPr>
          <a:lstStyle/>
          <a:p>
            <a:pPr marL="514350" indent="-514350" algn="just" fontAlgn="auto">
              <a:lnSpc>
                <a:spcPct val="170000"/>
              </a:lnSpc>
              <a:spcAft>
                <a:spcPts val="0"/>
              </a:spcAft>
              <a:buFont typeface="+mj-lt"/>
              <a:buAutoNum type="arabicPeriod" startAt="5"/>
              <a:defRPr/>
            </a:pPr>
            <a:r>
              <a:rPr lang="en-US" dirty="0"/>
              <a:t>For cooling reactors, a reactor stability study should determine the maximum allowable temperature difference between reaction and coolant to permit control of the reaction. A temperature difference of 10 to 15 </a:t>
            </a:r>
            <a:r>
              <a:rPr lang="en-US" baseline="30000" dirty="0"/>
              <a:t>0</a:t>
            </a:r>
            <a:r>
              <a:rPr lang="en-US" dirty="0"/>
              <a:t>C is common.</a:t>
            </a:r>
          </a:p>
          <a:p>
            <a:pPr marL="514350" indent="-514350" algn="just" fontAlgn="auto">
              <a:lnSpc>
                <a:spcPct val="170000"/>
              </a:lnSpc>
              <a:spcAft>
                <a:spcPts val="0"/>
              </a:spcAft>
              <a:buFont typeface="+mj-lt"/>
              <a:buAutoNum type="arabicPeriod" startAt="5"/>
              <a:defRPr/>
            </a:pPr>
            <a:r>
              <a:rPr lang="en-US" dirty="0"/>
              <a:t>A 20 </a:t>
            </a:r>
            <a:r>
              <a:rPr lang="en-US" baseline="30000" dirty="0"/>
              <a:t>0</a:t>
            </a:r>
            <a:r>
              <a:rPr lang="en-US" dirty="0"/>
              <a:t>C approach to the design air-temperature is the minimum for air-cooled exchangers. Economic justification of units with smaller approaches requires careful study. </a:t>
            </a:r>
          </a:p>
          <a:p>
            <a:pPr marL="514350" indent="-514350" algn="just" fontAlgn="auto">
              <a:lnSpc>
                <a:spcPct val="170000"/>
              </a:lnSpc>
              <a:spcAft>
                <a:spcPts val="0"/>
              </a:spcAft>
              <a:buFont typeface="+mj-lt"/>
              <a:buAutoNum type="arabicPeriod" startAt="5"/>
              <a:defRPr/>
            </a:pPr>
            <a:r>
              <a:rPr lang="en-US" dirty="0"/>
              <a:t>When condensing in the presence of inert, the outlet coolant temperature should be at least 5</a:t>
            </a:r>
            <a:r>
              <a:rPr lang="en-US" baseline="30000" dirty="0"/>
              <a:t>0</a:t>
            </a:r>
            <a:r>
              <a:rPr lang="en-US" dirty="0"/>
              <a:t>C below the dew point of the process streams.</a:t>
            </a:r>
          </a:p>
          <a:p>
            <a:pPr fontAlgn="auto">
              <a:spcAft>
                <a:spcPts val="0"/>
              </a:spcAft>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E0C09-2153-482F-96C8-CE34E27D8A69}"/>
              </a:ext>
            </a:extLst>
          </p:cNvPr>
          <p:cNvSpPr>
            <a:spLocks noGrp="1"/>
          </p:cNvSpPr>
          <p:nvPr>
            <p:ph idx="1"/>
          </p:nvPr>
        </p:nvSpPr>
        <p:spPr>
          <a:xfrm>
            <a:off x="457200" y="1200150"/>
            <a:ext cx="8229600" cy="3657600"/>
          </a:xfrm>
        </p:spPr>
        <p:txBody>
          <a:bodyPr rtlCol="0">
            <a:normAutofit/>
          </a:bodyPr>
          <a:lstStyle/>
          <a:p>
            <a:pPr algn="just" fontAlgn="auto">
              <a:lnSpc>
                <a:spcPct val="150000"/>
              </a:lnSpc>
              <a:spcAft>
                <a:spcPts val="0"/>
              </a:spcAft>
              <a:defRPr/>
            </a:pPr>
            <a:r>
              <a:rPr lang="en-US" sz="1800" dirty="0"/>
              <a:t>There is a distinct thermal advantage to counter flow, except when one fluid is isothermal.</a:t>
            </a:r>
          </a:p>
          <a:p>
            <a:pPr algn="just" fontAlgn="auto">
              <a:lnSpc>
                <a:spcPct val="150000"/>
              </a:lnSpc>
              <a:spcAft>
                <a:spcPts val="0"/>
              </a:spcAft>
              <a:defRPr/>
            </a:pPr>
            <a:r>
              <a:rPr lang="en-US" sz="1800" dirty="0"/>
              <a:t>In co-current flow the hot fluid cannot be cooled below the cold-fluid outlet temperature; thus, the ability of co-current flow to recover heat is limited. </a:t>
            </a:r>
          </a:p>
          <a:p>
            <a:pPr algn="just" fontAlgn="auto">
              <a:lnSpc>
                <a:spcPct val="150000"/>
              </a:lnSpc>
              <a:spcAft>
                <a:spcPts val="0"/>
              </a:spcAft>
              <a:defRPr/>
            </a:pPr>
            <a:r>
              <a:rPr lang="en-US" sz="1800" dirty="0"/>
              <a:t>Co-current flow works better, as when </a:t>
            </a:r>
          </a:p>
          <a:p>
            <a:pPr lvl="1" algn="just" fontAlgn="auto">
              <a:lnSpc>
                <a:spcPct val="150000"/>
              </a:lnSpc>
              <a:spcAft>
                <a:spcPts val="0"/>
              </a:spcAft>
              <a:defRPr/>
            </a:pPr>
            <a:r>
              <a:rPr lang="en-US" sz="1600" dirty="0">
                <a:solidFill>
                  <a:schemeClr val="accent6">
                    <a:lumMod val="50000"/>
                  </a:schemeClr>
                </a:solidFill>
              </a:rPr>
              <a:t>cooling viscous fluids, because a higher heat-transfer coefficient maybe obtained.</a:t>
            </a:r>
          </a:p>
          <a:p>
            <a:pPr lvl="1" algn="just" fontAlgn="auto">
              <a:lnSpc>
                <a:spcPct val="150000"/>
              </a:lnSpc>
              <a:spcAft>
                <a:spcPts val="0"/>
              </a:spcAft>
              <a:defRPr/>
            </a:pPr>
            <a:r>
              <a:rPr lang="en-US" sz="1600" dirty="0">
                <a:solidFill>
                  <a:schemeClr val="accent6">
                    <a:lumMod val="50000"/>
                  </a:schemeClr>
                </a:solidFill>
              </a:rPr>
              <a:t>there is a possibility that the temperature of the warmer fluid may reach its freezing point.</a:t>
            </a:r>
          </a:p>
          <a:p>
            <a:pPr fontAlgn="auto">
              <a:spcAft>
                <a:spcPts val="0"/>
              </a:spcAft>
              <a:defRPr/>
            </a:pPr>
            <a:endParaRPr lang="en-US" sz="1800" dirty="0"/>
          </a:p>
        </p:txBody>
      </p:sp>
      <p:sp>
        <p:nvSpPr>
          <p:cNvPr id="4" name="Title 1">
            <a:extLst>
              <a:ext uri="{FF2B5EF4-FFF2-40B4-BE49-F238E27FC236}">
                <a16:creationId xmlns:a16="http://schemas.microsoft.com/office/drawing/2014/main" id="{846D8EA6-6841-40AA-AB3C-3D365164C1F2}"/>
              </a:ext>
            </a:extLst>
          </p:cNvPr>
          <p:cNvSpPr>
            <a:spLocks noGrp="1"/>
          </p:cNvSpPr>
          <p:nvPr>
            <p:ph type="title"/>
          </p:nvPr>
        </p:nvSpPr>
        <p:spPr>
          <a:solidFill>
            <a:schemeClr val="bg1"/>
          </a:solidFill>
        </p:spPr>
        <p:txBody>
          <a:bodyPr rtlCol="0">
            <a:normAutofit/>
          </a:bodyPr>
          <a:lstStyle/>
          <a:p>
            <a:pPr algn="l" fontAlgn="auto">
              <a:spcAft>
                <a:spcPts val="0"/>
              </a:spcAft>
              <a:defRPr/>
            </a:pPr>
            <a:r>
              <a:rPr lang="en-US" sz="3200" b="1" u="sng" dirty="0">
                <a:solidFill>
                  <a:schemeClr val="accent3">
                    <a:lumMod val="75000"/>
                  </a:schemeClr>
                </a:solidFill>
              </a:rPr>
              <a:t>Flow arrangement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2BE6C5-FA91-49A1-BDE5-D16304E4B992}"/>
              </a:ext>
            </a:extLst>
          </p:cNvPr>
          <p:cNvSpPr>
            <a:spLocks noGrp="1"/>
          </p:cNvSpPr>
          <p:nvPr>
            <p:ph idx="1"/>
          </p:nvPr>
        </p:nvSpPr>
        <p:spPr>
          <a:xfrm>
            <a:off x="457200" y="1200150"/>
            <a:ext cx="8229600" cy="3733800"/>
          </a:xfrm>
        </p:spPr>
        <p:txBody>
          <a:bodyPr rtlCol="0">
            <a:normAutofit/>
          </a:bodyPr>
          <a:lstStyle/>
          <a:p>
            <a:pPr marL="0" indent="0" fontAlgn="auto">
              <a:spcAft>
                <a:spcPts val="0"/>
              </a:spcAft>
              <a:buFont typeface="Arial" panose="020B0604020202020204" pitchFamily="34" charset="0"/>
              <a:buNone/>
              <a:defRPr/>
            </a:pPr>
            <a:r>
              <a:rPr lang="en-US" sz="1800" dirty="0"/>
              <a:t>To determine which should be the shell side and which the tube side fluid consider these factors:</a:t>
            </a:r>
          </a:p>
          <a:p>
            <a:pPr algn="just" fontAlgn="auto">
              <a:spcAft>
                <a:spcPts val="0"/>
              </a:spcAft>
              <a:buFont typeface="+mj-lt"/>
              <a:buAutoNum type="arabicPeriod"/>
              <a:defRPr/>
            </a:pPr>
            <a:r>
              <a:rPr lang="en-US" sz="1800" b="1" dirty="0">
                <a:solidFill>
                  <a:schemeClr val="accent1"/>
                </a:solidFill>
              </a:rPr>
              <a:t>Corrosion</a:t>
            </a:r>
            <a:r>
              <a:rPr lang="en-US" sz="1800" dirty="0"/>
              <a:t>. Fewer costly alloy or clad components are needed if the corrosive fluid is inside the tubes.</a:t>
            </a:r>
          </a:p>
          <a:p>
            <a:pPr algn="just" fontAlgn="auto">
              <a:spcAft>
                <a:spcPts val="0"/>
              </a:spcAft>
              <a:buFont typeface="+mj-lt"/>
              <a:buAutoNum type="arabicPeriod"/>
              <a:defRPr/>
            </a:pPr>
            <a:r>
              <a:rPr lang="en-US" sz="1800" b="1" dirty="0">
                <a:solidFill>
                  <a:schemeClr val="accent1"/>
                </a:solidFill>
              </a:rPr>
              <a:t>Fouling</a:t>
            </a:r>
            <a:r>
              <a:rPr lang="en-US" sz="1800" dirty="0"/>
              <a:t>. This can be minimized by placing the fouling fluid in the tubes to allow better velocity control; increased velocities tend to reduce fouling. Straight tubes can be physically cleaned without removing the tube bundle; chemical cleaning can usually be done better on the tube- side. Finned tubes on square pitch sometimes are easier to clean physically; chemical cleaning is usually not as effective on the shell side because of bypassing.</a:t>
            </a:r>
          </a:p>
          <a:p>
            <a:pPr algn="just" fontAlgn="auto">
              <a:spcAft>
                <a:spcPts val="0"/>
              </a:spcAft>
              <a:buFont typeface="+mj-lt"/>
              <a:buAutoNum type="arabicPeriod"/>
              <a:defRPr/>
            </a:pPr>
            <a:r>
              <a:rPr lang="en-US" sz="1800" b="1" dirty="0">
                <a:solidFill>
                  <a:schemeClr val="accent1"/>
                </a:solidFill>
              </a:rPr>
              <a:t>Temperature</a:t>
            </a:r>
            <a:r>
              <a:rPr lang="en-US" sz="1800" dirty="0"/>
              <a:t>. For high-temperature services requiring expensive alloy materials, fewer alloy components are needed when the hot fluid is placed on the tube side.</a:t>
            </a:r>
          </a:p>
          <a:p>
            <a:pPr fontAlgn="auto">
              <a:spcAft>
                <a:spcPts val="0"/>
              </a:spcAft>
              <a:buFont typeface="+mj-lt"/>
              <a:buAutoNum type="arabicPeriod"/>
              <a:defRPr/>
            </a:pPr>
            <a:endParaRPr lang="en-US" sz="1800" dirty="0"/>
          </a:p>
          <a:p>
            <a:pPr fontAlgn="auto">
              <a:spcAft>
                <a:spcPts val="0"/>
              </a:spcAft>
              <a:defRPr/>
            </a:pPr>
            <a:endParaRPr lang="en-US" sz="1800" dirty="0"/>
          </a:p>
          <a:p>
            <a:pPr fontAlgn="auto">
              <a:spcAft>
                <a:spcPts val="0"/>
              </a:spcAft>
              <a:defRPr/>
            </a:pPr>
            <a:endParaRPr lang="en-US" dirty="0"/>
          </a:p>
        </p:txBody>
      </p:sp>
      <p:sp>
        <p:nvSpPr>
          <p:cNvPr id="4" name="Title 1">
            <a:extLst>
              <a:ext uri="{FF2B5EF4-FFF2-40B4-BE49-F238E27FC236}">
                <a16:creationId xmlns:a16="http://schemas.microsoft.com/office/drawing/2014/main" id="{43B946E1-15E2-4029-BF0E-6DF56336B6EA}"/>
              </a:ext>
            </a:extLst>
          </p:cNvPr>
          <p:cNvSpPr>
            <a:spLocks noGrp="1"/>
          </p:cNvSpPr>
          <p:nvPr>
            <p:ph type="title"/>
          </p:nvPr>
        </p:nvSpPr>
        <p:spPr>
          <a:solidFill>
            <a:schemeClr val="bg1"/>
          </a:solidFill>
        </p:spPr>
        <p:txBody>
          <a:bodyPr rtlCol="0">
            <a:normAutofit/>
          </a:bodyPr>
          <a:lstStyle/>
          <a:p>
            <a:pPr algn="l" fontAlgn="auto">
              <a:spcAft>
                <a:spcPts val="0"/>
              </a:spcAft>
              <a:defRPr/>
            </a:pPr>
            <a:r>
              <a:rPr lang="en-US" sz="3200" b="1" u="sng" dirty="0">
                <a:solidFill>
                  <a:schemeClr val="accent3">
                    <a:lumMod val="75000"/>
                  </a:schemeClr>
                </a:solidFill>
              </a:rPr>
              <a:t>Location of fluid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CDAB69D-2C92-4C7D-9003-CB1D750AF964}"/>
              </a:ext>
            </a:extLst>
          </p:cNvPr>
          <p:cNvSpPr>
            <a:spLocks noGrp="1"/>
          </p:cNvSpPr>
          <p:nvPr>
            <p:ph type="title"/>
          </p:nvPr>
        </p:nvSpPr>
        <p:spPr/>
        <p:txBody>
          <a:bodyPr/>
          <a:lstStyle/>
          <a:p>
            <a:endParaRPr lang="en-US" altLang="en-US"/>
          </a:p>
        </p:txBody>
      </p:sp>
      <p:sp>
        <p:nvSpPr>
          <p:cNvPr id="12291" name="Content Placeholder 2">
            <a:extLst>
              <a:ext uri="{FF2B5EF4-FFF2-40B4-BE49-F238E27FC236}">
                <a16:creationId xmlns:a16="http://schemas.microsoft.com/office/drawing/2014/main" id="{C794CDFE-2BFD-4E82-B8F5-504F4C7AD0F6}"/>
              </a:ext>
            </a:extLst>
          </p:cNvPr>
          <p:cNvSpPr>
            <a:spLocks noGrp="1"/>
          </p:cNvSpPr>
          <p:nvPr>
            <p:ph idx="1"/>
          </p:nvPr>
        </p:nvSpPr>
        <p:spPr>
          <a:xfrm>
            <a:off x="457200" y="742950"/>
            <a:ext cx="8229600" cy="4191000"/>
          </a:xfrm>
        </p:spPr>
        <p:txBody>
          <a:bodyPr/>
          <a:lstStyle/>
          <a:p>
            <a:pPr marL="514350" indent="-514350" algn="just">
              <a:buFont typeface="Calibri" panose="020F0502020204030204" pitchFamily="34" charset="0"/>
              <a:buAutoNum type="arabicPeriod" startAt="4"/>
            </a:pPr>
            <a:r>
              <a:rPr lang="en-US" altLang="en-US" sz="1800" b="1">
                <a:solidFill>
                  <a:schemeClr val="accent1"/>
                </a:solidFill>
              </a:rPr>
              <a:t>Pressure. </a:t>
            </a:r>
            <a:r>
              <a:rPr lang="en-US" altLang="en-US" sz="1800"/>
              <a:t>Placing a high-pressure stream in the tubes will require fewer (more costly) high-pressure components.</a:t>
            </a:r>
          </a:p>
          <a:p>
            <a:pPr marL="514350" indent="-514350" algn="just">
              <a:buFont typeface="Calibri" panose="020F0502020204030204" pitchFamily="34" charset="0"/>
              <a:buAutoNum type="arabicPeriod" startAt="4"/>
            </a:pPr>
            <a:r>
              <a:rPr lang="en-US" altLang="en-US" sz="1800" b="1">
                <a:solidFill>
                  <a:schemeClr val="accent1"/>
                </a:solidFill>
              </a:rPr>
              <a:t>Pressure drop. </a:t>
            </a:r>
            <a:r>
              <a:rPr lang="en-US" altLang="en-US" sz="1800"/>
              <a:t>For the same pressure drop, higher heat-transfer coefficients are obtained on the tube side. A fluid with a low allowable pressure drop should generally be placed on the tube side.</a:t>
            </a:r>
          </a:p>
          <a:p>
            <a:pPr marL="514350" indent="-514350" algn="just">
              <a:buFont typeface="Calibri" panose="020F0502020204030204" pitchFamily="34" charset="0"/>
              <a:buAutoNum type="arabicPeriod" startAt="4"/>
            </a:pPr>
            <a:r>
              <a:rPr lang="en-US" altLang="en-US" sz="1800" b="1">
                <a:solidFill>
                  <a:schemeClr val="accent1"/>
                </a:solidFill>
              </a:rPr>
              <a:t>Viscosity. </a:t>
            </a:r>
            <a:r>
              <a:rPr lang="en-US" altLang="en-US" sz="1800"/>
              <a:t>Higher heat-transfer rates are generally obtained by placing a viscous fluid on the shell side.</a:t>
            </a:r>
          </a:p>
          <a:p>
            <a:pPr marL="514350" indent="-514350" algn="just">
              <a:buFont typeface="Calibri" panose="020F0502020204030204" pitchFamily="34" charset="0"/>
              <a:buAutoNum type="arabicPeriod" startAt="4"/>
            </a:pPr>
            <a:r>
              <a:rPr lang="en-US" altLang="en-US" sz="1800" b="1">
                <a:solidFill>
                  <a:schemeClr val="accent1"/>
                </a:solidFill>
              </a:rPr>
              <a:t>Toxic and lethal fluids. </a:t>
            </a:r>
            <a:r>
              <a:rPr lang="en-US" altLang="en-US" sz="1800"/>
              <a:t>Generally, the toxic fluid should he placed on the tube side with tubes welded to the tube sheet to minimize the possibility of leakage. ASME (American Society of Mechanical Engineers) code requirements for lethal service must be followed.</a:t>
            </a:r>
          </a:p>
          <a:p>
            <a:pPr marL="514350" indent="-514350" algn="just">
              <a:buFont typeface="Calibri" panose="020F0502020204030204" pitchFamily="34" charset="0"/>
              <a:buAutoNum type="arabicPeriod" startAt="4"/>
            </a:pPr>
            <a:r>
              <a:rPr lang="en-US" altLang="en-US" sz="1800" b="1">
                <a:solidFill>
                  <a:schemeClr val="accent1"/>
                </a:solidFill>
              </a:rPr>
              <a:t>Flow rate. </a:t>
            </a:r>
            <a:r>
              <a:rPr lang="en-US" altLang="en-US" sz="1800"/>
              <a:t>Placing the fluid with the lower flow rate on the shell side usually results in a more economical design. Turbulence exists on the shell side at much lower velocities than on the tube side.</a:t>
            </a:r>
          </a:p>
          <a:p>
            <a:pPr marL="514350" indent="-514350" algn="just">
              <a:buFont typeface="Calibri" panose="020F0502020204030204" pitchFamily="34" charset="0"/>
              <a:buAutoNum type="arabicPeriod" startAt="4"/>
            </a:pPr>
            <a:endParaRPr lang="en-US" altLang="en-US" sz="1800"/>
          </a:p>
          <a:p>
            <a:pPr marL="514350" indent="-514350">
              <a:buFont typeface="Calibri" panose="020F0502020204030204" pitchFamily="34" charset="0"/>
              <a:buAutoNum type="arabicPeriod" startAt="4"/>
            </a:pPr>
            <a:endParaRPr lang="en-US"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5750"/>
            <a:ext cx="7924800" cy="571500"/>
          </a:xfrm>
          <a:solidFill>
            <a:schemeClr val="bg1"/>
          </a:solidFill>
        </p:spPr>
        <p:txBody>
          <a:bodyPr>
            <a:normAutofit fontScale="90000"/>
          </a:bodyPr>
          <a:lstStyle/>
          <a:p>
            <a:pPr algn="l"/>
            <a:br>
              <a:rPr lang="en-US" sz="3200" b="1" u="sng" dirty="0"/>
            </a:br>
            <a:r>
              <a:rPr lang="en-US" sz="3200" b="1" u="sng" dirty="0"/>
              <a:t>Shell and tube heat exchangers</a:t>
            </a:r>
            <a:br>
              <a:rPr lang="en-US" sz="3200" b="1" u="sng" dirty="0"/>
            </a:br>
            <a:endParaRPr lang="en-US" sz="3200" b="1" u="sng" dirty="0"/>
          </a:p>
        </p:txBody>
      </p:sp>
      <p:sp>
        <p:nvSpPr>
          <p:cNvPr id="3" name="Content Placeholder 2"/>
          <p:cNvSpPr>
            <a:spLocks noGrp="1"/>
          </p:cNvSpPr>
          <p:nvPr>
            <p:ph idx="1"/>
          </p:nvPr>
        </p:nvSpPr>
        <p:spPr>
          <a:xfrm>
            <a:off x="304800" y="971550"/>
            <a:ext cx="8229600" cy="3943350"/>
          </a:xfrm>
        </p:spPr>
        <p:txBody>
          <a:bodyPr>
            <a:normAutofit/>
          </a:bodyPr>
          <a:lstStyle/>
          <a:p>
            <a:pPr>
              <a:lnSpc>
                <a:spcPct val="150000"/>
              </a:lnSpc>
            </a:pPr>
            <a:r>
              <a:rPr lang="en-US" sz="2000" dirty="0">
                <a:latin typeface="Times New Roman" pitchFamily="18" charset="0"/>
                <a:cs typeface="Times New Roman" pitchFamily="18" charset="0"/>
              </a:rPr>
              <a:t>Widely known and understood since it is the most common type</a:t>
            </a:r>
          </a:p>
          <a:p>
            <a:pPr>
              <a:lnSpc>
                <a:spcPct val="150000"/>
              </a:lnSpc>
            </a:pPr>
            <a:r>
              <a:rPr lang="en-US" sz="2000" dirty="0">
                <a:latin typeface="Times New Roman" pitchFamily="18" charset="0"/>
                <a:cs typeface="Times New Roman" pitchFamily="18" charset="0"/>
              </a:rPr>
              <a:t>The configuration gives a large surface area in a small volume</a:t>
            </a:r>
          </a:p>
          <a:p>
            <a:pPr>
              <a:lnSpc>
                <a:spcPct val="150000"/>
              </a:lnSpc>
            </a:pPr>
            <a:r>
              <a:rPr lang="en-US" sz="2000" dirty="0">
                <a:latin typeface="Times New Roman" pitchFamily="18" charset="0"/>
                <a:cs typeface="Times New Roman" pitchFamily="18" charset="0"/>
              </a:rPr>
              <a:t>Good mechanical layout a good shape for pressure operation</a:t>
            </a:r>
          </a:p>
          <a:p>
            <a:pPr>
              <a:lnSpc>
                <a:spcPct val="150000"/>
              </a:lnSpc>
            </a:pPr>
            <a:r>
              <a:rPr lang="en-US" sz="2000" dirty="0">
                <a:latin typeface="Times New Roman" pitchFamily="18" charset="0"/>
                <a:cs typeface="Times New Roman" pitchFamily="18" charset="0"/>
              </a:rPr>
              <a:t>Uses well established </a:t>
            </a:r>
            <a:r>
              <a:rPr lang="en-US" sz="1800" dirty="0">
                <a:latin typeface="Times New Roman" pitchFamily="18" charset="0"/>
                <a:cs typeface="Times New Roman" pitchFamily="18" charset="0"/>
              </a:rPr>
              <a:t>fabrication</a:t>
            </a:r>
            <a:r>
              <a:rPr lang="en-US" sz="2000" dirty="0">
                <a:latin typeface="Times New Roman" pitchFamily="18" charset="0"/>
                <a:cs typeface="Times New Roman" pitchFamily="18" charset="0"/>
              </a:rPr>
              <a:t> techniques and design procedure</a:t>
            </a:r>
          </a:p>
          <a:p>
            <a:pPr>
              <a:lnSpc>
                <a:spcPct val="150000"/>
              </a:lnSpc>
            </a:pPr>
            <a:r>
              <a:rPr lang="en-US" sz="2000" dirty="0">
                <a:latin typeface="Times New Roman" pitchFamily="18" charset="0"/>
                <a:cs typeface="Times New Roman" pitchFamily="18" charset="0"/>
              </a:rPr>
              <a:t>Most versatile in terms of types of service</a:t>
            </a:r>
          </a:p>
          <a:p>
            <a:pPr>
              <a:lnSpc>
                <a:spcPct val="150000"/>
              </a:lnSpc>
            </a:pPr>
            <a:r>
              <a:rPr lang="en-US" sz="2000" dirty="0">
                <a:latin typeface="Times New Roman" pitchFamily="18" charset="0"/>
                <a:cs typeface="Times New Roman" pitchFamily="18" charset="0"/>
              </a:rPr>
              <a:t>Can be constructed from a wide range of material</a:t>
            </a:r>
          </a:p>
        </p:txBody>
      </p:sp>
      <p:sp>
        <p:nvSpPr>
          <p:cNvPr id="4" name="Date Placeholder 3"/>
          <p:cNvSpPr>
            <a:spLocks noGrp="1"/>
          </p:cNvSpPr>
          <p:nvPr>
            <p:ph type="dt" sz="half" idx="10"/>
          </p:nvPr>
        </p:nvSpPr>
        <p:spPr/>
        <p:txBody>
          <a:bodyPr/>
          <a:lstStyle/>
          <a:p>
            <a:fld id="{0D8A6F3D-30DD-488C-997F-33BC1615E248}" type="datetime1">
              <a:rPr lang="en-US" smtClean="0"/>
              <a:pPr/>
              <a:t>5/2/2020</a:t>
            </a:fld>
            <a:endParaRPr lang="en-US"/>
          </a:p>
        </p:txBody>
      </p:sp>
      <p:sp>
        <p:nvSpPr>
          <p:cNvPr id="5" name="Slide Number Placeholder 4"/>
          <p:cNvSpPr>
            <a:spLocks noGrp="1"/>
          </p:cNvSpPr>
          <p:nvPr>
            <p:ph type="sldNum" sz="quarter" idx="12"/>
          </p:nvPr>
        </p:nvSpPr>
        <p:spPr/>
        <p:txBody>
          <a:bodyPr/>
          <a:lstStyle/>
          <a:p>
            <a:fld id="{D45EFDE7-50AC-4D4A-982B-1F000303C37B}" type="slidenum">
              <a:rPr lang="en-US" smtClean="0"/>
              <a:pPr/>
              <a:t>6</a:t>
            </a:fld>
            <a:endParaRPr lang="en-US"/>
          </a:p>
        </p:txBody>
      </p:sp>
      <p:sp>
        <p:nvSpPr>
          <p:cNvPr id="6" name="Footer Placeholder 5"/>
          <p:cNvSpPr>
            <a:spLocks noGrp="1"/>
          </p:cNvSpPr>
          <p:nvPr>
            <p:ph type="ftr" sz="quarter" idx="11"/>
          </p:nvPr>
        </p:nvSpPr>
        <p:spPr/>
        <p:txBody>
          <a:bodyPr/>
          <a:lstStyle/>
          <a:p>
            <a:r>
              <a:rPr lang="en-US"/>
              <a:t>Kalid.H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28750"/>
            <a:ext cx="4038600" cy="2514600"/>
          </a:xfrm>
        </p:spPr>
        <p:txBody>
          <a:bodyPr>
            <a:normAutofit fontScale="92500" lnSpcReduction="10000"/>
          </a:bodyPr>
          <a:lstStyle/>
          <a:p>
            <a:pPr>
              <a:buNone/>
            </a:pPr>
            <a:r>
              <a:rPr lang="en-US" u="sng" dirty="0"/>
              <a:t>Advantage</a:t>
            </a:r>
          </a:p>
          <a:p>
            <a:pPr algn="just"/>
            <a:r>
              <a:rPr lang="en-US" sz="2000" dirty="0"/>
              <a:t>It’s low cost b/c of simple construction</a:t>
            </a:r>
          </a:p>
          <a:p>
            <a:pPr algn="just"/>
            <a:r>
              <a:rPr lang="en-US" sz="2000" dirty="0"/>
              <a:t>Tube can be cleaned mechanically after removal of the channel cover or head</a:t>
            </a:r>
          </a:p>
          <a:p>
            <a:pPr algn="just"/>
            <a:r>
              <a:rPr lang="en-US" sz="2000" dirty="0"/>
              <a:t>Leakage of shell side is minimized since there is no flanged joints</a:t>
            </a:r>
          </a:p>
        </p:txBody>
      </p:sp>
      <p:sp>
        <p:nvSpPr>
          <p:cNvPr id="4" name="Content Placeholder 3"/>
          <p:cNvSpPr>
            <a:spLocks noGrp="1"/>
          </p:cNvSpPr>
          <p:nvPr>
            <p:ph sz="half" idx="2"/>
          </p:nvPr>
        </p:nvSpPr>
        <p:spPr>
          <a:xfrm>
            <a:off x="4800600" y="1428750"/>
            <a:ext cx="4267200" cy="2228850"/>
          </a:xfrm>
        </p:spPr>
        <p:txBody>
          <a:bodyPr>
            <a:normAutofit fontScale="92500" lnSpcReduction="10000"/>
          </a:bodyPr>
          <a:lstStyle/>
          <a:p>
            <a:pPr>
              <a:buNone/>
            </a:pPr>
            <a:r>
              <a:rPr lang="en-US" u="sng" dirty="0"/>
              <a:t>Disadvantage</a:t>
            </a:r>
          </a:p>
          <a:p>
            <a:pPr algn="just"/>
            <a:r>
              <a:rPr lang="en-US" sz="2000" dirty="0"/>
              <a:t>Since the bundle is fixed to the shell and cannot be removed the outside of the tube cannot be cleaned mechanically therefore it’s application is limited to clean service on the shell side</a:t>
            </a:r>
          </a:p>
          <a:p>
            <a:pPr marL="0" indent="0" algn="just">
              <a:buNone/>
            </a:pPr>
            <a:endParaRPr lang="en-US" sz="2000" dirty="0"/>
          </a:p>
        </p:txBody>
      </p:sp>
      <p:sp>
        <p:nvSpPr>
          <p:cNvPr id="5" name="Date Placeholder 4"/>
          <p:cNvSpPr>
            <a:spLocks noGrp="1"/>
          </p:cNvSpPr>
          <p:nvPr>
            <p:ph type="dt" sz="half" idx="10"/>
          </p:nvPr>
        </p:nvSpPr>
        <p:spPr/>
        <p:txBody>
          <a:bodyPr/>
          <a:lstStyle/>
          <a:p>
            <a:fld id="{7B6DE091-529B-49B8-8BEF-AD4DE37EC803}" type="datetime1">
              <a:rPr lang="en-US" smtClean="0"/>
              <a:pPr/>
              <a:t>5/2/2020</a:t>
            </a:fld>
            <a:endParaRPr lang="en-US" dirty="0"/>
          </a:p>
        </p:txBody>
      </p:sp>
      <p:sp>
        <p:nvSpPr>
          <p:cNvPr id="6" name="Footer Placeholder 5"/>
          <p:cNvSpPr>
            <a:spLocks noGrp="1"/>
          </p:cNvSpPr>
          <p:nvPr>
            <p:ph type="ftr" sz="quarter" idx="11"/>
          </p:nvPr>
        </p:nvSpPr>
        <p:spPr/>
        <p:txBody>
          <a:bodyPr/>
          <a:lstStyle/>
          <a:p>
            <a:r>
              <a:rPr lang="en-US"/>
              <a:t>Kalid.H   </a:t>
            </a:r>
          </a:p>
        </p:txBody>
      </p:sp>
      <p:sp>
        <p:nvSpPr>
          <p:cNvPr id="7" name="Slide Number Placeholder 6"/>
          <p:cNvSpPr>
            <a:spLocks noGrp="1"/>
          </p:cNvSpPr>
          <p:nvPr>
            <p:ph type="sldNum" sz="quarter" idx="12"/>
          </p:nvPr>
        </p:nvSpPr>
        <p:spPr/>
        <p:txBody>
          <a:bodyPr/>
          <a:lstStyle/>
          <a:p>
            <a:fld id="{D45EFDE7-50AC-4D4A-982B-1F000303C37B}" type="slidenum">
              <a:rPr lang="en-US" smtClean="0"/>
              <a:pPr/>
              <a:t>7</a:t>
            </a:fld>
            <a:endParaRPr lang="en-US"/>
          </a:p>
        </p:txBody>
      </p:sp>
      <p:sp>
        <p:nvSpPr>
          <p:cNvPr id="10" name="TextBox 9"/>
          <p:cNvSpPr txBox="1"/>
          <p:nvPr/>
        </p:nvSpPr>
        <p:spPr>
          <a:xfrm>
            <a:off x="2286000" y="509885"/>
            <a:ext cx="3450175" cy="523220"/>
          </a:xfrm>
          <a:prstGeom prst="rect">
            <a:avLst/>
          </a:prstGeom>
          <a:noFill/>
        </p:spPr>
        <p:txBody>
          <a:bodyPr wrap="none" rtlCol="0">
            <a:spAutoFit/>
          </a:bodyPr>
          <a:lstStyle/>
          <a:p>
            <a:pPr marL="800100" lvl="1" indent="-342900">
              <a:buFont typeface="+mj-lt"/>
              <a:buAutoNum type="arabicPeriod"/>
            </a:pPr>
            <a:r>
              <a:rPr lang="en-US" sz="2800" b="1" u="sng" dirty="0"/>
              <a:t>Fixed tube sheet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2F04E-14F7-4149-B6C3-2E4DC12BD2B8}" type="datetime1">
              <a:rPr lang="en-US" smtClean="0"/>
              <a:pPr/>
              <a:t>5/2/2020</a:t>
            </a:fld>
            <a:endParaRPr lang="en-US"/>
          </a:p>
        </p:txBody>
      </p:sp>
      <p:sp>
        <p:nvSpPr>
          <p:cNvPr id="3" name="Footer Placeholder 2"/>
          <p:cNvSpPr>
            <a:spLocks noGrp="1"/>
          </p:cNvSpPr>
          <p:nvPr>
            <p:ph type="ftr" sz="quarter" idx="11"/>
          </p:nvPr>
        </p:nvSpPr>
        <p:spPr/>
        <p:txBody>
          <a:bodyPr/>
          <a:lstStyle/>
          <a:p>
            <a:r>
              <a:rPr lang="en-US"/>
              <a:t>Kalid.H   </a:t>
            </a:r>
          </a:p>
        </p:txBody>
      </p:sp>
      <p:sp>
        <p:nvSpPr>
          <p:cNvPr id="4" name="Slide Number Placeholder 3"/>
          <p:cNvSpPr>
            <a:spLocks noGrp="1"/>
          </p:cNvSpPr>
          <p:nvPr>
            <p:ph type="sldNum" sz="quarter" idx="12"/>
          </p:nvPr>
        </p:nvSpPr>
        <p:spPr/>
        <p:txBody>
          <a:bodyPr/>
          <a:lstStyle/>
          <a:p>
            <a:fld id="{D45EFDE7-50AC-4D4A-982B-1F000303C37B}" type="slidenum">
              <a:rPr lang="en-US" smtClean="0"/>
              <a:pPr/>
              <a:t>8</a:t>
            </a:fld>
            <a:endParaRPr lang="en-US"/>
          </a:p>
        </p:txBody>
      </p:sp>
      <p:pic>
        <p:nvPicPr>
          <p:cNvPr id="1026" name="Picture 2" descr="Image result for fixed tube sheet heat exchange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257" t="21696" b="13326"/>
          <a:stretch/>
        </p:blipFill>
        <p:spPr bwMode="auto">
          <a:xfrm>
            <a:off x="967951" y="133350"/>
            <a:ext cx="6705600" cy="21136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21734" b="20047"/>
          <a:stretch/>
        </p:blipFill>
        <p:spPr bwMode="auto">
          <a:xfrm>
            <a:off x="938367" y="2256641"/>
            <a:ext cx="7292551" cy="238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8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813662"/>
            <a:ext cx="3657600" cy="3394472"/>
          </a:xfrm>
        </p:spPr>
        <p:txBody>
          <a:bodyPr>
            <a:normAutofit/>
          </a:bodyPr>
          <a:lstStyle/>
          <a:p>
            <a:pPr marL="0" indent="0" algn="just">
              <a:buNone/>
            </a:pPr>
            <a:r>
              <a:rPr lang="en-US" sz="2400" u="sng" dirty="0"/>
              <a:t>Advantage </a:t>
            </a:r>
          </a:p>
          <a:p>
            <a:pPr algn="just"/>
            <a:r>
              <a:rPr lang="en-US" sz="2400" dirty="0"/>
              <a:t>b/c one end is free the bundle can expand or contract in response to stress </a:t>
            </a:r>
          </a:p>
          <a:p>
            <a:pPr algn="just"/>
            <a:r>
              <a:rPr lang="en-US" sz="2400" dirty="0"/>
              <a:t>Out side of the tube can be cleaned </a:t>
            </a:r>
          </a:p>
        </p:txBody>
      </p:sp>
      <p:sp>
        <p:nvSpPr>
          <p:cNvPr id="4" name="Content Placeholder 3"/>
          <p:cNvSpPr>
            <a:spLocks noGrp="1"/>
          </p:cNvSpPr>
          <p:nvPr>
            <p:ph sz="half" idx="2"/>
          </p:nvPr>
        </p:nvSpPr>
        <p:spPr>
          <a:xfrm>
            <a:off x="5105400" y="1885950"/>
            <a:ext cx="3581400" cy="3394472"/>
          </a:xfrm>
        </p:spPr>
        <p:txBody>
          <a:bodyPr>
            <a:normAutofit/>
          </a:bodyPr>
          <a:lstStyle/>
          <a:p>
            <a:pPr marL="0" indent="0" algn="just">
              <a:buNone/>
            </a:pPr>
            <a:r>
              <a:rPr lang="en-US" sz="2400" u="sng" dirty="0"/>
              <a:t>disadvantage</a:t>
            </a:r>
          </a:p>
          <a:p>
            <a:pPr algn="just"/>
            <a:r>
              <a:rPr lang="en-US" sz="2400" dirty="0"/>
              <a:t>Inside tube can not be cleaned effectively</a:t>
            </a:r>
          </a:p>
          <a:p>
            <a:pPr algn="just"/>
            <a:r>
              <a:rPr lang="en-US" sz="2400" dirty="0"/>
              <a:t>It should not be used for service with dirty fluid inside tubes</a:t>
            </a:r>
          </a:p>
        </p:txBody>
      </p:sp>
      <p:sp>
        <p:nvSpPr>
          <p:cNvPr id="5" name="Date Placeholder 4"/>
          <p:cNvSpPr>
            <a:spLocks noGrp="1"/>
          </p:cNvSpPr>
          <p:nvPr>
            <p:ph type="dt" sz="half" idx="10"/>
          </p:nvPr>
        </p:nvSpPr>
        <p:spPr/>
        <p:txBody>
          <a:bodyPr/>
          <a:lstStyle/>
          <a:p>
            <a:fld id="{24147606-1616-4943-9D82-132E5EE80E11}" type="datetime1">
              <a:rPr lang="en-US" smtClean="0"/>
              <a:pPr/>
              <a:t>5/2/2020</a:t>
            </a:fld>
            <a:endParaRPr lang="en-US"/>
          </a:p>
        </p:txBody>
      </p:sp>
      <p:sp>
        <p:nvSpPr>
          <p:cNvPr id="6" name="Footer Placeholder 5"/>
          <p:cNvSpPr>
            <a:spLocks noGrp="1"/>
          </p:cNvSpPr>
          <p:nvPr>
            <p:ph type="ftr" sz="quarter" idx="11"/>
          </p:nvPr>
        </p:nvSpPr>
        <p:spPr/>
        <p:txBody>
          <a:bodyPr/>
          <a:lstStyle/>
          <a:p>
            <a:r>
              <a:rPr lang="en-US"/>
              <a:t>Kalid.H   </a:t>
            </a:r>
          </a:p>
        </p:txBody>
      </p:sp>
      <p:sp>
        <p:nvSpPr>
          <p:cNvPr id="7" name="Slide Number Placeholder 6"/>
          <p:cNvSpPr>
            <a:spLocks noGrp="1"/>
          </p:cNvSpPr>
          <p:nvPr>
            <p:ph type="sldNum" sz="quarter" idx="12"/>
          </p:nvPr>
        </p:nvSpPr>
        <p:spPr/>
        <p:txBody>
          <a:bodyPr/>
          <a:lstStyle/>
          <a:p>
            <a:fld id="{D45EFDE7-50AC-4D4A-982B-1F000303C37B}" type="slidenum">
              <a:rPr lang="en-US" smtClean="0"/>
              <a:pPr/>
              <a:t>9</a:t>
            </a:fld>
            <a:endParaRPr lang="en-US"/>
          </a:p>
        </p:txBody>
      </p:sp>
      <p:sp>
        <p:nvSpPr>
          <p:cNvPr id="8" name="Rectangle 7"/>
          <p:cNvSpPr/>
          <p:nvPr/>
        </p:nvSpPr>
        <p:spPr>
          <a:xfrm>
            <a:off x="519953" y="209550"/>
            <a:ext cx="8305800" cy="1508105"/>
          </a:xfrm>
          <a:prstGeom prst="rect">
            <a:avLst/>
          </a:prstGeom>
        </p:spPr>
        <p:txBody>
          <a:bodyPr wrap="square">
            <a:spAutoFit/>
          </a:bodyPr>
          <a:lstStyle/>
          <a:p>
            <a:pPr algn="ctr"/>
            <a:r>
              <a:rPr lang="en-US" sz="2800" b="1" u="sng" dirty="0"/>
              <a:t>2) U-tube exchanger</a:t>
            </a:r>
          </a:p>
          <a:p>
            <a:pPr algn="ctr"/>
            <a:endParaRPr lang="en-US" sz="2400" b="1" u="sng" dirty="0"/>
          </a:p>
          <a:p>
            <a:pPr marL="342900" indent="-342900">
              <a:buFont typeface="Wingdings" pitchFamily="2" charset="2"/>
              <a:buChar char="ü"/>
            </a:pPr>
            <a:r>
              <a:rPr lang="en-US" sz="2000" dirty="0"/>
              <a:t>The tubes in this exchangers are bent like a shape of U and there is only one tube sheet in a u – tube exchanger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3616</Words>
  <Application>Microsoft Office PowerPoint</Application>
  <PresentationFormat>On-screen Show (16:9)</PresentationFormat>
  <Paragraphs>491</Paragraphs>
  <Slides>54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Arial</vt:lpstr>
      <vt:lpstr>Book Antiqua</vt:lpstr>
      <vt:lpstr>Calibri</vt:lpstr>
      <vt:lpstr>Cambria</vt:lpstr>
      <vt:lpstr>Times New Roman</vt:lpstr>
      <vt:lpstr>Wingdings</vt:lpstr>
      <vt:lpstr>Office Theme</vt:lpstr>
      <vt:lpstr>Document</vt:lpstr>
      <vt:lpstr> Heat Exchanger Design   </vt:lpstr>
      <vt:lpstr>Applications of heat exchangers </vt:lpstr>
      <vt:lpstr>Categories of heat exchangers</vt:lpstr>
      <vt:lpstr>PowerPoint Presentation</vt:lpstr>
      <vt:lpstr>PowerPoint Presentation</vt:lpstr>
      <vt:lpstr> Shell and tube heat exchangers </vt:lpstr>
      <vt:lpstr>PowerPoint Presentation</vt:lpstr>
      <vt:lpstr>PowerPoint Presentation</vt:lpstr>
      <vt:lpstr>PowerPoint Presentation</vt:lpstr>
      <vt:lpstr>PowerPoint Presentation</vt:lpstr>
      <vt:lpstr>3) Floating head type</vt:lpstr>
      <vt:lpstr>PowerPoint Presentation</vt:lpstr>
      <vt:lpstr>Components of STHE</vt:lpstr>
      <vt:lpstr>Component continue….</vt:lpstr>
      <vt:lpstr>PowerPoint Presentation</vt:lpstr>
      <vt:lpstr>PowerPoint Presentation</vt:lpstr>
      <vt:lpstr>PowerPoint Presentation</vt:lpstr>
      <vt:lpstr>PowerPoint Presentation</vt:lpstr>
      <vt:lpstr>  Components of STHE(TEMA standards)</vt:lpstr>
      <vt:lpstr>PowerPoint Presentation</vt:lpstr>
      <vt:lpstr>PowerPoint Presentation</vt:lpstr>
      <vt:lpstr>Shell</vt:lpstr>
      <vt:lpstr>Tube</vt:lpstr>
      <vt:lpstr>Tube pitch, tube-layout and tube-count</vt:lpstr>
      <vt:lpstr>Number of Tubes Vs Reynolds Number</vt:lpstr>
      <vt:lpstr>  Tube arrangement </vt:lpstr>
      <vt:lpstr>Tube passes</vt:lpstr>
      <vt:lpstr>PowerPoint Presentation</vt:lpstr>
      <vt:lpstr>PowerPoint Presentation</vt:lpstr>
      <vt:lpstr>Tube length</vt:lpstr>
      <vt:lpstr>Tube Length ………….</vt:lpstr>
      <vt:lpstr>Baffles</vt:lpstr>
      <vt:lpstr>Baffle types </vt:lpstr>
      <vt:lpstr>Fluid allocation in STHE</vt:lpstr>
      <vt:lpstr>Heat exchanger selection criteria</vt:lpstr>
      <vt:lpstr>Selection continue …</vt:lpstr>
      <vt:lpstr>PowerPoint Presentation</vt:lpstr>
      <vt:lpstr>Requirement of heat exchangers</vt:lpstr>
      <vt:lpstr>Thermal Design Considerations </vt:lpstr>
      <vt:lpstr>Thermal Design Considerations  ……….</vt:lpstr>
      <vt:lpstr>General design consideration </vt:lpstr>
      <vt:lpstr>Kern’s Method</vt:lpstr>
      <vt:lpstr>PowerPoint Presentation</vt:lpstr>
      <vt:lpstr>PowerPoint Presentation</vt:lpstr>
      <vt:lpstr>Optimum heat exchanger design</vt:lpstr>
      <vt:lpstr>PowerPoint Presentation</vt:lpstr>
      <vt:lpstr>Pressure drop</vt:lpstr>
      <vt:lpstr>PowerPoint Presentation</vt:lpstr>
      <vt:lpstr>Mean temperature difference</vt:lpstr>
      <vt:lpstr>PowerPoint Presentation</vt:lpstr>
      <vt:lpstr>PowerPoint Presentation</vt:lpstr>
      <vt:lpstr>Flow arrangement</vt:lpstr>
      <vt:lpstr>Location of fluid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heat exchanger</dc:title>
  <dc:creator>kalid</dc:creator>
  <cp:lastModifiedBy>zemzem</cp:lastModifiedBy>
  <cp:revision>138</cp:revision>
  <dcterms:created xsi:type="dcterms:W3CDTF">2014-12-15T14:26:12Z</dcterms:created>
  <dcterms:modified xsi:type="dcterms:W3CDTF">2020-05-02T09:14:15Z</dcterms:modified>
</cp:coreProperties>
</file>