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342" r:id="rId2"/>
    <p:sldId id="343" r:id="rId3"/>
    <p:sldId id="344" r:id="rId4"/>
    <p:sldId id="345" r:id="rId5"/>
    <p:sldId id="357" r:id="rId6"/>
    <p:sldId id="358" r:id="rId7"/>
    <p:sldId id="346" r:id="rId8"/>
    <p:sldId id="347" r:id="rId9"/>
    <p:sldId id="348" r:id="rId10"/>
    <p:sldId id="350" r:id="rId11"/>
    <p:sldId id="351" r:id="rId12"/>
    <p:sldId id="352" r:id="rId13"/>
    <p:sldId id="353" r:id="rId14"/>
    <p:sldId id="354" r:id="rId15"/>
    <p:sldId id="355" r:id="rId16"/>
    <p:sldId id="35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emzem" initials="z" lastIdx="1" clrIdx="0">
    <p:extLst>
      <p:ext uri="{19B8F6BF-5375-455C-9EA6-DF929625EA0E}">
        <p15:presenceInfo xmlns:p15="http://schemas.microsoft.com/office/powerpoint/2012/main" userId="zemze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0" autoAdjust="0"/>
    <p:restoredTop sz="94660"/>
  </p:normalViewPr>
  <p:slideViewPr>
    <p:cSldViewPr snapToGrid="0">
      <p:cViewPr varScale="1">
        <p:scale>
          <a:sx n="62" d="100"/>
          <a:sy n="62" d="100"/>
        </p:scale>
        <p:origin x="96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6041" units="1/cm"/>
          <inkml:channelProperty channel="Y" name="resolution" value="28.36041" units="1/cm"/>
        </inkml:channelProperties>
      </inkml:inkSource>
      <inkml:timestamp xml:id="ts0" timeString="2019-04-03T23:27:58.067"/>
    </inkml:context>
    <inkml:brush xml:id="br0">
      <inkml:brushProperty name="width" value="0.15875" units="cm"/>
      <inkml:brushProperty name="height" value="0.31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12522-245,'-35'-160,"84"-43,55 203,14 150,125-82,-159 97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8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8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8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605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15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6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BA26-1E0C-4F75-8610-AAA76ECC3381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10486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7B9B-6E4A-4789-B907-0CE264416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6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7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BA26-1E0C-4F75-8610-AAA76ECC3381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104867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7B9B-6E4A-4789-B907-0CE264416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5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5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BA26-1E0C-4F75-8610-AAA76ECC3381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104865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7B9B-6E4A-4789-B907-0CE264416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BA26-1E0C-4F75-8610-AAA76ECC3381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7B9B-6E4A-4789-B907-0CE264416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64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BA26-1E0C-4F75-8610-AAA76ECC3381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104866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7B9B-6E4A-4789-B907-0CE264416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39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0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BA26-1E0C-4F75-8610-AAA76ECC3381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104864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7B9B-6E4A-4789-B907-0CE264416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45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6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8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BA26-1E0C-4F75-8610-AAA76ECC3381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104865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7B9B-6E4A-4789-B907-0CE264416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BA26-1E0C-4F75-8610-AAA76ECC3381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104858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7B9B-6E4A-4789-B907-0CE264416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BA26-1E0C-4F75-8610-AAA76ECC3381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104862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7B9B-6E4A-4789-B907-0CE264416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74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7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BA26-1E0C-4F75-8610-AAA76ECC3381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104867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7B9B-6E4A-4789-B907-0CE264416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58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5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BA26-1E0C-4F75-8610-AAA76ECC3381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104866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7B9B-6E4A-4789-B907-0CE264416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4BA26-1E0C-4F75-8610-AAA76ECC3381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17B9B-6E4A-4789-B907-0CE2644164B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Codes and standards</a:t>
            </a:r>
          </a:p>
        </p:txBody>
      </p:sp>
      <p:sp>
        <p:nvSpPr>
          <p:cNvPr id="1048620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accent3"/>
                </a:solidFill>
              </a:rPr>
              <a:t>Chapter 1</a:t>
            </a:r>
          </a:p>
          <a:p>
            <a:r>
              <a:rPr lang="en-US" b="1" dirty="0">
                <a:solidFill>
                  <a:schemeClr val="accent3"/>
                </a:solidFill>
              </a:rPr>
              <a:t>Lecture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394654" y="6374347"/>
            <a:ext cx="1650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/>
              </a:rPr>
              <a:t>©</a:t>
            </a:r>
            <a:r>
              <a:rPr lang="en-US" b="1" dirty="0" err="1">
                <a:latin typeface="Calibri"/>
              </a:rPr>
              <a:t>Kalid</a:t>
            </a:r>
            <a:r>
              <a:rPr lang="en-US" b="1" dirty="0">
                <a:latin typeface="Calibri"/>
              </a:rPr>
              <a:t> </a:t>
            </a:r>
            <a:r>
              <a:rPr lang="en-US" b="1" dirty="0" err="1">
                <a:latin typeface="Calibri"/>
              </a:rPr>
              <a:t>Hussien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itle 1048590"/>
          <p:cNvSpPr>
            <a:spLocks noGrp="1"/>
          </p:cNvSpPr>
          <p:nvPr>
            <p:ph type="title"/>
          </p:nvPr>
        </p:nvSpPr>
        <p:spPr>
          <a:xfrm>
            <a:off x="264993" y="324168"/>
            <a:ext cx="11567749" cy="863188"/>
          </a:xfrm>
        </p:spPr>
        <p:txBody>
          <a:bodyPr>
            <a:normAutofit/>
          </a:bodyPr>
          <a:lstStyle/>
          <a:p>
            <a:r>
              <a:rPr lang="en-US" altLang="en-GB" sz="3200" b="1" u="sng" dirty="0"/>
              <a:t>Participants and contributor's in developing codes and standards</a:t>
            </a:r>
            <a:endParaRPr lang="en-GB" sz="3200" b="1" u="sng" dirty="0"/>
          </a:p>
        </p:txBody>
      </p:sp>
      <p:sp>
        <p:nvSpPr>
          <p:cNvPr id="1048592" name="5-Point Star 1048591"/>
          <p:cNvSpPr/>
          <p:nvPr/>
        </p:nvSpPr>
        <p:spPr>
          <a:xfrm>
            <a:off x="4111892" y="1905000"/>
            <a:ext cx="3508108" cy="3048000"/>
          </a:xfrm>
          <a:prstGeom prst="star5">
            <a:avLst/>
          </a:prstGeom>
          <a:solidFill>
            <a:schemeClr val="accent2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r>
              <a:rPr lang="en-US" altLang="en-GB" dirty="0"/>
              <a:t>Codes and standards</a:t>
            </a:r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48593" name="Ink 1048592"/>
              <p14:cNvContentPartPr/>
              <p14:nvPr/>
            </p14:nvContentPartPr>
            <p14:xfrm>
              <a:off x="5994402" y="-292088"/>
              <a:ext cx="213796" cy="138242"/>
            </p14:xfrm>
          </p:contentPart>
        </mc:Choice>
        <mc:Fallback xmlns="">
          <p:sp>
            <p:nvSpPr>
              <p:cNvPr id="1048593" name=""/>
              <p:cNvSpPr/>
              <p:nvPr/>
            </p:nvSpPr>
            <p:spPr>
              <a:xfrm>
                <a:off x="5994402" y="-292088"/>
                <a:ext cx="213796" cy="138242"/>
              </a:xfrm>
            </p:spPr>
          </p:sp>
        </mc:Fallback>
      </mc:AlternateContent>
      <p:cxnSp>
        <p:nvCxnSpPr>
          <p:cNvPr id="3145728" name="Straight Arrow Connector 3145727"/>
          <p:cNvCxnSpPr>
            <a:cxnSpLocks/>
          </p:cNvCxnSpPr>
          <p:nvPr/>
        </p:nvCxnSpPr>
        <p:spPr>
          <a:xfrm>
            <a:off x="4396553" y="2095340"/>
            <a:ext cx="895164" cy="867600"/>
          </a:xfrm>
          <a:prstGeom prst="straightConnector1">
            <a:avLst/>
          </a:prstGeom>
          <a:solidFill>
            <a:srgbClr val="FFFFFF"/>
          </a:solidFill>
          <a:ln w="25400">
            <a:solidFill>
              <a:srgbClr val="666666"/>
            </a:solidFill>
            <a:tailEnd type="triangle" w="lg" len="lg"/>
          </a:ln>
        </p:spPr>
      </p:cxnSp>
      <p:cxnSp>
        <p:nvCxnSpPr>
          <p:cNvPr id="3145729" name="Straight Arrow Connector 3145728"/>
          <p:cNvCxnSpPr>
            <a:cxnSpLocks/>
          </p:cNvCxnSpPr>
          <p:nvPr/>
        </p:nvCxnSpPr>
        <p:spPr>
          <a:xfrm rot="9794458">
            <a:off x="6797839" y="3702009"/>
            <a:ext cx="941163" cy="788840"/>
          </a:xfrm>
          <a:prstGeom prst="straightConnector1">
            <a:avLst/>
          </a:prstGeom>
          <a:solidFill>
            <a:srgbClr val="FFFFFF"/>
          </a:solidFill>
          <a:ln w="25400">
            <a:solidFill>
              <a:srgbClr val="666666"/>
            </a:solidFill>
            <a:tailEnd type="triangle" w="lg" len="lg"/>
          </a:ln>
        </p:spPr>
      </p:cxnSp>
      <p:cxnSp>
        <p:nvCxnSpPr>
          <p:cNvPr id="3145730" name="Straight Arrow Connector 3145729"/>
          <p:cNvCxnSpPr>
            <a:cxnSpLocks/>
          </p:cNvCxnSpPr>
          <p:nvPr/>
        </p:nvCxnSpPr>
        <p:spPr>
          <a:xfrm flipV="1">
            <a:off x="4271749" y="3851777"/>
            <a:ext cx="791570" cy="332460"/>
          </a:xfrm>
          <a:prstGeom prst="straightConnector1">
            <a:avLst/>
          </a:prstGeom>
          <a:solidFill>
            <a:srgbClr val="FFFFFF"/>
          </a:solidFill>
          <a:ln w="25400">
            <a:solidFill>
              <a:srgbClr val="666666"/>
            </a:solidFill>
            <a:tailEnd type="triangle" w="lg" len="lg"/>
          </a:ln>
        </p:spPr>
      </p:cxnSp>
      <p:cxnSp>
        <p:nvCxnSpPr>
          <p:cNvPr id="3145731" name="Straight Arrow Connector 3145730"/>
          <p:cNvCxnSpPr>
            <a:cxnSpLocks/>
          </p:cNvCxnSpPr>
          <p:nvPr/>
        </p:nvCxnSpPr>
        <p:spPr>
          <a:xfrm flipH="1">
            <a:off x="6380250" y="2085798"/>
            <a:ext cx="647691" cy="769779"/>
          </a:xfrm>
          <a:prstGeom prst="straightConnector1">
            <a:avLst/>
          </a:prstGeom>
          <a:solidFill>
            <a:srgbClr val="FFFFFF"/>
          </a:solidFill>
          <a:ln w="25400">
            <a:solidFill>
              <a:srgbClr val="666666"/>
            </a:solidFill>
            <a:tailEnd type="triangle" w="lg" len="lg"/>
          </a:ln>
        </p:spPr>
      </p:cxnSp>
      <p:sp>
        <p:nvSpPr>
          <p:cNvPr id="1048594" name="TextBox 1048593"/>
          <p:cNvSpPr txBox="1"/>
          <p:nvPr/>
        </p:nvSpPr>
        <p:spPr>
          <a:xfrm>
            <a:off x="4096000" y="3219450"/>
            <a:ext cx="4000000" cy="3327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1048595" name="TextBox 1048594"/>
          <p:cNvSpPr txBox="1"/>
          <p:nvPr/>
        </p:nvSpPr>
        <p:spPr>
          <a:xfrm>
            <a:off x="141976" y="5281007"/>
            <a:ext cx="11690767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altLang="en-GB" sz="2000" dirty="0">
                <a:solidFill>
                  <a:srgbClr val="0070C0"/>
                </a:solidFill>
              </a:rPr>
              <a:t>The committee continually meets to revise and update on advancement in the technology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1048596" name="TextBox 1048595"/>
          <p:cNvSpPr txBox="1"/>
          <p:nvPr/>
        </p:nvSpPr>
        <p:spPr>
          <a:xfrm>
            <a:off x="111976" y="5681117"/>
            <a:ext cx="12192444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altLang="en-GB" sz="2000" dirty="0">
                <a:solidFill>
                  <a:srgbClr val="0070C0"/>
                </a:solidFill>
              </a:rPr>
              <a:t>Understanding and awareness on d/f codes and standards is created through seminar, workshop and other platforms 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1048597" name="TextBox 1048596"/>
          <p:cNvSpPr txBox="1"/>
          <p:nvPr/>
        </p:nvSpPr>
        <p:spPr>
          <a:xfrm>
            <a:off x="7027940" y="1649730"/>
            <a:ext cx="4000000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en-GB" sz="2800">
                <a:solidFill>
                  <a:srgbClr val="000000"/>
                </a:solidFill>
              </a:rPr>
              <a:t>Designers</a:t>
            </a:r>
            <a:endParaRPr lang="en-GB" sz="2800">
              <a:solidFill>
                <a:srgbClr val="000000"/>
              </a:solidFill>
            </a:endParaRPr>
          </a:p>
        </p:txBody>
      </p:sp>
      <p:sp>
        <p:nvSpPr>
          <p:cNvPr id="1048598" name="TextBox 1048597"/>
          <p:cNvSpPr txBox="1"/>
          <p:nvPr/>
        </p:nvSpPr>
        <p:spPr>
          <a:xfrm>
            <a:off x="7620000" y="2707670"/>
            <a:ext cx="4000000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en-GB" sz="2800">
                <a:solidFill>
                  <a:srgbClr val="000000"/>
                </a:solidFill>
              </a:rPr>
              <a:t>Contractors</a:t>
            </a:r>
            <a:endParaRPr lang="en-GB" sz="2800">
              <a:solidFill>
                <a:srgbClr val="000000"/>
              </a:solidFill>
            </a:endParaRPr>
          </a:p>
        </p:txBody>
      </p:sp>
      <p:sp>
        <p:nvSpPr>
          <p:cNvPr id="1048599" name="TextBox 1048598"/>
          <p:cNvSpPr txBox="1"/>
          <p:nvPr/>
        </p:nvSpPr>
        <p:spPr>
          <a:xfrm>
            <a:off x="7832743" y="3997541"/>
            <a:ext cx="4000000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en-GB" sz="2800">
                <a:solidFill>
                  <a:srgbClr val="000000"/>
                </a:solidFill>
              </a:rPr>
              <a:t>Manufacturers</a:t>
            </a:r>
            <a:endParaRPr lang="en-GB" sz="2800">
              <a:solidFill>
                <a:srgbClr val="000000"/>
              </a:solidFill>
            </a:endParaRPr>
          </a:p>
        </p:txBody>
      </p:sp>
      <p:sp>
        <p:nvSpPr>
          <p:cNvPr id="1048600" name="TextBox 1048599"/>
          <p:cNvSpPr txBox="1"/>
          <p:nvPr/>
        </p:nvSpPr>
        <p:spPr>
          <a:xfrm>
            <a:off x="2810375" y="1778211"/>
            <a:ext cx="4809625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en-GB" sz="2800">
                <a:solidFill>
                  <a:srgbClr val="000000"/>
                </a:solidFill>
              </a:rPr>
              <a:t>Operators </a:t>
            </a:r>
            <a:endParaRPr lang="en-GB" sz="2800">
              <a:solidFill>
                <a:srgbClr val="000000"/>
              </a:solidFill>
            </a:endParaRPr>
          </a:p>
        </p:txBody>
      </p:sp>
      <p:sp>
        <p:nvSpPr>
          <p:cNvPr id="1048601" name="TextBox 1048600"/>
          <p:cNvSpPr txBox="1"/>
          <p:nvPr/>
        </p:nvSpPr>
        <p:spPr>
          <a:xfrm>
            <a:off x="4704096" y="1473090"/>
            <a:ext cx="4000000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en-GB" sz="2800">
                <a:solidFill>
                  <a:srgbClr val="000000"/>
                </a:solidFill>
              </a:rPr>
              <a:t>Consaltants</a:t>
            </a:r>
            <a:endParaRPr lang="en-GB" sz="2800">
              <a:solidFill>
                <a:srgbClr val="000000"/>
              </a:solidFill>
            </a:endParaRPr>
          </a:p>
        </p:txBody>
      </p:sp>
      <p:sp>
        <p:nvSpPr>
          <p:cNvPr id="1048602" name="TextBox 1048601"/>
          <p:cNvSpPr txBox="1"/>
          <p:nvPr/>
        </p:nvSpPr>
        <p:spPr>
          <a:xfrm>
            <a:off x="2486583" y="2718159"/>
            <a:ext cx="2576736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en-GB" sz="2800" dirty="0">
                <a:solidFill>
                  <a:srgbClr val="000000"/>
                </a:solidFill>
              </a:rPr>
              <a:t>Academia</a:t>
            </a:r>
            <a:endParaRPr lang="en-GB" sz="2800" dirty="0">
              <a:solidFill>
                <a:srgbClr val="000000"/>
              </a:solidFill>
            </a:endParaRPr>
          </a:p>
        </p:txBody>
      </p:sp>
      <p:sp>
        <p:nvSpPr>
          <p:cNvPr id="1048603" name="TextBox 1048602"/>
          <p:cNvSpPr txBox="1"/>
          <p:nvPr/>
        </p:nvSpPr>
        <p:spPr>
          <a:xfrm>
            <a:off x="1291716" y="3928967"/>
            <a:ext cx="4000000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en-GB" sz="2800">
                <a:solidFill>
                  <a:srgbClr val="000000"/>
                </a:solidFill>
              </a:rPr>
              <a:t>Regulatory agencies </a:t>
            </a:r>
            <a:endParaRPr lang="en-GB" sz="2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Code &amp; Standard grouping</a:t>
            </a:r>
          </a:p>
        </p:txBody>
      </p:sp>
      <p:sp>
        <p:nvSpPr>
          <p:cNvPr id="10486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System Design Code</a:t>
            </a:r>
          </a:p>
          <a:p>
            <a:pPr marL="914400" lvl="4" indent="0" algn="just">
              <a:lnSpc>
                <a:spcPct val="150000"/>
              </a:lnSpc>
              <a:spcBef>
                <a:spcPts val="1000"/>
              </a:spcBef>
              <a:buNone/>
            </a:pPr>
            <a:r>
              <a:rPr lang="en-US" dirty="0"/>
              <a:t>-ASME B31 series (</a:t>
            </a:r>
            <a:r>
              <a:rPr lang="en-US" sz="1400" dirty="0"/>
              <a:t>piping</a:t>
            </a:r>
            <a:r>
              <a:rPr lang="en-US" dirty="0"/>
              <a:t>), ASME Section XIII  (</a:t>
            </a:r>
            <a:r>
              <a:rPr lang="en-US" sz="1100" dirty="0"/>
              <a:t>Boiler and Pressure Vessel</a:t>
            </a:r>
            <a:r>
              <a:rPr lang="en-US" dirty="0"/>
              <a:t>)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Material Standard</a:t>
            </a:r>
          </a:p>
          <a:p>
            <a:pPr marL="914400" lvl="2" indent="0" algn="just">
              <a:lnSpc>
                <a:spcPct val="150000"/>
              </a:lnSpc>
              <a:buNone/>
            </a:pPr>
            <a:r>
              <a:rPr lang="en-US" dirty="0"/>
              <a:t>—ASTM, ASME Section II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Dimensional Standard</a:t>
            </a:r>
          </a:p>
          <a:p>
            <a:pPr marL="914400" lvl="4" indent="0" algn="just">
              <a:lnSpc>
                <a:spcPct val="150000"/>
              </a:lnSpc>
              <a:spcBef>
                <a:spcPts val="1000"/>
              </a:spcBef>
              <a:buNone/>
            </a:pPr>
            <a:r>
              <a:rPr lang="en-US" dirty="0"/>
              <a:t>—ASME B16 series (</a:t>
            </a:r>
            <a:r>
              <a:rPr lang="en-US" sz="1200" dirty="0"/>
              <a:t>Standardization of Valves, Flanges, Fittings, and Gaskets</a:t>
            </a:r>
            <a:r>
              <a:rPr lang="en-US" dirty="0"/>
              <a:t>)</a:t>
            </a:r>
          </a:p>
          <a:p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System Design Code Covers</a:t>
            </a:r>
          </a:p>
        </p:txBody>
      </p:sp>
      <p:sp>
        <p:nvSpPr>
          <p:cNvPr id="104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Requirements for materials</a:t>
            </a:r>
          </a:p>
          <a:p>
            <a:pPr>
              <a:lnSpc>
                <a:spcPct val="150000"/>
              </a:lnSpc>
            </a:pPr>
            <a:r>
              <a:rPr lang="en-US" dirty="0"/>
              <a:t>Types of Components</a:t>
            </a:r>
          </a:p>
          <a:p>
            <a:pPr>
              <a:lnSpc>
                <a:spcPct val="150000"/>
              </a:lnSpc>
            </a:pPr>
            <a:r>
              <a:rPr lang="en-US" dirty="0"/>
              <a:t>Design requirements</a:t>
            </a:r>
          </a:p>
          <a:p>
            <a:pPr>
              <a:lnSpc>
                <a:spcPct val="150000"/>
              </a:lnSpc>
            </a:pPr>
            <a:r>
              <a:rPr lang="en-US" dirty="0"/>
              <a:t>Fabrication, assembly, Installation requirements</a:t>
            </a:r>
          </a:p>
          <a:p>
            <a:pPr>
              <a:lnSpc>
                <a:spcPct val="150000"/>
              </a:lnSpc>
            </a:pPr>
            <a:r>
              <a:rPr lang="en-US" dirty="0"/>
              <a:t>Inspection and testing requirements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standard covers</a:t>
            </a:r>
          </a:p>
        </p:txBody>
      </p:sp>
      <p:sp>
        <p:nvSpPr>
          <p:cNvPr id="104863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6429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Manufacturing process</a:t>
            </a:r>
          </a:p>
          <a:p>
            <a:pPr>
              <a:lnSpc>
                <a:spcPct val="150000"/>
              </a:lnSpc>
            </a:pPr>
            <a:r>
              <a:rPr lang="en-US" dirty="0"/>
              <a:t>Chemical Property</a:t>
            </a:r>
          </a:p>
          <a:p>
            <a:pPr>
              <a:lnSpc>
                <a:spcPct val="150000"/>
              </a:lnSpc>
            </a:pPr>
            <a:r>
              <a:rPr lang="en-US" dirty="0"/>
              <a:t>Mechanical Property</a:t>
            </a:r>
          </a:p>
          <a:p>
            <a:pPr>
              <a:lnSpc>
                <a:spcPct val="150000"/>
              </a:lnSpc>
            </a:pPr>
            <a:r>
              <a:rPr lang="en-US" dirty="0"/>
              <a:t>Heat treatment requirements</a:t>
            </a:r>
          </a:p>
          <a:p>
            <a:pPr>
              <a:lnSpc>
                <a:spcPct val="150000"/>
              </a:lnSpc>
            </a:pPr>
            <a:r>
              <a:rPr lang="en-US" dirty="0"/>
              <a:t>Mechanical testing requirements</a:t>
            </a:r>
          </a:p>
          <a:p>
            <a:pPr>
              <a:lnSpc>
                <a:spcPct val="150000"/>
              </a:lnSpc>
            </a:pPr>
            <a:r>
              <a:rPr lang="en-US" dirty="0"/>
              <a:t>Non-destructive Testing and inspection requirements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Material standard covers</a:t>
            </a:r>
          </a:p>
        </p:txBody>
      </p:sp>
      <p:sp>
        <p:nvSpPr>
          <p:cNvPr id="104863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Acceptable tolerance for imperfection</a:t>
            </a:r>
          </a:p>
          <a:p>
            <a:pPr>
              <a:lnSpc>
                <a:spcPct val="150000"/>
              </a:lnSpc>
            </a:pPr>
            <a:r>
              <a:rPr lang="en-US" dirty="0"/>
              <a:t> Defect repair and acceptance</a:t>
            </a:r>
          </a:p>
          <a:p>
            <a:pPr>
              <a:lnSpc>
                <a:spcPct val="150000"/>
              </a:lnSpc>
            </a:pPr>
            <a:r>
              <a:rPr lang="en-US" dirty="0"/>
              <a:t>Marking requirements</a:t>
            </a:r>
          </a:p>
          <a:p>
            <a:pPr>
              <a:lnSpc>
                <a:spcPct val="150000"/>
              </a:lnSpc>
            </a:pPr>
            <a:r>
              <a:rPr lang="en-US" dirty="0"/>
              <a:t> Supplementary requirements</a:t>
            </a:r>
          </a:p>
          <a:p>
            <a:pPr>
              <a:lnSpc>
                <a:spcPct val="150000"/>
              </a:lnSpc>
            </a:pPr>
            <a:r>
              <a:rPr lang="en-US" dirty="0"/>
              <a:t> General requirements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Dimension standard cover</a:t>
            </a:r>
          </a:p>
        </p:txBody>
      </p:sp>
      <p:sp>
        <p:nvSpPr>
          <p:cNvPr id="104863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6429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Different standard for different components gives product specific requirements in general</a:t>
            </a:r>
          </a:p>
          <a:p>
            <a:pPr>
              <a:lnSpc>
                <a:spcPct val="150000"/>
              </a:lnSpc>
            </a:pPr>
            <a:r>
              <a:rPr lang="en-US" dirty="0"/>
              <a:t>Standard Sizes</a:t>
            </a:r>
          </a:p>
          <a:p>
            <a:pPr>
              <a:lnSpc>
                <a:spcPct val="150000"/>
              </a:lnSpc>
            </a:pPr>
            <a:r>
              <a:rPr lang="en-US" dirty="0"/>
              <a:t>Inside and outside diameters</a:t>
            </a:r>
          </a:p>
          <a:p>
            <a:pPr>
              <a:lnSpc>
                <a:spcPct val="150000"/>
              </a:lnSpc>
            </a:pPr>
            <a:r>
              <a:rPr lang="en-US" dirty="0"/>
              <a:t>Wall thickness (schedule no.) </a:t>
            </a:r>
          </a:p>
          <a:p>
            <a:pPr>
              <a:lnSpc>
                <a:spcPct val="150000"/>
              </a:lnSpc>
            </a:pPr>
            <a:r>
              <a:rPr lang="en-US" dirty="0"/>
              <a:t>Pressure Temperature ratings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Dimension standard cover</a:t>
            </a:r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Bolting dimensions</a:t>
            </a:r>
          </a:p>
          <a:p>
            <a:pPr>
              <a:lnSpc>
                <a:spcPct val="150000"/>
              </a:lnSpc>
            </a:pPr>
            <a:r>
              <a:rPr lang="en-US" dirty="0"/>
              <a:t>Threading requirements</a:t>
            </a:r>
          </a:p>
          <a:p>
            <a:pPr>
              <a:lnSpc>
                <a:spcPct val="150000"/>
              </a:lnSpc>
            </a:pPr>
            <a:r>
              <a:rPr lang="en-US" dirty="0"/>
              <a:t>Gasket thickness &amp; finishing requirements</a:t>
            </a:r>
          </a:p>
          <a:p>
            <a:pPr>
              <a:lnSpc>
                <a:spcPct val="150000"/>
              </a:lnSpc>
            </a:pPr>
            <a:r>
              <a:rPr lang="en-US" dirty="0"/>
              <a:t>End types for pipe</a:t>
            </a:r>
          </a:p>
          <a:p>
            <a:pPr>
              <a:lnSpc>
                <a:spcPct val="150000"/>
              </a:lnSpc>
            </a:pPr>
            <a:r>
              <a:rPr lang="en-US" dirty="0"/>
              <a:t>Permissible variance in dimensions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Standard?</a:t>
            </a:r>
          </a:p>
        </p:txBody>
      </p:sp>
      <p:sp>
        <p:nvSpPr>
          <p:cNvPr id="104862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6429"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A standard can be defined as a set of technical definitions and guidelines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“how to" instructions for designers and manufacturers.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They serve as a common language to defining quality and establishing safety criteria for the products.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Examples- ASTM, ISO, API, MS</a:t>
            </a:r>
            <a:r>
              <a:rPr lang="en-US" sz="3600" dirty="0"/>
              <a:t>s, </a:t>
            </a:r>
            <a:r>
              <a:rPr lang="en-US" dirty="0"/>
              <a:t>ES etc.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5734"/>
          </a:xfrm>
        </p:spPr>
        <p:txBody>
          <a:bodyPr/>
          <a:lstStyle/>
          <a:p>
            <a:r>
              <a:rPr lang="en-US" b="1" dirty="0"/>
              <a:t>What is Code ?</a:t>
            </a:r>
          </a:p>
        </p:txBody>
      </p:sp>
      <p:sp>
        <p:nvSpPr>
          <p:cNvPr id="1048624" name="Content Placeholder 2"/>
          <p:cNvSpPr>
            <a:spLocks noGrp="1"/>
          </p:cNvSpPr>
          <p:nvPr>
            <p:ph idx="1"/>
          </p:nvPr>
        </p:nvSpPr>
        <p:spPr>
          <a:xfrm>
            <a:off x="838200" y="1204110"/>
            <a:ext cx="10515600" cy="556788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A code is a standard that has been adopted by one or more governmental bodies and can been forced by law or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 When it has been incorporated into a business contract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Requirements are mandatory only if said Code is law in your country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 If not, Code will server as generally accepted guidelines for design, fabrication, construction and installation</a:t>
            </a:r>
          </a:p>
          <a:p>
            <a:pPr lvl="2" algn="just">
              <a:lnSpc>
                <a:spcPct val="150000"/>
              </a:lnSpc>
            </a:pPr>
            <a:r>
              <a:rPr lang="en-US" dirty="0"/>
              <a:t>Examples- ASME Code , BS, DIN, IS </a:t>
            </a:r>
            <a:r>
              <a:rPr lang="en-US" dirty="0" err="1"/>
              <a:t>e.t.c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extBox 1048627"/>
          <p:cNvSpPr txBox="1"/>
          <p:nvPr/>
        </p:nvSpPr>
        <p:spPr>
          <a:xfrm>
            <a:off x="3810000" y="3251200"/>
            <a:ext cx="4572000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000000"/>
                </a:solidFill>
              </a:rPr>
              <a:t>milieu</a:t>
            </a:r>
          </a:p>
        </p:txBody>
      </p:sp>
      <p:pic>
        <p:nvPicPr>
          <p:cNvPr id="2097153" name="Picture 209715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07121" y="211161"/>
            <a:ext cx="9974778" cy="60800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5731" y="284732"/>
            <a:ext cx="11860537" cy="63491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099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Examples of Ethiopian standards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97" t="1" r="6072" b="58447"/>
          <a:stretch/>
        </p:blipFill>
        <p:spPr>
          <a:xfrm>
            <a:off x="838200" y="986119"/>
            <a:ext cx="5068575" cy="2976282"/>
          </a:xfr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39A0C3F5-911B-4B21-A2CE-1138C0E748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12" r="11817" b="48372"/>
          <a:stretch/>
        </p:blipFill>
        <p:spPr>
          <a:xfrm>
            <a:off x="7068670" y="986118"/>
            <a:ext cx="4285130" cy="3176682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1FD853DC-D185-4F6C-9E21-9DA72AF81A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73" r="11905" b="55014"/>
          <a:stretch/>
        </p:blipFill>
        <p:spPr>
          <a:xfrm>
            <a:off x="2474259" y="3728571"/>
            <a:ext cx="4285130" cy="276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51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Code is required ?</a:t>
            </a:r>
          </a:p>
        </p:txBody>
      </p:sp>
      <p:sp>
        <p:nvSpPr>
          <p:cNvPr id="104861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/>
              <a:t>Provide a set of rules that specify the minimum acceptable level of safety &amp;quality for manufactured, fabricated or constructed objects.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Also refer out to standards or specifications for specific details on additional requirements not specified in the Code itself.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Standard is required ?</a:t>
            </a:r>
          </a:p>
        </p:txBody>
      </p:sp>
      <p:sp>
        <p:nvSpPr>
          <p:cNvPr id="104860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/>
              <a:t>Standards are documents that establish engineering or technical requirements for products, practices, methods or operations.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 Build confidence about quality in users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 Lower the cost of production as requirements are standardize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9932"/>
          </a:xfrm>
        </p:spPr>
        <p:txBody>
          <a:bodyPr/>
          <a:lstStyle/>
          <a:p>
            <a:r>
              <a:rPr lang="en-US" b="1" dirty="0"/>
              <a:t>What is Specification ?</a:t>
            </a:r>
          </a:p>
        </p:txBody>
      </p:sp>
      <p:sp>
        <p:nvSpPr>
          <p:cNvPr id="1048605" name="Content Placeholder 2"/>
          <p:cNvSpPr>
            <a:spLocks noGrp="1"/>
          </p:cNvSpPr>
          <p:nvPr>
            <p:ph idx="1"/>
          </p:nvPr>
        </p:nvSpPr>
        <p:spPr>
          <a:xfrm>
            <a:off x="838200" y="1258432"/>
            <a:ext cx="10515600" cy="5368705"/>
          </a:xfrm>
        </p:spPr>
        <p:txBody>
          <a:bodyPr>
            <a:normAutofit fontScale="94444"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Specifications provide specific /additional requirements for materials, components or services beyond the code or standard requirements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Often generated by private companies to address additional requirements applicable to a specific product or application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u="sng" dirty="0"/>
              <a:t>Why Specification required?</a:t>
            </a:r>
          </a:p>
          <a:p>
            <a:pPr lvl="1" algn="just">
              <a:lnSpc>
                <a:spcPct val="150000"/>
              </a:lnSpc>
            </a:pPr>
            <a:r>
              <a:rPr lang="en-US" dirty="0"/>
              <a:t> Allow purchaser to include special requirements as per design and service condition- Must meet requirements</a:t>
            </a:r>
          </a:p>
          <a:p>
            <a:pPr lvl="4" algn="just">
              <a:lnSpc>
                <a:spcPct val="150000"/>
              </a:lnSpc>
            </a:pPr>
            <a:r>
              <a:rPr lang="en-US" dirty="0"/>
              <a:t> Examples- Product specification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513</Words>
  <Application>Microsoft Office PowerPoint</Application>
  <PresentationFormat>Widescreen</PresentationFormat>
  <Paragraphs>79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Codes and standards</vt:lpstr>
      <vt:lpstr>What is Standard?</vt:lpstr>
      <vt:lpstr>What is Code ?</vt:lpstr>
      <vt:lpstr>PowerPoint Presentation</vt:lpstr>
      <vt:lpstr>PowerPoint Presentation</vt:lpstr>
      <vt:lpstr>Examples of Ethiopian standards</vt:lpstr>
      <vt:lpstr>Why Code is required ?</vt:lpstr>
      <vt:lpstr>Why Standard is required ?</vt:lpstr>
      <vt:lpstr>What is Specification ?</vt:lpstr>
      <vt:lpstr>Participants and contributor's in developing codes and standards</vt:lpstr>
      <vt:lpstr>Code &amp; Standard grouping</vt:lpstr>
      <vt:lpstr>System Design Code Covers</vt:lpstr>
      <vt:lpstr>Material standard covers</vt:lpstr>
      <vt:lpstr>Material standard covers</vt:lpstr>
      <vt:lpstr>Dimension standard cover</vt:lpstr>
      <vt:lpstr>Dimension standard cover</vt:lpstr>
    </vt:vector>
  </TitlesOfParts>
  <Company>LG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zemzem</dc:creator>
  <cp:lastModifiedBy>zemzem</cp:lastModifiedBy>
  <cp:revision>10</cp:revision>
  <dcterms:created xsi:type="dcterms:W3CDTF">2017-03-21T19:06:18Z</dcterms:created>
  <dcterms:modified xsi:type="dcterms:W3CDTF">2020-05-02T08:54:21Z</dcterms:modified>
</cp:coreProperties>
</file>