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86" r:id="rId3"/>
    <p:sldId id="379" r:id="rId4"/>
    <p:sldId id="364" r:id="rId5"/>
    <p:sldId id="260" r:id="rId6"/>
    <p:sldId id="373" r:id="rId7"/>
    <p:sldId id="369" r:id="rId8"/>
    <p:sldId id="370" r:id="rId9"/>
    <p:sldId id="371" r:id="rId10"/>
    <p:sldId id="372" r:id="rId11"/>
    <p:sldId id="366" r:id="rId12"/>
    <p:sldId id="374" r:id="rId13"/>
    <p:sldId id="375" r:id="rId14"/>
    <p:sldId id="376" r:id="rId15"/>
    <p:sldId id="367" r:id="rId16"/>
    <p:sldId id="368" r:id="rId17"/>
    <p:sldId id="365" r:id="rId18"/>
    <p:sldId id="258" r:id="rId19"/>
    <p:sldId id="256" r:id="rId20"/>
    <p:sldId id="257" r:id="rId21"/>
    <p:sldId id="261" r:id="rId22"/>
    <p:sldId id="262" r:id="rId23"/>
    <p:sldId id="266" r:id="rId24"/>
    <p:sldId id="348" r:id="rId25"/>
    <p:sldId id="264" r:id="rId26"/>
    <p:sldId id="272" r:id="rId27"/>
    <p:sldId id="271" r:id="rId28"/>
    <p:sldId id="273" r:id="rId29"/>
    <p:sldId id="274" r:id="rId30"/>
    <p:sldId id="349" r:id="rId31"/>
    <p:sldId id="268" r:id="rId32"/>
    <p:sldId id="275" r:id="rId33"/>
    <p:sldId id="377" r:id="rId34"/>
    <p:sldId id="3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7" autoAdjust="0"/>
    <p:restoredTop sz="94660"/>
  </p:normalViewPr>
  <p:slideViewPr>
    <p:cSldViewPr>
      <p:cViewPr varScale="1">
        <p:scale>
          <a:sx n="61" d="100"/>
          <a:sy n="61" d="100"/>
        </p:scale>
        <p:origin x="72"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7B9A8-1485-4907-A1B2-BABA26207CAE}"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5BCF33EE-1565-4DF7-87C4-65748DEB6524}">
      <dgm:prSet phldrT="[Text]"/>
      <dgm:spPr/>
      <dgm:t>
        <a:bodyPr/>
        <a:lstStyle/>
        <a:p>
          <a:r>
            <a:rPr lang="en-US" b="1" dirty="0">
              <a:solidFill>
                <a:srgbClr val="FF0000"/>
              </a:solidFill>
            </a:rPr>
            <a:t>Needs analysis</a:t>
          </a:r>
        </a:p>
      </dgm:t>
    </dgm:pt>
    <dgm:pt modelId="{865B777B-E9D6-422F-9C8A-494DCBCDFE4F}" type="parTrans" cxnId="{90692FAA-6937-4DB7-859D-6D56ACB7C60B}">
      <dgm:prSet/>
      <dgm:spPr/>
      <dgm:t>
        <a:bodyPr/>
        <a:lstStyle/>
        <a:p>
          <a:endParaRPr lang="en-US"/>
        </a:p>
      </dgm:t>
    </dgm:pt>
    <dgm:pt modelId="{B3AEF408-92E8-493D-BA81-DA65083F4D9C}" type="sibTrans" cxnId="{90692FAA-6937-4DB7-859D-6D56ACB7C60B}">
      <dgm:prSet/>
      <dgm:spPr/>
      <dgm:t>
        <a:bodyPr/>
        <a:lstStyle/>
        <a:p>
          <a:endParaRPr lang="en-US"/>
        </a:p>
      </dgm:t>
    </dgm:pt>
    <dgm:pt modelId="{A383880A-435E-43B5-903B-D6273E89FA6D}">
      <dgm:prSet phldrT="[Text]"/>
      <dgm:spPr/>
      <dgm:t>
        <a:bodyPr/>
        <a:lstStyle/>
        <a:p>
          <a:r>
            <a:rPr lang="en-US" b="1" dirty="0">
              <a:solidFill>
                <a:srgbClr val="FF0000"/>
              </a:solidFill>
            </a:rPr>
            <a:t>Feasibility study</a:t>
          </a:r>
        </a:p>
      </dgm:t>
    </dgm:pt>
    <dgm:pt modelId="{6211183B-62F3-4490-A842-D53F6A23BF81}" type="parTrans" cxnId="{7AD18C88-3931-4EEF-A01E-C57D01DBA980}">
      <dgm:prSet/>
      <dgm:spPr/>
      <dgm:t>
        <a:bodyPr/>
        <a:lstStyle/>
        <a:p>
          <a:endParaRPr lang="en-US"/>
        </a:p>
      </dgm:t>
    </dgm:pt>
    <dgm:pt modelId="{88C2AFF3-5A58-4110-9D82-D7F38CB38DF5}" type="sibTrans" cxnId="{7AD18C88-3931-4EEF-A01E-C57D01DBA980}">
      <dgm:prSet/>
      <dgm:spPr/>
      <dgm:t>
        <a:bodyPr/>
        <a:lstStyle/>
        <a:p>
          <a:endParaRPr lang="en-US"/>
        </a:p>
      </dgm:t>
    </dgm:pt>
    <dgm:pt modelId="{ADEBEA11-B573-4F8A-92A7-A8F039C61701}">
      <dgm:prSet phldrT="[Text]"/>
      <dgm:spPr/>
      <dgm:t>
        <a:bodyPr/>
        <a:lstStyle/>
        <a:p>
          <a:r>
            <a:rPr lang="en-US" b="1" dirty="0">
              <a:solidFill>
                <a:srgbClr val="FF0000"/>
              </a:solidFill>
            </a:rPr>
            <a:t>Preliminary design</a:t>
          </a:r>
        </a:p>
      </dgm:t>
    </dgm:pt>
    <dgm:pt modelId="{F5797DED-0C86-456C-8008-81D75ADD08F0}" type="parTrans" cxnId="{2A591E7A-EE02-4885-8465-D032B7453ABF}">
      <dgm:prSet/>
      <dgm:spPr/>
      <dgm:t>
        <a:bodyPr/>
        <a:lstStyle/>
        <a:p>
          <a:endParaRPr lang="en-US"/>
        </a:p>
      </dgm:t>
    </dgm:pt>
    <dgm:pt modelId="{76CE88AB-F37E-4812-9CA8-0089D497B811}" type="sibTrans" cxnId="{2A591E7A-EE02-4885-8465-D032B7453ABF}">
      <dgm:prSet/>
      <dgm:spPr/>
      <dgm:t>
        <a:bodyPr/>
        <a:lstStyle/>
        <a:p>
          <a:endParaRPr lang="en-US"/>
        </a:p>
      </dgm:t>
    </dgm:pt>
    <dgm:pt modelId="{2AED8D76-588D-4244-BD8C-64DB0353B354}">
      <dgm:prSet phldrT="[Text]"/>
      <dgm:spPr/>
      <dgm:t>
        <a:bodyPr/>
        <a:lstStyle/>
        <a:p>
          <a:r>
            <a:rPr lang="en-US" b="1" dirty="0">
              <a:solidFill>
                <a:srgbClr val="FF0000"/>
              </a:solidFill>
            </a:rPr>
            <a:t>Detailed</a:t>
          </a:r>
          <a:r>
            <a:rPr lang="en-US" dirty="0"/>
            <a:t> </a:t>
          </a:r>
          <a:r>
            <a:rPr lang="en-US" b="1" dirty="0">
              <a:solidFill>
                <a:srgbClr val="FF0000"/>
              </a:solidFill>
            </a:rPr>
            <a:t>design</a:t>
          </a:r>
        </a:p>
      </dgm:t>
    </dgm:pt>
    <dgm:pt modelId="{E722719D-B331-461A-8BFF-E16B3564C57C}" type="parTrans" cxnId="{82919F75-6ED3-497F-928F-A7DF1A0895C0}">
      <dgm:prSet/>
      <dgm:spPr/>
      <dgm:t>
        <a:bodyPr/>
        <a:lstStyle/>
        <a:p>
          <a:endParaRPr lang="en-US"/>
        </a:p>
      </dgm:t>
    </dgm:pt>
    <dgm:pt modelId="{3BD02CB7-3CB9-41CB-9966-71364356CF44}" type="sibTrans" cxnId="{82919F75-6ED3-497F-928F-A7DF1A0895C0}">
      <dgm:prSet/>
      <dgm:spPr/>
      <dgm:t>
        <a:bodyPr/>
        <a:lstStyle/>
        <a:p>
          <a:endParaRPr lang="en-US"/>
        </a:p>
      </dgm:t>
    </dgm:pt>
    <dgm:pt modelId="{BC693ECD-EED5-4AC7-80D5-8CC8E715D5FD}">
      <dgm:prSet phldrT="[Text]"/>
      <dgm:spPr/>
      <dgm:t>
        <a:bodyPr/>
        <a:lstStyle/>
        <a:p>
          <a:r>
            <a:rPr lang="en-US" b="1" dirty="0">
              <a:solidFill>
                <a:srgbClr val="FF0000"/>
              </a:solidFill>
            </a:rPr>
            <a:t>Distribution</a:t>
          </a:r>
        </a:p>
      </dgm:t>
    </dgm:pt>
    <dgm:pt modelId="{F0DDBD10-1C06-40A8-A068-00719F7A62C8}" type="parTrans" cxnId="{94ED78EF-D8AE-4E41-8EA0-34921CA26137}">
      <dgm:prSet/>
      <dgm:spPr/>
      <dgm:t>
        <a:bodyPr/>
        <a:lstStyle/>
        <a:p>
          <a:endParaRPr lang="en-US"/>
        </a:p>
      </dgm:t>
    </dgm:pt>
    <dgm:pt modelId="{9D998C34-4FEF-4B72-8301-14B4930A239A}" type="sibTrans" cxnId="{94ED78EF-D8AE-4E41-8EA0-34921CA26137}">
      <dgm:prSet/>
      <dgm:spPr/>
      <dgm:t>
        <a:bodyPr/>
        <a:lstStyle/>
        <a:p>
          <a:endParaRPr lang="en-US"/>
        </a:p>
      </dgm:t>
    </dgm:pt>
    <dgm:pt modelId="{BDB0F244-CEA7-4415-9215-D36E47A780E9}">
      <dgm:prSet phldrT="[Text]"/>
      <dgm:spPr/>
      <dgm:t>
        <a:bodyPr/>
        <a:lstStyle/>
        <a:p>
          <a:r>
            <a:rPr lang="en-US" b="1" dirty="0">
              <a:solidFill>
                <a:srgbClr val="FF0000"/>
              </a:solidFill>
            </a:rPr>
            <a:t>Consumption</a:t>
          </a:r>
        </a:p>
      </dgm:t>
    </dgm:pt>
    <dgm:pt modelId="{7EC7B7B1-FA0E-4BF6-A11C-D8707D9ED23D}" type="parTrans" cxnId="{BEC84201-C069-4CB4-BF2B-FA4C53C6D6FE}">
      <dgm:prSet/>
      <dgm:spPr/>
      <dgm:t>
        <a:bodyPr/>
        <a:lstStyle/>
        <a:p>
          <a:endParaRPr lang="en-US"/>
        </a:p>
      </dgm:t>
    </dgm:pt>
    <dgm:pt modelId="{0483133B-DE4A-4559-BADC-ADD026D61D9B}" type="sibTrans" cxnId="{BEC84201-C069-4CB4-BF2B-FA4C53C6D6FE}">
      <dgm:prSet/>
      <dgm:spPr/>
      <dgm:t>
        <a:bodyPr/>
        <a:lstStyle/>
        <a:p>
          <a:endParaRPr lang="en-US"/>
        </a:p>
      </dgm:t>
    </dgm:pt>
    <dgm:pt modelId="{1FA78005-CF4D-4558-9199-3408C142E73C}">
      <dgm:prSet phldrT="[Text]"/>
      <dgm:spPr/>
      <dgm:t>
        <a:bodyPr/>
        <a:lstStyle/>
        <a:p>
          <a:r>
            <a:rPr lang="en-US" b="1" i="0" dirty="0">
              <a:solidFill>
                <a:srgbClr val="FF0000"/>
              </a:solidFill>
            </a:rPr>
            <a:t>Retirement</a:t>
          </a:r>
        </a:p>
      </dgm:t>
    </dgm:pt>
    <dgm:pt modelId="{55AEFDC0-50B7-4C8C-8138-D710412BAB0A}" type="parTrans" cxnId="{B837F833-0BD0-4004-AF48-8AC7BFF91BA2}">
      <dgm:prSet/>
      <dgm:spPr/>
      <dgm:t>
        <a:bodyPr/>
        <a:lstStyle/>
        <a:p>
          <a:endParaRPr lang="en-US"/>
        </a:p>
      </dgm:t>
    </dgm:pt>
    <dgm:pt modelId="{FDA8A08C-FEE9-4D17-B33A-1561C956BE52}" type="sibTrans" cxnId="{B837F833-0BD0-4004-AF48-8AC7BFF91BA2}">
      <dgm:prSet/>
      <dgm:spPr/>
      <dgm:t>
        <a:bodyPr/>
        <a:lstStyle/>
        <a:p>
          <a:endParaRPr lang="en-US"/>
        </a:p>
      </dgm:t>
    </dgm:pt>
    <dgm:pt modelId="{F8A0453C-AD68-4030-8A59-2360E99B2FE0}" type="pres">
      <dgm:prSet presAssocID="{A1D7B9A8-1485-4907-A1B2-BABA26207CAE}" presName="Name0" presStyleCnt="0">
        <dgm:presLayoutVars>
          <dgm:chMax val="7"/>
          <dgm:chPref val="7"/>
          <dgm:dir/>
          <dgm:animLvl val="lvl"/>
        </dgm:presLayoutVars>
      </dgm:prSet>
      <dgm:spPr/>
    </dgm:pt>
    <dgm:pt modelId="{D53AFF0D-4E6B-4B9C-A12C-A532B03A0554}" type="pres">
      <dgm:prSet presAssocID="{5BCF33EE-1565-4DF7-87C4-65748DEB6524}" presName="Accent1" presStyleCnt="0"/>
      <dgm:spPr/>
    </dgm:pt>
    <dgm:pt modelId="{0E78F31A-EE01-4964-A04A-C80E0623481B}" type="pres">
      <dgm:prSet presAssocID="{5BCF33EE-1565-4DF7-87C4-65748DEB6524}" presName="Accent" presStyleLbl="node1" presStyleIdx="0" presStyleCnt="7"/>
      <dgm:spPr/>
    </dgm:pt>
    <dgm:pt modelId="{A35F049D-618B-4C72-A10D-EC281FF7E62F}" type="pres">
      <dgm:prSet presAssocID="{5BCF33EE-1565-4DF7-87C4-65748DEB6524}" presName="Parent1" presStyleLbl="revTx" presStyleIdx="0" presStyleCnt="7">
        <dgm:presLayoutVars>
          <dgm:chMax val="1"/>
          <dgm:chPref val="1"/>
          <dgm:bulletEnabled val="1"/>
        </dgm:presLayoutVars>
      </dgm:prSet>
      <dgm:spPr/>
    </dgm:pt>
    <dgm:pt modelId="{8D58C09B-1647-4AB5-8D1F-B09B92D04CD4}" type="pres">
      <dgm:prSet presAssocID="{A383880A-435E-43B5-903B-D6273E89FA6D}" presName="Accent2" presStyleCnt="0"/>
      <dgm:spPr/>
    </dgm:pt>
    <dgm:pt modelId="{9DAAF0DD-D6D8-4345-B981-27EF900286B9}" type="pres">
      <dgm:prSet presAssocID="{A383880A-435E-43B5-903B-D6273E89FA6D}" presName="Accent" presStyleLbl="node1" presStyleIdx="1" presStyleCnt="7"/>
      <dgm:spPr/>
    </dgm:pt>
    <dgm:pt modelId="{DEC93DD4-3507-461C-B24D-A2FEAAFC9B5D}" type="pres">
      <dgm:prSet presAssocID="{A383880A-435E-43B5-903B-D6273E89FA6D}" presName="Parent2" presStyleLbl="revTx" presStyleIdx="1" presStyleCnt="7">
        <dgm:presLayoutVars>
          <dgm:chMax val="1"/>
          <dgm:chPref val="1"/>
          <dgm:bulletEnabled val="1"/>
        </dgm:presLayoutVars>
      </dgm:prSet>
      <dgm:spPr/>
    </dgm:pt>
    <dgm:pt modelId="{8AB0C982-D7FC-492C-83EC-02760B5E8A68}" type="pres">
      <dgm:prSet presAssocID="{ADEBEA11-B573-4F8A-92A7-A8F039C61701}" presName="Accent3" presStyleCnt="0"/>
      <dgm:spPr/>
    </dgm:pt>
    <dgm:pt modelId="{AE3BE54C-8733-4F35-8AC5-9674EDA212C8}" type="pres">
      <dgm:prSet presAssocID="{ADEBEA11-B573-4F8A-92A7-A8F039C61701}" presName="Accent" presStyleLbl="node1" presStyleIdx="2" presStyleCnt="7"/>
      <dgm:spPr/>
    </dgm:pt>
    <dgm:pt modelId="{2F560780-29F5-4BE5-BEB3-1CDF11D2F6D2}" type="pres">
      <dgm:prSet presAssocID="{ADEBEA11-B573-4F8A-92A7-A8F039C61701}" presName="Parent3" presStyleLbl="revTx" presStyleIdx="2" presStyleCnt="7">
        <dgm:presLayoutVars>
          <dgm:chMax val="1"/>
          <dgm:chPref val="1"/>
          <dgm:bulletEnabled val="1"/>
        </dgm:presLayoutVars>
      </dgm:prSet>
      <dgm:spPr/>
    </dgm:pt>
    <dgm:pt modelId="{AD777D8E-2982-4E4D-8BC2-917622D19CE5}" type="pres">
      <dgm:prSet presAssocID="{2AED8D76-588D-4244-BD8C-64DB0353B354}" presName="Accent4" presStyleCnt="0"/>
      <dgm:spPr/>
    </dgm:pt>
    <dgm:pt modelId="{01483363-44F6-4F52-973E-3C8CF62476AE}" type="pres">
      <dgm:prSet presAssocID="{2AED8D76-588D-4244-BD8C-64DB0353B354}" presName="Accent" presStyleLbl="node1" presStyleIdx="3" presStyleCnt="7"/>
      <dgm:spPr/>
    </dgm:pt>
    <dgm:pt modelId="{056FCE5D-5A0B-447A-ABE0-31671B8F7B3A}" type="pres">
      <dgm:prSet presAssocID="{2AED8D76-588D-4244-BD8C-64DB0353B354}" presName="Parent4" presStyleLbl="revTx" presStyleIdx="3" presStyleCnt="7">
        <dgm:presLayoutVars>
          <dgm:chMax val="1"/>
          <dgm:chPref val="1"/>
          <dgm:bulletEnabled val="1"/>
        </dgm:presLayoutVars>
      </dgm:prSet>
      <dgm:spPr/>
    </dgm:pt>
    <dgm:pt modelId="{B3234265-719E-46E0-B1EB-560B794C8CE0}" type="pres">
      <dgm:prSet presAssocID="{BC693ECD-EED5-4AC7-80D5-8CC8E715D5FD}" presName="Accent5" presStyleCnt="0"/>
      <dgm:spPr/>
    </dgm:pt>
    <dgm:pt modelId="{5A4E5472-22F3-4F97-AC9E-21C55044E83B}" type="pres">
      <dgm:prSet presAssocID="{BC693ECD-EED5-4AC7-80D5-8CC8E715D5FD}" presName="Accent" presStyleLbl="node1" presStyleIdx="4" presStyleCnt="7"/>
      <dgm:spPr/>
    </dgm:pt>
    <dgm:pt modelId="{A699B40D-1DF2-4D90-8304-EC550F7DDA3C}" type="pres">
      <dgm:prSet presAssocID="{BC693ECD-EED5-4AC7-80D5-8CC8E715D5FD}" presName="Parent5" presStyleLbl="revTx" presStyleIdx="4" presStyleCnt="7">
        <dgm:presLayoutVars>
          <dgm:chMax val="1"/>
          <dgm:chPref val="1"/>
          <dgm:bulletEnabled val="1"/>
        </dgm:presLayoutVars>
      </dgm:prSet>
      <dgm:spPr/>
    </dgm:pt>
    <dgm:pt modelId="{680E5523-6D74-4424-9F51-F00B7147F106}" type="pres">
      <dgm:prSet presAssocID="{BDB0F244-CEA7-4415-9215-D36E47A780E9}" presName="Accent6" presStyleCnt="0"/>
      <dgm:spPr/>
    </dgm:pt>
    <dgm:pt modelId="{486F2282-E2DA-4AAB-B3E1-D39959FFBF12}" type="pres">
      <dgm:prSet presAssocID="{BDB0F244-CEA7-4415-9215-D36E47A780E9}" presName="Accent" presStyleLbl="node1" presStyleIdx="5" presStyleCnt="7"/>
      <dgm:spPr/>
    </dgm:pt>
    <dgm:pt modelId="{260B641C-E5EB-4204-8626-CBB14B7FC75C}" type="pres">
      <dgm:prSet presAssocID="{BDB0F244-CEA7-4415-9215-D36E47A780E9}" presName="Parent6" presStyleLbl="revTx" presStyleIdx="5" presStyleCnt="7">
        <dgm:presLayoutVars>
          <dgm:chMax val="1"/>
          <dgm:chPref val="1"/>
          <dgm:bulletEnabled val="1"/>
        </dgm:presLayoutVars>
      </dgm:prSet>
      <dgm:spPr/>
    </dgm:pt>
    <dgm:pt modelId="{D0EDF61C-D9F5-4FF8-A2FE-9B191D24F61E}" type="pres">
      <dgm:prSet presAssocID="{1FA78005-CF4D-4558-9199-3408C142E73C}" presName="Accent7" presStyleCnt="0"/>
      <dgm:spPr/>
    </dgm:pt>
    <dgm:pt modelId="{03EEB32E-820B-4EF2-A456-53DD2CBE3FE4}" type="pres">
      <dgm:prSet presAssocID="{1FA78005-CF4D-4558-9199-3408C142E73C}" presName="Accent" presStyleLbl="node1" presStyleIdx="6" presStyleCnt="7"/>
      <dgm:spPr/>
    </dgm:pt>
    <dgm:pt modelId="{16997E64-FE86-4D6C-B6E0-948712A3336A}" type="pres">
      <dgm:prSet presAssocID="{1FA78005-CF4D-4558-9199-3408C142E73C}" presName="Parent7" presStyleLbl="revTx" presStyleIdx="6" presStyleCnt="7">
        <dgm:presLayoutVars>
          <dgm:chMax val="1"/>
          <dgm:chPref val="1"/>
          <dgm:bulletEnabled val="1"/>
        </dgm:presLayoutVars>
      </dgm:prSet>
      <dgm:spPr/>
    </dgm:pt>
  </dgm:ptLst>
  <dgm:cxnLst>
    <dgm:cxn modelId="{20058900-9D66-403A-A000-43E02EAC3DA4}" type="presOf" srcId="{5BCF33EE-1565-4DF7-87C4-65748DEB6524}" destId="{A35F049D-618B-4C72-A10D-EC281FF7E62F}" srcOrd="0" destOrd="0" presId="urn:microsoft.com/office/officeart/2009/layout/CircleArrowProcess"/>
    <dgm:cxn modelId="{BEC84201-C069-4CB4-BF2B-FA4C53C6D6FE}" srcId="{A1D7B9A8-1485-4907-A1B2-BABA26207CAE}" destId="{BDB0F244-CEA7-4415-9215-D36E47A780E9}" srcOrd="5" destOrd="0" parTransId="{7EC7B7B1-FA0E-4BF6-A11C-D8707D9ED23D}" sibTransId="{0483133B-DE4A-4559-BADC-ADD026D61D9B}"/>
    <dgm:cxn modelId="{B621C10C-8899-4D54-9FB0-E8E3F81E42A9}" type="presOf" srcId="{BC693ECD-EED5-4AC7-80D5-8CC8E715D5FD}" destId="{A699B40D-1DF2-4D90-8304-EC550F7DDA3C}" srcOrd="0" destOrd="0" presId="urn:microsoft.com/office/officeart/2009/layout/CircleArrowProcess"/>
    <dgm:cxn modelId="{8A3ECC0C-38A9-4AF7-8FD4-E26795F541DB}" type="presOf" srcId="{2AED8D76-588D-4244-BD8C-64DB0353B354}" destId="{056FCE5D-5A0B-447A-ABE0-31671B8F7B3A}" srcOrd="0" destOrd="0" presId="urn:microsoft.com/office/officeart/2009/layout/CircleArrowProcess"/>
    <dgm:cxn modelId="{B837F833-0BD0-4004-AF48-8AC7BFF91BA2}" srcId="{A1D7B9A8-1485-4907-A1B2-BABA26207CAE}" destId="{1FA78005-CF4D-4558-9199-3408C142E73C}" srcOrd="6" destOrd="0" parTransId="{55AEFDC0-50B7-4C8C-8138-D710412BAB0A}" sibTransId="{FDA8A08C-FEE9-4D17-B33A-1561C956BE52}"/>
    <dgm:cxn modelId="{928CA970-09E3-45CE-8C98-99D471007A41}" type="presOf" srcId="{1FA78005-CF4D-4558-9199-3408C142E73C}" destId="{16997E64-FE86-4D6C-B6E0-948712A3336A}" srcOrd="0" destOrd="0" presId="urn:microsoft.com/office/officeart/2009/layout/CircleArrowProcess"/>
    <dgm:cxn modelId="{82919F75-6ED3-497F-928F-A7DF1A0895C0}" srcId="{A1D7B9A8-1485-4907-A1B2-BABA26207CAE}" destId="{2AED8D76-588D-4244-BD8C-64DB0353B354}" srcOrd="3" destOrd="0" parTransId="{E722719D-B331-461A-8BFF-E16B3564C57C}" sibTransId="{3BD02CB7-3CB9-41CB-9966-71364356CF44}"/>
    <dgm:cxn modelId="{2A591E7A-EE02-4885-8465-D032B7453ABF}" srcId="{A1D7B9A8-1485-4907-A1B2-BABA26207CAE}" destId="{ADEBEA11-B573-4F8A-92A7-A8F039C61701}" srcOrd="2" destOrd="0" parTransId="{F5797DED-0C86-456C-8008-81D75ADD08F0}" sibTransId="{76CE88AB-F37E-4812-9CA8-0089D497B811}"/>
    <dgm:cxn modelId="{7AD18C88-3931-4EEF-A01E-C57D01DBA980}" srcId="{A1D7B9A8-1485-4907-A1B2-BABA26207CAE}" destId="{A383880A-435E-43B5-903B-D6273E89FA6D}" srcOrd="1" destOrd="0" parTransId="{6211183B-62F3-4490-A842-D53F6A23BF81}" sibTransId="{88C2AFF3-5A58-4110-9D82-D7F38CB38DF5}"/>
    <dgm:cxn modelId="{90692FAA-6937-4DB7-859D-6D56ACB7C60B}" srcId="{A1D7B9A8-1485-4907-A1B2-BABA26207CAE}" destId="{5BCF33EE-1565-4DF7-87C4-65748DEB6524}" srcOrd="0" destOrd="0" parTransId="{865B777B-E9D6-422F-9C8A-494DCBCDFE4F}" sibTransId="{B3AEF408-92E8-493D-BA81-DA65083F4D9C}"/>
    <dgm:cxn modelId="{2AAC28B0-DB22-481F-8C8B-861867A2A199}" type="presOf" srcId="{A383880A-435E-43B5-903B-D6273E89FA6D}" destId="{DEC93DD4-3507-461C-B24D-A2FEAAFC9B5D}" srcOrd="0" destOrd="0" presId="urn:microsoft.com/office/officeart/2009/layout/CircleArrowProcess"/>
    <dgm:cxn modelId="{81B0FBBC-1A83-4DA7-8F0F-4E0A52C832B4}" type="presOf" srcId="{ADEBEA11-B573-4F8A-92A7-A8F039C61701}" destId="{2F560780-29F5-4BE5-BEB3-1CDF11D2F6D2}" srcOrd="0" destOrd="0" presId="urn:microsoft.com/office/officeart/2009/layout/CircleArrowProcess"/>
    <dgm:cxn modelId="{F01109C5-71D8-4CAD-BF64-71C557C6D604}" type="presOf" srcId="{A1D7B9A8-1485-4907-A1B2-BABA26207CAE}" destId="{F8A0453C-AD68-4030-8A59-2360E99B2FE0}" srcOrd="0" destOrd="0" presId="urn:microsoft.com/office/officeart/2009/layout/CircleArrowProcess"/>
    <dgm:cxn modelId="{051F74E4-24A6-4A80-8F9D-D57C3494985D}" type="presOf" srcId="{BDB0F244-CEA7-4415-9215-D36E47A780E9}" destId="{260B641C-E5EB-4204-8626-CBB14B7FC75C}" srcOrd="0" destOrd="0" presId="urn:microsoft.com/office/officeart/2009/layout/CircleArrowProcess"/>
    <dgm:cxn modelId="{94ED78EF-D8AE-4E41-8EA0-34921CA26137}" srcId="{A1D7B9A8-1485-4907-A1B2-BABA26207CAE}" destId="{BC693ECD-EED5-4AC7-80D5-8CC8E715D5FD}" srcOrd="4" destOrd="0" parTransId="{F0DDBD10-1C06-40A8-A068-00719F7A62C8}" sibTransId="{9D998C34-4FEF-4B72-8301-14B4930A239A}"/>
    <dgm:cxn modelId="{C271E621-C27A-46FF-ADAB-83BC31E61D31}" type="presParOf" srcId="{F8A0453C-AD68-4030-8A59-2360E99B2FE0}" destId="{D53AFF0D-4E6B-4B9C-A12C-A532B03A0554}" srcOrd="0" destOrd="0" presId="urn:microsoft.com/office/officeart/2009/layout/CircleArrowProcess"/>
    <dgm:cxn modelId="{450A9B2D-40F9-4418-BE41-646534F8CD4C}" type="presParOf" srcId="{D53AFF0D-4E6B-4B9C-A12C-A532B03A0554}" destId="{0E78F31A-EE01-4964-A04A-C80E0623481B}" srcOrd="0" destOrd="0" presId="urn:microsoft.com/office/officeart/2009/layout/CircleArrowProcess"/>
    <dgm:cxn modelId="{DB13786D-567A-462C-9D6B-FD9327C3441C}" type="presParOf" srcId="{F8A0453C-AD68-4030-8A59-2360E99B2FE0}" destId="{A35F049D-618B-4C72-A10D-EC281FF7E62F}" srcOrd="1" destOrd="0" presId="urn:microsoft.com/office/officeart/2009/layout/CircleArrowProcess"/>
    <dgm:cxn modelId="{32877164-5D09-4EC8-B54E-047D5D1F00AB}" type="presParOf" srcId="{F8A0453C-AD68-4030-8A59-2360E99B2FE0}" destId="{8D58C09B-1647-4AB5-8D1F-B09B92D04CD4}" srcOrd="2" destOrd="0" presId="urn:microsoft.com/office/officeart/2009/layout/CircleArrowProcess"/>
    <dgm:cxn modelId="{414F0ED0-B214-492B-A8C9-5F6CA76E97F2}" type="presParOf" srcId="{8D58C09B-1647-4AB5-8D1F-B09B92D04CD4}" destId="{9DAAF0DD-D6D8-4345-B981-27EF900286B9}" srcOrd="0" destOrd="0" presId="urn:microsoft.com/office/officeart/2009/layout/CircleArrowProcess"/>
    <dgm:cxn modelId="{A5675DA0-5BBD-455C-AA6F-F0BD095ABEAD}" type="presParOf" srcId="{F8A0453C-AD68-4030-8A59-2360E99B2FE0}" destId="{DEC93DD4-3507-461C-B24D-A2FEAAFC9B5D}" srcOrd="3" destOrd="0" presId="urn:microsoft.com/office/officeart/2009/layout/CircleArrowProcess"/>
    <dgm:cxn modelId="{1871810E-13F0-4B8E-8DB8-BB70D4ADF85A}" type="presParOf" srcId="{F8A0453C-AD68-4030-8A59-2360E99B2FE0}" destId="{8AB0C982-D7FC-492C-83EC-02760B5E8A68}" srcOrd="4" destOrd="0" presId="urn:microsoft.com/office/officeart/2009/layout/CircleArrowProcess"/>
    <dgm:cxn modelId="{C62D0F60-9638-41B7-9A64-F058B533EECB}" type="presParOf" srcId="{8AB0C982-D7FC-492C-83EC-02760B5E8A68}" destId="{AE3BE54C-8733-4F35-8AC5-9674EDA212C8}" srcOrd="0" destOrd="0" presId="urn:microsoft.com/office/officeart/2009/layout/CircleArrowProcess"/>
    <dgm:cxn modelId="{5A1E78DB-D998-4AD2-8746-54C8F0327D88}" type="presParOf" srcId="{F8A0453C-AD68-4030-8A59-2360E99B2FE0}" destId="{2F560780-29F5-4BE5-BEB3-1CDF11D2F6D2}" srcOrd="5" destOrd="0" presId="urn:microsoft.com/office/officeart/2009/layout/CircleArrowProcess"/>
    <dgm:cxn modelId="{66285025-AAA6-436A-A6B6-67369CF9E42B}" type="presParOf" srcId="{F8A0453C-AD68-4030-8A59-2360E99B2FE0}" destId="{AD777D8E-2982-4E4D-8BC2-917622D19CE5}" srcOrd="6" destOrd="0" presId="urn:microsoft.com/office/officeart/2009/layout/CircleArrowProcess"/>
    <dgm:cxn modelId="{77297D14-0AF7-4D3B-B0BE-5BA80434DECC}" type="presParOf" srcId="{AD777D8E-2982-4E4D-8BC2-917622D19CE5}" destId="{01483363-44F6-4F52-973E-3C8CF62476AE}" srcOrd="0" destOrd="0" presId="urn:microsoft.com/office/officeart/2009/layout/CircleArrowProcess"/>
    <dgm:cxn modelId="{0684D738-0A00-4B32-9C35-E73B21B7FE66}" type="presParOf" srcId="{F8A0453C-AD68-4030-8A59-2360E99B2FE0}" destId="{056FCE5D-5A0B-447A-ABE0-31671B8F7B3A}" srcOrd="7" destOrd="0" presId="urn:microsoft.com/office/officeart/2009/layout/CircleArrowProcess"/>
    <dgm:cxn modelId="{4FA650EC-5041-42C2-B1C1-ADB28C27F379}" type="presParOf" srcId="{F8A0453C-AD68-4030-8A59-2360E99B2FE0}" destId="{B3234265-719E-46E0-B1EB-560B794C8CE0}" srcOrd="8" destOrd="0" presId="urn:microsoft.com/office/officeart/2009/layout/CircleArrowProcess"/>
    <dgm:cxn modelId="{CA786A07-F2F6-4E1D-9DB9-6C27672EC671}" type="presParOf" srcId="{B3234265-719E-46E0-B1EB-560B794C8CE0}" destId="{5A4E5472-22F3-4F97-AC9E-21C55044E83B}" srcOrd="0" destOrd="0" presId="urn:microsoft.com/office/officeart/2009/layout/CircleArrowProcess"/>
    <dgm:cxn modelId="{09B7D083-1EA9-4C6C-9259-D11CF5C6CBE2}" type="presParOf" srcId="{F8A0453C-AD68-4030-8A59-2360E99B2FE0}" destId="{A699B40D-1DF2-4D90-8304-EC550F7DDA3C}" srcOrd="9" destOrd="0" presId="urn:microsoft.com/office/officeart/2009/layout/CircleArrowProcess"/>
    <dgm:cxn modelId="{23DF0976-6573-4C53-93A9-55B5CB1F3545}" type="presParOf" srcId="{F8A0453C-AD68-4030-8A59-2360E99B2FE0}" destId="{680E5523-6D74-4424-9F51-F00B7147F106}" srcOrd="10" destOrd="0" presId="urn:microsoft.com/office/officeart/2009/layout/CircleArrowProcess"/>
    <dgm:cxn modelId="{FAA1DA11-8C20-4C04-BB35-633277DCA9F7}" type="presParOf" srcId="{680E5523-6D74-4424-9F51-F00B7147F106}" destId="{486F2282-E2DA-4AAB-B3E1-D39959FFBF12}" srcOrd="0" destOrd="0" presId="urn:microsoft.com/office/officeart/2009/layout/CircleArrowProcess"/>
    <dgm:cxn modelId="{19EF4959-6176-43EC-974F-31776A155643}" type="presParOf" srcId="{F8A0453C-AD68-4030-8A59-2360E99B2FE0}" destId="{260B641C-E5EB-4204-8626-CBB14B7FC75C}" srcOrd="11" destOrd="0" presId="urn:microsoft.com/office/officeart/2009/layout/CircleArrowProcess"/>
    <dgm:cxn modelId="{006B044A-69A6-4A56-8AA9-30E18811A228}" type="presParOf" srcId="{F8A0453C-AD68-4030-8A59-2360E99B2FE0}" destId="{D0EDF61C-D9F5-4FF8-A2FE-9B191D24F61E}" srcOrd="12" destOrd="0" presId="urn:microsoft.com/office/officeart/2009/layout/CircleArrowProcess"/>
    <dgm:cxn modelId="{6C63BE58-41E9-4829-8A11-7F99B7546B60}" type="presParOf" srcId="{D0EDF61C-D9F5-4FF8-A2FE-9B191D24F61E}" destId="{03EEB32E-820B-4EF2-A456-53DD2CBE3FE4}" srcOrd="0" destOrd="0" presId="urn:microsoft.com/office/officeart/2009/layout/CircleArrowProcess"/>
    <dgm:cxn modelId="{34B8B479-D877-4290-BDCD-6110A68C34ED}" type="presParOf" srcId="{F8A0453C-AD68-4030-8A59-2360E99B2FE0}" destId="{16997E64-FE86-4D6C-B6E0-948712A3336A}" srcOrd="1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8F31A-EE01-4964-A04A-C80E0623481B}">
      <dsp:nvSpPr>
        <dsp:cNvPr id="0" name=""/>
        <dsp:cNvSpPr/>
      </dsp:nvSpPr>
      <dsp:spPr>
        <a:xfrm>
          <a:off x="3380993" y="0"/>
          <a:ext cx="1399094" cy="139921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F049D-618B-4C72-A10D-EC281FF7E62F}">
      <dsp:nvSpPr>
        <dsp:cNvPr id="0" name=""/>
        <dsp:cNvSpPr/>
      </dsp:nvSpPr>
      <dsp:spPr>
        <a:xfrm>
          <a:off x="3689891" y="506634"/>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Needs analysis</a:t>
          </a:r>
        </a:p>
      </dsp:txBody>
      <dsp:txXfrm>
        <a:off x="3689891" y="506634"/>
        <a:ext cx="780773" cy="390236"/>
      </dsp:txXfrm>
    </dsp:sp>
    <dsp:sp modelId="{9DAAF0DD-D6D8-4345-B981-27EF900286B9}">
      <dsp:nvSpPr>
        <dsp:cNvPr id="0" name=""/>
        <dsp:cNvSpPr/>
      </dsp:nvSpPr>
      <dsp:spPr>
        <a:xfrm>
          <a:off x="2992312" y="803753"/>
          <a:ext cx="1399094" cy="139921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93DD4-3507-461C-B24D-A2FEAAFC9B5D}">
      <dsp:nvSpPr>
        <dsp:cNvPr id="0" name=""/>
        <dsp:cNvSpPr/>
      </dsp:nvSpPr>
      <dsp:spPr>
        <a:xfrm>
          <a:off x="3299635" y="1312225"/>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Feasibility study</a:t>
          </a:r>
        </a:p>
      </dsp:txBody>
      <dsp:txXfrm>
        <a:off x="3299635" y="1312225"/>
        <a:ext cx="780773" cy="390236"/>
      </dsp:txXfrm>
    </dsp:sp>
    <dsp:sp modelId="{AE3BE54C-8733-4F35-8AC5-9674EDA212C8}">
      <dsp:nvSpPr>
        <dsp:cNvPr id="0" name=""/>
        <dsp:cNvSpPr/>
      </dsp:nvSpPr>
      <dsp:spPr>
        <a:xfrm>
          <a:off x="3380993" y="1611182"/>
          <a:ext cx="1399094" cy="1399216"/>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60780-29F5-4BE5-BEB3-1CDF11D2F6D2}">
      <dsp:nvSpPr>
        <dsp:cNvPr id="0" name=""/>
        <dsp:cNvSpPr/>
      </dsp:nvSpPr>
      <dsp:spPr>
        <a:xfrm>
          <a:off x="3689891" y="2117816"/>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Preliminary design</a:t>
          </a:r>
        </a:p>
      </dsp:txBody>
      <dsp:txXfrm>
        <a:off x="3689891" y="2117816"/>
        <a:ext cx="780773" cy="390236"/>
      </dsp:txXfrm>
    </dsp:sp>
    <dsp:sp modelId="{01483363-44F6-4F52-973E-3C8CF62476AE}">
      <dsp:nvSpPr>
        <dsp:cNvPr id="0" name=""/>
        <dsp:cNvSpPr/>
      </dsp:nvSpPr>
      <dsp:spPr>
        <a:xfrm>
          <a:off x="2992312" y="2416773"/>
          <a:ext cx="1399094" cy="139921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FCE5D-5A0B-447A-ABE0-31671B8F7B3A}">
      <dsp:nvSpPr>
        <dsp:cNvPr id="0" name=""/>
        <dsp:cNvSpPr/>
      </dsp:nvSpPr>
      <dsp:spPr>
        <a:xfrm>
          <a:off x="3299635" y="2923407"/>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Detailed</a:t>
          </a:r>
          <a:r>
            <a:rPr lang="en-US" sz="1000" kern="1200" dirty="0"/>
            <a:t> </a:t>
          </a:r>
          <a:r>
            <a:rPr lang="en-US" sz="1000" b="1" kern="1200" dirty="0">
              <a:solidFill>
                <a:srgbClr val="FF0000"/>
              </a:solidFill>
            </a:rPr>
            <a:t>design</a:t>
          </a:r>
        </a:p>
      </dsp:txBody>
      <dsp:txXfrm>
        <a:off x="3299635" y="2923407"/>
        <a:ext cx="780773" cy="390236"/>
      </dsp:txXfrm>
    </dsp:sp>
    <dsp:sp modelId="{5A4E5472-22F3-4F97-AC9E-21C55044E83B}">
      <dsp:nvSpPr>
        <dsp:cNvPr id="0" name=""/>
        <dsp:cNvSpPr/>
      </dsp:nvSpPr>
      <dsp:spPr>
        <a:xfrm>
          <a:off x="3380993" y="3221139"/>
          <a:ext cx="1399094" cy="1399216"/>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99B40D-1DF2-4D90-8304-EC550F7DDA3C}">
      <dsp:nvSpPr>
        <dsp:cNvPr id="0" name=""/>
        <dsp:cNvSpPr/>
      </dsp:nvSpPr>
      <dsp:spPr>
        <a:xfrm>
          <a:off x="3689891" y="3727773"/>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Distribution</a:t>
          </a:r>
        </a:p>
      </dsp:txBody>
      <dsp:txXfrm>
        <a:off x="3689891" y="3727773"/>
        <a:ext cx="780773" cy="390236"/>
      </dsp:txXfrm>
    </dsp:sp>
    <dsp:sp modelId="{486F2282-E2DA-4AAB-B3E1-D39959FFBF12}">
      <dsp:nvSpPr>
        <dsp:cNvPr id="0" name=""/>
        <dsp:cNvSpPr/>
      </dsp:nvSpPr>
      <dsp:spPr>
        <a:xfrm>
          <a:off x="2992312" y="4026730"/>
          <a:ext cx="1399094" cy="139921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B641C-E5EB-4204-8626-CBB14B7FC75C}">
      <dsp:nvSpPr>
        <dsp:cNvPr id="0" name=""/>
        <dsp:cNvSpPr/>
      </dsp:nvSpPr>
      <dsp:spPr>
        <a:xfrm>
          <a:off x="3299635" y="4533364"/>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Consumption</a:t>
          </a:r>
        </a:p>
      </dsp:txBody>
      <dsp:txXfrm>
        <a:off x="3299635" y="4533364"/>
        <a:ext cx="780773" cy="390236"/>
      </dsp:txXfrm>
    </dsp:sp>
    <dsp:sp modelId="{03EEB32E-820B-4EF2-A456-53DD2CBE3FE4}">
      <dsp:nvSpPr>
        <dsp:cNvPr id="0" name=""/>
        <dsp:cNvSpPr/>
      </dsp:nvSpPr>
      <dsp:spPr>
        <a:xfrm>
          <a:off x="3480459" y="4923601"/>
          <a:ext cx="1201998" cy="1202566"/>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997E64-FE86-4D6C-B6E0-948712A3336A}">
      <dsp:nvSpPr>
        <dsp:cNvPr id="0" name=""/>
        <dsp:cNvSpPr/>
      </dsp:nvSpPr>
      <dsp:spPr>
        <a:xfrm>
          <a:off x="3689891" y="5338955"/>
          <a:ext cx="780773" cy="390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dirty="0">
              <a:solidFill>
                <a:srgbClr val="FF0000"/>
              </a:solidFill>
            </a:rPr>
            <a:t>Retirement</a:t>
          </a:r>
        </a:p>
      </dsp:txBody>
      <dsp:txXfrm>
        <a:off x="3689891" y="5338955"/>
        <a:ext cx="780773" cy="39023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0E2FC8-5EB9-450A-B970-80F8040A6C93}" type="datetimeFigureOut">
              <a:rPr lang="en-US" smtClean="0"/>
              <a:t>5/2/2020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240EBD-49F8-43FF-8060-FC9D83EC0083}" type="slidenum">
              <a:rPr lang="en-US" smtClean="0"/>
              <a:t>‹#›</a:t>
            </a:fld>
            <a:endParaRPr lang="en-US"/>
          </a:p>
        </p:txBody>
      </p:sp>
    </p:spTree>
    <p:extLst>
      <p:ext uri="{BB962C8B-B14F-4D97-AF65-F5344CB8AC3E}">
        <p14:creationId xmlns:p14="http://schemas.microsoft.com/office/powerpoint/2010/main" val="407489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2240EBD-49F8-43FF-8060-FC9D83EC0083}" type="slidenum">
              <a:rPr lang="en-US" smtClean="0"/>
              <a:t>1</a:t>
            </a:fld>
            <a:endParaRPr lang="en-US"/>
          </a:p>
        </p:txBody>
      </p:sp>
    </p:spTree>
    <p:extLst>
      <p:ext uri="{BB962C8B-B14F-4D97-AF65-F5344CB8AC3E}">
        <p14:creationId xmlns:p14="http://schemas.microsoft.com/office/powerpoint/2010/main" val="193758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63DADF-2B1E-4F4C-B8B0-AE8E25253B2D}"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273962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63DADF-2B1E-4F4C-B8B0-AE8E25253B2D}"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421119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63DADF-2B1E-4F4C-B8B0-AE8E25253B2D}"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81386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BEA3CBF-B412-4223-9B6A-196A1C65F8AF}"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874D9D-36B7-4FB7-94D2-8944058BA5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5424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23C66F-5817-4C23-A1DC-110FA6C71BF3}"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871630-BD70-4DAE-A177-C3F382B425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9731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5D985C-54E7-4F87-A7D0-28D6A3B4038E}"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78D95FE-387B-4CEE-AF8B-19A1ADE25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985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0B1F677-8627-40A9-AA22-39ECB83E96C0}" type="datetimeFigureOut">
              <a:rPr lang="en-US">
                <a:solidFill>
                  <a:prstClr val="black">
                    <a:tint val="75000"/>
                  </a:prstClr>
                </a:solidFill>
              </a:rPr>
              <a:pPr>
                <a:defRPr/>
              </a:pPr>
              <a:t>5/2/2020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9DFDE17-CE78-4524-BCD6-5F9CB39DEB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4062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27ADA8D-F328-4970-934F-E7BF4B359E0D}" type="datetimeFigureOut">
              <a:rPr lang="en-US">
                <a:solidFill>
                  <a:prstClr val="black">
                    <a:tint val="75000"/>
                  </a:prstClr>
                </a:solidFill>
              </a:rPr>
              <a:pPr>
                <a:defRPr/>
              </a:pPr>
              <a:t>5/2/2020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8A8471A-1AFF-4B29-A1CC-38A08571FC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09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163FA25-A832-4053-A6B7-38D541C1D741}" type="datetimeFigureOut">
              <a:rPr lang="en-US">
                <a:solidFill>
                  <a:prstClr val="black">
                    <a:tint val="75000"/>
                  </a:prstClr>
                </a:solidFill>
              </a:rPr>
              <a:pPr>
                <a:defRPr/>
              </a:pPr>
              <a:t>5/2/2020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2100082-5A91-4B2C-9C4A-97EABB974F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317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AF1CE1-68C5-4288-8E1B-BC07B7A0DB71}" type="datetimeFigureOut">
              <a:rPr lang="en-US">
                <a:solidFill>
                  <a:prstClr val="black">
                    <a:tint val="75000"/>
                  </a:prstClr>
                </a:solidFill>
              </a:rPr>
              <a:pPr>
                <a:defRPr/>
              </a:pPr>
              <a:t>5/2/2020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54B2A4A-3039-4727-BBE3-15A2ADB315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83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11D88C-E3C2-4C5B-AA9A-AB0488DCE9F9}" type="datetimeFigureOut">
              <a:rPr lang="en-US">
                <a:solidFill>
                  <a:prstClr val="black">
                    <a:tint val="75000"/>
                  </a:prstClr>
                </a:solidFill>
              </a:rPr>
              <a:pPr>
                <a:defRPr/>
              </a:pPr>
              <a:t>5/2/2020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DE2BCE5-73C3-4E8D-8C17-C9A599FC5A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162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63DADF-2B1E-4F4C-B8B0-AE8E25253B2D}"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2766298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4CCFB8-BAA8-4D69-9CBC-81C29295A353}" type="datetimeFigureOut">
              <a:rPr lang="en-US">
                <a:solidFill>
                  <a:prstClr val="black">
                    <a:tint val="75000"/>
                  </a:prstClr>
                </a:solidFill>
              </a:rPr>
              <a:pPr>
                <a:defRPr/>
              </a:pPr>
              <a:t>5/2/2020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A2CD39-8758-492B-BE62-6BA072B3F4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8145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70C08F-7451-41E4-AE99-B9C88C7CE6A3}"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44A37AD-6228-4D09-9B93-312864AAF0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7610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B29511-2C6F-4279-8A19-E4D33D225239}"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E42D74-B9B7-4258-A9FB-7974FA001B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4229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63DADF-2B1E-4F4C-B8B0-AE8E25253B2D}"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1774913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63DADF-2B1E-4F4C-B8B0-AE8E25253B2D}"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377268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63DADF-2B1E-4F4C-B8B0-AE8E25253B2D}"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3372655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63DADF-2B1E-4F4C-B8B0-AE8E25253B2D}"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372117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3DADF-2B1E-4F4C-B8B0-AE8E25253B2D}"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403681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63DADF-2B1E-4F4C-B8B0-AE8E25253B2D}"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35544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63DADF-2B1E-4F4C-B8B0-AE8E25253B2D}"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1917A-8D94-4D77-8117-257A8EDF765C}" type="slidenum">
              <a:rPr lang="en-US" smtClean="0"/>
              <a:pPr/>
              <a:t>‹#›</a:t>
            </a:fld>
            <a:endParaRPr lang="en-US"/>
          </a:p>
        </p:txBody>
      </p:sp>
    </p:spTree>
    <p:extLst>
      <p:ext uri="{BB962C8B-B14F-4D97-AF65-F5344CB8AC3E}">
        <p14:creationId xmlns:p14="http://schemas.microsoft.com/office/powerpoint/2010/main" val="244370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3DADF-2B1E-4F4C-B8B0-AE8E25253B2D}" type="datetimeFigureOut">
              <a:rPr lang="en-US" smtClean="0"/>
              <a:pPr/>
              <a:t>5/2/2020</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1917A-8D94-4D77-8117-257A8EDF765C}" type="slidenum">
              <a:rPr lang="en-US" smtClean="0"/>
              <a:pPr/>
              <a:t>‹#›</a:t>
            </a:fld>
            <a:endParaRPr lang="en-US"/>
          </a:p>
        </p:txBody>
      </p:sp>
    </p:spTree>
    <p:extLst>
      <p:ext uri="{BB962C8B-B14F-4D97-AF65-F5344CB8AC3E}">
        <p14:creationId xmlns:p14="http://schemas.microsoft.com/office/powerpoint/2010/main" val="4272513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5C9AC71-1C88-41EE-84D3-697DD1D3D2F0}" type="datetimeFigureOut">
              <a:rPr lang="en-US">
                <a:solidFill>
                  <a:prstClr val="black">
                    <a:tint val="75000"/>
                  </a:prstClr>
                </a:solidFill>
              </a:rPr>
              <a:pPr>
                <a:defRPr/>
              </a:pPr>
              <a:t>5/2/2020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9137EF0-02AB-47AB-AB4C-4E6385535E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8811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7"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New%20folder/VLE-calc.com.htm" TargetMode="External"/><Relationship Id="rId2" Type="http://schemas.openxmlformats.org/officeDocument/2006/relationships/hyperlink" Target="New%20folder/A-to-Z%20Guide%20to%20Thermodynamics,%20Heat%20&amp;%20Mass%20Transfer,%20and%20Fluids%20Engineering%20Online%20-%20Home.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New%20folder/CheCalc.htm" TargetMode="Externa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0.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23.png"/><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ddbst.com/ddb.html" TargetMode="Externa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5.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8.png"/><Relationship Id="rId4" Type="http://schemas.microsoft.com/office/2007/relationships/hdphoto" Target="../media/hdphoto15.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775520" y="1267770"/>
            <a:ext cx="8276531" cy="5106047"/>
          </a:xfrm>
        </p:spPr>
        <p:txBody>
          <a:bodyPr/>
          <a:lstStyle/>
          <a:p>
            <a:pPr lvl="0" eaLnBrk="1" hangingPunct="1">
              <a:spcBef>
                <a:spcPct val="20000"/>
              </a:spcBef>
            </a:pP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br>
              <a:rPr lang="en-US" dirty="0">
                <a:latin typeface="Comic Sans MS" panose="030F0702030302020204" pitchFamily="66" charset="0"/>
              </a:rPr>
            </a:br>
            <a:r>
              <a:rPr lang="en-US" sz="3200" dirty="0">
                <a:latin typeface="Century" panose="02040604050505020304" pitchFamily="18" charset="0"/>
              </a:rPr>
              <a:t>Welcome to the course </a:t>
            </a:r>
            <a:br>
              <a:rPr lang="en-US" sz="3200" dirty="0">
                <a:latin typeface="Century" panose="02040604050505020304" pitchFamily="18" charset="0"/>
              </a:rPr>
            </a:br>
            <a:r>
              <a:rPr lang="en-US" sz="3200" b="1" dirty="0">
                <a:latin typeface="Century" panose="02040604050505020304" pitchFamily="18" charset="0"/>
              </a:rPr>
              <a:t>Chemical Engineering Equipment Design, </a:t>
            </a:r>
            <a:r>
              <a:rPr lang="en-US" sz="3200" b="1" dirty="0" err="1">
                <a:latin typeface="Century" panose="02040604050505020304" pitchFamily="18" charset="0"/>
              </a:rPr>
              <a:t>CBEg</a:t>
            </a:r>
            <a:r>
              <a:rPr lang="en-US" sz="3200" b="1" dirty="0">
                <a:latin typeface="Century" panose="02040604050505020304" pitchFamily="18" charset="0"/>
              </a:rPr>
              <a:t> 4201</a:t>
            </a:r>
            <a:br>
              <a:rPr lang="en-US" dirty="0">
                <a:latin typeface="Comic Sans MS" panose="030F0702030302020204" pitchFamily="66" charset="0"/>
              </a:rPr>
            </a:br>
            <a:br>
              <a:rPr lang="en-US" sz="2800" b="1" dirty="0">
                <a:solidFill>
                  <a:prstClr val="black"/>
                </a:solidFill>
                <a:latin typeface="Comic Sans MS" panose="030F0702030302020204" pitchFamily="66" charset="0"/>
                <a:ea typeface="+mn-ea"/>
                <a:cs typeface="+mn-cs"/>
              </a:rPr>
            </a:br>
            <a:br>
              <a:rPr lang="en-US" altLang="en-US" sz="2000" dirty="0">
                <a:solidFill>
                  <a:srgbClr val="FF0000"/>
                </a:solidFill>
                <a:latin typeface="Comic Sans MS" panose="030F0702030302020204" pitchFamily="66" charset="0"/>
                <a:ea typeface="+mn-ea"/>
                <a:cs typeface="+mn-cs"/>
              </a:rPr>
            </a:br>
            <a:br>
              <a:rPr lang="en-US" altLang="en-US" sz="1800" b="1" dirty="0">
                <a:solidFill>
                  <a:prstClr val="black"/>
                </a:solidFill>
                <a:latin typeface="Comic Sans MS" panose="030F0702030302020204" pitchFamily="66" charset="0"/>
                <a:ea typeface="+mn-ea"/>
                <a:cs typeface="+mn-cs"/>
              </a:rPr>
            </a:br>
            <a:r>
              <a:rPr lang="en-US" altLang="en-US" sz="1800" b="1" dirty="0">
                <a:solidFill>
                  <a:prstClr val="black"/>
                </a:solidFill>
                <a:latin typeface="Comic Sans MS" panose="030F0702030302020204" pitchFamily="66" charset="0"/>
                <a:ea typeface="+mn-ea"/>
                <a:cs typeface="+mn-cs"/>
              </a:rPr>
              <a:t> </a:t>
            </a:r>
            <a:br>
              <a:rPr lang="en-US" altLang="en-US" sz="1800" b="1" dirty="0">
                <a:solidFill>
                  <a:prstClr val="black"/>
                </a:solidFill>
                <a:latin typeface="Comic Sans MS" panose="030F0702030302020204" pitchFamily="66" charset="0"/>
                <a:ea typeface="+mn-ea"/>
                <a:cs typeface="+mn-cs"/>
              </a:rPr>
            </a:br>
            <a:br>
              <a:rPr lang="en-US" altLang="en-US" sz="2800" b="1" dirty="0">
                <a:solidFill>
                  <a:prstClr val="black"/>
                </a:solidFill>
                <a:latin typeface="Comic Sans MS" panose="030F0702030302020204" pitchFamily="66" charset="0"/>
                <a:ea typeface="+mn-ea"/>
                <a:cs typeface="+mn-cs"/>
              </a:rPr>
            </a:br>
            <a:r>
              <a:rPr lang="en-US" altLang="en-US" sz="2800" b="1" dirty="0">
                <a:solidFill>
                  <a:prstClr val="black"/>
                </a:solidFill>
                <a:latin typeface="Comic Sans MS" panose="030F0702030302020204" pitchFamily="66" charset="0"/>
                <a:ea typeface="+mn-ea"/>
                <a:cs typeface="+mn-cs"/>
              </a:rPr>
              <a:t>				</a:t>
            </a:r>
            <a:br>
              <a:rPr lang="en-US" altLang="en-US" sz="2800" b="1" dirty="0">
                <a:solidFill>
                  <a:prstClr val="black"/>
                </a:solidFill>
                <a:latin typeface="Comic Sans MS" panose="030F0702030302020204" pitchFamily="66" charset="0"/>
                <a:ea typeface="+mn-ea"/>
                <a:cs typeface="+mn-cs"/>
              </a:rPr>
            </a:br>
            <a:endParaRPr lang="en-US" dirty="0">
              <a:latin typeface="Comic Sans MS" panose="030F0702030302020204"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1805" y="692696"/>
            <a:ext cx="1800200" cy="199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688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68362"/>
          </a:xfrm>
        </p:spPr>
        <p:txBody>
          <a:bodyPr>
            <a:normAutofit/>
          </a:bodyPr>
          <a:lstStyle/>
          <a:p>
            <a:r>
              <a:rPr lang="en-US" dirty="0"/>
              <a:t>Point of origin/clients for a design project</a:t>
            </a:r>
          </a:p>
        </p:txBody>
      </p:sp>
      <p:sp>
        <p:nvSpPr>
          <p:cNvPr id="3" name="Content Placeholder 2"/>
          <p:cNvSpPr>
            <a:spLocks noGrp="1"/>
          </p:cNvSpPr>
          <p:nvPr>
            <p:ph idx="1"/>
          </p:nvPr>
        </p:nvSpPr>
        <p:spPr>
          <a:xfrm>
            <a:off x="304800" y="1219201"/>
            <a:ext cx="11734800" cy="4343400"/>
          </a:xfrm>
        </p:spPr>
        <p:txBody>
          <a:bodyPr>
            <a:noAutofit/>
          </a:bodyPr>
          <a:lstStyle/>
          <a:p>
            <a:pPr lvl="1" algn="just">
              <a:lnSpc>
                <a:spcPct val="150000"/>
              </a:lnSpc>
            </a:pPr>
            <a:r>
              <a:rPr lang="en-US" dirty="0"/>
              <a:t>The creation of a design begins with the recognition of a need</a:t>
            </a:r>
          </a:p>
          <a:p>
            <a:pPr lvl="1" algn="just">
              <a:lnSpc>
                <a:spcPct val="150000"/>
              </a:lnSpc>
            </a:pPr>
            <a:r>
              <a:rPr lang="en-US" dirty="0"/>
              <a:t>This may occur in several ways</a:t>
            </a:r>
          </a:p>
          <a:p>
            <a:pPr lvl="2" algn="just"/>
            <a:r>
              <a:rPr lang="en-US" dirty="0"/>
              <a:t>It may be from observation</a:t>
            </a:r>
          </a:p>
          <a:p>
            <a:pPr lvl="2" algn="just"/>
            <a:r>
              <a:rPr lang="en-US" dirty="0"/>
              <a:t>Often they originate in a research labs of chemists, biochemists, and engineers who seek to satisfy the desires of </a:t>
            </a:r>
            <a:r>
              <a:rPr lang="en-US" b="1" dirty="0">
                <a:solidFill>
                  <a:schemeClr val="accent6">
                    <a:lumMod val="75000"/>
                  </a:schemeClr>
                </a:solidFill>
              </a:rPr>
              <a:t>customers</a:t>
            </a:r>
            <a:r>
              <a:rPr lang="en-US" dirty="0"/>
              <a:t> for chemicals with improved properties for many applications</a:t>
            </a:r>
          </a:p>
          <a:p>
            <a:pPr lvl="2" algn="just"/>
            <a:r>
              <a:rPr lang="en-US" dirty="0"/>
              <a:t>The initial primitive statement of need may be merely an expression of opinion.</a:t>
            </a:r>
          </a:p>
          <a:p>
            <a:pPr lvl="2" algn="just"/>
            <a:r>
              <a:rPr lang="en-US" dirty="0"/>
              <a:t>When new markets are discovered </a:t>
            </a:r>
          </a:p>
          <a:p>
            <a:pPr marL="457188" lvl="1" indent="0" algn="just">
              <a:lnSpc>
                <a:spcPct val="150000"/>
              </a:lnSpc>
              <a:buNone/>
            </a:pPr>
            <a:r>
              <a:rPr lang="en-US" b="1" u="sng" dirty="0"/>
              <a:t>Who would be potential customers </a:t>
            </a:r>
          </a:p>
          <a:p>
            <a:pPr lvl="1" algn="just"/>
            <a:r>
              <a:rPr lang="en-US" dirty="0"/>
              <a:t>…..</a:t>
            </a:r>
          </a:p>
        </p:txBody>
      </p:sp>
    </p:spTree>
    <p:extLst>
      <p:ext uri="{BB962C8B-B14F-4D97-AF65-F5344CB8AC3E}">
        <p14:creationId xmlns:p14="http://schemas.microsoft.com/office/powerpoint/2010/main" val="2644965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62000"/>
            <a:ext cx="10972800" cy="5943599"/>
          </a:xfrm>
        </p:spPr>
        <p:txBody>
          <a:bodyPr>
            <a:normAutofit fontScale="85000" lnSpcReduction="20000"/>
          </a:bodyPr>
          <a:lstStyle/>
          <a:p>
            <a:pPr algn="just"/>
            <a:r>
              <a:rPr lang="en-US" dirty="0"/>
              <a:t>The needs analysis, concludes with a specification which provides the starting point for the feasibility study</a:t>
            </a:r>
          </a:p>
          <a:p>
            <a:pPr algn="just"/>
            <a:r>
              <a:rPr lang="en-US" dirty="0"/>
              <a:t>Each case given below shows a primitive need statement (</a:t>
            </a:r>
            <a:r>
              <a:rPr lang="en-US" dirty="0" err="1"/>
              <a:t>i</a:t>
            </a:r>
            <a:r>
              <a:rPr lang="en-US" dirty="0"/>
              <a:t>), and a specification in shortened, qualitative form (ii).</a:t>
            </a:r>
          </a:p>
          <a:p>
            <a:pPr marL="0" indent="0" algn="just">
              <a:buNone/>
            </a:pPr>
            <a:r>
              <a:rPr lang="en-US" dirty="0"/>
              <a:t>1. 	(</a:t>
            </a:r>
            <a:r>
              <a:rPr lang="en-US" dirty="0" err="1"/>
              <a:t>i</a:t>
            </a:r>
            <a:r>
              <a:rPr lang="en-US" dirty="0"/>
              <a:t>) An airport is congested.</a:t>
            </a:r>
          </a:p>
          <a:p>
            <a:pPr marL="1376363" indent="-1376363" algn="just">
              <a:buNone/>
            </a:pPr>
            <a:r>
              <a:rPr lang="en-US" dirty="0"/>
              <a:t>            (ii) A rapid transit link is required to a nearby airport with specification of number of people to be carried in a given time, amount of freight and baggage in a given time, and speed of passage.</a:t>
            </a:r>
          </a:p>
          <a:p>
            <a:pPr marL="0" indent="0" algn="just">
              <a:buNone/>
            </a:pPr>
            <a:r>
              <a:rPr lang="en-US" dirty="0"/>
              <a:t>2. 	(</a:t>
            </a:r>
            <a:r>
              <a:rPr lang="en-US" dirty="0" err="1"/>
              <a:t>i</a:t>
            </a:r>
            <a:r>
              <a:rPr lang="en-US" dirty="0"/>
              <a:t>) A building must be comfortable to work in.</a:t>
            </a:r>
          </a:p>
          <a:p>
            <a:pPr marL="1376363" indent="-1376363" algn="just">
              <a:buNone/>
            </a:pPr>
            <a:r>
              <a:rPr lang="en-US" dirty="0"/>
              <a:t>            (ii) Heating, ventilation, and air conditioning are required. Specify permissible limits of temperature, humidity, velocity, and fresh air makeup.</a:t>
            </a:r>
          </a:p>
          <a:p>
            <a:pPr marL="0" indent="0" algn="just">
              <a:buNone/>
            </a:pPr>
            <a:r>
              <a:rPr lang="en-US" dirty="0"/>
              <a:t>3. 	(</a:t>
            </a:r>
            <a:r>
              <a:rPr lang="en-US" dirty="0" err="1"/>
              <a:t>i</a:t>
            </a:r>
            <a:r>
              <a:rPr lang="en-US" dirty="0"/>
              <a:t>) National fossil fuel supplies are running low.</a:t>
            </a:r>
          </a:p>
          <a:p>
            <a:pPr marL="1376363" indent="-1376363" algn="just">
              <a:buNone/>
            </a:pPr>
            <a:r>
              <a:rPr lang="en-US" dirty="0"/>
              <a:t>           (ii) Alternative forms of energy supply are required. Specify amount and where they are needed, and any restrictions of space, time, or</a:t>
            </a:r>
          </a:p>
        </p:txBody>
      </p:sp>
    </p:spTree>
    <p:extLst>
      <p:ext uri="{BB962C8B-B14F-4D97-AF65-F5344CB8AC3E}">
        <p14:creationId xmlns:p14="http://schemas.microsoft.com/office/powerpoint/2010/main" val="74820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dirty="0"/>
              <a:t>Needs Analysis and Refinement</a:t>
            </a:r>
          </a:p>
        </p:txBody>
      </p:sp>
      <p:sp>
        <p:nvSpPr>
          <p:cNvPr id="3" name="Content Placeholder 2"/>
          <p:cNvSpPr>
            <a:spLocks noGrp="1"/>
          </p:cNvSpPr>
          <p:nvPr>
            <p:ph idx="1"/>
          </p:nvPr>
        </p:nvSpPr>
        <p:spPr>
          <a:xfrm>
            <a:off x="609600" y="1066800"/>
            <a:ext cx="10972800" cy="5486399"/>
          </a:xfrm>
        </p:spPr>
        <p:txBody>
          <a:bodyPr>
            <a:normAutofit fontScale="85000" lnSpcReduction="20000"/>
          </a:bodyPr>
          <a:lstStyle/>
          <a:p>
            <a:pPr marL="0" indent="0">
              <a:buNone/>
            </a:pPr>
            <a:r>
              <a:rPr lang="en-US" b="1" dirty="0"/>
              <a:t>Example 1</a:t>
            </a:r>
          </a:p>
          <a:p>
            <a:pPr marL="0" indent="0" algn="just">
              <a:buNone/>
            </a:pPr>
            <a:r>
              <a:rPr lang="en-US" b="1" u="sng" dirty="0">
                <a:solidFill>
                  <a:schemeClr val="accent6">
                    <a:lumMod val="75000"/>
                  </a:schemeClr>
                </a:solidFill>
              </a:rPr>
              <a:t>Problem</a:t>
            </a:r>
            <a:r>
              <a:rPr lang="en-US" dirty="0"/>
              <a:t>: The community needs water. Define </a:t>
            </a:r>
          </a:p>
          <a:p>
            <a:pPr marL="0" indent="0" algn="just">
              <a:buNone/>
            </a:pPr>
            <a:r>
              <a:rPr lang="en-US" dirty="0"/>
              <a:t>(</a:t>
            </a:r>
            <a:r>
              <a:rPr lang="en-US" dirty="0" err="1"/>
              <a:t>i</a:t>
            </a:r>
            <a:r>
              <a:rPr lang="en-US" dirty="0"/>
              <a:t>) Community. </a:t>
            </a:r>
          </a:p>
          <a:p>
            <a:pPr marL="914400" indent="-914400" algn="just">
              <a:buNone/>
            </a:pPr>
            <a:r>
              <a:rPr lang="en-US" dirty="0"/>
              <a:t>	How large is it? Where is it located? How is the population distributed? </a:t>
            </a:r>
          </a:p>
          <a:p>
            <a:pPr marL="0" indent="0" algn="just">
              <a:buNone/>
            </a:pPr>
            <a:r>
              <a:rPr lang="en-US" dirty="0"/>
              <a:t>(ii) Needs. </a:t>
            </a:r>
          </a:p>
          <a:p>
            <a:pPr marL="914400" indent="-914400" algn="just">
              <a:buNone/>
            </a:pPr>
            <a:r>
              <a:rPr lang="en-US" dirty="0"/>
              <a:t>	Does everybody need it? Is it for washing? For drinking? For irrigation? For recreation? For display? How much is needed and for how long? Who will pay for it? When is it needed? </a:t>
            </a:r>
          </a:p>
          <a:p>
            <a:pPr marL="0" indent="0" algn="just">
              <a:buNone/>
            </a:pPr>
            <a:r>
              <a:rPr lang="en-US" dirty="0"/>
              <a:t>(iii) Water. </a:t>
            </a:r>
          </a:p>
          <a:p>
            <a:pPr marL="0" indent="0" algn="just">
              <a:buNone/>
            </a:pPr>
            <a:r>
              <a:rPr lang="en-US" dirty="0"/>
              <a:t>	What kind of water?</a:t>
            </a:r>
          </a:p>
          <a:p>
            <a:pPr marL="0" indent="0" algn="just">
              <a:buNone/>
            </a:pPr>
            <a:endParaRPr lang="en-US" dirty="0"/>
          </a:p>
          <a:p>
            <a:pPr marL="0" indent="0" algn="just">
              <a:buNone/>
            </a:pPr>
            <a:r>
              <a:rPr lang="en-US" sz="2400" dirty="0">
                <a:solidFill>
                  <a:srgbClr val="00B0F0"/>
                </a:solidFill>
              </a:rPr>
              <a:t>In this way, one question leads to another until the problem has been completely formulated. Notice how the analysis involves the removal of uncertainty from the information supplied in the primitive statement</a:t>
            </a:r>
          </a:p>
        </p:txBody>
      </p:sp>
    </p:spTree>
    <p:extLst>
      <p:ext uri="{BB962C8B-B14F-4D97-AF65-F5344CB8AC3E}">
        <p14:creationId xmlns:p14="http://schemas.microsoft.com/office/powerpoint/2010/main" val="194353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87362"/>
          </a:xfrm>
        </p:spPr>
        <p:txBody>
          <a:bodyPr>
            <a:normAutofit/>
          </a:bodyPr>
          <a:lstStyle/>
          <a:p>
            <a:pPr algn="r"/>
            <a:r>
              <a:rPr lang="en-US" sz="2000" dirty="0"/>
              <a:t>Needs Analysis …….</a:t>
            </a:r>
          </a:p>
        </p:txBody>
      </p:sp>
      <p:sp>
        <p:nvSpPr>
          <p:cNvPr id="3" name="Content Placeholder 2"/>
          <p:cNvSpPr>
            <a:spLocks noGrp="1"/>
          </p:cNvSpPr>
          <p:nvPr>
            <p:ph idx="1"/>
          </p:nvPr>
        </p:nvSpPr>
        <p:spPr>
          <a:xfrm>
            <a:off x="609600" y="1066800"/>
            <a:ext cx="10972800" cy="4525963"/>
          </a:xfrm>
        </p:spPr>
        <p:txBody>
          <a:bodyPr/>
          <a:lstStyle/>
          <a:p>
            <a:pPr marL="0" indent="0">
              <a:buNone/>
            </a:pPr>
            <a:r>
              <a:rPr lang="en-US" b="1" dirty="0"/>
              <a:t>Example 2</a:t>
            </a:r>
          </a:p>
          <a:p>
            <a:pPr marL="0" indent="0">
              <a:buNone/>
            </a:pPr>
            <a:r>
              <a:rPr lang="en-US" b="1" dirty="0">
                <a:solidFill>
                  <a:srgbClr val="FF0000"/>
                </a:solidFill>
              </a:rPr>
              <a:t>	</a:t>
            </a:r>
            <a:r>
              <a:rPr lang="en-US" b="1" u="sng" dirty="0">
                <a:solidFill>
                  <a:srgbClr val="FF0000"/>
                </a:solidFill>
              </a:rPr>
              <a:t>Problem: </a:t>
            </a:r>
            <a:r>
              <a:rPr lang="en-US" dirty="0"/>
              <a:t>Design a worldwide communications system?</a:t>
            </a:r>
          </a:p>
          <a:p>
            <a:pPr marL="0" indent="0">
              <a:buNone/>
            </a:pPr>
            <a:r>
              <a:rPr lang="en-US" b="1" dirty="0"/>
              <a:t>Example 3 </a:t>
            </a:r>
          </a:p>
          <a:p>
            <a:pPr marL="0" indent="0">
              <a:buNone/>
            </a:pPr>
            <a:r>
              <a:rPr lang="en-US" b="1" dirty="0">
                <a:solidFill>
                  <a:srgbClr val="FF0000"/>
                </a:solidFill>
              </a:rPr>
              <a:t>	</a:t>
            </a:r>
            <a:r>
              <a:rPr lang="en-US" b="1" u="sng" dirty="0">
                <a:solidFill>
                  <a:srgbClr val="FF0000"/>
                </a:solidFill>
              </a:rPr>
              <a:t>Problem: </a:t>
            </a:r>
            <a:r>
              <a:rPr lang="en-US" dirty="0">
                <a:solidFill>
                  <a:srgbClr val="FF0000"/>
                </a:solidFill>
              </a:rPr>
              <a:t> </a:t>
            </a:r>
            <a:r>
              <a:rPr lang="en-US" dirty="0"/>
              <a:t>the factory needs heat transfer equipment?</a:t>
            </a:r>
          </a:p>
          <a:p>
            <a:pPr marL="0" indent="0">
              <a:buNone/>
            </a:pPr>
            <a:r>
              <a:rPr lang="en-US" b="1" dirty="0"/>
              <a:t>Example 4</a:t>
            </a:r>
          </a:p>
          <a:p>
            <a:pPr marL="0" indent="0">
              <a:buNone/>
            </a:pPr>
            <a:r>
              <a:rPr lang="en-US" b="1" dirty="0">
                <a:solidFill>
                  <a:srgbClr val="FF0000"/>
                </a:solidFill>
              </a:rPr>
              <a:t>	</a:t>
            </a:r>
            <a:r>
              <a:rPr lang="en-US" b="1" u="sng" dirty="0">
                <a:solidFill>
                  <a:srgbClr val="FF0000"/>
                </a:solidFill>
              </a:rPr>
              <a:t>Problem: </a:t>
            </a:r>
            <a:r>
              <a:rPr lang="en-US" dirty="0">
                <a:solidFill>
                  <a:srgbClr val="FF0000"/>
                </a:solidFill>
              </a:rPr>
              <a:t> </a:t>
            </a:r>
            <a:r>
              <a:rPr lang="en-US" dirty="0"/>
              <a:t>The fruit must be packaged/picked ?</a:t>
            </a:r>
          </a:p>
          <a:p>
            <a:pPr marL="0" indent="0">
              <a:buNone/>
            </a:pPr>
            <a:endParaRPr lang="en-US" dirty="0"/>
          </a:p>
        </p:txBody>
      </p:sp>
    </p:spTree>
    <p:extLst>
      <p:ext uri="{BB962C8B-B14F-4D97-AF65-F5344CB8AC3E}">
        <p14:creationId xmlns:p14="http://schemas.microsoft.com/office/powerpoint/2010/main" val="2112997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lstStyle/>
          <a:p>
            <a:pPr algn="l"/>
            <a:r>
              <a:rPr lang="en-US" sz="2800" b="1" dirty="0">
                <a:latin typeface="Comic Sans MS" panose="030F0702030302020204" pitchFamily="66" charset="0"/>
                <a:ea typeface="+mn-ea"/>
                <a:cs typeface="+mn-cs"/>
              </a:rPr>
              <a:t>Other examples</a:t>
            </a:r>
            <a:r>
              <a:rPr lang="en-US" dirty="0"/>
              <a:t> </a:t>
            </a:r>
          </a:p>
        </p:txBody>
      </p:sp>
      <p:sp>
        <p:nvSpPr>
          <p:cNvPr id="3" name="Content Placeholder 2"/>
          <p:cNvSpPr>
            <a:spLocks noGrp="1"/>
          </p:cNvSpPr>
          <p:nvPr>
            <p:ph idx="1"/>
          </p:nvPr>
        </p:nvSpPr>
        <p:spPr>
          <a:xfrm>
            <a:off x="457200" y="1295400"/>
            <a:ext cx="11430000" cy="4906963"/>
          </a:xfrm>
        </p:spPr>
        <p:txBody>
          <a:bodyPr>
            <a:normAutofit/>
          </a:bodyPr>
          <a:lstStyle/>
          <a:p>
            <a:pPr algn="just">
              <a:lnSpc>
                <a:spcPct val="200000"/>
              </a:lnSpc>
              <a:buFont typeface="Wingdings" panose="05000000000000000000" pitchFamily="2" charset="2"/>
              <a:buChar char="Ø"/>
            </a:pPr>
            <a:r>
              <a:rPr lang="en-US" sz="2000" dirty="0">
                <a:latin typeface="Comic Sans MS" panose="030F0702030302020204" pitchFamily="66" charset="0"/>
              </a:rPr>
              <a:t>A Client asks you to design a tool for picking avocado from avocado tree with available materials.</a:t>
            </a:r>
          </a:p>
          <a:p>
            <a:pPr algn="just">
              <a:lnSpc>
                <a:spcPct val="200000"/>
              </a:lnSpc>
              <a:buFont typeface="Wingdings" panose="05000000000000000000" pitchFamily="2" charset="2"/>
              <a:buChar char="Ø"/>
            </a:pPr>
            <a:r>
              <a:rPr lang="en-US" sz="2000" dirty="0">
                <a:latin typeface="Comic Sans MS" panose="030F0702030302020204" pitchFamily="66" charset="0"/>
              </a:rPr>
              <a:t>A toilet seat paper</a:t>
            </a:r>
          </a:p>
          <a:p>
            <a:pPr algn="just">
              <a:lnSpc>
                <a:spcPct val="200000"/>
              </a:lnSpc>
              <a:buFont typeface="Wingdings" panose="05000000000000000000" pitchFamily="2" charset="2"/>
              <a:buChar char="Ø"/>
            </a:pPr>
            <a:r>
              <a:rPr lang="en-US" sz="2000" dirty="0">
                <a:latin typeface="Comic Sans MS" panose="030F0702030302020204" pitchFamily="66" charset="0"/>
              </a:rPr>
              <a:t>A substitution for imported shoe cream</a:t>
            </a:r>
          </a:p>
          <a:p>
            <a:pPr marL="0" indent="0" algn="just">
              <a:lnSpc>
                <a:spcPct val="200000"/>
              </a:lnSpc>
              <a:buNone/>
            </a:pPr>
            <a:r>
              <a:rPr lang="en-US" sz="2000" b="1" u="sng" dirty="0">
                <a:latin typeface="Comic Sans MS" panose="030F0702030302020204" pitchFamily="66" charset="0"/>
              </a:rPr>
              <a:t>What is the first thing you do?</a:t>
            </a:r>
          </a:p>
          <a:p>
            <a:pPr algn="just">
              <a:buFont typeface="Wingdings" panose="05000000000000000000" pitchFamily="2" charset="2"/>
              <a:buChar char="Ø"/>
            </a:pPr>
            <a:endParaRPr lang="en-US" sz="2000" dirty="0">
              <a:latin typeface="Comic Sans MS" panose="030F0702030302020204" pitchFamily="66" charset="0"/>
            </a:endParaRPr>
          </a:p>
          <a:p>
            <a:pPr algn="just">
              <a:buFont typeface="Wingdings" panose="05000000000000000000" pitchFamily="2" charset="2"/>
              <a:buChar char="Ø"/>
            </a:pPr>
            <a:endParaRPr lang="en-US" sz="2000" dirty="0">
              <a:latin typeface="Comic Sans MS" panose="030F0702030302020204" pitchFamily="66" charset="0"/>
            </a:endParaRPr>
          </a:p>
        </p:txBody>
      </p:sp>
    </p:spTree>
    <p:extLst>
      <p:ext uri="{BB962C8B-B14F-4D97-AF65-F5344CB8AC3E}">
        <p14:creationId xmlns:p14="http://schemas.microsoft.com/office/powerpoint/2010/main" val="321946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759"/>
          <a:stretch/>
        </p:blipFill>
        <p:spPr>
          <a:xfrm>
            <a:off x="1517376" y="88671"/>
            <a:ext cx="3409185" cy="3111731"/>
          </a:xfr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231" r="31319"/>
          <a:stretch/>
        </p:blipFill>
        <p:spPr>
          <a:xfrm rot="5400000">
            <a:off x="5263198" y="3027869"/>
            <a:ext cx="4328253" cy="339344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238" t="4074" r="15253" b="7037"/>
          <a:stretch/>
        </p:blipFill>
        <p:spPr>
          <a:xfrm rot="5400000">
            <a:off x="8169222" y="3870382"/>
            <a:ext cx="3694189" cy="1439829"/>
          </a:xfrm>
          <a:prstGeom prst="rect">
            <a:avLst/>
          </a:prstGeom>
        </p:spPr>
      </p:pic>
      <p:sp>
        <p:nvSpPr>
          <p:cNvPr id="11" name="Oval 10"/>
          <p:cNvSpPr/>
          <p:nvPr/>
        </p:nvSpPr>
        <p:spPr>
          <a:xfrm>
            <a:off x="3810000" y="2638484"/>
            <a:ext cx="457200" cy="480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78989" y="796844"/>
            <a:ext cx="457200" cy="480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84261" y="3352805"/>
            <a:ext cx="457200" cy="6639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7499" t="19157" r="27381" b="16423"/>
          <a:stretch/>
        </p:blipFill>
        <p:spPr>
          <a:xfrm rot="5400000">
            <a:off x="4643846" y="513603"/>
            <a:ext cx="2255484" cy="1466299"/>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051" t="26023" r="3980" b="-5498"/>
          <a:stretch/>
        </p:blipFill>
        <p:spPr>
          <a:xfrm rot="5400000">
            <a:off x="1028733" y="4024989"/>
            <a:ext cx="2971800" cy="1853007"/>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6447" t="47719" r="13" b="26140"/>
          <a:stretch/>
        </p:blipFill>
        <p:spPr>
          <a:xfrm>
            <a:off x="6574356" y="300305"/>
            <a:ext cx="4161875" cy="114300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11163" t="34457" b="14608"/>
          <a:stretch/>
        </p:blipFill>
        <p:spPr>
          <a:xfrm rot="5400000">
            <a:off x="3141926" y="3831256"/>
            <a:ext cx="3224061" cy="2492731"/>
          </a:xfrm>
          <a:prstGeom prst="rect">
            <a:avLst/>
          </a:prstGeom>
        </p:spPr>
      </p:pic>
    </p:spTree>
    <p:extLst>
      <p:ext uri="{BB962C8B-B14F-4D97-AF65-F5344CB8AC3E}">
        <p14:creationId xmlns:p14="http://schemas.microsoft.com/office/powerpoint/2010/main" val="21688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8229600" cy="792163"/>
          </a:xfrm>
        </p:spPr>
        <p:txBody>
          <a:bodyPr>
            <a:normAutofit/>
          </a:bodyPr>
          <a:lstStyle/>
          <a:p>
            <a:r>
              <a:rPr lang="en-US" dirty="0"/>
              <a:t>Design constraints</a:t>
            </a:r>
          </a:p>
        </p:txBody>
      </p:sp>
      <p:pic>
        <p:nvPicPr>
          <p:cNvPr id="4" name="Picture 2"/>
          <p:cNvPicPr>
            <a:picLocks noGrp="1" noChangeAspect="1" noChangeArrowheads="1"/>
          </p:cNvPicPr>
          <p:nvPr>
            <p:ph idx="1"/>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95600" y="1601321"/>
            <a:ext cx="6741003" cy="475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1132381"/>
            <a:ext cx="4729180" cy="369332"/>
          </a:xfrm>
          <a:prstGeom prst="rect">
            <a:avLst/>
          </a:prstGeom>
          <a:noFill/>
        </p:spPr>
        <p:txBody>
          <a:bodyPr wrap="none" rtlCol="0">
            <a:spAutoFit/>
          </a:bodyPr>
          <a:lstStyle/>
          <a:p>
            <a:r>
              <a:rPr lang="en-US" b="1" dirty="0"/>
              <a:t>What did you see/understand from this figure ?</a:t>
            </a:r>
          </a:p>
        </p:txBody>
      </p:sp>
    </p:spTree>
    <p:extLst>
      <p:ext uri="{BB962C8B-B14F-4D97-AF65-F5344CB8AC3E}">
        <p14:creationId xmlns:p14="http://schemas.microsoft.com/office/powerpoint/2010/main" val="257072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75520" y="188640"/>
            <a:ext cx="8712968" cy="6480720"/>
          </a:xfrm>
        </p:spPr>
        <p:txBody>
          <a:bodyPr>
            <a:normAutofit/>
          </a:bodyPr>
          <a:lstStyle/>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pic>
        <p:nvPicPr>
          <p:cNvPr id="3" name="Picture 2"/>
          <p:cNvPicPr>
            <a:picLocks noChangeAspect="1" noChangeArrowheads="1"/>
          </p:cNvPicPr>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14800" y="188640"/>
            <a:ext cx="3505200" cy="628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1295400"/>
            <a:ext cx="2474203" cy="523220"/>
          </a:xfrm>
          <a:prstGeom prst="rect">
            <a:avLst/>
          </a:prstGeom>
          <a:noFill/>
        </p:spPr>
        <p:txBody>
          <a:bodyPr wrap="none" rtlCol="0">
            <a:spAutoFit/>
          </a:bodyPr>
          <a:lstStyle/>
          <a:p>
            <a:r>
              <a:rPr lang="en-US" sz="2800" b="1" dirty="0"/>
              <a:t>Design process </a:t>
            </a:r>
          </a:p>
        </p:txBody>
      </p:sp>
    </p:spTree>
    <p:extLst>
      <p:ext uri="{BB962C8B-B14F-4D97-AF65-F5344CB8AC3E}">
        <p14:creationId xmlns:p14="http://schemas.microsoft.com/office/powerpoint/2010/main" val="363337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88640"/>
            <a:ext cx="11887200" cy="6480720"/>
          </a:xfrm>
        </p:spPr>
        <p:txBody>
          <a:bodyPr>
            <a:normAutofit/>
          </a:bodyPr>
          <a:lstStyle/>
          <a:p>
            <a:pPr marL="0" indent="0">
              <a:buNone/>
            </a:pPr>
            <a:endParaRPr lang="en-US" sz="2000" dirty="0">
              <a:latin typeface="Comic Sans MS" panose="030F0702030302020204" pitchFamily="66" charset="0"/>
            </a:endParaRPr>
          </a:p>
          <a:p>
            <a:pPr marL="0" indent="0">
              <a:buNone/>
            </a:pPr>
            <a:r>
              <a:rPr lang="en-US" sz="2400" b="1" dirty="0">
                <a:solidFill>
                  <a:srgbClr val="FF0000"/>
                </a:solidFill>
                <a:latin typeface="Comic Sans MS" panose="030F0702030302020204" pitchFamily="66" charset="0"/>
              </a:rPr>
              <a:t>Chemical process equipment design </a:t>
            </a:r>
          </a:p>
          <a:p>
            <a:pPr marL="0" indent="0">
              <a:buNone/>
            </a:pPr>
            <a:r>
              <a:rPr lang="en-US" sz="2000" dirty="0">
                <a:latin typeface="Comic Sans MS" panose="030F0702030302020204" pitchFamily="66" charset="0"/>
              </a:rPr>
              <a:t>In a chemical plant many different process operations are performed, </a:t>
            </a:r>
          </a:p>
          <a:p>
            <a:pPr marL="400041" lvl="1" indent="0">
              <a:buNone/>
            </a:pPr>
            <a:r>
              <a:rPr lang="en-US" sz="2000" dirty="0">
                <a:latin typeface="Comic Sans MS" panose="030F0702030302020204" pitchFamily="66" charset="0"/>
              </a:rPr>
              <a:t>Mixing</a:t>
            </a:r>
          </a:p>
          <a:p>
            <a:pPr marL="400041" lvl="1" indent="0">
              <a:buNone/>
            </a:pPr>
            <a:r>
              <a:rPr lang="en-US" sz="2000" dirty="0">
                <a:latin typeface="Comic Sans MS" panose="030F0702030302020204" pitchFamily="66" charset="0"/>
              </a:rPr>
              <a:t>conveying	</a:t>
            </a:r>
          </a:p>
          <a:p>
            <a:pPr marL="400041" lvl="1" indent="0">
              <a:buNone/>
            </a:pPr>
            <a:r>
              <a:rPr lang="en-US" sz="2000" dirty="0">
                <a:latin typeface="Comic Sans MS" panose="030F0702030302020204" pitchFamily="66" charset="0"/>
              </a:rPr>
              <a:t>Reaction</a:t>
            </a:r>
          </a:p>
          <a:p>
            <a:pPr marL="400041" lvl="1" indent="0">
              <a:buNone/>
            </a:pPr>
            <a:r>
              <a:rPr lang="en-US" sz="2000" dirty="0">
                <a:latin typeface="Comic Sans MS" panose="030F0702030302020204" pitchFamily="66" charset="0"/>
              </a:rPr>
              <a:t>separation: distillation, absorption, screening,….</a:t>
            </a:r>
          </a:p>
          <a:p>
            <a:pPr marL="400041" lvl="1" indent="0">
              <a:buNone/>
            </a:pPr>
            <a:r>
              <a:rPr lang="en-US" sz="2000" dirty="0">
                <a:latin typeface="Comic Sans MS" panose="030F0702030302020204" pitchFamily="66" charset="0"/>
              </a:rPr>
              <a:t>Heat transfer</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b="1" dirty="0">
                <a:latin typeface="Comic Sans MS" panose="030F0702030302020204" pitchFamily="66" charset="0"/>
              </a:rPr>
              <a:t>Need and Criteria to design an equipment</a:t>
            </a:r>
          </a:p>
          <a:p>
            <a:pPr marL="0" indent="0">
              <a:buNone/>
            </a:pPr>
            <a:r>
              <a:rPr lang="en-US" sz="2000" dirty="0">
                <a:latin typeface="Comic Sans MS" panose="030F0702030302020204" pitchFamily="66" charset="0"/>
              </a:rPr>
              <a:t>must perform its intended function properly, must operate safely, must be an economic design, should operate with minimum maintenance and repair &amp; with minimum operating costs and utilities requirements, usually required to operate satisfactorily under conditions of both increased and reduced capacity, must operate for the expected life of the plant, must be capable of construction and operation</a:t>
            </a:r>
          </a:p>
          <a:p>
            <a:pPr marL="0" indent="0">
              <a:buNone/>
            </a:pPr>
            <a:endParaRPr lang="en-US" sz="2000"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spTree>
    <p:extLst>
      <p:ext uri="{BB962C8B-B14F-4D97-AF65-F5344CB8AC3E}">
        <p14:creationId xmlns:p14="http://schemas.microsoft.com/office/powerpoint/2010/main" val="4206752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88640"/>
            <a:ext cx="11887200" cy="6480720"/>
          </a:xfrm>
        </p:spPr>
        <p:txBody>
          <a:bodyPr>
            <a:normAutofit/>
          </a:bodyPr>
          <a:lstStyle/>
          <a:p>
            <a:pPr marL="0" indent="0">
              <a:buNone/>
            </a:pPr>
            <a:endParaRPr lang="en-US" sz="2000" dirty="0">
              <a:latin typeface="Comic Sans MS" panose="030F0702030302020204" pitchFamily="66" charset="0"/>
            </a:endParaRPr>
          </a:p>
          <a:p>
            <a:pPr marL="0" indent="0">
              <a:buNone/>
            </a:pPr>
            <a:r>
              <a:rPr lang="en-US" sz="2400" b="1" dirty="0">
                <a:solidFill>
                  <a:srgbClr val="FF0000"/>
                </a:solidFill>
                <a:latin typeface="Comic Sans MS" panose="030F0702030302020204" pitchFamily="66" charset="0"/>
              </a:rPr>
              <a:t>What does a complete design include? </a:t>
            </a:r>
          </a:p>
          <a:p>
            <a:pPr marL="0" indent="0">
              <a:buNone/>
            </a:pPr>
            <a:endParaRPr lang="en-US" sz="2000" dirty="0">
              <a:latin typeface="Comic Sans MS" panose="030F0702030302020204" pitchFamily="66" charset="0"/>
            </a:endParaRPr>
          </a:p>
          <a:p>
            <a:pPr marL="0" indent="0" algn="just">
              <a:lnSpc>
                <a:spcPct val="150000"/>
              </a:lnSpc>
              <a:buNone/>
            </a:pPr>
            <a:r>
              <a:rPr lang="en-US" sz="2000" dirty="0">
                <a:latin typeface="Comic Sans MS" panose="030F0702030302020204" pitchFamily="66" charset="0"/>
              </a:rPr>
              <a:t>A complete design includes consideration of all aspects of the equipment specification for the item to be built and operated. </a:t>
            </a:r>
          </a:p>
          <a:p>
            <a:pPr algn="just">
              <a:lnSpc>
                <a:spcPct val="150000"/>
              </a:lnSpc>
              <a:buFont typeface="Wingdings" panose="05000000000000000000" pitchFamily="2" charset="2"/>
              <a:buChar char="ü"/>
            </a:pPr>
            <a:r>
              <a:rPr lang="en-US" sz="2000" dirty="0">
                <a:latin typeface="Comic Sans MS" panose="030F0702030302020204" pitchFamily="66" charset="0"/>
              </a:rPr>
              <a:t>Mechanical design, construction material, fabrication requirements, operational details, safety features, versatility, economic considerations….</a:t>
            </a:r>
          </a:p>
          <a:p>
            <a:pPr marL="0" indent="0" algn="just">
              <a:lnSpc>
                <a:spcPct val="150000"/>
              </a:lnSpc>
              <a:buNone/>
            </a:pPr>
            <a:r>
              <a:rPr lang="en-US" sz="2000" dirty="0">
                <a:latin typeface="Comic Sans MS" panose="030F0702030302020204" pitchFamily="66" charset="0"/>
              </a:rPr>
              <a:t>Complete design report must be prepared giving details of all relevant design calculations and the data used, and assumptions/restrictions inherent in the design method.</a:t>
            </a:r>
          </a:p>
          <a:p>
            <a:pPr marL="0" indent="0" algn="just">
              <a:lnSpc>
                <a:spcPct val="150000"/>
              </a:lnSpc>
              <a:buNone/>
            </a:pPr>
            <a:endParaRPr lang="en-US" sz="2000" dirty="0">
              <a:latin typeface="Comic Sans MS" panose="030F0702030302020204" pitchFamily="66" charset="0"/>
            </a:endParaRPr>
          </a:p>
          <a:p>
            <a:pPr marL="0" indent="0" algn="just">
              <a:lnSpc>
                <a:spcPct val="150000"/>
              </a:lnSpc>
              <a:buNone/>
            </a:pPr>
            <a:r>
              <a:rPr lang="en-US" sz="2000" dirty="0">
                <a:latin typeface="Comic Sans MS" panose="030F0702030302020204" pitchFamily="66" charset="0"/>
              </a:rPr>
              <a:t>Full design specification sheet and detailed(scaled) engineering drawing are prepared with sufficient details, so the item can be costed and constructed accurately.</a:t>
            </a:r>
          </a:p>
          <a:p>
            <a:pPr marL="0" indent="0">
              <a:buNone/>
            </a:pPr>
            <a:endParaRPr lang="en-US" sz="2000" dirty="0">
              <a:latin typeface="Comic Sans MS" panose="030F0702030302020204" pitchFamily="66" charset="0"/>
            </a:endParaRPr>
          </a:p>
        </p:txBody>
      </p:sp>
    </p:spTree>
    <p:extLst>
      <p:ext uri="{BB962C8B-B14F-4D97-AF65-F5344CB8AC3E}">
        <p14:creationId xmlns:p14="http://schemas.microsoft.com/office/powerpoint/2010/main" val="174177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7342-66A3-4355-B5FA-CD86D755167A}"/>
              </a:ext>
            </a:extLst>
          </p:cNvPr>
          <p:cNvSpPr>
            <a:spLocks noGrp="1"/>
          </p:cNvSpPr>
          <p:nvPr>
            <p:ph type="title"/>
          </p:nvPr>
        </p:nvSpPr>
        <p:spPr>
          <a:xfrm>
            <a:off x="609600" y="274638"/>
            <a:ext cx="10972800" cy="487362"/>
          </a:xfrm>
        </p:spPr>
        <p:txBody>
          <a:bodyPr/>
          <a:lstStyle/>
          <a:p>
            <a:pPr algn="l"/>
            <a:r>
              <a:rPr lang="en-US" sz="4000" b="1" dirty="0"/>
              <a:t>Course outline</a:t>
            </a:r>
          </a:p>
        </p:txBody>
      </p:sp>
      <p:pic>
        <p:nvPicPr>
          <p:cNvPr id="5" name="Content Placeholder 4">
            <a:extLst>
              <a:ext uri="{FF2B5EF4-FFF2-40B4-BE49-F238E27FC236}">
                <a16:creationId xmlns:a16="http://schemas.microsoft.com/office/drawing/2014/main" id="{5AD2656C-E3B2-4E00-A8C2-90CB86082296}"/>
              </a:ext>
            </a:extLst>
          </p:cNvPr>
          <p:cNvPicPr>
            <a:picLocks noGrp="1" noChangeAspect="1"/>
          </p:cNvPicPr>
          <p:nvPr>
            <p:ph idx="1"/>
          </p:nvPr>
        </p:nvPicPr>
        <p:blipFill rotWithShape="1">
          <a:blip r:embed="rId2" cstate="print">
            <a:biLevel thresh="50000"/>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8033" t="4741" r="75214" b="22731"/>
          <a:stretch/>
        </p:blipFill>
        <p:spPr>
          <a:xfrm rot="5400000">
            <a:off x="7839772" y="-770828"/>
            <a:ext cx="2438400" cy="5961256"/>
          </a:xfrm>
        </p:spPr>
      </p:pic>
      <p:pic>
        <p:nvPicPr>
          <p:cNvPr id="7" name="Picture 6">
            <a:extLst>
              <a:ext uri="{FF2B5EF4-FFF2-40B4-BE49-F238E27FC236}">
                <a16:creationId xmlns:a16="http://schemas.microsoft.com/office/drawing/2014/main" id="{75BFDC25-1C6D-40D0-9A37-DC48181790EC}"/>
              </a:ext>
            </a:extLst>
          </p:cNvPr>
          <p:cNvPicPr>
            <a:picLocks noChangeAspect="1"/>
          </p:cNvPicPr>
          <p:nvPr/>
        </p:nvPicPr>
        <p:blipFill rotWithShape="1">
          <a:blip r:embed="rId4" cstate="print">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1931" t="4432" r="22173" b="30586"/>
          <a:stretch/>
        </p:blipFill>
        <p:spPr>
          <a:xfrm rot="5400000">
            <a:off x="556629" y="586370"/>
            <a:ext cx="5334002" cy="6142461"/>
          </a:xfrm>
          <a:prstGeom prst="rect">
            <a:avLst/>
          </a:prstGeom>
        </p:spPr>
      </p:pic>
      <p:graphicFrame>
        <p:nvGraphicFramePr>
          <p:cNvPr id="9" name="Table 9">
            <a:extLst>
              <a:ext uri="{FF2B5EF4-FFF2-40B4-BE49-F238E27FC236}">
                <a16:creationId xmlns:a16="http://schemas.microsoft.com/office/drawing/2014/main" id="{953B4199-FD5D-4760-B506-5EFC617353F1}"/>
              </a:ext>
            </a:extLst>
          </p:cNvPr>
          <p:cNvGraphicFramePr>
            <a:graphicFrameLocks noGrp="1"/>
          </p:cNvGraphicFramePr>
          <p:nvPr>
            <p:extLst>
              <p:ext uri="{D42A27DB-BD31-4B8C-83A1-F6EECF244321}">
                <p14:modId xmlns:p14="http://schemas.microsoft.com/office/powerpoint/2010/main" val="3514581665"/>
              </p:ext>
            </p:extLst>
          </p:nvPr>
        </p:nvGraphicFramePr>
        <p:xfrm>
          <a:off x="6387528" y="5029200"/>
          <a:ext cx="5652072" cy="1676400"/>
        </p:xfrm>
        <a:graphic>
          <a:graphicData uri="http://schemas.openxmlformats.org/drawingml/2006/table">
            <a:tbl>
              <a:tblPr firstRow="1" bandRow="1">
                <a:tableStyleId>{F5AB1C69-6EDB-4FF4-983F-18BD219EF322}</a:tableStyleId>
              </a:tblPr>
              <a:tblGrid>
                <a:gridCol w="3027219">
                  <a:extLst>
                    <a:ext uri="{9D8B030D-6E8A-4147-A177-3AD203B41FA5}">
                      <a16:colId xmlns:a16="http://schemas.microsoft.com/office/drawing/2014/main" val="4249762628"/>
                    </a:ext>
                  </a:extLst>
                </a:gridCol>
                <a:gridCol w="2624853">
                  <a:extLst>
                    <a:ext uri="{9D8B030D-6E8A-4147-A177-3AD203B41FA5}">
                      <a16:colId xmlns:a16="http://schemas.microsoft.com/office/drawing/2014/main" val="764258633"/>
                    </a:ext>
                  </a:extLst>
                </a:gridCol>
              </a:tblGrid>
              <a:tr h="264886">
                <a:tc>
                  <a:txBody>
                    <a:bodyPr/>
                    <a:lstStyle/>
                    <a:p>
                      <a:r>
                        <a:rPr lang="en-US" sz="1600" b="1" dirty="0">
                          <a:solidFill>
                            <a:srgbClr val="7030A0"/>
                          </a:solidFill>
                        </a:rPr>
                        <a:t>Assessment weight </a:t>
                      </a:r>
                    </a:p>
                  </a:txBody>
                  <a:tcPr/>
                </a:tc>
                <a:tc>
                  <a:txBody>
                    <a:bodyPr/>
                    <a:lstStyle/>
                    <a:p>
                      <a:r>
                        <a:rPr lang="en-US" sz="1600" b="1" dirty="0">
                          <a:solidFill>
                            <a:srgbClr val="7030A0"/>
                          </a:solidFill>
                        </a:rPr>
                        <a:t>%</a:t>
                      </a:r>
                    </a:p>
                  </a:txBody>
                  <a:tcPr/>
                </a:tc>
                <a:extLst>
                  <a:ext uri="{0D108BD9-81ED-4DB2-BD59-A6C34878D82A}">
                    <a16:rowId xmlns:a16="http://schemas.microsoft.com/office/drawing/2014/main" val="2093386254"/>
                  </a:ext>
                </a:extLst>
              </a:tr>
              <a:tr h="264886">
                <a:tc>
                  <a:txBody>
                    <a:bodyPr/>
                    <a:lstStyle/>
                    <a:p>
                      <a:r>
                        <a:rPr lang="en-US" sz="1600" b="1" dirty="0">
                          <a:solidFill>
                            <a:srgbClr val="7030A0"/>
                          </a:solidFill>
                        </a:rPr>
                        <a:t>Project work</a:t>
                      </a:r>
                    </a:p>
                  </a:txBody>
                  <a:tcPr/>
                </a:tc>
                <a:tc>
                  <a:txBody>
                    <a:bodyPr/>
                    <a:lstStyle/>
                    <a:p>
                      <a:r>
                        <a:rPr lang="en-US" sz="1600" b="1" dirty="0">
                          <a:solidFill>
                            <a:srgbClr val="7030A0"/>
                          </a:solidFill>
                        </a:rPr>
                        <a:t>50</a:t>
                      </a:r>
                    </a:p>
                  </a:txBody>
                  <a:tcPr/>
                </a:tc>
                <a:extLst>
                  <a:ext uri="{0D108BD9-81ED-4DB2-BD59-A6C34878D82A}">
                    <a16:rowId xmlns:a16="http://schemas.microsoft.com/office/drawing/2014/main" val="770096823"/>
                  </a:ext>
                </a:extLst>
              </a:tr>
              <a:tr h="264886">
                <a:tc>
                  <a:txBody>
                    <a:bodyPr/>
                    <a:lstStyle/>
                    <a:p>
                      <a:r>
                        <a:rPr lang="en-US" sz="1600" b="1" dirty="0">
                          <a:solidFill>
                            <a:srgbClr val="7030A0"/>
                          </a:solidFill>
                        </a:rPr>
                        <a:t>Assignment</a:t>
                      </a:r>
                    </a:p>
                  </a:txBody>
                  <a:tcPr/>
                </a:tc>
                <a:tc>
                  <a:txBody>
                    <a:bodyPr/>
                    <a:lstStyle/>
                    <a:p>
                      <a:r>
                        <a:rPr lang="en-US" sz="1600" b="1" dirty="0">
                          <a:solidFill>
                            <a:srgbClr val="7030A0"/>
                          </a:solidFill>
                        </a:rPr>
                        <a:t>15-20</a:t>
                      </a:r>
                    </a:p>
                  </a:txBody>
                  <a:tcPr/>
                </a:tc>
                <a:extLst>
                  <a:ext uri="{0D108BD9-81ED-4DB2-BD59-A6C34878D82A}">
                    <a16:rowId xmlns:a16="http://schemas.microsoft.com/office/drawing/2014/main" val="4016979431"/>
                  </a:ext>
                </a:extLst>
              </a:tr>
              <a:tr h="264886">
                <a:tc>
                  <a:txBody>
                    <a:bodyPr/>
                    <a:lstStyle/>
                    <a:p>
                      <a:r>
                        <a:rPr lang="en-US" sz="1600" b="1" dirty="0">
                          <a:solidFill>
                            <a:srgbClr val="7030A0"/>
                          </a:solidFill>
                        </a:rPr>
                        <a:t>Final exam</a:t>
                      </a:r>
                    </a:p>
                  </a:txBody>
                  <a:tcPr/>
                </a:tc>
                <a:tc>
                  <a:txBody>
                    <a:bodyPr/>
                    <a:lstStyle/>
                    <a:p>
                      <a:r>
                        <a:rPr lang="en-US" sz="1600" b="1" dirty="0">
                          <a:solidFill>
                            <a:srgbClr val="7030A0"/>
                          </a:solidFill>
                        </a:rPr>
                        <a:t>30-35</a:t>
                      </a:r>
                    </a:p>
                  </a:txBody>
                  <a:tcPr/>
                </a:tc>
                <a:extLst>
                  <a:ext uri="{0D108BD9-81ED-4DB2-BD59-A6C34878D82A}">
                    <a16:rowId xmlns:a16="http://schemas.microsoft.com/office/drawing/2014/main" val="1573423791"/>
                  </a:ext>
                </a:extLst>
              </a:tr>
              <a:tr h="264886">
                <a:tc>
                  <a:txBody>
                    <a:bodyPr/>
                    <a:lstStyle/>
                    <a:p>
                      <a:r>
                        <a:rPr lang="en-US" sz="1600" b="1" dirty="0">
                          <a:solidFill>
                            <a:srgbClr val="7030A0"/>
                          </a:solidFill>
                        </a:rPr>
                        <a:t>Attendance</a:t>
                      </a:r>
                    </a:p>
                  </a:txBody>
                  <a:tcPr/>
                </a:tc>
                <a:tc>
                  <a:txBody>
                    <a:bodyPr/>
                    <a:lstStyle/>
                    <a:p>
                      <a:r>
                        <a:rPr lang="en-US" sz="1600" b="1" dirty="0">
                          <a:solidFill>
                            <a:srgbClr val="7030A0"/>
                          </a:solidFill>
                        </a:rPr>
                        <a:t>80</a:t>
                      </a:r>
                    </a:p>
                  </a:txBody>
                  <a:tcPr/>
                </a:tc>
                <a:extLst>
                  <a:ext uri="{0D108BD9-81ED-4DB2-BD59-A6C34878D82A}">
                    <a16:rowId xmlns:a16="http://schemas.microsoft.com/office/drawing/2014/main" val="2089539916"/>
                  </a:ext>
                </a:extLst>
              </a:tr>
            </a:tbl>
          </a:graphicData>
        </a:graphic>
      </p:graphicFrame>
      <p:pic>
        <p:nvPicPr>
          <p:cNvPr id="14" name="Picture 13">
            <a:extLst>
              <a:ext uri="{FF2B5EF4-FFF2-40B4-BE49-F238E27FC236}">
                <a16:creationId xmlns:a16="http://schemas.microsoft.com/office/drawing/2014/main" id="{0CEBAEF8-065B-4822-B209-BED1BE2D1129}"/>
              </a:ext>
            </a:extLst>
          </p:cNvPr>
          <p:cNvPicPr>
            <a:picLocks noChangeAspect="1"/>
          </p:cNvPicPr>
          <p:nvPr/>
        </p:nvPicPr>
        <p:blipFill rotWithShape="1">
          <a:blip r:embed="rId6" cstate="print">
            <a:biLevel thresh="75000"/>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1753" t="4717" r="37328" b="22925"/>
          <a:stretch/>
        </p:blipFill>
        <p:spPr>
          <a:xfrm rot="5400000">
            <a:off x="8534400" y="1371600"/>
            <a:ext cx="1600200" cy="5715000"/>
          </a:xfrm>
          <a:prstGeom prst="rect">
            <a:avLst/>
          </a:prstGeom>
        </p:spPr>
      </p:pic>
    </p:spTree>
    <p:extLst>
      <p:ext uri="{BB962C8B-B14F-4D97-AF65-F5344CB8AC3E}">
        <p14:creationId xmlns:p14="http://schemas.microsoft.com/office/powerpoint/2010/main" val="2338763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11963400" cy="6408712"/>
          </a:xfrm>
        </p:spPr>
        <p:txBody>
          <a:bodyPr>
            <a:normAutofit/>
          </a:bodyPr>
          <a:lstStyle/>
          <a:p>
            <a:pPr marL="0" indent="0">
              <a:buNone/>
            </a:pPr>
            <a:endParaRPr lang="en-US" sz="2000" b="1" dirty="0">
              <a:latin typeface="Comic Sans MS" panose="030F0702030302020204" pitchFamily="66" charset="0"/>
            </a:endParaRPr>
          </a:p>
          <a:p>
            <a:pPr marL="0" indent="0">
              <a:buNone/>
            </a:pPr>
            <a:endParaRPr lang="en-US" sz="2000" b="1" dirty="0">
              <a:latin typeface="Comic Sans MS" panose="030F0702030302020204" pitchFamily="66" charset="0"/>
            </a:endParaRPr>
          </a:p>
          <a:p>
            <a:pPr marL="0" indent="0">
              <a:buNone/>
            </a:pPr>
            <a:r>
              <a:rPr lang="en-US" sz="2000" b="1" dirty="0">
                <a:latin typeface="Comic Sans MS" panose="030F0702030302020204" pitchFamily="66" charset="0"/>
              </a:rPr>
              <a:t>Tips</a:t>
            </a:r>
          </a:p>
          <a:p>
            <a:pPr marL="0" indent="0">
              <a:buNone/>
            </a:pPr>
            <a:endParaRPr lang="en-US" sz="2000" b="1" dirty="0">
              <a:latin typeface="Comic Sans MS" panose="030F0702030302020204" pitchFamily="66" charset="0"/>
            </a:endParaRPr>
          </a:p>
          <a:p>
            <a:pPr>
              <a:buFont typeface="Wingdings" panose="05000000000000000000" pitchFamily="2" charset="2"/>
              <a:buChar char="ü"/>
            </a:pPr>
            <a:r>
              <a:rPr lang="en-US" sz="2000" dirty="0">
                <a:latin typeface="Comic Sans MS" panose="030F0702030302020204" pitchFamily="66" charset="0"/>
              </a:rPr>
              <a:t>Get started anyway</a:t>
            </a:r>
          </a:p>
          <a:p>
            <a:pPr>
              <a:buFont typeface="Wingdings" panose="05000000000000000000" pitchFamily="2" charset="2"/>
              <a:buChar char="ü"/>
            </a:pPr>
            <a:r>
              <a:rPr lang="en-US" sz="2000" dirty="0">
                <a:latin typeface="Comic Sans MS" panose="030F0702030302020204" pitchFamily="66" charset="0"/>
              </a:rPr>
              <a:t>Survey appropriate literature for useful background information and details of available design methods</a:t>
            </a:r>
          </a:p>
          <a:p>
            <a:pPr>
              <a:buFont typeface="Wingdings" panose="05000000000000000000" pitchFamily="2" charset="2"/>
              <a:buChar char="ü"/>
            </a:pPr>
            <a:r>
              <a:rPr lang="en-US" sz="2000" dirty="0">
                <a:latin typeface="Comic Sans MS" panose="030F0702030302020204" pitchFamily="66" charset="0"/>
              </a:rPr>
              <a:t>Make necessary assumptions/estimates</a:t>
            </a:r>
          </a:p>
          <a:p>
            <a:pPr>
              <a:buFont typeface="Wingdings" panose="05000000000000000000" pitchFamily="2" charset="2"/>
              <a:buChar char="ü"/>
            </a:pPr>
            <a:r>
              <a:rPr lang="en-US" sz="2000" dirty="0">
                <a:latin typeface="Comic Sans MS" panose="030F0702030302020204" pitchFamily="66" charset="0"/>
              </a:rPr>
              <a:t>Don’t expect the design method always to be completely rigorous, many designs are based upon empirical correlations and experience/rules of thumb</a:t>
            </a:r>
          </a:p>
          <a:p>
            <a:pPr>
              <a:buFont typeface="Wingdings" panose="05000000000000000000" pitchFamily="2" charset="2"/>
              <a:buChar char="ü"/>
            </a:pPr>
            <a:r>
              <a:rPr lang="en-US" sz="2000" dirty="0">
                <a:latin typeface="Comic Sans MS" panose="030F0702030302020204" pitchFamily="66" charset="0"/>
              </a:rPr>
              <a:t>Design engineer must be updated with new design methods and improvements</a:t>
            </a:r>
          </a:p>
          <a:p>
            <a:pPr marL="0" indent="0">
              <a:buNone/>
            </a:pPr>
            <a:r>
              <a:rPr lang="en-US" sz="2000" dirty="0">
                <a:latin typeface="Comic Sans MS" panose="030F0702030302020204" pitchFamily="66" charset="0"/>
              </a:rPr>
              <a:t>	Petrochemicals Notebook, Chemical Engineering Progress</a:t>
            </a:r>
          </a:p>
          <a:p>
            <a:pPr>
              <a:buNone/>
            </a:pPr>
            <a:endParaRPr lang="en-US" sz="2000" dirty="0">
              <a:latin typeface="Comic Sans MS" panose="030F0702030302020204" pitchFamily="66" charset="0"/>
            </a:endParaRPr>
          </a:p>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3" y="304805"/>
            <a:ext cx="768351"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727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88640"/>
            <a:ext cx="11887200" cy="6480720"/>
          </a:xfrm>
        </p:spPr>
        <p:txBody>
          <a:bodyPr>
            <a:normAutofit fontScale="47500" lnSpcReduction="20000"/>
          </a:bodyPr>
          <a:lstStyle/>
          <a:p>
            <a:pPr marL="0" indent="0">
              <a:buNone/>
            </a:pPr>
            <a:r>
              <a:rPr lang="en-US" sz="5100" b="1" dirty="0">
                <a:solidFill>
                  <a:srgbClr val="FF0000"/>
                </a:solidFill>
                <a:latin typeface="Comic Sans MS" panose="030F0702030302020204" pitchFamily="66" charset="0"/>
              </a:rPr>
              <a:t>Design Information and Data </a:t>
            </a:r>
          </a:p>
          <a:p>
            <a:pPr marL="0" indent="0">
              <a:buNone/>
            </a:pPr>
            <a:endParaRPr lang="en-US" sz="4200" b="1" dirty="0">
              <a:latin typeface="Comic Sans MS" panose="030F0702030302020204" pitchFamily="66" charset="0"/>
            </a:endParaRPr>
          </a:p>
          <a:p>
            <a:pPr marL="0" indent="0">
              <a:buNone/>
            </a:pPr>
            <a:r>
              <a:rPr lang="en-US" sz="4200" b="1" dirty="0">
                <a:latin typeface="Comic Sans MS" panose="030F0702030302020204" pitchFamily="66" charset="0"/>
              </a:rPr>
              <a:t>    </a:t>
            </a:r>
            <a:r>
              <a:rPr lang="en-US" sz="4200" dirty="0">
                <a:latin typeface="Comic Sans MS" panose="030F0702030302020204" pitchFamily="66" charset="0"/>
              </a:rPr>
              <a:t>Information on manufacturing processes, equipment parameters, materials of construction, costs and physical properties of process materials are needed at all stages of design.</a:t>
            </a:r>
          </a:p>
          <a:p>
            <a:pPr marL="0" indent="0">
              <a:buNone/>
            </a:pPr>
            <a:endParaRPr lang="en-US" sz="4200" dirty="0">
              <a:latin typeface="Comic Sans MS" panose="030F0702030302020204" pitchFamily="66" charset="0"/>
            </a:endParaRPr>
          </a:p>
          <a:p>
            <a:pPr marL="0" indent="0">
              <a:buNone/>
            </a:pPr>
            <a:r>
              <a:rPr lang="en-US" sz="4200" dirty="0">
                <a:latin typeface="Comic Sans MS" panose="030F0702030302020204" pitchFamily="66" charset="0"/>
              </a:rPr>
              <a:t>The needed accuracy of the data depends on the:</a:t>
            </a:r>
          </a:p>
          <a:p>
            <a:pPr marL="400041" lvl="1" indent="0"/>
            <a:r>
              <a:rPr lang="en-US" sz="4200" dirty="0">
                <a:latin typeface="Comic Sans MS" panose="030F0702030302020204" pitchFamily="66" charset="0"/>
              </a:rPr>
              <a:t>level of design</a:t>
            </a:r>
          </a:p>
          <a:p>
            <a:pPr marL="400041" lvl="1" indent="0"/>
            <a:r>
              <a:rPr lang="en-US" sz="4200" dirty="0">
                <a:latin typeface="Comic Sans MS" panose="030F0702030302020204" pitchFamily="66" charset="0"/>
              </a:rPr>
              <a:t>reliability of the design method</a:t>
            </a:r>
          </a:p>
          <a:p>
            <a:pPr marL="400041" lvl="1" indent="0"/>
            <a:r>
              <a:rPr lang="en-US" sz="4200" dirty="0">
                <a:latin typeface="Comic Sans MS" panose="030F0702030302020204" pitchFamily="66" charset="0"/>
              </a:rPr>
              <a:t>sensitivity to the particular property</a:t>
            </a:r>
          </a:p>
          <a:p>
            <a:pPr marL="0" indent="0">
              <a:buNone/>
            </a:pPr>
            <a:endParaRPr lang="en-US" sz="4200" dirty="0">
              <a:latin typeface="Comic Sans MS" panose="030F0702030302020204" pitchFamily="66" charset="0"/>
            </a:endParaRPr>
          </a:p>
          <a:p>
            <a:pPr marL="0" indent="0">
              <a:buNone/>
            </a:pPr>
            <a:r>
              <a:rPr lang="en-US" sz="4200" dirty="0">
                <a:latin typeface="Comic Sans MS" panose="030F0702030302020204" pitchFamily="66" charset="0"/>
              </a:rPr>
              <a:t>Sources of Information on </a:t>
            </a:r>
            <a:r>
              <a:rPr lang="en-US" sz="4200" b="1" dirty="0">
                <a:latin typeface="Comic Sans MS" panose="030F0702030302020204" pitchFamily="66" charset="0"/>
              </a:rPr>
              <a:t>manufacturing processes</a:t>
            </a:r>
            <a:r>
              <a:rPr lang="en-US" sz="4200" dirty="0">
                <a:latin typeface="Comic Sans MS" panose="030F0702030302020204" pitchFamily="66" charset="0"/>
              </a:rPr>
              <a:t>:</a:t>
            </a:r>
          </a:p>
          <a:p>
            <a:pPr>
              <a:buFont typeface="Wingdings" panose="05000000000000000000" pitchFamily="2" charset="2"/>
              <a:buChar char="ü"/>
            </a:pPr>
            <a:r>
              <a:rPr lang="en-US" sz="4200" dirty="0">
                <a:latin typeface="Comic Sans MS" panose="030F0702030302020204" pitchFamily="66" charset="0"/>
              </a:rPr>
              <a:t>Encyclopedia of Chemical Technology edited by Kirk and </a:t>
            </a:r>
            <a:r>
              <a:rPr lang="en-US" sz="4200" dirty="0" err="1">
                <a:latin typeface="Comic Sans MS" panose="030F0702030302020204" pitchFamily="66" charset="0"/>
              </a:rPr>
              <a:t>Othmer</a:t>
            </a:r>
            <a:r>
              <a:rPr lang="en-US" sz="4200" dirty="0">
                <a:latin typeface="Comic Sans MS" panose="030F0702030302020204" pitchFamily="66" charset="0"/>
              </a:rPr>
              <a:t> (2003), </a:t>
            </a:r>
          </a:p>
          <a:p>
            <a:pPr>
              <a:buFont typeface="Wingdings" panose="05000000000000000000" pitchFamily="2" charset="2"/>
              <a:buChar char="ü"/>
            </a:pPr>
            <a:r>
              <a:rPr lang="en-US" sz="4200" dirty="0">
                <a:latin typeface="Comic Sans MS" panose="030F0702030302020204" pitchFamily="66" charset="0"/>
              </a:rPr>
              <a:t>Ullman’s Encyclopedia of Industrial Technology (2002)</a:t>
            </a:r>
          </a:p>
          <a:p>
            <a:pPr>
              <a:buFont typeface="Wingdings" panose="05000000000000000000" pitchFamily="2" charset="2"/>
              <a:buChar char="ü"/>
            </a:pPr>
            <a:r>
              <a:rPr lang="en-US" sz="4200" dirty="0">
                <a:latin typeface="Comic Sans MS" panose="030F0702030302020204" pitchFamily="66" charset="0"/>
              </a:rPr>
              <a:t>Encyclopedia of manufacturing processes by </a:t>
            </a:r>
            <a:r>
              <a:rPr lang="en-US" sz="4200" dirty="0" err="1">
                <a:latin typeface="Comic Sans MS" panose="030F0702030302020204" pitchFamily="66" charset="0"/>
              </a:rPr>
              <a:t>McKetta</a:t>
            </a:r>
            <a:r>
              <a:rPr lang="en-US" sz="4200" dirty="0">
                <a:latin typeface="Comic Sans MS" panose="030F0702030302020204" pitchFamily="66" charset="0"/>
              </a:rPr>
              <a:t> (2001), </a:t>
            </a:r>
          </a:p>
          <a:p>
            <a:pPr>
              <a:buFont typeface="Wingdings" panose="05000000000000000000" pitchFamily="2" charset="2"/>
              <a:buChar char="ü"/>
            </a:pPr>
            <a:r>
              <a:rPr lang="en-US" sz="4200" dirty="0">
                <a:latin typeface="Comic Sans MS" panose="030F0702030302020204" pitchFamily="66" charset="0"/>
              </a:rPr>
              <a:t>Shreve’s books later updated by Austin and </a:t>
            </a:r>
            <a:r>
              <a:rPr lang="en-US" sz="4200" dirty="0" err="1">
                <a:latin typeface="Comic Sans MS" panose="030F0702030302020204" pitchFamily="66" charset="0"/>
              </a:rPr>
              <a:t>Basta</a:t>
            </a:r>
            <a:r>
              <a:rPr lang="en-US" sz="4200" dirty="0">
                <a:latin typeface="Comic Sans MS" panose="030F0702030302020204" pitchFamily="66" charset="0"/>
              </a:rPr>
              <a:t> (1998),</a:t>
            </a:r>
          </a:p>
          <a:p>
            <a:pPr>
              <a:buFont typeface="Wingdings" panose="05000000000000000000" pitchFamily="2" charset="2"/>
              <a:buChar char="ü"/>
            </a:pPr>
            <a:r>
              <a:rPr lang="en-US" sz="4200" dirty="0" err="1">
                <a:latin typeface="Comic Sans MS" panose="030F0702030302020204" pitchFamily="66" charset="0"/>
              </a:rPr>
              <a:t>Comyns</a:t>
            </a:r>
            <a:r>
              <a:rPr lang="en-US" sz="4200" dirty="0">
                <a:latin typeface="Comic Sans MS" panose="030F0702030302020204" pitchFamily="66" charset="0"/>
              </a:rPr>
              <a:t> lists of manufacturing processes with references (1993)</a:t>
            </a:r>
          </a:p>
          <a:p>
            <a:pPr>
              <a:buFont typeface="Wingdings" panose="05000000000000000000" pitchFamily="2" charset="2"/>
              <a:buChar char="ü"/>
            </a:pPr>
            <a:r>
              <a:rPr lang="en-US" sz="4200" dirty="0">
                <a:latin typeface="Comic Sans MS" panose="030F0702030302020204" pitchFamily="66" charset="0"/>
              </a:rPr>
              <a:t>Too numerous specialized text books</a:t>
            </a:r>
          </a:p>
          <a:p>
            <a:pPr>
              <a:buFont typeface="Wingdings" panose="05000000000000000000" pitchFamily="2" charset="2"/>
              <a:buChar char="ü"/>
            </a:pPr>
            <a:r>
              <a:rPr lang="en-US" sz="4200" dirty="0">
                <a:latin typeface="Comic Sans MS" panose="030F0702030302020204" pitchFamily="66" charset="0"/>
              </a:rPr>
              <a:t>Internet sources-university libraries</a:t>
            </a:r>
          </a:p>
          <a:p>
            <a:pPr lvl="2">
              <a:buFont typeface="Wingdings" panose="05000000000000000000" pitchFamily="2" charset="2"/>
              <a:buChar char="ü"/>
            </a:pPr>
            <a:r>
              <a:rPr lang="en-US" sz="3400" dirty="0">
                <a:latin typeface="Comic Sans MS" panose="030F0702030302020204" pitchFamily="66" charset="0"/>
                <a:hlinkClick r:id="rId2" action="ppaction://hlinkfile"/>
              </a:rPr>
              <a:t>http://www.thermopedia.com/ </a:t>
            </a:r>
            <a:endParaRPr lang="en-US" sz="3400" dirty="0">
              <a:latin typeface="Comic Sans MS" panose="030F0702030302020204" pitchFamily="66" charset="0"/>
            </a:endParaRPr>
          </a:p>
          <a:p>
            <a:pPr lvl="2">
              <a:buFont typeface="Wingdings" panose="05000000000000000000" pitchFamily="2" charset="2"/>
              <a:buChar char="ü"/>
            </a:pPr>
            <a:r>
              <a:rPr lang="en-US" sz="3400" dirty="0">
                <a:latin typeface="Comic Sans MS" panose="030F0702030302020204" pitchFamily="66" charset="0"/>
                <a:hlinkClick r:id="rId3" action="ppaction://hlinkfile"/>
              </a:rPr>
              <a:t>http://vle-calc.com/</a:t>
            </a:r>
            <a:endParaRPr lang="en-US" sz="3400" dirty="0">
              <a:latin typeface="Comic Sans MS" panose="030F0702030302020204" pitchFamily="66" charset="0"/>
            </a:endParaRPr>
          </a:p>
          <a:p>
            <a:pPr lvl="2">
              <a:buFont typeface="Wingdings" panose="05000000000000000000" pitchFamily="2" charset="2"/>
              <a:buChar char="ü"/>
            </a:pPr>
            <a:endParaRPr lang="en-US" sz="3400" dirty="0">
              <a:latin typeface="Comic Sans MS" panose="030F0702030302020204" pitchFamily="66" charset="0"/>
            </a:endParaRPr>
          </a:p>
          <a:p>
            <a:pPr marL="0" indent="0">
              <a:buNone/>
            </a:pPr>
            <a:endParaRPr lang="en-US" dirty="0">
              <a:latin typeface="Comic Sans MS" panose="030F0702030302020204" pitchFamily="66" charset="0"/>
            </a:endParaRPr>
          </a:p>
          <a:p>
            <a:pPr>
              <a:buFont typeface="Wingdings" panose="05000000000000000000" pitchFamily="2" charset="2"/>
              <a:buChar char="ü"/>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p:txBody>
      </p:sp>
    </p:spTree>
    <p:extLst>
      <p:ext uri="{BB962C8B-B14F-4D97-AF65-F5344CB8AC3E}">
        <p14:creationId xmlns:p14="http://schemas.microsoft.com/office/powerpoint/2010/main" val="174972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88640"/>
            <a:ext cx="11811000" cy="6480720"/>
          </a:xfrm>
        </p:spPr>
        <p:txBody>
          <a:bodyPr>
            <a:normAutofit/>
          </a:bodyPr>
          <a:lstStyle/>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Sources of </a:t>
            </a:r>
            <a:r>
              <a:rPr lang="en-US" sz="2000" b="1" dirty="0">
                <a:latin typeface="Comic Sans MS" panose="030F0702030302020204" pitchFamily="66" charset="0"/>
              </a:rPr>
              <a:t>Physical Properties</a:t>
            </a:r>
            <a:r>
              <a:rPr lang="en-US" sz="2000" dirty="0">
                <a:latin typeface="Comic Sans MS" panose="030F0702030302020204" pitchFamily="66" charset="0"/>
              </a:rPr>
              <a:t>:</a:t>
            </a:r>
          </a:p>
          <a:p>
            <a:pPr>
              <a:lnSpc>
                <a:spcPct val="80000"/>
              </a:lnSpc>
              <a:buFont typeface="Wingdings" panose="05000000000000000000" pitchFamily="2" charset="2"/>
              <a:buChar char="ü"/>
            </a:pPr>
            <a:r>
              <a:rPr lang="en-US" sz="2000" dirty="0">
                <a:latin typeface="Comic Sans MS" panose="030F0702030302020204" pitchFamily="66" charset="0"/>
              </a:rPr>
              <a:t>International Critical Tables		- Chemical Abstracts</a:t>
            </a:r>
          </a:p>
          <a:p>
            <a:pPr>
              <a:buFont typeface="Wingdings" panose="05000000000000000000" pitchFamily="2" charset="2"/>
              <a:buChar char="ü"/>
            </a:pPr>
            <a:r>
              <a:rPr lang="en-US" sz="2000" dirty="0">
                <a:latin typeface="Comic Sans MS" panose="030F0702030302020204" pitchFamily="66" charset="0"/>
              </a:rPr>
              <a:t>Engineering Sciences Data Unit		- Engineering Index</a:t>
            </a:r>
          </a:p>
          <a:p>
            <a:pPr>
              <a:buFont typeface="Wingdings" panose="05000000000000000000" pitchFamily="2" charset="2"/>
              <a:buChar char="ü"/>
            </a:pPr>
            <a:r>
              <a:rPr lang="en-US" sz="2000" dirty="0">
                <a:latin typeface="Comic Sans MS" panose="030F0702030302020204" pitchFamily="66" charset="0"/>
              </a:rPr>
              <a:t>Journal of Chemical Engineering Data</a:t>
            </a:r>
          </a:p>
          <a:p>
            <a:pPr>
              <a:buFont typeface="Wingdings" panose="05000000000000000000" pitchFamily="2" charset="2"/>
              <a:buChar char="ü"/>
            </a:pPr>
            <a:r>
              <a:rPr lang="en-US" sz="2000" dirty="0">
                <a:latin typeface="Comic Sans MS" panose="030F0702030302020204" pitchFamily="66" charset="0"/>
              </a:rPr>
              <a:t>Engineering information</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Sources of data on </a:t>
            </a:r>
            <a:r>
              <a:rPr lang="en-US" sz="2000" b="1" dirty="0">
                <a:latin typeface="Comic Sans MS" panose="030F0702030302020204" pitchFamily="66" charset="0"/>
              </a:rPr>
              <a:t>costs: cost indices</a:t>
            </a:r>
          </a:p>
          <a:p>
            <a:pPr marL="0" indent="0">
              <a:buFont typeface="Wingdings" pitchFamily="2" charset="2"/>
              <a:buChar char="ü"/>
            </a:pPr>
            <a:r>
              <a:rPr lang="en-US" sz="2000" dirty="0">
                <a:latin typeface="Comic Sans MS" panose="030F0702030302020204" pitchFamily="66" charset="0"/>
              </a:rPr>
              <a:t>Process Engineering journal</a:t>
            </a:r>
          </a:p>
          <a:p>
            <a:pPr marL="0" indent="0">
              <a:buFont typeface="Wingdings" pitchFamily="2" charset="2"/>
              <a:buChar char="ü"/>
            </a:pPr>
            <a:r>
              <a:rPr lang="en-US" sz="2000" dirty="0">
                <a:latin typeface="Comic Sans MS" panose="030F0702030302020204" pitchFamily="66" charset="0"/>
              </a:rPr>
              <a:t>Chemical Engineering journal, CPE plant cost index</a:t>
            </a:r>
            <a:r>
              <a:rPr lang="en-US" sz="2000" b="1" dirty="0">
                <a:latin typeface="Comic Sans MS" panose="030F0702030302020204" pitchFamily="66" charset="0"/>
              </a:rPr>
              <a:t> </a:t>
            </a:r>
          </a:p>
          <a:p>
            <a:pPr marL="0" indent="0">
              <a:buFont typeface="Wingdings" pitchFamily="2" charset="2"/>
              <a:buChar char="ü"/>
            </a:pPr>
            <a:endParaRPr lang="en-US" sz="2000" b="1" dirty="0">
              <a:latin typeface="Comic Sans MS" panose="030F0702030302020204" pitchFamily="66" charset="0"/>
            </a:endParaRPr>
          </a:p>
          <a:p>
            <a:pPr marL="0" indent="0">
              <a:buNone/>
            </a:pPr>
            <a:r>
              <a:rPr lang="en-US" sz="2000" dirty="0">
                <a:latin typeface="Comic Sans MS" panose="030F0702030302020204" pitchFamily="66" charset="0"/>
              </a:rPr>
              <a:t>Sources of data on </a:t>
            </a:r>
            <a:r>
              <a:rPr lang="en-US" sz="2000" b="1" dirty="0">
                <a:latin typeface="Comic Sans MS" panose="030F0702030302020204" pitchFamily="66" charset="0"/>
              </a:rPr>
              <a:t>materials of construction</a:t>
            </a:r>
          </a:p>
          <a:p>
            <a:pPr marL="0" indent="0">
              <a:buFontTx/>
              <a:buChar char="-"/>
            </a:pPr>
            <a:r>
              <a:rPr lang="en-US" sz="2000" dirty="0">
                <a:latin typeface="Comic Sans MS" panose="030F0702030302020204" pitchFamily="66" charset="0"/>
              </a:rPr>
              <a:t>handbooks, catalogues, national codes, manufacturers’ literature, Perry</a:t>
            </a:r>
          </a:p>
          <a:p>
            <a:pPr marL="0" indent="0">
              <a:buFontTx/>
              <a:buChar char="-"/>
            </a:pPr>
            <a:r>
              <a:rPr lang="en-US" sz="2000" dirty="0">
                <a:latin typeface="Comic Sans MS" panose="030F0702030302020204" pitchFamily="66" charset="0"/>
              </a:rPr>
              <a:t>Comprehensive review of materials used in CPI –book by Evans(1974)</a:t>
            </a:r>
          </a:p>
          <a:p>
            <a:pPr marL="0" indent="0">
              <a:buNone/>
            </a:pPr>
            <a:endParaRPr lang="en-US" sz="2000" dirty="0">
              <a:latin typeface="Comic Sans MS" panose="030F0702030302020204" pitchFamily="66" charset="0"/>
            </a:endParaRPr>
          </a:p>
        </p:txBody>
      </p:sp>
    </p:spTree>
    <p:extLst>
      <p:ext uri="{BB962C8B-B14F-4D97-AF65-F5344CB8AC3E}">
        <p14:creationId xmlns:p14="http://schemas.microsoft.com/office/powerpoint/2010/main" val="4294816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224880"/>
            <a:ext cx="11811000" cy="6480720"/>
          </a:xfrm>
        </p:spPr>
        <p:txBody>
          <a:bodyPr>
            <a:normAutofit/>
          </a:bodyPr>
          <a:lstStyle/>
          <a:p>
            <a:pPr marL="0" indent="0">
              <a:buNone/>
            </a:pPr>
            <a:endParaRPr lang="en-US" sz="2000" b="1" dirty="0">
              <a:latin typeface="Comic Sans MS" panose="030F0702030302020204" pitchFamily="66" charset="0"/>
            </a:endParaRPr>
          </a:p>
          <a:p>
            <a:pPr marL="0" indent="0">
              <a:buNone/>
            </a:pPr>
            <a:r>
              <a:rPr lang="en-US" sz="2400" b="1" dirty="0">
                <a:solidFill>
                  <a:srgbClr val="FF0000"/>
                </a:solidFill>
                <a:latin typeface="Comic Sans MS" panose="030F0702030302020204" pitchFamily="66" charset="0"/>
              </a:rPr>
              <a:t>Estimation of Physical Properties</a:t>
            </a:r>
          </a:p>
          <a:p>
            <a:pPr marL="0" indent="0">
              <a:buNone/>
            </a:pPr>
            <a:r>
              <a:rPr lang="en-US" sz="2000" dirty="0">
                <a:latin typeface="Comic Sans MS" panose="030F0702030302020204" pitchFamily="66" charset="0"/>
              </a:rPr>
              <a:t>Different methods are available</a:t>
            </a:r>
          </a:p>
          <a:p>
            <a:pPr marL="0" indent="0">
              <a:buNone/>
            </a:pPr>
            <a:r>
              <a:rPr lang="en-US" sz="2000" dirty="0">
                <a:latin typeface="Comic Sans MS" panose="030F0702030302020204" pitchFamily="66" charset="0"/>
              </a:rPr>
              <a:t>	</a:t>
            </a:r>
          </a:p>
          <a:p>
            <a:pPr>
              <a:buFont typeface="Wingdings" panose="05000000000000000000" pitchFamily="2" charset="2"/>
              <a:buChar char="Ø"/>
            </a:pPr>
            <a:r>
              <a:rPr lang="en-US" sz="2000" b="1" dirty="0">
                <a:latin typeface="Comic Sans MS" panose="030F0702030302020204" pitchFamily="66" charset="0"/>
              </a:rPr>
              <a:t>Group Contribution </a:t>
            </a:r>
          </a:p>
          <a:p>
            <a:pPr lvl="1">
              <a:buFont typeface="Wingdings" panose="05000000000000000000" pitchFamily="2" charset="2"/>
              <a:buChar char="Ø"/>
            </a:pPr>
            <a:r>
              <a:rPr lang="en-US" sz="1600" b="1" dirty="0">
                <a:latin typeface="Comic Sans MS" panose="030F0702030302020204" pitchFamily="66" charset="0"/>
                <a:hlinkClick r:id="rId2" action="ppaction://hlinkfile"/>
              </a:rPr>
              <a:t>https://checalc.com/solved/property_joback.html</a:t>
            </a:r>
            <a:endParaRPr lang="en-US" sz="2000" dirty="0">
              <a:latin typeface="Comic Sans MS" panose="030F0702030302020204" pitchFamily="66" charset="0"/>
            </a:endParaRPr>
          </a:p>
          <a:p>
            <a:pPr>
              <a:buFont typeface="Wingdings" panose="05000000000000000000" pitchFamily="2" charset="2"/>
              <a:buChar char="Ø"/>
            </a:pPr>
            <a:r>
              <a:rPr lang="en-US" sz="2000" b="1" dirty="0">
                <a:latin typeface="Comic Sans MS" panose="030F0702030302020204" pitchFamily="66" charset="0"/>
              </a:rPr>
              <a:t>Equation Oriented </a:t>
            </a:r>
            <a:r>
              <a:rPr lang="en-US" sz="2000" dirty="0">
                <a:latin typeface="Comic Sans MS" panose="030F0702030302020204" pitchFamily="66" charset="0"/>
              </a:rPr>
              <a:t>techniques</a:t>
            </a:r>
          </a:p>
          <a:p>
            <a:pPr marL="0" indent="0">
              <a:buNone/>
            </a:pPr>
            <a:r>
              <a:rPr lang="en-US" sz="2000" dirty="0">
                <a:latin typeface="Comic Sans MS" panose="030F0702030302020204" pitchFamily="66" charset="0"/>
              </a:rPr>
              <a:t>		</a:t>
            </a:r>
          </a:p>
          <a:p>
            <a:pPr marL="0" indent="0">
              <a:buNone/>
            </a:pPr>
            <a:r>
              <a:rPr lang="en-US" sz="2000" dirty="0">
                <a:latin typeface="Comic Sans MS" panose="030F0702030302020204" pitchFamily="66" charset="0"/>
              </a:rPr>
              <a:t>	Examples</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1. Density (liquid)</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pic>
        <p:nvPicPr>
          <p:cNvPr id="6"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4000" y="4495800"/>
            <a:ext cx="8208912" cy="116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06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52400"/>
            <a:ext cx="11963400" cy="6480720"/>
          </a:xfrm>
        </p:spPr>
        <p:txBody>
          <a:bodyPr>
            <a:normAutofit/>
          </a:bodyPr>
          <a:lstStyle/>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2. Specific heat capacity (Solid)</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	</a:t>
            </a:r>
          </a:p>
        </p:txBody>
      </p:sp>
      <p:pic>
        <p:nvPicPr>
          <p:cNvPr id="4"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67005" y="701080"/>
            <a:ext cx="659822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33600" y="4248843"/>
            <a:ext cx="5486400" cy="43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19600" y="4610105"/>
            <a:ext cx="3790064"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4610103"/>
            <a:ext cx="685800" cy="266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727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775520" y="188640"/>
            <a:ext cx="8712968" cy="6480720"/>
          </a:xfrm>
        </p:spPr>
        <p:txBody>
          <a:bodyPr>
            <a:normAutofit/>
          </a:bodyPr>
          <a:lstStyle/>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19401" y="304800"/>
            <a:ext cx="6543675" cy="253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3016809"/>
            <a:ext cx="8507623" cy="369332"/>
          </a:xfrm>
          <a:prstGeom prst="rect">
            <a:avLst/>
          </a:prstGeom>
        </p:spPr>
        <p:txBody>
          <a:bodyPr wrap="square">
            <a:spAutoFit/>
          </a:bodyPr>
          <a:lstStyle/>
          <a:p>
            <a:r>
              <a:rPr lang="en-US" b="1" dirty="0">
                <a:latin typeface="Comic Sans MS" panose="030F0702030302020204" pitchFamily="66" charset="0"/>
              </a:rPr>
              <a:t>3. Thermal Conductivity (Weber equation for organic liquids)</a:t>
            </a:r>
          </a:p>
        </p:txBody>
      </p:sp>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57405" y="3566715"/>
            <a:ext cx="6886575" cy="248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63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88640"/>
            <a:ext cx="11582400" cy="6480720"/>
          </a:xfrm>
        </p:spPr>
        <p:txBody>
          <a:bodyPr>
            <a:normAutofit/>
          </a:bodyPr>
          <a:lstStyle/>
          <a:p>
            <a:pPr marL="0" indent="0">
              <a:buNone/>
            </a:pPr>
            <a:r>
              <a:rPr lang="en-US" sz="2000" dirty="0">
                <a:latin typeface="Comic Sans MS" panose="030F0702030302020204" pitchFamily="66" charset="0"/>
              </a:rPr>
              <a:t>For mixtures made up of non-polar components (</a:t>
            </a:r>
            <a:r>
              <a:rPr lang="en-US" sz="2000" dirty="0" err="1">
                <a:latin typeface="Comic Sans MS" panose="030F0702030302020204" pitchFamily="66" charset="0"/>
              </a:rPr>
              <a:t>Bretsznajder</a:t>
            </a:r>
            <a:r>
              <a:rPr lang="en-US" sz="2000" dirty="0">
                <a:latin typeface="Comic Sans MS" panose="030F0702030302020204" pitchFamily="66" charset="0"/>
              </a:rPr>
              <a:t> Equation):</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4. Phase Equilibrium Data (correlations for liquid phase activity coefficients, </a:t>
            </a:r>
            <a:r>
              <a:rPr lang="el-GR" sz="2000" dirty="0">
                <a:latin typeface="Book Antiqua"/>
              </a:rPr>
              <a:t>γ</a:t>
            </a:r>
            <a:r>
              <a:rPr lang="en-US" sz="2000" b="1" baseline="-25000" dirty="0" err="1">
                <a:latin typeface="Comic Sans MS" panose="030F0702030302020204" pitchFamily="66" charset="0"/>
              </a:rPr>
              <a:t>i</a:t>
            </a:r>
            <a:r>
              <a:rPr lang="en-US" sz="2000" dirty="0">
                <a:latin typeface="Comic Sans MS" panose="030F0702030302020204" pitchFamily="66" charset="0"/>
              </a:rPr>
              <a:t>)</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Separation processes: transfer of components from one phase to another</a:t>
            </a:r>
          </a:p>
          <a:p>
            <a:pPr marL="0" indent="0">
              <a:buNone/>
            </a:pPr>
            <a:r>
              <a:rPr lang="en-US" sz="2000" dirty="0">
                <a:latin typeface="Comic Sans MS" panose="030F0702030302020204" pitchFamily="66" charset="0"/>
              </a:rPr>
              <a:t>	Distillation : vapor-liquid</a:t>
            </a:r>
          </a:p>
          <a:p>
            <a:pPr marL="0" indent="0">
              <a:buNone/>
            </a:pPr>
            <a:r>
              <a:rPr lang="en-US" sz="2000" dirty="0">
                <a:latin typeface="Comic Sans MS" panose="030F0702030302020204" pitchFamily="66" charset="0"/>
              </a:rPr>
              <a:t>	Absorption: gas-liquid</a:t>
            </a:r>
          </a:p>
          <a:p>
            <a:pPr marL="0" indent="0">
              <a:buNone/>
            </a:pPr>
            <a:r>
              <a:rPr lang="en-US" sz="2000" dirty="0">
                <a:latin typeface="Comic Sans MS" panose="030F0702030302020204" pitchFamily="66" charset="0"/>
              </a:rPr>
              <a:t>	Extraction: liquid-liquid</a:t>
            </a:r>
          </a:p>
          <a:p>
            <a:pPr marL="0" indent="0">
              <a:buNone/>
            </a:pPr>
            <a:r>
              <a:rPr lang="en-US" sz="2000" dirty="0">
                <a:latin typeface="Comic Sans MS" panose="030F0702030302020204" pitchFamily="66" charset="0"/>
              </a:rPr>
              <a:t>Phase equilibria: theoretical limit of separation</a:t>
            </a:r>
          </a:p>
          <a:p>
            <a:pPr marL="0" indent="0">
              <a:buNone/>
            </a:pPr>
            <a:endParaRPr lang="en-US" sz="2000" dirty="0">
              <a:latin typeface="Comic Sans MS" panose="030F0702030302020204" pitchFamily="66" charset="0"/>
            </a:endParaRP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41089" y="990600"/>
            <a:ext cx="5760049"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0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28600" y="457200"/>
                <a:ext cx="11734800" cy="6400800"/>
              </a:xfrm>
            </p:spPr>
            <p:txBody>
              <a:bodyPr>
                <a:normAutofit fontScale="85000" lnSpcReduction="20000"/>
              </a:bodyPr>
              <a:lstStyle/>
              <a:p>
                <a:pPr marL="0" indent="0">
                  <a:buNone/>
                </a:pPr>
                <a:r>
                  <a:rPr lang="en-US" sz="2600" dirty="0">
                    <a:latin typeface="Comic Sans MS" panose="030F0702030302020204" pitchFamily="66" charset="0"/>
                  </a:rPr>
                  <a:t>Determining mole fractions of the components in the two phases at equilibrium gives insight of how the components distribute among the phases and how close to equilibrium could be reached(separation efficiency)</a:t>
                </a:r>
              </a:p>
              <a:p>
                <a:pPr marL="0" indent="0">
                  <a:buNone/>
                </a:pPr>
                <a:r>
                  <a:rPr lang="en-US" sz="2600" b="1" dirty="0">
                    <a:latin typeface="Comic Sans MS" panose="030F0702030302020204" pitchFamily="66" charset="0"/>
                  </a:rPr>
                  <a:t>			</a:t>
                </a:r>
                <a:endParaRPr lang="en-US" sz="2600" dirty="0">
                  <a:latin typeface="Comic Sans MS" panose="030F0702030302020204" pitchFamily="66" charset="0"/>
                </a:endParaRPr>
              </a:p>
              <a:p>
                <a:pPr marL="0" indent="0">
                  <a:buNone/>
                </a:pPr>
                <a:r>
                  <a:rPr lang="en-US" sz="2600" b="1" i="1" dirty="0">
                    <a:solidFill>
                      <a:srgbClr val="FF0000"/>
                    </a:solidFill>
                    <a:latin typeface="Comic Sans MS" panose="030F0702030302020204" pitchFamily="66" charset="0"/>
                  </a:rPr>
                  <a:t>Ideal solution:</a:t>
                </a:r>
              </a:p>
              <a:p>
                <a:pPr>
                  <a:buFont typeface="Wingdings" pitchFamily="2" charset="2"/>
                  <a:buChar char="ü"/>
                </a:pPr>
                <a:r>
                  <a:rPr lang="en-US" sz="2600" dirty="0">
                    <a:latin typeface="Comic Sans MS" panose="030F0702030302020204" pitchFamily="66" charset="0"/>
                  </a:rPr>
                  <a:t>Ideal gas phase-Dalton’s law: </a:t>
                </a:r>
                <a14:m>
                  <m:oMath xmlns:m="http://schemas.openxmlformats.org/officeDocument/2006/math">
                    <m:sSub>
                      <m:sSubPr>
                        <m:ctrlPr>
                          <a:rPr lang="en-US" sz="2200" b="1" i="1" smtClean="0">
                            <a:solidFill>
                              <a:srgbClr val="0070C0"/>
                            </a:solidFill>
                            <a:latin typeface="Cambria Math" panose="02040503050406030204" pitchFamily="18" charset="0"/>
                          </a:rPr>
                        </m:ctrlPr>
                      </m:sSubPr>
                      <m:e>
                        <m:r>
                          <a:rPr lang="en-US" sz="2200" b="1" i="1" smtClean="0">
                            <a:solidFill>
                              <a:srgbClr val="0070C0"/>
                            </a:solidFill>
                            <a:latin typeface="Cambria Math"/>
                          </a:rPr>
                          <m:t>       </m:t>
                        </m:r>
                        <m:r>
                          <a:rPr lang="en-US" sz="2200" b="1" i="1" smtClean="0">
                            <a:solidFill>
                              <a:srgbClr val="0070C0"/>
                            </a:solidFill>
                            <a:latin typeface="Cambria Math"/>
                          </a:rPr>
                          <m:t>𝑷</m:t>
                        </m:r>
                      </m:e>
                      <m:sub>
                        <m:r>
                          <a:rPr lang="en-US" sz="2200" b="1" i="1" smtClean="0">
                            <a:solidFill>
                              <a:srgbClr val="0070C0"/>
                            </a:solidFill>
                            <a:latin typeface="Cambria Math"/>
                          </a:rPr>
                          <m:t>𝑨</m:t>
                        </m:r>
                      </m:sub>
                    </m:sSub>
                    <m:r>
                      <a:rPr lang="en-US" sz="2200" b="1" i="1" smtClean="0">
                        <a:solidFill>
                          <a:srgbClr val="0070C0"/>
                        </a:solidFill>
                        <a:latin typeface="Cambria Math"/>
                        <a:ea typeface="Cambria Math"/>
                      </a:rPr>
                      <m:t>=</m:t>
                    </m:r>
                    <m:sSub>
                      <m:sSubPr>
                        <m:ctrlPr>
                          <a:rPr lang="en-US" sz="2200" b="1" i="1" smtClean="0">
                            <a:solidFill>
                              <a:srgbClr val="0070C0"/>
                            </a:solidFill>
                            <a:latin typeface="Cambria Math" panose="02040503050406030204" pitchFamily="18" charset="0"/>
                            <a:ea typeface="Cambria Math"/>
                          </a:rPr>
                        </m:ctrlPr>
                      </m:sSubPr>
                      <m:e>
                        <m:r>
                          <a:rPr lang="en-US" sz="2200" b="1" i="1" smtClean="0">
                            <a:solidFill>
                              <a:srgbClr val="0070C0"/>
                            </a:solidFill>
                            <a:latin typeface="Cambria Math"/>
                            <a:ea typeface="Cambria Math"/>
                          </a:rPr>
                          <m:t>𝒚</m:t>
                        </m:r>
                      </m:e>
                      <m:sub>
                        <m:r>
                          <a:rPr lang="en-US" sz="2200" b="1" i="1" smtClean="0">
                            <a:solidFill>
                              <a:srgbClr val="0070C0"/>
                            </a:solidFill>
                            <a:latin typeface="Cambria Math"/>
                            <a:ea typeface="Cambria Math"/>
                          </a:rPr>
                          <m:t>𝑨</m:t>
                        </m:r>
                      </m:sub>
                    </m:sSub>
                    <m:r>
                      <a:rPr lang="en-US" sz="2200" b="1" i="1" smtClean="0">
                        <a:solidFill>
                          <a:srgbClr val="0070C0"/>
                        </a:solidFill>
                        <a:latin typeface="Cambria Math"/>
                        <a:ea typeface="Cambria Math"/>
                      </a:rPr>
                      <m:t>𝑷</m:t>
                    </m:r>
                  </m:oMath>
                </a14:m>
                <a:endParaRPr lang="en-US" sz="2200" b="1" dirty="0">
                  <a:solidFill>
                    <a:srgbClr val="0070C0"/>
                  </a:solidFill>
                  <a:latin typeface="Comic Sans MS" panose="030F0702030302020204" pitchFamily="66" charset="0"/>
                </a:endParaRPr>
              </a:p>
              <a:p>
                <a:pPr marL="0" indent="0">
                  <a:buNone/>
                </a:pPr>
                <a:endParaRPr lang="en-US" sz="2600" dirty="0">
                  <a:latin typeface="Comic Sans MS" panose="030F0702030302020204" pitchFamily="66" charset="0"/>
                </a:endParaRPr>
              </a:p>
              <a:p>
                <a:pPr>
                  <a:buFont typeface="Wingdings" pitchFamily="2" charset="2"/>
                  <a:buChar char="ü"/>
                </a:pPr>
                <a:r>
                  <a:rPr lang="en-US" sz="2600" dirty="0">
                    <a:latin typeface="Comic Sans MS" panose="030F0702030302020204" pitchFamily="66" charset="0"/>
                  </a:rPr>
                  <a:t>Ideal liquid phase-</a:t>
                </a:r>
                <a:r>
                  <a:rPr lang="en-US" sz="2600" dirty="0" err="1">
                    <a:latin typeface="Comic Sans MS" panose="030F0702030302020204" pitchFamily="66" charset="0"/>
                  </a:rPr>
                  <a:t>Raoult’s</a:t>
                </a:r>
                <a:r>
                  <a:rPr lang="en-US" sz="2600" dirty="0">
                    <a:latin typeface="Comic Sans MS" panose="030F0702030302020204" pitchFamily="66" charset="0"/>
                  </a:rPr>
                  <a:t> law: </a:t>
                </a:r>
                <a14:m>
                  <m:oMath xmlns:m="http://schemas.openxmlformats.org/officeDocument/2006/math">
                    <m:sSub>
                      <m:sSubPr>
                        <m:ctrlPr>
                          <a:rPr lang="en-US" sz="2200" b="1" i="1" smtClean="0">
                            <a:solidFill>
                              <a:srgbClr val="0070C0"/>
                            </a:solidFill>
                            <a:latin typeface="Cambria Math" panose="02040503050406030204" pitchFamily="18" charset="0"/>
                          </a:rPr>
                        </m:ctrlPr>
                      </m:sSubPr>
                      <m:e>
                        <m:r>
                          <a:rPr lang="en-US" sz="2200" b="1" i="1" smtClean="0">
                            <a:solidFill>
                              <a:srgbClr val="0070C0"/>
                            </a:solidFill>
                            <a:latin typeface="Cambria Math"/>
                          </a:rPr>
                          <m:t>     </m:t>
                        </m:r>
                        <m:r>
                          <a:rPr lang="en-US" sz="2200" b="1" i="1">
                            <a:solidFill>
                              <a:srgbClr val="0070C0"/>
                            </a:solidFill>
                            <a:latin typeface="Cambria Math"/>
                          </a:rPr>
                          <m:t>𝑷</m:t>
                        </m:r>
                      </m:e>
                      <m:sub>
                        <m:r>
                          <a:rPr lang="en-US" sz="2200" b="1" i="1">
                            <a:solidFill>
                              <a:srgbClr val="0070C0"/>
                            </a:solidFill>
                            <a:latin typeface="Cambria Math"/>
                          </a:rPr>
                          <m:t>𝑨</m:t>
                        </m:r>
                      </m:sub>
                    </m:sSub>
                    <m:r>
                      <a:rPr lang="en-US" sz="2200" b="1" i="1">
                        <a:solidFill>
                          <a:srgbClr val="0070C0"/>
                        </a:solidFill>
                        <a:latin typeface="Cambria Math"/>
                        <a:ea typeface="Cambria Math"/>
                      </a:rPr>
                      <m:t>=</m:t>
                    </m:r>
                    <m:sSub>
                      <m:sSubPr>
                        <m:ctrlPr>
                          <a:rPr lang="en-US" sz="2200" b="1" i="1">
                            <a:solidFill>
                              <a:srgbClr val="0070C0"/>
                            </a:solidFill>
                            <a:latin typeface="Cambria Math" panose="02040503050406030204" pitchFamily="18" charset="0"/>
                            <a:ea typeface="Cambria Math"/>
                          </a:rPr>
                        </m:ctrlPr>
                      </m:sSubPr>
                      <m:e>
                        <m:r>
                          <a:rPr lang="en-US" sz="2200" b="1" i="1" smtClean="0">
                            <a:solidFill>
                              <a:srgbClr val="0070C0"/>
                            </a:solidFill>
                            <a:latin typeface="Cambria Math"/>
                            <a:ea typeface="Cambria Math"/>
                          </a:rPr>
                          <m:t>𝑿</m:t>
                        </m:r>
                      </m:e>
                      <m:sub>
                        <m:r>
                          <a:rPr lang="en-US" sz="2200" b="1" i="1">
                            <a:solidFill>
                              <a:srgbClr val="0070C0"/>
                            </a:solidFill>
                            <a:latin typeface="Cambria Math"/>
                            <a:ea typeface="Cambria Math"/>
                          </a:rPr>
                          <m:t>𝑨</m:t>
                        </m:r>
                      </m:sub>
                    </m:sSub>
                    <m:sSub>
                      <m:sSubPr>
                        <m:ctrlPr>
                          <a:rPr lang="en-US" sz="2200" b="1" i="1" smtClean="0">
                            <a:solidFill>
                              <a:srgbClr val="0070C0"/>
                            </a:solidFill>
                            <a:latin typeface="Cambria Math" panose="02040503050406030204" pitchFamily="18" charset="0"/>
                            <a:ea typeface="Cambria Math"/>
                          </a:rPr>
                        </m:ctrlPr>
                      </m:sSubPr>
                      <m:e>
                        <m:sSup>
                          <m:sSupPr>
                            <m:ctrlPr>
                              <a:rPr lang="en-US" sz="2200" b="1" i="1" smtClean="0">
                                <a:solidFill>
                                  <a:srgbClr val="0070C0"/>
                                </a:solidFill>
                                <a:latin typeface="Cambria Math" panose="02040503050406030204" pitchFamily="18" charset="0"/>
                                <a:ea typeface="Cambria Math"/>
                              </a:rPr>
                            </m:ctrlPr>
                          </m:sSupPr>
                          <m:e>
                            <m:r>
                              <a:rPr lang="en-US" sz="2200" b="1" i="1" smtClean="0">
                                <a:solidFill>
                                  <a:srgbClr val="0070C0"/>
                                </a:solidFill>
                                <a:latin typeface="Cambria Math"/>
                                <a:ea typeface="Cambria Math"/>
                              </a:rPr>
                              <m:t>𝑷</m:t>
                            </m:r>
                          </m:e>
                          <m:sup>
                            <m:r>
                              <a:rPr lang="en-US" sz="2200" b="1" i="1" smtClean="0">
                                <a:solidFill>
                                  <a:srgbClr val="0070C0"/>
                                </a:solidFill>
                                <a:latin typeface="Cambria Math"/>
                                <a:ea typeface="Cambria Math"/>
                              </a:rPr>
                              <m:t>𝟎</m:t>
                            </m:r>
                          </m:sup>
                        </m:sSup>
                      </m:e>
                      <m:sub>
                        <m:r>
                          <a:rPr lang="en-US" sz="2200" b="1" i="1" smtClean="0">
                            <a:solidFill>
                              <a:srgbClr val="0070C0"/>
                            </a:solidFill>
                            <a:latin typeface="Cambria Math"/>
                            <a:ea typeface="Cambria Math"/>
                          </a:rPr>
                          <m:t>𝑨</m:t>
                        </m:r>
                      </m:sub>
                    </m:sSub>
                  </m:oMath>
                </a14:m>
                <a:endParaRPr lang="en-US" sz="2600" dirty="0">
                  <a:latin typeface="Comic Sans MS" panose="030F0702030302020204" pitchFamily="66" charset="0"/>
                </a:endParaRPr>
              </a:p>
              <a:p>
                <a:pPr>
                  <a:buFont typeface="Wingdings" pitchFamily="2" charset="2"/>
                  <a:buChar char="ü"/>
                </a:pPr>
                <a:r>
                  <a:rPr lang="en-US" sz="2600" dirty="0">
                    <a:latin typeface="Comic Sans MS" panose="030F0702030302020204" pitchFamily="66" charset="0"/>
                  </a:rPr>
                  <a:t>Distribution between vapor and liquid phase: </a:t>
                </a:r>
                <a14:m>
                  <m:oMath xmlns:m="http://schemas.openxmlformats.org/officeDocument/2006/math">
                    <m:sSub>
                      <m:sSubPr>
                        <m:ctrlPr>
                          <a:rPr lang="en-US" sz="2200" b="1" i="1" smtClean="0">
                            <a:solidFill>
                              <a:srgbClr val="0070C0"/>
                            </a:solidFill>
                            <a:latin typeface="Cambria Math" panose="02040503050406030204" pitchFamily="18" charset="0"/>
                          </a:rPr>
                        </m:ctrlPr>
                      </m:sSubPr>
                      <m:e>
                        <m:r>
                          <a:rPr lang="en-US" sz="2200" b="1" i="1" smtClean="0">
                            <a:solidFill>
                              <a:srgbClr val="0070C0"/>
                            </a:solidFill>
                            <a:latin typeface="Cambria Math"/>
                          </a:rPr>
                          <m:t>𝒚</m:t>
                        </m:r>
                      </m:e>
                      <m:sub>
                        <m:r>
                          <a:rPr lang="en-US" sz="2200" b="1" i="1">
                            <a:solidFill>
                              <a:srgbClr val="0070C0"/>
                            </a:solidFill>
                            <a:latin typeface="Cambria Math"/>
                          </a:rPr>
                          <m:t>𝑨</m:t>
                        </m:r>
                      </m:sub>
                    </m:sSub>
                    <m:r>
                      <a:rPr lang="en-US" sz="2200" b="1" i="1">
                        <a:solidFill>
                          <a:srgbClr val="0070C0"/>
                        </a:solidFill>
                        <a:latin typeface="Cambria Math"/>
                        <a:ea typeface="Cambria Math"/>
                      </a:rPr>
                      <m:t>=</m:t>
                    </m:r>
                    <m:f>
                      <m:fPr>
                        <m:ctrlPr>
                          <a:rPr lang="en-US" sz="2200" b="1" i="1" smtClean="0">
                            <a:solidFill>
                              <a:srgbClr val="0070C0"/>
                            </a:solidFill>
                            <a:latin typeface="Cambria Math" panose="02040503050406030204" pitchFamily="18" charset="0"/>
                            <a:ea typeface="Cambria Math"/>
                          </a:rPr>
                        </m:ctrlPr>
                      </m:fPr>
                      <m:num>
                        <m:sSub>
                          <m:sSubPr>
                            <m:ctrlPr>
                              <a:rPr lang="en-US" sz="2200" b="1" i="1" smtClean="0">
                                <a:solidFill>
                                  <a:srgbClr val="0070C0"/>
                                </a:solidFill>
                                <a:latin typeface="Cambria Math" panose="02040503050406030204" pitchFamily="18" charset="0"/>
                                <a:ea typeface="Cambria Math"/>
                              </a:rPr>
                            </m:ctrlPr>
                          </m:sSubPr>
                          <m:e>
                            <m:sSup>
                              <m:sSupPr>
                                <m:ctrlPr>
                                  <a:rPr lang="en-US" sz="2200" b="1" i="1" smtClean="0">
                                    <a:solidFill>
                                      <a:srgbClr val="0070C0"/>
                                    </a:solidFill>
                                    <a:latin typeface="Cambria Math" panose="02040503050406030204" pitchFamily="18" charset="0"/>
                                    <a:ea typeface="Cambria Math"/>
                                  </a:rPr>
                                </m:ctrlPr>
                              </m:sSupPr>
                              <m:e>
                                <m:r>
                                  <a:rPr lang="en-US" sz="2200" b="1" i="1" smtClean="0">
                                    <a:solidFill>
                                      <a:srgbClr val="0070C0"/>
                                    </a:solidFill>
                                    <a:latin typeface="Cambria Math"/>
                                    <a:ea typeface="Cambria Math"/>
                                  </a:rPr>
                                  <m:t>𝑷</m:t>
                                </m:r>
                              </m:e>
                              <m:sup>
                                <m:r>
                                  <a:rPr lang="en-US" sz="2200" b="1" i="1" smtClean="0">
                                    <a:solidFill>
                                      <a:srgbClr val="0070C0"/>
                                    </a:solidFill>
                                    <a:latin typeface="Cambria Math"/>
                                    <a:ea typeface="Cambria Math"/>
                                  </a:rPr>
                                  <m:t>𝟎</m:t>
                                </m:r>
                              </m:sup>
                            </m:sSup>
                          </m:e>
                          <m:sub>
                            <m:r>
                              <a:rPr lang="en-US" sz="2200" b="1" i="1" smtClean="0">
                                <a:solidFill>
                                  <a:srgbClr val="0070C0"/>
                                </a:solidFill>
                                <a:latin typeface="Cambria Math"/>
                                <a:ea typeface="Cambria Math"/>
                              </a:rPr>
                              <m:t>𝑨</m:t>
                            </m:r>
                          </m:sub>
                        </m:sSub>
                        <m:r>
                          <a:rPr lang="en-US" sz="2200" b="1" i="1" smtClean="0">
                            <a:solidFill>
                              <a:srgbClr val="0070C0"/>
                            </a:solidFill>
                            <a:latin typeface="Cambria Math"/>
                            <a:ea typeface="Cambria Math"/>
                          </a:rPr>
                          <m:t> </m:t>
                        </m:r>
                        <m:sSub>
                          <m:sSubPr>
                            <m:ctrlPr>
                              <a:rPr lang="en-US" sz="2200" b="1" i="1" smtClean="0">
                                <a:solidFill>
                                  <a:srgbClr val="0070C0"/>
                                </a:solidFill>
                                <a:latin typeface="Cambria Math" panose="02040503050406030204" pitchFamily="18" charset="0"/>
                                <a:ea typeface="Cambria Math"/>
                              </a:rPr>
                            </m:ctrlPr>
                          </m:sSubPr>
                          <m:e>
                            <m:r>
                              <a:rPr lang="en-US" sz="2200" b="1" i="1" smtClean="0">
                                <a:solidFill>
                                  <a:srgbClr val="0070C0"/>
                                </a:solidFill>
                                <a:latin typeface="Cambria Math"/>
                                <a:ea typeface="Cambria Math"/>
                              </a:rPr>
                              <m:t>𝑿</m:t>
                            </m:r>
                          </m:e>
                          <m:sub>
                            <m:r>
                              <a:rPr lang="en-US" sz="2200" b="1" i="1" smtClean="0">
                                <a:solidFill>
                                  <a:srgbClr val="0070C0"/>
                                </a:solidFill>
                                <a:latin typeface="Cambria Math"/>
                                <a:ea typeface="Cambria Math"/>
                              </a:rPr>
                              <m:t>𝑨</m:t>
                            </m:r>
                          </m:sub>
                        </m:sSub>
                      </m:num>
                      <m:den>
                        <m:r>
                          <a:rPr lang="en-US" sz="2200" b="1" i="1" smtClean="0">
                            <a:solidFill>
                              <a:srgbClr val="0070C0"/>
                            </a:solidFill>
                            <a:latin typeface="Cambria Math"/>
                            <a:ea typeface="Cambria Math"/>
                          </a:rPr>
                          <m:t>𝑷</m:t>
                        </m:r>
                      </m:den>
                    </m:f>
                  </m:oMath>
                </a14:m>
                <a:endParaRPr lang="en-US" sz="2600" dirty="0">
                  <a:latin typeface="Comic Sans MS" panose="030F0702030302020204" pitchFamily="66" charset="0"/>
                </a:endParaRPr>
              </a:p>
              <a:p>
                <a:pPr>
                  <a:buFont typeface="Wingdings" pitchFamily="2" charset="2"/>
                  <a:buChar char="ü"/>
                </a:pPr>
                <a:r>
                  <a:rPr lang="en-US" sz="2600" dirty="0">
                    <a:latin typeface="Comic Sans MS" panose="030F0702030302020204" pitchFamily="66" charset="0"/>
                  </a:rPr>
                  <a:t>Antoine’s equation relates P</a:t>
                </a:r>
                <a:r>
                  <a:rPr lang="en-US" sz="2600" b="1" baseline="30000" dirty="0">
                    <a:latin typeface="Comic Sans MS" panose="030F0702030302020204" pitchFamily="66" charset="0"/>
                  </a:rPr>
                  <a:t>o </a:t>
                </a:r>
                <a:r>
                  <a:rPr lang="en-US" sz="2600" dirty="0" err="1">
                    <a:latin typeface="Comic Sans MS" panose="030F0702030302020204" pitchFamily="66" charset="0"/>
                  </a:rPr>
                  <a:t>vs</a:t>
                </a:r>
                <a:r>
                  <a:rPr lang="en-US" sz="2600" dirty="0">
                    <a:latin typeface="Comic Sans MS" panose="030F0702030302020204" pitchFamily="66" charset="0"/>
                  </a:rPr>
                  <a:t> T: </a:t>
                </a:r>
                <a14:m>
                  <m:oMath xmlns:m="http://schemas.openxmlformats.org/officeDocument/2006/math">
                    <m:r>
                      <a:rPr lang="en-US" sz="2200" b="1" i="1" smtClean="0">
                        <a:solidFill>
                          <a:srgbClr val="0070C0"/>
                        </a:solidFill>
                        <a:latin typeface="Cambria Math"/>
                      </a:rPr>
                      <m:t>𝒍𝒏𝑷</m:t>
                    </m:r>
                    <m:r>
                      <a:rPr lang="en-US" sz="2200" b="1" i="1" smtClean="0">
                        <a:solidFill>
                          <a:srgbClr val="0070C0"/>
                        </a:solidFill>
                        <a:latin typeface="Cambria Math"/>
                        <a:ea typeface="Cambria Math"/>
                      </a:rPr>
                      <m:t>=</m:t>
                    </m:r>
                    <m:r>
                      <a:rPr lang="en-US" sz="2200" b="1" i="1" smtClean="0">
                        <a:solidFill>
                          <a:srgbClr val="0070C0"/>
                        </a:solidFill>
                        <a:latin typeface="Cambria Math"/>
                        <a:ea typeface="Cambria Math"/>
                      </a:rPr>
                      <m:t>𝑨</m:t>
                    </m:r>
                    <m:r>
                      <a:rPr lang="en-US" sz="2200" b="1" i="1" smtClean="0">
                        <a:solidFill>
                          <a:srgbClr val="0070C0"/>
                        </a:solidFill>
                        <a:latin typeface="Cambria Math"/>
                        <a:ea typeface="Cambria Math"/>
                      </a:rPr>
                      <m:t>−</m:t>
                    </m:r>
                    <m:f>
                      <m:fPr>
                        <m:ctrlPr>
                          <a:rPr lang="en-US" sz="2200" b="1" i="1" smtClean="0">
                            <a:solidFill>
                              <a:srgbClr val="0070C0"/>
                            </a:solidFill>
                            <a:latin typeface="Cambria Math" panose="02040503050406030204" pitchFamily="18" charset="0"/>
                            <a:ea typeface="Cambria Math"/>
                          </a:rPr>
                        </m:ctrlPr>
                      </m:fPr>
                      <m:num>
                        <m:r>
                          <a:rPr lang="en-US" sz="2200" b="1" i="1" smtClean="0">
                            <a:solidFill>
                              <a:srgbClr val="0070C0"/>
                            </a:solidFill>
                            <a:latin typeface="Cambria Math"/>
                            <a:ea typeface="Cambria Math"/>
                          </a:rPr>
                          <m:t>𝑩</m:t>
                        </m:r>
                      </m:num>
                      <m:den>
                        <m:r>
                          <a:rPr lang="en-US" sz="2200" b="1" i="1" smtClean="0">
                            <a:solidFill>
                              <a:srgbClr val="0070C0"/>
                            </a:solidFill>
                            <a:latin typeface="Cambria Math"/>
                            <a:ea typeface="Cambria Math"/>
                          </a:rPr>
                          <m:t>𝑻</m:t>
                        </m:r>
                        <m:r>
                          <a:rPr lang="en-US" sz="2200" b="1" i="1" smtClean="0">
                            <a:solidFill>
                              <a:srgbClr val="0070C0"/>
                            </a:solidFill>
                            <a:latin typeface="Cambria Math"/>
                            <a:ea typeface="Cambria Math"/>
                          </a:rPr>
                          <m:t>+</m:t>
                        </m:r>
                        <m:r>
                          <a:rPr lang="en-US" sz="2200" b="1" i="1" smtClean="0">
                            <a:solidFill>
                              <a:srgbClr val="0070C0"/>
                            </a:solidFill>
                            <a:latin typeface="Cambria Math"/>
                            <a:ea typeface="Cambria Math"/>
                          </a:rPr>
                          <m:t>𝑪</m:t>
                        </m:r>
                      </m:den>
                    </m:f>
                  </m:oMath>
                </a14:m>
                <a:endParaRPr lang="en-US" sz="2600" b="1" dirty="0">
                  <a:latin typeface="Comic Sans MS" panose="030F0702030302020204" pitchFamily="66" charset="0"/>
                </a:endParaRPr>
              </a:p>
              <a:p>
                <a:pPr marL="0" indent="0">
                  <a:buNone/>
                </a:pPr>
                <a:r>
                  <a:rPr lang="en-US" sz="2600" dirty="0">
                    <a:latin typeface="Comic Sans MS" panose="030F0702030302020204" pitchFamily="66" charset="0"/>
                  </a:rPr>
                  <a:t>						    </a:t>
                </a:r>
              </a:p>
              <a:p>
                <a:pPr marL="0" indent="0">
                  <a:buNone/>
                </a:pPr>
                <a:r>
                  <a:rPr lang="en-US" sz="2600" dirty="0">
                    <a:latin typeface="Comic Sans MS" panose="030F0702030302020204" pitchFamily="66" charset="0"/>
                  </a:rPr>
                  <a:t>				Where :  	P</a:t>
                </a:r>
                <a:r>
                  <a:rPr lang="en-US" sz="2600" baseline="30000" dirty="0">
                    <a:latin typeface="Comic Sans MS" panose="030F0702030302020204" pitchFamily="66" charset="0"/>
                  </a:rPr>
                  <a:t>0 </a:t>
                </a:r>
                <a:r>
                  <a:rPr lang="en-US" sz="2600" dirty="0">
                    <a:latin typeface="Comic Sans MS" panose="030F0702030302020204" pitchFamily="66" charset="0"/>
                  </a:rPr>
                  <a:t>= vapor pressure, mm Hg</a:t>
                </a:r>
              </a:p>
              <a:p>
                <a:pPr marL="0" indent="0">
                  <a:buNone/>
                </a:pPr>
                <a:r>
                  <a:rPr lang="en-US" sz="2600" dirty="0">
                    <a:latin typeface="Comic Sans MS" panose="030F0702030302020204" pitchFamily="66" charset="0"/>
                  </a:rPr>
                  <a:t>						P</a:t>
                </a:r>
                <a:r>
                  <a:rPr lang="en-US" sz="2600" baseline="-25000" dirty="0">
                    <a:latin typeface="Comic Sans MS" panose="030F0702030302020204" pitchFamily="66" charset="0"/>
                  </a:rPr>
                  <a:t>A </a:t>
                </a:r>
                <a:r>
                  <a:rPr lang="en-US" sz="2600" dirty="0">
                    <a:latin typeface="Comic Sans MS" panose="030F0702030302020204" pitchFamily="66" charset="0"/>
                  </a:rPr>
                  <a:t>= partial pressure of comp A</a:t>
                </a:r>
              </a:p>
              <a:p>
                <a:pPr marL="0" indent="0">
                  <a:buNone/>
                </a:pPr>
                <a:r>
                  <a:rPr lang="en-US" sz="2600" dirty="0">
                    <a:latin typeface="Comic Sans MS" panose="030F0702030302020204" pitchFamily="66" charset="0"/>
                  </a:rPr>
                  <a:t>						p = Total pressure</a:t>
                </a:r>
              </a:p>
              <a:p>
                <a:pPr marL="0" indent="0">
                  <a:buNone/>
                </a:pPr>
                <a:r>
                  <a:rPr lang="en-US" sz="2600" baseline="-25000" dirty="0">
                    <a:latin typeface="Comic Sans MS" panose="030F0702030302020204" pitchFamily="66" charset="0"/>
                  </a:rPr>
                  <a:t>						</a:t>
                </a:r>
                <a:r>
                  <a:rPr lang="en-US" sz="2600" dirty="0">
                    <a:latin typeface="Comic Sans MS" panose="030F0702030302020204" pitchFamily="66" charset="0"/>
                  </a:rPr>
                  <a:t>X</a:t>
                </a:r>
                <a:r>
                  <a:rPr lang="en-US" sz="2600" baseline="-25000" dirty="0">
                    <a:latin typeface="Comic Sans MS" panose="030F0702030302020204" pitchFamily="66" charset="0"/>
                  </a:rPr>
                  <a:t>A</a:t>
                </a:r>
                <a:r>
                  <a:rPr lang="en-US" sz="2600" dirty="0">
                    <a:latin typeface="Comic Sans MS" panose="030F0702030302020204" pitchFamily="66" charset="0"/>
                  </a:rPr>
                  <a:t> = mole fraction of comp A in liquid phase </a:t>
                </a:r>
              </a:p>
              <a:p>
                <a:pPr marL="0" indent="0">
                  <a:buNone/>
                </a:pPr>
                <a:r>
                  <a:rPr lang="en-US" sz="2600" baseline="-25000" dirty="0">
                    <a:latin typeface="Comic Sans MS" panose="030F0702030302020204" pitchFamily="66" charset="0"/>
                  </a:rPr>
                  <a:t>						</a:t>
                </a:r>
                <a:r>
                  <a:rPr lang="en-US" sz="2600" dirty="0">
                    <a:latin typeface="Comic Sans MS" panose="030F0702030302020204" pitchFamily="66" charset="0"/>
                  </a:rPr>
                  <a:t>Y</a:t>
                </a:r>
                <a:r>
                  <a:rPr lang="en-US" sz="2600" baseline="-25000" dirty="0">
                    <a:latin typeface="Comic Sans MS" panose="030F0702030302020204" pitchFamily="66" charset="0"/>
                  </a:rPr>
                  <a:t>A</a:t>
                </a:r>
                <a:r>
                  <a:rPr lang="en-US" sz="2600" dirty="0">
                    <a:latin typeface="Comic Sans MS" panose="030F0702030302020204" pitchFamily="66" charset="0"/>
                  </a:rPr>
                  <a:t> = mole fraction of comp A in gas phase </a:t>
                </a:r>
              </a:p>
              <a:p>
                <a:pPr marL="0" indent="0">
                  <a:buNone/>
                </a:pPr>
                <a:r>
                  <a:rPr lang="en-US" sz="2600" baseline="-25000" dirty="0">
                    <a:latin typeface="Comic Sans MS" panose="030F0702030302020204" pitchFamily="66" charset="0"/>
                  </a:rPr>
                  <a:t>						</a:t>
                </a:r>
                <a:r>
                  <a:rPr lang="en-US" sz="2600" dirty="0">
                    <a:latin typeface="Comic Sans MS" panose="030F0702030302020204" pitchFamily="66" charset="0"/>
                  </a:rPr>
                  <a:t>A,B,C = Antoine coefficients</a:t>
                </a:r>
              </a:p>
              <a:p>
                <a:pPr marL="0" indent="0">
                  <a:buNone/>
                </a:pPr>
                <a:r>
                  <a:rPr lang="en-US" sz="2600" dirty="0">
                    <a:latin typeface="Comic Sans MS" panose="030F0702030302020204" pitchFamily="66" charset="0"/>
                  </a:rPr>
                  <a:t>						T = </a:t>
                </a:r>
                <a:r>
                  <a:rPr lang="en-US" sz="2600" dirty="0" err="1">
                    <a:latin typeface="Comic Sans MS" panose="030F0702030302020204" pitchFamily="66" charset="0"/>
                  </a:rPr>
                  <a:t>temperature,K</a:t>
                </a:r>
                <a:endParaRPr lang="en-US" sz="26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28600" y="457200"/>
                <a:ext cx="11734800" cy="6400800"/>
              </a:xfrm>
              <a:blipFill rotWithShape="1">
                <a:blip r:embed="rId2"/>
                <a:stretch>
                  <a:fillRect l="-675" t="-1619" r="-727" b="-1238"/>
                </a:stretch>
              </a:blipFill>
            </p:spPr>
            <p:txBody>
              <a:bodyPr/>
              <a:lstStyle/>
              <a:p>
                <a:r>
                  <a:rPr lang="en-US">
                    <a:noFill/>
                  </a:rPr>
                  <a:t> </a:t>
                </a:r>
              </a:p>
            </p:txBody>
          </p:sp>
        </mc:Fallback>
      </mc:AlternateContent>
    </p:spTree>
    <p:extLst>
      <p:ext uri="{BB962C8B-B14F-4D97-AF65-F5344CB8AC3E}">
        <p14:creationId xmlns:p14="http://schemas.microsoft.com/office/powerpoint/2010/main" val="168249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609600" y="188640"/>
                <a:ext cx="11125200" cy="6480720"/>
              </a:xfrm>
            </p:spPr>
            <p:txBody>
              <a:bodyPr>
                <a:normAutofit/>
              </a:bodyPr>
              <a:lstStyle/>
              <a:p>
                <a:pPr marL="0" indent="0">
                  <a:buNone/>
                </a:pPr>
                <a:endParaRPr lang="en-US" sz="2000" i="1" dirty="0">
                  <a:latin typeface="Comic Sans MS" panose="030F0702030302020204" pitchFamily="66" charset="0"/>
                </a:endParaRPr>
              </a:p>
              <a:p>
                <a:pPr marL="0" indent="0">
                  <a:buNone/>
                </a:pPr>
                <a:r>
                  <a:rPr lang="en-US" sz="2000" b="1" i="1" dirty="0">
                    <a:solidFill>
                      <a:srgbClr val="FF0000"/>
                    </a:solidFill>
                    <a:latin typeface="Comic Sans MS" panose="030F0702030302020204" pitchFamily="66" charset="0"/>
                  </a:rPr>
                  <a:t>Non-ideal solution:</a:t>
                </a:r>
              </a:p>
              <a:p>
                <a:pPr marL="0" indent="0">
                  <a:buNone/>
                </a:pPr>
                <a:r>
                  <a:rPr lang="en-US" sz="2000" dirty="0" err="1">
                    <a:latin typeface="Comic Sans MS" panose="030F0702030302020204" pitchFamily="66" charset="0"/>
                  </a:rPr>
                  <a:t>Raoult’s</a:t>
                </a:r>
                <a:r>
                  <a:rPr lang="en-US" sz="2000" dirty="0">
                    <a:latin typeface="Comic Sans MS" panose="030F0702030302020204" pitchFamily="66" charset="0"/>
                  </a:rPr>
                  <a:t> law with correction for non-ideal liquid phases:      </a:t>
                </a:r>
              </a:p>
              <a:p>
                <a:pPr marL="0" indent="0">
                  <a:buNone/>
                </a:pPr>
                <a:r>
                  <a:rPr lang="en-US" sz="2000" dirty="0">
                    <a:latin typeface="Comic Sans MS" panose="030F0702030302020204" pitchFamily="66" charset="0"/>
                  </a:rPr>
                  <a:t>				</a:t>
                </a:r>
                <a14:m>
                  <m:oMath xmlns:m="http://schemas.openxmlformats.org/officeDocument/2006/math">
                    <m:sSub>
                      <m:sSubPr>
                        <m:ctrlPr>
                          <a:rPr lang="en-US" sz="1800" b="1" i="1" smtClean="0">
                            <a:solidFill>
                              <a:schemeClr val="tx2"/>
                            </a:solidFill>
                            <a:latin typeface="Cambria Math" panose="02040503050406030204" pitchFamily="18" charset="0"/>
                          </a:rPr>
                        </m:ctrlPr>
                      </m:sSubPr>
                      <m:e>
                        <m:r>
                          <a:rPr lang="en-US" sz="1800" b="1" i="1" smtClean="0">
                            <a:solidFill>
                              <a:schemeClr val="tx2"/>
                            </a:solidFill>
                            <a:latin typeface="Cambria Math"/>
                          </a:rPr>
                          <m:t>𝑷</m:t>
                        </m:r>
                      </m:e>
                      <m:sub>
                        <m:r>
                          <a:rPr lang="en-US" sz="1800" b="1" i="1" smtClean="0">
                            <a:solidFill>
                              <a:schemeClr val="tx2"/>
                            </a:solidFill>
                            <a:latin typeface="Cambria Math"/>
                          </a:rPr>
                          <m:t>𝑨</m:t>
                        </m:r>
                      </m:sub>
                    </m:sSub>
                    <m:r>
                      <a:rPr lang="en-US" sz="1800" b="1" i="1" smtClean="0">
                        <a:solidFill>
                          <a:schemeClr val="tx2"/>
                        </a:solidFill>
                        <a:latin typeface="Cambria Math"/>
                      </a:rPr>
                      <m:t>=</m:t>
                    </m:r>
                    <m:sSub>
                      <m:sSubPr>
                        <m:ctrlPr>
                          <a:rPr lang="en-US" sz="1800" b="1" i="1" smtClean="0">
                            <a:solidFill>
                              <a:schemeClr val="tx2"/>
                            </a:solidFill>
                            <a:latin typeface="Cambria Math" panose="02040503050406030204" pitchFamily="18" charset="0"/>
                          </a:rPr>
                        </m:ctrlPr>
                      </m:sSubPr>
                      <m:e>
                        <m:r>
                          <a:rPr lang="en-US" sz="1800" b="1" i="1" smtClean="0">
                            <a:solidFill>
                              <a:schemeClr val="tx2"/>
                            </a:solidFill>
                            <a:latin typeface="Cambria Math"/>
                            <a:ea typeface="Cambria Math"/>
                          </a:rPr>
                          <m:t>𝜸</m:t>
                        </m:r>
                      </m:e>
                      <m:sub>
                        <m:r>
                          <a:rPr lang="en-US" sz="1800" b="1" i="1" smtClean="0">
                            <a:solidFill>
                              <a:schemeClr val="tx2"/>
                            </a:solidFill>
                            <a:latin typeface="Cambria Math"/>
                          </a:rPr>
                          <m:t>𝑨</m:t>
                        </m:r>
                      </m:sub>
                    </m:sSub>
                    <m:sSub>
                      <m:sSubPr>
                        <m:ctrlPr>
                          <a:rPr lang="en-US" sz="1800" b="1" i="1" smtClean="0">
                            <a:solidFill>
                              <a:schemeClr val="tx2"/>
                            </a:solidFill>
                            <a:latin typeface="Cambria Math" panose="02040503050406030204" pitchFamily="18" charset="0"/>
                          </a:rPr>
                        </m:ctrlPr>
                      </m:sSubPr>
                      <m:e>
                        <m:sSup>
                          <m:sSupPr>
                            <m:ctrlPr>
                              <a:rPr lang="en-US" sz="1800" b="1" i="1" smtClean="0">
                                <a:solidFill>
                                  <a:schemeClr val="tx2"/>
                                </a:solidFill>
                                <a:latin typeface="Cambria Math" panose="02040503050406030204" pitchFamily="18" charset="0"/>
                              </a:rPr>
                            </m:ctrlPr>
                          </m:sSupPr>
                          <m:e>
                            <m:r>
                              <a:rPr lang="en-US" sz="1800" b="1" i="1" smtClean="0">
                                <a:solidFill>
                                  <a:schemeClr val="tx2"/>
                                </a:solidFill>
                                <a:latin typeface="Cambria Math"/>
                              </a:rPr>
                              <m:t>𝑷</m:t>
                            </m:r>
                          </m:e>
                          <m:sup>
                            <m:r>
                              <a:rPr lang="en-US" sz="1800" b="1" i="1" smtClean="0">
                                <a:solidFill>
                                  <a:schemeClr val="tx2"/>
                                </a:solidFill>
                                <a:latin typeface="Cambria Math"/>
                              </a:rPr>
                              <m:t>𝟎</m:t>
                            </m:r>
                          </m:sup>
                        </m:sSup>
                      </m:e>
                      <m:sub>
                        <m:r>
                          <a:rPr lang="en-US" sz="1800" b="1" i="1" smtClean="0">
                            <a:solidFill>
                              <a:schemeClr val="tx2"/>
                            </a:solidFill>
                            <a:latin typeface="Cambria Math"/>
                          </a:rPr>
                          <m:t>𝑨</m:t>
                        </m:r>
                      </m:sub>
                    </m:sSub>
                    <m:sSub>
                      <m:sSubPr>
                        <m:ctrlPr>
                          <a:rPr lang="en-US" sz="1800" b="1" i="1" smtClean="0">
                            <a:solidFill>
                              <a:schemeClr val="tx2"/>
                            </a:solidFill>
                            <a:latin typeface="Cambria Math" panose="02040503050406030204" pitchFamily="18" charset="0"/>
                          </a:rPr>
                        </m:ctrlPr>
                      </m:sSubPr>
                      <m:e>
                        <m:r>
                          <a:rPr lang="en-US" sz="1800" b="1" i="1" smtClean="0">
                            <a:solidFill>
                              <a:schemeClr val="tx2"/>
                            </a:solidFill>
                            <a:latin typeface="Cambria Math"/>
                          </a:rPr>
                          <m:t>𝑿</m:t>
                        </m:r>
                      </m:e>
                      <m:sub>
                        <m:r>
                          <a:rPr lang="en-US" sz="1800" b="1" i="1" smtClean="0">
                            <a:solidFill>
                              <a:schemeClr val="tx2"/>
                            </a:solidFill>
                            <a:latin typeface="Cambria Math"/>
                          </a:rPr>
                          <m:t>𝑨</m:t>
                        </m:r>
                      </m:sub>
                    </m:sSub>
                  </m:oMath>
                </a14:m>
                <a:r>
                  <a:rPr lang="en-US" sz="1800" b="1" dirty="0">
                    <a:solidFill>
                      <a:schemeClr val="tx2"/>
                    </a:solidFill>
                    <a:latin typeface="Comic Sans MS" panose="030F0702030302020204" pitchFamily="66" charset="0"/>
                  </a:rPr>
                  <a:t>P</a:t>
                </a:r>
                <a:r>
                  <a:rPr lang="en-US" sz="1800" b="1" baseline="-25000" dirty="0">
                    <a:solidFill>
                      <a:schemeClr val="tx2"/>
                    </a:solidFill>
                    <a:latin typeface="Comic Sans MS" panose="030F0702030302020204" pitchFamily="66" charset="0"/>
                  </a:rPr>
                  <a:t>A</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Estimation of activity coefficients for a 2-component(binary) system:</a:t>
                </a:r>
              </a:p>
              <a:p>
                <a:pPr marL="0" indent="0">
                  <a:buNone/>
                </a:pPr>
                <a:r>
                  <a:rPr lang="en-US" sz="2000" dirty="0">
                    <a:latin typeface="Comic Sans MS" panose="030F0702030302020204" pitchFamily="66" charset="0"/>
                  </a:rPr>
                  <a:t>1. </a:t>
                </a:r>
                <a:r>
                  <a:rPr lang="en-US" sz="2000" dirty="0" err="1">
                    <a:latin typeface="Comic Sans MS" panose="030F0702030302020204" pitchFamily="66" charset="0"/>
                  </a:rPr>
                  <a:t>Margules</a:t>
                </a:r>
                <a:r>
                  <a:rPr lang="en-US" sz="2000" dirty="0">
                    <a:latin typeface="Comic Sans MS" panose="030F0702030302020204" pitchFamily="66" charset="0"/>
                  </a:rPr>
                  <a:t> equation: </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2. Van </a:t>
                </a:r>
                <a:r>
                  <a:rPr lang="en-US" sz="2000" dirty="0" err="1">
                    <a:latin typeface="Comic Sans MS" panose="030F0702030302020204" pitchFamily="66" charset="0"/>
                  </a:rPr>
                  <a:t>Laar</a:t>
                </a:r>
                <a:r>
                  <a:rPr lang="en-US" sz="2000" dirty="0">
                    <a:latin typeface="Comic Sans MS" panose="030F0702030302020204" pitchFamily="66" charset="0"/>
                  </a:rPr>
                  <a:t> equation:</a:t>
                </a:r>
              </a:p>
              <a:p>
                <a:pPr marL="0" indent="0">
                  <a:buNone/>
                </a:pPr>
                <a:endParaRPr lang="en-US" sz="2000" dirty="0">
                  <a:latin typeface="Comic Sans MS" panose="030F0702030302020204" pitchFamily="66"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609600" y="188640"/>
                <a:ext cx="11125200" cy="6480720"/>
              </a:xfrm>
              <a:blipFill rotWithShape="1">
                <a:blip r:embed="rId2"/>
                <a:stretch>
                  <a:fillRect l="-548" t="-470"/>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05200" y="4267200"/>
            <a:ext cx="3810000" cy="181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05200" y="2667000"/>
            <a:ext cx="4349754" cy="104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539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88640"/>
            <a:ext cx="11125200" cy="6480720"/>
          </a:xfrm>
        </p:spPr>
        <p:txBody>
          <a:bodyPr>
            <a:normAutofit/>
          </a:bodyPr>
          <a:lstStyle/>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Wilson equation: </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Parameter values are available through different databases and books</a:t>
            </a:r>
          </a:p>
          <a:p>
            <a:pPr marL="0" indent="0">
              <a:buNone/>
            </a:pPr>
            <a:r>
              <a:rPr lang="en-US" sz="2000" dirty="0">
                <a:latin typeface="Comic Sans MS" panose="030F0702030302020204" pitchFamily="66" charset="0"/>
              </a:rPr>
              <a:t>--J </a:t>
            </a:r>
            <a:r>
              <a:rPr lang="en-US" sz="2000" dirty="0" err="1">
                <a:latin typeface="Comic Sans MS" panose="030F0702030302020204" pitchFamily="66" charset="0"/>
              </a:rPr>
              <a:t>Gmehling</a:t>
            </a:r>
            <a:r>
              <a:rPr lang="en-US" sz="2000" dirty="0">
                <a:latin typeface="Comic Sans MS" panose="030F0702030302020204" pitchFamily="66" charset="0"/>
              </a:rPr>
              <a:t>, H. </a:t>
            </a:r>
            <a:r>
              <a:rPr lang="en-US" sz="2000" dirty="0" err="1">
                <a:latin typeface="Comic Sans MS" panose="030F0702030302020204" pitchFamily="66" charset="0"/>
              </a:rPr>
              <a:t>Onken</a:t>
            </a:r>
            <a:r>
              <a:rPr lang="en-US" sz="2000" dirty="0">
                <a:latin typeface="Comic Sans MS" panose="030F0702030302020204" pitchFamily="66" charset="0"/>
              </a:rPr>
              <a:t>, W. </a:t>
            </a:r>
            <a:r>
              <a:rPr lang="en-US" sz="2000" dirty="0" err="1">
                <a:latin typeface="Comic Sans MS" panose="030F0702030302020204" pitchFamily="66" charset="0"/>
              </a:rPr>
              <a:t>Arlt</a:t>
            </a:r>
            <a:r>
              <a:rPr lang="en-US" sz="2000" dirty="0">
                <a:latin typeface="Comic Sans MS" panose="030F0702030302020204" pitchFamily="66" charset="0"/>
              </a:rPr>
              <a:t>: Vapor-Liquid Equilibrium Data Collection, </a:t>
            </a:r>
            <a:r>
              <a:rPr lang="en-US" sz="2000" dirty="0" err="1">
                <a:latin typeface="Comic Sans MS" panose="030F0702030302020204" pitchFamily="66" charset="0"/>
              </a:rPr>
              <a:t>Dechema</a:t>
            </a:r>
            <a:r>
              <a:rPr lang="en-US" sz="2000" dirty="0">
                <a:latin typeface="Comic Sans MS" panose="030F0702030302020204" pitchFamily="66" charset="0"/>
              </a:rPr>
              <a:t> Chemistry Data Series, Frankfurt a/M.</a:t>
            </a:r>
          </a:p>
          <a:p>
            <a:pPr marL="0" indent="0">
              <a:buNone/>
            </a:pPr>
            <a:r>
              <a:rPr lang="en-US" sz="2000" dirty="0">
                <a:latin typeface="Comic Sans MS" panose="030F0702030302020204" pitchFamily="66" charset="0"/>
                <a:hlinkClick r:id="rId2"/>
              </a:rPr>
              <a:t>www.ddbst.com/ddb.html</a:t>
            </a: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r>
              <a:rPr lang="en-US" sz="2000" dirty="0">
                <a:latin typeface="Comic Sans MS" panose="030F0702030302020204" pitchFamily="66" charset="0"/>
              </a:rPr>
              <a:t>Perry chemical engineers handbook</a:t>
            </a:r>
          </a:p>
        </p:txBody>
      </p:sp>
      <p:pic>
        <p:nvPicPr>
          <p:cNvPr id="6" name="Picture 4"/>
          <p:cNvPicPr>
            <a:picLocks noChangeAspect="1" noChangeArrowheads="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4601" y="1102353"/>
            <a:ext cx="3810000" cy="239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705600" y="1146811"/>
            <a:ext cx="3200400" cy="220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291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rPr>
              <a:t>Chapter one </a:t>
            </a:r>
          </a:p>
        </p:txBody>
      </p:sp>
      <p:sp>
        <p:nvSpPr>
          <p:cNvPr id="3" name="Subtitle 2"/>
          <p:cNvSpPr>
            <a:spLocks noGrp="1"/>
          </p:cNvSpPr>
          <p:nvPr>
            <p:ph type="subTitle" idx="1"/>
          </p:nvPr>
        </p:nvSpPr>
        <p:spPr/>
        <p:txBody>
          <a:bodyPr/>
          <a:lstStyle/>
          <a:p>
            <a:r>
              <a:rPr lang="en-US" b="1" dirty="0"/>
              <a:t>Introduction to design</a:t>
            </a:r>
          </a:p>
          <a:p>
            <a:r>
              <a:rPr lang="en-US" b="1" dirty="0"/>
              <a:t>Lecture 1</a:t>
            </a:r>
          </a:p>
        </p:txBody>
      </p:sp>
      <p:sp>
        <p:nvSpPr>
          <p:cNvPr id="5" name="TextBox 4"/>
          <p:cNvSpPr txBox="1"/>
          <p:nvPr/>
        </p:nvSpPr>
        <p:spPr>
          <a:xfrm>
            <a:off x="8991600" y="6204466"/>
            <a:ext cx="3048000" cy="369332"/>
          </a:xfrm>
          <a:prstGeom prst="rect">
            <a:avLst/>
          </a:prstGeom>
          <a:noFill/>
        </p:spPr>
        <p:txBody>
          <a:bodyPr wrap="square" rtlCol="0">
            <a:spAutoFit/>
          </a:bodyPr>
          <a:lstStyle/>
          <a:p>
            <a:pPr algn="r"/>
            <a:r>
              <a:rPr lang="en-US" b="1" dirty="0">
                <a:latin typeface="Calibri"/>
              </a:rPr>
              <a:t>© </a:t>
            </a:r>
            <a:r>
              <a:rPr lang="en-US" b="1" dirty="0" err="1"/>
              <a:t>Kalid</a:t>
            </a:r>
            <a:r>
              <a:rPr lang="en-US" b="1" dirty="0"/>
              <a:t> </a:t>
            </a:r>
            <a:r>
              <a:rPr lang="en-US" b="1" dirty="0" err="1"/>
              <a:t>Hussien</a:t>
            </a:r>
            <a:r>
              <a:rPr lang="en-US" b="1"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88640"/>
            <a:ext cx="10972800" cy="6480720"/>
          </a:xfrm>
        </p:spPr>
        <p:txBody>
          <a:bodyPr>
            <a:normAutofit/>
          </a:bodyPr>
          <a:lstStyle/>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Ex: A liquid mixture at a temperature of 50</a:t>
            </a:r>
            <a:r>
              <a:rPr lang="en-US" sz="2000" b="1" baseline="30000" dirty="0">
                <a:latin typeface="Comic Sans MS" panose="030F0702030302020204" pitchFamily="66" charset="0"/>
              </a:rPr>
              <a:t>o</a:t>
            </a:r>
            <a:r>
              <a:rPr lang="en-US" sz="2000" dirty="0">
                <a:latin typeface="Comic Sans MS" panose="030F0702030302020204" pitchFamily="66" charset="0"/>
              </a:rPr>
              <a:t>C consists of 60mol% methanol and the rest is water. Calculate the gas composition in equilibrium with the liquid using the Wilson equations. The gas phase may be considered ideal and at the same temperature as the liquid.</a:t>
            </a:r>
          </a:p>
          <a:p>
            <a:pPr marL="0" indent="0">
              <a:buNone/>
            </a:pPr>
            <a:r>
              <a:rPr lang="en-US" sz="2000" dirty="0">
                <a:latin typeface="Comic Sans MS" panose="030F0702030302020204" pitchFamily="66" charset="0"/>
              </a:rPr>
              <a:t>Antoine’s constants for log</a:t>
            </a:r>
            <a:r>
              <a:rPr lang="en-US" sz="2000" b="1" baseline="-25000" dirty="0">
                <a:latin typeface="Comic Sans MS" panose="030F0702030302020204" pitchFamily="66" charset="0"/>
              </a:rPr>
              <a:t>10</a:t>
            </a:r>
            <a:r>
              <a:rPr lang="en-US" sz="2000" b="1" dirty="0">
                <a:latin typeface="Comic Sans MS" panose="030F0702030302020204" pitchFamily="66" charset="0"/>
              </a:rPr>
              <a:t> , </a:t>
            </a:r>
            <a:r>
              <a:rPr lang="en-US" sz="2000" dirty="0">
                <a:latin typeface="Comic Sans MS" panose="030F0702030302020204" pitchFamily="66" charset="0"/>
              </a:rPr>
              <a:t>P</a:t>
            </a:r>
            <a:r>
              <a:rPr lang="en-US" sz="2000" baseline="30000" dirty="0">
                <a:latin typeface="Comic Sans MS" panose="030F0702030302020204" pitchFamily="66" charset="0"/>
              </a:rPr>
              <a:t>o</a:t>
            </a:r>
            <a:r>
              <a:rPr lang="en-US" sz="2000" dirty="0">
                <a:latin typeface="Comic Sans MS" panose="030F0702030302020204" pitchFamily="66" charset="0"/>
              </a:rPr>
              <a:t> (mmHg) &amp; T (</a:t>
            </a:r>
            <a:r>
              <a:rPr lang="en-US" sz="2000" baseline="30000" dirty="0" err="1">
                <a:latin typeface="Comic Sans MS" panose="030F0702030302020204" pitchFamily="66" charset="0"/>
              </a:rPr>
              <a:t>o</a:t>
            </a:r>
            <a:r>
              <a:rPr lang="en-US" sz="2000" dirty="0" err="1">
                <a:latin typeface="Comic Sans MS" panose="030F0702030302020204" pitchFamily="66" charset="0"/>
              </a:rPr>
              <a:t>C</a:t>
            </a:r>
            <a:r>
              <a:rPr lang="en-US" sz="2000" dirty="0">
                <a:latin typeface="Comic Sans MS" panose="030F0702030302020204" pitchFamily="66" charset="0"/>
              </a:rPr>
              <a:t>)</a:t>
            </a: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Wilson parameters(</a:t>
            </a:r>
            <a:r>
              <a:rPr lang="en-US" sz="2000" dirty="0" err="1">
                <a:latin typeface="Comic Sans MS" panose="030F0702030302020204" pitchFamily="66" charset="0"/>
              </a:rPr>
              <a:t>cal</a:t>
            </a:r>
            <a:r>
              <a:rPr lang="en-US" sz="2000" dirty="0">
                <a:latin typeface="Comic Sans MS" panose="030F0702030302020204" pitchFamily="66" charset="0"/>
              </a:rPr>
              <a:t>/</a:t>
            </a:r>
            <a:r>
              <a:rPr lang="en-US" sz="2000" dirty="0" err="1">
                <a:latin typeface="Comic Sans MS" panose="030F0702030302020204" pitchFamily="66" charset="0"/>
              </a:rPr>
              <a:t>mol</a:t>
            </a:r>
            <a:r>
              <a:rPr lang="en-US" sz="2000" dirty="0">
                <a:latin typeface="Comic Sans MS" panose="030F0702030302020204" pitchFamily="66" charset="0"/>
              </a:rPr>
              <a:t>)</a:t>
            </a:r>
          </a:p>
          <a:p>
            <a:pPr marL="0" indent="0" algn="ctr">
              <a:buNone/>
            </a:pPr>
            <a:endParaRPr lang="en-US" sz="2000" baseline="-25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21314286"/>
              </p:ext>
            </p:extLst>
          </p:nvPr>
        </p:nvGraphicFramePr>
        <p:xfrm>
          <a:off x="2895602" y="2362200"/>
          <a:ext cx="6565383" cy="1493520"/>
        </p:xfrm>
        <a:graphic>
          <a:graphicData uri="http://schemas.openxmlformats.org/drawingml/2006/table">
            <a:tbl>
              <a:tblPr firstRow="1" bandRow="1">
                <a:tableStyleId>{9D7B26C5-4107-4FEC-AEDC-1716B250A1EF}</a:tableStyleId>
              </a:tblPr>
              <a:tblGrid>
                <a:gridCol w="1254063">
                  <a:extLst>
                    <a:ext uri="{9D8B030D-6E8A-4147-A177-3AD203B41FA5}">
                      <a16:colId xmlns:a16="http://schemas.microsoft.com/office/drawing/2014/main" val="20000"/>
                    </a:ext>
                  </a:extLst>
                </a:gridCol>
                <a:gridCol w="1032757">
                  <a:extLst>
                    <a:ext uri="{9D8B030D-6E8A-4147-A177-3AD203B41FA5}">
                      <a16:colId xmlns:a16="http://schemas.microsoft.com/office/drawing/2014/main" val="20001"/>
                    </a:ext>
                  </a:extLst>
                </a:gridCol>
                <a:gridCol w="958988">
                  <a:extLst>
                    <a:ext uri="{9D8B030D-6E8A-4147-A177-3AD203B41FA5}">
                      <a16:colId xmlns:a16="http://schemas.microsoft.com/office/drawing/2014/main" val="20002"/>
                    </a:ext>
                  </a:extLst>
                </a:gridCol>
                <a:gridCol w="958988">
                  <a:extLst>
                    <a:ext uri="{9D8B030D-6E8A-4147-A177-3AD203B41FA5}">
                      <a16:colId xmlns:a16="http://schemas.microsoft.com/office/drawing/2014/main" val="20003"/>
                    </a:ext>
                  </a:extLst>
                </a:gridCol>
                <a:gridCol w="958988">
                  <a:extLst>
                    <a:ext uri="{9D8B030D-6E8A-4147-A177-3AD203B41FA5}">
                      <a16:colId xmlns:a16="http://schemas.microsoft.com/office/drawing/2014/main" val="20004"/>
                    </a:ext>
                  </a:extLst>
                </a:gridCol>
                <a:gridCol w="1401599">
                  <a:extLst>
                    <a:ext uri="{9D8B030D-6E8A-4147-A177-3AD203B41FA5}">
                      <a16:colId xmlns:a16="http://schemas.microsoft.com/office/drawing/2014/main" val="20005"/>
                    </a:ext>
                  </a:extLst>
                </a:gridCol>
              </a:tblGrid>
              <a:tr h="822960">
                <a:tc>
                  <a:txBody>
                    <a:bodyPr/>
                    <a:lstStyle/>
                    <a:p>
                      <a:pPr algn="ctr"/>
                      <a:r>
                        <a:rPr lang="en-US" sz="1600" dirty="0"/>
                        <a:t>Component</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Molar</a:t>
                      </a:r>
                      <a:r>
                        <a:rPr lang="en-US" sz="1600" baseline="0" dirty="0"/>
                        <a:t> volume</a:t>
                      </a:r>
                    </a:p>
                    <a:p>
                      <a:pPr algn="ctr"/>
                      <a:r>
                        <a:rPr lang="en-US" sz="1600" baseline="0" dirty="0"/>
                        <a:t>(ml/</a:t>
                      </a:r>
                      <a:r>
                        <a:rPr lang="en-US" sz="1600" baseline="0" dirty="0" err="1"/>
                        <a:t>mol</a:t>
                      </a:r>
                      <a:r>
                        <a:rPr lang="en-US" sz="1600" baseline="0" dirty="0"/>
                        <a:t>)</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A</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B</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C</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Temp. interval</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35280">
                <a:tc>
                  <a:txBody>
                    <a:bodyPr/>
                    <a:lstStyle/>
                    <a:p>
                      <a:pPr algn="ctr"/>
                      <a:r>
                        <a:rPr lang="en-US" sz="1600" dirty="0"/>
                        <a:t>Methanol(1)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40.73</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8.081</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1582.3</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239.73</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25-56</a:t>
                      </a:r>
                      <a:r>
                        <a:rPr lang="en-US" sz="1600" baseline="30000" dirty="0"/>
                        <a:t>o</a:t>
                      </a:r>
                      <a:r>
                        <a:rPr lang="en-US" sz="1600" dirty="0"/>
                        <a:t>C</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35280">
                <a:tc>
                  <a:txBody>
                    <a:bodyPr/>
                    <a:lstStyle/>
                    <a:p>
                      <a:pPr algn="ctr"/>
                      <a:r>
                        <a:rPr lang="en-US" sz="1600" dirty="0"/>
                        <a:t>Water(2)</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18.07</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8.0713</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1730.6</a:t>
                      </a:r>
                      <a:endParaRPr lang="en-US" sz="1600" dirty="0">
                        <a:latin typeface="Arial" panose="020B0604020202020204" pitchFamily="34" charset="0"/>
                        <a:cs typeface="Arial" panose="020B0604020202020204" pitchFamily="34" charset="0"/>
                      </a:endParaRPr>
                    </a:p>
                  </a:txBody>
                  <a:tcPr anchor="ctr"/>
                </a:tc>
                <a:tc>
                  <a:txBody>
                    <a:bodyPr/>
                    <a:lstStyle/>
                    <a:p>
                      <a:pPr algn="ctr"/>
                      <a:r>
                        <a:rPr lang="en-US" sz="1600" dirty="0"/>
                        <a:t>233.43</a:t>
                      </a:r>
                      <a:endParaRPr lang="en-US" sz="16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1-100</a:t>
                      </a:r>
                      <a:r>
                        <a:rPr lang="en-US" sz="1600" baseline="30000" dirty="0"/>
                        <a:t>o</a:t>
                      </a:r>
                      <a:r>
                        <a:rPr lang="en-US" sz="1600" dirty="0"/>
                        <a:t>C</a:t>
                      </a:r>
                      <a:endParaRPr 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42831546"/>
              </p:ext>
            </p:extLst>
          </p:nvPr>
        </p:nvGraphicFramePr>
        <p:xfrm>
          <a:off x="2895600" y="4572000"/>
          <a:ext cx="1676402" cy="1036320"/>
        </p:xfrm>
        <a:graphic>
          <a:graphicData uri="http://schemas.openxmlformats.org/drawingml/2006/table">
            <a:tbl>
              <a:tblPr firstRow="1" bandRow="1">
                <a:tableStyleId>{9D7B26C5-4107-4FEC-AEDC-1716B250A1EF}</a:tableStyleId>
              </a:tblPr>
              <a:tblGrid>
                <a:gridCol w="352927">
                  <a:extLst>
                    <a:ext uri="{9D8B030D-6E8A-4147-A177-3AD203B41FA5}">
                      <a16:colId xmlns:a16="http://schemas.microsoft.com/office/drawing/2014/main" val="20000"/>
                    </a:ext>
                  </a:extLst>
                </a:gridCol>
                <a:gridCol w="441159">
                  <a:extLst>
                    <a:ext uri="{9D8B030D-6E8A-4147-A177-3AD203B41FA5}">
                      <a16:colId xmlns:a16="http://schemas.microsoft.com/office/drawing/2014/main" val="20001"/>
                    </a:ext>
                  </a:extLst>
                </a:gridCol>
                <a:gridCol w="882316">
                  <a:extLst>
                    <a:ext uri="{9D8B030D-6E8A-4147-A177-3AD203B41FA5}">
                      <a16:colId xmlns:a16="http://schemas.microsoft.com/office/drawing/2014/main" val="20002"/>
                    </a:ext>
                  </a:extLst>
                </a:gridCol>
              </a:tblGrid>
              <a:tr h="345440">
                <a:tc>
                  <a:txBody>
                    <a:bodyPr/>
                    <a:lstStyle/>
                    <a:p>
                      <a:pPr algn="ctr"/>
                      <a:r>
                        <a:rPr lang="en-US" sz="1600" dirty="0" err="1"/>
                        <a:t>i</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j</a:t>
                      </a:r>
                      <a:endParaRPr lang="en-US" sz="1600" dirty="0">
                        <a:latin typeface="Arial" panose="020B0604020202020204" pitchFamily="34" charset="0"/>
                        <a:cs typeface="Arial" panose="020B0604020202020204" pitchFamily="34" charset="0"/>
                      </a:endParaRPr>
                    </a:p>
                  </a:txBody>
                  <a:tcPr/>
                </a:tc>
                <a:tc>
                  <a:txBody>
                    <a:bodyPr/>
                    <a:lstStyle/>
                    <a:p>
                      <a:pPr algn="ctr"/>
                      <a:r>
                        <a:rPr lang="el-GR" sz="1600" dirty="0"/>
                        <a:t>λ</a:t>
                      </a:r>
                      <a:r>
                        <a:rPr lang="en-US" sz="1600" dirty="0" err="1"/>
                        <a:t>ij</a:t>
                      </a:r>
                      <a:r>
                        <a:rPr lang="en-US" sz="1600" dirty="0"/>
                        <a:t>-</a:t>
                      </a:r>
                      <a:r>
                        <a:rPr lang="el-GR" sz="1600" dirty="0"/>
                        <a:t>λ</a:t>
                      </a:r>
                      <a:r>
                        <a:rPr lang="en-US" sz="1600" dirty="0"/>
                        <a:t>ii</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45440">
                <a:tc>
                  <a:txBody>
                    <a:bodyPr/>
                    <a:lstStyle/>
                    <a:p>
                      <a:pPr algn="ctr"/>
                      <a:r>
                        <a:rPr lang="en-US" sz="1600" dirty="0"/>
                        <a:t>1</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2</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107.38</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45440">
                <a:tc>
                  <a:txBody>
                    <a:bodyPr/>
                    <a:lstStyle/>
                    <a:p>
                      <a:pPr algn="ctr"/>
                      <a:r>
                        <a:rPr lang="en-US" sz="1600" dirty="0"/>
                        <a:t>2</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1</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t>469.55</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29343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188640"/>
            <a:ext cx="10668000" cy="6480720"/>
          </a:xfrm>
        </p:spPr>
        <p:txBody>
          <a:bodyPr>
            <a:normAutofit lnSpcReduction="10000"/>
          </a:bodyPr>
          <a:lstStyle/>
          <a:p>
            <a:pPr marL="0" indent="0">
              <a:buNone/>
            </a:pPr>
            <a:r>
              <a:rPr lang="en-US" sz="2000" dirty="0">
                <a:latin typeface="Comic Sans MS" panose="030F0702030302020204" pitchFamily="66" charset="0"/>
              </a:rPr>
              <a:t>		</a:t>
            </a:r>
          </a:p>
          <a:p>
            <a:pPr marL="0" indent="0">
              <a:buNone/>
            </a:pPr>
            <a:r>
              <a:rPr lang="en-US" sz="2000" dirty="0">
                <a:latin typeface="Comic Sans MS" panose="030F0702030302020204" pitchFamily="66" charset="0"/>
              </a:rPr>
              <a:t>		P</a:t>
            </a:r>
            <a:r>
              <a:rPr lang="en-US" sz="2000" baseline="-25000" dirty="0">
                <a:latin typeface="Comic Sans MS" panose="030F0702030302020204" pitchFamily="66" charset="0"/>
              </a:rPr>
              <a:t>A</a:t>
            </a:r>
            <a:r>
              <a:rPr lang="en-US" sz="2000" dirty="0">
                <a:latin typeface="Comic Sans MS" panose="030F0702030302020204" pitchFamily="66" charset="0"/>
              </a:rPr>
              <a:t>=</a:t>
            </a:r>
            <a:r>
              <a:rPr lang="el-GR" sz="2000" dirty="0">
                <a:latin typeface="Book Antiqua"/>
              </a:rPr>
              <a:t> γ</a:t>
            </a:r>
            <a:r>
              <a:rPr lang="en-US" sz="2000" baseline="-25000" dirty="0" err="1">
                <a:latin typeface="Comic Sans MS" panose="030F0702030302020204" pitchFamily="66" charset="0"/>
              </a:rPr>
              <a:t>A</a:t>
            </a:r>
            <a:r>
              <a:rPr lang="en-US" sz="2000" dirty="0" err="1">
                <a:latin typeface="Comic Sans MS" panose="030F0702030302020204" pitchFamily="66" charset="0"/>
              </a:rPr>
              <a:t>P</a:t>
            </a:r>
            <a:r>
              <a:rPr lang="en-US" sz="2000" b="1" baseline="30000" dirty="0" err="1">
                <a:latin typeface="Comic Sans MS" panose="030F0702030302020204" pitchFamily="66" charset="0"/>
              </a:rPr>
              <a:t>o</a:t>
            </a:r>
            <a:r>
              <a:rPr lang="en-US" sz="2000" baseline="-25000" dirty="0" err="1">
                <a:latin typeface="Comic Sans MS" panose="030F0702030302020204" pitchFamily="66" charset="0"/>
              </a:rPr>
              <a:t>A</a:t>
            </a:r>
            <a:r>
              <a:rPr lang="en-US" sz="2000" dirty="0" err="1">
                <a:latin typeface="Comic Sans MS" panose="030F0702030302020204" pitchFamily="66" charset="0"/>
              </a:rPr>
              <a:t>x</a:t>
            </a:r>
            <a:r>
              <a:rPr lang="en-US" sz="2000" baseline="-25000" dirty="0" err="1">
                <a:latin typeface="Comic Sans MS" panose="030F0702030302020204" pitchFamily="66" charset="0"/>
              </a:rPr>
              <a:t>A</a:t>
            </a: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buNone/>
            </a:pPr>
            <a:endParaRPr lang="en-US" sz="2000" dirty="0">
              <a:latin typeface="Comic Sans MS" panose="030F0702030302020204" pitchFamily="66" charset="0"/>
            </a:endParaRPr>
          </a:p>
          <a:p>
            <a:pPr marL="0" indent="0" algn="ctr">
              <a:buNone/>
            </a:pPr>
            <a:endParaRPr lang="en-US" sz="2000" dirty="0">
              <a:latin typeface="Comic Sans MS" panose="030F0702030302020204" pitchFamily="66" charset="0"/>
            </a:endParaRPr>
          </a:p>
          <a:p>
            <a:pPr marL="0" indent="0" algn="ctr">
              <a:buNone/>
            </a:pPr>
            <a:endParaRPr lang="en-US" sz="2000" dirty="0">
              <a:latin typeface="Comic Sans MS" panose="030F0702030302020204" pitchFamily="66" charset="0"/>
            </a:endParaRPr>
          </a:p>
          <a:p>
            <a:pPr marL="0" indent="0" algn="ctr">
              <a:buNone/>
            </a:pPr>
            <a:endParaRPr lang="en-US" sz="2000" dirty="0">
              <a:latin typeface="Comic Sans MS" panose="030F0702030302020204" pitchFamily="66" charset="0"/>
            </a:endParaRPr>
          </a:p>
          <a:p>
            <a:pPr marL="0" indent="0" algn="ctr">
              <a:buNone/>
            </a:pPr>
            <a:endParaRPr lang="en-US" sz="2000" dirty="0">
              <a:latin typeface="Comic Sans MS" panose="030F0702030302020204" pitchFamily="66" charset="0"/>
            </a:endParaRPr>
          </a:p>
          <a:p>
            <a:pPr marL="0" indent="0" algn="ctr">
              <a:buNone/>
            </a:pPr>
            <a:endParaRPr lang="en-US" sz="2000" dirty="0">
              <a:latin typeface="Comic Sans MS" panose="030F0702030302020204" pitchFamily="66" charset="0"/>
            </a:endParaRPr>
          </a:p>
          <a:p>
            <a:pPr marL="0" indent="0" algn="ctr">
              <a:buNone/>
            </a:pPr>
            <a:r>
              <a:rPr lang="el-GR" sz="2000" dirty="0">
                <a:latin typeface="Comic Sans MS" panose="030F0702030302020204" pitchFamily="66" charset="0"/>
              </a:rPr>
              <a:t>Λ</a:t>
            </a:r>
            <a:r>
              <a:rPr lang="en-US" sz="2000" b="1" baseline="-25000" dirty="0">
                <a:latin typeface="Comic Sans MS" panose="030F0702030302020204" pitchFamily="66" charset="0"/>
              </a:rPr>
              <a:t>12</a:t>
            </a:r>
            <a:r>
              <a:rPr lang="en-US" sz="2000" dirty="0">
                <a:latin typeface="Comic Sans MS" panose="030F0702030302020204" pitchFamily="66" charset="0"/>
              </a:rPr>
              <a:t> = 0.375, </a:t>
            </a:r>
            <a:r>
              <a:rPr lang="el-GR" sz="2000" dirty="0">
                <a:latin typeface="Comic Sans MS" panose="030F0702030302020204" pitchFamily="66" charset="0"/>
              </a:rPr>
              <a:t>Λ</a:t>
            </a:r>
            <a:r>
              <a:rPr lang="en-US" sz="2000" b="1" baseline="-25000" dirty="0">
                <a:latin typeface="Comic Sans MS" panose="030F0702030302020204" pitchFamily="66" charset="0"/>
              </a:rPr>
              <a:t>21</a:t>
            </a:r>
            <a:r>
              <a:rPr lang="en-US" sz="2000" dirty="0">
                <a:latin typeface="Comic Sans MS" panose="030F0702030302020204" pitchFamily="66" charset="0"/>
              </a:rPr>
              <a:t> = 1.084, </a:t>
            </a:r>
            <a:r>
              <a:rPr lang="el-GR" sz="2000" dirty="0">
                <a:latin typeface="Comic Sans MS" panose="030F0702030302020204" pitchFamily="66" charset="0"/>
              </a:rPr>
              <a:t>ξ</a:t>
            </a:r>
            <a:r>
              <a:rPr lang="en-US" sz="2000" dirty="0">
                <a:latin typeface="Comic Sans MS" panose="030F0702030302020204" pitchFamily="66" charset="0"/>
              </a:rPr>
              <a:t> = -0.532, </a:t>
            </a:r>
          </a:p>
          <a:p>
            <a:pPr marL="0" indent="0" algn="ctr">
              <a:buNone/>
            </a:pPr>
            <a:r>
              <a:rPr lang="el-GR" sz="2000" dirty="0">
                <a:latin typeface="Comic Sans MS" panose="030F0702030302020204" pitchFamily="66" charset="0"/>
              </a:rPr>
              <a:t>γ</a:t>
            </a:r>
            <a:r>
              <a:rPr lang="en-US" sz="2000" b="1" baseline="-25000" dirty="0">
                <a:latin typeface="Comic Sans MS" panose="030F0702030302020204" pitchFamily="66" charset="0"/>
              </a:rPr>
              <a:t>1</a:t>
            </a:r>
            <a:r>
              <a:rPr lang="en-US" sz="2000" dirty="0">
                <a:latin typeface="Comic Sans MS" panose="030F0702030302020204" pitchFamily="66" charset="0"/>
              </a:rPr>
              <a:t> = 1.078, </a:t>
            </a:r>
            <a:r>
              <a:rPr lang="el-GR" sz="2000" dirty="0">
                <a:latin typeface="Comic Sans MS" panose="030F0702030302020204" pitchFamily="66" charset="0"/>
              </a:rPr>
              <a:t>γ</a:t>
            </a:r>
            <a:r>
              <a:rPr lang="en-US" sz="2000" b="1" baseline="-25000" dirty="0">
                <a:latin typeface="Comic Sans MS" panose="030F0702030302020204" pitchFamily="66" charset="0"/>
              </a:rPr>
              <a:t>2</a:t>
            </a:r>
            <a:r>
              <a:rPr lang="en-US" sz="2000" dirty="0">
                <a:latin typeface="Comic Sans MS" panose="030F0702030302020204" pitchFamily="66" charset="0"/>
              </a:rPr>
              <a:t> = 1.31, </a:t>
            </a:r>
          </a:p>
          <a:p>
            <a:pPr marL="0" indent="0" algn="ctr">
              <a:buNone/>
            </a:pPr>
            <a:r>
              <a:rPr lang="en-US" sz="2000" dirty="0">
                <a:latin typeface="Comic Sans MS" panose="030F0702030302020204" pitchFamily="66" charset="0"/>
              </a:rPr>
              <a:t>P</a:t>
            </a:r>
            <a:r>
              <a:rPr lang="en-US" sz="2000" baseline="30000" dirty="0">
                <a:latin typeface="Comic Sans MS" panose="030F0702030302020204" pitchFamily="66" charset="0"/>
              </a:rPr>
              <a:t>o</a:t>
            </a:r>
            <a:r>
              <a:rPr lang="en-US" sz="2000" b="1" baseline="-25000" dirty="0">
                <a:latin typeface="Comic Sans MS" panose="030F0702030302020204" pitchFamily="66" charset="0"/>
              </a:rPr>
              <a:t>1 </a:t>
            </a:r>
            <a:r>
              <a:rPr lang="en-US" sz="2000" dirty="0">
                <a:latin typeface="Comic Sans MS" panose="030F0702030302020204" pitchFamily="66" charset="0"/>
              </a:rPr>
              <a:t>= 416.87, P</a:t>
            </a:r>
            <a:r>
              <a:rPr lang="en-US" sz="2000" baseline="30000" dirty="0">
                <a:latin typeface="Comic Sans MS" panose="030F0702030302020204" pitchFamily="66" charset="0"/>
              </a:rPr>
              <a:t>o</a:t>
            </a:r>
            <a:r>
              <a:rPr lang="en-US" sz="2000" b="1" baseline="-25000" dirty="0">
                <a:latin typeface="Comic Sans MS" panose="030F0702030302020204" pitchFamily="66" charset="0"/>
              </a:rPr>
              <a:t>2 </a:t>
            </a:r>
            <a:r>
              <a:rPr lang="en-US" sz="2000" dirty="0">
                <a:latin typeface="Comic Sans MS" panose="030F0702030302020204" pitchFamily="66" charset="0"/>
              </a:rPr>
              <a:t>= 93.33</a:t>
            </a:r>
          </a:p>
          <a:p>
            <a:pPr marL="0" indent="0" algn="ctr">
              <a:buNone/>
            </a:pPr>
            <a:r>
              <a:rPr lang="en-US" sz="2000" dirty="0">
                <a:latin typeface="Comic Sans MS" panose="030F0702030302020204" pitchFamily="66" charset="0"/>
              </a:rPr>
              <a:t>P</a:t>
            </a:r>
            <a:r>
              <a:rPr lang="en-US" sz="2000" b="1" baseline="-25000" dirty="0">
                <a:latin typeface="Comic Sans MS" panose="030F0702030302020204" pitchFamily="66" charset="0"/>
              </a:rPr>
              <a:t>1 </a:t>
            </a:r>
            <a:r>
              <a:rPr lang="en-US" sz="2000" dirty="0">
                <a:latin typeface="Comic Sans MS" panose="030F0702030302020204" pitchFamily="66" charset="0"/>
              </a:rPr>
              <a:t>= 269.63, P</a:t>
            </a:r>
            <a:r>
              <a:rPr lang="en-US" sz="2000" b="1" baseline="-25000" dirty="0">
                <a:latin typeface="Comic Sans MS" panose="030F0702030302020204" pitchFamily="66" charset="0"/>
              </a:rPr>
              <a:t>2 </a:t>
            </a:r>
            <a:r>
              <a:rPr lang="en-US" sz="2000" dirty="0">
                <a:latin typeface="Comic Sans MS" panose="030F0702030302020204" pitchFamily="66" charset="0"/>
              </a:rPr>
              <a:t>= 48.9</a:t>
            </a:r>
          </a:p>
          <a:p>
            <a:pPr marL="0" indent="0" algn="ctr">
              <a:buNone/>
            </a:pPr>
            <a:r>
              <a:rPr lang="en-US" sz="2000" dirty="0">
                <a:latin typeface="Comic Sans MS" panose="030F0702030302020204" pitchFamily="66" charset="0"/>
              </a:rPr>
              <a:t>y</a:t>
            </a:r>
            <a:r>
              <a:rPr lang="en-US" sz="2000" b="1" baseline="-25000" dirty="0">
                <a:latin typeface="Comic Sans MS" panose="030F0702030302020204" pitchFamily="66" charset="0"/>
              </a:rPr>
              <a:t>1 </a:t>
            </a:r>
            <a:r>
              <a:rPr lang="en-US" sz="2000" dirty="0">
                <a:latin typeface="Comic Sans MS" panose="030F0702030302020204" pitchFamily="66" charset="0"/>
              </a:rPr>
              <a:t>= 84.6%, y</a:t>
            </a:r>
            <a:r>
              <a:rPr lang="en-US" sz="2000" b="1" baseline="-25000" dirty="0">
                <a:latin typeface="Comic Sans MS" panose="030F0702030302020204" pitchFamily="66" charset="0"/>
              </a:rPr>
              <a:t>2 </a:t>
            </a:r>
            <a:r>
              <a:rPr lang="en-US" sz="2000" dirty="0">
                <a:latin typeface="Comic Sans MS" panose="030F0702030302020204" pitchFamily="66" charset="0"/>
              </a:rPr>
              <a:t>= 15.4%</a:t>
            </a:r>
          </a:p>
          <a:p>
            <a:pPr marL="0" indent="0">
              <a:buNone/>
            </a:pPr>
            <a:endParaRPr lang="en-US" sz="2000" dirty="0">
              <a:latin typeface="Comic Sans MS" panose="030F0702030302020204"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4661" y="997409"/>
            <a:ext cx="2343151"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886200" y="1219200"/>
            <a:ext cx="76200"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71805" y="1828801"/>
            <a:ext cx="338137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81800" y="609602"/>
            <a:ext cx="2667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806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#1 Vapor-Liquid equilibrium(VLE)</a:t>
            </a:r>
          </a:p>
        </p:txBody>
      </p:sp>
      <p:sp>
        <p:nvSpPr>
          <p:cNvPr id="3" name="Content Placeholder 2"/>
          <p:cNvSpPr>
            <a:spLocks noGrp="1"/>
          </p:cNvSpPr>
          <p:nvPr>
            <p:ph idx="1"/>
          </p:nvPr>
        </p:nvSpPr>
        <p:spPr>
          <a:xfrm>
            <a:off x="609600" y="1600205"/>
            <a:ext cx="11277600" cy="4525963"/>
          </a:xfrm>
        </p:spPr>
        <p:txBody>
          <a:bodyPr/>
          <a:lstStyle/>
          <a:p>
            <a:pPr marL="0" indent="0" algn="just">
              <a:buNone/>
            </a:pPr>
            <a:r>
              <a:rPr lang="en-US" dirty="0"/>
              <a:t>Calculate the composition(mole fraction) of the vapor in equilibrium with a binary liquid mixture of acetone-water at 70</a:t>
            </a:r>
            <a:r>
              <a:rPr lang="en-US" baseline="30000" dirty="0"/>
              <a:t>o</a:t>
            </a:r>
            <a:r>
              <a:rPr lang="en-US" dirty="0"/>
              <a:t>C and with the following mole fractions of acetone x</a:t>
            </a:r>
            <a:r>
              <a:rPr lang="en-US" baseline="-25000" dirty="0"/>
              <a:t>1</a:t>
            </a:r>
            <a:r>
              <a:rPr lang="en-US" dirty="0"/>
              <a:t> =[0.1:0.1:0.9] using </a:t>
            </a:r>
          </a:p>
          <a:p>
            <a:pPr marL="514350" indent="-514350">
              <a:buFont typeface="+mj-lt"/>
              <a:buAutoNum type="arabicPeriod"/>
            </a:pPr>
            <a:r>
              <a:rPr lang="en-US" dirty="0" err="1"/>
              <a:t>Margules</a:t>
            </a:r>
            <a:r>
              <a:rPr lang="en-US" dirty="0"/>
              <a:t> equation</a:t>
            </a:r>
          </a:p>
          <a:p>
            <a:pPr marL="514350" indent="-514350">
              <a:buFont typeface="+mj-lt"/>
              <a:buAutoNum type="arabicPeriod"/>
            </a:pPr>
            <a:r>
              <a:rPr lang="en-US" dirty="0"/>
              <a:t>Van </a:t>
            </a:r>
            <a:r>
              <a:rPr lang="en-US" dirty="0" err="1"/>
              <a:t>Laar</a:t>
            </a:r>
            <a:r>
              <a:rPr lang="en-US" dirty="0"/>
              <a:t> equation</a:t>
            </a:r>
          </a:p>
          <a:p>
            <a:pPr marL="514350" indent="-514350">
              <a:buFont typeface="+mj-lt"/>
              <a:buAutoNum type="arabicPeriod"/>
            </a:pPr>
            <a:r>
              <a:rPr lang="en-US" dirty="0"/>
              <a:t>Wilson equation</a:t>
            </a:r>
          </a:p>
          <a:p>
            <a:r>
              <a:rPr lang="en-US" dirty="0"/>
              <a:t>Plot the results in a diagram to compare the results. </a:t>
            </a:r>
          </a:p>
          <a:p>
            <a:endParaRPr lang="en-US" dirty="0"/>
          </a:p>
        </p:txBody>
      </p:sp>
    </p:spTree>
    <p:extLst>
      <p:ext uri="{BB962C8B-B14F-4D97-AF65-F5344CB8AC3E}">
        <p14:creationId xmlns:p14="http://schemas.microsoft.com/office/powerpoint/2010/main" val="2153004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21170503"/>
              </p:ext>
            </p:extLst>
          </p:nvPr>
        </p:nvGraphicFramePr>
        <p:xfrm>
          <a:off x="381000" y="981771"/>
          <a:ext cx="4562030" cy="212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276032">
                  <a:extLst>
                    <a:ext uri="{9D8B030D-6E8A-4147-A177-3AD203B41FA5}">
                      <a16:colId xmlns:a16="http://schemas.microsoft.com/office/drawing/2014/main" val="20001"/>
                    </a:ext>
                  </a:extLst>
                </a:gridCol>
                <a:gridCol w="1076198">
                  <a:extLst>
                    <a:ext uri="{9D8B030D-6E8A-4147-A177-3AD203B41FA5}">
                      <a16:colId xmlns:a16="http://schemas.microsoft.com/office/drawing/2014/main" val="20002"/>
                    </a:ext>
                  </a:extLst>
                </a:gridCol>
              </a:tblGrid>
              <a:tr h="370840">
                <a:tc>
                  <a:txBody>
                    <a:bodyPr/>
                    <a:lstStyle/>
                    <a:p>
                      <a:pPr algn="ctr"/>
                      <a:r>
                        <a:rPr lang="en-US" dirty="0"/>
                        <a:t>Constants for molar volume</a:t>
                      </a:r>
                      <a:r>
                        <a:rPr lang="en-US" baseline="0" dirty="0"/>
                        <a:t> calculation </a:t>
                      </a:r>
                      <a:endParaRPr lang="en-US" dirty="0"/>
                    </a:p>
                  </a:txBody>
                  <a:tcPr/>
                </a:tc>
                <a:tc>
                  <a:txBody>
                    <a:bodyPr/>
                    <a:lstStyle/>
                    <a:p>
                      <a:pPr algn="ctr"/>
                      <a:r>
                        <a:rPr lang="en-US"/>
                        <a:t>Acetone(1)</a:t>
                      </a:r>
                      <a:endParaRPr lang="en-US" dirty="0"/>
                    </a:p>
                  </a:txBody>
                  <a:tcPr/>
                </a:tc>
                <a:tc>
                  <a:txBody>
                    <a:bodyPr/>
                    <a:lstStyle/>
                    <a:p>
                      <a:pPr algn="ctr"/>
                      <a:r>
                        <a:rPr lang="en-US" dirty="0"/>
                        <a:t>Water(2)</a:t>
                      </a:r>
                    </a:p>
                  </a:txBody>
                  <a:tcPr/>
                </a:tc>
                <a:extLst>
                  <a:ext uri="{0D108BD9-81ED-4DB2-BD59-A6C34878D82A}">
                    <a16:rowId xmlns:a16="http://schemas.microsoft.com/office/drawing/2014/main" val="10000"/>
                  </a:ext>
                </a:extLst>
              </a:tr>
              <a:tr h="370840">
                <a:tc>
                  <a:txBody>
                    <a:bodyPr/>
                    <a:lstStyle/>
                    <a:p>
                      <a:pPr algn="ctr"/>
                      <a:r>
                        <a:rPr lang="en-US" b="0" dirty="0" err="1"/>
                        <a:t>Tc,deg</a:t>
                      </a:r>
                      <a:r>
                        <a:rPr lang="en-US" b="0" dirty="0"/>
                        <a:t> k</a:t>
                      </a:r>
                    </a:p>
                  </a:txBody>
                  <a:tcPr/>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508.10</a:t>
                      </a:r>
                    </a:p>
                  </a:txBody>
                  <a:tcPr marL="9525" marR="9525" marT="9525" marB="0" anchor="b"/>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647.30</a:t>
                      </a:r>
                    </a:p>
                  </a:txBody>
                  <a:tcPr marL="9525" marR="9525" marT="9525" marB="0" anchor="b"/>
                </a:tc>
                <a:extLst>
                  <a:ext uri="{0D108BD9-81ED-4DB2-BD59-A6C34878D82A}">
                    <a16:rowId xmlns:a16="http://schemas.microsoft.com/office/drawing/2014/main" val="10001"/>
                  </a:ext>
                </a:extLst>
              </a:tr>
              <a:tr h="370840">
                <a:tc>
                  <a:txBody>
                    <a:bodyPr/>
                    <a:lstStyle/>
                    <a:p>
                      <a:pPr algn="ctr"/>
                      <a:r>
                        <a:rPr lang="en-US" b="0" dirty="0"/>
                        <a:t>Pc, bar</a:t>
                      </a:r>
                    </a:p>
                  </a:txBody>
                  <a:tcPr/>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47.01</a:t>
                      </a:r>
                    </a:p>
                  </a:txBody>
                  <a:tcPr marL="9525" marR="9525" marT="9525" marB="0" anchor="b"/>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220.48</a:t>
                      </a:r>
                    </a:p>
                  </a:txBody>
                  <a:tcPr marL="9525" marR="9525" marT="9525" marB="0" anchor="b"/>
                </a:tc>
                <a:extLst>
                  <a:ext uri="{0D108BD9-81ED-4DB2-BD59-A6C34878D82A}">
                    <a16:rowId xmlns:a16="http://schemas.microsoft.com/office/drawing/2014/main" val="10002"/>
                  </a:ext>
                </a:extLst>
              </a:tr>
              <a:tr h="370840">
                <a:tc>
                  <a:txBody>
                    <a:bodyPr/>
                    <a:lstStyle/>
                    <a:p>
                      <a:pPr algn="ctr"/>
                      <a:r>
                        <a:rPr lang="el-GR" b="0" dirty="0"/>
                        <a:t>ω</a:t>
                      </a:r>
                      <a:endParaRPr lang="en-US" b="0" dirty="0"/>
                    </a:p>
                  </a:txBody>
                  <a:tcPr/>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0.31</a:t>
                      </a:r>
                    </a:p>
                  </a:txBody>
                  <a:tcPr marL="9525" marR="9525" marT="9525" marB="0" anchor="b"/>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0.34</a:t>
                      </a:r>
                    </a:p>
                  </a:txBody>
                  <a:tcPr marL="9525" marR="9525" marT="9525" marB="0" anchor="b"/>
                </a:tc>
                <a:extLst>
                  <a:ext uri="{0D108BD9-81ED-4DB2-BD59-A6C34878D82A}">
                    <a16:rowId xmlns:a16="http://schemas.microsoft.com/office/drawing/2014/main" val="10003"/>
                  </a:ext>
                </a:extLst>
              </a:tr>
              <a:tr h="370840">
                <a:tc>
                  <a:txBody>
                    <a:bodyPr/>
                    <a:lstStyle/>
                    <a:p>
                      <a:pPr algn="ctr"/>
                      <a:r>
                        <a:rPr lang="en-US" b="0" dirty="0"/>
                        <a:t>Z</a:t>
                      </a:r>
                      <a:r>
                        <a:rPr lang="en-US" sz="1400" b="0" dirty="0"/>
                        <a:t>RA</a:t>
                      </a:r>
                    </a:p>
                  </a:txBody>
                  <a:tcPr/>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0.2477</a:t>
                      </a:r>
                    </a:p>
                  </a:txBody>
                  <a:tcPr marL="9525" marR="9525" marT="9525" marB="0" anchor="b"/>
                </a:tc>
                <a:tc>
                  <a:txBody>
                    <a:bodyPr/>
                    <a:lstStyle/>
                    <a:p>
                      <a:pPr marL="0" algn="ctr" defTabSz="914377" rtl="0" eaLnBrk="1" fontAlgn="b" latinLnBrk="0" hangingPunct="1"/>
                      <a:r>
                        <a:rPr lang="en-US" sz="2000" b="0" i="0" u="none" strike="noStrike" kern="1200" dirty="0">
                          <a:solidFill>
                            <a:srgbClr val="000000"/>
                          </a:solidFill>
                          <a:effectLst/>
                          <a:latin typeface="Calibri"/>
                          <a:ea typeface="+mn-ea"/>
                          <a:cs typeface="+mn-cs"/>
                        </a:rPr>
                        <a:t>0.2338</a:t>
                      </a:r>
                    </a:p>
                  </a:txBody>
                  <a:tcPr marL="9525" marR="9525" marT="9525" marB="0" anchor="b"/>
                </a:tc>
                <a:extLst>
                  <a:ext uri="{0D108BD9-81ED-4DB2-BD59-A6C34878D82A}">
                    <a16:rowId xmlns:a16="http://schemas.microsoft.com/office/drawing/2014/main" val="10004"/>
                  </a:ext>
                </a:extLst>
              </a:tr>
            </a:tbl>
          </a:graphicData>
        </a:graphic>
      </p:graphicFrame>
      <p:sp>
        <p:nvSpPr>
          <p:cNvPr id="9" name="Rectangle 3"/>
          <p:cNvSpPr>
            <a:spLocks noChangeArrowheads="1"/>
          </p:cNvSpPr>
          <p:nvPr/>
        </p:nvSpPr>
        <p:spPr bwMode="auto">
          <a:xfrm>
            <a:off x="381000" y="3476051"/>
            <a:ext cx="3657600" cy="523220"/>
          </a:xfrm>
          <a:prstGeom prst="rect">
            <a:avLst/>
          </a:prstGeom>
          <a:solidFill>
            <a:schemeClr val="accent3">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Unicode MS" pitchFamily="34" charset="-128"/>
                <a:cs typeface="Arial" pitchFamily="34" charset="0"/>
              </a:rPr>
              <a:t>V = (</a:t>
            </a:r>
            <a:r>
              <a:rPr kumimoji="0" lang="en-US" sz="1600" b="1" i="0" u="none" strike="noStrike" cap="none" normalizeH="0" baseline="0" dirty="0" err="1">
                <a:ln>
                  <a:noFill/>
                </a:ln>
                <a:solidFill>
                  <a:schemeClr val="tx1"/>
                </a:solidFill>
                <a:effectLst/>
                <a:latin typeface="Arial Unicode MS" pitchFamily="34" charset="-128"/>
                <a:cs typeface="Arial" pitchFamily="34" charset="0"/>
              </a:rPr>
              <a:t>RT</a:t>
            </a:r>
            <a:r>
              <a:rPr kumimoji="0" lang="en-US" sz="1600" b="1" i="0" u="none" strike="noStrike" cap="none" normalizeH="0" baseline="-30000" dirty="0" err="1">
                <a:ln>
                  <a:noFill/>
                </a:ln>
                <a:solidFill>
                  <a:schemeClr val="tx1"/>
                </a:solidFill>
                <a:effectLst/>
                <a:latin typeface="Arial Unicode MS" pitchFamily="34" charset="-128"/>
                <a:cs typeface="Arial" pitchFamily="34" charset="0"/>
              </a:rPr>
              <a:t>c</a:t>
            </a:r>
            <a:r>
              <a:rPr kumimoji="0" lang="en-US" sz="1600" b="1" i="0" u="none" strike="noStrike" cap="none" normalizeH="0" baseline="0" dirty="0">
                <a:ln>
                  <a:noFill/>
                </a:ln>
                <a:solidFill>
                  <a:schemeClr val="tx1"/>
                </a:solidFill>
                <a:effectLst/>
                <a:latin typeface="Arial Unicode MS" pitchFamily="34" charset="-128"/>
                <a:cs typeface="Arial" pitchFamily="34" charset="0"/>
              </a:rPr>
              <a:t>/P</a:t>
            </a:r>
            <a:r>
              <a:rPr kumimoji="0" lang="en-US" sz="1600" b="1" i="0" u="none" strike="noStrike" cap="none" normalizeH="0" baseline="-30000" dirty="0">
                <a:ln>
                  <a:noFill/>
                </a:ln>
                <a:solidFill>
                  <a:schemeClr val="tx1"/>
                </a:solidFill>
                <a:effectLst/>
                <a:latin typeface="Arial Unicode MS" pitchFamily="34" charset="-128"/>
                <a:cs typeface="Arial" pitchFamily="34" charset="0"/>
              </a:rPr>
              <a:t>c</a:t>
            </a:r>
            <a:r>
              <a:rPr kumimoji="0" lang="en-US" sz="1600" b="1" i="0" u="none" strike="noStrike" cap="none" normalizeH="0" baseline="0" dirty="0">
                <a:ln>
                  <a:noFill/>
                </a:ln>
                <a:solidFill>
                  <a:schemeClr val="tx1"/>
                </a:solidFill>
                <a:effectLst/>
                <a:latin typeface="Arial Unicode MS" pitchFamily="34" charset="-128"/>
                <a:cs typeface="Arial" pitchFamily="34" charset="0"/>
              </a:rPr>
              <a:t>)Z</a:t>
            </a:r>
            <a:r>
              <a:rPr kumimoji="0" lang="en-US" sz="1600" b="1" i="0" u="none" strike="noStrike" cap="none" normalizeH="0" baseline="-30000" dirty="0">
                <a:ln>
                  <a:noFill/>
                </a:ln>
                <a:solidFill>
                  <a:schemeClr val="tx1"/>
                </a:solidFill>
                <a:effectLst/>
                <a:latin typeface="Arial Unicode MS" pitchFamily="34" charset="-128"/>
                <a:cs typeface="Arial" pitchFamily="34" charset="0"/>
              </a:rPr>
              <a:t>RA</a:t>
            </a:r>
            <a:r>
              <a:rPr kumimoji="0" lang="en-US" sz="1600" b="1" i="0" u="none" strike="noStrike" cap="none" normalizeH="0" baseline="0" dirty="0">
                <a:ln>
                  <a:noFill/>
                </a:ln>
                <a:solidFill>
                  <a:schemeClr val="tx1"/>
                </a:solidFill>
                <a:effectLst/>
                <a:latin typeface="Arial Unicode MS" pitchFamily="34" charset="-128"/>
                <a:cs typeface="Arial" pitchFamily="34" charset="0"/>
              </a:rPr>
              <a:t> </a:t>
            </a:r>
            <a:r>
              <a:rPr kumimoji="0" lang="en-US" sz="2000" b="1" i="0" u="none" strike="noStrike" cap="none" normalizeH="0" baseline="30000" dirty="0">
                <a:ln>
                  <a:noFill/>
                </a:ln>
                <a:solidFill>
                  <a:schemeClr val="tx1"/>
                </a:solidFill>
                <a:effectLst/>
                <a:latin typeface="Arial Unicode MS" pitchFamily="34" charset="-128"/>
                <a:cs typeface="Arial" pitchFamily="34" charset="0"/>
              </a:rPr>
              <a:t>[1 + (1-Tr)^(2/7)]</a:t>
            </a:r>
            <a:r>
              <a:rPr kumimoji="0" lang="en-US" sz="2800" b="1" i="0" u="none" strike="noStrike" cap="none" normalizeH="0" baseline="0" dirty="0">
                <a:ln>
                  <a:noFill/>
                </a:ln>
                <a:solidFill>
                  <a:schemeClr val="tx1"/>
                </a:solidFill>
                <a:effectLst/>
                <a:latin typeface="Arial" pitchFamily="34" charset="0"/>
                <a:cs typeface="Arial" pitchFamily="34" charset="0"/>
              </a:rPr>
              <a:t> </a:t>
            </a:r>
            <a:endParaRPr kumimoji="0" lang="en-US" sz="4400" b="1"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82966422"/>
              </p:ext>
            </p:extLst>
          </p:nvPr>
        </p:nvGraphicFramePr>
        <p:xfrm>
          <a:off x="5638800" y="1371600"/>
          <a:ext cx="6032756" cy="1097280"/>
        </p:xfrm>
        <a:graphic>
          <a:graphicData uri="http://schemas.openxmlformats.org/drawingml/2006/table">
            <a:tbl>
              <a:tblPr>
                <a:tableStyleId>{D27102A9-8310-4765-A935-A1911B00CA55}</a:tableStyleId>
              </a:tblPr>
              <a:tblGrid>
                <a:gridCol w="1384110">
                  <a:extLst>
                    <a:ext uri="{9D8B030D-6E8A-4147-A177-3AD203B41FA5}">
                      <a16:colId xmlns:a16="http://schemas.microsoft.com/office/drawing/2014/main" val="20000"/>
                    </a:ext>
                  </a:extLst>
                </a:gridCol>
                <a:gridCol w="1092518">
                  <a:extLst>
                    <a:ext uri="{9D8B030D-6E8A-4147-A177-3AD203B41FA5}">
                      <a16:colId xmlns:a16="http://schemas.microsoft.com/office/drawing/2014/main" val="20001"/>
                    </a:ext>
                  </a:extLst>
                </a:gridCol>
                <a:gridCol w="1092518">
                  <a:extLst>
                    <a:ext uri="{9D8B030D-6E8A-4147-A177-3AD203B41FA5}">
                      <a16:colId xmlns:a16="http://schemas.microsoft.com/office/drawing/2014/main" val="20002"/>
                    </a:ext>
                  </a:extLst>
                </a:gridCol>
                <a:gridCol w="1092518">
                  <a:extLst>
                    <a:ext uri="{9D8B030D-6E8A-4147-A177-3AD203B41FA5}">
                      <a16:colId xmlns:a16="http://schemas.microsoft.com/office/drawing/2014/main" val="20003"/>
                    </a:ext>
                  </a:extLst>
                </a:gridCol>
                <a:gridCol w="673544">
                  <a:extLst>
                    <a:ext uri="{9D8B030D-6E8A-4147-A177-3AD203B41FA5}">
                      <a16:colId xmlns:a16="http://schemas.microsoft.com/office/drawing/2014/main" val="20004"/>
                    </a:ext>
                  </a:extLst>
                </a:gridCol>
                <a:gridCol w="697548">
                  <a:extLst>
                    <a:ext uri="{9D8B030D-6E8A-4147-A177-3AD203B41FA5}">
                      <a16:colId xmlns:a16="http://schemas.microsoft.com/office/drawing/2014/main" val="20005"/>
                    </a:ext>
                  </a:extLst>
                </a:gridCol>
              </a:tblGrid>
              <a:tr h="0">
                <a:tc>
                  <a:txBody>
                    <a:bodyPr/>
                    <a:lstStyle/>
                    <a:p>
                      <a:pPr algn="ctr"/>
                      <a:r>
                        <a:rPr lang="en-US" b="1" dirty="0">
                          <a:solidFill>
                            <a:srgbClr val="FF0000"/>
                          </a:solidFill>
                        </a:rPr>
                        <a:t>Component</a:t>
                      </a:r>
                      <a:r>
                        <a:rPr lang="en-US" b="1" baseline="0" dirty="0">
                          <a:solidFill>
                            <a:srgbClr val="FF0000"/>
                          </a:solidFill>
                        </a:rPr>
                        <a:t> </a:t>
                      </a:r>
                      <a:endParaRPr lang="en-US"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b="1" dirty="0">
                          <a:solidFill>
                            <a:srgbClr val="FF0000"/>
                          </a:solidFill>
                        </a:rPr>
                        <a:t> 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b="1" dirty="0">
                          <a:solidFill>
                            <a:srgbClr val="FF0000"/>
                          </a:solidFill>
                        </a:rPr>
                        <a:t> 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b="1" dirty="0">
                          <a:solidFill>
                            <a:srgbClr val="FF0000"/>
                          </a:solidFill>
                        </a:rPr>
                        <a:t> 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b="1" dirty="0">
                          <a:solidFill>
                            <a:srgbClr val="FF0000"/>
                          </a:solidFill>
                        </a:rPr>
                        <a:t> </a:t>
                      </a:r>
                      <a:r>
                        <a:rPr lang="en-US" b="1" dirty="0" err="1">
                          <a:solidFill>
                            <a:srgbClr val="FF0000"/>
                          </a:solidFill>
                        </a:rPr>
                        <a:t>T</a:t>
                      </a:r>
                      <a:r>
                        <a:rPr lang="en-US" b="1" baseline="-25000" dirty="0" err="1">
                          <a:solidFill>
                            <a:srgbClr val="FF0000"/>
                          </a:solidFill>
                        </a:rPr>
                        <a:t>min</a:t>
                      </a:r>
                      <a:r>
                        <a:rPr lang="en-US" b="1" dirty="0">
                          <a:solidFill>
                            <a:srgbClr val="FF000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b="1" dirty="0">
                          <a:solidFill>
                            <a:srgbClr val="FF0000"/>
                          </a:solidFill>
                        </a:rPr>
                        <a:t> </a:t>
                      </a:r>
                      <a:r>
                        <a:rPr lang="en-US" b="1" dirty="0" err="1">
                          <a:solidFill>
                            <a:srgbClr val="FF0000"/>
                          </a:solidFill>
                        </a:rPr>
                        <a:t>T</a:t>
                      </a:r>
                      <a:r>
                        <a:rPr lang="en-US" b="1" baseline="-25000" dirty="0" err="1">
                          <a:solidFill>
                            <a:srgbClr val="FF0000"/>
                          </a:solidFill>
                        </a:rPr>
                        <a:t>max</a:t>
                      </a:r>
                      <a:r>
                        <a:rPr lang="en-US" b="1" dirty="0">
                          <a:solidFill>
                            <a:srgbClr val="FF000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0">
                <a:tc>
                  <a:txBody>
                    <a:bodyPr/>
                    <a:lstStyle/>
                    <a:p>
                      <a:pPr algn="r"/>
                      <a:r>
                        <a:rPr lang="en-US" dirty="0"/>
                        <a:t>Acetone(1)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7.6313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1566.69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273.419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57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205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r"/>
                      <a:r>
                        <a:rPr lang="en-US" dirty="0"/>
                        <a:t>water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8.07131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1730.63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233.426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 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Rectangle 11"/>
          <p:cNvSpPr/>
          <p:nvPr/>
        </p:nvSpPr>
        <p:spPr>
          <a:xfrm>
            <a:off x="5641871" y="974383"/>
            <a:ext cx="4936736" cy="369332"/>
          </a:xfrm>
          <a:prstGeom prst="rect">
            <a:avLst/>
          </a:prstGeom>
        </p:spPr>
        <p:txBody>
          <a:bodyPr wrap="none">
            <a:spAutoFit/>
          </a:bodyPr>
          <a:lstStyle/>
          <a:p>
            <a:r>
              <a:rPr lang="en-US" b="1" dirty="0">
                <a:solidFill>
                  <a:schemeClr val="accent5"/>
                </a:solidFill>
              </a:rPr>
              <a:t>Antoine Equation Parameters (P in mmHg, T in °C)</a:t>
            </a:r>
          </a:p>
        </p:txBody>
      </p:sp>
      <p:pic>
        <p:nvPicPr>
          <p:cNvPr id="14" name="Picture 3"/>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664617" y="2485315"/>
            <a:ext cx="1650583" cy="48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Table 14"/>
          <p:cNvGraphicFramePr>
            <a:graphicFrameLocks noGrp="1"/>
          </p:cNvGraphicFramePr>
          <p:nvPr>
            <p:extLst>
              <p:ext uri="{D42A27DB-BD31-4B8C-83A1-F6EECF244321}">
                <p14:modId xmlns:p14="http://schemas.microsoft.com/office/powerpoint/2010/main" val="2196978286"/>
              </p:ext>
            </p:extLst>
          </p:nvPr>
        </p:nvGraphicFramePr>
        <p:xfrm>
          <a:off x="5410201" y="3660717"/>
          <a:ext cx="5929202" cy="2230160"/>
        </p:xfrm>
        <a:graphic>
          <a:graphicData uri="http://schemas.openxmlformats.org/drawingml/2006/table">
            <a:tbl>
              <a:tblPr firstRow="1" bandRow="1">
                <a:tableStyleId>{FABFCF23-3B69-468F-B69F-88F6DE6A72F2}</a:tableStyleId>
              </a:tblPr>
              <a:tblGrid>
                <a:gridCol w="2225940">
                  <a:extLst>
                    <a:ext uri="{9D8B030D-6E8A-4147-A177-3AD203B41FA5}">
                      <a16:colId xmlns:a16="http://schemas.microsoft.com/office/drawing/2014/main" val="20000"/>
                    </a:ext>
                  </a:extLst>
                </a:gridCol>
                <a:gridCol w="1739773">
                  <a:extLst>
                    <a:ext uri="{9D8B030D-6E8A-4147-A177-3AD203B41FA5}">
                      <a16:colId xmlns:a16="http://schemas.microsoft.com/office/drawing/2014/main" val="20001"/>
                    </a:ext>
                  </a:extLst>
                </a:gridCol>
                <a:gridCol w="1963489">
                  <a:extLst>
                    <a:ext uri="{9D8B030D-6E8A-4147-A177-3AD203B41FA5}">
                      <a16:colId xmlns:a16="http://schemas.microsoft.com/office/drawing/2014/main" val="20002"/>
                    </a:ext>
                  </a:extLst>
                </a:gridCol>
              </a:tblGrid>
              <a:tr h="772180">
                <a:tc>
                  <a:txBody>
                    <a:bodyPr/>
                    <a:lstStyle/>
                    <a:p>
                      <a:pPr algn="ctr"/>
                      <a:r>
                        <a:rPr lang="en-US" sz="1900" dirty="0" err="1"/>
                        <a:t>Margules</a:t>
                      </a:r>
                      <a:endParaRPr lang="en-US" sz="1900" dirty="0"/>
                    </a:p>
                  </a:txBody>
                  <a:tcPr/>
                </a:tc>
                <a:tc>
                  <a:txBody>
                    <a:bodyPr/>
                    <a:lstStyle/>
                    <a:p>
                      <a:pPr algn="ctr"/>
                      <a:r>
                        <a:rPr lang="en-US" sz="1900" dirty="0"/>
                        <a:t>Â</a:t>
                      </a:r>
                      <a:r>
                        <a:rPr lang="en-US" sz="1900" baseline="-25000" dirty="0"/>
                        <a:t>12</a:t>
                      </a:r>
                      <a:endParaRPr lang="en-US" sz="1900" dirty="0"/>
                    </a:p>
                    <a:p>
                      <a:pPr algn="ctr"/>
                      <a:r>
                        <a:rPr lang="en-US" sz="1900" dirty="0"/>
                        <a:t>1.5751</a:t>
                      </a:r>
                    </a:p>
                  </a:txBody>
                  <a:tcPr/>
                </a:tc>
                <a:tc>
                  <a:txBody>
                    <a:bodyPr/>
                    <a:lstStyle/>
                    <a:p>
                      <a:pPr algn="ctr"/>
                      <a:r>
                        <a:rPr lang="en-US" sz="1900" dirty="0"/>
                        <a:t>Â</a:t>
                      </a:r>
                      <a:r>
                        <a:rPr lang="en-US" sz="1900" baseline="-25000" dirty="0"/>
                        <a:t>21</a:t>
                      </a:r>
                      <a:endParaRPr lang="en-US" sz="1900" dirty="0"/>
                    </a:p>
                    <a:p>
                      <a:pPr algn="ctr"/>
                      <a:r>
                        <a:rPr lang="en-US" sz="1900" dirty="0"/>
                        <a:t>0.8693</a:t>
                      </a:r>
                    </a:p>
                  </a:txBody>
                  <a:tcPr/>
                </a:tc>
                <a:extLst>
                  <a:ext uri="{0D108BD9-81ED-4DB2-BD59-A6C34878D82A}">
                    <a16:rowId xmlns:a16="http://schemas.microsoft.com/office/drawing/2014/main" val="10000"/>
                  </a:ext>
                </a:extLst>
              </a:tr>
              <a:tr h="802660">
                <a:tc>
                  <a:txBody>
                    <a:bodyPr/>
                    <a:lstStyle/>
                    <a:p>
                      <a:pPr algn="ctr"/>
                      <a:r>
                        <a:rPr lang="en-US" sz="1900" dirty="0"/>
                        <a:t>Van </a:t>
                      </a:r>
                      <a:r>
                        <a:rPr lang="en-US" sz="1900" dirty="0" err="1"/>
                        <a:t>Laar</a:t>
                      </a:r>
                      <a:endParaRPr lang="en-US" sz="1900" dirty="0"/>
                    </a:p>
                  </a:txBody>
                  <a:tcPr/>
                </a:tc>
                <a:tc>
                  <a:txBody>
                    <a:bodyPr/>
                    <a:lstStyle/>
                    <a:p>
                      <a:pPr algn="ctr"/>
                      <a:r>
                        <a:rPr lang="en-US" sz="1900" dirty="0"/>
                        <a:t>A </a:t>
                      </a:r>
                      <a:r>
                        <a:rPr lang="en-US" sz="1900" baseline="-25000" dirty="0"/>
                        <a:t>12</a:t>
                      </a:r>
                      <a:endParaRPr lang="en-US" sz="1900" dirty="0"/>
                    </a:p>
                    <a:p>
                      <a:pPr algn="ctr"/>
                      <a:r>
                        <a:rPr lang="en-US" sz="1900" dirty="0"/>
                        <a:t>1.5916</a:t>
                      </a:r>
                    </a:p>
                  </a:txBody>
                  <a:tcPr/>
                </a:tc>
                <a:tc>
                  <a:txBody>
                    <a:bodyPr/>
                    <a:lstStyle/>
                    <a:p>
                      <a:pPr algn="ctr"/>
                      <a:r>
                        <a:rPr lang="en-US" sz="1900" dirty="0"/>
                        <a:t>A </a:t>
                      </a:r>
                      <a:r>
                        <a:rPr lang="en-US" sz="1900" baseline="-25000" dirty="0"/>
                        <a:t>21</a:t>
                      </a:r>
                      <a:endParaRPr lang="en-US" sz="1900" dirty="0"/>
                    </a:p>
                    <a:p>
                      <a:pPr algn="ctr"/>
                      <a:r>
                        <a:rPr lang="en-US" sz="1900" dirty="0"/>
                        <a:t>1.0074</a:t>
                      </a:r>
                    </a:p>
                  </a:txBody>
                  <a:tcPr/>
                </a:tc>
                <a:extLst>
                  <a:ext uri="{0D108BD9-81ED-4DB2-BD59-A6C34878D82A}">
                    <a16:rowId xmlns:a16="http://schemas.microsoft.com/office/drawing/2014/main" val="10001"/>
                  </a:ext>
                </a:extLst>
              </a:tr>
              <a:tr h="375920">
                <a:tc>
                  <a:txBody>
                    <a:bodyPr/>
                    <a:lstStyle/>
                    <a:p>
                      <a:pPr algn="ctr"/>
                      <a:r>
                        <a:rPr lang="en-US" sz="1900" dirty="0"/>
                        <a:t>Wilson</a:t>
                      </a:r>
                    </a:p>
                  </a:txBody>
                  <a:tcPr/>
                </a:tc>
                <a:tc>
                  <a:txBody>
                    <a:bodyPr/>
                    <a:lstStyle/>
                    <a:p>
                      <a:pPr algn="ctr"/>
                      <a:r>
                        <a:rPr lang="en-US" sz="1900" dirty="0"/>
                        <a:t>ʎ</a:t>
                      </a:r>
                      <a:r>
                        <a:rPr lang="en-US" sz="1900" baseline="-25000" dirty="0"/>
                        <a:t>12</a:t>
                      </a:r>
                      <a:r>
                        <a:rPr lang="en-US" sz="1900" dirty="0"/>
                        <a:t>-ʎ</a:t>
                      </a:r>
                      <a:r>
                        <a:rPr lang="en-US" sz="1900" baseline="-25000" dirty="0"/>
                        <a:t>11</a:t>
                      </a:r>
                      <a:r>
                        <a:rPr lang="en-US" sz="1900" baseline="0" dirty="0"/>
                        <a:t>(</a:t>
                      </a:r>
                      <a:r>
                        <a:rPr lang="en-US" sz="1900" baseline="0" dirty="0" err="1"/>
                        <a:t>cal</a:t>
                      </a:r>
                      <a:r>
                        <a:rPr lang="en-US" sz="1900" baseline="0" dirty="0"/>
                        <a:t>/</a:t>
                      </a:r>
                      <a:r>
                        <a:rPr lang="en-US" sz="1900" baseline="0" dirty="0" err="1"/>
                        <a:t>mol</a:t>
                      </a:r>
                      <a:r>
                        <a:rPr lang="en-US" sz="1900" baseline="0" dirty="0"/>
                        <a:t>)</a:t>
                      </a:r>
                    </a:p>
                    <a:p>
                      <a:pPr algn="ctr"/>
                      <a:r>
                        <a:rPr lang="en-US" sz="1800" baseline="0" dirty="0"/>
                        <a:t>344.33</a:t>
                      </a:r>
                    </a:p>
                  </a:txBody>
                  <a:tcPr/>
                </a:tc>
                <a:tc>
                  <a:txBody>
                    <a:bodyPr/>
                    <a:lstStyle/>
                    <a:p>
                      <a:pPr algn="ctr"/>
                      <a:r>
                        <a:rPr lang="en-US" sz="1900" dirty="0"/>
                        <a:t>ʎ</a:t>
                      </a:r>
                      <a:r>
                        <a:rPr lang="en-US" sz="1900" baseline="-25000" dirty="0"/>
                        <a:t>21</a:t>
                      </a:r>
                      <a:r>
                        <a:rPr lang="en-US" sz="1900" dirty="0"/>
                        <a:t>-ʎ</a:t>
                      </a:r>
                      <a:r>
                        <a:rPr lang="en-US" sz="1900" baseline="-25000" dirty="0"/>
                        <a:t>22</a:t>
                      </a:r>
                      <a:r>
                        <a:rPr kumimoji="0" lang="en-US" sz="1900" b="0" i="0" u="none" strike="noStrike" kern="1200" cap="none" spc="0" normalizeH="0" baseline="0" noProof="0" dirty="0">
                          <a:ln>
                            <a:noFill/>
                          </a:ln>
                          <a:solidFill>
                            <a:prstClr val="black"/>
                          </a:solidFill>
                          <a:effectLst/>
                          <a:uLnTx/>
                          <a:uFillTx/>
                          <a:latin typeface="+mn-lt"/>
                          <a:ea typeface="+mn-ea"/>
                          <a:cs typeface="+mn-cs"/>
                        </a:rPr>
                        <a:t>(</a:t>
                      </a:r>
                      <a:r>
                        <a:rPr kumimoji="0" lang="en-US" sz="1900" b="0" i="0" u="none" strike="noStrike" kern="1200" cap="none" spc="0" normalizeH="0" baseline="0" noProof="0" dirty="0" err="1">
                          <a:ln>
                            <a:noFill/>
                          </a:ln>
                          <a:solidFill>
                            <a:prstClr val="black"/>
                          </a:solidFill>
                          <a:effectLst/>
                          <a:uLnTx/>
                          <a:uFillTx/>
                          <a:latin typeface="+mn-lt"/>
                          <a:ea typeface="+mn-ea"/>
                          <a:cs typeface="+mn-cs"/>
                        </a:rPr>
                        <a:t>cal</a:t>
                      </a:r>
                      <a:r>
                        <a:rPr kumimoji="0" lang="en-US" sz="1900" b="0" i="0" u="none" strike="noStrike" kern="1200" cap="none" spc="0" normalizeH="0" baseline="0" noProof="0" dirty="0">
                          <a:ln>
                            <a:noFill/>
                          </a:ln>
                          <a:solidFill>
                            <a:prstClr val="black"/>
                          </a:solidFill>
                          <a:effectLst/>
                          <a:uLnTx/>
                          <a:uFillTx/>
                          <a:latin typeface="+mn-lt"/>
                          <a:ea typeface="+mn-ea"/>
                          <a:cs typeface="+mn-cs"/>
                        </a:rPr>
                        <a:t>/</a:t>
                      </a:r>
                      <a:r>
                        <a:rPr kumimoji="0" lang="en-US" sz="1900" b="0" i="0" u="none" strike="noStrike" kern="1200" cap="none" spc="0" normalizeH="0" baseline="0" noProof="0" dirty="0" err="1">
                          <a:ln>
                            <a:noFill/>
                          </a:ln>
                          <a:solidFill>
                            <a:prstClr val="black"/>
                          </a:solidFill>
                          <a:effectLst/>
                          <a:uLnTx/>
                          <a:uFillTx/>
                          <a:latin typeface="+mn-lt"/>
                          <a:ea typeface="+mn-ea"/>
                          <a:cs typeface="+mn-cs"/>
                        </a:rPr>
                        <a:t>mol</a:t>
                      </a:r>
                      <a:r>
                        <a:rPr kumimoji="0" lang="en-US" sz="1900" b="0" i="0" u="none" strike="noStrike" kern="1200" cap="none" spc="0" normalizeH="0" baseline="0" noProof="0" dirty="0">
                          <a:ln>
                            <a:noFill/>
                          </a:ln>
                          <a:solidFill>
                            <a:prstClr val="black"/>
                          </a:solidFill>
                          <a:effectLst/>
                          <a:uLnTx/>
                          <a:uFillTx/>
                          <a:latin typeface="+mn-lt"/>
                          <a:ea typeface="+mn-ea"/>
                          <a:cs typeface="+mn-cs"/>
                        </a:rPr>
                        <a:t>)</a:t>
                      </a:r>
                      <a:endParaRPr lang="en-US" sz="1900" baseline="-25000" dirty="0"/>
                    </a:p>
                    <a:p>
                      <a:pPr algn="ctr"/>
                      <a:r>
                        <a:rPr lang="en-US" sz="1800" baseline="0" dirty="0"/>
                        <a:t>1482.21</a:t>
                      </a:r>
                    </a:p>
                  </a:txBody>
                  <a:tcPr/>
                </a:tc>
                <a:extLst>
                  <a:ext uri="{0D108BD9-81ED-4DB2-BD59-A6C34878D82A}">
                    <a16:rowId xmlns:a16="http://schemas.microsoft.com/office/drawing/2014/main" val="10002"/>
                  </a:ext>
                </a:extLst>
              </a:tr>
            </a:tbl>
          </a:graphicData>
        </a:graphic>
      </p:graphicFrame>
      <p:sp>
        <p:nvSpPr>
          <p:cNvPr id="16" name="Rectangle 15"/>
          <p:cNvSpPr/>
          <p:nvPr/>
        </p:nvSpPr>
        <p:spPr>
          <a:xfrm>
            <a:off x="6705600" y="3291385"/>
            <a:ext cx="3260893" cy="369332"/>
          </a:xfrm>
          <a:prstGeom prst="rect">
            <a:avLst/>
          </a:prstGeom>
        </p:spPr>
        <p:txBody>
          <a:bodyPr wrap="none">
            <a:spAutoFit/>
          </a:bodyPr>
          <a:lstStyle/>
          <a:p>
            <a:r>
              <a:rPr lang="en-US" b="1" dirty="0">
                <a:solidFill>
                  <a:schemeClr val="accent5"/>
                </a:solidFill>
              </a:rPr>
              <a:t>Parameters for model equations</a:t>
            </a:r>
          </a:p>
        </p:txBody>
      </p:sp>
    </p:spTree>
    <p:extLst>
      <p:ext uri="{BB962C8B-B14F-4D97-AF65-F5344CB8AC3E}">
        <p14:creationId xmlns:p14="http://schemas.microsoft.com/office/powerpoint/2010/main" val="486869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88640"/>
            <a:ext cx="11582400" cy="6480720"/>
          </a:xfrm>
        </p:spPr>
        <p:txBody>
          <a:bodyPr>
            <a:normAutofit/>
          </a:bodyPr>
          <a:lstStyle/>
          <a:p>
            <a:pPr marL="0" indent="0">
              <a:buNone/>
            </a:pPr>
            <a:endParaRPr lang="en-US" b="1" dirty="0">
              <a:latin typeface="Comic Sans MS" panose="030F0702030302020204" pitchFamily="66" charset="0"/>
            </a:endParaRPr>
          </a:p>
          <a:p>
            <a:pPr marL="0" indent="0" algn="ctr">
              <a:buNone/>
            </a:pPr>
            <a:r>
              <a:rPr lang="en-US" sz="4400" b="1" i="1" dirty="0">
                <a:latin typeface="+mj-lt"/>
                <a:ea typeface="+mj-ea"/>
                <a:cs typeface="+mj-cs"/>
              </a:rPr>
              <a:t>What is design?</a:t>
            </a:r>
            <a:endParaRPr lang="en-US" sz="2000" dirty="0">
              <a:latin typeface="Comic Sans MS" panose="030F0702030302020204" pitchFamily="66" charset="0"/>
            </a:endParaRPr>
          </a:p>
          <a:p>
            <a:pPr algn="just">
              <a:lnSpc>
                <a:spcPct val="150000"/>
              </a:lnSpc>
            </a:pPr>
            <a:r>
              <a:rPr lang="en-US" sz="3000" dirty="0"/>
              <a:t>Design is a creative activity of synthesis and putting together of ideas to achieve </a:t>
            </a:r>
            <a:r>
              <a:rPr lang="en-US" sz="3000" b="1" dirty="0">
                <a:solidFill>
                  <a:srgbClr val="00B0F0"/>
                </a:solidFill>
              </a:rPr>
              <a:t>a desired purpose </a:t>
            </a:r>
            <a:r>
              <a:rPr lang="en-US" sz="3000" dirty="0"/>
              <a:t>in the presence of </a:t>
            </a:r>
            <a:r>
              <a:rPr lang="en-US" sz="3000" b="1" dirty="0">
                <a:solidFill>
                  <a:srgbClr val="FF0000"/>
                </a:solidFill>
              </a:rPr>
              <a:t>constraints</a:t>
            </a:r>
            <a:r>
              <a:rPr lang="en-US" sz="3000" dirty="0"/>
              <a:t>.</a:t>
            </a:r>
          </a:p>
          <a:p>
            <a:pPr algn="just">
              <a:lnSpc>
                <a:spcPct val="150000"/>
              </a:lnSpc>
            </a:pPr>
            <a:r>
              <a:rPr lang="en-US" sz="3000" dirty="0"/>
              <a:t>The designer starts with a specific objective in mind, </a:t>
            </a:r>
            <a:r>
              <a:rPr lang="en-US" sz="3000" b="1" dirty="0">
                <a:solidFill>
                  <a:srgbClr val="00B050"/>
                </a:solidFill>
              </a:rPr>
              <a:t>a need</a:t>
            </a:r>
            <a:r>
              <a:rPr lang="en-US" sz="3000" dirty="0"/>
              <a:t>, and by developing and evaluating possible designs, arrives at what he/she considers the best way of achieving that objective</a:t>
            </a:r>
          </a:p>
          <a:p>
            <a:pPr algn="just">
              <a:lnSpc>
                <a:spcPct val="150000"/>
              </a:lnSpc>
            </a:pPr>
            <a:r>
              <a:rPr lang="en-US" sz="3000" dirty="0"/>
              <a:t>It is a </a:t>
            </a:r>
            <a:r>
              <a:rPr lang="en-US" sz="3000" b="1" u="sng" dirty="0">
                <a:solidFill>
                  <a:schemeClr val="bg2">
                    <a:lumMod val="50000"/>
                  </a:schemeClr>
                </a:solidFill>
              </a:rPr>
              <a:t>process</a:t>
            </a:r>
            <a:r>
              <a:rPr lang="en-US" sz="3000" dirty="0"/>
              <a:t> which passes into different stages before it is realized into existence.</a:t>
            </a:r>
          </a:p>
          <a:p>
            <a:pPr marL="0" indent="0" algn="just">
              <a:buNone/>
            </a:pPr>
            <a:endParaRPr lang="en-US" sz="2000" dirty="0">
              <a:latin typeface="Comic Sans MS" panose="030F0702030302020204" pitchFamily="66" charset="0"/>
            </a:endParaRPr>
          </a:p>
        </p:txBody>
      </p:sp>
    </p:spTree>
    <p:extLst>
      <p:ext uri="{BB962C8B-B14F-4D97-AF65-F5344CB8AC3E}">
        <p14:creationId xmlns:p14="http://schemas.microsoft.com/office/powerpoint/2010/main" val="17497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additive="base">
                                        <p:cTn id="1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 calcmode="lin" valueType="num">
                                      <p:cBhvr additive="base">
                                        <p:cTn id="2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a:t>
            </a:r>
            <a:r>
              <a:rPr lang="en-US" b="1" dirty="0">
                <a:solidFill>
                  <a:srgbClr val="00B0F0"/>
                </a:solidFill>
              </a:rPr>
              <a:t>desired purposes</a:t>
            </a:r>
            <a:r>
              <a:rPr lang="en-US" dirty="0"/>
              <a:t>/objectives?</a:t>
            </a:r>
          </a:p>
        </p:txBody>
      </p:sp>
      <p:sp>
        <p:nvSpPr>
          <p:cNvPr id="3" name="Content Placeholder 2"/>
          <p:cNvSpPr>
            <a:spLocks noGrp="1"/>
          </p:cNvSpPr>
          <p:nvPr>
            <p:ph idx="1"/>
          </p:nvPr>
        </p:nvSpPr>
        <p:spPr/>
        <p:txBody>
          <a:bodyPr>
            <a:normAutofit fontScale="92500" lnSpcReduction="10000"/>
          </a:bodyPr>
          <a:lstStyle/>
          <a:p>
            <a:r>
              <a:rPr lang="en-US" dirty="0"/>
              <a:t>It may be a better chair, a new bridge, a toilet seat paper ..</a:t>
            </a:r>
          </a:p>
          <a:p>
            <a:r>
              <a:rPr lang="en-US" dirty="0"/>
              <a:t>To produce a purchased raw material</a:t>
            </a:r>
          </a:p>
          <a:p>
            <a:r>
              <a:rPr lang="en-US" dirty="0"/>
              <a:t>To convert a waste by-product </a:t>
            </a:r>
          </a:p>
          <a:p>
            <a:r>
              <a:rPr lang="en-US" dirty="0"/>
              <a:t>To create a completely new material (synthetic fibers, food, bioprocessing)</a:t>
            </a:r>
          </a:p>
          <a:p>
            <a:r>
              <a:rPr lang="en-US" dirty="0"/>
              <a:t>To find a new way of producing an existing product ( anew catalyst)</a:t>
            </a:r>
          </a:p>
          <a:p>
            <a:r>
              <a:rPr lang="en-US" dirty="0"/>
              <a:t>To exploit a new technology (genetic engineering)</a:t>
            </a:r>
          </a:p>
          <a:p>
            <a:r>
              <a:rPr lang="en-US" dirty="0"/>
              <a:t>To exploit a new material of construction (high temperature or high pressure operation, specialty polymers)</a:t>
            </a:r>
          </a:p>
          <a:p>
            <a:endParaRPr lang="en-US" dirty="0"/>
          </a:p>
        </p:txBody>
      </p:sp>
    </p:spTree>
    <p:extLst>
      <p:ext uri="{BB962C8B-B14F-4D97-AF65-F5344CB8AC3E}">
        <p14:creationId xmlns:p14="http://schemas.microsoft.com/office/powerpoint/2010/main" val="65412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b="1" u="sng" dirty="0">
                <a:solidFill>
                  <a:schemeClr val="bg2">
                    <a:lumMod val="50000"/>
                  </a:schemeClr>
                </a:solidFill>
              </a:rPr>
              <a:t>design process </a:t>
            </a:r>
          </a:p>
        </p:txBody>
      </p:sp>
      <p:sp>
        <p:nvSpPr>
          <p:cNvPr id="3" name="Content Placeholder 2"/>
          <p:cNvSpPr>
            <a:spLocks noGrp="1"/>
          </p:cNvSpPr>
          <p:nvPr>
            <p:ph idx="1"/>
          </p:nvPr>
        </p:nvSpPr>
        <p:spPr>
          <a:xfrm>
            <a:off x="609600" y="1417639"/>
            <a:ext cx="10972800" cy="5440363"/>
          </a:xfrm>
        </p:spPr>
        <p:txBody>
          <a:bodyPr>
            <a:normAutofit/>
          </a:bodyPr>
          <a:lstStyle/>
          <a:p>
            <a:pPr algn="just"/>
            <a:r>
              <a:rPr lang="en-US" dirty="0"/>
              <a:t>Engineers are concerned with the application of technology to satisfy human needs</a:t>
            </a:r>
          </a:p>
          <a:p>
            <a:pPr algn="just"/>
            <a:r>
              <a:rPr lang="en-US" dirty="0"/>
              <a:t>The essence of engineering is characterized by the design process, in which </a:t>
            </a:r>
            <a:r>
              <a:rPr lang="en-US" b="1" dirty="0">
                <a:solidFill>
                  <a:schemeClr val="accent3"/>
                </a:solidFill>
              </a:rPr>
              <a:t>resources</a:t>
            </a:r>
            <a:r>
              <a:rPr lang="en-US" dirty="0"/>
              <a:t> are </a:t>
            </a:r>
            <a:r>
              <a:rPr lang="en-US" b="1" dirty="0">
                <a:solidFill>
                  <a:schemeClr val="accent5"/>
                </a:solidFill>
              </a:rPr>
              <a:t>transformed</a:t>
            </a:r>
            <a:r>
              <a:rPr lang="en-US" dirty="0"/>
              <a:t> in the best way possible into </a:t>
            </a:r>
            <a:r>
              <a:rPr lang="en-US" b="1" dirty="0"/>
              <a:t>needed devices </a:t>
            </a:r>
            <a:r>
              <a:rPr lang="en-US" dirty="0"/>
              <a:t>or </a:t>
            </a:r>
            <a:r>
              <a:rPr lang="en-US" b="1" dirty="0"/>
              <a:t>systems</a:t>
            </a:r>
            <a:r>
              <a:rPr lang="en-US" dirty="0"/>
              <a:t>.</a:t>
            </a:r>
          </a:p>
          <a:p>
            <a:pPr algn="just"/>
            <a:r>
              <a:rPr lang="en-US" dirty="0"/>
              <a:t>This transformation starts with the recognition of some need and progresses to the physical implementation which satisfies this need. The device or system which results may be simple or extremely complex</a:t>
            </a:r>
          </a:p>
        </p:txBody>
      </p:sp>
    </p:spTree>
    <p:extLst>
      <p:ext uri="{BB962C8B-B14F-4D97-AF65-F5344CB8AC3E}">
        <p14:creationId xmlns:p14="http://schemas.microsoft.com/office/powerpoint/2010/main" val="2589220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5444" y="990603"/>
            <a:ext cx="10972800" cy="5592764"/>
          </a:xfrm>
        </p:spPr>
        <p:txBody>
          <a:bodyPr>
            <a:normAutofit lnSpcReduction="10000"/>
          </a:bodyPr>
          <a:lstStyle/>
          <a:p>
            <a:pPr algn="just"/>
            <a:r>
              <a:rPr lang="en-US" dirty="0"/>
              <a:t>In general, Engineering design can be of two kinds. </a:t>
            </a:r>
          </a:p>
          <a:p>
            <a:pPr lvl="1" algn="just"/>
            <a:r>
              <a:rPr lang="en-US" dirty="0"/>
              <a:t>Something completely new may result</a:t>
            </a:r>
          </a:p>
          <a:p>
            <a:pPr lvl="1" algn="just"/>
            <a:r>
              <a:rPr lang="en-US" dirty="0"/>
              <a:t> or the design may produce an improved form of something already in existence</a:t>
            </a:r>
          </a:p>
          <a:p>
            <a:pPr algn="just"/>
            <a:r>
              <a:rPr lang="en-US" dirty="0"/>
              <a:t>In outlining the design process, two approaches are possible</a:t>
            </a:r>
          </a:p>
          <a:p>
            <a:pPr lvl="1" algn="just"/>
            <a:r>
              <a:rPr lang="en-US" dirty="0"/>
              <a:t>One way is to look at the life cycle of the product itself from </a:t>
            </a:r>
            <a:r>
              <a:rPr lang="en-US" b="1" dirty="0">
                <a:solidFill>
                  <a:schemeClr val="accent3">
                    <a:lumMod val="50000"/>
                  </a:schemeClr>
                </a:solidFill>
              </a:rPr>
              <a:t>conception</a:t>
            </a:r>
            <a:r>
              <a:rPr lang="en-US" dirty="0"/>
              <a:t> to </a:t>
            </a:r>
            <a:r>
              <a:rPr lang="en-US" b="1" dirty="0">
                <a:solidFill>
                  <a:schemeClr val="accent2">
                    <a:lumMod val="75000"/>
                  </a:schemeClr>
                </a:solidFill>
              </a:rPr>
              <a:t>retirement</a:t>
            </a:r>
            <a:r>
              <a:rPr lang="en-US" dirty="0"/>
              <a:t>. This is usually referred to as the </a:t>
            </a:r>
            <a:r>
              <a:rPr lang="en-US" b="1" dirty="0">
                <a:solidFill>
                  <a:srgbClr val="00B050"/>
                </a:solidFill>
              </a:rPr>
              <a:t>morphology</a:t>
            </a:r>
            <a:r>
              <a:rPr lang="en-US" dirty="0"/>
              <a:t> of the design process</a:t>
            </a:r>
          </a:p>
          <a:p>
            <a:pPr lvl="1" algn="just"/>
            <a:r>
              <a:rPr lang="en-US" dirty="0"/>
              <a:t>The second method of describing the design process involves a detailed examination of the designer's actions as the person goes about identifying and solving his/her problem and it is called the </a:t>
            </a:r>
            <a:r>
              <a:rPr lang="en-US" b="1" dirty="0">
                <a:solidFill>
                  <a:srgbClr val="00B050"/>
                </a:solidFill>
              </a:rPr>
              <a:t>anatomy</a:t>
            </a:r>
            <a:r>
              <a:rPr lang="en-US" dirty="0"/>
              <a:t> of design</a:t>
            </a:r>
          </a:p>
          <a:p>
            <a:pPr lvl="1" algn="just"/>
            <a:endParaRPr lang="en-US" dirty="0"/>
          </a:p>
        </p:txBody>
      </p:sp>
    </p:spTree>
    <p:extLst>
      <p:ext uri="{BB962C8B-B14F-4D97-AF65-F5344CB8AC3E}">
        <p14:creationId xmlns:p14="http://schemas.microsoft.com/office/powerpoint/2010/main" val="3479128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57194"/>
          </a:xfrm>
        </p:spPr>
        <p:txBody>
          <a:bodyPr>
            <a:normAutofit fontScale="90000"/>
          </a:bodyPr>
          <a:lstStyle/>
          <a:p>
            <a:pPr algn="l"/>
            <a:r>
              <a:rPr lang="en-US" dirty="0"/>
              <a:t>Morphology of design process</a:t>
            </a:r>
          </a:p>
        </p:txBody>
      </p:sp>
      <p:graphicFrame>
        <p:nvGraphicFramePr>
          <p:cNvPr id="4" name="Diagram 3">
            <a:extLst>
              <a:ext uri="{FF2B5EF4-FFF2-40B4-BE49-F238E27FC236}">
                <a16:creationId xmlns:a16="http://schemas.microsoft.com/office/drawing/2014/main" id="{4DDA137E-4365-42DA-A88C-2E64A08B13FB}"/>
              </a:ext>
            </a:extLst>
          </p:cNvPr>
          <p:cNvGraphicFramePr/>
          <p:nvPr>
            <p:extLst>
              <p:ext uri="{D42A27DB-BD31-4B8C-83A1-F6EECF244321}">
                <p14:modId xmlns:p14="http://schemas.microsoft.com/office/powerpoint/2010/main" val="1758168337"/>
              </p:ext>
            </p:extLst>
          </p:nvPr>
        </p:nvGraphicFramePr>
        <p:xfrm>
          <a:off x="2286000" y="731832"/>
          <a:ext cx="7772400" cy="6126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3786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44563"/>
          </a:xfrm>
        </p:spPr>
        <p:txBody>
          <a:bodyPr/>
          <a:lstStyle/>
          <a:p>
            <a:r>
              <a:rPr lang="en-US" dirty="0"/>
              <a:t>Anatomy of the design process</a:t>
            </a:r>
          </a:p>
        </p:txBody>
      </p:sp>
      <p:sp>
        <p:nvSpPr>
          <p:cNvPr id="3" name="Content Placeholder 2"/>
          <p:cNvSpPr>
            <a:spLocks noGrp="1"/>
          </p:cNvSpPr>
          <p:nvPr>
            <p:ph idx="1"/>
          </p:nvPr>
        </p:nvSpPr>
        <p:spPr>
          <a:xfrm>
            <a:off x="568859" y="1115856"/>
            <a:ext cx="11049000" cy="5745163"/>
          </a:xfrm>
        </p:spPr>
        <p:txBody>
          <a:bodyPr>
            <a:normAutofit/>
          </a:bodyPr>
          <a:lstStyle/>
          <a:p>
            <a:pPr lvl="1" algn="just"/>
            <a:r>
              <a:rPr lang="en-US" dirty="0"/>
              <a:t>Problem statement and needs formulation</a:t>
            </a:r>
          </a:p>
          <a:p>
            <a:pPr lvl="1" algn="just"/>
            <a:r>
              <a:rPr lang="en-US" dirty="0"/>
              <a:t>Information collection</a:t>
            </a:r>
          </a:p>
          <a:p>
            <a:pPr lvl="1" algn="just"/>
            <a:r>
              <a:rPr lang="en-US" dirty="0"/>
              <a:t>Modeling</a:t>
            </a:r>
          </a:p>
          <a:p>
            <a:pPr lvl="1" algn="just"/>
            <a:r>
              <a:rPr lang="en-US" dirty="0"/>
              <a:t>Value statement</a:t>
            </a:r>
          </a:p>
          <a:p>
            <a:pPr lvl="1" algn="just"/>
            <a:r>
              <a:rPr lang="en-US" dirty="0"/>
              <a:t>Synthesis of alternatives</a:t>
            </a:r>
          </a:p>
          <a:p>
            <a:pPr lvl="1" algn="just"/>
            <a:r>
              <a:rPr lang="en-US" dirty="0"/>
              <a:t>Analysis and testing</a:t>
            </a:r>
          </a:p>
          <a:p>
            <a:pPr lvl="1" algn="just"/>
            <a:r>
              <a:rPr lang="en-US" dirty="0"/>
              <a:t>Evaluation</a:t>
            </a:r>
          </a:p>
          <a:p>
            <a:pPr lvl="1" algn="just"/>
            <a:r>
              <a:rPr lang="en-US" dirty="0"/>
              <a:t>Decision</a:t>
            </a:r>
          </a:p>
          <a:p>
            <a:pPr lvl="1" algn="just"/>
            <a:r>
              <a:rPr lang="en-US" dirty="0"/>
              <a:t>Optimization</a:t>
            </a:r>
          </a:p>
          <a:p>
            <a:pPr lvl="1" algn="just"/>
            <a:r>
              <a:rPr lang="en-US" dirty="0"/>
              <a:t>Iteration</a:t>
            </a:r>
          </a:p>
          <a:p>
            <a:pPr lvl="1" algn="just"/>
            <a:r>
              <a:rPr lang="en-US" dirty="0"/>
              <a:t>Communication</a:t>
            </a:r>
          </a:p>
        </p:txBody>
      </p:sp>
    </p:spTree>
    <p:extLst>
      <p:ext uri="{BB962C8B-B14F-4D97-AF65-F5344CB8AC3E}">
        <p14:creationId xmlns:p14="http://schemas.microsoft.com/office/powerpoint/2010/main" val="136134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5036</TotalTime>
  <Words>2166</Words>
  <Application>Microsoft Office PowerPoint</Application>
  <PresentationFormat>Widescreen</PresentationFormat>
  <Paragraphs>380</Paragraphs>
  <Slides>33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Arial Unicode MS</vt:lpstr>
      <vt:lpstr>Book Antiqua</vt:lpstr>
      <vt:lpstr>Calibri</vt:lpstr>
      <vt:lpstr>Cambria Math</vt:lpstr>
      <vt:lpstr>Century</vt:lpstr>
      <vt:lpstr>Comic Sans MS</vt:lpstr>
      <vt:lpstr>Wingdings</vt:lpstr>
      <vt:lpstr>Office Theme</vt:lpstr>
      <vt:lpstr>ppt 1</vt:lpstr>
      <vt:lpstr>    Welcome to the course  Chemical Engineering Equipment Design, CBEg 4201            </vt:lpstr>
      <vt:lpstr>Course outline</vt:lpstr>
      <vt:lpstr>Chapter one </vt:lpstr>
      <vt:lpstr>PowerPoint Presentation</vt:lpstr>
      <vt:lpstr>What are the desired purposes/objectives?</vt:lpstr>
      <vt:lpstr>The design process </vt:lpstr>
      <vt:lpstr>PowerPoint Presentation</vt:lpstr>
      <vt:lpstr>Morphology of design process</vt:lpstr>
      <vt:lpstr>Anatomy of the design process</vt:lpstr>
      <vt:lpstr>Point of origin/clients for a design project</vt:lpstr>
      <vt:lpstr>PowerPoint Presentation</vt:lpstr>
      <vt:lpstr>Needs Analysis and Refinement</vt:lpstr>
      <vt:lpstr>Needs Analysis …….</vt:lpstr>
      <vt:lpstr>Other examples </vt:lpstr>
      <vt:lpstr>PowerPoint Presentation</vt:lpstr>
      <vt:lpstr>Design constraints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Assignment #1 Vapor-Liquid equilibrium(VLE)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Elias</dc:creator>
  <cp:lastModifiedBy>zemzem</cp:lastModifiedBy>
  <cp:revision>201</cp:revision>
  <dcterms:created xsi:type="dcterms:W3CDTF">2016-02-23T07:28:33Z</dcterms:created>
  <dcterms:modified xsi:type="dcterms:W3CDTF">2020-05-02T07:27:55Z</dcterms:modified>
</cp:coreProperties>
</file>